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32918400"/>
  <p:notesSz cx="6858000" cy="9144000"/>
  <p:embeddedFontLst>
    <p:embeddedFont>
      <p:font typeface="Domine" panose="020B0604020202020204" charset="0"/>
      <p:regular r:id="rId4"/>
    </p:embeddedFont>
    <p:embeddedFont>
      <p:font typeface="Montserrat" panose="00000500000000000000" pitchFamily="2" charset="0"/>
      <p:regular r:id="rId5"/>
      <p:bold r:id="rId6"/>
      <p:italic r:id="rId7"/>
      <p:boldItalic r:id="rId8"/>
    </p:embeddedFont>
    <p:embeddedFont>
      <p:font typeface="Montserrat Extra Bold" panose="020B0604020202020204" charset="0"/>
      <p:bold r:id="rId9"/>
    </p:embeddedFont>
  </p:embeddedFontLst>
  <p:custDataLst>
    <p:tags r:id="rId10"/>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0125D-B432-43CD-932A-741BD68764B8}" v="3" dt="2026-02-07T07:06:41.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5033" autoAdjust="0"/>
  </p:normalViewPr>
  <p:slideViewPr>
    <p:cSldViewPr snapToGrid="0">
      <p:cViewPr>
        <p:scale>
          <a:sx n="30" d="100"/>
          <a:sy n="30" d="100"/>
        </p:scale>
        <p:origin x="1056" y="-1638"/>
      </p:cViewPr>
      <p:guideLst>
        <p:guide orient="horz" pos="6912"/>
        <p:guide pos="10368"/>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2/7/2026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FR"/>
          </a:p>
        </p:txBody>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CD15AFD9-35F1-4A8D-8AD3-EDB948176196}" type="slidenum">
              <a:rPr lang="en-US" smtClean="0"/>
              <a:t>1</a:t>
            </a:fld>
            <a:endParaRPr lang="en-US"/>
          </a:p>
        </p:txBody>
      </p:sp>
    </p:spTree>
    <p:extLst>
      <p:ext uri="{BB962C8B-B14F-4D97-AF65-F5344CB8AC3E}">
        <p14:creationId xmlns:p14="http://schemas.microsoft.com/office/powerpoint/2010/main" val="1324302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074400" y="16459200"/>
            <a:ext cx="14274800" cy="3937000"/>
          </a:xfrm>
          <a:prstGeom prst="rect">
            <a:avLst/>
          </a:prstGeom>
        </p:spPr>
      </p:pic>
      <p:pic>
        <p:nvPicPr>
          <p:cNvPr id="3" name="New picture"/>
          <p:cNvPicPr/>
          <p:nvPr/>
        </p:nvPicPr>
        <p:blipFill>
          <a:blip r:embed="rId4"/>
          <a:stretch>
            <a:fillRect/>
          </a:stretch>
        </p:blipFill>
        <p:spPr>
          <a:xfrm rot="5400000">
            <a:off x="40690800" y="16459200"/>
            <a:ext cx="14274800" cy="3937000"/>
          </a:xfrm>
          <a:prstGeom prst="rect">
            <a:avLst/>
          </a:prstGeom>
        </p:spPr>
      </p:pic>
      <p:pic>
        <p:nvPicPr>
          <p:cNvPr id="4" name="New picture"/>
          <p:cNvPicPr/>
          <p:nvPr/>
        </p:nvPicPr>
        <p:blipFill>
          <a:blip r:embed="rId5"/>
          <a:stretch>
            <a:fillRect/>
          </a:stretch>
        </p:blipFill>
        <p:spPr>
          <a:xfrm>
            <a:off x="6953250" y="33426400"/>
            <a:ext cx="29984700" cy="1460500"/>
          </a:xfrm>
          <a:prstGeom prst="rect">
            <a:avLst/>
          </a:prstGeom>
        </p:spPr>
      </p:pic>
      <p:sp>
        <p:nvSpPr>
          <p:cNvPr id="5" name="New shape"/>
          <p:cNvSpPr/>
          <p:nvPr/>
        </p:nvSpPr>
        <p:spPr>
          <a:xfrm>
            <a:off x="69532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jpeg"/><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jpeg"/><Relationship Id="rId8" Type="http://schemas.openxmlformats.org/officeDocument/2006/relationships/image" Target="../media/image7.png"/><Relationship Id="rId3" Type="http://schemas.openxmlformats.org/officeDocument/2006/relationships/hyperlink" Target="mailto:gael.bibangbengono@doct.uliege.be" TargetMode="External"/><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9C7398-5370-5EB0-55ED-43A8B7E33B19}"/>
              </a:ext>
            </a:extLst>
          </p:cNvPr>
          <p:cNvSpPr/>
          <p:nvPr/>
        </p:nvSpPr>
        <p:spPr>
          <a:xfrm>
            <a:off x="11291479" y="10044961"/>
            <a:ext cx="10767373" cy="21994898"/>
          </a:xfrm>
          <a:prstGeom prst="roundRect">
            <a:avLst>
              <a:gd name="adj" fmla="val 19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111" name="TextBox 110">
            <a:extLst>
              <a:ext uri="{FF2B5EF4-FFF2-40B4-BE49-F238E27FC236}">
                <a16:creationId xmlns:a16="http://schemas.microsoft.com/office/drawing/2014/main" id="{CF1453EF-8856-5750-B503-8DCD28F5009A}"/>
              </a:ext>
            </a:extLst>
          </p:cNvPr>
          <p:cNvSpPr txBox="1"/>
          <p:nvPr/>
        </p:nvSpPr>
        <p:spPr>
          <a:xfrm>
            <a:off x="20129372" y="22159294"/>
            <a:ext cx="186690" cy="261610"/>
          </a:xfrm>
          <a:prstGeom prst="rect">
            <a:avLst/>
          </a:prstGeom>
          <a:noFill/>
        </p:spPr>
        <p:txBody>
          <a:bodyPr wrap="square" rtlCol="0">
            <a:spAutoFit/>
          </a:bodyPr>
          <a:lstStyle/>
          <a:p>
            <a:r>
              <a:rPr lang="fr-FR" sz="1050" b="1" dirty="0"/>
              <a:t>a</a:t>
            </a:r>
          </a:p>
        </p:txBody>
      </p:sp>
      <p:sp>
        <p:nvSpPr>
          <p:cNvPr id="72" name="Rectangle 71"/>
          <p:cNvSpPr/>
          <p:nvPr/>
        </p:nvSpPr>
        <p:spPr>
          <a:xfrm>
            <a:off x="0" y="-8679"/>
            <a:ext cx="43891200" cy="6252092"/>
          </a:xfrm>
          <a:prstGeom prst="rect">
            <a:avLst/>
          </a:prstGeom>
          <a:solidFill>
            <a:srgbClr val="A0BEC8"/>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a:defPPr>
          </a:lstStyle>
          <a:p>
            <a:pPr algn="ctr"/>
            <a:endParaRPr lang="en-US"/>
          </a:p>
        </p:txBody>
      </p:sp>
      <p:sp>
        <p:nvSpPr>
          <p:cNvPr id="51" name="Title 11">
            <a:extLst>
              <a:ext uri="{FF2B5EF4-FFF2-40B4-BE49-F238E27FC236}">
                <a16:creationId xmlns:a16="http://schemas.microsoft.com/office/drawing/2014/main" id="{EE7A5C51-35F0-4B71-992D-43D344D16C04}"/>
              </a:ext>
            </a:extLst>
          </p:cNvPr>
          <p:cNvSpPr txBox="1"/>
          <p:nvPr/>
        </p:nvSpPr>
        <p:spPr>
          <a:xfrm>
            <a:off x="5363048" y="2087853"/>
            <a:ext cx="34321912" cy="1650020"/>
          </a:xfrm>
          <a:prstGeom prst="rect">
            <a:avLst/>
          </a:prstGeom>
        </p:spPr>
        <p:txBody>
          <a:bodyPr lIns="128016" tIns="64008" rIns="128016" bIns="64008"/>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4800" b="1" dirty="0">
                <a:solidFill>
                  <a:schemeClr val="bg1"/>
                </a:solidFill>
                <a:latin typeface="Montserrat Extra Bold" panose="00000900000000000000" pitchFamily="50" charset="0"/>
              </a:rPr>
              <a:t>Impact of eco-extractives methods on the extraction of polyphenols and antioxidant and antimicrobial activities from </a:t>
            </a:r>
            <a:r>
              <a:rPr lang="en-US" sz="4800" b="1" i="1" dirty="0">
                <a:solidFill>
                  <a:schemeClr val="bg1"/>
                </a:solidFill>
                <a:latin typeface="Montserrat Extra Bold" panose="00000900000000000000" pitchFamily="50" charset="0"/>
              </a:rPr>
              <a:t>Dialium </a:t>
            </a:r>
            <a:r>
              <a:rPr lang="en-US" sz="4800" b="1" dirty="0">
                <a:solidFill>
                  <a:schemeClr val="bg1"/>
                </a:solidFill>
                <a:latin typeface="Montserrat Extra Bold" panose="00000900000000000000" pitchFamily="50" charset="0"/>
              </a:rPr>
              <a:t> waste wood and barks</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3430644" y="3582692"/>
            <a:ext cx="38282880" cy="3115661"/>
          </a:xfrm>
          <a:prstGeom prst="rect">
            <a:avLst/>
          </a:prstGeom>
        </p:spPr>
        <p:txBody>
          <a:bodyPr wrap="square" lIns="128016" tIns="64008" rIns="128016" bIns="64008">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3600" dirty="0">
                <a:solidFill>
                  <a:schemeClr val="bg1"/>
                </a:solidFill>
                <a:latin typeface="Domine" panose="02040503040403060204" pitchFamily="18" charset="0"/>
              </a:rPr>
              <a:t>Gaël Bibang Bengono</a:t>
            </a:r>
            <a:r>
              <a:rPr lang="en-GB" sz="3600" baseline="30000" dirty="0">
                <a:solidFill>
                  <a:schemeClr val="bg1"/>
                </a:solidFill>
                <a:effectLst/>
                <a:latin typeface="Domine" panose="020B0604020202020204" charset="0"/>
                <a:ea typeface="Times New Roman" panose="02020603050405020304" pitchFamily="18" charset="0"/>
              </a:rPr>
              <a:t>1,2,3</a:t>
            </a:r>
            <a:r>
              <a:rPr lang="en-US" sz="3600" dirty="0">
                <a:solidFill>
                  <a:schemeClr val="bg1"/>
                </a:solidFill>
                <a:latin typeface="Domine" panose="02040503040403060204" pitchFamily="18" charset="0"/>
              </a:rPr>
              <a:t>, Robin Doucet</a:t>
            </a:r>
            <a:r>
              <a:rPr lang="en-GB" sz="3200" baseline="30000" dirty="0">
                <a:solidFill>
                  <a:schemeClr val="bg1"/>
                </a:solidFill>
                <a:effectLst/>
                <a:latin typeface="Domine" panose="020B0604020202020204" charset="0"/>
                <a:ea typeface="Times New Roman" panose="02020603050405020304" pitchFamily="18" charset="0"/>
              </a:rPr>
              <a:t>1</a:t>
            </a:r>
            <a:r>
              <a:rPr lang="en-US" sz="3600" dirty="0">
                <a:solidFill>
                  <a:schemeClr val="bg1"/>
                </a:solidFill>
                <a:latin typeface="Domine" panose="02040503040403060204" pitchFamily="18" charset="0"/>
              </a:rPr>
              <a:t>, Alain Souza</a:t>
            </a:r>
            <a:r>
              <a:rPr lang="en-GB" sz="3200" baseline="30000" dirty="0">
                <a:solidFill>
                  <a:schemeClr val="bg1"/>
                </a:solidFill>
                <a:effectLst/>
                <a:latin typeface="Domine" panose="020B0604020202020204" charset="0"/>
                <a:ea typeface="Times New Roman" panose="02020603050405020304" pitchFamily="18" charset="0"/>
              </a:rPr>
              <a:t>3</a:t>
            </a:r>
            <a:r>
              <a:rPr lang="en-US" sz="3600" dirty="0">
                <a:solidFill>
                  <a:schemeClr val="bg1"/>
                </a:solidFill>
                <a:latin typeface="Domine" panose="02040503040403060204" pitchFamily="18" charset="0"/>
              </a:rPr>
              <a:t>, Jean-Fabrice Yala</a:t>
            </a:r>
            <a:r>
              <a:rPr lang="en-GB" sz="3200" baseline="30000" dirty="0">
                <a:solidFill>
                  <a:schemeClr val="bg1"/>
                </a:solidFill>
                <a:effectLst/>
                <a:latin typeface="Domine" panose="020B0604020202020204" charset="0"/>
                <a:ea typeface="Times New Roman" panose="02020603050405020304" pitchFamily="18" charset="0"/>
              </a:rPr>
              <a:t>3</a:t>
            </a:r>
            <a:r>
              <a:rPr lang="en-US" sz="3600" dirty="0">
                <a:solidFill>
                  <a:schemeClr val="bg1"/>
                </a:solidFill>
                <a:latin typeface="Domine" panose="02040503040403060204" pitchFamily="18" charset="0"/>
              </a:rPr>
              <a:t>, Jean-Louis Doucet</a:t>
            </a:r>
            <a:r>
              <a:rPr lang="en-GB" sz="3200" baseline="30000" dirty="0">
                <a:solidFill>
                  <a:schemeClr val="bg1"/>
                </a:solidFill>
                <a:effectLst/>
                <a:latin typeface="Domine" panose="020B0604020202020204" charset="0"/>
                <a:ea typeface="Times New Roman" panose="02020603050405020304" pitchFamily="18" charset="0"/>
              </a:rPr>
              <a:t>1</a:t>
            </a:r>
            <a:r>
              <a:rPr lang="en-US" sz="3600" dirty="0">
                <a:solidFill>
                  <a:schemeClr val="bg1"/>
                </a:solidFill>
                <a:latin typeface="Domine" panose="02040503040403060204" pitchFamily="18" charset="0"/>
              </a:rPr>
              <a:t>, Aurore Richel</a:t>
            </a:r>
            <a:r>
              <a:rPr lang="en-GB" sz="3200" baseline="30000" dirty="0">
                <a:solidFill>
                  <a:schemeClr val="bg1"/>
                </a:solidFill>
                <a:effectLst/>
                <a:latin typeface="Domine" panose="020B0604020202020204" charset="0"/>
                <a:ea typeface="Times New Roman" panose="02020603050405020304" pitchFamily="18" charset="0"/>
              </a:rPr>
              <a:t>2</a:t>
            </a:r>
          </a:p>
          <a:p>
            <a:pPr algn="ctr"/>
            <a:endParaRPr lang="en-US" sz="2800" dirty="0">
              <a:solidFill>
                <a:schemeClr val="bg1"/>
              </a:solidFill>
              <a:latin typeface="Domine" panose="02040503040403060204" pitchFamily="18" charset="0"/>
            </a:endParaRPr>
          </a:p>
          <a:p>
            <a:pPr algn="ctr">
              <a:lnSpc>
                <a:spcPct val="107000"/>
              </a:lnSpc>
              <a:spcBef>
                <a:spcPts val="600"/>
              </a:spcBef>
              <a:spcAft>
                <a:spcPts val="800"/>
              </a:spcAft>
            </a:pPr>
            <a:r>
              <a:rPr lang="en-GB" sz="2000" b="1" baseline="30000" dirty="0">
                <a:effectLst/>
                <a:latin typeface="Domine" panose="020B0604020202020204" charset="0"/>
                <a:ea typeface="Times New Roman" panose="02020603050405020304" pitchFamily="18" charset="0"/>
              </a:rPr>
              <a:t>1</a:t>
            </a:r>
            <a:r>
              <a:rPr lang="en-GB" sz="2000" b="1" dirty="0">
                <a:effectLst/>
                <a:latin typeface="Domine" panose="020B0604020202020204" charset="0"/>
                <a:ea typeface="Times New Roman" panose="02020603050405020304" pitchFamily="18" charset="0"/>
              </a:rPr>
              <a:t>Forest Is Life, TERRA Teaching and Research Centre, Gembloux </a:t>
            </a:r>
            <a:r>
              <a:rPr lang="en-GB" sz="2000" b="1" dirty="0" err="1">
                <a:effectLst/>
                <a:latin typeface="Domine" panose="020B0604020202020204" charset="0"/>
                <a:ea typeface="Times New Roman" panose="02020603050405020304" pitchFamily="18" charset="0"/>
              </a:rPr>
              <a:t>Agro</a:t>
            </a:r>
            <a:r>
              <a:rPr lang="en-GB" sz="2000" b="1" dirty="0">
                <a:effectLst/>
                <a:latin typeface="Domine" panose="020B0604020202020204" charset="0"/>
                <a:ea typeface="Times New Roman" panose="02020603050405020304" pitchFamily="18" charset="0"/>
              </a:rPr>
              <a:t>-Bio Tech, University of Liege, B-5030 Gembloux, Belgium</a:t>
            </a:r>
          </a:p>
          <a:p>
            <a:pPr algn="ctr">
              <a:lnSpc>
                <a:spcPct val="107000"/>
              </a:lnSpc>
              <a:spcBef>
                <a:spcPts val="600"/>
              </a:spcBef>
              <a:spcAft>
                <a:spcPts val="800"/>
              </a:spcAft>
            </a:pPr>
            <a:r>
              <a:rPr lang="en-GB" sz="1800" b="1" baseline="30000" dirty="0">
                <a:effectLst/>
                <a:latin typeface="Domine" panose="020B0604020202020204" charset="0"/>
                <a:ea typeface="Times New Roman" panose="02020603050405020304" pitchFamily="18" charset="0"/>
              </a:rPr>
              <a:t>2</a:t>
            </a:r>
            <a:r>
              <a:rPr lang="en-US" sz="1800" b="1" dirty="0">
                <a:solidFill>
                  <a:srgbClr val="000000"/>
                </a:solidFill>
                <a:effectLst/>
                <a:latin typeface="Domine" panose="020B0604020202020204" charset="0"/>
                <a:ea typeface="SimSun" panose="02010600030101010101" pitchFamily="2" charset="-122"/>
                <a:cs typeface="Times New Roman" panose="02020603050405020304" pitchFamily="18" charset="0"/>
              </a:rPr>
              <a:t>Laboratory of Biomass and Green Technologies, Université de Liège - Gembloux </a:t>
            </a:r>
            <a:r>
              <a:rPr lang="en-US" sz="1800" b="1" dirty="0" err="1">
                <a:solidFill>
                  <a:srgbClr val="000000"/>
                </a:solidFill>
                <a:effectLst/>
                <a:latin typeface="Domine" panose="020B0604020202020204" charset="0"/>
                <a:ea typeface="SimSun" panose="02010600030101010101" pitchFamily="2" charset="-122"/>
                <a:cs typeface="Times New Roman" panose="02020603050405020304" pitchFamily="18" charset="0"/>
              </a:rPr>
              <a:t>Agro</a:t>
            </a:r>
            <a:r>
              <a:rPr lang="en-US" sz="1800" b="1" dirty="0">
                <a:solidFill>
                  <a:srgbClr val="000000"/>
                </a:solidFill>
                <a:effectLst/>
                <a:latin typeface="Domine" panose="020B0604020202020204" charset="0"/>
                <a:ea typeface="SimSun" panose="02010600030101010101" pitchFamily="2" charset="-122"/>
                <a:cs typeface="Times New Roman" panose="02020603050405020304" pitchFamily="18" charset="0"/>
              </a:rPr>
              <a:t>-Bio Tech, Passage des Déportés 2, B-5030 Gembloux, Belgium</a:t>
            </a:r>
            <a:endParaRPr lang="en-GB" sz="2000" b="1" dirty="0">
              <a:effectLst/>
              <a:latin typeface="Domine" panose="020B0604020202020204" charset="0"/>
              <a:ea typeface="Times New Roman" panose="02020603050405020304" pitchFamily="18" charset="0"/>
            </a:endParaRPr>
          </a:p>
          <a:p>
            <a:pPr algn="ctr">
              <a:lnSpc>
                <a:spcPct val="107000"/>
              </a:lnSpc>
              <a:spcBef>
                <a:spcPts val="600"/>
              </a:spcBef>
              <a:spcAft>
                <a:spcPts val="800"/>
              </a:spcAft>
            </a:pPr>
            <a:r>
              <a:rPr lang="en-GB" sz="2000" b="1" baseline="30000" dirty="0">
                <a:solidFill>
                  <a:srgbClr val="000000"/>
                </a:solidFill>
                <a:latin typeface="Domine" panose="020B0604020202020204" charset="0"/>
                <a:ea typeface="Times New Roman" panose="02020603050405020304" pitchFamily="18" charset="0"/>
              </a:rPr>
              <a:t>3</a:t>
            </a:r>
            <a:r>
              <a:rPr lang="en-GB" sz="2000" b="1" dirty="0">
                <a:solidFill>
                  <a:srgbClr val="000000"/>
                </a:solidFill>
                <a:effectLst/>
                <a:latin typeface="Domine" panose="020B0604020202020204" charset="0"/>
                <a:ea typeface="Times New Roman" panose="02020603050405020304" pitchFamily="18" charset="0"/>
              </a:rPr>
              <a:t>Electrophysiology-Pharmacology Laboratory, Agrobiology Research Unit, Masuku University of Science and Technology, Franceville B-901, Gabon</a:t>
            </a:r>
          </a:p>
          <a:p>
            <a:pPr algn="ctr">
              <a:lnSpc>
                <a:spcPct val="107000"/>
              </a:lnSpc>
              <a:spcBef>
                <a:spcPts val="600"/>
              </a:spcBef>
              <a:spcAft>
                <a:spcPts val="800"/>
              </a:spcAft>
            </a:pPr>
            <a:r>
              <a:rPr lang="fr-FR" sz="2000" b="1" dirty="0">
                <a:effectLst/>
                <a:latin typeface="Domine" panose="020B0604020202020204" charset="0"/>
                <a:ea typeface="Times New Roman" panose="02020603050405020304" pitchFamily="18" charset="0"/>
              </a:rPr>
              <a:t>Email: </a:t>
            </a:r>
            <a:r>
              <a:rPr lang="fr-FR" sz="2000" b="1" dirty="0">
                <a:effectLst/>
                <a:latin typeface="Domine" panose="020B0604020202020204" charset="0"/>
                <a:ea typeface="Times New Roman" panose="02020603050405020304" pitchFamily="18" charset="0"/>
                <a:hlinkClick r:id="rId3"/>
              </a:rPr>
              <a:t>gael.bibangbengono@doct.uliege.be</a:t>
            </a:r>
            <a:r>
              <a:rPr lang="fr-FR" sz="2000" b="1" dirty="0">
                <a:effectLst/>
                <a:latin typeface="Domine" panose="020B0604020202020204" charset="0"/>
                <a:ea typeface="Times New Roman" panose="02020603050405020304" pitchFamily="18" charset="0"/>
              </a:rPr>
              <a:t> </a:t>
            </a:r>
          </a:p>
        </p:txBody>
      </p:sp>
      <p:sp>
        <p:nvSpPr>
          <p:cNvPr id="39" name="Rectangle: Rounded Corners 38"/>
          <p:cNvSpPr/>
          <p:nvPr/>
        </p:nvSpPr>
        <p:spPr>
          <a:xfrm>
            <a:off x="861970" y="6931268"/>
            <a:ext cx="10058400" cy="8488501"/>
          </a:xfrm>
          <a:prstGeom prst="roundRect">
            <a:avLst>
              <a:gd name="adj" fmla="val 1711"/>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46" name="TextBox 45"/>
          <p:cNvSpPr txBox="1"/>
          <p:nvPr/>
        </p:nvSpPr>
        <p:spPr>
          <a:xfrm>
            <a:off x="1199798" y="7718972"/>
            <a:ext cx="9144000" cy="7478970"/>
          </a:xfrm>
          <a:prstGeom prst="rect">
            <a:avLst/>
          </a:prstGeom>
          <a:noFill/>
        </p:spPr>
        <p:txBody>
          <a:bodyPr wrap="square" rtlCol="0">
            <a:spAutoFit/>
          </a:bodyPr>
          <a:lstStyle>
            <a:defPPr>
              <a:defRPr kern="1200"/>
            </a:defPPr>
          </a:lstStyle>
          <a:p>
            <a:pPr algn="just"/>
            <a:r>
              <a:rPr lang="en-US" sz="2200" dirty="0">
                <a:latin typeface="Domine" panose="02040503040403060204" pitchFamily="18" charset="0"/>
                <a:ea typeface="Open Sans" panose="020B0606030504020204" pitchFamily="34" charset="0"/>
                <a:cs typeface="Open Sans" panose="020B0606030504020204" pitchFamily="34" charset="0"/>
              </a:rPr>
              <a:t>Species of the genus </a:t>
            </a:r>
            <a:r>
              <a:rPr lang="en-US" sz="2200" i="1" dirty="0">
                <a:latin typeface="Domine" panose="02040503040403060204" pitchFamily="18" charset="0"/>
                <a:ea typeface="Open Sans" panose="020B0606030504020204" pitchFamily="34" charset="0"/>
                <a:cs typeface="Open Sans" panose="020B0606030504020204" pitchFamily="34" charset="0"/>
              </a:rPr>
              <a:t>Dialium</a:t>
            </a:r>
            <a:r>
              <a:rPr lang="en-US" sz="2200" dirty="0">
                <a:latin typeface="Domine" panose="02040503040403060204" pitchFamily="18" charset="0"/>
                <a:ea typeface="Open Sans" panose="020B0606030504020204" pitchFamily="34" charset="0"/>
                <a:cs typeface="Open Sans" panose="020B0606030504020204" pitchFamily="34" charset="0"/>
              </a:rPr>
              <a:t>, in the subfamily </a:t>
            </a:r>
            <a:r>
              <a:rPr lang="en-US" sz="2200" i="1" dirty="0">
                <a:latin typeface="Domine" panose="02040503040403060204" pitchFamily="18" charset="0"/>
                <a:ea typeface="Open Sans" panose="020B0606030504020204" pitchFamily="34" charset="0"/>
                <a:cs typeface="Open Sans" panose="020B0606030504020204" pitchFamily="34" charset="0"/>
              </a:rPr>
              <a:t>Dialoideae</a:t>
            </a:r>
            <a:r>
              <a:rPr lang="en-US" sz="2200" dirty="0">
                <a:latin typeface="Domine" panose="02040503040403060204" pitchFamily="18" charset="0"/>
                <a:ea typeface="Open Sans" panose="020B0606030504020204" pitchFamily="34" charset="0"/>
                <a:cs typeface="Open Sans" panose="020B0606030504020204" pitchFamily="34" charset="0"/>
              </a:rPr>
              <a:t>, are known to have high medicinal and nutritional value. This study examines the potential health benefits of waste products obtained by eco-extraction methods from the wood and bark of </a:t>
            </a:r>
            <a:r>
              <a:rPr lang="en-US" sz="2200" i="1" dirty="0">
                <a:latin typeface="Domine" panose="02040503040403060204" pitchFamily="18" charset="0"/>
                <a:ea typeface="Open Sans" panose="020B0606030504020204" pitchFamily="34" charset="0"/>
                <a:cs typeface="Open Sans" panose="020B0606030504020204" pitchFamily="34" charset="0"/>
              </a:rPr>
              <a:t>Dialium</a:t>
            </a:r>
            <a:r>
              <a:rPr lang="en-US" sz="2200" dirty="0">
                <a:latin typeface="Domine" panose="02040503040403060204" pitchFamily="18" charset="0"/>
                <a:ea typeface="Open Sans" panose="020B0606030504020204" pitchFamily="34" charset="0"/>
                <a:cs typeface="Open Sans" panose="020B0606030504020204" pitchFamily="34" charset="0"/>
              </a:rPr>
              <a:t> species from the Congo Basin. The focus is on the identification and quantification of polyphenols and the assessment of their antioxidant and antimicrobial effects. The results showed significant levels of catechin, epicatechin and salicylic acid using high-performance liquid chromatography (HPLC UV-Vis) analytical techniques. The antioxidant potential of the extracts obtained is assessed by tests targeting their ability to scavenge free radicals (DPPH) and reduce ferric oxide (FRAP), thereby inhibiting oxidative damage. This information provides an insight into the potential health benefits of eco-extracted waste. A correlative study looked at which polyphenols were likely to have certain antioxidant and antimicrobial activities. </a:t>
            </a:r>
          </a:p>
          <a:p>
            <a:pPr algn="just"/>
            <a:endParaRPr lang="en-GB" sz="1800" b="1" i="1" dirty="0">
              <a:solidFill>
                <a:srgbClr val="0D0D0D"/>
              </a:solidFill>
              <a:latin typeface="Times New Roman" panose="02020603050405020304" pitchFamily="18" charset="0"/>
              <a:ea typeface="Open Sans" panose="020B0606030504020204" pitchFamily="34" charset="0"/>
              <a:cs typeface="Open Sans" panose="020B0606030504020204" pitchFamily="34" charset="0"/>
            </a:endParaRPr>
          </a:p>
          <a:p>
            <a:pPr algn="just"/>
            <a:r>
              <a:rPr lang="en-US" sz="2200" dirty="0">
                <a:latin typeface="Domine" panose="02040503040403060204" pitchFamily="18" charset="0"/>
                <a:ea typeface="Open Sans" panose="020B0606030504020204" pitchFamily="34" charset="0"/>
                <a:cs typeface="Open Sans" panose="020B0606030504020204" pitchFamily="34" charset="0"/>
              </a:rPr>
              <a:t>Ultimately, </a:t>
            </a:r>
            <a:r>
              <a:rPr lang="en-US" sz="2200" i="1" dirty="0">
                <a:latin typeface="Domine" panose="02040503040403060204" pitchFamily="18" charset="0"/>
                <a:ea typeface="Open Sans" panose="020B0606030504020204" pitchFamily="34" charset="0"/>
                <a:cs typeface="Open Sans" panose="020B0606030504020204" pitchFamily="34" charset="0"/>
              </a:rPr>
              <a:t>Dialium </a:t>
            </a:r>
            <a:r>
              <a:rPr lang="en-US" sz="2200" i="1" dirty="0" err="1">
                <a:latin typeface="Domine" panose="02040503040403060204" pitchFamily="18" charset="0"/>
                <a:ea typeface="Open Sans" panose="020B0606030504020204" pitchFamily="34" charset="0"/>
                <a:cs typeface="Open Sans" panose="020B0606030504020204" pitchFamily="34" charset="0"/>
              </a:rPr>
              <a:t>corbisieri</a:t>
            </a:r>
            <a:r>
              <a:rPr lang="en-US" sz="2200" i="1" dirty="0">
                <a:latin typeface="Domine" panose="02040503040403060204" pitchFamily="18" charset="0"/>
                <a:ea typeface="Open Sans" panose="020B0606030504020204" pitchFamily="34" charset="0"/>
                <a:cs typeface="Open Sans" panose="020B0606030504020204" pitchFamily="34" charset="0"/>
              </a:rPr>
              <a:t> </a:t>
            </a:r>
            <a:r>
              <a:rPr lang="en-US" sz="2200" dirty="0">
                <a:latin typeface="Domine" panose="02040503040403060204" pitchFamily="18" charset="0"/>
                <a:ea typeface="Open Sans" panose="020B0606030504020204" pitchFamily="34" charset="0"/>
                <a:cs typeface="Open Sans" panose="020B0606030504020204" pitchFamily="34" charset="0"/>
              </a:rPr>
              <a:t>and </a:t>
            </a:r>
            <a:r>
              <a:rPr lang="en-US" sz="2200" i="1" dirty="0">
                <a:latin typeface="Domine" panose="02040503040403060204" pitchFamily="18" charset="0"/>
                <a:ea typeface="Open Sans" panose="020B0606030504020204" pitchFamily="34" charset="0"/>
                <a:cs typeface="Open Sans" panose="020B0606030504020204" pitchFamily="34" charset="0"/>
              </a:rPr>
              <a:t>Dialium </a:t>
            </a:r>
            <a:r>
              <a:rPr lang="en-US" sz="2200" i="1" dirty="0" err="1">
                <a:latin typeface="Domine" panose="02040503040403060204" pitchFamily="18" charset="0"/>
                <a:ea typeface="Open Sans" panose="020B0606030504020204" pitchFamily="34" charset="0"/>
                <a:cs typeface="Open Sans" panose="020B0606030504020204" pitchFamily="34" charset="0"/>
              </a:rPr>
              <a:t>bambidense</a:t>
            </a:r>
            <a:r>
              <a:rPr lang="en-US" sz="2200" i="1" dirty="0">
                <a:latin typeface="Domine" panose="02040503040403060204" pitchFamily="18" charset="0"/>
                <a:ea typeface="Open Sans" panose="020B0606030504020204" pitchFamily="34" charset="0"/>
                <a:cs typeface="Open Sans" panose="020B0606030504020204" pitchFamily="34" charset="0"/>
              </a:rPr>
              <a:t> </a:t>
            </a:r>
            <a:r>
              <a:rPr lang="en-US" sz="2200" dirty="0">
                <a:latin typeface="Domine" panose="02040503040403060204" pitchFamily="18" charset="0"/>
                <a:ea typeface="Open Sans" panose="020B0606030504020204" pitchFamily="34" charset="0"/>
                <a:cs typeface="Open Sans" panose="020B0606030504020204" pitchFamily="34" charset="0"/>
              </a:rPr>
              <a:t>by-products from wood processing industries in the Congo Basin countries can be considered as interesting materials for the extraction and recovery of natural polyphenols, particularly thanks to the high salicylic acid content present in the wood.</a:t>
            </a:r>
          </a:p>
        </p:txBody>
      </p:sp>
      <p:sp>
        <p:nvSpPr>
          <p:cNvPr id="47" name="TextBox 46"/>
          <p:cNvSpPr txBox="1"/>
          <p:nvPr/>
        </p:nvSpPr>
        <p:spPr>
          <a:xfrm>
            <a:off x="1140218" y="7134639"/>
            <a:ext cx="9144000" cy="646331"/>
          </a:xfrm>
          <a:prstGeom prst="rect">
            <a:avLst/>
          </a:prstGeom>
          <a:noFill/>
        </p:spPr>
        <p:txBody>
          <a:bodyPr wrap="square" rtlCol="0">
            <a:spAutoFit/>
          </a:bodyPr>
          <a:lstStyle>
            <a:defPPr>
              <a:defRPr kern="1200"/>
            </a:defPPr>
          </a:lstStyle>
          <a:p>
            <a:r>
              <a:rPr lang="en-US" sz="3600" b="1" dirty="0">
                <a:latin typeface="Montserrat Extra Bold" panose="00000900000000000000" pitchFamily="50" charset="0"/>
              </a:rPr>
              <a:t>Abstract</a:t>
            </a:r>
          </a:p>
        </p:txBody>
      </p:sp>
      <p:sp>
        <p:nvSpPr>
          <p:cNvPr id="44" name="Rectangle: Rounded Corners 43"/>
          <p:cNvSpPr/>
          <p:nvPr/>
        </p:nvSpPr>
        <p:spPr>
          <a:xfrm>
            <a:off x="764147" y="15882654"/>
            <a:ext cx="10121451" cy="16157206"/>
          </a:xfrm>
          <a:prstGeom prst="roundRect">
            <a:avLst>
              <a:gd name="adj" fmla="val 27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88" name="TextBox 87">
            <a:extLst>
              <a:ext uri="{FF2B5EF4-FFF2-40B4-BE49-F238E27FC236}">
                <a16:creationId xmlns:a16="http://schemas.microsoft.com/office/drawing/2014/main" id="{42B0A569-B3B2-4D39-9EF7-F3CC8A0EDD42}"/>
              </a:ext>
            </a:extLst>
          </p:cNvPr>
          <p:cNvSpPr txBox="1"/>
          <p:nvPr/>
        </p:nvSpPr>
        <p:spPr>
          <a:xfrm>
            <a:off x="990448" y="17232480"/>
            <a:ext cx="9683156" cy="6247864"/>
          </a:xfrm>
          <a:prstGeom prst="rect">
            <a:avLst/>
          </a:prstGeom>
          <a:noFill/>
        </p:spPr>
        <p:txBody>
          <a:bodyPr wrap="square" rtlCol="0">
            <a:spAutoFit/>
          </a:bodyPr>
          <a:lstStyle>
            <a:defPPr>
              <a:defRPr kern="1200"/>
            </a:defPPr>
          </a:lstStyle>
          <a:p>
            <a:r>
              <a:rPr lang="en-US" sz="2400" b="1" dirty="0">
                <a:latin typeface="Domine" panose="02040503040403060204" pitchFamily="18" charset="0"/>
                <a:ea typeface="Open Sans" panose="020B0606030504020204" pitchFamily="34" charset="0"/>
                <a:cs typeface="Open Sans" panose="020B0606030504020204" pitchFamily="34" charset="0"/>
              </a:rPr>
              <a:t>Plant material</a:t>
            </a:r>
          </a:p>
          <a:p>
            <a:r>
              <a:rPr lang="en-US" sz="2400" dirty="0">
                <a:latin typeface="Domine" panose="02040503040403060204" pitchFamily="18" charset="0"/>
                <a:ea typeface="Open Sans" panose="020B0606030504020204" pitchFamily="34" charset="0"/>
                <a:cs typeface="Open Sans" panose="020B0606030504020204" pitchFamily="34" charset="0"/>
              </a:rPr>
              <a:t>All the plant material was ground to a fine particle size of 0.5 mm using a </a:t>
            </a:r>
            <a:r>
              <a:rPr lang="en-US" sz="2400" dirty="0" err="1">
                <a:latin typeface="Domine" panose="02040503040403060204" pitchFamily="18" charset="0"/>
                <a:ea typeface="Open Sans" panose="020B0606030504020204" pitchFamily="34" charset="0"/>
                <a:cs typeface="Open Sans" panose="020B0606030504020204" pitchFamily="34" charset="0"/>
              </a:rPr>
              <a:t>Frich</a:t>
            </a:r>
            <a:r>
              <a:rPr lang="en-US" sz="2400" dirty="0">
                <a:latin typeface="Domine" panose="02040503040403060204" pitchFamily="18" charset="0"/>
                <a:ea typeface="Open Sans" panose="020B0606030504020204" pitchFamily="34" charset="0"/>
                <a:cs typeface="Open Sans" panose="020B0606030504020204" pitchFamily="34" charset="0"/>
              </a:rPr>
              <a:t>.</a:t>
            </a:r>
          </a:p>
          <a:p>
            <a:endParaRPr lang="en-US" sz="2400" dirty="0">
              <a:latin typeface="Domine" panose="02040503040403060204" pitchFamily="18" charset="0"/>
              <a:ea typeface="Open Sans" panose="020B0606030504020204" pitchFamily="34" charset="0"/>
              <a:cs typeface="Open Sans" panose="020B0606030504020204" pitchFamily="34" charset="0"/>
            </a:endParaRPr>
          </a:p>
          <a:p>
            <a:r>
              <a:rPr lang="en-US" sz="2000" b="1" dirty="0">
                <a:latin typeface="Domine" panose="02040503040403060204" pitchFamily="18" charset="0"/>
                <a:ea typeface="Open Sans" panose="020B0606030504020204" pitchFamily="34" charset="0"/>
                <a:cs typeface="Open Sans" panose="020B0606030504020204" pitchFamily="34" charset="0"/>
              </a:rPr>
              <a:t>Obtaining fine particles</a:t>
            </a:r>
          </a:p>
          <a:p>
            <a:endParaRPr lang="en-US" sz="2000" dirty="0">
              <a:latin typeface="Domine" panose="02040503040403060204" pitchFamily="18" charset="0"/>
              <a:ea typeface="Open Sans" panose="020B0606030504020204" pitchFamily="34" charset="0"/>
              <a:cs typeface="Open Sans" panose="020B0606030504020204" pitchFamily="34" charset="0"/>
            </a:endParaRPr>
          </a:p>
          <a:p>
            <a:endParaRPr lang="en-US" sz="2000" dirty="0">
              <a:latin typeface="Domine" panose="02040503040403060204" pitchFamily="18" charset="0"/>
              <a:ea typeface="Open Sans" panose="020B0606030504020204" pitchFamily="34" charset="0"/>
              <a:cs typeface="Open Sans" panose="020B0606030504020204" pitchFamily="34" charset="0"/>
            </a:endParaRPr>
          </a:p>
          <a:p>
            <a:endParaRPr lang="en-US" sz="2000" dirty="0">
              <a:latin typeface="Domine" panose="02040503040403060204" pitchFamily="18" charset="0"/>
              <a:ea typeface="Open Sans" panose="020B0606030504020204" pitchFamily="34" charset="0"/>
              <a:cs typeface="Open Sans" panose="020B0606030504020204" pitchFamily="34" charset="0"/>
            </a:endParaRPr>
          </a:p>
          <a:p>
            <a:endParaRPr lang="en-US" sz="700" dirty="0">
              <a:latin typeface="Domine" panose="02040503040403060204" pitchFamily="18" charset="0"/>
              <a:ea typeface="Open Sans" panose="020B0606030504020204" pitchFamily="34" charset="0"/>
              <a:cs typeface="Open Sans" panose="020B0606030504020204" pitchFamily="34" charset="0"/>
            </a:endParaRPr>
          </a:p>
          <a:p>
            <a:endParaRPr lang="en-US" sz="700" b="1" dirty="0">
              <a:latin typeface="Domine" panose="02040503040403060204" pitchFamily="18" charset="0"/>
              <a:ea typeface="Open Sans" panose="020B0606030504020204" pitchFamily="34" charset="0"/>
              <a:cs typeface="Open Sans" panose="020B0606030504020204" pitchFamily="34" charset="0"/>
            </a:endParaRPr>
          </a:p>
          <a:p>
            <a:r>
              <a:rPr lang="en-US" sz="1000" dirty="0">
                <a:latin typeface="Domine" panose="02040503040403060204" pitchFamily="18" charset="0"/>
                <a:ea typeface="Open Sans" panose="020B0606030504020204" pitchFamily="34" charset="0"/>
                <a:cs typeface="Open Sans" panose="020B0606030504020204" pitchFamily="34" charset="0"/>
              </a:rPr>
              <a:t>Omvong logs obtained        Cut into 5x15 cm pieces              Pieces of 5x15 cm                  </a:t>
            </a:r>
            <a:r>
              <a:rPr lang="fr-FR" sz="1000" dirty="0">
                <a:latin typeface="Domine" panose="02040503040403060204" pitchFamily="18" charset="0"/>
                <a:ea typeface="Open Sans" panose="020B0606030504020204" pitchFamily="34" charset="0"/>
                <a:cs typeface="Open Sans" panose="020B0606030504020204" pitchFamily="34" charset="0"/>
              </a:rPr>
              <a:t>Fine particles available for extraction</a:t>
            </a:r>
            <a:r>
              <a:rPr lang="en-US" sz="1000" dirty="0">
                <a:latin typeface="Domine" panose="02040503040403060204" pitchFamily="18" charset="0"/>
                <a:ea typeface="Open Sans" panose="020B0606030504020204" pitchFamily="34" charset="0"/>
                <a:cs typeface="Open Sans" panose="020B0606030504020204" pitchFamily="34" charset="0"/>
              </a:rPr>
              <a:t>              Extracts available for extraction</a:t>
            </a:r>
          </a:p>
          <a:p>
            <a:r>
              <a:rPr lang="en-US" sz="1000" dirty="0">
                <a:latin typeface="Domine" panose="02040503040403060204" pitchFamily="18" charset="0"/>
                <a:ea typeface="Open Sans" panose="020B0606030504020204" pitchFamily="34" charset="0"/>
                <a:cs typeface="Open Sans" panose="020B0606030504020204" pitchFamily="34" charset="0"/>
              </a:rPr>
              <a:t>from CEB Precious Wood                                                                                                       Sawing with a tungsten blade and pulverization         </a:t>
            </a:r>
          </a:p>
          <a:p>
            <a:r>
              <a:rPr lang="en-US" sz="1000" dirty="0">
                <a:latin typeface="Domine" panose="02040503040403060204" pitchFamily="18" charset="0"/>
                <a:ea typeface="Open Sans" panose="020B0606030504020204" pitchFamily="34" charset="0"/>
                <a:cs typeface="Open Sans" panose="020B0606030504020204" pitchFamily="34" charset="0"/>
              </a:rPr>
              <a:t>                                                                                                                                                         into fine 0.5mm particles using a Fritch GmbH </a:t>
            </a:r>
          </a:p>
          <a:p>
            <a:r>
              <a:rPr lang="en-US" sz="1000" dirty="0">
                <a:latin typeface="Domine" panose="02040503040403060204" pitchFamily="18" charset="0"/>
                <a:ea typeface="Open Sans" panose="020B0606030504020204" pitchFamily="34" charset="0"/>
                <a:cs typeface="Open Sans" panose="020B0606030504020204" pitchFamily="34" charset="0"/>
              </a:rPr>
              <a:t>                                                                                                                                                                              universal knife mill.</a:t>
            </a:r>
          </a:p>
          <a:p>
            <a:endParaRPr lang="en-US" sz="1000" dirty="0">
              <a:latin typeface="Domine" panose="02040503040403060204" pitchFamily="18" charset="0"/>
              <a:ea typeface="Open Sans" panose="020B0606030504020204" pitchFamily="34" charset="0"/>
              <a:cs typeface="Open Sans" panose="020B0606030504020204" pitchFamily="34" charset="0"/>
            </a:endParaRPr>
          </a:p>
          <a:p>
            <a:r>
              <a:rPr lang="en-US" sz="1000" b="1" dirty="0">
                <a:latin typeface="Domine" panose="02040503040403060204" pitchFamily="18" charset="0"/>
                <a:ea typeface="Open Sans" panose="020B0606030504020204" pitchFamily="34" charset="0"/>
                <a:cs typeface="Open Sans" panose="020B0606030504020204" pitchFamily="34" charset="0"/>
              </a:rPr>
              <a:t>                                                                                                                                                                                                           </a:t>
            </a:r>
          </a:p>
          <a:p>
            <a:endParaRPr lang="en-US" sz="2000" b="1" dirty="0">
              <a:latin typeface="Domine" panose="02040503040403060204" pitchFamily="18" charset="0"/>
              <a:ea typeface="Open Sans" panose="020B0606030504020204" pitchFamily="34" charset="0"/>
              <a:cs typeface="Open Sans" panose="020B0606030504020204" pitchFamily="34" charset="0"/>
            </a:endParaRPr>
          </a:p>
          <a:p>
            <a:endParaRPr lang="en-US" sz="2000" b="1" dirty="0">
              <a:latin typeface="Domine" panose="02040503040403060204" pitchFamily="18" charset="0"/>
              <a:ea typeface="Open Sans" panose="020B0606030504020204" pitchFamily="34" charset="0"/>
              <a:cs typeface="Open Sans" panose="020B0606030504020204" pitchFamily="34" charset="0"/>
            </a:endParaRPr>
          </a:p>
          <a:p>
            <a:endParaRPr lang="en-US" sz="2000" b="1" dirty="0">
              <a:latin typeface="Domine" panose="02040503040403060204" pitchFamily="18" charset="0"/>
              <a:ea typeface="Open Sans" panose="020B0606030504020204" pitchFamily="34" charset="0"/>
              <a:cs typeface="Open Sans" panose="020B0606030504020204" pitchFamily="34" charset="0"/>
            </a:endParaRPr>
          </a:p>
          <a:p>
            <a:endParaRPr lang="en-US" sz="2000" b="1" dirty="0">
              <a:latin typeface="Domine" panose="02040503040403060204" pitchFamily="18" charset="0"/>
              <a:ea typeface="Open Sans" panose="020B0606030504020204" pitchFamily="34" charset="0"/>
              <a:cs typeface="Open Sans" panose="020B0606030504020204" pitchFamily="34" charset="0"/>
            </a:endParaRPr>
          </a:p>
          <a:p>
            <a:endParaRPr lang="en-US" sz="2000" b="1" dirty="0">
              <a:latin typeface="Domine" panose="02040503040403060204" pitchFamily="18" charset="0"/>
              <a:ea typeface="Open Sans" panose="020B0606030504020204" pitchFamily="34" charset="0"/>
              <a:cs typeface="Open Sans" panose="020B0606030504020204" pitchFamily="34" charset="0"/>
            </a:endParaRPr>
          </a:p>
          <a:p>
            <a:endParaRPr lang="en-US" sz="2000" b="1" dirty="0">
              <a:latin typeface="Domine" panose="02040503040403060204" pitchFamily="18" charset="0"/>
              <a:ea typeface="Open Sans" panose="020B0606030504020204" pitchFamily="34" charset="0"/>
              <a:cs typeface="Open Sans" panose="020B0606030504020204" pitchFamily="34" charset="0"/>
            </a:endParaRPr>
          </a:p>
          <a:p>
            <a:endParaRPr lang="en-US" sz="2000" b="1" dirty="0">
              <a:latin typeface="Domine" panose="02040503040403060204" pitchFamily="18" charset="0"/>
              <a:ea typeface="Open Sans" panose="020B0606030504020204" pitchFamily="34" charset="0"/>
              <a:cs typeface="Open Sans" panose="020B0606030504020204" pitchFamily="34" charset="0"/>
            </a:endParaRPr>
          </a:p>
        </p:txBody>
      </p:sp>
      <p:sp>
        <p:nvSpPr>
          <p:cNvPr id="89" name="TextBox 88">
            <a:extLst>
              <a:ext uri="{FF2B5EF4-FFF2-40B4-BE49-F238E27FC236}">
                <a16:creationId xmlns:a16="http://schemas.microsoft.com/office/drawing/2014/main" id="{CA3FBD3B-628E-43FF-A33F-32B15438C990}"/>
              </a:ext>
            </a:extLst>
          </p:cNvPr>
          <p:cNvSpPr txBox="1"/>
          <p:nvPr/>
        </p:nvSpPr>
        <p:spPr>
          <a:xfrm>
            <a:off x="1124222" y="16364707"/>
            <a:ext cx="9144000" cy="646331"/>
          </a:xfrm>
          <a:prstGeom prst="rect">
            <a:avLst/>
          </a:prstGeom>
          <a:noFill/>
        </p:spPr>
        <p:txBody>
          <a:bodyPr wrap="square" rtlCol="0">
            <a:spAutoFit/>
          </a:bodyPr>
          <a:lstStyle>
            <a:defPPr>
              <a:defRPr kern="1200"/>
            </a:defPPr>
          </a:lstStyle>
          <a:p>
            <a:r>
              <a:rPr lang="en-US" sz="3600" b="1" dirty="0">
                <a:latin typeface="Montserrat Extra Bold" panose="00000900000000000000" pitchFamily="50" charset="0"/>
              </a:rPr>
              <a:t>Materials</a:t>
            </a:r>
          </a:p>
        </p:txBody>
      </p:sp>
      <p:sp>
        <p:nvSpPr>
          <p:cNvPr id="90" name="TextBox 89">
            <a:extLst>
              <a:ext uri="{FF2B5EF4-FFF2-40B4-BE49-F238E27FC236}">
                <a16:creationId xmlns:a16="http://schemas.microsoft.com/office/drawing/2014/main" id="{29FDCEBF-DA7D-4AE0-A6BD-06A1FEAE41E1}"/>
              </a:ext>
            </a:extLst>
          </p:cNvPr>
          <p:cNvSpPr txBox="1"/>
          <p:nvPr/>
        </p:nvSpPr>
        <p:spPr>
          <a:xfrm>
            <a:off x="11510263" y="11150194"/>
            <a:ext cx="9174480" cy="1107996"/>
          </a:xfrm>
          <a:prstGeom prst="rect">
            <a:avLst/>
          </a:prstGeom>
          <a:noFill/>
        </p:spPr>
        <p:txBody>
          <a:bodyPr wrap="square" rtlCol="0">
            <a:spAutoFit/>
          </a:bodyPr>
          <a:lstStyle>
            <a:defPPr>
              <a:defRPr kern="1200"/>
            </a:defPPr>
          </a:lstStyle>
          <a:p>
            <a:r>
              <a:rPr lang="en-US" sz="2200" b="1" dirty="0">
                <a:latin typeface="Domine" panose="02040503040403060204" pitchFamily="18" charset="0"/>
                <a:ea typeface="Open Sans" panose="020B0606030504020204" pitchFamily="34" charset="0"/>
                <a:cs typeface="Open Sans" panose="020B0606030504020204" pitchFamily="34" charset="0"/>
              </a:rPr>
              <a:t>Extractions</a:t>
            </a:r>
          </a:p>
          <a:p>
            <a:r>
              <a:rPr lang="en-US" sz="2200" dirty="0">
                <a:latin typeface="Domine" panose="02040503040403060204" pitchFamily="18" charset="0"/>
                <a:ea typeface="Open Sans" panose="020B0606030504020204" pitchFamily="34" charset="0"/>
                <a:cs typeface="Open Sans" panose="020B0606030504020204" pitchFamily="34" charset="0"/>
              </a:rPr>
              <a:t>Extractions were carried out using a water-ethanol solution (30-70). The solid-liquid ratio was 3:60 for all extractions.</a:t>
            </a:r>
          </a:p>
        </p:txBody>
      </p:sp>
      <p:sp>
        <p:nvSpPr>
          <p:cNvPr id="91" name="TextBox 90">
            <a:extLst>
              <a:ext uri="{FF2B5EF4-FFF2-40B4-BE49-F238E27FC236}">
                <a16:creationId xmlns:a16="http://schemas.microsoft.com/office/drawing/2014/main" id="{15232698-55E6-4C6D-9947-A1F5F1CCE1E0}"/>
              </a:ext>
            </a:extLst>
          </p:cNvPr>
          <p:cNvSpPr txBox="1"/>
          <p:nvPr/>
        </p:nvSpPr>
        <p:spPr>
          <a:xfrm>
            <a:off x="11540743" y="10414782"/>
            <a:ext cx="9144000" cy="646331"/>
          </a:xfrm>
          <a:prstGeom prst="rect">
            <a:avLst/>
          </a:prstGeom>
          <a:noFill/>
        </p:spPr>
        <p:txBody>
          <a:bodyPr wrap="square" rtlCol="0">
            <a:spAutoFit/>
          </a:bodyPr>
          <a:lstStyle>
            <a:defPPr>
              <a:defRPr kern="1200"/>
            </a:defPPr>
          </a:lstStyle>
          <a:p>
            <a:r>
              <a:rPr lang="en-US" sz="3600" b="1" dirty="0">
                <a:latin typeface="Montserrat Extra Bold" panose="00000900000000000000" pitchFamily="50" charset="0"/>
              </a:rPr>
              <a:t>Methodology</a:t>
            </a:r>
          </a:p>
        </p:txBody>
      </p:sp>
      <p:sp>
        <p:nvSpPr>
          <p:cNvPr id="41" name="Rectangle: Rounded Corners 40"/>
          <p:cNvSpPr/>
          <p:nvPr/>
        </p:nvSpPr>
        <p:spPr>
          <a:xfrm>
            <a:off x="22414606" y="6969003"/>
            <a:ext cx="10124691" cy="25177694"/>
          </a:xfrm>
          <a:prstGeom prst="roundRect">
            <a:avLst>
              <a:gd name="adj" fmla="val 19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93" name="TextBox 92">
            <a:extLst>
              <a:ext uri="{FF2B5EF4-FFF2-40B4-BE49-F238E27FC236}">
                <a16:creationId xmlns:a16="http://schemas.microsoft.com/office/drawing/2014/main" id="{7381E656-1550-4678-91D6-50348E24F942}"/>
              </a:ext>
            </a:extLst>
          </p:cNvPr>
          <p:cNvSpPr txBox="1"/>
          <p:nvPr/>
        </p:nvSpPr>
        <p:spPr>
          <a:xfrm>
            <a:off x="22615241" y="6953233"/>
            <a:ext cx="1993151" cy="655293"/>
          </a:xfrm>
          <a:prstGeom prst="rect">
            <a:avLst/>
          </a:prstGeom>
          <a:noFill/>
        </p:spPr>
        <p:txBody>
          <a:bodyPr wrap="square" rtlCol="0">
            <a:spAutoFit/>
          </a:bodyPr>
          <a:lstStyle>
            <a:defPPr>
              <a:defRPr kern="1200"/>
            </a:defPPr>
          </a:lstStyle>
          <a:p>
            <a:r>
              <a:rPr lang="en-US" sz="3600" b="1" dirty="0">
                <a:latin typeface="Montserrat Extra Bold" panose="00000900000000000000" pitchFamily="50" charset="0"/>
              </a:rPr>
              <a:t>Results</a:t>
            </a:r>
          </a:p>
        </p:txBody>
      </p:sp>
      <p:sp>
        <p:nvSpPr>
          <p:cNvPr id="3" name="TextBox 2">
            <a:extLst>
              <a:ext uri="{FF2B5EF4-FFF2-40B4-BE49-F238E27FC236}">
                <a16:creationId xmlns:a16="http://schemas.microsoft.com/office/drawing/2014/main" id="{90C70793-CA8A-9D1F-16CE-0225A5E21699}"/>
              </a:ext>
            </a:extLst>
          </p:cNvPr>
          <p:cNvSpPr txBox="1"/>
          <p:nvPr/>
        </p:nvSpPr>
        <p:spPr>
          <a:xfrm>
            <a:off x="1016169" y="26546325"/>
            <a:ext cx="9719091" cy="4522007"/>
          </a:xfrm>
          <a:prstGeom prst="rect">
            <a:avLst/>
          </a:prstGeom>
          <a:noFill/>
        </p:spPr>
        <p:txBody>
          <a:bodyPr wrap="square" rtlCol="0">
            <a:spAutoFit/>
          </a:bodyPr>
          <a:lstStyle>
            <a:defPPr>
              <a:defRPr kern="1200"/>
            </a:defPPr>
          </a:lstStyle>
          <a:p>
            <a:endParaRPr lang="en-US" sz="2400" b="1" dirty="0">
              <a:latin typeface="Domine" panose="02040503040403060204" pitchFamily="18" charset="0"/>
              <a:ea typeface="Open Sans" panose="020B0606030504020204" pitchFamily="34" charset="0"/>
              <a:cs typeface="Open Sans" panose="020B0606030504020204" pitchFamily="34" charset="0"/>
            </a:endParaRPr>
          </a:p>
          <a:p>
            <a:endParaRPr lang="en-GB" sz="1800" dirty="0">
              <a:effectLst/>
              <a:latin typeface="Times New Roman" panose="02020603050405020304" pitchFamily="18" charset="0"/>
              <a:ea typeface="Times New Roman" panose="02020603050405020304" pitchFamily="18" charset="0"/>
            </a:endParaRPr>
          </a:p>
          <a:p>
            <a:r>
              <a:rPr lang="en-GB" sz="2400" b="1" dirty="0">
                <a:effectLst/>
                <a:latin typeface="Domine" panose="020B0604020202020204" charset="0"/>
                <a:ea typeface="Times New Roman" panose="02020603050405020304" pitchFamily="18" charset="0"/>
              </a:rPr>
              <a:t>Extraction</a:t>
            </a:r>
          </a:p>
          <a:p>
            <a:endParaRPr lang="en-GB" sz="1800" dirty="0">
              <a:effectLst/>
              <a:latin typeface="Times New Roman" panose="02020603050405020304" pitchFamily="18" charset="0"/>
              <a:ea typeface="Times New Roman" panose="02020603050405020304" pitchFamily="18" charset="0"/>
            </a:endParaRPr>
          </a:p>
          <a:p>
            <a:pPr>
              <a:spcAft>
                <a:spcPts val="800"/>
              </a:spcAft>
            </a:pPr>
            <a:endParaRPr lang="en-GB" sz="1400" dirty="0">
              <a:effectLst/>
              <a:latin typeface="Times New Roman" panose="02020603050405020304" pitchFamily="18" charset="0"/>
              <a:ea typeface="Times New Roman" panose="02020603050405020304" pitchFamily="18" charset="0"/>
            </a:endParaRPr>
          </a:p>
          <a:p>
            <a:pPr>
              <a:spcAft>
                <a:spcPts val="800"/>
              </a:spcAft>
            </a:pPr>
            <a:r>
              <a:rPr lang="en-GB" sz="1400" dirty="0">
                <a:latin typeface="Times New Roman" panose="02020603050405020304" pitchFamily="18" charset="0"/>
                <a:ea typeface="Times New Roman" panose="02020603050405020304" pitchFamily="18" charset="0"/>
              </a:rPr>
              <a:t>(</a:t>
            </a:r>
            <a:r>
              <a:rPr lang="en-GB" sz="1400" dirty="0">
                <a:effectLst/>
                <a:latin typeface="Times New Roman" panose="02020603050405020304" pitchFamily="18" charset="0"/>
                <a:ea typeface="Times New Roman" panose="02020603050405020304" pitchFamily="18" charset="0"/>
              </a:rPr>
              <a:t>SLE) chamber equipped</a:t>
            </a:r>
          </a:p>
          <a:p>
            <a:pPr>
              <a:spcAft>
                <a:spcPts val="800"/>
              </a:spcAft>
            </a:pPr>
            <a:r>
              <a:rPr lang="en-GB" sz="1400" dirty="0">
                <a:effectLst/>
                <a:latin typeface="Times New Roman" panose="02020603050405020304" pitchFamily="18" charset="0"/>
                <a:ea typeface="Times New Roman" panose="02020603050405020304" pitchFamily="18" charset="0"/>
              </a:rPr>
              <a:t>with a rotary table                  </a:t>
            </a:r>
          </a:p>
          <a:p>
            <a:pPr>
              <a:lnSpc>
                <a:spcPct val="107000"/>
              </a:lnSpc>
              <a:spcAft>
                <a:spcPts val="800"/>
              </a:spcAft>
            </a:pPr>
            <a:endParaRPr lang="en-GB" sz="1800" dirty="0">
              <a:latin typeface="Times New Roman" panose="02020603050405020304" pitchFamily="18" charset="0"/>
              <a:ea typeface="Open Sans" panose="020B0606030504020204" pitchFamily="34" charset="0"/>
              <a:cs typeface="Open Sans" panose="020B0606030504020204" pitchFamily="34" charset="0"/>
            </a:endParaRPr>
          </a:p>
          <a:p>
            <a:pPr>
              <a:lnSpc>
                <a:spcPct val="107000"/>
              </a:lnSpc>
              <a:spcAft>
                <a:spcPts val="800"/>
              </a:spcAft>
            </a:pPr>
            <a:r>
              <a:rPr lang="en-GB" sz="1800" dirty="0">
                <a:latin typeface="Domine" panose="020B0604020202020204" charset="0"/>
                <a:ea typeface="Open Sans" panose="020B0606030504020204" pitchFamily="34" charset="0"/>
                <a:cs typeface="Open Sans" panose="020B0606030504020204" pitchFamily="34" charset="0"/>
              </a:rPr>
              <a:t> </a:t>
            </a:r>
            <a:r>
              <a:rPr lang="en-GB" sz="1800" dirty="0">
                <a:latin typeface="Times New Roman" panose="02020603050405020304" pitchFamily="18" charset="0"/>
                <a:ea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rPr>
              <a:t>SLE)                  </a:t>
            </a:r>
            <a:r>
              <a:rPr lang="en-GB" sz="1100" dirty="0">
                <a:effectLst/>
                <a:latin typeface="Domine" panose="020B0604020202020204" charset="0"/>
                <a:ea typeface="Times New Roman" panose="02020603050405020304" pitchFamily="18" charset="0"/>
              </a:rPr>
              <a:t>(MAE)</a:t>
            </a:r>
            <a:r>
              <a:rPr lang="en-GB" sz="1100" dirty="0">
                <a:latin typeface="Domine" panose="020B0604020202020204" charset="0"/>
                <a:ea typeface="Open Sans" panose="020B0606030504020204" pitchFamily="34" charset="0"/>
                <a:cs typeface="Open Sans" panose="020B0606030504020204" pitchFamily="34" charset="0"/>
              </a:rPr>
              <a:t> </a:t>
            </a:r>
            <a:r>
              <a:rPr lang="en-US" sz="1100" dirty="0">
                <a:latin typeface="Domine" panose="020B0604020202020204" charset="0"/>
                <a:ea typeface="Open Sans" panose="020B0606030504020204" pitchFamily="34" charset="0"/>
                <a:cs typeface="Open Sans" panose="020B0606030504020204" pitchFamily="34" charset="0"/>
              </a:rPr>
              <a:t>Milestone Ethos EX microwave extraction system with </a:t>
            </a:r>
          </a:p>
          <a:p>
            <a:pPr>
              <a:lnSpc>
                <a:spcPct val="107000"/>
              </a:lnSpc>
              <a:spcAft>
                <a:spcPts val="800"/>
              </a:spcAft>
            </a:pPr>
            <a:r>
              <a:rPr lang="en-US" sz="1100" dirty="0">
                <a:latin typeface="Domine" panose="020B0604020202020204" charset="0"/>
                <a:ea typeface="Open Sans" panose="020B0606030504020204" pitchFamily="34" charset="0"/>
                <a:cs typeface="Open Sans" panose="020B0606030504020204" pitchFamily="34" charset="0"/>
              </a:rPr>
              <a:t>                                             of 0 to 80 DB. Variable impact power up to 2400 w. Voltage 230 V/ max 1A     </a:t>
            </a:r>
          </a:p>
          <a:p>
            <a:pPr algn="r">
              <a:lnSpc>
                <a:spcPct val="107000"/>
              </a:lnSpc>
              <a:spcAft>
                <a:spcPts val="800"/>
              </a:spcAft>
            </a:pPr>
            <a:r>
              <a:rPr lang="en-US" sz="1100" dirty="0">
                <a:latin typeface="Domine" panose="020B0604020202020204" charset="0"/>
                <a:ea typeface="Open Sans" panose="020B0606030504020204" pitchFamily="34" charset="0"/>
                <a:cs typeface="Open Sans" panose="020B0606030504020204" pitchFamily="34" charset="0"/>
              </a:rPr>
              <a:t>                                                                                                                                                                                                         (UAE) For ultrasound-assisted extraction     we used the                                                                                                                                                                                                                                                                                                                          </a:t>
            </a:r>
            <a:r>
              <a:rPr lang="en-US" sz="1100" dirty="0" err="1">
                <a:latin typeface="Domine" panose="020B0604020202020204" charset="0"/>
                <a:ea typeface="Open Sans" panose="020B0606030504020204" pitchFamily="34" charset="0"/>
                <a:cs typeface="Open Sans" panose="020B0606030504020204" pitchFamily="34" charset="0"/>
              </a:rPr>
              <a:t>Sonifer</a:t>
            </a:r>
            <a:r>
              <a:rPr lang="en-US" sz="1100" dirty="0">
                <a:latin typeface="Domine" panose="020B0604020202020204" charset="0"/>
                <a:ea typeface="Open Sans" panose="020B0606030504020204" pitchFamily="34" charset="0"/>
                <a:cs typeface="Open Sans" panose="020B0606030504020204" pitchFamily="34" charset="0"/>
              </a:rPr>
              <a:t> SFX250 Power supply, 20 kHz converter,                                         </a:t>
            </a:r>
          </a:p>
          <a:p>
            <a:pPr algn="r">
              <a:lnSpc>
                <a:spcPct val="107000"/>
              </a:lnSpc>
              <a:spcAft>
                <a:spcPts val="800"/>
              </a:spcAft>
            </a:pPr>
            <a:r>
              <a:rPr lang="en-US" sz="1100" dirty="0">
                <a:latin typeface="Domine" panose="020B0604020202020204" charset="0"/>
                <a:ea typeface="Open Sans" panose="020B0606030504020204" pitchFamily="34" charset="0"/>
                <a:cs typeface="Open Sans" panose="020B0606030504020204" pitchFamily="34" charset="0"/>
              </a:rPr>
              <a:t>          1.27 cm (0.5 in) threaded horn, power cord, manual, set of keys.         </a:t>
            </a:r>
          </a:p>
          <a:p>
            <a:pPr>
              <a:lnSpc>
                <a:spcPct val="107000"/>
              </a:lnSpc>
              <a:spcAft>
                <a:spcPts val="800"/>
              </a:spcAft>
            </a:pPr>
            <a:r>
              <a:rPr lang="en-US" sz="1100" dirty="0">
                <a:latin typeface="Domine" panose="020B0604020202020204" charset="0"/>
                <a:ea typeface="Open Sans" panose="020B0606030504020204" pitchFamily="34" charset="0"/>
                <a:cs typeface="Open Sans" panose="020B0606030504020204" pitchFamily="34" charset="0"/>
              </a:rPr>
              <a:t>                                                                                        </a:t>
            </a:r>
            <a:endParaRPr lang="en-US" sz="2400" dirty="0">
              <a:latin typeface="Domine" panose="02040503040403060204" pitchFamily="18"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F1B2E3A1-66B7-7B5C-7A0E-55C327EBFF90}"/>
              </a:ext>
            </a:extLst>
          </p:cNvPr>
          <p:cNvSpPr/>
          <p:nvPr/>
        </p:nvSpPr>
        <p:spPr>
          <a:xfrm>
            <a:off x="11303776" y="6931268"/>
            <a:ext cx="10697983" cy="2798870"/>
          </a:xfrm>
          <a:prstGeom prst="roundRect">
            <a:avLst>
              <a:gd name="adj" fmla="val 27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endParaRPr lang="en-GB" sz="2800" b="1" dirty="0">
              <a:solidFill>
                <a:schemeClr val="tx1"/>
              </a:solidFill>
              <a:effectLst/>
              <a:latin typeface="Domine" panose="020B0604020202020204" charset="0"/>
              <a:ea typeface="Times New Roman" panose="02020603050405020304" pitchFamily="18" charset="0"/>
            </a:endParaRPr>
          </a:p>
        </p:txBody>
      </p:sp>
      <p:pic>
        <p:nvPicPr>
          <p:cNvPr id="6" name="Picture 5" descr="A close-up of a filter&#10;&#10;Description automatically generated">
            <a:extLst>
              <a:ext uri="{FF2B5EF4-FFF2-40B4-BE49-F238E27FC236}">
                <a16:creationId xmlns:a16="http://schemas.microsoft.com/office/drawing/2014/main" id="{447EF63B-0EC2-3AD7-5248-99B83B969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0330" y="13993329"/>
            <a:ext cx="2093897" cy="1913205"/>
          </a:xfrm>
          <a:prstGeom prst="rect">
            <a:avLst/>
          </a:prstGeom>
        </p:spPr>
      </p:pic>
      <p:cxnSp>
        <p:nvCxnSpPr>
          <p:cNvPr id="8" name="Connector: Elbow 7">
            <a:extLst>
              <a:ext uri="{FF2B5EF4-FFF2-40B4-BE49-F238E27FC236}">
                <a16:creationId xmlns:a16="http://schemas.microsoft.com/office/drawing/2014/main" id="{E299DD05-386B-E01B-4B81-D1183DFB6DEC}"/>
              </a:ext>
            </a:extLst>
          </p:cNvPr>
          <p:cNvCxnSpPr/>
          <p:nvPr/>
        </p:nvCxnSpPr>
        <p:spPr>
          <a:xfrm flipV="1">
            <a:off x="13711064" y="12940243"/>
            <a:ext cx="1828800" cy="17929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4C0FBF73-37DB-F4D5-71D3-7E4C7152687C}"/>
              </a:ext>
            </a:extLst>
          </p:cNvPr>
          <p:cNvCxnSpPr>
            <a:cxnSpLocks/>
          </p:cNvCxnSpPr>
          <p:nvPr/>
        </p:nvCxnSpPr>
        <p:spPr>
          <a:xfrm>
            <a:off x="13711064" y="15172460"/>
            <a:ext cx="1828800" cy="16202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ABE272C-3B15-4EA3-CB8D-E6E42B01E70E}"/>
              </a:ext>
            </a:extLst>
          </p:cNvPr>
          <p:cNvCxnSpPr/>
          <p:nvPr/>
        </p:nvCxnSpPr>
        <p:spPr>
          <a:xfrm>
            <a:off x="14381624" y="14957392"/>
            <a:ext cx="1158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machine with a white cylinder inside&#10;&#10;Description automatically generated">
            <a:extLst>
              <a:ext uri="{FF2B5EF4-FFF2-40B4-BE49-F238E27FC236}">
                <a16:creationId xmlns:a16="http://schemas.microsoft.com/office/drawing/2014/main" id="{DEBEE623-6CD8-0B8F-91E6-0DCAF1461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3070" y="14224090"/>
            <a:ext cx="1666206" cy="1369484"/>
          </a:xfrm>
          <a:prstGeom prst="rect">
            <a:avLst/>
          </a:prstGeom>
        </p:spPr>
      </p:pic>
      <p:pic>
        <p:nvPicPr>
          <p:cNvPr id="17" name="Picture 16" descr="A machine with a device&#10;&#10;Description automatically generated">
            <a:extLst>
              <a:ext uri="{FF2B5EF4-FFF2-40B4-BE49-F238E27FC236}">
                <a16:creationId xmlns:a16="http://schemas.microsoft.com/office/drawing/2014/main" id="{66BEEA0B-4453-9EB6-A9A9-CA51271624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57020" y="15882653"/>
            <a:ext cx="1347588" cy="1627958"/>
          </a:xfrm>
          <a:prstGeom prst="rect">
            <a:avLst/>
          </a:prstGeom>
        </p:spPr>
      </p:pic>
      <p:sp>
        <p:nvSpPr>
          <p:cNvPr id="22" name="TextBox 21">
            <a:extLst>
              <a:ext uri="{FF2B5EF4-FFF2-40B4-BE49-F238E27FC236}">
                <a16:creationId xmlns:a16="http://schemas.microsoft.com/office/drawing/2014/main" id="{7139A00A-1E7A-2C49-2B93-01185D0D1DDC}"/>
              </a:ext>
            </a:extLst>
          </p:cNvPr>
          <p:cNvSpPr txBox="1"/>
          <p:nvPr/>
        </p:nvSpPr>
        <p:spPr>
          <a:xfrm>
            <a:off x="22651351" y="7457878"/>
            <a:ext cx="9617945" cy="830997"/>
          </a:xfrm>
          <a:prstGeom prst="rect">
            <a:avLst/>
          </a:prstGeom>
          <a:noFill/>
        </p:spPr>
        <p:txBody>
          <a:bodyPr wrap="square" rtlCol="0">
            <a:spAutoFit/>
          </a:bodyPr>
          <a:lstStyle>
            <a:defPPr>
              <a:defRPr kern="1200"/>
            </a:defPPr>
          </a:lstStyle>
          <a:p>
            <a:r>
              <a:rPr lang="en-US" sz="2400" b="1" dirty="0">
                <a:latin typeface="Domine" panose="02040503040403060204" pitchFamily="18" charset="0"/>
                <a:ea typeface="Open Sans" panose="020B0606030504020204" pitchFamily="34" charset="0"/>
                <a:cs typeface="Open Sans" panose="020B0606030504020204" pitchFamily="34" charset="0"/>
              </a:rPr>
              <a:t>Extraction yields, total polyphenols content and total condensed tannin </a:t>
            </a:r>
          </a:p>
        </p:txBody>
      </p:sp>
      <p:sp>
        <p:nvSpPr>
          <p:cNvPr id="25" name="TextBox 24">
            <a:extLst>
              <a:ext uri="{FF2B5EF4-FFF2-40B4-BE49-F238E27FC236}">
                <a16:creationId xmlns:a16="http://schemas.microsoft.com/office/drawing/2014/main" id="{E2A9F0A6-5025-1889-D525-5250F05C94F7}"/>
              </a:ext>
            </a:extLst>
          </p:cNvPr>
          <p:cNvSpPr txBox="1"/>
          <p:nvPr/>
        </p:nvSpPr>
        <p:spPr>
          <a:xfrm>
            <a:off x="22746709" y="13256829"/>
            <a:ext cx="9144000" cy="461665"/>
          </a:xfrm>
          <a:prstGeom prst="rect">
            <a:avLst/>
          </a:prstGeom>
          <a:noFill/>
        </p:spPr>
        <p:txBody>
          <a:bodyPr wrap="square" rtlCol="0">
            <a:spAutoFit/>
          </a:bodyPr>
          <a:lstStyle>
            <a:defPPr>
              <a:defRPr kern="1200"/>
            </a:defPPr>
          </a:lstStyle>
          <a:p>
            <a:r>
              <a:rPr lang="en-US" sz="2400" b="1" dirty="0">
                <a:latin typeface="Domine" panose="02040503040403060204" pitchFamily="18" charset="0"/>
                <a:ea typeface="Open Sans" panose="020B0606030504020204" pitchFamily="34" charset="0"/>
                <a:cs typeface="Open Sans" panose="020B0606030504020204" pitchFamily="34" charset="0"/>
              </a:rPr>
              <a:t>HPLC-UV analysis </a:t>
            </a:r>
          </a:p>
        </p:txBody>
      </p:sp>
      <p:sp>
        <p:nvSpPr>
          <p:cNvPr id="26" name="TextBox 25">
            <a:extLst>
              <a:ext uri="{FF2B5EF4-FFF2-40B4-BE49-F238E27FC236}">
                <a16:creationId xmlns:a16="http://schemas.microsoft.com/office/drawing/2014/main" id="{CCC20457-7CE3-2FCD-CC88-F11F4F14162B}"/>
              </a:ext>
            </a:extLst>
          </p:cNvPr>
          <p:cNvSpPr txBox="1"/>
          <p:nvPr/>
        </p:nvSpPr>
        <p:spPr>
          <a:xfrm>
            <a:off x="22944622" y="22914547"/>
            <a:ext cx="3207703" cy="461665"/>
          </a:xfrm>
          <a:prstGeom prst="rect">
            <a:avLst/>
          </a:prstGeom>
          <a:noFill/>
        </p:spPr>
        <p:txBody>
          <a:bodyPr wrap="square" rtlCol="0">
            <a:spAutoFit/>
          </a:bodyPr>
          <a:lstStyle>
            <a:defPPr>
              <a:defRPr kern="1200"/>
            </a:defPPr>
          </a:lstStyle>
          <a:p>
            <a:r>
              <a:rPr lang="en-US" sz="2400" b="1" dirty="0">
                <a:latin typeface="Domine" panose="02040503040403060204" pitchFamily="18" charset="0"/>
                <a:ea typeface="Open Sans" panose="020B0606030504020204" pitchFamily="34" charset="0"/>
                <a:cs typeface="Open Sans" panose="020B0606030504020204" pitchFamily="34" charset="0"/>
              </a:rPr>
              <a:t>Antioxidant activity </a:t>
            </a:r>
          </a:p>
        </p:txBody>
      </p:sp>
      <p:sp>
        <p:nvSpPr>
          <p:cNvPr id="29" name="TextBox 28">
            <a:extLst>
              <a:ext uri="{FF2B5EF4-FFF2-40B4-BE49-F238E27FC236}">
                <a16:creationId xmlns:a16="http://schemas.microsoft.com/office/drawing/2014/main" id="{5C72240D-2C8B-A120-1B7E-F97A5D22C4E8}"/>
              </a:ext>
            </a:extLst>
          </p:cNvPr>
          <p:cNvSpPr txBox="1"/>
          <p:nvPr/>
        </p:nvSpPr>
        <p:spPr>
          <a:xfrm>
            <a:off x="22988912" y="28222613"/>
            <a:ext cx="3528688" cy="461665"/>
          </a:xfrm>
          <a:prstGeom prst="rect">
            <a:avLst/>
          </a:prstGeom>
          <a:noFill/>
        </p:spPr>
        <p:txBody>
          <a:bodyPr wrap="square" rtlCol="0">
            <a:spAutoFit/>
          </a:bodyPr>
          <a:lstStyle>
            <a:defPPr>
              <a:defRPr kern="1200"/>
            </a:defPPr>
          </a:lstStyle>
          <a:p>
            <a:r>
              <a:rPr lang="en-US" sz="2400" b="1" dirty="0">
                <a:latin typeface="Domine" panose="02040503040403060204" pitchFamily="18" charset="0"/>
                <a:ea typeface="Open Sans" panose="020B0606030504020204" pitchFamily="34" charset="0"/>
                <a:cs typeface="Open Sans" panose="020B0606030504020204" pitchFamily="34" charset="0"/>
              </a:rPr>
              <a:t>Antimicrobial activity</a:t>
            </a:r>
          </a:p>
        </p:txBody>
      </p:sp>
      <p:sp>
        <p:nvSpPr>
          <p:cNvPr id="33" name="Rectangle: Rounded Corners 32">
            <a:extLst>
              <a:ext uri="{FF2B5EF4-FFF2-40B4-BE49-F238E27FC236}">
                <a16:creationId xmlns:a16="http://schemas.microsoft.com/office/drawing/2014/main" id="{FBF09746-4FDE-E16D-DAAE-73F2E20E9D2B}"/>
              </a:ext>
            </a:extLst>
          </p:cNvPr>
          <p:cNvSpPr/>
          <p:nvPr/>
        </p:nvSpPr>
        <p:spPr>
          <a:xfrm>
            <a:off x="32845862" y="9959225"/>
            <a:ext cx="10295043" cy="14722990"/>
          </a:xfrm>
          <a:prstGeom prst="roundRect">
            <a:avLst>
              <a:gd name="adj" fmla="val 159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38" name="Rectangle: Rounded Corners 37">
            <a:extLst>
              <a:ext uri="{FF2B5EF4-FFF2-40B4-BE49-F238E27FC236}">
                <a16:creationId xmlns:a16="http://schemas.microsoft.com/office/drawing/2014/main" id="{20A9A278-2434-2414-4F1A-EB8854657BD8}"/>
              </a:ext>
            </a:extLst>
          </p:cNvPr>
          <p:cNvSpPr/>
          <p:nvPr/>
        </p:nvSpPr>
        <p:spPr>
          <a:xfrm>
            <a:off x="32912720" y="25307657"/>
            <a:ext cx="10264816" cy="6708852"/>
          </a:xfrm>
          <a:prstGeom prst="roundRect">
            <a:avLst>
              <a:gd name="adj" fmla="val 1477"/>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p>
        </p:txBody>
      </p:sp>
      <p:sp>
        <p:nvSpPr>
          <p:cNvPr id="48" name="TextBox 47">
            <a:extLst>
              <a:ext uri="{FF2B5EF4-FFF2-40B4-BE49-F238E27FC236}">
                <a16:creationId xmlns:a16="http://schemas.microsoft.com/office/drawing/2014/main" id="{DFC07FD5-9B7B-EC3B-35A6-4E9B7735A57D}"/>
              </a:ext>
            </a:extLst>
          </p:cNvPr>
          <p:cNvSpPr txBox="1"/>
          <p:nvPr/>
        </p:nvSpPr>
        <p:spPr>
          <a:xfrm>
            <a:off x="33089940" y="26302734"/>
            <a:ext cx="9821827" cy="5170646"/>
          </a:xfrm>
          <a:prstGeom prst="rect">
            <a:avLst/>
          </a:prstGeom>
          <a:noFill/>
        </p:spPr>
        <p:txBody>
          <a:bodyPr wrap="square" rtlCol="0">
            <a:spAutoFit/>
          </a:bodyPr>
          <a:lstStyle>
            <a:defPPr>
              <a:defRPr kern="1200"/>
            </a:defPPr>
          </a:lstStyle>
          <a:p>
            <a:pPr algn="just"/>
            <a:r>
              <a:rPr lang="en-US" sz="2200" dirty="0">
                <a:latin typeface="Domine" panose="02040503040403060204" pitchFamily="18" charset="0"/>
                <a:ea typeface="Open Sans" panose="020B0606030504020204" pitchFamily="34" charset="0"/>
                <a:cs typeface="Open Sans" panose="020B0606030504020204" pitchFamily="34" charset="0"/>
              </a:rPr>
              <a:t>The screening of compounds present in the wood and bark identified six phenolic compounds in Dialium. A comparison of the extraction methods shows that the use of microwaves and ultrasound not only provides a better extraction rate but also greater availability of bioactive compounds, leading to better biological activities. Because of the better yields obtained in a short time (9 min), ultrasound-assisted extraction appears to be the most optimal of the three methods used in this study. The wide availability of salicylic acid in particular, and of catechins and epicatechins in general, in wood shows the great interest that could be generated by using this waste in processing plants. However, although the HPLC UV-Vis analysis method represents a high-performance method, it has its limitations, linked for example to the mass of the compounds, and it would be wiser to confirm the presence of these compounds using even more high-performance methods such as UPLC MS/MS or NMR.</a:t>
            </a:r>
          </a:p>
        </p:txBody>
      </p:sp>
      <p:sp>
        <p:nvSpPr>
          <p:cNvPr id="49" name="TextBox 48">
            <a:extLst>
              <a:ext uri="{FF2B5EF4-FFF2-40B4-BE49-F238E27FC236}">
                <a16:creationId xmlns:a16="http://schemas.microsoft.com/office/drawing/2014/main" id="{57AB9513-4778-1161-5994-AE3D169B91D8}"/>
              </a:ext>
            </a:extLst>
          </p:cNvPr>
          <p:cNvSpPr txBox="1"/>
          <p:nvPr/>
        </p:nvSpPr>
        <p:spPr>
          <a:xfrm>
            <a:off x="33205096" y="25636677"/>
            <a:ext cx="9144000" cy="646331"/>
          </a:xfrm>
          <a:prstGeom prst="rect">
            <a:avLst/>
          </a:prstGeom>
          <a:noFill/>
        </p:spPr>
        <p:txBody>
          <a:bodyPr wrap="square" rtlCol="0">
            <a:spAutoFit/>
          </a:bodyPr>
          <a:lstStyle>
            <a:defPPr>
              <a:defRPr kern="1200"/>
            </a:defPPr>
          </a:lstStyle>
          <a:p>
            <a:r>
              <a:rPr lang="en-US" sz="3600" b="1" dirty="0">
                <a:latin typeface="Montserrat Extra Bold" panose="00000900000000000000" pitchFamily="50" charset="0"/>
              </a:rPr>
              <a:t>Conclusion and perspectives</a:t>
            </a:r>
          </a:p>
        </p:txBody>
      </p:sp>
      <p:sp>
        <p:nvSpPr>
          <p:cNvPr id="50" name="TextBox 49">
            <a:extLst>
              <a:ext uri="{FF2B5EF4-FFF2-40B4-BE49-F238E27FC236}">
                <a16:creationId xmlns:a16="http://schemas.microsoft.com/office/drawing/2014/main" id="{B2B5D8A1-34DF-674D-3A05-79BEB736524D}"/>
              </a:ext>
            </a:extLst>
          </p:cNvPr>
          <p:cNvSpPr txBox="1"/>
          <p:nvPr/>
        </p:nvSpPr>
        <p:spPr>
          <a:xfrm>
            <a:off x="33189696" y="10629167"/>
            <a:ext cx="9144000" cy="461665"/>
          </a:xfrm>
          <a:prstGeom prst="rect">
            <a:avLst/>
          </a:prstGeom>
          <a:noFill/>
        </p:spPr>
        <p:txBody>
          <a:bodyPr wrap="square" rtlCol="0">
            <a:spAutoFit/>
          </a:bodyPr>
          <a:lstStyle>
            <a:defPPr>
              <a:defRPr kern="1200"/>
            </a:defPPr>
          </a:lstStyle>
          <a:p>
            <a:r>
              <a:rPr lang="en-US" sz="2400" b="1" dirty="0">
                <a:latin typeface="Domine" panose="02040503040403060204" pitchFamily="18" charset="0"/>
                <a:ea typeface="Open Sans" panose="020B0606030504020204" pitchFamily="34" charset="0"/>
                <a:cs typeface="Open Sans" panose="020B0606030504020204" pitchFamily="34" charset="0"/>
              </a:rPr>
              <a:t>Correlative study</a:t>
            </a:r>
          </a:p>
        </p:txBody>
      </p:sp>
      <p:pic>
        <p:nvPicPr>
          <p:cNvPr id="57" name="Picture 56" descr="A beaker with red liquid&#10;&#10;Description automatically generated">
            <a:extLst>
              <a:ext uri="{FF2B5EF4-FFF2-40B4-BE49-F238E27FC236}">
                <a16:creationId xmlns:a16="http://schemas.microsoft.com/office/drawing/2014/main" id="{B6ED747F-4ECD-2684-CE02-E83FA6884E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24611" y="12391370"/>
            <a:ext cx="1367395" cy="1367395"/>
          </a:xfrm>
          <a:prstGeom prst="rect">
            <a:avLst/>
          </a:prstGeom>
        </p:spPr>
      </p:pic>
      <p:sp>
        <p:nvSpPr>
          <p:cNvPr id="62" name="TextBox 61">
            <a:extLst>
              <a:ext uri="{FF2B5EF4-FFF2-40B4-BE49-F238E27FC236}">
                <a16:creationId xmlns:a16="http://schemas.microsoft.com/office/drawing/2014/main" id="{887D8E76-2A6E-1EFE-AB6C-0C690585762B}"/>
              </a:ext>
            </a:extLst>
          </p:cNvPr>
          <p:cNvSpPr txBox="1"/>
          <p:nvPr/>
        </p:nvSpPr>
        <p:spPr>
          <a:xfrm>
            <a:off x="17358192" y="12647111"/>
            <a:ext cx="4053851" cy="769441"/>
          </a:xfrm>
          <a:prstGeom prst="rect">
            <a:avLst/>
          </a:prstGeom>
          <a:noFill/>
        </p:spPr>
        <p:txBody>
          <a:bodyPr wrap="square" rtlCol="0">
            <a:spAutoFit/>
          </a:bodyPr>
          <a:lstStyle>
            <a:defPPr>
              <a:defRPr kern="1200"/>
            </a:defPPr>
          </a:lstStyle>
          <a:p>
            <a:r>
              <a:rPr lang="en-US" sz="2200" dirty="0">
                <a:latin typeface="Domine" panose="02040503040403060204" pitchFamily="18" charset="0"/>
                <a:ea typeface="Open Sans" panose="020B0606030504020204" pitchFamily="34" charset="0"/>
                <a:cs typeface="Open Sans" panose="020B0606030504020204" pitchFamily="34" charset="0"/>
              </a:rPr>
              <a:t>Solid-liquid Extraction</a:t>
            </a:r>
          </a:p>
          <a:p>
            <a:r>
              <a:rPr lang="en-US" sz="2200" dirty="0">
                <a:latin typeface="Domine" panose="02040503040403060204" pitchFamily="18" charset="0"/>
                <a:ea typeface="Open Sans" panose="020B0606030504020204" pitchFamily="34" charset="0"/>
                <a:cs typeface="Open Sans" panose="020B0606030504020204" pitchFamily="34" charset="0"/>
              </a:rPr>
              <a:t>65°C, 30 min, 160 RPM</a:t>
            </a:r>
          </a:p>
        </p:txBody>
      </p:sp>
      <p:sp>
        <p:nvSpPr>
          <p:cNvPr id="63" name="TextBox 62">
            <a:extLst>
              <a:ext uri="{FF2B5EF4-FFF2-40B4-BE49-F238E27FC236}">
                <a16:creationId xmlns:a16="http://schemas.microsoft.com/office/drawing/2014/main" id="{A87319F3-B597-1238-1586-55E2745AA6E0}"/>
              </a:ext>
            </a:extLst>
          </p:cNvPr>
          <p:cNvSpPr txBox="1"/>
          <p:nvPr/>
        </p:nvSpPr>
        <p:spPr>
          <a:xfrm>
            <a:off x="17299167" y="14248961"/>
            <a:ext cx="3656279" cy="1107996"/>
          </a:xfrm>
          <a:prstGeom prst="rect">
            <a:avLst/>
          </a:prstGeom>
          <a:noFill/>
        </p:spPr>
        <p:txBody>
          <a:bodyPr wrap="square" rtlCol="0">
            <a:spAutoFit/>
          </a:bodyPr>
          <a:lstStyle>
            <a:defPPr>
              <a:defRPr kern="1200"/>
            </a:defPPr>
          </a:lstStyle>
          <a:p>
            <a:r>
              <a:rPr lang="en-US" sz="2200" dirty="0">
                <a:latin typeface="Domine" panose="02040503040403060204" pitchFamily="18" charset="0"/>
                <a:ea typeface="Open Sans" panose="020B0606030504020204" pitchFamily="34" charset="0"/>
                <a:cs typeface="Open Sans" panose="020B0606030504020204" pitchFamily="34" charset="0"/>
              </a:rPr>
              <a:t>Microwave-assisted extraction</a:t>
            </a:r>
          </a:p>
          <a:p>
            <a:r>
              <a:rPr lang="en-US" sz="2200" dirty="0">
                <a:latin typeface="Domine" panose="02040503040403060204" pitchFamily="18" charset="0"/>
                <a:ea typeface="Open Sans" panose="020B0606030504020204" pitchFamily="34" charset="0"/>
                <a:cs typeface="Open Sans" panose="020B0606030504020204" pitchFamily="34" charset="0"/>
              </a:rPr>
              <a:t>65°C, 15 min, 800 W</a:t>
            </a:r>
          </a:p>
        </p:txBody>
      </p:sp>
      <p:sp>
        <p:nvSpPr>
          <p:cNvPr id="64" name="TextBox 63">
            <a:extLst>
              <a:ext uri="{FF2B5EF4-FFF2-40B4-BE49-F238E27FC236}">
                <a16:creationId xmlns:a16="http://schemas.microsoft.com/office/drawing/2014/main" id="{908574E0-B550-4130-618A-BC9D5026F2E2}"/>
              </a:ext>
            </a:extLst>
          </p:cNvPr>
          <p:cNvSpPr txBox="1"/>
          <p:nvPr/>
        </p:nvSpPr>
        <p:spPr>
          <a:xfrm>
            <a:off x="17299167" y="16039317"/>
            <a:ext cx="3702659" cy="1107996"/>
          </a:xfrm>
          <a:prstGeom prst="rect">
            <a:avLst/>
          </a:prstGeom>
          <a:noFill/>
        </p:spPr>
        <p:txBody>
          <a:bodyPr wrap="square" rtlCol="0">
            <a:spAutoFit/>
          </a:bodyPr>
          <a:lstStyle>
            <a:defPPr>
              <a:defRPr kern="1200"/>
            </a:defPPr>
          </a:lstStyle>
          <a:p>
            <a:r>
              <a:rPr lang="en-US" sz="2200" dirty="0">
                <a:latin typeface="Domine" panose="02040503040403060204" pitchFamily="18" charset="0"/>
                <a:ea typeface="Open Sans" panose="020B0606030504020204" pitchFamily="34" charset="0"/>
                <a:cs typeface="Open Sans" panose="020B0606030504020204" pitchFamily="34" charset="0"/>
              </a:rPr>
              <a:t>Ultrasonic assisted extraction</a:t>
            </a:r>
          </a:p>
          <a:p>
            <a:r>
              <a:rPr lang="en-US" sz="2200" dirty="0">
                <a:latin typeface="Domine" panose="02040503040403060204" pitchFamily="18" charset="0"/>
                <a:ea typeface="Open Sans" panose="020B0606030504020204" pitchFamily="34" charset="0"/>
                <a:cs typeface="Open Sans" panose="020B0606030504020204" pitchFamily="34" charset="0"/>
              </a:rPr>
              <a:t>65°C, 9 min</a:t>
            </a:r>
            <a:r>
              <a:rPr lang="en-US" sz="2200" dirty="0">
                <a:latin typeface="Domine" panose="020B0604020202020204" charset="0"/>
                <a:ea typeface="Open Sans" panose="020B0606030504020204" pitchFamily="34" charset="0"/>
                <a:cs typeface="Open Sans" panose="020B0606030504020204" pitchFamily="34" charset="0"/>
              </a:rPr>
              <a:t>, </a:t>
            </a:r>
            <a:r>
              <a:rPr lang="en-GB" sz="2200" dirty="0">
                <a:effectLst/>
                <a:latin typeface="Domine" panose="020B0604020202020204" charset="0"/>
                <a:ea typeface="Times New Roman" panose="02020603050405020304" pitchFamily="18" charset="0"/>
              </a:rPr>
              <a:t>59.1 W/cm</a:t>
            </a:r>
            <a:r>
              <a:rPr lang="en-GB" sz="2200" baseline="30000" dirty="0">
                <a:effectLst/>
                <a:latin typeface="Domine" panose="020B0604020202020204" charset="0"/>
                <a:ea typeface="Times New Roman" panose="02020603050405020304" pitchFamily="18" charset="0"/>
              </a:rPr>
              <a:t> 2</a:t>
            </a:r>
            <a:endParaRPr lang="en-US" sz="2200" dirty="0">
              <a:latin typeface="Domine" panose="020B060402020202020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815A217-A9B4-1D38-9A39-A4701F031F95}"/>
              </a:ext>
            </a:extLst>
          </p:cNvPr>
          <p:cNvSpPr txBox="1"/>
          <p:nvPr/>
        </p:nvSpPr>
        <p:spPr>
          <a:xfrm>
            <a:off x="11902088" y="17791217"/>
            <a:ext cx="9591694" cy="2123658"/>
          </a:xfrm>
          <a:prstGeom prst="rect">
            <a:avLst/>
          </a:prstGeom>
          <a:noFill/>
        </p:spPr>
        <p:txBody>
          <a:bodyPr wrap="square" rtlCol="0">
            <a:spAutoFit/>
          </a:bodyPr>
          <a:lstStyle>
            <a:defPPr>
              <a:defRPr kern="1200"/>
            </a:defPPr>
          </a:lstStyle>
          <a:p>
            <a:pPr algn="just"/>
            <a:r>
              <a:rPr lang="en-US" sz="2200" b="1" dirty="0">
                <a:latin typeface="Domine" panose="020B0604020202020204" charset="0"/>
                <a:ea typeface="Open Sans" panose="020B0606030504020204" pitchFamily="34" charset="0"/>
                <a:cs typeface="Open Sans" panose="020B0606030504020204" pitchFamily="34" charset="0"/>
              </a:rPr>
              <a:t>Total phenolic content (TPC), total tannin condensed (TTC) and  HPLC UV-Vis analysis</a:t>
            </a:r>
          </a:p>
          <a:p>
            <a:pPr algn="just"/>
            <a:r>
              <a:rPr lang="en-GB" sz="2200" dirty="0">
                <a:effectLst/>
                <a:latin typeface="Domine" panose="020B0604020202020204" charset="0"/>
                <a:ea typeface="Times New Roman" panose="02020603050405020304" pitchFamily="18" charset="0"/>
              </a:rPr>
              <a:t>The total phenol content was quantified by the Folin-</a:t>
            </a:r>
            <a:r>
              <a:rPr lang="en-GB" sz="2200" dirty="0" err="1">
                <a:effectLst/>
                <a:latin typeface="Domine" panose="020B0604020202020204" charset="0"/>
                <a:ea typeface="Times New Roman" panose="02020603050405020304" pitchFamily="18" charset="0"/>
              </a:rPr>
              <a:t>Ciocalteu</a:t>
            </a:r>
            <a:r>
              <a:rPr lang="en-GB" sz="2200" dirty="0">
                <a:effectLst/>
                <a:latin typeface="Domine" panose="020B0604020202020204" charset="0"/>
                <a:ea typeface="Times New Roman" panose="02020603050405020304" pitchFamily="18" charset="0"/>
              </a:rPr>
              <a:t> method according to (McDonald and al., 2001). For this purpose, a calibration curve of gallic acid  (for TPC) and </a:t>
            </a:r>
            <a:r>
              <a:rPr lang="en-GB" sz="2200" dirty="0">
                <a:latin typeface="Domine" panose="020B0604020202020204" charset="0"/>
                <a:ea typeface="Times New Roman" panose="02020603050405020304" pitchFamily="18" charset="0"/>
              </a:rPr>
              <a:t>catechin (for TTC) </a:t>
            </a:r>
            <a:r>
              <a:rPr lang="en-GB" sz="2200" dirty="0">
                <a:effectLst/>
                <a:latin typeface="Domine" panose="020B0604020202020204" charset="0"/>
                <a:ea typeface="Times New Roman" panose="02020603050405020304" pitchFamily="18" charset="0"/>
              </a:rPr>
              <a:t>was established in g/L; in ethanol: water (75:25, v/v).</a:t>
            </a:r>
            <a:endParaRPr lang="en-US" sz="2200" b="1" dirty="0">
              <a:latin typeface="Domine" panose="020B060402020202020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4A557081-58EF-BBCC-6E17-49A5FF32A582}"/>
              </a:ext>
            </a:extLst>
          </p:cNvPr>
          <p:cNvSpPr txBox="1"/>
          <p:nvPr/>
        </p:nvSpPr>
        <p:spPr>
          <a:xfrm>
            <a:off x="11540744" y="29347175"/>
            <a:ext cx="10259784" cy="2462213"/>
          </a:xfrm>
          <a:prstGeom prst="rect">
            <a:avLst/>
          </a:prstGeom>
          <a:noFill/>
        </p:spPr>
        <p:txBody>
          <a:bodyPr wrap="square" rtlCol="0">
            <a:spAutoFit/>
          </a:bodyPr>
          <a:lstStyle>
            <a:defPPr>
              <a:defRPr kern="1200"/>
            </a:defPPr>
          </a:lstStyle>
          <a:p>
            <a:r>
              <a:rPr lang="en-US" sz="2200" b="1" dirty="0">
                <a:latin typeface="Domine" panose="02040503040403060204" pitchFamily="18" charset="0"/>
                <a:ea typeface="Open Sans" panose="020B0606030504020204" pitchFamily="34" charset="0"/>
                <a:cs typeface="Open Sans" panose="020B0606030504020204" pitchFamily="34" charset="0"/>
              </a:rPr>
              <a:t>Biological activities</a:t>
            </a:r>
          </a:p>
          <a:p>
            <a:pPr algn="just"/>
            <a:r>
              <a:rPr lang="en-US" sz="2200" dirty="0">
                <a:latin typeface="Domine" panose="02040503040403060204" pitchFamily="18" charset="0"/>
                <a:ea typeface="Open Sans" panose="020B0606030504020204" pitchFamily="34" charset="0"/>
                <a:cs typeface="Open Sans" panose="020B0606030504020204" pitchFamily="34" charset="0"/>
              </a:rPr>
              <a:t>Antioxidant activities were measured using free radical scavenging (DPPH: 2,2-diphenyl-1-picrylhydrazyl) and ferric oxide reduction (FRAP: Ferric Reducing Antioxidant Power Assay) methods. While antimicrobial activities on five strains of gram- bacteria, five strains of gram+ bacteria and two yeasts were obtained from the 1% Mueller Hinton (MH) agar well method.</a:t>
            </a:r>
            <a:endParaRPr lang="en-US" sz="2200" b="1" dirty="0">
              <a:latin typeface="Domine" panose="02040503040403060204" pitchFamily="18" charset="0"/>
              <a:ea typeface="Open Sans" panose="020B0606030504020204" pitchFamily="34" charset="0"/>
              <a:cs typeface="Open Sans" panose="020B0606030504020204" pitchFamily="34" charset="0"/>
            </a:endParaRPr>
          </a:p>
        </p:txBody>
      </p:sp>
      <p:sp>
        <p:nvSpPr>
          <p:cNvPr id="70" name="TextBox 69">
            <a:extLst>
              <a:ext uri="{FF2B5EF4-FFF2-40B4-BE49-F238E27FC236}">
                <a16:creationId xmlns:a16="http://schemas.microsoft.com/office/drawing/2014/main" id="{FEE1B21F-ADE8-756B-25DF-D7494A667F56}"/>
              </a:ext>
            </a:extLst>
          </p:cNvPr>
          <p:cNvSpPr txBox="1"/>
          <p:nvPr/>
        </p:nvSpPr>
        <p:spPr>
          <a:xfrm>
            <a:off x="11359170" y="27182117"/>
            <a:ext cx="10304152" cy="523220"/>
          </a:xfrm>
          <a:prstGeom prst="rect">
            <a:avLst/>
          </a:prstGeom>
          <a:noFill/>
        </p:spPr>
        <p:txBody>
          <a:bodyPr wrap="square" rtlCol="0">
            <a:spAutoFit/>
          </a:bodyPr>
          <a:lstStyle>
            <a:defPPr>
              <a:defRPr kern="1200"/>
            </a:defPPr>
          </a:lstStyle>
          <a:p>
            <a:pPr algn="ctr"/>
            <a:r>
              <a:rPr lang="en-GB" sz="1400" b="1" i="1" dirty="0">
                <a:solidFill>
                  <a:srgbClr val="0D0D0D"/>
                </a:solidFill>
                <a:effectLst/>
                <a:latin typeface="Times New Roman" panose="02020603050405020304" pitchFamily="18" charset="0"/>
                <a:ea typeface="Times New Roman" panose="02020603050405020304" pitchFamily="18" charset="0"/>
              </a:rPr>
              <a:t>Figure 1:</a:t>
            </a:r>
            <a:r>
              <a:rPr lang="en-GB" sz="1400" i="1" dirty="0">
                <a:solidFill>
                  <a:srgbClr val="0D0D0D"/>
                </a:solidFill>
                <a:effectLst/>
                <a:latin typeface="Times New Roman" panose="02020603050405020304" pitchFamily="18" charset="0"/>
                <a:ea typeface="Times New Roman" panose="02020603050405020304" pitchFamily="18" charset="0"/>
              </a:rPr>
              <a:t> </a:t>
            </a:r>
            <a:r>
              <a:rPr lang="en-GB" sz="1400" dirty="0">
                <a:solidFill>
                  <a:srgbClr val="0D0D0D"/>
                </a:solidFill>
                <a:effectLst/>
                <a:latin typeface="Times New Roman" panose="02020603050405020304" pitchFamily="18" charset="0"/>
                <a:ea typeface="Times New Roman" panose="02020603050405020304" pitchFamily="18" charset="0"/>
              </a:rPr>
              <a:t>M</a:t>
            </a:r>
            <a:r>
              <a:rPr lang="en-US" sz="1400" dirty="0" err="1">
                <a:solidFill>
                  <a:srgbClr val="0D0D0D"/>
                </a:solidFill>
                <a:effectLst/>
                <a:latin typeface="Times New Roman" panose="02020603050405020304" pitchFamily="18" charset="0"/>
                <a:ea typeface="Times New Roman" panose="02020603050405020304" pitchFamily="18" charset="0"/>
              </a:rPr>
              <a:t>ethod</a:t>
            </a:r>
            <a:r>
              <a:rPr lang="en-US" sz="1400" dirty="0">
                <a:solidFill>
                  <a:srgbClr val="0D0D0D"/>
                </a:solidFill>
                <a:effectLst/>
                <a:latin typeface="Times New Roman" panose="02020603050405020304" pitchFamily="18" charset="0"/>
                <a:ea typeface="Times New Roman" panose="02020603050405020304" pitchFamily="18" charset="0"/>
              </a:rPr>
              <a:t> for identifying and quantifying polyphenols: absorption spectra (at 254 nm) of standards molecular (a) and there corresponding identifications in the sapwood extractives (</a:t>
            </a:r>
            <a:r>
              <a:rPr lang="en-US" sz="1400" dirty="0">
                <a:solidFill>
                  <a:srgbClr val="0D0D0D"/>
                </a:solidFill>
                <a:latin typeface="Times New Roman" panose="02020603050405020304" pitchFamily="18" charset="0"/>
                <a:ea typeface="Times New Roman" panose="02020603050405020304" pitchFamily="18" charset="0"/>
              </a:rPr>
              <a:t>EAU) </a:t>
            </a:r>
            <a:r>
              <a:rPr lang="en-US" sz="1400" dirty="0">
                <a:solidFill>
                  <a:srgbClr val="0D0D0D"/>
                </a:solidFill>
                <a:effectLst/>
                <a:latin typeface="Times New Roman" panose="02020603050405020304" pitchFamily="18" charset="0"/>
                <a:ea typeface="Times New Roman" panose="02020603050405020304" pitchFamily="18" charset="0"/>
              </a:rPr>
              <a:t>of </a:t>
            </a:r>
            <a:r>
              <a:rPr lang="en-US" sz="1400" i="1" dirty="0">
                <a:solidFill>
                  <a:srgbClr val="0D0D0D"/>
                </a:solidFill>
                <a:effectLst/>
                <a:latin typeface="Times New Roman" panose="02020603050405020304" pitchFamily="18" charset="0"/>
                <a:ea typeface="Times New Roman" panose="02020603050405020304" pitchFamily="18" charset="0"/>
              </a:rPr>
              <a:t>Dialium </a:t>
            </a:r>
            <a:r>
              <a:rPr lang="en-US" sz="1400" i="1" dirty="0" err="1">
                <a:solidFill>
                  <a:srgbClr val="0D0D0D"/>
                </a:solidFill>
                <a:effectLst/>
                <a:latin typeface="Times New Roman" panose="02020603050405020304" pitchFamily="18" charset="0"/>
                <a:ea typeface="Times New Roman" panose="02020603050405020304" pitchFamily="18" charset="0"/>
              </a:rPr>
              <a:t>polyanthum</a:t>
            </a:r>
            <a:r>
              <a:rPr lang="en-US" sz="1400" i="1" dirty="0">
                <a:solidFill>
                  <a:srgbClr val="0D0D0D"/>
                </a:solidFill>
                <a:effectLst/>
                <a:latin typeface="Times New Roman" panose="02020603050405020304" pitchFamily="18" charset="0"/>
                <a:ea typeface="Times New Roman" panose="02020603050405020304" pitchFamily="18" charset="0"/>
              </a:rPr>
              <a:t> </a:t>
            </a:r>
            <a:r>
              <a:rPr lang="en-US" sz="1400" dirty="0">
                <a:solidFill>
                  <a:srgbClr val="0D0D0D"/>
                </a:solidFill>
                <a:effectLst/>
                <a:latin typeface="Times New Roman" panose="02020603050405020304" pitchFamily="18" charset="0"/>
                <a:ea typeface="Times New Roman" panose="02020603050405020304" pitchFamily="18" charset="0"/>
              </a:rPr>
              <a:t>(b)</a:t>
            </a:r>
            <a:endParaRPr lang="en-US" sz="1800" b="1" dirty="0">
              <a:latin typeface="Domine" panose="02040503040403060204" pitchFamily="18" charset="0"/>
              <a:ea typeface="Open Sans" panose="020B0606030504020204" pitchFamily="34" charset="0"/>
              <a:cs typeface="Open Sans" panose="020B0606030504020204" pitchFamily="34" charset="0"/>
            </a:endParaRPr>
          </a:p>
        </p:txBody>
      </p:sp>
      <p:pic>
        <p:nvPicPr>
          <p:cNvPr id="100" name="Picture 99">
            <a:extLst>
              <a:ext uri="{FF2B5EF4-FFF2-40B4-BE49-F238E27FC236}">
                <a16:creationId xmlns:a16="http://schemas.microsoft.com/office/drawing/2014/main" id="{F0C1D37D-BDE7-D532-2E23-9B1B8FAF6390}"/>
              </a:ext>
            </a:extLst>
          </p:cNvPr>
          <p:cNvPicPr>
            <a:picLocks noChangeAspect="1"/>
          </p:cNvPicPr>
          <p:nvPr/>
        </p:nvPicPr>
        <p:blipFill>
          <a:blip r:embed="rId8"/>
          <a:stretch>
            <a:fillRect/>
          </a:stretch>
        </p:blipFill>
        <p:spPr>
          <a:xfrm>
            <a:off x="13711064" y="23872526"/>
            <a:ext cx="6236836" cy="3336607"/>
          </a:xfrm>
          <a:prstGeom prst="rect">
            <a:avLst/>
          </a:prstGeom>
        </p:spPr>
      </p:pic>
      <p:sp>
        <p:nvSpPr>
          <p:cNvPr id="114" name="TextBox 113">
            <a:extLst>
              <a:ext uri="{FF2B5EF4-FFF2-40B4-BE49-F238E27FC236}">
                <a16:creationId xmlns:a16="http://schemas.microsoft.com/office/drawing/2014/main" id="{93E31EB1-B73F-AE97-37CE-CBA7D8CF906F}"/>
              </a:ext>
            </a:extLst>
          </p:cNvPr>
          <p:cNvSpPr txBox="1"/>
          <p:nvPr/>
        </p:nvSpPr>
        <p:spPr>
          <a:xfrm>
            <a:off x="11567084" y="27684495"/>
            <a:ext cx="3153257" cy="1015663"/>
          </a:xfrm>
          <a:prstGeom prst="rect">
            <a:avLst/>
          </a:prstGeom>
          <a:noFill/>
        </p:spPr>
        <p:txBody>
          <a:bodyPr wrap="square" rtlCol="0">
            <a:spAutoFit/>
          </a:bodyPr>
          <a:lstStyle/>
          <a:p>
            <a:r>
              <a:rPr lang="fr-FR" sz="2000" dirty="0" err="1">
                <a:effectLst/>
                <a:latin typeface="Domine" panose="020B0604020202020204" charset="0"/>
                <a:ea typeface="Calibri" panose="020F0502020204030204" pitchFamily="34" charset="0"/>
                <a:cs typeface="Times New Roman" panose="02020603050405020304" pitchFamily="18" charset="0"/>
              </a:rPr>
              <a:t>A</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xéch</a:t>
            </a:r>
            <a:r>
              <a:rPr lang="fr-FR" sz="2000" dirty="0">
                <a:effectLst/>
                <a:latin typeface="Domine" panose="020B0604020202020204" charset="0"/>
                <a:ea typeface="Calibri" panose="020F0502020204030204" pitchFamily="34" charset="0"/>
                <a:cs typeface="Times New Roman" panose="02020603050405020304" pitchFamily="18" charset="0"/>
              </a:rPr>
              <a:t>= </a:t>
            </a:r>
            <a:r>
              <a:rPr lang="fr-FR" sz="2000" dirty="0" err="1">
                <a:effectLst/>
                <a:latin typeface="Domine" panose="020B0604020202020204" charset="0"/>
                <a:ea typeface="Calibri" panose="020F0502020204030204" pitchFamily="34" charset="0"/>
                <a:cs typeface="Times New Roman" panose="02020603050405020304" pitchFamily="18" charset="0"/>
              </a:rPr>
              <a:t>k</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x</a:t>
            </a:r>
            <a:r>
              <a:rPr lang="fr-FR" sz="2000" dirty="0" err="1">
                <a:effectLst/>
                <a:latin typeface="Domine" panose="020B0604020202020204" charset="0"/>
                <a:ea typeface="Calibri" panose="020F0502020204030204" pitchFamily="34" charset="0"/>
                <a:cs typeface="Times New Roman" panose="02020603050405020304" pitchFamily="18" charset="0"/>
              </a:rPr>
              <a:t>.C</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xéch</a:t>
            </a:r>
            <a:r>
              <a:rPr lang="fr-FR" sz="2000" dirty="0" err="1">
                <a:effectLst/>
                <a:latin typeface="Domine" panose="020B0604020202020204" charset="0"/>
                <a:ea typeface="Calibri" panose="020F0502020204030204" pitchFamily="34" charset="0"/>
                <a:cs typeface="Times New Roman" panose="02020603050405020304" pitchFamily="18" charset="0"/>
              </a:rPr>
              <a:t>.V</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injx</a:t>
            </a:r>
            <a:endParaRPr lang="fr-FR" sz="2000" baseline="-25000" dirty="0">
              <a:effectLst/>
              <a:latin typeface="Domine" panose="020B0604020202020204" charset="0"/>
              <a:ea typeface="Calibri" panose="020F0502020204030204" pitchFamily="34" charset="0"/>
              <a:cs typeface="Times New Roman" panose="02020603050405020304" pitchFamily="18" charset="0"/>
            </a:endParaRPr>
          </a:p>
          <a:p>
            <a:endParaRPr lang="fr-FR" sz="2000" dirty="0">
              <a:effectLst/>
              <a:latin typeface="Domine" panose="020B0604020202020204" charset="0"/>
              <a:ea typeface="Calibri" panose="020F0502020204030204" pitchFamily="34" charset="0"/>
              <a:cs typeface="Times New Roman" panose="02020603050405020304" pitchFamily="18" charset="0"/>
            </a:endParaRPr>
          </a:p>
          <a:p>
            <a:r>
              <a:rPr lang="fr-FR" sz="2000" dirty="0" err="1">
                <a:effectLst/>
                <a:latin typeface="Domine" panose="020B0604020202020204" charset="0"/>
                <a:ea typeface="Calibri" panose="020F0502020204030204" pitchFamily="34" charset="0"/>
                <a:cs typeface="Times New Roman" panose="02020603050405020304" pitchFamily="18" charset="0"/>
              </a:rPr>
              <a:t>C</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xéch</a:t>
            </a:r>
            <a:r>
              <a:rPr lang="fr-FR" sz="2000" dirty="0">
                <a:effectLst/>
                <a:latin typeface="Domine" panose="020B0604020202020204" charset="0"/>
                <a:ea typeface="Calibri" panose="020F0502020204030204" pitchFamily="34" charset="0"/>
                <a:cs typeface="Times New Roman" panose="02020603050405020304" pitchFamily="18" charset="0"/>
              </a:rPr>
              <a:t>= (</a:t>
            </a:r>
            <a:r>
              <a:rPr lang="fr-FR" sz="2000" dirty="0" err="1">
                <a:effectLst/>
                <a:latin typeface="Domine" panose="020B0604020202020204" charset="0"/>
                <a:ea typeface="Calibri" panose="020F0502020204030204" pitchFamily="34" charset="0"/>
                <a:cs typeface="Times New Roman" panose="02020603050405020304" pitchFamily="18" charset="0"/>
              </a:rPr>
              <a:t>A</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xéch</a:t>
            </a:r>
            <a:r>
              <a:rPr lang="fr-FR" sz="2000" dirty="0">
                <a:effectLst/>
                <a:latin typeface="Domine" panose="020B0604020202020204" charset="0"/>
                <a:ea typeface="Calibri" panose="020F0502020204030204" pitchFamily="34" charset="0"/>
                <a:cs typeface="Times New Roman" panose="02020603050405020304" pitchFamily="18" charset="0"/>
              </a:rPr>
              <a:t>. C</a:t>
            </a:r>
            <a:r>
              <a:rPr lang="fr-FR" sz="2000" baseline="-25000" dirty="0">
                <a:effectLst/>
                <a:latin typeface="Domine" panose="020B0604020202020204" charset="0"/>
                <a:ea typeface="Calibri" panose="020F0502020204030204" pitchFamily="34" charset="0"/>
                <a:cs typeface="Times New Roman" panose="02020603050405020304" pitchFamily="18" charset="0"/>
              </a:rPr>
              <a:t>xétal</a:t>
            </a:r>
            <a:r>
              <a:rPr lang="fr-FR" sz="2000" dirty="0">
                <a:effectLst/>
                <a:latin typeface="Domine" panose="020B0604020202020204" charset="0"/>
                <a:ea typeface="Calibri" panose="020F0502020204030204" pitchFamily="34" charset="0"/>
                <a:cs typeface="Times New Roman" panose="02020603050405020304" pitchFamily="18" charset="0"/>
              </a:rPr>
              <a:t>)/ A</a:t>
            </a:r>
            <a:r>
              <a:rPr lang="fr-FR" sz="2000" baseline="-25000" dirty="0">
                <a:effectLst/>
                <a:latin typeface="Domine" panose="020B0604020202020204" charset="0"/>
                <a:ea typeface="Calibri" panose="020F0502020204030204" pitchFamily="34" charset="0"/>
                <a:cs typeface="Times New Roman" panose="02020603050405020304" pitchFamily="18" charset="0"/>
              </a:rPr>
              <a:t>xétal</a:t>
            </a:r>
            <a:endParaRPr lang="fr-FR" sz="3200" dirty="0">
              <a:latin typeface="Domine" panose="020B0604020202020204" charset="0"/>
            </a:endParaRPr>
          </a:p>
        </p:txBody>
      </p:sp>
      <p:sp>
        <p:nvSpPr>
          <p:cNvPr id="115" name="TextBox 114">
            <a:extLst>
              <a:ext uri="{FF2B5EF4-FFF2-40B4-BE49-F238E27FC236}">
                <a16:creationId xmlns:a16="http://schemas.microsoft.com/office/drawing/2014/main" id="{3E589553-BD42-6747-42CD-D9A1FFD2ABBB}"/>
              </a:ext>
            </a:extLst>
          </p:cNvPr>
          <p:cNvSpPr txBox="1"/>
          <p:nvPr/>
        </p:nvSpPr>
        <p:spPr>
          <a:xfrm>
            <a:off x="17004608" y="27641806"/>
            <a:ext cx="4489174" cy="1938992"/>
          </a:xfrm>
          <a:prstGeom prst="rect">
            <a:avLst/>
          </a:prstGeom>
          <a:noFill/>
        </p:spPr>
        <p:txBody>
          <a:bodyPr wrap="square" rtlCol="0">
            <a:spAutoFit/>
          </a:bodyPr>
          <a:lstStyle/>
          <a:p>
            <a:r>
              <a:rPr lang="fr-FR" sz="2000" dirty="0" err="1">
                <a:effectLst/>
                <a:latin typeface="Domine" panose="020B0604020202020204" charset="0"/>
                <a:ea typeface="Calibri" panose="020F0502020204030204" pitchFamily="34" charset="0"/>
                <a:cs typeface="Times New Roman" panose="02020603050405020304" pitchFamily="18" charset="0"/>
              </a:rPr>
              <a:t>A</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xéch</a:t>
            </a:r>
            <a:r>
              <a:rPr lang="fr-FR" sz="2000" baseline="-25000" dirty="0">
                <a:effectLst/>
                <a:latin typeface="Domine" panose="020B0604020202020204" charset="0"/>
                <a:ea typeface="Calibri" panose="020F0502020204030204" pitchFamily="34" charset="0"/>
                <a:cs typeface="Times New Roman" panose="02020603050405020304" pitchFamily="18" charset="0"/>
              </a:rPr>
              <a:t>= area pic compound in the </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sample</a:t>
            </a:r>
            <a:r>
              <a:rPr lang="fr-FR" sz="2000" baseline="-25000" dirty="0">
                <a:effectLst/>
                <a:latin typeface="Domine" panose="020B0604020202020204" charset="0"/>
                <a:ea typeface="Calibri" panose="020F0502020204030204" pitchFamily="34" charset="0"/>
                <a:cs typeface="Times New Roman" panose="02020603050405020304" pitchFamily="18" charset="0"/>
              </a:rPr>
              <a:t> </a:t>
            </a:r>
          </a:p>
          <a:p>
            <a:r>
              <a:rPr lang="fr-FR" sz="2000" dirty="0">
                <a:effectLst/>
                <a:latin typeface="Domine" panose="020B0604020202020204" charset="0"/>
                <a:ea typeface="Calibri" panose="020F0502020204030204" pitchFamily="34" charset="0"/>
                <a:cs typeface="Times New Roman" panose="02020603050405020304" pitchFamily="18" charset="0"/>
              </a:rPr>
              <a:t>A</a:t>
            </a:r>
            <a:r>
              <a:rPr lang="fr-FR" sz="2000" baseline="-25000" dirty="0">
                <a:effectLst/>
                <a:latin typeface="Domine" panose="020B0604020202020204" charset="0"/>
                <a:ea typeface="Calibri" panose="020F0502020204030204" pitchFamily="34" charset="0"/>
                <a:cs typeface="Times New Roman" panose="02020603050405020304" pitchFamily="18" charset="0"/>
              </a:rPr>
              <a:t>xétal= area pic compound in the standard</a:t>
            </a:r>
          </a:p>
          <a:p>
            <a:r>
              <a:rPr lang="fr-FR" sz="2000" dirty="0" err="1">
                <a:effectLst/>
                <a:latin typeface="Domine" panose="020B0604020202020204" charset="0"/>
                <a:ea typeface="Calibri" panose="020F0502020204030204" pitchFamily="34" charset="0"/>
                <a:cs typeface="Times New Roman" panose="02020603050405020304" pitchFamily="18" charset="0"/>
              </a:rPr>
              <a:t>C</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xéch</a:t>
            </a:r>
            <a:r>
              <a:rPr lang="fr-FR" sz="2000" baseline="-25000" dirty="0">
                <a:effectLst/>
                <a:latin typeface="Domine" panose="020B0604020202020204" charset="0"/>
                <a:ea typeface="Calibri" panose="020F0502020204030204" pitchFamily="34" charset="0"/>
                <a:cs typeface="Times New Roman" panose="02020603050405020304" pitchFamily="18" charset="0"/>
              </a:rPr>
              <a:t>= </a:t>
            </a:r>
            <a:r>
              <a:rPr lang="fr-FR" sz="2000" baseline="-25000" dirty="0">
                <a:latin typeface="Domine" panose="020B0604020202020204" charset="0"/>
                <a:ea typeface="Calibri" panose="020F0502020204030204" pitchFamily="34" charset="0"/>
                <a:cs typeface="Times New Roman" panose="02020603050405020304" pitchFamily="18" charset="0"/>
              </a:rPr>
              <a:t>concentration of</a:t>
            </a:r>
            <a:r>
              <a:rPr lang="fr-FR" sz="2000" baseline="-25000" dirty="0">
                <a:effectLst/>
                <a:latin typeface="Domine" panose="020B0604020202020204" charset="0"/>
                <a:ea typeface="Calibri" panose="020F0502020204030204" pitchFamily="34" charset="0"/>
                <a:cs typeface="Times New Roman" panose="02020603050405020304" pitchFamily="18" charset="0"/>
              </a:rPr>
              <a:t> </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sample</a:t>
            </a:r>
            <a:endParaRPr lang="fr-FR" sz="2000" baseline="-25000" dirty="0">
              <a:effectLst/>
              <a:latin typeface="Domine" panose="020B0604020202020204" charset="0"/>
              <a:ea typeface="Calibri" panose="020F0502020204030204" pitchFamily="34" charset="0"/>
              <a:cs typeface="Times New Roman" panose="02020603050405020304" pitchFamily="18" charset="0"/>
            </a:endParaRPr>
          </a:p>
          <a:p>
            <a:r>
              <a:rPr lang="fr-FR" sz="2000" dirty="0">
                <a:effectLst/>
                <a:latin typeface="Domine" panose="020B0604020202020204" charset="0"/>
                <a:ea typeface="Calibri" panose="020F0502020204030204" pitchFamily="34" charset="0"/>
                <a:cs typeface="Times New Roman" panose="02020603050405020304" pitchFamily="18" charset="0"/>
              </a:rPr>
              <a:t>C</a:t>
            </a:r>
            <a:r>
              <a:rPr lang="fr-FR" sz="2000" baseline="-25000" dirty="0">
                <a:effectLst/>
                <a:latin typeface="Domine" panose="020B0604020202020204" charset="0"/>
                <a:ea typeface="Calibri" panose="020F0502020204030204" pitchFamily="34" charset="0"/>
                <a:cs typeface="Times New Roman" panose="02020603050405020304" pitchFamily="18" charset="0"/>
              </a:rPr>
              <a:t>xétal= concentration of standard</a:t>
            </a:r>
          </a:p>
          <a:p>
            <a:r>
              <a:rPr lang="fr-FR" sz="2000" dirty="0" err="1">
                <a:effectLst/>
                <a:latin typeface="Domine" panose="020B0604020202020204" charset="0"/>
                <a:ea typeface="Calibri" panose="020F0502020204030204" pitchFamily="34" charset="0"/>
                <a:cs typeface="Times New Roman" panose="02020603050405020304" pitchFamily="18" charset="0"/>
              </a:rPr>
              <a:t>V</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injx</a:t>
            </a:r>
            <a:r>
              <a:rPr lang="fr-FR" sz="2000" baseline="-25000" dirty="0">
                <a:effectLst/>
                <a:latin typeface="Domine" panose="020B0604020202020204" charset="0"/>
                <a:ea typeface="Calibri" panose="020F0502020204030204" pitchFamily="34" charset="0"/>
                <a:cs typeface="Times New Roman" panose="02020603050405020304" pitchFamily="18" charset="0"/>
              </a:rPr>
              <a:t>= volume </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injected</a:t>
            </a:r>
            <a:endParaRPr lang="fr-FR" sz="2000" baseline="-25000" dirty="0">
              <a:effectLst/>
              <a:latin typeface="Domine" panose="020B0604020202020204" charset="0"/>
              <a:ea typeface="Calibri" panose="020F0502020204030204" pitchFamily="34" charset="0"/>
              <a:cs typeface="Times New Roman" panose="02020603050405020304" pitchFamily="18" charset="0"/>
            </a:endParaRPr>
          </a:p>
          <a:p>
            <a:r>
              <a:rPr lang="fr-FR" sz="2000" dirty="0" err="1">
                <a:effectLst/>
                <a:latin typeface="Domine" panose="020B0604020202020204" charset="0"/>
                <a:ea typeface="Calibri" panose="020F0502020204030204" pitchFamily="34" charset="0"/>
                <a:cs typeface="Times New Roman" panose="02020603050405020304" pitchFamily="18" charset="0"/>
              </a:rPr>
              <a:t>K</a:t>
            </a:r>
            <a:r>
              <a:rPr lang="fr-FR" sz="2000" baseline="-25000" dirty="0" err="1">
                <a:effectLst/>
                <a:latin typeface="Domine" panose="020B0604020202020204" charset="0"/>
                <a:ea typeface="Calibri" panose="020F0502020204030204" pitchFamily="34" charset="0"/>
                <a:cs typeface="Times New Roman" panose="02020603050405020304" pitchFamily="18" charset="0"/>
              </a:rPr>
              <a:t>x</a:t>
            </a:r>
            <a:r>
              <a:rPr lang="fr-FR" sz="2000" baseline="-25000" dirty="0">
                <a:effectLst/>
                <a:latin typeface="Domine" panose="020B0604020202020204" charset="0"/>
                <a:ea typeface="Calibri" panose="020F0502020204030204" pitchFamily="34" charset="0"/>
                <a:cs typeface="Times New Roman" panose="02020603050405020304" pitchFamily="18" charset="0"/>
              </a:rPr>
              <a:t>= constant</a:t>
            </a:r>
            <a:endParaRPr lang="fr-FR" sz="2000" dirty="0">
              <a:latin typeface="Domine" panose="020B0604020202020204" charset="0"/>
            </a:endParaRPr>
          </a:p>
        </p:txBody>
      </p:sp>
      <p:pic>
        <p:nvPicPr>
          <p:cNvPr id="116" name="Image 11" descr="Une image contenant texte&#10;&#10;Description générée automatiquement">
            <a:extLst>
              <a:ext uri="{FF2B5EF4-FFF2-40B4-BE49-F238E27FC236}">
                <a16:creationId xmlns:a16="http://schemas.microsoft.com/office/drawing/2014/main" id="{1989BC32-F784-AC14-8A08-B006098AE3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114" y="325193"/>
            <a:ext cx="4535414" cy="1889756"/>
          </a:xfrm>
          <a:prstGeom prst="rect">
            <a:avLst/>
          </a:prstGeom>
        </p:spPr>
      </p:pic>
      <p:pic>
        <p:nvPicPr>
          <p:cNvPr id="117" name="Image 9">
            <a:extLst>
              <a:ext uri="{FF2B5EF4-FFF2-40B4-BE49-F238E27FC236}">
                <a16:creationId xmlns:a16="http://schemas.microsoft.com/office/drawing/2014/main" id="{3C6DEA12-C2D6-1213-029E-0EA51DBF333C}"/>
              </a:ext>
            </a:extLst>
          </p:cNvPr>
          <p:cNvPicPr>
            <a:picLocks noChangeAspect="1"/>
          </p:cNvPicPr>
          <p:nvPr/>
        </p:nvPicPr>
        <p:blipFill>
          <a:blip r:embed="rId10"/>
          <a:stretch>
            <a:fillRect/>
          </a:stretch>
        </p:blipFill>
        <p:spPr>
          <a:xfrm>
            <a:off x="40752540" y="358320"/>
            <a:ext cx="2718546" cy="2625127"/>
          </a:xfrm>
          <a:prstGeom prst="rect">
            <a:avLst/>
          </a:prstGeom>
        </p:spPr>
      </p:pic>
      <p:grpSp>
        <p:nvGrpSpPr>
          <p:cNvPr id="124" name="Group 123">
            <a:extLst>
              <a:ext uri="{FF2B5EF4-FFF2-40B4-BE49-F238E27FC236}">
                <a16:creationId xmlns:a16="http://schemas.microsoft.com/office/drawing/2014/main" id="{A3371A7A-F5A3-75A7-4B77-BC50979C010A}"/>
              </a:ext>
            </a:extLst>
          </p:cNvPr>
          <p:cNvGrpSpPr/>
          <p:nvPr/>
        </p:nvGrpSpPr>
        <p:grpSpPr>
          <a:xfrm>
            <a:off x="14625464" y="56175"/>
            <a:ext cx="17761586" cy="1925393"/>
            <a:chOff x="13836421" y="56030"/>
            <a:chExt cx="17761586" cy="1925393"/>
          </a:xfrm>
        </p:grpSpPr>
        <p:sp>
          <p:nvSpPr>
            <p:cNvPr id="122" name="Rectangle 121">
              <a:extLst>
                <a:ext uri="{FF2B5EF4-FFF2-40B4-BE49-F238E27FC236}">
                  <a16:creationId xmlns:a16="http://schemas.microsoft.com/office/drawing/2014/main" id="{B0848D68-E7C9-2475-1E9D-A9AB451D4637}"/>
                </a:ext>
              </a:extLst>
            </p:cNvPr>
            <p:cNvSpPr/>
            <p:nvPr/>
          </p:nvSpPr>
          <p:spPr>
            <a:xfrm>
              <a:off x="13836421" y="56030"/>
              <a:ext cx="17761586" cy="1925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TextBox 122">
              <a:extLst>
                <a:ext uri="{FF2B5EF4-FFF2-40B4-BE49-F238E27FC236}">
                  <a16:creationId xmlns:a16="http://schemas.microsoft.com/office/drawing/2014/main" id="{34E31826-C099-ADA9-0E1A-B4E3F083576C}"/>
                </a:ext>
              </a:extLst>
            </p:cNvPr>
            <p:cNvSpPr txBox="1"/>
            <p:nvPr/>
          </p:nvSpPr>
          <p:spPr>
            <a:xfrm>
              <a:off x="14625464" y="496697"/>
              <a:ext cx="15961361" cy="1200329"/>
            </a:xfrm>
            <a:prstGeom prst="rect">
              <a:avLst/>
            </a:prstGeom>
            <a:noFill/>
          </p:spPr>
          <p:txBody>
            <a:bodyPr wrap="square" rtlCol="0">
              <a:spAutoFit/>
            </a:bodyPr>
            <a:lstStyle/>
            <a:p>
              <a:pPr algn="ctr"/>
              <a:r>
                <a:rPr lang="fr-FR" sz="7200" b="1" i="0" dirty="0">
                  <a:solidFill>
                    <a:srgbClr val="161616"/>
                  </a:solidFill>
                  <a:effectLst/>
                  <a:highlight>
                    <a:srgbClr val="FFFFFF"/>
                  </a:highlight>
                  <a:latin typeface="Montserrat" panose="00000500000000000000" pitchFamily="2" charset="0"/>
                </a:rPr>
                <a:t>ATIBT Forum 2024 - Anvers</a:t>
              </a:r>
            </a:p>
          </p:txBody>
        </p:sp>
      </p:grpSp>
      <p:pic>
        <p:nvPicPr>
          <p:cNvPr id="127" name="Image 3">
            <a:extLst>
              <a:ext uri="{FF2B5EF4-FFF2-40B4-BE49-F238E27FC236}">
                <a16:creationId xmlns:a16="http://schemas.microsoft.com/office/drawing/2014/main" id="{129E4944-07ED-C16C-A2A6-F06A0047974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86273" y="8308697"/>
            <a:ext cx="2804436" cy="1879529"/>
          </a:xfrm>
          <a:prstGeom prst="rect">
            <a:avLst/>
          </a:prstGeom>
          <a:noFill/>
          <a:ln>
            <a:noFill/>
          </a:ln>
        </p:spPr>
      </p:pic>
      <p:pic>
        <p:nvPicPr>
          <p:cNvPr id="128" name="Image 1">
            <a:extLst>
              <a:ext uri="{FF2B5EF4-FFF2-40B4-BE49-F238E27FC236}">
                <a16:creationId xmlns:a16="http://schemas.microsoft.com/office/drawing/2014/main" id="{2D6B7E51-818B-5721-DD93-1CC68E6244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572084" y="13660337"/>
            <a:ext cx="5479167" cy="3850274"/>
          </a:xfrm>
          <a:prstGeom prst="rect">
            <a:avLst/>
          </a:prstGeom>
        </p:spPr>
      </p:pic>
      <p:sp>
        <p:nvSpPr>
          <p:cNvPr id="134" name="TextBox 133">
            <a:extLst>
              <a:ext uri="{FF2B5EF4-FFF2-40B4-BE49-F238E27FC236}">
                <a16:creationId xmlns:a16="http://schemas.microsoft.com/office/drawing/2014/main" id="{EE0DD067-910D-95D8-F336-78165927A4CE}"/>
              </a:ext>
            </a:extLst>
          </p:cNvPr>
          <p:cNvSpPr txBox="1"/>
          <p:nvPr/>
        </p:nvSpPr>
        <p:spPr>
          <a:xfrm>
            <a:off x="22509081" y="17695112"/>
            <a:ext cx="4376091" cy="954107"/>
          </a:xfrm>
          <a:prstGeom prst="rect">
            <a:avLst/>
          </a:prstGeom>
          <a:noFill/>
        </p:spPr>
        <p:txBody>
          <a:bodyPr wrap="square" rtlCol="0">
            <a:spAutoFit/>
          </a:bodyPr>
          <a:lstStyle>
            <a:defPPr>
              <a:defRPr kern="1200"/>
            </a:defPPr>
          </a:lstStyle>
          <a:p>
            <a:pPr algn="just"/>
            <a:r>
              <a:rPr lang="en-GB" sz="1400" b="1" i="1" dirty="0">
                <a:solidFill>
                  <a:srgbClr val="0D0D0D"/>
                </a:solidFill>
                <a:latin typeface="Domine" panose="020B0604020202020204" charset="0"/>
                <a:ea typeface="Times New Roman" panose="02020603050405020304" pitchFamily="18" charset="0"/>
              </a:rPr>
              <a:t>Figure 3:</a:t>
            </a:r>
            <a:r>
              <a:rPr lang="en-GB" sz="1400" i="1" dirty="0">
                <a:solidFill>
                  <a:srgbClr val="0D0D0D"/>
                </a:solidFill>
                <a:effectLst/>
                <a:latin typeface="Domine" panose="020B0604020202020204" charset="0"/>
                <a:ea typeface="Times New Roman" panose="02020603050405020304" pitchFamily="18" charset="0"/>
              </a:rPr>
              <a:t> </a:t>
            </a:r>
            <a:r>
              <a:rPr lang="en-GB" sz="1400" dirty="0">
                <a:solidFill>
                  <a:srgbClr val="0D0D0D"/>
                </a:solidFill>
                <a:effectLst/>
                <a:latin typeface="Domine" panose="020B0604020202020204" charset="0"/>
                <a:ea typeface="Times New Roman" panose="02020603050405020304" pitchFamily="18" charset="0"/>
              </a:rPr>
              <a:t>Average HPLC UV-Vis chromatogram for each extraction method and phenolic compounds identified in the different plant tissues for each species.</a:t>
            </a:r>
            <a:endParaRPr lang="en-US" sz="1400" b="1" i="1" dirty="0">
              <a:latin typeface="Domine" panose="020B0604020202020204" charset="0"/>
              <a:ea typeface="Open Sans" panose="020B0606030504020204" pitchFamily="34" charset="0"/>
              <a:cs typeface="Open Sans" panose="020B0606030504020204" pitchFamily="34" charset="0"/>
            </a:endParaRPr>
          </a:p>
        </p:txBody>
      </p:sp>
      <p:pic>
        <p:nvPicPr>
          <p:cNvPr id="137" name="Image 50">
            <a:extLst>
              <a:ext uri="{FF2B5EF4-FFF2-40B4-BE49-F238E27FC236}">
                <a16:creationId xmlns:a16="http://schemas.microsoft.com/office/drawing/2014/main" id="{E0C33F93-34CC-6BCC-FEDD-9E74F748523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611819" y="28746161"/>
            <a:ext cx="3622329" cy="2421291"/>
          </a:xfrm>
          <a:prstGeom prst="rect">
            <a:avLst/>
          </a:prstGeom>
          <a:noFill/>
          <a:ln>
            <a:noFill/>
          </a:ln>
        </p:spPr>
      </p:pic>
      <p:sp>
        <p:nvSpPr>
          <p:cNvPr id="138" name="TextBox 137">
            <a:extLst>
              <a:ext uri="{FF2B5EF4-FFF2-40B4-BE49-F238E27FC236}">
                <a16:creationId xmlns:a16="http://schemas.microsoft.com/office/drawing/2014/main" id="{210078D7-3CE9-2921-948B-A67A588F9D03}"/>
              </a:ext>
            </a:extLst>
          </p:cNvPr>
          <p:cNvSpPr txBox="1"/>
          <p:nvPr/>
        </p:nvSpPr>
        <p:spPr>
          <a:xfrm>
            <a:off x="22576409" y="10893106"/>
            <a:ext cx="9646588" cy="2123658"/>
          </a:xfrm>
          <a:prstGeom prst="rect">
            <a:avLst/>
          </a:prstGeom>
          <a:noFill/>
        </p:spPr>
        <p:txBody>
          <a:bodyPr wrap="square" rtlCol="0">
            <a:spAutoFit/>
          </a:bodyPr>
          <a:lstStyle>
            <a:defPPr>
              <a:defRPr kern="1200"/>
            </a:defPPr>
          </a:lstStyle>
          <a:p>
            <a:pPr algn="just"/>
            <a:r>
              <a:rPr lang="en-US" sz="2200" dirty="0">
                <a:solidFill>
                  <a:srgbClr val="0D0D0D"/>
                </a:solidFill>
                <a:latin typeface="Domine" panose="020B0604020202020204" charset="0"/>
                <a:ea typeface="Times New Roman" panose="02020603050405020304" pitchFamily="18" charset="0"/>
              </a:rPr>
              <a:t>The results obtained for dry matter content, total phenolic compounds and condensed tannins show that all these contents are significantly higher for the ultrasound-assisted and microwave-assisted extraction methods. This implies a significant impact of the eco-extraction methods used in the present work for the determination of dry matter, phenolic compound and condensed tannin contents.</a:t>
            </a:r>
            <a:endParaRPr lang="en-US" sz="2200" dirty="0">
              <a:latin typeface="Domine" panose="020B0604020202020204" charset="0"/>
              <a:ea typeface="Open Sans" panose="020B0606030504020204" pitchFamily="34" charset="0"/>
              <a:cs typeface="Open Sans" panose="020B0606030504020204" pitchFamily="34" charset="0"/>
            </a:endParaRPr>
          </a:p>
        </p:txBody>
      </p:sp>
      <p:sp>
        <p:nvSpPr>
          <p:cNvPr id="140" name="TextBox 139">
            <a:extLst>
              <a:ext uri="{FF2B5EF4-FFF2-40B4-BE49-F238E27FC236}">
                <a16:creationId xmlns:a16="http://schemas.microsoft.com/office/drawing/2014/main" id="{92D3DC0B-D67B-4A85-D2D9-5EC217D10CA9}"/>
              </a:ext>
            </a:extLst>
          </p:cNvPr>
          <p:cNvSpPr txBox="1"/>
          <p:nvPr/>
        </p:nvSpPr>
        <p:spPr>
          <a:xfrm>
            <a:off x="22768561" y="19085082"/>
            <a:ext cx="9144000" cy="3816429"/>
          </a:xfrm>
          <a:prstGeom prst="rect">
            <a:avLst/>
          </a:prstGeom>
          <a:noFill/>
        </p:spPr>
        <p:txBody>
          <a:bodyPr wrap="square" rtlCol="0">
            <a:spAutoFit/>
          </a:bodyPr>
          <a:lstStyle>
            <a:defPPr>
              <a:defRPr kern="1200"/>
            </a:defPPr>
          </a:lstStyle>
          <a:p>
            <a:pPr algn="just"/>
            <a:r>
              <a:rPr lang="en-US" sz="2200" dirty="0">
                <a:solidFill>
                  <a:srgbClr val="0D0D0D"/>
                </a:solidFill>
                <a:latin typeface="Domine" panose="020B0604020202020204" charset="0"/>
                <a:ea typeface="Times New Roman" panose="02020603050405020304" pitchFamily="18" charset="0"/>
              </a:rPr>
              <a:t>UV-Vis HPLC analysis identified six specific polyphenols out of the twenty-nine standards tested. Quantification of three of these showed that the highest levels of catechin, epicatechin and salicylic acid were respectively obtained from ultrasound-assisted extraction of </a:t>
            </a:r>
            <a:r>
              <a:rPr lang="en-US" sz="2200" i="1" dirty="0">
                <a:solidFill>
                  <a:srgbClr val="0D0D0D"/>
                </a:solidFill>
                <a:latin typeface="Domine" panose="020B0604020202020204" charset="0"/>
                <a:ea typeface="Times New Roman" panose="02020603050405020304" pitchFamily="18" charset="0"/>
              </a:rPr>
              <a:t>Dialium </a:t>
            </a:r>
            <a:r>
              <a:rPr lang="en-US" sz="2200" i="1" dirty="0" err="1">
                <a:solidFill>
                  <a:srgbClr val="0D0D0D"/>
                </a:solidFill>
                <a:latin typeface="Domine" panose="020B0604020202020204" charset="0"/>
                <a:ea typeface="Times New Roman" panose="02020603050405020304" pitchFamily="18" charset="0"/>
              </a:rPr>
              <a:t>bambidense</a:t>
            </a:r>
            <a:r>
              <a:rPr lang="en-US" sz="2200" dirty="0">
                <a:solidFill>
                  <a:srgbClr val="0D0D0D"/>
                </a:solidFill>
                <a:latin typeface="Domine" panose="020B0604020202020204" charset="0"/>
                <a:ea typeface="Times New Roman" panose="02020603050405020304" pitchFamily="18" charset="0"/>
              </a:rPr>
              <a:t> bark, 875 (±41.6) mg/g DM, microwave-assisted extraction from </a:t>
            </a:r>
            <a:r>
              <a:rPr lang="en-US" sz="2200" i="1" dirty="0">
                <a:solidFill>
                  <a:srgbClr val="0D0D0D"/>
                </a:solidFill>
                <a:latin typeface="Domine" panose="020B0604020202020204" charset="0"/>
                <a:ea typeface="Times New Roman" panose="02020603050405020304" pitchFamily="18" charset="0"/>
              </a:rPr>
              <a:t>Dialium </a:t>
            </a:r>
            <a:r>
              <a:rPr lang="en-US" sz="2200" i="1" dirty="0" err="1">
                <a:solidFill>
                  <a:srgbClr val="0D0D0D"/>
                </a:solidFill>
                <a:latin typeface="Domine" panose="020B0604020202020204" charset="0"/>
                <a:ea typeface="Times New Roman" panose="02020603050405020304" pitchFamily="18" charset="0"/>
              </a:rPr>
              <a:t>corbisieri</a:t>
            </a:r>
            <a:r>
              <a:rPr lang="en-US" sz="2200" i="1" dirty="0">
                <a:solidFill>
                  <a:srgbClr val="0D0D0D"/>
                </a:solidFill>
                <a:latin typeface="Domine" panose="020B0604020202020204" charset="0"/>
                <a:ea typeface="Times New Roman" panose="02020603050405020304" pitchFamily="18" charset="0"/>
              </a:rPr>
              <a:t> </a:t>
            </a:r>
            <a:r>
              <a:rPr lang="en-US" sz="2200" dirty="0">
                <a:solidFill>
                  <a:srgbClr val="0D0D0D"/>
                </a:solidFill>
                <a:latin typeface="Domine" panose="020B0604020202020204" charset="0"/>
                <a:ea typeface="Times New Roman" panose="02020603050405020304" pitchFamily="18" charset="0"/>
              </a:rPr>
              <a:t>bark 11.93 (±2.72) mg/g DM, microwave-assisted extraction from Dialium </a:t>
            </a:r>
            <a:r>
              <a:rPr lang="en-US" sz="2200" dirty="0" err="1">
                <a:solidFill>
                  <a:srgbClr val="0D0D0D"/>
                </a:solidFill>
                <a:latin typeface="Domine" panose="020B0604020202020204" charset="0"/>
                <a:ea typeface="Times New Roman" panose="02020603050405020304" pitchFamily="18" charset="0"/>
              </a:rPr>
              <a:t>bambidense</a:t>
            </a:r>
            <a:r>
              <a:rPr lang="en-US" sz="2200" dirty="0">
                <a:solidFill>
                  <a:srgbClr val="0D0D0D"/>
                </a:solidFill>
                <a:latin typeface="Domine" panose="020B0604020202020204" charset="0"/>
                <a:ea typeface="Times New Roman" panose="02020603050405020304" pitchFamily="18" charset="0"/>
              </a:rPr>
              <a:t> sapwood 25.528 (±1.92) mg/g DM. While catechin and epicatechin levels were relatively higher in the bark, salicylic acid levels were more concentrated in the sapwood of the two species studied.</a:t>
            </a:r>
            <a:endParaRPr lang="en-US" sz="2200" dirty="0">
              <a:latin typeface="Domine" panose="020B0604020202020204" charset="0"/>
              <a:ea typeface="Open Sans" panose="020B0606030504020204" pitchFamily="34" charset="0"/>
              <a:cs typeface="Open Sans" panose="020B0606030504020204" pitchFamily="34" charset="0"/>
            </a:endParaRPr>
          </a:p>
        </p:txBody>
      </p:sp>
      <p:sp>
        <p:nvSpPr>
          <p:cNvPr id="141" name="TextBox 140">
            <a:extLst>
              <a:ext uri="{FF2B5EF4-FFF2-40B4-BE49-F238E27FC236}">
                <a16:creationId xmlns:a16="http://schemas.microsoft.com/office/drawing/2014/main" id="{524EA780-1513-8D65-7372-EC200848294A}"/>
              </a:ext>
            </a:extLst>
          </p:cNvPr>
          <p:cNvSpPr txBox="1"/>
          <p:nvPr/>
        </p:nvSpPr>
        <p:spPr>
          <a:xfrm>
            <a:off x="22613374" y="26192255"/>
            <a:ext cx="9512548" cy="1785104"/>
          </a:xfrm>
          <a:prstGeom prst="rect">
            <a:avLst/>
          </a:prstGeom>
          <a:noFill/>
        </p:spPr>
        <p:txBody>
          <a:bodyPr wrap="square" rtlCol="0">
            <a:spAutoFit/>
          </a:bodyPr>
          <a:lstStyle>
            <a:defPPr>
              <a:defRPr kern="1200"/>
            </a:defPPr>
          </a:lstStyle>
          <a:p>
            <a:pPr algn="just"/>
            <a:r>
              <a:rPr lang="en-US" sz="2200" dirty="0">
                <a:solidFill>
                  <a:srgbClr val="0D0D0D"/>
                </a:solidFill>
                <a:latin typeface="Domine" panose="020B0604020202020204" charset="0"/>
                <a:ea typeface="Times New Roman" panose="02020603050405020304" pitchFamily="18" charset="0"/>
              </a:rPr>
              <a:t>All plant tissues were significantly different in pairs (p&lt;0.001). The highest median DPPH value was observed in D. sp. </a:t>
            </a:r>
            <a:r>
              <a:rPr lang="en-US" sz="2200" dirty="0" err="1">
                <a:solidFill>
                  <a:srgbClr val="0D0D0D"/>
                </a:solidFill>
                <a:latin typeface="Domine" panose="020B0604020202020204" charset="0"/>
                <a:ea typeface="Times New Roman" panose="02020603050405020304" pitchFamily="18" charset="0"/>
              </a:rPr>
              <a:t>nov.</a:t>
            </a:r>
            <a:r>
              <a:rPr lang="en-US" sz="2200" dirty="0">
                <a:solidFill>
                  <a:srgbClr val="0D0D0D"/>
                </a:solidFill>
                <a:latin typeface="Domine" panose="020B0604020202020204" charset="0"/>
                <a:ea typeface="Times New Roman" panose="02020603050405020304" pitchFamily="18" charset="0"/>
              </a:rPr>
              <a:t> bark extracts obtained by MAE (185 ± 0.8 </a:t>
            </a:r>
            <a:r>
              <a:rPr lang="en-US" sz="2200" dirty="0" err="1">
                <a:solidFill>
                  <a:srgbClr val="0D0D0D"/>
                </a:solidFill>
                <a:latin typeface="Domine" panose="020B0604020202020204" charset="0"/>
                <a:ea typeface="Times New Roman" panose="02020603050405020304" pitchFamily="18" charset="0"/>
              </a:rPr>
              <a:t>mgET</a:t>
            </a:r>
            <a:r>
              <a:rPr lang="en-US" sz="2200" dirty="0">
                <a:solidFill>
                  <a:srgbClr val="0D0D0D"/>
                </a:solidFill>
                <a:latin typeface="Domine" panose="020B0604020202020204" charset="0"/>
                <a:ea typeface="Times New Roman" panose="02020603050405020304" pitchFamily="18" charset="0"/>
              </a:rPr>
              <a:t>/</a:t>
            </a:r>
            <a:r>
              <a:rPr lang="en-US" sz="2200" dirty="0" err="1">
                <a:solidFill>
                  <a:srgbClr val="0D0D0D"/>
                </a:solidFill>
                <a:latin typeface="Domine" panose="020B0604020202020204" charset="0"/>
                <a:ea typeface="Times New Roman" panose="02020603050405020304" pitchFamily="18" charset="0"/>
              </a:rPr>
              <a:t>gMS</a:t>
            </a:r>
            <a:r>
              <a:rPr lang="en-US" sz="2200" dirty="0">
                <a:solidFill>
                  <a:srgbClr val="0D0D0D"/>
                </a:solidFill>
                <a:latin typeface="Domine" panose="020B0604020202020204" charset="0"/>
                <a:ea typeface="Times New Roman" panose="02020603050405020304" pitchFamily="18" charset="0"/>
              </a:rPr>
              <a:t>) while the highest median FRAP value was measured in D. sp. </a:t>
            </a:r>
            <a:r>
              <a:rPr lang="en-US" sz="2200" dirty="0" err="1">
                <a:solidFill>
                  <a:srgbClr val="0D0D0D"/>
                </a:solidFill>
                <a:latin typeface="Domine" panose="020B0604020202020204" charset="0"/>
                <a:ea typeface="Times New Roman" panose="02020603050405020304" pitchFamily="18" charset="0"/>
              </a:rPr>
              <a:t>nov.</a:t>
            </a:r>
            <a:r>
              <a:rPr lang="en-US" sz="2200" dirty="0">
                <a:solidFill>
                  <a:srgbClr val="0D0D0D"/>
                </a:solidFill>
                <a:latin typeface="Domine" panose="020B0604020202020204" charset="0"/>
                <a:ea typeface="Times New Roman" panose="02020603050405020304" pitchFamily="18" charset="0"/>
              </a:rPr>
              <a:t> bark extract obtained by MAE (519 ± 1 </a:t>
            </a:r>
            <a:r>
              <a:rPr lang="en-US" sz="2200" dirty="0" err="1">
                <a:solidFill>
                  <a:srgbClr val="0D0D0D"/>
                </a:solidFill>
                <a:latin typeface="Domine" panose="020B0604020202020204" charset="0"/>
                <a:ea typeface="Times New Roman" panose="02020603050405020304" pitchFamily="18" charset="0"/>
              </a:rPr>
              <a:t>mgET</a:t>
            </a:r>
            <a:r>
              <a:rPr lang="en-US" sz="2200" dirty="0">
                <a:solidFill>
                  <a:srgbClr val="0D0D0D"/>
                </a:solidFill>
                <a:latin typeface="Domine" panose="020B0604020202020204" charset="0"/>
                <a:ea typeface="Times New Roman" panose="02020603050405020304" pitchFamily="18" charset="0"/>
              </a:rPr>
              <a:t>/</a:t>
            </a:r>
            <a:r>
              <a:rPr lang="en-US" sz="2200" dirty="0" err="1">
                <a:solidFill>
                  <a:srgbClr val="0D0D0D"/>
                </a:solidFill>
                <a:latin typeface="Domine" panose="020B0604020202020204" charset="0"/>
                <a:ea typeface="Times New Roman" panose="02020603050405020304" pitchFamily="18" charset="0"/>
              </a:rPr>
              <a:t>gMS</a:t>
            </a:r>
            <a:r>
              <a:rPr lang="en-US" sz="2200" dirty="0">
                <a:solidFill>
                  <a:srgbClr val="0D0D0D"/>
                </a:solidFill>
                <a:latin typeface="Domine" panose="020B0604020202020204" charset="0"/>
                <a:ea typeface="Times New Roman" panose="02020603050405020304" pitchFamily="18" charset="0"/>
              </a:rPr>
              <a:t>). </a:t>
            </a:r>
            <a:endParaRPr lang="en-US" sz="2200" dirty="0">
              <a:latin typeface="Domine" panose="020B0604020202020204" charset="0"/>
              <a:ea typeface="Open Sans" panose="020B0606030504020204" pitchFamily="34" charset="0"/>
              <a:cs typeface="Open Sans" panose="020B0606030504020204" pitchFamily="34" charset="0"/>
            </a:endParaRPr>
          </a:p>
        </p:txBody>
      </p:sp>
      <p:sp>
        <p:nvSpPr>
          <p:cNvPr id="146" name="TextBox 145">
            <a:extLst>
              <a:ext uri="{FF2B5EF4-FFF2-40B4-BE49-F238E27FC236}">
                <a16:creationId xmlns:a16="http://schemas.microsoft.com/office/drawing/2014/main" id="{1D0381C5-F34B-97C8-EA81-7287D7283A1B}"/>
              </a:ext>
            </a:extLst>
          </p:cNvPr>
          <p:cNvSpPr txBox="1"/>
          <p:nvPr/>
        </p:nvSpPr>
        <p:spPr>
          <a:xfrm>
            <a:off x="33343036" y="11720548"/>
            <a:ext cx="9529825" cy="12957393"/>
          </a:xfrm>
          <a:prstGeom prst="rect">
            <a:avLst/>
          </a:prstGeom>
          <a:noFill/>
        </p:spPr>
        <p:txBody>
          <a:bodyPr wrap="square" rtlCol="0">
            <a:spAutoFit/>
          </a:bodyPr>
          <a:lstStyle>
            <a:defPPr>
              <a:defRPr kern="1200"/>
            </a:defPPr>
          </a:lstStyle>
          <a:p>
            <a:pPr algn="just"/>
            <a:r>
              <a:rPr lang="en-US" sz="2200" dirty="0">
                <a:solidFill>
                  <a:srgbClr val="0D0D0D"/>
                </a:solidFill>
                <a:latin typeface="Domine" panose="020B0604020202020204" charset="0"/>
                <a:ea typeface="Times New Roman" panose="02020603050405020304" pitchFamily="18" charset="0"/>
              </a:rPr>
              <a:t>Considering all the essays, regardless of the different factors (species, plant tissue, and extraction method), TTC seems to correlate better with antioxidant activity (Figure 8) than TPC.</a:t>
            </a:r>
          </a:p>
          <a:p>
            <a:pPr algn="just"/>
            <a:r>
              <a:rPr lang="en-US" sz="2200" dirty="0">
                <a:latin typeface="Domine" panose="020B0604020202020204" charset="0"/>
                <a:ea typeface="Open Sans" panose="020B0606030504020204" pitchFamily="34" charset="0"/>
                <a:cs typeface="Open Sans" panose="020B0606030504020204" pitchFamily="34" charset="0"/>
              </a:rPr>
              <a:t>The TPC seems to be better correlated with microorganism activities with a good correlation with Candida albicans, </a:t>
            </a:r>
            <a:r>
              <a:rPr lang="en-US" sz="2200" i="1" dirty="0">
                <a:latin typeface="Domine" panose="020B0604020202020204" charset="0"/>
                <a:ea typeface="Open Sans" panose="020B0606030504020204" pitchFamily="34" charset="0"/>
                <a:cs typeface="Open Sans" panose="020B0606030504020204" pitchFamily="34" charset="0"/>
              </a:rPr>
              <a:t>Enterococcus faecalis</a:t>
            </a:r>
            <a:r>
              <a:rPr lang="en-US" sz="2200" dirty="0">
                <a:latin typeface="Domine" panose="020B0604020202020204" charset="0"/>
                <a:ea typeface="Open Sans" panose="020B0606030504020204" pitchFamily="34" charset="0"/>
                <a:cs typeface="Open Sans" panose="020B0606030504020204" pitchFamily="34" charset="0"/>
              </a:rPr>
              <a:t>, and </a:t>
            </a:r>
            <a:r>
              <a:rPr lang="en-US" sz="2200" i="1" dirty="0">
                <a:latin typeface="Domine" panose="020B0604020202020204" charset="0"/>
                <a:ea typeface="Open Sans" panose="020B0606030504020204" pitchFamily="34" charset="0"/>
                <a:cs typeface="Open Sans" panose="020B0606030504020204" pitchFamily="34" charset="0"/>
              </a:rPr>
              <a:t>Staphylococcus aureus </a:t>
            </a:r>
            <a:r>
              <a:rPr lang="en-US" sz="2200" dirty="0">
                <a:latin typeface="Domine" panose="020B0604020202020204" charset="0"/>
                <a:ea typeface="Open Sans" panose="020B0606030504020204" pitchFamily="34" charset="0"/>
                <a:cs typeface="Open Sans" panose="020B0606030504020204" pitchFamily="34" charset="0"/>
              </a:rPr>
              <a:t>(0.50, 0.44, and 0.59 respectively).</a:t>
            </a:r>
          </a:p>
          <a:p>
            <a:pPr algn="just"/>
            <a:r>
              <a:rPr lang="en-US" sz="2200" dirty="0">
                <a:latin typeface="Domine" panose="020B0604020202020204" charset="0"/>
                <a:ea typeface="Open Sans" panose="020B0606030504020204" pitchFamily="34" charset="0"/>
                <a:cs typeface="Open Sans" panose="020B0606030504020204" pitchFamily="34" charset="0"/>
              </a:rPr>
              <a:t>Examination of Figure 10 shows that there isn’t much correlation between the absorbance intensity of the chromatograms before 20 min retention time, i.e., with the first large peaks observed in all chromatograms. After this threshold, different patterns can be observed for each of the assays. Indeed, the retention times to which the absorbance intensity and the DPPH are correlated are globally different from those of the FRAP. This observation is also valid for anti-microorganism activities.</a:t>
            </a: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a:p>
            <a:pPr algn="just"/>
            <a:endParaRPr lang="en-GB" sz="2200" dirty="0">
              <a:effectLst/>
              <a:latin typeface="Domine" panose="020B0604020202020204" charset="0"/>
              <a:ea typeface="Times New Roman" panose="02020603050405020304" pitchFamily="18" charset="0"/>
            </a:endParaRPr>
          </a:p>
          <a:p>
            <a:pPr algn="just"/>
            <a:endParaRPr lang="en-GB" sz="2200" dirty="0">
              <a:latin typeface="Domine" panose="020B0604020202020204" charset="0"/>
              <a:ea typeface="Times New Roman" panose="02020603050405020304" pitchFamily="18" charset="0"/>
            </a:endParaRPr>
          </a:p>
          <a:p>
            <a:pPr algn="just"/>
            <a:endParaRPr lang="en-GB" sz="2200" dirty="0">
              <a:effectLst/>
              <a:latin typeface="Domine" panose="020B0604020202020204" charset="0"/>
              <a:ea typeface="Times New Roman" panose="02020603050405020304" pitchFamily="18" charset="0"/>
            </a:endParaRPr>
          </a:p>
          <a:p>
            <a:pPr algn="just"/>
            <a:r>
              <a:rPr lang="en-GB" sz="2200" dirty="0">
                <a:effectLst/>
                <a:latin typeface="Domine" panose="020B0604020202020204" charset="0"/>
                <a:ea typeface="Times New Roman" panose="02020603050405020304" pitchFamily="18" charset="0"/>
              </a:rPr>
              <a:t>By comparing the absorption intensities with the HPLC-UV chromatograms, it was possible to correlate the biological activities of four identified compounds (catechin (RT=23.735); syringic acid (RT=26.891); benzoic acid (RT=28.604); salicylic acid (RT=29.527)): Catechin and benzoic acid could contribute positively to the inhibition of </a:t>
            </a:r>
            <a:r>
              <a:rPr lang="en-GB" sz="2200" i="1" dirty="0">
                <a:effectLst/>
                <a:latin typeface="Domine" panose="020B0604020202020204" charset="0"/>
                <a:ea typeface="Times New Roman" panose="02020603050405020304" pitchFamily="18" charset="0"/>
              </a:rPr>
              <a:t>Staphylococcus aureus</a:t>
            </a:r>
            <a:r>
              <a:rPr lang="en-GB" sz="2200" dirty="0">
                <a:effectLst/>
                <a:latin typeface="Domine" panose="020B0604020202020204" charset="0"/>
                <a:ea typeface="Times New Roman" panose="02020603050405020304" pitchFamily="18" charset="0"/>
              </a:rPr>
              <a:t> while salicylic acid and syringic acid could contribute positively to free radical scavenging antioxidant activities. However, salicylic acid could also contribute positively to antioxidant activities linked to iron (Fe2+) reduction.</a:t>
            </a:r>
            <a:endParaRPr lang="fr-FR" sz="2200" dirty="0">
              <a:effectLst/>
              <a:latin typeface="Domine" panose="020B0604020202020204" charset="0"/>
              <a:ea typeface="Times New Roman" panose="02020603050405020304" pitchFamily="18" charset="0"/>
            </a:endParaRPr>
          </a:p>
          <a:p>
            <a:pPr algn="just"/>
            <a:endParaRPr lang="en-US" sz="2200" dirty="0">
              <a:latin typeface="Domine" panose="020B0604020202020204" charset="0"/>
              <a:ea typeface="Open Sans" panose="020B0606030504020204" pitchFamily="34" charset="0"/>
              <a:cs typeface="Open Sans" panose="020B0606030504020204" pitchFamily="34" charset="0"/>
            </a:endParaRPr>
          </a:p>
        </p:txBody>
      </p:sp>
      <p:grpSp>
        <p:nvGrpSpPr>
          <p:cNvPr id="151" name="Group 150">
            <a:extLst>
              <a:ext uri="{FF2B5EF4-FFF2-40B4-BE49-F238E27FC236}">
                <a16:creationId xmlns:a16="http://schemas.microsoft.com/office/drawing/2014/main" id="{0FEAF6D8-D15E-53B8-FAA2-AB107B23C203}"/>
              </a:ext>
            </a:extLst>
          </p:cNvPr>
          <p:cNvGrpSpPr/>
          <p:nvPr/>
        </p:nvGrpSpPr>
        <p:grpSpPr>
          <a:xfrm>
            <a:off x="23611817" y="23401034"/>
            <a:ext cx="8133055" cy="2378671"/>
            <a:chOff x="23254833" y="23587344"/>
            <a:chExt cx="8133055" cy="2378671"/>
          </a:xfrm>
        </p:grpSpPr>
        <p:pic>
          <p:nvPicPr>
            <p:cNvPr id="135" name="Image 48">
              <a:extLst>
                <a:ext uri="{FF2B5EF4-FFF2-40B4-BE49-F238E27FC236}">
                  <a16:creationId xmlns:a16="http://schemas.microsoft.com/office/drawing/2014/main" id="{FBC924E9-ECA6-FFD1-2FAD-BB2125F1660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254833" y="23641260"/>
              <a:ext cx="3429952" cy="2305225"/>
            </a:xfrm>
            <a:prstGeom prst="rect">
              <a:avLst/>
            </a:prstGeom>
            <a:noFill/>
            <a:ln>
              <a:noFill/>
            </a:ln>
          </p:spPr>
        </p:pic>
        <p:pic>
          <p:nvPicPr>
            <p:cNvPr id="136" name="Image 49" descr="Une image contenant diagramme&#10;&#10;Description générée automatiquement">
              <a:extLst>
                <a:ext uri="{FF2B5EF4-FFF2-40B4-BE49-F238E27FC236}">
                  <a16:creationId xmlns:a16="http://schemas.microsoft.com/office/drawing/2014/main" id="{5CC84E9D-8A83-3F91-6AA1-DDE31CC3B67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563453" y="23659186"/>
              <a:ext cx="3429952" cy="2306829"/>
            </a:xfrm>
            <a:prstGeom prst="rect">
              <a:avLst/>
            </a:prstGeom>
            <a:noFill/>
            <a:ln>
              <a:noFill/>
            </a:ln>
          </p:spPr>
        </p:pic>
        <p:sp>
          <p:nvSpPr>
            <p:cNvPr id="147" name="TextBox 146">
              <a:extLst>
                <a:ext uri="{FF2B5EF4-FFF2-40B4-BE49-F238E27FC236}">
                  <a16:creationId xmlns:a16="http://schemas.microsoft.com/office/drawing/2014/main" id="{789821BA-F872-264D-44D9-D9B5E3E34AA4}"/>
                </a:ext>
              </a:extLst>
            </p:cNvPr>
            <p:cNvSpPr txBox="1"/>
            <p:nvPr/>
          </p:nvSpPr>
          <p:spPr>
            <a:xfrm>
              <a:off x="26660888" y="23587344"/>
              <a:ext cx="279700" cy="307777"/>
            </a:xfrm>
            <a:prstGeom prst="rect">
              <a:avLst/>
            </a:prstGeom>
            <a:noFill/>
          </p:spPr>
          <p:txBody>
            <a:bodyPr wrap="square" rtlCol="0">
              <a:spAutoFit/>
            </a:bodyPr>
            <a:lstStyle/>
            <a:p>
              <a:r>
                <a:rPr lang="fr-FR" sz="1400" b="1" dirty="0"/>
                <a:t>a</a:t>
              </a:r>
            </a:p>
          </p:txBody>
        </p:sp>
        <p:sp>
          <p:nvSpPr>
            <p:cNvPr id="148" name="TextBox 147">
              <a:extLst>
                <a:ext uri="{FF2B5EF4-FFF2-40B4-BE49-F238E27FC236}">
                  <a16:creationId xmlns:a16="http://schemas.microsoft.com/office/drawing/2014/main" id="{03DB5F04-9055-FC20-B5EB-9E4C21BCCF5F}"/>
                </a:ext>
              </a:extLst>
            </p:cNvPr>
            <p:cNvSpPr txBox="1"/>
            <p:nvPr/>
          </p:nvSpPr>
          <p:spPr>
            <a:xfrm>
              <a:off x="31108188" y="23654080"/>
              <a:ext cx="279700" cy="307777"/>
            </a:xfrm>
            <a:prstGeom prst="rect">
              <a:avLst/>
            </a:prstGeom>
            <a:noFill/>
          </p:spPr>
          <p:txBody>
            <a:bodyPr wrap="square" rtlCol="0">
              <a:spAutoFit/>
            </a:bodyPr>
            <a:lstStyle/>
            <a:p>
              <a:r>
                <a:rPr lang="fr-FR" sz="1400" b="1" dirty="0"/>
                <a:t>b</a:t>
              </a:r>
            </a:p>
          </p:txBody>
        </p:sp>
      </p:grpSp>
      <p:sp>
        <p:nvSpPr>
          <p:cNvPr id="149" name="TextBox 148">
            <a:extLst>
              <a:ext uri="{FF2B5EF4-FFF2-40B4-BE49-F238E27FC236}">
                <a16:creationId xmlns:a16="http://schemas.microsoft.com/office/drawing/2014/main" id="{4B37A36C-162B-A931-9054-113F193F67F7}"/>
              </a:ext>
            </a:extLst>
          </p:cNvPr>
          <p:cNvSpPr txBox="1"/>
          <p:nvPr/>
        </p:nvSpPr>
        <p:spPr>
          <a:xfrm>
            <a:off x="22944622" y="25805740"/>
            <a:ext cx="8883435" cy="307777"/>
          </a:xfrm>
          <a:prstGeom prst="rect">
            <a:avLst/>
          </a:prstGeom>
          <a:noFill/>
        </p:spPr>
        <p:txBody>
          <a:bodyPr wrap="square" rtlCol="0">
            <a:spAutoFit/>
          </a:bodyPr>
          <a:lstStyle>
            <a:defPPr>
              <a:defRPr kern="1200"/>
            </a:defPPr>
          </a:lstStyle>
          <a:p>
            <a:pPr algn="just"/>
            <a:r>
              <a:rPr lang="en-GB" sz="1400" b="1" i="1" dirty="0">
                <a:solidFill>
                  <a:srgbClr val="0D0D0D"/>
                </a:solidFill>
                <a:latin typeface="Domine" panose="020B0604020202020204" charset="0"/>
                <a:ea typeface="Times New Roman" panose="02020603050405020304" pitchFamily="18" charset="0"/>
              </a:rPr>
              <a:t>Figure 4:</a:t>
            </a:r>
            <a:r>
              <a:rPr lang="en-GB" sz="1400" i="1" dirty="0">
                <a:solidFill>
                  <a:srgbClr val="0D0D0D"/>
                </a:solidFill>
                <a:effectLst/>
                <a:latin typeface="Domine" panose="020B0604020202020204" charset="0"/>
                <a:ea typeface="Times New Roman" panose="02020603050405020304" pitchFamily="18" charset="0"/>
              </a:rPr>
              <a:t>  </a:t>
            </a:r>
            <a:r>
              <a:rPr lang="en-US" sz="1400" dirty="0">
                <a:solidFill>
                  <a:srgbClr val="0D0D0D"/>
                </a:solidFill>
                <a:effectLst/>
                <a:latin typeface="Domine" panose="020B0604020202020204" charset="0"/>
                <a:ea typeface="Times New Roman" panose="02020603050405020304" pitchFamily="18" charset="0"/>
              </a:rPr>
              <a:t>results of the measurement of antioxidant activities by the DPPH (a) and FRAP (b) methods</a:t>
            </a:r>
            <a:endParaRPr lang="en-US" sz="1400" b="1" dirty="0">
              <a:latin typeface="Domine" panose="020B0604020202020204" charset="0"/>
              <a:ea typeface="Open Sans" panose="020B0606030504020204" pitchFamily="34" charset="0"/>
              <a:cs typeface="Open Sans" panose="020B0606030504020204" pitchFamily="34" charset="0"/>
            </a:endParaRPr>
          </a:p>
        </p:txBody>
      </p:sp>
      <p:sp>
        <p:nvSpPr>
          <p:cNvPr id="150" name="TextBox 149">
            <a:extLst>
              <a:ext uri="{FF2B5EF4-FFF2-40B4-BE49-F238E27FC236}">
                <a16:creationId xmlns:a16="http://schemas.microsoft.com/office/drawing/2014/main" id="{C3E7895F-F87A-392B-8351-9F40505F4AF9}"/>
              </a:ext>
            </a:extLst>
          </p:cNvPr>
          <p:cNvSpPr txBox="1"/>
          <p:nvPr/>
        </p:nvSpPr>
        <p:spPr>
          <a:xfrm>
            <a:off x="23047697" y="31277180"/>
            <a:ext cx="8843012" cy="523220"/>
          </a:xfrm>
          <a:prstGeom prst="rect">
            <a:avLst/>
          </a:prstGeom>
          <a:noFill/>
        </p:spPr>
        <p:txBody>
          <a:bodyPr wrap="square" rtlCol="0">
            <a:spAutoFit/>
          </a:bodyPr>
          <a:lstStyle>
            <a:defPPr>
              <a:defRPr kern="1200"/>
            </a:defPPr>
          </a:lstStyle>
          <a:p>
            <a:pPr algn="just"/>
            <a:r>
              <a:rPr lang="en-GB" sz="1400" b="1" i="1" dirty="0">
                <a:latin typeface="Domine" panose="020B0604020202020204" charset="0"/>
                <a:ea typeface="Times New Roman" panose="02020603050405020304" pitchFamily="18" charset="0"/>
              </a:rPr>
              <a:t>Figure 5</a:t>
            </a:r>
            <a:r>
              <a:rPr lang="en-GB" sz="1400" i="1" dirty="0">
                <a:effectLst/>
                <a:latin typeface="Domine" panose="020B0604020202020204" charset="0"/>
                <a:ea typeface="Times New Roman" panose="02020603050405020304" pitchFamily="18" charset="0"/>
              </a:rPr>
              <a:t>  </a:t>
            </a:r>
            <a:r>
              <a:rPr lang="en-GB" sz="1400" dirty="0">
                <a:effectLst/>
                <a:latin typeface="Domine" panose="020B0604020202020204" charset="0"/>
                <a:ea typeface="Times New Roman" panose="02020603050405020304" pitchFamily="18" charset="0"/>
              </a:rPr>
              <a:t>Average microorganism inhibition, expressed in inhibition diameter (mm), according to different dry extract concentrations (1 mg/ml, 5mg/ml, 10 mg/ml)</a:t>
            </a:r>
            <a:endParaRPr lang="fr-FR" sz="1800" dirty="0">
              <a:effectLst/>
              <a:latin typeface="Domine" panose="020B0604020202020204" charset="0"/>
              <a:ea typeface="Times New Roman" panose="02020603050405020304" pitchFamily="18" charset="0"/>
            </a:endParaRPr>
          </a:p>
        </p:txBody>
      </p:sp>
      <p:grpSp>
        <p:nvGrpSpPr>
          <p:cNvPr id="153" name="Group 152">
            <a:extLst>
              <a:ext uri="{FF2B5EF4-FFF2-40B4-BE49-F238E27FC236}">
                <a16:creationId xmlns:a16="http://schemas.microsoft.com/office/drawing/2014/main" id="{9016517A-E951-5785-278A-0C0A5BBF66A6}"/>
              </a:ext>
            </a:extLst>
          </p:cNvPr>
          <p:cNvGrpSpPr/>
          <p:nvPr/>
        </p:nvGrpSpPr>
        <p:grpSpPr>
          <a:xfrm>
            <a:off x="33407176" y="17320720"/>
            <a:ext cx="9465685" cy="2159553"/>
            <a:chOff x="33081881" y="8083162"/>
            <a:chExt cx="9465685" cy="2159553"/>
          </a:xfrm>
        </p:grpSpPr>
        <p:pic>
          <p:nvPicPr>
            <p:cNvPr id="144" name="Image 51" descr="Une image contenant graphique&#10;&#10;Description générée automatiquement">
              <a:extLst>
                <a:ext uri="{FF2B5EF4-FFF2-40B4-BE49-F238E27FC236}">
                  <a16:creationId xmlns:a16="http://schemas.microsoft.com/office/drawing/2014/main" id="{E8CF6BC1-2746-917B-5B86-EBAD98637BA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081881" y="8083162"/>
              <a:ext cx="4855447" cy="2159553"/>
            </a:xfrm>
            <a:prstGeom prst="rect">
              <a:avLst/>
            </a:prstGeom>
            <a:noFill/>
            <a:ln>
              <a:noFill/>
            </a:ln>
          </p:spPr>
        </p:pic>
        <p:pic>
          <p:nvPicPr>
            <p:cNvPr id="152" name="Picture 151">
              <a:extLst>
                <a:ext uri="{FF2B5EF4-FFF2-40B4-BE49-F238E27FC236}">
                  <a16:creationId xmlns:a16="http://schemas.microsoft.com/office/drawing/2014/main" id="{3F594D66-5062-286B-E9A9-D7E7F2F18D06}"/>
                </a:ext>
              </a:extLst>
            </p:cNvPr>
            <p:cNvPicPr>
              <a:picLocks noChangeAspect="1"/>
            </p:cNvPicPr>
            <p:nvPr/>
          </p:nvPicPr>
          <p:blipFill>
            <a:blip r:embed="rId17"/>
            <a:stretch>
              <a:fillRect/>
            </a:stretch>
          </p:blipFill>
          <p:spPr>
            <a:xfrm>
              <a:off x="38294066" y="8083162"/>
              <a:ext cx="4253500" cy="2159101"/>
            </a:xfrm>
            <a:prstGeom prst="rect">
              <a:avLst/>
            </a:prstGeom>
          </p:spPr>
        </p:pic>
      </p:grpSp>
      <p:sp>
        <p:nvSpPr>
          <p:cNvPr id="154" name="Rectangle: Rounded Corners 153">
            <a:extLst>
              <a:ext uri="{FF2B5EF4-FFF2-40B4-BE49-F238E27FC236}">
                <a16:creationId xmlns:a16="http://schemas.microsoft.com/office/drawing/2014/main" id="{8012D29D-A821-36C9-1DD1-375DEAAE4B27}"/>
              </a:ext>
            </a:extLst>
          </p:cNvPr>
          <p:cNvSpPr/>
          <p:nvPr/>
        </p:nvSpPr>
        <p:spPr>
          <a:xfrm>
            <a:off x="32954045" y="7041192"/>
            <a:ext cx="10307805" cy="2558687"/>
          </a:xfrm>
          <a:prstGeom prst="roundRect">
            <a:avLst>
              <a:gd name="adj" fmla="val 270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p>
        </p:txBody>
      </p:sp>
      <p:sp>
        <p:nvSpPr>
          <p:cNvPr id="143" name="TextBox 142">
            <a:extLst>
              <a:ext uri="{FF2B5EF4-FFF2-40B4-BE49-F238E27FC236}">
                <a16:creationId xmlns:a16="http://schemas.microsoft.com/office/drawing/2014/main" id="{3C43E932-829D-8CF6-DE98-CA3FA7C4F6AE}"/>
              </a:ext>
            </a:extLst>
          </p:cNvPr>
          <p:cNvSpPr txBox="1"/>
          <p:nvPr/>
        </p:nvSpPr>
        <p:spPr>
          <a:xfrm>
            <a:off x="33206257" y="7067929"/>
            <a:ext cx="9690879" cy="2123658"/>
          </a:xfrm>
          <a:prstGeom prst="rect">
            <a:avLst/>
          </a:prstGeom>
          <a:noFill/>
        </p:spPr>
        <p:txBody>
          <a:bodyPr wrap="square" rtlCol="0">
            <a:spAutoFit/>
          </a:bodyPr>
          <a:lstStyle>
            <a:defPPr>
              <a:defRPr kern="1200"/>
            </a:defPPr>
          </a:lstStyle>
          <a:p>
            <a:pPr algn="just"/>
            <a:r>
              <a:rPr lang="en-US" sz="2200" dirty="0">
                <a:solidFill>
                  <a:srgbClr val="0D0D0D"/>
                </a:solidFill>
                <a:latin typeface="Domine" panose="020B0604020202020204" charset="0"/>
                <a:ea typeface="Times New Roman" panose="02020603050405020304" pitchFamily="18" charset="0"/>
              </a:rPr>
              <a:t>Although several wood compartments showed no inhibition on some of the microbial strains irrespective of the extraction method, e.g. </a:t>
            </a:r>
            <a:r>
              <a:rPr lang="en-US" sz="2200" i="1" dirty="0">
                <a:solidFill>
                  <a:srgbClr val="0D0D0D"/>
                </a:solidFill>
                <a:latin typeface="Domine" panose="020B0604020202020204" charset="0"/>
                <a:ea typeface="Times New Roman" panose="02020603050405020304" pitchFamily="18" charset="0"/>
              </a:rPr>
              <a:t>Dialium </a:t>
            </a:r>
            <a:r>
              <a:rPr lang="en-US" sz="2200" i="1" dirty="0" err="1">
                <a:solidFill>
                  <a:srgbClr val="0D0D0D"/>
                </a:solidFill>
                <a:latin typeface="Domine" panose="020B0604020202020204" charset="0"/>
                <a:ea typeface="Times New Roman" panose="02020603050405020304" pitchFamily="18" charset="0"/>
              </a:rPr>
              <a:t>corbiersi</a:t>
            </a:r>
            <a:r>
              <a:rPr lang="en-US" sz="2200" i="1" dirty="0">
                <a:solidFill>
                  <a:srgbClr val="0D0D0D"/>
                </a:solidFill>
                <a:latin typeface="Domine" panose="020B0604020202020204" charset="0"/>
                <a:ea typeface="Times New Roman" panose="02020603050405020304" pitchFamily="18" charset="0"/>
              </a:rPr>
              <a:t> </a:t>
            </a:r>
            <a:r>
              <a:rPr lang="en-US" sz="2200" dirty="0">
                <a:solidFill>
                  <a:srgbClr val="0D0D0D"/>
                </a:solidFill>
                <a:latin typeface="Domine" panose="020B0604020202020204" charset="0"/>
                <a:ea typeface="Times New Roman" panose="02020603050405020304" pitchFamily="18" charset="0"/>
              </a:rPr>
              <a:t>sapwood and heartwood at 1mg/ml (Figure 7), the largest inhibition diameters were obtained from </a:t>
            </a:r>
            <a:r>
              <a:rPr lang="en-US" sz="2200" i="1" dirty="0">
                <a:solidFill>
                  <a:srgbClr val="0D0D0D"/>
                </a:solidFill>
                <a:latin typeface="Domine" panose="020B0604020202020204" charset="0"/>
                <a:ea typeface="Times New Roman" panose="02020603050405020304" pitchFamily="18" charset="0"/>
              </a:rPr>
              <a:t>Dialium </a:t>
            </a:r>
            <a:r>
              <a:rPr lang="en-US" sz="2200" i="1" dirty="0" err="1">
                <a:solidFill>
                  <a:srgbClr val="0D0D0D"/>
                </a:solidFill>
                <a:latin typeface="Domine" panose="020B0604020202020204" charset="0"/>
                <a:ea typeface="Times New Roman" panose="02020603050405020304" pitchFamily="18" charset="0"/>
              </a:rPr>
              <a:t>bambidiense</a:t>
            </a:r>
            <a:r>
              <a:rPr lang="en-US" sz="2200" i="1" dirty="0">
                <a:solidFill>
                  <a:srgbClr val="0D0D0D"/>
                </a:solidFill>
                <a:latin typeface="Domine" panose="020B0604020202020204" charset="0"/>
                <a:ea typeface="Times New Roman" panose="02020603050405020304" pitchFamily="18" charset="0"/>
              </a:rPr>
              <a:t> </a:t>
            </a:r>
            <a:r>
              <a:rPr lang="en-US" sz="2200" dirty="0">
                <a:solidFill>
                  <a:srgbClr val="0D0D0D"/>
                </a:solidFill>
                <a:latin typeface="Domine" panose="020B0604020202020204" charset="0"/>
                <a:ea typeface="Times New Roman" panose="02020603050405020304" pitchFamily="18" charset="0"/>
              </a:rPr>
              <a:t>sapwood extracts at 10mg/ml by ultrasound on </a:t>
            </a:r>
            <a:r>
              <a:rPr lang="en-US" sz="2200" i="1" dirty="0">
                <a:solidFill>
                  <a:srgbClr val="0D0D0D"/>
                </a:solidFill>
                <a:latin typeface="Domine" panose="020B0604020202020204" charset="0"/>
                <a:ea typeface="Times New Roman" panose="02020603050405020304" pitchFamily="18" charset="0"/>
              </a:rPr>
              <a:t>Candida albicans </a:t>
            </a:r>
            <a:r>
              <a:rPr lang="en-US" sz="2200" dirty="0">
                <a:solidFill>
                  <a:srgbClr val="0D0D0D"/>
                </a:solidFill>
                <a:latin typeface="Domine" panose="020B0604020202020204" charset="0"/>
                <a:ea typeface="Times New Roman" panose="02020603050405020304" pitchFamily="18" charset="0"/>
              </a:rPr>
              <a:t>and </a:t>
            </a:r>
            <a:r>
              <a:rPr lang="en-US" sz="2200" i="1" dirty="0">
                <a:solidFill>
                  <a:srgbClr val="0D0D0D"/>
                </a:solidFill>
                <a:latin typeface="Domine" panose="020B0604020202020204" charset="0"/>
                <a:ea typeface="Times New Roman" panose="02020603050405020304" pitchFamily="18" charset="0"/>
              </a:rPr>
              <a:t>Micrococcus</a:t>
            </a:r>
            <a:r>
              <a:rPr lang="en-US" sz="2200" dirty="0">
                <a:solidFill>
                  <a:srgbClr val="0D0D0D"/>
                </a:solidFill>
                <a:latin typeface="Domine" panose="020B0604020202020204" charset="0"/>
                <a:ea typeface="Times New Roman" panose="02020603050405020304" pitchFamily="18" charset="0"/>
              </a:rPr>
              <a:t> </a:t>
            </a:r>
            <a:r>
              <a:rPr lang="en-US" sz="2200" i="1" dirty="0">
                <a:solidFill>
                  <a:srgbClr val="0D0D0D"/>
                </a:solidFill>
                <a:latin typeface="Domine" panose="020B0604020202020204" charset="0"/>
                <a:ea typeface="Times New Roman" panose="02020603050405020304" pitchFamily="18" charset="0"/>
              </a:rPr>
              <a:t>spp</a:t>
            </a:r>
            <a:r>
              <a:rPr lang="en-US" sz="2200" dirty="0">
                <a:solidFill>
                  <a:srgbClr val="0D0D0D"/>
                </a:solidFill>
                <a:latin typeface="Domine" panose="020B0604020202020204" charset="0"/>
                <a:ea typeface="Times New Roman" panose="02020603050405020304" pitchFamily="18" charset="0"/>
              </a:rPr>
              <a:t>. 18.17±1.34 mm and 17.23±0.881 mm.</a:t>
            </a:r>
            <a:endParaRPr lang="en-US" sz="2200" dirty="0">
              <a:latin typeface="Domine" panose="020B0604020202020204" charset="0"/>
              <a:ea typeface="Open Sans" panose="020B0606030504020204" pitchFamily="34" charset="0"/>
              <a:cs typeface="Open Sans" panose="020B0606030504020204" pitchFamily="34" charset="0"/>
            </a:endParaRPr>
          </a:p>
        </p:txBody>
      </p:sp>
      <p:sp>
        <p:nvSpPr>
          <p:cNvPr id="156" name="TextBox 155">
            <a:extLst>
              <a:ext uri="{FF2B5EF4-FFF2-40B4-BE49-F238E27FC236}">
                <a16:creationId xmlns:a16="http://schemas.microsoft.com/office/drawing/2014/main" id="{AB36B706-B69F-69BF-0904-EC9564B56389}"/>
              </a:ext>
            </a:extLst>
          </p:cNvPr>
          <p:cNvSpPr txBox="1"/>
          <p:nvPr/>
        </p:nvSpPr>
        <p:spPr>
          <a:xfrm>
            <a:off x="1036040" y="21218251"/>
            <a:ext cx="9577597" cy="4893647"/>
          </a:xfrm>
          <a:prstGeom prst="rect">
            <a:avLst/>
          </a:prstGeom>
          <a:noFill/>
        </p:spPr>
        <p:txBody>
          <a:bodyPr wrap="square" rtlCol="0">
            <a:spAutoFit/>
          </a:bodyPr>
          <a:lstStyle>
            <a:defPPr>
              <a:defRPr kern="1200"/>
            </a:defPPr>
          </a:lstStyle>
          <a:p>
            <a:r>
              <a:rPr lang="en-US" sz="2400" b="1" dirty="0">
                <a:latin typeface="Domine" panose="02040503040403060204" pitchFamily="18" charset="0"/>
                <a:ea typeface="Open Sans" panose="020B0606030504020204" pitchFamily="34" charset="0"/>
                <a:cs typeface="Open Sans" panose="020B0606030504020204" pitchFamily="34" charset="0"/>
              </a:rPr>
              <a:t>Chemicals and reagents</a:t>
            </a:r>
          </a:p>
          <a:p>
            <a:pPr algn="just"/>
            <a:r>
              <a:rPr lang="en-US" sz="2400" dirty="0">
                <a:latin typeface="Domine" panose="02040503040403060204" pitchFamily="18" charset="0"/>
                <a:ea typeface="Open Sans" panose="020B0606030504020204" pitchFamily="34" charset="0"/>
                <a:cs typeface="Open Sans" panose="020B0606030504020204" pitchFamily="34" charset="0"/>
              </a:rPr>
              <a:t>All the plant material was ground to a fine particle size of 0.5 The reagents used for the extractions, the determination of total polyphenol and tannin content, and for the studies of antioxidant activity and antimicrobial effects are as follows: 96% (v/v) ethanol used to prepare the 70% solutions and Na2 CO3, purchased from . The 96% (v/v) ethanol used to prepare the 70% solutions and the Na2 CO3, Gallic acid, 2,2-diphenyl-1-picrylhydrazyl (DPPH), Ferric </a:t>
            </a:r>
            <a:r>
              <a:rPr lang="en-US" sz="2400" dirty="0" err="1">
                <a:latin typeface="Domine" panose="02040503040403060204" pitchFamily="18" charset="0"/>
                <a:ea typeface="Open Sans" panose="020B0606030504020204" pitchFamily="34" charset="0"/>
                <a:cs typeface="Open Sans" panose="020B0606030504020204" pitchFamily="34" charset="0"/>
              </a:rPr>
              <a:t>Reducting</a:t>
            </a:r>
            <a:r>
              <a:rPr lang="en-US" sz="2400" dirty="0">
                <a:latin typeface="Domine" panose="02040503040403060204" pitchFamily="18" charset="0"/>
                <a:ea typeface="Open Sans" panose="020B0606030504020204" pitchFamily="34" charset="0"/>
                <a:cs typeface="Open Sans" panose="020B0606030504020204" pitchFamily="34" charset="0"/>
              </a:rPr>
              <a:t> Antioxidant Power (FRAP), skin powder and pyrogallol purchased from Sigma-Aldrich (</a:t>
            </a:r>
            <a:r>
              <a:rPr lang="en-US" sz="2400" dirty="0" err="1">
                <a:latin typeface="Domine" panose="02040503040403060204" pitchFamily="18" charset="0"/>
                <a:ea typeface="Open Sans" panose="020B0606030504020204" pitchFamily="34" charset="0"/>
                <a:cs typeface="Open Sans" panose="020B0606030504020204" pitchFamily="34" charset="0"/>
              </a:rPr>
              <a:t>Chemie</a:t>
            </a:r>
            <a:r>
              <a:rPr lang="en-US" sz="2400" dirty="0">
                <a:latin typeface="Domine" panose="02040503040403060204" pitchFamily="18" charset="0"/>
                <a:ea typeface="Open Sans" panose="020B0606030504020204" pitchFamily="34" charset="0"/>
                <a:cs typeface="Open Sans" panose="020B0606030504020204" pitchFamily="34" charset="0"/>
              </a:rPr>
              <a:t> GmbH, </a:t>
            </a:r>
            <a:r>
              <a:rPr lang="en-US" sz="2400" dirty="0" err="1">
                <a:latin typeface="Domine" panose="02040503040403060204" pitchFamily="18" charset="0"/>
                <a:ea typeface="Open Sans" panose="020B0606030504020204" pitchFamily="34" charset="0"/>
                <a:cs typeface="Open Sans" panose="020B0606030504020204" pitchFamily="34" charset="0"/>
              </a:rPr>
              <a:t>Steinheim</a:t>
            </a:r>
            <a:r>
              <a:rPr lang="en-US" sz="2400" dirty="0">
                <a:latin typeface="Domine" panose="02040503040403060204" pitchFamily="18" charset="0"/>
                <a:ea typeface="Open Sans" panose="020B0606030504020204" pitchFamily="34" charset="0"/>
                <a:cs typeface="Open Sans" panose="020B0606030504020204" pitchFamily="34" charset="0"/>
              </a:rPr>
              <a:t>, Germany) and Folin-</a:t>
            </a:r>
            <a:r>
              <a:rPr lang="en-US" sz="2400" dirty="0" err="1">
                <a:latin typeface="Domine" panose="02040503040403060204" pitchFamily="18" charset="0"/>
                <a:ea typeface="Open Sans" panose="020B0606030504020204" pitchFamily="34" charset="0"/>
                <a:cs typeface="Open Sans" panose="020B0606030504020204" pitchFamily="34" charset="0"/>
              </a:rPr>
              <a:t>Ciocalteu</a:t>
            </a:r>
            <a:r>
              <a:rPr lang="en-US" sz="2400" dirty="0">
                <a:latin typeface="Domine" panose="02040503040403060204" pitchFamily="18" charset="0"/>
                <a:ea typeface="Open Sans" panose="020B0606030504020204" pitchFamily="34" charset="0"/>
                <a:cs typeface="Open Sans" panose="020B0606030504020204" pitchFamily="34" charset="0"/>
              </a:rPr>
              <a:t> reagent, Buffer solution, sodium acetate trihydrate, hydrochloric acid, TPTZ (2,4,6-tripyridyl-s-triazine).</a:t>
            </a:r>
          </a:p>
        </p:txBody>
      </p:sp>
      <p:sp>
        <p:nvSpPr>
          <p:cNvPr id="162" name="Arrow: Right 161">
            <a:extLst>
              <a:ext uri="{FF2B5EF4-FFF2-40B4-BE49-F238E27FC236}">
                <a16:creationId xmlns:a16="http://schemas.microsoft.com/office/drawing/2014/main" id="{06B6F560-2693-6961-C60A-38AFBFBAB2BF}"/>
              </a:ext>
            </a:extLst>
          </p:cNvPr>
          <p:cNvSpPr/>
          <p:nvPr/>
        </p:nvSpPr>
        <p:spPr>
          <a:xfrm>
            <a:off x="3967822" y="19887475"/>
            <a:ext cx="276225" cy="136370"/>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3" name="Picture 162">
            <a:extLst>
              <a:ext uri="{FF2B5EF4-FFF2-40B4-BE49-F238E27FC236}">
                <a16:creationId xmlns:a16="http://schemas.microsoft.com/office/drawing/2014/main" id="{E47F4FBD-F4CC-BF21-7A17-6BA2440720D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74594" y="19213420"/>
            <a:ext cx="1335908" cy="788011"/>
          </a:xfrm>
          <a:prstGeom prst="rect">
            <a:avLst/>
          </a:prstGeom>
        </p:spPr>
      </p:pic>
      <p:sp>
        <p:nvSpPr>
          <p:cNvPr id="164" name="Arrow: Right 163">
            <a:extLst>
              <a:ext uri="{FF2B5EF4-FFF2-40B4-BE49-F238E27FC236}">
                <a16:creationId xmlns:a16="http://schemas.microsoft.com/office/drawing/2014/main" id="{ED560C09-DADE-21DD-AEB3-B950D9EB7DC8}"/>
              </a:ext>
            </a:extLst>
          </p:cNvPr>
          <p:cNvSpPr/>
          <p:nvPr/>
        </p:nvSpPr>
        <p:spPr>
          <a:xfrm>
            <a:off x="5927722" y="19864570"/>
            <a:ext cx="276225" cy="136370"/>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8" name="Group 177">
            <a:extLst>
              <a:ext uri="{FF2B5EF4-FFF2-40B4-BE49-F238E27FC236}">
                <a16:creationId xmlns:a16="http://schemas.microsoft.com/office/drawing/2014/main" id="{FC72406E-3AFD-7EE9-28E5-03CF8EEDC1A8}"/>
              </a:ext>
            </a:extLst>
          </p:cNvPr>
          <p:cNvGrpSpPr/>
          <p:nvPr/>
        </p:nvGrpSpPr>
        <p:grpSpPr>
          <a:xfrm>
            <a:off x="6357149" y="19052982"/>
            <a:ext cx="1834494" cy="1026458"/>
            <a:chOff x="6206674" y="20034223"/>
            <a:chExt cx="1834494" cy="1026458"/>
          </a:xfrm>
        </p:grpSpPr>
        <p:pic>
          <p:nvPicPr>
            <p:cNvPr id="165" name="Picture 164">
              <a:extLst>
                <a:ext uri="{FF2B5EF4-FFF2-40B4-BE49-F238E27FC236}">
                  <a16:creationId xmlns:a16="http://schemas.microsoft.com/office/drawing/2014/main" id="{7CEB310C-D0CE-47B9-A04E-245003A58D3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34190" y="20069268"/>
              <a:ext cx="1006978" cy="991413"/>
            </a:xfrm>
            <a:prstGeom prst="rect">
              <a:avLst/>
            </a:prstGeom>
          </p:spPr>
        </p:pic>
        <p:pic>
          <p:nvPicPr>
            <p:cNvPr id="166" name="Picture 165">
              <a:extLst>
                <a:ext uri="{FF2B5EF4-FFF2-40B4-BE49-F238E27FC236}">
                  <a16:creationId xmlns:a16="http://schemas.microsoft.com/office/drawing/2014/main" id="{CED60D5B-86B9-AD33-C69A-54B124B6D9B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06674" y="20034223"/>
              <a:ext cx="1006978" cy="707987"/>
            </a:xfrm>
            <a:prstGeom prst="rect">
              <a:avLst/>
            </a:prstGeom>
          </p:spPr>
        </p:pic>
      </p:grpSp>
      <p:sp>
        <p:nvSpPr>
          <p:cNvPr id="167" name="Arrow: Right 166">
            <a:extLst>
              <a:ext uri="{FF2B5EF4-FFF2-40B4-BE49-F238E27FC236}">
                <a16:creationId xmlns:a16="http://schemas.microsoft.com/office/drawing/2014/main" id="{77A7E705-6861-94B5-1278-5CDDF4CC8515}"/>
              </a:ext>
            </a:extLst>
          </p:cNvPr>
          <p:cNvSpPr/>
          <p:nvPr/>
        </p:nvSpPr>
        <p:spPr>
          <a:xfrm>
            <a:off x="8565859" y="19804806"/>
            <a:ext cx="276225" cy="136370"/>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8" name="Picture 167">
            <a:extLst>
              <a:ext uri="{FF2B5EF4-FFF2-40B4-BE49-F238E27FC236}">
                <a16:creationId xmlns:a16="http://schemas.microsoft.com/office/drawing/2014/main" id="{D43BCB50-9466-B9F7-6FB1-9CFB5DC6389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319834" y="19126006"/>
            <a:ext cx="988387" cy="843200"/>
          </a:xfrm>
          <a:prstGeom prst="rect">
            <a:avLst/>
          </a:prstGeom>
        </p:spPr>
      </p:pic>
      <p:sp>
        <p:nvSpPr>
          <p:cNvPr id="170" name="Arrow: Right 169">
            <a:extLst>
              <a:ext uri="{FF2B5EF4-FFF2-40B4-BE49-F238E27FC236}">
                <a16:creationId xmlns:a16="http://schemas.microsoft.com/office/drawing/2014/main" id="{643C6713-1FD9-D762-15DF-F3B97BC9038D}"/>
              </a:ext>
            </a:extLst>
          </p:cNvPr>
          <p:cNvSpPr/>
          <p:nvPr/>
        </p:nvSpPr>
        <p:spPr>
          <a:xfrm>
            <a:off x="2113522" y="19894910"/>
            <a:ext cx="276225" cy="136370"/>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1" name="Picture 170">
            <a:extLst>
              <a:ext uri="{FF2B5EF4-FFF2-40B4-BE49-F238E27FC236}">
                <a16:creationId xmlns:a16="http://schemas.microsoft.com/office/drawing/2014/main" id="{CA313A05-2766-3DD2-882E-792918B8571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55833" y="19240001"/>
            <a:ext cx="1254226" cy="867649"/>
          </a:xfrm>
          <a:prstGeom prst="rect">
            <a:avLst/>
          </a:prstGeom>
        </p:spPr>
      </p:pic>
      <p:pic>
        <p:nvPicPr>
          <p:cNvPr id="173" name="Picture 172">
            <a:extLst>
              <a:ext uri="{FF2B5EF4-FFF2-40B4-BE49-F238E27FC236}">
                <a16:creationId xmlns:a16="http://schemas.microsoft.com/office/drawing/2014/main" id="{2842998A-9376-892F-8D92-CD5F23DDE2E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244047" y="27328718"/>
            <a:ext cx="1679934" cy="1808664"/>
          </a:xfrm>
          <a:prstGeom prst="rect">
            <a:avLst/>
          </a:prstGeom>
        </p:spPr>
      </p:pic>
      <p:pic>
        <p:nvPicPr>
          <p:cNvPr id="174" name="Picture 173" descr="A machine with a device&#10;&#10;Description automatically generated">
            <a:extLst>
              <a:ext uri="{FF2B5EF4-FFF2-40B4-BE49-F238E27FC236}">
                <a16:creationId xmlns:a16="http://schemas.microsoft.com/office/drawing/2014/main" id="{A0B0E448-E964-545D-458C-08CA08179E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7025" y="27914530"/>
            <a:ext cx="1603991" cy="1937707"/>
          </a:xfrm>
          <a:prstGeom prst="rect">
            <a:avLst/>
          </a:prstGeom>
        </p:spPr>
      </p:pic>
      <p:pic>
        <p:nvPicPr>
          <p:cNvPr id="180" name="Picture 179">
            <a:extLst>
              <a:ext uri="{FF2B5EF4-FFF2-40B4-BE49-F238E27FC236}">
                <a16:creationId xmlns:a16="http://schemas.microsoft.com/office/drawing/2014/main" id="{4D390C6B-253B-5D1F-F371-C206AA3E6161}"/>
              </a:ext>
            </a:extLst>
          </p:cNvPr>
          <p:cNvPicPr>
            <a:picLocks noChangeAspect="1"/>
          </p:cNvPicPr>
          <p:nvPr/>
        </p:nvPicPr>
        <p:blipFill>
          <a:blip r:embed="rId24"/>
          <a:stretch>
            <a:fillRect/>
          </a:stretch>
        </p:blipFill>
        <p:spPr>
          <a:xfrm>
            <a:off x="15344991" y="7633863"/>
            <a:ext cx="1106070" cy="1011935"/>
          </a:xfrm>
          <a:prstGeom prst="rect">
            <a:avLst/>
          </a:prstGeom>
        </p:spPr>
      </p:pic>
      <p:pic>
        <p:nvPicPr>
          <p:cNvPr id="186" name="Picture 185">
            <a:extLst>
              <a:ext uri="{FF2B5EF4-FFF2-40B4-BE49-F238E27FC236}">
                <a16:creationId xmlns:a16="http://schemas.microsoft.com/office/drawing/2014/main" id="{CCEC1E4D-3291-356C-2D1B-474BCC1C10EA}"/>
              </a:ext>
            </a:extLst>
          </p:cNvPr>
          <p:cNvPicPr>
            <a:picLocks noChangeAspect="1"/>
          </p:cNvPicPr>
          <p:nvPr/>
        </p:nvPicPr>
        <p:blipFill>
          <a:blip r:embed="rId25"/>
          <a:stretch>
            <a:fillRect/>
          </a:stretch>
        </p:blipFill>
        <p:spPr>
          <a:xfrm>
            <a:off x="18839699" y="7725022"/>
            <a:ext cx="1228203" cy="786261"/>
          </a:xfrm>
          <a:prstGeom prst="rect">
            <a:avLst/>
          </a:prstGeom>
        </p:spPr>
      </p:pic>
      <p:sp>
        <p:nvSpPr>
          <p:cNvPr id="187" name="TextBox 186">
            <a:extLst>
              <a:ext uri="{FF2B5EF4-FFF2-40B4-BE49-F238E27FC236}">
                <a16:creationId xmlns:a16="http://schemas.microsoft.com/office/drawing/2014/main" id="{671FC89A-8A6A-1992-B311-60D4FE303A15}"/>
              </a:ext>
            </a:extLst>
          </p:cNvPr>
          <p:cNvSpPr txBox="1"/>
          <p:nvPr/>
        </p:nvSpPr>
        <p:spPr>
          <a:xfrm>
            <a:off x="11493569" y="6969003"/>
            <a:ext cx="3226772" cy="400110"/>
          </a:xfrm>
          <a:prstGeom prst="rect">
            <a:avLst/>
          </a:prstGeom>
          <a:noFill/>
        </p:spPr>
        <p:txBody>
          <a:bodyPr wrap="square" rtlCol="0">
            <a:spAutoFit/>
          </a:bodyPr>
          <a:lstStyle/>
          <a:p>
            <a:r>
              <a:rPr lang="fr-FR" sz="2000" b="1" dirty="0" err="1">
                <a:latin typeface="Domine" panose="020B0604020202020204" charset="0"/>
              </a:rPr>
              <a:t>Antimicrobial</a:t>
            </a:r>
            <a:r>
              <a:rPr lang="fr-FR" sz="2000" b="1" dirty="0">
                <a:latin typeface="Domine" panose="020B0604020202020204" charset="0"/>
              </a:rPr>
              <a:t> </a:t>
            </a:r>
            <a:r>
              <a:rPr lang="fr-FR" sz="2000" b="1" dirty="0" err="1">
                <a:latin typeface="Domine" panose="020B0604020202020204" charset="0"/>
              </a:rPr>
              <a:t>activities</a:t>
            </a:r>
            <a:endParaRPr lang="fr-FR" sz="2000" b="1" dirty="0">
              <a:latin typeface="Domine" panose="020B0604020202020204" charset="0"/>
            </a:endParaRPr>
          </a:p>
        </p:txBody>
      </p:sp>
      <p:sp>
        <p:nvSpPr>
          <p:cNvPr id="188" name="TextBox 187">
            <a:extLst>
              <a:ext uri="{FF2B5EF4-FFF2-40B4-BE49-F238E27FC236}">
                <a16:creationId xmlns:a16="http://schemas.microsoft.com/office/drawing/2014/main" id="{6D64870B-3BCD-9154-3CFC-7AF11B2D7774}"/>
              </a:ext>
            </a:extLst>
          </p:cNvPr>
          <p:cNvSpPr txBox="1"/>
          <p:nvPr/>
        </p:nvSpPr>
        <p:spPr>
          <a:xfrm>
            <a:off x="12753388" y="7603460"/>
            <a:ext cx="2223047" cy="1015663"/>
          </a:xfrm>
          <a:prstGeom prst="rect">
            <a:avLst/>
          </a:prstGeom>
          <a:noFill/>
        </p:spPr>
        <p:txBody>
          <a:bodyPr wrap="square" rtlCol="0">
            <a:spAutoFit/>
          </a:bodyPr>
          <a:lstStyle/>
          <a:p>
            <a:r>
              <a:rPr lang="en-US" sz="1200" i="1" dirty="0">
                <a:effectLst/>
                <a:latin typeface="Domine" panose="020B0604020202020204" charset="0"/>
                <a:ea typeface="Times New Roman" panose="02020603050405020304" pitchFamily="18" charset="0"/>
              </a:rPr>
              <a:t>Enterococcus faecalis</a:t>
            </a:r>
          </a:p>
          <a:p>
            <a:r>
              <a:rPr lang="en-US" sz="1200" i="1" dirty="0">
                <a:effectLst/>
                <a:latin typeface="Domine" panose="020B0604020202020204" charset="0"/>
                <a:ea typeface="Times New Roman" panose="02020603050405020304" pitchFamily="18" charset="0"/>
              </a:rPr>
              <a:t>Staphylococcus aureus</a:t>
            </a:r>
            <a:endParaRPr lang="en-US" sz="1200" i="1" dirty="0">
              <a:latin typeface="Domine" panose="020B0604020202020204" charset="0"/>
              <a:ea typeface="Times New Roman" panose="02020603050405020304" pitchFamily="18" charset="0"/>
            </a:endParaRPr>
          </a:p>
          <a:p>
            <a:r>
              <a:rPr lang="en-US" sz="1200" i="1" dirty="0">
                <a:effectLst/>
                <a:latin typeface="Domine" panose="020B0604020202020204" charset="0"/>
                <a:ea typeface="Times New Roman" panose="02020603050405020304" pitchFamily="18" charset="0"/>
              </a:rPr>
              <a:t>Staphylococcus hemolytic</a:t>
            </a:r>
          </a:p>
          <a:p>
            <a:r>
              <a:rPr lang="en-US" sz="1200" i="1" dirty="0">
                <a:effectLst/>
                <a:latin typeface="Domine" panose="020B0604020202020204" charset="0"/>
                <a:ea typeface="Times New Roman" panose="02020603050405020304" pitchFamily="18" charset="0"/>
              </a:rPr>
              <a:t>Streptococcus B</a:t>
            </a:r>
          </a:p>
          <a:p>
            <a:r>
              <a:rPr lang="en-US" sz="1200" i="1" dirty="0">
                <a:effectLst/>
                <a:latin typeface="Domine" panose="020B0604020202020204" charset="0"/>
                <a:ea typeface="Times New Roman" panose="02020603050405020304" pitchFamily="18" charset="0"/>
              </a:rPr>
              <a:t>Micrococcus spp. </a:t>
            </a:r>
            <a:endParaRPr lang="fr-FR" sz="1000" b="1" dirty="0">
              <a:latin typeface="Domine" panose="020B0604020202020204" charset="0"/>
            </a:endParaRPr>
          </a:p>
        </p:txBody>
      </p:sp>
      <p:sp>
        <p:nvSpPr>
          <p:cNvPr id="189" name="TextBox 188">
            <a:extLst>
              <a:ext uri="{FF2B5EF4-FFF2-40B4-BE49-F238E27FC236}">
                <a16:creationId xmlns:a16="http://schemas.microsoft.com/office/drawing/2014/main" id="{9B4D7E12-F16A-4433-E702-889849956743}"/>
              </a:ext>
            </a:extLst>
          </p:cNvPr>
          <p:cNvSpPr txBox="1"/>
          <p:nvPr/>
        </p:nvSpPr>
        <p:spPr>
          <a:xfrm>
            <a:off x="16447702" y="7630135"/>
            <a:ext cx="1956543" cy="1015663"/>
          </a:xfrm>
          <a:prstGeom prst="rect">
            <a:avLst/>
          </a:prstGeom>
          <a:noFill/>
        </p:spPr>
        <p:txBody>
          <a:bodyPr wrap="square" rtlCol="0">
            <a:spAutoFit/>
          </a:bodyPr>
          <a:lstStyle/>
          <a:p>
            <a:r>
              <a:rPr lang="en-US" sz="1200" i="1" dirty="0">
                <a:effectLst/>
                <a:latin typeface="Times New Roman" panose="02020603050405020304" pitchFamily="18" charset="0"/>
                <a:ea typeface="Times New Roman" panose="02020603050405020304" pitchFamily="18" charset="0"/>
              </a:rPr>
              <a:t>Escherichia coli</a:t>
            </a:r>
          </a:p>
          <a:p>
            <a:r>
              <a:rPr lang="en-US" sz="1200" i="1" dirty="0">
                <a:effectLst/>
                <a:latin typeface="Times New Roman" panose="02020603050405020304" pitchFamily="18" charset="0"/>
                <a:ea typeface="Times New Roman" panose="02020603050405020304" pitchFamily="18" charset="0"/>
              </a:rPr>
              <a:t>Enterobacter cloacae</a:t>
            </a:r>
          </a:p>
          <a:p>
            <a:r>
              <a:rPr lang="en-US" sz="1200" i="1" dirty="0">
                <a:effectLst/>
                <a:latin typeface="Times New Roman" panose="02020603050405020304" pitchFamily="18" charset="0"/>
                <a:ea typeface="Times New Roman" panose="02020603050405020304" pitchFamily="18" charset="0"/>
              </a:rPr>
              <a:t>Klebsiella pneumoniae</a:t>
            </a:r>
          </a:p>
          <a:p>
            <a:r>
              <a:rPr lang="en-US" sz="1200" i="1" dirty="0">
                <a:effectLst/>
                <a:latin typeface="Times New Roman" panose="02020603050405020304" pitchFamily="18" charset="0"/>
                <a:ea typeface="Times New Roman" panose="02020603050405020304" pitchFamily="18" charset="0"/>
              </a:rPr>
              <a:t>Salmonella enterica</a:t>
            </a:r>
          </a:p>
          <a:p>
            <a:r>
              <a:rPr lang="en-US" sz="1200" i="1" dirty="0">
                <a:effectLst/>
                <a:latin typeface="Times New Roman" panose="02020603050405020304" pitchFamily="18" charset="0"/>
                <a:ea typeface="Times New Roman" panose="02020603050405020304" pitchFamily="18" charset="0"/>
              </a:rPr>
              <a:t>Pseudomonas aeruginosa</a:t>
            </a:r>
            <a:endParaRPr lang="fr-FR" sz="700" b="1" dirty="0">
              <a:latin typeface="Domine" panose="020B0604020202020204" charset="0"/>
            </a:endParaRPr>
          </a:p>
        </p:txBody>
      </p:sp>
      <p:sp>
        <p:nvSpPr>
          <p:cNvPr id="190" name="TextBox 189">
            <a:extLst>
              <a:ext uri="{FF2B5EF4-FFF2-40B4-BE49-F238E27FC236}">
                <a16:creationId xmlns:a16="http://schemas.microsoft.com/office/drawing/2014/main" id="{61EDB630-B77B-0654-D2CF-657BBF8E861F}"/>
              </a:ext>
            </a:extLst>
          </p:cNvPr>
          <p:cNvSpPr txBox="1"/>
          <p:nvPr/>
        </p:nvSpPr>
        <p:spPr>
          <a:xfrm>
            <a:off x="20091699" y="7877473"/>
            <a:ext cx="1348044" cy="461665"/>
          </a:xfrm>
          <a:prstGeom prst="rect">
            <a:avLst/>
          </a:prstGeom>
          <a:noFill/>
        </p:spPr>
        <p:txBody>
          <a:bodyPr wrap="square" rtlCol="0">
            <a:spAutoFit/>
          </a:bodyPr>
          <a:lstStyle/>
          <a:p>
            <a:r>
              <a:rPr lang="en-US" sz="1200" i="1" dirty="0">
                <a:effectLst/>
                <a:latin typeface="Times New Roman" panose="02020603050405020304" pitchFamily="18" charset="0"/>
                <a:ea typeface="Times New Roman" panose="02020603050405020304" pitchFamily="18" charset="0"/>
              </a:rPr>
              <a:t>Candida albicans</a:t>
            </a:r>
          </a:p>
          <a:p>
            <a:r>
              <a:rPr lang="en-US" sz="1200" i="1" dirty="0">
                <a:effectLst/>
                <a:latin typeface="Times New Roman" panose="02020603050405020304" pitchFamily="18" charset="0"/>
                <a:ea typeface="Times New Roman" panose="02020603050405020304" pitchFamily="18" charset="0"/>
              </a:rPr>
              <a:t>Candida sp.</a:t>
            </a:r>
            <a:endParaRPr lang="fr-FR" sz="700" b="1" dirty="0">
              <a:latin typeface="Domine" panose="020B0604020202020204" charset="0"/>
            </a:endParaRPr>
          </a:p>
        </p:txBody>
      </p:sp>
      <p:sp>
        <p:nvSpPr>
          <p:cNvPr id="191" name="TextBox 190">
            <a:extLst>
              <a:ext uri="{FF2B5EF4-FFF2-40B4-BE49-F238E27FC236}">
                <a16:creationId xmlns:a16="http://schemas.microsoft.com/office/drawing/2014/main" id="{DFF489CF-D7AA-1852-515A-ACCD7AE66102}"/>
              </a:ext>
            </a:extLst>
          </p:cNvPr>
          <p:cNvSpPr txBox="1"/>
          <p:nvPr/>
        </p:nvSpPr>
        <p:spPr>
          <a:xfrm>
            <a:off x="11651669" y="8905834"/>
            <a:ext cx="10002198" cy="523220"/>
          </a:xfrm>
          <a:prstGeom prst="rect">
            <a:avLst/>
          </a:prstGeom>
          <a:noFill/>
        </p:spPr>
        <p:txBody>
          <a:bodyPr wrap="square" rtlCol="0">
            <a:spAutoFit/>
          </a:bodyPr>
          <a:lstStyle/>
          <a:p>
            <a:r>
              <a:rPr lang="en-US" sz="1400" dirty="0">
                <a:effectLst/>
                <a:latin typeface="Domine" panose="020B0604020202020204" charset="0"/>
                <a:ea typeface="Times New Roman" panose="02020603050405020304" pitchFamily="18" charset="0"/>
              </a:rPr>
              <a:t>A total of 12 strains were available for antimicrobial testing: five Gram + strains, five Gram - strains and two yeasts.</a:t>
            </a:r>
          </a:p>
          <a:p>
            <a:r>
              <a:rPr lang="en-US" sz="1400" dirty="0">
                <a:latin typeface="Domine" panose="020B0604020202020204" charset="0"/>
              </a:rPr>
              <a:t>The germs used were frequently isolated from the various pathologies found in medical environments.</a:t>
            </a:r>
            <a:endParaRPr lang="fr-FR" sz="1400" b="1" dirty="0">
              <a:latin typeface="Domine" panose="020B0604020202020204" charset="0"/>
            </a:endParaRPr>
          </a:p>
        </p:txBody>
      </p:sp>
      <p:pic>
        <p:nvPicPr>
          <p:cNvPr id="192" name="Picture 191">
            <a:extLst>
              <a:ext uri="{FF2B5EF4-FFF2-40B4-BE49-F238E27FC236}">
                <a16:creationId xmlns:a16="http://schemas.microsoft.com/office/drawing/2014/main" id="{FDEF009B-A986-5F7E-E122-722FB98C9FC1}"/>
              </a:ext>
            </a:extLst>
          </p:cNvPr>
          <p:cNvPicPr>
            <a:picLocks noChangeAspect="1"/>
          </p:cNvPicPr>
          <p:nvPr/>
        </p:nvPicPr>
        <p:blipFill>
          <a:blip r:embed="rId26"/>
          <a:stretch>
            <a:fillRect/>
          </a:stretch>
        </p:blipFill>
        <p:spPr>
          <a:xfrm>
            <a:off x="11688504" y="7611021"/>
            <a:ext cx="1088239" cy="1012107"/>
          </a:xfrm>
          <a:prstGeom prst="rect">
            <a:avLst/>
          </a:prstGeom>
        </p:spPr>
      </p:pic>
      <p:sp>
        <p:nvSpPr>
          <p:cNvPr id="78" name="Oval 77">
            <a:extLst>
              <a:ext uri="{FF2B5EF4-FFF2-40B4-BE49-F238E27FC236}">
                <a16:creationId xmlns:a16="http://schemas.microsoft.com/office/drawing/2014/main" id="{D6F9C478-DF1A-8F10-4163-1A9C30A48DC5}"/>
              </a:ext>
            </a:extLst>
          </p:cNvPr>
          <p:cNvSpPr/>
          <p:nvPr/>
        </p:nvSpPr>
        <p:spPr>
          <a:xfrm>
            <a:off x="20769760" y="21498293"/>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Oval 141">
            <a:extLst>
              <a:ext uri="{FF2B5EF4-FFF2-40B4-BE49-F238E27FC236}">
                <a16:creationId xmlns:a16="http://schemas.microsoft.com/office/drawing/2014/main" id="{4F7978AB-96E2-E92D-C829-97582E336D0F}"/>
              </a:ext>
            </a:extLst>
          </p:cNvPr>
          <p:cNvSpPr/>
          <p:nvPr/>
        </p:nvSpPr>
        <p:spPr>
          <a:xfrm>
            <a:off x="18436315" y="21526403"/>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 name="Oval 157">
            <a:extLst>
              <a:ext uri="{FF2B5EF4-FFF2-40B4-BE49-F238E27FC236}">
                <a16:creationId xmlns:a16="http://schemas.microsoft.com/office/drawing/2014/main" id="{032BCC9C-CADB-554A-26BA-A826F9F22231}"/>
              </a:ext>
            </a:extLst>
          </p:cNvPr>
          <p:cNvSpPr/>
          <p:nvPr/>
        </p:nvSpPr>
        <p:spPr>
          <a:xfrm>
            <a:off x="15563876" y="21504963"/>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Oval 160">
            <a:extLst>
              <a:ext uri="{FF2B5EF4-FFF2-40B4-BE49-F238E27FC236}">
                <a16:creationId xmlns:a16="http://schemas.microsoft.com/office/drawing/2014/main" id="{91EC6E0B-AB6E-906D-95E8-A9EC49582F65}"/>
              </a:ext>
            </a:extLst>
          </p:cNvPr>
          <p:cNvSpPr/>
          <p:nvPr/>
        </p:nvSpPr>
        <p:spPr>
          <a:xfrm>
            <a:off x="13483204" y="21526403"/>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Oval 93">
            <a:extLst>
              <a:ext uri="{FF2B5EF4-FFF2-40B4-BE49-F238E27FC236}">
                <a16:creationId xmlns:a16="http://schemas.microsoft.com/office/drawing/2014/main" id="{19485531-39D8-07FD-BE12-A286C4807EDB}"/>
              </a:ext>
            </a:extLst>
          </p:cNvPr>
          <p:cNvSpPr/>
          <p:nvPr/>
        </p:nvSpPr>
        <p:spPr>
          <a:xfrm>
            <a:off x="19384786" y="20264719"/>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 name="Group 96">
            <a:extLst>
              <a:ext uri="{FF2B5EF4-FFF2-40B4-BE49-F238E27FC236}">
                <a16:creationId xmlns:a16="http://schemas.microsoft.com/office/drawing/2014/main" id="{5E227142-1C4D-2F12-DA72-D66086DA483B}"/>
              </a:ext>
            </a:extLst>
          </p:cNvPr>
          <p:cNvGrpSpPr/>
          <p:nvPr/>
        </p:nvGrpSpPr>
        <p:grpSpPr>
          <a:xfrm>
            <a:off x="11439741" y="19970647"/>
            <a:ext cx="10371257" cy="3612800"/>
            <a:chOff x="11439741" y="19970647"/>
            <a:chExt cx="10371257" cy="3612800"/>
          </a:xfrm>
        </p:grpSpPr>
        <p:grpSp>
          <p:nvGrpSpPr>
            <p:cNvPr id="92" name="Group 91">
              <a:extLst>
                <a:ext uri="{FF2B5EF4-FFF2-40B4-BE49-F238E27FC236}">
                  <a16:creationId xmlns:a16="http://schemas.microsoft.com/office/drawing/2014/main" id="{CA7DD773-6D6D-1760-C8C4-58D88331A996}"/>
                </a:ext>
              </a:extLst>
            </p:cNvPr>
            <p:cNvGrpSpPr/>
            <p:nvPr/>
          </p:nvGrpSpPr>
          <p:grpSpPr>
            <a:xfrm>
              <a:off x="11439741" y="19970647"/>
              <a:ext cx="10371257" cy="3612800"/>
              <a:chOff x="11345346" y="20139607"/>
              <a:chExt cx="10371257" cy="3612800"/>
            </a:xfrm>
          </p:grpSpPr>
          <p:grpSp>
            <p:nvGrpSpPr>
              <p:cNvPr id="16" name="Group 15">
                <a:extLst>
                  <a:ext uri="{FF2B5EF4-FFF2-40B4-BE49-F238E27FC236}">
                    <a16:creationId xmlns:a16="http://schemas.microsoft.com/office/drawing/2014/main" id="{12D366D8-D894-BC5D-608E-501C0B7709C8}"/>
                  </a:ext>
                </a:extLst>
              </p:cNvPr>
              <p:cNvGrpSpPr/>
              <p:nvPr/>
            </p:nvGrpSpPr>
            <p:grpSpPr>
              <a:xfrm>
                <a:off x="16625370" y="22066952"/>
                <a:ext cx="2508863" cy="1685455"/>
                <a:chOff x="0" y="0"/>
                <a:chExt cx="2385060" cy="1838325"/>
              </a:xfrm>
            </p:grpSpPr>
            <p:pic>
              <p:nvPicPr>
                <p:cNvPr id="18" name="Picture 17" descr="A graph with numbers and lines&#10;&#10;Description automatically generated">
                  <a:extLst>
                    <a:ext uri="{FF2B5EF4-FFF2-40B4-BE49-F238E27FC236}">
                      <a16:creationId xmlns:a16="http://schemas.microsoft.com/office/drawing/2014/main" id="{25F818A8-AF97-7910-8015-860FD9F88B0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2385060" cy="1838325"/>
                </a:xfrm>
                <a:prstGeom prst="rect">
                  <a:avLst/>
                </a:prstGeom>
              </p:spPr>
            </p:pic>
            <p:pic>
              <p:nvPicPr>
                <p:cNvPr id="23" name="Picture 22" descr="A molecule of a chemical&#10;&#10;Description automatically generated">
                  <a:extLst>
                    <a:ext uri="{FF2B5EF4-FFF2-40B4-BE49-F238E27FC236}">
                      <a16:creationId xmlns:a16="http://schemas.microsoft.com/office/drawing/2014/main" id="{94EC6E77-1EEE-1905-44F0-9DC2D46AF69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354388" y="614135"/>
                  <a:ext cx="563880" cy="269240"/>
                </a:xfrm>
                <a:prstGeom prst="rect">
                  <a:avLst/>
                </a:prstGeom>
              </p:spPr>
            </p:pic>
            <p:sp>
              <p:nvSpPr>
                <p:cNvPr id="30" name="Text Box 1">
                  <a:extLst>
                    <a:ext uri="{FF2B5EF4-FFF2-40B4-BE49-F238E27FC236}">
                      <a16:creationId xmlns:a16="http://schemas.microsoft.com/office/drawing/2014/main" id="{5EF0DE51-CAD9-9E3F-8421-B8A3FB3B2114}"/>
                    </a:ext>
                  </a:extLst>
                </p:cNvPr>
                <p:cNvSpPr txBox="1"/>
                <p:nvPr/>
              </p:nvSpPr>
              <p:spPr>
                <a:xfrm>
                  <a:off x="707992" y="382636"/>
                  <a:ext cx="899158" cy="2692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00" b="1" dirty="0" err="1">
                      <a:effectLst/>
                      <a:latin typeface="Arial" panose="020B0604020202020204" pitchFamily="34" charset="0"/>
                      <a:ea typeface="Calibri" panose="020F0502020204030204" pitchFamily="34" charset="0"/>
                      <a:cs typeface="Times New Roman" panose="02020603050405020304" pitchFamily="18" charset="0"/>
                    </a:rPr>
                    <a:t>Cafeic</a:t>
                  </a:r>
                  <a:r>
                    <a:rPr lang="fr-FR" sz="700" b="1" dirty="0">
                      <a:effectLst/>
                      <a:latin typeface="Arial" panose="020B0604020202020204" pitchFamily="34" charset="0"/>
                      <a:ea typeface="Calibri" panose="020F0502020204030204" pitchFamily="34" charset="0"/>
                      <a:cs typeface="Times New Roman" panose="02020603050405020304" pitchFamily="18" charset="0"/>
                    </a:rPr>
                    <a:t> </a:t>
                  </a:r>
                  <a:r>
                    <a:rPr lang="fr-FR" sz="700" b="1" dirty="0" err="1">
                      <a:effectLst/>
                      <a:latin typeface="Arial" panose="020B0604020202020204" pitchFamily="34" charset="0"/>
                      <a:ea typeface="Calibri" panose="020F0502020204030204" pitchFamily="34" charset="0"/>
                      <a:cs typeface="Times New Roman" panose="02020603050405020304" pitchFamily="18" charset="0"/>
                    </a:rPr>
                    <a:t>acid</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172" name="Group 171">
                <a:extLst>
                  <a:ext uri="{FF2B5EF4-FFF2-40B4-BE49-F238E27FC236}">
                    <a16:creationId xmlns:a16="http://schemas.microsoft.com/office/drawing/2014/main" id="{BDC683C5-2A42-AC2F-D793-04C18D7D3D48}"/>
                  </a:ext>
                </a:extLst>
              </p:cNvPr>
              <p:cNvGrpSpPr/>
              <p:nvPr/>
            </p:nvGrpSpPr>
            <p:grpSpPr>
              <a:xfrm>
                <a:off x="13953862" y="22017681"/>
                <a:ext cx="2508863" cy="1720301"/>
                <a:chOff x="12864864" y="22687396"/>
                <a:chExt cx="2120657" cy="1533690"/>
              </a:xfrm>
            </p:grpSpPr>
            <p:pic>
              <p:nvPicPr>
                <p:cNvPr id="66" name="Picture 65">
                  <a:extLst>
                    <a:ext uri="{FF2B5EF4-FFF2-40B4-BE49-F238E27FC236}">
                      <a16:creationId xmlns:a16="http://schemas.microsoft.com/office/drawing/2014/main" id="{FAECF8F5-927F-9748-2F83-53FB46B58A06}"/>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2864864" y="22687396"/>
                  <a:ext cx="2120657" cy="1533690"/>
                </a:xfrm>
                <a:prstGeom prst="rect">
                  <a:avLst/>
                </a:prstGeom>
              </p:spPr>
            </p:pic>
            <p:pic>
              <p:nvPicPr>
                <p:cNvPr id="67" name="Picture 66">
                  <a:extLst>
                    <a:ext uri="{FF2B5EF4-FFF2-40B4-BE49-F238E27FC236}">
                      <a16:creationId xmlns:a16="http://schemas.microsoft.com/office/drawing/2014/main" id="{A4A84490-BD79-D13F-B802-6C9093AD10CC}"/>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5400000">
                  <a:off x="14094383" y="23534872"/>
                  <a:ext cx="395839" cy="234577"/>
                </a:xfrm>
                <a:prstGeom prst="rect">
                  <a:avLst/>
                </a:prstGeom>
              </p:spPr>
            </p:pic>
            <p:sp>
              <p:nvSpPr>
                <p:cNvPr id="68" name="Text Box 1">
                  <a:extLst>
                    <a:ext uri="{FF2B5EF4-FFF2-40B4-BE49-F238E27FC236}">
                      <a16:creationId xmlns:a16="http://schemas.microsoft.com/office/drawing/2014/main" id="{08DE7472-E261-2F94-DFFA-AB5E34DAD628}"/>
                    </a:ext>
                  </a:extLst>
                </p:cNvPr>
                <p:cNvSpPr txBox="1"/>
                <p:nvPr/>
              </p:nvSpPr>
              <p:spPr>
                <a:xfrm>
                  <a:off x="13854298" y="23150542"/>
                  <a:ext cx="971673" cy="17262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00" b="1" dirty="0" err="1">
                      <a:effectLst/>
                      <a:latin typeface="Arial" panose="020B0604020202020204" pitchFamily="34" charset="0"/>
                      <a:ea typeface="Calibri" panose="020F0502020204030204" pitchFamily="34" charset="0"/>
                      <a:cs typeface="Times New Roman" panose="02020603050405020304" pitchFamily="18" charset="0"/>
                    </a:rPr>
                    <a:t>Benzoic</a:t>
                  </a:r>
                  <a:r>
                    <a:rPr lang="fr-FR" sz="700" b="1" dirty="0">
                      <a:effectLst/>
                      <a:latin typeface="Arial" panose="020B0604020202020204" pitchFamily="34" charset="0"/>
                      <a:ea typeface="Calibri" panose="020F0502020204030204" pitchFamily="34" charset="0"/>
                      <a:cs typeface="Times New Roman" panose="02020603050405020304" pitchFamily="18" charset="0"/>
                    </a:rPr>
                    <a:t> </a:t>
                  </a:r>
                  <a:r>
                    <a:rPr lang="fr-FR" sz="700" b="1" dirty="0" err="1">
                      <a:effectLst/>
                      <a:latin typeface="Arial" panose="020B0604020202020204" pitchFamily="34" charset="0"/>
                      <a:ea typeface="Calibri" panose="020F0502020204030204" pitchFamily="34" charset="0"/>
                      <a:cs typeface="Times New Roman" panose="02020603050405020304" pitchFamily="18" charset="0"/>
                    </a:rPr>
                    <a:t>acid</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76" name="Oval 75">
                <a:extLst>
                  <a:ext uri="{FF2B5EF4-FFF2-40B4-BE49-F238E27FC236}">
                    <a16:creationId xmlns:a16="http://schemas.microsoft.com/office/drawing/2014/main" id="{7BD2E90E-5EB9-A745-71E0-9FD48795CCBF}"/>
                  </a:ext>
                </a:extLst>
              </p:cNvPr>
              <p:cNvSpPr/>
              <p:nvPr/>
            </p:nvSpPr>
            <p:spPr>
              <a:xfrm>
                <a:off x="19852530" y="20146499"/>
                <a:ext cx="316689" cy="200143"/>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Oval 174">
                <a:extLst>
                  <a:ext uri="{FF2B5EF4-FFF2-40B4-BE49-F238E27FC236}">
                    <a16:creationId xmlns:a16="http://schemas.microsoft.com/office/drawing/2014/main" id="{3FE61A43-A40E-1510-9E94-18B133D8BD59}"/>
                  </a:ext>
                </a:extLst>
              </p:cNvPr>
              <p:cNvSpPr/>
              <p:nvPr/>
            </p:nvSpPr>
            <p:spPr>
              <a:xfrm>
                <a:off x="14584845" y="21966880"/>
                <a:ext cx="316689" cy="200143"/>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Oval 175">
                <a:extLst>
                  <a:ext uri="{FF2B5EF4-FFF2-40B4-BE49-F238E27FC236}">
                    <a16:creationId xmlns:a16="http://schemas.microsoft.com/office/drawing/2014/main" id="{46C94E5E-BB33-8CF0-CEE2-DBFA0786EC4F}"/>
                  </a:ext>
                </a:extLst>
              </p:cNvPr>
              <p:cNvSpPr/>
              <p:nvPr/>
            </p:nvSpPr>
            <p:spPr>
              <a:xfrm>
                <a:off x="14064935" y="22250045"/>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Oval 176">
                <a:extLst>
                  <a:ext uri="{FF2B5EF4-FFF2-40B4-BE49-F238E27FC236}">
                    <a16:creationId xmlns:a16="http://schemas.microsoft.com/office/drawing/2014/main" id="{2B1D2365-FF5A-518D-EE2A-182E3E349495}"/>
                  </a:ext>
                </a:extLst>
              </p:cNvPr>
              <p:cNvSpPr/>
              <p:nvPr/>
            </p:nvSpPr>
            <p:spPr>
              <a:xfrm>
                <a:off x="15498675" y="23329765"/>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Oval 178">
                <a:extLst>
                  <a:ext uri="{FF2B5EF4-FFF2-40B4-BE49-F238E27FC236}">
                    <a16:creationId xmlns:a16="http://schemas.microsoft.com/office/drawing/2014/main" id="{53F9473C-538C-2806-7803-E51948A83909}"/>
                  </a:ext>
                </a:extLst>
              </p:cNvPr>
              <p:cNvSpPr/>
              <p:nvPr/>
            </p:nvSpPr>
            <p:spPr>
              <a:xfrm>
                <a:off x="17255421" y="21981797"/>
                <a:ext cx="316689" cy="200143"/>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Oval 180">
                <a:extLst>
                  <a:ext uri="{FF2B5EF4-FFF2-40B4-BE49-F238E27FC236}">
                    <a16:creationId xmlns:a16="http://schemas.microsoft.com/office/drawing/2014/main" id="{72A422EC-2531-0A04-BDF6-64D5D0F01B2D}"/>
                  </a:ext>
                </a:extLst>
              </p:cNvPr>
              <p:cNvSpPr/>
              <p:nvPr/>
            </p:nvSpPr>
            <p:spPr>
              <a:xfrm>
                <a:off x="16700502" y="22306838"/>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Oval 181">
                <a:extLst>
                  <a:ext uri="{FF2B5EF4-FFF2-40B4-BE49-F238E27FC236}">
                    <a16:creationId xmlns:a16="http://schemas.microsoft.com/office/drawing/2014/main" id="{ACF01017-00E8-8025-0CEE-6F2D6119B849}"/>
                  </a:ext>
                </a:extLst>
              </p:cNvPr>
              <p:cNvSpPr/>
              <p:nvPr/>
            </p:nvSpPr>
            <p:spPr>
              <a:xfrm>
                <a:off x="18065045" y="23170067"/>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 11">
                <a:extLst>
                  <a:ext uri="{FF2B5EF4-FFF2-40B4-BE49-F238E27FC236}">
                    <a16:creationId xmlns:a16="http://schemas.microsoft.com/office/drawing/2014/main" id="{5E1ACC56-AA7D-7C01-86BA-0035904CDAA1}"/>
                  </a:ext>
                </a:extLst>
              </p:cNvPr>
              <p:cNvGrpSpPr/>
              <p:nvPr/>
            </p:nvGrpSpPr>
            <p:grpSpPr>
              <a:xfrm>
                <a:off x="11345346" y="20208543"/>
                <a:ext cx="2508863" cy="1720302"/>
                <a:chOff x="25416" y="183503"/>
                <a:chExt cx="2214245" cy="1699260"/>
              </a:xfrm>
            </p:grpSpPr>
            <p:pic>
              <p:nvPicPr>
                <p:cNvPr id="14" name="Picture 13" descr="A graph of a number&#10;&#10;Description automatically generated">
                  <a:extLst>
                    <a:ext uri="{FF2B5EF4-FFF2-40B4-BE49-F238E27FC236}">
                      <a16:creationId xmlns:a16="http://schemas.microsoft.com/office/drawing/2014/main" id="{ADF0284A-BDB0-DA8A-77A3-0B8292B6E2B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5416" y="183503"/>
                  <a:ext cx="2214245" cy="1699260"/>
                </a:xfrm>
                <a:prstGeom prst="rect">
                  <a:avLst/>
                </a:prstGeom>
              </p:spPr>
            </p:pic>
            <p:pic>
              <p:nvPicPr>
                <p:cNvPr id="20" name="Picture 19" descr="A chemical structure of a molecule&#10;&#10;Description automatically generated">
                  <a:extLst>
                    <a:ext uri="{FF2B5EF4-FFF2-40B4-BE49-F238E27FC236}">
                      <a16:creationId xmlns:a16="http://schemas.microsoft.com/office/drawing/2014/main" id="{83B4345A-0B4D-F9E8-E5CE-37EDEBC2BE56}"/>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455420" y="518160"/>
                  <a:ext cx="553720" cy="426720"/>
                </a:xfrm>
                <a:prstGeom prst="rect">
                  <a:avLst/>
                </a:prstGeom>
              </p:spPr>
            </p:pic>
            <p:sp>
              <p:nvSpPr>
                <p:cNvPr id="21" name="Text Box 1">
                  <a:extLst>
                    <a:ext uri="{FF2B5EF4-FFF2-40B4-BE49-F238E27FC236}">
                      <a16:creationId xmlns:a16="http://schemas.microsoft.com/office/drawing/2014/main" id="{4E8BBEA0-53D4-FB58-9D16-9222DF2E64C6}"/>
                    </a:ext>
                  </a:extLst>
                </p:cNvPr>
                <p:cNvSpPr txBox="1"/>
                <p:nvPr/>
              </p:nvSpPr>
              <p:spPr>
                <a:xfrm>
                  <a:off x="695715" y="426720"/>
                  <a:ext cx="980685" cy="2644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00" b="1" dirty="0" err="1">
                      <a:effectLst/>
                      <a:latin typeface="Arial" panose="020B0604020202020204" pitchFamily="34" charset="0"/>
                      <a:ea typeface="Calibri" panose="020F0502020204030204" pitchFamily="34" charset="0"/>
                      <a:cs typeface="Times New Roman" panose="02020603050405020304" pitchFamily="18" charset="0"/>
                    </a:rPr>
                    <a:t>Syringic</a:t>
                  </a:r>
                  <a:r>
                    <a:rPr lang="fr-FR" sz="700" b="1" dirty="0">
                      <a:effectLst/>
                      <a:latin typeface="Arial" panose="020B0604020202020204" pitchFamily="34" charset="0"/>
                      <a:ea typeface="Calibri" panose="020F0502020204030204" pitchFamily="34" charset="0"/>
                      <a:cs typeface="Times New Roman" panose="02020603050405020304" pitchFamily="18" charset="0"/>
                    </a:rPr>
                    <a:t> </a:t>
                  </a:r>
                  <a:r>
                    <a:rPr lang="fr-FR" sz="700" b="1" dirty="0" err="1">
                      <a:effectLst/>
                      <a:latin typeface="Arial" panose="020B0604020202020204" pitchFamily="34" charset="0"/>
                      <a:ea typeface="Calibri" panose="020F0502020204030204" pitchFamily="34" charset="0"/>
                      <a:cs typeface="Times New Roman" panose="02020603050405020304" pitchFamily="18" charset="0"/>
                    </a:rPr>
                    <a:t>acid</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81D99DAE-DCD7-6AAA-A98A-058A48A61EBB}"/>
                  </a:ext>
                </a:extLst>
              </p:cNvPr>
              <p:cNvGrpSpPr/>
              <p:nvPr/>
            </p:nvGrpSpPr>
            <p:grpSpPr>
              <a:xfrm>
                <a:off x="16608890" y="20213567"/>
                <a:ext cx="2508864" cy="1685454"/>
                <a:chOff x="0" y="0"/>
                <a:chExt cx="2406015" cy="1844040"/>
              </a:xfrm>
            </p:grpSpPr>
            <p:pic>
              <p:nvPicPr>
                <p:cNvPr id="27" name="Picture 26" descr="A graph of a number&#10;&#10;Description automatically generated">
                  <a:extLst>
                    <a:ext uri="{FF2B5EF4-FFF2-40B4-BE49-F238E27FC236}">
                      <a16:creationId xmlns:a16="http://schemas.microsoft.com/office/drawing/2014/main" id="{9F4E432E-EF42-A1AC-47B9-A4A51F5225B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0" y="0"/>
                  <a:ext cx="2406015" cy="1844040"/>
                </a:xfrm>
                <a:prstGeom prst="rect">
                  <a:avLst/>
                </a:prstGeom>
              </p:spPr>
            </p:pic>
            <p:pic>
              <p:nvPicPr>
                <p:cNvPr id="28" name="Picture 27">
                  <a:extLst>
                    <a:ext uri="{FF2B5EF4-FFF2-40B4-BE49-F238E27FC236}">
                      <a16:creationId xmlns:a16="http://schemas.microsoft.com/office/drawing/2014/main" id="{66E96E1B-8522-D010-D771-6DF5508C92E6}"/>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417320" y="548640"/>
                  <a:ext cx="487680" cy="467360"/>
                </a:xfrm>
                <a:prstGeom prst="rect">
                  <a:avLst/>
                </a:prstGeom>
              </p:spPr>
            </p:pic>
            <p:sp>
              <p:nvSpPr>
                <p:cNvPr id="40" name="Text Box 1">
                  <a:extLst>
                    <a:ext uri="{FF2B5EF4-FFF2-40B4-BE49-F238E27FC236}">
                      <a16:creationId xmlns:a16="http://schemas.microsoft.com/office/drawing/2014/main" id="{6D7170AD-4AC9-2D33-D97F-13F3286ECBEA}"/>
                    </a:ext>
                  </a:extLst>
                </p:cNvPr>
                <p:cNvSpPr txBox="1"/>
                <p:nvPr/>
              </p:nvSpPr>
              <p:spPr>
                <a:xfrm>
                  <a:off x="563723" y="373381"/>
                  <a:ext cx="1111297" cy="17283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00" b="1" dirty="0" err="1">
                      <a:effectLst/>
                      <a:latin typeface="Arial" panose="020B0604020202020204" pitchFamily="34" charset="0"/>
                      <a:ea typeface="Calibri" panose="020F0502020204030204" pitchFamily="34" charset="0"/>
                      <a:cs typeface="Times New Roman" panose="02020603050405020304" pitchFamily="18" charset="0"/>
                    </a:rPr>
                    <a:t>Salicylic</a:t>
                  </a:r>
                  <a:r>
                    <a:rPr lang="fr-FR" sz="700" b="1" dirty="0">
                      <a:effectLst/>
                      <a:latin typeface="Arial" panose="020B0604020202020204" pitchFamily="34" charset="0"/>
                      <a:ea typeface="Calibri" panose="020F0502020204030204" pitchFamily="34" charset="0"/>
                      <a:cs typeface="Times New Roman" panose="02020603050405020304" pitchFamily="18" charset="0"/>
                    </a:rPr>
                    <a:t> </a:t>
                  </a:r>
                  <a:r>
                    <a:rPr lang="fr-FR" sz="700" b="1" dirty="0" err="1">
                      <a:effectLst/>
                      <a:latin typeface="Arial" panose="020B0604020202020204" pitchFamily="34" charset="0"/>
                      <a:ea typeface="Calibri" panose="020F0502020204030204" pitchFamily="34" charset="0"/>
                      <a:cs typeface="Times New Roman" panose="02020603050405020304" pitchFamily="18" charset="0"/>
                    </a:rPr>
                    <a:t>acid</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BE330DB5-9623-1153-B932-968479934889}"/>
                  </a:ext>
                </a:extLst>
              </p:cNvPr>
              <p:cNvGrpSpPr/>
              <p:nvPr/>
            </p:nvGrpSpPr>
            <p:grpSpPr>
              <a:xfrm>
                <a:off x="13953903" y="20214011"/>
                <a:ext cx="2508864" cy="1685455"/>
                <a:chOff x="0" y="0"/>
                <a:chExt cx="2152015" cy="1659890"/>
              </a:xfrm>
            </p:grpSpPr>
            <p:pic>
              <p:nvPicPr>
                <p:cNvPr id="56" name="Picture 55" descr="A graph of a number and a number&#10;&#10;Description automatically generated">
                  <a:extLst>
                    <a:ext uri="{FF2B5EF4-FFF2-40B4-BE49-F238E27FC236}">
                      <a16:creationId xmlns:a16="http://schemas.microsoft.com/office/drawing/2014/main" id="{0D849138-666C-B2B3-FCA9-7FDCBEB118A1}"/>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0" y="0"/>
                  <a:ext cx="2152015" cy="1659890"/>
                </a:xfrm>
                <a:prstGeom prst="rect">
                  <a:avLst/>
                </a:prstGeom>
              </p:spPr>
            </p:pic>
            <p:pic>
              <p:nvPicPr>
                <p:cNvPr id="61" name="Picture 60">
                  <a:extLst>
                    <a:ext uri="{FF2B5EF4-FFF2-40B4-BE49-F238E27FC236}">
                      <a16:creationId xmlns:a16="http://schemas.microsoft.com/office/drawing/2014/main" id="{A82FDAC5-5E24-213D-B762-CB50DB7183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264920" y="610166"/>
                  <a:ext cx="678180" cy="362584"/>
                </a:xfrm>
                <a:prstGeom prst="rect">
                  <a:avLst/>
                </a:prstGeom>
              </p:spPr>
            </p:pic>
            <p:sp>
              <p:nvSpPr>
                <p:cNvPr id="65" name="Text Box 1">
                  <a:extLst>
                    <a:ext uri="{FF2B5EF4-FFF2-40B4-BE49-F238E27FC236}">
                      <a16:creationId xmlns:a16="http://schemas.microsoft.com/office/drawing/2014/main" id="{AC7DD775-B537-03A6-270E-2C61784BC0E3}"/>
                    </a:ext>
                  </a:extLst>
                </p:cNvPr>
                <p:cNvSpPr txBox="1"/>
                <p:nvPr/>
              </p:nvSpPr>
              <p:spPr>
                <a:xfrm>
                  <a:off x="855475" y="365760"/>
                  <a:ext cx="897125" cy="1904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00" b="1" dirty="0" err="1">
                      <a:effectLst/>
                      <a:latin typeface="Arial" panose="020B0604020202020204" pitchFamily="34" charset="0"/>
                      <a:ea typeface="Calibri" panose="020F0502020204030204" pitchFamily="34" charset="0"/>
                      <a:cs typeface="Times New Roman" panose="02020603050405020304" pitchFamily="18" charset="0"/>
                    </a:rPr>
                    <a:t>Epicatechin</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69" name="Group 68">
                <a:extLst>
                  <a:ext uri="{FF2B5EF4-FFF2-40B4-BE49-F238E27FC236}">
                    <a16:creationId xmlns:a16="http://schemas.microsoft.com/office/drawing/2014/main" id="{D25739AD-1909-4811-D7FA-8E8B46EFD495}"/>
                  </a:ext>
                </a:extLst>
              </p:cNvPr>
              <p:cNvGrpSpPr/>
              <p:nvPr/>
            </p:nvGrpSpPr>
            <p:grpSpPr>
              <a:xfrm>
                <a:off x="19207739" y="20195485"/>
                <a:ext cx="2508864" cy="1683018"/>
                <a:chOff x="16146161" y="20055199"/>
                <a:chExt cx="2120657" cy="1533690"/>
              </a:xfrm>
            </p:grpSpPr>
            <p:pic>
              <p:nvPicPr>
                <p:cNvPr id="73" name="Picture 72">
                  <a:extLst>
                    <a:ext uri="{FF2B5EF4-FFF2-40B4-BE49-F238E27FC236}">
                      <a16:creationId xmlns:a16="http://schemas.microsoft.com/office/drawing/2014/main" id="{9E6203FB-4AAD-227C-7082-8C117EE1280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6146161" y="20055199"/>
                  <a:ext cx="2120657" cy="1533690"/>
                </a:xfrm>
                <a:prstGeom prst="rect">
                  <a:avLst/>
                </a:prstGeom>
              </p:spPr>
            </p:pic>
            <p:pic>
              <p:nvPicPr>
                <p:cNvPr id="74" name="Picture 73">
                  <a:extLst>
                    <a:ext uri="{FF2B5EF4-FFF2-40B4-BE49-F238E27FC236}">
                      <a16:creationId xmlns:a16="http://schemas.microsoft.com/office/drawing/2014/main" id="{2055F342-2C62-CCB7-5DDB-BA7A7DD8C6E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5400000">
                  <a:off x="17427887" y="20706244"/>
                  <a:ext cx="395839" cy="234577"/>
                </a:xfrm>
                <a:prstGeom prst="rect">
                  <a:avLst/>
                </a:prstGeom>
              </p:spPr>
            </p:pic>
            <p:sp>
              <p:nvSpPr>
                <p:cNvPr id="75" name="Text Box 1">
                  <a:extLst>
                    <a:ext uri="{FF2B5EF4-FFF2-40B4-BE49-F238E27FC236}">
                      <a16:creationId xmlns:a16="http://schemas.microsoft.com/office/drawing/2014/main" id="{13F91427-0A66-9EF3-E25C-4F68D7097FBA}"/>
                    </a:ext>
                  </a:extLst>
                </p:cNvPr>
                <p:cNvSpPr txBox="1"/>
                <p:nvPr/>
              </p:nvSpPr>
              <p:spPr>
                <a:xfrm>
                  <a:off x="17187803" y="20321914"/>
                  <a:ext cx="623979" cy="1789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00" b="1" dirty="0" err="1">
                      <a:effectLst/>
                      <a:latin typeface="Arial" panose="020B0604020202020204" pitchFamily="34" charset="0"/>
                      <a:ea typeface="Calibri" panose="020F0502020204030204" pitchFamily="34" charset="0"/>
                      <a:cs typeface="Times New Roman" panose="02020603050405020304" pitchFamily="18" charset="0"/>
                    </a:rPr>
                    <a:t>Benzoic</a:t>
                  </a:r>
                  <a:r>
                    <a:rPr lang="fr-FR" sz="700" b="1" dirty="0">
                      <a:effectLst/>
                      <a:latin typeface="Arial" panose="020B0604020202020204" pitchFamily="34" charset="0"/>
                      <a:ea typeface="Calibri" panose="020F0502020204030204" pitchFamily="34" charset="0"/>
                      <a:cs typeface="Times New Roman" panose="02020603050405020304" pitchFamily="18" charset="0"/>
                    </a:rPr>
                    <a:t> </a:t>
                  </a:r>
                  <a:r>
                    <a:rPr lang="fr-FR" sz="700" b="1" dirty="0" err="1">
                      <a:effectLst/>
                      <a:latin typeface="Arial" panose="020B0604020202020204" pitchFamily="34" charset="0"/>
                      <a:ea typeface="Calibri" panose="020F0502020204030204" pitchFamily="34" charset="0"/>
                      <a:cs typeface="Times New Roman" panose="02020603050405020304" pitchFamily="18" charset="0"/>
                    </a:rPr>
                    <a:t>acid</a:t>
                  </a:r>
                  <a:endParaRPr lang="fr-FR" sz="700" b="1"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79" name="Oval 78">
                <a:extLst>
                  <a:ext uri="{FF2B5EF4-FFF2-40B4-BE49-F238E27FC236}">
                    <a16:creationId xmlns:a16="http://schemas.microsoft.com/office/drawing/2014/main" id="{10E2BEAC-7E89-725F-4888-CA22AA32D0E4}"/>
                  </a:ext>
                </a:extLst>
              </p:cNvPr>
              <p:cNvSpPr/>
              <p:nvPr/>
            </p:nvSpPr>
            <p:spPr>
              <a:xfrm>
                <a:off x="16711356" y="21017184"/>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Oval 79">
                <a:extLst>
                  <a:ext uri="{FF2B5EF4-FFF2-40B4-BE49-F238E27FC236}">
                    <a16:creationId xmlns:a16="http://schemas.microsoft.com/office/drawing/2014/main" id="{F2DCEC5B-3C1A-6642-9530-03BBF99F950D}"/>
                  </a:ext>
                </a:extLst>
              </p:cNvPr>
              <p:cNvSpPr/>
              <p:nvPr/>
            </p:nvSpPr>
            <p:spPr>
              <a:xfrm>
                <a:off x="17216009" y="20156363"/>
                <a:ext cx="316689" cy="200143"/>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Oval 80">
                <a:extLst>
                  <a:ext uri="{FF2B5EF4-FFF2-40B4-BE49-F238E27FC236}">
                    <a16:creationId xmlns:a16="http://schemas.microsoft.com/office/drawing/2014/main" id="{B8AEAD65-7873-D860-B9A0-048E7ABDC989}"/>
                  </a:ext>
                </a:extLst>
              </p:cNvPr>
              <p:cNvSpPr/>
              <p:nvPr/>
            </p:nvSpPr>
            <p:spPr>
              <a:xfrm>
                <a:off x="18436357" y="21527566"/>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Oval 81">
                <a:extLst>
                  <a:ext uri="{FF2B5EF4-FFF2-40B4-BE49-F238E27FC236}">
                    <a16:creationId xmlns:a16="http://schemas.microsoft.com/office/drawing/2014/main" id="{8BAF2CB8-7DE8-9573-F8E6-3C404ED9D555}"/>
                  </a:ext>
                </a:extLst>
              </p:cNvPr>
              <p:cNvSpPr/>
              <p:nvPr/>
            </p:nvSpPr>
            <p:spPr>
              <a:xfrm>
                <a:off x="14593807" y="20144817"/>
                <a:ext cx="316689" cy="200143"/>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Oval 82">
                <a:extLst>
                  <a:ext uri="{FF2B5EF4-FFF2-40B4-BE49-F238E27FC236}">
                    <a16:creationId xmlns:a16="http://schemas.microsoft.com/office/drawing/2014/main" id="{3A378A61-71F2-AC5E-72A4-91BF53E5783F}"/>
                  </a:ext>
                </a:extLst>
              </p:cNvPr>
              <p:cNvSpPr/>
              <p:nvPr/>
            </p:nvSpPr>
            <p:spPr>
              <a:xfrm>
                <a:off x="14005978" y="20453239"/>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Oval 83">
                <a:extLst>
                  <a:ext uri="{FF2B5EF4-FFF2-40B4-BE49-F238E27FC236}">
                    <a16:creationId xmlns:a16="http://schemas.microsoft.com/office/drawing/2014/main" id="{E09B779A-7B3E-6C9D-F990-E388742DCF8E}"/>
                  </a:ext>
                </a:extLst>
              </p:cNvPr>
              <p:cNvSpPr/>
              <p:nvPr/>
            </p:nvSpPr>
            <p:spPr>
              <a:xfrm>
                <a:off x="15563918" y="21506126"/>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Oval 84">
                <a:extLst>
                  <a:ext uri="{FF2B5EF4-FFF2-40B4-BE49-F238E27FC236}">
                    <a16:creationId xmlns:a16="http://schemas.microsoft.com/office/drawing/2014/main" id="{55F9CB75-F587-ED5E-07BB-5FEBA39C0646}"/>
                  </a:ext>
                </a:extLst>
              </p:cNvPr>
              <p:cNvSpPr/>
              <p:nvPr/>
            </p:nvSpPr>
            <p:spPr>
              <a:xfrm>
                <a:off x="11981683" y="20139607"/>
                <a:ext cx="316689" cy="200143"/>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Oval 85">
                <a:extLst>
                  <a:ext uri="{FF2B5EF4-FFF2-40B4-BE49-F238E27FC236}">
                    <a16:creationId xmlns:a16="http://schemas.microsoft.com/office/drawing/2014/main" id="{F619D610-D190-6EC9-852B-5BC5FA90CB19}"/>
                  </a:ext>
                </a:extLst>
              </p:cNvPr>
              <p:cNvSpPr/>
              <p:nvPr/>
            </p:nvSpPr>
            <p:spPr>
              <a:xfrm>
                <a:off x="11560156" y="21070574"/>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Oval 86">
                <a:extLst>
                  <a:ext uri="{FF2B5EF4-FFF2-40B4-BE49-F238E27FC236}">
                    <a16:creationId xmlns:a16="http://schemas.microsoft.com/office/drawing/2014/main" id="{B5EE2F8B-8814-A278-8D1F-4AA480C9F974}"/>
                  </a:ext>
                </a:extLst>
              </p:cNvPr>
              <p:cNvSpPr/>
              <p:nvPr/>
            </p:nvSpPr>
            <p:spPr>
              <a:xfrm>
                <a:off x="13483246" y="21527566"/>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3" name="Oval 132">
              <a:extLst>
                <a:ext uri="{FF2B5EF4-FFF2-40B4-BE49-F238E27FC236}">
                  <a16:creationId xmlns:a16="http://schemas.microsoft.com/office/drawing/2014/main" id="{64C647AC-4634-BBC7-BD96-F6F9B7B7B5F9}"/>
                </a:ext>
              </a:extLst>
            </p:cNvPr>
            <p:cNvSpPr/>
            <p:nvPr/>
          </p:nvSpPr>
          <p:spPr>
            <a:xfrm>
              <a:off x="19946925" y="19977538"/>
              <a:ext cx="316689" cy="200143"/>
            </a:xfrm>
            <a:prstGeom prst="ellipse">
              <a:avLst/>
            </a:prstGeom>
            <a:no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Oval 95">
              <a:extLst>
                <a:ext uri="{FF2B5EF4-FFF2-40B4-BE49-F238E27FC236}">
                  <a16:creationId xmlns:a16="http://schemas.microsoft.com/office/drawing/2014/main" id="{A2480DFE-9A6F-B242-6F16-BFEFECCB55F6}"/>
                </a:ext>
              </a:extLst>
            </p:cNvPr>
            <p:cNvSpPr/>
            <p:nvPr/>
          </p:nvSpPr>
          <p:spPr>
            <a:xfrm>
              <a:off x="20852224" y="21326859"/>
              <a:ext cx="316689" cy="200143"/>
            </a:xfrm>
            <a:prstGeom prst="ellipse">
              <a:avLst/>
            </a:prstGeom>
            <a:noFill/>
            <a:ln w="63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8" name="TextBox 97">
            <a:extLst>
              <a:ext uri="{FF2B5EF4-FFF2-40B4-BE49-F238E27FC236}">
                <a16:creationId xmlns:a16="http://schemas.microsoft.com/office/drawing/2014/main" id="{CCAFE7B9-0A0F-EF97-E09B-ADE9920A8C14}"/>
              </a:ext>
            </a:extLst>
          </p:cNvPr>
          <p:cNvSpPr txBox="1"/>
          <p:nvPr/>
        </p:nvSpPr>
        <p:spPr>
          <a:xfrm>
            <a:off x="19453800" y="24104111"/>
            <a:ext cx="186690" cy="261610"/>
          </a:xfrm>
          <a:prstGeom prst="rect">
            <a:avLst/>
          </a:prstGeom>
          <a:noFill/>
        </p:spPr>
        <p:txBody>
          <a:bodyPr wrap="square" rtlCol="0">
            <a:spAutoFit/>
          </a:bodyPr>
          <a:lstStyle/>
          <a:p>
            <a:r>
              <a:rPr lang="fr-FR" sz="1050" b="1" dirty="0"/>
              <a:t>b</a:t>
            </a:r>
          </a:p>
        </p:txBody>
      </p:sp>
      <p:pic>
        <p:nvPicPr>
          <p:cNvPr id="11" name="Picture 10">
            <a:extLst>
              <a:ext uri="{FF2B5EF4-FFF2-40B4-BE49-F238E27FC236}">
                <a16:creationId xmlns:a16="http://schemas.microsoft.com/office/drawing/2014/main" id="{BF75FCDA-5435-9A0E-3916-FA214123B93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rot="16200000">
            <a:off x="1089740" y="19281513"/>
            <a:ext cx="934336" cy="717937"/>
          </a:xfrm>
          <a:prstGeom prst="rect">
            <a:avLst/>
          </a:prstGeom>
        </p:spPr>
      </p:pic>
      <p:sp>
        <p:nvSpPr>
          <p:cNvPr id="19" name="TextBox 18">
            <a:extLst>
              <a:ext uri="{FF2B5EF4-FFF2-40B4-BE49-F238E27FC236}">
                <a16:creationId xmlns:a16="http://schemas.microsoft.com/office/drawing/2014/main" id="{701B8FC3-C1DD-DAE5-4033-FED26344877E}"/>
              </a:ext>
            </a:extLst>
          </p:cNvPr>
          <p:cNvSpPr txBox="1"/>
          <p:nvPr/>
        </p:nvSpPr>
        <p:spPr>
          <a:xfrm>
            <a:off x="22617749" y="10153088"/>
            <a:ext cx="9379213" cy="646331"/>
          </a:xfrm>
          <a:prstGeom prst="rect">
            <a:avLst/>
          </a:prstGeom>
          <a:noFill/>
        </p:spPr>
        <p:txBody>
          <a:bodyPr wrap="square" rtlCol="0">
            <a:spAutoFit/>
          </a:bodyPr>
          <a:lstStyle>
            <a:defPPr>
              <a:defRPr kern="1200"/>
            </a:defPPr>
          </a:lstStyle>
          <a:p>
            <a:pPr algn="ctr"/>
            <a:r>
              <a:rPr lang="en-GB" sz="1400" b="1" i="1" dirty="0">
                <a:solidFill>
                  <a:srgbClr val="0D0D0D"/>
                </a:solidFill>
                <a:latin typeface="Domine" panose="020B0604020202020204" charset="0"/>
                <a:ea typeface="Times New Roman" panose="02020603050405020304" pitchFamily="18" charset="0"/>
              </a:rPr>
              <a:t>Figure 2: </a:t>
            </a:r>
            <a:r>
              <a:rPr lang="en-GB" sz="1800" dirty="0">
                <a:solidFill>
                  <a:srgbClr val="0D0D0D"/>
                </a:solidFill>
                <a:effectLst/>
                <a:latin typeface="Times New Roman" panose="02020603050405020304" pitchFamily="18" charset="0"/>
                <a:ea typeface="Times New Roman" panose="02020603050405020304" pitchFamily="18" charset="0"/>
              </a:rPr>
              <a:t>variation according to extraction methods of extraction yields (%), total phenol content (</a:t>
            </a:r>
            <a:r>
              <a:rPr lang="en-GB" sz="1800" dirty="0" err="1">
                <a:solidFill>
                  <a:srgbClr val="0D0D0D"/>
                </a:solidFill>
                <a:effectLst/>
                <a:latin typeface="Times New Roman" panose="02020603050405020304" pitchFamily="18" charset="0"/>
                <a:ea typeface="Times New Roman" panose="02020603050405020304" pitchFamily="18" charset="0"/>
              </a:rPr>
              <a:t>mgEG</a:t>
            </a:r>
            <a:r>
              <a:rPr lang="en-GB" sz="1800" dirty="0">
                <a:solidFill>
                  <a:srgbClr val="0D0D0D"/>
                </a:solidFill>
                <a:effectLst/>
                <a:latin typeface="Times New Roman" panose="02020603050405020304" pitchFamily="18" charset="0"/>
                <a:ea typeface="Times New Roman" panose="02020603050405020304" pitchFamily="18" charset="0"/>
              </a:rPr>
              <a:t>/</a:t>
            </a:r>
            <a:r>
              <a:rPr lang="en-GB" sz="1800" dirty="0" err="1">
                <a:solidFill>
                  <a:srgbClr val="0D0D0D"/>
                </a:solidFill>
                <a:effectLst/>
                <a:latin typeface="Times New Roman" panose="02020603050405020304" pitchFamily="18" charset="0"/>
                <a:ea typeface="Times New Roman" panose="02020603050405020304" pitchFamily="18" charset="0"/>
              </a:rPr>
              <a:t>gMS</a:t>
            </a:r>
            <a:r>
              <a:rPr lang="en-GB" sz="1800" dirty="0">
                <a:solidFill>
                  <a:srgbClr val="0D0D0D"/>
                </a:solidFill>
                <a:effectLst/>
                <a:latin typeface="Times New Roman" panose="02020603050405020304" pitchFamily="18" charset="0"/>
                <a:ea typeface="Times New Roman" panose="02020603050405020304" pitchFamily="18" charset="0"/>
              </a:rPr>
              <a:t>) and total condensed tannin (</a:t>
            </a:r>
            <a:r>
              <a:rPr lang="en-GB" sz="1800" dirty="0" err="1">
                <a:solidFill>
                  <a:srgbClr val="0D0D0D"/>
                </a:solidFill>
                <a:effectLst/>
                <a:latin typeface="Times New Roman" panose="02020603050405020304" pitchFamily="18" charset="0"/>
                <a:ea typeface="Times New Roman" panose="02020603050405020304" pitchFamily="18" charset="0"/>
              </a:rPr>
              <a:t>mgEC</a:t>
            </a:r>
            <a:r>
              <a:rPr lang="en-GB" sz="1800" dirty="0">
                <a:solidFill>
                  <a:srgbClr val="0D0D0D"/>
                </a:solidFill>
                <a:effectLst/>
                <a:latin typeface="Times New Roman" panose="02020603050405020304" pitchFamily="18" charset="0"/>
                <a:ea typeface="Times New Roman" panose="02020603050405020304" pitchFamily="18" charset="0"/>
              </a:rPr>
              <a:t>/</a:t>
            </a:r>
            <a:r>
              <a:rPr lang="en-GB" sz="1800" dirty="0" err="1">
                <a:solidFill>
                  <a:srgbClr val="0D0D0D"/>
                </a:solidFill>
                <a:effectLst/>
                <a:latin typeface="Times New Roman" panose="02020603050405020304" pitchFamily="18" charset="0"/>
                <a:ea typeface="Times New Roman" panose="02020603050405020304" pitchFamily="18" charset="0"/>
              </a:rPr>
              <a:t>gMS</a:t>
            </a:r>
            <a:r>
              <a:rPr lang="en-GB" sz="1800" dirty="0">
                <a:solidFill>
                  <a:srgbClr val="0D0D0D"/>
                </a:solidFill>
                <a:effectLst/>
                <a:latin typeface="Times New Roman" panose="02020603050405020304" pitchFamily="18" charset="0"/>
                <a:ea typeface="Times New Roman" panose="02020603050405020304" pitchFamily="18" charset="0"/>
              </a:rPr>
              <a:t>)</a:t>
            </a:r>
            <a:endParaRPr lang="en-US" sz="1400" b="1" i="1" dirty="0">
              <a:latin typeface="Domine" panose="020B060402020202020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1EF98C49-5DC0-B54E-61EE-E7C823C37590}"/>
              </a:ext>
            </a:extLst>
          </p:cNvPr>
          <p:cNvSpPr txBox="1"/>
          <p:nvPr/>
        </p:nvSpPr>
        <p:spPr>
          <a:xfrm>
            <a:off x="25530655" y="8303464"/>
            <a:ext cx="279700" cy="307777"/>
          </a:xfrm>
          <a:prstGeom prst="rect">
            <a:avLst/>
          </a:prstGeom>
          <a:noFill/>
        </p:spPr>
        <p:txBody>
          <a:bodyPr wrap="square" rtlCol="0">
            <a:spAutoFit/>
          </a:bodyPr>
          <a:lstStyle/>
          <a:p>
            <a:r>
              <a:rPr lang="fr-FR" sz="1400" b="1" dirty="0"/>
              <a:t>a</a:t>
            </a:r>
          </a:p>
        </p:txBody>
      </p:sp>
      <p:sp>
        <p:nvSpPr>
          <p:cNvPr id="32" name="TextBox 31">
            <a:extLst>
              <a:ext uri="{FF2B5EF4-FFF2-40B4-BE49-F238E27FC236}">
                <a16:creationId xmlns:a16="http://schemas.microsoft.com/office/drawing/2014/main" id="{16D8CCBF-9D5F-A894-9073-8EC6F55D8BA8}"/>
              </a:ext>
            </a:extLst>
          </p:cNvPr>
          <p:cNvSpPr txBox="1"/>
          <p:nvPr/>
        </p:nvSpPr>
        <p:spPr>
          <a:xfrm>
            <a:off x="28689511" y="8303464"/>
            <a:ext cx="279700" cy="307777"/>
          </a:xfrm>
          <a:prstGeom prst="rect">
            <a:avLst/>
          </a:prstGeom>
          <a:noFill/>
        </p:spPr>
        <p:txBody>
          <a:bodyPr wrap="square" rtlCol="0">
            <a:spAutoFit/>
          </a:bodyPr>
          <a:lstStyle/>
          <a:p>
            <a:r>
              <a:rPr lang="fr-FR" sz="1400" b="1" dirty="0"/>
              <a:t>b</a:t>
            </a:r>
          </a:p>
        </p:txBody>
      </p:sp>
      <p:sp>
        <p:nvSpPr>
          <p:cNvPr id="34" name="TextBox 33">
            <a:extLst>
              <a:ext uri="{FF2B5EF4-FFF2-40B4-BE49-F238E27FC236}">
                <a16:creationId xmlns:a16="http://schemas.microsoft.com/office/drawing/2014/main" id="{A6AD9C96-F26E-9A20-3776-5E4242311501}"/>
              </a:ext>
            </a:extLst>
          </p:cNvPr>
          <p:cNvSpPr txBox="1"/>
          <p:nvPr/>
        </p:nvSpPr>
        <p:spPr>
          <a:xfrm>
            <a:off x="31922133" y="8244807"/>
            <a:ext cx="279700" cy="307777"/>
          </a:xfrm>
          <a:prstGeom prst="rect">
            <a:avLst/>
          </a:prstGeom>
          <a:noFill/>
        </p:spPr>
        <p:txBody>
          <a:bodyPr wrap="square" rtlCol="0">
            <a:spAutoFit/>
          </a:bodyPr>
          <a:lstStyle/>
          <a:p>
            <a:r>
              <a:rPr lang="fr-FR" sz="1400" b="1" dirty="0"/>
              <a:t>c</a:t>
            </a:r>
          </a:p>
        </p:txBody>
      </p:sp>
      <p:pic>
        <p:nvPicPr>
          <p:cNvPr id="35" name="Image 1" descr="Une image contenant graphique&#10;&#10;Description générée automatiquement">
            <a:extLst>
              <a:ext uri="{FF2B5EF4-FFF2-40B4-BE49-F238E27FC236}">
                <a16:creationId xmlns:a16="http://schemas.microsoft.com/office/drawing/2014/main" id="{A076F2AA-4832-83E8-A8C5-6BA83EAAC7BA}"/>
              </a:ext>
            </a:extLst>
          </p:cNvPr>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2768561" y="8313319"/>
            <a:ext cx="2804436" cy="1905531"/>
          </a:xfrm>
          <a:prstGeom prst="rect">
            <a:avLst/>
          </a:prstGeom>
          <a:noFill/>
          <a:ln>
            <a:noFill/>
          </a:ln>
        </p:spPr>
      </p:pic>
      <p:pic>
        <p:nvPicPr>
          <p:cNvPr id="36" name="Image 2">
            <a:extLst>
              <a:ext uri="{FF2B5EF4-FFF2-40B4-BE49-F238E27FC236}">
                <a16:creationId xmlns:a16="http://schemas.microsoft.com/office/drawing/2014/main" id="{5BC9BA14-6231-7BB4-7BD4-E478BB9EFFA9}"/>
              </a:ext>
            </a:extLst>
          </p:cNvPr>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5927416" y="8299859"/>
            <a:ext cx="2804437" cy="1893181"/>
          </a:xfrm>
          <a:prstGeom prst="rect">
            <a:avLst/>
          </a:prstGeom>
          <a:noFill/>
          <a:ln>
            <a:noFill/>
          </a:ln>
        </p:spPr>
      </p:pic>
      <p:sp>
        <p:nvSpPr>
          <p:cNvPr id="37" name="TextBox 36">
            <a:extLst>
              <a:ext uri="{FF2B5EF4-FFF2-40B4-BE49-F238E27FC236}">
                <a16:creationId xmlns:a16="http://schemas.microsoft.com/office/drawing/2014/main" id="{FD0467A6-2E54-F717-5937-62D76CCA1EA5}"/>
              </a:ext>
            </a:extLst>
          </p:cNvPr>
          <p:cNvSpPr txBox="1"/>
          <p:nvPr/>
        </p:nvSpPr>
        <p:spPr>
          <a:xfrm>
            <a:off x="33407176" y="19839179"/>
            <a:ext cx="6741708" cy="369332"/>
          </a:xfrm>
          <a:prstGeom prst="rect">
            <a:avLst/>
          </a:prstGeom>
          <a:noFill/>
        </p:spPr>
        <p:txBody>
          <a:bodyPr wrap="square" rtlCol="0">
            <a:spAutoFit/>
          </a:bodyPr>
          <a:lstStyle>
            <a:defPPr>
              <a:defRPr kern="1200"/>
            </a:defPPr>
          </a:lstStyle>
          <a:p>
            <a:pPr algn="just"/>
            <a:r>
              <a:rPr lang="en-GB" sz="1400" b="1" i="1" dirty="0">
                <a:solidFill>
                  <a:srgbClr val="0D0D0D"/>
                </a:solidFill>
                <a:latin typeface="Domine" panose="020B0604020202020204" charset="0"/>
                <a:ea typeface="Times New Roman" panose="02020603050405020304" pitchFamily="18" charset="0"/>
              </a:rPr>
              <a:t>Figure 6:</a:t>
            </a:r>
            <a:r>
              <a:rPr lang="en-GB" sz="1400" i="1" dirty="0">
                <a:solidFill>
                  <a:srgbClr val="0D0D0D"/>
                </a:solidFill>
                <a:effectLst/>
                <a:latin typeface="Domine" panose="020B0604020202020204" charset="0"/>
                <a:ea typeface="Times New Roman" panose="02020603050405020304" pitchFamily="18" charset="0"/>
              </a:rPr>
              <a:t>  </a:t>
            </a:r>
            <a:r>
              <a:rPr lang="en-GB" sz="1800" i="1" dirty="0">
                <a:solidFill>
                  <a:srgbClr val="0D0D0D"/>
                </a:solidFill>
                <a:effectLst/>
                <a:latin typeface="Times New Roman" panose="02020603050405020304" pitchFamily="18" charset="0"/>
                <a:ea typeface="Times New Roman" panose="02020603050405020304" pitchFamily="18" charset="0"/>
              </a:rPr>
              <a:t>Identification of compounds influencing biological activities</a:t>
            </a:r>
            <a:endParaRPr lang="en-US" sz="1400" b="1" dirty="0">
              <a:latin typeface="Domine" panose="020B0604020202020204" charset="0"/>
              <a:ea typeface="Open Sans" panose="020B0606030504020204" pitchFamily="34" charset="0"/>
              <a:cs typeface="Open Sans" panose="020B0606030504020204" pitchFamily="34" charset="0"/>
            </a:endParaRPr>
          </a:p>
        </p:txBody>
      </p:sp>
      <p:pic>
        <p:nvPicPr>
          <p:cNvPr id="10" name="Picture 9" descr="A beaker with red liquid&#10;&#10;Description automatically generated">
            <a:extLst>
              <a:ext uri="{FF2B5EF4-FFF2-40B4-BE49-F238E27FC236}">
                <a16:creationId xmlns:a16="http://schemas.microsoft.com/office/drawing/2014/main" id="{51E7AEE8-1DB5-CD35-006E-014B821ADA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4848" y="28875165"/>
            <a:ext cx="1367395" cy="1367395"/>
          </a:xfrm>
          <a:prstGeom prst="rect">
            <a:avLst/>
          </a:prstGeom>
        </p:spPr>
      </p:pic>
      <p:sp>
        <p:nvSpPr>
          <p:cNvPr id="95" name="Rectangle 94">
            <a:extLst>
              <a:ext uri="{FF2B5EF4-FFF2-40B4-BE49-F238E27FC236}">
                <a16:creationId xmlns:a16="http://schemas.microsoft.com/office/drawing/2014/main" id="{9D0FBCAA-D3F2-9BB9-52D7-FC3347CB4B2D}"/>
              </a:ext>
            </a:extLst>
          </p:cNvPr>
          <p:cNvSpPr/>
          <p:nvPr/>
        </p:nvSpPr>
        <p:spPr>
          <a:xfrm>
            <a:off x="1717491" y="4566732"/>
            <a:ext cx="1393116" cy="1757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9" name="Group 98">
            <a:extLst>
              <a:ext uri="{FF2B5EF4-FFF2-40B4-BE49-F238E27FC236}">
                <a16:creationId xmlns:a16="http://schemas.microsoft.com/office/drawing/2014/main" id="{13DF24E9-61B1-740C-6658-B8665D7EC6E6}"/>
              </a:ext>
            </a:extLst>
          </p:cNvPr>
          <p:cNvGrpSpPr/>
          <p:nvPr/>
        </p:nvGrpSpPr>
        <p:grpSpPr>
          <a:xfrm>
            <a:off x="4337" y="4562261"/>
            <a:ext cx="12821733" cy="1770399"/>
            <a:chOff x="4337" y="4562261"/>
            <a:chExt cx="12821733" cy="1770399"/>
          </a:xfrm>
        </p:grpSpPr>
        <p:grpSp>
          <p:nvGrpSpPr>
            <p:cNvPr id="59" name="Group 58">
              <a:extLst>
                <a:ext uri="{FF2B5EF4-FFF2-40B4-BE49-F238E27FC236}">
                  <a16:creationId xmlns:a16="http://schemas.microsoft.com/office/drawing/2014/main" id="{CE625187-4CB9-70F4-994B-4A448CF25695}"/>
                </a:ext>
              </a:extLst>
            </p:cNvPr>
            <p:cNvGrpSpPr/>
            <p:nvPr/>
          </p:nvGrpSpPr>
          <p:grpSpPr>
            <a:xfrm>
              <a:off x="4337" y="4562261"/>
              <a:ext cx="12821733" cy="1770399"/>
              <a:chOff x="4337" y="4562261"/>
              <a:chExt cx="12821733" cy="1770399"/>
            </a:xfrm>
          </p:grpSpPr>
          <p:pic>
            <p:nvPicPr>
              <p:cNvPr id="101" name="Picture 100" descr="A blue flag with yellow stars&#10;&#10;Description automatically generated">
                <a:extLst>
                  <a:ext uri="{FF2B5EF4-FFF2-40B4-BE49-F238E27FC236}">
                    <a16:creationId xmlns:a16="http://schemas.microsoft.com/office/drawing/2014/main" id="{FC5C9DD7-DA96-CC36-5517-BF6C515C5953}"/>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934395" y="4562261"/>
                <a:ext cx="3143008" cy="1767942"/>
              </a:xfrm>
              <a:prstGeom prst="rect">
                <a:avLst/>
              </a:prstGeom>
            </p:spPr>
          </p:pic>
          <p:pic>
            <p:nvPicPr>
              <p:cNvPr id="103" name="Picture 102" descr="A logo with green lines&#10;&#10;Description automatically generated">
                <a:extLst>
                  <a:ext uri="{FF2B5EF4-FFF2-40B4-BE49-F238E27FC236}">
                    <a16:creationId xmlns:a16="http://schemas.microsoft.com/office/drawing/2014/main" id="{B0686C13-5CA9-4039-A245-BD51105D3951}"/>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078393" y="4566732"/>
                <a:ext cx="4747677" cy="1757513"/>
              </a:xfrm>
              <a:prstGeom prst="rect">
                <a:avLst/>
              </a:prstGeom>
            </p:spPr>
          </p:pic>
          <p:grpSp>
            <p:nvGrpSpPr>
              <p:cNvPr id="77" name="Group 76">
                <a:extLst>
                  <a:ext uri="{FF2B5EF4-FFF2-40B4-BE49-F238E27FC236}">
                    <a16:creationId xmlns:a16="http://schemas.microsoft.com/office/drawing/2014/main" id="{F5CD139B-B036-0C39-2EE4-1771092801AF}"/>
                  </a:ext>
                </a:extLst>
              </p:cNvPr>
              <p:cNvGrpSpPr/>
              <p:nvPr/>
            </p:nvGrpSpPr>
            <p:grpSpPr>
              <a:xfrm>
                <a:off x="4337" y="4562261"/>
                <a:ext cx="4933842" cy="1770399"/>
                <a:chOff x="4337" y="4562261"/>
                <a:chExt cx="4933842" cy="1770399"/>
              </a:xfrm>
            </p:grpSpPr>
            <p:pic>
              <p:nvPicPr>
                <p:cNvPr id="43" name="Picture 42" descr="A green circle with white lines and black text&#10;&#10;Description automatically generated">
                  <a:extLst>
                    <a:ext uri="{FF2B5EF4-FFF2-40B4-BE49-F238E27FC236}">
                      <a16:creationId xmlns:a16="http://schemas.microsoft.com/office/drawing/2014/main" id="{1B9F271D-5CDD-F990-3E66-4A0C5785DA17}"/>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337" y="4562261"/>
                  <a:ext cx="1762118" cy="1770399"/>
                </a:xfrm>
                <a:prstGeom prst="rect">
                  <a:avLst/>
                </a:prstGeom>
              </p:spPr>
            </p:pic>
            <p:pic>
              <p:nvPicPr>
                <p:cNvPr id="45" name="Picture 44" descr="A circular logo with text&#10;&#10;Description automatically generated">
                  <a:extLst>
                    <a:ext uri="{FF2B5EF4-FFF2-40B4-BE49-F238E27FC236}">
                      <a16:creationId xmlns:a16="http://schemas.microsoft.com/office/drawing/2014/main" id="{E585D85F-37B4-E1AE-3040-062BD380E0CE}"/>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3111597" y="4566732"/>
                  <a:ext cx="1826582" cy="1762118"/>
                </a:xfrm>
                <a:prstGeom prst="rect">
                  <a:avLst/>
                </a:prstGeom>
              </p:spPr>
            </p:pic>
          </p:grpSp>
        </p:grpSp>
        <p:pic>
          <p:nvPicPr>
            <p:cNvPr id="71" name="Picture 70" descr="A black and white logo with a porcupine&#10;&#10;Description automatically generated">
              <a:extLst>
                <a:ext uri="{FF2B5EF4-FFF2-40B4-BE49-F238E27FC236}">
                  <a16:creationId xmlns:a16="http://schemas.microsoft.com/office/drawing/2014/main" id="{9BE2C784-0C0F-F869-5290-5221A87E48B2}"/>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571081" y="4599301"/>
              <a:ext cx="1637332" cy="1639740"/>
            </a:xfrm>
            <a:prstGeom prst="rect">
              <a:avLst/>
            </a:prstGeom>
          </p:spPr>
        </p:pic>
      </p:grpSp>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assessingslate|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22244</TotalTime>
  <Words>1851</Words>
  <Application>Microsoft Office PowerPoint</Application>
  <PresentationFormat>Custom</PresentationFormat>
  <Paragraphs>134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Montserrat Extra Bold</vt:lpstr>
      <vt:lpstr>Domine</vt:lpstr>
      <vt:lpstr>Arial</vt:lpstr>
      <vt:lpstr>Montserrat</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Bibang Bengono Gaël</cp:lastModifiedBy>
  <cp:revision>32</cp:revision>
  <dcterms:modified xsi:type="dcterms:W3CDTF">2026-02-07T07:06:49Z</dcterms:modified>
  <cp:category>science research poster</cp:category>
</cp:coreProperties>
</file>