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Geo" panose="020B0604020202020204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k0jYVkFcdb+04AysF8rTiPscY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B68C7-72E0-44BE-8347-3D303F5D92AE}">
  <a:tblStyle styleId="{616B68C7-72E0-44BE-8347-3D303F5D92AE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AE7"/>
          </a:solidFill>
        </a:fill>
      </a:tcStyle>
    </a:wholeTbl>
    <a:band1H>
      <a:tcTxStyle/>
      <a:tcStyle>
        <a:tcBdr/>
        <a:fill>
          <a:solidFill>
            <a:srgbClr val="EFD3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D3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Fat : 50%, salivary 75-90%, nerve 80% : https://www.ncbi.nlm.nih.gov/pmc/articles/PMC7692609/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coloration rouge Congo et une biréfringence verte au microscope en lumière polarisée. Il faut typer biochimiquement l’amylose par immunomarquage anti-TTR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 transthyretin senile ou héréditaire, 1 = AL  : https://www.openaccessjournals.com/articles/cardiac-amyloidosis-revealed-by-bone-scintigraphy-12280.html</a:t>
            </a:r>
            <a:endParaRPr/>
          </a:p>
        </p:txBody>
      </p:sp>
      <p:sp>
        <p:nvSpPr>
          <p:cNvPr id="255" name="Google Shape;25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V30Met : Portugal, </a:t>
            </a:r>
            <a:r>
              <a:rPr lang="fr-FR" dirty="0" err="1"/>
              <a:t>Bresil</a:t>
            </a:r>
            <a:r>
              <a:rPr lang="fr-FR" dirty="0"/>
              <a:t>, </a:t>
            </a:r>
            <a:r>
              <a:rPr lang="fr-FR" dirty="0" err="1"/>
              <a:t>Suede</a:t>
            </a:r>
            <a:r>
              <a:rPr lang="fr-FR" dirty="0"/>
              <a:t>, Japon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https://bmcglobalpublichealth.biomedcentral.com/articles/10.1186/s44263-023-00016-3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Substitution valine par isoleucine</a:t>
            </a:r>
            <a:endParaRPr dirty="0"/>
          </a:p>
        </p:txBody>
      </p:sp>
      <p:sp>
        <p:nvSpPr>
          <p:cNvPr id="174" name="Google Shape;17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l;innervation sympathique des glandes sudoripares est de mesurer la conductance électrochimique cutanée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-fibres cholinergiques du système nerveux orthosympathique responsables de l;innervation des glandes sudoripares.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Seuil de détection au froid et à la douleur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-système nerveux parasympathique via la variabilité de la fréquence cardiaque physiologique au repos, à la respiration profonde et à la manœuvre de Valsalva.</a:t>
            </a:r>
            <a:endParaRPr/>
          </a:p>
        </p:txBody>
      </p:sp>
      <p:sp>
        <p:nvSpPr>
          <p:cNvPr id="205" name="Google Shape;2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Sir= standardized incidence ratio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Algorythme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Portugal, japon, suisse, bresil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Opacites vitrees, glaucome</a:t>
            </a: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i="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530352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530352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31" name="Google Shape;31;p18"/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</p:grpSpPr>
        <p:sp>
          <p:nvSpPr>
            <p:cNvPr id="32" name="Google Shape;32;p18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33" name="Google Shape;33;p18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34" name="Google Shape;34;p18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35" name="Google Shape;35;p18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36" name="Google Shape;36;p18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37" name="Google Shape;37;p18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 rot="5400000">
            <a:off x="3789973" y="-742371"/>
            <a:ext cx="3549045" cy="1007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137" name="Google Shape;137;p27"/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</p:grpSpPr>
        <p:sp>
          <p:nvSpPr>
            <p:cNvPr id="138" name="Google Shape;138;p27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39" name="Google Shape;139;p27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140" name="Google Shape;140;p27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41" name="Google Shape;141;p27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42" name="Google Shape;142;p27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 rot="5400000">
            <a:off x="6593877" y="2167564"/>
            <a:ext cx="538989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 rot="5400000">
            <a:off x="1350473" y="-37687"/>
            <a:ext cx="5389895" cy="703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150" name="Google Shape;150;p28"/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</p:grpSpPr>
        <p:sp>
          <p:nvSpPr>
            <p:cNvPr id="151" name="Google Shape;151;p28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52" name="Google Shape;152;p28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153" name="Google Shape;153;p28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54" name="Google Shape;154;p28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55" name="Google Shape;155;p28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56" name="Google Shape;156;p28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530352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44" name="Google Shape;44;p19"/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</p:grpSpPr>
        <p:sp>
          <p:nvSpPr>
            <p:cNvPr id="45" name="Google Shape;45;p19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46" name="Google Shape;46;p19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47" name="Google Shape;47;p19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48" name="Google Shape;48;p19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49" name="Google Shape;49;p19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0" name="Google Shape;50;p19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57" name="Google Shape;57;p20"/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</p:grpSpPr>
        <p:sp>
          <p:nvSpPr>
            <p:cNvPr id="58" name="Google Shape;58;p20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59" name="Google Shape;59;p20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60" name="Google Shape;60;p20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1" name="Google Shape;61;p20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2" name="Google Shape;62;p20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3" name="Google Shape;63;p20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525717" y="2521885"/>
            <a:ext cx="4645152" cy="365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5992136" y="2521885"/>
            <a:ext cx="4611138" cy="365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71" name="Google Shape;71;p21"/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</p:grpSpPr>
        <p:sp>
          <p:nvSpPr>
            <p:cNvPr id="72" name="Google Shape;72;p21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73" name="Google Shape;73;p21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74" name="Google Shape;74;p21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5" name="Google Shape;75;p21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6" name="Google Shape;76;p21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7" name="Google Shape;77;p21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2"/>
          </p:nvPr>
        </p:nvSpPr>
        <p:spPr>
          <a:xfrm>
            <a:off x="530352" y="3366390"/>
            <a:ext cx="4845387" cy="264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3"/>
          </p:nvPr>
        </p:nvSpPr>
        <p:spPr>
          <a:xfrm>
            <a:off x="5734025" y="2521884"/>
            <a:ext cx="4869249" cy="78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4"/>
          </p:nvPr>
        </p:nvSpPr>
        <p:spPr>
          <a:xfrm>
            <a:off x="5734025" y="3366390"/>
            <a:ext cx="4869249" cy="264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92" name="Google Shape;92;p23"/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</p:grpSpPr>
        <p:sp>
          <p:nvSpPr>
            <p:cNvPr id="93" name="Google Shape;93;p23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94" name="Google Shape;94;p23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95" name="Google Shape;95;p23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6" name="Google Shape;96;p23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7" name="Google Shape;97;p23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8" name="Google Shape;98;p23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420086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2"/>
          </p:nvPr>
        </p:nvSpPr>
        <p:spPr>
          <a:xfrm>
            <a:off x="530352" y="3429000"/>
            <a:ext cx="4315386" cy="243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110" name="Google Shape;110;p25"/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</p:grpSpPr>
        <p:sp>
          <p:nvSpPr>
            <p:cNvPr id="111" name="Google Shape;111;p25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12" name="Google Shape;112;p25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113" name="Google Shape;113;p25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4" name="Google Shape;114;p25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5" name="Google Shape;115;p25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6" name="Google Shape;116;p25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5420086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530352" y="3429000"/>
            <a:ext cx="3932237" cy="243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124" name="Google Shape;124;p26"/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</p:grpSpPr>
        <p:sp>
          <p:nvSpPr>
            <p:cNvPr id="125" name="Google Shape;125;p26"/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/>
              <a:ahLst/>
              <a:cxnLst/>
              <a:rect l="l" t="t" r="r" b="b"/>
              <a:pathLst>
                <a:path w="2418302" h="9525" extrusionOk="0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26" name="Google Shape;126;p26"/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</p:grpSpPr>
          <p:sp>
            <p:nvSpPr>
              <p:cNvPr id="127" name="Google Shape;127;p26"/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32575" h="2906" extrusionOk="0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28" name="Google Shape;128;p26"/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42" extrusionOk="0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29" name="Google Shape;129;p26"/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90" extrusionOk="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30" name="Google Shape;130;p26"/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/>
                <a:ahLst/>
                <a:cxnLst/>
                <a:rect l="l" t="t" r="r" b="b"/>
                <a:pathLst>
                  <a:path w="2418108" h="113728" extrusionOk="0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9753030" y="5516668"/>
            <a:ext cx="2438970" cy="1341332"/>
          </a:xfrm>
          <a:custGeom>
            <a:avLst/>
            <a:gdLst/>
            <a:ahLst/>
            <a:cxnLst/>
            <a:rect l="l" t="t" r="r" b="b"/>
            <a:pathLst>
              <a:path w="2438970" h="1341332" extrusionOk="0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rgbClr val="F07F7D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1" name="Google Shape;11;p17"/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</p:grpSpPr>
        <p:sp>
          <p:nvSpPr>
            <p:cNvPr id="12" name="Google Shape;12;p17"/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/>
              <a:ahLst/>
              <a:cxnLst/>
              <a:rect l="l" t="t" r="r" b="b"/>
              <a:pathLst>
                <a:path w="453152" h="401867" extrusionOk="0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/>
              <a:ahLst/>
              <a:cxnLst/>
              <a:rect l="l" t="t" r="r" b="b"/>
              <a:pathLst>
                <a:path w="511232" h="682341" extrusionOk="0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/>
              <a:ahLst/>
              <a:cxnLst/>
              <a:rect l="l" t="t" r="r" b="b"/>
              <a:pathLst>
                <a:path w="466107" h="328114" extrusionOk="0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/>
              <a:ahLst/>
              <a:cxnLst/>
              <a:rect l="l" t="t" r="r" b="b"/>
              <a:pathLst>
                <a:path w="3341477" h="2938167" extrusionOk="0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/>
              <a:ahLst/>
              <a:cxnLst/>
              <a:rect l="l" t="t" r="r" b="b"/>
              <a:pathLst>
                <a:path w="5240764" h="4789394" extrusionOk="0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/>
              <a:ahLst/>
              <a:cxnLst/>
              <a:rect l="l" t="t" r="r" b="b"/>
              <a:pathLst>
                <a:path w="5240764" h="4789394" extrusionOk="0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/>
              <a:ahLst/>
              <a:cxnLst/>
              <a:rect l="l" t="t" r="r" b="b"/>
              <a:pathLst>
                <a:path w="789043" h="629754" extrusionOk="0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9" name="Google Shape;19;p17"/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/>
            <a:ahLst/>
            <a:cxnLst/>
            <a:rect l="l" t="t" r="r" b="b"/>
            <a:pathLst>
              <a:path w="1085312" h="2315675" extrusionOk="0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rgbClr val="A7DEF5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  <a:defRPr sz="3600" b="0" i="1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525718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u="non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Times New Roman"/>
              <a:buNone/>
            </a:pPr>
            <a:r>
              <a:rPr lang="fr-FR" sz="3600" b="1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Hereditary</a:t>
            </a:r>
            <a:r>
              <a:rPr lang="fr-FR" sz="3600" b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3600" b="1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Transthyretin</a:t>
            </a:r>
            <a:r>
              <a:rPr lang="fr-FR" sz="3600" b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3600" b="1" i="1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Amyloïdosis</a:t>
            </a:r>
            <a:r>
              <a:rPr lang="fr-FR" sz="3600" b="1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fr-FR" sz="3600" b="1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b="1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Diagnostic and </a:t>
            </a:r>
            <a:r>
              <a:rPr lang="fr-FR" sz="3600" b="1" i="1" dirty="0" err="1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pitfalls</a:t>
            </a:r>
            <a:endParaRPr sz="9600" b="1" dirty="0"/>
          </a:p>
        </p:txBody>
      </p:sp>
      <p:sp>
        <p:nvSpPr>
          <p:cNvPr id="162" name="Google Shape;162;p1"/>
          <p:cNvSpPr txBox="1"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27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Société Marocaine de Neurophysiologie Clinique (SMNPH) 2024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Docteur Manon Hustinx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Universitaire Neurologie- Centre de Référence des Maladies Neuromusculaires (CRMN)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Liège,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82" y="420603"/>
            <a:ext cx="2943636" cy="121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 descr="Une image contenant texte, logo, Police, Graphiqu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9040" y="420603"/>
            <a:ext cx="1924319" cy="156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/>
          </p:nvPr>
        </p:nvSpPr>
        <p:spPr>
          <a:xfrm>
            <a:off x="838200" y="31140"/>
            <a:ext cx="10515600" cy="96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CTS -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Google Shape;229;p9"/>
          <p:cNvSpPr txBox="1">
            <a:spLocks noGrp="1"/>
          </p:cNvSpPr>
          <p:nvPr>
            <p:ph type="body" idx="1"/>
          </p:nvPr>
        </p:nvSpPr>
        <p:spPr>
          <a:xfrm>
            <a:off x="542779" y="2414414"/>
            <a:ext cx="10515600" cy="359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entrapment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neuropathy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2,7 - 5%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Contributing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hypothyroidism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rheumatoid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arthritis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endParaRPr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CTS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15 - 62% 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association in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(SIR 13,08 in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hATTR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and 79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6,4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&gt;&lt; absent in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symptom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p.Leu78His, p.Leu78Arg, p.Lys90Asn, p.Ile104Ser, p.Ile127Val, p.Tyr134His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(PPV 92,0%)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and 9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  <a:endParaRPr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i="1" dirty="0"/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1893" y="989140"/>
            <a:ext cx="8768575" cy="120652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0" y="5926614"/>
            <a:ext cx="10392508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Aus dem Siepen, F. et al. Carpal tunnel syndrome and spinal canal stenosis: harbingers of transthyretin amyloid cardiomyopathy? Clin. Res. Cardiol. 108, 1324–1330 (2019).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Milandri, A. et al. Carpal tunnel syndrome in cardiac amyloidosis: implications for early diagnosis and prognostic role across the spectrum of aetiologies. Eur. J. Heart Fail. 22, 507–515 (2020).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Finsterer, J. et al. Hereditary transthyretin-related amyloidosis. Acta Neurol. Scand. 139, 92–105 (2019).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63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"/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3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7" name="Google Shape;237;p10"/>
          <p:cNvGraphicFramePr/>
          <p:nvPr/>
        </p:nvGraphicFramePr>
        <p:xfrm>
          <a:off x="253180" y="1642063"/>
          <a:ext cx="11685625" cy="4992010"/>
        </p:xfrm>
        <a:graphic>
          <a:graphicData uri="http://schemas.openxmlformats.org/drawingml/2006/table">
            <a:tbl>
              <a:tblPr firstRow="1" bandRow="1">
                <a:noFill/>
                <a:tableStyleId>{616B68C7-72E0-44BE-8347-3D303F5D92AE}</a:tableStyleId>
              </a:tblPr>
              <a:tblGrid>
                <a:gridCol w="233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8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Nerve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Distal Motor Latency (ms)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fr-FR" sz="1800"/>
                        <a:t>Distal Amplitude (mV)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fr-FR" sz="1800"/>
                        <a:t>Proximal Amplitude (mV)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fr-FR" sz="1800"/>
                        <a:t>Conduction Velocity (m/s)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Peroneal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4,3                    (&lt;5)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0,9 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(&gt;3)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0,9    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(&lt;3)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28   </a:t>
                      </a:r>
                      <a:r>
                        <a:rPr lang="fr-FR" sz="1800"/>
                        <a:t>                  (&gt;40)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Tibial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4,5                    (&lt;5,5)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1,7 </a:t>
                      </a:r>
                      <a:r>
                        <a:rPr lang="fr-FR" sz="1800"/>
                        <a:t>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              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Sural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NR</a:t>
                      </a:r>
                      <a:r>
                        <a:rPr lang="fr-FR" sz="1800"/>
                        <a:t>                   (&gt;10)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NR</a:t>
                      </a:r>
                      <a:r>
                        <a:rPr lang="fr-FR" sz="1800"/>
                        <a:t>                    (&gt;40)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Superf Peroneal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NR   </a:t>
                      </a:r>
                      <a:r>
                        <a:rPr lang="fr-FR" sz="1800"/>
                        <a:t>                (&gt;10)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NR </a:t>
                      </a:r>
                      <a:r>
                        <a:rPr lang="fr-FR" sz="1800"/>
                        <a:t>                   (&gt;40)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Median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5,1</a:t>
                      </a:r>
                      <a:r>
                        <a:rPr lang="fr-FR" sz="1800"/>
                        <a:t>                  (&lt;3,8)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3,9</a:t>
                      </a:r>
                      <a:r>
                        <a:rPr lang="fr-FR" sz="1800"/>
                        <a:t>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3,8    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(&gt;6)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37</a:t>
                      </a:r>
                      <a:r>
                        <a:rPr lang="fr-FR" sz="1800"/>
                        <a:t>    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Ulnaire mot 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3,6</a:t>
                      </a:r>
                      <a:r>
                        <a:rPr lang="fr-FR" sz="1800"/>
                        <a:t>                  (&lt;3,2)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5,6 </a:t>
                      </a:r>
                      <a:r>
                        <a:rPr lang="fr-FR" sz="1800"/>
                        <a:t>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5,6    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(&lt;6)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45</a:t>
                      </a:r>
                      <a:r>
                        <a:rPr lang="fr-FR" sz="1800"/>
                        <a:t>    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Médian sens 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3   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(&gt;15)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31</a:t>
                      </a:r>
                      <a:r>
                        <a:rPr lang="fr-FR" sz="1800"/>
                        <a:t>                     (&gt;50)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Ulnaire sens 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6   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(&gt;8)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45</a:t>
                      </a:r>
                      <a:r>
                        <a:rPr lang="fr-FR" sz="1800"/>
                        <a:t>    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>
            <a:spLocks noGrp="1"/>
          </p:cNvSpPr>
          <p:nvPr>
            <p:ph type="title"/>
          </p:nvPr>
        </p:nvSpPr>
        <p:spPr>
          <a:xfrm>
            <a:off x="525717" y="787069"/>
            <a:ext cx="10077557" cy="67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"/>
              <a:buNone/>
            </a:pPr>
            <a:r>
              <a:rPr lang="fr-FR" dirty="0">
                <a:latin typeface="Avenir"/>
              </a:rPr>
              <a:t>«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Axonal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Demyelinating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Sensitive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Neuropathy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Google Shape;243;p11"/>
          <p:cNvSpPr txBox="1"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Worsening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axonal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&gt;0,5g/l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Pet-CT scan -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4" name="Google Shape;244;p11" descr="Une image contenant drapeau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7939" y="2930718"/>
            <a:ext cx="1562318" cy="155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>
            <a:spLocks noGrp="1"/>
          </p:cNvSpPr>
          <p:nvPr>
            <p:ph type="title"/>
          </p:nvPr>
        </p:nvSpPr>
        <p:spPr>
          <a:xfrm>
            <a:off x="525717" y="374115"/>
            <a:ext cx="10077557" cy="67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fibres neuropathies -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hATTR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Google Shape;250;p12"/>
          <p:cNvSpPr txBox="1">
            <a:spLocks noGrp="1"/>
          </p:cNvSpPr>
          <p:nvPr>
            <p:ph type="body" idx="1"/>
          </p:nvPr>
        </p:nvSpPr>
        <p:spPr>
          <a:xfrm>
            <a:off x="1676400" y="1464346"/>
            <a:ext cx="10515600" cy="44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neuropathy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length-dependent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sensorimotor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axonal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polyneuropathy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idiopathic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 FLAGS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fr-F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initial </a:t>
            </a:r>
            <a:r>
              <a:rPr lang="fr-F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Demyelinating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Polyradiculopathy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(CIDP)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to 61%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mildly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elevated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CSF 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1g/l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Neuropathic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ataxia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dysautonomia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Rarely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SLA-like </a:t>
            </a:r>
            <a:r>
              <a:rPr lang="fr-F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(1%)</a:t>
            </a:r>
            <a:endParaRPr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1"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1" dirty="0"/>
          </a:p>
        </p:txBody>
      </p:sp>
      <p:sp>
        <p:nvSpPr>
          <p:cNvPr id="251" name="Google Shape;251;p12"/>
          <p:cNvSpPr txBox="1"/>
          <p:nvPr/>
        </p:nvSpPr>
        <p:spPr>
          <a:xfrm>
            <a:off x="785197" y="5957754"/>
            <a:ext cx="9818077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Adams, D. et al. Expert consensus recommendations to improve diagnosis of ATTR amyloidosis with polyneuropathy. J. Neurol. 268, 2109–2122 (2021).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Conceição, I. et al. ‘Red-flag’ symptom clusters in transthyretin familial amyloid polyneuropathy. J. Peripher. Nerv. Syst. 21, 5–9 (2016).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Lozeron, P. et al. Transthyretin amyloid polyneuropathies mimicking a demyelinating polyneuropathy. Neurology 91, e143–e152 (2018).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i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Sekijima, Y. et al. Diagnosis and management of transthyretin familial amyloid polyneuropathy in Japan: red-flag symptom clusters and treatment algorithm. Orphanet J. Rare Dis. 13, 6 (2018).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6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Biopsies: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salivary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gland, abdominal fat, skin, nerves,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kidneys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myocardium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invasive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scintigraphy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i="0" dirty="0">
                <a:latin typeface="Times New Roman" panose="02020603050405020304" pitchFamily="18" charset="0"/>
                <a:cs typeface="Times New Roman" panose="02020603050405020304" pitchFamily="18" charset="0"/>
                <a:sym typeface="Avenir"/>
              </a:rPr>
              <a:t>99mTc-DPD, 99mTc-PYP, or 99mTc-HMDP</a:t>
            </a:r>
            <a:r>
              <a:rPr lang="fr-FR" b="0" i="0" dirty="0">
                <a:solidFill>
                  <a:srgbClr val="33333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Perugini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Score&gt;/=2)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specificity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light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plasma/urine, NT-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Ophtalmological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ventricular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hypertrophy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voltage ECG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9" name="Google Shape;2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0646" y="98112"/>
            <a:ext cx="3818757" cy="278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Une image contenant film radiographique, Imagerie médicale, radiologi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7091" y="473531"/>
            <a:ext cx="4127598" cy="1958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525717" y="787069"/>
            <a:ext cx="10077557" cy="67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" name="Google Shape;266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5841" y="1605760"/>
            <a:ext cx="9840317" cy="190412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491175" y="3509889"/>
            <a:ext cx="203981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TTR </a:t>
            </a:r>
            <a:r>
              <a:rPr lang="fr-FR" sz="1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synthesis</a:t>
            </a:r>
            <a:r>
              <a:rPr lang="fr-FR" sz="1800" b="1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 suppression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1) RNA </a:t>
            </a: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silencing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fr-FR" sz="1800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siRNA: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Patisiran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Vutrisiran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fr-FR" sz="1800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ASO: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Inotersen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Eplontersen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2) Gene </a:t>
            </a: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editing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-    CRISPR-Cas9</a:t>
            </a:r>
            <a:endParaRPr sz="1800" dirty="0">
              <a:solidFill>
                <a:srgbClr val="FF0000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3770142" y="3509889"/>
            <a:ext cx="203981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TTR </a:t>
            </a:r>
            <a:r>
              <a:rPr lang="fr-FR" sz="1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stabilizer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AutoNum type="arabicParenR"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Tafamidis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AutoNum type="arabicParenR"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Diflunisal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venir"/>
              <a:buAutoNum type="arabicParenR"/>
            </a:pPr>
            <a:r>
              <a:rPr lang="fr-FR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Acoramidis</a:t>
            </a:r>
            <a:endParaRPr sz="1800" dirty="0">
              <a:solidFill>
                <a:srgbClr val="FF0000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8750105" y="3509889"/>
            <a:ext cx="275726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Elimination of </a:t>
            </a:r>
            <a:r>
              <a:rPr lang="fr-FR" sz="1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amyloid</a:t>
            </a:r>
            <a:r>
              <a:rPr lang="fr-FR" sz="1800" b="1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 </a:t>
            </a:r>
            <a:r>
              <a:rPr lang="fr-FR" sz="1800" b="1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deposits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venir"/>
              <a:buAutoNum type="arabicParenR"/>
            </a:pPr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PRX004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venir"/>
              <a:buAutoNum type="arabicParenR"/>
            </a:pPr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NI006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messages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Google Shape;275;p15"/>
          <p:cNvSpPr txBox="1"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normal ENMG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fibres</a:t>
            </a:r>
            <a:endParaRPr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reoccuring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fr-FR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contributing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 FLAGS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fr-FR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fr-FR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000" i="1" dirty="0">
              <a:latin typeface="Times New Roman" panose="02020603050405020304" pitchFamily="18" charset="0"/>
              <a:ea typeface="Limelight"/>
              <a:cs typeface="Times New Roman" panose="02020603050405020304" pitchFamily="18" charset="0"/>
              <a:sym typeface="Limeligh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r-FR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fr-F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r-FR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</a:t>
            </a:r>
            <a:r>
              <a:rPr lang="fr-F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surgeons, PMR</a:t>
            </a:r>
            <a:endParaRPr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i="1" dirty="0"/>
          </a:p>
        </p:txBody>
      </p:sp>
      <p:pic>
        <p:nvPicPr>
          <p:cNvPr id="276" name="Google Shape;2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5638" y="4920681"/>
            <a:ext cx="3924848" cy="114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2567" y="1160011"/>
            <a:ext cx="1560711" cy="155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525717" y="787069"/>
            <a:ext cx="10077557" cy="10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3" name="Google Shape;28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27415" y="2817959"/>
            <a:ext cx="4732473" cy="354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3171" y="4591990"/>
            <a:ext cx="2109399" cy="168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915" y="3090642"/>
            <a:ext cx="1560711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266" y="2962132"/>
            <a:ext cx="1676545" cy="78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181" y="4745368"/>
            <a:ext cx="2645893" cy="12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7493290" y="1313509"/>
            <a:ext cx="34007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rgbClr val="B71714"/>
                </a:solidFill>
                <a:latin typeface="Avenir"/>
                <a:ea typeface="Avenir"/>
                <a:cs typeface="Avenir"/>
                <a:sym typeface="Avenir"/>
              </a:rPr>
              <a:t>mhustinx@citadelle.be</a:t>
            </a:r>
            <a:endParaRPr sz="1800" u="sng">
              <a:solidFill>
                <a:srgbClr val="B7171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D7A49-1F9C-D7FB-2F4B-7DDE224A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704107"/>
          </a:xfrm>
        </p:spPr>
        <p:txBody>
          <a:bodyPr/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Disclosures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14236F-6BA0-9DDA-B91F-9F0230DF0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Sponsoring or research funds : No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Fees or other financial remunerations : WMS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Shareholder : No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222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250135" cy="71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" name="Google Shape;170;p2" descr="Une image contenant texte, dessin humoristique, squelette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10392" y="1814733"/>
            <a:ext cx="8371215" cy="370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71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177;p3"/>
          <p:cNvSpPr txBox="1">
            <a:spLocks noGrp="1"/>
          </p:cNvSpPr>
          <p:nvPr>
            <p:ph type="body" idx="1"/>
          </p:nvPr>
        </p:nvSpPr>
        <p:spPr>
          <a:xfrm>
            <a:off x="525718" y="2518117"/>
            <a:ext cx="3342898" cy="343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Multisystemic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Autosomic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&gt;140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in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TTR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Phenotype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variability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V122I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(5%)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(life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3-15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 dirty="0"/>
          </a:p>
          <a:p>
            <a:pPr marL="342900" lvl="0" indent="-215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pic>
        <p:nvPicPr>
          <p:cNvPr id="178" name="Google Shape;178;p3" descr="Une image contenant texte, capture d’écra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4929" y="487139"/>
            <a:ext cx="6139062" cy="532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 descr="Une image contenant texte, capture d’écran, Polic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254" y="487139"/>
            <a:ext cx="3469049" cy="527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 descr="Une image contenant carte, diagramme, text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7850" y="719883"/>
            <a:ext cx="6773220" cy="5039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6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6" name="Google Shape;186;p4" descr="Une image contenant habits, personne, homme, Visage humai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33312" y="1240318"/>
            <a:ext cx="4769962" cy="461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ctrTitle"/>
          </p:nvPr>
        </p:nvSpPr>
        <p:spPr>
          <a:xfrm>
            <a:off x="1355188" y="165760"/>
            <a:ext cx="9144000" cy="94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graphicFrame>
        <p:nvGraphicFramePr>
          <p:cNvPr id="193" name="Google Shape;193;p5"/>
          <p:cNvGraphicFramePr/>
          <p:nvPr/>
        </p:nvGraphicFramePr>
        <p:xfrm>
          <a:off x="285571" y="2174633"/>
          <a:ext cx="11376100" cy="4613490"/>
        </p:xfrm>
        <a:graphic>
          <a:graphicData uri="http://schemas.openxmlformats.org/drawingml/2006/table">
            <a:tbl>
              <a:tblPr firstRow="1" bandRow="1">
                <a:noFill/>
                <a:tableStyleId>{616B68C7-72E0-44BE-8347-3D303F5D92AE}</a:tableStyleId>
              </a:tblPr>
              <a:tblGrid>
                <a:gridCol w="22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strike="noStrike" cap="none"/>
                        <a:t>Nerve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F07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fr-FR" sz="1800"/>
                        <a:t>Distal Motor Latency (ms)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F07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Distal Amplitude (mV)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F07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Proximal Amplitude (mV)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F07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Conduction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Velocity (m/s)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F07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Peroneal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4,3                    (&lt;5)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3,5                    (&gt;3)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3,4                    (&gt;3)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40                  (&gt;40)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Tibial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4,5                 (&lt;5,5)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6,1  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Sural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17                   (&gt;10)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40                   (&gt;40)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Superf Peroneal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11                   (&gt;10)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40                   (&gt;40)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Median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3,7                 (&lt;3,8)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8,1  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8,1  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51  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Median Sens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36                   (&gt;15)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Ulnar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2,8                 (&lt;3,2)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fr-FR" sz="1800"/>
                        <a:t>7,3  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fr-FR" sz="1800"/>
                        <a:t>7,3  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Ulnar Sens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fr-FR" sz="1800"/>
                        <a:t>12                     (&gt;8)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" name="Google Shape;194;p5"/>
          <p:cNvSpPr txBox="1"/>
          <p:nvPr/>
        </p:nvSpPr>
        <p:spPr>
          <a:xfrm>
            <a:off x="1355188" y="1138535"/>
            <a:ext cx="53597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Geo"/>
                <a:cs typeface="Times New Roman" panose="02020603050405020304" pitchFamily="18" charset="0"/>
                <a:sym typeface="Geo"/>
              </a:rPr>
              <a:t>Neuropathy</a:t>
            </a:r>
            <a:r>
              <a:rPr lang="fr-FR" sz="3200" b="1" i="1" dirty="0">
                <a:solidFill>
                  <a:schemeClr val="dk1"/>
                </a:solidFill>
                <a:latin typeface="Times New Roman" panose="02020603050405020304" pitchFamily="18" charset="0"/>
                <a:ea typeface="Geo"/>
                <a:cs typeface="Times New Roman" panose="02020603050405020304" pitchFamily="18" charset="0"/>
                <a:sym typeface="Geo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8029" y="362139"/>
            <a:ext cx="1562318" cy="155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6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fibres?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1" name="Google Shape;201;p6" descr="Une image contenant texte, capture d’écran, conceptio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54449" y="1604864"/>
            <a:ext cx="7848861" cy="481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fibres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Google Shape;208;p7"/>
          <p:cNvSpPr txBox="1"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Sudoscan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Evoked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(SSR)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(QST)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biopsy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" name="Google Shape;209;p7" descr="Une image contenant personne, habits, balanc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1559" y="552763"/>
            <a:ext cx="2972215" cy="3448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/>
          <p:nvPr/>
        </p:nvSpPr>
        <p:spPr>
          <a:xfrm>
            <a:off x="451612" y="2547941"/>
            <a:ext cx="5970563" cy="216386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1" name="Google Shape;211;p7" descr="Une image contenant ligne, diagramme, Tracé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5974" y="802281"/>
            <a:ext cx="2133898" cy="428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 descr="Une image contenant texte, capture d’écran, ligne, diagramm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1060" y="778150"/>
            <a:ext cx="8945223" cy="42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 descr="Une image contenant ligne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9641" y="1586277"/>
            <a:ext cx="8628867" cy="290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525717" y="787069"/>
            <a:ext cx="10077557" cy="84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"/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Tunnel Syndrome (CTS) 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9" name="Google Shape;219;p8" descr="Une image contenant ongle, mai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39975" y="3653542"/>
            <a:ext cx="3048425" cy="12860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0" name="Google Shape;220;p8"/>
          <p:cNvGraphicFramePr/>
          <p:nvPr/>
        </p:nvGraphicFramePr>
        <p:xfrm>
          <a:off x="168813" y="1768058"/>
          <a:ext cx="10491150" cy="4905000"/>
        </p:xfrm>
        <a:graphic>
          <a:graphicData uri="http://schemas.openxmlformats.org/drawingml/2006/table">
            <a:tbl>
              <a:tblPr firstRow="1" bandRow="1">
                <a:noFill/>
                <a:tableStyleId>{616B68C7-72E0-44BE-8347-3D303F5D92AE}</a:tableStyleId>
              </a:tblPr>
              <a:tblGrid>
                <a:gridCol w="209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Nerve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Distal Motor Latency (ms)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Distal Amplitude (mV)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Proximal Amplitude (mV)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Conduction Velocity (m/s)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1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Median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5,1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(&lt;3,8)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4,8 </a:t>
                      </a:r>
                      <a:r>
                        <a:rPr lang="fr-FR" sz="1800"/>
                        <a:t>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4,8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 Median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4,8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(&lt;3,8)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5,3 </a:t>
                      </a:r>
                      <a:r>
                        <a:rPr lang="fr-FR" sz="1800"/>
                        <a:t>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5,3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Median Sens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9   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(&gt;15)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28</a:t>
                      </a:r>
                      <a:r>
                        <a:rPr lang="fr-FR" sz="1800"/>
                        <a:t>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Left Median Sens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11                  </a:t>
                      </a:r>
                      <a:r>
                        <a:rPr lang="fr-FR" sz="1800" b="0">
                          <a:solidFill>
                            <a:schemeClr val="dk1"/>
                          </a:solidFill>
                        </a:rPr>
                        <a:t>(&gt;15)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36    </a:t>
                      </a:r>
                      <a:r>
                        <a:rPr lang="fr-FR" sz="1800"/>
                        <a:t>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Ulnar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2,8             (&lt;3,2)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6,5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6,4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 Ulnar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2,7             (&lt;3,2)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6,6                  (&gt;6)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6,6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 Ulnar Sens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11                   (&gt;8)      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 Ulnar Sens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8                      (&gt;8)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--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50                 (&gt;50)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1" name="Google Shape;221;p8"/>
          <p:cNvSpPr txBox="1"/>
          <p:nvPr/>
        </p:nvSpPr>
        <p:spPr>
          <a:xfrm>
            <a:off x="8095956" y="184870"/>
            <a:ext cx="23493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Bilateral</a:t>
            </a:r>
            <a:r>
              <a:rPr lang="fr-FR" sz="1800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surgery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Accountant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Renal</a:t>
            </a:r>
            <a:r>
              <a:rPr lang="fr-FR" sz="1800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Impairment</a:t>
            </a:r>
            <a:r>
              <a:rPr lang="fr-FR" sz="1800" dirty="0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, No </a:t>
            </a:r>
            <a:r>
              <a:rPr lang="fr-FR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diabetes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</p:txBody>
      </p:sp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3274" y="184870"/>
            <a:ext cx="1363211" cy="13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ca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1344</Words>
  <Application>Microsoft Office PowerPoint</Application>
  <PresentationFormat>Grand écran</PresentationFormat>
  <Paragraphs>269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Geo</vt:lpstr>
      <vt:lpstr>Avenir</vt:lpstr>
      <vt:lpstr>Noto Sans Symbols</vt:lpstr>
      <vt:lpstr>Arial</vt:lpstr>
      <vt:lpstr>Times New Roman</vt:lpstr>
      <vt:lpstr>RocaVTI</vt:lpstr>
      <vt:lpstr>Hereditary Transthyretin Amyloïdosis: Diagnostic and pitfalls</vt:lpstr>
      <vt:lpstr>Disclosures</vt:lpstr>
      <vt:lpstr>Reminder</vt:lpstr>
      <vt:lpstr>Reminder</vt:lpstr>
      <vt:lpstr>Our role?</vt:lpstr>
      <vt:lpstr>Case 1</vt:lpstr>
      <vt:lpstr>Small fibres?</vt:lpstr>
      <vt:lpstr>Assessment of small fibres</vt:lpstr>
      <vt:lpstr>Case 2 Carpal Tunnel Syndrome (CTS) ?</vt:lpstr>
      <vt:lpstr>CTS - hATTR</vt:lpstr>
      <vt:lpstr>Case 3 Walking difficulties</vt:lpstr>
      <vt:lpstr>« Axonal and Demyelinating Sensitive and Motor Neuropathy»</vt:lpstr>
      <vt:lpstr>Large fibres neuropathies - hATTR</vt:lpstr>
      <vt:lpstr>Diagnostic</vt:lpstr>
      <vt:lpstr>Treatments</vt:lpstr>
      <vt:lpstr>Take home messages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Hereditary Transthyretin Amyloïdosis: Diagnostic and pitfalls</dc:title>
  <dc:creator>manon hustinx</dc:creator>
  <cp:lastModifiedBy>manon hustinx</cp:lastModifiedBy>
  <cp:revision>2</cp:revision>
  <dcterms:created xsi:type="dcterms:W3CDTF">2024-03-17T13:32:41Z</dcterms:created>
  <dcterms:modified xsi:type="dcterms:W3CDTF">2024-05-02T10:18:49Z</dcterms:modified>
</cp:coreProperties>
</file>