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6"/>
  </p:notes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8EA64-243C-4199-A4D4-CD257A38A61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3AC03AE-B676-4808-9B7D-3EC23CFB672E}">
      <dgm:prSet phldrT="[Texte]" phldr="0" custT="1"/>
      <dgm:spPr/>
      <dgm:t>
        <a:bodyPr/>
        <a:lstStyle/>
        <a:p>
          <a:pPr algn="l"/>
          <a:r>
            <a:rPr lang="fr-FR" sz="1800" dirty="0"/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Waddling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gait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, falls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</a:t>
          </a:r>
        </a:p>
        <a:p>
          <a:pPr algn="l"/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Not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able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to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run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1,2</a:t>
          </a:r>
          <a:endParaRPr lang="nl-NL" altLang="nl-BE" sz="1800" dirty="0">
            <a:solidFill>
              <a:srgbClr val="141414"/>
            </a:solidFill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Difficulties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climbing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the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stairs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or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rising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from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a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chair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/floor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1,2</a:t>
          </a:r>
          <a:endParaRPr lang="nl-NL" altLang="nl-BE" sz="1800" dirty="0">
            <a:solidFill>
              <a:srgbClr val="141414"/>
            </a:solidFill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Gowers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’ sign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</a:t>
          </a:r>
        </a:p>
        <a:p>
          <a:pPr algn="l">
            <a:buFont typeface="Arial" panose="020B0604020202020204" pitchFamily="34" charset="0"/>
            <a:buChar char="•"/>
          </a:pPr>
          <a:endParaRPr lang="fr-BE" sz="1800" dirty="0"/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Difficulties</a:t>
          </a:r>
          <a:r>
            <a:rPr lang="nl-NL" altLang="nl-BE" sz="18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 </a:t>
          </a:r>
          <a:r>
            <a:rPr lang="nl-NL" altLang="nl-BE" sz="18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raising</a:t>
          </a:r>
          <a:r>
            <a:rPr lang="nl-NL" altLang="nl-BE" sz="18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arms </a:t>
          </a:r>
          <a:r>
            <a:rPr lang="nl-NL" altLang="nl-BE" sz="18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above</a:t>
          </a:r>
          <a:r>
            <a:rPr lang="nl-NL" altLang="nl-BE" sz="18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the</a:t>
          </a:r>
          <a:r>
            <a:rPr lang="nl-NL" altLang="nl-BE" sz="18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head</a:t>
          </a:r>
          <a:r>
            <a:rPr lang="nl-NL" altLang="nl-BE" sz="1800" baseline="300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1,2</a:t>
          </a:r>
          <a:endParaRPr lang="nl-NL" altLang="nl-BE" sz="1800" dirty="0">
            <a:solidFill>
              <a:srgbClr val="141414"/>
            </a:solidFill>
            <a:latin typeface="Franklin Gothic Book"/>
            <a:cs typeface="Calibri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Scapular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winging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1,2</a:t>
          </a:r>
          <a:endParaRPr lang="fr-BE" sz="1800" dirty="0"/>
        </a:p>
      </dgm:t>
    </dgm:pt>
    <dgm:pt modelId="{3EB139C3-9AA3-4715-BE09-5F539EFD32AE}" type="parTrans" cxnId="{E999EC47-33DF-4626-A87B-FFB789D582D0}">
      <dgm:prSet/>
      <dgm:spPr/>
      <dgm:t>
        <a:bodyPr/>
        <a:lstStyle/>
        <a:p>
          <a:endParaRPr lang="fr-BE"/>
        </a:p>
      </dgm:t>
    </dgm:pt>
    <dgm:pt modelId="{6EF00A57-A984-4E42-BC62-95F2CD18B1DC}" type="sibTrans" cxnId="{E999EC47-33DF-4626-A87B-FFB789D582D0}">
      <dgm:prSet/>
      <dgm:spPr/>
      <dgm:t>
        <a:bodyPr/>
        <a:lstStyle/>
        <a:p>
          <a:endParaRPr lang="fr-BE"/>
        </a:p>
      </dgm:t>
    </dgm:pt>
    <dgm:pt modelId="{51F458CB-2D57-4F85-9CF6-2C364DB5E016}">
      <dgm:prSet phldrT="[Texte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Weak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axial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muscles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with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back pain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2,3</a:t>
          </a:r>
          <a:endParaRPr lang="nl-NL" altLang="nl-BE" sz="1800" dirty="0">
            <a:solidFill>
              <a:srgbClr val="141414"/>
            </a:solidFill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-Scoliosis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1-3</a:t>
          </a:r>
          <a:endParaRPr lang="fr-BE" sz="1800" dirty="0"/>
        </a:p>
      </dgm:t>
    </dgm:pt>
    <dgm:pt modelId="{04A4836F-AA8A-448D-86D7-699C31FB4FDB}" type="parTrans" cxnId="{50DD4B11-8516-4BA7-BCE9-B3EB185472E9}">
      <dgm:prSet/>
      <dgm:spPr/>
      <dgm:t>
        <a:bodyPr/>
        <a:lstStyle/>
        <a:p>
          <a:endParaRPr lang="fr-BE"/>
        </a:p>
      </dgm:t>
    </dgm:pt>
    <dgm:pt modelId="{97ABA67D-E718-421D-A8E1-F38369731C06}" type="sibTrans" cxnId="{50DD4B11-8516-4BA7-BCE9-B3EB185472E9}">
      <dgm:prSet/>
      <dgm:spPr/>
      <dgm:t>
        <a:bodyPr/>
        <a:lstStyle/>
        <a:p>
          <a:endParaRPr lang="fr-BE"/>
        </a:p>
      </dgm:t>
    </dgm:pt>
    <dgm:pt modelId="{198690B5-256F-4482-9274-C42DA2D84AE9}">
      <dgm:prSet phldrT="[Texte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l-NL" altLang="nl-BE" sz="15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Dyspnea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with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efforts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</a:t>
          </a:r>
          <a:endParaRPr lang="nl-NL" altLang="nl-BE" sz="1800" dirty="0">
            <a:solidFill>
              <a:srgbClr val="141414"/>
            </a:solidFill>
            <a:sym typeface="Symbol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-Orthopnea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1,3</a:t>
          </a:r>
          <a:endParaRPr lang="nl-NL" altLang="nl-BE" sz="1800" dirty="0">
            <a:solidFill>
              <a:srgbClr val="141414"/>
            </a:solidFill>
            <a:sym typeface="Symbol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-Hypoventilation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3</a:t>
          </a:r>
          <a:endParaRPr lang="nl-NL" altLang="nl-BE" sz="1800" dirty="0">
            <a:solidFill>
              <a:srgbClr val="141414"/>
            </a:solidFill>
            <a:sym typeface="Symbol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-Frequent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respiratory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infections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3</a:t>
          </a: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Weight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loss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</a:t>
          </a:r>
          <a:endParaRPr lang="nl-NL" altLang="nl-BE" sz="1800" dirty="0">
            <a:solidFill>
              <a:srgbClr val="141414"/>
            </a:solidFill>
            <a:sym typeface="Symbol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nl-NL" altLang="nl-BE" sz="18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dirty="0" err="1">
              <a:solidFill>
                <a:srgbClr val="141414"/>
              </a:solidFill>
              <a:sym typeface="Symbol"/>
            </a:rPr>
            <a:t>Respiratory</a:t>
          </a:r>
          <a:r>
            <a:rPr lang="nl-NL" altLang="nl-BE" sz="1800" dirty="0">
              <a:solidFill>
                <a:srgbClr val="141414"/>
              </a:solidFill>
              <a:sym typeface="Symbol"/>
            </a:rPr>
            <a:t> failure</a:t>
          </a:r>
          <a:r>
            <a:rPr lang="nl-NL" altLang="nl-BE" sz="1800" baseline="30000" dirty="0">
              <a:solidFill>
                <a:srgbClr val="141414"/>
              </a:solidFill>
              <a:sym typeface="Symbol"/>
            </a:rPr>
            <a:t>1,3</a:t>
          </a:r>
          <a:endParaRPr lang="fr-BE" sz="1800" dirty="0"/>
        </a:p>
      </dgm:t>
    </dgm:pt>
    <dgm:pt modelId="{4DA0C4EC-70D0-4B12-89F2-F0E316CDDB02}" type="parTrans" cxnId="{473426B5-D0CC-4C1E-81B4-95179B910390}">
      <dgm:prSet/>
      <dgm:spPr/>
      <dgm:t>
        <a:bodyPr/>
        <a:lstStyle/>
        <a:p>
          <a:endParaRPr lang="fr-BE"/>
        </a:p>
      </dgm:t>
    </dgm:pt>
    <dgm:pt modelId="{52D32D28-75ED-483C-8DE5-E0BB38304666}" type="sibTrans" cxnId="{473426B5-D0CC-4C1E-81B4-95179B910390}">
      <dgm:prSet/>
      <dgm:spPr/>
      <dgm:t>
        <a:bodyPr/>
        <a:lstStyle/>
        <a:p>
          <a:endParaRPr lang="fr-BE"/>
        </a:p>
      </dgm:t>
    </dgm:pt>
    <dgm:pt modelId="{736CD2DD-6E8F-4923-B0D9-6C9B93201560}" type="pres">
      <dgm:prSet presAssocID="{56A8EA64-243C-4199-A4D4-CD257A38A61F}" presName="Name0" presStyleCnt="0">
        <dgm:presLayoutVars>
          <dgm:dir/>
          <dgm:resizeHandles val="exact"/>
        </dgm:presLayoutVars>
      </dgm:prSet>
      <dgm:spPr/>
    </dgm:pt>
    <dgm:pt modelId="{7A5963AF-2B75-4BCA-8970-4679D3CE92DF}" type="pres">
      <dgm:prSet presAssocID="{56A8EA64-243C-4199-A4D4-CD257A38A61F}" presName="bkgdShp" presStyleLbl="alignAccFollowNode1" presStyleIdx="0" presStyleCnt="1" custScaleX="94583" custScaleY="31091" custLinFactNeighborX="0" custLinFactNeighborY="7501"/>
      <dgm:spPr/>
    </dgm:pt>
    <dgm:pt modelId="{550A8A5E-6EA2-4B53-8922-94AE3DA4AA00}" type="pres">
      <dgm:prSet presAssocID="{56A8EA64-243C-4199-A4D4-CD257A38A61F}" presName="linComp" presStyleCnt="0"/>
      <dgm:spPr/>
    </dgm:pt>
    <dgm:pt modelId="{1054892C-5E4D-4D2D-9599-15D2C8CE7E75}" type="pres">
      <dgm:prSet presAssocID="{03AC03AE-B676-4808-9B7D-3EC23CFB672E}" presName="compNode" presStyleCnt="0"/>
      <dgm:spPr/>
    </dgm:pt>
    <dgm:pt modelId="{0EB66EB7-F3EB-472E-BAF6-299F05F8D29F}" type="pres">
      <dgm:prSet presAssocID="{03AC03AE-B676-4808-9B7D-3EC23CFB672E}" presName="node" presStyleLbl="node1" presStyleIdx="0" presStyleCnt="3" custScaleX="90159" custScaleY="120061">
        <dgm:presLayoutVars>
          <dgm:bulletEnabled val="1"/>
        </dgm:presLayoutVars>
      </dgm:prSet>
      <dgm:spPr/>
    </dgm:pt>
    <dgm:pt modelId="{602DBBF4-D08D-4147-9A23-3BA771905A07}" type="pres">
      <dgm:prSet presAssocID="{03AC03AE-B676-4808-9B7D-3EC23CFB672E}" presName="invisiNode" presStyleLbl="node1" presStyleIdx="0" presStyleCnt="3"/>
      <dgm:spPr/>
    </dgm:pt>
    <dgm:pt modelId="{08FF0C1B-18B1-4077-A260-82ECDC7E09F9}" type="pres">
      <dgm:prSet presAssocID="{03AC03AE-B676-4808-9B7D-3EC23CFB672E}" presName="imagNode" presStyleLbl="fgImgPlace1" presStyleIdx="0" presStyleCnt="3" custScaleX="79462" custScaleY="77118" custLinFactNeighborX="1450" custLinFactNeighborY="18207"/>
      <dgm:spPr/>
    </dgm:pt>
    <dgm:pt modelId="{63E1B90B-A955-425E-AD8B-8EFF73B9BF29}" type="pres">
      <dgm:prSet presAssocID="{6EF00A57-A984-4E42-BC62-95F2CD18B1DC}" presName="sibTrans" presStyleLbl="sibTrans2D1" presStyleIdx="0" presStyleCnt="0"/>
      <dgm:spPr/>
    </dgm:pt>
    <dgm:pt modelId="{6F0B396F-6604-4D6B-A6F3-DD2B279437A7}" type="pres">
      <dgm:prSet presAssocID="{51F458CB-2D57-4F85-9CF6-2C364DB5E016}" presName="compNode" presStyleCnt="0"/>
      <dgm:spPr/>
    </dgm:pt>
    <dgm:pt modelId="{80250DB7-10D5-40D0-9C37-7E5B61317948}" type="pres">
      <dgm:prSet presAssocID="{51F458CB-2D57-4F85-9CF6-2C364DB5E016}" presName="node" presStyleLbl="node1" presStyleIdx="1" presStyleCnt="3" custScaleX="83528" custScaleY="118600" custLinFactNeighborX="-1404" custLinFactNeighborY="568">
        <dgm:presLayoutVars>
          <dgm:bulletEnabled val="1"/>
        </dgm:presLayoutVars>
      </dgm:prSet>
      <dgm:spPr/>
    </dgm:pt>
    <dgm:pt modelId="{0996B4FC-C4A7-4A43-995F-5F749681FC81}" type="pres">
      <dgm:prSet presAssocID="{51F458CB-2D57-4F85-9CF6-2C364DB5E016}" presName="invisiNode" presStyleLbl="node1" presStyleIdx="1" presStyleCnt="3"/>
      <dgm:spPr/>
    </dgm:pt>
    <dgm:pt modelId="{22B3EAEE-2F70-4462-BFC8-B7BFF1DA2BBD}" type="pres">
      <dgm:prSet presAssocID="{51F458CB-2D57-4F85-9CF6-2C364DB5E016}" presName="imagNode" presStyleLbl="fgImgPlace1" presStyleIdx="1" presStyleCnt="3" custScaleX="80928" custScaleY="78022" custLinFactNeighborX="-45" custLinFactNeighborY="16628"/>
      <dgm:spPr/>
    </dgm:pt>
    <dgm:pt modelId="{DF4F67CD-90D1-4720-A3E4-9689E8CED931}" type="pres">
      <dgm:prSet presAssocID="{97ABA67D-E718-421D-A8E1-F38369731C06}" presName="sibTrans" presStyleLbl="sibTrans2D1" presStyleIdx="0" presStyleCnt="0"/>
      <dgm:spPr/>
    </dgm:pt>
    <dgm:pt modelId="{2EC300E1-F2C1-49D5-8A9A-5B7FBA48DFD4}" type="pres">
      <dgm:prSet presAssocID="{198690B5-256F-4482-9274-C42DA2D84AE9}" presName="compNode" presStyleCnt="0"/>
      <dgm:spPr/>
    </dgm:pt>
    <dgm:pt modelId="{DAB66BFA-8190-4C52-81C2-BE395F66F93E}" type="pres">
      <dgm:prSet presAssocID="{198690B5-256F-4482-9274-C42DA2D84AE9}" presName="node" presStyleLbl="node1" presStyleIdx="2" presStyleCnt="3" custScaleX="88134" custScaleY="120029">
        <dgm:presLayoutVars>
          <dgm:bulletEnabled val="1"/>
        </dgm:presLayoutVars>
      </dgm:prSet>
      <dgm:spPr/>
    </dgm:pt>
    <dgm:pt modelId="{D139B21D-73D3-4104-BCA4-075C94393C26}" type="pres">
      <dgm:prSet presAssocID="{198690B5-256F-4482-9274-C42DA2D84AE9}" presName="invisiNode" presStyleLbl="node1" presStyleIdx="2" presStyleCnt="3"/>
      <dgm:spPr/>
    </dgm:pt>
    <dgm:pt modelId="{6D718AA4-FE29-4680-AC51-3663FD044516}" type="pres">
      <dgm:prSet presAssocID="{198690B5-256F-4482-9274-C42DA2D84AE9}" presName="imagNode" presStyleLbl="fgImgPlace1" presStyleIdx="2" presStyleCnt="3" custScaleX="83266" custScaleY="79959" custLinFactNeighborX="1525" custLinFactNeighborY="17223"/>
      <dgm:spPr/>
    </dgm:pt>
  </dgm:ptLst>
  <dgm:cxnLst>
    <dgm:cxn modelId="{E36AA807-383B-4B71-80A4-643EC11BC0FF}" type="presOf" srcId="{03AC03AE-B676-4808-9B7D-3EC23CFB672E}" destId="{0EB66EB7-F3EB-472E-BAF6-299F05F8D29F}" srcOrd="0" destOrd="0" presId="urn:microsoft.com/office/officeart/2005/8/layout/pList2"/>
    <dgm:cxn modelId="{50DD4B11-8516-4BA7-BCE9-B3EB185472E9}" srcId="{56A8EA64-243C-4199-A4D4-CD257A38A61F}" destId="{51F458CB-2D57-4F85-9CF6-2C364DB5E016}" srcOrd="1" destOrd="0" parTransId="{04A4836F-AA8A-448D-86D7-699C31FB4FDB}" sibTransId="{97ABA67D-E718-421D-A8E1-F38369731C06}"/>
    <dgm:cxn modelId="{771D8C13-D683-4BE2-948F-120AE04BB0DD}" type="presOf" srcId="{56A8EA64-243C-4199-A4D4-CD257A38A61F}" destId="{736CD2DD-6E8F-4923-B0D9-6C9B93201560}" srcOrd="0" destOrd="0" presId="urn:microsoft.com/office/officeart/2005/8/layout/pList2"/>
    <dgm:cxn modelId="{308DAD64-F337-4B8A-9834-9870FA901FCA}" type="presOf" srcId="{198690B5-256F-4482-9274-C42DA2D84AE9}" destId="{DAB66BFA-8190-4C52-81C2-BE395F66F93E}" srcOrd="0" destOrd="0" presId="urn:microsoft.com/office/officeart/2005/8/layout/pList2"/>
    <dgm:cxn modelId="{E999EC47-33DF-4626-A87B-FFB789D582D0}" srcId="{56A8EA64-243C-4199-A4D4-CD257A38A61F}" destId="{03AC03AE-B676-4808-9B7D-3EC23CFB672E}" srcOrd="0" destOrd="0" parTransId="{3EB139C3-9AA3-4715-BE09-5F539EFD32AE}" sibTransId="{6EF00A57-A984-4E42-BC62-95F2CD18B1DC}"/>
    <dgm:cxn modelId="{473426B5-D0CC-4C1E-81B4-95179B910390}" srcId="{56A8EA64-243C-4199-A4D4-CD257A38A61F}" destId="{198690B5-256F-4482-9274-C42DA2D84AE9}" srcOrd="2" destOrd="0" parTransId="{4DA0C4EC-70D0-4B12-89F2-F0E316CDDB02}" sibTransId="{52D32D28-75ED-483C-8DE5-E0BB38304666}"/>
    <dgm:cxn modelId="{206B63BF-AF01-4D36-9DFD-FB17257566C0}" type="presOf" srcId="{51F458CB-2D57-4F85-9CF6-2C364DB5E016}" destId="{80250DB7-10D5-40D0-9C37-7E5B61317948}" srcOrd="0" destOrd="0" presId="urn:microsoft.com/office/officeart/2005/8/layout/pList2"/>
    <dgm:cxn modelId="{6F94F2D9-F2C2-47CD-8A3B-769C83A9CB97}" type="presOf" srcId="{97ABA67D-E718-421D-A8E1-F38369731C06}" destId="{DF4F67CD-90D1-4720-A3E4-9689E8CED931}" srcOrd="0" destOrd="0" presId="urn:microsoft.com/office/officeart/2005/8/layout/pList2"/>
    <dgm:cxn modelId="{224AA0F2-8F0F-4AAF-9A7C-6419713C6336}" type="presOf" srcId="{6EF00A57-A984-4E42-BC62-95F2CD18B1DC}" destId="{63E1B90B-A955-425E-AD8B-8EFF73B9BF29}" srcOrd="0" destOrd="0" presId="urn:microsoft.com/office/officeart/2005/8/layout/pList2"/>
    <dgm:cxn modelId="{243BC3FB-7FB6-481E-87F4-D4FD3350C5AF}" type="presParOf" srcId="{736CD2DD-6E8F-4923-B0D9-6C9B93201560}" destId="{7A5963AF-2B75-4BCA-8970-4679D3CE92DF}" srcOrd="0" destOrd="0" presId="urn:microsoft.com/office/officeart/2005/8/layout/pList2"/>
    <dgm:cxn modelId="{726D3B35-F784-4154-8105-EB5E7D780515}" type="presParOf" srcId="{736CD2DD-6E8F-4923-B0D9-6C9B93201560}" destId="{550A8A5E-6EA2-4B53-8922-94AE3DA4AA00}" srcOrd="1" destOrd="0" presId="urn:microsoft.com/office/officeart/2005/8/layout/pList2"/>
    <dgm:cxn modelId="{ADE9A87B-F88D-4F7D-A0DD-311E5A244796}" type="presParOf" srcId="{550A8A5E-6EA2-4B53-8922-94AE3DA4AA00}" destId="{1054892C-5E4D-4D2D-9599-15D2C8CE7E75}" srcOrd="0" destOrd="0" presId="urn:microsoft.com/office/officeart/2005/8/layout/pList2"/>
    <dgm:cxn modelId="{AE58F2FA-39DB-4404-9A95-03A37DBC8246}" type="presParOf" srcId="{1054892C-5E4D-4D2D-9599-15D2C8CE7E75}" destId="{0EB66EB7-F3EB-472E-BAF6-299F05F8D29F}" srcOrd="0" destOrd="0" presId="urn:microsoft.com/office/officeart/2005/8/layout/pList2"/>
    <dgm:cxn modelId="{016824FE-7BEA-449B-9C6B-C036DF510AB9}" type="presParOf" srcId="{1054892C-5E4D-4D2D-9599-15D2C8CE7E75}" destId="{602DBBF4-D08D-4147-9A23-3BA771905A07}" srcOrd="1" destOrd="0" presId="urn:microsoft.com/office/officeart/2005/8/layout/pList2"/>
    <dgm:cxn modelId="{0F124CE9-0CE5-4A2B-8C33-059B65BE64B0}" type="presParOf" srcId="{1054892C-5E4D-4D2D-9599-15D2C8CE7E75}" destId="{08FF0C1B-18B1-4077-A260-82ECDC7E09F9}" srcOrd="2" destOrd="0" presId="urn:microsoft.com/office/officeart/2005/8/layout/pList2"/>
    <dgm:cxn modelId="{586A49EB-37FF-4FDA-8931-30EDF6AA66D0}" type="presParOf" srcId="{550A8A5E-6EA2-4B53-8922-94AE3DA4AA00}" destId="{63E1B90B-A955-425E-AD8B-8EFF73B9BF29}" srcOrd="1" destOrd="0" presId="urn:microsoft.com/office/officeart/2005/8/layout/pList2"/>
    <dgm:cxn modelId="{EAAD7595-E55D-42B9-9FFE-29C0F8174F2A}" type="presParOf" srcId="{550A8A5E-6EA2-4B53-8922-94AE3DA4AA00}" destId="{6F0B396F-6604-4D6B-A6F3-DD2B279437A7}" srcOrd="2" destOrd="0" presId="urn:microsoft.com/office/officeart/2005/8/layout/pList2"/>
    <dgm:cxn modelId="{B59ABCFD-91AA-4C04-BE65-9C4948A1EF60}" type="presParOf" srcId="{6F0B396F-6604-4D6B-A6F3-DD2B279437A7}" destId="{80250DB7-10D5-40D0-9C37-7E5B61317948}" srcOrd="0" destOrd="0" presId="urn:microsoft.com/office/officeart/2005/8/layout/pList2"/>
    <dgm:cxn modelId="{EDC9B8D1-0FFC-49DF-B886-7B914949DAEB}" type="presParOf" srcId="{6F0B396F-6604-4D6B-A6F3-DD2B279437A7}" destId="{0996B4FC-C4A7-4A43-995F-5F749681FC81}" srcOrd="1" destOrd="0" presId="urn:microsoft.com/office/officeart/2005/8/layout/pList2"/>
    <dgm:cxn modelId="{8ECC15C2-79A5-46CC-B07A-25DBBDC45B2E}" type="presParOf" srcId="{6F0B396F-6604-4D6B-A6F3-DD2B279437A7}" destId="{22B3EAEE-2F70-4462-BFC8-B7BFF1DA2BBD}" srcOrd="2" destOrd="0" presId="urn:microsoft.com/office/officeart/2005/8/layout/pList2"/>
    <dgm:cxn modelId="{E5C3B0E9-CF6F-485E-89DA-1A2AE742985B}" type="presParOf" srcId="{550A8A5E-6EA2-4B53-8922-94AE3DA4AA00}" destId="{DF4F67CD-90D1-4720-A3E4-9689E8CED931}" srcOrd="3" destOrd="0" presId="urn:microsoft.com/office/officeart/2005/8/layout/pList2"/>
    <dgm:cxn modelId="{E71F59F2-2449-41B7-A108-065F487EB54A}" type="presParOf" srcId="{550A8A5E-6EA2-4B53-8922-94AE3DA4AA00}" destId="{2EC300E1-F2C1-49D5-8A9A-5B7FBA48DFD4}" srcOrd="4" destOrd="0" presId="urn:microsoft.com/office/officeart/2005/8/layout/pList2"/>
    <dgm:cxn modelId="{514D1D94-DD26-4AB9-A2E4-1BE14CF817B2}" type="presParOf" srcId="{2EC300E1-F2C1-49D5-8A9A-5B7FBA48DFD4}" destId="{DAB66BFA-8190-4C52-81C2-BE395F66F93E}" srcOrd="0" destOrd="0" presId="urn:microsoft.com/office/officeart/2005/8/layout/pList2"/>
    <dgm:cxn modelId="{7FB9EFEB-5F45-41A4-8ECC-FEA96F22A69D}" type="presParOf" srcId="{2EC300E1-F2C1-49D5-8A9A-5B7FBA48DFD4}" destId="{D139B21D-73D3-4104-BCA4-075C94393C26}" srcOrd="1" destOrd="0" presId="urn:microsoft.com/office/officeart/2005/8/layout/pList2"/>
    <dgm:cxn modelId="{7505EA5B-A895-4AC6-A917-FCA54EB13396}" type="presParOf" srcId="{2EC300E1-F2C1-49D5-8A9A-5B7FBA48DFD4}" destId="{6D718AA4-FE29-4680-AC51-3663FD0445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9E0D2-E65A-4A0D-925A-D63119C79E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416DBE3-EDCC-4300-B8DF-755B6E709B31}">
      <dgm:prSet phldrT="[Texte]" phldr="1"/>
      <dgm:spPr/>
      <dgm:t>
        <a:bodyPr/>
        <a:lstStyle/>
        <a:p>
          <a:endParaRPr lang="fr-BE"/>
        </a:p>
      </dgm:t>
    </dgm:pt>
    <dgm:pt modelId="{F7D25BF3-8FA6-4C84-A1D8-FF23101609F2}" type="parTrans" cxnId="{862CFD94-9599-4EFE-B3D8-854ECDEE7792}">
      <dgm:prSet/>
      <dgm:spPr/>
      <dgm:t>
        <a:bodyPr/>
        <a:lstStyle/>
        <a:p>
          <a:endParaRPr lang="fr-BE"/>
        </a:p>
      </dgm:t>
    </dgm:pt>
    <dgm:pt modelId="{1093DDAF-17C8-4D7E-A990-00AE4954471D}" type="sibTrans" cxnId="{862CFD94-9599-4EFE-B3D8-854ECDEE7792}">
      <dgm:prSet/>
      <dgm:spPr/>
      <dgm:t>
        <a:bodyPr/>
        <a:lstStyle/>
        <a:p>
          <a:endParaRPr lang="fr-BE"/>
        </a:p>
      </dgm:t>
    </dgm:pt>
    <dgm:pt modelId="{DBA76EBB-DDB9-485A-AC54-45146F62BA7D}">
      <dgm:prSet phldrT="[Texte]" phldr="0"/>
      <dgm:spPr/>
      <dgm:t>
        <a:bodyPr/>
        <a:lstStyle/>
        <a:p>
          <a:r>
            <a:rPr lang="fr-FR" dirty="0"/>
            <a:t>CK</a:t>
          </a:r>
        </a:p>
        <a:p>
          <a:r>
            <a:rPr lang="fr-BE" dirty="0"/>
            <a:t>Normal or </a:t>
          </a:r>
          <a:r>
            <a:rPr lang="fr-BE" dirty="0" err="1"/>
            <a:t>slightly</a:t>
          </a:r>
          <a:r>
            <a:rPr lang="fr-BE" dirty="0"/>
            <a:t> </a:t>
          </a:r>
          <a:r>
            <a:rPr lang="fr-BE" dirty="0" err="1"/>
            <a:t>elevated</a:t>
          </a:r>
          <a:endParaRPr lang="fr-BE" dirty="0"/>
        </a:p>
        <a:p>
          <a:r>
            <a:rPr lang="fr-BE" dirty="0"/>
            <a:t>&lt;2000 U/L</a:t>
          </a:r>
        </a:p>
      </dgm:t>
    </dgm:pt>
    <dgm:pt modelId="{F47750BE-7C76-4B2D-8B66-FEE7104550BE}" type="parTrans" cxnId="{45AD6BC2-25BD-4AB6-BDCE-EE782DAC7A87}">
      <dgm:prSet/>
      <dgm:spPr/>
      <dgm:t>
        <a:bodyPr/>
        <a:lstStyle/>
        <a:p>
          <a:endParaRPr lang="fr-BE"/>
        </a:p>
      </dgm:t>
    </dgm:pt>
    <dgm:pt modelId="{4C66104E-A927-45FD-8CD6-62965087C807}" type="sibTrans" cxnId="{45AD6BC2-25BD-4AB6-BDCE-EE782DAC7A87}">
      <dgm:prSet/>
      <dgm:spPr/>
      <dgm:t>
        <a:bodyPr/>
        <a:lstStyle/>
        <a:p>
          <a:endParaRPr lang="fr-BE"/>
        </a:p>
      </dgm:t>
    </dgm:pt>
    <dgm:pt modelId="{457811AF-E3A8-4F26-B729-EB01A8786FBE}">
      <dgm:prSet phldrT="[Texte]" phldr="1"/>
      <dgm:spPr/>
      <dgm:t>
        <a:bodyPr/>
        <a:lstStyle/>
        <a:p>
          <a:endParaRPr lang="fr-BE"/>
        </a:p>
      </dgm:t>
    </dgm:pt>
    <dgm:pt modelId="{8563C4DF-E690-4037-A9B2-BB6FC8DBAFDE}" type="parTrans" cxnId="{B39F27CD-FD02-4595-83AD-82C02B1CF475}">
      <dgm:prSet/>
      <dgm:spPr/>
      <dgm:t>
        <a:bodyPr/>
        <a:lstStyle/>
        <a:p>
          <a:endParaRPr lang="fr-BE"/>
        </a:p>
      </dgm:t>
    </dgm:pt>
    <dgm:pt modelId="{3FD6307D-EFB0-4C55-A588-C5A2218FB210}" type="sibTrans" cxnId="{B39F27CD-FD02-4595-83AD-82C02B1CF475}">
      <dgm:prSet/>
      <dgm:spPr/>
      <dgm:t>
        <a:bodyPr/>
        <a:lstStyle/>
        <a:p>
          <a:endParaRPr lang="fr-BE"/>
        </a:p>
      </dgm:t>
    </dgm:pt>
    <dgm:pt modelId="{440900E3-4ACC-4AAA-9357-BC10E32E9E31}">
      <dgm:prSet phldrT="[Texte]" phldr="1"/>
      <dgm:spPr/>
      <dgm:t>
        <a:bodyPr/>
        <a:lstStyle/>
        <a:p>
          <a:endParaRPr lang="fr-BE" dirty="0"/>
        </a:p>
      </dgm:t>
    </dgm:pt>
    <dgm:pt modelId="{E980930F-4428-47C4-AA5D-44E7BA8C3CAD}" type="sibTrans" cxnId="{871F72DC-2DFE-45A1-BA8B-C3A2932C4299}">
      <dgm:prSet/>
      <dgm:spPr/>
      <dgm:t>
        <a:bodyPr/>
        <a:lstStyle/>
        <a:p>
          <a:endParaRPr lang="fr-BE"/>
        </a:p>
      </dgm:t>
    </dgm:pt>
    <dgm:pt modelId="{3A77BB30-002D-487C-AE8E-3159ECE018CA}" type="parTrans" cxnId="{871F72DC-2DFE-45A1-BA8B-C3A2932C4299}">
      <dgm:prSet/>
      <dgm:spPr/>
      <dgm:t>
        <a:bodyPr/>
        <a:lstStyle/>
        <a:p>
          <a:endParaRPr lang="fr-BE"/>
        </a:p>
      </dgm:t>
    </dgm:pt>
    <dgm:pt modelId="{830812AB-5404-43F9-BB5A-984D67CFAB52}" type="pres">
      <dgm:prSet presAssocID="{7419E0D2-E65A-4A0D-925A-D63119C79E35}" presName="diagram" presStyleCnt="0">
        <dgm:presLayoutVars>
          <dgm:dir/>
          <dgm:resizeHandles val="exact"/>
        </dgm:presLayoutVars>
      </dgm:prSet>
      <dgm:spPr/>
    </dgm:pt>
    <dgm:pt modelId="{71436565-53AF-4EAB-A960-129EA6A240D8}" type="pres">
      <dgm:prSet presAssocID="{A416DBE3-EDCC-4300-B8DF-755B6E709B31}" presName="node" presStyleLbl="node1" presStyleIdx="0" presStyleCnt="4">
        <dgm:presLayoutVars>
          <dgm:bulletEnabled val="1"/>
        </dgm:presLayoutVars>
      </dgm:prSet>
      <dgm:spPr/>
    </dgm:pt>
    <dgm:pt modelId="{F4F3685F-DA7A-4404-8D91-D04721BEE34F}" type="pres">
      <dgm:prSet presAssocID="{1093DDAF-17C8-4D7E-A990-00AE4954471D}" presName="sibTrans" presStyleCnt="0"/>
      <dgm:spPr/>
    </dgm:pt>
    <dgm:pt modelId="{FC6EEE10-394A-4621-A852-882B345A7D8F}" type="pres">
      <dgm:prSet presAssocID="{440900E3-4ACC-4AAA-9357-BC10E32E9E31}" presName="node" presStyleLbl="node1" presStyleIdx="1" presStyleCnt="4">
        <dgm:presLayoutVars>
          <dgm:bulletEnabled val="1"/>
        </dgm:presLayoutVars>
      </dgm:prSet>
      <dgm:spPr/>
    </dgm:pt>
    <dgm:pt modelId="{ADEB3B79-01CF-4A13-8B52-564D9F92DE8A}" type="pres">
      <dgm:prSet presAssocID="{E980930F-4428-47C4-AA5D-44E7BA8C3CAD}" presName="sibTrans" presStyleCnt="0"/>
      <dgm:spPr/>
    </dgm:pt>
    <dgm:pt modelId="{02922831-1FE5-4E2A-9957-95C7A838E3A0}" type="pres">
      <dgm:prSet presAssocID="{DBA76EBB-DDB9-485A-AC54-45146F62BA7D}" presName="node" presStyleLbl="node1" presStyleIdx="2" presStyleCnt="4">
        <dgm:presLayoutVars>
          <dgm:bulletEnabled val="1"/>
        </dgm:presLayoutVars>
      </dgm:prSet>
      <dgm:spPr/>
    </dgm:pt>
    <dgm:pt modelId="{9AACA6A4-FEEC-46D1-B5FE-9FA8DDAD864A}" type="pres">
      <dgm:prSet presAssocID="{4C66104E-A927-45FD-8CD6-62965087C807}" presName="sibTrans" presStyleCnt="0"/>
      <dgm:spPr/>
    </dgm:pt>
    <dgm:pt modelId="{006120E7-EC8B-44E3-B10B-F99B6027596B}" type="pres">
      <dgm:prSet presAssocID="{457811AF-E3A8-4F26-B729-EB01A8786FBE}" presName="node" presStyleLbl="node1" presStyleIdx="3" presStyleCnt="4">
        <dgm:presLayoutVars>
          <dgm:bulletEnabled val="1"/>
        </dgm:presLayoutVars>
      </dgm:prSet>
      <dgm:spPr/>
    </dgm:pt>
  </dgm:ptLst>
  <dgm:cxnLst>
    <dgm:cxn modelId="{08AAE827-7696-485D-BB54-9C48EE59EAC0}" type="presOf" srcId="{7419E0D2-E65A-4A0D-925A-D63119C79E35}" destId="{830812AB-5404-43F9-BB5A-984D67CFAB52}" srcOrd="0" destOrd="0" presId="urn:microsoft.com/office/officeart/2005/8/layout/default"/>
    <dgm:cxn modelId="{5FD5A42C-8A7C-4642-9F5A-E90F8BD4D3B7}" type="presOf" srcId="{A416DBE3-EDCC-4300-B8DF-755B6E709B31}" destId="{71436565-53AF-4EAB-A960-129EA6A240D8}" srcOrd="0" destOrd="0" presId="urn:microsoft.com/office/officeart/2005/8/layout/default"/>
    <dgm:cxn modelId="{862CFD94-9599-4EFE-B3D8-854ECDEE7792}" srcId="{7419E0D2-E65A-4A0D-925A-D63119C79E35}" destId="{A416DBE3-EDCC-4300-B8DF-755B6E709B31}" srcOrd="0" destOrd="0" parTransId="{F7D25BF3-8FA6-4C84-A1D8-FF23101609F2}" sibTransId="{1093DDAF-17C8-4D7E-A990-00AE4954471D}"/>
    <dgm:cxn modelId="{293046B0-6F53-4186-977E-C69CE43DFE71}" type="presOf" srcId="{440900E3-4ACC-4AAA-9357-BC10E32E9E31}" destId="{FC6EEE10-394A-4621-A852-882B345A7D8F}" srcOrd="0" destOrd="0" presId="urn:microsoft.com/office/officeart/2005/8/layout/default"/>
    <dgm:cxn modelId="{299783BF-8BF0-4770-A20C-5A93E0A9C30E}" type="presOf" srcId="{DBA76EBB-DDB9-485A-AC54-45146F62BA7D}" destId="{02922831-1FE5-4E2A-9957-95C7A838E3A0}" srcOrd="0" destOrd="0" presId="urn:microsoft.com/office/officeart/2005/8/layout/default"/>
    <dgm:cxn modelId="{45AD6BC2-25BD-4AB6-BDCE-EE782DAC7A87}" srcId="{7419E0D2-E65A-4A0D-925A-D63119C79E35}" destId="{DBA76EBB-DDB9-485A-AC54-45146F62BA7D}" srcOrd="2" destOrd="0" parTransId="{F47750BE-7C76-4B2D-8B66-FEE7104550BE}" sibTransId="{4C66104E-A927-45FD-8CD6-62965087C807}"/>
    <dgm:cxn modelId="{958BB3C9-4492-4202-BC99-5F43F4B1B12F}" type="presOf" srcId="{457811AF-E3A8-4F26-B729-EB01A8786FBE}" destId="{006120E7-EC8B-44E3-B10B-F99B6027596B}" srcOrd="0" destOrd="0" presId="urn:microsoft.com/office/officeart/2005/8/layout/default"/>
    <dgm:cxn modelId="{B39F27CD-FD02-4595-83AD-82C02B1CF475}" srcId="{7419E0D2-E65A-4A0D-925A-D63119C79E35}" destId="{457811AF-E3A8-4F26-B729-EB01A8786FBE}" srcOrd="3" destOrd="0" parTransId="{8563C4DF-E690-4037-A9B2-BB6FC8DBAFDE}" sibTransId="{3FD6307D-EFB0-4C55-A588-C5A2218FB210}"/>
    <dgm:cxn modelId="{871F72DC-2DFE-45A1-BA8B-C3A2932C4299}" srcId="{7419E0D2-E65A-4A0D-925A-D63119C79E35}" destId="{440900E3-4ACC-4AAA-9357-BC10E32E9E31}" srcOrd="1" destOrd="0" parTransId="{3A77BB30-002D-487C-AE8E-3159ECE018CA}" sibTransId="{E980930F-4428-47C4-AA5D-44E7BA8C3CAD}"/>
    <dgm:cxn modelId="{11982076-884D-4C43-9E0E-C2A3F60AF42E}" type="presParOf" srcId="{830812AB-5404-43F9-BB5A-984D67CFAB52}" destId="{71436565-53AF-4EAB-A960-129EA6A240D8}" srcOrd="0" destOrd="0" presId="urn:microsoft.com/office/officeart/2005/8/layout/default"/>
    <dgm:cxn modelId="{04FE80E4-143B-4A61-9037-03A43833F4ED}" type="presParOf" srcId="{830812AB-5404-43F9-BB5A-984D67CFAB52}" destId="{F4F3685F-DA7A-4404-8D91-D04721BEE34F}" srcOrd="1" destOrd="0" presId="urn:microsoft.com/office/officeart/2005/8/layout/default"/>
    <dgm:cxn modelId="{80D6BB7A-A029-45AB-9F6F-0B7AC846D92A}" type="presParOf" srcId="{830812AB-5404-43F9-BB5A-984D67CFAB52}" destId="{FC6EEE10-394A-4621-A852-882B345A7D8F}" srcOrd="2" destOrd="0" presId="urn:microsoft.com/office/officeart/2005/8/layout/default"/>
    <dgm:cxn modelId="{653CD71C-A498-494F-AED4-851775C12BD4}" type="presParOf" srcId="{830812AB-5404-43F9-BB5A-984D67CFAB52}" destId="{ADEB3B79-01CF-4A13-8B52-564D9F92DE8A}" srcOrd="3" destOrd="0" presId="urn:microsoft.com/office/officeart/2005/8/layout/default"/>
    <dgm:cxn modelId="{F8883F35-E888-48AB-A49B-CF6945B6CCBC}" type="presParOf" srcId="{830812AB-5404-43F9-BB5A-984D67CFAB52}" destId="{02922831-1FE5-4E2A-9957-95C7A838E3A0}" srcOrd="4" destOrd="0" presId="urn:microsoft.com/office/officeart/2005/8/layout/default"/>
    <dgm:cxn modelId="{810A2AF1-1C36-43D7-A62B-8DC852C6038C}" type="presParOf" srcId="{830812AB-5404-43F9-BB5A-984D67CFAB52}" destId="{9AACA6A4-FEEC-46D1-B5FE-9FA8DDAD864A}" srcOrd="5" destOrd="0" presId="urn:microsoft.com/office/officeart/2005/8/layout/default"/>
    <dgm:cxn modelId="{1A31730B-1F73-4D70-8FB9-D26E7D326826}" type="presParOf" srcId="{830812AB-5404-43F9-BB5A-984D67CFAB52}" destId="{006120E7-EC8B-44E3-B10B-F99B602759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63AF-2B75-4BCA-8970-4679D3CE92DF}">
      <dsp:nvSpPr>
        <dsp:cNvPr id="0" name=""/>
        <dsp:cNvSpPr/>
      </dsp:nvSpPr>
      <dsp:spPr>
        <a:xfrm>
          <a:off x="244913" y="1136536"/>
          <a:ext cx="8552573" cy="8422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0C1B-18B1-4077-A260-82ECDC7E09F9}">
      <dsp:nvSpPr>
        <dsp:cNvPr id="0" name=""/>
        <dsp:cNvSpPr/>
      </dsp:nvSpPr>
      <dsp:spPr>
        <a:xfrm>
          <a:off x="609584" y="784106"/>
          <a:ext cx="2240400" cy="153197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66EB7-F3EB-472E-BAF6-299F05F8D29F}">
      <dsp:nvSpPr>
        <dsp:cNvPr id="0" name=""/>
        <dsp:cNvSpPr/>
      </dsp:nvSpPr>
      <dsp:spPr>
        <a:xfrm rot="10800000">
          <a:off x="417903" y="2210762"/>
          <a:ext cx="2541998" cy="3975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Waddling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gait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, falls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Not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able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to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run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1,2</a:t>
          </a:r>
          <a:endParaRPr lang="nl-NL" altLang="nl-BE" sz="1800" kern="1200" dirty="0">
            <a:solidFill>
              <a:srgbClr val="141414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Difficulties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climbing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the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stairs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or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rising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from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a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chair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/floor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1,2</a:t>
          </a:r>
          <a:endParaRPr lang="nl-NL" altLang="nl-BE" sz="1800" kern="1200" dirty="0">
            <a:solidFill>
              <a:srgbClr val="141414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Gowers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’ sign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B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Difficulties</a:t>
          </a:r>
          <a:r>
            <a:rPr lang="nl-NL" altLang="nl-BE" sz="1800" kern="12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 </a:t>
          </a:r>
          <a:r>
            <a:rPr lang="nl-NL" altLang="nl-BE" sz="1800" kern="12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raising</a:t>
          </a:r>
          <a:r>
            <a:rPr lang="nl-NL" altLang="nl-BE" sz="1800" kern="12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arms </a:t>
          </a:r>
          <a:r>
            <a:rPr lang="nl-NL" altLang="nl-BE" sz="1800" kern="12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above</a:t>
          </a:r>
          <a:r>
            <a:rPr lang="nl-NL" altLang="nl-BE" sz="1800" kern="12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latin typeface="Franklin Gothic Book"/>
              <a:cs typeface="Calibri"/>
              <a:sym typeface="Symbol"/>
            </a:rPr>
            <a:t>the</a:t>
          </a:r>
          <a:r>
            <a:rPr lang="nl-NL" altLang="nl-BE" sz="1800" kern="12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 head</a:t>
          </a:r>
          <a:r>
            <a:rPr lang="nl-NL" altLang="nl-BE" sz="1800" kern="1200" baseline="30000" dirty="0">
              <a:solidFill>
                <a:srgbClr val="141414"/>
              </a:solidFill>
              <a:latin typeface="Franklin Gothic Book"/>
              <a:cs typeface="Calibri"/>
              <a:sym typeface="Symbol"/>
            </a:rPr>
            <a:t>1,2</a:t>
          </a:r>
          <a:endParaRPr lang="nl-NL" altLang="nl-BE" sz="1800" kern="1200" dirty="0">
            <a:solidFill>
              <a:srgbClr val="141414"/>
            </a:solidFill>
            <a:latin typeface="Franklin Gothic Book"/>
            <a:cs typeface="Calibri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Scapular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winging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1,2</a:t>
          </a:r>
          <a:endParaRPr lang="fr-BE" sz="1800" kern="1200" dirty="0"/>
        </a:p>
      </dsp:txBody>
      <dsp:txXfrm rot="10800000">
        <a:off x="496078" y="2210762"/>
        <a:ext cx="2385648" cy="3896913"/>
      </dsp:txXfrm>
    </dsp:sp>
    <dsp:sp modelId="{22B3EAEE-2F70-4462-BFC8-B7BFF1DA2BBD}">
      <dsp:nvSpPr>
        <dsp:cNvPr id="0" name=""/>
        <dsp:cNvSpPr/>
      </dsp:nvSpPr>
      <dsp:spPr>
        <a:xfrm>
          <a:off x="3509443" y="755852"/>
          <a:ext cx="2281733" cy="15499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50DB7-10D5-40D0-9C37-7E5B61317948}">
      <dsp:nvSpPr>
        <dsp:cNvPr id="0" name=""/>
        <dsp:cNvSpPr/>
      </dsp:nvSpPr>
      <dsp:spPr>
        <a:xfrm rot="10800000">
          <a:off x="3434473" y="2247041"/>
          <a:ext cx="2355040" cy="39267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Weak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axial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muscles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with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back pain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2,3</a:t>
          </a:r>
          <a:endParaRPr lang="nl-NL" altLang="nl-BE" sz="1800" kern="1200" dirty="0">
            <a:solidFill>
              <a:srgbClr val="141414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-Scoliosis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1-3</a:t>
          </a:r>
          <a:endParaRPr lang="fr-BE" sz="1800" kern="1200" dirty="0"/>
        </a:p>
      </dsp:txBody>
      <dsp:txXfrm rot="10800000">
        <a:off x="3506899" y="2247041"/>
        <a:ext cx="2210188" cy="3854290"/>
      </dsp:txXfrm>
    </dsp:sp>
    <dsp:sp modelId="{6D718AA4-FE29-4680-AC51-3663FD044516}">
      <dsp:nvSpPr>
        <dsp:cNvPr id="0" name=""/>
        <dsp:cNvSpPr/>
      </dsp:nvSpPr>
      <dsp:spPr>
        <a:xfrm>
          <a:off x="6389946" y="736604"/>
          <a:ext cx="2347653" cy="15884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66BFA-8190-4C52-81C2-BE395F66F93E}">
      <dsp:nvSpPr>
        <dsp:cNvPr id="0" name=""/>
        <dsp:cNvSpPr/>
      </dsp:nvSpPr>
      <dsp:spPr>
        <a:xfrm rot="10800000">
          <a:off x="6278323" y="2211556"/>
          <a:ext cx="2484904" cy="3974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5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Dyspnea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with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efforts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</a:t>
          </a:r>
          <a:endParaRPr lang="nl-NL" altLang="nl-BE" sz="1800" kern="1200" dirty="0">
            <a:solidFill>
              <a:srgbClr val="141414"/>
            </a:solidFill>
            <a:sym typeface="Symbol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-Orthopnea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1,3</a:t>
          </a:r>
          <a:endParaRPr lang="nl-NL" altLang="nl-BE" sz="1800" kern="1200" dirty="0">
            <a:solidFill>
              <a:srgbClr val="141414"/>
            </a:solidFill>
            <a:sym typeface="Symbol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-Hypoventilation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3</a:t>
          </a:r>
          <a:endParaRPr lang="nl-NL" altLang="nl-BE" sz="1800" kern="1200" dirty="0">
            <a:solidFill>
              <a:srgbClr val="141414"/>
            </a:solidFill>
            <a:sym typeface="Symbol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-Frequent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respiratory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infections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Weight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loss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</a:t>
          </a:r>
          <a:endParaRPr lang="nl-NL" altLang="nl-BE" sz="1800" kern="1200" dirty="0">
            <a:solidFill>
              <a:srgbClr val="141414"/>
            </a:solidFill>
            <a:sym typeface="Symbol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altLang="nl-BE" sz="1800" kern="1200" dirty="0">
              <a:solidFill>
                <a:srgbClr val="141414"/>
              </a:solidFill>
              <a:sym typeface="Symbol"/>
            </a:rPr>
            <a:t>-</a:t>
          </a:r>
          <a:r>
            <a:rPr lang="nl-NL" altLang="nl-BE" sz="1800" kern="1200" dirty="0" err="1">
              <a:solidFill>
                <a:srgbClr val="141414"/>
              </a:solidFill>
              <a:sym typeface="Symbol"/>
            </a:rPr>
            <a:t>Respiratory</a:t>
          </a:r>
          <a:r>
            <a:rPr lang="nl-NL" altLang="nl-BE" sz="1800" kern="1200" dirty="0">
              <a:solidFill>
                <a:srgbClr val="141414"/>
              </a:solidFill>
              <a:sym typeface="Symbol"/>
            </a:rPr>
            <a:t> failure</a:t>
          </a:r>
          <a:r>
            <a:rPr lang="nl-NL" altLang="nl-BE" sz="1800" kern="1200" baseline="30000" dirty="0">
              <a:solidFill>
                <a:srgbClr val="141414"/>
              </a:solidFill>
              <a:sym typeface="Symbol"/>
            </a:rPr>
            <a:t>1,3</a:t>
          </a:r>
          <a:endParaRPr lang="fr-BE" sz="1800" kern="1200" dirty="0"/>
        </a:p>
      </dsp:txBody>
      <dsp:txXfrm rot="10800000">
        <a:off x="6354742" y="2211556"/>
        <a:ext cx="2332066" cy="3897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6565-53AF-4EAB-A960-129EA6A240D8}">
      <dsp:nvSpPr>
        <dsp:cNvPr id="0" name=""/>
        <dsp:cNvSpPr/>
      </dsp:nvSpPr>
      <dsp:spPr>
        <a:xfrm>
          <a:off x="310656" y="1304"/>
          <a:ext cx="4415863" cy="2649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500" kern="1200"/>
        </a:p>
      </dsp:txBody>
      <dsp:txXfrm>
        <a:off x="310656" y="1304"/>
        <a:ext cx="4415863" cy="2649518"/>
      </dsp:txXfrm>
    </dsp:sp>
    <dsp:sp modelId="{FC6EEE10-394A-4621-A852-882B345A7D8F}">
      <dsp:nvSpPr>
        <dsp:cNvPr id="0" name=""/>
        <dsp:cNvSpPr/>
      </dsp:nvSpPr>
      <dsp:spPr>
        <a:xfrm>
          <a:off x="5168106" y="1304"/>
          <a:ext cx="4415863" cy="2649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500" kern="1200" dirty="0"/>
        </a:p>
      </dsp:txBody>
      <dsp:txXfrm>
        <a:off x="5168106" y="1304"/>
        <a:ext cx="4415863" cy="2649518"/>
      </dsp:txXfrm>
    </dsp:sp>
    <dsp:sp modelId="{02922831-1FE5-4E2A-9957-95C7A838E3A0}">
      <dsp:nvSpPr>
        <dsp:cNvPr id="0" name=""/>
        <dsp:cNvSpPr/>
      </dsp:nvSpPr>
      <dsp:spPr>
        <a:xfrm>
          <a:off x="310656" y="3092408"/>
          <a:ext cx="4415863" cy="2649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CK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500" kern="1200" dirty="0"/>
            <a:t>Normal or </a:t>
          </a:r>
          <a:r>
            <a:rPr lang="fr-BE" sz="3500" kern="1200" dirty="0" err="1"/>
            <a:t>slightly</a:t>
          </a:r>
          <a:r>
            <a:rPr lang="fr-BE" sz="3500" kern="1200" dirty="0"/>
            <a:t> </a:t>
          </a:r>
          <a:r>
            <a:rPr lang="fr-BE" sz="3500" kern="1200" dirty="0" err="1"/>
            <a:t>elevated</a:t>
          </a:r>
          <a:endParaRPr lang="fr-BE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500" kern="1200" dirty="0"/>
            <a:t>&lt;2000 U/L</a:t>
          </a:r>
        </a:p>
      </dsp:txBody>
      <dsp:txXfrm>
        <a:off x="310656" y="3092408"/>
        <a:ext cx="4415863" cy="2649518"/>
      </dsp:txXfrm>
    </dsp:sp>
    <dsp:sp modelId="{006120E7-EC8B-44E3-B10B-F99B6027596B}">
      <dsp:nvSpPr>
        <dsp:cNvPr id="0" name=""/>
        <dsp:cNvSpPr/>
      </dsp:nvSpPr>
      <dsp:spPr>
        <a:xfrm>
          <a:off x="5168106" y="3092408"/>
          <a:ext cx="4415863" cy="2649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500" kern="1200"/>
        </a:p>
      </dsp:txBody>
      <dsp:txXfrm>
        <a:off x="5168106" y="3092408"/>
        <a:ext cx="4415863" cy="264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D14DB-9FFA-4213-8402-E1C480A44959}" type="datetimeFigureOut">
              <a:rPr lang="fr-BE" smtClean="0"/>
              <a:t>31-10-25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E8348-76AC-40E9-8F65-794E7A5696C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52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Matinal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headache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, bad sleeping, feeling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not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rested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in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the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morning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,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fatigue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during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the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r>
              <a:rPr lang="nl-NL" altLang="nl-BE" sz="1200" dirty="0" err="1">
                <a:solidFill>
                  <a:srgbClr val="141414"/>
                </a:solidFill>
                <a:sym typeface="Symbol"/>
              </a:rPr>
              <a:t>day</a:t>
            </a:r>
            <a:r>
              <a:rPr lang="nl-NL" altLang="nl-BE" sz="1200" dirty="0">
                <a:solidFill>
                  <a:srgbClr val="141414"/>
                </a:solidFill>
                <a:sym typeface="Symbol"/>
              </a:rPr>
              <a:t> 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E8348-76AC-40E9-8F65-794E7A5696C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12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1219169" eaLnBrk="1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FFFFFF"/>
                </a:solidFill>
                <a:latin typeface="Franklin Gothic Book"/>
                <a:sym typeface="Helvetica Neue"/>
              </a:rPr>
              <a:t>Skeletal muscle</a:t>
            </a:r>
          </a:p>
          <a:p>
            <a:pPr algn="ctr" defTabSz="1219169" eaLnBrk="1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FFFFFF"/>
                </a:solidFill>
                <a:latin typeface="Franklin Gothic Book"/>
                <a:sym typeface="Helvetica Neue"/>
              </a:rPr>
              <a:t>(+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E8348-76AC-40E9-8F65-794E7A5696C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32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Bright </a:t>
            </a:r>
            <a:r>
              <a:rPr lang="fr-FR" dirty="0" err="1"/>
              <a:t>tongue</a:t>
            </a:r>
            <a:r>
              <a:rPr lang="fr-FR" dirty="0"/>
              <a:t> signal, </a:t>
            </a:r>
            <a:r>
              <a:rPr lang="fr-FR" dirty="0" err="1"/>
              <a:t>subscapular</a:t>
            </a:r>
            <a:r>
              <a:rPr lang="fr-FR" dirty="0"/>
              <a:t>, </a:t>
            </a:r>
            <a:r>
              <a:rPr lang="fr-FR" dirty="0" err="1"/>
              <a:t>gluteus</a:t>
            </a:r>
            <a:r>
              <a:rPr lang="fr-FR" dirty="0"/>
              <a:t> </a:t>
            </a:r>
            <a:r>
              <a:rPr lang="fr-FR" dirty="0" err="1"/>
              <a:t>medius</a:t>
            </a:r>
            <a:r>
              <a:rPr lang="fr-FR" dirty="0"/>
              <a:t>, </a:t>
            </a:r>
            <a:r>
              <a:rPr lang="fr-FR" dirty="0" err="1"/>
              <a:t>adductor</a:t>
            </a:r>
            <a:r>
              <a:rPr lang="fr-FR" dirty="0"/>
              <a:t> muscles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E8348-76AC-40E9-8F65-794E7A5696C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0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9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10/24/2025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8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10/24/2025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10/24/2025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9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2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10/24/2025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10/24/2025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2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10/24/2025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1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10/24/2025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12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0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9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1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2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39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114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226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5390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5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58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7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6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52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0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5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9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6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D15DD-375F-56EC-EAC1-17A77E11C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693" y="3674820"/>
            <a:ext cx="4087707" cy="786384"/>
          </a:xfrm>
        </p:spPr>
        <p:txBody>
          <a:bodyPr anchor="b">
            <a:normAutofit/>
          </a:bodyPr>
          <a:lstStyle/>
          <a:p>
            <a:r>
              <a:rPr lang="fr-BE" dirty="0"/>
              <a:t>Pompe </a:t>
            </a:r>
            <a:r>
              <a:rPr lang="fr-BE" dirty="0" err="1"/>
              <a:t>disease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D79176-EB46-7069-C838-3282BE3C0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986425"/>
            <a:ext cx="11460480" cy="1466577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Manon Hustinx, MD</a:t>
            </a:r>
          </a:p>
          <a:p>
            <a:pPr algn="ctr"/>
            <a:r>
              <a:rPr lang="fr-BE" dirty="0"/>
              <a:t>CRMN de Liège</a:t>
            </a:r>
          </a:p>
          <a:p>
            <a:pPr algn="ctr"/>
            <a:r>
              <a:rPr lang="fr-BE" dirty="0"/>
              <a:t>15/11/2025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18511DF-0950-D040-A242-05CE789F2A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80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B90991-A949-96B8-3556-DB6A0B5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67" t="29126" r="18611" b="20974"/>
          <a:stretch>
            <a:fillRect/>
          </a:stretch>
        </p:blipFill>
        <p:spPr>
          <a:xfrm>
            <a:off x="1270000" y="1049865"/>
            <a:ext cx="9973733" cy="5358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FA436D-948E-CD74-5A16-0652FF42A8BA}"/>
              </a:ext>
            </a:extLst>
          </p:cNvPr>
          <p:cNvSpPr txBox="1"/>
          <p:nvPr/>
        </p:nvSpPr>
        <p:spPr>
          <a:xfrm>
            <a:off x="948266" y="254000"/>
            <a:ext cx="1029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Diagnostic </a:t>
            </a:r>
            <a:r>
              <a:rPr lang="fr-FR" sz="3600" b="1" dirty="0" err="1"/>
              <a:t>approach</a:t>
            </a:r>
            <a:endParaRPr lang="fr-BE" sz="3600" b="1" dirty="0"/>
          </a:p>
        </p:txBody>
      </p:sp>
    </p:spTree>
    <p:extLst>
      <p:ext uri="{BB962C8B-B14F-4D97-AF65-F5344CB8AC3E}">
        <p14:creationId xmlns:p14="http://schemas.microsoft.com/office/powerpoint/2010/main" val="209992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00710-6BA8-0899-F8FA-CC0E0CEC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</a:t>
            </a:r>
            <a:r>
              <a:rPr lang="fr-FR" dirty="0" err="1"/>
              <a:t>approach</a:t>
            </a:r>
            <a:endParaRPr lang="fr-BE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25FE14F-5F42-0C9D-0251-FCE6C849E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908836"/>
              </p:ext>
            </p:extLst>
          </p:nvPr>
        </p:nvGraphicFramePr>
        <p:xfrm>
          <a:off x="1148687" y="1114769"/>
          <a:ext cx="9894626" cy="574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1F943E7-F632-6F31-08B4-C58BD6E35A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4789" t="44491" r="39714" b="41505"/>
          <a:stretch>
            <a:fillRect/>
          </a:stretch>
        </p:blipFill>
        <p:spPr>
          <a:xfrm>
            <a:off x="1587575" y="1358643"/>
            <a:ext cx="2831123" cy="15030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5798C9-9C8E-6A1B-6B1B-F0227A6F03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250" t="44195" r="45139" b="37524"/>
          <a:stretch>
            <a:fillRect/>
          </a:stretch>
        </p:blipFill>
        <p:spPr>
          <a:xfrm>
            <a:off x="6940864" y="1576460"/>
            <a:ext cx="3354602" cy="18525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9B7262-8681-C66B-B683-72D487051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6250" t="36162" r="13810" b="50000"/>
          <a:stretch>
            <a:fillRect/>
          </a:stretch>
        </p:blipFill>
        <p:spPr>
          <a:xfrm>
            <a:off x="7288898" y="4624753"/>
            <a:ext cx="2536605" cy="1985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AA0621-B328-98E0-115F-FEF5C78AD3C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083" t="41724" r="84444" b="34807"/>
          <a:stretch>
            <a:fillRect/>
          </a:stretch>
        </p:blipFill>
        <p:spPr>
          <a:xfrm>
            <a:off x="4133470" y="2110188"/>
            <a:ext cx="1642534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4C0C6-2E87-BB1D-C8F4-B4024229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case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861C0-9ECC-CE23-6B78-9B69B5EDE031}"/>
              </a:ext>
            </a:extLst>
          </p:cNvPr>
          <p:cNvSpPr txBox="1"/>
          <p:nvPr/>
        </p:nvSpPr>
        <p:spPr>
          <a:xfrm>
            <a:off x="612648" y="1337733"/>
            <a:ext cx="112068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44y </a:t>
            </a:r>
            <a:r>
              <a:rPr lang="fr-FR" dirty="0" err="1"/>
              <a:t>female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/>
              <a:t>Referred</a:t>
            </a:r>
            <a:r>
              <a:rPr lang="fr-FR" dirty="0"/>
              <a:t> by </a:t>
            </a:r>
            <a:r>
              <a:rPr lang="fr-FR" dirty="0" err="1"/>
              <a:t>pneumologist</a:t>
            </a:r>
            <a:r>
              <a:rPr lang="fr-FR" dirty="0"/>
              <a:t> : restrictive syndrome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Dyspnea</a:t>
            </a:r>
            <a:r>
              <a:rPr lang="fr-BE" dirty="0"/>
              <a:t>, </a:t>
            </a:r>
            <a:r>
              <a:rPr lang="fr-BE" dirty="0" err="1"/>
              <a:t>orthopnea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Proximal </a:t>
            </a:r>
            <a:r>
              <a:rPr lang="fr-BE" dirty="0" err="1"/>
              <a:t>weakness</a:t>
            </a:r>
            <a:r>
              <a:rPr lang="fr-BE" dirty="0"/>
              <a:t>: not able to carry </a:t>
            </a:r>
            <a:r>
              <a:rPr lang="fr-BE" dirty="0" err="1"/>
              <a:t>her</a:t>
            </a:r>
            <a:r>
              <a:rPr lang="fr-BE" dirty="0"/>
              <a:t> babies, </a:t>
            </a:r>
            <a:r>
              <a:rPr lang="fr-BE" dirty="0" err="1"/>
              <a:t>dropping</a:t>
            </a:r>
            <a:r>
              <a:rPr lang="fr-BE" dirty="0"/>
              <a:t> </a:t>
            </a:r>
            <a:r>
              <a:rPr lang="fr-BE" dirty="0" err="1"/>
              <a:t>hairdrier</a:t>
            </a:r>
            <a:r>
              <a:rPr lang="fr-BE" dirty="0"/>
              <a:t>, </a:t>
            </a:r>
            <a:r>
              <a:rPr lang="fr-BE" dirty="0" err="1"/>
              <a:t>difficulties</a:t>
            </a:r>
            <a:r>
              <a:rPr lang="fr-BE" dirty="0"/>
              <a:t> </a:t>
            </a:r>
            <a:r>
              <a:rPr lang="fr-BE" dirty="0" err="1"/>
              <a:t>washing</a:t>
            </a:r>
            <a:r>
              <a:rPr lang="fr-BE" dirty="0"/>
              <a:t> </a:t>
            </a:r>
            <a:r>
              <a:rPr lang="fr-BE" dirty="0" err="1"/>
              <a:t>hair</a:t>
            </a:r>
            <a:r>
              <a:rPr lang="fr-BE" dirty="0"/>
              <a:t>, not able to </a:t>
            </a:r>
            <a:r>
              <a:rPr lang="fr-BE" dirty="0" err="1"/>
              <a:t>rise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floor</a:t>
            </a:r>
            <a:r>
              <a:rPr lang="fr-BE" dirty="0"/>
              <a:t>, </a:t>
            </a:r>
            <a:r>
              <a:rPr lang="fr-BE" dirty="0" err="1"/>
              <a:t>difficulties</a:t>
            </a:r>
            <a:r>
              <a:rPr lang="fr-BE" dirty="0"/>
              <a:t> </a:t>
            </a:r>
            <a:r>
              <a:rPr lang="fr-BE" dirty="0" err="1"/>
              <a:t>climbing</a:t>
            </a:r>
            <a:r>
              <a:rPr lang="fr-BE" dirty="0"/>
              <a:t> </a:t>
            </a:r>
            <a:r>
              <a:rPr lang="fr-BE" dirty="0" err="1"/>
              <a:t>stairs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b="1" dirty="0" err="1"/>
              <a:t>Medical</a:t>
            </a:r>
            <a:r>
              <a:rPr lang="fr-BE" b="1" dirty="0"/>
              <a:t> </a:t>
            </a:r>
            <a:r>
              <a:rPr lang="fr-BE" b="1" dirty="0" err="1"/>
              <a:t>history</a:t>
            </a:r>
            <a:endParaRPr lang="fr-B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Ehlers-Danlos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/>
              <a:t>Hypothyroidism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/>
              <a:t>Diverticulitis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Right </a:t>
            </a:r>
            <a:r>
              <a:rPr lang="fr-BE" dirty="0" err="1"/>
              <a:t>carotid</a:t>
            </a:r>
            <a:r>
              <a:rPr lang="fr-BE" dirty="0"/>
              <a:t> </a:t>
            </a:r>
            <a:r>
              <a:rPr lang="fr-BE" dirty="0" err="1"/>
              <a:t>artery</a:t>
            </a:r>
            <a:r>
              <a:rPr lang="fr-BE" dirty="0"/>
              <a:t> dissection in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b="1" dirty="0"/>
              <a:t>Physical </a:t>
            </a:r>
            <a:r>
              <a:rPr lang="fr-BE" b="1" dirty="0" err="1"/>
              <a:t>examination</a:t>
            </a:r>
            <a:r>
              <a:rPr lang="fr-BE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/>
              <a:t>Waddling</a:t>
            </a:r>
            <a:r>
              <a:rPr lang="fr-BE" dirty="0"/>
              <a:t> </a:t>
            </a:r>
            <a:r>
              <a:rPr lang="fr-BE" dirty="0" err="1"/>
              <a:t>gait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/>
              <a:t>Gower’s</a:t>
            </a:r>
            <a:r>
              <a:rPr lang="fr-BE" dirty="0"/>
              <a:t> </a:t>
            </a:r>
            <a:r>
              <a:rPr lang="fr-BE" dirty="0" err="1"/>
              <a:t>sign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Axial </a:t>
            </a:r>
            <a:r>
              <a:rPr lang="fr-BE" dirty="0" err="1"/>
              <a:t>weakness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/>
              <a:t>Moderate</a:t>
            </a:r>
            <a:r>
              <a:rPr lang="fr-BE" dirty="0"/>
              <a:t> </a:t>
            </a:r>
            <a:r>
              <a:rPr lang="fr-BE" dirty="0" err="1"/>
              <a:t>limb</a:t>
            </a:r>
            <a:r>
              <a:rPr lang="fr-BE" dirty="0"/>
              <a:t> </a:t>
            </a:r>
            <a:r>
              <a:rPr lang="fr-BE" dirty="0" err="1"/>
              <a:t>girdle</a:t>
            </a:r>
            <a:r>
              <a:rPr lang="fr-BE" dirty="0"/>
              <a:t> </a:t>
            </a:r>
            <a:r>
              <a:rPr lang="fr-BE" dirty="0" err="1"/>
              <a:t>weakness</a:t>
            </a:r>
            <a:r>
              <a:rPr lang="fr-BE" dirty="0"/>
              <a:t> (MRC 4/5 in </a:t>
            </a:r>
            <a:r>
              <a:rPr lang="fr-BE" dirty="0" err="1"/>
              <a:t>deltoids</a:t>
            </a:r>
            <a:r>
              <a:rPr lang="fr-BE" dirty="0"/>
              <a:t> and psoas)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Right facial </a:t>
            </a:r>
            <a:r>
              <a:rPr lang="fr-BE" dirty="0" err="1"/>
              <a:t>palsy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4C406C-05AF-D3D2-0EF0-B20CA462CD15}"/>
              </a:ext>
            </a:extLst>
          </p:cNvPr>
          <p:cNvSpPr txBox="1"/>
          <p:nvPr/>
        </p:nvSpPr>
        <p:spPr>
          <a:xfrm>
            <a:off x="8368115" y="4725124"/>
            <a:ext cx="3451352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Tests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Normal CPK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ENMG: normal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761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5598C3-D847-8BD3-1999-D3630F6BB477}"/>
              </a:ext>
            </a:extLst>
          </p:cNvPr>
          <p:cNvSpPr txBox="1"/>
          <p:nvPr/>
        </p:nvSpPr>
        <p:spPr>
          <a:xfrm>
            <a:off x="660400" y="406400"/>
            <a:ext cx="97197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EMG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Muscle MRI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C00B5C-8F71-2239-14E6-16701549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9" t="58029" r="37222" b="24926"/>
          <a:stretch>
            <a:fillRect/>
          </a:stretch>
        </p:blipFill>
        <p:spPr>
          <a:xfrm>
            <a:off x="2658533" y="2215956"/>
            <a:ext cx="2929467" cy="27689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772507-9B0F-A842-5F79-782786F64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73839" r="9444" b="7881"/>
          <a:stretch>
            <a:fillRect/>
          </a:stretch>
        </p:blipFill>
        <p:spPr>
          <a:xfrm>
            <a:off x="2658533" y="168995"/>
            <a:ext cx="8077200" cy="20469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6C7047-D99B-68BF-363C-870404E646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778" t="32303" r="28333" b="48147"/>
          <a:stretch>
            <a:fillRect/>
          </a:stretch>
        </p:blipFill>
        <p:spPr>
          <a:xfrm>
            <a:off x="6434666" y="4257305"/>
            <a:ext cx="3945467" cy="22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DF17D-2982-2850-1EF5-CE009BCB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Take</a:t>
            </a:r>
            <a:r>
              <a:rPr lang="fr-FR" dirty="0"/>
              <a:t> home messages</a:t>
            </a:r>
            <a:br>
              <a:rPr lang="fr-FR" dirty="0"/>
            </a:br>
            <a:br>
              <a:rPr lang="fr-FR" dirty="0"/>
            </a:b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11E3C2-6AF7-260B-12C0-B957E0C6ACD3}"/>
              </a:ext>
            </a:extLst>
          </p:cNvPr>
          <p:cNvSpPr txBox="1"/>
          <p:nvPr/>
        </p:nvSpPr>
        <p:spPr>
          <a:xfrm>
            <a:off x="541867" y="2235200"/>
            <a:ext cx="10786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err="1"/>
              <a:t>Glycogen</a:t>
            </a:r>
            <a:r>
              <a:rPr lang="fr-FR" sz="2800" dirty="0"/>
              <a:t> </a:t>
            </a:r>
            <a:r>
              <a:rPr lang="fr-FR" sz="2800" dirty="0" err="1"/>
              <a:t>storage</a:t>
            </a:r>
            <a:r>
              <a:rPr lang="fr-FR" sz="2800" dirty="0"/>
              <a:t> </a:t>
            </a:r>
            <a:r>
              <a:rPr lang="fr-FR" sz="2800" dirty="0" err="1"/>
              <a:t>disease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/>
              <a:t>Autosomal </a:t>
            </a:r>
            <a:r>
              <a:rPr lang="fr-FR" sz="2800" dirty="0" err="1"/>
              <a:t>recessive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/>
              <a:t>IOPD - LOPD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/>
              <a:t>LOPD : Proximal and</a:t>
            </a:r>
            <a:r>
              <a:rPr lang="fr-FR" sz="2800"/>
              <a:t>/or axial </a:t>
            </a:r>
            <a:r>
              <a:rPr lang="fr-FR" sz="2800" dirty="0" err="1"/>
              <a:t>weakness</a:t>
            </a:r>
            <a:r>
              <a:rPr lang="fr-FR" sz="2800" dirty="0"/>
              <a:t> +/- </a:t>
            </a:r>
            <a:r>
              <a:rPr lang="fr-FR" sz="2800" dirty="0" err="1"/>
              <a:t>respiratory</a:t>
            </a:r>
            <a:r>
              <a:rPr lang="fr-FR" sz="2800" dirty="0"/>
              <a:t> </a:t>
            </a:r>
            <a:r>
              <a:rPr lang="fr-FR" sz="2800" dirty="0" err="1"/>
              <a:t>involvement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/>
              <a:t>DBS (+EMG, CK, muscle MRI)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/>
              <a:t>Confirmation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genetic</a:t>
            </a:r>
            <a:r>
              <a:rPr lang="fr-FR" sz="2800" dirty="0"/>
              <a:t> </a:t>
            </a:r>
            <a:r>
              <a:rPr lang="fr-FR" sz="2800" dirty="0" err="1"/>
              <a:t>testing</a:t>
            </a:r>
            <a:r>
              <a:rPr lang="fr-FR" sz="2800" dirty="0"/>
              <a:t> and tissue </a:t>
            </a:r>
            <a:r>
              <a:rPr lang="fr-FR" sz="2800" dirty="0" err="1"/>
              <a:t>assay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err="1"/>
              <a:t>Treatable</a:t>
            </a:r>
            <a:r>
              <a:rPr lang="fr-FR" sz="2800" dirty="0"/>
              <a:t> </a:t>
            </a:r>
            <a:r>
              <a:rPr lang="fr-FR" sz="2800" dirty="0" err="1"/>
              <a:t>disease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1786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D5F01-55CC-56A4-BA7C-191B9749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A5E2B-99C5-CDA6-6B52-7847F524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received a speaking fee for this symposium by Amicus.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255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CF85B39-7683-3C8B-A5EC-BF79C40D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88" y="5863913"/>
            <a:ext cx="5023104" cy="994087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BE" sz="1200" dirty="0" err="1">
                <a:cs typeface="Calibri"/>
              </a:rPr>
              <a:t>Kishnani</a:t>
            </a:r>
            <a:r>
              <a:rPr lang="nl-BE" sz="1200" dirty="0">
                <a:cs typeface="Calibri"/>
              </a:rPr>
              <a:t> PS, et al. </a:t>
            </a:r>
            <a:r>
              <a:rPr lang="nl-BE" sz="1200" i="1" dirty="0">
                <a:cs typeface="Calibri"/>
              </a:rPr>
              <a:t>Genet </a:t>
            </a:r>
            <a:r>
              <a:rPr lang="nl-BE" sz="1200" i="1" dirty="0" err="1">
                <a:cs typeface="Calibri"/>
              </a:rPr>
              <a:t>Med</a:t>
            </a:r>
            <a:r>
              <a:rPr lang="nl-BE" sz="1200" dirty="0">
                <a:cs typeface="Calibri"/>
              </a:rPr>
              <a:t>. 2006;8(5):267-288.</a:t>
            </a:r>
          </a:p>
          <a:p>
            <a:pPr marL="228600" indent="-228600">
              <a:buAutoNum type="arabicPeriod"/>
            </a:pPr>
            <a:r>
              <a:rPr lang="nl-BE" sz="1200" dirty="0">
                <a:cs typeface="Calibri"/>
              </a:rPr>
              <a:t>Orpha.net. </a:t>
            </a:r>
            <a:r>
              <a:rPr lang="nl-BE" sz="1200" dirty="0" err="1">
                <a:ea typeface="+mj-lt"/>
                <a:cs typeface="+mj-lt"/>
              </a:rPr>
              <a:t>Glycogen</a:t>
            </a:r>
            <a:r>
              <a:rPr lang="nl-BE" sz="1200" dirty="0">
                <a:ea typeface="+mj-lt"/>
                <a:cs typeface="+mj-lt"/>
              </a:rPr>
              <a:t> storage </a:t>
            </a:r>
            <a:r>
              <a:rPr lang="nl-BE" sz="1200" dirty="0" err="1">
                <a:ea typeface="+mj-lt"/>
                <a:cs typeface="+mj-lt"/>
              </a:rPr>
              <a:t>disease</a:t>
            </a:r>
            <a:r>
              <a:rPr lang="nl-BE" sz="1200" dirty="0">
                <a:ea typeface="+mj-lt"/>
                <a:cs typeface="+mj-lt"/>
              </a:rPr>
              <a:t> </a:t>
            </a:r>
            <a:r>
              <a:rPr lang="nl-BE" sz="1200" dirty="0" err="1">
                <a:ea typeface="+mj-lt"/>
                <a:cs typeface="+mj-lt"/>
              </a:rPr>
              <a:t>due</a:t>
            </a:r>
            <a:r>
              <a:rPr lang="nl-BE" sz="1200" dirty="0">
                <a:ea typeface="+mj-lt"/>
                <a:cs typeface="+mj-lt"/>
              </a:rPr>
              <a:t> </a:t>
            </a:r>
            <a:r>
              <a:rPr lang="nl-BE" sz="1200" dirty="0" err="1">
                <a:ea typeface="+mj-lt"/>
                <a:cs typeface="+mj-lt"/>
              </a:rPr>
              <a:t>to</a:t>
            </a:r>
            <a:r>
              <a:rPr lang="nl-BE" sz="1200" dirty="0">
                <a:ea typeface="+mj-lt"/>
                <a:cs typeface="+mj-lt"/>
              </a:rPr>
              <a:t> acidmaltase </a:t>
            </a:r>
            <a:r>
              <a:rPr lang="nl-BE" sz="1200" dirty="0" err="1">
                <a:ea typeface="+mj-lt"/>
                <a:cs typeface="+mj-lt"/>
              </a:rPr>
              <a:t>deficiency</a:t>
            </a:r>
            <a:r>
              <a:rPr lang="nl-BE" sz="1200" dirty="0">
                <a:ea typeface="+mj-lt"/>
                <a:cs typeface="+mj-lt"/>
              </a:rPr>
              <a:t>;</a:t>
            </a:r>
            <a:r>
              <a:rPr lang="nl-BE" sz="1200" dirty="0">
                <a:cs typeface="Calibri"/>
              </a:rPr>
              <a:t> ORPHA:365; 2023.</a:t>
            </a:r>
          </a:p>
          <a:p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42B21AA-2032-5344-1834-7A2CBFF5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682ECC-37F5-D6F3-8E57-5AF6C0C2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56" t="15013" r="3358" b="20433"/>
          <a:stretch>
            <a:fillRect/>
          </a:stretch>
        </p:blipFill>
        <p:spPr>
          <a:xfrm>
            <a:off x="1277408" y="216321"/>
            <a:ext cx="4622323" cy="65062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7152B92-373D-9CBB-231D-E5FE3C82AE06}"/>
              </a:ext>
            </a:extLst>
          </p:cNvPr>
          <p:cNvSpPr txBox="1"/>
          <p:nvPr/>
        </p:nvSpPr>
        <p:spPr>
          <a:xfrm>
            <a:off x="7095067" y="50800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err="1"/>
              <a:t>Glycogen</a:t>
            </a:r>
            <a:r>
              <a:rPr lang="fr-FR" b="1" dirty="0"/>
              <a:t> </a:t>
            </a:r>
            <a:r>
              <a:rPr lang="fr-FR" b="1" dirty="0" err="1"/>
              <a:t>storage</a:t>
            </a:r>
            <a:r>
              <a:rPr lang="fr-FR" b="1" dirty="0"/>
              <a:t> </a:t>
            </a:r>
            <a:r>
              <a:rPr lang="fr-FR" b="1" dirty="0" err="1"/>
              <a:t>disease</a:t>
            </a:r>
            <a:r>
              <a:rPr lang="fr-FR" b="1" dirty="0"/>
              <a:t> : </a:t>
            </a:r>
            <a:r>
              <a:rPr lang="fr-FR" dirty="0" err="1"/>
              <a:t>defect</a:t>
            </a:r>
            <a:r>
              <a:rPr lang="fr-FR" dirty="0"/>
              <a:t> in the alpha-glucosidase enzyme -&gt; excessive </a:t>
            </a:r>
            <a:r>
              <a:rPr lang="fr-FR" dirty="0" err="1"/>
              <a:t>glycogen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in lysosomes and </a:t>
            </a:r>
            <a:r>
              <a:rPr lang="fr-FR" dirty="0" err="1"/>
              <a:t>defects</a:t>
            </a:r>
            <a:r>
              <a:rPr lang="fr-FR" dirty="0"/>
              <a:t> in </a:t>
            </a:r>
            <a:r>
              <a:rPr lang="fr-FR" dirty="0" err="1"/>
              <a:t>autophagy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=</a:t>
            </a:r>
            <a:r>
              <a:rPr lang="fr-FR" dirty="0" err="1"/>
              <a:t>Glycogen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 type II or </a:t>
            </a:r>
            <a:r>
              <a:rPr lang="fr-FR" dirty="0" err="1"/>
              <a:t>acid</a:t>
            </a:r>
            <a:r>
              <a:rPr lang="fr-FR" dirty="0"/>
              <a:t> maltase </a:t>
            </a:r>
            <a:r>
              <a:rPr lang="fr-FR" dirty="0" err="1"/>
              <a:t>deficiency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err="1"/>
              <a:t>Recessive</a:t>
            </a:r>
            <a:r>
              <a:rPr lang="fr-FR" b="1" dirty="0"/>
              <a:t> </a:t>
            </a:r>
            <a:r>
              <a:rPr lang="fr-FR" dirty="0"/>
              <a:t>mutations in the </a:t>
            </a:r>
            <a:r>
              <a:rPr lang="fr-FR" b="1" dirty="0"/>
              <a:t>GAA </a:t>
            </a:r>
            <a:r>
              <a:rPr lang="fr-FR" b="1" dirty="0" err="1"/>
              <a:t>gene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Over 300 </a:t>
            </a:r>
            <a:r>
              <a:rPr lang="fr-FR" dirty="0" err="1"/>
              <a:t>different</a:t>
            </a:r>
            <a:r>
              <a:rPr lang="fr-FR" dirty="0"/>
              <a:t> mutations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/>
              <a:t>Prevalence</a:t>
            </a:r>
            <a:r>
              <a:rPr lang="fr-FR" dirty="0"/>
              <a:t>: </a:t>
            </a:r>
            <a:r>
              <a:rPr lang="de-DE" altLang="de-DE" dirty="0"/>
              <a:t>1-9:100,000; </a:t>
            </a:r>
            <a:r>
              <a:rPr lang="de-DE" altLang="de-DE" dirty="0">
                <a:solidFill>
                  <a:srgbClr val="24468E"/>
                </a:solidFill>
              </a:rPr>
              <a:t>rare</a:t>
            </a:r>
            <a:r>
              <a:rPr lang="de-DE" altLang="de-DE" dirty="0"/>
              <a:t> disease</a:t>
            </a:r>
            <a:r>
              <a:rPr lang="de-DE" altLang="de-DE" baseline="30000" dirty="0"/>
              <a:t>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180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A8DCE-2E11-11F7-1E1B-DD2F42A1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Genotype-Phenotype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6B2275-500B-CBDA-F55B-7AC55EC3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89" t="28879" r="9445" b="18749"/>
          <a:stretch>
            <a:fillRect/>
          </a:stretch>
        </p:blipFill>
        <p:spPr>
          <a:xfrm>
            <a:off x="1185332" y="1967559"/>
            <a:ext cx="10080893" cy="48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653B0-603B-74D0-A97E-2486140A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phenotypes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03F25-1B19-63A5-BB43-1558EA687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1402821"/>
            <a:ext cx="5181600" cy="4351338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u="sng" dirty="0"/>
              <a:t>Infantile </a:t>
            </a:r>
            <a:r>
              <a:rPr lang="fr-FR" u="sng" dirty="0" err="1"/>
              <a:t>form</a:t>
            </a:r>
            <a:r>
              <a:rPr lang="fr-FR" u="sng" dirty="0"/>
              <a:t> </a:t>
            </a:r>
            <a:r>
              <a:rPr lang="fr-FR" b="1" u="sng" dirty="0"/>
              <a:t>IOPD</a:t>
            </a:r>
          </a:p>
          <a:p>
            <a:r>
              <a:rPr lang="fr-BE" dirty="0" err="1"/>
              <a:t>Onset</a:t>
            </a:r>
            <a:r>
              <a:rPr lang="fr-BE" dirty="0"/>
              <a:t> </a:t>
            </a:r>
            <a:r>
              <a:rPr lang="fr-BE" b="1" dirty="0"/>
              <a:t>&lt;1y</a:t>
            </a:r>
            <a:r>
              <a:rPr lang="fr-BE" b="1" baseline="30000" dirty="0"/>
              <a:t>1</a:t>
            </a:r>
            <a:endParaRPr lang="fr-BE" b="1" dirty="0"/>
          </a:p>
          <a:p>
            <a:r>
              <a:rPr lang="nl-NL" altLang="nl-BE" dirty="0" err="1">
                <a:sym typeface="Symbol"/>
              </a:rPr>
              <a:t>Generalized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dirty="0" err="1">
                <a:sym typeface="Symbol"/>
              </a:rPr>
              <a:t>muscle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dirty="0" err="1">
                <a:sym typeface="Symbol"/>
              </a:rPr>
              <a:t>weakness</a:t>
            </a:r>
            <a:r>
              <a:rPr lang="nl-NL" altLang="nl-BE" dirty="0">
                <a:sym typeface="Symbol"/>
              </a:rPr>
              <a:t>, </a:t>
            </a:r>
            <a:r>
              <a:rPr lang="nl-NL" altLang="nl-BE" dirty="0" err="1">
                <a:sym typeface="Symbol"/>
              </a:rPr>
              <a:t>hypotonia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dirty="0">
                <a:sym typeface="Wingdings" panose="05000000000000000000" pitchFamily="2" charset="2"/>
              </a:rPr>
              <a:t></a:t>
            </a:r>
            <a:r>
              <a:rPr lang="nl-NL" altLang="nl-BE" dirty="0">
                <a:sym typeface="Symbol"/>
              </a:rPr>
              <a:t> </a:t>
            </a:r>
            <a:r>
              <a:rPr lang="fr-BE" b="1" dirty="0" err="1"/>
              <a:t>Floppy</a:t>
            </a:r>
            <a:r>
              <a:rPr lang="fr-BE" b="1" dirty="0"/>
              <a:t> infant</a:t>
            </a:r>
            <a:r>
              <a:rPr lang="fr-BE" b="1" baseline="30000" dirty="0"/>
              <a:t>2</a:t>
            </a:r>
            <a:endParaRPr lang="fr-BE" b="1" dirty="0"/>
          </a:p>
          <a:p>
            <a:r>
              <a:rPr lang="fr-BE" dirty="0" err="1"/>
              <a:t>Multisystemic</a:t>
            </a:r>
            <a:r>
              <a:rPr lang="fr-BE" dirty="0"/>
              <a:t> </a:t>
            </a:r>
            <a:r>
              <a:rPr lang="fr-BE" dirty="0" err="1"/>
              <a:t>diease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:</a:t>
            </a:r>
            <a:r>
              <a:rPr lang="nl-NL" altLang="nl-BE" dirty="0">
                <a:sym typeface="Symbol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BE" dirty="0" err="1">
                <a:sym typeface="Symbol"/>
              </a:rPr>
              <a:t>Rapidly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dirty="0" err="1">
                <a:sym typeface="Symbol"/>
              </a:rPr>
              <a:t>progressive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b="1" dirty="0" err="1">
                <a:sym typeface="Symbol"/>
              </a:rPr>
              <a:t>cardiac</a:t>
            </a:r>
            <a:r>
              <a:rPr lang="nl-NL" altLang="nl-BE" b="1" dirty="0">
                <a:sym typeface="Symbol"/>
              </a:rPr>
              <a:t> hypertrophy</a:t>
            </a:r>
            <a:r>
              <a:rPr lang="nl-NL" altLang="nl-BE" b="1" baseline="30000" dirty="0">
                <a:sym typeface="Symbol"/>
              </a:rPr>
              <a:t>2</a:t>
            </a:r>
            <a:endParaRPr lang="nl-NL" altLang="nl-BE" b="1" dirty="0">
              <a:sym typeface="Symbo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BE" dirty="0">
                <a:sym typeface="Symbol"/>
              </a:rPr>
              <a:t>Hepatomegaly</a:t>
            </a:r>
            <a:r>
              <a:rPr lang="nl-NL" altLang="nl-BE" baseline="30000" dirty="0">
                <a:sym typeface="Symbol"/>
              </a:rPr>
              <a:t>1</a:t>
            </a:r>
            <a:endParaRPr lang="nl-NL" altLang="nl-BE" dirty="0">
              <a:sym typeface="Symbo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BE" dirty="0">
                <a:sym typeface="Symbol"/>
              </a:rPr>
              <a:t>Tongue hypertrophy</a:t>
            </a:r>
            <a:r>
              <a:rPr lang="nl-NL" altLang="nl-BE" baseline="30000" dirty="0">
                <a:sym typeface="Symbol"/>
              </a:rPr>
              <a:t>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BE" dirty="0" err="1">
                <a:sym typeface="Symbol"/>
              </a:rPr>
              <a:t>Respiratory</a:t>
            </a:r>
            <a:r>
              <a:rPr lang="nl-NL" altLang="nl-BE" dirty="0">
                <a:sym typeface="Symbol"/>
              </a:rPr>
              <a:t> weakness</a:t>
            </a:r>
            <a:r>
              <a:rPr lang="nl-NL" altLang="nl-BE" baseline="30000" dirty="0">
                <a:sym typeface="Symbol"/>
              </a:rPr>
              <a:t>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BE" dirty="0" err="1">
                <a:sym typeface="Symbol"/>
              </a:rPr>
              <a:t>Death</a:t>
            </a:r>
            <a:r>
              <a:rPr lang="nl-NL" altLang="nl-BE" dirty="0">
                <a:sym typeface="Symbol"/>
              </a:rPr>
              <a:t> &lt;1 </a:t>
            </a:r>
            <a:r>
              <a:rPr lang="nl-NL" altLang="nl-BE" dirty="0" err="1">
                <a:sym typeface="Symbol"/>
              </a:rPr>
              <a:t>year</a:t>
            </a:r>
            <a:r>
              <a:rPr lang="nl-NL" altLang="nl-BE" dirty="0">
                <a:sym typeface="Symbol"/>
              </a:rPr>
              <a:t> (</a:t>
            </a:r>
            <a:r>
              <a:rPr lang="nl-NL" altLang="nl-BE" dirty="0" err="1">
                <a:sym typeface="Symbol"/>
              </a:rPr>
              <a:t>if</a:t>
            </a:r>
            <a:r>
              <a:rPr lang="nl-NL" altLang="nl-BE" dirty="0">
                <a:sym typeface="Symbol"/>
              </a:rPr>
              <a:t> </a:t>
            </a:r>
            <a:r>
              <a:rPr lang="nl-NL" altLang="nl-BE" dirty="0" err="1">
                <a:sym typeface="Symbol"/>
              </a:rPr>
              <a:t>untreated</a:t>
            </a:r>
            <a:r>
              <a:rPr lang="nl-NL" altLang="nl-BE" dirty="0">
                <a:sym typeface="Symbol"/>
              </a:rPr>
              <a:t>)</a:t>
            </a:r>
            <a:r>
              <a:rPr lang="nl-NL" altLang="nl-BE" baseline="30000" dirty="0">
                <a:sym typeface="Symbol"/>
              </a:rPr>
              <a:t>3</a:t>
            </a:r>
            <a:endParaRPr lang="nl-NL" altLang="nl-BE" dirty="0">
              <a:sym typeface="Symbo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altLang="nl-BE" dirty="0">
              <a:sym typeface="Symbol"/>
            </a:endParaRPr>
          </a:p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BB958F-092C-B0FF-0C53-89FA1527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02821"/>
            <a:ext cx="5181600" cy="4351338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C69E2A-FD4B-1690-46CC-A9D53EFBF3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083" t="29126" r="11900" b="36520"/>
          <a:stretch>
            <a:fillRect/>
          </a:stretch>
        </p:blipFill>
        <p:spPr>
          <a:xfrm>
            <a:off x="6708587" y="1964266"/>
            <a:ext cx="4108826" cy="37761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27C87A-A9EE-C7BB-DC81-2331C600FADE}"/>
              </a:ext>
            </a:extLst>
          </p:cNvPr>
          <p:cNvSpPr txBox="1"/>
          <p:nvPr/>
        </p:nvSpPr>
        <p:spPr>
          <a:xfrm>
            <a:off x="538709" y="6023769"/>
            <a:ext cx="1051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BE" sz="1400" dirty="0"/>
              <a:t>Anderson CQ, et al. </a:t>
            </a:r>
            <a:r>
              <a:rPr lang="nl-BE" sz="1400" i="1" dirty="0"/>
              <a:t>The Journal </a:t>
            </a:r>
            <a:r>
              <a:rPr lang="nl-BE" sz="1400" i="1" dirty="0" err="1"/>
              <a:t>for</a:t>
            </a:r>
            <a:r>
              <a:rPr lang="nl-BE" sz="1400" i="1" dirty="0"/>
              <a:t> Nurse </a:t>
            </a:r>
            <a:r>
              <a:rPr lang="nl-BE" sz="1400" i="1" dirty="0" err="1"/>
              <a:t>Practitioners</a:t>
            </a:r>
            <a:r>
              <a:rPr lang="nl-BE" sz="1400" dirty="0"/>
              <a:t>. 2020;16(6):442-446.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400" dirty="0" err="1"/>
              <a:t>Hassnan</a:t>
            </a:r>
            <a:r>
              <a:rPr lang="nl-BE" sz="1400" dirty="0"/>
              <a:t> ZA, et al. </a:t>
            </a:r>
            <a:r>
              <a:rPr lang="nl-BE" sz="1400" i="1" dirty="0" err="1"/>
              <a:t>Orphanet</a:t>
            </a:r>
            <a:r>
              <a:rPr lang="nl-BE" sz="1400" i="1" dirty="0"/>
              <a:t> J Rare Dis</a:t>
            </a:r>
            <a:r>
              <a:rPr lang="nl-BE" sz="1400" dirty="0"/>
              <a:t>. 2022;17(1):388.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400" dirty="0" err="1">
                <a:cs typeface="Calibri"/>
              </a:rPr>
              <a:t>Kishnani</a:t>
            </a:r>
            <a:r>
              <a:rPr lang="nl-BE" sz="1400" dirty="0">
                <a:cs typeface="Calibri"/>
              </a:rPr>
              <a:t> PS, et al. </a:t>
            </a:r>
            <a:r>
              <a:rPr lang="nl-BE" sz="1400" i="1" dirty="0">
                <a:cs typeface="Calibri"/>
              </a:rPr>
              <a:t>Genet </a:t>
            </a:r>
            <a:r>
              <a:rPr lang="nl-BE" sz="1400" i="1" dirty="0" err="1">
                <a:cs typeface="Calibri"/>
              </a:rPr>
              <a:t>Med</a:t>
            </a:r>
            <a:r>
              <a:rPr lang="nl-BE" sz="1400" dirty="0">
                <a:cs typeface="Calibri"/>
              </a:rPr>
              <a:t>. 2006;8(5):267-288.</a:t>
            </a:r>
            <a:endParaRPr lang="nl-BE" sz="1400" dirty="0">
              <a:ea typeface="+mj-lt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095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AC90DF-8AA5-8139-FEB6-4F618B571B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405" y="1318155"/>
            <a:ext cx="5681662" cy="4818062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u="sng" dirty="0" err="1"/>
              <a:t>Late-onset</a:t>
            </a:r>
            <a:r>
              <a:rPr lang="fr-FR" u="sng" dirty="0"/>
              <a:t> </a:t>
            </a:r>
            <a:r>
              <a:rPr lang="fr-FR" u="sng" dirty="0" err="1"/>
              <a:t>form</a:t>
            </a:r>
            <a:r>
              <a:rPr lang="fr-FR" u="sng" dirty="0"/>
              <a:t> </a:t>
            </a:r>
            <a:r>
              <a:rPr lang="fr-FR" b="1" u="sng" dirty="0"/>
              <a:t>LOPD</a:t>
            </a:r>
          </a:p>
          <a:p>
            <a:r>
              <a:rPr lang="fr-BE" dirty="0" err="1"/>
              <a:t>Onset</a:t>
            </a:r>
            <a:r>
              <a:rPr lang="fr-BE" dirty="0"/>
              <a:t> &gt;1y, </a:t>
            </a:r>
            <a:r>
              <a:rPr lang="fr-BE" dirty="0" err="1"/>
              <a:t>infancy</a:t>
            </a:r>
            <a:r>
              <a:rPr lang="fr-BE" dirty="0"/>
              <a:t> to </a:t>
            </a:r>
            <a:r>
              <a:rPr lang="fr-BE" dirty="0" err="1"/>
              <a:t>late</a:t>
            </a:r>
            <a:r>
              <a:rPr lang="fr-BE" dirty="0"/>
              <a:t> adulthood</a:t>
            </a:r>
            <a:r>
              <a:rPr lang="fr-BE" baseline="30000" dirty="0"/>
              <a:t>1</a:t>
            </a:r>
            <a:endParaRPr lang="fr-BE" dirty="0"/>
          </a:p>
          <a:p>
            <a:r>
              <a:rPr lang="fr-BE" b="1" dirty="0" err="1"/>
              <a:t>Limb-girdle</a:t>
            </a:r>
            <a:r>
              <a:rPr lang="fr-BE" b="1" dirty="0"/>
              <a:t> + axial </a:t>
            </a:r>
            <a:r>
              <a:rPr lang="fr-BE" b="1" dirty="0" err="1"/>
              <a:t>weakness</a:t>
            </a:r>
            <a:r>
              <a:rPr lang="fr-BE" b="1" dirty="0"/>
              <a:t> </a:t>
            </a:r>
          </a:p>
          <a:p>
            <a:r>
              <a:rPr lang="fr-BE" b="1" dirty="0" err="1"/>
              <a:t>Respiratory</a:t>
            </a:r>
            <a:r>
              <a:rPr lang="fr-BE" b="1" dirty="0"/>
              <a:t> muscle </a:t>
            </a:r>
            <a:r>
              <a:rPr lang="fr-BE" b="1" dirty="0" err="1"/>
              <a:t>weakness</a:t>
            </a:r>
            <a:endParaRPr lang="fr-BE" b="1" dirty="0"/>
          </a:p>
          <a:p>
            <a:r>
              <a:rPr lang="fr-BE" b="1" dirty="0"/>
              <a:t>Both</a:t>
            </a:r>
            <a:r>
              <a:rPr lang="fr-BE" b="1" baseline="30000" dirty="0"/>
              <a:t>2</a:t>
            </a:r>
            <a:endParaRPr lang="fr-BE" b="1" dirty="0"/>
          </a:p>
          <a:p>
            <a:r>
              <a:rPr lang="en-US" dirty="0">
                <a:latin typeface="Franklin Gothic Book"/>
                <a:cs typeface="Calibri"/>
              </a:rPr>
              <a:t>Cardiac involvement is typically absent</a:t>
            </a:r>
            <a:r>
              <a:rPr lang="en-US" baseline="30000" dirty="0">
                <a:latin typeface="Franklin Gothic Book"/>
                <a:cs typeface="Calibri"/>
              </a:rPr>
              <a:t>1</a:t>
            </a:r>
            <a:endParaRPr lang="en-US" dirty="0">
              <a:latin typeface="Franklin Gothic Book"/>
              <a:cs typeface="Calibri"/>
            </a:endParaRP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39BF7F-49FC-D25B-2CB8-4060456CAFF2}"/>
              </a:ext>
            </a:extLst>
          </p:cNvPr>
          <p:cNvSpPr txBox="1"/>
          <p:nvPr/>
        </p:nvSpPr>
        <p:spPr>
          <a:xfrm>
            <a:off x="614678" y="338667"/>
            <a:ext cx="1078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/>
              <a:t>Two</a:t>
            </a:r>
            <a:r>
              <a:rPr lang="fr-FR" sz="3600" b="1" dirty="0"/>
              <a:t> </a:t>
            </a:r>
            <a:r>
              <a:rPr lang="fr-FR" sz="3600" b="1" dirty="0" err="1"/>
              <a:t>clinical</a:t>
            </a:r>
            <a:r>
              <a:rPr lang="fr-FR" sz="3600" b="1" dirty="0"/>
              <a:t> </a:t>
            </a:r>
            <a:r>
              <a:rPr lang="fr-FR" sz="3600" b="1" dirty="0" err="1"/>
              <a:t>phenotypes</a:t>
            </a:r>
            <a:endParaRPr lang="fr-BE" sz="36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CAEB5B-2A07-D7FB-C257-76C64F8D03E5}"/>
              </a:ext>
            </a:extLst>
          </p:cNvPr>
          <p:cNvSpPr txBox="1"/>
          <p:nvPr/>
        </p:nvSpPr>
        <p:spPr>
          <a:xfrm>
            <a:off x="778405" y="6136217"/>
            <a:ext cx="111426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aseline="30000" dirty="0">
                <a:cs typeface="Calibri"/>
              </a:rPr>
              <a:t>1</a:t>
            </a:r>
            <a:r>
              <a:rPr lang="nl-BE" sz="1400" dirty="0">
                <a:cs typeface="Calibri"/>
              </a:rPr>
              <a:t>Kishnani PS, et al. </a:t>
            </a:r>
            <a:r>
              <a:rPr lang="nl-BE" sz="1400" i="1" dirty="0">
                <a:cs typeface="Calibri"/>
              </a:rPr>
              <a:t>Genet </a:t>
            </a:r>
            <a:r>
              <a:rPr lang="nl-BE" sz="1400" i="1" dirty="0" err="1">
                <a:cs typeface="Calibri"/>
              </a:rPr>
              <a:t>Med</a:t>
            </a:r>
            <a:r>
              <a:rPr lang="nl-BE" sz="1400" dirty="0">
                <a:cs typeface="Calibri"/>
              </a:rPr>
              <a:t>. 2006;8(5):267-288.</a:t>
            </a:r>
          </a:p>
          <a:p>
            <a:r>
              <a:rPr lang="nl-BE" sz="1400" baseline="30000" dirty="0">
                <a:cs typeface="Calibri"/>
              </a:rPr>
              <a:t>2</a:t>
            </a:r>
            <a:r>
              <a:rPr lang="nl-BE" sz="1400" dirty="0">
                <a:cs typeface="Calibri"/>
              </a:rPr>
              <a:t>Winkel LP, et al. </a:t>
            </a:r>
            <a:r>
              <a:rPr lang="nl-BE" sz="1400" i="1" dirty="0">
                <a:cs typeface="Calibri"/>
              </a:rPr>
              <a:t>J </a:t>
            </a:r>
            <a:r>
              <a:rPr lang="nl-BE" sz="1400" i="1" dirty="0" err="1">
                <a:cs typeface="Calibri"/>
              </a:rPr>
              <a:t>Neurol</a:t>
            </a:r>
            <a:r>
              <a:rPr lang="nl-BE" sz="1400" i="1" dirty="0">
                <a:cs typeface="Calibri"/>
              </a:rPr>
              <a:t>. </a:t>
            </a:r>
            <a:r>
              <a:rPr lang="nl-BE" sz="1400" dirty="0">
                <a:cs typeface="Calibri"/>
              </a:rPr>
              <a:t>2005;252(8):875-884.</a:t>
            </a:r>
          </a:p>
          <a:p>
            <a:endParaRPr lang="nl-BE" baseline="30000" dirty="0">
              <a:cs typeface="Calibri"/>
            </a:endParaRPr>
          </a:p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C88172-C312-02C7-26FA-10F60DE2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167" t="28631" r="6528" b="24679"/>
          <a:stretch>
            <a:fillRect/>
          </a:stretch>
        </p:blipFill>
        <p:spPr>
          <a:xfrm>
            <a:off x="7162800" y="1490133"/>
            <a:ext cx="4385733" cy="47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A3765DF-3ED1-D4B9-5CFB-87392C8B5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81052"/>
              </p:ext>
            </p:extLst>
          </p:nvPr>
        </p:nvGraphicFramePr>
        <p:xfrm>
          <a:off x="-29633" y="-485521"/>
          <a:ext cx="9042400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EE56982-2629-7740-E06E-FAC89760FF51}"/>
              </a:ext>
            </a:extLst>
          </p:cNvPr>
          <p:cNvSpPr txBox="1"/>
          <p:nvPr/>
        </p:nvSpPr>
        <p:spPr>
          <a:xfrm>
            <a:off x="935567" y="666634"/>
            <a:ext cx="150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Proximal </a:t>
            </a:r>
            <a:r>
              <a:rPr lang="fr-FR" sz="2000" b="1" dirty="0" err="1"/>
              <a:t>weakness</a:t>
            </a:r>
            <a:endParaRPr lang="fr-BE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3DC6D2-5AC8-157F-A66C-2E834C579E07}"/>
              </a:ext>
            </a:extLst>
          </p:cNvPr>
          <p:cNvSpPr txBox="1"/>
          <p:nvPr/>
        </p:nvSpPr>
        <p:spPr>
          <a:xfrm>
            <a:off x="3659717" y="666634"/>
            <a:ext cx="194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Axial </a:t>
            </a:r>
            <a:r>
              <a:rPr lang="fr-FR" sz="2000" b="1" dirty="0" err="1"/>
              <a:t>weakness</a:t>
            </a:r>
            <a:endParaRPr lang="fr-BE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617B4C-A1B6-7AB8-C2EB-1476B41E986B}"/>
              </a:ext>
            </a:extLst>
          </p:cNvPr>
          <p:cNvSpPr txBox="1"/>
          <p:nvPr/>
        </p:nvSpPr>
        <p:spPr>
          <a:xfrm>
            <a:off x="6824133" y="666634"/>
            <a:ext cx="165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Respiratory</a:t>
            </a:r>
            <a:r>
              <a:rPr lang="fr-FR" sz="2000" b="1" dirty="0"/>
              <a:t> </a:t>
            </a:r>
            <a:r>
              <a:rPr lang="fr-FR" sz="2000" b="1" dirty="0" err="1"/>
              <a:t>symptoms</a:t>
            </a:r>
            <a:endParaRPr lang="fr-BE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AB9ED9-E379-1DCA-6ACE-28E037B20A41}"/>
              </a:ext>
            </a:extLst>
          </p:cNvPr>
          <p:cNvSpPr txBox="1"/>
          <p:nvPr/>
        </p:nvSpPr>
        <p:spPr>
          <a:xfrm>
            <a:off x="25400" y="5624606"/>
            <a:ext cx="1163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/>
          </a:p>
          <a:p>
            <a:pPr marL="228600" indent="-228600">
              <a:buFont typeface="+mj-lt"/>
              <a:buAutoNum type="arabicPeriod"/>
            </a:pPr>
            <a:r>
              <a:rPr lang="nl-BE" sz="1200" dirty="0">
                <a:cs typeface="Calibri"/>
              </a:rPr>
              <a:t>Al </a:t>
            </a:r>
            <a:r>
              <a:rPr lang="nl-BE" sz="1200" dirty="0" err="1">
                <a:cs typeface="Calibri"/>
              </a:rPr>
              <a:t>Shehri</a:t>
            </a:r>
            <a:r>
              <a:rPr lang="nl-BE" sz="1200" dirty="0">
                <a:cs typeface="Calibri"/>
              </a:rPr>
              <a:t> A, et al. </a:t>
            </a:r>
            <a:r>
              <a:rPr lang="nl-BE" sz="1200" i="1" dirty="0">
                <a:cs typeface="Calibri"/>
              </a:rPr>
              <a:t>J </a:t>
            </a:r>
            <a:r>
              <a:rPr lang="nl-BE" sz="1200" i="1" dirty="0" err="1">
                <a:cs typeface="Calibri"/>
              </a:rPr>
              <a:t>Neuromuscul</a:t>
            </a:r>
            <a:r>
              <a:rPr lang="nl-BE" sz="1200" i="1" dirty="0">
                <a:cs typeface="Calibri"/>
              </a:rPr>
              <a:t> Dis</a:t>
            </a:r>
            <a:r>
              <a:rPr lang="nl-BE" sz="1200" dirty="0">
                <a:cs typeface="Calibri"/>
              </a:rPr>
              <a:t>. 2022;9(5):661-673.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200" dirty="0" err="1"/>
              <a:t>Haaker</a:t>
            </a:r>
            <a:r>
              <a:rPr lang="nl-BE" sz="1200" dirty="0"/>
              <a:t> G, et al. </a:t>
            </a:r>
            <a:r>
              <a:rPr lang="fr-FR" sz="1200" i="1" dirty="0" err="1"/>
              <a:t>ScientificWorldJournal</a:t>
            </a:r>
            <a:r>
              <a:rPr lang="fr-FR" sz="1200" dirty="0"/>
              <a:t>. 2014;2014;963861.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200" dirty="0" err="1"/>
              <a:t>Kishnani</a:t>
            </a:r>
            <a:r>
              <a:rPr lang="nl-BE" sz="1200" dirty="0"/>
              <a:t> PS, et al. </a:t>
            </a:r>
            <a:r>
              <a:rPr lang="nl-BE" sz="1200" i="1" dirty="0"/>
              <a:t>Genet </a:t>
            </a:r>
            <a:r>
              <a:rPr lang="nl-BE" sz="1200" i="1" dirty="0" err="1"/>
              <a:t>Med</a:t>
            </a:r>
            <a:r>
              <a:rPr lang="nl-BE" sz="1200" dirty="0"/>
              <a:t>. 2006;8(5):267-288.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200" dirty="0">
                <a:cs typeface="Calibri"/>
              </a:rPr>
              <a:t>van der Beek NA, et al. </a:t>
            </a:r>
            <a:r>
              <a:rPr lang="nl-BE" sz="1200" i="1" dirty="0" err="1">
                <a:cs typeface="Calibri"/>
              </a:rPr>
              <a:t>Orphanet</a:t>
            </a:r>
            <a:r>
              <a:rPr lang="nl-BE" sz="1200" i="1" dirty="0">
                <a:cs typeface="Calibri"/>
              </a:rPr>
              <a:t> J Rare Dis</a:t>
            </a:r>
            <a:r>
              <a:rPr lang="nl-BE" sz="1200" dirty="0">
                <a:cs typeface="Calibri"/>
              </a:rPr>
              <a:t>. 2012;7:88. </a:t>
            </a:r>
          </a:p>
          <a:p>
            <a:pPr marL="228600" indent="-228600">
              <a:buFont typeface="+mj-lt"/>
              <a:buAutoNum type="arabicPeriod"/>
            </a:pPr>
            <a:r>
              <a:rPr lang="fr-BE" sz="1200" dirty="0"/>
              <a:t>Laforêt P, et al. </a:t>
            </a:r>
            <a:r>
              <a:rPr lang="fr-BE" sz="1200" i="1" dirty="0" err="1"/>
              <a:t>Neurology</a:t>
            </a:r>
            <a:r>
              <a:rPr lang="fr-BE" sz="1200" i="1" dirty="0"/>
              <a:t>. </a:t>
            </a:r>
            <a:r>
              <a:rPr lang="fr-BE" sz="1200" dirty="0"/>
              <a:t>2008 May 27;70(22):2063-6</a:t>
            </a:r>
            <a:r>
              <a:rPr lang="fr-BE" dirty="0"/>
              <a:t>.</a:t>
            </a:r>
            <a:endParaRPr lang="nl-BE" sz="1200" dirty="0"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601E9F-D201-818C-C3E5-71D1A4917DB7}"/>
              </a:ext>
            </a:extLst>
          </p:cNvPr>
          <p:cNvSpPr txBox="1"/>
          <p:nvPr/>
        </p:nvSpPr>
        <p:spPr>
          <a:xfrm>
            <a:off x="8483600" y="4707467"/>
            <a:ext cx="3708401" cy="22036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9C6771-253E-6EF7-4F14-898F3796989E}"/>
              </a:ext>
            </a:extLst>
          </p:cNvPr>
          <p:cNvSpPr txBox="1"/>
          <p:nvPr/>
        </p:nvSpPr>
        <p:spPr>
          <a:xfrm>
            <a:off x="8483600" y="4707467"/>
            <a:ext cx="3759200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Unfamiliar</a:t>
            </a:r>
            <a:r>
              <a:rPr lang="fr-FR" sz="2000" b="1" dirty="0"/>
              <a:t> patterns</a:t>
            </a:r>
          </a:p>
          <a:p>
            <a:pPr marL="228594" lvl="1" indent="-228594" defTabSz="914377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Unilateral/</a:t>
            </a:r>
            <a:r>
              <a:rPr lang="de-DE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asymmetrical</a:t>
            </a: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ptosis</a:t>
            </a:r>
            <a:r>
              <a:rPr lang="de-DE" baseline="30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4</a:t>
            </a: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(23%)</a:t>
            </a:r>
          </a:p>
          <a:p>
            <a:pPr marL="228594" lvl="1" indent="-228594" defTabSz="914377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Facial </a:t>
            </a:r>
            <a:r>
              <a:rPr lang="de-DE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muscle</a:t>
            </a: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weakness</a:t>
            </a:r>
            <a:r>
              <a:rPr lang="de-DE" baseline="30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4</a:t>
            </a: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(28%)</a:t>
            </a:r>
          </a:p>
          <a:p>
            <a:pPr marL="228594" lvl="1" indent="-228594" defTabSz="914377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Rigid spine</a:t>
            </a:r>
            <a:r>
              <a:rPr lang="de-DE" baseline="30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3</a:t>
            </a:r>
            <a:endParaRPr lang="de-DE" dirty="0">
              <a:solidFill>
                <a:srgbClr val="141414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228594" lvl="1" indent="-228594" defTabSz="914377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Dilative</a:t>
            </a:r>
            <a:r>
              <a:rPr lang="fr-FR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arteriopathy</a:t>
            </a:r>
            <a:r>
              <a:rPr lang="fr-FR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basilar</a:t>
            </a:r>
            <a:r>
              <a:rPr lang="fr-FR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artery</a:t>
            </a:r>
            <a:r>
              <a:rPr lang="fr-FR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dolichoectasia</a:t>
            </a:r>
            <a:r>
              <a:rPr lang="fr-FR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, aneurysms</a:t>
            </a:r>
            <a:r>
              <a:rPr lang="fr-FR" baseline="30000" dirty="0">
                <a:solidFill>
                  <a:srgbClr val="141414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5</a:t>
            </a:r>
            <a:endParaRPr lang="fr-BE" sz="1600" b="1" dirty="0"/>
          </a:p>
        </p:txBody>
      </p:sp>
    </p:spTree>
    <p:extLst>
      <p:ext uri="{BB962C8B-B14F-4D97-AF65-F5344CB8AC3E}">
        <p14:creationId xmlns:p14="http://schemas.microsoft.com/office/powerpoint/2010/main" val="403536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5A5BFA-F44B-BBFA-C892-66C4C62AD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28" t="26903" r="4722" b="18256"/>
          <a:stretch>
            <a:fillRect/>
          </a:stretch>
        </p:blipFill>
        <p:spPr>
          <a:xfrm>
            <a:off x="-41191" y="1371600"/>
            <a:ext cx="12233191" cy="5486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50E057-6CC2-461B-CA48-322ED6D3EB4E}"/>
              </a:ext>
            </a:extLst>
          </p:cNvPr>
          <p:cNvSpPr txBox="1"/>
          <p:nvPr/>
        </p:nvSpPr>
        <p:spPr>
          <a:xfrm>
            <a:off x="237067" y="169333"/>
            <a:ext cx="895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Natural progression</a:t>
            </a:r>
            <a:endParaRPr lang="fr-BE" sz="3600" b="1" dirty="0"/>
          </a:p>
        </p:txBody>
      </p:sp>
    </p:spTree>
    <p:extLst>
      <p:ext uri="{BB962C8B-B14F-4D97-AF65-F5344CB8AC3E}">
        <p14:creationId xmlns:p14="http://schemas.microsoft.com/office/powerpoint/2010/main" val="206097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A3EA46-F306-0EFB-1F00-F87ACF76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83" t="27150" r="18750" b="18503"/>
          <a:stretch>
            <a:fillRect/>
          </a:stretch>
        </p:blipFill>
        <p:spPr>
          <a:xfrm>
            <a:off x="321733" y="1372685"/>
            <a:ext cx="9313334" cy="52536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68AC9C-B503-F470-DEED-57CF79A39604}"/>
              </a:ext>
            </a:extLst>
          </p:cNvPr>
          <p:cNvSpPr txBox="1"/>
          <p:nvPr/>
        </p:nvSpPr>
        <p:spPr>
          <a:xfrm>
            <a:off x="491067" y="186267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Natural progression</a:t>
            </a:r>
            <a:endParaRPr lang="fr-BE" sz="3600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6067411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16391</TotalTime>
  <Words>577</Words>
  <Application>Microsoft Office PowerPoint</Application>
  <PresentationFormat>Grand écran</PresentationFormat>
  <Paragraphs>132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Franklin Gothic Book</vt:lpstr>
      <vt:lpstr>Neue Haas Grotesk Text Pro</vt:lpstr>
      <vt:lpstr>Symbol</vt:lpstr>
      <vt:lpstr>Wingdings</vt:lpstr>
      <vt:lpstr>Helena</vt:lpstr>
      <vt:lpstr>Pompe disease</vt:lpstr>
      <vt:lpstr>Disclosures</vt:lpstr>
      <vt:lpstr>Présentation PowerPoint</vt:lpstr>
      <vt:lpstr>Genotype-Phenotype correlation</vt:lpstr>
      <vt:lpstr>Two clinical phenotypes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approach</vt:lpstr>
      <vt:lpstr>Clinical case</vt:lpstr>
      <vt:lpstr>Présentation PowerPoint</vt:lpstr>
      <vt:lpstr>Take home messages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manon hustinx</dc:creator>
  <cp:lastModifiedBy>manon hustinx</cp:lastModifiedBy>
  <cp:revision>4</cp:revision>
  <dcterms:created xsi:type="dcterms:W3CDTF">2025-10-24T09:42:34Z</dcterms:created>
  <dcterms:modified xsi:type="dcterms:W3CDTF">2025-11-04T18:54:00Z</dcterms:modified>
</cp:coreProperties>
</file>