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charts/chart5.xml" ContentType="application/vnd.openxmlformats-officedocument.drawingml.chart+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18" r:id="rId2"/>
    <p:sldId id="339" r:id="rId3"/>
    <p:sldId id="500" r:id="rId4"/>
    <p:sldId id="490" r:id="rId5"/>
    <p:sldId id="534" r:id="rId6"/>
    <p:sldId id="536" r:id="rId7"/>
    <p:sldId id="346" r:id="rId8"/>
    <p:sldId id="533" r:id="rId9"/>
    <p:sldId id="349" r:id="rId10"/>
    <p:sldId id="351" r:id="rId11"/>
    <p:sldId id="352" r:id="rId12"/>
    <p:sldId id="353" r:id="rId13"/>
    <p:sldId id="493" r:id="rId14"/>
    <p:sldId id="354" r:id="rId15"/>
    <p:sldId id="369" r:id="rId16"/>
    <p:sldId id="370" r:id="rId17"/>
    <p:sldId id="374" r:id="rId18"/>
    <p:sldId id="368" r:id="rId19"/>
    <p:sldId id="494" r:id="rId20"/>
    <p:sldId id="358" r:id="rId21"/>
    <p:sldId id="379" r:id="rId22"/>
    <p:sldId id="362" r:id="rId23"/>
    <p:sldId id="364" r:id="rId24"/>
    <p:sldId id="365" r:id="rId25"/>
    <p:sldId id="366" r:id="rId26"/>
    <p:sldId id="367" r:id="rId27"/>
    <p:sldId id="363" r:id="rId28"/>
    <p:sldId id="375" r:id="rId29"/>
    <p:sldId id="495" r:id="rId30"/>
    <p:sldId id="387" r:id="rId31"/>
    <p:sldId id="537" r:id="rId32"/>
    <p:sldId id="381" r:id="rId33"/>
    <p:sldId id="384" r:id="rId34"/>
    <p:sldId id="385" r:id="rId35"/>
    <p:sldId id="388" r:id="rId36"/>
    <p:sldId id="392" r:id="rId37"/>
    <p:sldId id="393" r:id="rId38"/>
    <p:sldId id="456" r:id="rId39"/>
    <p:sldId id="396" r:id="rId40"/>
    <p:sldId id="394" r:id="rId41"/>
    <p:sldId id="395" r:id="rId42"/>
    <p:sldId id="546" r:id="rId43"/>
    <p:sldId id="498" r:id="rId44"/>
    <p:sldId id="355" r:id="rId45"/>
    <p:sldId id="286" r:id="rId46"/>
    <p:sldId id="298" r:id="rId47"/>
    <p:sldId id="302" r:id="rId48"/>
    <p:sldId id="289" r:id="rId49"/>
    <p:sldId id="496" r:id="rId50"/>
    <p:sldId id="356" r:id="rId51"/>
    <p:sldId id="299" r:id="rId52"/>
    <p:sldId id="292" r:id="rId53"/>
    <p:sldId id="303" r:id="rId54"/>
    <p:sldId id="497" r:id="rId55"/>
    <p:sldId id="504" r:id="rId56"/>
    <p:sldId id="505" r:id="rId57"/>
    <p:sldId id="538" r:id="rId58"/>
    <p:sldId id="507" r:id="rId59"/>
    <p:sldId id="508" r:id="rId60"/>
    <p:sldId id="509" r:id="rId61"/>
    <p:sldId id="510" r:id="rId62"/>
    <p:sldId id="511" r:id="rId63"/>
    <p:sldId id="512" r:id="rId64"/>
    <p:sldId id="513" r:id="rId65"/>
    <p:sldId id="514" r:id="rId66"/>
    <p:sldId id="515" r:id="rId67"/>
    <p:sldId id="516" r:id="rId68"/>
    <p:sldId id="517" r:id="rId69"/>
    <p:sldId id="519" r:id="rId70"/>
    <p:sldId id="543" r:id="rId71"/>
    <p:sldId id="544" r:id="rId72"/>
    <p:sldId id="548" r:id="rId73"/>
    <p:sldId id="520" r:id="rId74"/>
    <p:sldId id="521" r:id="rId75"/>
    <p:sldId id="522" r:id="rId76"/>
    <p:sldId id="523" r:id="rId77"/>
    <p:sldId id="524" r:id="rId78"/>
    <p:sldId id="525" r:id="rId79"/>
    <p:sldId id="532" r:id="rId80"/>
    <p:sldId id="526" r:id="rId81"/>
    <p:sldId id="527" r:id="rId82"/>
    <p:sldId id="528" r:id="rId83"/>
    <p:sldId id="897" r:id="rId84"/>
    <p:sldId id="535" r:id="rId85"/>
    <p:sldId id="529" r:id="rId86"/>
    <p:sldId id="530" r:id="rId87"/>
    <p:sldId id="531" r:id="rId88"/>
    <p:sldId id="377" r:id="rId89"/>
    <p:sldId id="448" r:id="rId90"/>
    <p:sldId id="545" r:id="rId91"/>
    <p:sldId id="539" r:id="rId92"/>
    <p:sldId id="438" r:id="rId93"/>
    <p:sldId id="542" r:id="rId94"/>
    <p:sldId id="446" r:id="rId95"/>
    <p:sldId id="447" r:id="rId96"/>
    <p:sldId id="541" r:id="rId97"/>
    <p:sldId id="431" r:id="rId98"/>
    <p:sldId id="540" r:id="rId99"/>
    <p:sldId id="499" r:id="rId100"/>
    <p:sldId id="344" r:id="rId101"/>
    <p:sldId id="896" r:id="rId10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E46C0A"/>
    <a:srgbClr val="C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67" autoAdjust="0"/>
    <p:restoredTop sz="91081" autoAdjust="0"/>
  </p:normalViewPr>
  <p:slideViewPr>
    <p:cSldViewPr>
      <p:cViewPr varScale="1">
        <p:scale>
          <a:sx n="86" d="100"/>
          <a:sy n="86" d="100"/>
        </p:scale>
        <p:origin x="1260" y="84"/>
      </p:cViewPr>
      <p:guideLst>
        <p:guide orient="horz" pos="1620"/>
        <p:guide pos="2880"/>
      </p:guideLst>
    </p:cSldViewPr>
  </p:slideViewPr>
  <p:notesTextViewPr>
    <p:cViewPr>
      <p:scale>
        <a:sx n="1" d="1"/>
        <a:sy n="1" d="1"/>
      </p:scale>
      <p:origin x="0" y="0"/>
    </p:cViewPr>
  </p:notesTextViewPr>
  <p:sorterViewPr>
    <p:cViewPr>
      <p:scale>
        <a:sx n="100" d="100"/>
        <a:sy n="100" d="100"/>
      </p:scale>
      <p:origin x="0" y="-1722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1" Type="http://schemas.openxmlformats.org/officeDocument/2006/relationships/oleObject" Target="Graphique%20dans%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Dossier%20TE%20Elexinn%20Megenne\Data%20embryon%20AETE%2020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Dossier%20TE%20Elexinn%20Megenne\Data%20embryon%20AETE%202020.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H:\Dossier%20TE%20Elexinn%20Megenne\Data%20embryon%20AETE%202020.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H:\Dossier%20TE%20Elexinn%20Megenne\Data%20embryon%20AETE%20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'[Graphique dans Microsoft PowerPoint]Feuil1'!$A$115</c:f>
              <c:strCache>
                <c:ptCount val="1"/>
                <c:pt idx="0">
                  <c:v>Total</c:v>
                </c:pt>
              </c:strCache>
            </c:strRef>
          </c:tx>
          <c:invertIfNegative val="0"/>
          <c:cat>
            <c:strRef>
              <c:f>'[Graphique dans Microsoft PowerPoint]Feuil1'!$B$114:$F$114</c:f>
              <c:strCache>
                <c:ptCount val="5"/>
                <c:pt idx="0">
                  <c:v>Tot</c:v>
                </c:pt>
                <c:pt idx="1">
                  <c:v>FR</c:v>
                </c:pt>
                <c:pt idx="2">
                  <c:v>GE</c:v>
                </c:pt>
                <c:pt idx="3">
                  <c:v>IT</c:v>
                </c:pt>
                <c:pt idx="4">
                  <c:v>PB</c:v>
                </c:pt>
              </c:strCache>
            </c:strRef>
          </c:cat>
          <c:val>
            <c:numRef>
              <c:f>'[Graphique dans Microsoft PowerPoint]Feuil1'!$B$115:$F$115</c:f>
              <c:numCache>
                <c:formatCode>General</c:formatCode>
                <c:ptCount val="5"/>
                <c:pt idx="0">
                  <c:v>152208</c:v>
                </c:pt>
                <c:pt idx="1">
                  <c:v>39928</c:v>
                </c:pt>
                <c:pt idx="2">
                  <c:v>31815</c:v>
                </c:pt>
                <c:pt idx="3">
                  <c:v>18727</c:v>
                </c:pt>
                <c:pt idx="4">
                  <c:v>25169</c:v>
                </c:pt>
              </c:numCache>
            </c:numRef>
          </c:val>
          <c:extLst>
            <c:ext xmlns:c16="http://schemas.microsoft.com/office/drawing/2014/chart" uri="{C3380CC4-5D6E-409C-BE32-E72D297353CC}">
              <c16:uniqueId val="{00000000-3A5B-4053-9D78-6A9D26E1C604}"/>
            </c:ext>
          </c:extLst>
        </c:ser>
        <c:ser>
          <c:idx val="1"/>
          <c:order val="1"/>
          <c:tx>
            <c:strRef>
              <c:f>'[Graphique dans Microsoft PowerPoint]Feuil1'!$A$116</c:f>
              <c:strCache>
                <c:ptCount val="1"/>
                <c:pt idx="0">
                  <c:v>In vivo </c:v>
                </c:pt>
              </c:strCache>
            </c:strRef>
          </c:tx>
          <c:invertIfNegative val="0"/>
          <c:cat>
            <c:strRef>
              <c:f>'[Graphique dans Microsoft PowerPoint]Feuil1'!$B$114:$F$114</c:f>
              <c:strCache>
                <c:ptCount val="5"/>
                <c:pt idx="0">
                  <c:v>Tot</c:v>
                </c:pt>
                <c:pt idx="1">
                  <c:v>FR</c:v>
                </c:pt>
                <c:pt idx="2">
                  <c:v>GE</c:v>
                </c:pt>
                <c:pt idx="3">
                  <c:v>IT</c:v>
                </c:pt>
                <c:pt idx="4">
                  <c:v>PB</c:v>
                </c:pt>
              </c:strCache>
            </c:strRef>
          </c:cat>
          <c:val>
            <c:numRef>
              <c:f>'[Graphique dans Microsoft PowerPoint]Feuil1'!$B$116:$F$116</c:f>
              <c:numCache>
                <c:formatCode>General</c:formatCode>
                <c:ptCount val="5"/>
                <c:pt idx="0">
                  <c:v>126491</c:v>
                </c:pt>
                <c:pt idx="1">
                  <c:v>37505</c:v>
                </c:pt>
                <c:pt idx="2">
                  <c:v>24641</c:v>
                </c:pt>
                <c:pt idx="3">
                  <c:v>18249</c:v>
                </c:pt>
                <c:pt idx="4">
                  <c:v>12512</c:v>
                </c:pt>
              </c:numCache>
            </c:numRef>
          </c:val>
          <c:extLst>
            <c:ext xmlns:c16="http://schemas.microsoft.com/office/drawing/2014/chart" uri="{C3380CC4-5D6E-409C-BE32-E72D297353CC}">
              <c16:uniqueId val="{00000001-3A5B-4053-9D78-6A9D26E1C604}"/>
            </c:ext>
          </c:extLst>
        </c:ser>
        <c:ser>
          <c:idx val="2"/>
          <c:order val="2"/>
          <c:tx>
            <c:strRef>
              <c:f>'[Graphique dans Microsoft PowerPoint]Feuil1'!$A$117</c:f>
              <c:strCache>
                <c:ptCount val="1"/>
                <c:pt idx="0">
                  <c:v>In vitro</c:v>
                </c:pt>
              </c:strCache>
            </c:strRef>
          </c:tx>
          <c:invertIfNegative val="0"/>
          <c:cat>
            <c:strRef>
              <c:f>'[Graphique dans Microsoft PowerPoint]Feuil1'!$B$114:$F$114</c:f>
              <c:strCache>
                <c:ptCount val="5"/>
                <c:pt idx="0">
                  <c:v>Tot</c:v>
                </c:pt>
                <c:pt idx="1">
                  <c:v>FR</c:v>
                </c:pt>
                <c:pt idx="2">
                  <c:v>GE</c:v>
                </c:pt>
                <c:pt idx="3">
                  <c:v>IT</c:v>
                </c:pt>
                <c:pt idx="4">
                  <c:v>PB</c:v>
                </c:pt>
              </c:strCache>
            </c:strRef>
          </c:cat>
          <c:val>
            <c:numRef>
              <c:f>'[Graphique dans Microsoft PowerPoint]Feuil1'!$B$117:$F$117</c:f>
              <c:numCache>
                <c:formatCode>General</c:formatCode>
                <c:ptCount val="5"/>
                <c:pt idx="0">
                  <c:v>25717</c:v>
                </c:pt>
                <c:pt idx="1">
                  <c:v>2423</c:v>
                </c:pt>
                <c:pt idx="2">
                  <c:v>7174</c:v>
                </c:pt>
                <c:pt idx="3">
                  <c:v>478</c:v>
                </c:pt>
                <c:pt idx="4">
                  <c:v>12657</c:v>
                </c:pt>
              </c:numCache>
            </c:numRef>
          </c:val>
          <c:extLst>
            <c:ext xmlns:c16="http://schemas.microsoft.com/office/drawing/2014/chart" uri="{C3380CC4-5D6E-409C-BE32-E72D297353CC}">
              <c16:uniqueId val="{00000002-3A5B-4053-9D78-6A9D26E1C604}"/>
            </c:ext>
          </c:extLst>
        </c:ser>
        <c:dLbls>
          <c:showLegendKey val="0"/>
          <c:showVal val="0"/>
          <c:showCatName val="0"/>
          <c:showSerName val="0"/>
          <c:showPercent val="0"/>
          <c:showBubbleSize val="0"/>
        </c:dLbls>
        <c:gapWidth val="150"/>
        <c:axId val="306894336"/>
        <c:axId val="51775168"/>
      </c:barChart>
      <c:catAx>
        <c:axId val="306894336"/>
        <c:scaling>
          <c:orientation val="minMax"/>
        </c:scaling>
        <c:delete val="0"/>
        <c:axPos val="b"/>
        <c:numFmt formatCode="General" sourceLinked="0"/>
        <c:majorTickMark val="none"/>
        <c:minorTickMark val="none"/>
        <c:tickLblPos val="nextTo"/>
        <c:crossAx val="51775168"/>
        <c:crosses val="autoZero"/>
        <c:auto val="1"/>
        <c:lblAlgn val="ctr"/>
        <c:lblOffset val="100"/>
        <c:noMultiLvlLbl val="0"/>
      </c:catAx>
      <c:valAx>
        <c:axId val="51775168"/>
        <c:scaling>
          <c:orientation val="minMax"/>
        </c:scaling>
        <c:delete val="0"/>
        <c:axPos val="l"/>
        <c:majorGridlines/>
        <c:numFmt formatCode="General" sourceLinked="1"/>
        <c:majorTickMark val="none"/>
        <c:minorTickMark val="none"/>
        <c:tickLblPos val="nextTo"/>
        <c:txPr>
          <a:bodyPr/>
          <a:lstStyle/>
          <a:p>
            <a:pPr>
              <a:defRPr sz="1400">
                <a:solidFill>
                  <a:schemeClr val="bg1"/>
                </a:solidFill>
              </a:defRPr>
            </a:pPr>
            <a:endParaRPr lang="fr-FR"/>
          </a:p>
        </c:txPr>
        <c:crossAx val="306894336"/>
        <c:crosses val="autoZero"/>
        <c:crossBetween val="between"/>
      </c:valAx>
      <c:dTable>
        <c:showHorzBorder val="1"/>
        <c:showVertBorder val="1"/>
        <c:showOutline val="1"/>
        <c:showKeys val="1"/>
        <c:txPr>
          <a:bodyPr/>
          <a:lstStyle/>
          <a:p>
            <a:pPr rtl="0">
              <a:defRPr sz="1400">
                <a:solidFill>
                  <a:schemeClr val="bg1"/>
                </a:solidFill>
              </a:defRPr>
            </a:pPr>
            <a:endParaRPr lang="fr-FR"/>
          </a:p>
        </c:txPr>
      </c:dTable>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Feuil1!$A$34</c:f>
              <c:strCache>
                <c:ptCount val="1"/>
                <c:pt idx="0">
                  <c:v>VL</c:v>
                </c:pt>
              </c:strCache>
            </c:strRef>
          </c:tx>
          <c:invertIfNegative val="0"/>
          <c:cat>
            <c:strRef>
              <c:f>Feuil1!$B$33:$F$33</c:f>
              <c:strCache>
                <c:ptCount val="5"/>
                <c:pt idx="0">
                  <c:v>Tot</c:v>
                </c:pt>
                <c:pt idx="1">
                  <c:v>FR</c:v>
                </c:pt>
                <c:pt idx="2">
                  <c:v>GE</c:v>
                </c:pt>
                <c:pt idx="3">
                  <c:v>IT</c:v>
                </c:pt>
                <c:pt idx="4">
                  <c:v>PB</c:v>
                </c:pt>
              </c:strCache>
            </c:strRef>
          </c:cat>
          <c:val>
            <c:numRef>
              <c:f>Feuil1!$B$34:$F$34</c:f>
              <c:numCache>
                <c:formatCode>0.0</c:formatCode>
                <c:ptCount val="5"/>
                <c:pt idx="0">
                  <c:v>85.124290467801927</c:v>
                </c:pt>
                <c:pt idx="1">
                  <c:v>83.376750244220119</c:v>
                </c:pt>
                <c:pt idx="2">
                  <c:v>87.257079400333154</c:v>
                </c:pt>
                <c:pt idx="3">
                  <c:v>94.914596273291934</c:v>
                </c:pt>
                <c:pt idx="4">
                  <c:v>100</c:v>
                </c:pt>
              </c:numCache>
            </c:numRef>
          </c:val>
          <c:extLst>
            <c:ext xmlns:c16="http://schemas.microsoft.com/office/drawing/2014/chart" uri="{C3380CC4-5D6E-409C-BE32-E72D297353CC}">
              <c16:uniqueId val="{00000000-D554-470E-AF66-74BDB4B325A1}"/>
            </c:ext>
          </c:extLst>
        </c:ser>
        <c:ser>
          <c:idx val="1"/>
          <c:order val="1"/>
          <c:tx>
            <c:strRef>
              <c:f>Feuil1!$A$35</c:f>
              <c:strCache>
                <c:ptCount val="1"/>
                <c:pt idx="0">
                  <c:v>VV</c:v>
                </c:pt>
              </c:strCache>
            </c:strRef>
          </c:tx>
          <c:invertIfNegative val="0"/>
          <c:cat>
            <c:strRef>
              <c:f>Feuil1!$B$33:$F$33</c:f>
              <c:strCache>
                <c:ptCount val="5"/>
                <c:pt idx="0">
                  <c:v>Tot</c:v>
                </c:pt>
                <c:pt idx="1">
                  <c:v>FR</c:v>
                </c:pt>
                <c:pt idx="2">
                  <c:v>GE</c:v>
                </c:pt>
                <c:pt idx="3">
                  <c:v>IT</c:v>
                </c:pt>
                <c:pt idx="4">
                  <c:v>PB</c:v>
                </c:pt>
              </c:strCache>
            </c:strRef>
          </c:cat>
          <c:val>
            <c:numRef>
              <c:f>Feuil1!$B$35:$F$35</c:f>
              <c:numCache>
                <c:formatCode>0.0</c:formatCode>
                <c:ptCount val="5"/>
                <c:pt idx="0">
                  <c:v>14.875709532198082</c:v>
                </c:pt>
                <c:pt idx="1">
                  <c:v>16.623249755779877</c:v>
                </c:pt>
                <c:pt idx="2">
                  <c:v>12.742920599666851</c:v>
                </c:pt>
                <c:pt idx="3">
                  <c:v>5.0854037267080745</c:v>
                </c:pt>
                <c:pt idx="4">
                  <c:v>0</c:v>
                </c:pt>
              </c:numCache>
            </c:numRef>
          </c:val>
          <c:extLst>
            <c:ext xmlns:c16="http://schemas.microsoft.com/office/drawing/2014/chart" uri="{C3380CC4-5D6E-409C-BE32-E72D297353CC}">
              <c16:uniqueId val="{00000001-D554-470E-AF66-74BDB4B325A1}"/>
            </c:ext>
          </c:extLst>
        </c:ser>
        <c:dLbls>
          <c:showLegendKey val="0"/>
          <c:showVal val="0"/>
          <c:showCatName val="0"/>
          <c:showSerName val="0"/>
          <c:showPercent val="0"/>
          <c:showBubbleSize val="0"/>
        </c:dLbls>
        <c:gapWidth val="150"/>
        <c:axId val="298937856"/>
        <c:axId val="418281088"/>
      </c:barChart>
      <c:catAx>
        <c:axId val="298937856"/>
        <c:scaling>
          <c:orientation val="minMax"/>
        </c:scaling>
        <c:delete val="0"/>
        <c:axPos val="b"/>
        <c:numFmt formatCode="General" sourceLinked="0"/>
        <c:majorTickMark val="none"/>
        <c:minorTickMark val="none"/>
        <c:tickLblPos val="nextTo"/>
        <c:crossAx val="418281088"/>
        <c:crosses val="autoZero"/>
        <c:auto val="1"/>
        <c:lblAlgn val="ctr"/>
        <c:lblOffset val="100"/>
        <c:noMultiLvlLbl val="0"/>
      </c:catAx>
      <c:valAx>
        <c:axId val="418281088"/>
        <c:scaling>
          <c:orientation val="minMax"/>
          <c:max val="100"/>
        </c:scaling>
        <c:delete val="0"/>
        <c:axPos val="l"/>
        <c:majorGridlines/>
        <c:numFmt formatCode="0.0" sourceLinked="1"/>
        <c:majorTickMark val="none"/>
        <c:minorTickMark val="none"/>
        <c:tickLblPos val="nextTo"/>
        <c:txPr>
          <a:bodyPr/>
          <a:lstStyle/>
          <a:p>
            <a:pPr>
              <a:defRPr sz="1400"/>
            </a:pPr>
            <a:endParaRPr lang="fr-FR"/>
          </a:p>
        </c:txPr>
        <c:crossAx val="298937856"/>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txPr>
    <a:bodyPr/>
    <a:lstStyle/>
    <a:p>
      <a:pPr>
        <a:defRPr>
          <a:solidFill>
            <a:schemeClr val="bg1"/>
          </a:solidFill>
        </a:defRPr>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03333939696566"/>
          <c:y val="2.9699126661533137E-2"/>
          <c:w val="0.88796666060303431"/>
          <c:h val="0.7087539443254709"/>
        </c:manualLayout>
      </c:layout>
      <c:barChart>
        <c:barDir val="col"/>
        <c:grouping val="clustered"/>
        <c:varyColors val="0"/>
        <c:ser>
          <c:idx val="0"/>
          <c:order val="0"/>
          <c:tx>
            <c:strRef>
              <c:f>Feuil1!$A$44</c:f>
              <c:strCache>
                <c:ptCount val="1"/>
                <c:pt idx="0">
                  <c:v>VL</c:v>
                </c:pt>
              </c:strCache>
            </c:strRef>
          </c:tx>
          <c:invertIfNegative val="0"/>
          <c:cat>
            <c:strRef>
              <c:f>Feuil1!$B$43:$F$43</c:f>
              <c:strCache>
                <c:ptCount val="5"/>
                <c:pt idx="0">
                  <c:v>Tot</c:v>
                </c:pt>
                <c:pt idx="1">
                  <c:v>FR</c:v>
                </c:pt>
                <c:pt idx="2">
                  <c:v>GE</c:v>
                </c:pt>
                <c:pt idx="3">
                  <c:v>IT</c:v>
                </c:pt>
                <c:pt idx="4">
                  <c:v>PB</c:v>
                </c:pt>
              </c:strCache>
            </c:strRef>
          </c:cat>
          <c:val>
            <c:numRef>
              <c:f>Feuil1!$B$44:$F$44</c:f>
              <c:numCache>
                <c:formatCode>0.0</c:formatCode>
                <c:ptCount val="5"/>
                <c:pt idx="0">
                  <c:v>95.61561561561561</c:v>
                </c:pt>
                <c:pt idx="1">
                  <c:v>92.005076142131983</c:v>
                </c:pt>
                <c:pt idx="2">
                  <c:v>91.222444889779567</c:v>
                </c:pt>
                <c:pt idx="3">
                  <c:v>61.53846153846154</c:v>
                </c:pt>
                <c:pt idx="4">
                  <c:v>100</c:v>
                </c:pt>
              </c:numCache>
            </c:numRef>
          </c:val>
          <c:extLst>
            <c:ext xmlns:c16="http://schemas.microsoft.com/office/drawing/2014/chart" uri="{C3380CC4-5D6E-409C-BE32-E72D297353CC}">
              <c16:uniqueId val="{00000000-986D-4DFD-8CCA-F5ED35F81C69}"/>
            </c:ext>
          </c:extLst>
        </c:ser>
        <c:ser>
          <c:idx val="1"/>
          <c:order val="1"/>
          <c:tx>
            <c:strRef>
              <c:f>Feuil1!$A$45</c:f>
              <c:strCache>
                <c:ptCount val="1"/>
                <c:pt idx="0">
                  <c:v>VV</c:v>
                </c:pt>
              </c:strCache>
            </c:strRef>
          </c:tx>
          <c:invertIfNegative val="0"/>
          <c:cat>
            <c:strRef>
              <c:f>Feuil1!$B$43:$F$43</c:f>
              <c:strCache>
                <c:ptCount val="5"/>
                <c:pt idx="0">
                  <c:v>Tot</c:v>
                </c:pt>
                <c:pt idx="1">
                  <c:v>FR</c:v>
                </c:pt>
                <c:pt idx="2">
                  <c:v>GE</c:v>
                </c:pt>
                <c:pt idx="3">
                  <c:v>IT</c:v>
                </c:pt>
                <c:pt idx="4">
                  <c:v>PB</c:v>
                </c:pt>
              </c:strCache>
            </c:strRef>
          </c:cat>
          <c:val>
            <c:numRef>
              <c:f>Feuil1!$B$45:$F$45</c:f>
              <c:numCache>
                <c:formatCode>0.0</c:formatCode>
                <c:ptCount val="5"/>
                <c:pt idx="0">
                  <c:v>4.3843843843843846</c:v>
                </c:pt>
                <c:pt idx="1">
                  <c:v>7.9949238578680211</c:v>
                </c:pt>
                <c:pt idx="2">
                  <c:v>8.7775551102204403</c:v>
                </c:pt>
                <c:pt idx="3">
                  <c:v>38.461538461538467</c:v>
                </c:pt>
                <c:pt idx="4">
                  <c:v>0</c:v>
                </c:pt>
              </c:numCache>
            </c:numRef>
          </c:val>
          <c:extLst>
            <c:ext xmlns:c16="http://schemas.microsoft.com/office/drawing/2014/chart" uri="{C3380CC4-5D6E-409C-BE32-E72D297353CC}">
              <c16:uniqueId val="{00000001-986D-4DFD-8CCA-F5ED35F81C69}"/>
            </c:ext>
          </c:extLst>
        </c:ser>
        <c:dLbls>
          <c:showLegendKey val="0"/>
          <c:showVal val="0"/>
          <c:showCatName val="0"/>
          <c:showSerName val="0"/>
          <c:showPercent val="0"/>
          <c:showBubbleSize val="0"/>
        </c:dLbls>
        <c:gapWidth val="150"/>
        <c:axId val="299642880"/>
        <c:axId val="164872768"/>
      </c:barChart>
      <c:catAx>
        <c:axId val="299642880"/>
        <c:scaling>
          <c:orientation val="minMax"/>
        </c:scaling>
        <c:delete val="0"/>
        <c:axPos val="b"/>
        <c:numFmt formatCode="General" sourceLinked="0"/>
        <c:majorTickMark val="none"/>
        <c:minorTickMark val="none"/>
        <c:tickLblPos val="nextTo"/>
        <c:crossAx val="164872768"/>
        <c:crosses val="autoZero"/>
        <c:auto val="1"/>
        <c:lblAlgn val="ctr"/>
        <c:lblOffset val="100"/>
        <c:noMultiLvlLbl val="0"/>
      </c:catAx>
      <c:valAx>
        <c:axId val="164872768"/>
        <c:scaling>
          <c:orientation val="minMax"/>
          <c:max val="100"/>
        </c:scaling>
        <c:delete val="0"/>
        <c:axPos val="l"/>
        <c:majorGridlines/>
        <c:numFmt formatCode="0.0" sourceLinked="1"/>
        <c:majorTickMark val="none"/>
        <c:minorTickMark val="none"/>
        <c:tickLblPos val="nextTo"/>
        <c:crossAx val="299642880"/>
        <c:crosses val="autoZero"/>
        <c:crossBetween val="between"/>
      </c:valAx>
      <c:dTable>
        <c:showHorzBorder val="1"/>
        <c:showVertBorder val="1"/>
        <c:showOutline val="1"/>
        <c:showKeys val="1"/>
      </c:dTable>
    </c:plotArea>
    <c:plotVisOnly val="1"/>
    <c:dispBlanksAs val="gap"/>
    <c:showDLblsOverMax val="0"/>
  </c:chart>
  <c:txPr>
    <a:bodyPr/>
    <a:lstStyle/>
    <a:p>
      <a:pPr>
        <a:defRPr sz="1200">
          <a:solidFill>
            <a:schemeClr val="bg1"/>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Feuil1!$G$65</c:f>
              <c:strCache>
                <c:ptCount val="1"/>
                <c:pt idx="0">
                  <c:v>N emb / récolte</c:v>
                </c:pt>
              </c:strCache>
            </c:strRef>
          </c:tx>
          <c:invertIfNegative val="0"/>
          <c:cat>
            <c:strRef>
              <c:f>Feuil1!$H$64:$L$64</c:f>
              <c:strCache>
                <c:ptCount val="5"/>
                <c:pt idx="0">
                  <c:v>Tot</c:v>
                </c:pt>
                <c:pt idx="1">
                  <c:v>FR</c:v>
                </c:pt>
                <c:pt idx="2">
                  <c:v>GE</c:v>
                </c:pt>
                <c:pt idx="3">
                  <c:v>IT</c:v>
                </c:pt>
                <c:pt idx="4">
                  <c:v>PB</c:v>
                </c:pt>
              </c:strCache>
            </c:strRef>
          </c:cat>
          <c:val>
            <c:numRef>
              <c:f>Feuil1!$H$65:$L$65</c:f>
              <c:numCache>
                <c:formatCode>0.0</c:formatCode>
                <c:ptCount val="5"/>
                <c:pt idx="0">
                  <c:v>9.3129281659816012</c:v>
                </c:pt>
                <c:pt idx="1">
                  <c:v>10.199120807554543</c:v>
                </c:pt>
                <c:pt idx="2">
                  <c:v>9.9652970571904493</c:v>
                </c:pt>
                <c:pt idx="3">
                  <c:v>10.274068322981366</c:v>
                </c:pt>
                <c:pt idx="4">
                  <c:v>7.4390026714158504</c:v>
                </c:pt>
              </c:numCache>
            </c:numRef>
          </c:val>
          <c:extLst>
            <c:ext xmlns:c16="http://schemas.microsoft.com/office/drawing/2014/chart" uri="{C3380CC4-5D6E-409C-BE32-E72D297353CC}">
              <c16:uniqueId val="{00000000-CD4F-44A9-A499-33521A669DD4}"/>
            </c:ext>
          </c:extLst>
        </c:ser>
        <c:ser>
          <c:idx val="1"/>
          <c:order val="1"/>
          <c:tx>
            <c:strRef>
              <c:f>Feuil1!$G$66</c:f>
              <c:strCache>
                <c:ptCount val="1"/>
                <c:pt idx="0">
                  <c:v>N emb transf / récolte</c:v>
                </c:pt>
              </c:strCache>
            </c:strRef>
          </c:tx>
          <c:invertIfNegative val="0"/>
          <c:cat>
            <c:strRef>
              <c:f>Feuil1!$H$64:$L$64</c:f>
              <c:strCache>
                <c:ptCount val="5"/>
                <c:pt idx="0">
                  <c:v>Tot</c:v>
                </c:pt>
                <c:pt idx="1">
                  <c:v>FR</c:v>
                </c:pt>
                <c:pt idx="2">
                  <c:v>GE</c:v>
                </c:pt>
                <c:pt idx="3">
                  <c:v>IT</c:v>
                </c:pt>
                <c:pt idx="4">
                  <c:v>PB</c:v>
                </c:pt>
              </c:strCache>
            </c:strRef>
          </c:cat>
          <c:val>
            <c:numRef>
              <c:f>Feuil1!$H$66:$L$66</c:f>
              <c:numCache>
                <c:formatCode>0.0</c:formatCode>
                <c:ptCount val="5"/>
                <c:pt idx="0">
                  <c:v>6.1896163632804857</c:v>
                </c:pt>
                <c:pt idx="1">
                  <c:v>6.1063171605340276</c:v>
                </c:pt>
                <c:pt idx="2">
                  <c:v>6.8409217101610214</c:v>
                </c:pt>
                <c:pt idx="3">
                  <c:v>7.0842391304347823</c:v>
                </c:pt>
                <c:pt idx="4">
                  <c:v>5.570792520035619</c:v>
                </c:pt>
              </c:numCache>
            </c:numRef>
          </c:val>
          <c:extLst>
            <c:ext xmlns:c16="http://schemas.microsoft.com/office/drawing/2014/chart" uri="{C3380CC4-5D6E-409C-BE32-E72D297353CC}">
              <c16:uniqueId val="{00000001-CD4F-44A9-A499-33521A669DD4}"/>
            </c:ext>
          </c:extLst>
        </c:ser>
        <c:dLbls>
          <c:showLegendKey val="0"/>
          <c:showVal val="0"/>
          <c:showCatName val="0"/>
          <c:showSerName val="0"/>
          <c:showPercent val="0"/>
          <c:showBubbleSize val="0"/>
        </c:dLbls>
        <c:gapWidth val="150"/>
        <c:axId val="299054080"/>
        <c:axId val="164875648"/>
      </c:barChart>
      <c:catAx>
        <c:axId val="299054080"/>
        <c:scaling>
          <c:orientation val="minMax"/>
        </c:scaling>
        <c:delete val="0"/>
        <c:axPos val="b"/>
        <c:numFmt formatCode="General" sourceLinked="0"/>
        <c:majorTickMark val="none"/>
        <c:minorTickMark val="none"/>
        <c:tickLblPos val="nextTo"/>
        <c:crossAx val="164875648"/>
        <c:crosses val="autoZero"/>
        <c:auto val="1"/>
        <c:lblAlgn val="ctr"/>
        <c:lblOffset val="100"/>
        <c:noMultiLvlLbl val="0"/>
      </c:catAx>
      <c:valAx>
        <c:axId val="164875648"/>
        <c:scaling>
          <c:orientation val="minMax"/>
        </c:scaling>
        <c:delete val="0"/>
        <c:axPos val="l"/>
        <c:majorGridlines/>
        <c:numFmt formatCode="0.0" sourceLinked="1"/>
        <c:majorTickMark val="none"/>
        <c:minorTickMark val="none"/>
        <c:tickLblPos val="nextTo"/>
        <c:txPr>
          <a:bodyPr/>
          <a:lstStyle/>
          <a:p>
            <a:pPr>
              <a:defRPr sz="1600">
                <a:solidFill>
                  <a:schemeClr val="bg1"/>
                </a:solidFill>
              </a:defRPr>
            </a:pPr>
            <a:endParaRPr lang="fr-FR"/>
          </a:p>
        </c:txPr>
        <c:crossAx val="299054080"/>
        <c:crosses val="autoZero"/>
        <c:crossBetween val="between"/>
      </c:valAx>
      <c:dTable>
        <c:showHorzBorder val="1"/>
        <c:showVertBorder val="1"/>
        <c:showOutline val="1"/>
        <c:showKeys val="1"/>
        <c:txPr>
          <a:bodyPr/>
          <a:lstStyle/>
          <a:p>
            <a:pPr rtl="0">
              <a:defRPr sz="1600">
                <a:solidFill>
                  <a:schemeClr val="bg1"/>
                </a:solidFill>
              </a:defRPr>
            </a:pPr>
            <a:endParaRPr lang="fr-FR"/>
          </a:p>
        </c:txPr>
      </c:dTable>
    </c:plotArea>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Feuil1!$A$88</c:f>
              <c:strCache>
                <c:ptCount val="1"/>
                <c:pt idx="0">
                  <c:v>N ovocyte / OPU</c:v>
                </c:pt>
              </c:strCache>
            </c:strRef>
          </c:tx>
          <c:invertIfNegative val="0"/>
          <c:cat>
            <c:strRef>
              <c:f>Feuil1!$B$87:$F$87</c:f>
              <c:strCache>
                <c:ptCount val="5"/>
                <c:pt idx="0">
                  <c:v>Tot</c:v>
                </c:pt>
                <c:pt idx="1">
                  <c:v>FR</c:v>
                </c:pt>
                <c:pt idx="2">
                  <c:v>GE</c:v>
                </c:pt>
                <c:pt idx="3">
                  <c:v>IT</c:v>
                </c:pt>
                <c:pt idx="4">
                  <c:v>PB</c:v>
                </c:pt>
              </c:strCache>
            </c:strRef>
          </c:cat>
          <c:val>
            <c:numRef>
              <c:f>Feuil1!$B$88:$F$88</c:f>
              <c:numCache>
                <c:formatCode>0.0</c:formatCode>
                <c:ptCount val="5"/>
                <c:pt idx="0">
                  <c:v>11.366166166166167</c:v>
                </c:pt>
                <c:pt idx="1">
                  <c:v>9.9441624365482237</c:v>
                </c:pt>
                <c:pt idx="2">
                  <c:v>14.139478957915832</c:v>
                </c:pt>
                <c:pt idx="3">
                  <c:v>10.351648351648352</c:v>
                </c:pt>
                <c:pt idx="4">
                  <c:v>10.680800727934486</c:v>
                </c:pt>
              </c:numCache>
            </c:numRef>
          </c:val>
          <c:extLst>
            <c:ext xmlns:c16="http://schemas.microsoft.com/office/drawing/2014/chart" uri="{C3380CC4-5D6E-409C-BE32-E72D297353CC}">
              <c16:uniqueId val="{00000000-417F-4894-9AA6-63E630634304}"/>
            </c:ext>
          </c:extLst>
        </c:ser>
        <c:ser>
          <c:idx val="1"/>
          <c:order val="1"/>
          <c:tx>
            <c:strRef>
              <c:f>Feuil1!$A$89</c:f>
              <c:strCache>
                <c:ptCount val="1"/>
                <c:pt idx="0">
                  <c:v>N emb / OPU</c:v>
                </c:pt>
              </c:strCache>
            </c:strRef>
          </c:tx>
          <c:invertIfNegative val="0"/>
          <c:cat>
            <c:strRef>
              <c:f>Feuil1!$B$87:$F$87</c:f>
              <c:strCache>
                <c:ptCount val="5"/>
                <c:pt idx="0">
                  <c:v>Tot</c:v>
                </c:pt>
                <c:pt idx="1">
                  <c:v>FR</c:v>
                </c:pt>
                <c:pt idx="2">
                  <c:v>GE</c:v>
                </c:pt>
                <c:pt idx="3">
                  <c:v>IT</c:v>
                </c:pt>
                <c:pt idx="4">
                  <c:v>PB</c:v>
                </c:pt>
              </c:strCache>
            </c:strRef>
          </c:cat>
          <c:val>
            <c:numRef>
              <c:f>Feuil1!$B$89:$F$89</c:f>
              <c:numCache>
                <c:formatCode>0.0</c:formatCode>
                <c:ptCount val="5"/>
                <c:pt idx="0">
                  <c:v>2.5742742742742744</c:v>
                </c:pt>
                <c:pt idx="1">
                  <c:v>3.0748730964467006</c:v>
                </c:pt>
                <c:pt idx="2">
                  <c:v>2.8753507014028057</c:v>
                </c:pt>
                <c:pt idx="3">
                  <c:v>2.6263736263736264</c:v>
                </c:pt>
                <c:pt idx="4">
                  <c:v>2.3033666969972701</c:v>
                </c:pt>
              </c:numCache>
            </c:numRef>
          </c:val>
          <c:extLst>
            <c:ext xmlns:c16="http://schemas.microsoft.com/office/drawing/2014/chart" uri="{C3380CC4-5D6E-409C-BE32-E72D297353CC}">
              <c16:uniqueId val="{00000001-417F-4894-9AA6-63E630634304}"/>
            </c:ext>
          </c:extLst>
        </c:ser>
        <c:ser>
          <c:idx val="2"/>
          <c:order val="2"/>
          <c:tx>
            <c:strRef>
              <c:f>Feuil1!$A$90</c:f>
              <c:strCache>
                <c:ptCount val="1"/>
                <c:pt idx="0">
                  <c:v>N ovo / emb</c:v>
                </c:pt>
              </c:strCache>
            </c:strRef>
          </c:tx>
          <c:invertIfNegative val="0"/>
          <c:cat>
            <c:strRef>
              <c:f>Feuil1!$B$87:$F$87</c:f>
              <c:strCache>
                <c:ptCount val="5"/>
                <c:pt idx="0">
                  <c:v>Tot</c:v>
                </c:pt>
                <c:pt idx="1">
                  <c:v>FR</c:v>
                </c:pt>
                <c:pt idx="2">
                  <c:v>GE</c:v>
                </c:pt>
                <c:pt idx="3">
                  <c:v>IT</c:v>
                </c:pt>
                <c:pt idx="4">
                  <c:v>PB</c:v>
                </c:pt>
              </c:strCache>
            </c:strRef>
          </c:cat>
          <c:val>
            <c:numRef>
              <c:f>Feuil1!$B$90:$F$90</c:f>
              <c:numCache>
                <c:formatCode>0.0</c:formatCode>
                <c:ptCount val="5"/>
                <c:pt idx="0">
                  <c:v>4.4152894972197378</c:v>
                </c:pt>
                <c:pt idx="1">
                  <c:v>3.2340074288072636</c:v>
                </c:pt>
                <c:pt idx="2">
                  <c:v>4.9174797881237806</c:v>
                </c:pt>
                <c:pt idx="3">
                  <c:v>3.9414225941422596</c:v>
                </c:pt>
                <c:pt idx="4">
                  <c:v>4.6370387927628984</c:v>
                </c:pt>
              </c:numCache>
            </c:numRef>
          </c:val>
          <c:extLst>
            <c:ext xmlns:c16="http://schemas.microsoft.com/office/drawing/2014/chart" uri="{C3380CC4-5D6E-409C-BE32-E72D297353CC}">
              <c16:uniqueId val="{00000002-417F-4894-9AA6-63E630634304}"/>
            </c:ext>
          </c:extLst>
        </c:ser>
        <c:dLbls>
          <c:showLegendKey val="0"/>
          <c:showVal val="0"/>
          <c:showCatName val="0"/>
          <c:showSerName val="0"/>
          <c:showPercent val="0"/>
          <c:showBubbleSize val="0"/>
        </c:dLbls>
        <c:gapWidth val="150"/>
        <c:axId val="299151872"/>
        <c:axId val="164878528"/>
      </c:barChart>
      <c:catAx>
        <c:axId val="299151872"/>
        <c:scaling>
          <c:orientation val="minMax"/>
        </c:scaling>
        <c:delete val="0"/>
        <c:axPos val="b"/>
        <c:numFmt formatCode="General" sourceLinked="0"/>
        <c:majorTickMark val="none"/>
        <c:minorTickMark val="none"/>
        <c:tickLblPos val="nextTo"/>
        <c:crossAx val="164878528"/>
        <c:crosses val="autoZero"/>
        <c:auto val="1"/>
        <c:lblAlgn val="ctr"/>
        <c:lblOffset val="100"/>
        <c:noMultiLvlLbl val="0"/>
      </c:catAx>
      <c:valAx>
        <c:axId val="164878528"/>
        <c:scaling>
          <c:orientation val="minMax"/>
          <c:max val="15"/>
          <c:min val="0"/>
        </c:scaling>
        <c:delete val="0"/>
        <c:axPos val="l"/>
        <c:majorGridlines/>
        <c:numFmt formatCode="0.0" sourceLinked="1"/>
        <c:majorTickMark val="none"/>
        <c:minorTickMark val="none"/>
        <c:tickLblPos val="nextTo"/>
        <c:txPr>
          <a:bodyPr/>
          <a:lstStyle/>
          <a:p>
            <a:pPr>
              <a:defRPr sz="1600">
                <a:solidFill>
                  <a:schemeClr val="bg1"/>
                </a:solidFill>
              </a:defRPr>
            </a:pPr>
            <a:endParaRPr lang="fr-FR"/>
          </a:p>
        </c:txPr>
        <c:crossAx val="299151872"/>
        <c:crosses val="autoZero"/>
        <c:crossBetween val="between"/>
        <c:majorUnit val="2"/>
      </c:valAx>
      <c:dTable>
        <c:showHorzBorder val="1"/>
        <c:showVertBorder val="1"/>
        <c:showOutline val="1"/>
        <c:showKeys val="1"/>
        <c:txPr>
          <a:bodyPr/>
          <a:lstStyle/>
          <a:p>
            <a:pPr rtl="0">
              <a:defRPr sz="1600">
                <a:solidFill>
                  <a:schemeClr val="bg1"/>
                </a:solidFill>
              </a:defRPr>
            </a:pPr>
            <a:endParaRPr lang="fr-FR"/>
          </a:p>
        </c:txPr>
      </c:dTable>
    </c:plotArea>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7.jpeg"/></Relationships>
</file>

<file path=ppt/drawings/_rels/drawing2.xml.rels><?xml version="1.0" encoding="UTF-8" standalone="yes"?>
<Relationships xmlns="http://schemas.openxmlformats.org/package/2006/relationships"><Relationship Id="rId1" Type="http://schemas.openxmlformats.org/officeDocument/2006/relationships/image" Target="../media/image8.jpeg"/></Relationships>
</file>

<file path=ppt/drawings/drawing1.xml><?xml version="1.0" encoding="utf-8"?>
<c:userShapes xmlns:c="http://schemas.openxmlformats.org/drawingml/2006/chart">
  <cdr:relSizeAnchor xmlns:cdr="http://schemas.openxmlformats.org/drawingml/2006/chartDrawing">
    <cdr:from>
      <cdr:x>0</cdr:x>
      <cdr:y>0</cdr:y>
    </cdr:from>
    <cdr:to>
      <cdr:x>0.15789</cdr:x>
      <cdr:y>0.22862</cdr:y>
    </cdr:to>
    <cdr:pic>
      <cdr:nvPicPr>
        <cdr:cNvPr id="2" name="Picture 3" descr="D:\000 Espagne\DSC_8233.JPG">
          <a:extLst xmlns:a="http://schemas.openxmlformats.org/drawingml/2006/main">
            <a:ext uri="{FF2B5EF4-FFF2-40B4-BE49-F238E27FC236}">
              <a16:creationId xmlns:a16="http://schemas.microsoft.com/office/drawing/2014/main" id="{1CC507CF-3440-693B-F3C6-DC7FDFC93593}"/>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0"/>
          <a:ext cx="1296144" cy="86428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0.31579</cdr:x>
      <cdr:y>0.91429</cdr:y>
    </cdr:from>
    <cdr:to>
      <cdr:x>0.39474</cdr:x>
      <cdr:y>0.97143</cdr:y>
    </cdr:to>
    <cdr:sp macro="" textlink="">
      <cdr:nvSpPr>
        <cdr:cNvPr id="4" name="Rectangle 3"/>
        <cdr:cNvSpPr/>
      </cdr:nvSpPr>
      <cdr:spPr>
        <a:xfrm xmlns:a="http://schemas.openxmlformats.org/drawingml/2006/main">
          <a:off x="2592288" y="3456384"/>
          <a:ext cx="648072" cy="216024"/>
        </a:xfrm>
        <a:prstGeom xmlns:a="http://schemas.openxmlformats.org/drawingml/2006/main" prst="rect">
          <a:avLst/>
        </a:prstGeom>
        <a:noFill xmlns:a="http://schemas.openxmlformats.org/drawingml/2006/main"/>
        <a:ln xmlns:a="http://schemas.openxmlformats.org/drawingml/2006/main" w="381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fr-BE"/>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0.13514</cdr:x>
      <cdr:y>0.23188</cdr:y>
    </cdr:to>
    <cdr:pic>
      <cdr:nvPicPr>
        <cdr:cNvPr id="2" name="Picture 4" descr="dia2483">
          <a:extLst xmlns:a="http://schemas.openxmlformats.org/drawingml/2006/main">
            <a:ext uri="{FF2B5EF4-FFF2-40B4-BE49-F238E27FC236}">
              <a16:creationId xmlns:a16="http://schemas.microsoft.com/office/drawing/2014/main" id="{E6DA36B3-8B6A-4042-5C68-91371B5521F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0" y="0"/>
          <a:ext cx="1080159" cy="86409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pic>
  </cdr:relSizeAnchor>
  <cdr:relSizeAnchor xmlns:cdr="http://schemas.openxmlformats.org/drawingml/2006/chartDrawing">
    <cdr:from>
      <cdr:x>0.27027</cdr:x>
      <cdr:y>0.91787</cdr:y>
    </cdr:from>
    <cdr:to>
      <cdr:x>0.35135</cdr:x>
      <cdr:y>0.97584</cdr:y>
    </cdr:to>
    <cdr:sp macro="" textlink="">
      <cdr:nvSpPr>
        <cdr:cNvPr id="3" name="Ellipse 2"/>
        <cdr:cNvSpPr/>
      </cdr:nvSpPr>
      <cdr:spPr>
        <a:xfrm xmlns:a="http://schemas.openxmlformats.org/drawingml/2006/main">
          <a:off x="2160240" y="3420380"/>
          <a:ext cx="648063" cy="216020"/>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0.27027</cdr:x>
      <cdr:y>0.83092</cdr:y>
    </cdr:from>
    <cdr:to>
      <cdr:x>0.35135</cdr:x>
      <cdr:y>0.8889</cdr:y>
    </cdr:to>
    <cdr:sp macro="" textlink="">
      <cdr:nvSpPr>
        <cdr:cNvPr id="4" name="Ellipse 3"/>
        <cdr:cNvSpPr/>
      </cdr:nvSpPr>
      <cdr:spPr>
        <a:xfrm xmlns:a="http://schemas.openxmlformats.org/drawingml/2006/main">
          <a:off x="2160240" y="3096344"/>
          <a:ext cx="648063" cy="216058"/>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fr-BE"/>
        </a:p>
      </cdr:txBody>
    </cdr:sp>
  </cdr:relSizeAnchor>
  <cdr:relSizeAnchor xmlns:cdr="http://schemas.openxmlformats.org/drawingml/2006/chartDrawing">
    <cdr:from>
      <cdr:x>0.64865</cdr:x>
      <cdr:y>0.05797</cdr:y>
    </cdr:from>
    <cdr:to>
      <cdr:x>0.9009</cdr:x>
      <cdr:y>0.15708</cdr:y>
    </cdr:to>
    <cdr:sp macro="" textlink="">
      <cdr:nvSpPr>
        <cdr:cNvPr id="6" name="ZoneTexte 10"/>
        <cdr:cNvSpPr txBox="1"/>
      </cdr:nvSpPr>
      <cdr:spPr>
        <a:xfrm xmlns:a="http://schemas.openxmlformats.org/drawingml/2006/main">
          <a:off x="5184576" y="216024"/>
          <a:ext cx="2016224" cy="369332"/>
        </a:xfrm>
        <a:prstGeom xmlns:a="http://schemas.openxmlformats.org/drawingml/2006/main" prst="rect">
          <a:avLst/>
        </a:prstGeom>
        <a:solidFill xmlns:a="http://schemas.openxmlformats.org/drawingml/2006/main">
          <a:schemeClr val="accent3">
            <a:lumMod val="50000"/>
          </a:schemeClr>
        </a:solidFill>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BE" dirty="0">
              <a:solidFill>
                <a:schemeClr val="bg1"/>
              </a:solidFill>
            </a:rPr>
            <a:t>Sperme sexé : 3 %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92B4B1-6D28-43E4-A2AE-CA9DE2FF4A1D}" type="datetimeFigureOut">
              <a:rPr lang="fr-BE" smtClean="0"/>
              <a:t>23-01-25</a:t>
            </a:fld>
            <a:endParaRPr lang="fr-BE"/>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92481A-C088-49C7-9B96-F1F70847A617}" type="slidenum">
              <a:rPr lang="fr-BE" smtClean="0"/>
              <a:t>‹N°›</a:t>
            </a:fld>
            <a:endParaRPr lang="fr-BE"/>
          </a:p>
        </p:txBody>
      </p:sp>
    </p:spTree>
    <p:extLst>
      <p:ext uri="{BB962C8B-B14F-4D97-AF65-F5344CB8AC3E}">
        <p14:creationId xmlns:p14="http://schemas.microsoft.com/office/powerpoint/2010/main" val="109910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592481A-C088-49C7-9B96-F1F70847A617}" type="slidenum">
              <a:rPr lang="fr-BE" smtClean="0"/>
              <a:t>1</a:t>
            </a:fld>
            <a:endParaRPr lang="fr-BE"/>
          </a:p>
        </p:txBody>
      </p:sp>
    </p:spTree>
    <p:extLst>
      <p:ext uri="{BB962C8B-B14F-4D97-AF65-F5344CB8AC3E}">
        <p14:creationId xmlns:p14="http://schemas.microsoft.com/office/powerpoint/2010/main" val="351728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a:t>Pegbovigastrim</a:t>
            </a:r>
            <a:endParaRPr lang="fr-BE" dirty="0"/>
          </a:p>
          <a:p>
            <a:r>
              <a:rPr lang="fr-BE" dirty="0" err="1"/>
              <a:t>Zinicola</a:t>
            </a:r>
            <a:r>
              <a:rPr lang="fr-BE" dirty="0"/>
              <a:t> M, </a:t>
            </a:r>
            <a:r>
              <a:rPr lang="fr-BE" dirty="0" err="1"/>
              <a:t>Korzec</a:t>
            </a:r>
            <a:r>
              <a:rPr lang="fr-BE" dirty="0"/>
              <a:t> H, Teixeira </a:t>
            </a:r>
            <a:r>
              <a:rPr lang="fr-BE" dirty="0" err="1"/>
              <a:t>AGV</a:t>
            </a:r>
            <a:r>
              <a:rPr lang="fr-BE" dirty="0"/>
              <a:t>, Ganda </a:t>
            </a:r>
            <a:r>
              <a:rPr lang="fr-BE" dirty="0" err="1"/>
              <a:t>EK</a:t>
            </a:r>
            <a:r>
              <a:rPr lang="fr-BE" dirty="0"/>
              <a:t>, </a:t>
            </a:r>
            <a:r>
              <a:rPr lang="fr-BE" dirty="0" err="1"/>
              <a:t>Bringhenti</a:t>
            </a:r>
            <a:r>
              <a:rPr lang="fr-BE" dirty="0"/>
              <a:t> L, </a:t>
            </a:r>
            <a:r>
              <a:rPr lang="fr-BE" dirty="0" err="1"/>
              <a:t>Tomazi</a:t>
            </a:r>
            <a:r>
              <a:rPr lang="fr-BE" dirty="0"/>
              <a:t> A, Gilbert </a:t>
            </a:r>
            <a:r>
              <a:rPr lang="fr-BE" dirty="0" err="1"/>
              <a:t>RO</a:t>
            </a:r>
            <a:r>
              <a:rPr lang="fr-BE" dirty="0"/>
              <a:t>, </a:t>
            </a:r>
            <a:r>
              <a:rPr lang="fr-BE" dirty="0" err="1"/>
              <a:t>Bicalho</a:t>
            </a:r>
            <a:r>
              <a:rPr lang="fr-BE" dirty="0"/>
              <a:t> RC. </a:t>
            </a:r>
            <a:r>
              <a:rPr lang="fr-BE" dirty="0" err="1"/>
              <a:t>Effects</a:t>
            </a:r>
            <a:r>
              <a:rPr lang="fr-BE" dirty="0"/>
              <a:t> of </a:t>
            </a:r>
            <a:r>
              <a:rPr lang="fr-BE" dirty="0" err="1"/>
              <a:t>pegbovigrastim</a:t>
            </a:r>
            <a:r>
              <a:rPr lang="fr-BE" dirty="0"/>
              <a:t> administration on </a:t>
            </a:r>
            <a:r>
              <a:rPr lang="fr-BE" dirty="0" err="1"/>
              <a:t>periparturient</a:t>
            </a:r>
            <a:r>
              <a:rPr lang="fr-BE" dirty="0"/>
              <a:t> </a:t>
            </a:r>
            <a:r>
              <a:rPr lang="fr-BE" dirty="0" err="1"/>
              <a:t>diseases</a:t>
            </a:r>
            <a:r>
              <a:rPr lang="fr-BE" dirty="0"/>
              <a:t>, </a:t>
            </a:r>
            <a:r>
              <a:rPr lang="fr-BE" dirty="0" err="1"/>
              <a:t>milk</a:t>
            </a:r>
            <a:r>
              <a:rPr lang="fr-BE" dirty="0"/>
              <a:t> production, and reproductive performance of Holstein </a:t>
            </a:r>
            <a:r>
              <a:rPr lang="fr-BE" dirty="0" err="1"/>
              <a:t>cows</a:t>
            </a:r>
            <a:r>
              <a:rPr lang="fr-BE" dirty="0"/>
              <a:t>. J </a:t>
            </a:r>
            <a:r>
              <a:rPr lang="fr-BE" dirty="0" err="1"/>
              <a:t>Dairy</a:t>
            </a:r>
            <a:r>
              <a:rPr lang="fr-BE" dirty="0"/>
              <a:t> </a:t>
            </a:r>
            <a:r>
              <a:rPr lang="fr-BE" dirty="0" err="1"/>
              <a:t>Sci</a:t>
            </a:r>
            <a:r>
              <a:rPr lang="fr-BE" dirty="0"/>
              <a:t>. 2018;101(12):11199-217. http://dx.doi.org/10.3168/jds.2018-14869. PMid:30316593.</a:t>
            </a:r>
          </a:p>
          <a:p>
            <a:r>
              <a:rPr lang="fr-BE" dirty="0"/>
              <a:t>Ruiz R, </a:t>
            </a:r>
            <a:r>
              <a:rPr lang="fr-BE" dirty="0" err="1"/>
              <a:t>Tedeschi</a:t>
            </a:r>
            <a:r>
              <a:rPr lang="fr-BE" dirty="0"/>
              <a:t> LO, </a:t>
            </a:r>
            <a:r>
              <a:rPr lang="fr-BE" dirty="0" err="1"/>
              <a:t>Sepulveda</a:t>
            </a:r>
            <a:r>
              <a:rPr lang="fr-BE" dirty="0"/>
              <a:t> A. Investigation of the </a:t>
            </a:r>
            <a:r>
              <a:rPr lang="fr-BE" dirty="0" err="1"/>
              <a:t>effect</a:t>
            </a:r>
            <a:r>
              <a:rPr lang="fr-BE" dirty="0"/>
              <a:t> of </a:t>
            </a:r>
            <a:r>
              <a:rPr lang="fr-BE" dirty="0" err="1"/>
              <a:t>pegbovigrastim</a:t>
            </a:r>
            <a:r>
              <a:rPr lang="fr-BE" dirty="0"/>
              <a:t> on </a:t>
            </a:r>
            <a:r>
              <a:rPr lang="fr-BE" dirty="0" err="1"/>
              <a:t>some</a:t>
            </a:r>
            <a:r>
              <a:rPr lang="fr-BE" dirty="0"/>
              <a:t> </a:t>
            </a:r>
            <a:r>
              <a:rPr lang="fr-BE" dirty="0" err="1"/>
              <a:t>periparturient</a:t>
            </a:r>
            <a:r>
              <a:rPr lang="fr-BE" dirty="0"/>
              <a:t> immune </a:t>
            </a:r>
            <a:r>
              <a:rPr lang="fr-BE" dirty="0" err="1"/>
              <a:t>disorders</a:t>
            </a:r>
            <a:r>
              <a:rPr lang="fr-BE" dirty="0"/>
              <a:t> and performance in </a:t>
            </a:r>
            <a:r>
              <a:rPr lang="fr-BE" dirty="0" err="1"/>
              <a:t>Mexican</a:t>
            </a:r>
            <a:r>
              <a:rPr lang="fr-BE" dirty="0"/>
              <a:t> </a:t>
            </a:r>
            <a:r>
              <a:rPr lang="fr-BE" dirty="0" err="1"/>
              <a:t>dairy</a:t>
            </a:r>
            <a:r>
              <a:rPr lang="fr-BE" dirty="0"/>
              <a:t> </a:t>
            </a:r>
            <a:r>
              <a:rPr lang="fr-BE" dirty="0" err="1"/>
              <a:t>herds</a:t>
            </a:r>
            <a:r>
              <a:rPr lang="fr-BE" dirty="0"/>
              <a:t>. J </a:t>
            </a:r>
            <a:r>
              <a:rPr lang="fr-BE" dirty="0" err="1"/>
              <a:t>Dairy</a:t>
            </a:r>
            <a:r>
              <a:rPr lang="fr-BE" dirty="0"/>
              <a:t> </a:t>
            </a:r>
            <a:r>
              <a:rPr lang="fr-BE" dirty="0" err="1"/>
              <a:t>Sci</a:t>
            </a:r>
            <a:r>
              <a:rPr lang="fr-BE" dirty="0"/>
              <a:t>. 2017;100(4):3305-17. http://dx.doi.org/10.3168/jds.2016-12003. PMid:28161183.</a:t>
            </a:r>
          </a:p>
          <a:p>
            <a:endParaRPr lang="fr-BE" dirty="0"/>
          </a:p>
          <a:p>
            <a:r>
              <a:rPr lang="fr-BE" dirty="0" err="1"/>
              <a:t>Immunomodulator</a:t>
            </a:r>
            <a:r>
              <a:rPr lang="fr-BE" dirty="0"/>
              <a:t> IL-8</a:t>
            </a:r>
          </a:p>
          <a:p>
            <a:r>
              <a:rPr lang="fr-BE" dirty="0" err="1"/>
              <a:t>Zinicola</a:t>
            </a:r>
            <a:r>
              <a:rPr lang="fr-BE" dirty="0"/>
              <a:t> M, </a:t>
            </a:r>
            <a:r>
              <a:rPr lang="fr-BE" dirty="0" err="1"/>
              <a:t>Menta</a:t>
            </a:r>
            <a:r>
              <a:rPr lang="fr-BE" dirty="0"/>
              <a:t> PR, Ribeiro </a:t>
            </a:r>
            <a:r>
              <a:rPr lang="fr-BE" dirty="0" err="1"/>
              <a:t>BL</a:t>
            </a:r>
            <a:r>
              <a:rPr lang="fr-BE" dirty="0"/>
              <a:t>, Boisclair Y, </a:t>
            </a:r>
            <a:r>
              <a:rPr lang="fr-BE" dirty="0" err="1"/>
              <a:t>Bicalho</a:t>
            </a:r>
            <a:r>
              <a:rPr lang="fr-BE" dirty="0"/>
              <a:t> RC. </a:t>
            </a:r>
            <a:r>
              <a:rPr lang="fr-BE" dirty="0" err="1"/>
              <a:t>Effects</a:t>
            </a:r>
            <a:r>
              <a:rPr lang="fr-BE" dirty="0"/>
              <a:t> of recombinant bovine interleukin-8 (rbIL-8) </a:t>
            </a:r>
            <a:r>
              <a:rPr lang="fr-BE" dirty="0" err="1"/>
              <a:t>treatment</a:t>
            </a:r>
            <a:r>
              <a:rPr lang="fr-BE" dirty="0"/>
              <a:t> on </a:t>
            </a:r>
            <a:r>
              <a:rPr lang="fr-BE" dirty="0" err="1"/>
              <a:t>health</a:t>
            </a:r>
            <a:r>
              <a:rPr lang="fr-BE" dirty="0"/>
              <a:t>, </a:t>
            </a:r>
            <a:r>
              <a:rPr lang="fr-BE" dirty="0" err="1"/>
              <a:t>metabolism</a:t>
            </a:r>
            <a:r>
              <a:rPr lang="fr-BE" dirty="0"/>
              <a:t>, and lactation performance in Holstein </a:t>
            </a:r>
            <a:r>
              <a:rPr lang="fr-BE" dirty="0" err="1"/>
              <a:t>cattle</a:t>
            </a:r>
            <a:r>
              <a:rPr lang="fr-BE" dirty="0"/>
              <a:t> III: administration of rbIL-8 </a:t>
            </a:r>
            <a:r>
              <a:rPr lang="fr-BE" dirty="0" err="1"/>
              <a:t>induces</a:t>
            </a:r>
            <a:r>
              <a:rPr lang="fr-BE" dirty="0"/>
              <a:t> </a:t>
            </a:r>
            <a:r>
              <a:rPr lang="fr-BE" dirty="0" err="1"/>
              <a:t>insulin</a:t>
            </a:r>
            <a:r>
              <a:rPr lang="fr-BE" dirty="0"/>
              <a:t> </a:t>
            </a:r>
            <a:r>
              <a:rPr lang="fr-BE" dirty="0" err="1"/>
              <a:t>resistance</a:t>
            </a:r>
            <a:r>
              <a:rPr lang="fr-BE" dirty="0"/>
              <a:t> in bull </a:t>
            </a:r>
            <a:r>
              <a:rPr lang="fr-BE" dirty="0" err="1"/>
              <a:t>calves</a:t>
            </a:r>
            <a:r>
              <a:rPr lang="fr-BE" dirty="0"/>
              <a:t>. J </a:t>
            </a:r>
            <a:r>
              <a:rPr lang="fr-BE" dirty="0" err="1"/>
              <a:t>Dairy</a:t>
            </a:r>
            <a:r>
              <a:rPr lang="fr-BE" dirty="0"/>
              <a:t> </a:t>
            </a:r>
            <a:r>
              <a:rPr lang="fr-BE" dirty="0" err="1"/>
              <a:t>Sci</a:t>
            </a:r>
            <a:r>
              <a:rPr lang="fr-BE" dirty="0"/>
              <a:t>. 2019;102(11):10329-39. http://dx.doi.org/10.3168/jds.2019-16336. PMid:31495622.</a:t>
            </a:r>
          </a:p>
          <a:p>
            <a:endParaRPr lang="fr-BE" dirty="0"/>
          </a:p>
          <a:p>
            <a:r>
              <a:rPr lang="fr-BE" dirty="0"/>
              <a:t>Kimura K, Goff </a:t>
            </a:r>
            <a:r>
              <a:rPr lang="fr-BE" dirty="0" err="1"/>
              <a:t>JP</a:t>
            </a:r>
            <a:r>
              <a:rPr lang="fr-BE" dirty="0"/>
              <a:t>, </a:t>
            </a:r>
            <a:r>
              <a:rPr lang="fr-BE" dirty="0" err="1"/>
              <a:t>Kehrli</a:t>
            </a:r>
            <a:r>
              <a:rPr lang="fr-BE" dirty="0"/>
              <a:t> ME Jr, Reinhardt TA. </a:t>
            </a:r>
            <a:r>
              <a:rPr lang="fr-BE" dirty="0" err="1"/>
              <a:t>Decreased</a:t>
            </a:r>
            <a:r>
              <a:rPr lang="fr-BE" dirty="0"/>
              <a:t> </a:t>
            </a:r>
            <a:r>
              <a:rPr lang="fr-BE" dirty="0" err="1"/>
              <a:t>neutrophil</a:t>
            </a:r>
            <a:r>
              <a:rPr lang="fr-BE" dirty="0"/>
              <a:t> </a:t>
            </a:r>
            <a:r>
              <a:rPr lang="fr-BE" dirty="0" err="1"/>
              <a:t>function</a:t>
            </a:r>
            <a:r>
              <a:rPr lang="fr-BE" dirty="0"/>
              <a:t> as a cause of </a:t>
            </a:r>
            <a:r>
              <a:rPr lang="fr-BE" dirty="0" err="1"/>
              <a:t>retained</a:t>
            </a:r>
            <a:r>
              <a:rPr lang="fr-BE" dirty="0"/>
              <a:t> placenta in </a:t>
            </a:r>
            <a:r>
              <a:rPr lang="fr-BE" dirty="0" err="1"/>
              <a:t>dairy</a:t>
            </a:r>
            <a:r>
              <a:rPr lang="fr-BE" dirty="0"/>
              <a:t> </a:t>
            </a:r>
            <a:r>
              <a:rPr lang="fr-BE" dirty="0" err="1"/>
              <a:t>cattle</a:t>
            </a:r>
            <a:r>
              <a:rPr lang="fr-BE" dirty="0"/>
              <a:t>. J </a:t>
            </a:r>
            <a:r>
              <a:rPr lang="fr-BE" dirty="0" err="1"/>
              <a:t>Dairy</a:t>
            </a:r>
            <a:r>
              <a:rPr lang="fr-BE" dirty="0"/>
              <a:t> </a:t>
            </a:r>
            <a:r>
              <a:rPr lang="fr-BE" dirty="0" err="1"/>
              <a:t>Sci</a:t>
            </a:r>
            <a:r>
              <a:rPr lang="fr-BE" dirty="0"/>
              <a:t>. 2002;85(3):544-50. http://dx.doi.org/10.3168/jds.S0022- 0302(02)74107-6. PMid:11949858.</a:t>
            </a:r>
          </a:p>
          <a:p>
            <a:r>
              <a:rPr lang="fr-BE" dirty="0"/>
              <a:t>Vaccins</a:t>
            </a:r>
          </a:p>
          <a:p>
            <a:r>
              <a:rPr lang="fr-BE" dirty="0" err="1"/>
              <a:t>Freick</a:t>
            </a:r>
            <a:r>
              <a:rPr lang="fr-BE" dirty="0"/>
              <a:t> M, </a:t>
            </a:r>
            <a:r>
              <a:rPr lang="fr-BE" dirty="0" err="1"/>
              <a:t>Kunze</a:t>
            </a:r>
            <a:r>
              <a:rPr lang="fr-BE" dirty="0"/>
              <a:t> A, Passarge O, Weber J, </a:t>
            </a:r>
            <a:r>
              <a:rPr lang="fr-BE" dirty="0" err="1"/>
              <a:t>Geidel</a:t>
            </a:r>
            <a:r>
              <a:rPr lang="fr-BE" dirty="0"/>
              <a:t> S. </a:t>
            </a:r>
            <a:r>
              <a:rPr lang="fr-BE" dirty="0" err="1"/>
              <a:t>Metritis</a:t>
            </a:r>
            <a:r>
              <a:rPr lang="fr-BE" dirty="0"/>
              <a:t> vaccination in Holstein </a:t>
            </a:r>
            <a:r>
              <a:rPr lang="fr-BE" dirty="0" err="1"/>
              <a:t>dairy</a:t>
            </a:r>
            <a:r>
              <a:rPr lang="fr-BE" dirty="0"/>
              <a:t> </a:t>
            </a:r>
            <a:r>
              <a:rPr lang="fr-BE" dirty="0" err="1"/>
              <a:t>heifers</a:t>
            </a:r>
            <a:r>
              <a:rPr lang="fr-BE" dirty="0"/>
              <a:t> </a:t>
            </a:r>
            <a:r>
              <a:rPr lang="fr-BE" dirty="0" err="1"/>
              <a:t>using</a:t>
            </a:r>
            <a:r>
              <a:rPr lang="fr-BE" dirty="0"/>
              <a:t> a </a:t>
            </a:r>
            <a:r>
              <a:rPr lang="fr-BE" dirty="0" err="1"/>
              <a:t>herd-specific</a:t>
            </a:r>
            <a:r>
              <a:rPr lang="fr-BE" dirty="0"/>
              <a:t> multivalent vaccine - </a:t>
            </a:r>
            <a:r>
              <a:rPr lang="fr-BE" dirty="0" err="1"/>
              <a:t>Effects</a:t>
            </a:r>
            <a:r>
              <a:rPr lang="fr-BE" dirty="0"/>
              <a:t> on </a:t>
            </a:r>
            <a:r>
              <a:rPr lang="fr-BE" dirty="0" err="1"/>
              <a:t>uterine</a:t>
            </a:r>
            <a:r>
              <a:rPr lang="fr-BE" dirty="0"/>
              <a:t> </a:t>
            </a:r>
            <a:r>
              <a:rPr lang="fr-BE" dirty="0" err="1"/>
              <a:t>health</a:t>
            </a:r>
            <a:r>
              <a:rPr lang="fr-BE" dirty="0"/>
              <a:t> and </a:t>
            </a:r>
            <a:r>
              <a:rPr lang="fr-BE" dirty="0" err="1"/>
              <a:t>fertility</a:t>
            </a:r>
            <a:r>
              <a:rPr lang="fr-BE" dirty="0"/>
              <a:t> in first lactation. </a:t>
            </a:r>
            <a:r>
              <a:rPr lang="fr-BE" dirty="0" err="1"/>
              <a:t>Anim</a:t>
            </a:r>
            <a:r>
              <a:rPr lang="fr-BE" dirty="0"/>
              <a:t> </a:t>
            </a:r>
            <a:r>
              <a:rPr lang="fr-BE" dirty="0" err="1"/>
              <a:t>Reprod</a:t>
            </a:r>
            <a:r>
              <a:rPr lang="fr-BE" dirty="0"/>
              <a:t> </a:t>
            </a:r>
            <a:r>
              <a:rPr lang="fr-BE" dirty="0" err="1"/>
              <a:t>Sci</a:t>
            </a:r>
            <a:r>
              <a:rPr lang="fr-BE" dirty="0"/>
              <a:t>. 2017;184:160-71. http://dx.doi.org/10.1016/j.anireprosci.2017.07.011. PMid:28760665</a:t>
            </a:r>
          </a:p>
          <a:p>
            <a:r>
              <a:rPr lang="fr-BE" dirty="0"/>
              <a:t>Machado VS, </a:t>
            </a:r>
            <a:r>
              <a:rPr lang="fr-BE" dirty="0" err="1"/>
              <a:t>Bicalho</a:t>
            </a:r>
            <a:r>
              <a:rPr lang="fr-BE" dirty="0"/>
              <a:t> ML, </a:t>
            </a:r>
            <a:r>
              <a:rPr lang="fr-BE" dirty="0" err="1"/>
              <a:t>Meira</a:t>
            </a:r>
            <a:r>
              <a:rPr lang="fr-BE" dirty="0"/>
              <a:t> </a:t>
            </a:r>
            <a:r>
              <a:rPr lang="fr-BE" dirty="0" err="1"/>
              <a:t>EB</a:t>
            </a:r>
            <a:r>
              <a:rPr lang="fr-BE" dirty="0"/>
              <a:t> Jr, Rossi R, Ribeiro </a:t>
            </a:r>
            <a:r>
              <a:rPr lang="fr-BE" dirty="0" err="1"/>
              <a:t>BL</a:t>
            </a:r>
            <a:r>
              <a:rPr lang="fr-BE" dirty="0"/>
              <a:t>, Lima S, Santos T, </a:t>
            </a:r>
            <a:r>
              <a:rPr lang="fr-BE" dirty="0" err="1"/>
              <a:t>Kussler</a:t>
            </a:r>
            <a:r>
              <a:rPr lang="fr-BE" dirty="0"/>
              <a:t> A, </a:t>
            </a:r>
            <a:r>
              <a:rPr lang="fr-BE" dirty="0" err="1"/>
              <a:t>Foditsch</a:t>
            </a:r>
            <a:r>
              <a:rPr lang="fr-BE" dirty="0"/>
              <a:t> C, Ganda </a:t>
            </a:r>
            <a:r>
              <a:rPr lang="fr-BE" dirty="0" err="1"/>
              <a:t>EK</a:t>
            </a:r>
            <a:r>
              <a:rPr lang="fr-BE" dirty="0"/>
              <a:t>, </a:t>
            </a:r>
            <a:r>
              <a:rPr lang="fr-BE" dirty="0" err="1"/>
              <a:t>Oikonomou</a:t>
            </a:r>
            <a:r>
              <a:rPr lang="fr-BE" dirty="0"/>
              <a:t> G, </a:t>
            </a:r>
            <a:r>
              <a:rPr lang="fr-BE" dirty="0" err="1"/>
              <a:t>Cheong</a:t>
            </a:r>
            <a:r>
              <a:rPr lang="fr-BE" dirty="0"/>
              <a:t> SH, Gilbert </a:t>
            </a:r>
            <a:r>
              <a:rPr lang="fr-BE" dirty="0" err="1"/>
              <a:t>RO</a:t>
            </a:r>
            <a:r>
              <a:rPr lang="fr-BE" dirty="0"/>
              <a:t>, </a:t>
            </a:r>
            <a:r>
              <a:rPr lang="fr-BE" dirty="0" err="1"/>
              <a:t>Bicalho</a:t>
            </a:r>
            <a:r>
              <a:rPr lang="fr-BE" dirty="0"/>
              <a:t> RC. </a:t>
            </a:r>
            <a:r>
              <a:rPr lang="fr-BE" dirty="0" err="1"/>
              <a:t>Subcutaneous</a:t>
            </a:r>
            <a:r>
              <a:rPr lang="fr-BE" dirty="0"/>
              <a:t> </a:t>
            </a:r>
            <a:r>
              <a:rPr lang="fr-BE" dirty="0" err="1"/>
              <a:t>immunization</a:t>
            </a:r>
            <a:r>
              <a:rPr lang="fr-BE" dirty="0"/>
              <a:t> </a:t>
            </a:r>
            <a:r>
              <a:rPr lang="fr-BE" dirty="0" err="1"/>
              <a:t>with</a:t>
            </a:r>
            <a:r>
              <a:rPr lang="fr-BE" dirty="0"/>
              <a:t> </a:t>
            </a:r>
            <a:r>
              <a:rPr lang="fr-BE" dirty="0" err="1"/>
              <a:t>inactivated</a:t>
            </a:r>
            <a:r>
              <a:rPr lang="fr-BE" dirty="0"/>
              <a:t> </a:t>
            </a:r>
            <a:r>
              <a:rPr lang="fr-BE" dirty="0" err="1"/>
              <a:t>bacterial</a:t>
            </a:r>
            <a:r>
              <a:rPr lang="fr-BE" dirty="0"/>
              <a:t> components and </a:t>
            </a:r>
            <a:r>
              <a:rPr lang="fr-BE" dirty="0" err="1"/>
              <a:t>purified</a:t>
            </a:r>
            <a:r>
              <a:rPr lang="fr-BE" dirty="0"/>
              <a:t> </a:t>
            </a:r>
            <a:r>
              <a:rPr lang="fr-BE" dirty="0" err="1"/>
              <a:t>protein</a:t>
            </a:r>
            <a:r>
              <a:rPr lang="fr-BE" dirty="0"/>
              <a:t> of Escherichia coli, </a:t>
            </a:r>
            <a:r>
              <a:rPr lang="fr-BE" dirty="0" err="1"/>
              <a:t>Fusobacterium</a:t>
            </a:r>
            <a:r>
              <a:rPr lang="fr-BE" dirty="0"/>
              <a:t> </a:t>
            </a:r>
            <a:r>
              <a:rPr lang="fr-BE" dirty="0" err="1"/>
              <a:t>necrophorum</a:t>
            </a:r>
            <a:r>
              <a:rPr lang="fr-BE" dirty="0"/>
              <a:t> and </a:t>
            </a:r>
            <a:r>
              <a:rPr lang="fr-BE" dirty="0" err="1"/>
              <a:t>Trueperella</a:t>
            </a:r>
            <a:r>
              <a:rPr lang="fr-BE" dirty="0"/>
              <a:t> </a:t>
            </a:r>
            <a:r>
              <a:rPr lang="fr-BE" dirty="0" err="1"/>
              <a:t>pyogenes</a:t>
            </a:r>
            <a:r>
              <a:rPr lang="fr-BE" dirty="0"/>
              <a:t> </a:t>
            </a:r>
            <a:r>
              <a:rPr lang="fr-BE" dirty="0" err="1"/>
              <a:t>prevents</a:t>
            </a:r>
            <a:r>
              <a:rPr lang="fr-BE" dirty="0"/>
              <a:t> </a:t>
            </a:r>
            <a:r>
              <a:rPr lang="fr-BE" dirty="0" err="1"/>
              <a:t>puerperal</a:t>
            </a:r>
            <a:r>
              <a:rPr lang="fr-BE" dirty="0"/>
              <a:t> </a:t>
            </a:r>
            <a:r>
              <a:rPr lang="fr-BE" dirty="0" err="1"/>
              <a:t>metritis</a:t>
            </a:r>
            <a:r>
              <a:rPr lang="fr-BE" dirty="0"/>
              <a:t> in Holstein </a:t>
            </a:r>
            <a:r>
              <a:rPr lang="fr-BE" dirty="0" err="1"/>
              <a:t>dairy</a:t>
            </a:r>
            <a:r>
              <a:rPr lang="fr-BE" dirty="0"/>
              <a:t> </a:t>
            </a:r>
            <a:r>
              <a:rPr lang="fr-BE" dirty="0" err="1"/>
              <a:t>cows</a:t>
            </a:r>
            <a:r>
              <a:rPr lang="fr-BE" dirty="0"/>
              <a:t>. </a:t>
            </a:r>
            <a:r>
              <a:rPr lang="fr-BE" dirty="0" err="1"/>
              <a:t>PLoS</a:t>
            </a:r>
            <a:r>
              <a:rPr lang="fr-BE" dirty="0"/>
              <a:t> One. 2014;9(3):e91734. http://dx.doi.org/10.1371/journal.pone.0091734. PMid:24638139.</a:t>
            </a:r>
          </a:p>
          <a:p>
            <a:r>
              <a:rPr lang="fr-BE" dirty="0" err="1"/>
              <a:t>Meira</a:t>
            </a:r>
            <a:r>
              <a:rPr lang="fr-BE" dirty="0"/>
              <a:t> Jr. </a:t>
            </a:r>
            <a:r>
              <a:rPr lang="fr-BE" dirty="0" err="1"/>
              <a:t>EBS</a:t>
            </a:r>
            <a:r>
              <a:rPr lang="fr-BE" dirty="0"/>
              <a:t>, Ellington-Lawrence RD, Silva </a:t>
            </a:r>
            <a:r>
              <a:rPr lang="fr-BE" dirty="0" err="1"/>
              <a:t>JCC</a:t>
            </a:r>
            <a:r>
              <a:rPr lang="fr-BE" dirty="0"/>
              <a:t>, Higgins </a:t>
            </a:r>
            <a:r>
              <a:rPr lang="fr-BE" dirty="0" err="1"/>
              <a:t>CH</a:t>
            </a:r>
            <a:r>
              <a:rPr lang="fr-BE" dirty="0"/>
              <a:t>, </a:t>
            </a:r>
            <a:r>
              <a:rPr lang="fr-BE" dirty="0" err="1"/>
              <a:t>Linwood</a:t>
            </a:r>
            <a:r>
              <a:rPr lang="fr-BE" dirty="0"/>
              <a:t> R, Rodrigues MX, et al. Recombinant </a:t>
            </a:r>
            <a:r>
              <a:rPr lang="fr-BE" dirty="0" err="1"/>
              <a:t>protein</a:t>
            </a:r>
            <a:r>
              <a:rPr lang="fr-BE" dirty="0"/>
              <a:t> </a:t>
            </a:r>
            <a:r>
              <a:rPr lang="fr-BE" dirty="0" err="1"/>
              <a:t>subunit</a:t>
            </a:r>
            <a:r>
              <a:rPr lang="fr-BE" dirty="0"/>
              <a:t> vaccine </a:t>
            </a:r>
            <a:r>
              <a:rPr lang="fr-BE" dirty="0" err="1"/>
              <a:t>reduces</a:t>
            </a:r>
            <a:r>
              <a:rPr lang="fr-BE" dirty="0"/>
              <a:t> </a:t>
            </a:r>
            <a:r>
              <a:rPr lang="fr-BE" dirty="0" err="1"/>
              <a:t>puerperal</a:t>
            </a:r>
            <a:r>
              <a:rPr lang="fr-BE" dirty="0"/>
              <a:t> </a:t>
            </a:r>
            <a:r>
              <a:rPr lang="fr-BE" dirty="0" err="1"/>
              <a:t>metritis</a:t>
            </a:r>
            <a:r>
              <a:rPr lang="fr-BE" dirty="0"/>
              <a:t> incidence and </a:t>
            </a:r>
            <a:r>
              <a:rPr lang="fr-BE" dirty="0" err="1"/>
              <a:t>modulates</a:t>
            </a:r>
            <a:r>
              <a:rPr lang="fr-BE" dirty="0"/>
              <a:t> the </a:t>
            </a:r>
            <a:r>
              <a:rPr lang="fr-BE" dirty="0" err="1"/>
              <a:t>genital</a:t>
            </a:r>
            <a:r>
              <a:rPr lang="fr-BE" dirty="0"/>
              <a:t> tract microbiome. J </a:t>
            </a:r>
            <a:r>
              <a:rPr lang="fr-BE" dirty="0" err="1"/>
              <a:t>Dairy</a:t>
            </a:r>
            <a:r>
              <a:rPr lang="fr-BE" dirty="0"/>
              <a:t> </a:t>
            </a:r>
            <a:r>
              <a:rPr lang="fr-BE" dirty="0" err="1"/>
              <a:t>Sci</a:t>
            </a:r>
            <a:r>
              <a:rPr lang="fr-BE" dirty="0"/>
              <a:t>. 2020;103(8):103. PMid:32505392.</a:t>
            </a:r>
          </a:p>
          <a:p>
            <a:endParaRPr lang="fr-BE" dirty="0"/>
          </a:p>
          <a:p>
            <a:r>
              <a:rPr lang="fr-BE" dirty="0"/>
              <a:t>Chitine</a:t>
            </a:r>
          </a:p>
          <a:p>
            <a:r>
              <a:rPr lang="en-US" dirty="0"/>
              <a:t>Baldrick P. The safety of chitosan as a pharmaceutical excipient. </a:t>
            </a:r>
            <a:r>
              <a:rPr lang="en-US" dirty="0" err="1"/>
              <a:t>Regul</a:t>
            </a:r>
            <a:r>
              <a:rPr lang="en-US" dirty="0"/>
              <a:t> </a:t>
            </a:r>
            <a:r>
              <a:rPr lang="en-US" dirty="0" err="1"/>
              <a:t>Toxicol</a:t>
            </a:r>
            <a:r>
              <a:rPr lang="en-US" dirty="0"/>
              <a:t> </a:t>
            </a:r>
            <a:r>
              <a:rPr lang="en-US" dirty="0" err="1"/>
              <a:t>Pharmacol</a:t>
            </a:r>
            <a:r>
              <a:rPr lang="en-US" dirty="0"/>
              <a:t>. 2010;56(3):290-9. http://dx.doi.org/10.1016/j.yrtph.2009.09.015. PMid:19788905.</a:t>
            </a:r>
          </a:p>
          <a:p>
            <a:r>
              <a:rPr lang="fr-BE" dirty="0" err="1"/>
              <a:t>Daetz</a:t>
            </a:r>
            <a:r>
              <a:rPr lang="fr-BE" dirty="0"/>
              <a:t> R, Cunha F, </a:t>
            </a:r>
            <a:r>
              <a:rPr lang="fr-BE" dirty="0" err="1"/>
              <a:t>Bittar</a:t>
            </a:r>
            <a:r>
              <a:rPr lang="fr-BE" dirty="0"/>
              <a:t> </a:t>
            </a:r>
            <a:r>
              <a:rPr lang="fr-BE" dirty="0" err="1"/>
              <a:t>JH</a:t>
            </a:r>
            <a:r>
              <a:rPr lang="fr-BE" dirty="0"/>
              <a:t>, </a:t>
            </a:r>
            <a:r>
              <a:rPr lang="fr-BE" dirty="0" err="1"/>
              <a:t>Risco</a:t>
            </a:r>
            <a:r>
              <a:rPr lang="fr-BE" dirty="0"/>
              <a:t> CA, </a:t>
            </a:r>
            <a:r>
              <a:rPr lang="fr-BE" dirty="0" err="1"/>
              <a:t>Magalhães</a:t>
            </a:r>
            <a:r>
              <a:rPr lang="fr-BE" dirty="0"/>
              <a:t> F, Maeda Y, Santos </a:t>
            </a:r>
            <a:r>
              <a:rPr lang="fr-BE" dirty="0" err="1"/>
              <a:t>JEP</a:t>
            </a:r>
            <a:r>
              <a:rPr lang="fr-BE" dirty="0"/>
              <a:t>, </a:t>
            </a:r>
            <a:r>
              <a:rPr lang="fr-BE" dirty="0" err="1"/>
              <a:t>Jeong</a:t>
            </a:r>
            <a:r>
              <a:rPr lang="fr-BE" dirty="0"/>
              <a:t> KC, Cooke </a:t>
            </a:r>
            <a:r>
              <a:rPr lang="fr-BE" dirty="0" err="1"/>
              <a:t>RF</a:t>
            </a:r>
            <a:r>
              <a:rPr lang="fr-BE" dirty="0"/>
              <a:t>, </a:t>
            </a:r>
            <a:r>
              <a:rPr lang="fr-BE" dirty="0" err="1"/>
              <a:t>Galvão</a:t>
            </a:r>
            <a:r>
              <a:rPr lang="fr-BE" dirty="0"/>
              <a:t> KN. </a:t>
            </a:r>
            <a:r>
              <a:rPr lang="fr-BE" dirty="0" err="1"/>
              <a:t>Clinical</a:t>
            </a:r>
            <a:r>
              <a:rPr lang="fr-BE" dirty="0"/>
              <a:t> </a:t>
            </a:r>
            <a:r>
              <a:rPr lang="fr-BE" dirty="0" err="1"/>
              <a:t>response</a:t>
            </a:r>
            <a:r>
              <a:rPr lang="fr-BE" dirty="0"/>
              <a:t> </a:t>
            </a:r>
            <a:r>
              <a:rPr lang="fr-BE" dirty="0" err="1"/>
              <a:t>after</a:t>
            </a:r>
            <a:r>
              <a:rPr lang="fr-BE" dirty="0"/>
              <a:t> </a:t>
            </a:r>
            <a:r>
              <a:rPr lang="fr-BE" dirty="0" err="1"/>
              <a:t>chitosan</a:t>
            </a:r>
            <a:r>
              <a:rPr lang="fr-BE" dirty="0"/>
              <a:t> </a:t>
            </a:r>
            <a:r>
              <a:rPr lang="fr-BE" dirty="0" err="1"/>
              <a:t>microparticle</a:t>
            </a:r>
            <a:r>
              <a:rPr lang="fr-BE" dirty="0"/>
              <a:t> administration and </a:t>
            </a:r>
            <a:r>
              <a:rPr lang="fr-BE" dirty="0" err="1"/>
              <a:t>preliminary</a:t>
            </a:r>
            <a:r>
              <a:rPr lang="fr-BE" dirty="0"/>
              <a:t> </a:t>
            </a:r>
            <a:r>
              <a:rPr lang="fr-BE" dirty="0" err="1"/>
              <a:t>assessment</a:t>
            </a:r>
            <a:r>
              <a:rPr lang="fr-BE" dirty="0"/>
              <a:t> of </a:t>
            </a:r>
            <a:r>
              <a:rPr lang="fr-BE" dirty="0" err="1"/>
              <a:t>efficacy</a:t>
            </a:r>
            <a:r>
              <a:rPr lang="fr-BE" dirty="0"/>
              <a:t> in </a:t>
            </a:r>
            <a:r>
              <a:rPr lang="fr-BE" dirty="0" err="1"/>
              <a:t>preventing</a:t>
            </a:r>
            <a:r>
              <a:rPr lang="fr-BE" dirty="0"/>
              <a:t> </a:t>
            </a:r>
            <a:r>
              <a:rPr lang="fr-BE" dirty="0" err="1"/>
              <a:t>metritis</a:t>
            </a:r>
            <a:r>
              <a:rPr lang="fr-BE" dirty="0"/>
              <a:t> in </a:t>
            </a:r>
            <a:r>
              <a:rPr lang="fr-BE" dirty="0" err="1"/>
              <a:t>lactating</a:t>
            </a:r>
            <a:r>
              <a:rPr lang="fr-BE" dirty="0"/>
              <a:t>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2016;99(11):8946-55. http://dx.doi.org/10.3168/jds.2016-11400. PMid:27592442</a:t>
            </a:r>
          </a:p>
          <a:p>
            <a:r>
              <a:rPr lang="fr-BE" dirty="0" err="1"/>
              <a:t>Jeon</a:t>
            </a:r>
            <a:r>
              <a:rPr lang="fr-BE" dirty="0"/>
              <a:t> </a:t>
            </a:r>
            <a:r>
              <a:rPr lang="fr-BE" dirty="0" err="1"/>
              <a:t>SJ</a:t>
            </a:r>
            <a:r>
              <a:rPr lang="fr-BE" dirty="0"/>
              <a:t>, Oh M, Yeo </a:t>
            </a:r>
            <a:r>
              <a:rPr lang="fr-BE" dirty="0" err="1"/>
              <a:t>WS</a:t>
            </a:r>
            <a:r>
              <a:rPr lang="fr-BE" dirty="0"/>
              <a:t>, </a:t>
            </a:r>
            <a:r>
              <a:rPr lang="fr-BE" dirty="0" err="1"/>
              <a:t>Galvão</a:t>
            </a:r>
            <a:r>
              <a:rPr lang="fr-BE" dirty="0"/>
              <a:t> KN, </a:t>
            </a:r>
            <a:r>
              <a:rPr lang="fr-BE" dirty="0" err="1"/>
              <a:t>Jeong</a:t>
            </a:r>
            <a:r>
              <a:rPr lang="fr-BE" dirty="0"/>
              <a:t> KC. </a:t>
            </a:r>
            <a:r>
              <a:rPr lang="fr-BE" dirty="0" err="1"/>
              <a:t>Underlying</a:t>
            </a:r>
            <a:r>
              <a:rPr lang="fr-BE" dirty="0"/>
              <a:t> </a:t>
            </a:r>
            <a:r>
              <a:rPr lang="fr-BE" dirty="0" err="1"/>
              <a:t>mechanism</a:t>
            </a:r>
            <a:r>
              <a:rPr lang="fr-BE" dirty="0"/>
              <a:t> of </a:t>
            </a:r>
            <a:r>
              <a:rPr lang="fr-BE" dirty="0" err="1"/>
              <a:t>antimicrobial</a:t>
            </a:r>
            <a:r>
              <a:rPr lang="fr-BE" dirty="0"/>
              <a:t> </a:t>
            </a:r>
            <a:r>
              <a:rPr lang="fr-BE" dirty="0" err="1"/>
              <a:t>activity</a:t>
            </a:r>
            <a:r>
              <a:rPr lang="fr-BE" dirty="0"/>
              <a:t> of </a:t>
            </a:r>
            <a:r>
              <a:rPr lang="fr-BE" dirty="0" err="1"/>
              <a:t>chitosan</a:t>
            </a:r>
            <a:r>
              <a:rPr lang="fr-BE" dirty="0"/>
              <a:t> </a:t>
            </a:r>
            <a:r>
              <a:rPr lang="fr-BE" dirty="0" err="1"/>
              <a:t>microparticles</a:t>
            </a:r>
            <a:r>
              <a:rPr lang="fr-BE" dirty="0"/>
              <a:t> and implications for the </a:t>
            </a:r>
            <a:r>
              <a:rPr lang="fr-BE" dirty="0" err="1"/>
              <a:t>treatment</a:t>
            </a:r>
            <a:r>
              <a:rPr lang="fr-BE" dirty="0"/>
              <a:t> of </a:t>
            </a:r>
            <a:r>
              <a:rPr lang="fr-BE" dirty="0" err="1"/>
              <a:t>infectious</a:t>
            </a:r>
            <a:r>
              <a:rPr lang="fr-BE" dirty="0"/>
              <a:t> </a:t>
            </a:r>
            <a:r>
              <a:rPr lang="fr-BE" dirty="0" err="1"/>
              <a:t>diseases</a:t>
            </a:r>
            <a:r>
              <a:rPr lang="fr-BE" dirty="0"/>
              <a:t>. </a:t>
            </a:r>
            <a:r>
              <a:rPr lang="fr-BE" dirty="0" err="1"/>
              <a:t>PLoS</a:t>
            </a:r>
            <a:r>
              <a:rPr lang="fr-BE" dirty="0"/>
              <a:t> One. 2014;9(3):e92723. http://dx.doi.org/10.1371/journal.pone.0092723. PMid:24658463.</a:t>
            </a:r>
          </a:p>
          <a:p>
            <a:r>
              <a:rPr lang="fr-BE" dirty="0"/>
              <a:t>Oliveira </a:t>
            </a:r>
            <a:r>
              <a:rPr lang="fr-BE" dirty="0" err="1"/>
              <a:t>EB</a:t>
            </a:r>
            <a:r>
              <a:rPr lang="fr-BE" dirty="0"/>
              <a:t>, Cunha F, </a:t>
            </a:r>
            <a:r>
              <a:rPr lang="fr-BE" dirty="0" err="1"/>
              <a:t>Daetz</a:t>
            </a:r>
            <a:r>
              <a:rPr lang="fr-BE" dirty="0"/>
              <a:t> R, </a:t>
            </a:r>
            <a:r>
              <a:rPr lang="fr-BE" dirty="0" err="1"/>
              <a:t>Figueiredo</a:t>
            </a:r>
            <a:r>
              <a:rPr lang="fr-BE" dirty="0"/>
              <a:t> CC, </a:t>
            </a:r>
            <a:r>
              <a:rPr lang="fr-BE" dirty="0" err="1"/>
              <a:t>Chebel</a:t>
            </a:r>
            <a:r>
              <a:rPr lang="fr-BE" dirty="0"/>
              <a:t> RC, Santos JE, </a:t>
            </a:r>
            <a:r>
              <a:rPr lang="fr-BE" dirty="0" err="1"/>
              <a:t>Risco</a:t>
            </a:r>
            <a:r>
              <a:rPr lang="fr-BE" dirty="0"/>
              <a:t> CA, </a:t>
            </a:r>
            <a:r>
              <a:rPr lang="fr-BE" dirty="0" err="1"/>
              <a:t>Jeong</a:t>
            </a:r>
            <a:r>
              <a:rPr lang="fr-BE" dirty="0"/>
              <a:t> KC, Machado VS, </a:t>
            </a:r>
            <a:r>
              <a:rPr lang="fr-BE" dirty="0" err="1"/>
              <a:t>Galvão</a:t>
            </a:r>
            <a:r>
              <a:rPr lang="fr-BE" dirty="0"/>
              <a:t> KN. </a:t>
            </a:r>
            <a:r>
              <a:rPr lang="fr-BE" dirty="0" err="1"/>
              <a:t>Using</a:t>
            </a:r>
            <a:r>
              <a:rPr lang="fr-BE" dirty="0"/>
              <a:t> </a:t>
            </a:r>
            <a:r>
              <a:rPr lang="fr-BE" dirty="0" err="1"/>
              <a:t>chitosan</a:t>
            </a:r>
            <a:r>
              <a:rPr lang="fr-BE" dirty="0"/>
              <a:t> </a:t>
            </a:r>
            <a:r>
              <a:rPr lang="fr-BE" dirty="0" err="1"/>
              <a:t>microparticles</a:t>
            </a:r>
            <a:r>
              <a:rPr lang="fr-BE" dirty="0"/>
              <a:t> to </a:t>
            </a:r>
            <a:r>
              <a:rPr lang="fr-BE" dirty="0" err="1"/>
              <a:t>treat</a:t>
            </a:r>
            <a:r>
              <a:rPr lang="fr-BE" dirty="0"/>
              <a:t> </a:t>
            </a:r>
            <a:r>
              <a:rPr lang="fr-BE" dirty="0" err="1"/>
              <a:t>metritis</a:t>
            </a:r>
            <a:r>
              <a:rPr lang="fr-BE" dirty="0"/>
              <a:t> in </a:t>
            </a:r>
            <a:r>
              <a:rPr lang="fr-BE" dirty="0" err="1"/>
              <a:t>lactating</a:t>
            </a:r>
            <a:r>
              <a:rPr lang="fr-BE" dirty="0"/>
              <a:t>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2020;103(8):103. http://dx.doi.org/10.3168/jds.2019-18028. PMid:32505402.</a:t>
            </a:r>
          </a:p>
          <a:p>
            <a:endParaRPr lang="fr-BE" dirty="0"/>
          </a:p>
          <a:p>
            <a:r>
              <a:rPr lang="fr-BE" dirty="0"/>
              <a:t>Huiles</a:t>
            </a:r>
            <a:r>
              <a:rPr lang="fr-BE" baseline="0" dirty="0"/>
              <a:t> essentielles</a:t>
            </a:r>
          </a:p>
          <a:p>
            <a:r>
              <a:rPr lang="fr-BE" dirty="0" err="1"/>
              <a:t>Pinedo</a:t>
            </a:r>
            <a:r>
              <a:rPr lang="fr-BE" dirty="0"/>
              <a:t> PJ, Velez </a:t>
            </a:r>
            <a:r>
              <a:rPr lang="fr-BE" dirty="0" err="1"/>
              <a:t>JS</a:t>
            </a:r>
            <a:r>
              <a:rPr lang="fr-BE" dirty="0"/>
              <a:t>, Bothe H, </a:t>
            </a:r>
            <a:r>
              <a:rPr lang="fr-BE" dirty="0" err="1"/>
              <a:t>Merchan</a:t>
            </a:r>
            <a:r>
              <a:rPr lang="fr-BE" dirty="0"/>
              <a:t> D, </a:t>
            </a:r>
            <a:r>
              <a:rPr lang="fr-BE" dirty="0" err="1"/>
              <a:t>Pineiro</a:t>
            </a:r>
            <a:r>
              <a:rPr lang="fr-BE" dirty="0"/>
              <a:t> </a:t>
            </a:r>
            <a:r>
              <a:rPr lang="fr-BE" dirty="0" err="1"/>
              <a:t>JM</a:t>
            </a:r>
            <a:r>
              <a:rPr lang="fr-BE" dirty="0"/>
              <a:t>, </a:t>
            </a:r>
            <a:r>
              <a:rPr lang="fr-BE" dirty="0" err="1"/>
              <a:t>Risco</a:t>
            </a:r>
            <a:r>
              <a:rPr lang="fr-BE" dirty="0"/>
              <a:t> CA. </a:t>
            </a:r>
            <a:r>
              <a:rPr lang="fr-BE" dirty="0" err="1"/>
              <a:t>Effect</a:t>
            </a:r>
            <a:r>
              <a:rPr lang="fr-BE" dirty="0"/>
              <a:t> of </a:t>
            </a:r>
            <a:r>
              <a:rPr lang="fr-BE" dirty="0" err="1"/>
              <a:t>intrauterine</a:t>
            </a:r>
            <a:r>
              <a:rPr lang="fr-BE" dirty="0"/>
              <a:t> infusion of an </a:t>
            </a:r>
            <a:r>
              <a:rPr lang="fr-BE" dirty="0" err="1"/>
              <a:t>organic-certified</a:t>
            </a:r>
            <a:r>
              <a:rPr lang="fr-BE" dirty="0"/>
              <a:t> </a:t>
            </a:r>
            <a:r>
              <a:rPr lang="fr-BE" dirty="0" err="1"/>
              <a:t>product</a:t>
            </a:r>
            <a:r>
              <a:rPr lang="fr-BE" dirty="0"/>
              <a:t> on </a:t>
            </a:r>
            <a:r>
              <a:rPr lang="fr-BE" dirty="0" err="1"/>
              <a:t>uterine</a:t>
            </a:r>
            <a:r>
              <a:rPr lang="fr-BE" dirty="0"/>
              <a:t> </a:t>
            </a:r>
            <a:r>
              <a:rPr lang="fr-BE" dirty="0" err="1"/>
              <a:t>health</a:t>
            </a:r>
            <a:r>
              <a:rPr lang="fr-BE" dirty="0"/>
              <a:t>, </a:t>
            </a:r>
            <a:r>
              <a:rPr lang="fr-BE" dirty="0" err="1"/>
              <a:t>survival</a:t>
            </a:r>
            <a:r>
              <a:rPr lang="fr-BE" dirty="0"/>
              <a:t>, and </a:t>
            </a:r>
            <a:r>
              <a:rPr lang="fr-BE" dirty="0" err="1"/>
              <a:t>fertility</a:t>
            </a:r>
            <a:r>
              <a:rPr lang="fr-BE" dirty="0"/>
              <a:t> of </a:t>
            </a:r>
            <a:r>
              <a:rPr lang="fr-BE" dirty="0" err="1"/>
              <a:t>dairy</a:t>
            </a:r>
            <a:r>
              <a:rPr lang="fr-BE" dirty="0"/>
              <a:t> </a:t>
            </a:r>
            <a:r>
              <a:rPr lang="fr-BE" dirty="0" err="1"/>
              <a:t>cows</a:t>
            </a:r>
            <a:r>
              <a:rPr lang="fr-BE" dirty="0"/>
              <a:t> </a:t>
            </a:r>
            <a:r>
              <a:rPr lang="fr-BE" dirty="0" err="1"/>
              <a:t>with</a:t>
            </a:r>
            <a:r>
              <a:rPr lang="fr-BE" dirty="0"/>
              <a:t> </a:t>
            </a:r>
            <a:r>
              <a:rPr lang="fr-BE" dirty="0" err="1"/>
              <a:t>toxic</a:t>
            </a:r>
            <a:r>
              <a:rPr lang="fr-BE" dirty="0"/>
              <a:t> </a:t>
            </a:r>
            <a:r>
              <a:rPr lang="fr-BE" dirty="0" err="1"/>
              <a:t>puerperal</a:t>
            </a:r>
            <a:r>
              <a:rPr lang="fr-BE" dirty="0"/>
              <a:t> </a:t>
            </a:r>
            <a:r>
              <a:rPr lang="fr-BE" dirty="0" err="1"/>
              <a:t>metritis</a:t>
            </a:r>
            <a:r>
              <a:rPr lang="fr-BE" dirty="0"/>
              <a:t>. J </a:t>
            </a:r>
            <a:r>
              <a:rPr lang="fr-BE" dirty="0" err="1"/>
              <a:t>Dairy</a:t>
            </a:r>
            <a:r>
              <a:rPr lang="fr-BE" dirty="0"/>
              <a:t> </a:t>
            </a:r>
            <a:r>
              <a:rPr lang="fr-BE" dirty="0" err="1"/>
              <a:t>Sci</a:t>
            </a:r>
            <a:r>
              <a:rPr lang="fr-BE" dirty="0"/>
              <a:t>. 2015;98(5):3120-32. http://dx.doi.org/10.3168/jds.2014-8944. PMid:25771053.</a:t>
            </a:r>
          </a:p>
          <a:p>
            <a:r>
              <a:rPr lang="en-US" dirty="0" err="1"/>
              <a:t>Suntres</a:t>
            </a:r>
            <a:r>
              <a:rPr lang="en-US" dirty="0"/>
              <a:t> </a:t>
            </a:r>
            <a:r>
              <a:rPr lang="en-US" dirty="0" err="1"/>
              <a:t>ZE</a:t>
            </a:r>
            <a:r>
              <a:rPr lang="en-US" dirty="0"/>
              <a:t>, </a:t>
            </a:r>
            <a:r>
              <a:rPr lang="en-US" dirty="0" err="1"/>
              <a:t>Coccimiglio</a:t>
            </a:r>
            <a:r>
              <a:rPr lang="en-US" dirty="0"/>
              <a:t> J, </a:t>
            </a:r>
            <a:r>
              <a:rPr lang="en-US" dirty="0" err="1"/>
              <a:t>Alipour</a:t>
            </a:r>
            <a:r>
              <a:rPr lang="en-US" dirty="0"/>
              <a:t> M. The bioactivity and toxicological actions of </a:t>
            </a:r>
            <a:r>
              <a:rPr lang="en-US" dirty="0" err="1"/>
              <a:t>carvacrol</a:t>
            </a:r>
            <a:r>
              <a:rPr lang="en-US" dirty="0"/>
              <a:t>. </a:t>
            </a:r>
            <a:r>
              <a:rPr lang="en-US" dirty="0" err="1"/>
              <a:t>Crit</a:t>
            </a:r>
            <a:r>
              <a:rPr lang="en-US" dirty="0"/>
              <a:t> Rev Food </a:t>
            </a:r>
            <a:r>
              <a:rPr lang="en-US" dirty="0" err="1"/>
              <a:t>Sci</a:t>
            </a:r>
            <a:r>
              <a:rPr lang="en-US" dirty="0"/>
              <a:t> </a:t>
            </a:r>
            <a:r>
              <a:rPr lang="en-US" dirty="0" err="1"/>
              <a:t>Nutr</a:t>
            </a:r>
            <a:r>
              <a:rPr lang="en-US" dirty="0"/>
              <a:t>. 2015;55(3):304-18. http://dx.doi.org/10.1080/10408398.2011.653458. PMid:24915411.</a:t>
            </a:r>
          </a:p>
          <a:p>
            <a:endParaRPr lang="en-US" dirty="0"/>
          </a:p>
          <a:p>
            <a:r>
              <a:rPr lang="en-US" dirty="0"/>
              <a:t>Dextrose</a:t>
            </a:r>
          </a:p>
          <a:p>
            <a:r>
              <a:rPr lang="fr-BE" dirty="0" err="1"/>
              <a:t>Ahmadi</a:t>
            </a:r>
            <a:r>
              <a:rPr lang="fr-BE" dirty="0"/>
              <a:t> MR, </a:t>
            </a:r>
            <a:r>
              <a:rPr lang="fr-BE" dirty="0" err="1"/>
              <a:t>Makki</a:t>
            </a:r>
            <a:r>
              <a:rPr lang="fr-BE" dirty="0"/>
              <a:t> M, </a:t>
            </a:r>
            <a:r>
              <a:rPr lang="fr-BE" dirty="0" err="1"/>
              <a:t>Mirzaei</a:t>
            </a:r>
            <a:r>
              <a:rPr lang="fr-BE" dirty="0"/>
              <a:t> A, </a:t>
            </a:r>
            <a:r>
              <a:rPr lang="fr-BE" dirty="0" err="1"/>
              <a:t>Gheisari</a:t>
            </a:r>
            <a:r>
              <a:rPr lang="fr-BE" dirty="0"/>
              <a:t> </a:t>
            </a:r>
            <a:r>
              <a:rPr lang="fr-BE" dirty="0" err="1"/>
              <a:t>HR</a:t>
            </a:r>
            <a:r>
              <a:rPr lang="fr-BE" dirty="0"/>
              <a:t>. </a:t>
            </a:r>
            <a:r>
              <a:rPr lang="fr-BE" dirty="0" err="1"/>
              <a:t>Effects</a:t>
            </a:r>
            <a:r>
              <a:rPr lang="fr-BE" dirty="0"/>
              <a:t> of </a:t>
            </a:r>
            <a:r>
              <a:rPr lang="fr-BE" dirty="0" err="1"/>
              <a:t>hypertonic</a:t>
            </a:r>
            <a:r>
              <a:rPr lang="fr-BE" dirty="0"/>
              <a:t> dextrose and </a:t>
            </a:r>
            <a:r>
              <a:rPr lang="fr-BE" dirty="0" err="1"/>
              <a:t>paraffin</a:t>
            </a:r>
            <a:r>
              <a:rPr lang="fr-BE" dirty="0"/>
              <a:t> solution as non-</a:t>
            </a:r>
            <a:r>
              <a:rPr lang="fr-BE" dirty="0" err="1"/>
              <a:t>antibiotic</a:t>
            </a:r>
            <a:r>
              <a:rPr lang="fr-BE" dirty="0"/>
              <a:t> </a:t>
            </a:r>
            <a:r>
              <a:rPr lang="fr-BE" dirty="0" err="1"/>
              <a:t>treatments</a:t>
            </a:r>
            <a:r>
              <a:rPr lang="fr-BE" dirty="0"/>
              <a:t> of </a:t>
            </a:r>
            <a:r>
              <a:rPr lang="fr-BE" dirty="0" err="1"/>
              <a:t>clinical</a:t>
            </a:r>
            <a:r>
              <a:rPr lang="fr-BE" dirty="0"/>
              <a:t> endometritis on reproductive performance of high </a:t>
            </a:r>
            <a:r>
              <a:rPr lang="fr-BE" dirty="0" err="1"/>
              <a:t>producing</a:t>
            </a:r>
            <a:r>
              <a:rPr lang="fr-BE" dirty="0"/>
              <a:t> </a:t>
            </a:r>
            <a:r>
              <a:rPr lang="fr-BE" dirty="0" err="1"/>
              <a:t>dairy</a:t>
            </a:r>
            <a:r>
              <a:rPr lang="fr-BE" dirty="0"/>
              <a:t> </a:t>
            </a:r>
            <a:r>
              <a:rPr lang="fr-BE" dirty="0" err="1"/>
              <a:t>cows</a:t>
            </a:r>
            <a:r>
              <a:rPr lang="fr-BE" dirty="0"/>
              <a:t>. </a:t>
            </a:r>
            <a:r>
              <a:rPr lang="fr-BE" dirty="0" err="1"/>
              <a:t>Reprod</a:t>
            </a:r>
            <a:r>
              <a:rPr lang="fr-BE" dirty="0"/>
              <a:t> </a:t>
            </a:r>
            <a:r>
              <a:rPr lang="fr-BE" dirty="0" err="1"/>
              <a:t>Domest</a:t>
            </a:r>
            <a:r>
              <a:rPr lang="fr-BE" dirty="0"/>
              <a:t> </a:t>
            </a:r>
            <a:r>
              <a:rPr lang="fr-BE" dirty="0" err="1"/>
              <a:t>Anim</a:t>
            </a:r>
            <a:r>
              <a:rPr lang="fr-BE" dirty="0"/>
              <a:t>. 2019;54(5):762-71. http://dx.doi.org/10.1111/rda.13424. PMid:30811668.</a:t>
            </a:r>
          </a:p>
          <a:p>
            <a:r>
              <a:rPr lang="fr-BE" dirty="0"/>
              <a:t>Brick TA, </a:t>
            </a:r>
            <a:r>
              <a:rPr lang="fr-BE" dirty="0" err="1"/>
              <a:t>Schuenemann</a:t>
            </a:r>
            <a:r>
              <a:rPr lang="fr-BE" dirty="0"/>
              <a:t> GM, Bas S, Daniels </a:t>
            </a:r>
            <a:r>
              <a:rPr lang="fr-BE" dirty="0" err="1"/>
              <a:t>JB</a:t>
            </a:r>
            <a:r>
              <a:rPr lang="fr-BE" dirty="0"/>
              <a:t>, Pinto CR, Rings DM, </a:t>
            </a:r>
            <a:r>
              <a:rPr lang="fr-BE" dirty="0" err="1"/>
              <a:t>Rajala</a:t>
            </a:r>
            <a:r>
              <a:rPr lang="fr-BE" dirty="0"/>
              <a:t>-Schultz PJ. </a:t>
            </a:r>
            <a:r>
              <a:rPr lang="fr-BE" dirty="0" err="1"/>
              <a:t>Effect</a:t>
            </a:r>
            <a:r>
              <a:rPr lang="fr-BE" dirty="0"/>
              <a:t> of </a:t>
            </a:r>
            <a:r>
              <a:rPr lang="fr-BE" dirty="0" err="1"/>
              <a:t>intrauterine</a:t>
            </a:r>
            <a:r>
              <a:rPr lang="fr-BE" dirty="0"/>
              <a:t> dextrose or </a:t>
            </a:r>
            <a:r>
              <a:rPr lang="fr-BE" dirty="0" err="1"/>
              <a:t>antibiotic</a:t>
            </a:r>
            <a:r>
              <a:rPr lang="fr-BE" dirty="0"/>
              <a:t> </a:t>
            </a:r>
            <a:r>
              <a:rPr lang="fr-BE" dirty="0" err="1"/>
              <a:t>therapy</a:t>
            </a:r>
            <a:r>
              <a:rPr lang="fr-BE" dirty="0"/>
              <a:t> on reproductive performance of </a:t>
            </a:r>
            <a:r>
              <a:rPr lang="fr-BE" dirty="0" err="1"/>
              <a:t>lactating</a:t>
            </a:r>
            <a:r>
              <a:rPr lang="fr-BE" dirty="0"/>
              <a:t> </a:t>
            </a:r>
            <a:r>
              <a:rPr lang="fr-BE" dirty="0" err="1"/>
              <a:t>dairy</a:t>
            </a:r>
            <a:r>
              <a:rPr lang="fr-BE" dirty="0"/>
              <a:t> </a:t>
            </a:r>
            <a:r>
              <a:rPr lang="fr-BE" dirty="0" err="1"/>
              <a:t>cows</a:t>
            </a:r>
            <a:r>
              <a:rPr lang="fr-BE" dirty="0"/>
              <a:t> </a:t>
            </a:r>
            <a:r>
              <a:rPr lang="fr-BE" dirty="0" err="1"/>
              <a:t>diagnosed</a:t>
            </a:r>
            <a:r>
              <a:rPr lang="fr-BE" dirty="0"/>
              <a:t> </a:t>
            </a:r>
            <a:r>
              <a:rPr lang="fr-BE" dirty="0" err="1"/>
              <a:t>with</a:t>
            </a:r>
            <a:r>
              <a:rPr lang="fr-BE" dirty="0"/>
              <a:t> </a:t>
            </a:r>
            <a:r>
              <a:rPr lang="fr-BE" dirty="0" err="1"/>
              <a:t>clinical</a:t>
            </a:r>
            <a:r>
              <a:rPr lang="fr-BE" dirty="0"/>
              <a:t> endometritis. J </a:t>
            </a:r>
            <a:r>
              <a:rPr lang="fr-BE" dirty="0" err="1"/>
              <a:t>Dairy</a:t>
            </a:r>
            <a:r>
              <a:rPr lang="fr-BE" dirty="0"/>
              <a:t> </a:t>
            </a:r>
            <a:r>
              <a:rPr lang="fr-BE" dirty="0" err="1"/>
              <a:t>Sci</a:t>
            </a:r>
            <a:r>
              <a:rPr lang="fr-BE" dirty="0"/>
              <a:t>. 2012;95(4)</a:t>
            </a:r>
          </a:p>
          <a:p>
            <a:r>
              <a:rPr lang="fr-BE" dirty="0"/>
              <a:t>Machado VS, </a:t>
            </a:r>
            <a:r>
              <a:rPr lang="fr-BE" dirty="0" err="1"/>
              <a:t>Oikonomou</a:t>
            </a:r>
            <a:r>
              <a:rPr lang="fr-BE" dirty="0"/>
              <a:t> G, Ganda </a:t>
            </a:r>
            <a:r>
              <a:rPr lang="fr-BE" dirty="0" err="1"/>
              <a:t>EK</a:t>
            </a:r>
            <a:r>
              <a:rPr lang="fr-BE" dirty="0"/>
              <a:t>, Stephens L, </a:t>
            </a:r>
            <a:r>
              <a:rPr lang="fr-BE" dirty="0" err="1"/>
              <a:t>Milhomem</a:t>
            </a:r>
            <a:r>
              <a:rPr lang="fr-BE" dirty="0"/>
              <a:t> M, </a:t>
            </a:r>
            <a:r>
              <a:rPr lang="fr-BE" dirty="0" err="1"/>
              <a:t>Freitas</a:t>
            </a:r>
            <a:r>
              <a:rPr lang="fr-BE" dirty="0"/>
              <a:t> </a:t>
            </a:r>
            <a:r>
              <a:rPr lang="fr-BE" dirty="0" err="1"/>
              <a:t>GL</a:t>
            </a:r>
            <a:r>
              <a:rPr lang="fr-BE" dirty="0"/>
              <a:t>, </a:t>
            </a:r>
            <a:r>
              <a:rPr lang="fr-BE" dirty="0" err="1"/>
              <a:t>Zinicola</a:t>
            </a:r>
            <a:r>
              <a:rPr lang="fr-BE" dirty="0"/>
              <a:t> M, Pearson J, Wieland M, </a:t>
            </a:r>
            <a:r>
              <a:rPr lang="fr-BE" dirty="0" err="1"/>
              <a:t>Guard</a:t>
            </a:r>
            <a:r>
              <a:rPr lang="fr-BE" dirty="0"/>
              <a:t> C, Gilbert </a:t>
            </a:r>
            <a:r>
              <a:rPr lang="fr-BE" dirty="0" err="1"/>
              <a:t>RO</a:t>
            </a:r>
            <a:r>
              <a:rPr lang="fr-BE" dirty="0"/>
              <a:t>, </a:t>
            </a:r>
            <a:r>
              <a:rPr lang="fr-BE" dirty="0" err="1"/>
              <a:t>Bicalho</a:t>
            </a:r>
            <a:r>
              <a:rPr lang="fr-BE" dirty="0"/>
              <a:t> RC. The </a:t>
            </a:r>
            <a:r>
              <a:rPr lang="fr-BE" dirty="0" err="1"/>
              <a:t>effect</a:t>
            </a:r>
            <a:r>
              <a:rPr lang="fr-BE" dirty="0"/>
              <a:t> of </a:t>
            </a:r>
            <a:r>
              <a:rPr lang="fr-BE" dirty="0" err="1"/>
              <a:t>intrauterine</a:t>
            </a:r>
            <a:r>
              <a:rPr lang="fr-BE" dirty="0"/>
              <a:t> infusion of dextrose on </a:t>
            </a:r>
            <a:r>
              <a:rPr lang="fr-BE" dirty="0" err="1"/>
              <a:t>clinical</a:t>
            </a:r>
            <a:r>
              <a:rPr lang="fr-BE" dirty="0"/>
              <a:t> endometritis cure rate and reproductive performance of </a:t>
            </a:r>
            <a:r>
              <a:rPr lang="fr-BE" dirty="0" err="1"/>
              <a:t>dairy</a:t>
            </a:r>
            <a:r>
              <a:rPr lang="fr-BE" dirty="0"/>
              <a:t> </a:t>
            </a:r>
            <a:r>
              <a:rPr lang="fr-BE" dirty="0" err="1"/>
              <a:t>cows</a:t>
            </a:r>
            <a:r>
              <a:rPr lang="fr-BE" dirty="0"/>
              <a:t>. J </a:t>
            </a:r>
            <a:r>
              <a:rPr lang="fr-BE" dirty="0" err="1"/>
              <a:t>Dairy</a:t>
            </a:r>
            <a:r>
              <a:rPr lang="fr-BE" dirty="0"/>
              <a:t> </a:t>
            </a:r>
            <a:r>
              <a:rPr lang="fr-BE" dirty="0" err="1"/>
              <a:t>Sci</a:t>
            </a:r>
            <a:r>
              <a:rPr lang="fr-BE" dirty="0"/>
              <a:t>. 2015;98(6):3849-58. http://dx.doi.org/10.3168/jds.2014-9046. PMid:25795484.</a:t>
            </a:r>
          </a:p>
          <a:p>
            <a:r>
              <a:rPr lang="fr-BE" dirty="0" err="1"/>
              <a:t>Maquivar</a:t>
            </a:r>
            <a:r>
              <a:rPr lang="fr-BE" dirty="0"/>
              <a:t> MG, </a:t>
            </a:r>
            <a:r>
              <a:rPr lang="fr-BE" dirty="0" err="1"/>
              <a:t>Barragan</a:t>
            </a:r>
            <a:r>
              <a:rPr lang="fr-BE" dirty="0"/>
              <a:t> AA, Velez </a:t>
            </a:r>
            <a:r>
              <a:rPr lang="fr-BE" dirty="0" err="1"/>
              <a:t>JS</a:t>
            </a:r>
            <a:r>
              <a:rPr lang="fr-BE" dirty="0"/>
              <a:t>, Bothe H, </a:t>
            </a:r>
            <a:r>
              <a:rPr lang="fr-BE" dirty="0" err="1"/>
              <a:t>Schuenemann</a:t>
            </a:r>
            <a:r>
              <a:rPr lang="fr-BE" dirty="0"/>
              <a:t> GM. </a:t>
            </a:r>
            <a:r>
              <a:rPr lang="fr-BE" dirty="0" err="1"/>
              <a:t>Effect</a:t>
            </a:r>
            <a:r>
              <a:rPr lang="fr-BE" dirty="0"/>
              <a:t> of </a:t>
            </a:r>
            <a:r>
              <a:rPr lang="fr-BE" dirty="0" err="1"/>
              <a:t>intrauterine</a:t>
            </a:r>
            <a:r>
              <a:rPr lang="fr-BE" dirty="0"/>
              <a:t> dextrose on reproductive performance of </a:t>
            </a:r>
            <a:r>
              <a:rPr lang="fr-BE" dirty="0" err="1"/>
              <a:t>lactating</a:t>
            </a:r>
            <a:r>
              <a:rPr lang="fr-BE" dirty="0"/>
              <a:t> </a:t>
            </a:r>
            <a:r>
              <a:rPr lang="fr-BE" dirty="0" err="1"/>
              <a:t>dairy</a:t>
            </a:r>
            <a:r>
              <a:rPr lang="fr-BE" dirty="0"/>
              <a:t> </a:t>
            </a:r>
            <a:r>
              <a:rPr lang="fr-BE" dirty="0" err="1"/>
              <a:t>cows</a:t>
            </a:r>
            <a:r>
              <a:rPr lang="fr-BE" dirty="0"/>
              <a:t> </a:t>
            </a:r>
            <a:r>
              <a:rPr lang="fr-BE" dirty="0" err="1"/>
              <a:t>diagnosed</a:t>
            </a:r>
            <a:r>
              <a:rPr lang="fr-BE" dirty="0"/>
              <a:t> </a:t>
            </a:r>
            <a:r>
              <a:rPr lang="fr-BE" dirty="0" err="1"/>
              <a:t>with</a:t>
            </a:r>
            <a:r>
              <a:rPr lang="fr-BE" dirty="0"/>
              <a:t> purulent vaginal </a:t>
            </a:r>
            <a:r>
              <a:rPr lang="fr-BE" dirty="0" err="1"/>
              <a:t>discharge</a:t>
            </a:r>
            <a:r>
              <a:rPr lang="fr-BE" dirty="0"/>
              <a:t> </a:t>
            </a:r>
            <a:r>
              <a:rPr lang="fr-BE" dirty="0" err="1"/>
              <a:t>under</a:t>
            </a:r>
            <a:r>
              <a:rPr lang="fr-BE" dirty="0"/>
              <a:t> </a:t>
            </a:r>
            <a:r>
              <a:rPr lang="fr-BE" dirty="0" err="1"/>
              <a:t>certified</a:t>
            </a:r>
            <a:r>
              <a:rPr lang="fr-BE" dirty="0"/>
              <a:t> </a:t>
            </a:r>
            <a:r>
              <a:rPr lang="fr-BE" dirty="0" err="1"/>
              <a:t>organic</a:t>
            </a:r>
            <a:r>
              <a:rPr lang="fr-BE" dirty="0"/>
              <a:t> management. J </a:t>
            </a:r>
            <a:r>
              <a:rPr lang="fr-BE" dirty="0" err="1"/>
              <a:t>Dairy</a:t>
            </a:r>
            <a:r>
              <a:rPr lang="fr-BE" dirty="0"/>
              <a:t> </a:t>
            </a:r>
            <a:r>
              <a:rPr lang="fr-BE" dirty="0" err="1"/>
              <a:t>Sci</a:t>
            </a:r>
            <a:r>
              <a:rPr lang="fr-BE" dirty="0"/>
              <a:t>. 2015;98(6):3876-86. http://dx.doi.org/10.3168/jds.2014- 9081. PMid:25828665.</a:t>
            </a:r>
          </a:p>
          <a:p>
            <a:endParaRPr lang="fr-BE" dirty="0"/>
          </a:p>
          <a:p>
            <a:r>
              <a:rPr lang="fr-BE" dirty="0"/>
              <a:t>Ozone</a:t>
            </a:r>
          </a:p>
          <a:p>
            <a:r>
              <a:rPr lang="fr-BE" dirty="0" err="1"/>
              <a:t>Escandón</a:t>
            </a:r>
            <a:r>
              <a:rPr lang="fr-BE" dirty="0"/>
              <a:t> </a:t>
            </a:r>
            <a:r>
              <a:rPr lang="fr-BE" dirty="0" err="1"/>
              <a:t>BM</a:t>
            </a:r>
            <a:r>
              <a:rPr lang="fr-BE" dirty="0"/>
              <a:t>, </a:t>
            </a:r>
            <a:r>
              <a:rPr lang="fr-BE" dirty="0" err="1"/>
              <a:t>Espinoza</a:t>
            </a:r>
            <a:r>
              <a:rPr lang="fr-BE" dirty="0"/>
              <a:t> </a:t>
            </a:r>
            <a:r>
              <a:rPr lang="fr-BE" dirty="0" err="1"/>
              <a:t>JS</a:t>
            </a:r>
            <a:r>
              <a:rPr lang="fr-BE" dirty="0"/>
              <a:t>, </a:t>
            </a:r>
            <a:r>
              <a:rPr lang="fr-BE" dirty="0" err="1"/>
              <a:t>Perea</a:t>
            </a:r>
            <a:r>
              <a:rPr lang="fr-BE" dirty="0"/>
              <a:t> </a:t>
            </a:r>
            <a:r>
              <a:rPr lang="fr-BE" dirty="0" err="1"/>
              <a:t>FP</a:t>
            </a:r>
            <a:r>
              <a:rPr lang="fr-BE" dirty="0"/>
              <a:t>, Quito F, Ochoa R, Lopez GE, </a:t>
            </a:r>
            <a:r>
              <a:rPr lang="fr-BE" dirty="0" err="1"/>
              <a:t>Galarza</a:t>
            </a:r>
            <a:r>
              <a:rPr lang="fr-BE" dirty="0"/>
              <a:t> DA, </a:t>
            </a:r>
            <a:r>
              <a:rPr lang="fr-BE" dirty="0" err="1"/>
              <a:t>Garzón</a:t>
            </a:r>
            <a:r>
              <a:rPr lang="fr-BE" dirty="0"/>
              <a:t> </a:t>
            </a:r>
            <a:r>
              <a:rPr lang="fr-BE" dirty="0" err="1"/>
              <a:t>JP</a:t>
            </a:r>
            <a:r>
              <a:rPr lang="fr-BE" dirty="0"/>
              <a:t>. </a:t>
            </a:r>
            <a:r>
              <a:rPr lang="fr-BE" dirty="0" err="1"/>
              <a:t>Intrauterine</a:t>
            </a:r>
            <a:r>
              <a:rPr lang="fr-BE" dirty="0"/>
              <a:t> </a:t>
            </a:r>
            <a:r>
              <a:rPr lang="fr-BE" dirty="0" err="1"/>
              <a:t>therapy</a:t>
            </a:r>
            <a:r>
              <a:rPr lang="fr-BE" dirty="0"/>
              <a:t> </a:t>
            </a:r>
            <a:r>
              <a:rPr lang="fr-BE" dirty="0" err="1"/>
              <a:t>with</a:t>
            </a:r>
            <a:r>
              <a:rPr lang="fr-BE" dirty="0"/>
              <a:t> ozone </a:t>
            </a:r>
            <a:r>
              <a:rPr lang="fr-BE" dirty="0" err="1"/>
              <a:t>reduces</a:t>
            </a:r>
            <a:r>
              <a:rPr lang="fr-BE" dirty="0"/>
              <a:t> </a:t>
            </a:r>
            <a:r>
              <a:rPr lang="fr-BE" dirty="0" err="1"/>
              <a:t>subclinical</a:t>
            </a:r>
            <a:r>
              <a:rPr lang="fr-BE" dirty="0"/>
              <a:t> endometritis and </a:t>
            </a:r>
            <a:r>
              <a:rPr lang="fr-BE" dirty="0" err="1"/>
              <a:t>improves</a:t>
            </a:r>
            <a:r>
              <a:rPr lang="fr-BE" dirty="0"/>
              <a:t> reproductive performance in postpartum </a:t>
            </a:r>
            <a:r>
              <a:rPr lang="fr-BE" dirty="0" err="1"/>
              <a:t>dairy</a:t>
            </a:r>
            <a:r>
              <a:rPr lang="fr-BE" dirty="0"/>
              <a:t> </a:t>
            </a:r>
            <a:r>
              <a:rPr lang="fr-BE" dirty="0" err="1"/>
              <a:t>cows</a:t>
            </a:r>
            <a:r>
              <a:rPr lang="fr-BE" dirty="0"/>
              <a:t> </a:t>
            </a:r>
            <a:r>
              <a:rPr lang="fr-BE" dirty="0" err="1"/>
              <a:t>managed</a:t>
            </a:r>
            <a:r>
              <a:rPr lang="fr-BE" dirty="0"/>
              <a:t> in </a:t>
            </a:r>
            <a:r>
              <a:rPr lang="fr-BE" dirty="0" err="1"/>
              <a:t>pasture-based</a:t>
            </a:r>
            <a:r>
              <a:rPr lang="fr-BE" dirty="0"/>
              <a:t> </a:t>
            </a:r>
            <a:r>
              <a:rPr lang="fr-BE" dirty="0" err="1"/>
              <a:t>systems</a:t>
            </a:r>
            <a:r>
              <a:rPr lang="fr-BE" dirty="0"/>
              <a:t>. Trop </a:t>
            </a:r>
            <a:r>
              <a:rPr lang="fr-BE" dirty="0" err="1"/>
              <a:t>Anim</a:t>
            </a:r>
            <a:r>
              <a:rPr lang="fr-BE" dirty="0"/>
              <a:t> </a:t>
            </a:r>
            <a:r>
              <a:rPr lang="fr-BE" dirty="0" err="1"/>
              <a:t>Health</a:t>
            </a:r>
            <a:r>
              <a:rPr lang="fr-BE" dirty="0"/>
              <a:t> </a:t>
            </a:r>
            <a:r>
              <a:rPr lang="fr-BE" dirty="0" err="1"/>
              <a:t>Prod</a:t>
            </a:r>
            <a:r>
              <a:rPr lang="fr-BE" dirty="0"/>
              <a:t>. 2020. http://dx.doi.org/10.1007/s11250-020-02298-3. PMid:32445159.</a:t>
            </a:r>
          </a:p>
          <a:p>
            <a:endParaRPr lang="fr-BE" dirty="0"/>
          </a:p>
          <a:p>
            <a:r>
              <a:rPr lang="fr-BE" dirty="0"/>
              <a:t>Paraffine</a:t>
            </a:r>
          </a:p>
          <a:p>
            <a:pPr marL="0" marR="0" indent="0" algn="l" defTabSz="2180753" rtl="0" eaLnBrk="1" fontAlgn="auto" latinLnBrk="0" hangingPunct="1">
              <a:lnSpc>
                <a:spcPct val="100000"/>
              </a:lnSpc>
              <a:spcBef>
                <a:spcPts val="0"/>
              </a:spcBef>
              <a:spcAft>
                <a:spcPts val="0"/>
              </a:spcAft>
              <a:buClrTx/>
              <a:buSzTx/>
              <a:buFontTx/>
              <a:buNone/>
              <a:tabLst/>
              <a:defRPr/>
            </a:pPr>
            <a:r>
              <a:rPr lang="fr-BE" dirty="0" err="1"/>
              <a:t>Ahmadi</a:t>
            </a:r>
            <a:r>
              <a:rPr lang="fr-BE" dirty="0"/>
              <a:t> MR, </a:t>
            </a:r>
            <a:r>
              <a:rPr lang="fr-BE" dirty="0" err="1"/>
              <a:t>Makki</a:t>
            </a:r>
            <a:r>
              <a:rPr lang="fr-BE" dirty="0"/>
              <a:t> M, </a:t>
            </a:r>
            <a:r>
              <a:rPr lang="fr-BE" dirty="0" err="1"/>
              <a:t>Mirzaei</a:t>
            </a:r>
            <a:r>
              <a:rPr lang="fr-BE" dirty="0"/>
              <a:t> A, </a:t>
            </a:r>
            <a:r>
              <a:rPr lang="fr-BE" dirty="0" err="1"/>
              <a:t>Gheisari</a:t>
            </a:r>
            <a:r>
              <a:rPr lang="fr-BE" dirty="0"/>
              <a:t> </a:t>
            </a:r>
            <a:r>
              <a:rPr lang="fr-BE" dirty="0" err="1"/>
              <a:t>HR</a:t>
            </a:r>
            <a:r>
              <a:rPr lang="fr-BE" dirty="0"/>
              <a:t>. </a:t>
            </a:r>
            <a:r>
              <a:rPr lang="fr-BE" dirty="0" err="1"/>
              <a:t>Effects</a:t>
            </a:r>
            <a:r>
              <a:rPr lang="fr-BE" dirty="0"/>
              <a:t> of </a:t>
            </a:r>
            <a:r>
              <a:rPr lang="fr-BE" dirty="0" err="1"/>
              <a:t>hypertonic</a:t>
            </a:r>
            <a:r>
              <a:rPr lang="fr-BE" dirty="0"/>
              <a:t> dextrose and </a:t>
            </a:r>
            <a:r>
              <a:rPr lang="fr-BE" dirty="0" err="1"/>
              <a:t>paraffin</a:t>
            </a:r>
            <a:r>
              <a:rPr lang="fr-BE" dirty="0"/>
              <a:t> solution as non-</a:t>
            </a:r>
            <a:r>
              <a:rPr lang="fr-BE" dirty="0" err="1"/>
              <a:t>antibiotic</a:t>
            </a:r>
            <a:r>
              <a:rPr lang="fr-BE" dirty="0"/>
              <a:t> </a:t>
            </a:r>
            <a:r>
              <a:rPr lang="fr-BE" dirty="0" err="1"/>
              <a:t>treatments</a:t>
            </a:r>
            <a:r>
              <a:rPr lang="fr-BE" dirty="0"/>
              <a:t> of </a:t>
            </a:r>
            <a:r>
              <a:rPr lang="fr-BE" dirty="0" err="1"/>
              <a:t>clinical</a:t>
            </a:r>
            <a:r>
              <a:rPr lang="fr-BE" dirty="0"/>
              <a:t> endometritis on reproductive performance of high </a:t>
            </a:r>
            <a:r>
              <a:rPr lang="fr-BE" dirty="0" err="1"/>
              <a:t>producing</a:t>
            </a:r>
            <a:r>
              <a:rPr lang="fr-BE" dirty="0"/>
              <a:t> </a:t>
            </a:r>
            <a:r>
              <a:rPr lang="fr-BE" dirty="0" err="1"/>
              <a:t>dairy</a:t>
            </a:r>
            <a:r>
              <a:rPr lang="fr-BE" dirty="0"/>
              <a:t> </a:t>
            </a:r>
            <a:r>
              <a:rPr lang="fr-BE" dirty="0" err="1"/>
              <a:t>cows</a:t>
            </a:r>
            <a:r>
              <a:rPr lang="fr-BE" dirty="0"/>
              <a:t>. </a:t>
            </a:r>
            <a:r>
              <a:rPr lang="fr-BE" dirty="0" err="1"/>
              <a:t>Reprod</a:t>
            </a:r>
            <a:r>
              <a:rPr lang="fr-BE" dirty="0"/>
              <a:t> </a:t>
            </a:r>
            <a:r>
              <a:rPr lang="fr-BE" dirty="0" err="1"/>
              <a:t>Domest</a:t>
            </a:r>
            <a:r>
              <a:rPr lang="fr-BE" dirty="0"/>
              <a:t> </a:t>
            </a:r>
            <a:r>
              <a:rPr lang="fr-BE" dirty="0" err="1"/>
              <a:t>Anim</a:t>
            </a:r>
            <a:r>
              <a:rPr lang="fr-BE" dirty="0"/>
              <a:t>. 2019;54(5):762-71. http://dx.doi.org/10.1111/rda.13424. PMid:30811668.</a:t>
            </a:r>
          </a:p>
          <a:p>
            <a:endParaRPr lang="en-US" dirty="0"/>
          </a:p>
          <a:p>
            <a:endParaRPr lang="en-US" dirty="0"/>
          </a:p>
          <a:p>
            <a:endParaRPr lang="en-US" baseline="0" dirty="0"/>
          </a:p>
          <a:p>
            <a:r>
              <a:rPr lang="en-US" baseline="0" dirty="0"/>
              <a:t>Mannose et bacteriophages</a:t>
            </a:r>
          </a:p>
          <a:p>
            <a:r>
              <a:rPr lang="fr-BE" dirty="0"/>
              <a:t>Santos </a:t>
            </a:r>
            <a:r>
              <a:rPr lang="fr-BE" dirty="0" err="1"/>
              <a:t>VG</a:t>
            </a:r>
            <a:r>
              <a:rPr lang="fr-BE" dirty="0"/>
              <a:t>, Carvalho PD, Maia C, </a:t>
            </a:r>
            <a:r>
              <a:rPr lang="fr-BE" dirty="0" err="1"/>
              <a:t>Carneiro</a:t>
            </a:r>
            <a:r>
              <a:rPr lang="fr-BE" dirty="0"/>
              <a:t> B, Valenza A, </a:t>
            </a:r>
            <a:r>
              <a:rPr lang="fr-BE" dirty="0" err="1"/>
              <a:t>Crump</a:t>
            </a:r>
            <a:r>
              <a:rPr lang="fr-BE" dirty="0"/>
              <a:t> PM, </a:t>
            </a:r>
            <a:r>
              <a:rPr lang="fr-BE" dirty="0" err="1"/>
              <a:t>Fricke</a:t>
            </a:r>
            <a:r>
              <a:rPr lang="fr-BE" dirty="0"/>
              <a:t> PM. </a:t>
            </a:r>
            <a:r>
              <a:rPr lang="fr-BE" dirty="0" err="1"/>
              <a:t>Adding</a:t>
            </a:r>
            <a:r>
              <a:rPr lang="fr-BE" dirty="0"/>
              <a:t> a second </a:t>
            </a:r>
            <a:r>
              <a:rPr lang="fr-BE" dirty="0" err="1"/>
              <a:t>prostaglandin</a:t>
            </a:r>
            <a:r>
              <a:rPr lang="fr-BE" dirty="0"/>
              <a:t> F2alpha </a:t>
            </a:r>
            <a:r>
              <a:rPr lang="fr-BE" dirty="0" err="1"/>
              <a:t>treatment</a:t>
            </a:r>
            <a:r>
              <a:rPr lang="fr-BE" dirty="0"/>
              <a:t> to but not </a:t>
            </a:r>
            <a:r>
              <a:rPr lang="fr-BE" dirty="0" err="1"/>
              <a:t>reducing</a:t>
            </a:r>
            <a:r>
              <a:rPr lang="fr-BE" dirty="0"/>
              <a:t> the duration of a </a:t>
            </a:r>
            <a:r>
              <a:rPr lang="fr-BE" dirty="0" err="1"/>
              <a:t>PRID-Synch</a:t>
            </a:r>
            <a:r>
              <a:rPr lang="fr-BE" dirty="0"/>
              <a:t> </a:t>
            </a:r>
            <a:r>
              <a:rPr lang="fr-BE" dirty="0" err="1"/>
              <a:t>protocol</a:t>
            </a:r>
            <a:r>
              <a:rPr lang="fr-BE" dirty="0"/>
              <a:t> </a:t>
            </a:r>
            <a:r>
              <a:rPr lang="fr-BE" dirty="0" err="1"/>
              <a:t>increases</a:t>
            </a:r>
            <a:r>
              <a:rPr lang="fr-BE" dirty="0"/>
              <a:t> </a:t>
            </a:r>
            <a:r>
              <a:rPr lang="fr-BE" dirty="0" err="1"/>
              <a:t>fertility</a:t>
            </a:r>
            <a:r>
              <a:rPr lang="fr-BE" dirty="0"/>
              <a:t> </a:t>
            </a:r>
            <a:r>
              <a:rPr lang="fr-BE" dirty="0" err="1"/>
              <a:t>after</a:t>
            </a:r>
            <a:r>
              <a:rPr lang="fr-BE" dirty="0"/>
              <a:t> </a:t>
            </a:r>
            <a:r>
              <a:rPr lang="fr-BE" dirty="0" err="1"/>
              <a:t>resynchronization</a:t>
            </a:r>
            <a:r>
              <a:rPr lang="fr-BE" dirty="0"/>
              <a:t> of ovulation in </a:t>
            </a:r>
            <a:r>
              <a:rPr lang="fr-BE" dirty="0" err="1"/>
              <a:t>lactating</a:t>
            </a:r>
            <a:r>
              <a:rPr lang="fr-BE" dirty="0"/>
              <a:t> Holstein </a:t>
            </a:r>
            <a:r>
              <a:rPr lang="fr-BE" dirty="0" err="1"/>
              <a:t>cows</a:t>
            </a:r>
            <a:r>
              <a:rPr lang="fr-BE" dirty="0"/>
              <a:t>. J </a:t>
            </a:r>
            <a:r>
              <a:rPr lang="fr-BE" dirty="0" err="1"/>
              <a:t>Dairy</a:t>
            </a:r>
            <a:r>
              <a:rPr lang="fr-BE" dirty="0"/>
              <a:t> </a:t>
            </a:r>
            <a:r>
              <a:rPr lang="fr-BE" dirty="0" err="1"/>
              <a:t>Sci</a:t>
            </a:r>
            <a:r>
              <a:rPr lang="fr-BE" dirty="0"/>
              <a:t>. 2016;99(5):3869-79. http://dx.doi.org/10.3168/jds.2015-10557. PMid:26971149.</a:t>
            </a:r>
          </a:p>
          <a:p>
            <a:r>
              <a:rPr lang="fr-BE" dirty="0"/>
              <a:t>Machado VS, </a:t>
            </a:r>
            <a:r>
              <a:rPr lang="fr-BE" dirty="0" err="1"/>
              <a:t>Bicalho</a:t>
            </a:r>
            <a:r>
              <a:rPr lang="fr-BE" dirty="0"/>
              <a:t> ML, Pereira </a:t>
            </a:r>
            <a:r>
              <a:rPr lang="fr-BE" dirty="0" err="1"/>
              <a:t>RV</a:t>
            </a:r>
            <a:r>
              <a:rPr lang="fr-BE" dirty="0"/>
              <a:t>, </a:t>
            </a:r>
            <a:r>
              <a:rPr lang="fr-BE" dirty="0" err="1"/>
              <a:t>Caixeta</a:t>
            </a:r>
            <a:r>
              <a:rPr lang="fr-BE" dirty="0"/>
              <a:t> </a:t>
            </a:r>
            <a:r>
              <a:rPr lang="fr-BE" dirty="0" err="1"/>
              <a:t>LS</a:t>
            </a:r>
            <a:r>
              <a:rPr lang="fr-BE" dirty="0"/>
              <a:t>, </a:t>
            </a:r>
            <a:r>
              <a:rPr lang="fr-BE" dirty="0" err="1"/>
              <a:t>Bittar</a:t>
            </a:r>
            <a:r>
              <a:rPr lang="fr-BE" dirty="0"/>
              <a:t> </a:t>
            </a:r>
            <a:r>
              <a:rPr lang="fr-BE" dirty="0" err="1"/>
              <a:t>JH</a:t>
            </a:r>
            <a:r>
              <a:rPr lang="fr-BE" dirty="0"/>
              <a:t>, </a:t>
            </a:r>
            <a:r>
              <a:rPr lang="fr-BE" dirty="0" err="1"/>
              <a:t>Oikonomou</a:t>
            </a:r>
            <a:r>
              <a:rPr lang="fr-BE" dirty="0"/>
              <a:t> G, Gilbert </a:t>
            </a:r>
            <a:r>
              <a:rPr lang="fr-BE" dirty="0" err="1"/>
              <a:t>RO</a:t>
            </a:r>
            <a:r>
              <a:rPr lang="fr-BE" dirty="0"/>
              <a:t>, </a:t>
            </a:r>
            <a:r>
              <a:rPr lang="fr-BE" dirty="0" err="1"/>
              <a:t>Bicalho</a:t>
            </a:r>
            <a:r>
              <a:rPr lang="fr-BE" dirty="0"/>
              <a:t> RC. The </a:t>
            </a:r>
            <a:r>
              <a:rPr lang="fr-BE" dirty="0" err="1"/>
              <a:t>effect</a:t>
            </a:r>
            <a:r>
              <a:rPr lang="fr-BE" dirty="0"/>
              <a:t> of </a:t>
            </a:r>
            <a:r>
              <a:rPr lang="fr-BE" dirty="0" err="1"/>
              <a:t>intrauterine</a:t>
            </a:r>
            <a:r>
              <a:rPr lang="fr-BE" dirty="0"/>
              <a:t> administration of mannose or </a:t>
            </a:r>
            <a:r>
              <a:rPr lang="fr-BE" dirty="0" err="1"/>
              <a:t>bacteriophage</a:t>
            </a:r>
            <a:r>
              <a:rPr lang="fr-BE" dirty="0"/>
              <a:t> on </a:t>
            </a:r>
            <a:r>
              <a:rPr lang="fr-BE" dirty="0" err="1"/>
              <a:t>uterine</a:t>
            </a:r>
            <a:r>
              <a:rPr lang="fr-BE" dirty="0"/>
              <a:t> </a:t>
            </a:r>
            <a:r>
              <a:rPr lang="fr-BE" dirty="0" err="1"/>
              <a:t>health</a:t>
            </a:r>
            <a:r>
              <a:rPr lang="fr-BE" dirty="0"/>
              <a:t> and </a:t>
            </a:r>
            <a:r>
              <a:rPr lang="fr-BE" dirty="0" err="1"/>
              <a:t>fertility</a:t>
            </a:r>
            <a:r>
              <a:rPr lang="fr-BE" dirty="0"/>
              <a:t> of </a:t>
            </a:r>
            <a:r>
              <a:rPr lang="fr-BE" dirty="0" err="1"/>
              <a:t>dairy</a:t>
            </a:r>
            <a:r>
              <a:rPr lang="fr-BE" dirty="0"/>
              <a:t> </a:t>
            </a:r>
            <a:r>
              <a:rPr lang="fr-BE" dirty="0" err="1"/>
              <a:t>cows</a:t>
            </a:r>
            <a:r>
              <a:rPr lang="fr-BE" dirty="0"/>
              <a:t> </a:t>
            </a:r>
            <a:r>
              <a:rPr lang="fr-BE" dirty="0" err="1"/>
              <a:t>with</a:t>
            </a:r>
            <a:r>
              <a:rPr lang="fr-BE" dirty="0"/>
              <a:t> </a:t>
            </a:r>
            <a:r>
              <a:rPr lang="fr-BE" dirty="0" err="1"/>
              <a:t>special</a:t>
            </a:r>
            <a:r>
              <a:rPr lang="fr-BE" dirty="0"/>
              <a:t> focus on Escherichia coli and </a:t>
            </a:r>
            <a:r>
              <a:rPr lang="fr-BE" dirty="0" err="1"/>
              <a:t>Arcanobacterium</a:t>
            </a:r>
            <a:r>
              <a:rPr lang="fr-BE" dirty="0"/>
              <a:t> </a:t>
            </a:r>
            <a:r>
              <a:rPr lang="fr-BE" dirty="0" err="1"/>
              <a:t>pyogenes</a:t>
            </a:r>
            <a:r>
              <a:rPr lang="fr-BE" dirty="0"/>
              <a:t>. J </a:t>
            </a:r>
            <a:r>
              <a:rPr lang="fr-BE" dirty="0" err="1"/>
              <a:t>Dairy</a:t>
            </a:r>
            <a:r>
              <a:rPr lang="fr-BE" dirty="0"/>
              <a:t> </a:t>
            </a:r>
            <a:r>
              <a:rPr lang="fr-BE" dirty="0" err="1"/>
              <a:t>Sci</a:t>
            </a:r>
            <a:r>
              <a:rPr lang="fr-BE" dirty="0"/>
              <a:t>. 2012;95(6):3100-9. http://dx.doi.org/10.3168/jds.2011-5063. PMid:22612946.</a:t>
            </a:r>
            <a:endParaRPr lang="en-US" baseline="0" dirty="0"/>
          </a:p>
          <a:p>
            <a:endParaRPr lang="fr-BE" baseline="0" dirty="0"/>
          </a:p>
          <a:p>
            <a:endParaRPr lang="fr-BE" dirty="0"/>
          </a:p>
          <a:p>
            <a:r>
              <a:rPr lang="fr-BE" dirty="0" err="1"/>
              <a:t>Probiotics</a:t>
            </a:r>
            <a:endParaRPr lang="fr-BE" dirty="0"/>
          </a:p>
          <a:p>
            <a:r>
              <a:rPr lang="fr-BE" dirty="0" err="1"/>
              <a:t>Ametaj</a:t>
            </a:r>
            <a:r>
              <a:rPr lang="fr-BE" dirty="0"/>
              <a:t> BN, Iqbal S, </a:t>
            </a:r>
            <a:r>
              <a:rPr lang="fr-BE" dirty="0" err="1"/>
              <a:t>Selami</a:t>
            </a:r>
            <a:r>
              <a:rPr lang="fr-BE" dirty="0"/>
              <a:t> F, </a:t>
            </a:r>
            <a:r>
              <a:rPr lang="fr-BE" dirty="0" err="1"/>
              <a:t>Odhiambo</a:t>
            </a:r>
            <a:r>
              <a:rPr lang="fr-BE" dirty="0"/>
              <a:t> </a:t>
            </a:r>
            <a:r>
              <a:rPr lang="fr-BE" dirty="0" err="1"/>
              <a:t>JF</a:t>
            </a:r>
            <a:r>
              <a:rPr lang="fr-BE" dirty="0"/>
              <a:t>, Wang Y, </a:t>
            </a:r>
            <a:r>
              <a:rPr lang="fr-BE" dirty="0" err="1"/>
              <a:t>Ganzle</a:t>
            </a:r>
            <a:r>
              <a:rPr lang="fr-BE" dirty="0"/>
              <a:t> MG, Dunn SM, </a:t>
            </a:r>
            <a:r>
              <a:rPr lang="fr-BE" dirty="0" err="1"/>
              <a:t>Zebeli</a:t>
            </a:r>
            <a:r>
              <a:rPr lang="fr-BE" dirty="0"/>
              <a:t> Q. </a:t>
            </a:r>
            <a:r>
              <a:rPr lang="fr-BE" dirty="0" err="1"/>
              <a:t>Intravaginal</a:t>
            </a:r>
            <a:r>
              <a:rPr lang="fr-BE" dirty="0"/>
              <a:t> administration of </a:t>
            </a:r>
            <a:r>
              <a:rPr lang="fr-BE" dirty="0" err="1"/>
              <a:t>lactic</a:t>
            </a:r>
            <a:r>
              <a:rPr lang="fr-BE" dirty="0"/>
              <a:t> </a:t>
            </a:r>
            <a:r>
              <a:rPr lang="fr-BE" dirty="0" err="1"/>
              <a:t>acid</a:t>
            </a:r>
            <a:r>
              <a:rPr lang="fr-BE" dirty="0"/>
              <a:t> </a:t>
            </a:r>
            <a:r>
              <a:rPr lang="fr-BE" dirty="0" err="1"/>
              <a:t>bacteria</a:t>
            </a:r>
            <a:r>
              <a:rPr lang="fr-BE" dirty="0"/>
              <a:t> </a:t>
            </a:r>
            <a:r>
              <a:rPr lang="fr-BE" dirty="0" err="1"/>
              <a:t>modulated</a:t>
            </a:r>
            <a:r>
              <a:rPr lang="fr-BE" dirty="0"/>
              <a:t> the incidence of purulent vaginal </a:t>
            </a:r>
            <a:r>
              <a:rPr lang="fr-BE" dirty="0" err="1"/>
              <a:t>discharges</a:t>
            </a:r>
            <a:r>
              <a:rPr lang="fr-BE" dirty="0"/>
              <a:t>, plasma </a:t>
            </a:r>
            <a:r>
              <a:rPr lang="fr-BE" dirty="0" err="1"/>
              <a:t>haptoglobin</a:t>
            </a:r>
            <a:r>
              <a:rPr lang="fr-BE" dirty="0"/>
              <a:t> concentrations, and </a:t>
            </a:r>
            <a:r>
              <a:rPr lang="fr-BE" dirty="0" err="1"/>
              <a:t>milk</a:t>
            </a:r>
            <a:r>
              <a:rPr lang="fr-BE" dirty="0"/>
              <a:t> production in </a:t>
            </a:r>
            <a:r>
              <a:rPr lang="fr-BE" dirty="0" err="1"/>
              <a:t>dairy</a:t>
            </a:r>
            <a:r>
              <a:rPr lang="fr-BE" dirty="0"/>
              <a:t> </a:t>
            </a:r>
            <a:r>
              <a:rPr lang="fr-BE" dirty="0" err="1"/>
              <a:t>cows</a:t>
            </a:r>
            <a:r>
              <a:rPr lang="fr-BE" dirty="0"/>
              <a:t>. </a:t>
            </a:r>
            <a:r>
              <a:rPr lang="fr-BE" dirty="0" err="1"/>
              <a:t>Res</a:t>
            </a:r>
            <a:r>
              <a:rPr lang="fr-BE" dirty="0"/>
              <a:t> </a:t>
            </a:r>
            <a:r>
              <a:rPr lang="fr-BE" dirty="0" err="1"/>
              <a:t>Vet</a:t>
            </a:r>
            <a:r>
              <a:rPr lang="fr-BE" dirty="0"/>
              <a:t> </a:t>
            </a:r>
            <a:r>
              <a:rPr lang="fr-BE" dirty="0" err="1"/>
              <a:t>Sci</a:t>
            </a:r>
            <a:r>
              <a:rPr lang="fr-BE" dirty="0"/>
              <a:t>. 2014;96(2):365- 70. http://dx.doi.org/10.1016/j.rvsc.2014.02.007. PMid:24612560.</a:t>
            </a:r>
          </a:p>
          <a:p>
            <a:r>
              <a:rPr lang="fr-BE" dirty="0" err="1"/>
              <a:t>Genís</a:t>
            </a:r>
            <a:r>
              <a:rPr lang="fr-BE" dirty="0"/>
              <a:t> S, </a:t>
            </a:r>
            <a:r>
              <a:rPr lang="fr-BE" dirty="0" err="1"/>
              <a:t>Cerri</a:t>
            </a:r>
            <a:r>
              <a:rPr lang="fr-BE" dirty="0"/>
              <a:t> </a:t>
            </a:r>
            <a:r>
              <a:rPr lang="fr-BE" dirty="0" err="1"/>
              <a:t>RLA</a:t>
            </a:r>
            <a:r>
              <a:rPr lang="fr-BE" dirty="0"/>
              <a:t>, Bach A, </a:t>
            </a:r>
            <a:r>
              <a:rPr lang="fr-BE" dirty="0" err="1"/>
              <a:t>Silper</a:t>
            </a:r>
            <a:r>
              <a:rPr lang="fr-BE" dirty="0"/>
              <a:t> BF, </a:t>
            </a:r>
            <a:r>
              <a:rPr lang="fr-BE" dirty="0" err="1"/>
              <a:t>Baylao</a:t>
            </a:r>
            <a:r>
              <a:rPr lang="fr-BE" dirty="0"/>
              <a:t> M, Denis-Robichaud J, </a:t>
            </a:r>
            <a:r>
              <a:rPr lang="fr-BE" dirty="0" err="1"/>
              <a:t>Arís</a:t>
            </a:r>
            <a:r>
              <a:rPr lang="fr-BE" dirty="0"/>
              <a:t> A. </a:t>
            </a:r>
            <a:r>
              <a:rPr lang="fr-BE" dirty="0" err="1"/>
              <a:t>Pre-calving</a:t>
            </a:r>
            <a:r>
              <a:rPr lang="fr-BE" dirty="0"/>
              <a:t> </a:t>
            </a:r>
            <a:r>
              <a:rPr lang="fr-BE" dirty="0" err="1"/>
              <a:t>intravaginal</a:t>
            </a:r>
            <a:r>
              <a:rPr lang="fr-BE" dirty="0"/>
              <a:t> administration of </a:t>
            </a:r>
            <a:r>
              <a:rPr lang="fr-BE" dirty="0" err="1"/>
              <a:t>lactic</a:t>
            </a:r>
            <a:r>
              <a:rPr lang="fr-BE" dirty="0"/>
              <a:t> </a:t>
            </a:r>
            <a:r>
              <a:rPr lang="fr-BE" dirty="0" err="1"/>
              <a:t>acid</a:t>
            </a:r>
            <a:r>
              <a:rPr lang="fr-BE" dirty="0"/>
              <a:t> </a:t>
            </a:r>
            <a:r>
              <a:rPr lang="fr-BE" dirty="0" err="1"/>
              <a:t>bacteria</a:t>
            </a:r>
            <a:r>
              <a:rPr lang="fr-BE" dirty="0"/>
              <a:t> </a:t>
            </a:r>
            <a:r>
              <a:rPr lang="fr-BE" dirty="0" err="1"/>
              <a:t>reduces</a:t>
            </a:r>
            <a:r>
              <a:rPr lang="fr-BE" dirty="0"/>
              <a:t> </a:t>
            </a:r>
            <a:r>
              <a:rPr lang="fr-BE" dirty="0" err="1"/>
              <a:t>metritis</a:t>
            </a:r>
            <a:r>
              <a:rPr lang="fr-BE" dirty="0"/>
              <a:t> </a:t>
            </a:r>
            <a:r>
              <a:rPr lang="fr-BE" dirty="0" err="1"/>
              <a:t>prevalence</a:t>
            </a:r>
            <a:r>
              <a:rPr lang="fr-BE" dirty="0"/>
              <a:t> and </a:t>
            </a:r>
            <a:r>
              <a:rPr lang="fr-BE" dirty="0" err="1"/>
              <a:t>regulates</a:t>
            </a:r>
            <a:r>
              <a:rPr lang="fr-BE" dirty="0"/>
              <a:t> </a:t>
            </a:r>
            <a:r>
              <a:rPr lang="fr-BE" dirty="0" err="1"/>
              <a:t>blood</a:t>
            </a:r>
            <a:r>
              <a:rPr lang="fr-BE" dirty="0"/>
              <a:t> </a:t>
            </a:r>
            <a:r>
              <a:rPr lang="fr-BE" dirty="0" err="1"/>
              <a:t>neutrophil</a:t>
            </a:r>
            <a:r>
              <a:rPr lang="fr-BE" dirty="0"/>
              <a:t> </a:t>
            </a:r>
            <a:r>
              <a:rPr lang="fr-BE" dirty="0" err="1"/>
              <a:t>gene</a:t>
            </a:r>
            <a:r>
              <a:rPr lang="fr-BE" dirty="0"/>
              <a:t> expression </a:t>
            </a:r>
            <a:r>
              <a:rPr lang="fr-BE" dirty="0" err="1"/>
              <a:t>after</a:t>
            </a:r>
            <a:r>
              <a:rPr lang="fr-BE" dirty="0"/>
              <a:t> </a:t>
            </a:r>
            <a:r>
              <a:rPr lang="fr-BE" dirty="0" err="1"/>
              <a:t>calving</a:t>
            </a:r>
            <a:r>
              <a:rPr lang="fr-BE" dirty="0"/>
              <a:t> in </a:t>
            </a:r>
            <a:r>
              <a:rPr lang="fr-BE" dirty="0" err="1"/>
              <a:t>dairy</a:t>
            </a:r>
            <a:r>
              <a:rPr lang="fr-BE" dirty="0"/>
              <a:t> </a:t>
            </a:r>
            <a:r>
              <a:rPr lang="fr-BE" dirty="0" err="1"/>
              <a:t>cattle</a:t>
            </a:r>
            <a:r>
              <a:rPr lang="fr-BE" dirty="0"/>
              <a:t>. Front </a:t>
            </a:r>
            <a:r>
              <a:rPr lang="fr-BE" dirty="0" err="1"/>
              <a:t>Vet</a:t>
            </a:r>
            <a:r>
              <a:rPr lang="fr-BE" dirty="0"/>
              <a:t> </a:t>
            </a:r>
            <a:r>
              <a:rPr lang="fr-BE" dirty="0" err="1"/>
              <a:t>Sci</a:t>
            </a:r>
            <a:r>
              <a:rPr lang="fr-BE" dirty="0"/>
              <a:t>. 2018;5:135. http://dx.doi.org/10.3389/fvets.2018.00135. PMid:29977896.</a:t>
            </a:r>
          </a:p>
        </p:txBody>
      </p:sp>
      <p:sp>
        <p:nvSpPr>
          <p:cNvPr id="4" name="Espace réservé du numéro de diapositive 3"/>
          <p:cNvSpPr>
            <a:spLocks noGrp="1"/>
          </p:cNvSpPr>
          <p:nvPr>
            <p:ph type="sldNum" sz="quarter" idx="10"/>
          </p:nvPr>
        </p:nvSpPr>
        <p:spPr/>
        <p:txBody>
          <a:bodyPr/>
          <a:lstStyle/>
          <a:p>
            <a:fld id="{EDB76FA5-6BB3-4809-B8BB-1E28030FD18A}" type="slidenum">
              <a:rPr lang="fr-BE" smtClean="0"/>
              <a:t>73</a:t>
            </a:fld>
            <a:endParaRPr lang="fr-BE"/>
          </a:p>
        </p:txBody>
      </p:sp>
    </p:spTree>
    <p:extLst>
      <p:ext uri="{BB962C8B-B14F-4D97-AF65-F5344CB8AC3E}">
        <p14:creationId xmlns:p14="http://schemas.microsoft.com/office/powerpoint/2010/main" val="54125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Espace réservé de l'image des diapositives 1"/>
          <p:cNvSpPr>
            <a:spLocks noGrp="1" noRot="1" noChangeAspect="1" noTextEdit="1"/>
          </p:cNvSpPr>
          <p:nvPr>
            <p:ph type="sldImg"/>
          </p:nvPr>
        </p:nvSpPr>
        <p:spPr>
          <a:ln/>
        </p:spPr>
      </p:sp>
      <p:sp>
        <p:nvSpPr>
          <p:cNvPr id="19558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a-DK" altLang="fr-FR">
                <a:latin typeface="Calibri" pitchFamily="34" charset="0"/>
              </a:rPr>
              <a:t>Alternative : determination of the volume  (around 8 cm</a:t>
            </a:r>
            <a:r>
              <a:rPr lang="da-DK" altLang="fr-FR" baseline="30000">
                <a:latin typeface="Calibri" pitchFamily="34" charset="0"/>
              </a:rPr>
              <a:t>3</a:t>
            </a:r>
            <a:r>
              <a:rPr lang="da-DK" altLang="fr-FR">
                <a:latin typeface="Calibri" pitchFamily="34" charset="0"/>
              </a:rPr>
              <a:t>) : </a:t>
            </a:r>
          </a:p>
          <a:p>
            <a:pPr eaLnBrk="1" hangingPunct="1">
              <a:spcBef>
                <a:spcPct val="0"/>
              </a:spcBef>
            </a:pPr>
            <a:r>
              <a:rPr lang="da-DK" altLang="fr-FR">
                <a:latin typeface="Calibri" pitchFamily="34" charset="0"/>
              </a:rPr>
              <a:t>Volume </a:t>
            </a:r>
            <a:r>
              <a:rPr lang="fr-BE" altLang="fr-FR">
                <a:latin typeface="Calibri" pitchFamily="34" charset="0"/>
              </a:rPr>
              <a:t>= 4/3×</a:t>
            </a:r>
            <a:r>
              <a:rPr lang="el-GR" altLang="fr-FR" i="1">
                <a:latin typeface="Calibri" pitchFamily="34" charset="0"/>
              </a:rPr>
              <a:t>π</a:t>
            </a:r>
            <a:r>
              <a:rPr lang="el-GR" altLang="fr-FR">
                <a:latin typeface="Calibri" pitchFamily="34" charset="0"/>
              </a:rPr>
              <a:t>×</a:t>
            </a:r>
            <a:r>
              <a:rPr lang="fr-BE" altLang="fr-FR" i="1">
                <a:latin typeface="Calibri" pitchFamily="34" charset="0"/>
              </a:rPr>
              <a:t>a</a:t>
            </a:r>
            <a:r>
              <a:rPr lang="fr-BE" altLang="fr-FR">
                <a:latin typeface="Calibri" pitchFamily="34" charset="0"/>
              </a:rPr>
              <a:t>/2×(</a:t>
            </a:r>
            <a:r>
              <a:rPr lang="fr-BE" altLang="fr-FR" i="1">
                <a:latin typeface="Calibri" pitchFamily="34" charset="0"/>
              </a:rPr>
              <a:t>b</a:t>
            </a:r>
            <a:r>
              <a:rPr lang="fr-BE" altLang="fr-FR">
                <a:latin typeface="Calibri" pitchFamily="34" charset="0"/>
              </a:rPr>
              <a:t>/2)2 </a:t>
            </a:r>
          </a:p>
          <a:p>
            <a:pPr eaLnBrk="1" hangingPunct="1">
              <a:spcBef>
                <a:spcPct val="0"/>
              </a:spcBef>
            </a:pPr>
            <a:r>
              <a:rPr lang="fr-BE" altLang="fr-FR">
                <a:latin typeface="Calibri" pitchFamily="34" charset="0"/>
              </a:rPr>
              <a:t>(Struve et al. </a:t>
            </a:r>
            <a:r>
              <a:rPr lang="en-US" altLang="fr-FR">
                <a:latin typeface="Calibri" pitchFamily="34" charset="0"/>
              </a:rPr>
              <a:t>The effect of metritis on luteal function in dairy cows. BMC </a:t>
            </a:r>
            <a:r>
              <a:rPr lang="fr-BE" altLang="fr-FR">
                <a:latin typeface="Calibri" pitchFamily="34" charset="0"/>
              </a:rPr>
              <a:t>Veterinary Research20139:244)</a:t>
            </a:r>
          </a:p>
          <a:p>
            <a:pPr eaLnBrk="1" hangingPunct="1">
              <a:spcBef>
                <a:spcPct val="0"/>
              </a:spcBef>
            </a:pPr>
            <a:endParaRPr lang="fr-BE" altLang="fr-FR">
              <a:latin typeface="Calibri" pitchFamily="34" charset="0"/>
            </a:endParaRPr>
          </a:p>
          <a:p>
            <a:r>
              <a:rPr lang="fr-BE" altLang="fr-FR"/>
              <a:t>See also Acosta Reproduction 2003,125, 759 for the formula of volume : V= 0.523 x A x B x B (A lenght and B transverse diameter)</a:t>
            </a:r>
          </a:p>
          <a:p>
            <a:endParaRPr lang="fr-BE" altLang="fr-FR"/>
          </a:p>
          <a:p>
            <a:r>
              <a:rPr lang="fr-BE" altLang="fr-FR"/>
              <a:t>See Spell 2001 Corpus luteum volume</a:t>
            </a:r>
          </a:p>
          <a:p>
            <a:r>
              <a:rPr lang="en-US" altLang="fr-FR"/>
              <a:t>and cavity volume were calculated using the formula for volume of a sphere [V = </a:t>
            </a:r>
            <a:r>
              <a:rPr lang="en-US" altLang="fr-FR" i="1"/>
              <a:t>4/3n(D/2) 3, </a:t>
            </a:r>
            <a:r>
              <a:rPr lang="en-US" altLang="fr-FR"/>
              <a:t>where</a:t>
            </a:r>
          </a:p>
          <a:p>
            <a:r>
              <a:rPr lang="en-US" altLang="fr-FR"/>
              <a:t>D is the maximum luteal diameter].</a:t>
            </a:r>
          </a:p>
          <a:p>
            <a:endParaRPr lang="en-US" altLang="fr-FR"/>
          </a:p>
          <a:p>
            <a:endParaRPr lang="fr-BE" altLang="fr-FR"/>
          </a:p>
          <a:p>
            <a:r>
              <a:rPr lang="fr-BE" altLang="fr-FR"/>
              <a:t>See laso Luttegenau et al 2011 : </a:t>
            </a:r>
            <a:r>
              <a:rPr lang="en-US" altLang="fr-FR"/>
              <a:t>where a is the major diameter (rotation axis), b is the</a:t>
            </a:r>
          </a:p>
          <a:p>
            <a:r>
              <a:rPr lang="en-US" altLang="fr-FR"/>
              <a:t>minor diameter (transverse axis), and  = 3.14159. If a CL</a:t>
            </a:r>
          </a:p>
          <a:p>
            <a:r>
              <a:rPr lang="en-US" altLang="fr-FR"/>
              <a:t>contained a cavity, volume of the cavity was determined</a:t>
            </a:r>
          </a:p>
          <a:p>
            <a:r>
              <a:rPr lang="en-US" altLang="fr-FR"/>
              <a:t>accordingly and substracted from the calculated CL volume.</a:t>
            </a:r>
          </a:p>
          <a:p>
            <a:r>
              <a:rPr lang="en-US" altLang="fr-FR"/>
              <a:t>The difference between total volume of the CL and its cavity</a:t>
            </a:r>
          </a:p>
          <a:p>
            <a:r>
              <a:rPr lang="en-US" altLang="fr-FR"/>
              <a:t>was defined as volume of luteal tissue (LTV).</a:t>
            </a:r>
          </a:p>
          <a:p>
            <a:r>
              <a:rPr lang="en-US" altLang="fr-FR"/>
              <a:t>Volume = 4/3 x pi x a/2 x (b/2)</a:t>
            </a:r>
            <a:r>
              <a:rPr lang="en-US" altLang="fr-FR" baseline="30000"/>
              <a:t>2</a:t>
            </a:r>
            <a:endParaRPr lang="fr-BE" altLang="fr-FR" baseline="30000"/>
          </a:p>
        </p:txBody>
      </p:sp>
      <p:sp>
        <p:nvSpPr>
          <p:cNvPr id="19558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A12232EA-F2C8-4E46-8688-B0E9A25626EC}" type="slidenum">
              <a:rPr lang="fr-FR" altLang="fr-FR" smtClean="0"/>
              <a:pPr>
                <a:spcBef>
                  <a:spcPct val="0"/>
                </a:spcBef>
              </a:pPr>
              <a:t>75</a:t>
            </a:fld>
            <a:endParaRPr lang="fr-FR" altLang="fr-FR"/>
          </a:p>
        </p:txBody>
      </p:sp>
    </p:spTree>
    <p:extLst>
      <p:ext uri="{BB962C8B-B14F-4D97-AF65-F5344CB8AC3E}">
        <p14:creationId xmlns:p14="http://schemas.microsoft.com/office/powerpoint/2010/main" val="360217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3592481A-C088-49C7-9B96-F1F70847A617}" type="slidenum">
              <a:rPr lang="fr-BE" smtClean="0"/>
              <a:t>84</a:t>
            </a:fld>
            <a:endParaRPr lang="fr-BE"/>
          </a:p>
        </p:txBody>
      </p:sp>
    </p:spTree>
    <p:extLst>
      <p:ext uri="{BB962C8B-B14F-4D97-AF65-F5344CB8AC3E}">
        <p14:creationId xmlns:p14="http://schemas.microsoft.com/office/powerpoint/2010/main" val="138133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81000" y="685800"/>
            <a:ext cx="6096000" cy="3429000"/>
          </a:xfrm>
          <a:ln/>
        </p:spPr>
      </p:sp>
      <p:sp>
        <p:nvSpPr>
          <p:cNvPr id="90115" name="Rectangle 3"/>
          <p:cNvSpPr>
            <a:spLocks noGrp="1" noChangeArrowheads="1"/>
          </p:cNvSpPr>
          <p:nvPr>
            <p:ph type="body" idx="1"/>
          </p:nvPr>
        </p:nvSpPr>
        <p:spPr>
          <a:xfrm>
            <a:off x="685494" y="4344358"/>
            <a:ext cx="5487013"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72" tIns="43736" rIns="87472" bIns="43736"/>
          <a:lstStyle/>
          <a:p>
            <a:pPr eaLnBrk="1" hangingPunct="1">
              <a:lnSpc>
                <a:spcPct val="80000"/>
              </a:lnSpc>
            </a:pPr>
            <a:r>
              <a:rPr lang="fr-BE" sz="1400" dirty="0"/>
              <a:t>Durant la gestation, la phase de multiplication des ovogonies aboutit à la constitution à la naissance d’un stock de follicules primordiaux (1) dont le nombre chez la vache est compris entre 200 et 250.000 soit 4 à 5 fois moins que chez la femme. Ce stock reste relativement constant durant les 4 premières années suivant la naissance puis diminue progressivement. Ces follicules primordiaux ont un diamètre compris entre 30 et 40 microns. Au stade secondaire et surtout tertiaire, une cavité apparaît. Il devient alors possible d’identifier par échographie ces follicules de diamètre compris entre 2 et 4 </a:t>
            </a:r>
            <a:r>
              <a:rPr lang="fr-BE" sz="1400" dirty="0" err="1"/>
              <a:t>mm.</a:t>
            </a:r>
            <a:r>
              <a:rPr lang="fr-BE" sz="1400" dirty="0"/>
              <a:t> Chez la vache comme chez bien d’autres mammifères, la croissance folliculaire se développe sous la forme de vagues. Au cours d’un cycle de 21 jours, on observe deux vagues. La présence d’une troisième vague n’est pas rare. Elle a pour effet d’allonger de quelques jours la durée moyenne d’un cycle (24 vs 21 jours). Lorsque le cycle comporte deux vagues, l’émergence d’une vague apparaît aux jours 1 (2) et 11 (3) du cycle. Le jour 0 correspondant à celui de l’</a:t>
            </a:r>
            <a:r>
              <a:rPr lang="fr-BE" sz="1400" dirty="0" err="1"/>
              <a:t>oestrus</a:t>
            </a:r>
            <a:r>
              <a:rPr lang="fr-BE" sz="1400" dirty="0"/>
              <a:t>. Par émergence on entend le moment ou par échographie, il est possible de distinguer dans la masse des follicules recrutés (4) celui qui va devenir dominant (5). Au cours des 2,5 jours suivant l’émergence d’une vague, les futurs follicules dominants et dominés sélectionnés poursuivent leur croissance (6).  Le follicule dominant atteint à ce moment le diamètre moyen de 8 voire 9 mm (7) dans l’espèce </a:t>
            </a:r>
            <a:r>
              <a:rPr lang="fr-BE" sz="1400" dirty="0" err="1"/>
              <a:t>Bos</a:t>
            </a:r>
            <a:r>
              <a:rPr lang="fr-BE" sz="1400" dirty="0"/>
              <a:t> </a:t>
            </a:r>
            <a:r>
              <a:rPr lang="fr-BE" sz="1400" dirty="0" err="1"/>
              <a:t>taurus</a:t>
            </a:r>
            <a:r>
              <a:rPr lang="fr-BE" sz="1400" dirty="0"/>
              <a:t> (Sartori et al. </a:t>
            </a:r>
            <a:r>
              <a:rPr lang="fr-BE" sz="1400" dirty="0" err="1"/>
              <a:t>J.Dairy</a:t>
            </a:r>
            <a:r>
              <a:rPr lang="fr-BE" sz="1400" dirty="0"/>
              <a:t> </a:t>
            </a:r>
            <a:r>
              <a:rPr lang="fr-BE" sz="1400" dirty="0" err="1"/>
              <a:t>Sci</a:t>
            </a:r>
            <a:r>
              <a:rPr lang="fr-BE" sz="1400" dirty="0"/>
              <a:t> 2004,87,905) et de 6 mm dans l’espèce </a:t>
            </a:r>
            <a:r>
              <a:rPr lang="fr-BE" sz="1400" dirty="0" err="1"/>
              <a:t>Bos</a:t>
            </a:r>
            <a:r>
              <a:rPr lang="fr-BE" sz="1400" dirty="0"/>
              <a:t> </a:t>
            </a:r>
            <a:r>
              <a:rPr lang="fr-BE" sz="1400" dirty="0" err="1"/>
              <a:t>indicus</a:t>
            </a:r>
            <a:r>
              <a:rPr lang="fr-BE" sz="1400" dirty="0"/>
              <a:t> (</a:t>
            </a:r>
            <a:r>
              <a:rPr lang="fr-BE" sz="1400" dirty="0" err="1"/>
              <a:t>Sartorelli</a:t>
            </a:r>
            <a:r>
              <a:rPr lang="fr-BE" sz="1400" dirty="0"/>
              <a:t> et al. </a:t>
            </a:r>
            <a:r>
              <a:rPr lang="fr-BE" sz="1400" dirty="0" err="1"/>
              <a:t>Theriogenology</a:t>
            </a:r>
            <a:r>
              <a:rPr lang="fr-BE" sz="1400" dirty="0"/>
              <a:t> 2005, 63,2382). Ce moment est qualifié de « déviation folliculaire » (</a:t>
            </a:r>
            <a:r>
              <a:rPr lang="fr-BE" sz="1400" dirty="0" err="1"/>
              <a:t>follicular</a:t>
            </a:r>
            <a:r>
              <a:rPr lang="fr-BE" sz="1400" dirty="0"/>
              <a:t> </a:t>
            </a:r>
            <a:r>
              <a:rPr lang="fr-BE" sz="1400" dirty="0" err="1"/>
              <a:t>deviation</a:t>
            </a:r>
            <a:r>
              <a:rPr lang="fr-BE" sz="1400" dirty="0"/>
              <a:t>) et caractérise le moment ou le follicule dominant va pouvoir clairement se distinguer des autres follicules en croissance. Ainsi son diamètre est-il supérieur de 2 mm à celui des autres follicules sélectionnés. Le follicule poursuit sa croissance jusqu’à atteindre un diamètre de 10mm (8). Cliniquement, cette dominance peut être identifiée par échographie, ou encore par écho-Doppler pour identifier des changements de la vascularisation du follicule ou encore par dosage des hormones telles l’</a:t>
            </a:r>
            <a:r>
              <a:rPr lang="fr-BE" sz="1400" dirty="0" err="1"/>
              <a:t>oestradiol</a:t>
            </a:r>
            <a:r>
              <a:rPr lang="fr-BE" sz="1400" dirty="0"/>
              <a:t> ou l’inhibine du liquide folliculaire (</a:t>
            </a:r>
            <a:r>
              <a:rPr lang="fr-BE" sz="1400" dirty="0" err="1"/>
              <a:t>Beg</a:t>
            </a:r>
            <a:r>
              <a:rPr lang="fr-BE" sz="1400" dirty="0"/>
              <a:t> et al. </a:t>
            </a:r>
            <a:r>
              <a:rPr lang="fr-BE" sz="1400" dirty="0" err="1"/>
              <a:t>Biol</a:t>
            </a:r>
            <a:r>
              <a:rPr lang="fr-BE" sz="1400" dirty="0"/>
              <a:t> </a:t>
            </a:r>
            <a:r>
              <a:rPr lang="fr-BE" sz="1400" dirty="0" err="1"/>
              <a:t>Reprod</a:t>
            </a:r>
            <a:r>
              <a:rPr lang="fr-BE" sz="1400" dirty="0"/>
              <a:t> 2002,66,120). Cette dominance est donc tout à la fois morphologique </a:t>
            </a:r>
            <a:r>
              <a:rPr lang="fr-BE" sz="1400" dirty="0" err="1"/>
              <a:t>cad</a:t>
            </a:r>
            <a:r>
              <a:rPr lang="fr-BE" sz="1400" dirty="0"/>
              <a:t> exercée par le plus gros follicule et physiologique car elle entraîne un arrêt du développement des follicules dominés qui passent par une phase statique (9) avant de s’</a:t>
            </a:r>
            <a:r>
              <a:rPr lang="fr-BE" sz="1400" dirty="0" err="1"/>
              <a:t>atrésier</a:t>
            </a:r>
            <a:r>
              <a:rPr lang="fr-BE" sz="1400" dirty="0"/>
              <a:t> (10). Cette dominance physiologique implique également l’apparition au niveau de la granuleuse de récepteurs à l’hormone LH qui va prendre le relais de la FSH pour assurer la suite de la croissance du follicule dominant. La période de dominance physiologique est plus courte que celle de la dominance morphologique. Cliniquement, l’identification de plus de 10 follicules de diamètre compris entre 3 et 8 mm permet d’exclure la présence d’un follicule physiologiquement dominant (</a:t>
            </a:r>
            <a:r>
              <a:rPr lang="fr-BE" sz="1400" dirty="0" err="1"/>
              <a:t>Bungartz</a:t>
            </a:r>
            <a:r>
              <a:rPr lang="fr-BE" sz="1400" dirty="0"/>
              <a:t> et </a:t>
            </a:r>
            <a:r>
              <a:rPr lang="fr-BE" sz="1400" dirty="0" err="1"/>
              <a:t>Nieman</a:t>
            </a:r>
            <a:r>
              <a:rPr lang="fr-BE" sz="1400" dirty="0"/>
              <a:t> 1994). La croissance du follicule dominant se poursuivra jusqu’à atteindre un diamètre maximal de 16 mm dans l’espèce </a:t>
            </a:r>
            <a:r>
              <a:rPr lang="fr-BE" sz="1400" dirty="0" err="1"/>
              <a:t>Bos</a:t>
            </a:r>
            <a:r>
              <a:rPr lang="fr-BE" sz="1400" dirty="0"/>
              <a:t> </a:t>
            </a:r>
            <a:r>
              <a:rPr lang="fr-BE" sz="1400" dirty="0" err="1"/>
              <a:t>taurus</a:t>
            </a:r>
            <a:r>
              <a:rPr lang="fr-BE" sz="1400" dirty="0"/>
              <a:t> (11) (</a:t>
            </a:r>
            <a:r>
              <a:rPr lang="fr-BE" sz="1400" dirty="0" err="1"/>
              <a:t>Ginther</a:t>
            </a:r>
            <a:r>
              <a:rPr lang="fr-BE" sz="1400" dirty="0"/>
              <a:t> et al. </a:t>
            </a:r>
            <a:r>
              <a:rPr lang="fr-BE" sz="1400" dirty="0" err="1"/>
              <a:t>Biol</a:t>
            </a:r>
            <a:r>
              <a:rPr lang="fr-BE" sz="1400" dirty="0"/>
              <a:t> </a:t>
            </a:r>
            <a:r>
              <a:rPr lang="fr-BE" sz="1400" dirty="0" err="1"/>
              <a:t>Repro</a:t>
            </a:r>
            <a:r>
              <a:rPr lang="fr-BE" sz="1400" dirty="0"/>
              <a:t> 1996,55,1187). Y fait suite une phase de plateau dite statique d’une durée de plus ou moins 6 jours (12) au terme de laquelle le follicule dominant va entamer sa régression (13). Attendu la diminution progressive de la synthèse d’</a:t>
            </a:r>
            <a:r>
              <a:rPr lang="fr-BE" sz="1400" dirty="0" err="1"/>
              <a:t>oestradiol</a:t>
            </a:r>
            <a:r>
              <a:rPr lang="fr-BE" sz="1400" dirty="0"/>
              <a:t> par le follicule dominant, on assiste à une nouvelle libération de la FSH et l’apparition au jour 10 d’une nouvelle émergence folliculaire (14). Celle-ci ne peut s’observer tant que la follicule dominant de la vague précédente est en phase de croissance ou de plateau. Cette nouvelle vague se développe comme la précédente (15) en passant par le dominance d’un nouveau follicule (16) qui va réprimer la croissance des follicules subordonnés (17) qui vont s’</a:t>
            </a:r>
            <a:r>
              <a:rPr lang="fr-BE" sz="1400" dirty="0" err="1"/>
              <a:t>atrésier</a:t>
            </a:r>
            <a:r>
              <a:rPr lang="fr-BE" sz="1400" dirty="0"/>
              <a:t> (18). Le follicule poursuit sa croissance (19). En </a:t>
            </a:r>
            <a:r>
              <a:rPr lang="fr-BE" sz="1400" dirty="0" err="1"/>
              <a:t>prooestrus</a:t>
            </a:r>
            <a:r>
              <a:rPr lang="fr-BE" sz="1400" dirty="0"/>
              <a:t>, il n’est plus sous l’influence progestéronique, il peut donc étant donné la libération massive de la LH terminer sa croissance (20) puis ovuler (21).</a:t>
            </a:r>
          </a:p>
          <a:p>
            <a:pPr eaLnBrk="1" hangingPunct="1">
              <a:lnSpc>
                <a:spcPct val="80000"/>
              </a:lnSpc>
            </a:pPr>
            <a:r>
              <a:rPr lang="fr-BE" sz="1400" dirty="0"/>
              <a:t>Au cours du cycle, la population folliculaire se distribue donc en plusieurs classes  hormis celle des follicules de la réserve. Une première classe est constituée des follicules recrutés (22). Leur diamètre est de 2 à 4 </a:t>
            </a:r>
            <a:r>
              <a:rPr lang="fr-BE" sz="1400" dirty="0" err="1"/>
              <a:t>mm.</a:t>
            </a:r>
            <a:r>
              <a:rPr lang="fr-BE" sz="1400" dirty="0"/>
              <a:t> Une seconde classe est constituée des follicules en croissance (23). Ces follicules peuvent potentiellement devenir le follicule ovulatoire.  Leur diamètre est compris entre 6 et 10 </a:t>
            </a:r>
            <a:r>
              <a:rPr lang="fr-BE" sz="1400" dirty="0" err="1"/>
              <a:t>mm.</a:t>
            </a:r>
            <a:r>
              <a:rPr lang="fr-BE" sz="1400" dirty="0"/>
              <a:t> La troisième classe fait référence au follicule dominant (24). Son diamètre est compris entre 10 et 16 </a:t>
            </a:r>
            <a:r>
              <a:rPr lang="fr-BE" sz="1400" dirty="0" err="1"/>
              <a:t>mm.</a:t>
            </a:r>
            <a:r>
              <a:rPr lang="fr-BE" sz="1400" dirty="0"/>
              <a:t> Enfin, peut-on également identifier le follicule </a:t>
            </a:r>
            <a:r>
              <a:rPr lang="fr-BE" sz="1400" dirty="0" err="1"/>
              <a:t>preovulatoire</a:t>
            </a:r>
            <a:r>
              <a:rPr lang="fr-BE" sz="1400" dirty="0"/>
              <a:t> d’un diamètre supérieur à 15 mm (25). Il va persister sur l’ovaire durant 5 à 6 jours avant de  régresser (26) ou d’ovuler (27). </a:t>
            </a:r>
            <a:endParaRPr lang="fr-FR" altLang="fr-FR" sz="1300" dirty="0"/>
          </a:p>
          <a:p>
            <a:pPr eaLnBrk="1" hangingPunct="1">
              <a:lnSpc>
                <a:spcPct val="80000"/>
              </a:lnSpc>
            </a:pPr>
            <a:endParaRPr lang="fr-FR" altLang="fr-FR" sz="1300" dirty="0"/>
          </a:p>
          <a:p>
            <a:pPr eaLnBrk="1" hangingPunct="1">
              <a:lnSpc>
                <a:spcPct val="80000"/>
              </a:lnSpc>
            </a:pPr>
            <a:endParaRPr lang="fr-FR" altLang="fr-FR" sz="1300" dirty="0"/>
          </a:p>
          <a:p>
            <a:pPr eaLnBrk="1" hangingPunct="1">
              <a:lnSpc>
                <a:spcPct val="80000"/>
              </a:lnSpc>
            </a:pPr>
            <a:r>
              <a:rPr lang="fr-FR" altLang="fr-FR" sz="1300" dirty="0" err="1"/>
              <a:t>Cows</a:t>
            </a:r>
            <a:r>
              <a:rPr lang="fr-FR" altLang="fr-FR" sz="1300" dirty="0"/>
              <a:t> as in </a:t>
            </a:r>
            <a:r>
              <a:rPr lang="fr-FR" altLang="fr-FR" sz="1300" dirty="0" err="1"/>
              <a:t>many</a:t>
            </a:r>
            <a:r>
              <a:rPr lang="fr-FR" altLang="fr-FR" sz="1300" dirty="0"/>
              <a:t> </a:t>
            </a:r>
            <a:r>
              <a:rPr lang="fr-FR" altLang="fr-FR" sz="1300" dirty="0" err="1"/>
              <a:t>other</a:t>
            </a:r>
            <a:r>
              <a:rPr lang="fr-FR" altLang="fr-FR" sz="1300" dirty="0"/>
              <a:t> </a:t>
            </a:r>
            <a:r>
              <a:rPr lang="fr-FR" altLang="fr-FR" sz="1300" dirty="0" err="1"/>
              <a:t>mammals</a:t>
            </a:r>
            <a:r>
              <a:rPr lang="fr-FR" altLang="fr-FR" sz="1300" dirty="0"/>
              <a:t>, </a:t>
            </a:r>
            <a:r>
              <a:rPr lang="fr-FR" altLang="fr-FR" sz="1300" dirty="0" err="1"/>
              <a:t>follicular</a:t>
            </a:r>
            <a:r>
              <a:rPr lang="fr-FR" altLang="fr-FR" sz="1300" dirty="0"/>
              <a:t> </a:t>
            </a:r>
            <a:r>
              <a:rPr lang="fr-FR" altLang="fr-FR" sz="1300" dirty="0" err="1"/>
              <a:t>growth</a:t>
            </a:r>
            <a:r>
              <a:rPr lang="fr-FR" altLang="fr-FR" sz="1300" dirty="0"/>
              <a:t> </a:t>
            </a:r>
            <a:r>
              <a:rPr lang="fr-FR" altLang="fr-FR" sz="1300" dirty="0" err="1"/>
              <a:t>develops</a:t>
            </a:r>
            <a:r>
              <a:rPr lang="fr-FR" altLang="fr-FR" sz="1300" dirty="0"/>
              <a:t> in the </a:t>
            </a:r>
            <a:r>
              <a:rPr lang="fr-FR" altLang="fr-FR" sz="1300" dirty="0" err="1"/>
              <a:t>form</a:t>
            </a:r>
            <a:r>
              <a:rPr lang="fr-FR" altLang="fr-FR" sz="1300" dirty="0"/>
              <a:t> of </a:t>
            </a:r>
            <a:r>
              <a:rPr lang="fr-FR" altLang="fr-FR" sz="1300" dirty="0" err="1"/>
              <a:t>waves</a:t>
            </a:r>
            <a:r>
              <a:rPr lang="fr-FR" altLang="fr-FR" sz="1300" dirty="0"/>
              <a:t>. </a:t>
            </a:r>
            <a:r>
              <a:rPr lang="fr-FR" altLang="fr-FR" sz="1300" dirty="0" err="1"/>
              <a:t>During</a:t>
            </a:r>
            <a:r>
              <a:rPr lang="fr-FR" altLang="fr-FR" sz="1300" dirty="0"/>
              <a:t> a 21-day cycle, </a:t>
            </a:r>
            <a:r>
              <a:rPr lang="fr-FR" altLang="fr-FR" sz="1300" dirty="0" err="1"/>
              <a:t>there</a:t>
            </a:r>
            <a:r>
              <a:rPr lang="fr-FR" altLang="fr-FR" sz="1300" dirty="0"/>
              <a:t> are </a:t>
            </a:r>
            <a:r>
              <a:rPr lang="fr-FR" altLang="fr-FR" sz="1300" dirty="0" err="1"/>
              <a:t>usually</a:t>
            </a:r>
            <a:r>
              <a:rPr lang="fr-FR" altLang="fr-FR" sz="1300" dirty="0"/>
              <a:t> </a:t>
            </a:r>
            <a:r>
              <a:rPr lang="fr-FR" altLang="fr-FR" sz="1300" dirty="0" err="1"/>
              <a:t>two</a:t>
            </a:r>
            <a:r>
              <a:rPr lang="fr-FR" altLang="fr-FR" sz="1300" dirty="0"/>
              <a:t> </a:t>
            </a:r>
            <a:r>
              <a:rPr lang="fr-FR" altLang="fr-FR" sz="1300" dirty="0" err="1"/>
              <a:t>waves</a:t>
            </a:r>
            <a:r>
              <a:rPr lang="fr-FR" altLang="fr-FR" sz="1300" dirty="0"/>
              <a:t>. The first </a:t>
            </a:r>
            <a:r>
              <a:rPr lang="fr-FR" altLang="fr-FR" sz="1300" dirty="0" err="1"/>
              <a:t>wave</a:t>
            </a:r>
            <a:r>
              <a:rPr lang="fr-FR" altLang="fr-FR" sz="1300" dirty="0"/>
              <a:t> </a:t>
            </a:r>
            <a:r>
              <a:rPr lang="fr-FR" altLang="fr-FR" sz="1300" dirty="0" err="1"/>
              <a:t>emerge</a:t>
            </a:r>
            <a:r>
              <a:rPr lang="fr-FR" altLang="fr-FR" sz="1300" dirty="0"/>
              <a:t> </a:t>
            </a:r>
            <a:r>
              <a:rPr lang="fr-FR" altLang="fr-FR" sz="1300" dirty="0" err="1"/>
              <a:t>from</a:t>
            </a:r>
            <a:r>
              <a:rPr lang="fr-FR" altLang="fr-FR" sz="1300" dirty="0"/>
              <a:t> the stock of primordial </a:t>
            </a:r>
            <a:r>
              <a:rPr lang="fr-FR" altLang="fr-FR" sz="1300" dirty="0" err="1"/>
              <a:t>follicles</a:t>
            </a:r>
            <a:r>
              <a:rPr lang="fr-FR" altLang="fr-FR" sz="1300" dirty="0"/>
              <a:t> at </a:t>
            </a:r>
            <a:r>
              <a:rPr lang="fr-FR" altLang="fr-FR" sz="1300" dirty="0" err="1"/>
              <a:t>day</a:t>
            </a:r>
            <a:r>
              <a:rPr lang="fr-FR" altLang="fr-FR" sz="1300" dirty="0"/>
              <a:t> 1 and the second at </a:t>
            </a:r>
            <a:r>
              <a:rPr lang="fr-FR" altLang="fr-FR" sz="1300" dirty="0" err="1"/>
              <a:t>two</a:t>
            </a:r>
            <a:r>
              <a:rPr lang="fr-FR" altLang="fr-FR" sz="1300" dirty="0"/>
              <a:t> 11. </a:t>
            </a:r>
            <a:r>
              <a:rPr lang="fr-FR" altLang="fr-FR" sz="1300" dirty="0" err="1"/>
              <a:t>Such</a:t>
            </a:r>
            <a:r>
              <a:rPr lang="fr-FR" altLang="fr-FR" sz="1300" dirty="0"/>
              <a:t> </a:t>
            </a:r>
            <a:r>
              <a:rPr lang="fr-FR" altLang="fr-FR" sz="1300" dirty="0" err="1"/>
              <a:t>recruted</a:t>
            </a:r>
            <a:r>
              <a:rPr lang="fr-FR" altLang="fr-FR" sz="1300" dirty="0"/>
              <a:t>, </a:t>
            </a:r>
            <a:r>
              <a:rPr lang="fr-FR" altLang="fr-FR" sz="1300" dirty="0" err="1"/>
              <a:t>emerging</a:t>
            </a:r>
            <a:r>
              <a:rPr lang="fr-FR" altLang="fr-FR" sz="1300" dirty="0"/>
              <a:t> </a:t>
            </a:r>
            <a:r>
              <a:rPr lang="fr-FR" altLang="fr-FR" sz="1300" dirty="0" err="1"/>
              <a:t>follicles</a:t>
            </a:r>
            <a:r>
              <a:rPr lang="fr-FR" altLang="fr-FR" sz="1300" dirty="0"/>
              <a:t> </a:t>
            </a:r>
            <a:r>
              <a:rPr lang="fr-FR" altLang="fr-FR" sz="1300" dirty="0" err="1"/>
              <a:t>can</a:t>
            </a:r>
            <a:r>
              <a:rPr lang="fr-FR" altLang="fr-FR" sz="1300" dirty="0"/>
              <a:t> </a:t>
            </a:r>
            <a:r>
              <a:rPr lang="fr-FR" altLang="fr-FR" sz="1300" dirty="0" err="1"/>
              <a:t>be</a:t>
            </a:r>
            <a:r>
              <a:rPr lang="fr-FR" altLang="fr-FR" sz="1300" dirty="0"/>
              <a:t> </a:t>
            </a:r>
            <a:r>
              <a:rPr lang="fr-FR" altLang="fr-FR" sz="1300" dirty="0" err="1"/>
              <a:t>distinguished</a:t>
            </a:r>
            <a:r>
              <a:rPr lang="fr-FR" altLang="fr-FR" sz="1300" dirty="0"/>
              <a:t> by </a:t>
            </a:r>
            <a:r>
              <a:rPr lang="fr-FR" altLang="fr-FR" sz="1300" dirty="0" err="1"/>
              <a:t>ultrasonography</a:t>
            </a:r>
            <a:r>
              <a:rPr lang="fr-FR" altLang="fr-FR" sz="1300" dirty="0"/>
              <a:t>. </a:t>
            </a:r>
          </a:p>
          <a:p>
            <a:pPr eaLnBrk="1" hangingPunct="1">
              <a:lnSpc>
                <a:spcPct val="80000"/>
              </a:lnSpc>
            </a:pPr>
            <a:r>
              <a:rPr lang="fr-FR" altLang="fr-FR" sz="1300" dirty="0" err="1"/>
              <a:t>During</a:t>
            </a:r>
            <a:r>
              <a:rPr lang="fr-FR" altLang="fr-FR" sz="1300" dirty="0"/>
              <a:t> the 2.5 </a:t>
            </a:r>
            <a:r>
              <a:rPr lang="fr-FR" altLang="fr-FR" sz="1300" dirty="0" err="1"/>
              <a:t>days</a:t>
            </a:r>
            <a:r>
              <a:rPr lang="fr-FR" altLang="fr-FR" sz="1300" dirty="0"/>
              <a:t> of the </a:t>
            </a:r>
            <a:r>
              <a:rPr lang="fr-FR" altLang="fr-FR" sz="1300" dirty="0" err="1"/>
              <a:t>emergence</a:t>
            </a:r>
            <a:r>
              <a:rPr lang="fr-FR" altLang="fr-FR" sz="1300" dirty="0"/>
              <a:t> of a </a:t>
            </a:r>
            <a:r>
              <a:rPr lang="fr-FR" altLang="fr-FR" sz="1300" dirty="0" err="1"/>
              <a:t>wave</a:t>
            </a:r>
            <a:r>
              <a:rPr lang="fr-FR" altLang="fr-FR" sz="1300" dirty="0"/>
              <a:t>, the future dominant </a:t>
            </a:r>
            <a:r>
              <a:rPr lang="fr-FR" altLang="fr-FR" sz="1300" dirty="0" err="1"/>
              <a:t>follicle</a:t>
            </a:r>
            <a:r>
              <a:rPr lang="fr-FR" altLang="fr-FR" sz="1300" dirty="0"/>
              <a:t> </a:t>
            </a:r>
            <a:r>
              <a:rPr lang="fr-FR" altLang="fr-FR" sz="1300" dirty="0" err="1"/>
              <a:t>is</a:t>
            </a:r>
            <a:r>
              <a:rPr lang="fr-FR" altLang="fr-FR" sz="1300" dirty="0"/>
              <a:t> </a:t>
            </a:r>
            <a:r>
              <a:rPr lang="fr-FR" altLang="fr-FR" sz="1300" dirty="0" err="1"/>
              <a:t>selected</a:t>
            </a:r>
            <a:r>
              <a:rPr lang="fr-FR" altLang="fr-FR" sz="1300" dirty="0"/>
              <a:t> and continue to </a:t>
            </a:r>
            <a:r>
              <a:rPr lang="fr-FR" altLang="fr-FR" sz="1300" dirty="0" err="1"/>
              <a:t>grow</a:t>
            </a:r>
            <a:r>
              <a:rPr lang="fr-FR" altLang="fr-FR" sz="1300" dirty="0"/>
              <a:t> (6). The </a:t>
            </a:r>
            <a:r>
              <a:rPr lang="fr-FR" altLang="fr-FR" sz="1300" dirty="0" err="1"/>
              <a:t>others</a:t>
            </a:r>
            <a:r>
              <a:rPr lang="fr-FR" altLang="fr-FR" sz="1300" dirty="0"/>
              <a:t> non </a:t>
            </a:r>
            <a:r>
              <a:rPr lang="fr-FR" altLang="fr-FR" sz="1300" dirty="0" err="1"/>
              <a:t>selected</a:t>
            </a:r>
            <a:r>
              <a:rPr lang="fr-FR" altLang="fr-FR" sz="1300" dirty="0"/>
              <a:t> </a:t>
            </a:r>
            <a:r>
              <a:rPr lang="fr-FR" altLang="fr-FR" sz="1300" dirty="0" err="1"/>
              <a:t>follicles</a:t>
            </a:r>
            <a:r>
              <a:rPr lang="fr-FR" altLang="fr-FR" sz="1300" dirty="0"/>
              <a:t> </a:t>
            </a:r>
            <a:r>
              <a:rPr lang="fr-FR" altLang="fr-FR" sz="1300" dirty="0" err="1"/>
              <a:t>undergoes</a:t>
            </a:r>
            <a:r>
              <a:rPr lang="fr-FR" altLang="fr-FR" sz="1300" dirty="0"/>
              <a:t> </a:t>
            </a:r>
            <a:r>
              <a:rPr lang="fr-FR" altLang="fr-FR" sz="1300" dirty="0" err="1"/>
              <a:t>atresia</a:t>
            </a:r>
            <a:r>
              <a:rPr lang="fr-FR" altLang="fr-FR" sz="1300" dirty="0"/>
              <a:t>. </a:t>
            </a:r>
          </a:p>
          <a:p>
            <a:pPr eaLnBrk="1" hangingPunct="1">
              <a:lnSpc>
                <a:spcPct val="80000"/>
              </a:lnSpc>
            </a:pPr>
            <a:r>
              <a:rPr lang="fr-FR" altLang="fr-FR" sz="1300" dirty="0"/>
              <a:t>The </a:t>
            </a:r>
            <a:r>
              <a:rPr lang="fr-FR" altLang="fr-FR" sz="1300" dirty="0" err="1"/>
              <a:t>diameter</a:t>
            </a:r>
            <a:r>
              <a:rPr lang="fr-FR" altLang="fr-FR" sz="1300" dirty="0"/>
              <a:t> of the dominant </a:t>
            </a:r>
            <a:r>
              <a:rPr lang="fr-FR" altLang="fr-FR" sz="1300" dirty="0" err="1"/>
              <a:t>follicles</a:t>
            </a:r>
            <a:r>
              <a:rPr lang="fr-FR" altLang="fr-FR" sz="1300" dirty="0"/>
              <a:t> at </a:t>
            </a:r>
            <a:r>
              <a:rPr lang="fr-FR" altLang="fr-FR" sz="1300" dirty="0" err="1"/>
              <a:t>this</a:t>
            </a:r>
            <a:r>
              <a:rPr lang="fr-FR" altLang="fr-FR" sz="1300" dirty="0"/>
              <a:t> time </a:t>
            </a:r>
            <a:r>
              <a:rPr lang="fr-FR" altLang="fr-FR" sz="1300" dirty="0" err="1"/>
              <a:t>is</a:t>
            </a:r>
            <a:r>
              <a:rPr lang="fr-FR" altLang="fr-FR" sz="1300" dirty="0"/>
              <a:t> </a:t>
            </a:r>
            <a:r>
              <a:rPr lang="fr-FR" altLang="fr-FR" sz="1300" dirty="0" err="1"/>
              <a:t>between</a:t>
            </a:r>
            <a:r>
              <a:rPr lang="fr-FR" altLang="fr-FR" sz="1300" dirty="0"/>
              <a:t> 8 and 9 mm (7) </a:t>
            </a:r>
            <a:r>
              <a:rPr lang="fr-FR" altLang="fr-FR" sz="1300" dirty="0" err="1"/>
              <a:t>that’to</a:t>
            </a:r>
            <a:r>
              <a:rPr lang="fr-FR" altLang="fr-FR" sz="1300" dirty="0"/>
              <a:t> </a:t>
            </a:r>
            <a:r>
              <a:rPr lang="fr-FR" altLang="fr-FR" sz="1300" dirty="0" err="1"/>
              <a:t>say</a:t>
            </a:r>
            <a:r>
              <a:rPr lang="fr-FR" altLang="fr-FR" sz="1300" dirty="0"/>
              <a:t> 1 or 2mm </a:t>
            </a:r>
            <a:r>
              <a:rPr lang="fr-FR" altLang="fr-FR" sz="1300" dirty="0" err="1"/>
              <a:t>higher</a:t>
            </a:r>
            <a:r>
              <a:rPr lang="fr-FR" altLang="fr-FR" sz="1300" dirty="0"/>
              <a:t> </a:t>
            </a:r>
            <a:r>
              <a:rPr lang="fr-FR" altLang="fr-FR" sz="1300" dirty="0" err="1"/>
              <a:t>than</a:t>
            </a:r>
            <a:r>
              <a:rPr lang="fr-FR" altLang="fr-FR" sz="1300" dirty="0"/>
              <a:t> the </a:t>
            </a:r>
            <a:r>
              <a:rPr lang="fr-FR" altLang="fr-FR" sz="1300" dirty="0" err="1"/>
              <a:t>other</a:t>
            </a:r>
            <a:r>
              <a:rPr lang="fr-FR" altLang="fr-FR" sz="1300" dirty="0"/>
              <a:t> </a:t>
            </a:r>
            <a:r>
              <a:rPr lang="fr-FR" altLang="fr-FR" sz="1300" dirty="0" err="1"/>
              <a:t>selected</a:t>
            </a:r>
            <a:r>
              <a:rPr lang="fr-FR" altLang="fr-FR" sz="1300" dirty="0"/>
              <a:t> </a:t>
            </a:r>
            <a:r>
              <a:rPr lang="fr-FR" altLang="fr-FR" sz="1300" dirty="0" err="1"/>
              <a:t>follicles</a:t>
            </a:r>
            <a:r>
              <a:rPr lang="fr-FR" altLang="fr-FR" sz="1300" dirty="0"/>
              <a:t>.  This moment </a:t>
            </a:r>
            <a:r>
              <a:rPr lang="fr-FR" altLang="fr-FR" sz="1300" dirty="0" err="1"/>
              <a:t>is</a:t>
            </a:r>
            <a:r>
              <a:rPr lang="fr-FR" altLang="fr-FR" sz="1300" dirty="0"/>
              <a:t> </a:t>
            </a:r>
            <a:r>
              <a:rPr lang="fr-FR" altLang="fr-FR" sz="1300" dirty="0" err="1"/>
              <a:t>called</a:t>
            </a:r>
            <a:r>
              <a:rPr lang="fr-FR" altLang="fr-FR" sz="1300" dirty="0"/>
              <a:t> </a:t>
            </a:r>
            <a:r>
              <a:rPr lang="fr-FR" altLang="fr-FR" sz="1300" dirty="0" err="1"/>
              <a:t>follicular</a:t>
            </a:r>
            <a:r>
              <a:rPr lang="fr-FR" altLang="fr-FR" sz="1300" dirty="0"/>
              <a:t> </a:t>
            </a:r>
            <a:r>
              <a:rPr lang="fr-FR" altLang="fr-FR" sz="1300" dirty="0" err="1"/>
              <a:t>deviation</a:t>
            </a:r>
            <a:r>
              <a:rPr lang="fr-FR" altLang="fr-FR" sz="1300" dirty="0"/>
              <a:t>. </a:t>
            </a:r>
          </a:p>
          <a:p>
            <a:pPr eaLnBrk="1" hangingPunct="1">
              <a:lnSpc>
                <a:spcPct val="80000"/>
              </a:lnSpc>
            </a:pPr>
            <a:r>
              <a:rPr lang="fr-FR" altLang="fr-FR" sz="1300" dirty="0"/>
              <a:t>The </a:t>
            </a:r>
            <a:r>
              <a:rPr lang="fr-FR" altLang="fr-FR" sz="1300" dirty="0" err="1"/>
              <a:t>follicle</a:t>
            </a:r>
            <a:r>
              <a:rPr lang="fr-FR" altLang="fr-FR" sz="1300" dirty="0"/>
              <a:t> continues to </a:t>
            </a:r>
            <a:r>
              <a:rPr lang="fr-FR" altLang="fr-FR" sz="1300" dirty="0" err="1"/>
              <a:t>grow</a:t>
            </a:r>
            <a:r>
              <a:rPr lang="fr-FR" altLang="fr-FR" sz="1300" dirty="0"/>
              <a:t> </a:t>
            </a:r>
            <a:r>
              <a:rPr lang="fr-FR" altLang="fr-FR" sz="1300" dirty="0" err="1"/>
              <a:t>until</a:t>
            </a:r>
            <a:r>
              <a:rPr lang="fr-FR" altLang="fr-FR" sz="1300" dirty="0"/>
              <a:t> </a:t>
            </a:r>
            <a:r>
              <a:rPr lang="fr-FR" altLang="fr-FR" sz="1300" dirty="0" err="1"/>
              <a:t>they</a:t>
            </a:r>
            <a:r>
              <a:rPr lang="fr-FR" altLang="fr-FR" sz="1300" dirty="0"/>
              <a:t> </a:t>
            </a:r>
            <a:r>
              <a:rPr lang="fr-FR" altLang="fr-FR" sz="1300" dirty="0" err="1"/>
              <a:t>reach</a:t>
            </a:r>
            <a:r>
              <a:rPr lang="fr-FR" altLang="fr-FR" sz="1300" dirty="0"/>
              <a:t> a </a:t>
            </a:r>
            <a:r>
              <a:rPr lang="fr-FR" altLang="fr-FR" sz="1300" dirty="0" err="1"/>
              <a:t>diameter</a:t>
            </a:r>
            <a:r>
              <a:rPr lang="fr-FR" altLang="fr-FR" sz="1300" dirty="0"/>
              <a:t> of 10mm (8). </a:t>
            </a:r>
          </a:p>
          <a:p>
            <a:pPr eaLnBrk="1" hangingPunct="1">
              <a:lnSpc>
                <a:spcPct val="80000"/>
              </a:lnSpc>
            </a:pPr>
            <a:r>
              <a:rPr lang="fr-FR" altLang="fr-FR" sz="1300" dirty="0"/>
              <a:t>The </a:t>
            </a:r>
            <a:r>
              <a:rPr lang="fr-FR" altLang="fr-FR" sz="1300" dirty="0" err="1"/>
              <a:t>growth</a:t>
            </a:r>
            <a:r>
              <a:rPr lang="fr-FR" altLang="fr-FR" sz="1300" dirty="0"/>
              <a:t> of the dominant </a:t>
            </a:r>
            <a:r>
              <a:rPr lang="fr-FR" altLang="fr-FR" sz="1300" dirty="0" err="1"/>
              <a:t>follicle</a:t>
            </a:r>
            <a:r>
              <a:rPr lang="fr-FR" altLang="fr-FR" sz="1300" dirty="0"/>
              <a:t> </a:t>
            </a:r>
            <a:r>
              <a:rPr lang="fr-FR" altLang="fr-FR" sz="1300" dirty="0" err="1"/>
              <a:t>will</a:t>
            </a:r>
            <a:r>
              <a:rPr lang="fr-FR" altLang="fr-FR" sz="1300" dirty="0"/>
              <a:t> continue </a:t>
            </a:r>
            <a:r>
              <a:rPr lang="fr-FR" altLang="fr-FR" sz="1300" dirty="0" err="1"/>
              <a:t>until</a:t>
            </a:r>
            <a:r>
              <a:rPr lang="fr-FR" altLang="fr-FR" sz="1300" dirty="0"/>
              <a:t> </a:t>
            </a:r>
            <a:r>
              <a:rPr lang="fr-FR" altLang="fr-FR" sz="1300" dirty="0" err="1"/>
              <a:t>reaching</a:t>
            </a:r>
            <a:r>
              <a:rPr lang="fr-FR" altLang="fr-FR" sz="1300" dirty="0"/>
              <a:t> a maximum </a:t>
            </a:r>
            <a:r>
              <a:rPr lang="fr-FR" altLang="fr-FR" sz="1300" dirty="0" err="1"/>
              <a:t>diameter</a:t>
            </a:r>
            <a:r>
              <a:rPr lang="fr-FR" altLang="fr-FR" sz="1300" dirty="0"/>
              <a:t> of 16 </a:t>
            </a:r>
            <a:r>
              <a:rPr lang="fr-FR" altLang="fr-FR" sz="1300" dirty="0" err="1"/>
              <a:t>mm.</a:t>
            </a:r>
            <a:r>
              <a:rPr lang="fr-FR" altLang="fr-FR" sz="1300" dirty="0"/>
              <a:t> </a:t>
            </a:r>
          </a:p>
          <a:p>
            <a:pPr eaLnBrk="1" hangingPunct="1">
              <a:lnSpc>
                <a:spcPct val="80000"/>
              </a:lnSpc>
            </a:pPr>
            <a:r>
              <a:rPr lang="fr-FR" altLang="fr-FR" sz="1300" dirty="0" err="1"/>
              <a:t>After</a:t>
            </a:r>
            <a:r>
              <a:rPr lang="fr-FR" altLang="fr-FR" sz="1300" dirty="0"/>
              <a:t> and </a:t>
            </a:r>
            <a:r>
              <a:rPr lang="fr-FR" altLang="fr-FR" sz="1300" dirty="0" err="1"/>
              <a:t>during</a:t>
            </a:r>
            <a:r>
              <a:rPr lang="fr-FR" altLang="fr-FR" sz="1300" dirty="0"/>
              <a:t> more </a:t>
            </a:r>
            <a:r>
              <a:rPr lang="fr-FR" altLang="fr-FR" sz="1300" dirty="0" err="1"/>
              <a:t>opr</a:t>
            </a:r>
            <a:r>
              <a:rPr lang="fr-FR" altLang="fr-FR" sz="1300" dirty="0"/>
              <a:t> </a:t>
            </a:r>
            <a:r>
              <a:rPr lang="fr-FR" altLang="fr-FR" sz="1300" dirty="0" err="1"/>
              <a:t>less</a:t>
            </a:r>
            <a:r>
              <a:rPr lang="fr-FR" altLang="fr-FR" sz="1300" dirty="0"/>
              <a:t> 6 </a:t>
            </a:r>
            <a:r>
              <a:rPr lang="fr-FR" altLang="fr-FR" sz="1300" dirty="0" err="1"/>
              <a:t>days</a:t>
            </a:r>
            <a:r>
              <a:rPr lang="fr-FR" altLang="fr-FR" sz="1300" dirty="0"/>
              <a:t>, the dominant </a:t>
            </a:r>
            <a:r>
              <a:rPr lang="fr-FR" altLang="fr-FR" sz="1300" dirty="0" err="1"/>
              <a:t>follicles</a:t>
            </a:r>
            <a:r>
              <a:rPr lang="fr-FR" altLang="fr-FR" sz="1300" dirty="0"/>
              <a:t> </a:t>
            </a:r>
            <a:r>
              <a:rPr lang="fr-FR" altLang="fr-FR" sz="1300" dirty="0" err="1"/>
              <a:t>goes</a:t>
            </a:r>
            <a:r>
              <a:rPr lang="fr-FR" altLang="fr-FR" sz="1300" dirty="0"/>
              <a:t> </a:t>
            </a:r>
            <a:r>
              <a:rPr lang="fr-FR" altLang="fr-FR" sz="1300" dirty="0" err="1"/>
              <a:t>through</a:t>
            </a:r>
            <a:r>
              <a:rPr lang="fr-FR" altLang="fr-FR" sz="1300" dirty="0"/>
              <a:t> a </a:t>
            </a:r>
            <a:r>
              <a:rPr lang="fr-FR" altLang="fr-FR" sz="1300" dirty="0" err="1"/>
              <a:t>static</a:t>
            </a:r>
            <a:r>
              <a:rPr lang="fr-FR" altLang="fr-FR" sz="1300" dirty="0"/>
              <a:t> phase </a:t>
            </a:r>
            <a:r>
              <a:rPr lang="fr-FR" altLang="fr-FR" sz="1300" dirty="0" err="1"/>
              <a:t>followed</a:t>
            </a:r>
            <a:r>
              <a:rPr lang="fr-FR" altLang="fr-FR" sz="1300" dirty="0"/>
              <a:t> by </a:t>
            </a:r>
            <a:r>
              <a:rPr lang="fr-FR" altLang="fr-FR" sz="1300" dirty="0" err="1"/>
              <a:t>atresia</a:t>
            </a:r>
            <a:r>
              <a:rPr lang="fr-FR" altLang="fr-FR" sz="1300" dirty="0"/>
              <a:t>.</a:t>
            </a:r>
          </a:p>
          <a:p>
            <a:pPr eaLnBrk="1" hangingPunct="1">
              <a:lnSpc>
                <a:spcPct val="80000"/>
              </a:lnSpc>
            </a:pPr>
            <a:r>
              <a:rPr lang="fr-FR" altLang="fr-FR" sz="1300" dirty="0"/>
              <a:t>This </a:t>
            </a:r>
            <a:r>
              <a:rPr lang="fr-FR" altLang="fr-FR" sz="1300" dirty="0" err="1"/>
              <a:t>atresia</a:t>
            </a:r>
            <a:r>
              <a:rPr lang="fr-FR" altLang="fr-FR" sz="1300" dirty="0"/>
              <a:t> </a:t>
            </a:r>
            <a:r>
              <a:rPr lang="fr-FR" altLang="fr-FR" sz="1300" dirty="0" err="1"/>
              <a:t>is</a:t>
            </a:r>
            <a:r>
              <a:rPr lang="fr-FR" altLang="fr-FR" sz="1300" dirty="0"/>
              <a:t> </a:t>
            </a:r>
            <a:r>
              <a:rPr lang="fr-FR" altLang="fr-FR" sz="1300" dirty="0" err="1"/>
              <a:t>followed</a:t>
            </a:r>
            <a:r>
              <a:rPr lang="fr-FR" altLang="fr-FR" sz="1300" dirty="0"/>
              <a:t> by a new </a:t>
            </a:r>
            <a:r>
              <a:rPr lang="fr-FR" altLang="fr-FR" sz="1300" dirty="0" err="1"/>
              <a:t>wave</a:t>
            </a:r>
            <a:r>
              <a:rPr lang="fr-FR" altLang="fr-FR" sz="1300" dirty="0"/>
              <a:t> </a:t>
            </a:r>
          </a:p>
          <a:p>
            <a:pPr eaLnBrk="1" hangingPunct="1">
              <a:lnSpc>
                <a:spcPct val="80000"/>
              </a:lnSpc>
            </a:pPr>
            <a:r>
              <a:rPr lang="fr-FR" altLang="fr-FR" sz="1300" dirty="0"/>
              <a:t>In </a:t>
            </a:r>
            <a:r>
              <a:rPr lang="fr-FR" altLang="fr-FR" sz="1300" dirty="0" err="1"/>
              <a:t>proestrus</a:t>
            </a:r>
            <a:r>
              <a:rPr lang="fr-FR" altLang="fr-FR" sz="1300" dirty="0"/>
              <a:t>, the dominant </a:t>
            </a:r>
            <a:r>
              <a:rPr lang="fr-FR" altLang="fr-FR" sz="1300" dirty="0" err="1"/>
              <a:t>follicle</a:t>
            </a:r>
            <a:r>
              <a:rPr lang="fr-FR" altLang="fr-FR" sz="1300" dirty="0"/>
              <a:t> of the second </a:t>
            </a:r>
            <a:r>
              <a:rPr lang="fr-FR" altLang="fr-FR" sz="1300" dirty="0" err="1"/>
              <a:t>wave</a:t>
            </a:r>
            <a:r>
              <a:rPr lang="fr-FR" altLang="fr-FR" sz="1300" dirty="0"/>
              <a:t> continue </a:t>
            </a:r>
            <a:r>
              <a:rPr lang="fr-FR" altLang="fr-FR" sz="1300" dirty="0" err="1"/>
              <a:t>his</a:t>
            </a:r>
            <a:r>
              <a:rPr lang="fr-FR" altLang="fr-FR" sz="1300" dirty="0"/>
              <a:t> </a:t>
            </a:r>
            <a:r>
              <a:rPr lang="fr-FR" altLang="fr-FR" sz="1300" dirty="0" err="1"/>
              <a:t>growth</a:t>
            </a:r>
            <a:r>
              <a:rPr lang="fr-FR" altLang="fr-FR" sz="1300" dirty="0"/>
              <a:t>  </a:t>
            </a:r>
            <a:r>
              <a:rPr lang="fr-FR" altLang="fr-FR" sz="1300" dirty="0" err="1"/>
              <a:t>until</a:t>
            </a:r>
            <a:r>
              <a:rPr lang="fr-FR" altLang="fr-FR" sz="1300" dirty="0"/>
              <a:t> ovulation. </a:t>
            </a:r>
          </a:p>
        </p:txBody>
      </p:sp>
    </p:spTree>
    <p:extLst>
      <p:ext uri="{BB962C8B-B14F-4D97-AF65-F5344CB8AC3E}">
        <p14:creationId xmlns:p14="http://schemas.microsoft.com/office/powerpoint/2010/main" val="2625856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xfrm>
            <a:off x="381000" y="685800"/>
            <a:ext cx="6096000" cy="3429000"/>
          </a:xfrm>
          <a:ln/>
        </p:spPr>
      </p:sp>
      <p:sp>
        <p:nvSpPr>
          <p:cNvPr id="778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
        <p:nvSpPr>
          <p:cNvPr id="778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a:defRPr sz="1800">
                <a:solidFill>
                  <a:schemeClr val="tx1"/>
                </a:solidFill>
                <a:latin typeface="Times New Roman" pitchFamily="18" charset="0"/>
              </a:defRPr>
            </a:lvl1pPr>
            <a:lvl2pPr marL="685817" indent="-263776" defTabSz="879253">
              <a:defRPr sz="1800">
                <a:solidFill>
                  <a:schemeClr val="tx1"/>
                </a:solidFill>
                <a:latin typeface="Times New Roman" pitchFamily="18" charset="0"/>
              </a:defRPr>
            </a:lvl2pPr>
            <a:lvl3pPr marL="1055103" indent="-211021" defTabSz="879253">
              <a:defRPr sz="1800">
                <a:solidFill>
                  <a:schemeClr val="tx1"/>
                </a:solidFill>
                <a:latin typeface="Times New Roman" pitchFamily="18" charset="0"/>
              </a:defRPr>
            </a:lvl3pPr>
            <a:lvl4pPr marL="1477145" indent="-211021" defTabSz="879253">
              <a:defRPr sz="1800">
                <a:solidFill>
                  <a:schemeClr val="tx1"/>
                </a:solidFill>
                <a:latin typeface="Times New Roman" pitchFamily="18" charset="0"/>
              </a:defRPr>
            </a:lvl4pPr>
            <a:lvl5pPr marL="1899186" indent="-211021" defTabSz="879253">
              <a:defRPr sz="1800">
                <a:solidFill>
                  <a:schemeClr val="tx1"/>
                </a:solidFill>
                <a:latin typeface="Times New Roman" pitchFamily="18" charset="0"/>
              </a:defRPr>
            </a:lvl5pPr>
            <a:lvl6pPr marL="2321227" indent="-211021" defTabSz="879253" eaLnBrk="0" fontAlgn="base" hangingPunct="0">
              <a:spcBef>
                <a:spcPct val="0"/>
              </a:spcBef>
              <a:spcAft>
                <a:spcPct val="0"/>
              </a:spcAft>
              <a:defRPr sz="1800">
                <a:solidFill>
                  <a:schemeClr val="tx1"/>
                </a:solidFill>
                <a:latin typeface="Times New Roman" pitchFamily="18" charset="0"/>
              </a:defRPr>
            </a:lvl6pPr>
            <a:lvl7pPr marL="2743269" indent="-211021" defTabSz="879253" eaLnBrk="0" fontAlgn="base" hangingPunct="0">
              <a:spcBef>
                <a:spcPct val="0"/>
              </a:spcBef>
              <a:spcAft>
                <a:spcPct val="0"/>
              </a:spcAft>
              <a:defRPr sz="1800">
                <a:solidFill>
                  <a:schemeClr val="tx1"/>
                </a:solidFill>
                <a:latin typeface="Times New Roman" pitchFamily="18" charset="0"/>
              </a:defRPr>
            </a:lvl7pPr>
            <a:lvl8pPr marL="3165310" indent="-211021" defTabSz="879253" eaLnBrk="0" fontAlgn="base" hangingPunct="0">
              <a:spcBef>
                <a:spcPct val="0"/>
              </a:spcBef>
              <a:spcAft>
                <a:spcPct val="0"/>
              </a:spcAft>
              <a:defRPr sz="1800">
                <a:solidFill>
                  <a:schemeClr val="tx1"/>
                </a:solidFill>
                <a:latin typeface="Times New Roman" pitchFamily="18" charset="0"/>
              </a:defRPr>
            </a:lvl8pPr>
            <a:lvl9pPr marL="3587351" indent="-211021" defTabSz="879253" eaLnBrk="0" fontAlgn="base" hangingPunct="0">
              <a:spcBef>
                <a:spcPct val="0"/>
              </a:spcBef>
              <a:spcAft>
                <a:spcPct val="0"/>
              </a:spcAft>
              <a:defRPr sz="1800">
                <a:solidFill>
                  <a:schemeClr val="tx1"/>
                </a:solidFill>
                <a:latin typeface="Times New Roman" pitchFamily="18" charset="0"/>
              </a:defRPr>
            </a:lvl9pPr>
          </a:lstStyle>
          <a:p>
            <a:fld id="{99B15E65-0817-4FB7-9D29-2D5BA3A7C0D6}" type="slidenum">
              <a:rPr lang="fr-BE" altLang="fr-FR" sz="1100"/>
              <a:pPr/>
              <a:t>23</a:t>
            </a:fld>
            <a:endParaRPr lang="fr-BE" altLang="fr-FR" sz="1100"/>
          </a:p>
        </p:txBody>
      </p:sp>
    </p:spTree>
    <p:extLst>
      <p:ext uri="{BB962C8B-B14F-4D97-AF65-F5344CB8AC3E}">
        <p14:creationId xmlns:p14="http://schemas.microsoft.com/office/powerpoint/2010/main" val="1053323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xfrm>
            <a:off x="381000" y="685800"/>
            <a:ext cx="6096000" cy="3429000"/>
          </a:xfrm>
          <a:ln/>
        </p:spPr>
      </p:sp>
      <p:sp>
        <p:nvSpPr>
          <p:cNvPr id="778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
        <p:nvSpPr>
          <p:cNvPr id="778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a:defRPr sz="1800">
                <a:solidFill>
                  <a:schemeClr val="tx1"/>
                </a:solidFill>
                <a:latin typeface="Times New Roman" pitchFamily="18" charset="0"/>
              </a:defRPr>
            </a:lvl1pPr>
            <a:lvl2pPr marL="685817" indent="-263776" defTabSz="879253">
              <a:defRPr sz="1800">
                <a:solidFill>
                  <a:schemeClr val="tx1"/>
                </a:solidFill>
                <a:latin typeface="Times New Roman" pitchFamily="18" charset="0"/>
              </a:defRPr>
            </a:lvl2pPr>
            <a:lvl3pPr marL="1055103" indent="-211021" defTabSz="879253">
              <a:defRPr sz="1800">
                <a:solidFill>
                  <a:schemeClr val="tx1"/>
                </a:solidFill>
                <a:latin typeface="Times New Roman" pitchFamily="18" charset="0"/>
              </a:defRPr>
            </a:lvl3pPr>
            <a:lvl4pPr marL="1477145" indent="-211021" defTabSz="879253">
              <a:defRPr sz="1800">
                <a:solidFill>
                  <a:schemeClr val="tx1"/>
                </a:solidFill>
                <a:latin typeface="Times New Roman" pitchFamily="18" charset="0"/>
              </a:defRPr>
            </a:lvl4pPr>
            <a:lvl5pPr marL="1899186" indent="-211021" defTabSz="879253">
              <a:defRPr sz="1800">
                <a:solidFill>
                  <a:schemeClr val="tx1"/>
                </a:solidFill>
                <a:latin typeface="Times New Roman" pitchFamily="18" charset="0"/>
              </a:defRPr>
            </a:lvl5pPr>
            <a:lvl6pPr marL="2321227" indent="-211021" defTabSz="879253" eaLnBrk="0" fontAlgn="base" hangingPunct="0">
              <a:spcBef>
                <a:spcPct val="0"/>
              </a:spcBef>
              <a:spcAft>
                <a:spcPct val="0"/>
              </a:spcAft>
              <a:defRPr sz="1800">
                <a:solidFill>
                  <a:schemeClr val="tx1"/>
                </a:solidFill>
                <a:latin typeface="Times New Roman" pitchFamily="18" charset="0"/>
              </a:defRPr>
            </a:lvl6pPr>
            <a:lvl7pPr marL="2743269" indent="-211021" defTabSz="879253" eaLnBrk="0" fontAlgn="base" hangingPunct="0">
              <a:spcBef>
                <a:spcPct val="0"/>
              </a:spcBef>
              <a:spcAft>
                <a:spcPct val="0"/>
              </a:spcAft>
              <a:defRPr sz="1800">
                <a:solidFill>
                  <a:schemeClr val="tx1"/>
                </a:solidFill>
                <a:latin typeface="Times New Roman" pitchFamily="18" charset="0"/>
              </a:defRPr>
            </a:lvl7pPr>
            <a:lvl8pPr marL="3165310" indent="-211021" defTabSz="879253" eaLnBrk="0" fontAlgn="base" hangingPunct="0">
              <a:spcBef>
                <a:spcPct val="0"/>
              </a:spcBef>
              <a:spcAft>
                <a:spcPct val="0"/>
              </a:spcAft>
              <a:defRPr sz="1800">
                <a:solidFill>
                  <a:schemeClr val="tx1"/>
                </a:solidFill>
                <a:latin typeface="Times New Roman" pitchFamily="18" charset="0"/>
              </a:defRPr>
            </a:lvl8pPr>
            <a:lvl9pPr marL="3587351" indent="-211021" defTabSz="879253" eaLnBrk="0" fontAlgn="base" hangingPunct="0">
              <a:spcBef>
                <a:spcPct val="0"/>
              </a:spcBef>
              <a:spcAft>
                <a:spcPct val="0"/>
              </a:spcAft>
              <a:defRPr sz="1800">
                <a:solidFill>
                  <a:schemeClr val="tx1"/>
                </a:solidFill>
                <a:latin typeface="Times New Roman" pitchFamily="18" charset="0"/>
              </a:defRPr>
            </a:lvl9pPr>
          </a:lstStyle>
          <a:p>
            <a:fld id="{99B15E65-0817-4FB7-9D29-2D5BA3A7C0D6}" type="slidenum">
              <a:rPr lang="fr-BE" altLang="fr-FR" sz="1100"/>
              <a:pPr/>
              <a:t>24</a:t>
            </a:fld>
            <a:endParaRPr lang="fr-BE" altLang="fr-FR" sz="1100"/>
          </a:p>
        </p:txBody>
      </p:sp>
    </p:spTree>
    <p:extLst>
      <p:ext uri="{BB962C8B-B14F-4D97-AF65-F5344CB8AC3E}">
        <p14:creationId xmlns:p14="http://schemas.microsoft.com/office/powerpoint/2010/main" val="20645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xfrm>
            <a:off x="381000" y="685800"/>
            <a:ext cx="6096000" cy="3429000"/>
          </a:xfrm>
          <a:ln/>
        </p:spPr>
      </p:sp>
      <p:sp>
        <p:nvSpPr>
          <p:cNvPr id="778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
        <p:nvSpPr>
          <p:cNvPr id="778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a:defRPr sz="1800">
                <a:solidFill>
                  <a:schemeClr val="tx1"/>
                </a:solidFill>
                <a:latin typeface="Times New Roman" pitchFamily="18" charset="0"/>
              </a:defRPr>
            </a:lvl1pPr>
            <a:lvl2pPr marL="685817" indent="-263776" defTabSz="879253">
              <a:defRPr sz="1800">
                <a:solidFill>
                  <a:schemeClr val="tx1"/>
                </a:solidFill>
                <a:latin typeface="Times New Roman" pitchFamily="18" charset="0"/>
              </a:defRPr>
            </a:lvl2pPr>
            <a:lvl3pPr marL="1055103" indent="-211021" defTabSz="879253">
              <a:defRPr sz="1800">
                <a:solidFill>
                  <a:schemeClr val="tx1"/>
                </a:solidFill>
                <a:latin typeface="Times New Roman" pitchFamily="18" charset="0"/>
              </a:defRPr>
            </a:lvl3pPr>
            <a:lvl4pPr marL="1477145" indent="-211021" defTabSz="879253">
              <a:defRPr sz="1800">
                <a:solidFill>
                  <a:schemeClr val="tx1"/>
                </a:solidFill>
                <a:latin typeface="Times New Roman" pitchFamily="18" charset="0"/>
              </a:defRPr>
            </a:lvl4pPr>
            <a:lvl5pPr marL="1899186" indent="-211021" defTabSz="879253">
              <a:defRPr sz="1800">
                <a:solidFill>
                  <a:schemeClr val="tx1"/>
                </a:solidFill>
                <a:latin typeface="Times New Roman" pitchFamily="18" charset="0"/>
              </a:defRPr>
            </a:lvl5pPr>
            <a:lvl6pPr marL="2321227" indent="-211021" defTabSz="879253" eaLnBrk="0" fontAlgn="base" hangingPunct="0">
              <a:spcBef>
                <a:spcPct val="0"/>
              </a:spcBef>
              <a:spcAft>
                <a:spcPct val="0"/>
              </a:spcAft>
              <a:defRPr sz="1800">
                <a:solidFill>
                  <a:schemeClr val="tx1"/>
                </a:solidFill>
                <a:latin typeface="Times New Roman" pitchFamily="18" charset="0"/>
              </a:defRPr>
            </a:lvl6pPr>
            <a:lvl7pPr marL="2743269" indent="-211021" defTabSz="879253" eaLnBrk="0" fontAlgn="base" hangingPunct="0">
              <a:spcBef>
                <a:spcPct val="0"/>
              </a:spcBef>
              <a:spcAft>
                <a:spcPct val="0"/>
              </a:spcAft>
              <a:defRPr sz="1800">
                <a:solidFill>
                  <a:schemeClr val="tx1"/>
                </a:solidFill>
                <a:latin typeface="Times New Roman" pitchFamily="18" charset="0"/>
              </a:defRPr>
            </a:lvl7pPr>
            <a:lvl8pPr marL="3165310" indent="-211021" defTabSz="879253" eaLnBrk="0" fontAlgn="base" hangingPunct="0">
              <a:spcBef>
                <a:spcPct val="0"/>
              </a:spcBef>
              <a:spcAft>
                <a:spcPct val="0"/>
              </a:spcAft>
              <a:defRPr sz="1800">
                <a:solidFill>
                  <a:schemeClr val="tx1"/>
                </a:solidFill>
                <a:latin typeface="Times New Roman" pitchFamily="18" charset="0"/>
              </a:defRPr>
            </a:lvl8pPr>
            <a:lvl9pPr marL="3587351" indent="-211021" defTabSz="879253" eaLnBrk="0" fontAlgn="base" hangingPunct="0">
              <a:spcBef>
                <a:spcPct val="0"/>
              </a:spcBef>
              <a:spcAft>
                <a:spcPct val="0"/>
              </a:spcAft>
              <a:defRPr sz="1800">
                <a:solidFill>
                  <a:schemeClr val="tx1"/>
                </a:solidFill>
                <a:latin typeface="Times New Roman" pitchFamily="18" charset="0"/>
              </a:defRPr>
            </a:lvl9pPr>
          </a:lstStyle>
          <a:p>
            <a:fld id="{99B15E65-0817-4FB7-9D29-2D5BA3A7C0D6}" type="slidenum">
              <a:rPr lang="fr-BE" altLang="fr-FR" sz="1100"/>
              <a:pPr/>
              <a:t>26</a:t>
            </a:fld>
            <a:endParaRPr lang="fr-BE" altLang="fr-FR" sz="1100"/>
          </a:p>
        </p:txBody>
      </p:sp>
    </p:spTree>
    <p:extLst>
      <p:ext uri="{BB962C8B-B14F-4D97-AF65-F5344CB8AC3E}">
        <p14:creationId xmlns:p14="http://schemas.microsoft.com/office/powerpoint/2010/main" val="1469565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a:xfrm>
            <a:off x="381000" y="685800"/>
            <a:ext cx="6096000" cy="3429000"/>
          </a:xfrm>
          <a:ln/>
        </p:spPr>
      </p:sp>
      <p:sp>
        <p:nvSpPr>
          <p:cNvPr id="7680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BE" altLang="fr-FR"/>
          </a:p>
        </p:txBody>
      </p:sp>
      <p:sp>
        <p:nvSpPr>
          <p:cNvPr id="7680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253">
              <a:defRPr sz="1800">
                <a:solidFill>
                  <a:schemeClr val="tx1"/>
                </a:solidFill>
                <a:latin typeface="Times New Roman" pitchFamily="18" charset="0"/>
              </a:defRPr>
            </a:lvl1pPr>
            <a:lvl2pPr marL="685817" indent="-263776" defTabSz="879253">
              <a:defRPr sz="1800">
                <a:solidFill>
                  <a:schemeClr val="tx1"/>
                </a:solidFill>
                <a:latin typeface="Times New Roman" pitchFamily="18" charset="0"/>
              </a:defRPr>
            </a:lvl2pPr>
            <a:lvl3pPr marL="1055103" indent="-211021" defTabSz="879253">
              <a:defRPr sz="1800">
                <a:solidFill>
                  <a:schemeClr val="tx1"/>
                </a:solidFill>
                <a:latin typeface="Times New Roman" pitchFamily="18" charset="0"/>
              </a:defRPr>
            </a:lvl3pPr>
            <a:lvl4pPr marL="1477145" indent="-211021" defTabSz="879253">
              <a:defRPr sz="1800">
                <a:solidFill>
                  <a:schemeClr val="tx1"/>
                </a:solidFill>
                <a:latin typeface="Times New Roman" pitchFamily="18" charset="0"/>
              </a:defRPr>
            </a:lvl4pPr>
            <a:lvl5pPr marL="1899186" indent="-211021" defTabSz="879253">
              <a:defRPr sz="1800">
                <a:solidFill>
                  <a:schemeClr val="tx1"/>
                </a:solidFill>
                <a:latin typeface="Times New Roman" pitchFamily="18" charset="0"/>
              </a:defRPr>
            </a:lvl5pPr>
            <a:lvl6pPr marL="2321227" indent="-211021" defTabSz="879253" eaLnBrk="0" fontAlgn="base" hangingPunct="0">
              <a:spcBef>
                <a:spcPct val="0"/>
              </a:spcBef>
              <a:spcAft>
                <a:spcPct val="0"/>
              </a:spcAft>
              <a:defRPr sz="1800">
                <a:solidFill>
                  <a:schemeClr val="tx1"/>
                </a:solidFill>
                <a:latin typeface="Times New Roman" pitchFamily="18" charset="0"/>
              </a:defRPr>
            </a:lvl6pPr>
            <a:lvl7pPr marL="2743269" indent="-211021" defTabSz="879253" eaLnBrk="0" fontAlgn="base" hangingPunct="0">
              <a:spcBef>
                <a:spcPct val="0"/>
              </a:spcBef>
              <a:spcAft>
                <a:spcPct val="0"/>
              </a:spcAft>
              <a:defRPr sz="1800">
                <a:solidFill>
                  <a:schemeClr val="tx1"/>
                </a:solidFill>
                <a:latin typeface="Times New Roman" pitchFamily="18" charset="0"/>
              </a:defRPr>
            </a:lvl7pPr>
            <a:lvl8pPr marL="3165310" indent="-211021" defTabSz="879253" eaLnBrk="0" fontAlgn="base" hangingPunct="0">
              <a:spcBef>
                <a:spcPct val="0"/>
              </a:spcBef>
              <a:spcAft>
                <a:spcPct val="0"/>
              </a:spcAft>
              <a:defRPr sz="1800">
                <a:solidFill>
                  <a:schemeClr val="tx1"/>
                </a:solidFill>
                <a:latin typeface="Times New Roman" pitchFamily="18" charset="0"/>
              </a:defRPr>
            </a:lvl8pPr>
            <a:lvl9pPr marL="3587351" indent="-211021" defTabSz="879253" eaLnBrk="0" fontAlgn="base" hangingPunct="0">
              <a:spcBef>
                <a:spcPct val="0"/>
              </a:spcBef>
              <a:spcAft>
                <a:spcPct val="0"/>
              </a:spcAft>
              <a:defRPr sz="1800">
                <a:solidFill>
                  <a:schemeClr val="tx1"/>
                </a:solidFill>
                <a:latin typeface="Times New Roman" pitchFamily="18" charset="0"/>
              </a:defRPr>
            </a:lvl9pPr>
          </a:lstStyle>
          <a:p>
            <a:fld id="{1FF41EE8-5FB4-40A3-8443-565323CFC317}" type="slidenum">
              <a:rPr lang="fr-BE" altLang="fr-FR" sz="1100"/>
              <a:pPr/>
              <a:t>27</a:t>
            </a:fld>
            <a:endParaRPr lang="fr-BE" altLang="fr-FR" sz="1100"/>
          </a:p>
        </p:txBody>
      </p:sp>
    </p:spTree>
    <p:extLst>
      <p:ext uri="{BB962C8B-B14F-4D97-AF65-F5344CB8AC3E}">
        <p14:creationId xmlns:p14="http://schemas.microsoft.com/office/powerpoint/2010/main" val="95872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marL="285750" indent="-285750" eaLnBrk="1" fontAlgn="auto" hangingPunct="1">
              <a:spcBef>
                <a:spcPts val="0"/>
              </a:spcBef>
              <a:spcAft>
                <a:spcPts val="0"/>
              </a:spcAft>
              <a:buFontTx/>
              <a:buChar char="-"/>
              <a:defRPr/>
            </a:pPr>
            <a:r>
              <a:rPr lang="fr-BE" dirty="0"/>
              <a:t>Ligne rose : contour de l’ovaire</a:t>
            </a:r>
          </a:p>
          <a:p>
            <a:pPr marL="285750" indent="-285750" eaLnBrk="1" fontAlgn="auto" hangingPunct="1">
              <a:spcBef>
                <a:spcPts val="0"/>
              </a:spcBef>
              <a:spcAft>
                <a:spcPts val="0"/>
              </a:spcAft>
              <a:buFontTx/>
              <a:buChar char="-"/>
              <a:defRPr/>
            </a:pPr>
            <a:r>
              <a:rPr lang="fr-BE" dirty="0"/>
              <a:t>Ligne jaune : contour du CJ</a:t>
            </a:r>
          </a:p>
          <a:p>
            <a:pPr marL="285750" indent="-285750" eaLnBrk="1" fontAlgn="auto" hangingPunct="1">
              <a:spcBef>
                <a:spcPts val="0"/>
              </a:spcBef>
              <a:spcAft>
                <a:spcPts val="0"/>
              </a:spcAft>
              <a:buFontTx/>
              <a:buChar char="-"/>
              <a:defRPr/>
            </a:pPr>
            <a:r>
              <a:rPr lang="fr-BE" dirty="0"/>
              <a:t>En vert : zones </a:t>
            </a:r>
            <a:r>
              <a:rPr lang="fr-BE" dirty="0" err="1"/>
              <a:t>anéchogènes</a:t>
            </a:r>
            <a:r>
              <a:rPr lang="fr-BE" dirty="0"/>
              <a:t> folliculaires </a:t>
            </a:r>
          </a:p>
          <a:p>
            <a:pPr marL="285750" indent="-285750" eaLnBrk="1" fontAlgn="auto" hangingPunct="1">
              <a:spcBef>
                <a:spcPts val="0"/>
              </a:spcBef>
              <a:spcAft>
                <a:spcPts val="0"/>
              </a:spcAft>
              <a:buFontTx/>
              <a:buChar char="-"/>
              <a:defRPr/>
            </a:pPr>
            <a:r>
              <a:rPr lang="fr-BE" dirty="0"/>
              <a:t>Source : Dr. B Gabriel </a:t>
            </a:r>
            <a:endParaRPr lang="fr-FR" dirty="0"/>
          </a:p>
          <a:p>
            <a:pPr eaLnBrk="1" fontAlgn="auto" hangingPunct="1">
              <a:spcBef>
                <a:spcPts val="0"/>
              </a:spcBef>
              <a:spcAft>
                <a:spcPts val="0"/>
              </a:spcAft>
              <a:defRPr/>
            </a:pPr>
            <a:endParaRPr lang="fr-BE" dirty="0"/>
          </a:p>
        </p:txBody>
      </p:sp>
      <p:sp>
        <p:nvSpPr>
          <p:cNvPr id="1986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95F2BE-E8EC-4B87-AE53-B6C444B0239F}" type="slidenum">
              <a:rPr lang="fr-BE" altLang="fr-FR" sz="1200" smtClean="0">
                <a:latin typeface="Arial" charset="0"/>
              </a:rPr>
              <a:pPr eaLnBrk="1" hangingPunct="1"/>
              <a:t>32</a:t>
            </a:fld>
            <a:endParaRPr lang="fr-BE" altLang="fr-FR" sz="1200">
              <a:latin typeface="Arial" charset="0"/>
            </a:endParaRPr>
          </a:p>
        </p:txBody>
      </p:sp>
    </p:spTree>
    <p:extLst>
      <p:ext uri="{BB962C8B-B14F-4D97-AF65-F5344CB8AC3E}">
        <p14:creationId xmlns:p14="http://schemas.microsoft.com/office/powerpoint/2010/main" val="201847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592481A-C088-49C7-9B96-F1F70847A617}" type="slidenum">
              <a:rPr lang="fr-BE" smtClean="0"/>
              <a:t>69</a:t>
            </a:fld>
            <a:endParaRPr lang="fr-BE"/>
          </a:p>
        </p:txBody>
      </p:sp>
    </p:spTree>
    <p:extLst>
      <p:ext uri="{BB962C8B-B14F-4D97-AF65-F5344CB8AC3E}">
        <p14:creationId xmlns:p14="http://schemas.microsoft.com/office/powerpoint/2010/main" val="2739444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784A-FD49-56CF-97F0-C6AA2C8ACF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04EB8EA-7AEA-2318-9D28-7A6F87C966A1}"/>
              </a:ext>
            </a:extLst>
          </p:cNvPr>
          <p:cNvSpPr>
            <a:spLocks noGrp="1" noRot="1" noChangeAspect="1"/>
          </p:cNvSpPr>
          <p:nvPr>
            <p:ph type="sldImg"/>
          </p:nvPr>
        </p:nvSpPr>
        <p:spPr>
          <a:xfrm>
            <a:off x="381000" y="685800"/>
            <a:ext cx="6096000" cy="3429000"/>
          </a:xfrm>
        </p:spPr>
      </p:sp>
      <p:sp>
        <p:nvSpPr>
          <p:cNvPr id="3" name="Espace réservé des commentaires 2">
            <a:extLst>
              <a:ext uri="{FF2B5EF4-FFF2-40B4-BE49-F238E27FC236}">
                <a16:creationId xmlns:a16="http://schemas.microsoft.com/office/drawing/2014/main" id="{FCEF2FA0-E0B9-A120-0508-840DC90CA2EE}"/>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AACEEA38-79AC-724C-67C3-0CB2B9FDE885}"/>
              </a:ext>
            </a:extLst>
          </p:cNvPr>
          <p:cNvSpPr>
            <a:spLocks noGrp="1"/>
          </p:cNvSpPr>
          <p:nvPr>
            <p:ph type="sldNum" sz="quarter" idx="10"/>
          </p:nvPr>
        </p:nvSpPr>
        <p:spPr/>
        <p:txBody>
          <a:bodyPr/>
          <a:lstStyle/>
          <a:p>
            <a:fld id="{3592481A-C088-49C7-9B96-F1F70847A617}" type="slidenum">
              <a:rPr lang="fr-BE" smtClean="0"/>
              <a:t>70</a:t>
            </a:fld>
            <a:endParaRPr lang="fr-BE"/>
          </a:p>
        </p:txBody>
      </p:sp>
    </p:spTree>
    <p:extLst>
      <p:ext uri="{BB962C8B-B14F-4D97-AF65-F5344CB8AC3E}">
        <p14:creationId xmlns:p14="http://schemas.microsoft.com/office/powerpoint/2010/main" val="364807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endParaRPr lang="fr-BE"/>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4256448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4037472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endParaRPr lang="fr-BE"/>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1944069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539750" y="250032"/>
            <a:ext cx="7704138" cy="540544"/>
          </a:xfrm>
        </p:spPr>
        <p:txBody>
          <a:bodyPr/>
          <a:lstStyle/>
          <a:p>
            <a:r>
              <a:rPr lang="fr-FR"/>
              <a:t>Cliquez pour modifier le style du titre</a:t>
            </a:r>
            <a:endParaRPr lang="en-US"/>
          </a:p>
        </p:txBody>
      </p:sp>
      <p:sp>
        <p:nvSpPr>
          <p:cNvPr id="3" name="Espace réservé du texte 2"/>
          <p:cNvSpPr>
            <a:spLocks noGrp="1"/>
          </p:cNvSpPr>
          <p:nvPr>
            <p:ph type="body" sz="half" idx="1"/>
          </p:nvPr>
        </p:nvSpPr>
        <p:spPr>
          <a:xfrm>
            <a:off x="611188" y="1059657"/>
            <a:ext cx="4100512" cy="35659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quarter" idx="2"/>
          </p:nvPr>
        </p:nvSpPr>
        <p:spPr>
          <a:xfrm>
            <a:off x="4864101" y="1059656"/>
            <a:ext cx="4100513" cy="172521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contenu 4"/>
          <p:cNvSpPr>
            <a:spLocks noGrp="1"/>
          </p:cNvSpPr>
          <p:nvPr>
            <p:ph sz="quarter" idx="3"/>
          </p:nvPr>
        </p:nvSpPr>
        <p:spPr>
          <a:xfrm>
            <a:off x="4864101" y="2899173"/>
            <a:ext cx="4100513" cy="172640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37827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826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78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52244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endParaRPr lang="fr-BE"/>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762263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p:txBody>
          <a:bodyPr/>
          <a:lstStyle/>
          <a:p>
            <a:fld id="{951689BD-18D5-464B-A750-7BE455AD80CA}" type="datetimeFigureOut">
              <a:rPr lang="fr-BE" smtClean="0"/>
              <a:t>23-01-25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24930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BE"/>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p:txBody>
          <a:bodyPr/>
          <a:lstStyle/>
          <a:p>
            <a:fld id="{951689BD-18D5-464B-A750-7BE455AD80CA}" type="datetimeFigureOut">
              <a:rPr lang="fr-BE" smtClean="0"/>
              <a:t>23-01-25</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2108555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2"/>
          <p:cNvSpPr>
            <a:spLocks noGrp="1"/>
          </p:cNvSpPr>
          <p:nvPr>
            <p:ph type="dt" sz="half" idx="10"/>
          </p:nvPr>
        </p:nvSpPr>
        <p:spPr/>
        <p:txBody>
          <a:bodyPr/>
          <a:lstStyle/>
          <a:p>
            <a:fld id="{951689BD-18D5-464B-A750-7BE455AD80CA}" type="datetimeFigureOut">
              <a:rPr lang="fr-BE" smtClean="0"/>
              <a:t>23-01-25</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55983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51689BD-18D5-464B-A750-7BE455AD80CA}" type="datetimeFigureOut">
              <a:rPr lang="fr-BE" smtClean="0"/>
              <a:t>23-01-25</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176932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endParaRPr lang="fr-BE"/>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51689BD-18D5-464B-A750-7BE455AD80CA}" type="datetimeFigureOut">
              <a:rPr lang="fr-BE" smtClean="0"/>
              <a:t>23-01-25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187763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endParaRPr lang="fr-BE"/>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51689BD-18D5-464B-A750-7BE455AD80CA}" type="datetimeFigureOut">
              <a:rPr lang="fr-BE" smtClean="0"/>
              <a:t>23-01-25</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52D9D98D-40B7-47AD-855D-4DF076756573}" type="slidenum">
              <a:rPr lang="fr-BE" smtClean="0"/>
              <a:t>‹N°›</a:t>
            </a:fld>
            <a:endParaRPr lang="fr-BE"/>
          </a:p>
        </p:txBody>
      </p:sp>
    </p:spTree>
    <p:extLst>
      <p:ext uri="{BB962C8B-B14F-4D97-AF65-F5344CB8AC3E}">
        <p14:creationId xmlns:p14="http://schemas.microsoft.com/office/powerpoint/2010/main" val="327736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51689BD-18D5-464B-A750-7BE455AD80CA}" type="datetimeFigureOut">
              <a:rPr lang="fr-BE" smtClean="0"/>
              <a:t>23-01-25</a:t>
            </a:fld>
            <a:endParaRPr lang="fr-BE"/>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9D98D-40B7-47AD-855D-4DF076756573}" type="slidenum">
              <a:rPr lang="fr-BE" smtClean="0"/>
              <a:t>‹N°›</a:t>
            </a:fld>
            <a:endParaRPr lang="fr-BE"/>
          </a:p>
        </p:txBody>
      </p:sp>
    </p:spTree>
    <p:extLst>
      <p:ext uri="{BB962C8B-B14F-4D97-AF65-F5344CB8AC3E}">
        <p14:creationId xmlns:p14="http://schemas.microsoft.com/office/powerpoint/2010/main" val="3935990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facebook.com/RumeXperts" TargetMode="External"/><Relationship Id="rId4" Type="http://schemas.openxmlformats.org/officeDocument/2006/relationships/hyperlink" Target="https://www.facebook.com/Theriogenologi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www.icar.org/index.php/icar-recording-guidelines/" TargetMode="External"/><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hdl.handle.net/2268/8976"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1.png"/><Relationship Id="rId10" Type="http://schemas.openxmlformats.org/officeDocument/2006/relationships/image" Target="../media/image92.png"/><Relationship Id="rId4" Type="http://schemas.openxmlformats.org/officeDocument/2006/relationships/image" Target="../media/image87.jpeg"/><Relationship Id="rId9"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99.png"/><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73.xml.rels><?xml version="1.0" encoding="UTF-8" standalone="yes"?>
<Relationships xmlns="http://schemas.openxmlformats.org/package/2006/relationships"><Relationship Id="rId3" Type="http://schemas.openxmlformats.org/officeDocument/2006/relationships/hyperlink" Target="https://doi.org/10.3168/jds.2020-19578"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slideLayout" Target="../slideLayouts/slideLayout14.xml"/><Relationship Id="rId1" Type="http://schemas.openxmlformats.org/officeDocument/2006/relationships/tags" Target="../tags/tag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png"/></Relationships>
</file>

<file path=ppt/slides/_rels/slide8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53.png"/><Relationship Id="rId4" Type="http://schemas.openxmlformats.org/officeDocument/2006/relationships/image" Target="../media/image15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 name="Rectangle à coins arrondis 64"/>
          <p:cNvSpPr/>
          <p:nvPr/>
        </p:nvSpPr>
        <p:spPr>
          <a:xfrm>
            <a:off x="1475656" y="324406"/>
            <a:ext cx="6220245" cy="102611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Critères de choix d’une receveuse pour un transfert d’embryon</a:t>
            </a:r>
          </a:p>
        </p:txBody>
      </p:sp>
      <p:pic>
        <p:nvPicPr>
          <p:cNvPr id="1026" name="Picture 2" descr="C:\Users\User\Pictures\Christian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943" y="2001068"/>
            <a:ext cx="1746737" cy="20108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à coins arrondis 14"/>
          <p:cNvSpPr/>
          <p:nvPr/>
        </p:nvSpPr>
        <p:spPr>
          <a:xfrm>
            <a:off x="2072233" y="1671650"/>
            <a:ext cx="5551660" cy="9721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Professeur honoraire Christian Hanzen</a:t>
            </a:r>
          </a:p>
          <a:p>
            <a:pPr algn="ctr"/>
            <a:r>
              <a:rPr lang="fr-BE" sz="1600" dirty="0"/>
              <a:t>Université de Liège</a:t>
            </a:r>
          </a:p>
          <a:p>
            <a:pPr algn="ctr"/>
            <a:r>
              <a:rPr lang="fr-BE" sz="1600" dirty="0"/>
              <a:t>Consultant RumeXperts</a:t>
            </a:r>
          </a:p>
        </p:txBody>
      </p:sp>
      <p:sp>
        <p:nvSpPr>
          <p:cNvPr id="8" name="Rectangle 7"/>
          <p:cNvSpPr/>
          <p:nvPr/>
        </p:nvSpPr>
        <p:spPr>
          <a:xfrm>
            <a:off x="3072352" y="2751310"/>
            <a:ext cx="3551421" cy="307777"/>
          </a:xfrm>
          <a:prstGeom prst="rect">
            <a:avLst/>
          </a:prstGeom>
          <a:solidFill>
            <a:schemeClr val="bg1">
              <a:lumMod val="65000"/>
            </a:schemeClr>
          </a:solidFill>
        </p:spPr>
        <p:txBody>
          <a:bodyPr wrap="none">
            <a:spAutoFit/>
          </a:bodyPr>
          <a:lstStyle/>
          <a:p>
            <a:r>
              <a:rPr lang="fr-BE" sz="1400" dirty="0">
                <a:solidFill>
                  <a:schemeClr val="bg1"/>
                </a:solidFill>
                <a:hlinkClick r:id="rId4"/>
              </a:rPr>
              <a:t>https://www.facebook.com/Theriogenologie/</a:t>
            </a:r>
            <a:r>
              <a:rPr lang="fr-BE" sz="1400" dirty="0">
                <a:solidFill>
                  <a:schemeClr val="bg1"/>
                </a:solidFill>
              </a:rPr>
              <a:t> </a:t>
            </a:r>
          </a:p>
        </p:txBody>
      </p:sp>
      <p:sp>
        <p:nvSpPr>
          <p:cNvPr id="9" name="Rectangle 8"/>
          <p:cNvSpPr/>
          <p:nvPr/>
        </p:nvSpPr>
        <p:spPr>
          <a:xfrm>
            <a:off x="3251951" y="3128069"/>
            <a:ext cx="3192221" cy="307777"/>
          </a:xfrm>
          <a:prstGeom prst="rect">
            <a:avLst/>
          </a:prstGeom>
          <a:solidFill>
            <a:schemeClr val="bg1">
              <a:lumMod val="65000"/>
            </a:schemeClr>
          </a:solidFill>
        </p:spPr>
        <p:txBody>
          <a:bodyPr wrap="none">
            <a:spAutoFit/>
          </a:bodyPr>
          <a:lstStyle/>
          <a:p>
            <a:r>
              <a:rPr lang="fr-BE" sz="1400" dirty="0">
                <a:hlinkClick r:id="rId5"/>
              </a:rPr>
              <a:t>https://www.facebook.com/RumeXperts</a:t>
            </a:r>
            <a:r>
              <a:rPr lang="fr-BE" sz="1400" dirty="0"/>
              <a:t> </a:t>
            </a:r>
          </a:p>
        </p:txBody>
      </p:sp>
      <p:sp>
        <p:nvSpPr>
          <p:cNvPr id="2" name="ZoneTexte 1"/>
          <p:cNvSpPr txBox="1"/>
          <p:nvPr/>
        </p:nvSpPr>
        <p:spPr>
          <a:xfrm>
            <a:off x="3803100" y="3939902"/>
            <a:ext cx="1797543" cy="738664"/>
          </a:xfrm>
          <a:prstGeom prst="rect">
            <a:avLst/>
          </a:prstGeom>
          <a:noFill/>
        </p:spPr>
        <p:txBody>
          <a:bodyPr wrap="none" rtlCol="0">
            <a:spAutoFit/>
          </a:bodyPr>
          <a:lstStyle/>
          <a:p>
            <a:pPr algn="ctr"/>
            <a:r>
              <a:rPr lang="fr-BE" sz="1400" dirty="0">
                <a:solidFill>
                  <a:schemeClr val="bg1"/>
                </a:solidFill>
              </a:rPr>
              <a:t>Epinal 25 janvier 2025</a:t>
            </a:r>
          </a:p>
          <a:p>
            <a:pPr algn="ctr"/>
            <a:r>
              <a:rPr lang="fr-BE" sz="1400" dirty="0">
                <a:solidFill>
                  <a:schemeClr val="bg1"/>
                </a:solidFill>
              </a:rPr>
              <a:t>Formation organisée </a:t>
            </a:r>
          </a:p>
          <a:p>
            <a:pPr algn="ctr"/>
            <a:r>
              <a:rPr lang="fr-BE" sz="1400" dirty="0">
                <a:solidFill>
                  <a:schemeClr val="bg1"/>
                </a:solidFill>
              </a:rPr>
              <a:t>par la société </a:t>
            </a:r>
            <a:r>
              <a:rPr lang="fr-BE" sz="1400" dirty="0" err="1">
                <a:solidFill>
                  <a:schemeClr val="bg1"/>
                </a:solidFill>
              </a:rPr>
              <a:t>Elitest</a:t>
            </a:r>
            <a:r>
              <a:rPr lang="fr-BE" sz="1400" dirty="0">
                <a:solidFill>
                  <a:schemeClr val="bg1"/>
                </a:solidFill>
              </a:rPr>
              <a:t> </a:t>
            </a:r>
          </a:p>
        </p:txBody>
      </p:sp>
      <p:sp>
        <p:nvSpPr>
          <p:cNvPr id="3" name="Rectangle 2">
            <a:extLst>
              <a:ext uri="{FF2B5EF4-FFF2-40B4-BE49-F238E27FC236}">
                <a16:creationId xmlns:a16="http://schemas.microsoft.com/office/drawing/2014/main" id="{F6A1A024-B0AD-54B2-9A4B-BBF8B539DCC1}"/>
              </a:ext>
            </a:extLst>
          </p:cNvPr>
          <p:cNvSpPr/>
          <p:nvPr/>
        </p:nvSpPr>
        <p:spPr>
          <a:xfrm>
            <a:off x="3267054" y="3507854"/>
            <a:ext cx="3033138" cy="307777"/>
          </a:xfrm>
          <a:prstGeom prst="rect">
            <a:avLst/>
          </a:prstGeom>
          <a:solidFill>
            <a:schemeClr val="bg1">
              <a:lumMod val="65000"/>
            </a:schemeClr>
          </a:solidFill>
        </p:spPr>
        <p:txBody>
          <a:bodyPr wrap="none">
            <a:spAutoFit/>
          </a:bodyPr>
          <a:lstStyle/>
          <a:p>
            <a:r>
              <a:rPr lang="fr-BE" sz="1400" dirty="0">
                <a:hlinkClick r:id="rId5"/>
              </a:rPr>
              <a:t>https://www.glossairereproduction.be</a:t>
            </a:r>
            <a:r>
              <a:rPr lang="fr-BE" sz="1400" dirty="0"/>
              <a:t> </a:t>
            </a:r>
          </a:p>
        </p:txBody>
      </p:sp>
    </p:spTree>
    <p:extLst>
      <p:ext uri="{BB962C8B-B14F-4D97-AF65-F5344CB8AC3E}">
        <p14:creationId xmlns:p14="http://schemas.microsoft.com/office/powerpoint/2010/main" val="3821687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à coins arrondis 14"/>
          <p:cNvSpPr/>
          <p:nvPr/>
        </p:nvSpPr>
        <p:spPr>
          <a:xfrm>
            <a:off x="107504" y="141480"/>
            <a:ext cx="8640960" cy="486054"/>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Distribution (%) des </a:t>
            </a:r>
            <a:r>
              <a:rPr lang="fr-BE" dirty="0">
                <a:solidFill>
                  <a:srgbClr val="FFFF00"/>
                </a:solidFill>
              </a:rPr>
              <a:t>sessions d’</a:t>
            </a:r>
            <a:r>
              <a:rPr lang="fr-BE" dirty="0" err="1">
                <a:solidFill>
                  <a:srgbClr val="FFFF00"/>
                </a:solidFill>
              </a:rPr>
              <a:t>OPU</a:t>
            </a:r>
            <a:r>
              <a:rPr lang="fr-BE" dirty="0">
                <a:solidFill>
                  <a:srgbClr val="FFFF00"/>
                </a:solidFill>
              </a:rPr>
              <a:t> </a:t>
            </a:r>
            <a:r>
              <a:rPr lang="fr-BE" dirty="0"/>
              <a:t>en Europe par </a:t>
            </a:r>
            <a:r>
              <a:rPr lang="fr-BE" dirty="0">
                <a:solidFill>
                  <a:srgbClr val="FFFF00"/>
                </a:solidFill>
              </a:rPr>
              <a:t>spéculation</a:t>
            </a:r>
            <a:r>
              <a:rPr lang="fr-BE" sz="2200" dirty="0">
                <a:solidFill>
                  <a:srgbClr val="FFFF00"/>
                </a:solidFill>
              </a:rPr>
              <a:t> </a:t>
            </a:r>
            <a:r>
              <a:rPr lang="fr-BE" sz="2200" dirty="0"/>
              <a:t> </a:t>
            </a:r>
            <a:r>
              <a:rPr lang="fr-BE" sz="1400" dirty="0"/>
              <a:t>(Data </a:t>
            </a:r>
            <a:r>
              <a:rPr lang="fr-BE" sz="1400" dirty="0" err="1"/>
              <a:t>AETE</a:t>
            </a:r>
            <a:r>
              <a:rPr lang="fr-BE" sz="1400" dirty="0"/>
              <a:t> 2020)</a:t>
            </a:r>
          </a:p>
        </p:txBody>
      </p:sp>
      <p:graphicFrame>
        <p:nvGraphicFramePr>
          <p:cNvPr id="2" name="Tableau 1"/>
          <p:cNvGraphicFramePr>
            <a:graphicFrameLocks noGrp="1"/>
          </p:cNvGraphicFramePr>
          <p:nvPr>
            <p:extLst>
              <p:ext uri="{D42A27DB-BD31-4B8C-83A1-F6EECF244321}">
                <p14:modId xmlns:p14="http://schemas.microsoft.com/office/powerpoint/2010/main" val="3879091195"/>
              </p:ext>
            </p:extLst>
          </p:nvPr>
        </p:nvGraphicFramePr>
        <p:xfrm>
          <a:off x="2044668" y="856406"/>
          <a:ext cx="5544618" cy="707232"/>
        </p:xfrm>
        <a:graphic>
          <a:graphicData uri="http://schemas.openxmlformats.org/drawingml/2006/table">
            <a:tbl>
              <a:tblPr>
                <a:tableStyleId>{5C22544A-7EE6-4342-B048-85BDC9FD1C3A}</a:tableStyleId>
              </a:tblPr>
              <a:tblGrid>
                <a:gridCol w="1122141">
                  <a:extLst>
                    <a:ext uri="{9D8B030D-6E8A-4147-A177-3AD203B41FA5}">
                      <a16:colId xmlns:a16="http://schemas.microsoft.com/office/drawing/2014/main" val="20000"/>
                    </a:ext>
                  </a:extLst>
                </a:gridCol>
                <a:gridCol w="1003829">
                  <a:extLst>
                    <a:ext uri="{9D8B030D-6E8A-4147-A177-3AD203B41FA5}">
                      <a16:colId xmlns:a16="http://schemas.microsoft.com/office/drawing/2014/main" val="20001"/>
                    </a:ext>
                  </a:extLst>
                </a:gridCol>
                <a:gridCol w="854662">
                  <a:extLst>
                    <a:ext uri="{9D8B030D-6E8A-4147-A177-3AD203B41FA5}">
                      <a16:colId xmlns:a16="http://schemas.microsoft.com/office/drawing/2014/main" val="20002"/>
                    </a:ext>
                  </a:extLst>
                </a:gridCol>
                <a:gridCol w="854662">
                  <a:extLst>
                    <a:ext uri="{9D8B030D-6E8A-4147-A177-3AD203B41FA5}">
                      <a16:colId xmlns:a16="http://schemas.microsoft.com/office/drawing/2014/main" val="20003"/>
                    </a:ext>
                  </a:extLst>
                </a:gridCol>
                <a:gridCol w="854662">
                  <a:extLst>
                    <a:ext uri="{9D8B030D-6E8A-4147-A177-3AD203B41FA5}">
                      <a16:colId xmlns:a16="http://schemas.microsoft.com/office/drawing/2014/main" val="20004"/>
                    </a:ext>
                  </a:extLst>
                </a:gridCol>
                <a:gridCol w="854662">
                  <a:extLst>
                    <a:ext uri="{9D8B030D-6E8A-4147-A177-3AD203B41FA5}">
                      <a16:colId xmlns:a16="http://schemas.microsoft.com/office/drawing/2014/main" val="20005"/>
                    </a:ext>
                  </a:extLst>
                </a:gridCol>
              </a:tblGrid>
              <a:tr h="235744">
                <a:tc>
                  <a:txBody>
                    <a:bodyPr/>
                    <a:lstStyle/>
                    <a:p>
                      <a:pPr algn="l" fontAlgn="b"/>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dirty="0" err="1">
                          <a:effectLst/>
                          <a:latin typeface="+mn-lt"/>
                        </a:rPr>
                        <a:t>Tot</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FR</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GE</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IT</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PB</a:t>
                      </a:r>
                      <a:endParaRPr lang="fr-BE" sz="1500" b="0" i="0" u="none" strike="noStrike">
                        <a:solidFill>
                          <a:srgbClr val="000000"/>
                        </a:solidFill>
                        <a:effectLst/>
                        <a:latin typeface="+mn-lt"/>
                      </a:endParaRPr>
                    </a:p>
                  </a:txBody>
                  <a:tcPr marL="9525" marR="9525" marT="7144" marB="0" anchor="b"/>
                </a:tc>
                <a:extLst>
                  <a:ext uri="{0D108BD9-81ED-4DB2-BD59-A6C34878D82A}">
                    <a16:rowId xmlns:a16="http://schemas.microsoft.com/office/drawing/2014/main" val="10000"/>
                  </a:ext>
                </a:extLst>
              </a:tr>
              <a:tr h="235744">
                <a:tc>
                  <a:txBody>
                    <a:bodyPr/>
                    <a:lstStyle/>
                    <a:p>
                      <a:pPr algn="l" fontAlgn="b"/>
                      <a:r>
                        <a:rPr lang="fr-BE" sz="1500" u="none" strike="noStrike" dirty="0">
                          <a:effectLst/>
                          <a:latin typeface="+mn-lt"/>
                        </a:rPr>
                        <a:t>N total </a:t>
                      </a:r>
                      <a:r>
                        <a:rPr lang="fr-BE" sz="1500" u="none" strike="noStrike" dirty="0" err="1">
                          <a:effectLst/>
                          <a:latin typeface="+mn-lt"/>
                        </a:rPr>
                        <a:t>OPU</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9990</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788</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2495</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182</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5495</a:t>
                      </a:r>
                      <a:endParaRPr lang="fr-BE" sz="1500" b="0" i="0" u="none" strike="noStrike" dirty="0">
                        <a:solidFill>
                          <a:srgbClr val="000000"/>
                        </a:solidFill>
                        <a:effectLst/>
                        <a:latin typeface="+mn-lt"/>
                      </a:endParaRPr>
                    </a:p>
                  </a:txBody>
                  <a:tcPr marL="9525" marR="9525" marT="7144" marB="0" anchor="b"/>
                </a:tc>
                <a:extLst>
                  <a:ext uri="{0D108BD9-81ED-4DB2-BD59-A6C34878D82A}">
                    <a16:rowId xmlns:a16="http://schemas.microsoft.com/office/drawing/2014/main" val="10001"/>
                  </a:ext>
                </a:extLst>
              </a:tr>
              <a:tr h="235744">
                <a:tc>
                  <a:txBody>
                    <a:bodyPr/>
                    <a:lstStyle/>
                    <a:p>
                      <a:pPr algn="l" fontAlgn="b"/>
                      <a:r>
                        <a:rPr lang="fr-BE" sz="1500" u="none" strike="noStrike">
                          <a:effectLst/>
                          <a:latin typeface="+mn-lt"/>
                        </a:rPr>
                        <a:t>%</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100</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7,9</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25,0</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1,8</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55,0</a:t>
                      </a:r>
                      <a:endParaRPr lang="fr-BE" sz="1500" b="0" i="0" u="none" strike="noStrike" dirty="0">
                        <a:solidFill>
                          <a:srgbClr val="000000"/>
                        </a:solidFill>
                        <a:effectLst/>
                        <a:latin typeface="+mn-lt"/>
                      </a:endParaRPr>
                    </a:p>
                  </a:txBody>
                  <a:tcPr marL="9525" marR="9525" marT="7144" marB="0" anchor="b"/>
                </a:tc>
                <a:extLst>
                  <a:ext uri="{0D108BD9-81ED-4DB2-BD59-A6C34878D82A}">
                    <a16:rowId xmlns:a16="http://schemas.microsoft.com/office/drawing/2014/main" val="10002"/>
                  </a:ext>
                </a:extLst>
              </a:tr>
            </a:tbl>
          </a:graphicData>
        </a:graphic>
      </p:graphicFrame>
      <p:graphicFrame>
        <p:nvGraphicFramePr>
          <p:cNvPr id="8" name="Graphique 7"/>
          <p:cNvGraphicFramePr>
            <a:graphicFrameLocks/>
          </p:cNvGraphicFramePr>
          <p:nvPr>
            <p:extLst>
              <p:ext uri="{D42A27DB-BD31-4B8C-83A1-F6EECF244321}">
                <p14:modId xmlns:p14="http://schemas.microsoft.com/office/powerpoint/2010/main" val="141852239"/>
              </p:ext>
            </p:extLst>
          </p:nvPr>
        </p:nvGraphicFramePr>
        <p:xfrm>
          <a:off x="1519725" y="1815666"/>
          <a:ext cx="6552728" cy="313234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4" descr="dia248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824" y="737019"/>
            <a:ext cx="1338143" cy="82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804248" y="1347614"/>
            <a:ext cx="6480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p:cNvSpPr/>
          <p:nvPr/>
        </p:nvSpPr>
        <p:spPr>
          <a:xfrm>
            <a:off x="7280684" y="4380209"/>
            <a:ext cx="6480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5940152" y="4587974"/>
            <a:ext cx="6480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3347864" y="1113831"/>
            <a:ext cx="6480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2555776" y="4371950"/>
            <a:ext cx="6480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11389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6" grpId="0" animBg="1"/>
      <p:bldP spid="7" grpId="0" animBg="1"/>
      <p:bldP spid="10" grpId="0" animBg="1"/>
      <p:bldP spid="11" grpId="0" animBg="1"/>
      <p:bldP spid="1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à coins arrondis 6"/>
          <p:cNvSpPr/>
          <p:nvPr/>
        </p:nvSpPr>
        <p:spPr>
          <a:xfrm>
            <a:off x="683568" y="1923678"/>
            <a:ext cx="8064896" cy="594066"/>
          </a:xfrm>
          <a:prstGeom prst="roundRect">
            <a:avLst/>
          </a:prstGeom>
          <a:solidFill>
            <a:schemeClr val="accent3">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t>Merci de votre attention</a:t>
            </a:r>
          </a:p>
        </p:txBody>
      </p:sp>
    </p:spTree>
    <p:extLst>
      <p:ext uri="{BB962C8B-B14F-4D97-AF65-F5344CB8AC3E}">
        <p14:creationId xmlns:p14="http://schemas.microsoft.com/office/powerpoint/2010/main" val="12323191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53AE1F8-0FDC-47B7-A0EE-43E89154F17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E4842A9F-420D-7FB1-3C0D-E04DAAC1ABEB}"/>
              </a:ext>
            </a:extLst>
          </p:cNvPr>
          <p:cNvPicPr>
            <a:picLocks noChangeAspect="1"/>
          </p:cNvPicPr>
          <p:nvPr/>
        </p:nvPicPr>
        <p:blipFill>
          <a:blip r:embed="rId2"/>
          <a:stretch>
            <a:fillRect/>
          </a:stretch>
        </p:blipFill>
        <p:spPr>
          <a:xfrm>
            <a:off x="1671232" y="1947775"/>
            <a:ext cx="5801535" cy="1247949"/>
          </a:xfrm>
          <a:prstGeom prst="rect">
            <a:avLst/>
          </a:prstGeom>
        </p:spPr>
      </p:pic>
      <p:sp>
        <p:nvSpPr>
          <p:cNvPr id="5" name="ZoneTexte 4">
            <a:extLst>
              <a:ext uri="{FF2B5EF4-FFF2-40B4-BE49-F238E27FC236}">
                <a16:creationId xmlns:a16="http://schemas.microsoft.com/office/drawing/2014/main" id="{BCF77FA1-BFB8-8454-9C01-35C13A76AC67}"/>
              </a:ext>
            </a:extLst>
          </p:cNvPr>
          <p:cNvSpPr txBox="1"/>
          <p:nvPr/>
        </p:nvSpPr>
        <p:spPr>
          <a:xfrm>
            <a:off x="2627784" y="3795886"/>
            <a:ext cx="4968552" cy="369332"/>
          </a:xfrm>
          <a:prstGeom prst="rect">
            <a:avLst/>
          </a:prstGeom>
          <a:noFill/>
        </p:spPr>
        <p:txBody>
          <a:bodyPr wrap="square">
            <a:spAutoFit/>
          </a:bodyPr>
          <a:lstStyle/>
          <a:p>
            <a:r>
              <a:rPr lang="en-US" dirty="0">
                <a:hlinkClick r:id="rId3"/>
              </a:rPr>
              <a:t>The page collects the ICAR </a:t>
            </a:r>
            <a:r>
              <a:rPr lang="en-US" dirty="0" err="1">
                <a:hlinkClick r:id="rId3"/>
              </a:rPr>
              <a:t>Guidleines</a:t>
            </a:r>
            <a:r>
              <a:rPr lang="en-US" dirty="0"/>
              <a:t> </a:t>
            </a:r>
            <a:endParaRPr lang="fr-BE" dirty="0"/>
          </a:p>
        </p:txBody>
      </p:sp>
      <p:pic>
        <p:nvPicPr>
          <p:cNvPr id="10" name="Image 9">
            <a:extLst>
              <a:ext uri="{FF2B5EF4-FFF2-40B4-BE49-F238E27FC236}">
                <a16:creationId xmlns:a16="http://schemas.microsoft.com/office/drawing/2014/main" id="{47A19B02-29C4-731C-5A5B-413B1D4C0E4B}"/>
              </a:ext>
            </a:extLst>
          </p:cNvPr>
          <p:cNvPicPr>
            <a:picLocks noChangeAspect="1"/>
          </p:cNvPicPr>
          <p:nvPr/>
        </p:nvPicPr>
        <p:blipFill>
          <a:blip r:embed="rId4"/>
          <a:stretch>
            <a:fillRect/>
          </a:stretch>
        </p:blipFill>
        <p:spPr>
          <a:xfrm>
            <a:off x="2555776" y="420991"/>
            <a:ext cx="3791479" cy="1114581"/>
          </a:xfrm>
          <a:prstGeom prst="rect">
            <a:avLst/>
          </a:prstGeom>
        </p:spPr>
      </p:pic>
    </p:spTree>
    <p:extLst>
      <p:ext uri="{BB962C8B-B14F-4D97-AF65-F5344CB8AC3E}">
        <p14:creationId xmlns:p14="http://schemas.microsoft.com/office/powerpoint/2010/main" val="233034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à coins arrondis 14"/>
          <p:cNvSpPr/>
          <p:nvPr/>
        </p:nvSpPr>
        <p:spPr>
          <a:xfrm>
            <a:off x="395536" y="141480"/>
            <a:ext cx="8244408" cy="486054"/>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Production moyenne </a:t>
            </a:r>
            <a:r>
              <a:rPr lang="fr-BE" sz="2000" dirty="0">
                <a:solidFill>
                  <a:srgbClr val="FFFF00"/>
                </a:solidFill>
              </a:rPr>
              <a:t>d’embryons par récolte</a:t>
            </a:r>
            <a:r>
              <a:rPr lang="fr-BE" sz="2000" dirty="0"/>
              <a:t> en Europe </a:t>
            </a:r>
            <a:r>
              <a:rPr lang="fr-BE" sz="2200" dirty="0"/>
              <a:t>  </a:t>
            </a:r>
            <a:r>
              <a:rPr lang="fr-BE" sz="1400" dirty="0"/>
              <a:t>(Data </a:t>
            </a:r>
            <a:r>
              <a:rPr lang="fr-BE" sz="1400" dirty="0" err="1"/>
              <a:t>AETE</a:t>
            </a:r>
            <a:r>
              <a:rPr lang="fr-BE" sz="1400" dirty="0"/>
              <a:t> 2020)</a:t>
            </a:r>
          </a:p>
        </p:txBody>
      </p:sp>
      <p:graphicFrame>
        <p:nvGraphicFramePr>
          <p:cNvPr id="10" name="Graphique 9"/>
          <p:cNvGraphicFramePr>
            <a:graphicFrameLocks/>
          </p:cNvGraphicFramePr>
          <p:nvPr>
            <p:extLst>
              <p:ext uri="{D42A27DB-BD31-4B8C-83A1-F6EECF244321}">
                <p14:modId xmlns:p14="http://schemas.microsoft.com/office/powerpoint/2010/main" val="1911945003"/>
              </p:ext>
            </p:extLst>
          </p:nvPr>
        </p:nvGraphicFramePr>
        <p:xfrm>
          <a:off x="611560" y="771550"/>
          <a:ext cx="8208912" cy="378042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à coins arrondis 10"/>
          <p:cNvSpPr/>
          <p:nvPr/>
        </p:nvSpPr>
        <p:spPr>
          <a:xfrm>
            <a:off x="4899946" y="4659982"/>
            <a:ext cx="3200446" cy="27003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t>Lait : 6,1 et Viande : 6,6 </a:t>
            </a:r>
          </a:p>
        </p:txBody>
      </p:sp>
      <p:sp>
        <p:nvSpPr>
          <p:cNvPr id="12" name="Rectangle à coins arrondis 11"/>
          <p:cNvSpPr/>
          <p:nvPr/>
        </p:nvSpPr>
        <p:spPr>
          <a:xfrm>
            <a:off x="1299546" y="4676909"/>
            <a:ext cx="2880320" cy="27003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dirty="0"/>
              <a:t>66 % d’</a:t>
            </a:r>
            <a:r>
              <a:rPr lang="fr-BE" dirty="0" err="1"/>
              <a:t>emb</a:t>
            </a:r>
            <a:r>
              <a:rPr lang="fr-BE" dirty="0"/>
              <a:t> transférables</a:t>
            </a:r>
          </a:p>
        </p:txBody>
      </p:sp>
    </p:spTree>
    <p:extLst>
      <p:ext uri="{BB962C8B-B14F-4D97-AF65-F5344CB8AC3E}">
        <p14:creationId xmlns:p14="http://schemas.microsoft.com/office/powerpoint/2010/main" val="25175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à coins arrondis 14"/>
          <p:cNvSpPr/>
          <p:nvPr/>
        </p:nvSpPr>
        <p:spPr>
          <a:xfrm>
            <a:off x="432048" y="141480"/>
            <a:ext cx="8244408" cy="486054"/>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Production moyenne </a:t>
            </a:r>
            <a:r>
              <a:rPr lang="fr-BE" dirty="0">
                <a:solidFill>
                  <a:srgbClr val="FFFF00"/>
                </a:solidFill>
              </a:rPr>
              <a:t>d’ovocytes et d’embryons par </a:t>
            </a:r>
            <a:r>
              <a:rPr lang="fr-BE" dirty="0" err="1">
                <a:solidFill>
                  <a:srgbClr val="FFFF00"/>
                </a:solidFill>
              </a:rPr>
              <a:t>OPU</a:t>
            </a:r>
            <a:r>
              <a:rPr lang="fr-BE" dirty="0">
                <a:solidFill>
                  <a:srgbClr val="FFFF00"/>
                </a:solidFill>
              </a:rPr>
              <a:t> </a:t>
            </a:r>
            <a:r>
              <a:rPr lang="fr-BE" dirty="0"/>
              <a:t>en Europe   </a:t>
            </a:r>
            <a:r>
              <a:rPr lang="fr-BE" sz="1400" dirty="0"/>
              <a:t>(Data </a:t>
            </a:r>
            <a:r>
              <a:rPr lang="fr-BE" sz="1400" dirty="0" err="1"/>
              <a:t>AETE</a:t>
            </a:r>
            <a:r>
              <a:rPr lang="fr-BE" sz="1400" dirty="0"/>
              <a:t> 2020)</a:t>
            </a:r>
          </a:p>
        </p:txBody>
      </p:sp>
      <p:graphicFrame>
        <p:nvGraphicFramePr>
          <p:cNvPr id="4" name="Graphique 3"/>
          <p:cNvGraphicFramePr>
            <a:graphicFrameLocks/>
          </p:cNvGraphicFramePr>
          <p:nvPr>
            <p:extLst>
              <p:ext uri="{D42A27DB-BD31-4B8C-83A1-F6EECF244321}">
                <p14:modId xmlns:p14="http://schemas.microsoft.com/office/powerpoint/2010/main" val="1618181458"/>
              </p:ext>
            </p:extLst>
          </p:nvPr>
        </p:nvGraphicFramePr>
        <p:xfrm>
          <a:off x="683568" y="843558"/>
          <a:ext cx="7992888" cy="37264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4128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1059582"/>
            <a:ext cx="7787208" cy="3394472"/>
          </a:xfrm>
        </p:spPr>
        <p:txBody>
          <a:bodyPr>
            <a:normAutofit/>
          </a:bodyPr>
          <a:lstStyle/>
          <a:p>
            <a:pPr marL="0" indent="0">
              <a:buNone/>
            </a:pPr>
            <a:r>
              <a:rPr lang="fr-BE" sz="2000" dirty="0">
                <a:solidFill>
                  <a:schemeClr val="bg1"/>
                </a:solidFill>
              </a:rPr>
              <a:t>En France </a:t>
            </a:r>
          </a:p>
          <a:p>
            <a:endParaRPr lang="fr-BE" sz="2000" dirty="0">
              <a:solidFill>
                <a:schemeClr val="bg1"/>
              </a:solidFill>
            </a:endParaRPr>
          </a:p>
          <a:p>
            <a:pPr marL="457200" indent="-457200">
              <a:buFont typeface="+mj-lt"/>
              <a:buAutoNum type="arabicPeriod"/>
            </a:pPr>
            <a:r>
              <a:rPr lang="fr-BE" sz="2000" dirty="0">
                <a:solidFill>
                  <a:schemeClr val="bg1"/>
                </a:solidFill>
              </a:rPr>
              <a:t>94 % des embryons sont produits in vivo</a:t>
            </a:r>
          </a:p>
          <a:p>
            <a:pPr marL="457200" indent="-457200">
              <a:buFont typeface="+mj-lt"/>
              <a:buAutoNum type="arabicPeriod"/>
            </a:pPr>
            <a:r>
              <a:rPr lang="fr-BE" sz="2000" dirty="0">
                <a:solidFill>
                  <a:schemeClr val="bg1"/>
                </a:solidFill>
              </a:rPr>
              <a:t>84 % des embryons produits concernent les races laitières</a:t>
            </a:r>
          </a:p>
          <a:p>
            <a:pPr marL="457200" indent="-457200">
              <a:buFont typeface="+mj-lt"/>
              <a:buAutoNum type="arabicPeriod"/>
            </a:pPr>
            <a:r>
              <a:rPr lang="fr-BE" sz="2000" dirty="0">
                <a:solidFill>
                  <a:schemeClr val="bg1"/>
                </a:solidFill>
              </a:rPr>
              <a:t>6 embryons sont en moyenne récoltés</a:t>
            </a:r>
          </a:p>
          <a:p>
            <a:pPr marL="457200" indent="-457200">
              <a:buFont typeface="+mj-lt"/>
              <a:buAutoNum type="arabicPeriod"/>
            </a:pPr>
            <a:r>
              <a:rPr lang="fr-BE" sz="2000" dirty="0">
                <a:solidFill>
                  <a:schemeClr val="bg1"/>
                </a:solidFill>
              </a:rPr>
              <a:t>66 % des embryons récoltés sont transférables </a:t>
            </a: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179512" y="1419622"/>
            <a:ext cx="7704856" cy="237626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96870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287524" y="278359"/>
            <a:ext cx="8568952" cy="131414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4000" dirty="0"/>
              <a:t>Le corps jaune,  </a:t>
            </a:r>
          </a:p>
          <a:p>
            <a:pPr lvl="1" algn="ctr"/>
            <a:r>
              <a:rPr lang="fr-BE" sz="4000" dirty="0"/>
              <a:t>d’où vient-il ?, à quoi sert-il ?</a:t>
            </a:r>
          </a:p>
        </p:txBody>
      </p:sp>
      <p:pic>
        <p:nvPicPr>
          <p:cNvPr id="3" name="Picture 2" descr="C:\Users\User\Pictures\Explosions solaires et terre.jpg">
            <a:extLst>
              <a:ext uri="{FF2B5EF4-FFF2-40B4-BE49-F238E27FC236}">
                <a16:creationId xmlns:a16="http://schemas.microsoft.com/office/drawing/2014/main" id="{46F74D36-775E-C0C0-9CBB-6D52D3339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478" y="1833669"/>
            <a:ext cx="307104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85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1"/>
          </p:nvPr>
        </p:nvSpPr>
        <p:spPr>
          <a:xfrm>
            <a:off x="179514" y="3651871"/>
            <a:ext cx="3692042" cy="1242137"/>
          </a:xfrm>
          <a:ln>
            <a:solidFill>
              <a:schemeClr val="tx1"/>
            </a:solidFill>
          </a:ln>
        </p:spPr>
        <p:txBody>
          <a:bodyPr>
            <a:normAutofit/>
          </a:bodyPr>
          <a:lstStyle/>
          <a:p>
            <a:r>
              <a:rPr lang="en-US" altLang="fr-FR" sz="1600" dirty="0">
                <a:ea typeface="Verdana" panose="020B0604030504040204" pitchFamily="34" charset="0"/>
                <a:cs typeface="Verdana" panose="020B0604030504040204" pitchFamily="34" charset="0"/>
              </a:rPr>
              <a:t>Non </a:t>
            </a:r>
            <a:r>
              <a:rPr lang="en-US" altLang="fr-FR" sz="1600" dirty="0" err="1">
                <a:ea typeface="Verdana" panose="020B0604030504040204" pitchFamily="34" charset="0"/>
                <a:cs typeface="Verdana" panose="020B0604030504040204" pitchFamily="34" charset="0"/>
              </a:rPr>
              <a:t>cavitaires</a:t>
            </a:r>
            <a:r>
              <a:rPr lang="en-US" altLang="fr-FR" sz="1600" dirty="0">
                <a:ea typeface="Verdana" panose="020B0604030504040204" pitchFamily="34" charset="0"/>
                <a:cs typeface="Verdana" panose="020B0604030504040204" pitchFamily="34" charset="0"/>
              </a:rPr>
              <a:t> : &lt; 2 mm</a:t>
            </a:r>
          </a:p>
          <a:p>
            <a:r>
              <a:rPr lang="en-US" altLang="fr-FR" sz="1600" dirty="0" err="1">
                <a:ea typeface="Verdana" panose="020B0604030504040204" pitchFamily="34" charset="0"/>
                <a:cs typeface="Verdana" panose="020B0604030504040204" pitchFamily="34" charset="0"/>
              </a:rPr>
              <a:t>Cavitaires</a:t>
            </a:r>
            <a:r>
              <a:rPr lang="en-US" altLang="fr-FR" sz="1600" dirty="0">
                <a:ea typeface="Verdana" panose="020B0604030504040204" pitchFamily="34" charset="0"/>
                <a:cs typeface="Verdana" panose="020B0604030504040204" pitchFamily="34" charset="0"/>
              </a:rPr>
              <a:t> : 2 to 25 mm</a:t>
            </a:r>
          </a:p>
          <a:p>
            <a:r>
              <a:rPr lang="en-US" altLang="fr-FR" sz="1600" dirty="0" err="1">
                <a:ea typeface="Verdana" panose="020B0604030504040204" pitchFamily="34" charset="0"/>
                <a:cs typeface="Verdana" panose="020B0604030504040204" pitchFamily="34" charset="0"/>
              </a:rPr>
              <a:t>Contient</a:t>
            </a:r>
            <a:r>
              <a:rPr lang="en-US" altLang="fr-FR" sz="1600" dirty="0">
                <a:ea typeface="Verdana" panose="020B0604030504040204" pitchFamily="34" charset="0"/>
                <a:cs typeface="Verdana" panose="020B0604030504040204" pitchFamily="34" charset="0"/>
              </a:rPr>
              <a:t> </a:t>
            </a:r>
            <a:r>
              <a:rPr lang="en-US" altLang="fr-FR" sz="1600" dirty="0" err="1">
                <a:ea typeface="Verdana" panose="020B0604030504040204" pitchFamily="34" charset="0"/>
                <a:cs typeface="Verdana" panose="020B0604030504040204" pitchFamily="34" charset="0"/>
              </a:rPr>
              <a:t>l’ovocyte</a:t>
            </a:r>
            <a:endParaRPr lang="en-US" altLang="fr-FR" sz="1600" dirty="0">
              <a:ea typeface="Verdana" panose="020B0604030504040204" pitchFamily="34" charset="0"/>
              <a:cs typeface="Verdana" panose="020B0604030504040204" pitchFamily="34" charset="0"/>
            </a:endParaRPr>
          </a:p>
          <a:p>
            <a:r>
              <a:rPr lang="en-US" altLang="fr-FR" sz="1600" dirty="0">
                <a:ea typeface="Verdana" panose="020B0604030504040204" pitchFamily="34" charset="0"/>
                <a:cs typeface="Verdana" panose="020B0604030504040204" pitchFamily="34" charset="0"/>
              </a:rPr>
              <a:t>Hormone : </a:t>
            </a:r>
            <a:r>
              <a:rPr lang="en-US" altLang="fr-FR" sz="1600" dirty="0" err="1">
                <a:ea typeface="Verdana" panose="020B0604030504040204" pitchFamily="34" charset="0"/>
                <a:cs typeface="Verdana" panose="020B0604030504040204" pitchFamily="34" charset="0"/>
              </a:rPr>
              <a:t>oestradiol</a:t>
            </a:r>
            <a:endParaRPr lang="en-US" altLang="fr-FR" sz="1600" dirty="0">
              <a:ea typeface="Verdana" panose="020B0604030504040204" pitchFamily="34" charset="0"/>
              <a:cs typeface="Verdana" panose="020B0604030504040204" pitchFamily="34" charset="0"/>
            </a:endParaRPr>
          </a:p>
          <a:p>
            <a:endParaRPr lang="fr-BE" altLang="fr-FR" sz="1600" dirty="0">
              <a:ea typeface="Verdana" panose="020B0604030504040204" pitchFamily="34" charset="0"/>
              <a:cs typeface="Verdana" panose="020B0604030504040204" pitchFamily="34" charset="0"/>
            </a:endParaRPr>
          </a:p>
        </p:txBody>
      </p:sp>
      <p:pic>
        <p:nvPicPr>
          <p:cNvPr id="16388" name="Picture 4" descr="314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644008" y="789552"/>
            <a:ext cx="3456384" cy="2430270"/>
          </a:xfrm>
          <a:noFill/>
          <a:ln>
            <a:solidFill>
              <a:schemeClr val="tx1"/>
            </a:solidFill>
          </a:ln>
        </p:spPr>
      </p:pic>
      <p:pic>
        <p:nvPicPr>
          <p:cNvPr id="16389" name="Picture 5" descr="314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95538" y="789552"/>
            <a:ext cx="3533192" cy="2484276"/>
          </a:xfrm>
          <a:noFill/>
          <a:ln>
            <a:solidFill>
              <a:schemeClr val="tx1"/>
            </a:solidFill>
          </a:ln>
        </p:spPr>
      </p:pic>
      <p:sp>
        <p:nvSpPr>
          <p:cNvPr id="7" name="ZoneTexte 6"/>
          <p:cNvSpPr txBox="1"/>
          <p:nvPr/>
        </p:nvSpPr>
        <p:spPr>
          <a:xfrm>
            <a:off x="2488757" y="195487"/>
            <a:ext cx="3718124" cy="400110"/>
          </a:xfrm>
          <a:prstGeom prst="rect">
            <a:avLst/>
          </a:prstGeom>
          <a:solidFill>
            <a:schemeClr val="accent6">
              <a:lumMod val="75000"/>
            </a:schemeClr>
          </a:solidFill>
          <a:ln>
            <a:solidFill>
              <a:schemeClr val="tx1"/>
            </a:solidFill>
          </a:ln>
        </p:spPr>
        <p:txBody>
          <a:bodyPr wrap="square" rtlCol="0">
            <a:spAutoFit/>
          </a:bodyPr>
          <a:lstStyle/>
          <a:p>
            <a:r>
              <a:rPr lang="fr-BE" sz="2000" dirty="0">
                <a:solidFill>
                  <a:schemeClr val="bg1"/>
                </a:solidFill>
                <a:ea typeface="Verdana" panose="020B0604030504040204" pitchFamily="34" charset="0"/>
                <a:cs typeface="Verdana" panose="020B0604030504040204" pitchFamily="34" charset="0"/>
              </a:rPr>
              <a:t>L’ovaire : deux types de structures</a:t>
            </a:r>
          </a:p>
        </p:txBody>
      </p:sp>
      <p:sp>
        <p:nvSpPr>
          <p:cNvPr id="3" name="Forme libre 2"/>
          <p:cNvSpPr/>
          <p:nvPr/>
        </p:nvSpPr>
        <p:spPr>
          <a:xfrm>
            <a:off x="2195736" y="1330873"/>
            <a:ext cx="931384" cy="965818"/>
          </a:xfrm>
          <a:custGeom>
            <a:avLst/>
            <a:gdLst>
              <a:gd name="connsiteX0" fmla="*/ 361507 w 1084521"/>
              <a:gd name="connsiteY0" fmla="*/ 1140 h 1287757"/>
              <a:gd name="connsiteX1" fmla="*/ 329610 w 1084521"/>
              <a:gd name="connsiteY1" fmla="*/ 54303 h 1287757"/>
              <a:gd name="connsiteX2" fmla="*/ 265814 w 1084521"/>
              <a:gd name="connsiteY2" fmla="*/ 96833 h 1287757"/>
              <a:gd name="connsiteX3" fmla="*/ 233917 w 1084521"/>
              <a:gd name="connsiteY3" fmla="*/ 118098 h 1287757"/>
              <a:gd name="connsiteX4" fmla="*/ 127591 w 1084521"/>
              <a:gd name="connsiteY4" fmla="*/ 213791 h 1287757"/>
              <a:gd name="connsiteX5" fmla="*/ 95693 w 1084521"/>
              <a:gd name="connsiteY5" fmla="*/ 256322 h 1287757"/>
              <a:gd name="connsiteX6" fmla="*/ 63796 w 1084521"/>
              <a:gd name="connsiteY6" fmla="*/ 330750 h 1287757"/>
              <a:gd name="connsiteX7" fmla="*/ 42531 w 1084521"/>
              <a:gd name="connsiteY7" fmla="*/ 362647 h 1287757"/>
              <a:gd name="connsiteX8" fmla="*/ 10633 w 1084521"/>
              <a:gd name="connsiteY8" fmla="*/ 500870 h 1287757"/>
              <a:gd name="connsiteX9" fmla="*/ 0 w 1084521"/>
              <a:gd name="connsiteY9" fmla="*/ 639094 h 1287757"/>
              <a:gd name="connsiteX10" fmla="*/ 31898 w 1084521"/>
              <a:gd name="connsiteY10" fmla="*/ 851745 h 1287757"/>
              <a:gd name="connsiteX11" fmla="*/ 42531 w 1084521"/>
              <a:gd name="connsiteY11" fmla="*/ 883643 h 1287757"/>
              <a:gd name="connsiteX12" fmla="*/ 85061 w 1084521"/>
              <a:gd name="connsiteY12" fmla="*/ 947438 h 1287757"/>
              <a:gd name="connsiteX13" fmla="*/ 106326 w 1084521"/>
              <a:gd name="connsiteY13" fmla="*/ 979336 h 1287757"/>
              <a:gd name="connsiteX14" fmla="*/ 159489 w 1084521"/>
              <a:gd name="connsiteY14" fmla="*/ 1075029 h 1287757"/>
              <a:gd name="connsiteX15" fmla="*/ 212652 w 1084521"/>
              <a:gd name="connsiteY15" fmla="*/ 1128191 h 1287757"/>
              <a:gd name="connsiteX16" fmla="*/ 265814 w 1084521"/>
              <a:gd name="connsiteY16" fmla="*/ 1181354 h 1287757"/>
              <a:gd name="connsiteX17" fmla="*/ 329610 w 1084521"/>
              <a:gd name="connsiteY17" fmla="*/ 1202619 h 1287757"/>
              <a:gd name="connsiteX18" fmla="*/ 393405 w 1084521"/>
              <a:gd name="connsiteY18" fmla="*/ 1234517 h 1287757"/>
              <a:gd name="connsiteX19" fmla="*/ 457200 w 1084521"/>
              <a:gd name="connsiteY19" fmla="*/ 1266415 h 1287757"/>
              <a:gd name="connsiteX20" fmla="*/ 542261 w 1084521"/>
              <a:gd name="connsiteY20" fmla="*/ 1277047 h 1287757"/>
              <a:gd name="connsiteX21" fmla="*/ 574159 w 1084521"/>
              <a:gd name="connsiteY21" fmla="*/ 1287680 h 1287757"/>
              <a:gd name="connsiteX22" fmla="*/ 754912 w 1084521"/>
              <a:gd name="connsiteY22" fmla="*/ 1266415 h 1287757"/>
              <a:gd name="connsiteX23" fmla="*/ 818707 w 1084521"/>
              <a:gd name="connsiteY23" fmla="*/ 1223884 h 1287757"/>
              <a:gd name="connsiteX24" fmla="*/ 850605 w 1084521"/>
              <a:gd name="connsiteY24" fmla="*/ 1202619 h 1287757"/>
              <a:gd name="connsiteX25" fmla="*/ 871870 w 1084521"/>
              <a:gd name="connsiteY25" fmla="*/ 1170722 h 1287757"/>
              <a:gd name="connsiteX26" fmla="*/ 914400 w 1084521"/>
              <a:gd name="connsiteY26" fmla="*/ 1117559 h 1287757"/>
              <a:gd name="connsiteX27" fmla="*/ 925033 w 1084521"/>
              <a:gd name="connsiteY27" fmla="*/ 1085661 h 1287757"/>
              <a:gd name="connsiteX28" fmla="*/ 967563 w 1084521"/>
              <a:gd name="connsiteY28" fmla="*/ 1021866 h 1287757"/>
              <a:gd name="connsiteX29" fmla="*/ 999461 w 1084521"/>
              <a:gd name="connsiteY29" fmla="*/ 958070 h 1287757"/>
              <a:gd name="connsiteX30" fmla="*/ 1031359 w 1084521"/>
              <a:gd name="connsiteY30" fmla="*/ 862377 h 1287757"/>
              <a:gd name="connsiteX31" fmla="*/ 1041991 w 1084521"/>
              <a:gd name="connsiteY31" fmla="*/ 830480 h 1287757"/>
              <a:gd name="connsiteX32" fmla="*/ 1063256 w 1084521"/>
              <a:gd name="connsiteY32" fmla="*/ 798582 h 1287757"/>
              <a:gd name="connsiteX33" fmla="*/ 1073889 w 1084521"/>
              <a:gd name="connsiteY33" fmla="*/ 713522 h 1287757"/>
              <a:gd name="connsiteX34" fmla="*/ 1084521 w 1084521"/>
              <a:gd name="connsiteY34" fmla="*/ 681624 h 1287757"/>
              <a:gd name="connsiteX35" fmla="*/ 1073889 w 1084521"/>
              <a:gd name="connsiteY35" fmla="*/ 479605 h 1287757"/>
              <a:gd name="connsiteX36" fmla="*/ 1052624 w 1084521"/>
              <a:gd name="connsiteY36" fmla="*/ 447708 h 1287757"/>
              <a:gd name="connsiteX37" fmla="*/ 1031359 w 1084521"/>
              <a:gd name="connsiteY37" fmla="*/ 383912 h 1287757"/>
              <a:gd name="connsiteX38" fmla="*/ 1020726 w 1084521"/>
              <a:gd name="connsiteY38" fmla="*/ 352015 h 1287757"/>
              <a:gd name="connsiteX39" fmla="*/ 978196 w 1084521"/>
              <a:gd name="connsiteY39" fmla="*/ 288219 h 1287757"/>
              <a:gd name="connsiteX40" fmla="*/ 935665 w 1084521"/>
              <a:gd name="connsiteY40" fmla="*/ 203159 h 1287757"/>
              <a:gd name="connsiteX41" fmla="*/ 903768 w 1084521"/>
              <a:gd name="connsiteY41" fmla="*/ 181894 h 1287757"/>
              <a:gd name="connsiteX42" fmla="*/ 861238 w 1084521"/>
              <a:gd name="connsiteY42" fmla="*/ 128731 h 1287757"/>
              <a:gd name="connsiteX43" fmla="*/ 776177 w 1084521"/>
              <a:gd name="connsiteY43" fmla="*/ 64936 h 1287757"/>
              <a:gd name="connsiteX44" fmla="*/ 669852 w 1084521"/>
              <a:gd name="connsiteY44" fmla="*/ 22405 h 1287757"/>
              <a:gd name="connsiteX45" fmla="*/ 606056 w 1084521"/>
              <a:gd name="connsiteY45" fmla="*/ 11773 h 1287757"/>
              <a:gd name="connsiteX46" fmla="*/ 361507 w 1084521"/>
              <a:gd name="connsiteY46" fmla="*/ 1140 h 128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4521" h="1287757">
                <a:moveTo>
                  <a:pt x="361507" y="1140"/>
                </a:moveTo>
                <a:cubicBezTo>
                  <a:pt x="315433" y="8228"/>
                  <a:pt x="344223" y="39690"/>
                  <a:pt x="329610" y="54303"/>
                </a:cubicBezTo>
                <a:cubicBezTo>
                  <a:pt x="311538" y="72375"/>
                  <a:pt x="287079" y="82656"/>
                  <a:pt x="265814" y="96833"/>
                </a:cubicBezTo>
                <a:cubicBezTo>
                  <a:pt x="255182" y="103921"/>
                  <a:pt x="242953" y="109062"/>
                  <a:pt x="233917" y="118098"/>
                </a:cubicBezTo>
                <a:cubicBezTo>
                  <a:pt x="150453" y="201562"/>
                  <a:pt x="188682" y="173064"/>
                  <a:pt x="127591" y="213791"/>
                </a:cubicBezTo>
                <a:cubicBezTo>
                  <a:pt x="116958" y="227968"/>
                  <a:pt x="105085" y="241294"/>
                  <a:pt x="95693" y="256322"/>
                </a:cubicBezTo>
                <a:cubicBezTo>
                  <a:pt x="40377" y="344828"/>
                  <a:pt x="99974" y="258394"/>
                  <a:pt x="63796" y="330750"/>
                </a:cubicBezTo>
                <a:cubicBezTo>
                  <a:pt x="58081" y="342180"/>
                  <a:pt x="49619" y="352015"/>
                  <a:pt x="42531" y="362647"/>
                </a:cubicBezTo>
                <a:cubicBezTo>
                  <a:pt x="33260" y="399727"/>
                  <a:pt x="14300" y="473981"/>
                  <a:pt x="10633" y="500870"/>
                </a:cubicBezTo>
                <a:cubicBezTo>
                  <a:pt x="4389" y="546657"/>
                  <a:pt x="3544" y="593019"/>
                  <a:pt x="0" y="639094"/>
                </a:cubicBezTo>
                <a:cubicBezTo>
                  <a:pt x="12230" y="810305"/>
                  <a:pt x="-5098" y="740759"/>
                  <a:pt x="31898" y="851745"/>
                </a:cubicBezTo>
                <a:cubicBezTo>
                  <a:pt x="35442" y="862378"/>
                  <a:pt x="36314" y="874318"/>
                  <a:pt x="42531" y="883643"/>
                </a:cubicBezTo>
                <a:lnTo>
                  <a:pt x="85061" y="947438"/>
                </a:lnTo>
                <a:cubicBezTo>
                  <a:pt x="92149" y="958071"/>
                  <a:pt x="102285" y="967213"/>
                  <a:pt x="106326" y="979336"/>
                </a:cubicBezTo>
                <a:cubicBezTo>
                  <a:pt x="119696" y="1019445"/>
                  <a:pt x="122931" y="1038472"/>
                  <a:pt x="159489" y="1075029"/>
                </a:cubicBezTo>
                <a:cubicBezTo>
                  <a:pt x="177210" y="1092750"/>
                  <a:pt x="198751" y="1107339"/>
                  <a:pt x="212652" y="1128191"/>
                </a:cubicBezTo>
                <a:cubicBezTo>
                  <a:pt x="232051" y="1157290"/>
                  <a:pt x="232238" y="1166432"/>
                  <a:pt x="265814" y="1181354"/>
                </a:cubicBezTo>
                <a:cubicBezTo>
                  <a:pt x="286298" y="1190458"/>
                  <a:pt x="329610" y="1202619"/>
                  <a:pt x="329610" y="1202619"/>
                </a:cubicBezTo>
                <a:cubicBezTo>
                  <a:pt x="421016" y="1263557"/>
                  <a:pt x="305369" y="1190499"/>
                  <a:pt x="393405" y="1234517"/>
                </a:cubicBezTo>
                <a:cubicBezTo>
                  <a:pt x="432316" y="1253972"/>
                  <a:pt x="415208" y="1258780"/>
                  <a:pt x="457200" y="1266415"/>
                </a:cubicBezTo>
                <a:cubicBezTo>
                  <a:pt x="485313" y="1271527"/>
                  <a:pt x="513907" y="1273503"/>
                  <a:pt x="542261" y="1277047"/>
                </a:cubicBezTo>
                <a:cubicBezTo>
                  <a:pt x="552894" y="1280591"/>
                  <a:pt x="562951" y="1287680"/>
                  <a:pt x="574159" y="1287680"/>
                </a:cubicBezTo>
                <a:cubicBezTo>
                  <a:pt x="699896" y="1287680"/>
                  <a:pt x="683549" y="1290201"/>
                  <a:pt x="754912" y="1266415"/>
                </a:cubicBezTo>
                <a:lnTo>
                  <a:pt x="818707" y="1223884"/>
                </a:lnTo>
                <a:lnTo>
                  <a:pt x="850605" y="1202619"/>
                </a:lnTo>
                <a:cubicBezTo>
                  <a:pt x="857693" y="1191987"/>
                  <a:pt x="863887" y="1180700"/>
                  <a:pt x="871870" y="1170722"/>
                </a:cubicBezTo>
                <a:cubicBezTo>
                  <a:pt x="898240" y="1137760"/>
                  <a:pt x="892585" y="1161188"/>
                  <a:pt x="914400" y="1117559"/>
                </a:cubicBezTo>
                <a:cubicBezTo>
                  <a:pt x="919412" y="1107534"/>
                  <a:pt x="919590" y="1095458"/>
                  <a:pt x="925033" y="1085661"/>
                </a:cubicBezTo>
                <a:cubicBezTo>
                  <a:pt x="937445" y="1063320"/>
                  <a:pt x="959481" y="1046112"/>
                  <a:pt x="967563" y="1021866"/>
                </a:cubicBezTo>
                <a:cubicBezTo>
                  <a:pt x="982237" y="977845"/>
                  <a:pt x="971979" y="999294"/>
                  <a:pt x="999461" y="958070"/>
                </a:cubicBezTo>
                <a:lnTo>
                  <a:pt x="1031359" y="862377"/>
                </a:lnTo>
                <a:cubicBezTo>
                  <a:pt x="1034903" y="851745"/>
                  <a:pt x="1035774" y="839805"/>
                  <a:pt x="1041991" y="830480"/>
                </a:cubicBezTo>
                <a:lnTo>
                  <a:pt x="1063256" y="798582"/>
                </a:lnTo>
                <a:cubicBezTo>
                  <a:pt x="1066800" y="770229"/>
                  <a:pt x="1068778" y="741635"/>
                  <a:pt x="1073889" y="713522"/>
                </a:cubicBezTo>
                <a:cubicBezTo>
                  <a:pt x="1075894" y="702495"/>
                  <a:pt x="1084521" y="692832"/>
                  <a:pt x="1084521" y="681624"/>
                </a:cubicBezTo>
                <a:cubicBezTo>
                  <a:pt x="1084521" y="614191"/>
                  <a:pt x="1083000" y="546420"/>
                  <a:pt x="1073889" y="479605"/>
                </a:cubicBezTo>
                <a:cubicBezTo>
                  <a:pt x="1072162" y="466944"/>
                  <a:pt x="1057814" y="459385"/>
                  <a:pt x="1052624" y="447708"/>
                </a:cubicBezTo>
                <a:cubicBezTo>
                  <a:pt x="1043520" y="427224"/>
                  <a:pt x="1038448" y="405177"/>
                  <a:pt x="1031359" y="383912"/>
                </a:cubicBezTo>
                <a:cubicBezTo>
                  <a:pt x="1027815" y="373280"/>
                  <a:pt x="1026943" y="361340"/>
                  <a:pt x="1020726" y="352015"/>
                </a:cubicBezTo>
                <a:cubicBezTo>
                  <a:pt x="1006549" y="330750"/>
                  <a:pt x="986278" y="312465"/>
                  <a:pt x="978196" y="288219"/>
                </a:cubicBezTo>
                <a:cubicBezTo>
                  <a:pt x="961304" y="237544"/>
                  <a:pt x="969408" y="230153"/>
                  <a:pt x="935665" y="203159"/>
                </a:cubicBezTo>
                <a:cubicBezTo>
                  <a:pt x="925687" y="195176"/>
                  <a:pt x="914400" y="188982"/>
                  <a:pt x="903768" y="181894"/>
                </a:cubicBezTo>
                <a:cubicBezTo>
                  <a:pt x="886903" y="131300"/>
                  <a:pt x="904959" y="163707"/>
                  <a:pt x="861238" y="128731"/>
                </a:cubicBezTo>
                <a:cubicBezTo>
                  <a:pt x="811396" y="88857"/>
                  <a:pt x="875093" y="114396"/>
                  <a:pt x="776177" y="64936"/>
                </a:cubicBezTo>
                <a:cubicBezTo>
                  <a:pt x="741469" y="47581"/>
                  <a:pt x="709269" y="28974"/>
                  <a:pt x="669852" y="22405"/>
                </a:cubicBezTo>
                <a:lnTo>
                  <a:pt x="606056" y="11773"/>
                </a:lnTo>
                <a:cubicBezTo>
                  <a:pt x="364223" y="22765"/>
                  <a:pt x="407581" y="-5948"/>
                  <a:pt x="361507" y="1140"/>
                </a:cubicBezTo>
                <a:close/>
              </a:path>
            </a:pathLst>
          </a:cu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4" name="Forme libre 3"/>
          <p:cNvSpPr/>
          <p:nvPr/>
        </p:nvSpPr>
        <p:spPr>
          <a:xfrm>
            <a:off x="4933508" y="1084073"/>
            <a:ext cx="1181228" cy="1244458"/>
          </a:xfrm>
          <a:custGeom>
            <a:avLst/>
            <a:gdLst>
              <a:gd name="connsiteX0" fmla="*/ 1127051 w 1375445"/>
              <a:gd name="connsiteY0" fmla="*/ 598 h 1659277"/>
              <a:gd name="connsiteX1" fmla="*/ 1020726 w 1375445"/>
              <a:gd name="connsiteY1" fmla="*/ 32496 h 1659277"/>
              <a:gd name="connsiteX2" fmla="*/ 956930 w 1375445"/>
              <a:gd name="connsiteY2" fmla="*/ 53761 h 1659277"/>
              <a:gd name="connsiteX3" fmla="*/ 882502 w 1375445"/>
              <a:gd name="connsiteY3" fmla="*/ 85658 h 1659277"/>
              <a:gd name="connsiteX4" fmla="*/ 850605 w 1375445"/>
              <a:gd name="connsiteY4" fmla="*/ 106923 h 1659277"/>
              <a:gd name="connsiteX5" fmla="*/ 754912 w 1375445"/>
              <a:gd name="connsiteY5" fmla="*/ 138821 h 1659277"/>
              <a:gd name="connsiteX6" fmla="*/ 723014 w 1375445"/>
              <a:gd name="connsiteY6" fmla="*/ 149454 h 1659277"/>
              <a:gd name="connsiteX7" fmla="*/ 691116 w 1375445"/>
              <a:gd name="connsiteY7" fmla="*/ 170719 h 1659277"/>
              <a:gd name="connsiteX8" fmla="*/ 616688 w 1375445"/>
              <a:gd name="connsiteY8" fmla="*/ 181351 h 1659277"/>
              <a:gd name="connsiteX9" fmla="*/ 308344 w 1375445"/>
              <a:gd name="connsiteY9" fmla="*/ 202617 h 1659277"/>
              <a:gd name="connsiteX10" fmla="*/ 212651 w 1375445"/>
              <a:gd name="connsiteY10" fmla="*/ 255779 h 1659277"/>
              <a:gd name="connsiteX11" fmla="*/ 180753 w 1375445"/>
              <a:gd name="connsiteY11" fmla="*/ 277044 h 1659277"/>
              <a:gd name="connsiteX12" fmla="*/ 127591 w 1375445"/>
              <a:gd name="connsiteY12" fmla="*/ 319575 h 1659277"/>
              <a:gd name="connsiteX13" fmla="*/ 116958 w 1375445"/>
              <a:gd name="connsiteY13" fmla="*/ 351472 h 1659277"/>
              <a:gd name="connsiteX14" fmla="*/ 95693 w 1375445"/>
              <a:gd name="connsiteY14" fmla="*/ 447165 h 1659277"/>
              <a:gd name="connsiteX15" fmla="*/ 74428 w 1375445"/>
              <a:gd name="connsiteY15" fmla="*/ 479063 h 1659277"/>
              <a:gd name="connsiteX16" fmla="*/ 63795 w 1375445"/>
              <a:gd name="connsiteY16" fmla="*/ 521593 h 1659277"/>
              <a:gd name="connsiteX17" fmla="*/ 42530 w 1375445"/>
              <a:gd name="connsiteY17" fmla="*/ 585389 h 1659277"/>
              <a:gd name="connsiteX18" fmla="*/ 21265 w 1375445"/>
              <a:gd name="connsiteY18" fmla="*/ 755510 h 1659277"/>
              <a:gd name="connsiteX19" fmla="*/ 10633 w 1375445"/>
              <a:gd name="connsiteY19" fmla="*/ 787407 h 1659277"/>
              <a:gd name="connsiteX20" fmla="*/ 0 w 1375445"/>
              <a:gd name="connsiteY20" fmla="*/ 851203 h 1659277"/>
              <a:gd name="connsiteX21" fmla="*/ 10633 w 1375445"/>
              <a:gd name="connsiteY21" fmla="*/ 1170179 h 1659277"/>
              <a:gd name="connsiteX22" fmla="*/ 31898 w 1375445"/>
              <a:gd name="connsiteY22" fmla="*/ 1212710 h 1659277"/>
              <a:gd name="connsiteX23" fmla="*/ 42530 w 1375445"/>
              <a:gd name="connsiteY23" fmla="*/ 1244607 h 1659277"/>
              <a:gd name="connsiteX24" fmla="*/ 106326 w 1375445"/>
              <a:gd name="connsiteY24" fmla="*/ 1340300 h 1659277"/>
              <a:gd name="connsiteX25" fmla="*/ 127591 w 1375445"/>
              <a:gd name="connsiteY25" fmla="*/ 1372198 h 1659277"/>
              <a:gd name="connsiteX26" fmla="*/ 191386 w 1375445"/>
              <a:gd name="connsiteY26" fmla="*/ 1435993 h 1659277"/>
              <a:gd name="connsiteX27" fmla="*/ 255181 w 1375445"/>
              <a:gd name="connsiteY27" fmla="*/ 1457258 h 1659277"/>
              <a:gd name="connsiteX28" fmla="*/ 287079 w 1375445"/>
              <a:gd name="connsiteY28" fmla="*/ 1467891 h 1659277"/>
              <a:gd name="connsiteX29" fmla="*/ 318977 w 1375445"/>
              <a:gd name="connsiteY29" fmla="*/ 1478523 h 1659277"/>
              <a:gd name="connsiteX30" fmla="*/ 478465 w 1375445"/>
              <a:gd name="connsiteY30" fmla="*/ 1467891 h 1659277"/>
              <a:gd name="connsiteX31" fmla="*/ 542260 w 1375445"/>
              <a:gd name="connsiteY31" fmla="*/ 1446626 h 1659277"/>
              <a:gd name="connsiteX32" fmla="*/ 574158 w 1375445"/>
              <a:gd name="connsiteY32" fmla="*/ 1435993 h 1659277"/>
              <a:gd name="connsiteX33" fmla="*/ 691116 w 1375445"/>
              <a:gd name="connsiteY33" fmla="*/ 1446626 h 1659277"/>
              <a:gd name="connsiteX34" fmla="*/ 754912 w 1375445"/>
              <a:gd name="connsiteY34" fmla="*/ 1499789 h 1659277"/>
              <a:gd name="connsiteX35" fmla="*/ 786809 w 1375445"/>
              <a:gd name="connsiteY35" fmla="*/ 1521054 h 1659277"/>
              <a:gd name="connsiteX36" fmla="*/ 818707 w 1375445"/>
              <a:gd name="connsiteY36" fmla="*/ 1563584 h 1659277"/>
              <a:gd name="connsiteX37" fmla="*/ 882502 w 1375445"/>
              <a:gd name="connsiteY37" fmla="*/ 1606114 h 1659277"/>
              <a:gd name="connsiteX38" fmla="*/ 914400 w 1375445"/>
              <a:gd name="connsiteY38" fmla="*/ 1627379 h 1659277"/>
              <a:gd name="connsiteX39" fmla="*/ 988828 w 1375445"/>
              <a:gd name="connsiteY39" fmla="*/ 1648644 h 1659277"/>
              <a:gd name="connsiteX40" fmla="*/ 1020726 w 1375445"/>
              <a:gd name="connsiteY40" fmla="*/ 1659277 h 1659277"/>
              <a:gd name="connsiteX41" fmla="*/ 1041991 w 1375445"/>
              <a:gd name="connsiteY41" fmla="*/ 1265872 h 1659277"/>
              <a:gd name="connsiteX42" fmla="*/ 1073888 w 1375445"/>
              <a:gd name="connsiteY42" fmla="*/ 1159547 h 1659277"/>
              <a:gd name="connsiteX43" fmla="*/ 1084521 w 1375445"/>
              <a:gd name="connsiteY43" fmla="*/ 1127649 h 1659277"/>
              <a:gd name="connsiteX44" fmla="*/ 1095153 w 1375445"/>
              <a:gd name="connsiteY44" fmla="*/ 1085119 h 1659277"/>
              <a:gd name="connsiteX45" fmla="*/ 1116419 w 1375445"/>
              <a:gd name="connsiteY45" fmla="*/ 1042589 h 1659277"/>
              <a:gd name="connsiteX46" fmla="*/ 1148316 w 1375445"/>
              <a:gd name="connsiteY46" fmla="*/ 968161 h 1659277"/>
              <a:gd name="connsiteX47" fmla="*/ 1158949 w 1375445"/>
              <a:gd name="connsiteY47" fmla="*/ 936263 h 1659277"/>
              <a:gd name="connsiteX48" fmla="*/ 1190846 w 1375445"/>
              <a:gd name="connsiteY48" fmla="*/ 904365 h 1659277"/>
              <a:gd name="connsiteX49" fmla="*/ 1233377 w 1375445"/>
              <a:gd name="connsiteY49" fmla="*/ 808672 h 1659277"/>
              <a:gd name="connsiteX50" fmla="*/ 1265274 w 1375445"/>
              <a:gd name="connsiteY50" fmla="*/ 712979 h 1659277"/>
              <a:gd name="connsiteX51" fmla="*/ 1275907 w 1375445"/>
              <a:gd name="connsiteY51" fmla="*/ 681082 h 1659277"/>
              <a:gd name="connsiteX52" fmla="*/ 1307805 w 1375445"/>
              <a:gd name="connsiteY52" fmla="*/ 638551 h 1659277"/>
              <a:gd name="connsiteX53" fmla="*/ 1329070 w 1375445"/>
              <a:gd name="connsiteY53" fmla="*/ 574756 h 1659277"/>
              <a:gd name="connsiteX54" fmla="*/ 1339702 w 1375445"/>
              <a:gd name="connsiteY54" fmla="*/ 542858 h 1659277"/>
              <a:gd name="connsiteX55" fmla="*/ 1360967 w 1375445"/>
              <a:gd name="connsiteY55" fmla="*/ 510961 h 1659277"/>
              <a:gd name="connsiteX56" fmla="*/ 1360967 w 1375445"/>
              <a:gd name="connsiteY56" fmla="*/ 266412 h 1659277"/>
              <a:gd name="connsiteX57" fmla="*/ 1350335 w 1375445"/>
              <a:gd name="connsiteY57" fmla="*/ 223882 h 1659277"/>
              <a:gd name="connsiteX58" fmla="*/ 1329070 w 1375445"/>
              <a:gd name="connsiteY58" fmla="*/ 191984 h 1659277"/>
              <a:gd name="connsiteX59" fmla="*/ 1318437 w 1375445"/>
              <a:gd name="connsiteY59" fmla="*/ 160086 h 1659277"/>
              <a:gd name="connsiteX60" fmla="*/ 1265274 w 1375445"/>
              <a:gd name="connsiteY60" fmla="*/ 106923 h 1659277"/>
              <a:gd name="connsiteX61" fmla="*/ 1233377 w 1375445"/>
              <a:gd name="connsiteY61" fmla="*/ 75026 h 1659277"/>
              <a:gd name="connsiteX62" fmla="*/ 1169581 w 1375445"/>
              <a:gd name="connsiteY62" fmla="*/ 21863 h 1659277"/>
              <a:gd name="connsiteX63" fmla="*/ 1137684 w 1375445"/>
              <a:gd name="connsiteY63" fmla="*/ 11230 h 1659277"/>
              <a:gd name="connsiteX64" fmla="*/ 1127051 w 1375445"/>
              <a:gd name="connsiteY64" fmla="*/ 598 h 16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75445" h="1659277">
                <a:moveTo>
                  <a:pt x="1127051" y="598"/>
                </a:moveTo>
                <a:cubicBezTo>
                  <a:pt x="1107558" y="4142"/>
                  <a:pt x="1106215" y="1409"/>
                  <a:pt x="1020726" y="32496"/>
                </a:cubicBezTo>
                <a:cubicBezTo>
                  <a:pt x="999660" y="40157"/>
                  <a:pt x="975581" y="41327"/>
                  <a:pt x="956930" y="53761"/>
                </a:cubicBezTo>
                <a:cubicBezTo>
                  <a:pt x="912874" y="83132"/>
                  <a:pt x="937430" y="71927"/>
                  <a:pt x="882502" y="85658"/>
                </a:cubicBezTo>
                <a:cubicBezTo>
                  <a:pt x="871870" y="92746"/>
                  <a:pt x="862282" y="101733"/>
                  <a:pt x="850605" y="106923"/>
                </a:cubicBezTo>
                <a:cubicBezTo>
                  <a:pt x="850588" y="106931"/>
                  <a:pt x="770870" y="133502"/>
                  <a:pt x="754912" y="138821"/>
                </a:cubicBezTo>
                <a:cubicBezTo>
                  <a:pt x="744279" y="142365"/>
                  <a:pt x="732340" y="143237"/>
                  <a:pt x="723014" y="149454"/>
                </a:cubicBezTo>
                <a:cubicBezTo>
                  <a:pt x="712381" y="156542"/>
                  <a:pt x="703356" y="167047"/>
                  <a:pt x="691116" y="170719"/>
                </a:cubicBezTo>
                <a:cubicBezTo>
                  <a:pt x="667112" y="177920"/>
                  <a:pt x="641663" y="179270"/>
                  <a:pt x="616688" y="181351"/>
                </a:cubicBezTo>
                <a:cubicBezTo>
                  <a:pt x="514018" y="189907"/>
                  <a:pt x="411125" y="195528"/>
                  <a:pt x="308344" y="202617"/>
                </a:cubicBezTo>
                <a:cubicBezTo>
                  <a:pt x="252200" y="221331"/>
                  <a:pt x="285772" y="207032"/>
                  <a:pt x="212651" y="255779"/>
                </a:cubicBezTo>
                <a:cubicBezTo>
                  <a:pt x="202018" y="262867"/>
                  <a:pt x="189789" y="268008"/>
                  <a:pt x="180753" y="277044"/>
                </a:cubicBezTo>
                <a:cubicBezTo>
                  <a:pt x="150452" y="307346"/>
                  <a:pt x="167829" y="292749"/>
                  <a:pt x="127591" y="319575"/>
                </a:cubicBezTo>
                <a:cubicBezTo>
                  <a:pt x="124047" y="330207"/>
                  <a:pt x="119389" y="340531"/>
                  <a:pt x="116958" y="351472"/>
                </a:cubicBezTo>
                <a:cubicBezTo>
                  <a:pt x="110422" y="380883"/>
                  <a:pt x="110057" y="418438"/>
                  <a:pt x="95693" y="447165"/>
                </a:cubicBezTo>
                <a:cubicBezTo>
                  <a:pt x="89978" y="458595"/>
                  <a:pt x="81516" y="468430"/>
                  <a:pt x="74428" y="479063"/>
                </a:cubicBezTo>
                <a:cubicBezTo>
                  <a:pt x="70884" y="493240"/>
                  <a:pt x="67994" y="507596"/>
                  <a:pt x="63795" y="521593"/>
                </a:cubicBezTo>
                <a:cubicBezTo>
                  <a:pt x="57354" y="543063"/>
                  <a:pt x="42530" y="585389"/>
                  <a:pt x="42530" y="585389"/>
                </a:cubicBezTo>
                <a:cubicBezTo>
                  <a:pt x="37181" y="638882"/>
                  <a:pt x="33258" y="701542"/>
                  <a:pt x="21265" y="755510"/>
                </a:cubicBezTo>
                <a:cubicBezTo>
                  <a:pt x="18834" y="766451"/>
                  <a:pt x="13064" y="776466"/>
                  <a:pt x="10633" y="787407"/>
                </a:cubicBezTo>
                <a:cubicBezTo>
                  <a:pt x="5956" y="808452"/>
                  <a:pt x="3544" y="829938"/>
                  <a:pt x="0" y="851203"/>
                </a:cubicBezTo>
                <a:cubicBezTo>
                  <a:pt x="3544" y="957528"/>
                  <a:pt x="1282" y="1064206"/>
                  <a:pt x="10633" y="1170179"/>
                </a:cubicBezTo>
                <a:cubicBezTo>
                  <a:pt x="12026" y="1185968"/>
                  <a:pt x="25654" y="1198141"/>
                  <a:pt x="31898" y="1212710"/>
                </a:cubicBezTo>
                <a:cubicBezTo>
                  <a:pt x="36313" y="1223011"/>
                  <a:pt x="37087" y="1234810"/>
                  <a:pt x="42530" y="1244607"/>
                </a:cubicBezTo>
                <a:cubicBezTo>
                  <a:pt x="42554" y="1244649"/>
                  <a:pt x="95680" y="1324331"/>
                  <a:pt x="106326" y="1340300"/>
                </a:cubicBezTo>
                <a:cubicBezTo>
                  <a:pt x="113415" y="1350933"/>
                  <a:pt x="119924" y="1361975"/>
                  <a:pt x="127591" y="1372198"/>
                </a:cubicBezTo>
                <a:cubicBezTo>
                  <a:pt x="150986" y="1403392"/>
                  <a:pt x="156403" y="1420445"/>
                  <a:pt x="191386" y="1435993"/>
                </a:cubicBezTo>
                <a:cubicBezTo>
                  <a:pt x="211869" y="1445097"/>
                  <a:pt x="233916" y="1450170"/>
                  <a:pt x="255181" y="1457258"/>
                </a:cubicBezTo>
                <a:lnTo>
                  <a:pt x="287079" y="1467891"/>
                </a:lnTo>
                <a:lnTo>
                  <a:pt x="318977" y="1478523"/>
                </a:lnTo>
                <a:cubicBezTo>
                  <a:pt x="372140" y="1474979"/>
                  <a:pt x="425720" y="1475426"/>
                  <a:pt x="478465" y="1467891"/>
                </a:cubicBezTo>
                <a:cubicBezTo>
                  <a:pt x="500655" y="1464721"/>
                  <a:pt x="520995" y="1453714"/>
                  <a:pt x="542260" y="1446626"/>
                </a:cubicBezTo>
                <a:lnTo>
                  <a:pt x="574158" y="1435993"/>
                </a:lnTo>
                <a:cubicBezTo>
                  <a:pt x="613144" y="1439537"/>
                  <a:pt x="652838" y="1438424"/>
                  <a:pt x="691116" y="1446626"/>
                </a:cubicBezTo>
                <a:cubicBezTo>
                  <a:pt x="712439" y="1451195"/>
                  <a:pt x="741144" y="1488316"/>
                  <a:pt x="754912" y="1499789"/>
                </a:cubicBezTo>
                <a:cubicBezTo>
                  <a:pt x="764729" y="1507970"/>
                  <a:pt x="777773" y="1512018"/>
                  <a:pt x="786809" y="1521054"/>
                </a:cubicBezTo>
                <a:cubicBezTo>
                  <a:pt x="799340" y="1533585"/>
                  <a:pt x="805462" y="1551811"/>
                  <a:pt x="818707" y="1563584"/>
                </a:cubicBezTo>
                <a:cubicBezTo>
                  <a:pt x="837809" y="1580563"/>
                  <a:pt x="861237" y="1591937"/>
                  <a:pt x="882502" y="1606114"/>
                </a:cubicBezTo>
                <a:cubicBezTo>
                  <a:pt x="893135" y="1613202"/>
                  <a:pt x="902277" y="1623338"/>
                  <a:pt x="914400" y="1627379"/>
                </a:cubicBezTo>
                <a:cubicBezTo>
                  <a:pt x="990881" y="1652873"/>
                  <a:pt x="895372" y="1621942"/>
                  <a:pt x="988828" y="1648644"/>
                </a:cubicBezTo>
                <a:cubicBezTo>
                  <a:pt x="999605" y="1651723"/>
                  <a:pt x="1010093" y="1655733"/>
                  <a:pt x="1020726" y="1659277"/>
                </a:cubicBezTo>
                <a:cubicBezTo>
                  <a:pt x="1061119" y="1497696"/>
                  <a:pt x="1019841" y="1675654"/>
                  <a:pt x="1041991" y="1265872"/>
                </a:cubicBezTo>
                <a:cubicBezTo>
                  <a:pt x="1043028" y="1246690"/>
                  <a:pt x="1071059" y="1168033"/>
                  <a:pt x="1073888" y="1159547"/>
                </a:cubicBezTo>
                <a:cubicBezTo>
                  <a:pt x="1077432" y="1148914"/>
                  <a:pt x="1081803" y="1138522"/>
                  <a:pt x="1084521" y="1127649"/>
                </a:cubicBezTo>
                <a:cubicBezTo>
                  <a:pt x="1088065" y="1113472"/>
                  <a:pt x="1090022" y="1098801"/>
                  <a:pt x="1095153" y="1085119"/>
                </a:cubicBezTo>
                <a:cubicBezTo>
                  <a:pt x="1100718" y="1070278"/>
                  <a:pt x="1109330" y="1056766"/>
                  <a:pt x="1116419" y="1042589"/>
                </a:cubicBezTo>
                <a:cubicBezTo>
                  <a:pt x="1138546" y="954076"/>
                  <a:pt x="1111603" y="1041585"/>
                  <a:pt x="1148316" y="968161"/>
                </a:cubicBezTo>
                <a:cubicBezTo>
                  <a:pt x="1153328" y="958136"/>
                  <a:pt x="1152732" y="945589"/>
                  <a:pt x="1158949" y="936263"/>
                </a:cubicBezTo>
                <a:cubicBezTo>
                  <a:pt x="1167290" y="923752"/>
                  <a:pt x="1180214" y="914998"/>
                  <a:pt x="1190846" y="904365"/>
                </a:cubicBezTo>
                <a:cubicBezTo>
                  <a:pt x="1216153" y="828447"/>
                  <a:pt x="1199678" y="859221"/>
                  <a:pt x="1233377" y="808672"/>
                </a:cubicBezTo>
                <a:lnTo>
                  <a:pt x="1265274" y="712979"/>
                </a:lnTo>
                <a:cubicBezTo>
                  <a:pt x="1268818" y="702347"/>
                  <a:pt x="1269183" y="690048"/>
                  <a:pt x="1275907" y="681082"/>
                </a:cubicBezTo>
                <a:lnTo>
                  <a:pt x="1307805" y="638551"/>
                </a:lnTo>
                <a:lnTo>
                  <a:pt x="1329070" y="574756"/>
                </a:lnTo>
                <a:cubicBezTo>
                  <a:pt x="1332614" y="564123"/>
                  <a:pt x="1333485" y="552183"/>
                  <a:pt x="1339702" y="542858"/>
                </a:cubicBezTo>
                <a:lnTo>
                  <a:pt x="1360967" y="510961"/>
                </a:lnTo>
                <a:cubicBezTo>
                  <a:pt x="1382691" y="402343"/>
                  <a:pt x="1377692" y="450393"/>
                  <a:pt x="1360967" y="266412"/>
                </a:cubicBezTo>
                <a:cubicBezTo>
                  <a:pt x="1359644" y="251859"/>
                  <a:pt x="1356091" y="237313"/>
                  <a:pt x="1350335" y="223882"/>
                </a:cubicBezTo>
                <a:cubicBezTo>
                  <a:pt x="1345301" y="212136"/>
                  <a:pt x="1334785" y="203414"/>
                  <a:pt x="1329070" y="191984"/>
                </a:cubicBezTo>
                <a:cubicBezTo>
                  <a:pt x="1324058" y="181959"/>
                  <a:pt x="1325162" y="169052"/>
                  <a:pt x="1318437" y="160086"/>
                </a:cubicBezTo>
                <a:cubicBezTo>
                  <a:pt x="1303400" y="140037"/>
                  <a:pt x="1282995" y="124644"/>
                  <a:pt x="1265274" y="106923"/>
                </a:cubicBezTo>
                <a:lnTo>
                  <a:pt x="1233377" y="75026"/>
                </a:lnTo>
                <a:cubicBezTo>
                  <a:pt x="1209860" y="51509"/>
                  <a:pt x="1199189" y="36667"/>
                  <a:pt x="1169581" y="21863"/>
                </a:cubicBezTo>
                <a:cubicBezTo>
                  <a:pt x="1159557" y="16851"/>
                  <a:pt x="1148557" y="13948"/>
                  <a:pt x="1137684" y="11230"/>
                </a:cubicBezTo>
                <a:cubicBezTo>
                  <a:pt x="1134246" y="10370"/>
                  <a:pt x="1146544" y="-2946"/>
                  <a:pt x="1127051" y="598"/>
                </a:cubicBez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600"/>
          </a:p>
        </p:txBody>
      </p:sp>
      <p:sp>
        <p:nvSpPr>
          <p:cNvPr id="10" name="Rectangle 3"/>
          <p:cNvSpPr txBox="1">
            <a:spLocks noChangeArrowheads="1"/>
          </p:cNvSpPr>
          <p:nvPr/>
        </p:nvSpPr>
        <p:spPr>
          <a:xfrm>
            <a:off x="4696432" y="3543859"/>
            <a:ext cx="3586736" cy="1497404"/>
          </a:xfrm>
          <a:prstGeom prst="rect">
            <a:avLst/>
          </a:prstGeom>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altLang="fr-FR" sz="1600" dirty="0">
                <a:ea typeface="Verdana" panose="020B0604030504040204" pitchFamily="34" charset="0"/>
                <a:cs typeface="Verdana" panose="020B0604030504040204" pitchFamily="34" charset="0"/>
              </a:rPr>
              <a:t>Hémorragique</a:t>
            </a:r>
          </a:p>
          <a:p>
            <a:r>
              <a:rPr lang="fr-FR" altLang="fr-FR" sz="1600" dirty="0">
                <a:ea typeface="Verdana" panose="020B0604030504040204" pitchFamily="34" charset="0"/>
                <a:cs typeface="Verdana" panose="020B0604030504040204" pitchFamily="34" charset="0"/>
              </a:rPr>
              <a:t>De </a:t>
            </a:r>
            <a:r>
              <a:rPr lang="fr-FR" altLang="fr-FR" sz="1600" dirty="0" err="1">
                <a:ea typeface="Verdana" panose="020B0604030504040204" pitchFamily="34" charset="0"/>
                <a:cs typeface="Verdana" panose="020B0604030504040204" pitchFamily="34" charset="0"/>
              </a:rPr>
              <a:t>dioestrus</a:t>
            </a:r>
            <a:endParaRPr lang="fr-FR" altLang="fr-FR" sz="1600" dirty="0">
              <a:ea typeface="Verdana" panose="020B0604030504040204" pitchFamily="34" charset="0"/>
              <a:cs typeface="Verdana" panose="020B0604030504040204" pitchFamily="34" charset="0"/>
            </a:endParaRPr>
          </a:p>
          <a:p>
            <a:r>
              <a:rPr lang="fr-FR" altLang="fr-FR" sz="1600" dirty="0" err="1">
                <a:ea typeface="Verdana" panose="020B0604030504040204" pitchFamily="34" charset="0"/>
                <a:cs typeface="Verdana" panose="020B0604030504040204" pitchFamily="34" charset="0"/>
              </a:rPr>
              <a:t>Atrétique</a:t>
            </a:r>
            <a:endParaRPr lang="fr-FR" altLang="fr-FR" sz="1600" dirty="0">
              <a:ea typeface="Verdana" panose="020B0604030504040204" pitchFamily="34" charset="0"/>
              <a:cs typeface="Verdana" panose="020B0604030504040204" pitchFamily="34" charset="0"/>
            </a:endParaRPr>
          </a:p>
          <a:p>
            <a:r>
              <a:rPr lang="fr-FR" altLang="fr-FR" sz="1600" dirty="0">
                <a:ea typeface="Verdana" panose="020B0604030504040204" pitchFamily="34" charset="0"/>
                <a:cs typeface="Verdana" panose="020B0604030504040204" pitchFamily="34" charset="0"/>
              </a:rPr>
              <a:t>Cavitaire</a:t>
            </a:r>
          </a:p>
          <a:p>
            <a:r>
              <a:rPr lang="fr-FR" altLang="fr-FR" sz="1600" dirty="0">
                <a:ea typeface="Verdana" panose="020B0604030504040204" pitchFamily="34" charset="0"/>
                <a:cs typeface="Verdana" panose="020B0604030504040204" pitchFamily="34" charset="0"/>
              </a:rPr>
              <a:t>Hormone: </a:t>
            </a:r>
            <a:r>
              <a:rPr lang="fr-FR" altLang="fr-FR" sz="1600" dirty="0" err="1">
                <a:ea typeface="Verdana" panose="020B0604030504040204" pitchFamily="34" charset="0"/>
                <a:cs typeface="Verdana" panose="020B0604030504040204" pitchFamily="34" charset="0"/>
              </a:rPr>
              <a:t>progesterone</a:t>
            </a:r>
            <a:endParaRPr lang="fr-FR" altLang="fr-FR" sz="1600" dirty="0">
              <a:ea typeface="Verdana" panose="020B0604030504040204" pitchFamily="34" charset="0"/>
              <a:cs typeface="Verdana" panose="020B0604030504040204" pitchFamily="34" charset="0"/>
            </a:endParaRPr>
          </a:p>
          <a:p>
            <a:pPr lvl="1"/>
            <a:endParaRPr lang="en-US" altLang="fr-FR" sz="1600" dirty="0">
              <a:ea typeface="Verdana" panose="020B0604030504040204" pitchFamily="34" charset="0"/>
              <a:cs typeface="Verdana" panose="020B0604030504040204" pitchFamily="34" charset="0"/>
            </a:endParaRPr>
          </a:p>
          <a:p>
            <a:endParaRPr lang="fr-BE" altLang="fr-FR" sz="1600" dirty="0">
              <a:ea typeface="Verdana" panose="020B0604030504040204" pitchFamily="34" charset="0"/>
              <a:cs typeface="Verdana" panose="020B0604030504040204" pitchFamily="34" charset="0"/>
            </a:endParaRPr>
          </a:p>
        </p:txBody>
      </p:sp>
      <p:sp>
        <p:nvSpPr>
          <p:cNvPr id="11" name="ZoneTexte 10"/>
          <p:cNvSpPr txBox="1"/>
          <p:nvPr/>
        </p:nvSpPr>
        <p:spPr>
          <a:xfrm>
            <a:off x="1443292" y="2733768"/>
            <a:ext cx="1219055" cy="338554"/>
          </a:xfrm>
          <a:prstGeom prst="rect">
            <a:avLst/>
          </a:prstGeom>
          <a:solidFill>
            <a:schemeClr val="accent3">
              <a:lumMod val="60000"/>
              <a:lumOff val="40000"/>
            </a:schemeClr>
          </a:solidFill>
          <a:ln>
            <a:solidFill>
              <a:schemeClr val="tx1"/>
            </a:solidFill>
          </a:ln>
        </p:spPr>
        <p:txBody>
          <a:bodyPr wrap="square" rtlCol="0">
            <a:spAutoFit/>
          </a:bodyPr>
          <a:lstStyle/>
          <a:p>
            <a:r>
              <a:rPr lang="fr-BE" sz="1600" dirty="0">
                <a:ea typeface="Verdana" panose="020B0604030504040204" pitchFamily="34" charset="0"/>
                <a:cs typeface="Verdana" panose="020B0604030504040204" pitchFamily="34" charset="0"/>
              </a:rPr>
              <a:t>Follicule</a:t>
            </a:r>
          </a:p>
        </p:txBody>
      </p:sp>
      <p:sp>
        <p:nvSpPr>
          <p:cNvPr id="12" name="ZoneTexte 11"/>
          <p:cNvSpPr txBox="1"/>
          <p:nvPr/>
        </p:nvSpPr>
        <p:spPr>
          <a:xfrm>
            <a:off x="5796137" y="2684118"/>
            <a:ext cx="1755509" cy="338554"/>
          </a:xfrm>
          <a:prstGeom prst="rect">
            <a:avLst/>
          </a:prstGeom>
          <a:solidFill>
            <a:srgbClr val="FFFF00"/>
          </a:solidFill>
          <a:ln>
            <a:solidFill>
              <a:schemeClr val="tx1"/>
            </a:solidFill>
          </a:ln>
        </p:spPr>
        <p:txBody>
          <a:bodyPr wrap="square" rtlCol="0">
            <a:spAutoFit/>
          </a:bodyPr>
          <a:lstStyle/>
          <a:p>
            <a:r>
              <a:rPr lang="fr-BE" sz="1600" dirty="0">
                <a:ea typeface="Verdana" panose="020B0604030504040204" pitchFamily="34" charset="0"/>
                <a:cs typeface="Verdana" panose="020B0604030504040204" pitchFamily="34" charset="0"/>
              </a:rPr>
              <a:t>Corps jaune</a:t>
            </a:r>
          </a:p>
        </p:txBody>
      </p:sp>
    </p:spTree>
    <p:extLst>
      <p:ext uri="{BB962C8B-B14F-4D97-AF65-F5344CB8AC3E}">
        <p14:creationId xmlns:p14="http://schemas.microsoft.com/office/powerpoint/2010/main" val="155742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4742" y="408774"/>
            <a:ext cx="3210509" cy="45392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873" y="1977684"/>
            <a:ext cx="1731695" cy="1140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descr="31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2854468" y="3184097"/>
            <a:ext cx="1731695" cy="1276956"/>
          </a:xfrm>
          <a:prstGeom prst="rect">
            <a:avLst/>
          </a:prstGeom>
          <a:noFill/>
          <a:ln>
            <a:solidFill>
              <a:schemeClr val="tx1"/>
            </a:solidFill>
          </a:ln>
        </p:spPr>
      </p:pic>
      <p:sp>
        <p:nvSpPr>
          <p:cNvPr id="7" name="Rectangle 6"/>
          <p:cNvSpPr/>
          <p:nvPr/>
        </p:nvSpPr>
        <p:spPr>
          <a:xfrm>
            <a:off x="5184742" y="408773"/>
            <a:ext cx="3210509" cy="1431291"/>
          </a:xfrm>
          <a:prstGeom prst="rect">
            <a:avLst/>
          </a:prstGeom>
          <a:solidFill>
            <a:schemeClr val="tx2">
              <a:lumMod val="75000"/>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5184742" y="1845666"/>
            <a:ext cx="3210509" cy="2856716"/>
          </a:xfrm>
          <a:prstGeom prst="rect">
            <a:avLst/>
          </a:prstGeom>
          <a:solidFill>
            <a:schemeClr val="accent6">
              <a:lumMod val="60000"/>
              <a:lumOff val="40000"/>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Forme libre 10"/>
          <p:cNvSpPr/>
          <p:nvPr/>
        </p:nvSpPr>
        <p:spPr>
          <a:xfrm>
            <a:off x="3648638" y="3502578"/>
            <a:ext cx="419306" cy="365316"/>
          </a:xfrm>
          <a:custGeom>
            <a:avLst/>
            <a:gdLst>
              <a:gd name="connsiteX0" fmla="*/ 138223 w 503055"/>
              <a:gd name="connsiteY0" fmla="*/ 0 h 487088"/>
              <a:gd name="connsiteX1" fmla="*/ 85060 w 503055"/>
              <a:gd name="connsiteY1" fmla="*/ 31897 h 487088"/>
              <a:gd name="connsiteX2" fmla="*/ 53163 w 503055"/>
              <a:gd name="connsiteY2" fmla="*/ 95693 h 487088"/>
              <a:gd name="connsiteX3" fmla="*/ 31898 w 503055"/>
              <a:gd name="connsiteY3" fmla="*/ 127590 h 487088"/>
              <a:gd name="connsiteX4" fmla="*/ 10632 w 503055"/>
              <a:gd name="connsiteY4" fmla="*/ 202018 h 487088"/>
              <a:gd name="connsiteX5" fmla="*/ 0 w 503055"/>
              <a:gd name="connsiteY5" fmla="*/ 233916 h 487088"/>
              <a:gd name="connsiteX6" fmla="*/ 10632 w 503055"/>
              <a:gd name="connsiteY6" fmla="*/ 329609 h 487088"/>
              <a:gd name="connsiteX7" fmla="*/ 31898 w 503055"/>
              <a:gd name="connsiteY7" fmla="*/ 361507 h 487088"/>
              <a:gd name="connsiteX8" fmla="*/ 85060 w 503055"/>
              <a:gd name="connsiteY8" fmla="*/ 414670 h 487088"/>
              <a:gd name="connsiteX9" fmla="*/ 116958 w 503055"/>
              <a:gd name="connsiteY9" fmla="*/ 446567 h 487088"/>
              <a:gd name="connsiteX10" fmla="*/ 159488 w 503055"/>
              <a:gd name="connsiteY10" fmla="*/ 457200 h 487088"/>
              <a:gd name="connsiteX11" fmla="*/ 318977 w 503055"/>
              <a:gd name="connsiteY11" fmla="*/ 467832 h 487088"/>
              <a:gd name="connsiteX12" fmla="*/ 350874 w 503055"/>
              <a:gd name="connsiteY12" fmla="*/ 446567 h 487088"/>
              <a:gd name="connsiteX13" fmla="*/ 382772 w 503055"/>
              <a:gd name="connsiteY13" fmla="*/ 435935 h 487088"/>
              <a:gd name="connsiteX14" fmla="*/ 446567 w 503055"/>
              <a:gd name="connsiteY14" fmla="*/ 393404 h 487088"/>
              <a:gd name="connsiteX15" fmla="*/ 489098 w 503055"/>
              <a:gd name="connsiteY15" fmla="*/ 329609 h 487088"/>
              <a:gd name="connsiteX16" fmla="*/ 489098 w 503055"/>
              <a:gd name="connsiteY16" fmla="*/ 212651 h 487088"/>
              <a:gd name="connsiteX17" fmla="*/ 435935 w 503055"/>
              <a:gd name="connsiteY17" fmla="*/ 170121 h 487088"/>
              <a:gd name="connsiteX18" fmla="*/ 414670 w 503055"/>
              <a:gd name="connsiteY18" fmla="*/ 138223 h 487088"/>
              <a:gd name="connsiteX19" fmla="*/ 318977 w 503055"/>
              <a:gd name="connsiteY19" fmla="*/ 53163 h 487088"/>
              <a:gd name="connsiteX20" fmla="*/ 308344 w 503055"/>
              <a:gd name="connsiteY20" fmla="*/ 21265 h 487088"/>
              <a:gd name="connsiteX21" fmla="*/ 233916 w 503055"/>
              <a:gd name="connsiteY21" fmla="*/ 0 h 487088"/>
              <a:gd name="connsiteX22" fmla="*/ 138223 w 503055"/>
              <a:gd name="connsiteY22" fmla="*/ 0 h 48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3055" h="487088">
                <a:moveTo>
                  <a:pt x="138223" y="0"/>
                </a:moveTo>
                <a:cubicBezTo>
                  <a:pt x="120502" y="10632"/>
                  <a:pt x="100751" y="18448"/>
                  <a:pt x="85060" y="31897"/>
                </a:cubicBezTo>
                <a:cubicBezTo>
                  <a:pt x="58397" y="54751"/>
                  <a:pt x="67118" y="67783"/>
                  <a:pt x="53163" y="95693"/>
                </a:cubicBezTo>
                <a:cubicBezTo>
                  <a:pt x="47448" y="107123"/>
                  <a:pt x="37613" y="116161"/>
                  <a:pt x="31898" y="127590"/>
                </a:cubicBezTo>
                <a:cubicBezTo>
                  <a:pt x="23400" y="144585"/>
                  <a:pt x="15174" y="186121"/>
                  <a:pt x="10632" y="202018"/>
                </a:cubicBezTo>
                <a:cubicBezTo>
                  <a:pt x="7553" y="212795"/>
                  <a:pt x="3544" y="223283"/>
                  <a:pt x="0" y="233916"/>
                </a:cubicBezTo>
                <a:cubicBezTo>
                  <a:pt x="3544" y="265814"/>
                  <a:pt x="2848" y="298473"/>
                  <a:pt x="10632" y="329609"/>
                </a:cubicBezTo>
                <a:cubicBezTo>
                  <a:pt x="13731" y="342006"/>
                  <a:pt x="23483" y="351890"/>
                  <a:pt x="31898" y="361507"/>
                </a:cubicBezTo>
                <a:cubicBezTo>
                  <a:pt x="48401" y="380367"/>
                  <a:pt x="67339" y="396949"/>
                  <a:pt x="85060" y="414670"/>
                </a:cubicBezTo>
                <a:cubicBezTo>
                  <a:pt x="95693" y="425303"/>
                  <a:pt x="102370" y="442920"/>
                  <a:pt x="116958" y="446567"/>
                </a:cubicBezTo>
                <a:lnTo>
                  <a:pt x="159488" y="457200"/>
                </a:lnTo>
                <a:cubicBezTo>
                  <a:pt x="221240" y="498367"/>
                  <a:pt x="197541" y="492119"/>
                  <a:pt x="318977" y="467832"/>
                </a:cubicBezTo>
                <a:cubicBezTo>
                  <a:pt x="331507" y="465326"/>
                  <a:pt x="339444" y="452282"/>
                  <a:pt x="350874" y="446567"/>
                </a:cubicBezTo>
                <a:cubicBezTo>
                  <a:pt x="360899" y="441555"/>
                  <a:pt x="372139" y="439479"/>
                  <a:pt x="382772" y="435935"/>
                </a:cubicBezTo>
                <a:cubicBezTo>
                  <a:pt x="404037" y="421758"/>
                  <a:pt x="435137" y="416263"/>
                  <a:pt x="446567" y="393404"/>
                </a:cubicBezTo>
                <a:cubicBezTo>
                  <a:pt x="472315" y="341908"/>
                  <a:pt x="456624" y="362081"/>
                  <a:pt x="489098" y="329609"/>
                </a:cubicBezTo>
                <a:cubicBezTo>
                  <a:pt x="505291" y="281028"/>
                  <a:pt x="509979" y="282254"/>
                  <a:pt x="489098" y="212651"/>
                </a:cubicBezTo>
                <a:cubicBezTo>
                  <a:pt x="485311" y="200027"/>
                  <a:pt x="442374" y="174414"/>
                  <a:pt x="435935" y="170121"/>
                </a:cubicBezTo>
                <a:cubicBezTo>
                  <a:pt x="428847" y="159488"/>
                  <a:pt x="423160" y="147774"/>
                  <a:pt x="414670" y="138223"/>
                </a:cubicBezTo>
                <a:cubicBezTo>
                  <a:pt x="361703" y="78636"/>
                  <a:pt x="367456" y="85483"/>
                  <a:pt x="318977" y="53163"/>
                </a:cubicBezTo>
                <a:cubicBezTo>
                  <a:pt x="315433" y="42530"/>
                  <a:pt x="316269" y="29190"/>
                  <a:pt x="308344" y="21265"/>
                </a:cubicBezTo>
                <a:cubicBezTo>
                  <a:pt x="303258" y="16179"/>
                  <a:pt x="234286" y="93"/>
                  <a:pt x="233916" y="0"/>
                </a:cubicBezTo>
                <a:lnTo>
                  <a:pt x="138223" y="0"/>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orme libre 12"/>
          <p:cNvSpPr/>
          <p:nvPr/>
        </p:nvSpPr>
        <p:spPr>
          <a:xfrm>
            <a:off x="3646359" y="2322888"/>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Forme libre 14"/>
          <p:cNvSpPr/>
          <p:nvPr/>
        </p:nvSpPr>
        <p:spPr>
          <a:xfrm>
            <a:off x="3851920" y="2599333"/>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Forme libre 15"/>
          <p:cNvSpPr/>
          <p:nvPr/>
        </p:nvSpPr>
        <p:spPr>
          <a:xfrm>
            <a:off x="3374357" y="2599334"/>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orme libre 16"/>
          <p:cNvSpPr/>
          <p:nvPr/>
        </p:nvSpPr>
        <p:spPr>
          <a:xfrm>
            <a:off x="3779912" y="2764089"/>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Forme libre 17"/>
          <p:cNvSpPr/>
          <p:nvPr/>
        </p:nvSpPr>
        <p:spPr>
          <a:xfrm flipV="1">
            <a:off x="3923928" y="2313583"/>
            <a:ext cx="127028" cy="114300"/>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Forme libre 18"/>
          <p:cNvSpPr/>
          <p:nvPr/>
        </p:nvSpPr>
        <p:spPr>
          <a:xfrm>
            <a:off x="3501451" y="2452059"/>
            <a:ext cx="99797" cy="95693"/>
          </a:xfrm>
          <a:custGeom>
            <a:avLst/>
            <a:gdLst>
              <a:gd name="connsiteX0" fmla="*/ 41107 w 119730"/>
              <a:gd name="connsiteY0" fmla="*/ 21265 h 127591"/>
              <a:gd name="connsiteX1" fmla="*/ 9209 w 119730"/>
              <a:gd name="connsiteY1" fmla="*/ 106326 h 127591"/>
              <a:gd name="connsiteX2" fmla="*/ 41107 w 119730"/>
              <a:gd name="connsiteY2" fmla="*/ 127591 h 127591"/>
              <a:gd name="connsiteX3" fmla="*/ 104902 w 119730"/>
              <a:gd name="connsiteY3" fmla="*/ 116958 h 127591"/>
              <a:gd name="connsiteX4" fmla="*/ 62372 w 119730"/>
              <a:gd name="connsiteY4" fmla="*/ 0 h 127591"/>
              <a:gd name="connsiteX5" fmla="*/ 41107 w 119730"/>
              <a:gd name="connsiteY5" fmla="*/ 21265 h 12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30" h="127591">
                <a:moveTo>
                  <a:pt x="41107" y="21265"/>
                </a:moveTo>
                <a:cubicBezTo>
                  <a:pt x="32246" y="38986"/>
                  <a:pt x="-21066" y="68482"/>
                  <a:pt x="9209" y="106326"/>
                </a:cubicBezTo>
                <a:cubicBezTo>
                  <a:pt x="17192" y="116305"/>
                  <a:pt x="30474" y="120503"/>
                  <a:pt x="41107" y="127591"/>
                </a:cubicBezTo>
                <a:lnTo>
                  <a:pt x="104902" y="116958"/>
                </a:lnTo>
                <a:cubicBezTo>
                  <a:pt x="142539" y="41684"/>
                  <a:pt x="101193" y="25880"/>
                  <a:pt x="62372" y="0"/>
                </a:cubicBezTo>
                <a:cubicBezTo>
                  <a:pt x="2258" y="12023"/>
                  <a:pt x="49968" y="3544"/>
                  <a:pt x="41107" y="21265"/>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p:cNvSpPr txBox="1"/>
          <p:nvPr/>
        </p:nvSpPr>
        <p:spPr>
          <a:xfrm>
            <a:off x="2087793" y="85899"/>
            <a:ext cx="2827315" cy="400110"/>
          </a:xfrm>
          <a:prstGeom prst="rect">
            <a:avLst/>
          </a:prstGeom>
          <a:solidFill>
            <a:schemeClr val="accent3">
              <a:lumMod val="60000"/>
              <a:lumOff val="40000"/>
            </a:schemeClr>
          </a:solidFill>
          <a:ln>
            <a:solidFill>
              <a:schemeClr val="tx1"/>
            </a:solidFill>
          </a:ln>
        </p:spPr>
        <p:txBody>
          <a:bodyPr wrap="square" rtlCol="0">
            <a:spAutoFit/>
          </a:bodyPr>
          <a:lstStyle/>
          <a:p>
            <a:r>
              <a:rPr lang="fr-BE" sz="2000" dirty="0">
                <a:ea typeface="Verdana" panose="020B0604030504040204" pitchFamily="34" charset="0"/>
                <a:cs typeface="Verdana" panose="020B0604030504040204" pitchFamily="34" charset="0"/>
              </a:rPr>
              <a:t>Follicules non cavitaires</a:t>
            </a:r>
          </a:p>
        </p:txBody>
      </p:sp>
      <p:sp>
        <p:nvSpPr>
          <p:cNvPr id="21" name="ZoneTexte 20"/>
          <p:cNvSpPr txBox="1"/>
          <p:nvPr/>
        </p:nvSpPr>
        <p:spPr>
          <a:xfrm>
            <a:off x="2751851" y="4702382"/>
            <a:ext cx="2163257" cy="369332"/>
          </a:xfrm>
          <a:prstGeom prst="rect">
            <a:avLst/>
          </a:prstGeom>
          <a:solidFill>
            <a:schemeClr val="accent6">
              <a:lumMod val="60000"/>
              <a:lumOff val="40000"/>
            </a:schemeClr>
          </a:solidFill>
          <a:ln>
            <a:solidFill>
              <a:schemeClr val="tx1"/>
            </a:solidFill>
          </a:ln>
        </p:spPr>
        <p:txBody>
          <a:bodyPr wrap="square" rtlCol="0">
            <a:spAutoFit/>
          </a:bodyPr>
          <a:lstStyle/>
          <a:p>
            <a:r>
              <a:rPr lang="fr-BE" dirty="0">
                <a:ea typeface="Verdana" panose="020B0604030504040204" pitchFamily="34" charset="0"/>
                <a:cs typeface="Verdana" panose="020B0604030504040204" pitchFamily="34" charset="0"/>
              </a:rPr>
              <a:t>Follicules cavitaires</a:t>
            </a:r>
          </a:p>
        </p:txBody>
      </p:sp>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2064" y="573528"/>
            <a:ext cx="1789742" cy="118872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4" descr="ovary"/>
          <p:cNvPicPr>
            <a:picLocks noChangeAspect="1" noChangeArrowheads="1"/>
          </p:cNvPicPr>
          <p:nvPr/>
        </p:nvPicPr>
        <p:blipFill>
          <a:blip r:embed="rId6">
            <a:extLst>
              <a:ext uri="{28A0092B-C50C-407E-A947-70E740481C1C}">
                <a14:useLocalDpi xmlns:a14="http://schemas.microsoft.com/office/drawing/2010/main" val="0"/>
              </a:ext>
            </a:extLst>
          </a:blip>
          <a:srcRect l="4063" t="63571" r="85777" b="21361"/>
          <a:stretch>
            <a:fillRect/>
          </a:stretch>
        </p:blipFill>
        <p:spPr bwMode="auto">
          <a:xfrm>
            <a:off x="240038" y="1059583"/>
            <a:ext cx="1097446" cy="971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descr="ovary"/>
          <p:cNvPicPr>
            <a:picLocks noChangeAspect="1" noChangeArrowheads="1"/>
          </p:cNvPicPr>
          <p:nvPr/>
        </p:nvPicPr>
        <p:blipFill>
          <a:blip r:embed="rId6">
            <a:extLst>
              <a:ext uri="{28A0092B-C50C-407E-A947-70E740481C1C}">
                <a14:useLocalDpi xmlns:a14="http://schemas.microsoft.com/office/drawing/2010/main" val="0"/>
              </a:ext>
            </a:extLst>
          </a:blip>
          <a:srcRect l="28850" t="68767" r="63835" b="23439"/>
          <a:stretch>
            <a:fillRect/>
          </a:stretch>
        </p:blipFill>
        <p:spPr bwMode="auto">
          <a:xfrm>
            <a:off x="251520" y="160353"/>
            <a:ext cx="1097446" cy="845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6" descr="ovary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746" y="2093690"/>
            <a:ext cx="1129363" cy="937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 descr="3h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040" y="3764265"/>
            <a:ext cx="1764882" cy="118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ZoneTexte 27"/>
          <p:cNvSpPr txBox="1"/>
          <p:nvPr/>
        </p:nvSpPr>
        <p:spPr>
          <a:xfrm>
            <a:off x="1437105" y="695971"/>
            <a:ext cx="251461" cy="369332"/>
          </a:xfrm>
          <a:prstGeom prst="rect">
            <a:avLst/>
          </a:prstGeom>
          <a:solidFill>
            <a:srgbClr val="FFFF00"/>
          </a:solidFill>
          <a:ln>
            <a:solidFill>
              <a:schemeClr val="tx1"/>
            </a:solidFill>
          </a:ln>
        </p:spPr>
        <p:txBody>
          <a:bodyPr wrap="square" rtlCol="0">
            <a:spAutoFit/>
          </a:bodyPr>
          <a:lstStyle/>
          <a:p>
            <a:r>
              <a:rPr lang="fr-BE" dirty="0"/>
              <a:t>1</a:t>
            </a:r>
          </a:p>
        </p:txBody>
      </p:sp>
      <p:sp>
        <p:nvSpPr>
          <p:cNvPr id="29" name="ZoneTexte 28"/>
          <p:cNvSpPr txBox="1"/>
          <p:nvPr/>
        </p:nvSpPr>
        <p:spPr>
          <a:xfrm>
            <a:off x="8417036" y="398299"/>
            <a:ext cx="251461" cy="369332"/>
          </a:xfrm>
          <a:prstGeom prst="rect">
            <a:avLst/>
          </a:prstGeom>
          <a:solidFill>
            <a:srgbClr val="FFFF00"/>
          </a:solidFill>
          <a:ln>
            <a:solidFill>
              <a:schemeClr val="tx1"/>
            </a:solidFill>
          </a:ln>
        </p:spPr>
        <p:txBody>
          <a:bodyPr wrap="square" rtlCol="0">
            <a:spAutoFit/>
          </a:bodyPr>
          <a:lstStyle/>
          <a:p>
            <a:r>
              <a:rPr lang="fr-BE" dirty="0"/>
              <a:t>1</a:t>
            </a:r>
          </a:p>
        </p:txBody>
      </p:sp>
      <p:sp>
        <p:nvSpPr>
          <p:cNvPr id="30" name="ZoneTexte 29"/>
          <p:cNvSpPr txBox="1"/>
          <p:nvPr/>
        </p:nvSpPr>
        <p:spPr>
          <a:xfrm>
            <a:off x="1438662" y="1329612"/>
            <a:ext cx="251461" cy="369332"/>
          </a:xfrm>
          <a:prstGeom prst="rect">
            <a:avLst/>
          </a:prstGeom>
          <a:solidFill>
            <a:srgbClr val="FFFF00"/>
          </a:solidFill>
          <a:ln>
            <a:solidFill>
              <a:schemeClr val="tx1"/>
            </a:solidFill>
          </a:ln>
        </p:spPr>
        <p:txBody>
          <a:bodyPr wrap="square" rtlCol="0">
            <a:spAutoFit/>
          </a:bodyPr>
          <a:lstStyle/>
          <a:p>
            <a:r>
              <a:rPr lang="fr-BE" dirty="0"/>
              <a:t>2</a:t>
            </a:r>
          </a:p>
        </p:txBody>
      </p:sp>
      <p:sp>
        <p:nvSpPr>
          <p:cNvPr id="31" name="ZoneTexte 30"/>
          <p:cNvSpPr txBox="1"/>
          <p:nvPr/>
        </p:nvSpPr>
        <p:spPr>
          <a:xfrm>
            <a:off x="8438767" y="848304"/>
            <a:ext cx="251461" cy="369332"/>
          </a:xfrm>
          <a:prstGeom prst="rect">
            <a:avLst/>
          </a:prstGeom>
          <a:solidFill>
            <a:srgbClr val="FFFF00"/>
          </a:solidFill>
          <a:ln>
            <a:solidFill>
              <a:schemeClr val="tx1"/>
            </a:solidFill>
          </a:ln>
        </p:spPr>
        <p:txBody>
          <a:bodyPr wrap="square" rtlCol="0">
            <a:spAutoFit/>
          </a:bodyPr>
          <a:lstStyle/>
          <a:p>
            <a:r>
              <a:rPr lang="fr-BE" dirty="0"/>
              <a:t>2</a:t>
            </a:r>
          </a:p>
        </p:txBody>
      </p:sp>
      <p:sp>
        <p:nvSpPr>
          <p:cNvPr id="32" name="ZoneTexte 31"/>
          <p:cNvSpPr txBox="1"/>
          <p:nvPr/>
        </p:nvSpPr>
        <p:spPr>
          <a:xfrm>
            <a:off x="1440219" y="2360642"/>
            <a:ext cx="251461" cy="369332"/>
          </a:xfrm>
          <a:prstGeom prst="rect">
            <a:avLst/>
          </a:prstGeom>
          <a:solidFill>
            <a:srgbClr val="FFFF00"/>
          </a:solidFill>
          <a:ln>
            <a:solidFill>
              <a:schemeClr val="tx1"/>
            </a:solidFill>
          </a:ln>
        </p:spPr>
        <p:txBody>
          <a:bodyPr wrap="square" rtlCol="0">
            <a:spAutoFit/>
          </a:bodyPr>
          <a:lstStyle/>
          <a:p>
            <a:r>
              <a:rPr lang="fr-BE" dirty="0"/>
              <a:t>3</a:t>
            </a:r>
          </a:p>
        </p:txBody>
      </p:sp>
      <p:sp>
        <p:nvSpPr>
          <p:cNvPr id="33" name="ZoneTexte 32"/>
          <p:cNvSpPr txBox="1"/>
          <p:nvPr/>
        </p:nvSpPr>
        <p:spPr>
          <a:xfrm>
            <a:off x="8451897" y="1392918"/>
            <a:ext cx="251461" cy="369332"/>
          </a:xfrm>
          <a:prstGeom prst="rect">
            <a:avLst/>
          </a:prstGeom>
          <a:solidFill>
            <a:srgbClr val="FFFF00"/>
          </a:solidFill>
          <a:ln>
            <a:solidFill>
              <a:schemeClr val="tx1"/>
            </a:solidFill>
          </a:ln>
        </p:spPr>
        <p:txBody>
          <a:bodyPr wrap="square" rtlCol="0">
            <a:spAutoFit/>
          </a:bodyPr>
          <a:lstStyle/>
          <a:p>
            <a:r>
              <a:rPr lang="fr-BE" dirty="0"/>
              <a:t>3</a:t>
            </a:r>
          </a:p>
        </p:txBody>
      </p:sp>
      <p:sp>
        <p:nvSpPr>
          <p:cNvPr id="34" name="ZoneTexte 33"/>
          <p:cNvSpPr txBox="1"/>
          <p:nvPr/>
        </p:nvSpPr>
        <p:spPr>
          <a:xfrm>
            <a:off x="2185778" y="4171474"/>
            <a:ext cx="251461" cy="369332"/>
          </a:xfrm>
          <a:prstGeom prst="rect">
            <a:avLst/>
          </a:prstGeom>
          <a:solidFill>
            <a:srgbClr val="FFFF00"/>
          </a:solidFill>
          <a:ln>
            <a:solidFill>
              <a:schemeClr val="tx1"/>
            </a:solidFill>
          </a:ln>
        </p:spPr>
        <p:txBody>
          <a:bodyPr wrap="square" rtlCol="0">
            <a:spAutoFit/>
          </a:bodyPr>
          <a:lstStyle/>
          <a:p>
            <a:r>
              <a:rPr lang="fr-BE" dirty="0"/>
              <a:t>4</a:t>
            </a:r>
          </a:p>
        </p:txBody>
      </p:sp>
      <p:sp>
        <p:nvSpPr>
          <p:cNvPr id="35" name="ZoneTexte 34"/>
          <p:cNvSpPr txBox="1"/>
          <p:nvPr/>
        </p:nvSpPr>
        <p:spPr>
          <a:xfrm>
            <a:off x="8617155" y="3684075"/>
            <a:ext cx="251461" cy="369332"/>
          </a:xfrm>
          <a:prstGeom prst="rect">
            <a:avLst/>
          </a:prstGeom>
          <a:solidFill>
            <a:srgbClr val="FFFF00"/>
          </a:solidFill>
          <a:ln>
            <a:solidFill>
              <a:schemeClr val="tx1"/>
            </a:solidFill>
          </a:ln>
        </p:spPr>
        <p:txBody>
          <a:bodyPr wrap="square" rtlCol="0">
            <a:spAutoFit/>
          </a:bodyPr>
          <a:lstStyle/>
          <a:p>
            <a:r>
              <a:rPr lang="fr-BE" dirty="0"/>
              <a:t>4</a:t>
            </a:r>
          </a:p>
        </p:txBody>
      </p:sp>
    </p:spTree>
    <p:extLst>
      <p:ext uri="{BB962C8B-B14F-4D97-AF65-F5344CB8AC3E}">
        <p14:creationId xmlns:p14="http://schemas.microsoft.com/office/powerpoint/2010/main" val="26570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1" grpId="0" animBg="1"/>
      <p:bldP spid="13" grpId="0" animBg="1"/>
      <p:bldP spid="15" grpId="0" animBg="1"/>
      <p:bldP spid="16" grpId="0" animBg="1"/>
      <p:bldP spid="17" grpId="0" animBg="1"/>
      <p:bldP spid="18" grpId="0" animBg="1"/>
      <p:bldP spid="19" grpId="0" animBg="1"/>
      <p:bldP spid="20" grpId="0" animBg="1"/>
      <p:bldP spid="21"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1843972918"/>
              </p:ext>
            </p:extLst>
          </p:nvPr>
        </p:nvGraphicFramePr>
        <p:xfrm>
          <a:off x="839203" y="735546"/>
          <a:ext cx="3075551" cy="2094068"/>
        </p:xfrm>
        <a:graphic>
          <a:graphicData uri="http://schemas.openxmlformats.org/presentationml/2006/ole">
            <mc:AlternateContent xmlns:mc="http://schemas.openxmlformats.org/markup-compatibility/2006">
              <mc:Choice xmlns:v="urn:schemas-microsoft-com:vml" Requires="v">
                <p:oleObj name="Photo Editor Photo" r:id="rId2" imgW="6687483" imgH="5200000" progId="MSPhotoEd.3">
                  <p:embed/>
                </p:oleObj>
              </mc:Choice>
              <mc:Fallback>
                <p:oleObj name="Photo Editor Photo" r:id="rId2" imgW="6687483" imgH="5200000"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203" y="735546"/>
                        <a:ext cx="3075551" cy="2094068"/>
                      </a:xfrm>
                      <a:prstGeom prst="rect">
                        <a:avLst/>
                      </a:prstGeom>
                      <a:noFill/>
                      <a:ln w="9525" cmpd="sng">
                        <a:solidFill>
                          <a:schemeClr val="tx1"/>
                        </a:solidFill>
                        <a:miter lim="800000"/>
                        <a:headEnd/>
                        <a:tailEnd/>
                      </a:ln>
                      <a:effectLst/>
                    </p:spPr>
                  </p:pic>
                </p:oleObj>
              </mc:Fallback>
            </mc:AlternateContent>
          </a:graphicData>
        </a:graphic>
      </p:graphicFrame>
      <p:graphicFrame>
        <p:nvGraphicFramePr>
          <p:cNvPr id="4" name="Objet 3"/>
          <p:cNvGraphicFramePr>
            <a:graphicFrameLocks noChangeAspect="1"/>
          </p:cNvGraphicFramePr>
          <p:nvPr>
            <p:extLst>
              <p:ext uri="{D42A27DB-BD31-4B8C-83A1-F6EECF244321}">
                <p14:modId xmlns:p14="http://schemas.microsoft.com/office/powerpoint/2010/main" val="3165746546"/>
              </p:ext>
            </p:extLst>
          </p:nvPr>
        </p:nvGraphicFramePr>
        <p:xfrm>
          <a:off x="6090932" y="2571750"/>
          <a:ext cx="2729540" cy="2429917"/>
        </p:xfrm>
        <a:graphic>
          <a:graphicData uri="http://schemas.openxmlformats.org/presentationml/2006/ole">
            <mc:AlternateContent xmlns:mc="http://schemas.openxmlformats.org/markup-compatibility/2006">
              <mc:Choice xmlns:v="urn:schemas-microsoft-com:vml" Requires="v">
                <p:oleObj name="Photo Editor Photo" r:id="rId4" imgW="6838095" imgH="5296639" progId="MSPhotoEd.3">
                  <p:embed/>
                </p:oleObj>
              </mc:Choice>
              <mc:Fallback>
                <p:oleObj name="Photo Editor Photo" r:id="rId4" imgW="6838095" imgH="529663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0932" y="2571750"/>
                        <a:ext cx="2729540" cy="2429917"/>
                      </a:xfrm>
                      <a:prstGeom prst="rect">
                        <a:avLst/>
                      </a:prstGeom>
                      <a:noFill/>
                      <a:ln w="12700" cmpd="sng">
                        <a:solidFill>
                          <a:schemeClr val="tx1"/>
                        </a:solidFill>
                        <a:miter lim="800000"/>
                        <a:headEnd/>
                        <a:tailEnd/>
                      </a:ln>
                      <a:effectLst/>
                    </p:spPr>
                  </p:pic>
                </p:oleObj>
              </mc:Fallback>
            </mc:AlternateContent>
          </a:graphicData>
        </a:graphic>
      </p:graphicFrame>
      <p:sp>
        <p:nvSpPr>
          <p:cNvPr id="5" name="ZoneTexte 4"/>
          <p:cNvSpPr txBox="1"/>
          <p:nvPr/>
        </p:nvSpPr>
        <p:spPr>
          <a:xfrm>
            <a:off x="536612" y="141480"/>
            <a:ext cx="1947155" cy="461665"/>
          </a:xfrm>
          <a:prstGeom prst="rect">
            <a:avLst/>
          </a:prstGeom>
          <a:solidFill>
            <a:srgbClr val="000066"/>
          </a:solidFill>
          <a:ln>
            <a:solidFill>
              <a:schemeClr val="tx1"/>
            </a:solidFill>
          </a:ln>
        </p:spPr>
        <p:txBody>
          <a:bodyPr wrap="square" rtlCol="0">
            <a:spAutoFit/>
          </a:bodyPr>
          <a:lstStyle/>
          <a:p>
            <a:r>
              <a:rPr lang="fr-BE" altLang="fr-FR" sz="2400" dirty="0">
                <a:solidFill>
                  <a:schemeClr val="bg1"/>
                </a:solidFill>
              </a:rPr>
              <a:t>Lutéinisation</a:t>
            </a:r>
            <a:endParaRPr lang="fr-BE" sz="2400" dirty="0">
              <a:solidFill>
                <a:schemeClr val="bg1"/>
              </a:solidFill>
              <a:ea typeface="Verdana" panose="020B0604030504040204" pitchFamily="34" charset="0"/>
              <a:cs typeface="Verdana" panose="020B0604030504040204" pitchFamily="34" charset="0"/>
            </a:endParaRPr>
          </a:p>
        </p:txBody>
      </p:sp>
      <p:sp>
        <p:nvSpPr>
          <p:cNvPr id="6" name="Text Box 10"/>
          <p:cNvSpPr txBox="1">
            <a:spLocks noChangeArrowheads="1"/>
          </p:cNvSpPr>
          <p:nvPr/>
        </p:nvSpPr>
        <p:spPr bwMode="auto">
          <a:xfrm>
            <a:off x="4140880" y="1167594"/>
            <a:ext cx="2447344" cy="307777"/>
          </a:xfrm>
          <a:prstGeom prst="rect">
            <a:avLst/>
          </a:prstGeom>
          <a:no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latin typeface="+mn-lt"/>
              </a:rPr>
              <a:t>Rupture vasculaire et caillot</a:t>
            </a:r>
          </a:p>
        </p:txBody>
      </p:sp>
      <p:sp>
        <p:nvSpPr>
          <p:cNvPr id="7" name="Text Box 10"/>
          <p:cNvSpPr txBox="1">
            <a:spLocks noChangeArrowheads="1"/>
          </p:cNvSpPr>
          <p:nvPr/>
        </p:nvSpPr>
        <p:spPr bwMode="auto">
          <a:xfrm>
            <a:off x="4139952" y="1816972"/>
            <a:ext cx="2968319" cy="523220"/>
          </a:xfrm>
          <a:prstGeom prst="rect">
            <a:avLst/>
          </a:prstGeom>
          <a:no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latin typeface="+mn-lt"/>
              </a:rPr>
              <a:t>Mélange des cellules de la granuleuse </a:t>
            </a:r>
          </a:p>
          <a:p>
            <a:pPr eaLnBrk="1" hangingPunct="1"/>
            <a:r>
              <a:rPr lang="fr-BE" altLang="fr-FR" sz="1400" dirty="0">
                <a:latin typeface="+mn-lt"/>
              </a:rPr>
              <a:t>et de la thèque interne</a:t>
            </a:r>
          </a:p>
        </p:txBody>
      </p:sp>
      <p:cxnSp>
        <p:nvCxnSpPr>
          <p:cNvPr id="9" name="Connecteur droit avec flèche 8"/>
          <p:cNvCxnSpPr/>
          <p:nvPr/>
        </p:nvCxnSpPr>
        <p:spPr>
          <a:xfrm flipV="1">
            <a:off x="3131840" y="1317637"/>
            <a:ext cx="936104" cy="390019"/>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289907" y="2085696"/>
            <a:ext cx="1850045"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631360" y="3560117"/>
            <a:ext cx="968532" cy="307777"/>
          </a:xfrm>
          <a:prstGeom prst="rect">
            <a:avLst/>
          </a:prstGeom>
          <a:ln>
            <a:solidFill>
              <a:schemeClr val="tx1"/>
            </a:solidFill>
          </a:ln>
        </p:spPr>
        <p:txBody>
          <a:bodyPr wrap="square">
            <a:spAutoFit/>
          </a:bodyPr>
          <a:lstStyle/>
          <a:p>
            <a:r>
              <a:rPr lang="fr-BE" altLang="fr-FR" sz="1400" dirty="0"/>
              <a:t>Ocytocine</a:t>
            </a:r>
          </a:p>
        </p:txBody>
      </p:sp>
      <p:sp>
        <p:nvSpPr>
          <p:cNvPr id="14" name="Rectangle 13"/>
          <p:cNvSpPr/>
          <p:nvPr/>
        </p:nvSpPr>
        <p:spPr>
          <a:xfrm>
            <a:off x="1408831" y="3003798"/>
            <a:ext cx="3363692" cy="307777"/>
          </a:xfrm>
          <a:prstGeom prst="rect">
            <a:avLst/>
          </a:prstGeom>
          <a:ln>
            <a:solidFill>
              <a:schemeClr val="tx1"/>
            </a:solidFill>
          </a:ln>
        </p:spPr>
        <p:txBody>
          <a:bodyPr wrap="square">
            <a:spAutoFit/>
          </a:bodyPr>
          <a:lstStyle/>
          <a:p>
            <a:r>
              <a:rPr lang="fr-BE" altLang="fr-FR" sz="1400" dirty="0"/>
              <a:t>Granuleuse : grandes cellules lutéales (LLC)</a:t>
            </a:r>
          </a:p>
        </p:txBody>
      </p:sp>
      <p:sp>
        <p:nvSpPr>
          <p:cNvPr id="15" name="Rectangle 14"/>
          <p:cNvSpPr/>
          <p:nvPr/>
        </p:nvSpPr>
        <p:spPr>
          <a:xfrm>
            <a:off x="3847364" y="4568229"/>
            <a:ext cx="1179530" cy="307777"/>
          </a:xfrm>
          <a:prstGeom prst="rect">
            <a:avLst/>
          </a:prstGeom>
          <a:ln>
            <a:solidFill>
              <a:schemeClr val="tx1"/>
            </a:solidFill>
          </a:ln>
        </p:spPr>
        <p:txBody>
          <a:bodyPr wrap="square">
            <a:spAutoFit/>
          </a:bodyPr>
          <a:lstStyle/>
          <a:p>
            <a:r>
              <a:rPr lang="fr-BE" altLang="fr-FR" sz="1400" dirty="0"/>
              <a:t>Progestérone </a:t>
            </a:r>
          </a:p>
        </p:txBody>
      </p:sp>
      <p:sp>
        <p:nvSpPr>
          <p:cNvPr id="16" name="Rectangle 15"/>
          <p:cNvSpPr/>
          <p:nvPr/>
        </p:nvSpPr>
        <p:spPr>
          <a:xfrm>
            <a:off x="1806176" y="3998625"/>
            <a:ext cx="3527057" cy="307777"/>
          </a:xfrm>
          <a:prstGeom prst="rect">
            <a:avLst/>
          </a:prstGeom>
          <a:ln>
            <a:solidFill>
              <a:schemeClr val="tx1"/>
            </a:solidFill>
          </a:ln>
        </p:spPr>
        <p:txBody>
          <a:bodyPr wrap="square">
            <a:spAutoFit/>
          </a:bodyPr>
          <a:lstStyle/>
          <a:p>
            <a:r>
              <a:rPr lang="fr-BE" altLang="fr-FR" sz="1400" dirty="0"/>
              <a:t>Thèque interne : petites cellules lutéales (SLC)</a:t>
            </a:r>
          </a:p>
        </p:txBody>
      </p:sp>
      <p:sp>
        <p:nvSpPr>
          <p:cNvPr id="17" name="Rectangle 16"/>
          <p:cNvSpPr/>
          <p:nvPr/>
        </p:nvSpPr>
        <p:spPr>
          <a:xfrm>
            <a:off x="1044569" y="3560117"/>
            <a:ext cx="1224834" cy="307777"/>
          </a:xfrm>
          <a:prstGeom prst="rect">
            <a:avLst/>
          </a:prstGeom>
          <a:ln>
            <a:solidFill>
              <a:schemeClr val="tx1"/>
            </a:solidFill>
          </a:ln>
        </p:spPr>
        <p:txBody>
          <a:bodyPr wrap="square">
            <a:spAutoFit/>
          </a:bodyPr>
          <a:lstStyle/>
          <a:p>
            <a:r>
              <a:rPr lang="fr-BE" altLang="fr-FR" sz="1400" dirty="0"/>
              <a:t>Progestérone  </a:t>
            </a:r>
          </a:p>
        </p:txBody>
      </p:sp>
      <p:sp>
        <p:nvSpPr>
          <p:cNvPr id="18" name="Rectangle 17"/>
          <p:cNvSpPr/>
          <p:nvPr/>
        </p:nvSpPr>
        <p:spPr>
          <a:xfrm>
            <a:off x="4009620" y="3560117"/>
            <a:ext cx="922420" cy="307777"/>
          </a:xfrm>
          <a:prstGeom prst="rect">
            <a:avLst/>
          </a:prstGeom>
          <a:ln>
            <a:solidFill>
              <a:schemeClr val="tx1"/>
            </a:solidFill>
          </a:ln>
        </p:spPr>
        <p:txBody>
          <a:bodyPr wrap="square">
            <a:spAutoFit/>
          </a:bodyPr>
          <a:lstStyle/>
          <a:p>
            <a:r>
              <a:rPr lang="fr-BE" altLang="fr-FR" sz="1400" dirty="0"/>
              <a:t>Relaxine</a:t>
            </a:r>
          </a:p>
        </p:txBody>
      </p:sp>
      <p:cxnSp>
        <p:nvCxnSpPr>
          <p:cNvPr id="21" name="Connecteur droit avec flèche 20"/>
          <p:cNvCxnSpPr>
            <a:endCxn id="17" idx="0"/>
          </p:cNvCxnSpPr>
          <p:nvPr/>
        </p:nvCxnSpPr>
        <p:spPr>
          <a:xfrm>
            <a:off x="1656986" y="3293677"/>
            <a:ext cx="0" cy="26644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a:off x="5062679" y="2326273"/>
            <a:ext cx="0" cy="167235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4445806" y="2326273"/>
            <a:ext cx="0" cy="67752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2997690" y="3363838"/>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4244462" y="3363838"/>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4260710" y="4371950"/>
            <a:ext cx="0" cy="189257"/>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45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9" name="Connecteur droit 50"/>
          <p:cNvCxnSpPr>
            <a:cxnSpLocks noChangeShapeType="1"/>
          </p:cNvCxnSpPr>
          <p:nvPr/>
        </p:nvCxnSpPr>
        <p:spPr bwMode="auto">
          <a:xfrm>
            <a:off x="418308" y="4063604"/>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0" name="Connecteur droit 52"/>
          <p:cNvCxnSpPr>
            <a:cxnSpLocks noChangeShapeType="1"/>
          </p:cNvCxnSpPr>
          <p:nvPr/>
        </p:nvCxnSpPr>
        <p:spPr bwMode="auto">
          <a:xfrm>
            <a:off x="17113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1" name="Connecteur droit 53"/>
          <p:cNvCxnSpPr>
            <a:cxnSpLocks noChangeShapeType="1"/>
          </p:cNvCxnSpPr>
          <p:nvPr/>
        </p:nvCxnSpPr>
        <p:spPr bwMode="auto">
          <a:xfrm>
            <a:off x="20050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2" name="Connecteur droit 54"/>
          <p:cNvCxnSpPr>
            <a:cxnSpLocks noChangeShapeType="1"/>
          </p:cNvCxnSpPr>
          <p:nvPr/>
        </p:nvCxnSpPr>
        <p:spPr bwMode="auto">
          <a:xfrm>
            <a:off x="22987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3" name="Connecteur droit 55"/>
          <p:cNvCxnSpPr>
            <a:cxnSpLocks noChangeShapeType="1"/>
          </p:cNvCxnSpPr>
          <p:nvPr/>
        </p:nvCxnSpPr>
        <p:spPr bwMode="auto">
          <a:xfrm>
            <a:off x="25923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4" name="Connecteur droit 56"/>
          <p:cNvCxnSpPr>
            <a:cxnSpLocks noChangeShapeType="1"/>
          </p:cNvCxnSpPr>
          <p:nvPr/>
        </p:nvCxnSpPr>
        <p:spPr bwMode="auto">
          <a:xfrm>
            <a:off x="28844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5" name="Connecteur droit 57"/>
          <p:cNvCxnSpPr>
            <a:cxnSpLocks noChangeShapeType="1"/>
          </p:cNvCxnSpPr>
          <p:nvPr/>
        </p:nvCxnSpPr>
        <p:spPr bwMode="auto">
          <a:xfrm>
            <a:off x="31781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6" name="Connecteur droit 58"/>
          <p:cNvCxnSpPr>
            <a:cxnSpLocks noChangeShapeType="1"/>
          </p:cNvCxnSpPr>
          <p:nvPr/>
        </p:nvCxnSpPr>
        <p:spPr bwMode="auto">
          <a:xfrm>
            <a:off x="34686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7" name="Connecteur droit 60"/>
          <p:cNvCxnSpPr>
            <a:cxnSpLocks noChangeShapeType="1"/>
          </p:cNvCxnSpPr>
          <p:nvPr/>
        </p:nvCxnSpPr>
        <p:spPr bwMode="auto">
          <a:xfrm>
            <a:off x="376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8" name="Connecteur droit 61"/>
          <p:cNvCxnSpPr>
            <a:cxnSpLocks noChangeShapeType="1"/>
          </p:cNvCxnSpPr>
          <p:nvPr/>
        </p:nvCxnSpPr>
        <p:spPr bwMode="auto">
          <a:xfrm>
            <a:off x="40576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39" name="Connecteur droit 62"/>
          <p:cNvCxnSpPr>
            <a:cxnSpLocks noChangeShapeType="1"/>
          </p:cNvCxnSpPr>
          <p:nvPr/>
        </p:nvCxnSpPr>
        <p:spPr bwMode="auto">
          <a:xfrm>
            <a:off x="43529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0" name="Connecteur droit 63"/>
          <p:cNvCxnSpPr>
            <a:cxnSpLocks noChangeShapeType="1"/>
          </p:cNvCxnSpPr>
          <p:nvPr/>
        </p:nvCxnSpPr>
        <p:spPr bwMode="auto">
          <a:xfrm>
            <a:off x="46434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1" name="Connecteur droit 64"/>
          <p:cNvCxnSpPr>
            <a:cxnSpLocks noChangeShapeType="1"/>
          </p:cNvCxnSpPr>
          <p:nvPr/>
        </p:nvCxnSpPr>
        <p:spPr bwMode="auto">
          <a:xfrm>
            <a:off x="49387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2" name="Connecteur droit 65"/>
          <p:cNvCxnSpPr>
            <a:cxnSpLocks noChangeShapeType="1"/>
          </p:cNvCxnSpPr>
          <p:nvPr/>
        </p:nvCxnSpPr>
        <p:spPr bwMode="auto">
          <a:xfrm>
            <a:off x="52308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3" name="Connecteur droit 66"/>
          <p:cNvCxnSpPr>
            <a:cxnSpLocks noChangeShapeType="1"/>
          </p:cNvCxnSpPr>
          <p:nvPr/>
        </p:nvCxnSpPr>
        <p:spPr bwMode="auto">
          <a:xfrm>
            <a:off x="55245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4" name="Connecteur droit 67"/>
          <p:cNvCxnSpPr>
            <a:cxnSpLocks noChangeShapeType="1"/>
          </p:cNvCxnSpPr>
          <p:nvPr/>
        </p:nvCxnSpPr>
        <p:spPr bwMode="auto">
          <a:xfrm>
            <a:off x="58181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5" name="Connecteur droit 68"/>
          <p:cNvCxnSpPr>
            <a:cxnSpLocks noChangeShapeType="1"/>
          </p:cNvCxnSpPr>
          <p:nvPr/>
        </p:nvCxnSpPr>
        <p:spPr bwMode="auto">
          <a:xfrm>
            <a:off x="61118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6" name="Connecteur droit 69"/>
          <p:cNvCxnSpPr>
            <a:cxnSpLocks noChangeShapeType="1"/>
          </p:cNvCxnSpPr>
          <p:nvPr/>
        </p:nvCxnSpPr>
        <p:spPr bwMode="auto">
          <a:xfrm>
            <a:off x="64055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7" name="Connecteur droit 70"/>
          <p:cNvCxnSpPr>
            <a:cxnSpLocks noChangeShapeType="1"/>
          </p:cNvCxnSpPr>
          <p:nvPr/>
        </p:nvCxnSpPr>
        <p:spPr bwMode="auto">
          <a:xfrm>
            <a:off x="66976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8" name="Connecteur droit 71"/>
          <p:cNvCxnSpPr>
            <a:cxnSpLocks noChangeShapeType="1"/>
          </p:cNvCxnSpPr>
          <p:nvPr/>
        </p:nvCxnSpPr>
        <p:spPr bwMode="auto">
          <a:xfrm>
            <a:off x="69897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49" name="Connecteur droit 72"/>
          <p:cNvCxnSpPr>
            <a:cxnSpLocks noChangeShapeType="1"/>
          </p:cNvCxnSpPr>
          <p:nvPr/>
        </p:nvCxnSpPr>
        <p:spPr bwMode="auto">
          <a:xfrm>
            <a:off x="72834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50" name="Connecteur droit 73"/>
          <p:cNvCxnSpPr>
            <a:cxnSpLocks noChangeShapeType="1"/>
          </p:cNvCxnSpPr>
          <p:nvPr/>
        </p:nvCxnSpPr>
        <p:spPr bwMode="auto">
          <a:xfrm>
            <a:off x="757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7435" name="ZoneTexte 78"/>
          <p:cNvSpPr txBox="1">
            <a:spLocks noChangeArrowheads="1"/>
          </p:cNvSpPr>
          <p:nvPr/>
        </p:nvSpPr>
        <p:spPr bwMode="auto">
          <a:xfrm>
            <a:off x="1419225" y="4138614"/>
            <a:ext cx="266420" cy="30777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a:t>
            </a:r>
            <a:endParaRPr lang="en-US" altLang="fr-FR" sz="1400">
              <a:latin typeface="Arial Narrow" pitchFamily="34" charset="0"/>
            </a:endParaRPr>
          </a:p>
        </p:txBody>
      </p:sp>
      <p:sp>
        <p:nvSpPr>
          <p:cNvPr id="26652" name="ZoneTexte 79"/>
          <p:cNvSpPr txBox="1">
            <a:spLocks noChangeArrowheads="1"/>
          </p:cNvSpPr>
          <p:nvPr/>
        </p:nvSpPr>
        <p:spPr bwMode="auto">
          <a:xfrm>
            <a:off x="1711326"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a:t>
            </a:r>
            <a:endParaRPr lang="en-US" altLang="fr-FR" sz="1400">
              <a:latin typeface="Arial Narrow" pitchFamily="34" charset="0"/>
            </a:endParaRPr>
          </a:p>
        </p:txBody>
      </p:sp>
      <p:sp>
        <p:nvSpPr>
          <p:cNvPr id="26653" name="ZoneTexte 80"/>
          <p:cNvSpPr txBox="1">
            <a:spLocks noChangeArrowheads="1"/>
          </p:cNvSpPr>
          <p:nvPr/>
        </p:nvSpPr>
        <p:spPr bwMode="auto">
          <a:xfrm>
            <a:off x="2005014"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3</a:t>
            </a:r>
            <a:endParaRPr lang="en-US" altLang="fr-FR" sz="1400">
              <a:latin typeface="Arial Narrow" pitchFamily="34" charset="0"/>
            </a:endParaRPr>
          </a:p>
        </p:txBody>
      </p:sp>
      <p:sp>
        <p:nvSpPr>
          <p:cNvPr id="26654" name="ZoneTexte 90"/>
          <p:cNvSpPr txBox="1">
            <a:spLocks noChangeArrowheads="1"/>
          </p:cNvSpPr>
          <p:nvPr/>
        </p:nvSpPr>
        <p:spPr bwMode="auto">
          <a:xfrm>
            <a:off x="2298701"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4</a:t>
            </a:r>
            <a:endParaRPr lang="en-US" altLang="fr-FR" sz="1400">
              <a:latin typeface="Arial Narrow" pitchFamily="34" charset="0"/>
            </a:endParaRPr>
          </a:p>
        </p:txBody>
      </p:sp>
      <p:sp>
        <p:nvSpPr>
          <p:cNvPr id="26655" name="ZoneTexte 91"/>
          <p:cNvSpPr txBox="1">
            <a:spLocks noChangeArrowheads="1"/>
          </p:cNvSpPr>
          <p:nvPr/>
        </p:nvSpPr>
        <p:spPr bwMode="auto">
          <a:xfrm>
            <a:off x="25923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5</a:t>
            </a:r>
            <a:endParaRPr lang="en-US" altLang="fr-FR" sz="1400">
              <a:latin typeface="Arial Narrow" pitchFamily="34" charset="0"/>
            </a:endParaRPr>
          </a:p>
        </p:txBody>
      </p:sp>
      <p:sp>
        <p:nvSpPr>
          <p:cNvPr id="26656" name="ZoneTexte 92"/>
          <p:cNvSpPr txBox="1">
            <a:spLocks noChangeArrowheads="1"/>
          </p:cNvSpPr>
          <p:nvPr/>
        </p:nvSpPr>
        <p:spPr bwMode="auto">
          <a:xfrm>
            <a:off x="28844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6</a:t>
            </a:r>
            <a:endParaRPr lang="en-US" altLang="fr-FR" sz="1400">
              <a:latin typeface="Arial Narrow" pitchFamily="34" charset="0"/>
            </a:endParaRPr>
          </a:p>
        </p:txBody>
      </p:sp>
      <p:sp>
        <p:nvSpPr>
          <p:cNvPr id="26657" name="ZoneTexte 93"/>
          <p:cNvSpPr txBox="1">
            <a:spLocks noChangeArrowheads="1"/>
          </p:cNvSpPr>
          <p:nvPr/>
        </p:nvSpPr>
        <p:spPr bwMode="auto">
          <a:xfrm>
            <a:off x="3178176"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7</a:t>
            </a:r>
            <a:endParaRPr lang="en-US" altLang="fr-FR" sz="1400">
              <a:latin typeface="Arial Narrow" pitchFamily="34" charset="0"/>
            </a:endParaRPr>
          </a:p>
        </p:txBody>
      </p:sp>
      <p:sp>
        <p:nvSpPr>
          <p:cNvPr id="26658" name="ZoneTexte 94"/>
          <p:cNvSpPr txBox="1">
            <a:spLocks noChangeArrowheads="1"/>
          </p:cNvSpPr>
          <p:nvPr/>
        </p:nvSpPr>
        <p:spPr bwMode="auto">
          <a:xfrm>
            <a:off x="3468689"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8</a:t>
            </a:r>
            <a:endParaRPr lang="en-US" altLang="fr-FR" sz="1400">
              <a:latin typeface="Arial Narrow" pitchFamily="34" charset="0"/>
            </a:endParaRPr>
          </a:p>
        </p:txBody>
      </p:sp>
      <p:sp>
        <p:nvSpPr>
          <p:cNvPr id="26659" name="ZoneTexte 95"/>
          <p:cNvSpPr txBox="1">
            <a:spLocks noChangeArrowheads="1"/>
          </p:cNvSpPr>
          <p:nvPr/>
        </p:nvSpPr>
        <p:spPr bwMode="auto">
          <a:xfrm>
            <a:off x="3767138" y="4138613"/>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9</a:t>
            </a:r>
            <a:endParaRPr lang="en-US" altLang="fr-FR" sz="1400">
              <a:latin typeface="Arial Narrow" pitchFamily="34" charset="0"/>
            </a:endParaRPr>
          </a:p>
        </p:txBody>
      </p:sp>
      <p:sp>
        <p:nvSpPr>
          <p:cNvPr id="26660" name="ZoneTexte 96"/>
          <p:cNvSpPr txBox="1">
            <a:spLocks noChangeArrowheads="1"/>
          </p:cNvSpPr>
          <p:nvPr/>
        </p:nvSpPr>
        <p:spPr bwMode="auto">
          <a:xfrm>
            <a:off x="405765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10</a:t>
            </a:r>
            <a:endParaRPr lang="en-US" altLang="fr-FR" sz="1400">
              <a:latin typeface="Arial Narrow" pitchFamily="34" charset="0"/>
            </a:endParaRPr>
          </a:p>
        </p:txBody>
      </p:sp>
      <p:sp>
        <p:nvSpPr>
          <p:cNvPr id="17445" name="ZoneTexte 97"/>
          <p:cNvSpPr txBox="1">
            <a:spLocks noChangeArrowheads="1"/>
          </p:cNvSpPr>
          <p:nvPr/>
        </p:nvSpPr>
        <p:spPr bwMode="auto">
          <a:xfrm>
            <a:off x="4352926" y="4138613"/>
            <a:ext cx="337400" cy="30777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11</a:t>
            </a:r>
            <a:endParaRPr lang="en-US" altLang="fr-FR" sz="1400">
              <a:latin typeface="Arial Narrow" pitchFamily="34" charset="0"/>
            </a:endParaRPr>
          </a:p>
        </p:txBody>
      </p:sp>
      <p:sp>
        <p:nvSpPr>
          <p:cNvPr id="26662" name="ZoneTexte 98"/>
          <p:cNvSpPr txBox="1">
            <a:spLocks noChangeArrowheads="1"/>
          </p:cNvSpPr>
          <p:nvPr/>
        </p:nvSpPr>
        <p:spPr bwMode="auto">
          <a:xfrm>
            <a:off x="4643438"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12</a:t>
            </a:r>
            <a:endParaRPr lang="en-US" altLang="fr-FR" sz="1400">
              <a:latin typeface="Arial Narrow" pitchFamily="34" charset="0"/>
            </a:endParaRPr>
          </a:p>
        </p:txBody>
      </p:sp>
      <p:sp>
        <p:nvSpPr>
          <p:cNvPr id="26663" name="ZoneTexte 99"/>
          <p:cNvSpPr txBox="1">
            <a:spLocks noChangeArrowheads="1"/>
          </p:cNvSpPr>
          <p:nvPr/>
        </p:nvSpPr>
        <p:spPr bwMode="auto">
          <a:xfrm>
            <a:off x="493871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13</a:t>
            </a:r>
            <a:endParaRPr lang="en-US" altLang="fr-FR" sz="1400">
              <a:latin typeface="Arial Narrow" pitchFamily="34" charset="0"/>
            </a:endParaRPr>
          </a:p>
        </p:txBody>
      </p:sp>
      <p:sp>
        <p:nvSpPr>
          <p:cNvPr id="26664" name="ZoneTexte 100"/>
          <p:cNvSpPr txBox="1">
            <a:spLocks noChangeArrowheads="1"/>
          </p:cNvSpPr>
          <p:nvPr/>
        </p:nvSpPr>
        <p:spPr bwMode="auto">
          <a:xfrm>
            <a:off x="523081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14</a:t>
            </a:r>
            <a:endParaRPr lang="en-US" altLang="fr-FR" sz="1400">
              <a:latin typeface="Arial Narrow" pitchFamily="34" charset="0"/>
            </a:endParaRPr>
          </a:p>
        </p:txBody>
      </p:sp>
      <p:sp>
        <p:nvSpPr>
          <p:cNvPr id="26665" name="ZoneTexte 101"/>
          <p:cNvSpPr txBox="1">
            <a:spLocks noChangeArrowheads="1"/>
          </p:cNvSpPr>
          <p:nvPr/>
        </p:nvSpPr>
        <p:spPr bwMode="auto">
          <a:xfrm>
            <a:off x="552450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15</a:t>
            </a:r>
            <a:endParaRPr lang="en-US" altLang="fr-FR" sz="1400">
              <a:latin typeface="Arial Narrow" pitchFamily="34" charset="0"/>
            </a:endParaRPr>
          </a:p>
        </p:txBody>
      </p:sp>
      <p:sp>
        <p:nvSpPr>
          <p:cNvPr id="26666" name="ZoneTexte 102"/>
          <p:cNvSpPr txBox="1">
            <a:spLocks noChangeArrowheads="1"/>
          </p:cNvSpPr>
          <p:nvPr/>
        </p:nvSpPr>
        <p:spPr bwMode="auto">
          <a:xfrm>
            <a:off x="5818188"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16</a:t>
            </a:r>
            <a:endParaRPr lang="en-US" altLang="fr-FR" sz="1400">
              <a:latin typeface="Arial Narrow" pitchFamily="34" charset="0"/>
            </a:endParaRPr>
          </a:p>
        </p:txBody>
      </p:sp>
      <p:sp>
        <p:nvSpPr>
          <p:cNvPr id="26667" name="ZoneTexte 103"/>
          <p:cNvSpPr txBox="1">
            <a:spLocks noChangeArrowheads="1"/>
          </p:cNvSpPr>
          <p:nvPr/>
        </p:nvSpPr>
        <p:spPr bwMode="auto">
          <a:xfrm>
            <a:off x="6111875"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17</a:t>
            </a:r>
            <a:endParaRPr lang="en-US" altLang="fr-FR" sz="1400">
              <a:latin typeface="Arial Narrow" pitchFamily="34" charset="0"/>
            </a:endParaRPr>
          </a:p>
        </p:txBody>
      </p:sp>
      <p:sp>
        <p:nvSpPr>
          <p:cNvPr id="26668" name="ZoneTexte 104"/>
          <p:cNvSpPr txBox="1">
            <a:spLocks noChangeArrowheads="1"/>
          </p:cNvSpPr>
          <p:nvPr/>
        </p:nvSpPr>
        <p:spPr bwMode="auto">
          <a:xfrm>
            <a:off x="64055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18</a:t>
            </a:r>
            <a:endParaRPr lang="en-US" altLang="fr-FR" sz="1400">
              <a:latin typeface="Arial Narrow" pitchFamily="34" charset="0"/>
            </a:endParaRPr>
          </a:p>
        </p:txBody>
      </p:sp>
      <p:sp>
        <p:nvSpPr>
          <p:cNvPr id="26669" name="ZoneTexte 105"/>
          <p:cNvSpPr txBox="1">
            <a:spLocks noChangeArrowheads="1"/>
          </p:cNvSpPr>
          <p:nvPr/>
        </p:nvSpPr>
        <p:spPr bwMode="auto">
          <a:xfrm>
            <a:off x="66976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19</a:t>
            </a:r>
            <a:endParaRPr lang="en-US" altLang="fr-FR" sz="1400">
              <a:latin typeface="Arial Narrow" pitchFamily="34" charset="0"/>
            </a:endParaRPr>
          </a:p>
        </p:txBody>
      </p:sp>
      <p:sp>
        <p:nvSpPr>
          <p:cNvPr id="26670" name="ZoneTexte 106"/>
          <p:cNvSpPr txBox="1">
            <a:spLocks noChangeArrowheads="1"/>
          </p:cNvSpPr>
          <p:nvPr/>
        </p:nvSpPr>
        <p:spPr bwMode="auto">
          <a:xfrm>
            <a:off x="6989763"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20</a:t>
            </a:r>
            <a:endParaRPr lang="en-US" altLang="fr-FR" sz="1400">
              <a:latin typeface="Arial Narrow" pitchFamily="34" charset="0"/>
            </a:endParaRPr>
          </a:p>
        </p:txBody>
      </p:sp>
      <p:sp>
        <p:nvSpPr>
          <p:cNvPr id="26671" name="ZoneTexte 107"/>
          <p:cNvSpPr txBox="1">
            <a:spLocks noChangeArrowheads="1"/>
          </p:cNvSpPr>
          <p:nvPr/>
        </p:nvSpPr>
        <p:spPr bwMode="auto">
          <a:xfrm>
            <a:off x="7283450" y="4138613"/>
            <a:ext cx="3481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21</a:t>
            </a:r>
            <a:endParaRPr lang="en-US" altLang="fr-FR" sz="1400">
              <a:latin typeface="Arial Narrow" pitchFamily="34" charset="0"/>
            </a:endParaRPr>
          </a:p>
        </p:txBody>
      </p:sp>
      <p:cxnSp>
        <p:nvCxnSpPr>
          <p:cNvPr id="26672" name="Connecteur droit 113"/>
          <p:cNvCxnSpPr>
            <a:cxnSpLocks noChangeShapeType="1"/>
          </p:cNvCxnSpPr>
          <p:nvPr/>
        </p:nvCxnSpPr>
        <p:spPr bwMode="auto">
          <a:xfrm>
            <a:off x="14636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73" name="Connecteur droit 143"/>
          <p:cNvCxnSpPr>
            <a:cxnSpLocks noChangeShapeType="1"/>
          </p:cNvCxnSpPr>
          <p:nvPr/>
        </p:nvCxnSpPr>
        <p:spPr bwMode="auto">
          <a:xfrm>
            <a:off x="11938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4" name="ZoneTexte 78"/>
          <p:cNvSpPr txBox="1">
            <a:spLocks noChangeArrowheads="1"/>
          </p:cNvSpPr>
          <p:nvPr/>
        </p:nvSpPr>
        <p:spPr bwMode="auto">
          <a:xfrm>
            <a:off x="1192214" y="4137422"/>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0</a:t>
            </a:r>
            <a:endParaRPr lang="en-US" altLang="fr-FR" sz="1400">
              <a:latin typeface="Arial Narrow" pitchFamily="34" charset="0"/>
            </a:endParaRPr>
          </a:p>
        </p:txBody>
      </p:sp>
      <p:cxnSp>
        <p:nvCxnSpPr>
          <p:cNvPr id="26675" name="Connecteur droit 73"/>
          <p:cNvCxnSpPr>
            <a:cxnSpLocks noChangeShapeType="1"/>
          </p:cNvCxnSpPr>
          <p:nvPr/>
        </p:nvCxnSpPr>
        <p:spPr bwMode="auto">
          <a:xfrm>
            <a:off x="785653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6" name="ZoneTexte 107"/>
          <p:cNvSpPr txBox="1">
            <a:spLocks noChangeArrowheads="1"/>
          </p:cNvSpPr>
          <p:nvPr/>
        </p:nvSpPr>
        <p:spPr bwMode="auto">
          <a:xfrm>
            <a:off x="7627939" y="4137422"/>
            <a:ext cx="2664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0</a:t>
            </a:r>
            <a:endParaRPr lang="en-US" altLang="fr-FR" sz="1400">
              <a:latin typeface="Arial Narrow" pitchFamily="34" charset="0"/>
            </a:endParaRPr>
          </a:p>
        </p:txBody>
      </p:sp>
      <p:cxnSp>
        <p:nvCxnSpPr>
          <p:cNvPr id="26677" name="Connecteur droit 143"/>
          <p:cNvCxnSpPr>
            <a:cxnSpLocks noChangeShapeType="1"/>
          </p:cNvCxnSpPr>
          <p:nvPr/>
        </p:nvCxnSpPr>
        <p:spPr bwMode="auto">
          <a:xfrm>
            <a:off x="96678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678" name="Connecteur droit 143"/>
          <p:cNvCxnSpPr>
            <a:cxnSpLocks noChangeShapeType="1"/>
          </p:cNvCxnSpPr>
          <p:nvPr/>
        </p:nvCxnSpPr>
        <p:spPr bwMode="auto">
          <a:xfrm>
            <a:off x="717550"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679" name="ZoneTexte 78"/>
          <p:cNvSpPr txBox="1">
            <a:spLocks noChangeArrowheads="1"/>
          </p:cNvSpPr>
          <p:nvPr/>
        </p:nvSpPr>
        <p:spPr bwMode="auto">
          <a:xfrm>
            <a:off x="893764" y="4137422"/>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-1</a:t>
            </a:r>
            <a:endParaRPr lang="en-US" altLang="fr-FR" sz="1400">
              <a:latin typeface="Arial Narrow" pitchFamily="34" charset="0"/>
            </a:endParaRPr>
          </a:p>
        </p:txBody>
      </p:sp>
      <p:sp>
        <p:nvSpPr>
          <p:cNvPr id="26680" name="ZoneTexte 78"/>
          <p:cNvSpPr txBox="1">
            <a:spLocks noChangeArrowheads="1"/>
          </p:cNvSpPr>
          <p:nvPr/>
        </p:nvSpPr>
        <p:spPr bwMode="auto">
          <a:xfrm>
            <a:off x="633414" y="4138613"/>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-2</a:t>
            </a:r>
            <a:endParaRPr lang="en-US" altLang="fr-FR" sz="1400">
              <a:latin typeface="Arial Narrow" pitchFamily="34" charset="0"/>
            </a:endParaRPr>
          </a:p>
        </p:txBody>
      </p:sp>
      <p:sp>
        <p:nvSpPr>
          <p:cNvPr id="26681" name="ZoneTexte 78"/>
          <p:cNvSpPr txBox="1">
            <a:spLocks noChangeArrowheads="1"/>
          </p:cNvSpPr>
          <p:nvPr/>
        </p:nvSpPr>
        <p:spPr bwMode="auto">
          <a:xfrm>
            <a:off x="300039" y="4138613"/>
            <a:ext cx="316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a:latin typeface="Arial Narrow" pitchFamily="34" charset="0"/>
              </a:rPr>
              <a:t>-3</a:t>
            </a:r>
            <a:endParaRPr lang="en-US" altLang="fr-FR" sz="1400">
              <a:latin typeface="Arial Narrow" pitchFamily="34" charset="0"/>
            </a:endParaRPr>
          </a:p>
        </p:txBody>
      </p:sp>
      <p:cxnSp>
        <p:nvCxnSpPr>
          <p:cNvPr id="26682" name="Connecteur droit 73"/>
          <p:cNvCxnSpPr>
            <a:cxnSpLocks noChangeShapeType="1"/>
          </p:cNvCxnSpPr>
          <p:nvPr/>
        </p:nvCxnSpPr>
        <p:spPr bwMode="auto">
          <a:xfrm>
            <a:off x="468313"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6922" name="Text Box 128"/>
          <p:cNvSpPr txBox="1">
            <a:spLocks noChangeArrowheads="1"/>
          </p:cNvSpPr>
          <p:nvPr/>
        </p:nvSpPr>
        <p:spPr bwMode="auto">
          <a:xfrm>
            <a:off x="611188" y="365283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2</a:t>
            </a:r>
            <a:endParaRPr lang="fr-FR" altLang="fr-FR" sz="1200">
              <a:latin typeface="Arial Narrow" pitchFamily="34" charset="0"/>
            </a:endParaRPr>
          </a:p>
        </p:txBody>
      </p:sp>
      <p:sp>
        <p:nvSpPr>
          <p:cNvPr id="26926" name="Line 108"/>
          <p:cNvSpPr>
            <a:spLocks noChangeShapeType="1"/>
          </p:cNvSpPr>
          <p:nvPr/>
        </p:nvSpPr>
        <p:spPr bwMode="auto">
          <a:xfrm flipV="1">
            <a:off x="487363" y="829866"/>
            <a:ext cx="0" cy="296941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7" name="Line 109"/>
          <p:cNvSpPr>
            <a:spLocks noChangeShapeType="1"/>
          </p:cNvSpPr>
          <p:nvPr/>
        </p:nvSpPr>
        <p:spPr bwMode="auto">
          <a:xfrm>
            <a:off x="487363" y="37992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8" name="Line 110"/>
          <p:cNvSpPr>
            <a:spLocks noChangeShapeType="1"/>
          </p:cNvSpPr>
          <p:nvPr/>
        </p:nvSpPr>
        <p:spPr bwMode="auto">
          <a:xfrm>
            <a:off x="487363" y="36373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29" name="Line 111"/>
          <p:cNvSpPr>
            <a:spLocks noChangeShapeType="1"/>
          </p:cNvSpPr>
          <p:nvPr/>
        </p:nvSpPr>
        <p:spPr bwMode="auto">
          <a:xfrm>
            <a:off x="487363" y="34754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0" name="Line 112"/>
          <p:cNvSpPr>
            <a:spLocks noChangeShapeType="1"/>
          </p:cNvSpPr>
          <p:nvPr/>
        </p:nvSpPr>
        <p:spPr bwMode="auto">
          <a:xfrm>
            <a:off x="487363" y="33135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1" name="Line 113"/>
          <p:cNvSpPr>
            <a:spLocks noChangeShapeType="1"/>
          </p:cNvSpPr>
          <p:nvPr/>
        </p:nvSpPr>
        <p:spPr bwMode="auto">
          <a:xfrm>
            <a:off x="487363" y="31515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2" name="Line 114"/>
          <p:cNvSpPr>
            <a:spLocks noChangeShapeType="1"/>
          </p:cNvSpPr>
          <p:nvPr/>
        </p:nvSpPr>
        <p:spPr bwMode="auto">
          <a:xfrm>
            <a:off x="487363" y="29896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3" name="Line 115"/>
          <p:cNvSpPr>
            <a:spLocks noChangeShapeType="1"/>
          </p:cNvSpPr>
          <p:nvPr/>
        </p:nvSpPr>
        <p:spPr bwMode="auto">
          <a:xfrm>
            <a:off x="487363" y="28277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4" name="Line 116"/>
          <p:cNvSpPr>
            <a:spLocks noChangeShapeType="1"/>
          </p:cNvSpPr>
          <p:nvPr/>
        </p:nvSpPr>
        <p:spPr bwMode="auto">
          <a:xfrm>
            <a:off x="487363" y="26658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5" name="Line 117"/>
          <p:cNvSpPr>
            <a:spLocks noChangeShapeType="1"/>
          </p:cNvSpPr>
          <p:nvPr/>
        </p:nvSpPr>
        <p:spPr bwMode="auto">
          <a:xfrm>
            <a:off x="487363" y="250388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6" name="Line 118"/>
          <p:cNvSpPr>
            <a:spLocks noChangeShapeType="1"/>
          </p:cNvSpPr>
          <p:nvPr/>
        </p:nvSpPr>
        <p:spPr bwMode="auto">
          <a:xfrm>
            <a:off x="487363" y="234196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7" name="Line 119"/>
          <p:cNvSpPr>
            <a:spLocks noChangeShapeType="1"/>
          </p:cNvSpPr>
          <p:nvPr/>
        </p:nvSpPr>
        <p:spPr bwMode="auto">
          <a:xfrm>
            <a:off x="487363" y="218003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8" name="Line 120"/>
          <p:cNvSpPr>
            <a:spLocks noChangeShapeType="1"/>
          </p:cNvSpPr>
          <p:nvPr/>
        </p:nvSpPr>
        <p:spPr bwMode="auto">
          <a:xfrm>
            <a:off x="487363" y="201811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39" name="Line 121"/>
          <p:cNvSpPr>
            <a:spLocks noChangeShapeType="1"/>
          </p:cNvSpPr>
          <p:nvPr/>
        </p:nvSpPr>
        <p:spPr bwMode="auto">
          <a:xfrm>
            <a:off x="487363" y="185499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0" name="Line 122"/>
          <p:cNvSpPr>
            <a:spLocks noChangeShapeType="1"/>
          </p:cNvSpPr>
          <p:nvPr/>
        </p:nvSpPr>
        <p:spPr bwMode="auto">
          <a:xfrm>
            <a:off x="487363" y="169307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1" name="Line 123"/>
          <p:cNvSpPr>
            <a:spLocks noChangeShapeType="1"/>
          </p:cNvSpPr>
          <p:nvPr/>
        </p:nvSpPr>
        <p:spPr bwMode="auto">
          <a:xfrm>
            <a:off x="487363" y="153114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2" name="Line 124"/>
          <p:cNvSpPr>
            <a:spLocks noChangeShapeType="1"/>
          </p:cNvSpPr>
          <p:nvPr/>
        </p:nvSpPr>
        <p:spPr bwMode="auto">
          <a:xfrm>
            <a:off x="487363" y="136922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3" name="Line 125"/>
          <p:cNvSpPr>
            <a:spLocks noChangeShapeType="1"/>
          </p:cNvSpPr>
          <p:nvPr/>
        </p:nvSpPr>
        <p:spPr bwMode="auto">
          <a:xfrm>
            <a:off x="487363" y="120729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4" name="Line 126"/>
          <p:cNvSpPr>
            <a:spLocks noChangeShapeType="1"/>
          </p:cNvSpPr>
          <p:nvPr/>
        </p:nvSpPr>
        <p:spPr bwMode="auto">
          <a:xfrm>
            <a:off x="487363" y="1045370"/>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5" name="Line 127"/>
          <p:cNvSpPr>
            <a:spLocks noChangeShapeType="1"/>
          </p:cNvSpPr>
          <p:nvPr/>
        </p:nvSpPr>
        <p:spPr bwMode="auto">
          <a:xfrm>
            <a:off x="487363" y="88344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fr-BE"/>
          </a:p>
        </p:txBody>
      </p:sp>
      <p:sp>
        <p:nvSpPr>
          <p:cNvPr id="26946" name="Text Box 129"/>
          <p:cNvSpPr txBox="1">
            <a:spLocks noChangeArrowheads="1"/>
          </p:cNvSpPr>
          <p:nvPr/>
        </p:nvSpPr>
        <p:spPr bwMode="auto">
          <a:xfrm>
            <a:off x="631825" y="255746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9</a:t>
            </a:r>
            <a:endParaRPr lang="fr-FR" altLang="fr-FR" sz="1200">
              <a:latin typeface="Arial Narrow" pitchFamily="34" charset="0"/>
            </a:endParaRPr>
          </a:p>
        </p:txBody>
      </p:sp>
      <p:sp>
        <p:nvSpPr>
          <p:cNvPr id="26947" name="Text Box 130"/>
          <p:cNvSpPr txBox="1">
            <a:spLocks noChangeArrowheads="1"/>
          </p:cNvSpPr>
          <p:nvPr/>
        </p:nvSpPr>
        <p:spPr bwMode="auto">
          <a:xfrm>
            <a:off x="631825" y="271938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8</a:t>
            </a:r>
            <a:endParaRPr lang="fr-FR" altLang="fr-FR" sz="1200">
              <a:latin typeface="Arial Narrow" pitchFamily="34" charset="0"/>
            </a:endParaRPr>
          </a:p>
        </p:txBody>
      </p:sp>
      <p:sp>
        <p:nvSpPr>
          <p:cNvPr id="26948" name="Text Box 131"/>
          <p:cNvSpPr txBox="1">
            <a:spLocks noChangeArrowheads="1"/>
          </p:cNvSpPr>
          <p:nvPr/>
        </p:nvSpPr>
        <p:spPr bwMode="auto">
          <a:xfrm>
            <a:off x="631825" y="288131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7</a:t>
            </a:r>
            <a:endParaRPr lang="fr-FR" altLang="fr-FR" sz="1200">
              <a:latin typeface="Arial Narrow" pitchFamily="34" charset="0"/>
            </a:endParaRPr>
          </a:p>
        </p:txBody>
      </p:sp>
      <p:sp>
        <p:nvSpPr>
          <p:cNvPr id="26949" name="Text Box 132"/>
          <p:cNvSpPr txBox="1">
            <a:spLocks noChangeArrowheads="1"/>
          </p:cNvSpPr>
          <p:nvPr/>
        </p:nvSpPr>
        <p:spPr bwMode="auto">
          <a:xfrm>
            <a:off x="631825" y="304323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6</a:t>
            </a:r>
            <a:endParaRPr lang="fr-FR" altLang="fr-FR" sz="1200">
              <a:latin typeface="Arial Narrow" pitchFamily="34" charset="0"/>
            </a:endParaRPr>
          </a:p>
        </p:txBody>
      </p:sp>
      <p:sp>
        <p:nvSpPr>
          <p:cNvPr id="26950" name="Text Box 133"/>
          <p:cNvSpPr txBox="1">
            <a:spLocks noChangeArrowheads="1"/>
          </p:cNvSpPr>
          <p:nvPr/>
        </p:nvSpPr>
        <p:spPr bwMode="auto">
          <a:xfrm>
            <a:off x="631825" y="320516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5</a:t>
            </a:r>
            <a:endParaRPr lang="fr-FR" altLang="fr-FR" sz="1200">
              <a:latin typeface="Arial Narrow" pitchFamily="34" charset="0"/>
            </a:endParaRPr>
          </a:p>
        </p:txBody>
      </p:sp>
      <p:sp>
        <p:nvSpPr>
          <p:cNvPr id="26951" name="Text Box 134"/>
          <p:cNvSpPr txBox="1">
            <a:spLocks noChangeArrowheads="1"/>
          </p:cNvSpPr>
          <p:nvPr/>
        </p:nvSpPr>
        <p:spPr bwMode="auto">
          <a:xfrm>
            <a:off x="631825" y="3368278"/>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4</a:t>
            </a:r>
            <a:endParaRPr lang="fr-FR" altLang="fr-FR" sz="1200">
              <a:latin typeface="Arial Narrow" pitchFamily="34" charset="0"/>
            </a:endParaRPr>
          </a:p>
        </p:txBody>
      </p:sp>
      <p:sp>
        <p:nvSpPr>
          <p:cNvPr id="26952" name="Text Box 135"/>
          <p:cNvSpPr txBox="1">
            <a:spLocks noChangeArrowheads="1"/>
          </p:cNvSpPr>
          <p:nvPr/>
        </p:nvSpPr>
        <p:spPr bwMode="auto">
          <a:xfrm>
            <a:off x="631825" y="3530203"/>
            <a:ext cx="255198"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3</a:t>
            </a:r>
            <a:endParaRPr lang="fr-FR" altLang="fr-FR" sz="1200">
              <a:latin typeface="Arial Narrow" pitchFamily="34" charset="0"/>
            </a:endParaRPr>
          </a:p>
        </p:txBody>
      </p:sp>
      <p:sp>
        <p:nvSpPr>
          <p:cNvPr id="26953" name="Text Box 136"/>
          <p:cNvSpPr txBox="1">
            <a:spLocks noChangeArrowheads="1"/>
          </p:cNvSpPr>
          <p:nvPr/>
        </p:nvSpPr>
        <p:spPr bwMode="auto">
          <a:xfrm>
            <a:off x="631825" y="126206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17</a:t>
            </a:r>
            <a:endParaRPr lang="fr-FR" altLang="fr-FR" sz="1200">
              <a:latin typeface="Arial Narrow" pitchFamily="34" charset="0"/>
            </a:endParaRPr>
          </a:p>
        </p:txBody>
      </p:sp>
      <p:sp>
        <p:nvSpPr>
          <p:cNvPr id="26954" name="Text Box 137"/>
          <p:cNvSpPr txBox="1">
            <a:spLocks noChangeArrowheads="1"/>
          </p:cNvSpPr>
          <p:nvPr/>
        </p:nvSpPr>
        <p:spPr bwMode="auto">
          <a:xfrm>
            <a:off x="631825" y="239553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10</a:t>
            </a:r>
            <a:endParaRPr lang="fr-FR" altLang="fr-FR" sz="1200">
              <a:latin typeface="Arial Narrow" pitchFamily="34" charset="0"/>
            </a:endParaRPr>
          </a:p>
        </p:txBody>
      </p:sp>
      <p:sp>
        <p:nvSpPr>
          <p:cNvPr id="26955" name="Text Box 138"/>
          <p:cNvSpPr txBox="1">
            <a:spLocks noChangeArrowheads="1"/>
          </p:cNvSpPr>
          <p:nvPr/>
        </p:nvSpPr>
        <p:spPr bwMode="auto">
          <a:xfrm>
            <a:off x="631825" y="142398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16</a:t>
            </a:r>
            <a:endParaRPr lang="fr-FR" altLang="fr-FR" sz="1200">
              <a:latin typeface="Arial Narrow" pitchFamily="34" charset="0"/>
            </a:endParaRPr>
          </a:p>
        </p:txBody>
      </p:sp>
      <p:sp>
        <p:nvSpPr>
          <p:cNvPr id="26956" name="Text Box 139"/>
          <p:cNvSpPr txBox="1">
            <a:spLocks noChangeArrowheads="1"/>
          </p:cNvSpPr>
          <p:nvPr/>
        </p:nvSpPr>
        <p:spPr bwMode="auto">
          <a:xfrm>
            <a:off x="631825" y="158591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15</a:t>
            </a:r>
            <a:endParaRPr lang="fr-FR" altLang="fr-FR" sz="1200">
              <a:latin typeface="Arial Narrow" pitchFamily="34" charset="0"/>
            </a:endParaRPr>
          </a:p>
        </p:txBody>
      </p:sp>
      <p:sp>
        <p:nvSpPr>
          <p:cNvPr id="26957" name="Text Box 140"/>
          <p:cNvSpPr txBox="1">
            <a:spLocks noChangeArrowheads="1"/>
          </p:cNvSpPr>
          <p:nvPr/>
        </p:nvSpPr>
        <p:spPr bwMode="auto">
          <a:xfrm>
            <a:off x="631825" y="174783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14</a:t>
            </a:r>
            <a:endParaRPr lang="fr-FR" altLang="fr-FR" sz="1200">
              <a:latin typeface="Arial Narrow" pitchFamily="34" charset="0"/>
            </a:endParaRPr>
          </a:p>
        </p:txBody>
      </p:sp>
      <p:sp>
        <p:nvSpPr>
          <p:cNvPr id="26958" name="Text Box 141"/>
          <p:cNvSpPr txBox="1">
            <a:spLocks noChangeArrowheads="1"/>
          </p:cNvSpPr>
          <p:nvPr/>
        </p:nvSpPr>
        <p:spPr bwMode="auto">
          <a:xfrm>
            <a:off x="631825" y="1909763"/>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12</a:t>
            </a:r>
            <a:endParaRPr lang="fr-FR" altLang="fr-FR" sz="1200">
              <a:latin typeface="Arial Narrow" pitchFamily="34" charset="0"/>
            </a:endParaRPr>
          </a:p>
        </p:txBody>
      </p:sp>
      <p:sp>
        <p:nvSpPr>
          <p:cNvPr id="26959" name="Text Box 142"/>
          <p:cNvSpPr txBox="1">
            <a:spLocks noChangeArrowheads="1"/>
          </p:cNvSpPr>
          <p:nvPr/>
        </p:nvSpPr>
        <p:spPr bwMode="auto">
          <a:xfrm>
            <a:off x="631825" y="2071688"/>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12</a:t>
            </a:r>
            <a:endParaRPr lang="fr-FR" altLang="fr-FR" sz="1200">
              <a:latin typeface="Arial Narrow" pitchFamily="34" charset="0"/>
            </a:endParaRPr>
          </a:p>
        </p:txBody>
      </p:sp>
      <p:sp>
        <p:nvSpPr>
          <p:cNvPr id="26960" name="Text Box 143"/>
          <p:cNvSpPr txBox="1">
            <a:spLocks noChangeArrowheads="1"/>
          </p:cNvSpPr>
          <p:nvPr/>
        </p:nvSpPr>
        <p:spPr bwMode="auto">
          <a:xfrm>
            <a:off x="631825" y="2233613"/>
            <a:ext cx="316497"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11</a:t>
            </a:r>
            <a:endParaRPr lang="fr-FR" altLang="fr-FR" sz="1200">
              <a:latin typeface="Arial Narrow" pitchFamily="34" charset="0"/>
            </a:endParaRPr>
          </a:p>
        </p:txBody>
      </p:sp>
      <p:sp>
        <p:nvSpPr>
          <p:cNvPr id="26961" name="Text Box 144"/>
          <p:cNvSpPr txBox="1">
            <a:spLocks noChangeArrowheads="1"/>
          </p:cNvSpPr>
          <p:nvPr/>
        </p:nvSpPr>
        <p:spPr bwMode="auto">
          <a:xfrm>
            <a:off x="631825" y="1098947"/>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18</a:t>
            </a:r>
            <a:endParaRPr lang="fr-FR" altLang="fr-FR" sz="1200">
              <a:latin typeface="Arial Narrow" pitchFamily="34" charset="0"/>
            </a:endParaRPr>
          </a:p>
        </p:txBody>
      </p:sp>
      <p:sp>
        <p:nvSpPr>
          <p:cNvPr id="26962" name="Text Box 145"/>
          <p:cNvSpPr txBox="1">
            <a:spLocks noChangeArrowheads="1"/>
          </p:cNvSpPr>
          <p:nvPr/>
        </p:nvSpPr>
        <p:spPr bwMode="auto">
          <a:xfrm>
            <a:off x="631825" y="775097"/>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20</a:t>
            </a:r>
            <a:endParaRPr lang="fr-FR" altLang="fr-FR" sz="1200">
              <a:latin typeface="Arial Narrow" pitchFamily="34" charset="0"/>
            </a:endParaRPr>
          </a:p>
        </p:txBody>
      </p:sp>
      <p:sp>
        <p:nvSpPr>
          <p:cNvPr id="26963" name="Text Box 146"/>
          <p:cNvSpPr txBox="1">
            <a:spLocks noChangeArrowheads="1"/>
          </p:cNvSpPr>
          <p:nvPr/>
        </p:nvSpPr>
        <p:spPr bwMode="auto">
          <a:xfrm>
            <a:off x="631825" y="937022"/>
            <a:ext cx="325730" cy="2769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200">
                <a:latin typeface="Arial Narrow" pitchFamily="34" charset="0"/>
              </a:rPr>
              <a:t>19</a:t>
            </a:r>
            <a:endParaRPr lang="fr-FR" altLang="fr-FR" sz="1200">
              <a:latin typeface="Arial Narrow" pitchFamily="34" charset="0"/>
            </a:endParaRPr>
          </a:p>
        </p:txBody>
      </p:sp>
      <p:sp>
        <p:nvSpPr>
          <p:cNvPr id="26925" name="Text Box 149"/>
          <p:cNvSpPr txBox="1">
            <a:spLocks noChangeArrowheads="1"/>
          </p:cNvSpPr>
          <p:nvPr/>
        </p:nvSpPr>
        <p:spPr bwMode="auto">
          <a:xfrm>
            <a:off x="298450" y="201297"/>
            <a:ext cx="511679" cy="3385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600" dirty="0">
                <a:latin typeface="+mn-lt"/>
              </a:rPr>
              <a:t>mm</a:t>
            </a:r>
            <a:endParaRPr lang="fr-FR" altLang="fr-FR" sz="1600" dirty="0">
              <a:latin typeface="+mn-lt"/>
            </a:endParaRPr>
          </a:p>
        </p:txBody>
      </p:sp>
      <p:sp>
        <p:nvSpPr>
          <p:cNvPr id="21677" name="Oval 173"/>
          <p:cNvSpPr>
            <a:spLocks noChangeArrowheads="1"/>
          </p:cNvSpPr>
          <p:nvPr/>
        </p:nvSpPr>
        <p:spPr bwMode="auto">
          <a:xfrm>
            <a:off x="1979613" y="2626520"/>
            <a:ext cx="367885" cy="323850"/>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5" name="Group 312"/>
          <p:cNvGrpSpPr>
            <a:grpSpLocks/>
          </p:cNvGrpSpPr>
          <p:nvPr/>
        </p:nvGrpSpPr>
        <p:grpSpPr bwMode="auto">
          <a:xfrm>
            <a:off x="1476375" y="3868342"/>
            <a:ext cx="6338888" cy="107156"/>
            <a:chOff x="930" y="3430"/>
            <a:chExt cx="3993" cy="90"/>
          </a:xfrm>
        </p:grpSpPr>
        <p:grpSp>
          <p:nvGrpSpPr>
            <p:cNvPr id="26784" name="Group 160"/>
            <p:cNvGrpSpPr>
              <a:grpSpLocks/>
            </p:cNvGrpSpPr>
            <p:nvPr/>
          </p:nvGrpSpPr>
          <p:grpSpPr bwMode="auto">
            <a:xfrm>
              <a:off x="930" y="3430"/>
              <a:ext cx="182" cy="90"/>
              <a:chOff x="2381" y="2024"/>
              <a:chExt cx="271" cy="136"/>
            </a:xfrm>
          </p:grpSpPr>
          <p:sp>
            <p:nvSpPr>
              <p:cNvPr id="2691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2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2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5" name="Group 174"/>
            <p:cNvGrpSpPr>
              <a:grpSpLocks/>
            </p:cNvGrpSpPr>
            <p:nvPr/>
          </p:nvGrpSpPr>
          <p:grpSpPr bwMode="auto">
            <a:xfrm>
              <a:off x="1111" y="3430"/>
              <a:ext cx="182" cy="90"/>
              <a:chOff x="2381" y="2024"/>
              <a:chExt cx="271" cy="136"/>
            </a:xfrm>
          </p:grpSpPr>
          <p:sp>
            <p:nvSpPr>
              <p:cNvPr id="2691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6" name="Group 180"/>
            <p:cNvGrpSpPr>
              <a:grpSpLocks/>
            </p:cNvGrpSpPr>
            <p:nvPr/>
          </p:nvGrpSpPr>
          <p:grpSpPr bwMode="auto">
            <a:xfrm>
              <a:off x="1837" y="3430"/>
              <a:ext cx="182" cy="90"/>
              <a:chOff x="2381" y="2024"/>
              <a:chExt cx="271" cy="136"/>
            </a:xfrm>
          </p:grpSpPr>
          <p:sp>
            <p:nvSpPr>
              <p:cNvPr id="2690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1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7" name="Group 186"/>
            <p:cNvGrpSpPr>
              <a:grpSpLocks/>
            </p:cNvGrpSpPr>
            <p:nvPr/>
          </p:nvGrpSpPr>
          <p:grpSpPr bwMode="auto">
            <a:xfrm>
              <a:off x="1474" y="3430"/>
              <a:ext cx="182" cy="90"/>
              <a:chOff x="2381" y="2024"/>
              <a:chExt cx="271" cy="136"/>
            </a:xfrm>
          </p:grpSpPr>
          <p:sp>
            <p:nvSpPr>
              <p:cNvPr id="2690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8" name="Group 192"/>
            <p:cNvGrpSpPr>
              <a:grpSpLocks/>
            </p:cNvGrpSpPr>
            <p:nvPr/>
          </p:nvGrpSpPr>
          <p:grpSpPr bwMode="auto">
            <a:xfrm>
              <a:off x="1655" y="3430"/>
              <a:ext cx="182" cy="90"/>
              <a:chOff x="2381" y="2024"/>
              <a:chExt cx="271" cy="136"/>
            </a:xfrm>
          </p:grpSpPr>
          <p:sp>
            <p:nvSpPr>
              <p:cNvPr id="2689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90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89" name="Group 198"/>
            <p:cNvGrpSpPr>
              <a:grpSpLocks/>
            </p:cNvGrpSpPr>
            <p:nvPr/>
          </p:nvGrpSpPr>
          <p:grpSpPr bwMode="auto">
            <a:xfrm>
              <a:off x="1292" y="3430"/>
              <a:ext cx="182" cy="90"/>
              <a:chOff x="2381" y="2024"/>
              <a:chExt cx="271" cy="136"/>
            </a:xfrm>
          </p:grpSpPr>
          <p:sp>
            <p:nvSpPr>
              <p:cNvPr id="2689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0" name="Group 204"/>
            <p:cNvGrpSpPr>
              <a:grpSpLocks/>
            </p:cNvGrpSpPr>
            <p:nvPr/>
          </p:nvGrpSpPr>
          <p:grpSpPr bwMode="auto">
            <a:xfrm>
              <a:off x="2880" y="3430"/>
              <a:ext cx="182" cy="90"/>
              <a:chOff x="2381" y="2024"/>
              <a:chExt cx="271" cy="136"/>
            </a:xfrm>
          </p:grpSpPr>
          <p:sp>
            <p:nvSpPr>
              <p:cNvPr id="2688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9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1" name="Group 210"/>
            <p:cNvGrpSpPr>
              <a:grpSpLocks/>
            </p:cNvGrpSpPr>
            <p:nvPr/>
          </p:nvGrpSpPr>
          <p:grpSpPr bwMode="auto">
            <a:xfrm>
              <a:off x="2699" y="3430"/>
              <a:ext cx="182" cy="90"/>
              <a:chOff x="2381" y="2024"/>
              <a:chExt cx="271" cy="136"/>
            </a:xfrm>
          </p:grpSpPr>
          <p:sp>
            <p:nvSpPr>
              <p:cNvPr id="2688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2" name="Group 216"/>
            <p:cNvGrpSpPr>
              <a:grpSpLocks/>
            </p:cNvGrpSpPr>
            <p:nvPr/>
          </p:nvGrpSpPr>
          <p:grpSpPr bwMode="auto">
            <a:xfrm>
              <a:off x="2562" y="3430"/>
              <a:ext cx="182" cy="90"/>
              <a:chOff x="2381" y="2024"/>
              <a:chExt cx="271" cy="136"/>
            </a:xfrm>
          </p:grpSpPr>
          <p:sp>
            <p:nvSpPr>
              <p:cNvPr id="2687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8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3" name="Group 222"/>
            <p:cNvGrpSpPr>
              <a:grpSpLocks/>
            </p:cNvGrpSpPr>
            <p:nvPr/>
          </p:nvGrpSpPr>
          <p:grpSpPr bwMode="auto">
            <a:xfrm>
              <a:off x="2381" y="3430"/>
              <a:ext cx="182" cy="90"/>
              <a:chOff x="2381" y="2024"/>
              <a:chExt cx="271" cy="136"/>
            </a:xfrm>
          </p:grpSpPr>
          <p:sp>
            <p:nvSpPr>
              <p:cNvPr id="2687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4" name="Group 228"/>
            <p:cNvGrpSpPr>
              <a:grpSpLocks/>
            </p:cNvGrpSpPr>
            <p:nvPr/>
          </p:nvGrpSpPr>
          <p:grpSpPr bwMode="auto">
            <a:xfrm>
              <a:off x="2200" y="3430"/>
              <a:ext cx="182" cy="90"/>
              <a:chOff x="2381" y="2024"/>
              <a:chExt cx="271" cy="136"/>
            </a:xfrm>
          </p:grpSpPr>
          <p:sp>
            <p:nvSpPr>
              <p:cNvPr id="2686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7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5" name="Group 234"/>
            <p:cNvGrpSpPr>
              <a:grpSpLocks/>
            </p:cNvGrpSpPr>
            <p:nvPr/>
          </p:nvGrpSpPr>
          <p:grpSpPr bwMode="auto">
            <a:xfrm>
              <a:off x="2018" y="3430"/>
              <a:ext cx="182" cy="90"/>
              <a:chOff x="2381" y="2024"/>
              <a:chExt cx="271" cy="136"/>
            </a:xfrm>
          </p:grpSpPr>
          <p:sp>
            <p:nvSpPr>
              <p:cNvPr id="2686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6" name="Group 240"/>
            <p:cNvGrpSpPr>
              <a:grpSpLocks/>
            </p:cNvGrpSpPr>
            <p:nvPr/>
          </p:nvGrpSpPr>
          <p:grpSpPr bwMode="auto">
            <a:xfrm>
              <a:off x="3924" y="3430"/>
              <a:ext cx="182" cy="90"/>
              <a:chOff x="2381" y="2024"/>
              <a:chExt cx="271" cy="136"/>
            </a:xfrm>
          </p:grpSpPr>
          <p:sp>
            <p:nvSpPr>
              <p:cNvPr id="2685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6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7" name="Group 246"/>
            <p:cNvGrpSpPr>
              <a:grpSpLocks/>
            </p:cNvGrpSpPr>
            <p:nvPr/>
          </p:nvGrpSpPr>
          <p:grpSpPr bwMode="auto">
            <a:xfrm>
              <a:off x="3743" y="3430"/>
              <a:ext cx="182" cy="90"/>
              <a:chOff x="2381" y="2024"/>
              <a:chExt cx="271" cy="136"/>
            </a:xfrm>
          </p:grpSpPr>
          <p:sp>
            <p:nvSpPr>
              <p:cNvPr id="2685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8" name="Group 252"/>
            <p:cNvGrpSpPr>
              <a:grpSpLocks/>
            </p:cNvGrpSpPr>
            <p:nvPr/>
          </p:nvGrpSpPr>
          <p:grpSpPr bwMode="auto">
            <a:xfrm>
              <a:off x="3606" y="3430"/>
              <a:ext cx="182" cy="90"/>
              <a:chOff x="2381" y="2024"/>
              <a:chExt cx="271" cy="136"/>
            </a:xfrm>
          </p:grpSpPr>
          <p:sp>
            <p:nvSpPr>
              <p:cNvPr id="2684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5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99" name="Group 258"/>
            <p:cNvGrpSpPr>
              <a:grpSpLocks/>
            </p:cNvGrpSpPr>
            <p:nvPr/>
          </p:nvGrpSpPr>
          <p:grpSpPr bwMode="auto">
            <a:xfrm>
              <a:off x="3425" y="3430"/>
              <a:ext cx="182" cy="90"/>
              <a:chOff x="2381" y="2024"/>
              <a:chExt cx="271" cy="136"/>
            </a:xfrm>
          </p:grpSpPr>
          <p:sp>
            <p:nvSpPr>
              <p:cNvPr id="2684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0" name="Group 264"/>
            <p:cNvGrpSpPr>
              <a:grpSpLocks/>
            </p:cNvGrpSpPr>
            <p:nvPr/>
          </p:nvGrpSpPr>
          <p:grpSpPr bwMode="auto">
            <a:xfrm>
              <a:off x="3244" y="3430"/>
              <a:ext cx="182" cy="90"/>
              <a:chOff x="2381" y="2024"/>
              <a:chExt cx="271" cy="136"/>
            </a:xfrm>
          </p:grpSpPr>
          <p:sp>
            <p:nvSpPr>
              <p:cNvPr id="2683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4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1" name="Group 270"/>
            <p:cNvGrpSpPr>
              <a:grpSpLocks/>
            </p:cNvGrpSpPr>
            <p:nvPr/>
          </p:nvGrpSpPr>
          <p:grpSpPr bwMode="auto">
            <a:xfrm>
              <a:off x="3062" y="3430"/>
              <a:ext cx="182" cy="90"/>
              <a:chOff x="2381" y="2024"/>
              <a:chExt cx="271" cy="136"/>
            </a:xfrm>
          </p:grpSpPr>
          <p:sp>
            <p:nvSpPr>
              <p:cNvPr id="2683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2" name="Group 282"/>
            <p:cNvGrpSpPr>
              <a:grpSpLocks/>
            </p:cNvGrpSpPr>
            <p:nvPr/>
          </p:nvGrpSpPr>
          <p:grpSpPr bwMode="auto">
            <a:xfrm>
              <a:off x="4741" y="3430"/>
              <a:ext cx="182" cy="90"/>
              <a:chOff x="2381" y="2024"/>
              <a:chExt cx="271" cy="136"/>
            </a:xfrm>
          </p:grpSpPr>
          <p:sp>
            <p:nvSpPr>
              <p:cNvPr id="2682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3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3" name="Group 288"/>
            <p:cNvGrpSpPr>
              <a:grpSpLocks/>
            </p:cNvGrpSpPr>
            <p:nvPr/>
          </p:nvGrpSpPr>
          <p:grpSpPr bwMode="auto">
            <a:xfrm>
              <a:off x="4604" y="3430"/>
              <a:ext cx="182" cy="90"/>
              <a:chOff x="2381" y="2024"/>
              <a:chExt cx="271" cy="136"/>
            </a:xfrm>
          </p:grpSpPr>
          <p:sp>
            <p:nvSpPr>
              <p:cNvPr id="2682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4" name="Group 294"/>
            <p:cNvGrpSpPr>
              <a:grpSpLocks/>
            </p:cNvGrpSpPr>
            <p:nvPr/>
          </p:nvGrpSpPr>
          <p:grpSpPr bwMode="auto">
            <a:xfrm>
              <a:off x="4423" y="3430"/>
              <a:ext cx="182" cy="90"/>
              <a:chOff x="2381" y="2024"/>
              <a:chExt cx="271" cy="136"/>
            </a:xfrm>
          </p:grpSpPr>
          <p:sp>
            <p:nvSpPr>
              <p:cNvPr id="2681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2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5" name="Group 300"/>
            <p:cNvGrpSpPr>
              <a:grpSpLocks/>
            </p:cNvGrpSpPr>
            <p:nvPr/>
          </p:nvGrpSpPr>
          <p:grpSpPr bwMode="auto">
            <a:xfrm>
              <a:off x="4242" y="3430"/>
              <a:ext cx="182" cy="90"/>
              <a:chOff x="2381" y="2024"/>
              <a:chExt cx="271" cy="136"/>
            </a:xfrm>
          </p:grpSpPr>
          <p:sp>
            <p:nvSpPr>
              <p:cNvPr id="2681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806" name="Group 306"/>
            <p:cNvGrpSpPr>
              <a:grpSpLocks/>
            </p:cNvGrpSpPr>
            <p:nvPr/>
          </p:nvGrpSpPr>
          <p:grpSpPr bwMode="auto">
            <a:xfrm>
              <a:off x="4060" y="3430"/>
              <a:ext cx="182" cy="90"/>
              <a:chOff x="2381" y="2024"/>
              <a:chExt cx="271" cy="136"/>
            </a:xfrm>
          </p:grpSpPr>
          <p:sp>
            <p:nvSpPr>
              <p:cNvPr id="2680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0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0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81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nvGrpSpPr>
          <p:cNvPr id="8" name="Groupe 7"/>
          <p:cNvGrpSpPr/>
          <p:nvPr/>
        </p:nvGrpSpPr>
        <p:grpSpPr>
          <a:xfrm>
            <a:off x="1476376" y="2896791"/>
            <a:ext cx="1088746" cy="971550"/>
            <a:chOff x="1476375" y="3862388"/>
            <a:chExt cx="1223963" cy="1295400"/>
          </a:xfrm>
        </p:grpSpPr>
        <p:sp>
          <p:nvSpPr>
            <p:cNvPr id="21834" name="Oval 330"/>
            <p:cNvSpPr>
              <a:spLocks noChangeArrowheads="1"/>
            </p:cNvSpPr>
            <p:nvPr/>
          </p:nvSpPr>
          <p:spPr bwMode="auto">
            <a:xfrm>
              <a:off x="1476375" y="4510088"/>
              <a:ext cx="287338" cy="287338"/>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2" name="Groupe 1"/>
            <p:cNvGrpSpPr/>
            <p:nvPr/>
          </p:nvGrpSpPr>
          <p:grpSpPr>
            <a:xfrm>
              <a:off x="1547813" y="3862388"/>
              <a:ext cx="1152525" cy="1295400"/>
              <a:chOff x="1547813" y="3862388"/>
              <a:chExt cx="1152525" cy="1295400"/>
            </a:xfrm>
          </p:grpSpPr>
          <p:grpSp>
            <p:nvGrpSpPr>
              <p:cNvPr id="29" name="Group 342"/>
              <p:cNvGrpSpPr>
                <a:grpSpLocks/>
              </p:cNvGrpSpPr>
              <p:nvPr/>
            </p:nvGrpSpPr>
            <p:grpSpPr bwMode="auto">
              <a:xfrm>
                <a:off x="1547813" y="4725988"/>
                <a:ext cx="360362" cy="431800"/>
                <a:chOff x="975" y="3158"/>
                <a:chExt cx="227" cy="272"/>
              </a:xfrm>
            </p:grpSpPr>
            <p:sp>
              <p:nvSpPr>
                <p:cNvPr id="26775" name="Oval 16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6" name="Oval 313"/>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7" name="Oval 314"/>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8" name="Oval 315"/>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9" name="Oval 316"/>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0" name="Oval 31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1" name="Oval 327"/>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2" name="Oval 328"/>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83" name="Oval 329"/>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0" name="Group 343"/>
              <p:cNvGrpSpPr>
                <a:grpSpLocks/>
              </p:cNvGrpSpPr>
              <p:nvPr/>
            </p:nvGrpSpPr>
            <p:grpSpPr bwMode="auto">
              <a:xfrm>
                <a:off x="1619250" y="3862388"/>
                <a:ext cx="719138" cy="935038"/>
                <a:chOff x="975" y="2614"/>
                <a:chExt cx="453" cy="589"/>
              </a:xfrm>
            </p:grpSpPr>
            <p:sp>
              <p:nvSpPr>
                <p:cNvPr id="26766" name="Oval 169"/>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7" name="Oval 170"/>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8" name="Oval 171"/>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9" name="Oval 172"/>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0" name="Oval 324"/>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1" name="Oval 325"/>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2" name="Oval 326"/>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3" name="Oval 33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74" name="Oval 33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1" name="Group 348"/>
              <p:cNvGrpSpPr>
                <a:grpSpLocks/>
              </p:cNvGrpSpPr>
              <p:nvPr/>
            </p:nvGrpSpPr>
            <p:grpSpPr bwMode="auto">
              <a:xfrm>
                <a:off x="2268538" y="3862388"/>
                <a:ext cx="431800" cy="215900"/>
                <a:chOff x="1429" y="2614"/>
                <a:chExt cx="272" cy="136"/>
              </a:xfrm>
            </p:grpSpPr>
            <p:sp>
              <p:nvSpPr>
                <p:cNvPr id="26764" name="Oval 333"/>
                <p:cNvSpPr>
                  <a:spLocks noChangeArrowheads="1"/>
                </p:cNvSpPr>
                <p:nvPr/>
              </p:nvSpPr>
              <p:spPr bwMode="auto">
                <a:xfrm>
                  <a:off x="1429"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65" name="Oval 334"/>
                <p:cNvSpPr>
                  <a:spLocks noChangeArrowheads="1"/>
                </p:cNvSpPr>
                <p:nvPr/>
              </p:nvSpPr>
              <p:spPr bwMode="auto">
                <a:xfrm>
                  <a:off x="1565"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sp>
        <p:nvSpPr>
          <p:cNvPr id="21850" name="Oval 346"/>
          <p:cNvSpPr>
            <a:spLocks noChangeArrowheads="1"/>
          </p:cNvSpPr>
          <p:nvPr/>
        </p:nvSpPr>
        <p:spPr bwMode="auto">
          <a:xfrm rot="-473338">
            <a:off x="2195868" y="2307798"/>
            <a:ext cx="430101" cy="378619"/>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49342" name="Group 411"/>
          <p:cNvGrpSpPr>
            <a:grpSpLocks/>
          </p:cNvGrpSpPr>
          <p:nvPr/>
        </p:nvGrpSpPr>
        <p:grpSpPr bwMode="auto">
          <a:xfrm rot="1966653">
            <a:off x="5106613" y="2849484"/>
            <a:ext cx="453252" cy="219633"/>
            <a:chOff x="1429" y="2614"/>
            <a:chExt cx="272" cy="136"/>
          </a:xfrm>
          <a:solidFill>
            <a:schemeClr val="bg1">
              <a:lumMod val="85000"/>
            </a:schemeClr>
          </a:solidFill>
        </p:grpSpPr>
        <p:sp>
          <p:nvSpPr>
            <p:cNvPr id="26730" name="Oval 412"/>
            <p:cNvSpPr>
              <a:spLocks noChangeArrowheads="1"/>
            </p:cNvSpPr>
            <p:nvPr/>
          </p:nvSpPr>
          <p:spPr bwMode="auto">
            <a:xfrm>
              <a:off x="1429" y="2614"/>
              <a:ext cx="136" cy="136"/>
            </a:xfrm>
            <a:prstGeom prst="ellipse">
              <a:avLst/>
            </a:prstGeom>
            <a:grp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1" name="Oval 413"/>
            <p:cNvSpPr>
              <a:spLocks noChangeArrowheads="1"/>
            </p:cNvSpPr>
            <p:nvPr/>
          </p:nvSpPr>
          <p:spPr bwMode="auto">
            <a:xfrm>
              <a:off x="1565" y="2614"/>
              <a:ext cx="136" cy="136"/>
            </a:xfrm>
            <a:prstGeom prst="ellipse">
              <a:avLst/>
            </a:prstGeom>
            <a:grp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49348" name="Group 414"/>
          <p:cNvGrpSpPr>
            <a:grpSpLocks/>
          </p:cNvGrpSpPr>
          <p:nvPr/>
        </p:nvGrpSpPr>
        <p:grpSpPr bwMode="auto">
          <a:xfrm>
            <a:off x="5435600" y="3003947"/>
            <a:ext cx="899287" cy="809625"/>
            <a:chOff x="1701" y="2659"/>
            <a:chExt cx="680" cy="680"/>
          </a:xfrm>
        </p:grpSpPr>
        <p:sp>
          <p:nvSpPr>
            <p:cNvPr id="26723" name="Oval 41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4" name="Oval 41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5" name="Oval 41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6" name="Oval 41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7" name="Oval 41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8" name="Oval 42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29" name="Oval 42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sp>
        <p:nvSpPr>
          <p:cNvPr id="21930" name="AutoShape 426"/>
          <p:cNvSpPr>
            <a:spLocks noChangeArrowheads="1"/>
          </p:cNvSpPr>
          <p:nvPr/>
        </p:nvSpPr>
        <p:spPr bwMode="auto">
          <a:xfrm>
            <a:off x="7956376" y="777479"/>
            <a:ext cx="360362" cy="647700"/>
          </a:xfrm>
          <a:prstGeom prst="moon">
            <a:avLst>
              <a:gd name="adj" fmla="val 50000"/>
            </a:avLst>
          </a:prstGeom>
          <a:solidFill>
            <a:srgbClr val="FF0066"/>
          </a:solidFill>
          <a:ln w="9525">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nvGrpSpPr>
          <p:cNvPr id="7" name="Groupe 6"/>
          <p:cNvGrpSpPr/>
          <p:nvPr/>
        </p:nvGrpSpPr>
        <p:grpSpPr>
          <a:xfrm>
            <a:off x="4786313" y="2356247"/>
            <a:ext cx="795871" cy="539354"/>
            <a:chOff x="4786313" y="3141663"/>
            <a:chExt cx="936625" cy="719138"/>
          </a:xfrm>
        </p:grpSpPr>
        <p:sp>
          <p:nvSpPr>
            <p:cNvPr id="21912" name="Oval 408"/>
            <p:cNvSpPr>
              <a:spLocks noChangeArrowheads="1"/>
            </p:cNvSpPr>
            <p:nvPr/>
          </p:nvSpPr>
          <p:spPr bwMode="auto">
            <a:xfrm rot="558167">
              <a:off x="5219700" y="3141663"/>
              <a:ext cx="503238" cy="504825"/>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05" name="Oval 403"/>
            <p:cNvSpPr>
              <a:spLocks noChangeArrowheads="1"/>
            </p:cNvSpPr>
            <p:nvPr/>
          </p:nvSpPr>
          <p:spPr bwMode="auto">
            <a:xfrm>
              <a:off x="4786313" y="3429001"/>
              <a:ext cx="433387" cy="431800"/>
            </a:xfrm>
            <a:prstGeom prst="ellipse">
              <a:avLst/>
            </a:prstGeom>
            <a:solidFill>
              <a:srgbClr val="0033CC"/>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12" name="Groupe 11"/>
          <p:cNvGrpSpPr/>
          <p:nvPr/>
        </p:nvGrpSpPr>
        <p:grpSpPr>
          <a:xfrm>
            <a:off x="4211638" y="2842023"/>
            <a:ext cx="800643" cy="1026318"/>
            <a:chOff x="4211638" y="3789364"/>
            <a:chExt cx="862012" cy="1368424"/>
          </a:xfrm>
        </p:grpSpPr>
        <p:grpSp>
          <p:nvGrpSpPr>
            <p:cNvPr id="49336" name="Group 383"/>
            <p:cNvGrpSpPr>
              <a:grpSpLocks/>
            </p:cNvGrpSpPr>
            <p:nvPr/>
          </p:nvGrpSpPr>
          <p:grpSpPr bwMode="auto">
            <a:xfrm>
              <a:off x="4284663" y="4725988"/>
              <a:ext cx="360362" cy="431800"/>
              <a:chOff x="975" y="3158"/>
              <a:chExt cx="227" cy="272"/>
            </a:xfrm>
          </p:grpSpPr>
          <p:sp>
            <p:nvSpPr>
              <p:cNvPr id="26732" name="Oval 384"/>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3" name="Oval 385"/>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4" name="Oval 386"/>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5" name="Oval 387"/>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6" name="Oval 388"/>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7" name="Oval 389"/>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8" name="Oval 390"/>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39" name="Oval 391"/>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40" name="Oval 392"/>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26706" name="Group 433"/>
            <p:cNvGrpSpPr>
              <a:grpSpLocks/>
            </p:cNvGrpSpPr>
            <p:nvPr/>
          </p:nvGrpSpPr>
          <p:grpSpPr bwMode="auto">
            <a:xfrm>
              <a:off x="4211638" y="3789364"/>
              <a:ext cx="862012" cy="935038"/>
              <a:chOff x="2699" y="2614"/>
              <a:chExt cx="543" cy="589"/>
            </a:xfrm>
          </p:grpSpPr>
          <p:grpSp>
            <p:nvGrpSpPr>
              <p:cNvPr id="26707" name="Group 393"/>
              <p:cNvGrpSpPr>
                <a:grpSpLocks/>
              </p:cNvGrpSpPr>
              <p:nvPr/>
            </p:nvGrpSpPr>
            <p:grpSpPr bwMode="auto">
              <a:xfrm rot="655987">
                <a:off x="2789" y="2614"/>
                <a:ext cx="453" cy="589"/>
                <a:chOff x="975" y="2614"/>
                <a:chExt cx="453" cy="589"/>
              </a:xfrm>
            </p:grpSpPr>
            <p:sp>
              <p:nvSpPr>
                <p:cNvPr id="26709" name="Oval 394"/>
                <p:cNvSpPr>
                  <a:spLocks noChangeArrowheads="1"/>
                </p:cNvSpPr>
                <p:nvPr/>
              </p:nvSpPr>
              <p:spPr bwMode="auto">
                <a:xfrm>
                  <a:off x="975" y="2886"/>
                  <a:ext cx="181" cy="182"/>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0" name="Oval 395"/>
                <p:cNvSpPr>
                  <a:spLocks noChangeArrowheads="1"/>
                </p:cNvSpPr>
                <p:nvPr/>
              </p:nvSpPr>
              <p:spPr bwMode="auto">
                <a:xfrm>
                  <a:off x="1020" y="2750"/>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1" name="Oval 396"/>
                <p:cNvSpPr>
                  <a:spLocks noChangeArrowheads="1"/>
                </p:cNvSpPr>
                <p:nvPr/>
              </p:nvSpPr>
              <p:spPr bwMode="auto">
                <a:xfrm>
                  <a:off x="1111" y="2614"/>
                  <a:ext cx="182"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2" name="Oval 397"/>
                <p:cNvSpPr>
                  <a:spLocks noChangeArrowheads="1"/>
                </p:cNvSpPr>
                <p:nvPr/>
              </p:nvSpPr>
              <p:spPr bwMode="auto">
                <a:xfrm>
                  <a:off x="1066" y="3067"/>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3" name="Oval 398"/>
                <p:cNvSpPr>
                  <a:spLocks noChangeArrowheads="1"/>
                </p:cNvSpPr>
                <p:nvPr/>
              </p:nvSpPr>
              <p:spPr bwMode="auto">
                <a:xfrm>
                  <a:off x="1111" y="2976"/>
                  <a:ext cx="136" cy="137"/>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4" name="Oval 399"/>
                <p:cNvSpPr>
                  <a:spLocks noChangeArrowheads="1"/>
                </p:cNvSpPr>
                <p:nvPr/>
              </p:nvSpPr>
              <p:spPr bwMode="auto">
                <a:xfrm>
                  <a:off x="1156" y="2886"/>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5" name="Oval 400"/>
                <p:cNvSpPr>
                  <a:spLocks noChangeArrowheads="1"/>
                </p:cNvSpPr>
                <p:nvPr/>
              </p:nvSpPr>
              <p:spPr bwMode="auto">
                <a:xfrm>
                  <a:off x="1202" y="2795"/>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6" name="Oval 401"/>
                <p:cNvSpPr>
                  <a:spLocks noChangeArrowheads="1"/>
                </p:cNvSpPr>
                <p:nvPr/>
              </p:nvSpPr>
              <p:spPr bwMode="auto">
                <a:xfrm>
                  <a:off x="1247" y="270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26717" name="Oval 402"/>
                <p:cNvSpPr>
                  <a:spLocks noChangeArrowheads="1"/>
                </p:cNvSpPr>
                <p:nvPr/>
              </p:nvSpPr>
              <p:spPr bwMode="auto">
                <a:xfrm>
                  <a:off x="1292" y="2614"/>
                  <a:ext cx="136" cy="136"/>
                </a:xfrm>
                <a:prstGeom prst="ellipse">
                  <a:avLst/>
                </a:prstGeom>
                <a:solidFill>
                  <a:srgbClr val="FF660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sp>
            <p:nvSpPr>
              <p:cNvPr id="26708" name="Oval 429"/>
              <p:cNvSpPr>
                <a:spLocks noChangeArrowheads="1"/>
              </p:cNvSpPr>
              <p:nvPr/>
            </p:nvSpPr>
            <p:spPr bwMode="auto">
              <a:xfrm>
                <a:off x="2699" y="3022"/>
                <a:ext cx="181" cy="181"/>
              </a:xfrm>
              <a:prstGeom prst="ellipse">
                <a:avLst/>
              </a:prstGeom>
              <a:solidFill>
                <a:srgbClr val="FF9933"/>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sp>
        <p:nvSpPr>
          <p:cNvPr id="340" name="ZoneTexte 339"/>
          <p:cNvSpPr txBox="1"/>
          <p:nvPr/>
        </p:nvSpPr>
        <p:spPr>
          <a:xfrm>
            <a:off x="966788" y="87475"/>
            <a:ext cx="6371147" cy="400110"/>
          </a:xfrm>
          <a:prstGeom prst="rect">
            <a:avLst/>
          </a:prstGeom>
          <a:solidFill>
            <a:srgbClr val="000066"/>
          </a:solidFill>
          <a:ln>
            <a:solidFill>
              <a:schemeClr val="tx1"/>
            </a:solidFill>
          </a:ln>
        </p:spPr>
        <p:txBody>
          <a:bodyPr wrap="square" rtlCol="0">
            <a:spAutoFit/>
          </a:bodyPr>
          <a:lstStyle/>
          <a:p>
            <a:r>
              <a:rPr lang="fr-BE" sz="2000" dirty="0">
                <a:solidFill>
                  <a:schemeClr val="bg1"/>
                </a:solidFill>
                <a:ea typeface="Verdana" panose="020B0604030504040204" pitchFamily="34" charset="0"/>
                <a:cs typeface="Verdana" panose="020B0604030504040204" pitchFamily="34" charset="0"/>
              </a:rPr>
              <a:t>Les deux vagues folliculaires au cours du cycle chez la vache</a:t>
            </a:r>
          </a:p>
        </p:txBody>
      </p:sp>
      <p:sp>
        <p:nvSpPr>
          <p:cNvPr id="341" name="Text Box 310"/>
          <p:cNvSpPr txBox="1">
            <a:spLocks noChangeArrowheads="1"/>
          </p:cNvSpPr>
          <p:nvPr/>
        </p:nvSpPr>
        <p:spPr bwMode="auto">
          <a:xfrm>
            <a:off x="840867" y="4449022"/>
            <a:ext cx="2206290" cy="307777"/>
          </a:xfrm>
          <a:prstGeom prst="rect">
            <a:avLst/>
          </a:prstGeom>
          <a:solidFill>
            <a:schemeClr val="accent6">
              <a:lumMod val="75000"/>
            </a:schemeClr>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latin typeface="+mn-lt"/>
              </a:rPr>
              <a:t>Follicules recrutés  &lt; 8 mm</a:t>
            </a:r>
            <a:endParaRPr lang="fr-FR" altLang="fr-FR" sz="1400" dirty="0">
              <a:latin typeface="+mn-lt"/>
            </a:endParaRPr>
          </a:p>
        </p:txBody>
      </p:sp>
      <p:sp>
        <p:nvSpPr>
          <p:cNvPr id="349" name="Text Box 313"/>
          <p:cNvSpPr txBox="1">
            <a:spLocks noChangeArrowheads="1"/>
          </p:cNvSpPr>
          <p:nvPr/>
        </p:nvSpPr>
        <p:spPr bwMode="auto">
          <a:xfrm>
            <a:off x="3173041" y="4449022"/>
            <a:ext cx="2649610" cy="307777"/>
          </a:xfrm>
          <a:prstGeom prst="rect">
            <a:avLst/>
          </a:prstGeom>
          <a:solidFill>
            <a:srgbClr val="0070C0"/>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solidFill>
                  <a:schemeClr val="bg1"/>
                </a:solidFill>
                <a:latin typeface="+mn-lt"/>
              </a:rPr>
              <a:t>Follicule dominant (&gt; 8 à 10 mm)</a:t>
            </a:r>
            <a:endParaRPr lang="fr-FR" altLang="fr-FR" sz="1400" dirty="0">
              <a:solidFill>
                <a:schemeClr val="bg1"/>
              </a:solidFill>
              <a:latin typeface="+mn-lt"/>
            </a:endParaRPr>
          </a:p>
        </p:txBody>
      </p:sp>
      <p:sp>
        <p:nvSpPr>
          <p:cNvPr id="350" name="Text Box 315"/>
          <p:cNvSpPr txBox="1">
            <a:spLocks noChangeArrowheads="1"/>
          </p:cNvSpPr>
          <p:nvPr/>
        </p:nvSpPr>
        <p:spPr bwMode="auto">
          <a:xfrm>
            <a:off x="3350694" y="4773457"/>
            <a:ext cx="1639003" cy="307777"/>
          </a:xfrm>
          <a:prstGeom prst="rect">
            <a:avLst/>
          </a:prstGeom>
          <a:solidFill>
            <a:schemeClr val="bg1">
              <a:lumMod val="75000"/>
            </a:schemeClr>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latin typeface="+mn-lt"/>
              </a:rPr>
              <a:t>Follicule en atrésie</a:t>
            </a:r>
            <a:endParaRPr lang="fr-FR" altLang="fr-FR" sz="1400" dirty="0">
              <a:latin typeface="+mn-lt"/>
            </a:endParaRPr>
          </a:p>
        </p:txBody>
      </p:sp>
      <p:grpSp>
        <p:nvGrpSpPr>
          <p:cNvPr id="3" name="Groupe 2"/>
          <p:cNvGrpSpPr/>
          <p:nvPr/>
        </p:nvGrpSpPr>
        <p:grpSpPr>
          <a:xfrm>
            <a:off x="1518481" y="560635"/>
            <a:ext cx="1735895" cy="3416054"/>
            <a:chOff x="1518480" y="747513"/>
            <a:chExt cx="1735895" cy="4554738"/>
          </a:xfrm>
        </p:grpSpPr>
        <p:sp>
          <p:nvSpPr>
            <p:cNvPr id="26683" name="Rectangle 74"/>
            <p:cNvSpPr>
              <a:spLocks noChangeArrowheads="1"/>
            </p:cNvSpPr>
            <p:nvPr/>
          </p:nvSpPr>
          <p:spPr bwMode="auto">
            <a:xfrm>
              <a:off x="1547813" y="1270001"/>
              <a:ext cx="1706562" cy="4032250"/>
            </a:xfrm>
            <a:prstGeom prst="rect">
              <a:avLst/>
            </a:prstGeom>
            <a:noFill/>
            <a:ln w="38100">
              <a:solidFill>
                <a:srgbClr val="FFFF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54" name="Text Box 315"/>
            <p:cNvSpPr txBox="1">
              <a:spLocks noChangeArrowheads="1"/>
            </p:cNvSpPr>
            <p:nvPr/>
          </p:nvSpPr>
          <p:spPr bwMode="auto">
            <a:xfrm>
              <a:off x="1518480" y="747513"/>
              <a:ext cx="1027974" cy="410369"/>
            </a:xfrm>
            <a:prstGeom prst="rect">
              <a:avLst/>
            </a:prstGeom>
            <a:solidFill>
              <a:srgbClr val="FFFF99"/>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a:latin typeface="+mn-lt"/>
                </a:rPr>
                <a:t>Metoestrus</a:t>
              </a:r>
              <a:endParaRPr lang="fr-FR" altLang="fr-FR" sz="1400" dirty="0">
                <a:latin typeface="+mn-lt"/>
              </a:endParaRPr>
            </a:p>
          </p:txBody>
        </p:sp>
      </p:grpSp>
      <p:grpSp>
        <p:nvGrpSpPr>
          <p:cNvPr id="4" name="Groupe 3"/>
          <p:cNvGrpSpPr/>
          <p:nvPr/>
        </p:nvGrpSpPr>
        <p:grpSpPr>
          <a:xfrm>
            <a:off x="3328988" y="571552"/>
            <a:ext cx="3403600" cy="3405137"/>
            <a:chOff x="3328988" y="762068"/>
            <a:chExt cx="3403600" cy="4540183"/>
          </a:xfrm>
        </p:grpSpPr>
        <p:sp>
          <p:nvSpPr>
            <p:cNvPr id="26684" name="Rectangle 104"/>
            <p:cNvSpPr>
              <a:spLocks noChangeArrowheads="1"/>
            </p:cNvSpPr>
            <p:nvPr/>
          </p:nvSpPr>
          <p:spPr bwMode="auto">
            <a:xfrm>
              <a:off x="3328988" y="1270001"/>
              <a:ext cx="3403600" cy="403225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55" name="Text Box 315"/>
            <p:cNvSpPr txBox="1">
              <a:spLocks noChangeArrowheads="1"/>
            </p:cNvSpPr>
            <p:nvPr/>
          </p:nvSpPr>
          <p:spPr bwMode="auto">
            <a:xfrm>
              <a:off x="4404426" y="762068"/>
              <a:ext cx="878382" cy="410369"/>
            </a:xfrm>
            <a:prstGeom prst="rect">
              <a:avLst/>
            </a:prstGeom>
            <a:solidFill>
              <a:srgbClr val="FFFF00"/>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a:latin typeface="+mn-lt"/>
                </a:rPr>
                <a:t>Dioestrus</a:t>
              </a:r>
              <a:endParaRPr lang="fr-FR" altLang="fr-FR" sz="1400" dirty="0">
                <a:latin typeface="+mn-lt"/>
              </a:endParaRPr>
            </a:p>
          </p:txBody>
        </p:sp>
      </p:grpSp>
      <p:sp>
        <p:nvSpPr>
          <p:cNvPr id="356" name="Text Box 315"/>
          <p:cNvSpPr txBox="1">
            <a:spLocks noChangeArrowheads="1"/>
          </p:cNvSpPr>
          <p:nvPr/>
        </p:nvSpPr>
        <p:spPr bwMode="auto">
          <a:xfrm>
            <a:off x="7767287" y="1582180"/>
            <a:ext cx="897938" cy="307777"/>
          </a:xfrm>
          <a:prstGeom prst="rect">
            <a:avLst/>
          </a:prstGeom>
          <a:solidFill>
            <a:srgbClr val="FF0000"/>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solidFill>
                  <a:schemeClr val="bg1"/>
                </a:solidFill>
                <a:latin typeface="+mn-lt"/>
              </a:rPr>
              <a:t>Ovulation</a:t>
            </a:r>
            <a:endParaRPr lang="fr-FR" altLang="fr-FR" sz="1400" dirty="0">
              <a:solidFill>
                <a:schemeClr val="bg1"/>
              </a:solidFill>
              <a:latin typeface="+mn-lt"/>
            </a:endParaRPr>
          </a:p>
        </p:txBody>
      </p:sp>
      <p:sp>
        <p:nvSpPr>
          <p:cNvPr id="357" name="Text Box 315"/>
          <p:cNvSpPr txBox="1">
            <a:spLocks noChangeArrowheads="1"/>
          </p:cNvSpPr>
          <p:nvPr/>
        </p:nvSpPr>
        <p:spPr bwMode="auto">
          <a:xfrm>
            <a:off x="7974843" y="3544492"/>
            <a:ext cx="944746" cy="523220"/>
          </a:xfrm>
          <a:prstGeom prst="rect">
            <a:avLst/>
          </a:prstGeom>
          <a:solidFill>
            <a:schemeClr val="bg1">
              <a:lumMod val="50000"/>
            </a:schemeClr>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solidFill>
                  <a:schemeClr val="bg1"/>
                </a:solidFill>
                <a:latin typeface="+mn-lt"/>
              </a:rPr>
              <a:t>Réserve</a:t>
            </a:r>
          </a:p>
          <a:p>
            <a:pPr eaLnBrk="1" hangingPunct="1"/>
            <a:r>
              <a:rPr lang="fr-BE" altLang="fr-FR" sz="1400" dirty="0">
                <a:solidFill>
                  <a:schemeClr val="bg1"/>
                </a:solidFill>
                <a:latin typeface="+mn-lt"/>
              </a:rPr>
              <a:t>folliculaire</a:t>
            </a:r>
            <a:endParaRPr lang="fr-FR" altLang="fr-FR" sz="1400" dirty="0">
              <a:solidFill>
                <a:schemeClr val="bg1"/>
              </a:solidFill>
              <a:latin typeface="+mn-lt"/>
            </a:endParaRPr>
          </a:p>
        </p:txBody>
      </p:sp>
      <p:sp>
        <p:nvSpPr>
          <p:cNvPr id="358" name="Text Box 310"/>
          <p:cNvSpPr txBox="1">
            <a:spLocks noChangeArrowheads="1"/>
          </p:cNvSpPr>
          <p:nvPr/>
        </p:nvSpPr>
        <p:spPr bwMode="auto">
          <a:xfrm>
            <a:off x="823405" y="4795315"/>
            <a:ext cx="2390049" cy="307777"/>
          </a:xfrm>
          <a:prstGeom prst="rect">
            <a:avLst/>
          </a:prstGeom>
          <a:noFill/>
          <a:ln w="19050">
            <a:solidFill>
              <a:srgbClr val="FF0000"/>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latin typeface="+mn-lt"/>
              </a:rPr>
              <a:t>Emergence des deux vagues</a:t>
            </a:r>
            <a:endParaRPr lang="fr-FR" altLang="fr-FR" sz="1400" dirty="0">
              <a:latin typeface="+mn-lt"/>
            </a:endParaRPr>
          </a:p>
        </p:txBody>
      </p:sp>
      <p:sp>
        <p:nvSpPr>
          <p:cNvPr id="359" name="Text Box 315"/>
          <p:cNvSpPr txBox="1">
            <a:spLocks noChangeArrowheads="1"/>
          </p:cNvSpPr>
          <p:nvPr/>
        </p:nvSpPr>
        <p:spPr bwMode="auto">
          <a:xfrm>
            <a:off x="5387633" y="4780857"/>
            <a:ext cx="1848201" cy="307777"/>
          </a:xfrm>
          <a:prstGeom prst="rect">
            <a:avLst/>
          </a:prstGeom>
          <a:solidFill>
            <a:srgbClr val="0000FF"/>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solidFill>
                  <a:schemeClr val="bg1"/>
                </a:solidFill>
                <a:latin typeface="+mn-lt"/>
              </a:rPr>
              <a:t>Stade de la déviation</a:t>
            </a:r>
            <a:endParaRPr lang="fr-FR" altLang="fr-FR" sz="1400" dirty="0">
              <a:solidFill>
                <a:schemeClr val="bg1"/>
              </a:solidFill>
              <a:latin typeface="+mn-lt"/>
            </a:endParaRPr>
          </a:p>
        </p:txBody>
      </p:sp>
      <p:grpSp>
        <p:nvGrpSpPr>
          <p:cNvPr id="360" name="Group 349"/>
          <p:cNvGrpSpPr>
            <a:grpSpLocks/>
          </p:cNvGrpSpPr>
          <p:nvPr/>
        </p:nvGrpSpPr>
        <p:grpSpPr bwMode="auto">
          <a:xfrm>
            <a:off x="2555776" y="2950370"/>
            <a:ext cx="888747" cy="809625"/>
            <a:chOff x="1701" y="2659"/>
            <a:chExt cx="680" cy="680"/>
          </a:xfrm>
        </p:grpSpPr>
        <p:sp>
          <p:nvSpPr>
            <p:cNvPr id="361" name="Oval 335"/>
            <p:cNvSpPr>
              <a:spLocks noChangeArrowheads="1"/>
            </p:cNvSpPr>
            <p:nvPr/>
          </p:nvSpPr>
          <p:spPr bwMode="auto">
            <a:xfrm>
              <a:off x="1701" y="2659"/>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2" name="Oval 336"/>
            <p:cNvSpPr>
              <a:spLocks noChangeArrowheads="1"/>
            </p:cNvSpPr>
            <p:nvPr/>
          </p:nvSpPr>
          <p:spPr bwMode="auto">
            <a:xfrm>
              <a:off x="1791" y="275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3" name="Oval 337"/>
            <p:cNvSpPr>
              <a:spLocks noChangeArrowheads="1"/>
            </p:cNvSpPr>
            <p:nvPr/>
          </p:nvSpPr>
          <p:spPr bwMode="auto">
            <a:xfrm>
              <a:off x="1882" y="2840"/>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4" name="Oval 338"/>
            <p:cNvSpPr>
              <a:spLocks noChangeArrowheads="1"/>
            </p:cNvSpPr>
            <p:nvPr/>
          </p:nvSpPr>
          <p:spPr bwMode="auto">
            <a:xfrm>
              <a:off x="1973" y="2931"/>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5" name="Oval 339"/>
            <p:cNvSpPr>
              <a:spLocks noChangeArrowheads="1"/>
            </p:cNvSpPr>
            <p:nvPr/>
          </p:nvSpPr>
          <p:spPr bwMode="auto">
            <a:xfrm>
              <a:off x="2064" y="3022"/>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6" name="Oval 340"/>
            <p:cNvSpPr>
              <a:spLocks noChangeArrowheads="1"/>
            </p:cNvSpPr>
            <p:nvPr/>
          </p:nvSpPr>
          <p:spPr bwMode="auto">
            <a:xfrm>
              <a:off x="2154" y="311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67" name="Oval 341"/>
            <p:cNvSpPr>
              <a:spLocks noChangeArrowheads="1"/>
            </p:cNvSpPr>
            <p:nvPr/>
          </p:nvSpPr>
          <p:spPr bwMode="auto">
            <a:xfrm>
              <a:off x="2245" y="3203"/>
              <a:ext cx="136" cy="136"/>
            </a:xfrm>
            <a:prstGeom prst="ellipse">
              <a:avLst/>
            </a:prstGeom>
            <a:solidFill>
              <a:srgbClr val="DDDDDD"/>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68" name="Groupe 367"/>
          <p:cNvGrpSpPr/>
          <p:nvPr/>
        </p:nvGrpSpPr>
        <p:grpSpPr>
          <a:xfrm>
            <a:off x="2459038" y="1329929"/>
            <a:ext cx="2160938" cy="1009650"/>
            <a:chOff x="2459038" y="1773238"/>
            <a:chExt cx="2400300" cy="1346200"/>
          </a:xfrm>
        </p:grpSpPr>
        <p:grpSp>
          <p:nvGrpSpPr>
            <p:cNvPr id="369" name="Group 430"/>
            <p:cNvGrpSpPr>
              <a:grpSpLocks/>
            </p:cNvGrpSpPr>
            <p:nvPr/>
          </p:nvGrpSpPr>
          <p:grpSpPr bwMode="auto">
            <a:xfrm>
              <a:off x="2459038" y="1846263"/>
              <a:ext cx="1247775" cy="1273175"/>
              <a:chOff x="1549" y="1344"/>
              <a:chExt cx="786" cy="802"/>
            </a:xfrm>
          </p:grpSpPr>
          <p:sp>
            <p:nvSpPr>
              <p:cNvPr id="373" name="Oval 351"/>
              <p:cNvSpPr>
                <a:spLocks noChangeArrowheads="1"/>
              </p:cNvSpPr>
              <p:nvPr/>
            </p:nvSpPr>
            <p:spPr bwMode="auto">
              <a:xfrm rot="218809">
                <a:off x="1549" y="1828"/>
                <a:ext cx="317" cy="318"/>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4" name="Oval 354"/>
              <p:cNvSpPr>
                <a:spLocks noChangeArrowheads="1"/>
              </p:cNvSpPr>
              <p:nvPr/>
            </p:nvSpPr>
            <p:spPr bwMode="auto">
              <a:xfrm rot="218809">
                <a:off x="1746" y="1570"/>
                <a:ext cx="317" cy="317"/>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5" name="Oval 355"/>
              <p:cNvSpPr>
                <a:spLocks noChangeArrowheads="1"/>
              </p:cNvSpPr>
              <p:nvPr/>
            </p:nvSpPr>
            <p:spPr bwMode="auto">
              <a:xfrm rot="218809">
                <a:off x="1973" y="1344"/>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370" name="Group 432"/>
            <p:cNvGrpSpPr>
              <a:grpSpLocks/>
            </p:cNvGrpSpPr>
            <p:nvPr/>
          </p:nvGrpSpPr>
          <p:grpSpPr bwMode="auto">
            <a:xfrm>
              <a:off x="3708400" y="1773238"/>
              <a:ext cx="1150938" cy="576263"/>
              <a:chOff x="2336" y="1298"/>
              <a:chExt cx="725" cy="363"/>
            </a:xfrm>
          </p:grpSpPr>
          <p:sp>
            <p:nvSpPr>
              <p:cNvPr id="371" name="Oval 356"/>
              <p:cNvSpPr>
                <a:spLocks noChangeArrowheads="1"/>
              </p:cNvSpPr>
              <p:nvPr/>
            </p:nvSpPr>
            <p:spPr bwMode="auto">
              <a:xfrm>
                <a:off x="2336" y="1298"/>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72" name="Oval 357"/>
              <p:cNvSpPr>
                <a:spLocks noChangeArrowheads="1"/>
              </p:cNvSpPr>
              <p:nvPr/>
            </p:nvSpPr>
            <p:spPr bwMode="auto">
              <a:xfrm>
                <a:off x="2699" y="1298"/>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grpSp>
        <p:nvGrpSpPr>
          <p:cNvPr id="9" name="Groupe 8"/>
          <p:cNvGrpSpPr/>
          <p:nvPr/>
        </p:nvGrpSpPr>
        <p:grpSpPr>
          <a:xfrm>
            <a:off x="927605" y="575951"/>
            <a:ext cx="548770" cy="3353113"/>
            <a:chOff x="927605" y="767934"/>
            <a:chExt cx="548770" cy="4470817"/>
          </a:xfrm>
        </p:grpSpPr>
        <p:sp>
          <p:nvSpPr>
            <p:cNvPr id="26627" name="Rectangle 2"/>
            <p:cNvSpPr>
              <a:spLocks noChangeArrowheads="1"/>
            </p:cNvSpPr>
            <p:nvPr/>
          </p:nvSpPr>
          <p:spPr bwMode="auto">
            <a:xfrm>
              <a:off x="1187450" y="1270001"/>
              <a:ext cx="268288" cy="3968750"/>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78" name="Text Box 315"/>
            <p:cNvSpPr txBox="1">
              <a:spLocks noChangeArrowheads="1"/>
            </p:cNvSpPr>
            <p:nvPr/>
          </p:nvSpPr>
          <p:spPr bwMode="auto">
            <a:xfrm>
              <a:off x="927605" y="767934"/>
              <a:ext cx="548770" cy="410369"/>
            </a:xfrm>
            <a:prstGeom prst="rect">
              <a:avLst/>
            </a:prstGeom>
            <a:solidFill>
              <a:srgbClr val="006600"/>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a:solidFill>
                    <a:schemeClr val="bg1"/>
                  </a:solidFill>
                  <a:latin typeface="+mn-lt"/>
                </a:rPr>
                <a:t>Oest</a:t>
              </a:r>
              <a:endParaRPr lang="fr-FR" altLang="fr-FR" sz="1400" dirty="0">
                <a:solidFill>
                  <a:schemeClr val="bg1"/>
                </a:solidFill>
                <a:latin typeface="+mn-lt"/>
              </a:endParaRPr>
            </a:p>
          </p:txBody>
        </p:sp>
      </p:grpSp>
      <p:grpSp>
        <p:nvGrpSpPr>
          <p:cNvPr id="10" name="Groupe 9"/>
          <p:cNvGrpSpPr/>
          <p:nvPr/>
        </p:nvGrpSpPr>
        <p:grpSpPr>
          <a:xfrm>
            <a:off x="6804025" y="583093"/>
            <a:ext cx="906398" cy="3351923"/>
            <a:chOff x="6804025" y="777457"/>
            <a:chExt cx="906398" cy="4469231"/>
          </a:xfrm>
        </p:grpSpPr>
        <p:sp>
          <p:nvSpPr>
            <p:cNvPr id="26628" name="Rectangle 3"/>
            <p:cNvSpPr>
              <a:spLocks noChangeArrowheads="1"/>
            </p:cNvSpPr>
            <p:nvPr/>
          </p:nvSpPr>
          <p:spPr bwMode="auto">
            <a:xfrm>
              <a:off x="6804025" y="1270001"/>
              <a:ext cx="792163" cy="3976687"/>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400">
                <a:latin typeface="+mn-lt"/>
              </a:endParaRPr>
            </a:p>
          </p:txBody>
        </p:sp>
        <p:sp>
          <p:nvSpPr>
            <p:cNvPr id="380" name="Text Box 315"/>
            <p:cNvSpPr txBox="1">
              <a:spLocks noChangeArrowheads="1"/>
            </p:cNvSpPr>
            <p:nvPr/>
          </p:nvSpPr>
          <p:spPr bwMode="auto">
            <a:xfrm>
              <a:off x="6830126" y="777457"/>
              <a:ext cx="880297" cy="410369"/>
            </a:xfrm>
            <a:prstGeom prst="rect">
              <a:avLst/>
            </a:prstGeom>
            <a:solidFill>
              <a:srgbClr val="006600"/>
            </a:solidFill>
            <a:ln w="9525">
              <a:solidFill>
                <a:schemeClr val="tx1"/>
              </a:solidFill>
              <a:miter lim="800000"/>
              <a:headEnd/>
              <a:tailEnd/>
            </a:ln>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a:solidFill>
                    <a:schemeClr val="bg1"/>
                  </a:solidFill>
                  <a:latin typeface="+mn-lt"/>
                </a:rPr>
                <a:t>Pro/</a:t>
              </a:r>
              <a:r>
                <a:rPr lang="fr-BE" altLang="fr-FR" sz="1400" dirty="0" err="1">
                  <a:solidFill>
                    <a:schemeClr val="bg1"/>
                  </a:solidFill>
                  <a:latin typeface="+mn-lt"/>
                </a:rPr>
                <a:t>Oest</a:t>
              </a:r>
              <a:endParaRPr lang="fr-FR" altLang="fr-FR" sz="1400" dirty="0">
                <a:solidFill>
                  <a:schemeClr val="bg1"/>
                </a:solidFill>
                <a:latin typeface="+mn-lt"/>
              </a:endParaRPr>
            </a:p>
          </p:txBody>
        </p:sp>
      </p:grpSp>
      <p:grpSp>
        <p:nvGrpSpPr>
          <p:cNvPr id="390" name="Group 431"/>
          <p:cNvGrpSpPr>
            <a:grpSpLocks/>
          </p:cNvGrpSpPr>
          <p:nvPr/>
        </p:nvGrpSpPr>
        <p:grpSpPr bwMode="auto">
          <a:xfrm>
            <a:off x="4644008" y="1438276"/>
            <a:ext cx="2379092" cy="2375297"/>
            <a:chOff x="3061" y="1389"/>
            <a:chExt cx="1725" cy="1995"/>
          </a:xfrm>
        </p:grpSpPr>
        <p:sp>
          <p:nvSpPr>
            <p:cNvPr id="391" name="Oval 358"/>
            <p:cNvSpPr>
              <a:spLocks noChangeArrowheads="1"/>
            </p:cNvSpPr>
            <p:nvPr/>
          </p:nvSpPr>
          <p:spPr bwMode="auto">
            <a:xfrm>
              <a:off x="3061" y="1389"/>
              <a:ext cx="362" cy="363"/>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2" name="Oval 360"/>
            <p:cNvSpPr>
              <a:spLocks noChangeArrowheads="1"/>
            </p:cNvSpPr>
            <p:nvPr/>
          </p:nvSpPr>
          <p:spPr bwMode="auto">
            <a:xfrm>
              <a:off x="3379" y="1616"/>
              <a:ext cx="272" cy="272"/>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3" name="Oval 367"/>
            <p:cNvSpPr>
              <a:spLocks noChangeArrowheads="1"/>
            </p:cNvSpPr>
            <p:nvPr/>
          </p:nvSpPr>
          <p:spPr bwMode="auto">
            <a:xfrm>
              <a:off x="3606" y="1752"/>
              <a:ext cx="272" cy="272"/>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4" name="Oval 370"/>
            <p:cNvSpPr>
              <a:spLocks noChangeArrowheads="1"/>
            </p:cNvSpPr>
            <p:nvPr/>
          </p:nvSpPr>
          <p:spPr bwMode="auto">
            <a:xfrm>
              <a:off x="3833" y="2024"/>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5" name="Oval 371"/>
            <p:cNvSpPr>
              <a:spLocks noChangeArrowheads="1"/>
            </p:cNvSpPr>
            <p:nvPr/>
          </p:nvSpPr>
          <p:spPr bwMode="auto">
            <a:xfrm>
              <a:off x="3969" y="2160"/>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6" name="Oval 372"/>
            <p:cNvSpPr>
              <a:spLocks noChangeArrowheads="1"/>
            </p:cNvSpPr>
            <p:nvPr/>
          </p:nvSpPr>
          <p:spPr bwMode="auto">
            <a:xfrm>
              <a:off x="4105" y="2296"/>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7" name="Oval 373"/>
            <p:cNvSpPr>
              <a:spLocks noChangeArrowheads="1"/>
            </p:cNvSpPr>
            <p:nvPr/>
          </p:nvSpPr>
          <p:spPr bwMode="auto">
            <a:xfrm>
              <a:off x="4195" y="2478"/>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8" name="Oval 374"/>
            <p:cNvSpPr>
              <a:spLocks noChangeArrowheads="1"/>
            </p:cNvSpPr>
            <p:nvPr/>
          </p:nvSpPr>
          <p:spPr bwMode="auto">
            <a:xfrm>
              <a:off x="4332" y="2659"/>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99" name="Oval 375"/>
            <p:cNvSpPr>
              <a:spLocks noChangeArrowheads="1"/>
            </p:cNvSpPr>
            <p:nvPr/>
          </p:nvSpPr>
          <p:spPr bwMode="auto">
            <a:xfrm>
              <a:off x="4422" y="2840"/>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0" name="Oval 376"/>
            <p:cNvSpPr>
              <a:spLocks noChangeArrowheads="1"/>
            </p:cNvSpPr>
            <p:nvPr/>
          </p:nvSpPr>
          <p:spPr bwMode="auto">
            <a:xfrm>
              <a:off x="4513" y="3022"/>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1" name="Oval 377"/>
            <p:cNvSpPr>
              <a:spLocks noChangeArrowheads="1"/>
            </p:cNvSpPr>
            <p:nvPr/>
          </p:nvSpPr>
          <p:spPr bwMode="auto">
            <a:xfrm>
              <a:off x="4604" y="3203"/>
              <a:ext cx="182" cy="181"/>
            </a:xfrm>
            <a:prstGeom prst="ellipse">
              <a:avLst/>
            </a:prstGeom>
            <a:solidFill>
              <a:srgbClr val="C0C0C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11" name="Groupe 10"/>
          <p:cNvGrpSpPr/>
          <p:nvPr/>
        </p:nvGrpSpPr>
        <p:grpSpPr>
          <a:xfrm>
            <a:off x="5651502" y="1059657"/>
            <a:ext cx="2163762" cy="1403747"/>
            <a:chOff x="5651500" y="1412876"/>
            <a:chExt cx="2519363" cy="1871662"/>
          </a:xfrm>
        </p:grpSpPr>
        <p:grpSp>
          <p:nvGrpSpPr>
            <p:cNvPr id="387" name="Group 436"/>
            <p:cNvGrpSpPr>
              <a:grpSpLocks/>
            </p:cNvGrpSpPr>
            <p:nvPr/>
          </p:nvGrpSpPr>
          <p:grpSpPr bwMode="auto">
            <a:xfrm>
              <a:off x="7092950" y="1412876"/>
              <a:ext cx="1077913" cy="865187"/>
              <a:chOff x="4468" y="1071"/>
              <a:chExt cx="679" cy="545"/>
            </a:xfrm>
          </p:grpSpPr>
          <p:sp>
            <p:nvSpPr>
              <p:cNvPr id="388" name="Oval 423"/>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389" name="Oval 424"/>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nvGrpSpPr>
            <p:cNvPr id="402" name="Group 435"/>
            <p:cNvGrpSpPr>
              <a:grpSpLocks/>
            </p:cNvGrpSpPr>
            <p:nvPr/>
          </p:nvGrpSpPr>
          <p:grpSpPr bwMode="auto">
            <a:xfrm>
              <a:off x="5651500" y="2062163"/>
              <a:ext cx="1511300" cy="1222375"/>
              <a:chOff x="3560" y="1480"/>
              <a:chExt cx="952" cy="770"/>
            </a:xfrm>
          </p:grpSpPr>
          <p:sp>
            <p:nvSpPr>
              <p:cNvPr id="403" name="Oval 409"/>
              <p:cNvSpPr>
                <a:spLocks noChangeArrowheads="1"/>
              </p:cNvSpPr>
              <p:nvPr/>
            </p:nvSpPr>
            <p:spPr bwMode="auto">
              <a:xfrm rot="558167">
                <a:off x="3560" y="1933"/>
                <a:ext cx="317" cy="317"/>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4" name="Oval 410"/>
              <p:cNvSpPr>
                <a:spLocks noChangeArrowheads="1"/>
              </p:cNvSpPr>
              <p:nvPr/>
            </p:nvSpPr>
            <p:spPr bwMode="auto">
              <a:xfrm rot="558167">
                <a:off x="3833" y="1706"/>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sp>
            <p:nvSpPr>
              <p:cNvPr id="405" name="Oval 422"/>
              <p:cNvSpPr>
                <a:spLocks noChangeArrowheads="1"/>
              </p:cNvSpPr>
              <p:nvPr/>
            </p:nvSpPr>
            <p:spPr bwMode="auto">
              <a:xfrm rot="558167">
                <a:off x="4150" y="1480"/>
                <a:ext cx="362" cy="363"/>
              </a:xfrm>
              <a:prstGeom prst="ellipse">
                <a:avLst/>
              </a:prstGeom>
              <a:solidFill>
                <a:schemeClr val="accent1"/>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800">
                  <a:latin typeface="Arial" charset="0"/>
                </a:endParaRPr>
              </a:p>
            </p:txBody>
          </p:sp>
        </p:grpSp>
      </p:grpSp>
      <p:sp>
        <p:nvSpPr>
          <p:cNvPr id="376" name="Text Box 149"/>
          <p:cNvSpPr txBox="1">
            <a:spLocks noChangeArrowheads="1"/>
          </p:cNvSpPr>
          <p:nvPr/>
        </p:nvSpPr>
        <p:spPr bwMode="auto">
          <a:xfrm>
            <a:off x="1619672" y="1069777"/>
            <a:ext cx="1414746" cy="307777"/>
          </a:xfrm>
          <a:prstGeom prst="rect">
            <a:avLst/>
          </a:prstGeom>
          <a:solidFill>
            <a:srgbClr val="FFFF99"/>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a:latin typeface="+mn-lt"/>
              </a:rPr>
              <a:t>CJ</a:t>
            </a:r>
            <a:r>
              <a:rPr lang="fr-BE" altLang="fr-FR" sz="1400" dirty="0">
                <a:latin typeface="+mn-lt"/>
              </a:rPr>
              <a:t> hémorragique</a:t>
            </a:r>
            <a:endParaRPr lang="fr-FR" altLang="fr-FR" sz="1400" dirty="0">
              <a:latin typeface="+mn-lt"/>
            </a:endParaRPr>
          </a:p>
        </p:txBody>
      </p:sp>
      <p:sp>
        <p:nvSpPr>
          <p:cNvPr id="377" name="Text Box 149"/>
          <p:cNvSpPr txBox="1">
            <a:spLocks noChangeArrowheads="1"/>
          </p:cNvSpPr>
          <p:nvPr/>
        </p:nvSpPr>
        <p:spPr bwMode="auto">
          <a:xfrm>
            <a:off x="4932091" y="1040012"/>
            <a:ext cx="1281761" cy="307777"/>
          </a:xfrm>
          <a:prstGeom prst="rect">
            <a:avLst/>
          </a:prstGeom>
          <a:solidFill>
            <a:srgbClr val="FFFF00"/>
          </a:solidFill>
          <a:ln w="9525">
            <a:solidFill>
              <a:schemeClr val="tx1"/>
            </a:solidFill>
            <a:miter lim="800000"/>
            <a:headEnd/>
            <a:tailEnd/>
          </a:ln>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400" dirty="0" err="1">
                <a:latin typeface="+mn-lt"/>
              </a:rPr>
              <a:t>CJ</a:t>
            </a:r>
            <a:r>
              <a:rPr lang="fr-BE" altLang="fr-FR" sz="1400" dirty="0">
                <a:latin typeface="+mn-lt"/>
              </a:rPr>
              <a:t> de </a:t>
            </a:r>
            <a:r>
              <a:rPr lang="fr-BE" altLang="fr-FR" sz="1400" dirty="0" err="1">
                <a:latin typeface="+mn-lt"/>
              </a:rPr>
              <a:t>dioestrus</a:t>
            </a:r>
            <a:endParaRPr lang="fr-FR" altLang="fr-FR" sz="1400" dirty="0">
              <a:latin typeface="+mn-lt"/>
            </a:endParaRPr>
          </a:p>
        </p:txBody>
      </p:sp>
    </p:spTree>
    <p:extLst>
      <p:ext uri="{BB962C8B-B14F-4D97-AF65-F5344CB8AC3E}">
        <p14:creationId xmlns:p14="http://schemas.microsoft.com/office/powerpoint/2010/main" val="213718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6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8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9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934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93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1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5" grpId="0" animBg="1"/>
      <p:bldP spid="17445" grpId="0" animBg="1"/>
      <p:bldP spid="21677" grpId="0" animBg="1"/>
      <p:bldP spid="21850" grpId="0" animBg="1"/>
      <p:bldP spid="21930" grpId="0" animBg="1"/>
      <p:bldP spid="341" grpId="0" animBg="1"/>
      <p:bldP spid="349" grpId="0" animBg="1"/>
      <p:bldP spid="350" grpId="0" animBg="1"/>
      <p:bldP spid="356" grpId="0" animBg="1"/>
      <p:bldP spid="357" grpId="0" animBg="1"/>
      <p:bldP spid="358" grpId="0" animBg="1"/>
      <p:bldP spid="359" grpId="0" animBg="1"/>
      <p:bldP spid="376" grpId="0" animBg="1"/>
      <p:bldP spid="3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75656" y="1707654"/>
            <a:ext cx="6336704" cy="1728192"/>
          </a:xfrm>
        </p:spPr>
        <p:txBody>
          <a:bodyPr>
            <a:normAutofit fontScale="92500" lnSpcReduction="10000"/>
          </a:bodyPr>
          <a:lstStyle/>
          <a:p>
            <a:pPr marL="514350" indent="-514350">
              <a:buFont typeface="+mj-lt"/>
              <a:buAutoNum type="arabicPeriod"/>
            </a:pPr>
            <a:r>
              <a:rPr lang="fr-BE" sz="2800" dirty="0">
                <a:solidFill>
                  <a:schemeClr val="bg1"/>
                </a:solidFill>
              </a:rPr>
              <a:t>Il ne peut y avoir de bon corps jaune </a:t>
            </a:r>
            <a:br>
              <a:rPr lang="fr-BE" sz="2800" dirty="0">
                <a:solidFill>
                  <a:schemeClr val="bg1"/>
                </a:solidFill>
              </a:rPr>
            </a:br>
            <a:r>
              <a:rPr lang="fr-BE" sz="2800" dirty="0">
                <a:solidFill>
                  <a:schemeClr val="bg1"/>
                </a:solidFill>
              </a:rPr>
              <a:t>sans un bon follicule </a:t>
            </a:r>
          </a:p>
          <a:p>
            <a:pPr marL="514350" indent="-514350">
              <a:buFont typeface="+mj-lt"/>
              <a:buAutoNum type="arabicPeriod"/>
            </a:pPr>
            <a:r>
              <a:rPr lang="fr-BE" sz="2800" dirty="0">
                <a:solidFill>
                  <a:schemeClr val="bg1"/>
                </a:solidFill>
              </a:rPr>
              <a:t>Un transfert correspond à la présence d’un follicule dominant </a:t>
            </a:r>
          </a:p>
          <a:p>
            <a:pPr marL="514350" indent="-514350">
              <a:buFont typeface="+mj-lt"/>
              <a:buAutoNum type="arabicPeriod"/>
            </a:pPr>
            <a:endParaRPr lang="fr-BE" sz="2800" dirty="0">
              <a:solidFill>
                <a:schemeClr val="bg1"/>
              </a:solidFill>
            </a:endParaRP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585228" y="1275606"/>
            <a:ext cx="7443156" cy="252028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852396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267494"/>
            <a:ext cx="6264696" cy="647212"/>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De quoi allons-nous parler ? </a:t>
            </a:r>
          </a:p>
        </p:txBody>
      </p:sp>
      <p:sp>
        <p:nvSpPr>
          <p:cNvPr id="3" name="Rectangle 2"/>
          <p:cNvSpPr/>
          <p:nvPr/>
        </p:nvSpPr>
        <p:spPr>
          <a:xfrm>
            <a:off x="85768" y="987574"/>
            <a:ext cx="9058232" cy="5035353"/>
          </a:xfrm>
          <a:prstGeom prst="rect">
            <a:avLst/>
          </a:prstGeom>
        </p:spPr>
        <p:txBody>
          <a:bodyPr wrap="square">
            <a:spAutoFit/>
          </a:bodyPr>
          <a:lstStyle/>
          <a:p>
            <a:pPr marL="457200" indent="-457200">
              <a:lnSpc>
                <a:spcPct val="150000"/>
              </a:lnSpc>
              <a:buFont typeface="+mj-lt"/>
              <a:buAutoNum type="arabicPeriod"/>
            </a:pPr>
            <a:r>
              <a:rPr lang="fr-BE" dirty="0">
                <a:solidFill>
                  <a:schemeClr val="bg1"/>
                </a:solidFill>
              </a:rPr>
              <a:t>Un état des lieux sur l’utilisation des biotechnologies de </a:t>
            </a:r>
            <a:r>
              <a:rPr lang="fr-BE" dirty="0">
                <a:solidFill>
                  <a:srgbClr val="FFFF00"/>
                </a:solidFill>
              </a:rPr>
              <a:t>l’embryon</a:t>
            </a:r>
          </a:p>
          <a:p>
            <a:pPr marL="457200" indent="-457200">
              <a:lnSpc>
                <a:spcPct val="150000"/>
              </a:lnSpc>
              <a:buFont typeface="+mj-lt"/>
              <a:buAutoNum type="arabicPeriod"/>
            </a:pPr>
            <a:r>
              <a:rPr lang="fr-BE" dirty="0">
                <a:solidFill>
                  <a:schemeClr val="bg1"/>
                </a:solidFill>
              </a:rPr>
              <a:t>Le </a:t>
            </a:r>
            <a:r>
              <a:rPr lang="fr-BE" dirty="0">
                <a:solidFill>
                  <a:srgbClr val="FFFF00"/>
                </a:solidFill>
              </a:rPr>
              <a:t>corps jaune</a:t>
            </a:r>
            <a:r>
              <a:rPr lang="fr-BE" dirty="0">
                <a:solidFill>
                  <a:schemeClr val="bg1"/>
                </a:solidFill>
              </a:rPr>
              <a:t>,  d’où vient-il ?, à quoi sert-il ?</a:t>
            </a:r>
          </a:p>
          <a:p>
            <a:pPr marL="457200" indent="-457200">
              <a:lnSpc>
                <a:spcPct val="150000"/>
              </a:lnSpc>
              <a:buFont typeface="+mj-lt"/>
              <a:buAutoNum type="arabicPeriod"/>
            </a:pPr>
            <a:r>
              <a:rPr lang="fr-BE" dirty="0">
                <a:solidFill>
                  <a:schemeClr val="bg1"/>
                </a:solidFill>
              </a:rPr>
              <a:t>Comment identifier les corps jaunes manuellement ? </a:t>
            </a:r>
          </a:p>
          <a:p>
            <a:pPr marL="457200" indent="-457200">
              <a:lnSpc>
                <a:spcPct val="150000"/>
              </a:lnSpc>
              <a:buFont typeface="+mj-lt"/>
              <a:buAutoNum type="arabicPeriod"/>
            </a:pPr>
            <a:r>
              <a:rPr lang="fr-BE" dirty="0">
                <a:solidFill>
                  <a:schemeClr val="bg1"/>
                </a:solidFill>
              </a:rPr>
              <a:t>L’</a:t>
            </a:r>
            <a:r>
              <a:rPr lang="fr-BE" dirty="0">
                <a:solidFill>
                  <a:srgbClr val="FFFF00"/>
                </a:solidFill>
              </a:rPr>
              <a:t>embryon</a:t>
            </a:r>
            <a:r>
              <a:rPr lang="fr-BE" dirty="0">
                <a:solidFill>
                  <a:schemeClr val="bg1"/>
                </a:solidFill>
              </a:rPr>
              <a:t> et la période embryonnaire, de quoi parle-t-on ?</a:t>
            </a:r>
          </a:p>
          <a:p>
            <a:pPr marL="457200" indent="-457200">
              <a:lnSpc>
                <a:spcPct val="150000"/>
              </a:lnSpc>
              <a:buFont typeface="+mj-lt"/>
              <a:buAutoNum type="arabicPeriod"/>
            </a:pPr>
            <a:r>
              <a:rPr lang="fr-BE" dirty="0">
                <a:solidFill>
                  <a:schemeClr val="bg1"/>
                </a:solidFill>
              </a:rPr>
              <a:t>Quels dialogues entre l’</a:t>
            </a:r>
            <a:r>
              <a:rPr lang="fr-BE" dirty="0">
                <a:solidFill>
                  <a:srgbClr val="FFFF00"/>
                </a:solidFill>
              </a:rPr>
              <a:t>utérus</a:t>
            </a:r>
            <a:r>
              <a:rPr lang="fr-BE" dirty="0">
                <a:solidFill>
                  <a:schemeClr val="bg1"/>
                </a:solidFill>
              </a:rPr>
              <a:t> et l’embryon pour une implantation réussie ?</a:t>
            </a:r>
          </a:p>
          <a:p>
            <a:pPr marL="457200" indent="-457200">
              <a:lnSpc>
                <a:spcPct val="150000"/>
              </a:lnSpc>
              <a:buFont typeface="+mj-lt"/>
              <a:buAutoNum type="arabicPeriod"/>
            </a:pPr>
            <a:r>
              <a:rPr lang="fr-BE" dirty="0">
                <a:solidFill>
                  <a:schemeClr val="bg1"/>
                </a:solidFill>
              </a:rPr>
              <a:t>Quels sont les facteurs de réussite d’un transfert d’embryon ? </a:t>
            </a:r>
          </a:p>
          <a:p>
            <a:pPr marL="457200" indent="-457200">
              <a:lnSpc>
                <a:spcPct val="150000"/>
              </a:lnSpc>
              <a:buFont typeface="+mj-lt"/>
              <a:buAutoNum type="arabicPeriod"/>
            </a:pPr>
            <a:r>
              <a:rPr lang="fr-BE" dirty="0">
                <a:solidFill>
                  <a:schemeClr val="bg1"/>
                </a:solidFill>
              </a:rPr>
              <a:t>Quels traitements possibles pour réussir un </a:t>
            </a:r>
            <a:r>
              <a:rPr lang="fr-BE" dirty="0">
                <a:solidFill>
                  <a:srgbClr val="FFFF00"/>
                </a:solidFill>
              </a:rPr>
              <a:t>transfert</a:t>
            </a:r>
            <a:r>
              <a:rPr lang="fr-BE" dirty="0">
                <a:solidFill>
                  <a:schemeClr val="bg1"/>
                </a:solidFill>
              </a:rPr>
              <a:t> d’embryon ?</a:t>
            </a:r>
          </a:p>
          <a:p>
            <a:pPr marL="457200" indent="-457200">
              <a:lnSpc>
                <a:spcPct val="150000"/>
              </a:lnSpc>
              <a:buFont typeface="+mj-lt"/>
              <a:buAutoNum type="arabicPeriod"/>
            </a:pPr>
            <a:r>
              <a:rPr lang="fr-BE" dirty="0">
                <a:solidFill>
                  <a:schemeClr val="bg1"/>
                </a:solidFill>
              </a:rPr>
              <a:t>Comment identifier par </a:t>
            </a:r>
            <a:r>
              <a:rPr lang="fr-BE" dirty="0">
                <a:solidFill>
                  <a:srgbClr val="FFFF00"/>
                </a:solidFill>
              </a:rPr>
              <a:t>échographie</a:t>
            </a:r>
            <a:r>
              <a:rPr lang="fr-BE" dirty="0">
                <a:solidFill>
                  <a:schemeClr val="bg1"/>
                </a:solidFill>
              </a:rPr>
              <a:t> un corps jaune de qualité ? </a:t>
            </a:r>
          </a:p>
          <a:p>
            <a:pPr marL="457200" indent="-457200">
              <a:lnSpc>
                <a:spcPct val="150000"/>
              </a:lnSpc>
              <a:buFont typeface="+mj-lt"/>
              <a:buAutoNum type="arabicPeriod"/>
            </a:pPr>
            <a:r>
              <a:rPr lang="fr-BE" dirty="0">
                <a:solidFill>
                  <a:schemeClr val="bg1"/>
                </a:solidFill>
              </a:rPr>
              <a:t>L’écho-Doppler : principes de base et applications possibles en reproduction bovine.</a:t>
            </a:r>
          </a:p>
          <a:p>
            <a:pPr marL="0" lvl="1">
              <a:lnSpc>
                <a:spcPct val="150000"/>
              </a:lnSpc>
            </a:pPr>
            <a:endParaRPr lang="fr-BE" dirty="0">
              <a:solidFill>
                <a:schemeClr val="bg1"/>
              </a:solidFill>
            </a:endParaRPr>
          </a:p>
          <a:p>
            <a:pPr marL="342900" indent="-342900">
              <a:lnSpc>
                <a:spcPct val="150000"/>
              </a:lnSpc>
              <a:buFont typeface="Arial" panose="020B0604020202020204" pitchFamily="34" charset="0"/>
              <a:buChar char="•"/>
            </a:pPr>
            <a:endParaRPr lang="fr-BE" dirty="0">
              <a:solidFill>
                <a:schemeClr val="bg1"/>
              </a:solidFill>
            </a:endParaRPr>
          </a:p>
          <a:p>
            <a:pPr lvl="1">
              <a:lnSpc>
                <a:spcPct val="150000"/>
              </a:lnSpc>
            </a:pPr>
            <a:endParaRPr lang="fr-BE" dirty="0">
              <a:solidFill>
                <a:schemeClr val="bg1"/>
              </a:solidFill>
            </a:endParaRPr>
          </a:p>
        </p:txBody>
      </p:sp>
    </p:spTree>
    <p:extLst>
      <p:ext uri="{BB962C8B-B14F-4D97-AF65-F5344CB8AC3E}">
        <p14:creationId xmlns:p14="http://schemas.microsoft.com/office/powerpoint/2010/main" val="3111963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498099" y="195486"/>
            <a:ext cx="8460432" cy="11521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3200" dirty="0"/>
              <a:t>Le corps jaune : Comment l’identifier par palpation manuelle ? </a:t>
            </a:r>
          </a:p>
        </p:txBody>
      </p:sp>
      <p:pic>
        <p:nvPicPr>
          <p:cNvPr id="62466" name="Picture 2" descr="C:\Users\User\Pictures\Explosions solaires et ter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563638"/>
            <a:ext cx="307104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101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171450"/>
            <a:ext cx="5135488" cy="456010"/>
          </a:xfrm>
          <a:solidFill>
            <a:schemeClr val="accent2"/>
          </a:solidFill>
          <a:ln>
            <a:solidFill>
              <a:schemeClr val="tx1"/>
            </a:solidFill>
            <a:miter lim="800000"/>
            <a:headEnd/>
            <a:tailEnd/>
          </a:ln>
        </p:spPr>
        <p:txBody>
          <a:bodyPr>
            <a:normAutofit fontScale="90000"/>
          </a:bodyPr>
          <a:lstStyle/>
          <a:p>
            <a:r>
              <a:rPr lang="fr-FR" altLang="fr-FR" sz="2800" dirty="0">
                <a:solidFill>
                  <a:schemeClr val="bg1"/>
                </a:solidFill>
              </a:rPr>
              <a:t>Le corps jaune de dioestrus</a:t>
            </a:r>
          </a:p>
        </p:txBody>
      </p:sp>
      <p:pic>
        <p:nvPicPr>
          <p:cNvPr id="69635" name="Picture 4" descr="31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815" y="1363267"/>
            <a:ext cx="3360562" cy="239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5" descr="3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69" y="1412081"/>
            <a:ext cx="340448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622882" y="4030266"/>
            <a:ext cx="1991490" cy="456009"/>
          </a:xfrm>
          <a:prstGeom prst="rect">
            <a:avLst/>
          </a:prstGeom>
          <a:solidFill>
            <a:schemeClr val="accent6">
              <a:lumMod val="20000"/>
              <a:lumOff val="80000"/>
            </a:schemeClr>
          </a:solidFill>
          <a:ln>
            <a:solidFill>
              <a:schemeClr val="tx1"/>
            </a:solidFill>
            <a:miter lim="800000"/>
            <a:headEnd/>
            <a:tailEnd/>
          </a:ln>
        </p:spPr>
        <p:txBody>
          <a:bodyPr anchor="ctr"/>
          <a:lstStyle>
            <a:lvl1pPr algn="l" rtl="0" eaLnBrk="0" fontAlgn="base" hangingPunct="0">
              <a:spcBef>
                <a:spcPct val="0"/>
              </a:spcBef>
              <a:spcAft>
                <a:spcPct val="0"/>
              </a:spcAft>
              <a:buClr>
                <a:schemeClr val="bg1"/>
              </a:buClr>
              <a:defRPr sz="2600">
                <a:solidFill>
                  <a:schemeClr val="bg1"/>
                </a:solidFill>
                <a:latin typeface="+mj-lt"/>
                <a:ea typeface="+mj-ea"/>
                <a:cs typeface="+mj-cs"/>
              </a:defRPr>
            </a:lvl1pPr>
            <a:lvl2pPr algn="l" rtl="0" eaLnBrk="0" fontAlgn="base" hangingPunct="0">
              <a:spcBef>
                <a:spcPct val="0"/>
              </a:spcBef>
              <a:spcAft>
                <a:spcPct val="0"/>
              </a:spcAft>
              <a:buClr>
                <a:schemeClr val="bg1"/>
              </a:buClr>
              <a:defRPr sz="2600">
                <a:solidFill>
                  <a:schemeClr val="bg1"/>
                </a:solidFill>
                <a:latin typeface="Arial Narrow" pitchFamily="34" charset="0"/>
              </a:defRPr>
            </a:lvl2pPr>
            <a:lvl3pPr algn="l" rtl="0" eaLnBrk="0" fontAlgn="base" hangingPunct="0">
              <a:spcBef>
                <a:spcPct val="0"/>
              </a:spcBef>
              <a:spcAft>
                <a:spcPct val="0"/>
              </a:spcAft>
              <a:buClr>
                <a:schemeClr val="bg1"/>
              </a:buClr>
              <a:defRPr sz="2600">
                <a:solidFill>
                  <a:schemeClr val="bg1"/>
                </a:solidFill>
                <a:latin typeface="Arial Narrow" pitchFamily="34" charset="0"/>
              </a:defRPr>
            </a:lvl3pPr>
            <a:lvl4pPr algn="l" rtl="0" eaLnBrk="0" fontAlgn="base" hangingPunct="0">
              <a:spcBef>
                <a:spcPct val="0"/>
              </a:spcBef>
              <a:spcAft>
                <a:spcPct val="0"/>
              </a:spcAft>
              <a:buClr>
                <a:schemeClr val="bg1"/>
              </a:buClr>
              <a:defRPr sz="2600">
                <a:solidFill>
                  <a:schemeClr val="bg1"/>
                </a:solidFill>
                <a:latin typeface="Arial Narrow" pitchFamily="34" charset="0"/>
              </a:defRPr>
            </a:lvl4pPr>
            <a:lvl5pPr algn="l" rtl="0" eaLnBrk="0" fontAlgn="base" hangingPunct="0">
              <a:spcBef>
                <a:spcPct val="0"/>
              </a:spcBef>
              <a:spcAft>
                <a:spcPct val="0"/>
              </a:spcAft>
              <a:buClr>
                <a:schemeClr val="bg1"/>
              </a:buClr>
              <a:defRPr sz="2600">
                <a:solidFill>
                  <a:schemeClr val="bg1"/>
                </a:solidFill>
                <a:latin typeface="Arial Narrow" pitchFamily="34" charset="0"/>
              </a:defRPr>
            </a:lvl5pPr>
            <a:lvl6pPr marL="457200" algn="l" rtl="0" eaLnBrk="0" fontAlgn="base" hangingPunct="0">
              <a:spcBef>
                <a:spcPct val="0"/>
              </a:spcBef>
              <a:spcAft>
                <a:spcPct val="0"/>
              </a:spcAft>
              <a:buClr>
                <a:schemeClr val="bg1"/>
              </a:buClr>
              <a:defRPr sz="2600">
                <a:solidFill>
                  <a:schemeClr val="bg1"/>
                </a:solidFill>
                <a:latin typeface="Arial Narrow" pitchFamily="34" charset="0"/>
              </a:defRPr>
            </a:lvl6pPr>
            <a:lvl7pPr marL="914400" algn="l" rtl="0" eaLnBrk="0" fontAlgn="base" hangingPunct="0">
              <a:spcBef>
                <a:spcPct val="0"/>
              </a:spcBef>
              <a:spcAft>
                <a:spcPct val="0"/>
              </a:spcAft>
              <a:buClr>
                <a:schemeClr val="bg1"/>
              </a:buClr>
              <a:defRPr sz="2600">
                <a:solidFill>
                  <a:schemeClr val="bg1"/>
                </a:solidFill>
                <a:latin typeface="Arial Narrow" pitchFamily="34" charset="0"/>
              </a:defRPr>
            </a:lvl7pPr>
            <a:lvl8pPr marL="1371600" algn="l" rtl="0" eaLnBrk="0" fontAlgn="base" hangingPunct="0">
              <a:spcBef>
                <a:spcPct val="0"/>
              </a:spcBef>
              <a:spcAft>
                <a:spcPct val="0"/>
              </a:spcAft>
              <a:buClr>
                <a:schemeClr val="bg1"/>
              </a:buClr>
              <a:defRPr sz="2600">
                <a:solidFill>
                  <a:schemeClr val="bg1"/>
                </a:solidFill>
                <a:latin typeface="Arial Narrow" pitchFamily="34" charset="0"/>
              </a:defRPr>
            </a:lvl8pPr>
            <a:lvl9pPr marL="1828800" algn="l" rtl="0" eaLnBrk="0" fontAlgn="base" hangingPunct="0">
              <a:spcBef>
                <a:spcPct val="0"/>
              </a:spcBef>
              <a:spcAft>
                <a:spcPct val="0"/>
              </a:spcAft>
              <a:buClr>
                <a:schemeClr val="bg1"/>
              </a:buClr>
              <a:defRPr sz="2600">
                <a:solidFill>
                  <a:schemeClr val="bg1"/>
                </a:solidFill>
                <a:latin typeface="Arial Narrow" pitchFamily="34" charset="0"/>
              </a:defRPr>
            </a:lvl9pPr>
          </a:lstStyle>
          <a:p>
            <a:pPr>
              <a:defRPr/>
            </a:pPr>
            <a:r>
              <a:rPr lang="fr-FR" sz="2000" kern="0" dirty="0">
                <a:solidFill>
                  <a:schemeClr val="tx2"/>
                </a:solidFill>
              </a:rPr>
              <a:t>Ovaire non incisé</a:t>
            </a:r>
          </a:p>
        </p:txBody>
      </p:sp>
      <p:sp>
        <p:nvSpPr>
          <p:cNvPr id="9" name="Rectangle 2"/>
          <p:cNvSpPr txBox="1">
            <a:spLocks noChangeArrowheads="1"/>
          </p:cNvSpPr>
          <p:nvPr/>
        </p:nvSpPr>
        <p:spPr bwMode="auto">
          <a:xfrm>
            <a:off x="4932362" y="4057650"/>
            <a:ext cx="2591965" cy="457200"/>
          </a:xfrm>
          <a:prstGeom prst="rect">
            <a:avLst/>
          </a:prstGeom>
          <a:solidFill>
            <a:schemeClr val="accent6">
              <a:lumMod val="20000"/>
              <a:lumOff val="80000"/>
            </a:schemeClr>
          </a:solidFill>
          <a:ln>
            <a:solidFill>
              <a:schemeClr val="tx1"/>
            </a:solidFill>
            <a:miter lim="800000"/>
            <a:headEnd/>
            <a:tailEnd/>
          </a:ln>
        </p:spPr>
        <p:txBody>
          <a:bodyPr anchor="ctr"/>
          <a:lstStyle>
            <a:lvl1pPr algn="l" rtl="0" eaLnBrk="0" fontAlgn="base" hangingPunct="0">
              <a:spcBef>
                <a:spcPct val="0"/>
              </a:spcBef>
              <a:spcAft>
                <a:spcPct val="0"/>
              </a:spcAft>
              <a:buClr>
                <a:schemeClr val="bg1"/>
              </a:buClr>
              <a:defRPr sz="2600">
                <a:solidFill>
                  <a:schemeClr val="bg1"/>
                </a:solidFill>
                <a:latin typeface="+mj-lt"/>
                <a:ea typeface="+mj-ea"/>
                <a:cs typeface="+mj-cs"/>
              </a:defRPr>
            </a:lvl1pPr>
            <a:lvl2pPr algn="l" rtl="0" eaLnBrk="0" fontAlgn="base" hangingPunct="0">
              <a:spcBef>
                <a:spcPct val="0"/>
              </a:spcBef>
              <a:spcAft>
                <a:spcPct val="0"/>
              </a:spcAft>
              <a:buClr>
                <a:schemeClr val="bg1"/>
              </a:buClr>
              <a:defRPr sz="2600">
                <a:solidFill>
                  <a:schemeClr val="bg1"/>
                </a:solidFill>
                <a:latin typeface="Arial Narrow" pitchFamily="34" charset="0"/>
              </a:defRPr>
            </a:lvl2pPr>
            <a:lvl3pPr algn="l" rtl="0" eaLnBrk="0" fontAlgn="base" hangingPunct="0">
              <a:spcBef>
                <a:spcPct val="0"/>
              </a:spcBef>
              <a:spcAft>
                <a:spcPct val="0"/>
              </a:spcAft>
              <a:buClr>
                <a:schemeClr val="bg1"/>
              </a:buClr>
              <a:defRPr sz="2600">
                <a:solidFill>
                  <a:schemeClr val="bg1"/>
                </a:solidFill>
                <a:latin typeface="Arial Narrow" pitchFamily="34" charset="0"/>
              </a:defRPr>
            </a:lvl3pPr>
            <a:lvl4pPr algn="l" rtl="0" eaLnBrk="0" fontAlgn="base" hangingPunct="0">
              <a:spcBef>
                <a:spcPct val="0"/>
              </a:spcBef>
              <a:spcAft>
                <a:spcPct val="0"/>
              </a:spcAft>
              <a:buClr>
                <a:schemeClr val="bg1"/>
              </a:buClr>
              <a:defRPr sz="2600">
                <a:solidFill>
                  <a:schemeClr val="bg1"/>
                </a:solidFill>
                <a:latin typeface="Arial Narrow" pitchFamily="34" charset="0"/>
              </a:defRPr>
            </a:lvl4pPr>
            <a:lvl5pPr algn="l" rtl="0" eaLnBrk="0" fontAlgn="base" hangingPunct="0">
              <a:spcBef>
                <a:spcPct val="0"/>
              </a:spcBef>
              <a:spcAft>
                <a:spcPct val="0"/>
              </a:spcAft>
              <a:buClr>
                <a:schemeClr val="bg1"/>
              </a:buClr>
              <a:defRPr sz="2600">
                <a:solidFill>
                  <a:schemeClr val="bg1"/>
                </a:solidFill>
                <a:latin typeface="Arial Narrow" pitchFamily="34" charset="0"/>
              </a:defRPr>
            </a:lvl5pPr>
            <a:lvl6pPr marL="457200" algn="l" rtl="0" eaLnBrk="0" fontAlgn="base" hangingPunct="0">
              <a:spcBef>
                <a:spcPct val="0"/>
              </a:spcBef>
              <a:spcAft>
                <a:spcPct val="0"/>
              </a:spcAft>
              <a:buClr>
                <a:schemeClr val="bg1"/>
              </a:buClr>
              <a:defRPr sz="2600">
                <a:solidFill>
                  <a:schemeClr val="bg1"/>
                </a:solidFill>
                <a:latin typeface="Arial Narrow" pitchFamily="34" charset="0"/>
              </a:defRPr>
            </a:lvl6pPr>
            <a:lvl7pPr marL="914400" algn="l" rtl="0" eaLnBrk="0" fontAlgn="base" hangingPunct="0">
              <a:spcBef>
                <a:spcPct val="0"/>
              </a:spcBef>
              <a:spcAft>
                <a:spcPct val="0"/>
              </a:spcAft>
              <a:buClr>
                <a:schemeClr val="bg1"/>
              </a:buClr>
              <a:defRPr sz="2600">
                <a:solidFill>
                  <a:schemeClr val="bg1"/>
                </a:solidFill>
                <a:latin typeface="Arial Narrow" pitchFamily="34" charset="0"/>
              </a:defRPr>
            </a:lvl7pPr>
            <a:lvl8pPr marL="1371600" algn="l" rtl="0" eaLnBrk="0" fontAlgn="base" hangingPunct="0">
              <a:spcBef>
                <a:spcPct val="0"/>
              </a:spcBef>
              <a:spcAft>
                <a:spcPct val="0"/>
              </a:spcAft>
              <a:buClr>
                <a:schemeClr val="bg1"/>
              </a:buClr>
              <a:defRPr sz="2600">
                <a:solidFill>
                  <a:schemeClr val="bg1"/>
                </a:solidFill>
                <a:latin typeface="Arial Narrow" pitchFamily="34" charset="0"/>
              </a:defRPr>
            </a:lvl8pPr>
            <a:lvl9pPr marL="1828800" algn="l" rtl="0" eaLnBrk="0" fontAlgn="base" hangingPunct="0">
              <a:spcBef>
                <a:spcPct val="0"/>
              </a:spcBef>
              <a:spcAft>
                <a:spcPct val="0"/>
              </a:spcAft>
              <a:buClr>
                <a:schemeClr val="bg1"/>
              </a:buClr>
              <a:defRPr sz="2600">
                <a:solidFill>
                  <a:schemeClr val="bg1"/>
                </a:solidFill>
                <a:latin typeface="Arial Narrow" pitchFamily="34" charset="0"/>
              </a:defRPr>
            </a:lvl9pPr>
          </a:lstStyle>
          <a:p>
            <a:pPr>
              <a:defRPr/>
            </a:pPr>
            <a:r>
              <a:rPr lang="fr-FR" sz="2000" kern="0" dirty="0">
                <a:solidFill>
                  <a:schemeClr val="tx2"/>
                </a:solidFill>
              </a:rPr>
              <a:t>Ovaire et CJ incisé</a:t>
            </a:r>
          </a:p>
        </p:txBody>
      </p:sp>
    </p:spTree>
    <p:extLst>
      <p:ext uri="{BB962C8B-B14F-4D97-AF65-F5344CB8AC3E}">
        <p14:creationId xmlns:p14="http://schemas.microsoft.com/office/powerpoint/2010/main" val="2084373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ZoneTexte 16"/>
          <p:cNvSpPr txBox="1"/>
          <p:nvPr/>
        </p:nvSpPr>
        <p:spPr>
          <a:xfrm>
            <a:off x="755576" y="256734"/>
            <a:ext cx="8064896" cy="461665"/>
          </a:xfrm>
          <a:prstGeom prst="rect">
            <a:avLst/>
          </a:prstGeom>
          <a:solidFill>
            <a:srgbClr val="000000"/>
          </a:solidFill>
          <a:ln>
            <a:noFill/>
          </a:ln>
        </p:spPr>
        <p:txBody>
          <a:bodyPr wrap="square" rtlCol="0">
            <a:spAutoFit/>
          </a:bodyPr>
          <a:lstStyle/>
          <a:p>
            <a:r>
              <a:rPr lang="fr-BE" sz="2400" dirty="0">
                <a:solidFill>
                  <a:schemeClr val="bg1"/>
                </a:solidFill>
              </a:rPr>
              <a:t>Il ne saurait y avoir de bonne palpation sans bonne préhension</a:t>
            </a:r>
            <a:endParaRPr lang="fr-BE" sz="2400" dirty="0">
              <a:solidFill>
                <a:srgbClr val="FF0000"/>
              </a:solidFill>
            </a:endParaRPr>
          </a:p>
        </p:txBody>
      </p:sp>
      <p:pic>
        <p:nvPicPr>
          <p:cNvPr id="13" name="Picture 3" descr="31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184" y="2193521"/>
            <a:ext cx="3780436" cy="283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313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930864"/>
            <a:ext cx="3780435" cy="268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528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0963" name="Groupe 75"/>
          <p:cNvGrpSpPr>
            <a:grpSpLocks/>
          </p:cNvGrpSpPr>
          <p:nvPr/>
        </p:nvGrpSpPr>
        <p:grpSpPr bwMode="auto">
          <a:xfrm>
            <a:off x="6275681" y="3363838"/>
            <a:ext cx="2078618" cy="1354899"/>
            <a:chOff x="200149" y="5282902"/>
            <a:chExt cx="1906588" cy="1314450"/>
          </a:xfrm>
        </p:grpSpPr>
        <p:sp>
          <p:nvSpPr>
            <p:cNvPr id="19" name="Forme libre 18"/>
            <p:cNvSpPr/>
            <p:nvPr/>
          </p:nvSpPr>
          <p:spPr>
            <a:xfrm>
              <a:off x="200149" y="5282902"/>
              <a:ext cx="1906588" cy="128587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21" name="Forme libre 20"/>
            <p:cNvSpPr/>
            <p:nvPr/>
          </p:nvSpPr>
          <p:spPr>
            <a:xfrm>
              <a:off x="1381249" y="5622627"/>
              <a:ext cx="704850" cy="650875"/>
            </a:xfrm>
            <a:custGeom>
              <a:avLst/>
              <a:gdLst>
                <a:gd name="connsiteX0" fmla="*/ 685800 w 704850"/>
                <a:gd name="connsiteY0" fmla="*/ 126500 h 650375"/>
                <a:gd name="connsiteX1" fmla="*/ 638175 w 704850"/>
                <a:gd name="connsiteY1" fmla="*/ 88400 h 650375"/>
                <a:gd name="connsiteX2" fmla="*/ 609600 w 704850"/>
                <a:gd name="connsiteY2" fmla="*/ 78875 h 650375"/>
                <a:gd name="connsiteX3" fmla="*/ 581025 w 704850"/>
                <a:gd name="connsiteY3" fmla="*/ 50300 h 650375"/>
                <a:gd name="connsiteX4" fmla="*/ 523875 w 704850"/>
                <a:gd name="connsiteY4" fmla="*/ 31250 h 650375"/>
                <a:gd name="connsiteX5" fmla="*/ 381000 w 704850"/>
                <a:gd name="connsiteY5" fmla="*/ 12200 h 650375"/>
                <a:gd name="connsiteX6" fmla="*/ 57150 w 704850"/>
                <a:gd name="connsiteY6" fmla="*/ 40775 h 650375"/>
                <a:gd name="connsiteX7" fmla="*/ 28575 w 704850"/>
                <a:gd name="connsiteY7" fmla="*/ 69350 h 650375"/>
                <a:gd name="connsiteX8" fmla="*/ 9525 w 704850"/>
                <a:gd name="connsiteY8" fmla="*/ 97925 h 650375"/>
                <a:gd name="connsiteX9" fmla="*/ 0 w 704850"/>
                <a:gd name="connsiteY9" fmla="*/ 126500 h 650375"/>
                <a:gd name="connsiteX10" fmla="*/ 9525 w 704850"/>
                <a:gd name="connsiteY10" fmla="*/ 326525 h 650375"/>
                <a:gd name="connsiteX11" fmla="*/ 19050 w 704850"/>
                <a:gd name="connsiteY11" fmla="*/ 355100 h 650375"/>
                <a:gd name="connsiteX12" fmla="*/ 76200 w 704850"/>
                <a:gd name="connsiteY12" fmla="*/ 383675 h 650375"/>
                <a:gd name="connsiteX13" fmla="*/ 104775 w 704850"/>
                <a:gd name="connsiteY13" fmla="*/ 412250 h 650375"/>
                <a:gd name="connsiteX14" fmla="*/ 123825 w 704850"/>
                <a:gd name="connsiteY14" fmla="*/ 450350 h 650375"/>
                <a:gd name="connsiteX15" fmla="*/ 133350 w 704850"/>
                <a:gd name="connsiteY15" fmla="*/ 478925 h 650375"/>
                <a:gd name="connsiteX16" fmla="*/ 161925 w 704850"/>
                <a:gd name="connsiteY16" fmla="*/ 507500 h 650375"/>
                <a:gd name="connsiteX17" fmla="*/ 190500 w 704850"/>
                <a:gd name="connsiteY17" fmla="*/ 517025 h 650375"/>
                <a:gd name="connsiteX18" fmla="*/ 247650 w 704850"/>
                <a:gd name="connsiteY18" fmla="*/ 555125 h 650375"/>
                <a:gd name="connsiteX19" fmla="*/ 276225 w 704850"/>
                <a:gd name="connsiteY19" fmla="*/ 574175 h 650375"/>
                <a:gd name="connsiteX20" fmla="*/ 304800 w 704850"/>
                <a:gd name="connsiteY20" fmla="*/ 602750 h 650375"/>
                <a:gd name="connsiteX21" fmla="*/ 361950 w 704850"/>
                <a:gd name="connsiteY21" fmla="*/ 621800 h 650375"/>
                <a:gd name="connsiteX22" fmla="*/ 419100 w 704850"/>
                <a:gd name="connsiteY22" fmla="*/ 640850 h 650375"/>
                <a:gd name="connsiteX23" fmla="*/ 447675 w 704850"/>
                <a:gd name="connsiteY23" fmla="*/ 650375 h 650375"/>
                <a:gd name="connsiteX24" fmla="*/ 628650 w 704850"/>
                <a:gd name="connsiteY24" fmla="*/ 640850 h 650375"/>
                <a:gd name="connsiteX25" fmla="*/ 657225 w 704850"/>
                <a:gd name="connsiteY25" fmla="*/ 621800 h 650375"/>
                <a:gd name="connsiteX26" fmla="*/ 704850 w 704850"/>
                <a:gd name="connsiteY26" fmla="*/ 536075 h 650375"/>
                <a:gd name="connsiteX27" fmla="*/ 695325 w 704850"/>
                <a:gd name="connsiteY27" fmla="*/ 421775 h 650375"/>
                <a:gd name="connsiteX28" fmla="*/ 685800 w 704850"/>
                <a:gd name="connsiteY28" fmla="*/ 374150 h 650375"/>
                <a:gd name="connsiteX29" fmla="*/ 685800 w 704850"/>
                <a:gd name="connsiteY29" fmla="*/ 126500 h 65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4850" h="650375">
                  <a:moveTo>
                    <a:pt x="685800" y="126500"/>
                  </a:moveTo>
                  <a:cubicBezTo>
                    <a:pt x="677863" y="78875"/>
                    <a:pt x="655415" y="99175"/>
                    <a:pt x="638175" y="88400"/>
                  </a:cubicBezTo>
                  <a:cubicBezTo>
                    <a:pt x="629661" y="83079"/>
                    <a:pt x="617954" y="84444"/>
                    <a:pt x="609600" y="78875"/>
                  </a:cubicBezTo>
                  <a:cubicBezTo>
                    <a:pt x="598392" y="71403"/>
                    <a:pt x="592800" y="56842"/>
                    <a:pt x="581025" y="50300"/>
                  </a:cubicBezTo>
                  <a:cubicBezTo>
                    <a:pt x="563472" y="40548"/>
                    <a:pt x="543356" y="36120"/>
                    <a:pt x="523875" y="31250"/>
                  </a:cubicBezTo>
                  <a:cubicBezTo>
                    <a:pt x="451753" y="13220"/>
                    <a:pt x="498812" y="22910"/>
                    <a:pt x="381000" y="12200"/>
                  </a:cubicBezTo>
                  <a:cubicBezTo>
                    <a:pt x="272072" y="15714"/>
                    <a:pt x="144670" y="-32158"/>
                    <a:pt x="57150" y="40775"/>
                  </a:cubicBezTo>
                  <a:cubicBezTo>
                    <a:pt x="46802" y="49399"/>
                    <a:pt x="37199" y="59002"/>
                    <a:pt x="28575" y="69350"/>
                  </a:cubicBezTo>
                  <a:cubicBezTo>
                    <a:pt x="21246" y="78144"/>
                    <a:pt x="14645" y="87686"/>
                    <a:pt x="9525" y="97925"/>
                  </a:cubicBezTo>
                  <a:cubicBezTo>
                    <a:pt x="5035" y="106905"/>
                    <a:pt x="3175" y="116975"/>
                    <a:pt x="0" y="126500"/>
                  </a:cubicBezTo>
                  <a:cubicBezTo>
                    <a:pt x="3175" y="193175"/>
                    <a:pt x="3982" y="260005"/>
                    <a:pt x="9525" y="326525"/>
                  </a:cubicBezTo>
                  <a:cubicBezTo>
                    <a:pt x="10359" y="336531"/>
                    <a:pt x="12778" y="347260"/>
                    <a:pt x="19050" y="355100"/>
                  </a:cubicBezTo>
                  <a:cubicBezTo>
                    <a:pt x="32479" y="371886"/>
                    <a:pt x="57376" y="377400"/>
                    <a:pt x="76200" y="383675"/>
                  </a:cubicBezTo>
                  <a:cubicBezTo>
                    <a:pt x="85725" y="393200"/>
                    <a:pt x="96945" y="401289"/>
                    <a:pt x="104775" y="412250"/>
                  </a:cubicBezTo>
                  <a:cubicBezTo>
                    <a:pt x="113028" y="423804"/>
                    <a:pt x="118232" y="437299"/>
                    <a:pt x="123825" y="450350"/>
                  </a:cubicBezTo>
                  <a:cubicBezTo>
                    <a:pt x="127780" y="459578"/>
                    <a:pt x="127781" y="470571"/>
                    <a:pt x="133350" y="478925"/>
                  </a:cubicBezTo>
                  <a:cubicBezTo>
                    <a:pt x="140822" y="490133"/>
                    <a:pt x="150717" y="500028"/>
                    <a:pt x="161925" y="507500"/>
                  </a:cubicBezTo>
                  <a:cubicBezTo>
                    <a:pt x="170279" y="513069"/>
                    <a:pt x="180975" y="513850"/>
                    <a:pt x="190500" y="517025"/>
                  </a:cubicBezTo>
                  <a:cubicBezTo>
                    <a:pt x="244669" y="571194"/>
                    <a:pt x="192511" y="527556"/>
                    <a:pt x="247650" y="555125"/>
                  </a:cubicBezTo>
                  <a:cubicBezTo>
                    <a:pt x="257889" y="560245"/>
                    <a:pt x="267431" y="566846"/>
                    <a:pt x="276225" y="574175"/>
                  </a:cubicBezTo>
                  <a:cubicBezTo>
                    <a:pt x="286573" y="582799"/>
                    <a:pt x="293025" y="596208"/>
                    <a:pt x="304800" y="602750"/>
                  </a:cubicBezTo>
                  <a:cubicBezTo>
                    <a:pt x="322353" y="612502"/>
                    <a:pt x="342900" y="615450"/>
                    <a:pt x="361950" y="621800"/>
                  </a:cubicBezTo>
                  <a:lnTo>
                    <a:pt x="419100" y="640850"/>
                  </a:lnTo>
                  <a:lnTo>
                    <a:pt x="447675" y="650375"/>
                  </a:lnTo>
                  <a:cubicBezTo>
                    <a:pt x="508000" y="647200"/>
                    <a:pt x="568795" y="649012"/>
                    <a:pt x="628650" y="640850"/>
                  </a:cubicBezTo>
                  <a:cubicBezTo>
                    <a:pt x="639993" y="639303"/>
                    <a:pt x="649687" y="630415"/>
                    <a:pt x="657225" y="621800"/>
                  </a:cubicBezTo>
                  <a:cubicBezTo>
                    <a:pt x="692496" y="581490"/>
                    <a:pt x="691768" y="575322"/>
                    <a:pt x="704850" y="536075"/>
                  </a:cubicBezTo>
                  <a:cubicBezTo>
                    <a:pt x="701675" y="497975"/>
                    <a:pt x="699792" y="459745"/>
                    <a:pt x="695325" y="421775"/>
                  </a:cubicBezTo>
                  <a:cubicBezTo>
                    <a:pt x="693433" y="405697"/>
                    <a:pt x="686306" y="390331"/>
                    <a:pt x="685800" y="374150"/>
                  </a:cubicBezTo>
                  <a:cubicBezTo>
                    <a:pt x="683122" y="288467"/>
                    <a:pt x="693737" y="174125"/>
                    <a:pt x="685800" y="126500"/>
                  </a:cubicBezTo>
                  <a:close/>
                </a:path>
              </a:pathLst>
            </a:custGeom>
            <a:solidFill>
              <a:srgbClr val="FFFF00"/>
            </a:solidFill>
            <a:ln w="3175">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BE" dirty="0" err="1">
                  <a:solidFill>
                    <a:srgbClr val="000066"/>
                  </a:solidFill>
                </a:rPr>
                <a:t>CJH</a:t>
              </a:r>
              <a:endParaRPr lang="fr-BE" dirty="0">
                <a:solidFill>
                  <a:srgbClr val="000066"/>
                </a:solidFill>
              </a:endParaRPr>
            </a:p>
          </p:txBody>
        </p:sp>
        <p:sp>
          <p:nvSpPr>
            <p:cNvPr id="33" name="Forme libre 32"/>
            <p:cNvSpPr/>
            <p:nvPr/>
          </p:nvSpPr>
          <p:spPr>
            <a:xfrm>
              <a:off x="200149" y="5292427"/>
              <a:ext cx="1885950" cy="1304925"/>
            </a:xfrm>
            <a:custGeom>
              <a:avLst/>
              <a:gdLst>
                <a:gd name="connsiteX0" fmla="*/ 1847850 w 1885950"/>
                <a:gd name="connsiteY0" fmla="*/ 447675 h 1304925"/>
                <a:gd name="connsiteX1" fmla="*/ 1809750 w 1885950"/>
                <a:gd name="connsiteY1" fmla="*/ 361950 h 1304925"/>
                <a:gd name="connsiteX2" fmla="*/ 1771650 w 1885950"/>
                <a:gd name="connsiteY2" fmla="*/ 352425 h 1304925"/>
                <a:gd name="connsiteX3" fmla="*/ 1743075 w 1885950"/>
                <a:gd name="connsiteY3" fmla="*/ 314325 h 1304925"/>
                <a:gd name="connsiteX4" fmla="*/ 1704975 w 1885950"/>
                <a:gd name="connsiteY4" fmla="*/ 257175 h 1304925"/>
                <a:gd name="connsiteX5" fmla="*/ 1676400 w 1885950"/>
                <a:gd name="connsiteY5" fmla="*/ 238125 h 1304925"/>
                <a:gd name="connsiteX6" fmla="*/ 1628775 w 1885950"/>
                <a:gd name="connsiteY6" fmla="*/ 152400 h 1304925"/>
                <a:gd name="connsiteX7" fmla="*/ 1600200 w 1885950"/>
                <a:gd name="connsiteY7" fmla="*/ 133350 h 1304925"/>
                <a:gd name="connsiteX8" fmla="*/ 1590675 w 1885950"/>
                <a:gd name="connsiteY8" fmla="*/ 104775 h 1304925"/>
                <a:gd name="connsiteX9" fmla="*/ 1514475 w 1885950"/>
                <a:gd name="connsiteY9" fmla="*/ 66675 h 1304925"/>
                <a:gd name="connsiteX10" fmla="*/ 1295400 w 1885950"/>
                <a:gd name="connsiteY10" fmla="*/ 38100 h 1304925"/>
                <a:gd name="connsiteX11" fmla="*/ 1209675 w 1885950"/>
                <a:gd name="connsiteY11" fmla="*/ 19050 h 1304925"/>
                <a:gd name="connsiteX12" fmla="*/ 1181100 w 1885950"/>
                <a:gd name="connsiteY12" fmla="*/ 9525 h 1304925"/>
                <a:gd name="connsiteX13" fmla="*/ 1114425 w 1885950"/>
                <a:gd name="connsiteY13" fmla="*/ 0 h 1304925"/>
                <a:gd name="connsiteX14" fmla="*/ 742950 w 1885950"/>
                <a:gd name="connsiteY14" fmla="*/ 9525 h 1304925"/>
                <a:gd name="connsiteX15" fmla="*/ 714375 w 1885950"/>
                <a:gd name="connsiteY15" fmla="*/ 19050 h 1304925"/>
                <a:gd name="connsiteX16" fmla="*/ 619125 w 1885950"/>
                <a:gd name="connsiteY16" fmla="*/ 38100 h 1304925"/>
                <a:gd name="connsiteX17" fmla="*/ 590550 w 1885950"/>
                <a:gd name="connsiteY17" fmla="*/ 47625 h 1304925"/>
                <a:gd name="connsiteX18" fmla="*/ 552450 w 1885950"/>
                <a:gd name="connsiteY18" fmla="*/ 57150 h 1304925"/>
                <a:gd name="connsiteX19" fmla="*/ 495300 w 1885950"/>
                <a:gd name="connsiteY19" fmla="*/ 76200 h 1304925"/>
                <a:gd name="connsiteX20" fmla="*/ 419100 w 1885950"/>
                <a:gd name="connsiteY20" fmla="*/ 95250 h 1304925"/>
                <a:gd name="connsiteX21" fmla="*/ 390525 w 1885950"/>
                <a:gd name="connsiteY21" fmla="*/ 104775 h 1304925"/>
                <a:gd name="connsiteX22" fmla="*/ 304800 w 1885950"/>
                <a:gd name="connsiteY22" fmla="*/ 171450 h 1304925"/>
                <a:gd name="connsiteX23" fmla="*/ 257175 w 1885950"/>
                <a:gd name="connsiteY23" fmla="*/ 228600 h 1304925"/>
                <a:gd name="connsiteX24" fmla="*/ 180975 w 1885950"/>
                <a:gd name="connsiteY24" fmla="*/ 247650 h 1304925"/>
                <a:gd name="connsiteX25" fmla="*/ 123825 w 1885950"/>
                <a:gd name="connsiteY25" fmla="*/ 276225 h 1304925"/>
                <a:gd name="connsiteX26" fmla="*/ 114300 w 1885950"/>
                <a:gd name="connsiteY26" fmla="*/ 304800 h 1304925"/>
                <a:gd name="connsiteX27" fmla="*/ 95250 w 1885950"/>
                <a:gd name="connsiteY27" fmla="*/ 333375 h 1304925"/>
                <a:gd name="connsiteX28" fmla="*/ 104775 w 1885950"/>
                <a:gd name="connsiteY28" fmla="*/ 381000 h 1304925"/>
                <a:gd name="connsiteX29" fmla="*/ 95250 w 1885950"/>
                <a:gd name="connsiteY29" fmla="*/ 476250 h 1304925"/>
                <a:gd name="connsiteX30" fmla="*/ 9525 w 1885950"/>
                <a:gd name="connsiteY30" fmla="*/ 552450 h 1304925"/>
                <a:gd name="connsiteX31" fmla="*/ 0 w 1885950"/>
                <a:gd name="connsiteY31" fmla="*/ 581025 h 1304925"/>
                <a:gd name="connsiteX32" fmla="*/ 19050 w 1885950"/>
                <a:gd name="connsiteY32" fmla="*/ 685800 h 1304925"/>
                <a:gd name="connsiteX33" fmla="*/ 38100 w 1885950"/>
                <a:gd name="connsiteY33" fmla="*/ 714375 h 1304925"/>
                <a:gd name="connsiteX34" fmla="*/ 57150 w 1885950"/>
                <a:gd name="connsiteY34" fmla="*/ 790575 h 1304925"/>
                <a:gd name="connsiteX35" fmla="*/ 95250 w 1885950"/>
                <a:gd name="connsiteY35" fmla="*/ 847725 h 1304925"/>
                <a:gd name="connsiteX36" fmla="*/ 123825 w 1885950"/>
                <a:gd name="connsiteY36" fmla="*/ 942975 h 1304925"/>
                <a:gd name="connsiteX37" fmla="*/ 133350 w 1885950"/>
                <a:gd name="connsiteY37" fmla="*/ 971550 h 1304925"/>
                <a:gd name="connsiteX38" fmla="*/ 142875 w 1885950"/>
                <a:gd name="connsiteY38" fmla="*/ 1000125 h 1304925"/>
                <a:gd name="connsiteX39" fmla="*/ 161925 w 1885950"/>
                <a:gd name="connsiteY39" fmla="*/ 1038225 h 1304925"/>
                <a:gd name="connsiteX40" fmla="*/ 171450 w 1885950"/>
                <a:gd name="connsiteY40" fmla="*/ 1095375 h 1304925"/>
                <a:gd name="connsiteX41" fmla="*/ 190500 w 1885950"/>
                <a:gd name="connsiteY41" fmla="*/ 1123950 h 1304925"/>
                <a:gd name="connsiteX42" fmla="*/ 219075 w 1885950"/>
                <a:gd name="connsiteY42" fmla="*/ 1152525 h 1304925"/>
                <a:gd name="connsiteX43" fmla="*/ 266700 w 1885950"/>
                <a:gd name="connsiteY43" fmla="*/ 1162050 h 1304925"/>
                <a:gd name="connsiteX44" fmla="*/ 371475 w 1885950"/>
                <a:gd name="connsiteY44" fmla="*/ 1171575 h 1304925"/>
                <a:gd name="connsiteX45" fmla="*/ 428625 w 1885950"/>
                <a:gd name="connsiteY45" fmla="*/ 1190625 h 1304925"/>
                <a:gd name="connsiteX46" fmla="*/ 485775 w 1885950"/>
                <a:gd name="connsiteY46" fmla="*/ 1228725 h 1304925"/>
                <a:gd name="connsiteX47" fmla="*/ 552450 w 1885950"/>
                <a:gd name="connsiteY47" fmla="*/ 1247775 h 1304925"/>
                <a:gd name="connsiteX48" fmla="*/ 609600 w 1885950"/>
                <a:gd name="connsiteY48" fmla="*/ 1285875 h 1304925"/>
                <a:gd name="connsiteX49" fmla="*/ 638175 w 1885950"/>
                <a:gd name="connsiteY49" fmla="*/ 1304925 h 1304925"/>
                <a:gd name="connsiteX50" fmla="*/ 714375 w 1885950"/>
                <a:gd name="connsiteY50" fmla="*/ 1295400 h 1304925"/>
                <a:gd name="connsiteX51" fmla="*/ 733425 w 1885950"/>
                <a:gd name="connsiteY51" fmla="*/ 1266825 h 1304925"/>
                <a:gd name="connsiteX52" fmla="*/ 1104900 w 1885950"/>
                <a:gd name="connsiteY52" fmla="*/ 1238250 h 1304925"/>
                <a:gd name="connsiteX53" fmla="*/ 1162050 w 1885950"/>
                <a:gd name="connsiteY53" fmla="*/ 1219200 h 1304925"/>
                <a:gd name="connsiteX54" fmla="*/ 1371600 w 1885950"/>
                <a:gd name="connsiteY54" fmla="*/ 1238250 h 1304925"/>
                <a:gd name="connsiteX55" fmla="*/ 1400175 w 1885950"/>
                <a:gd name="connsiteY55" fmla="*/ 1247775 h 1304925"/>
                <a:gd name="connsiteX56" fmla="*/ 1571625 w 1885950"/>
                <a:gd name="connsiteY56" fmla="*/ 1228725 h 1304925"/>
                <a:gd name="connsiteX57" fmla="*/ 1600200 w 1885950"/>
                <a:gd name="connsiteY57" fmla="*/ 1200150 h 1304925"/>
                <a:gd name="connsiteX58" fmla="*/ 1657350 w 1885950"/>
                <a:gd name="connsiteY58" fmla="*/ 1162050 h 1304925"/>
                <a:gd name="connsiteX59" fmla="*/ 1733550 w 1885950"/>
                <a:gd name="connsiteY59" fmla="*/ 1066800 h 1304925"/>
                <a:gd name="connsiteX60" fmla="*/ 1790700 w 1885950"/>
                <a:gd name="connsiteY60" fmla="*/ 1047750 h 1304925"/>
                <a:gd name="connsiteX61" fmla="*/ 1838325 w 1885950"/>
                <a:gd name="connsiteY61" fmla="*/ 981075 h 1304925"/>
                <a:gd name="connsiteX62" fmla="*/ 1857375 w 1885950"/>
                <a:gd name="connsiteY62" fmla="*/ 923925 h 1304925"/>
                <a:gd name="connsiteX63" fmla="*/ 1866900 w 1885950"/>
                <a:gd name="connsiteY63" fmla="*/ 647700 h 1304925"/>
                <a:gd name="connsiteX64" fmla="*/ 1876425 w 1885950"/>
                <a:gd name="connsiteY64" fmla="*/ 619125 h 1304925"/>
                <a:gd name="connsiteX65" fmla="*/ 1885950 w 1885950"/>
                <a:gd name="connsiteY65" fmla="*/ 581025 h 1304925"/>
                <a:gd name="connsiteX66" fmla="*/ 1857375 w 1885950"/>
                <a:gd name="connsiteY66" fmla="*/ 457200 h 1304925"/>
                <a:gd name="connsiteX67" fmla="*/ 1847850 w 1885950"/>
                <a:gd name="connsiteY67" fmla="*/ 428625 h 1304925"/>
                <a:gd name="connsiteX68" fmla="*/ 1828800 w 1885950"/>
                <a:gd name="connsiteY68" fmla="*/ 390525 h 1304925"/>
                <a:gd name="connsiteX69" fmla="*/ 1809750 w 1885950"/>
                <a:gd name="connsiteY69" fmla="*/ 361950 h 1304925"/>
                <a:gd name="connsiteX70" fmla="*/ 1800225 w 1885950"/>
                <a:gd name="connsiteY70" fmla="*/ 333375 h 130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885950" h="1304925">
                  <a:moveTo>
                    <a:pt x="1847850" y="447675"/>
                  </a:moveTo>
                  <a:cubicBezTo>
                    <a:pt x="1840891" y="405918"/>
                    <a:pt x="1848647" y="384177"/>
                    <a:pt x="1809750" y="361950"/>
                  </a:cubicBezTo>
                  <a:cubicBezTo>
                    <a:pt x="1798384" y="355455"/>
                    <a:pt x="1784350" y="355600"/>
                    <a:pt x="1771650" y="352425"/>
                  </a:cubicBezTo>
                  <a:cubicBezTo>
                    <a:pt x="1762125" y="339725"/>
                    <a:pt x="1752179" y="327330"/>
                    <a:pt x="1743075" y="314325"/>
                  </a:cubicBezTo>
                  <a:cubicBezTo>
                    <a:pt x="1729945" y="295568"/>
                    <a:pt x="1724025" y="269875"/>
                    <a:pt x="1704975" y="257175"/>
                  </a:cubicBezTo>
                  <a:lnTo>
                    <a:pt x="1676400" y="238125"/>
                  </a:lnTo>
                  <a:cubicBezTo>
                    <a:pt x="1666474" y="208348"/>
                    <a:pt x="1656848" y="171115"/>
                    <a:pt x="1628775" y="152400"/>
                  </a:cubicBezTo>
                  <a:lnTo>
                    <a:pt x="1600200" y="133350"/>
                  </a:lnTo>
                  <a:cubicBezTo>
                    <a:pt x="1597025" y="123825"/>
                    <a:pt x="1597103" y="112488"/>
                    <a:pt x="1590675" y="104775"/>
                  </a:cubicBezTo>
                  <a:cubicBezTo>
                    <a:pt x="1562784" y="71306"/>
                    <a:pt x="1550921" y="77609"/>
                    <a:pt x="1514475" y="66675"/>
                  </a:cubicBezTo>
                  <a:cubicBezTo>
                    <a:pt x="1391043" y="29645"/>
                    <a:pt x="1517728" y="51178"/>
                    <a:pt x="1295400" y="38100"/>
                  </a:cubicBezTo>
                  <a:cubicBezTo>
                    <a:pt x="1262664" y="31553"/>
                    <a:pt x="1241062" y="28018"/>
                    <a:pt x="1209675" y="19050"/>
                  </a:cubicBezTo>
                  <a:cubicBezTo>
                    <a:pt x="1200021" y="16292"/>
                    <a:pt x="1190945" y="11494"/>
                    <a:pt x="1181100" y="9525"/>
                  </a:cubicBezTo>
                  <a:cubicBezTo>
                    <a:pt x="1159085" y="5122"/>
                    <a:pt x="1136650" y="3175"/>
                    <a:pt x="1114425" y="0"/>
                  </a:cubicBezTo>
                  <a:cubicBezTo>
                    <a:pt x="990600" y="3175"/>
                    <a:pt x="866675" y="3633"/>
                    <a:pt x="742950" y="9525"/>
                  </a:cubicBezTo>
                  <a:cubicBezTo>
                    <a:pt x="732921" y="10003"/>
                    <a:pt x="724176" y="16872"/>
                    <a:pt x="714375" y="19050"/>
                  </a:cubicBezTo>
                  <a:cubicBezTo>
                    <a:pt x="630173" y="37762"/>
                    <a:pt x="685545" y="19123"/>
                    <a:pt x="619125" y="38100"/>
                  </a:cubicBezTo>
                  <a:cubicBezTo>
                    <a:pt x="609471" y="40858"/>
                    <a:pt x="600204" y="44867"/>
                    <a:pt x="590550" y="47625"/>
                  </a:cubicBezTo>
                  <a:cubicBezTo>
                    <a:pt x="577963" y="51221"/>
                    <a:pt x="564989" y="53388"/>
                    <a:pt x="552450" y="57150"/>
                  </a:cubicBezTo>
                  <a:cubicBezTo>
                    <a:pt x="533216" y="62920"/>
                    <a:pt x="514781" y="71330"/>
                    <a:pt x="495300" y="76200"/>
                  </a:cubicBezTo>
                  <a:cubicBezTo>
                    <a:pt x="469900" y="82550"/>
                    <a:pt x="443938" y="86971"/>
                    <a:pt x="419100" y="95250"/>
                  </a:cubicBezTo>
                  <a:cubicBezTo>
                    <a:pt x="409575" y="98425"/>
                    <a:pt x="399302" y="99899"/>
                    <a:pt x="390525" y="104775"/>
                  </a:cubicBezTo>
                  <a:cubicBezTo>
                    <a:pt x="357565" y="123086"/>
                    <a:pt x="328738" y="142725"/>
                    <a:pt x="304800" y="171450"/>
                  </a:cubicBezTo>
                  <a:cubicBezTo>
                    <a:pt x="282836" y="197806"/>
                    <a:pt x="288481" y="207729"/>
                    <a:pt x="257175" y="228600"/>
                  </a:cubicBezTo>
                  <a:cubicBezTo>
                    <a:pt x="244111" y="237309"/>
                    <a:pt x="188669" y="245726"/>
                    <a:pt x="180975" y="247650"/>
                  </a:cubicBezTo>
                  <a:cubicBezTo>
                    <a:pt x="149427" y="255537"/>
                    <a:pt x="151761" y="257601"/>
                    <a:pt x="123825" y="276225"/>
                  </a:cubicBezTo>
                  <a:cubicBezTo>
                    <a:pt x="120650" y="285750"/>
                    <a:pt x="118790" y="295820"/>
                    <a:pt x="114300" y="304800"/>
                  </a:cubicBezTo>
                  <a:cubicBezTo>
                    <a:pt x="109180" y="315039"/>
                    <a:pt x="96670" y="322016"/>
                    <a:pt x="95250" y="333375"/>
                  </a:cubicBezTo>
                  <a:cubicBezTo>
                    <a:pt x="93242" y="349439"/>
                    <a:pt x="101600" y="365125"/>
                    <a:pt x="104775" y="381000"/>
                  </a:cubicBezTo>
                  <a:cubicBezTo>
                    <a:pt x="101600" y="412750"/>
                    <a:pt x="108039" y="447017"/>
                    <a:pt x="95250" y="476250"/>
                  </a:cubicBezTo>
                  <a:cubicBezTo>
                    <a:pt x="81817" y="506953"/>
                    <a:pt x="38500" y="533133"/>
                    <a:pt x="9525" y="552450"/>
                  </a:cubicBezTo>
                  <a:cubicBezTo>
                    <a:pt x="6350" y="561975"/>
                    <a:pt x="0" y="570985"/>
                    <a:pt x="0" y="581025"/>
                  </a:cubicBezTo>
                  <a:cubicBezTo>
                    <a:pt x="0" y="600725"/>
                    <a:pt x="5655" y="659010"/>
                    <a:pt x="19050" y="685800"/>
                  </a:cubicBezTo>
                  <a:cubicBezTo>
                    <a:pt x="24170" y="696039"/>
                    <a:pt x="31750" y="704850"/>
                    <a:pt x="38100" y="714375"/>
                  </a:cubicBezTo>
                  <a:cubicBezTo>
                    <a:pt x="44450" y="739775"/>
                    <a:pt x="42627" y="768790"/>
                    <a:pt x="57150" y="790575"/>
                  </a:cubicBezTo>
                  <a:lnTo>
                    <a:pt x="95250" y="847725"/>
                  </a:lnTo>
                  <a:cubicBezTo>
                    <a:pt x="109645" y="905306"/>
                    <a:pt x="100635" y="873406"/>
                    <a:pt x="123825" y="942975"/>
                  </a:cubicBezTo>
                  <a:lnTo>
                    <a:pt x="133350" y="971550"/>
                  </a:lnTo>
                  <a:cubicBezTo>
                    <a:pt x="136525" y="981075"/>
                    <a:pt x="138385" y="991145"/>
                    <a:pt x="142875" y="1000125"/>
                  </a:cubicBezTo>
                  <a:lnTo>
                    <a:pt x="161925" y="1038225"/>
                  </a:lnTo>
                  <a:cubicBezTo>
                    <a:pt x="165100" y="1057275"/>
                    <a:pt x="165343" y="1077053"/>
                    <a:pt x="171450" y="1095375"/>
                  </a:cubicBezTo>
                  <a:cubicBezTo>
                    <a:pt x="175070" y="1106235"/>
                    <a:pt x="183171" y="1115156"/>
                    <a:pt x="190500" y="1123950"/>
                  </a:cubicBezTo>
                  <a:cubicBezTo>
                    <a:pt x="199124" y="1134298"/>
                    <a:pt x="207027" y="1146501"/>
                    <a:pt x="219075" y="1152525"/>
                  </a:cubicBezTo>
                  <a:cubicBezTo>
                    <a:pt x="233555" y="1159765"/>
                    <a:pt x="250636" y="1160042"/>
                    <a:pt x="266700" y="1162050"/>
                  </a:cubicBezTo>
                  <a:cubicBezTo>
                    <a:pt x="301498" y="1166400"/>
                    <a:pt x="336550" y="1168400"/>
                    <a:pt x="371475" y="1171575"/>
                  </a:cubicBezTo>
                  <a:cubicBezTo>
                    <a:pt x="390525" y="1177925"/>
                    <a:pt x="411917" y="1179486"/>
                    <a:pt x="428625" y="1190625"/>
                  </a:cubicBezTo>
                  <a:cubicBezTo>
                    <a:pt x="447675" y="1203325"/>
                    <a:pt x="464055" y="1221485"/>
                    <a:pt x="485775" y="1228725"/>
                  </a:cubicBezTo>
                  <a:cubicBezTo>
                    <a:pt x="526769" y="1242390"/>
                    <a:pt x="504610" y="1235815"/>
                    <a:pt x="552450" y="1247775"/>
                  </a:cubicBezTo>
                  <a:lnTo>
                    <a:pt x="609600" y="1285875"/>
                  </a:lnTo>
                  <a:lnTo>
                    <a:pt x="638175" y="1304925"/>
                  </a:lnTo>
                  <a:cubicBezTo>
                    <a:pt x="663575" y="1301750"/>
                    <a:pt x="690608" y="1304907"/>
                    <a:pt x="714375" y="1295400"/>
                  </a:cubicBezTo>
                  <a:cubicBezTo>
                    <a:pt x="725004" y="1291148"/>
                    <a:pt x="722395" y="1269889"/>
                    <a:pt x="733425" y="1266825"/>
                  </a:cubicBezTo>
                  <a:cubicBezTo>
                    <a:pt x="811687" y="1245086"/>
                    <a:pt x="1044083" y="1240894"/>
                    <a:pt x="1104900" y="1238250"/>
                  </a:cubicBezTo>
                  <a:cubicBezTo>
                    <a:pt x="1123950" y="1231900"/>
                    <a:pt x="1142021" y="1217769"/>
                    <a:pt x="1162050" y="1219200"/>
                  </a:cubicBezTo>
                  <a:cubicBezTo>
                    <a:pt x="1320933" y="1230549"/>
                    <a:pt x="1251181" y="1223198"/>
                    <a:pt x="1371600" y="1238250"/>
                  </a:cubicBezTo>
                  <a:cubicBezTo>
                    <a:pt x="1381125" y="1241425"/>
                    <a:pt x="1390135" y="1247775"/>
                    <a:pt x="1400175" y="1247775"/>
                  </a:cubicBezTo>
                  <a:cubicBezTo>
                    <a:pt x="1504752" y="1247775"/>
                    <a:pt x="1502580" y="1245986"/>
                    <a:pt x="1571625" y="1228725"/>
                  </a:cubicBezTo>
                  <a:cubicBezTo>
                    <a:pt x="1581150" y="1219200"/>
                    <a:pt x="1588992" y="1207622"/>
                    <a:pt x="1600200" y="1200150"/>
                  </a:cubicBezTo>
                  <a:cubicBezTo>
                    <a:pt x="1682908" y="1145011"/>
                    <a:pt x="1566193" y="1253207"/>
                    <a:pt x="1657350" y="1162050"/>
                  </a:cubicBezTo>
                  <a:cubicBezTo>
                    <a:pt x="1675543" y="1107471"/>
                    <a:pt x="1668924" y="1088342"/>
                    <a:pt x="1733550" y="1066800"/>
                  </a:cubicBezTo>
                  <a:lnTo>
                    <a:pt x="1790700" y="1047750"/>
                  </a:lnTo>
                  <a:cubicBezTo>
                    <a:pt x="1794538" y="1042633"/>
                    <a:pt x="1833260" y="992471"/>
                    <a:pt x="1838325" y="981075"/>
                  </a:cubicBezTo>
                  <a:cubicBezTo>
                    <a:pt x="1846480" y="962725"/>
                    <a:pt x="1857375" y="923925"/>
                    <a:pt x="1857375" y="923925"/>
                  </a:cubicBezTo>
                  <a:cubicBezTo>
                    <a:pt x="1860550" y="831850"/>
                    <a:pt x="1861153" y="739650"/>
                    <a:pt x="1866900" y="647700"/>
                  </a:cubicBezTo>
                  <a:cubicBezTo>
                    <a:pt x="1867526" y="637679"/>
                    <a:pt x="1873667" y="628779"/>
                    <a:pt x="1876425" y="619125"/>
                  </a:cubicBezTo>
                  <a:cubicBezTo>
                    <a:pt x="1880021" y="606538"/>
                    <a:pt x="1882775" y="593725"/>
                    <a:pt x="1885950" y="581025"/>
                  </a:cubicBezTo>
                  <a:cubicBezTo>
                    <a:pt x="1873585" y="494471"/>
                    <a:pt x="1883525" y="535649"/>
                    <a:pt x="1857375" y="457200"/>
                  </a:cubicBezTo>
                  <a:cubicBezTo>
                    <a:pt x="1854200" y="447675"/>
                    <a:pt x="1852340" y="437605"/>
                    <a:pt x="1847850" y="428625"/>
                  </a:cubicBezTo>
                  <a:cubicBezTo>
                    <a:pt x="1841500" y="415925"/>
                    <a:pt x="1835845" y="402853"/>
                    <a:pt x="1828800" y="390525"/>
                  </a:cubicBezTo>
                  <a:cubicBezTo>
                    <a:pt x="1823120" y="380586"/>
                    <a:pt x="1814870" y="372189"/>
                    <a:pt x="1809750" y="361950"/>
                  </a:cubicBezTo>
                  <a:cubicBezTo>
                    <a:pt x="1805260" y="352970"/>
                    <a:pt x="1800225" y="333375"/>
                    <a:pt x="1800225" y="333375"/>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111" name="Rectangle à coins arrondis 110"/>
          <p:cNvSpPr/>
          <p:nvPr/>
        </p:nvSpPr>
        <p:spPr>
          <a:xfrm>
            <a:off x="2418877" y="2349853"/>
            <a:ext cx="4097339" cy="81596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buFontTx/>
              <a:buChar char="-"/>
              <a:defRPr/>
            </a:pPr>
            <a:r>
              <a:rPr lang="fr-BE" sz="1800" dirty="0">
                <a:solidFill>
                  <a:schemeClr val="bg1"/>
                </a:solidFill>
                <a:latin typeface="Calibri" panose="020F0502020204030204" pitchFamily="34" charset="0"/>
              </a:rPr>
              <a:t>Intra et </a:t>
            </a:r>
            <a:r>
              <a:rPr lang="fr-BE" sz="1800" dirty="0" err="1">
                <a:solidFill>
                  <a:schemeClr val="bg1"/>
                </a:solidFill>
                <a:latin typeface="Calibri" panose="020F0502020204030204" pitchFamily="34" charset="0"/>
              </a:rPr>
              <a:t>extraovarien</a:t>
            </a:r>
            <a:r>
              <a:rPr lang="fr-BE" sz="1800" dirty="0">
                <a:solidFill>
                  <a:schemeClr val="bg1"/>
                </a:solidFill>
                <a:latin typeface="Calibri" panose="020F0502020204030204" pitchFamily="34" charset="0"/>
              </a:rPr>
              <a:t> ou </a:t>
            </a:r>
            <a:r>
              <a:rPr lang="fr-BE" sz="1800" dirty="0" err="1">
                <a:solidFill>
                  <a:schemeClr val="bg1"/>
                </a:solidFill>
                <a:latin typeface="Calibri" panose="020F0502020204030204" pitchFamily="34" charset="0"/>
              </a:rPr>
              <a:t>intraovarien</a:t>
            </a:r>
            <a:r>
              <a:rPr lang="fr-BE" sz="1800" dirty="0">
                <a:solidFill>
                  <a:schemeClr val="bg1"/>
                </a:solidFill>
                <a:latin typeface="Calibri" panose="020F0502020204030204" pitchFamily="34" charset="0"/>
              </a:rPr>
              <a:t> </a:t>
            </a:r>
          </a:p>
          <a:p>
            <a:pPr marL="177800" indent="-177800">
              <a:buFontTx/>
              <a:buChar char="-"/>
              <a:defRPr/>
            </a:pPr>
            <a:r>
              <a:rPr lang="fr-BE" sz="1800" dirty="0" err="1">
                <a:solidFill>
                  <a:schemeClr val="bg1"/>
                </a:solidFill>
                <a:latin typeface="Calibri" panose="020F0502020204030204" pitchFamily="34" charset="0"/>
              </a:rPr>
              <a:t>Metoestrus</a:t>
            </a:r>
            <a:r>
              <a:rPr lang="fr-BE" sz="1800" dirty="0">
                <a:solidFill>
                  <a:schemeClr val="bg1"/>
                </a:solidFill>
                <a:latin typeface="Calibri" panose="020F0502020204030204" pitchFamily="34" charset="0"/>
              </a:rPr>
              <a:t> (6J)</a:t>
            </a:r>
          </a:p>
          <a:p>
            <a:pPr marL="177800" indent="-177800">
              <a:buFontTx/>
              <a:buChar char="-"/>
              <a:defRPr/>
            </a:pPr>
            <a:r>
              <a:rPr lang="fr-BE" sz="1800" dirty="0">
                <a:solidFill>
                  <a:schemeClr val="bg1"/>
                </a:solidFill>
                <a:latin typeface="Calibri" panose="020F0502020204030204" pitchFamily="34" charset="0"/>
              </a:rPr>
              <a:t>Non réceptif à la PGF2a</a:t>
            </a:r>
          </a:p>
        </p:txBody>
      </p:sp>
      <p:sp>
        <p:nvSpPr>
          <p:cNvPr id="114" name="Rectangle à coins arrondis 113"/>
          <p:cNvSpPr/>
          <p:nvPr/>
        </p:nvSpPr>
        <p:spPr>
          <a:xfrm>
            <a:off x="5436096" y="4803998"/>
            <a:ext cx="3165259" cy="260440"/>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sp>
        <p:nvSpPr>
          <p:cNvPr id="40983" name="ZoneTexte 114"/>
          <p:cNvSpPr txBox="1">
            <a:spLocks noChangeArrowheads="1"/>
          </p:cNvSpPr>
          <p:nvPr/>
        </p:nvSpPr>
        <p:spPr bwMode="auto">
          <a:xfrm>
            <a:off x="101055" y="4803998"/>
            <a:ext cx="2598737"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dirty="0">
                <a:solidFill>
                  <a:srgbClr val="FF0000"/>
                </a:solidFill>
                <a:latin typeface="Calibri" pitchFamily="34" charset="0"/>
              </a:rPr>
              <a:t>Surface lisse, </a:t>
            </a:r>
            <a:r>
              <a:rPr lang="fr-BE" altLang="fr-FR" sz="1400" dirty="0">
                <a:solidFill>
                  <a:srgbClr val="FF00FF"/>
                </a:solidFill>
                <a:latin typeface="Calibri" pitchFamily="34" charset="0"/>
              </a:rPr>
              <a:t>Surface granuleuse</a:t>
            </a:r>
          </a:p>
        </p:txBody>
      </p:sp>
      <p:pic>
        <p:nvPicPr>
          <p:cNvPr id="11266" name="Picture 2" descr="C:\Users\User\AppData\Local\Temp\SNAGHTMLb9452a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20188" y="552104"/>
            <a:ext cx="2219564" cy="14510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7" descr="C:\Users\User\AppData\Local\Temp\SNAGHTMLb95026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720701" y="239439"/>
            <a:ext cx="1727651" cy="20336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253986" y="3381840"/>
            <a:ext cx="2001492" cy="1314559"/>
            <a:chOff x="400050" y="4106139"/>
            <a:chExt cx="2614309" cy="1800947"/>
          </a:xfrm>
        </p:grpSpPr>
        <p:grpSp>
          <p:nvGrpSpPr>
            <p:cNvPr id="40996" name="Groupe 76"/>
            <p:cNvGrpSpPr>
              <a:grpSpLocks/>
            </p:cNvGrpSpPr>
            <p:nvPr/>
          </p:nvGrpSpPr>
          <p:grpSpPr bwMode="auto">
            <a:xfrm>
              <a:off x="400050" y="4106139"/>
              <a:ext cx="2588074" cy="1800947"/>
              <a:chOff x="179512" y="3730619"/>
              <a:chExt cx="1906641" cy="1304633"/>
            </a:xfrm>
          </p:grpSpPr>
          <p:sp>
            <p:nvSpPr>
              <p:cNvPr id="13" name="Forme libre 12"/>
              <p:cNvSpPr/>
              <p:nvPr/>
            </p:nvSpPr>
            <p:spPr>
              <a:xfrm>
                <a:off x="179512" y="3730619"/>
                <a:ext cx="1906641" cy="1285587"/>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32" name="Forme libre 31"/>
              <p:cNvSpPr/>
              <p:nvPr/>
            </p:nvSpPr>
            <p:spPr>
              <a:xfrm>
                <a:off x="219201" y="3736968"/>
                <a:ext cx="1860602" cy="1298284"/>
              </a:xfrm>
              <a:custGeom>
                <a:avLst/>
                <a:gdLst>
                  <a:gd name="connsiteX0" fmla="*/ 1628825 w 1860127"/>
                  <a:gd name="connsiteY0" fmla="*/ 194301 h 1299201"/>
                  <a:gd name="connsiteX1" fmla="*/ 1581200 w 1860127"/>
                  <a:gd name="connsiteY1" fmla="*/ 165726 h 1299201"/>
                  <a:gd name="connsiteX2" fmla="*/ 1562150 w 1860127"/>
                  <a:gd name="connsiteY2" fmla="*/ 137151 h 1299201"/>
                  <a:gd name="connsiteX3" fmla="*/ 1533575 w 1860127"/>
                  <a:gd name="connsiteY3" fmla="*/ 108576 h 1299201"/>
                  <a:gd name="connsiteX4" fmla="*/ 1514525 w 1860127"/>
                  <a:gd name="connsiteY4" fmla="*/ 80001 h 1299201"/>
                  <a:gd name="connsiteX5" fmla="*/ 1476425 w 1860127"/>
                  <a:gd name="connsiteY5" fmla="*/ 60951 h 1299201"/>
                  <a:gd name="connsiteX6" fmla="*/ 1066850 w 1860127"/>
                  <a:gd name="connsiteY6" fmla="*/ 32376 h 1299201"/>
                  <a:gd name="connsiteX7" fmla="*/ 562025 w 1860127"/>
                  <a:gd name="connsiteY7" fmla="*/ 32376 h 1299201"/>
                  <a:gd name="connsiteX8" fmla="*/ 485825 w 1860127"/>
                  <a:gd name="connsiteY8" fmla="*/ 70476 h 1299201"/>
                  <a:gd name="connsiteX9" fmla="*/ 314375 w 1860127"/>
                  <a:gd name="connsiteY9" fmla="*/ 108576 h 1299201"/>
                  <a:gd name="connsiteX10" fmla="*/ 295325 w 1860127"/>
                  <a:gd name="connsiteY10" fmla="*/ 137151 h 1299201"/>
                  <a:gd name="connsiteX11" fmla="*/ 276275 w 1860127"/>
                  <a:gd name="connsiteY11" fmla="*/ 194301 h 1299201"/>
                  <a:gd name="connsiteX12" fmla="*/ 161975 w 1860127"/>
                  <a:gd name="connsiteY12" fmla="*/ 222876 h 1299201"/>
                  <a:gd name="connsiteX13" fmla="*/ 133400 w 1860127"/>
                  <a:gd name="connsiteY13" fmla="*/ 241926 h 1299201"/>
                  <a:gd name="connsiteX14" fmla="*/ 114350 w 1860127"/>
                  <a:gd name="connsiteY14" fmla="*/ 270501 h 1299201"/>
                  <a:gd name="connsiteX15" fmla="*/ 85775 w 1860127"/>
                  <a:gd name="connsiteY15" fmla="*/ 299076 h 1299201"/>
                  <a:gd name="connsiteX16" fmla="*/ 76250 w 1860127"/>
                  <a:gd name="connsiteY16" fmla="*/ 346701 h 1299201"/>
                  <a:gd name="connsiteX17" fmla="*/ 66725 w 1860127"/>
                  <a:gd name="connsiteY17" fmla="*/ 451476 h 1299201"/>
                  <a:gd name="connsiteX18" fmla="*/ 47675 w 1860127"/>
                  <a:gd name="connsiteY18" fmla="*/ 508626 h 1299201"/>
                  <a:gd name="connsiteX19" fmla="*/ 9575 w 1860127"/>
                  <a:gd name="connsiteY19" fmla="*/ 565776 h 1299201"/>
                  <a:gd name="connsiteX20" fmla="*/ 9575 w 1860127"/>
                  <a:gd name="connsiteY20" fmla="*/ 842001 h 1299201"/>
                  <a:gd name="connsiteX21" fmla="*/ 19100 w 1860127"/>
                  <a:gd name="connsiteY21" fmla="*/ 870576 h 1299201"/>
                  <a:gd name="connsiteX22" fmla="*/ 47675 w 1860127"/>
                  <a:gd name="connsiteY22" fmla="*/ 889626 h 1299201"/>
                  <a:gd name="connsiteX23" fmla="*/ 85775 w 1860127"/>
                  <a:gd name="connsiteY23" fmla="*/ 946776 h 1299201"/>
                  <a:gd name="connsiteX24" fmla="*/ 133400 w 1860127"/>
                  <a:gd name="connsiteY24" fmla="*/ 1089651 h 1299201"/>
                  <a:gd name="connsiteX25" fmla="*/ 161975 w 1860127"/>
                  <a:gd name="connsiteY25" fmla="*/ 1156326 h 1299201"/>
                  <a:gd name="connsiteX26" fmla="*/ 257225 w 1860127"/>
                  <a:gd name="connsiteY26" fmla="*/ 1194426 h 1299201"/>
                  <a:gd name="connsiteX27" fmla="*/ 438200 w 1860127"/>
                  <a:gd name="connsiteY27" fmla="*/ 1203951 h 1299201"/>
                  <a:gd name="connsiteX28" fmla="*/ 523925 w 1860127"/>
                  <a:gd name="connsiteY28" fmla="*/ 1242051 h 1299201"/>
                  <a:gd name="connsiteX29" fmla="*/ 552500 w 1860127"/>
                  <a:gd name="connsiteY29" fmla="*/ 1270626 h 1299201"/>
                  <a:gd name="connsiteX30" fmla="*/ 581075 w 1860127"/>
                  <a:gd name="connsiteY30" fmla="*/ 1280151 h 1299201"/>
                  <a:gd name="connsiteX31" fmla="*/ 609650 w 1860127"/>
                  <a:gd name="connsiteY31" fmla="*/ 1299201 h 1299201"/>
                  <a:gd name="connsiteX32" fmla="*/ 828725 w 1860127"/>
                  <a:gd name="connsiteY32" fmla="*/ 1289676 h 1299201"/>
                  <a:gd name="connsiteX33" fmla="*/ 876350 w 1860127"/>
                  <a:gd name="connsiteY33" fmla="*/ 1280151 h 1299201"/>
                  <a:gd name="connsiteX34" fmla="*/ 943025 w 1860127"/>
                  <a:gd name="connsiteY34" fmla="*/ 1270626 h 1299201"/>
                  <a:gd name="connsiteX35" fmla="*/ 981125 w 1860127"/>
                  <a:gd name="connsiteY35" fmla="*/ 1261101 h 1299201"/>
                  <a:gd name="connsiteX36" fmla="*/ 1047800 w 1860127"/>
                  <a:gd name="connsiteY36" fmla="*/ 1251576 h 1299201"/>
                  <a:gd name="connsiteX37" fmla="*/ 1085900 w 1860127"/>
                  <a:gd name="connsiteY37" fmla="*/ 1232526 h 1299201"/>
                  <a:gd name="connsiteX38" fmla="*/ 1247825 w 1860127"/>
                  <a:gd name="connsiteY38" fmla="*/ 1213476 h 1299201"/>
                  <a:gd name="connsiteX39" fmla="*/ 1400225 w 1860127"/>
                  <a:gd name="connsiteY39" fmla="*/ 1223001 h 1299201"/>
                  <a:gd name="connsiteX40" fmla="*/ 1438325 w 1860127"/>
                  <a:gd name="connsiteY40" fmla="*/ 1232526 h 1299201"/>
                  <a:gd name="connsiteX41" fmla="*/ 1524050 w 1860127"/>
                  <a:gd name="connsiteY41" fmla="*/ 1280151 h 1299201"/>
                  <a:gd name="connsiteX42" fmla="*/ 1590725 w 1860127"/>
                  <a:gd name="connsiteY42" fmla="*/ 1270626 h 1299201"/>
                  <a:gd name="connsiteX43" fmla="*/ 1619300 w 1860127"/>
                  <a:gd name="connsiteY43" fmla="*/ 1213476 h 1299201"/>
                  <a:gd name="connsiteX44" fmla="*/ 1628825 w 1860127"/>
                  <a:gd name="connsiteY44" fmla="*/ 1118226 h 1299201"/>
                  <a:gd name="connsiteX45" fmla="*/ 1638350 w 1860127"/>
                  <a:gd name="connsiteY45" fmla="*/ 1089651 h 1299201"/>
                  <a:gd name="connsiteX46" fmla="*/ 1714550 w 1860127"/>
                  <a:gd name="connsiteY46" fmla="*/ 1022976 h 1299201"/>
                  <a:gd name="connsiteX47" fmla="*/ 1809800 w 1860127"/>
                  <a:gd name="connsiteY47" fmla="*/ 994401 h 1299201"/>
                  <a:gd name="connsiteX48" fmla="*/ 1838375 w 1860127"/>
                  <a:gd name="connsiteY48" fmla="*/ 975351 h 1299201"/>
                  <a:gd name="connsiteX49" fmla="*/ 1847900 w 1860127"/>
                  <a:gd name="connsiteY49" fmla="*/ 765801 h 1299201"/>
                  <a:gd name="connsiteX50" fmla="*/ 1857425 w 1860127"/>
                  <a:gd name="connsiteY50" fmla="*/ 737226 h 1299201"/>
                  <a:gd name="connsiteX51" fmla="*/ 1838375 w 1860127"/>
                  <a:gd name="connsiteY51" fmla="*/ 480051 h 1299201"/>
                  <a:gd name="connsiteX52" fmla="*/ 1847900 w 1860127"/>
                  <a:gd name="connsiteY52" fmla="*/ 441951 h 129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60127" h="1299201">
                    <a:moveTo>
                      <a:pt x="1628825" y="194301"/>
                    </a:moveTo>
                    <a:cubicBezTo>
                      <a:pt x="1612950" y="184776"/>
                      <a:pt x="1595256" y="177774"/>
                      <a:pt x="1581200" y="165726"/>
                    </a:cubicBezTo>
                    <a:cubicBezTo>
                      <a:pt x="1572508" y="158276"/>
                      <a:pt x="1569479" y="145945"/>
                      <a:pt x="1562150" y="137151"/>
                    </a:cubicBezTo>
                    <a:cubicBezTo>
                      <a:pt x="1553526" y="126803"/>
                      <a:pt x="1542199" y="118924"/>
                      <a:pt x="1533575" y="108576"/>
                    </a:cubicBezTo>
                    <a:cubicBezTo>
                      <a:pt x="1526246" y="99782"/>
                      <a:pt x="1523319" y="87330"/>
                      <a:pt x="1514525" y="80001"/>
                    </a:cubicBezTo>
                    <a:cubicBezTo>
                      <a:pt x="1503617" y="70911"/>
                      <a:pt x="1489608" y="66224"/>
                      <a:pt x="1476425" y="60951"/>
                    </a:cubicBezTo>
                    <a:cubicBezTo>
                      <a:pt x="1337931" y="5553"/>
                      <a:pt x="1262941" y="37676"/>
                      <a:pt x="1066850" y="32376"/>
                    </a:cubicBezTo>
                    <a:cubicBezTo>
                      <a:pt x="890380" y="-26447"/>
                      <a:pt x="1005003" y="8214"/>
                      <a:pt x="562025" y="32376"/>
                    </a:cubicBezTo>
                    <a:cubicBezTo>
                      <a:pt x="536647" y="33760"/>
                      <a:pt x="506615" y="56616"/>
                      <a:pt x="485825" y="70476"/>
                    </a:cubicBezTo>
                    <a:cubicBezTo>
                      <a:pt x="433936" y="148310"/>
                      <a:pt x="498678" y="67620"/>
                      <a:pt x="314375" y="108576"/>
                    </a:cubicBezTo>
                    <a:cubicBezTo>
                      <a:pt x="303200" y="111059"/>
                      <a:pt x="299974" y="126690"/>
                      <a:pt x="295325" y="137151"/>
                    </a:cubicBezTo>
                    <a:cubicBezTo>
                      <a:pt x="287170" y="155501"/>
                      <a:pt x="292983" y="183162"/>
                      <a:pt x="276275" y="194301"/>
                    </a:cubicBezTo>
                    <a:cubicBezTo>
                      <a:pt x="223778" y="229299"/>
                      <a:pt x="259078" y="212087"/>
                      <a:pt x="161975" y="222876"/>
                    </a:cubicBezTo>
                    <a:cubicBezTo>
                      <a:pt x="152450" y="229226"/>
                      <a:pt x="141495" y="233831"/>
                      <a:pt x="133400" y="241926"/>
                    </a:cubicBezTo>
                    <a:cubicBezTo>
                      <a:pt x="125305" y="250021"/>
                      <a:pt x="121679" y="261707"/>
                      <a:pt x="114350" y="270501"/>
                    </a:cubicBezTo>
                    <a:cubicBezTo>
                      <a:pt x="105726" y="280849"/>
                      <a:pt x="95300" y="289551"/>
                      <a:pt x="85775" y="299076"/>
                    </a:cubicBezTo>
                    <a:cubicBezTo>
                      <a:pt x="82600" y="314951"/>
                      <a:pt x="78258" y="330637"/>
                      <a:pt x="76250" y="346701"/>
                    </a:cubicBezTo>
                    <a:cubicBezTo>
                      <a:pt x="71900" y="381499"/>
                      <a:pt x="72819" y="416941"/>
                      <a:pt x="66725" y="451476"/>
                    </a:cubicBezTo>
                    <a:cubicBezTo>
                      <a:pt x="63235" y="471251"/>
                      <a:pt x="58814" y="491918"/>
                      <a:pt x="47675" y="508626"/>
                    </a:cubicBezTo>
                    <a:lnTo>
                      <a:pt x="9575" y="565776"/>
                    </a:lnTo>
                    <a:cubicBezTo>
                      <a:pt x="1945" y="703109"/>
                      <a:pt x="-7485" y="722579"/>
                      <a:pt x="9575" y="842001"/>
                    </a:cubicBezTo>
                    <a:cubicBezTo>
                      <a:pt x="10995" y="851940"/>
                      <a:pt x="12828" y="862736"/>
                      <a:pt x="19100" y="870576"/>
                    </a:cubicBezTo>
                    <a:cubicBezTo>
                      <a:pt x="26251" y="879515"/>
                      <a:pt x="38150" y="883276"/>
                      <a:pt x="47675" y="889626"/>
                    </a:cubicBezTo>
                    <a:cubicBezTo>
                      <a:pt x="60375" y="908676"/>
                      <a:pt x="78535" y="925056"/>
                      <a:pt x="85775" y="946776"/>
                    </a:cubicBezTo>
                    <a:lnTo>
                      <a:pt x="133400" y="1089651"/>
                    </a:lnTo>
                    <a:cubicBezTo>
                      <a:pt x="139092" y="1106728"/>
                      <a:pt x="150205" y="1144556"/>
                      <a:pt x="161975" y="1156326"/>
                    </a:cubicBezTo>
                    <a:cubicBezTo>
                      <a:pt x="173652" y="1168003"/>
                      <a:pt x="249372" y="1194013"/>
                      <a:pt x="257225" y="1194426"/>
                    </a:cubicBezTo>
                    <a:lnTo>
                      <a:pt x="438200" y="1203951"/>
                    </a:lnTo>
                    <a:cubicBezTo>
                      <a:pt x="479733" y="1217795"/>
                      <a:pt x="493736" y="1216894"/>
                      <a:pt x="523925" y="1242051"/>
                    </a:cubicBezTo>
                    <a:cubicBezTo>
                      <a:pt x="534273" y="1250675"/>
                      <a:pt x="541292" y="1263154"/>
                      <a:pt x="552500" y="1270626"/>
                    </a:cubicBezTo>
                    <a:cubicBezTo>
                      <a:pt x="560854" y="1276195"/>
                      <a:pt x="572095" y="1275661"/>
                      <a:pt x="581075" y="1280151"/>
                    </a:cubicBezTo>
                    <a:cubicBezTo>
                      <a:pt x="591314" y="1285271"/>
                      <a:pt x="600125" y="1292851"/>
                      <a:pt x="609650" y="1299201"/>
                    </a:cubicBezTo>
                    <a:cubicBezTo>
                      <a:pt x="682675" y="1296026"/>
                      <a:pt x="755817" y="1294884"/>
                      <a:pt x="828725" y="1289676"/>
                    </a:cubicBezTo>
                    <a:cubicBezTo>
                      <a:pt x="844873" y="1288523"/>
                      <a:pt x="860381" y="1282813"/>
                      <a:pt x="876350" y="1280151"/>
                    </a:cubicBezTo>
                    <a:cubicBezTo>
                      <a:pt x="898495" y="1276460"/>
                      <a:pt x="920936" y="1274642"/>
                      <a:pt x="943025" y="1270626"/>
                    </a:cubicBezTo>
                    <a:cubicBezTo>
                      <a:pt x="955905" y="1268284"/>
                      <a:pt x="968245" y="1263443"/>
                      <a:pt x="981125" y="1261101"/>
                    </a:cubicBezTo>
                    <a:cubicBezTo>
                      <a:pt x="1003214" y="1257085"/>
                      <a:pt x="1025575" y="1254751"/>
                      <a:pt x="1047800" y="1251576"/>
                    </a:cubicBezTo>
                    <a:cubicBezTo>
                      <a:pt x="1060500" y="1245226"/>
                      <a:pt x="1072849" y="1238119"/>
                      <a:pt x="1085900" y="1232526"/>
                    </a:cubicBezTo>
                    <a:cubicBezTo>
                      <a:pt x="1137858" y="1210258"/>
                      <a:pt x="1188319" y="1217726"/>
                      <a:pt x="1247825" y="1213476"/>
                    </a:cubicBezTo>
                    <a:cubicBezTo>
                      <a:pt x="1298625" y="1216651"/>
                      <a:pt x="1349578" y="1217936"/>
                      <a:pt x="1400225" y="1223001"/>
                    </a:cubicBezTo>
                    <a:cubicBezTo>
                      <a:pt x="1413251" y="1224304"/>
                      <a:pt x="1426616" y="1226672"/>
                      <a:pt x="1438325" y="1232526"/>
                    </a:cubicBezTo>
                    <a:cubicBezTo>
                      <a:pt x="1569333" y="1298030"/>
                      <a:pt x="1445029" y="1253811"/>
                      <a:pt x="1524050" y="1280151"/>
                    </a:cubicBezTo>
                    <a:cubicBezTo>
                      <a:pt x="1546275" y="1276976"/>
                      <a:pt x="1570209" y="1279744"/>
                      <a:pt x="1590725" y="1270626"/>
                    </a:cubicBezTo>
                    <a:cubicBezTo>
                      <a:pt x="1605175" y="1264204"/>
                      <a:pt x="1615074" y="1226155"/>
                      <a:pt x="1619300" y="1213476"/>
                    </a:cubicBezTo>
                    <a:cubicBezTo>
                      <a:pt x="1622475" y="1181726"/>
                      <a:pt x="1623973" y="1149763"/>
                      <a:pt x="1628825" y="1118226"/>
                    </a:cubicBezTo>
                    <a:cubicBezTo>
                      <a:pt x="1630352" y="1108303"/>
                      <a:pt x="1633860" y="1098631"/>
                      <a:pt x="1638350" y="1089651"/>
                    </a:cubicBezTo>
                    <a:cubicBezTo>
                      <a:pt x="1653091" y="1060169"/>
                      <a:pt x="1681893" y="1031140"/>
                      <a:pt x="1714550" y="1022976"/>
                    </a:cubicBezTo>
                    <a:cubicBezTo>
                      <a:pt x="1735848" y="1017651"/>
                      <a:pt x="1795886" y="1003677"/>
                      <a:pt x="1809800" y="994401"/>
                    </a:cubicBezTo>
                    <a:lnTo>
                      <a:pt x="1838375" y="975351"/>
                    </a:lnTo>
                    <a:cubicBezTo>
                      <a:pt x="1841550" y="905501"/>
                      <a:pt x="1842324" y="835500"/>
                      <a:pt x="1847900" y="765801"/>
                    </a:cubicBezTo>
                    <a:cubicBezTo>
                      <a:pt x="1848701" y="755793"/>
                      <a:pt x="1857425" y="747266"/>
                      <a:pt x="1857425" y="737226"/>
                    </a:cubicBezTo>
                    <a:cubicBezTo>
                      <a:pt x="1857425" y="528423"/>
                      <a:pt x="1870708" y="577051"/>
                      <a:pt x="1838375" y="480051"/>
                    </a:cubicBezTo>
                    <a:lnTo>
                      <a:pt x="1847900" y="441951"/>
                    </a:ln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57" name="Forme libre 56"/>
            <p:cNvSpPr/>
            <p:nvPr/>
          </p:nvSpPr>
          <p:spPr bwMode="auto">
            <a:xfrm rot="377867">
              <a:off x="1763414" y="4219338"/>
              <a:ext cx="1250945" cy="1198120"/>
            </a:xfrm>
            <a:custGeom>
              <a:avLst/>
              <a:gdLst>
                <a:gd name="connsiteX0" fmla="*/ 628650 w 772088"/>
                <a:gd name="connsiteY0" fmla="*/ 0 h 742950"/>
                <a:gd name="connsiteX1" fmla="*/ 666750 w 772088"/>
                <a:gd name="connsiteY1" fmla="*/ 47625 h 742950"/>
                <a:gd name="connsiteX2" fmla="*/ 695325 w 772088"/>
                <a:gd name="connsiteY2" fmla="*/ 76200 h 742950"/>
                <a:gd name="connsiteX3" fmla="*/ 742950 w 772088"/>
                <a:gd name="connsiteY3" fmla="*/ 123825 h 742950"/>
                <a:gd name="connsiteX4" fmla="*/ 762000 w 772088"/>
                <a:gd name="connsiteY4" fmla="*/ 152400 h 742950"/>
                <a:gd name="connsiteX5" fmla="*/ 762000 w 772088"/>
                <a:gd name="connsiteY5" fmla="*/ 266700 h 742950"/>
                <a:gd name="connsiteX6" fmla="*/ 714375 w 772088"/>
                <a:gd name="connsiteY6" fmla="*/ 323850 h 742950"/>
                <a:gd name="connsiteX7" fmla="*/ 695325 w 772088"/>
                <a:gd name="connsiteY7" fmla="*/ 390525 h 742950"/>
                <a:gd name="connsiteX8" fmla="*/ 676275 w 772088"/>
                <a:gd name="connsiteY8" fmla="*/ 419100 h 742950"/>
                <a:gd name="connsiteX9" fmla="*/ 657225 w 772088"/>
                <a:gd name="connsiteY9" fmla="*/ 457200 h 742950"/>
                <a:gd name="connsiteX10" fmla="*/ 647700 w 772088"/>
                <a:gd name="connsiteY10" fmla="*/ 523875 h 742950"/>
                <a:gd name="connsiteX11" fmla="*/ 581025 w 772088"/>
                <a:gd name="connsiteY11" fmla="*/ 600075 h 742950"/>
                <a:gd name="connsiteX12" fmla="*/ 571500 w 772088"/>
                <a:gd name="connsiteY12" fmla="*/ 676275 h 742950"/>
                <a:gd name="connsiteX13" fmla="*/ 542925 w 772088"/>
                <a:gd name="connsiteY13" fmla="*/ 695325 h 742950"/>
                <a:gd name="connsiteX14" fmla="*/ 485775 w 772088"/>
                <a:gd name="connsiteY14" fmla="*/ 742950 h 742950"/>
                <a:gd name="connsiteX15" fmla="*/ 390525 w 772088"/>
                <a:gd name="connsiteY15" fmla="*/ 733425 h 742950"/>
                <a:gd name="connsiteX16" fmla="*/ 123825 w 772088"/>
                <a:gd name="connsiteY16" fmla="*/ 704850 h 742950"/>
                <a:gd name="connsiteX17" fmla="*/ 85725 w 772088"/>
                <a:gd name="connsiteY17" fmla="*/ 619125 h 742950"/>
                <a:gd name="connsiteX18" fmla="*/ 57150 w 772088"/>
                <a:gd name="connsiteY18" fmla="*/ 609600 h 742950"/>
                <a:gd name="connsiteX19" fmla="*/ 28575 w 772088"/>
                <a:gd name="connsiteY19" fmla="*/ 590550 h 742950"/>
                <a:gd name="connsiteX20" fmla="*/ 9525 w 772088"/>
                <a:gd name="connsiteY20" fmla="*/ 533400 h 742950"/>
                <a:gd name="connsiteX21" fmla="*/ 0 w 772088"/>
                <a:gd name="connsiteY21" fmla="*/ 504825 h 742950"/>
                <a:gd name="connsiteX22" fmla="*/ 28575 w 772088"/>
                <a:gd name="connsiteY22" fmla="*/ 419100 h 742950"/>
                <a:gd name="connsiteX23" fmla="*/ 47625 w 772088"/>
                <a:gd name="connsiteY23" fmla="*/ 390525 h 742950"/>
                <a:gd name="connsiteX24" fmla="*/ 57150 w 772088"/>
                <a:gd name="connsiteY24" fmla="*/ 361950 h 742950"/>
                <a:gd name="connsiteX25" fmla="*/ 95250 w 772088"/>
                <a:gd name="connsiteY25" fmla="*/ 304800 h 742950"/>
                <a:gd name="connsiteX26" fmla="*/ 114300 w 772088"/>
                <a:gd name="connsiteY26" fmla="*/ 276225 h 742950"/>
                <a:gd name="connsiteX27" fmla="*/ 161925 w 772088"/>
                <a:gd name="connsiteY27" fmla="*/ 190500 h 742950"/>
                <a:gd name="connsiteX28" fmla="*/ 219075 w 772088"/>
                <a:gd name="connsiteY28" fmla="*/ 171450 h 742950"/>
                <a:gd name="connsiteX29" fmla="*/ 247650 w 772088"/>
                <a:gd name="connsiteY29" fmla="*/ 152400 h 742950"/>
                <a:gd name="connsiteX30" fmla="*/ 323850 w 772088"/>
                <a:gd name="connsiteY30" fmla="*/ 133350 h 742950"/>
                <a:gd name="connsiteX31" fmla="*/ 533400 w 772088"/>
                <a:gd name="connsiteY31" fmla="*/ 104775 h 742950"/>
                <a:gd name="connsiteX32" fmla="*/ 561975 w 772088"/>
                <a:gd name="connsiteY32" fmla="*/ 76200 h 742950"/>
                <a:gd name="connsiteX33" fmla="*/ 581025 w 772088"/>
                <a:gd name="connsiteY33" fmla="*/ 47625 h 742950"/>
                <a:gd name="connsiteX34" fmla="*/ 628650 w 772088"/>
                <a:gd name="connsiteY34"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72088" h="742950">
                  <a:moveTo>
                    <a:pt x="628650" y="0"/>
                  </a:moveTo>
                  <a:cubicBezTo>
                    <a:pt x="642937" y="0"/>
                    <a:pt x="653363" y="32325"/>
                    <a:pt x="666750" y="47625"/>
                  </a:cubicBezTo>
                  <a:cubicBezTo>
                    <a:pt x="675620" y="57762"/>
                    <a:pt x="686701" y="65852"/>
                    <a:pt x="695325" y="76200"/>
                  </a:cubicBezTo>
                  <a:cubicBezTo>
                    <a:pt x="735012" y="123825"/>
                    <a:pt x="690563" y="88900"/>
                    <a:pt x="742950" y="123825"/>
                  </a:cubicBezTo>
                  <a:cubicBezTo>
                    <a:pt x="749300" y="133350"/>
                    <a:pt x="757491" y="141878"/>
                    <a:pt x="762000" y="152400"/>
                  </a:cubicBezTo>
                  <a:cubicBezTo>
                    <a:pt x="777986" y="189701"/>
                    <a:pt x="772655" y="227632"/>
                    <a:pt x="762000" y="266700"/>
                  </a:cubicBezTo>
                  <a:cubicBezTo>
                    <a:pt x="757027" y="284934"/>
                    <a:pt x="725688" y="312537"/>
                    <a:pt x="714375" y="323850"/>
                  </a:cubicBezTo>
                  <a:cubicBezTo>
                    <a:pt x="711323" y="336057"/>
                    <a:pt x="702157" y="376860"/>
                    <a:pt x="695325" y="390525"/>
                  </a:cubicBezTo>
                  <a:cubicBezTo>
                    <a:pt x="690205" y="400764"/>
                    <a:pt x="681955" y="409161"/>
                    <a:pt x="676275" y="419100"/>
                  </a:cubicBezTo>
                  <a:cubicBezTo>
                    <a:pt x="669230" y="431428"/>
                    <a:pt x="663575" y="444500"/>
                    <a:pt x="657225" y="457200"/>
                  </a:cubicBezTo>
                  <a:cubicBezTo>
                    <a:pt x="654050" y="479425"/>
                    <a:pt x="655759" y="502921"/>
                    <a:pt x="647700" y="523875"/>
                  </a:cubicBezTo>
                  <a:cubicBezTo>
                    <a:pt x="628541" y="573690"/>
                    <a:pt x="616005" y="576755"/>
                    <a:pt x="581025" y="600075"/>
                  </a:cubicBezTo>
                  <a:cubicBezTo>
                    <a:pt x="577850" y="625475"/>
                    <a:pt x="581007" y="652508"/>
                    <a:pt x="571500" y="676275"/>
                  </a:cubicBezTo>
                  <a:cubicBezTo>
                    <a:pt x="567248" y="686904"/>
                    <a:pt x="551719" y="687996"/>
                    <a:pt x="542925" y="695325"/>
                  </a:cubicBezTo>
                  <a:cubicBezTo>
                    <a:pt x="469586" y="756441"/>
                    <a:pt x="556721" y="695652"/>
                    <a:pt x="485775" y="742950"/>
                  </a:cubicBezTo>
                  <a:cubicBezTo>
                    <a:pt x="454025" y="739775"/>
                    <a:pt x="422381" y="735245"/>
                    <a:pt x="390525" y="733425"/>
                  </a:cubicBezTo>
                  <a:cubicBezTo>
                    <a:pt x="133943" y="718763"/>
                    <a:pt x="219508" y="768639"/>
                    <a:pt x="123825" y="704850"/>
                  </a:cubicBezTo>
                  <a:cubicBezTo>
                    <a:pt x="118004" y="687387"/>
                    <a:pt x="106308" y="635592"/>
                    <a:pt x="85725" y="619125"/>
                  </a:cubicBezTo>
                  <a:cubicBezTo>
                    <a:pt x="77885" y="612853"/>
                    <a:pt x="66130" y="614090"/>
                    <a:pt x="57150" y="609600"/>
                  </a:cubicBezTo>
                  <a:cubicBezTo>
                    <a:pt x="46911" y="604480"/>
                    <a:pt x="38100" y="596900"/>
                    <a:pt x="28575" y="590550"/>
                  </a:cubicBezTo>
                  <a:lnTo>
                    <a:pt x="9525" y="533400"/>
                  </a:lnTo>
                  <a:lnTo>
                    <a:pt x="0" y="504825"/>
                  </a:lnTo>
                  <a:cubicBezTo>
                    <a:pt x="9525" y="476250"/>
                    <a:pt x="11867" y="444162"/>
                    <a:pt x="28575" y="419100"/>
                  </a:cubicBezTo>
                  <a:cubicBezTo>
                    <a:pt x="34925" y="409575"/>
                    <a:pt x="42505" y="400764"/>
                    <a:pt x="47625" y="390525"/>
                  </a:cubicBezTo>
                  <a:cubicBezTo>
                    <a:pt x="52115" y="381545"/>
                    <a:pt x="52274" y="370727"/>
                    <a:pt x="57150" y="361950"/>
                  </a:cubicBezTo>
                  <a:cubicBezTo>
                    <a:pt x="68269" y="341936"/>
                    <a:pt x="82550" y="323850"/>
                    <a:pt x="95250" y="304800"/>
                  </a:cubicBezTo>
                  <a:cubicBezTo>
                    <a:pt x="101600" y="295275"/>
                    <a:pt x="110680" y="287085"/>
                    <a:pt x="114300" y="276225"/>
                  </a:cubicBezTo>
                  <a:cubicBezTo>
                    <a:pt x="126016" y="241076"/>
                    <a:pt x="126928" y="209943"/>
                    <a:pt x="161925" y="190500"/>
                  </a:cubicBezTo>
                  <a:cubicBezTo>
                    <a:pt x="179478" y="180748"/>
                    <a:pt x="202367" y="182589"/>
                    <a:pt x="219075" y="171450"/>
                  </a:cubicBezTo>
                  <a:cubicBezTo>
                    <a:pt x="228600" y="165100"/>
                    <a:pt x="237411" y="157520"/>
                    <a:pt x="247650" y="152400"/>
                  </a:cubicBezTo>
                  <a:cubicBezTo>
                    <a:pt x="270771" y="140840"/>
                    <a:pt x="299939" y="139871"/>
                    <a:pt x="323850" y="133350"/>
                  </a:cubicBezTo>
                  <a:cubicBezTo>
                    <a:pt x="459683" y="96305"/>
                    <a:pt x="283911" y="120368"/>
                    <a:pt x="533400" y="104775"/>
                  </a:cubicBezTo>
                  <a:cubicBezTo>
                    <a:pt x="542925" y="95250"/>
                    <a:pt x="553351" y="86548"/>
                    <a:pt x="561975" y="76200"/>
                  </a:cubicBezTo>
                  <a:cubicBezTo>
                    <a:pt x="569304" y="67406"/>
                    <a:pt x="572930" y="55720"/>
                    <a:pt x="581025" y="47625"/>
                  </a:cubicBezTo>
                  <a:cubicBezTo>
                    <a:pt x="592519" y="36131"/>
                    <a:pt x="614363" y="0"/>
                    <a:pt x="628650" y="0"/>
                  </a:cubicBezTo>
                  <a:close/>
                </a:path>
              </a:pathLst>
            </a:custGeom>
            <a:solidFill>
              <a:srgbClr val="FFFF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BE" dirty="0" err="1">
                  <a:solidFill>
                    <a:srgbClr val="000066"/>
                  </a:solidFill>
                </a:rPr>
                <a:t>CJH</a:t>
              </a:r>
              <a:endParaRPr lang="fr-BE" dirty="0">
                <a:solidFill>
                  <a:srgbClr val="000066"/>
                </a:solidFill>
              </a:endParaRPr>
            </a:p>
          </p:txBody>
        </p:sp>
      </p:grpSp>
      <p:sp>
        <p:nvSpPr>
          <p:cNvPr id="59" name="Rectangle à coins arrondis 58"/>
          <p:cNvSpPr/>
          <p:nvPr/>
        </p:nvSpPr>
        <p:spPr>
          <a:xfrm>
            <a:off x="2339752" y="103347"/>
            <a:ext cx="4227945" cy="578193"/>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dirty="0"/>
              <a:t>Le corps jaune hémorragique</a:t>
            </a:r>
          </a:p>
        </p:txBody>
      </p:sp>
      <p:sp>
        <p:nvSpPr>
          <p:cNvPr id="61" name="Rectangle à coins arrondis 60"/>
          <p:cNvSpPr/>
          <p:nvPr/>
        </p:nvSpPr>
        <p:spPr>
          <a:xfrm>
            <a:off x="2630227" y="960470"/>
            <a:ext cx="3101334" cy="11596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fr-FR" dirty="0">
                <a:solidFill>
                  <a:schemeClr val="bg1"/>
                </a:solidFill>
              </a:rPr>
              <a:t> = structure de consistance molle de diamètre inférieur à 2 cm (palpable si &gt; 5 mm) présentant ou non une papille </a:t>
            </a:r>
            <a:endParaRPr lang="fr-BE" dirty="0">
              <a:solidFill>
                <a:schemeClr val="bg1"/>
              </a:solidFill>
            </a:endParaRPr>
          </a:p>
        </p:txBody>
      </p:sp>
    </p:spTree>
    <p:extLst>
      <p:ext uri="{BB962C8B-B14F-4D97-AF65-F5344CB8AC3E}">
        <p14:creationId xmlns:p14="http://schemas.microsoft.com/office/powerpoint/2010/main" val="5307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1009" name="Groupe 77"/>
          <p:cNvGrpSpPr>
            <a:grpSpLocks/>
          </p:cNvGrpSpPr>
          <p:nvPr/>
        </p:nvGrpSpPr>
        <p:grpSpPr bwMode="auto">
          <a:xfrm>
            <a:off x="373563" y="1991374"/>
            <a:ext cx="1997129" cy="978803"/>
            <a:chOff x="2843808" y="3730327"/>
            <a:chExt cx="2220913" cy="1304925"/>
          </a:xfrm>
        </p:grpSpPr>
        <p:sp>
          <p:nvSpPr>
            <p:cNvPr id="14" name="Forme libre 13"/>
            <p:cNvSpPr/>
            <p:nvPr/>
          </p:nvSpPr>
          <p:spPr>
            <a:xfrm>
              <a:off x="2864437" y="3739997"/>
              <a:ext cx="1907469" cy="1285731"/>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7" name="Forme libre 16"/>
            <p:cNvSpPr/>
            <p:nvPr/>
          </p:nvSpPr>
          <p:spPr>
            <a:xfrm>
              <a:off x="3626155" y="3730473"/>
              <a:ext cx="1439330" cy="1123824"/>
            </a:xfrm>
            <a:custGeom>
              <a:avLst/>
              <a:gdLst>
                <a:gd name="connsiteX0" fmla="*/ 800100 w 1438275"/>
                <a:gd name="connsiteY0" fmla="*/ 66675 h 1123950"/>
                <a:gd name="connsiteX1" fmla="*/ 971550 w 1438275"/>
                <a:gd name="connsiteY1" fmla="*/ 47625 h 1123950"/>
                <a:gd name="connsiteX2" fmla="*/ 1028700 w 1438275"/>
                <a:gd name="connsiteY2" fmla="*/ 28575 h 1123950"/>
                <a:gd name="connsiteX3" fmla="*/ 1057275 w 1438275"/>
                <a:gd name="connsiteY3" fmla="*/ 19050 h 1123950"/>
                <a:gd name="connsiteX4" fmla="*/ 1085850 w 1438275"/>
                <a:gd name="connsiteY4" fmla="*/ 0 h 1123950"/>
                <a:gd name="connsiteX5" fmla="*/ 1190625 w 1438275"/>
                <a:gd name="connsiteY5" fmla="*/ 9525 h 1123950"/>
                <a:gd name="connsiteX6" fmla="*/ 1209675 w 1438275"/>
                <a:gd name="connsiteY6" fmla="*/ 47625 h 1123950"/>
                <a:gd name="connsiteX7" fmla="*/ 1238250 w 1438275"/>
                <a:gd name="connsiteY7" fmla="*/ 66675 h 1123950"/>
                <a:gd name="connsiteX8" fmla="*/ 1257300 w 1438275"/>
                <a:gd name="connsiteY8" fmla="*/ 95250 h 1123950"/>
                <a:gd name="connsiteX9" fmla="*/ 1266825 w 1438275"/>
                <a:gd name="connsiteY9" fmla="*/ 123825 h 1123950"/>
                <a:gd name="connsiteX10" fmla="*/ 1295400 w 1438275"/>
                <a:gd name="connsiteY10" fmla="*/ 161925 h 1123950"/>
                <a:gd name="connsiteX11" fmla="*/ 1304925 w 1438275"/>
                <a:gd name="connsiteY11" fmla="*/ 190500 h 1123950"/>
                <a:gd name="connsiteX12" fmla="*/ 1371600 w 1438275"/>
                <a:gd name="connsiteY12" fmla="*/ 276225 h 1123950"/>
                <a:gd name="connsiteX13" fmla="*/ 1400175 w 1438275"/>
                <a:gd name="connsiteY13" fmla="*/ 333375 h 1123950"/>
                <a:gd name="connsiteX14" fmla="*/ 1409700 w 1438275"/>
                <a:gd name="connsiteY14" fmla="*/ 361950 h 1123950"/>
                <a:gd name="connsiteX15" fmla="*/ 1438275 w 1438275"/>
                <a:gd name="connsiteY15" fmla="*/ 419100 h 1123950"/>
                <a:gd name="connsiteX16" fmla="*/ 1428750 w 1438275"/>
                <a:gd name="connsiteY16" fmla="*/ 504825 h 1123950"/>
                <a:gd name="connsiteX17" fmla="*/ 1409700 w 1438275"/>
                <a:gd name="connsiteY17" fmla="*/ 533400 h 1123950"/>
                <a:gd name="connsiteX18" fmla="*/ 1352550 w 1438275"/>
                <a:gd name="connsiteY18" fmla="*/ 590550 h 1123950"/>
                <a:gd name="connsiteX19" fmla="*/ 1323975 w 1438275"/>
                <a:gd name="connsiteY19" fmla="*/ 600075 h 1123950"/>
                <a:gd name="connsiteX20" fmla="*/ 1266825 w 1438275"/>
                <a:gd name="connsiteY20" fmla="*/ 638175 h 1123950"/>
                <a:gd name="connsiteX21" fmla="*/ 1257300 w 1438275"/>
                <a:gd name="connsiteY21" fmla="*/ 666750 h 1123950"/>
                <a:gd name="connsiteX22" fmla="*/ 1200150 w 1438275"/>
                <a:gd name="connsiteY22" fmla="*/ 714375 h 1123950"/>
                <a:gd name="connsiteX23" fmla="*/ 1143000 w 1438275"/>
                <a:gd name="connsiteY23" fmla="*/ 762000 h 1123950"/>
                <a:gd name="connsiteX24" fmla="*/ 1095375 w 1438275"/>
                <a:gd name="connsiteY24" fmla="*/ 857250 h 1123950"/>
                <a:gd name="connsiteX25" fmla="*/ 1038225 w 1438275"/>
                <a:gd name="connsiteY25" fmla="*/ 914400 h 1123950"/>
                <a:gd name="connsiteX26" fmla="*/ 1009650 w 1438275"/>
                <a:gd name="connsiteY26" fmla="*/ 971550 h 1123950"/>
                <a:gd name="connsiteX27" fmla="*/ 971550 w 1438275"/>
                <a:gd name="connsiteY27" fmla="*/ 1000125 h 1123950"/>
                <a:gd name="connsiteX28" fmla="*/ 942975 w 1438275"/>
                <a:gd name="connsiteY28" fmla="*/ 1028700 h 1123950"/>
                <a:gd name="connsiteX29" fmla="*/ 885825 w 1438275"/>
                <a:gd name="connsiteY29" fmla="*/ 1047750 h 1123950"/>
                <a:gd name="connsiteX30" fmla="*/ 838200 w 1438275"/>
                <a:gd name="connsiteY30" fmla="*/ 1057275 h 1123950"/>
                <a:gd name="connsiteX31" fmla="*/ 733425 w 1438275"/>
                <a:gd name="connsiteY31" fmla="*/ 1076325 h 1123950"/>
                <a:gd name="connsiteX32" fmla="*/ 666750 w 1438275"/>
                <a:gd name="connsiteY32" fmla="*/ 1104900 h 1123950"/>
                <a:gd name="connsiteX33" fmla="*/ 638175 w 1438275"/>
                <a:gd name="connsiteY33" fmla="*/ 1123950 h 1123950"/>
                <a:gd name="connsiteX34" fmla="*/ 438150 w 1438275"/>
                <a:gd name="connsiteY34" fmla="*/ 1114425 h 1123950"/>
                <a:gd name="connsiteX35" fmla="*/ 371475 w 1438275"/>
                <a:gd name="connsiteY35" fmla="*/ 1095375 h 1123950"/>
                <a:gd name="connsiteX36" fmla="*/ 323850 w 1438275"/>
                <a:gd name="connsiteY36" fmla="*/ 1085850 h 1123950"/>
                <a:gd name="connsiteX37" fmla="*/ 180975 w 1438275"/>
                <a:gd name="connsiteY37" fmla="*/ 1066800 h 1123950"/>
                <a:gd name="connsiteX38" fmla="*/ 114300 w 1438275"/>
                <a:gd name="connsiteY38" fmla="*/ 1047750 h 1123950"/>
                <a:gd name="connsiteX39" fmla="*/ 85725 w 1438275"/>
                <a:gd name="connsiteY39" fmla="*/ 1028700 h 1123950"/>
                <a:gd name="connsiteX40" fmla="*/ 66675 w 1438275"/>
                <a:gd name="connsiteY40" fmla="*/ 1000125 h 1123950"/>
                <a:gd name="connsiteX41" fmla="*/ 38100 w 1438275"/>
                <a:gd name="connsiteY41" fmla="*/ 981075 h 1123950"/>
                <a:gd name="connsiteX42" fmla="*/ 28575 w 1438275"/>
                <a:gd name="connsiteY42" fmla="*/ 952500 h 1123950"/>
                <a:gd name="connsiteX43" fmla="*/ 19050 w 1438275"/>
                <a:gd name="connsiteY43" fmla="*/ 828675 h 1123950"/>
                <a:gd name="connsiteX44" fmla="*/ 0 w 1438275"/>
                <a:gd name="connsiteY44" fmla="*/ 771525 h 1123950"/>
                <a:gd name="connsiteX45" fmla="*/ 9525 w 1438275"/>
                <a:gd name="connsiteY45" fmla="*/ 600075 h 1123950"/>
                <a:gd name="connsiteX46" fmla="*/ 19050 w 1438275"/>
                <a:gd name="connsiteY46" fmla="*/ 571500 h 1123950"/>
                <a:gd name="connsiteX47" fmla="*/ 57150 w 1438275"/>
                <a:gd name="connsiteY47" fmla="*/ 514350 h 1123950"/>
                <a:gd name="connsiteX48" fmla="*/ 85725 w 1438275"/>
                <a:gd name="connsiteY48" fmla="*/ 476250 h 1123950"/>
                <a:gd name="connsiteX49" fmla="*/ 114300 w 1438275"/>
                <a:gd name="connsiteY49" fmla="*/ 447675 h 1123950"/>
                <a:gd name="connsiteX50" fmla="*/ 152400 w 1438275"/>
                <a:gd name="connsiteY50" fmla="*/ 390525 h 1123950"/>
                <a:gd name="connsiteX51" fmla="*/ 180975 w 1438275"/>
                <a:gd name="connsiteY51" fmla="*/ 304800 h 1123950"/>
                <a:gd name="connsiteX52" fmla="*/ 190500 w 1438275"/>
                <a:gd name="connsiteY52" fmla="*/ 276225 h 1123950"/>
                <a:gd name="connsiteX53" fmla="*/ 219075 w 1438275"/>
                <a:gd name="connsiteY53" fmla="*/ 257175 h 1123950"/>
                <a:gd name="connsiteX54" fmla="*/ 238125 w 1438275"/>
                <a:gd name="connsiteY54" fmla="*/ 228600 h 1123950"/>
                <a:gd name="connsiteX55" fmla="*/ 266700 w 1438275"/>
                <a:gd name="connsiteY55" fmla="*/ 219075 h 1123950"/>
                <a:gd name="connsiteX56" fmla="*/ 304800 w 1438275"/>
                <a:gd name="connsiteY56" fmla="*/ 200025 h 1123950"/>
                <a:gd name="connsiteX57" fmla="*/ 333375 w 1438275"/>
                <a:gd name="connsiteY57" fmla="*/ 171450 h 1123950"/>
                <a:gd name="connsiteX58" fmla="*/ 371475 w 1438275"/>
                <a:gd name="connsiteY58" fmla="*/ 161925 h 1123950"/>
                <a:gd name="connsiteX59" fmla="*/ 571500 w 1438275"/>
                <a:gd name="connsiteY59" fmla="*/ 133350 h 1123950"/>
                <a:gd name="connsiteX60" fmla="*/ 628650 w 1438275"/>
                <a:gd name="connsiteY60" fmla="*/ 114300 h 1123950"/>
                <a:gd name="connsiteX61" fmla="*/ 666750 w 1438275"/>
                <a:gd name="connsiteY61" fmla="*/ 104775 h 1123950"/>
                <a:gd name="connsiteX62" fmla="*/ 723900 w 1438275"/>
                <a:gd name="connsiteY62" fmla="*/ 85725 h 1123950"/>
                <a:gd name="connsiteX63" fmla="*/ 771525 w 1438275"/>
                <a:gd name="connsiteY63" fmla="*/ 76200 h 1123950"/>
                <a:gd name="connsiteX64" fmla="*/ 800100 w 1438275"/>
                <a:gd name="connsiteY64" fmla="*/ 66675 h 1123950"/>
                <a:gd name="connsiteX65" fmla="*/ 800100 w 1438275"/>
                <a:gd name="connsiteY65" fmla="*/ 66675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38275" h="1123950">
                  <a:moveTo>
                    <a:pt x="800100" y="66675"/>
                  </a:moveTo>
                  <a:cubicBezTo>
                    <a:pt x="828675" y="63500"/>
                    <a:pt x="947955" y="52681"/>
                    <a:pt x="971550" y="47625"/>
                  </a:cubicBezTo>
                  <a:cubicBezTo>
                    <a:pt x="991185" y="43418"/>
                    <a:pt x="1009650" y="34925"/>
                    <a:pt x="1028700" y="28575"/>
                  </a:cubicBezTo>
                  <a:cubicBezTo>
                    <a:pt x="1038225" y="25400"/>
                    <a:pt x="1048921" y="24619"/>
                    <a:pt x="1057275" y="19050"/>
                  </a:cubicBezTo>
                  <a:lnTo>
                    <a:pt x="1085850" y="0"/>
                  </a:lnTo>
                  <a:cubicBezTo>
                    <a:pt x="1120775" y="3175"/>
                    <a:pt x="1157893" y="-3064"/>
                    <a:pt x="1190625" y="9525"/>
                  </a:cubicBezTo>
                  <a:cubicBezTo>
                    <a:pt x="1203878" y="14622"/>
                    <a:pt x="1200585" y="36717"/>
                    <a:pt x="1209675" y="47625"/>
                  </a:cubicBezTo>
                  <a:cubicBezTo>
                    <a:pt x="1217004" y="56419"/>
                    <a:pt x="1228725" y="60325"/>
                    <a:pt x="1238250" y="66675"/>
                  </a:cubicBezTo>
                  <a:cubicBezTo>
                    <a:pt x="1244600" y="76200"/>
                    <a:pt x="1252180" y="85011"/>
                    <a:pt x="1257300" y="95250"/>
                  </a:cubicBezTo>
                  <a:cubicBezTo>
                    <a:pt x="1261790" y="104230"/>
                    <a:pt x="1261844" y="115108"/>
                    <a:pt x="1266825" y="123825"/>
                  </a:cubicBezTo>
                  <a:cubicBezTo>
                    <a:pt x="1274701" y="137608"/>
                    <a:pt x="1285875" y="149225"/>
                    <a:pt x="1295400" y="161925"/>
                  </a:cubicBezTo>
                  <a:cubicBezTo>
                    <a:pt x="1298575" y="171450"/>
                    <a:pt x="1300049" y="181723"/>
                    <a:pt x="1304925" y="190500"/>
                  </a:cubicBezTo>
                  <a:cubicBezTo>
                    <a:pt x="1333408" y="241769"/>
                    <a:pt x="1336890" y="241515"/>
                    <a:pt x="1371600" y="276225"/>
                  </a:cubicBezTo>
                  <a:cubicBezTo>
                    <a:pt x="1395541" y="348049"/>
                    <a:pt x="1363246" y="259517"/>
                    <a:pt x="1400175" y="333375"/>
                  </a:cubicBezTo>
                  <a:cubicBezTo>
                    <a:pt x="1404665" y="342355"/>
                    <a:pt x="1405210" y="352970"/>
                    <a:pt x="1409700" y="361950"/>
                  </a:cubicBezTo>
                  <a:cubicBezTo>
                    <a:pt x="1446629" y="435808"/>
                    <a:pt x="1414334" y="347276"/>
                    <a:pt x="1438275" y="419100"/>
                  </a:cubicBezTo>
                  <a:cubicBezTo>
                    <a:pt x="1435100" y="447675"/>
                    <a:pt x="1435723" y="476933"/>
                    <a:pt x="1428750" y="504825"/>
                  </a:cubicBezTo>
                  <a:cubicBezTo>
                    <a:pt x="1425974" y="515931"/>
                    <a:pt x="1417305" y="524844"/>
                    <a:pt x="1409700" y="533400"/>
                  </a:cubicBezTo>
                  <a:cubicBezTo>
                    <a:pt x="1391802" y="553536"/>
                    <a:pt x="1378108" y="582031"/>
                    <a:pt x="1352550" y="590550"/>
                  </a:cubicBezTo>
                  <a:cubicBezTo>
                    <a:pt x="1343025" y="593725"/>
                    <a:pt x="1332752" y="595199"/>
                    <a:pt x="1323975" y="600075"/>
                  </a:cubicBezTo>
                  <a:cubicBezTo>
                    <a:pt x="1303961" y="611194"/>
                    <a:pt x="1266825" y="638175"/>
                    <a:pt x="1266825" y="638175"/>
                  </a:cubicBezTo>
                  <a:cubicBezTo>
                    <a:pt x="1263650" y="647700"/>
                    <a:pt x="1262869" y="658396"/>
                    <a:pt x="1257300" y="666750"/>
                  </a:cubicBezTo>
                  <a:cubicBezTo>
                    <a:pt x="1236429" y="698056"/>
                    <a:pt x="1226506" y="692411"/>
                    <a:pt x="1200150" y="714375"/>
                  </a:cubicBezTo>
                  <a:cubicBezTo>
                    <a:pt x="1126811" y="775491"/>
                    <a:pt x="1213946" y="714702"/>
                    <a:pt x="1143000" y="762000"/>
                  </a:cubicBezTo>
                  <a:cubicBezTo>
                    <a:pt x="1132245" y="805021"/>
                    <a:pt x="1133176" y="819449"/>
                    <a:pt x="1095375" y="857250"/>
                  </a:cubicBezTo>
                  <a:lnTo>
                    <a:pt x="1038225" y="914400"/>
                  </a:lnTo>
                  <a:cubicBezTo>
                    <a:pt x="1030478" y="937641"/>
                    <a:pt x="1028114" y="953086"/>
                    <a:pt x="1009650" y="971550"/>
                  </a:cubicBezTo>
                  <a:cubicBezTo>
                    <a:pt x="998425" y="982775"/>
                    <a:pt x="983603" y="989794"/>
                    <a:pt x="971550" y="1000125"/>
                  </a:cubicBezTo>
                  <a:cubicBezTo>
                    <a:pt x="961323" y="1008891"/>
                    <a:pt x="954750" y="1022158"/>
                    <a:pt x="942975" y="1028700"/>
                  </a:cubicBezTo>
                  <a:cubicBezTo>
                    <a:pt x="925422" y="1038452"/>
                    <a:pt x="905516" y="1043812"/>
                    <a:pt x="885825" y="1047750"/>
                  </a:cubicBezTo>
                  <a:cubicBezTo>
                    <a:pt x="869950" y="1050925"/>
                    <a:pt x="854169" y="1054613"/>
                    <a:pt x="838200" y="1057275"/>
                  </a:cubicBezTo>
                  <a:cubicBezTo>
                    <a:pt x="773447" y="1068067"/>
                    <a:pt x="784628" y="1061696"/>
                    <a:pt x="733425" y="1076325"/>
                  </a:cubicBezTo>
                  <a:cubicBezTo>
                    <a:pt x="706710" y="1083958"/>
                    <a:pt x="692150" y="1090386"/>
                    <a:pt x="666750" y="1104900"/>
                  </a:cubicBezTo>
                  <a:cubicBezTo>
                    <a:pt x="656811" y="1110580"/>
                    <a:pt x="647700" y="1117600"/>
                    <a:pt x="638175" y="1123950"/>
                  </a:cubicBezTo>
                  <a:cubicBezTo>
                    <a:pt x="571500" y="1120775"/>
                    <a:pt x="504688" y="1119748"/>
                    <a:pt x="438150" y="1114425"/>
                  </a:cubicBezTo>
                  <a:cubicBezTo>
                    <a:pt x="411949" y="1112329"/>
                    <a:pt x="395872" y="1101474"/>
                    <a:pt x="371475" y="1095375"/>
                  </a:cubicBezTo>
                  <a:cubicBezTo>
                    <a:pt x="355769" y="1091448"/>
                    <a:pt x="339897" y="1087990"/>
                    <a:pt x="323850" y="1085850"/>
                  </a:cubicBezTo>
                  <a:cubicBezTo>
                    <a:pt x="209615" y="1070619"/>
                    <a:pt x="261348" y="1084661"/>
                    <a:pt x="180975" y="1066800"/>
                  </a:cubicBezTo>
                  <a:cubicBezTo>
                    <a:pt x="169988" y="1064359"/>
                    <a:pt x="127028" y="1054114"/>
                    <a:pt x="114300" y="1047750"/>
                  </a:cubicBezTo>
                  <a:cubicBezTo>
                    <a:pt x="104061" y="1042630"/>
                    <a:pt x="95250" y="1035050"/>
                    <a:pt x="85725" y="1028700"/>
                  </a:cubicBezTo>
                  <a:cubicBezTo>
                    <a:pt x="79375" y="1019175"/>
                    <a:pt x="74770" y="1008220"/>
                    <a:pt x="66675" y="1000125"/>
                  </a:cubicBezTo>
                  <a:cubicBezTo>
                    <a:pt x="58580" y="992030"/>
                    <a:pt x="45251" y="990014"/>
                    <a:pt x="38100" y="981075"/>
                  </a:cubicBezTo>
                  <a:cubicBezTo>
                    <a:pt x="31828" y="973235"/>
                    <a:pt x="31750" y="962025"/>
                    <a:pt x="28575" y="952500"/>
                  </a:cubicBezTo>
                  <a:cubicBezTo>
                    <a:pt x="25400" y="911225"/>
                    <a:pt x="25506" y="869565"/>
                    <a:pt x="19050" y="828675"/>
                  </a:cubicBezTo>
                  <a:cubicBezTo>
                    <a:pt x="15918" y="808840"/>
                    <a:pt x="0" y="771525"/>
                    <a:pt x="0" y="771525"/>
                  </a:cubicBezTo>
                  <a:cubicBezTo>
                    <a:pt x="3175" y="714375"/>
                    <a:pt x="4098" y="657055"/>
                    <a:pt x="9525" y="600075"/>
                  </a:cubicBezTo>
                  <a:cubicBezTo>
                    <a:pt x="10477" y="590080"/>
                    <a:pt x="14174" y="580277"/>
                    <a:pt x="19050" y="571500"/>
                  </a:cubicBezTo>
                  <a:cubicBezTo>
                    <a:pt x="30169" y="551486"/>
                    <a:pt x="43413" y="532666"/>
                    <a:pt x="57150" y="514350"/>
                  </a:cubicBezTo>
                  <a:cubicBezTo>
                    <a:pt x="66675" y="501650"/>
                    <a:pt x="75394" y="488303"/>
                    <a:pt x="85725" y="476250"/>
                  </a:cubicBezTo>
                  <a:cubicBezTo>
                    <a:pt x="94491" y="466023"/>
                    <a:pt x="106030" y="458308"/>
                    <a:pt x="114300" y="447675"/>
                  </a:cubicBezTo>
                  <a:cubicBezTo>
                    <a:pt x="128356" y="429603"/>
                    <a:pt x="152400" y="390525"/>
                    <a:pt x="152400" y="390525"/>
                  </a:cubicBezTo>
                  <a:cubicBezTo>
                    <a:pt x="170083" y="284425"/>
                    <a:pt x="147492" y="371766"/>
                    <a:pt x="180975" y="304800"/>
                  </a:cubicBezTo>
                  <a:cubicBezTo>
                    <a:pt x="185465" y="295820"/>
                    <a:pt x="184228" y="284065"/>
                    <a:pt x="190500" y="276225"/>
                  </a:cubicBezTo>
                  <a:cubicBezTo>
                    <a:pt x="197651" y="267286"/>
                    <a:pt x="209550" y="263525"/>
                    <a:pt x="219075" y="257175"/>
                  </a:cubicBezTo>
                  <a:cubicBezTo>
                    <a:pt x="225425" y="247650"/>
                    <a:pt x="229186" y="235751"/>
                    <a:pt x="238125" y="228600"/>
                  </a:cubicBezTo>
                  <a:cubicBezTo>
                    <a:pt x="245965" y="222328"/>
                    <a:pt x="257472" y="223030"/>
                    <a:pt x="266700" y="219075"/>
                  </a:cubicBezTo>
                  <a:cubicBezTo>
                    <a:pt x="279751" y="213482"/>
                    <a:pt x="293246" y="208278"/>
                    <a:pt x="304800" y="200025"/>
                  </a:cubicBezTo>
                  <a:cubicBezTo>
                    <a:pt x="315761" y="192195"/>
                    <a:pt x="321679" y="178133"/>
                    <a:pt x="333375" y="171450"/>
                  </a:cubicBezTo>
                  <a:cubicBezTo>
                    <a:pt x="344741" y="164955"/>
                    <a:pt x="358936" y="165687"/>
                    <a:pt x="371475" y="161925"/>
                  </a:cubicBezTo>
                  <a:cubicBezTo>
                    <a:pt x="488539" y="126806"/>
                    <a:pt x="373807" y="146530"/>
                    <a:pt x="571500" y="133350"/>
                  </a:cubicBezTo>
                  <a:cubicBezTo>
                    <a:pt x="590550" y="127000"/>
                    <a:pt x="609169" y="119170"/>
                    <a:pt x="628650" y="114300"/>
                  </a:cubicBezTo>
                  <a:cubicBezTo>
                    <a:pt x="641350" y="111125"/>
                    <a:pt x="654211" y="108537"/>
                    <a:pt x="666750" y="104775"/>
                  </a:cubicBezTo>
                  <a:cubicBezTo>
                    <a:pt x="685984" y="99005"/>
                    <a:pt x="704209" y="89663"/>
                    <a:pt x="723900" y="85725"/>
                  </a:cubicBezTo>
                  <a:cubicBezTo>
                    <a:pt x="739775" y="82550"/>
                    <a:pt x="755819" y="80127"/>
                    <a:pt x="771525" y="76200"/>
                  </a:cubicBezTo>
                  <a:cubicBezTo>
                    <a:pt x="781265" y="73765"/>
                    <a:pt x="790446" y="69433"/>
                    <a:pt x="800100" y="66675"/>
                  </a:cubicBezTo>
                  <a:lnTo>
                    <a:pt x="800100" y="66675"/>
                  </a:lnTo>
                  <a:close/>
                </a:path>
              </a:pathLst>
            </a:custGeom>
            <a:solidFill>
              <a:srgbClr val="FFFF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BE" dirty="0" err="1">
                  <a:solidFill>
                    <a:srgbClr val="000066"/>
                  </a:solidFill>
                </a:rPr>
                <a:t>CJ</a:t>
              </a:r>
              <a:endParaRPr lang="fr-BE" dirty="0">
                <a:solidFill>
                  <a:srgbClr val="000066"/>
                </a:solidFill>
              </a:endParaRPr>
            </a:p>
          </p:txBody>
        </p:sp>
        <p:sp>
          <p:nvSpPr>
            <p:cNvPr id="30" name="Forme libre 29"/>
            <p:cNvSpPr/>
            <p:nvPr/>
          </p:nvSpPr>
          <p:spPr>
            <a:xfrm>
              <a:off x="4378352" y="3739997"/>
              <a:ext cx="685546" cy="780963"/>
            </a:xfrm>
            <a:custGeom>
              <a:avLst/>
              <a:gdLst>
                <a:gd name="connsiteX0" fmla="*/ 0 w 685800"/>
                <a:gd name="connsiteY0" fmla="*/ 66675 h 781050"/>
                <a:gd name="connsiteX1" fmla="*/ 85725 w 685800"/>
                <a:gd name="connsiteY1" fmla="*/ 57150 h 781050"/>
                <a:gd name="connsiteX2" fmla="*/ 142875 w 685800"/>
                <a:gd name="connsiteY2" fmla="*/ 47625 h 781050"/>
                <a:gd name="connsiteX3" fmla="*/ 219075 w 685800"/>
                <a:gd name="connsiteY3" fmla="*/ 38100 h 781050"/>
                <a:gd name="connsiteX4" fmla="*/ 247650 w 685800"/>
                <a:gd name="connsiteY4" fmla="*/ 28575 h 781050"/>
                <a:gd name="connsiteX5" fmla="*/ 352425 w 685800"/>
                <a:gd name="connsiteY5" fmla="*/ 9525 h 781050"/>
                <a:gd name="connsiteX6" fmla="*/ 381000 w 685800"/>
                <a:gd name="connsiteY6" fmla="*/ 0 h 781050"/>
                <a:gd name="connsiteX7" fmla="*/ 419100 w 685800"/>
                <a:gd name="connsiteY7" fmla="*/ 9525 h 781050"/>
                <a:gd name="connsiteX8" fmla="*/ 485775 w 685800"/>
                <a:gd name="connsiteY8" fmla="*/ 95250 h 781050"/>
                <a:gd name="connsiteX9" fmla="*/ 495300 w 685800"/>
                <a:gd name="connsiteY9" fmla="*/ 123825 h 781050"/>
                <a:gd name="connsiteX10" fmla="*/ 514350 w 685800"/>
                <a:gd name="connsiteY10" fmla="*/ 152400 h 781050"/>
                <a:gd name="connsiteX11" fmla="*/ 523875 w 685800"/>
                <a:gd name="connsiteY11" fmla="*/ 180975 h 781050"/>
                <a:gd name="connsiteX12" fmla="*/ 552450 w 685800"/>
                <a:gd name="connsiteY12" fmla="*/ 209550 h 781050"/>
                <a:gd name="connsiteX13" fmla="*/ 561975 w 685800"/>
                <a:gd name="connsiteY13" fmla="*/ 238125 h 781050"/>
                <a:gd name="connsiteX14" fmla="*/ 600075 w 685800"/>
                <a:gd name="connsiteY14" fmla="*/ 295275 h 781050"/>
                <a:gd name="connsiteX15" fmla="*/ 619125 w 685800"/>
                <a:gd name="connsiteY15" fmla="*/ 323850 h 781050"/>
                <a:gd name="connsiteX16" fmla="*/ 638175 w 685800"/>
                <a:gd name="connsiteY16" fmla="*/ 352425 h 781050"/>
                <a:gd name="connsiteX17" fmla="*/ 657225 w 685800"/>
                <a:gd name="connsiteY17" fmla="*/ 381000 h 781050"/>
                <a:gd name="connsiteX18" fmla="*/ 685800 w 685800"/>
                <a:gd name="connsiteY18" fmla="*/ 438150 h 781050"/>
                <a:gd name="connsiteX19" fmla="*/ 676275 w 685800"/>
                <a:gd name="connsiteY19" fmla="*/ 504825 h 781050"/>
                <a:gd name="connsiteX20" fmla="*/ 628650 w 685800"/>
                <a:gd name="connsiteY20" fmla="*/ 552450 h 781050"/>
                <a:gd name="connsiteX21" fmla="*/ 600075 w 685800"/>
                <a:gd name="connsiteY21" fmla="*/ 561975 h 781050"/>
                <a:gd name="connsiteX22" fmla="*/ 571500 w 685800"/>
                <a:gd name="connsiteY22" fmla="*/ 581025 h 781050"/>
                <a:gd name="connsiteX23" fmla="*/ 552450 w 685800"/>
                <a:gd name="connsiteY23" fmla="*/ 609600 h 781050"/>
                <a:gd name="connsiteX24" fmla="*/ 523875 w 685800"/>
                <a:gd name="connsiteY24" fmla="*/ 628650 h 781050"/>
                <a:gd name="connsiteX25" fmla="*/ 485775 w 685800"/>
                <a:gd name="connsiteY25" fmla="*/ 685800 h 781050"/>
                <a:gd name="connsiteX26" fmla="*/ 428625 w 685800"/>
                <a:gd name="connsiteY26" fmla="*/ 723900 h 781050"/>
                <a:gd name="connsiteX27" fmla="*/ 390525 w 685800"/>
                <a:gd name="connsiteY27"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800" h="781050">
                  <a:moveTo>
                    <a:pt x="0" y="66675"/>
                  </a:moveTo>
                  <a:cubicBezTo>
                    <a:pt x="28575" y="63500"/>
                    <a:pt x="57226" y="60950"/>
                    <a:pt x="85725" y="57150"/>
                  </a:cubicBezTo>
                  <a:cubicBezTo>
                    <a:pt x="104868" y="54598"/>
                    <a:pt x="123756" y="50356"/>
                    <a:pt x="142875" y="47625"/>
                  </a:cubicBezTo>
                  <a:cubicBezTo>
                    <a:pt x="168215" y="44005"/>
                    <a:pt x="193675" y="41275"/>
                    <a:pt x="219075" y="38100"/>
                  </a:cubicBezTo>
                  <a:cubicBezTo>
                    <a:pt x="228600" y="34925"/>
                    <a:pt x="237910" y="31010"/>
                    <a:pt x="247650" y="28575"/>
                  </a:cubicBezTo>
                  <a:cubicBezTo>
                    <a:pt x="316987" y="11241"/>
                    <a:pt x="275996" y="26509"/>
                    <a:pt x="352425" y="9525"/>
                  </a:cubicBezTo>
                  <a:cubicBezTo>
                    <a:pt x="362226" y="7347"/>
                    <a:pt x="371475" y="3175"/>
                    <a:pt x="381000" y="0"/>
                  </a:cubicBezTo>
                  <a:cubicBezTo>
                    <a:pt x="393700" y="3175"/>
                    <a:pt x="407734" y="3030"/>
                    <a:pt x="419100" y="9525"/>
                  </a:cubicBezTo>
                  <a:cubicBezTo>
                    <a:pt x="439404" y="21127"/>
                    <a:pt x="481777" y="83256"/>
                    <a:pt x="485775" y="95250"/>
                  </a:cubicBezTo>
                  <a:cubicBezTo>
                    <a:pt x="488950" y="104775"/>
                    <a:pt x="490810" y="114845"/>
                    <a:pt x="495300" y="123825"/>
                  </a:cubicBezTo>
                  <a:cubicBezTo>
                    <a:pt x="500420" y="134064"/>
                    <a:pt x="509230" y="142161"/>
                    <a:pt x="514350" y="152400"/>
                  </a:cubicBezTo>
                  <a:cubicBezTo>
                    <a:pt x="518840" y="161380"/>
                    <a:pt x="518306" y="172621"/>
                    <a:pt x="523875" y="180975"/>
                  </a:cubicBezTo>
                  <a:cubicBezTo>
                    <a:pt x="531347" y="192183"/>
                    <a:pt x="542925" y="200025"/>
                    <a:pt x="552450" y="209550"/>
                  </a:cubicBezTo>
                  <a:cubicBezTo>
                    <a:pt x="555625" y="219075"/>
                    <a:pt x="557099" y="229348"/>
                    <a:pt x="561975" y="238125"/>
                  </a:cubicBezTo>
                  <a:cubicBezTo>
                    <a:pt x="573094" y="258139"/>
                    <a:pt x="587375" y="276225"/>
                    <a:pt x="600075" y="295275"/>
                  </a:cubicBezTo>
                  <a:lnTo>
                    <a:pt x="619125" y="323850"/>
                  </a:lnTo>
                  <a:lnTo>
                    <a:pt x="638175" y="352425"/>
                  </a:lnTo>
                  <a:cubicBezTo>
                    <a:pt x="644525" y="361950"/>
                    <a:pt x="653605" y="370140"/>
                    <a:pt x="657225" y="381000"/>
                  </a:cubicBezTo>
                  <a:cubicBezTo>
                    <a:pt x="670370" y="420435"/>
                    <a:pt x="661181" y="401221"/>
                    <a:pt x="685800" y="438150"/>
                  </a:cubicBezTo>
                  <a:cubicBezTo>
                    <a:pt x="682625" y="460375"/>
                    <a:pt x="682726" y="483321"/>
                    <a:pt x="676275" y="504825"/>
                  </a:cubicBezTo>
                  <a:cubicBezTo>
                    <a:pt x="669551" y="527237"/>
                    <a:pt x="648074" y="542738"/>
                    <a:pt x="628650" y="552450"/>
                  </a:cubicBezTo>
                  <a:cubicBezTo>
                    <a:pt x="619670" y="556940"/>
                    <a:pt x="609055" y="557485"/>
                    <a:pt x="600075" y="561975"/>
                  </a:cubicBezTo>
                  <a:cubicBezTo>
                    <a:pt x="589836" y="567095"/>
                    <a:pt x="581025" y="574675"/>
                    <a:pt x="571500" y="581025"/>
                  </a:cubicBezTo>
                  <a:cubicBezTo>
                    <a:pt x="565150" y="590550"/>
                    <a:pt x="560545" y="601505"/>
                    <a:pt x="552450" y="609600"/>
                  </a:cubicBezTo>
                  <a:cubicBezTo>
                    <a:pt x="544355" y="617695"/>
                    <a:pt x="531413" y="620035"/>
                    <a:pt x="523875" y="628650"/>
                  </a:cubicBezTo>
                  <a:cubicBezTo>
                    <a:pt x="508798" y="645880"/>
                    <a:pt x="504825" y="673100"/>
                    <a:pt x="485775" y="685800"/>
                  </a:cubicBezTo>
                  <a:lnTo>
                    <a:pt x="428625" y="723900"/>
                  </a:lnTo>
                  <a:lnTo>
                    <a:pt x="390525" y="7810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31" name="Forme libre 30"/>
            <p:cNvSpPr/>
            <p:nvPr/>
          </p:nvSpPr>
          <p:spPr>
            <a:xfrm>
              <a:off x="2843808" y="3743172"/>
              <a:ext cx="1913817" cy="1292080"/>
            </a:xfrm>
            <a:custGeom>
              <a:avLst/>
              <a:gdLst>
                <a:gd name="connsiteX0" fmla="*/ 1524000 w 1912631"/>
                <a:gd name="connsiteY0" fmla="*/ 73770 h 1292970"/>
                <a:gd name="connsiteX1" fmla="*/ 1476375 w 1912631"/>
                <a:gd name="connsiteY1" fmla="*/ 45195 h 1292970"/>
                <a:gd name="connsiteX2" fmla="*/ 1333500 w 1912631"/>
                <a:gd name="connsiteY2" fmla="*/ 35670 h 1292970"/>
                <a:gd name="connsiteX3" fmla="*/ 1238250 w 1912631"/>
                <a:gd name="connsiteY3" fmla="*/ 26145 h 1292970"/>
                <a:gd name="connsiteX4" fmla="*/ 742950 w 1912631"/>
                <a:gd name="connsiteY4" fmla="*/ 26145 h 1292970"/>
                <a:gd name="connsiteX5" fmla="*/ 666750 w 1912631"/>
                <a:gd name="connsiteY5" fmla="*/ 45195 h 1292970"/>
                <a:gd name="connsiteX6" fmla="*/ 619125 w 1912631"/>
                <a:gd name="connsiteY6" fmla="*/ 54720 h 1292970"/>
                <a:gd name="connsiteX7" fmla="*/ 561975 w 1912631"/>
                <a:gd name="connsiteY7" fmla="*/ 73770 h 1292970"/>
                <a:gd name="connsiteX8" fmla="*/ 485775 w 1912631"/>
                <a:gd name="connsiteY8" fmla="*/ 92820 h 1292970"/>
                <a:gd name="connsiteX9" fmla="*/ 457200 w 1912631"/>
                <a:gd name="connsiteY9" fmla="*/ 102345 h 1292970"/>
                <a:gd name="connsiteX10" fmla="*/ 400050 w 1912631"/>
                <a:gd name="connsiteY10" fmla="*/ 111870 h 1292970"/>
                <a:gd name="connsiteX11" fmla="*/ 352425 w 1912631"/>
                <a:gd name="connsiteY11" fmla="*/ 149970 h 1292970"/>
                <a:gd name="connsiteX12" fmla="*/ 266700 w 1912631"/>
                <a:gd name="connsiteY12" fmla="*/ 216645 h 1292970"/>
                <a:gd name="connsiteX13" fmla="*/ 190500 w 1912631"/>
                <a:gd name="connsiteY13" fmla="*/ 235695 h 1292970"/>
                <a:gd name="connsiteX14" fmla="*/ 142875 w 1912631"/>
                <a:gd name="connsiteY14" fmla="*/ 302370 h 1292970"/>
                <a:gd name="connsiteX15" fmla="*/ 114300 w 1912631"/>
                <a:gd name="connsiteY15" fmla="*/ 359520 h 1292970"/>
                <a:gd name="connsiteX16" fmla="*/ 95250 w 1912631"/>
                <a:gd name="connsiteY16" fmla="*/ 445245 h 1292970"/>
                <a:gd name="connsiteX17" fmla="*/ 76200 w 1912631"/>
                <a:gd name="connsiteY17" fmla="*/ 473820 h 1292970"/>
                <a:gd name="connsiteX18" fmla="*/ 66675 w 1912631"/>
                <a:gd name="connsiteY18" fmla="*/ 502395 h 1292970"/>
                <a:gd name="connsiteX19" fmla="*/ 47625 w 1912631"/>
                <a:gd name="connsiteY19" fmla="*/ 530970 h 1292970"/>
                <a:gd name="connsiteX20" fmla="*/ 0 w 1912631"/>
                <a:gd name="connsiteY20" fmla="*/ 616695 h 1292970"/>
                <a:gd name="connsiteX21" fmla="*/ 28575 w 1912631"/>
                <a:gd name="connsiteY21" fmla="*/ 702420 h 1292970"/>
                <a:gd name="connsiteX22" fmla="*/ 76200 w 1912631"/>
                <a:gd name="connsiteY22" fmla="*/ 788145 h 1292970"/>
                <a:gd name="connsiteX23" fmla="*/ 85725 w 1912631"/>
                <a:gd name="connsiteY23" fmla="*/ 931020 h 1292970"/>
                <a:gd name="connsiteX24" fmla="*/ 104775 w 1912631"/>
                <a:gd name="connsiteY24" fmla="*/ 988170 h 1292970"/>
                <a:gd name="connsiteX25" fmla="*/ 114300 w 1912631"/>
                <a:gd name="connsiteY25" fmla="*/ 1016745 h 1292970"/>
                <a:gd name="connsiteX26" fmla="*/ 152400 w 1912631"/>
                <a:gd name="connsiteY26" fmla="*/ 1073895 h 1292970"/>
                <a:gd name="connsiteX27" fmla="*/ 200025 w 1912631"/>
                <a:gd name="connsiteY27" fmla="*/ 1140570 h 1292970"/>
                <a:gd name="connsiteX28" fmla="*/ 238125 w 1912631"/>
                <a:gd name="connsiteY28" fmla="*/ 1169145 h 1292970"/>
                <a:gd name="connsiteX29" fmla="*/ 409575 w 1912631"/>
                <a:gd name="connsiteY29" fmla="*/ 1178670 h 1292970"/>
                <a:gd name="connsiteX30" fmla="*/ 504825 w 1912631"/>
                <a:gd name="connsiteY30" fmla="*/ 1235820 h 1292970"/>
                <a:gd name="connsiteX31" fmla="*/ 533400 w 1912631"/>
                <a:gd name="connsiteY31" fmla="*/ 1254870 h 1292970"/>
                <a:gd name="connsiteX32" fmla="*/ 590550 w 1912631"/>
                <a:gd name="connsiteY32" fmla="*/ 1273920 h 1292970"/>
                <a:gd name="connsiteX33" fmla="*/ 657225 w 1912631"/>
                <a:gd name="connsiteY33" fmla="*/ 1292970 h 1292970"/>
                <a:gd name="connsiteX34" fmla="*/ 1019175 w 1912631"/>
                <a:gd name="connsiteY34" fmla="*/ 1283445 h 1292970"/>
                <a:gd name="connsiteX35" fmla="*/ 1047750 w 1912631"/>
                <a:gd name="connsiteY35" fmla="*/ 1273920 h 1292970"/>
                <a:gd name="connsiteX36" fmla="*/ 1085850 w 1912631"/>
                <a:gd name="connsiteY36" fmla="*/ 1264395 h 1292970"/>
                <a:gd name="connsiteX37" fmla="*/ 1143000 w 1912631"/>
                <a:gd name="connsiteY37" fmla="*/ 1245345 h 1292970"/>
                <a:gd name="connsiteX38" fmla="*/ 1409700 w 1912631"/>
                <a:gd name="connsiteY38" fmla="*/ 1264395 h 1292970"/>
                <a:gd name="connsiteX39" fmla="*/ 1466850 w 1912631"/>
                <a:gd name="connsiteY39" fmla="*/ 1273920 h 1292970"/>
                <a:gd name="connsiteX40" fmla="*/ 1609725 w 1912631"/>
                <a:gd name="connsiteY40" fmla="*/ 1264395 h 1292970"/>
                <a:gd name="connsiteX41" fmla="*/ 1638300 w 1912631"/>
                <a:gd name="connsiteY41" fmla="*/ 1245345 h 1292970"/>
                <a:gd name="connsiteX42" fmla="*/ 1666875 w 1912631"/>
                <a:gd name="connsiteY42" fmla="*/ 1235820 h 1292970"/>
                <a:gd name="connsiteX43" fmla="*/ 1743075 w 1912631"/>
                <a:gd name="connsiteY43" fmla="*/ 1150095 h 1292970"/>
                <a:gd name="connsiteX44" fmla="*/ 1771650 w 1912631"/>
                <a:gd name="connsiteY44" fmla="*/ 1054845 h 1292970"/>
                <a:gd name="connsiteX45" fmla="*/ 1800225 w 1912631"/>
                <a:gd name="connsiteY45" fmla="*/ 1026270 h 1292970"/>
                <a:gd name="connsiteX46" fmla="*/ 1857375 w 1912631"/>
                <a:gd name="connsiteY46" fmla="*/ 959595 h 1292970"/>
                <a:gd name="connsiteX47" fmla="*/ 1885950 w 1912631"/>
                <a:gd name="connsiteY47" fmla="*/ 950070 h 1292970"/>
                <a:gd name="connsiteX48" fmla="*/ 1905000 w 1912631"/>
                <a:gd name="connsiteY48" fmla="*/ 778620 h 129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12631" h="1292970">
                  <a:moveTo>
                    <a:pt x="1524000" y="73770"/>
                  </a:moveTo>
                  <a:cubicBezTo>
                    <a:pt x="1508125" y="64245"/>
                    <a:pt x="1494529" y="48826"/>
                    <a:pt x="1476375" y="45195"/>
                  </a:cubicBezTo>
                  <a:cubicBezTo>
                    <a:pt x="1429571" y="35834"/>
                    <a:pt x="1381079" y="39476"/>
                    <a:pt x="1333500" y="35670"/>
                  </a:cubicBezTo>
                  <a:cubicBezTo>
                    <a:pt x="1301693" y="33125"/>
                    <a:pt x="1270000" y="29320"/>
                    <a:pt x="1238250" y="26145"/>
                  </a:cubicBezTo>
                  <a:cubicBezTo>
                    <a:pt x="1056624" y="-19262"/>
                    <a:pt x="1162521" y="3668"/>
                    <a:pt x="742950" y="26145"/>
                  </a:cubicBezTo>
                  <a:cubicBezTo>
                    <a:pt x="716806" y="27546"/>
                    <a:pt x="692261" y="39308"/>
                    <a:pt x="666750" y="45195"/>
                  </a:cubicBezTo>
                  <a:cubicBezTo>
                    <a:pt x="650975" y="48835"/>
                    <a:pt x="634744" y="50460"/>
                    <a:pt x="619125" y="54720"/>
                  </a:cubicBezTo>
                  <a:cubicBezTo>
                    <a:pt x="599752" y="60004"/>
                    <a:pt x="581456" y="68900"/>
                    <a:pt x="561975" y="73770"/>
                  </a:cubicBezTo>
                  <a:cubicBezTo>
                    <a:pt x="536575" y="80120"/>
                    <a:pt x="510613" y="84541"/>
                    <a:pt x="485775" y="92820"/>
                  </a:cubicBezTo>
                  <a:cubicBezTo>
                    <a:pt x="476250" y="95995"/>
                    <a:pt x="467001" y="100167"/>
                    <a:pt x="457200" y="102345"/>
                  </a:cubicBezTo>
                  <a:cubicBezTo>
                    <a:pt x="438347" y="106535"/>
                    <a:pt x="419100" y="108695"/>
                    <a:pt x="400050" y="111870"/>
                  </a:cubicBezTo>
                  <a:cubicBezTo>
                    <a:pt x="357445" y="175777"/>
                    <a:pt x="407634" y="113164"/>
                    <a:pt x="352425" y="149970"/>
                  </a:cubicBezTo>
                  <a:cubicBezTo>
                    <a:pt x="315904" y="174317"/>
                    <a:pt x="321046" y="205776"/>
                    <a:pt x="266700" y="216645"/>
                  </a:cubicBezTo>
                  <a:cubicBezTo>
                    <a:pt x="209230" y="228139"/>
                    <a:pt x="234434" y="221050"/>
                    <a:pt x="190500" y="235695"/>
                  </a:cubicBezTo>
                  <a:cubicBezTo>
                    <a:pt x="143956" y="282239"/>
                    <a:pt x="176307" y="243864"/>
                    <a:pt x="142875" y="302370"/>
                  </a:cubicBezTo>
                  <a:cubicBezTo>
                    <a:pt x="124193" y="335064"/>
                    <a:pt x="122238" y="323799"/>
                    <a:pt x="114300" y="359520"/>
                  </a:cubicBezTo>
                  <a:cubicBezTo>
                    <a:pt x="108447" y="385860"/>
                    <a:pt x="108115" y="419514"/>
                    <a:pt x="95250" y="445245"/>
                  </a:cubicBezTo>
                  <a:cubicBezTo>
                    <a:pt x="90130" y="455484"/>
                    <a:pt x="81320" y="463581"/>
                    <a:pt x="76200" y="473820"/>
                  </a:cubicBezTo>
                  <a:cubicBezTo>
                    <a:pt x="71710" y="482800"/>
                    <a:pt x="71165" y="493415"/>
                    <a:pt x="66675" y="502395"/>
                  </a:cubicBezTo>
                  <a:cubicBezTo>
                    <a:pt x="61555" y="512634"/>
                    <a:pt x="52274" y="520509"/>
                    <a:pt x="47625" y="530970"/>
                  </a:cubicBezTo>
                  <a:cubicBezTo>
                    <a:pt x="10329" y="614885"/>
                    <a:pt x="52156" y="564539"/>
                    <a:pt x="0" y="616695"/>
                  </a:cubicBezTo>
                  <a:cubicBezTo>
                    <a:pt x="21449" y="745391"/>
                    <a:pt x="-7140" y="622060"/>
                    <a:pt x="28575" y="702420"/>
                  </a:cubicBezTo>
                  <a:cubicBezTo>
                    <a:pt x="65871" y="786335"/>
                    <a:pt x="24044" y="735989"/>
                    <a:pt x="76200" y="788145"/>
                  </a:cubicBezTo>
                  <a:cubicBezTo>
                    <a:pt x="79375" y="835770"/>
                    <a:pt x="78975" y="883769"/>
                    <a:pt x="85725" y="931020"/>
                  </a:cubicBezTo>
                  <a:cubicBezTo>
                    <a:pt x="88565" y="950899"/>
                    <a:pt x="98425" y="969120"/>
                    <a:pt x="104775" y="988170"/>
                  </a:cubicBezTo>
                  <a:cubicBezTo>
                    <a:pt x="107950" y="997695"/>
                    <a:pt x="108731" y="1008391"/>
                    <a:pt x="114300" y="1016745"/>
                  </a:cubicBezTo>
                  <a:cubicBezTo>
                    <a:pt x="127000" y="1035795"/>
                    <a:pt x="142161" y="1053417"/>
                    <a:pt x="152400" y="1073895"/>
                  </a:cubicBezTo>
                  <a:cubicBezTo>
                    <a:pt x="172386" y="1113867"/>
                    <a:pt x="166237" y="1111609"/>
                    <a:pt x="200025" y="1140570"/>
                  </a:cubicBezTo>
                  <a:cubicBezTo>
                    <a:pt x="212078" y="1150901"/>
                    <a:pt x="222506" y="1166305"/>
                    <a:pt x="238125" y="1169145"/>
                  </a:cubicBezTo>
                  <a:cubicBezTo>
                    <a:pt x="294440" y="1179384"/>
                    <a:pt x="352425" y="1175495"/>
                    <a:pt x="409575" y="1178670"/>
                  </a:cubicBezTo>
                  <a:cubicBezTo>
                    <a:pt x="549380" y="1271873"/>
                    <a:pt x="402313" y="1177242"/>
                    <a:pt x="504825" y="1235820"/>
                  </a:cubicBezTo>
                  <a:cubicBezTo>
                    <a:pt x="514764" y="1241500"/>
                    <a:pt x="522939" y="1250221"/>
                    <a:pt x="533400" y="1254870"/>
                  </a:cubicBezTo>
                  <a:cubicBezTo>
                    <a:pt x="551750" y="1263025"/>
                    <a:pt x="571500" y="1267570"/>
                    <a:pt x="590550" y="1273920"/>
                  </a:cubicBezTo>
                  <a:cubicBezTo>
                    <a:pt x="631544" y="1287585"/>
                    <a:pt x="609385" y="1281010"/>
                    <a:pt x="657225" y="1292970"/>
                  </a:cubicBezTo>
                  <a:cubicBezTo>
                    <a:pt x="777875" y="1289795"/>
                    <a:pt x="898627" y="1289325"/>
                    <a:pt x="1019175" y="1283445"/>
                  </a:cubicBezTo>
                  <a:cubicBezTo>
                    <a:pt x="1029203" y="1282956"/>
                    <a:pt x="1038096" y="1276678"/>
                    <a:pt x="1047750" y="1273920"/>
                  </a:cubicBezTo>
                  <a:cubicBezTo>
                    <a:pt x="1060337" y="1270324"/>
                    <a:pt x="1073311" y="1268157"/>
                    <a:pt x="1085850" y="1264395"/>
                  </a:cubicBezTo>
                  <a:cubicBezTo>
                    <a:pt x="1105084" y="1258625"/>
                    <a:pt x="1143000" y="1245345"/>
                    <a:pt x="1143000" y="1245345"/>
                  </a:cubicBezTo>
                  <a:cubicBezTo>
                    <a:pt x="1248019" y="1251179"/>
                    <a:pt x="1312289" y="1252219"/>
                    <a:pt x="1409700" y="1264395"/>
                  </a:cubicBezTo>
                  <a:cubicBezTo>
                    <a:pt x="1428864" y="1266790"/>
                    <a:pt x="1447800" y="1270745"/>
                    <a:pt x="1466850" y="1273920"/>
                  </a:cubicBezTo>
                  <a:cubicBezTo>
                    <a:pt x="1514475" y="1270745"/>
                    <a:pt x="1562644" y="1272242"/>
                    <a:pt x="1609725" y="1264395"/>
                  </a:cubicBezTo>
                  <a:cubicBezTo>
                    <a:pt x="1621017" y="1262513"/>
                    <a:pt x="1628061" y="1250465"/>
                    <a:pt x="1638300" y="1245345"/>
                  </a:cubicBezTo>
                  <a:cubicBezTo>
                    <a:pt x="1647280" y="1240855"/>
                    <a:pt x="1657350" y="1238995"/>
                    <a:pt x="1666875" y="1235820"/>
                  </a:cubicBezTo>
                  <a:cubicBezTo>
                    <a:pt x="1732120" y="1170575"/>
                    <a:pt x="1709081" y="1201086"/>
                    <a:pt x="1743075" y="1150095"/>
                  </a:cubicBezTo>
                  <a:cubicBezTo>
                    <a:pt x="1747392" y="1132828"/>
                    <a:pt x="1763920" y="1062575"/>
                    <a:pt x="1771650" y="1054845"/>
                  </a:cubicBezTo>
                  <a:cubicBezTo>
                    <a:pt x="1781175" y="1045320"/>
                    <a:pt x="1791459" y="1036497"/>
                    <a:pt x="1800225" y="1026270"/>
                  </a:cubicBezTo>
                  <a:cubicBezTo>
                    <a:pt x="1817831" y="1005729"/>
                    <a:pt x="1833740" y="975352"/>
                    <a:pt x="1857375" y="959595"/>
                  </a:cubicBezTo>
                  <a:cubicBezTo>
                    <a:pt x="1865729" y="954026"/>
                    <a:pt x="1876425" y="953245"/>
                    <a:pt x="1885950" y="950070"/>
                  </a:cubicBezTo>
                  <a:cubicBezTo>
                    <a:pt x="1931418" y="881869"/>
                    <a:pt x="1905000" y="932943"/>
                    <a:pt x="1905000" y="778620"/>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grpSp>
        <p:nvGrpSpPr>
          <p:cNvPr id="40964" name="Groupe 73"/>
          <p:cNvGrpSpPr>
            <a:grpSpLocks/>
          </p:cNvGrpSpPr>
          <p:nvPr/>
        </p:nvGrpSpPr>
        <p:grpSpPr bwMode="auto">
          <a:xfrm>
            <a:off x="391024" y="3576289"/>
            <a:ext cx="1718122" cy="971550"/>
            <a:chOff x="2859683" y="5282902"/>
            <a:chExt cx="1911350" cy="1295400"/>
          </a:xfrm>
        </p:grpSpPr>
        <p:sp>
          <p:nvSpPr>
            <p:cNvPr id="20" name="Forme libre 19"/>
            <p:cNvSpPr/>
            <p:nvPr/>
          </p:nvSpPr>
          <p:spPr>
            <a:xfrm>
              <a:off x="2864446" y="5282902"/>
              <a:ext cx="1906587" cy="128587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22" name="Forme libre 21"/>
            <p:cNvSpPr/>
            <p:nvPr/>
          </p:nvSpPr>
          <p:spPr>
            <a:xfrm>
              <a:off x="3558183" y="5444827"/>
              <a:ext cx="1209675" cy="1085850"/>
            </a:xfrm>
            <a:custGeom>
              <a:avLst/>
              <a:gdLst>
                <a:gd name="connsiteX0" fmla="*/ 1066800 w 1210160"/>
                <a:gd name="connsiteY0" fmla="*/ 133350 h 1085850"/>
                <a:gd name="connsiteX1" fmla="*/ 990600 w 1210160"/>
                <a:gd name="connsiteY1" fmla="*/ 66675 h 1085850"/>
                <a:gd name="connsiteX2" fmla="*/ 952500 w 1210160"/>
                <a:gd name="connsiteY2" fmla="*/ 57150 h 1085850"/>
                <a:gd name="connsiteX3" fmla="*/ 866775 w 1210160"/>
                <a:gd name="connsiteY3" fmla="*/ 28575 h 1085850"/>
                <a:gd name="connsiteX4" fmla="*/ 838200 w 1210160"/>
                <a:gd name="connsiteY4" fmla="*/ 19050 h 1085850"/>
                <a:gd name="connsiteX5" fmla="*/ 742950 w 1210160"/>
                <a:gd name="connsiteY5" fmla="*/ 0 h 1085850"/>
                <a:gd name="connsiteX6" fmla="*/ 457200 w 1210160"/>
                <a:gd name="connsiteY6" fmla="*/ 9525 h 1085850"/>
                <a:gd name="connsiteX7" fmla="*/ 361950 w 1210160"/>
                <a:gd name="connsiteY7" fmla="*/ 38100 h 1085850"/>
                <a:gd name="connsiteX8" fmla="*/ 333375 w 1210160"/>
                <a:gd name="connsiteY8" fmla="*/ 57150 h 1085850"/>
                <a:gd name="connsiteX9" fmla="*/ 285750 w 1210160"/>
                <a:gd name="connsiteY9" fmla="*/ 76200 h 1085850"/>
                <a:gd name="connsiteX10" fmla="*/ 257175 w 1210160"/>
                <a:gd name="connsiteY10" fmla="*/ 85725 h 1085850"/>
                <a:gd name="connsiteX11" fmla="*/ 190500 w 1210160"/>
                <a:gd name="connsiteY11" fmla="*/ 114300 h 1085850"/>
                <a:gd name="connsiteX12" fmla="*/ 171450 w 1210160"/>
                <a:gd name="connsiteY12" fmla="*/ 142875 h 1085850"/>
                <a:gd name="connsiteX13" fmla="*/ 142875 w 1210160"/>
                <a:gd name="connsiteY13" fmla="*/ 152400 h 1085850"/>
                <a:gd name="connsiteX14" fmla="*/ 123825 w 1210160"/>
                <a:gd name="connsiteY14" fmla="*/ 190500 h 1085850"/>
                <a:gd name="connsiteX15" fmla="*/ 114300 w 1210160"/>
                <a:gd name="connsiteY15" fmla="*/ 238125 h 1085850"/>
                <a:gd name="connsiteX16" fmla="*/ 57150 w 1210160"/>
                <a:gd name="connsiteY16" fmla="*/ 285750 h 1085850"/>
                <a:gd name="connsiteX17" fmla="*/ 28575 w 1210160"/>
                <a:gd name="connsiteY17" fmla="*/ 304800 h 1085850"/>
                <a:gd name="connsiteX18" fmla="*/ 9525 w 1210160"/>
                <a:gd name="connsiteY18" fmla="*/ 361950 h 1085850"/>
                <a:gd name="connsiteX19" fmla="*/ 0 w 1210160"/>
                <a:gd name="connsiteY19" fmla="*/ 390525 h 1085850"/>
                <a:gd name="connsiteX20" fmla="*/ 9525 w 1210160"/>
                <a:gd name="connsiteY20" fmla="*/ 542925 h 1085850"/>
                <a:gd name="connsiteX21" fmla="*/ 28575 w 1210160"/>
                <a:gd name="connsiteY21" fmla="*/ 600075 h 1085850"/>
                <a:gd name="connsiteX22" fmla="*/ 57150 w 1210160"/>
                <a:gd name="connsiteY22" fmla="*/ 619125 h 1085850"/>
                <a:gd name="connsiteX23" fmla="*/ 85725 w 1210160"/>
                <a:gd name="connsiteY23" fmla="*/ 676275 h 1085850"/>
                <a:gd name="connsiteX24" fmla="*/ 104775 w 1210160"/>
                <a:gd name="connsiteY24" fmla="*/ 704850 h 1085850"/>
                <a:gd name="connsiteX25" fmla="*/ 114300 w 1210160"/>
                <a:gd name="connsiteY25" fmla="*/ 733425 h 1085850"/>
                <a:gd name="connsiteX26" fmla="*/ 142875 w 1210160"/>
                <a:gd name="connsiteY26" fmla="*/ 752475 h 1085850"/>
                <a:gd name="connsiteX27" fmla="*/ 152400 w 1210160"/>
                <a:gd name="connsiteY27" fmla="*/ 781050 h 1085850"/>
                <a:gd name="connsiteX28" fmla="*/ 238125 w 1210160"/>
                <a:gd name="connsiteY28" fmla="*/ 857250 h 1085850"/>
                <a:gd name="connsiteX29" fmla="*/ 266700 w 1210160"/>
                <a:gd name="connsiteY29" fmla="*/ 866775 h 1085850"/>
                <a:gd name="connsiteX30" fmla="*/ 352425 w 1210160"/>
                <a:gd name="connsiteY30" fmla="*/ 914400 h 1085850"/>
                <a:gd name="connsiteX31" fmla="*/ 381000 w 1210160"/>
                <a:gd name="connsiteY31" fmla="*/ 942975 h 1085850"/>
                <a:gd name="connsiteX32" fmla="*/ 409575 w 1210160"/>
                <a:gd name="connsiteY32" fmla="*/ 952500 h 1085850"/>
                <a:gd name="connsiteX33" fmla="*/ 438150 w 1210160"/>
                <a:gd name="connsiteY33" fmla="*/ 971550 h 1085850"/>
                <a:gd name="connsiteX34" fmla="*/ 466725 w 1210160"/>
                <a:gd name="connsiteY34" fmla="*/ 981075 h 1085850"/>
                <a:gd name="connsiteX35" fmla="*/ 523875 w 1210160"/>
                <a:gd name="connsiteY35" fmla="*/ 1019175 h 1085850"/>
                <a:gd name="connsiteX36" fmla="*/ 600075 w 1210160"/>
                <a:gd name="connsiteY36" fmla="*/ 1038225 h 1085850"/>
                <a:gd name="connsiteX37" fmla="*/ 628650 w 1210160"/>
                <a:gd name="connsiteY37" fmla="*/ 1047750 h 1085850"/>
                <a:gd name="connsiteX38" fmla="*/ 733425 w 1210160"/>
                <a:gd name="connsiteY38" fmla="*/ 1066800 h 1085850"/>
                <a:gd name="connsiteX39" fmla="*/ 790575 w 1210160"/>
                <a:gd name="connsiteY39" fmla="*/ 1085850 h 1085850"/>
                <a:gd name="connsiteX40" fmla="*/ 933450 w 1210160"/>
                <a:gd name="connsiteY40" fmla="*/ 1076325 h 1085850"/>
                <a:gd name="connsiteX41" fmla="*/ 952500 w 1210160"/>
                <a:gd name="connsiteY41" fmla="*/ 1047750 h 1085850"/>
                <a:gd name="connsiteX42" fmla="*/ 981075 w 1210160"/>
                <a:gd name="connsiteY42" fmla="*/ 1028700 h 1085850"/>
                <a:gd name="connsiteX43" fmla="*/ 1009650 w 1210160"/>
                <a:gd name="connsiteY43" fmla="*/ 1000125 h 1085850"/>
                <a:gd name="connsiteX44" fmla="*/ 1095375 w 1210160"/>
                <a:gd name="connsiteY44" fmla="*/ 952500 h 1085850"/>
                <a:gd name="connsiteX45" fmla="*/ 1143000 w 1210160"/>
                <a:gd name="connsiteY45" fmla="*/ 866775 h 1085850"/>
                <a:gd name="connsiteX46" fmla="*/ 1152525 w 1210160"/>
                <a:gd name="connsiteY46" fmla="*/ 781050 h 1085850"/>
                <a:gd name="connsiteX47" fmla="*/ 1171575 w 1210160"/>
                <a:gd name="connsiteY47" fmla="*/ 752475 h 1085850"/>
                <a:gd name="connsiteX48" fmla="*/ 1200150 w 1210160"/>
                <a:gd name="connsiteY48" fmla="*/ 695325 h 1085850"/>
                <a:gd name="connsiteX49" fmla="*/ 1209675 w 1210160"/>
                <a:gd name="connsiteY49" fmla="*/ 638175 h 1085850"/>
                <a:gd name="connsiteX50" fmla="*/ 1200150 w 1210160"/>
                <a:gd name="connsiteY50" fmla="*/ 333375 h 1085850"/>
                <a:gd name="connsiteX51" fmla="*/ 1162050 w 1210160"/>
                <a:gd name="connsiteY51" fmla="*/ 276225 h 1085850"/>
                <a:gd name="connsiteX52" fmla="*/ 1133475 w 1210160"/>
                <a:gd name="connsiteY52" fmla="*/ 219075 h 1085850"/>
                <a:gd name="connsiteX53" fmla="*/ 1123950 w 1210160"/>
                <a:gd name="connsiteY53" fmla="*/ 190500 h 1085850"/>
                <a:gd name="connsiteX54" fmla="*/ 1104900 w 1210160"/>
                <a:gd name="connsiteY54" fmla="*/ 161925 h 1085850"/>
                <a:gd name="connsiteX55" fmla="*/ 1095375 w 1210160"/>
                <a:gd name="connsiteY55" fmla="*/ 133350 h 1085850"/>
                <a:gd name="connsiteX56" fmla="*/ 1038225 w 1210160"/>
                <a:gd name="connsiteY56" fmla="*/ 76200 h 1085850"/>
                <a:gd name="connsiteX57" fmla="*/ 962025 w 1210160"/>
                <a:gd name="connsiteY57" fmla="*/ 6667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0160" h="1085850">
                  <a:moveTo>
                    <a:pt x="1066800" y="133350"/>
                  </a:moveTo>
                  <a:cubicBezTo>
                    <a:pt x="1049695" y="116245"/>
                    <a:pt x="1018165" y="78489"/>
                    <a:pt x="990600" y="66675"/>
                  </a:cubicBezTo>
                  <a:cubicBezTo>
                    <a:pt x="978568" y="61518"/>
                    <a:pt x="965039" y="60912"/>
                    <a:pt x="952500" y="57150"/>
                  </a:cubicBezTo>
                  <a:lnTo>
                    <a:pt x="866775" y="28575"/>
                  </a:lnTo>
                  <a:cubicBezTo>
                    <a:pt x="857250" y="25400"/>
                    <a:pt x="848045" y="21019"/>
                    <a:pt x="838200" y="19050"/>
                  </a:cubicBezTo>
                  <a:lnTo>
                    <a:pt x="742950" y="0"/>
                  </a:lnTo>
                  <a:cubicBezTo>
                    <a:pt x="647700" y="3175"/>
                    <a:pt x="552338" y="3929"/>
                    <a:pt x="457200" y="9525"/>
                  </a:cubicBezTo>
                  <a:cubicBezTo>
                    <a:pt x="442600" y="10384"/>
                    <a:pt x="365589" y="35674"/>
                    <a:pt x="361950" y="38100"/>
                  </a:cubicBezTo>
                  <a:cubicBezTo>
                    <a:pt x="352425" y="44450"/>
                    <a:pt x="343614" y="52030"/>
                    <a:pt x="333375" y="57150"/>
                  </a:cubicBezTo>
                  <a:cubicBezTo>
                    <a:pt x="318082" y="64796"/>
                    <a:pt x="301759" y="70197"/>
                    <a:pt x="285750" y="76200"/>
                  </a:cubicBezTo>
                  <a:cubicBezTo>
                    <a:pt x="276349" y="79725"/>
                    <a:pt x="266155" y="81235"/>
                    <a:pt x="257175" y="85725"/>
                  </a:cubicBezTo>
                  <a:cubicBezTo>
                    <a:pt x="191396" y="118614"/>
                    <a:pt x="269794" y="94476"/>
                    <a:pt x="190500" y="114300"/>
                  </a:cubicBezTo>
                  <a:cubicBezTo>
                    <a:pt x="184150" y="123825"/>
                    <a:pt x="180389" y="135724"/>
                    <a:pt x="171450" y="142875"/>
                  </a:cubicBezTo>
                  <a:cubicBezTo>
                    <a:pt x="163610" y="149147"/>
                    <a:pt x="149975" y="145300"/>
                    <a:pt x="142875" y="152400"/>
                  </a:cubicBezTo>
                  <a:cubicBezTo>
                    <a:pt x="132835" y="162440"/>
                    <a:pt x="130175" y="177800"/>
                    <a:pt x="123825" y="190500"/>
                  </a:cubicBezTo>
                  <a:cubicBezTo>
                    <a:pt x="120650" y="206375"/>
                    <a:pt x="119984" y="222966"/>
                    <a:pt x="114300" y="238125"/>
                  </a:cubicBezTo>
                  <a:cubicBezTo>
                    <a:pt x="101038" y="273490"/>
                    <a:pt x="88540" y="267813"/>
                    <a:pt x="57150" y="285750"/>
                  </a:cubicBezTo>
                  <a:cubicBezTo>
                    <a:pt x="47211" y="291430"/>
                    <a:pt x="38100" y="298450"/>
                    <a:pt x="28575" y="304800"/>
                  </a:cubicBezTo>
                  <a:lnTo>
                    <a:pt x="9525" y="361950"/>
                  </a:lnTo>
                  <a:lnTo>
                    <a:pt x="0" y="390525"/>
                  </a:lnTo>
                  <a:cubicBezTo>
                    <a:pt x="3175" y="441325"/>
                    <a:pt x="2648" y="492493"/>
                    <a:pt x="9525" y="542925"/>
                  </a:cubicBezTo>
                  <a:cubicBezTo>
                    <a:pt x="12238" y="562821"/>
                    <a:pt x="11867" y="588936"/>
                    <a:pt x="28575" y="600075"/>
                  </a:cubicBezTo>
                  <a:lnTo>
                    <a:pt x="57150" y="619125"/>
                  </a:lnTo>
                  <a:cubicBezTo>
                    <a:pt x="111745" y="701017"/>
                    <a:pt x="46290" y="597405"/>
                    <a:pt x="85725" y="676275"/>
                  </a:cubicBezTo>
                  <a:cubicBezTo>
                    <a:pt x="90845" y="686514"/>
                    <a:pt x="99655" y="694611"/>
                    <a:pt x="104775" y="704850"/>
                  </a:cubicBezTo>
                  <a:cubicBezTo>
                    <a:pt x="109265" y="713830"/>
                    <a:pt x="108028" y="725585"/>
                    <a:pt x="114300" y="733425"/>
                  </a:cubicBezTo>
                  <a:cubicBezTo>
                    <a:pt x="121451" y="742364"/>
                    <a:pt x="133350" y="746125"/>
                    <a:pt x="142875" y="752475"/>
                  </a:cubicBezTo>
                  <a:cubicBezTo>
                    <a:pt x="146050" y="762000"/>
                    <a:pt x="146236" y="773125"/>
                    <a:pt x="152400" y="781050"/>
                  </a:cubicBezTo>
                  <a:cubicBezTo>
                    <a:pt x="168464" y="801704"/>
                    <a:pt x="208032" y="842203"/>
                    <a:pt x="238125" y="857250"/>
                  </a:cubicBezTo>
                  <a:cubicBezTo>
                    <a:pt x="247105" y="861740"/>
                    <a:pt x="257923" y="861899"/>
                    <a:pt x="266700" y="866775"/>
                  </a:cubicBezTo>
                  <a:cubicBezTo>
                    <a:pt x="364956" y="921362"/>
                    <a:pt x="287767" y="892847"/>
                    <a:pt x="352425" y="914400"/>
                  </a:cubicBezTo>
                  <a:cubicBezTo>
                    <a:pt x="361950" y="923925"/>
                    <a:pt x="369792" y="935503"/>
                    <a:pt x="381000" y="942975"/>
                  </a:cubicBezTo>
                  <a:cubicBezTo>
                    <a:pt x="389354" y="948544"/>
                    <a:pt x="400595" y="948010"/>
                    <a:pt x="409575" y="952500"/>
                  </a:cubicBezTo>
                  <a:cubicBezTo>
                    <a:pt x="419814" y="957620"/>
                    <a:pt x="427911" y="966430"/>
                    <a:pt x="438150" y="971550"/>
                  </a:cubicBezTo>
                  <a:cubicBezTo>
                    <a:pt x="447130" y="976040"/>
                    <a:pt x="457948" y="976199"/>
                    <a:pt x="466725" y="981075"/>
                  </a:cubicBezTo>
                  <a:cubicBezTo>
                    <a:pt x="486739" y="992194"/>
                    <a:pt x="502155" y="1011935"/>
                    <a:pt x="523875" y="1019175"/>
                  </a:cubicBezTo>
                  <a:cubicBezTo>
                    <a:pt x="589194" y="1040948"/>
                    <a:pt x="508123" y="1015237"/>
                    <a:pt x="600075" y="1038225"/>
                  </a:cubicBezTo>
                  <a:cubicBezTo>
                    <a:pt x="609815" y="1040660"/>
                    <a:pt x="618849" y="1045572"/>
                    <a:pt x="628650" y="1047750"/>
                  </a:cubicBezTo>
                  <a:cubicBezTo>
                    <a:pt x="667858" y="1056463"/>
                    <a:pt x="695289" y="1056399"/>
                    <a:pt x="733425" y="1066800"/>
                  </a:cubicBezTo>
                  <a:cubicBezTo>
                    <a:pt x="752798" y="1072084"/>
                    <a:pt x="790575" y="1085850"/>
                    <a:pt x="790575" y="1085850"/>
                  </a:cubicBezTo>
                  <a:cubicBezTo>
                    <a:pt x="838200" y="1082675"/>
                    <a:pt x="886988" y="1087257"/>
                    <a:pt x="933450" y="1076325"/>
                  </a:cubicBezTo>
                  <a:cubicBezTo>
                    <a:pt x="944593" y="1073703"/>
                    <a:pt x="944405" y="1055845"/>
                    <a:pt x="952500" y="1047750"/>
                  </a:cubicBezTo>
                  <a:cubicBezTo>
                    <a:pt x="960595" y="1039655"/>
                    <a:pt x="972281" y="1036029"/>
                    <a:pt x="981075" y="1028700"/>
                  </a:cubicBezTo>
                  <a:cubicBezTo>
                    <a:pt x="991423" y="1020076"/>
                    <a:pt x="999017" y="1008395"/>
                    <a:pt x="1009650" y="1000125"/>
                  </a:cubicBezTo>
                  <a:cubicBezTo>
                    <a:pt x="1058778" y="961914"/>
                    <a:pt x="1052261" y="966871"/>
                    <a:pt x="1095375" y="952500"/>
                  </a:cubicBezTo>
                  <a:cubicBezTo>
                    <a:pt x="1139044" y="886996"/>
                    <a:pt x="1126235" y="917070"/>
                    <a:pt x="1143000" y="866775"/>
                  </a:cubicBezTo>
                  <a:cubicBezTo>
                    <a:pt x="1146175" y="838200"/>
                    <a:pt x="1145552" y="808942"/>
                    <a:pt x="1152525" y="781050"/>
                  </a:cubicBezTo>
                  <a:cubicBezTo>
                    <a:pt x="1155301" y="769944"/>
                    <a:pt x="1166455" y="762714"/>
                    <a:pt x="1171575" y="752475"/>
                  </a:cubicBezTo>
                  <a:cubicBezTo>
                    <a:pt x="1211010" y="673605"/>
                    <a:pt x="1145555" y="777217"/>
                    <a:pt x="1200150" y="695325"/>
                  </a:cubicBezTo>
                  <a:cubicBezTo>
                    <a:pt x="1203325" y="676275"/>
                    <a:pt x="1209675" y="657488"/>
                    <a:pt x="1209675" y="638175"/>
                  </a:cubicBezTo>
                  <a:cubicBezTo>
                    <a:pt x="1209675" y="536525"/>
                    <a:pt x="1213411" y="434156"/>
                    <a:pt x="1200150" y="333375"/>
                  </a:cubicBezTo>
                  <a:cubicBezTo>
                    <a:pt x="1197163" y="310675"/>
                    <a:pt x="1169290" y="297945"/>
                    <a:pt x="1162050" y="276225"/>
                  </a:cubicBezTo>
                  <a:cubicBezTo>
                    <a:pt x="1138109" y="204401"/>
                    <a:pt x="1170404" y="292933"/>
                    <a:pt x="1133475" y="219075"/>
                  </a:cubicBezTo>
                  <a:cubicBezTo>
                    <a:pt x="1128985" y="210095"/>
                    <a:pt x="1128440" y="199480"/>
                    <a:pt x="1123950" y="190500"/>
                  </a:cubicBezTo>
                  <a:cubicBezTo>
                    <a:pt x="1118830" y="180261"/>
                    <a:pt x="1110020" y="172164"/>
                    <a:pt x="1104900" y="161925"/>
                  </a:cubicBezTo>
                  <a:cubicBezTo>
                    <a:pt x="1100410" y="152945"/>
                    <a:pt x="1101539" y="141275"/>
                    <a:pt x="1095375" y="133350"/>
                  </a:cubicBezTo>
                  <a:cubicBezTo>
                    <a:pt x="1078835" y="112084"/>
                    <a:pt x="1064361" y="82734"/>
                    <a:pt x="1038225" y="76200"/>
                  </a:cubicBezTo>
                  <a:cubicBezTo>
                    <a:pt x="987804" y="63595"/>
                    <a:pt x="1013216" y="66675"/>
                    <a:pt x="962025" y="66675"/>
                  </a:cubicBezTo>
                </a:path>
              </a:pathLst>
            </a:custGeom>
            <a:solidFill>
              <a:srgbClr val="FFFF00"/>
            </a:solidFill>
            <a:ln w="6350">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BE" dirty="0" err="1">
                  <a:solidFill>
                    <a:srgbClr val="000066"/>
                  </a:solidFill>
                </a:rPr>
                <a:t>CJ</a:t>
              </a:r>
              <a:endParaRPr lang="fr-BE" dirty="0">
                <a:solidFill>
                  <a:srgbClr val="000066"/>
                </a:solidFill>
              </a:endParaRPr>
            </a:p>
          </p:txBody>
        </p:sp>
        <p:sp>
          <p:nvSpPr>
            <p:cNvPr id="28" name="Forme libre 27"/>
            <p:cNvSpPr/>
            <p:nvPr/>
          </p:nvSpPr>
          <p:spPr>
            <a:xfrm>
              <a:off x="4158258" y="5540077"/>
              <a:ext cx="609600" cy="1000125"/>
            </a:xfrm>
            <a:custGeom>
              <a:avLst/>
              <a:gdLst>
                <a:gd name="connsiteX0" fmla="*/ 419100 w 609600"/>
                <a:gd name="connsiteY0" fmla="*/ 0 h 1000125"/>
                <a:gd name="connsiteX1" fmla="*/ 485775 w 609600"/>
                <a:gd name="connsiteY1" fmla="*/ 9525 h 1000125"/>
                <a:gd name="connsiteX2" fmla="*/ 533400 w 609600"/>
                <a:gd name="connsiteY2" fmla="*/ 95250 h 1000125"/>
                <a:gd name="connsiteX3" fmla="*/ 552450 w 609600"/>
                <a:gd name="connsiteY3" fmla="*/ 123825 h 1000125"/>
                <a:gd name="connsiteX4" fmla="*/ 581025 w 609600"/>
                <a:gd name="connsiteY4" fmla="*/ 209550 h 1000125"/>
                <a:gd name="connsiteX5" fmla="*/ 590550 w 609600"/>
                <a:gd name="connsiteY5" fmla="*/ 238125 h 1000125"/>
                <a:gd name="connsiteX6" fmla="*/ 600075 w 609600"/>
                <a:gd name="connsiteY6" fmla="*/ 314325 h 1000125"/>
                <a:gd name="connsiteX7" fmla="*/ 609600 w 609600"/>
                <a:gd name="connsiteY7" fmla="*/ 352425 h 1000125"/>
                <a:gd name="connsiteX8" fmla="*/ 600075 w 609600"/>
                <a:gd name="connsiteY8" fmla="*/ 514350 h 1000125"/>
                <a:gd name="connsiteX9" fmla="*/ 571500 w 609600"/>
                <a:gd name="connsiteY9" fmla="*/ 666750 h 1000125"/>
                <a:gd name="connsiteX10" fmla="*/ 561975 w 609600"/>
                <a:gd name="connsiteY10" fmla="*/ 723900 h 1000125"/>
                <a:gd name="connsiteX11" fmla="*/ 552450 w 609600"/>
                <a:gd name="connsiteY11" fmla="*/ 752475 h 1000125"/>
                <a:gd name="connsiteX12" fmla="*/ 523875 w 609600"/>
                <a:gd name="connsiteY12" fmla="*/ 857250 h 1000125"/>
                <a:gd name="connsiteX13" fmla="*/ 495300 w 609600"/>
                <a:gd name="connsiteY13" fmla="*/ 876300 h 1000125"/>
                <a:gd name="connsiteX14" fmla="*/ 476250 w 609600"/>
                <a:gd name="connsiteY14" fmla="*/ 904875 h 1000125"/>
                <a:gd name="connsiteX15" fmla="*/ 447675 w 609600"/>
                <a:gd name="connsiteY15" fmla="*/ 914400 h 1000125"/>
                <a:gd name="connsiteX16" fmla="*/ 390525 w 609600"/>
                <a:gd name="connsiteY16" fmla="*/ 952500 h 1000125"/>
                <a:gd name="connsiteX17" fmla="*/ 361950 w 609600"/>
                <a:gd name="connsiteY17" fmla="*/ 962025 h 1000125"/>
                <a:gd name="connsiteX18" fmla="*/ 304800 w 609600"/>
                <a:gd name="connsiteY18" fmla="*/ 1000125 h 1000125"/>
                <a:gd name="connsiteX19" fmla="*/ 114300 w 609600"/>
                <a:gd name="connsiteY19" fmla="*/ 990600 h 1000125"/>
                <a:gd name="connsiteX20" fmla="*/ 57150 w 609600"/>
                <a:gd name="connsiteY20" fmla="*/ 971550 h 1000125"/>
                <a:gd name="connsiteX21" fmla="*/ 28575 w 609600"/>
                <a:gd name="connsiteY21" fmla="*/ 962025 h 1000125"/>
                <a:gd name="connsiteX22" fmla="*/ 0 w 609600"/>
                <a:gd name="connsiteY22" fmla="*/ 952500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9600" h="1000125">
                  <a:moveTo>
                    <a:pt x="419100" y="0"/>
                  </a:moveTo>
                  <a:cubicBezTo>
                    <a:pt x="441325" y="3175"/>
                    <a:pt x="466834" y="-2528"/>
                    <a:pt x="485775" y="9525"/>
                  </a:cubicBezTo>
                  <a:cubicBezTo>
                    <a:pt x="529823" y="37555"/>
                    <a:pt x="516469" y="61388"/>
                    <a:pt x="533400" y="95250"/>
                  </a:cubicBezTo>
                  <a:cubicBezTo>
                    <a:pt x="538520" y="105489"/>
                    <a:pt x="547801" y="113364"/>
                    <a:pt x="552450" y="123825"/>
                  </a:cubicBezTo>
                  <a:lnTo>
                    <a:pt x="581025" y="209550"/>
                  </a:lnTo>
                  <a:lnTo>
                    <a:pt x="590550" y="238125"/>
                  </a:lnTo>
                  <a:cubicBezTo>
                    <a:pt x="593725" y="263525"/>
                    <a:pt x="595867" y="289076"/>
                    <a:pt x="600075" y="314325"/>
                  </a:cubicBezTo>
                  <a:cubicBezTo>
                    <a:pt x="602227" y="327238"/>
                    <a:pt x="609600" y="339334"/>
                    <a:pt x="609600" y="352425"/>
                  </a:cubicBezTo>
                  <a:cubicBezTo>
                    <a:pt x="609600" y="406493"/>
                    <a:pt x="605639" y="460569"/>
                    <a:pt x="600075" y="514350"/>
                  </a:cubicBezTo>
                  <a:cubicBezTo>
                    <a:pt x="583586" y="673741"/>
                    <a:pt x="588796" y="580272"/>
                    <a:pt x="571500" y="666750"/>
                  </a:cubicBezTo>
                  <a:cubicBezTo>
                    <a:pt x="567712" y="685688"/>
                    <a:pt x="566165" y="705047"/>
                    <a:pt x="561975" y="723900"/>
                  </a:cubicBezTo>
                  <a:cubicBezTo>
                    <a:pt x="559797" y="733701"/>
                    <a:pt x="554885" y="742735"/>
                    <a:pt x="552450" y="752475"/>
                  </a:cubicBezTo>
                  <a:cubicBezTo>
                    <a:pt x="548588" y="767922"/>
                    <a:pt x="536136" y="849076"/>
                    <a:pt x="523875" y="857250"/>
                  </a:cubicBezTo>
                  <a:lnTo>
                    <a:pt x="495300" y="876300"/>
                  </a:lnTo>
                  <a:cubicBezTo>
                    <a:pt x="488950" y="885825"/>
                    <a:pt x="485189" y="897724"/>
                    <a:pt x="476250" y="904875"/>
                  </a:cubicBezTo>
                  <a:cubicBezTo>
                    <a:pt x="468410" y="911147"/>
                    <a:pt x="456452" y="909524"/>
                    <a:pt x="447675" y="914400"/>
                  </a:cubicBezTo>
                  <a:cubicBezTo>
                    <a:pt x="427661" y="925519"/>
                    <a:pt x="412245" y="945260"/>
                    <a:pt x="390525" y="952500"/>
                  </a:cubicBezTo>
                  <a:cubicBezTo>
                    <a:pt x="381000" y="955675"/>
                    <a:pt x="370727" y="957149"/>
                    <a:pt x="361950" y="962025"/>
                  </a:cubicBezTo>
                  <a:cubicBezTo>
                    <a:pt x="341936" y="973144"/>
                    <a:pt x="304800" y="1000125"/>
                    <a:pt x="304800" y="1000125"/>
                  </a:cubicBezTo>
                  <a:cubicBezTo>
                    <a:pt x="241300" y="996950"/>
                    <a:pt x="177460" y="997888"/>
                    <a:pt x="114300" y="990600"/>
                  </a:cubicBezTo>
                  <a:cubicBezTo>
                    <a:pt x="94352" y="988298"/>
                    <a:pt x="76200" y="977900"/>
                    <a:pt x="57150" y="971550"/>
                  </a:cubicBezTo>
                  <a:lnTo>
                    <a:pt x="28575" y="962025"/>
                  </a:lnTo>
                  <a:lnTo>
                    <a:pt x="0" y="9525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34" name="Forme libre 33"/>
            <p:cNvSpPr/>
            <p:nvPr/>
          </p:nvSpPr>
          <p:spPr>
            <a:xfrm>
              <a:off x="2859683" y="5292427"/>
              <a:ext cx="1717675" cy="1285875"/>
            </a:xfrm>
            <a:custGeom>
              <a:avLst/>
              <a:gdLst>
                <a:gd name="connsiteX0" fmla="*/ 1717291 w 1717291"/>
                <a:gd name="connsiteY0" fmla="*/ 209578 h 1285903"/>
                <a:gd name="connsiteX1" fmla="*/ 1669666 w 1717291"/>
                <a:gd name="connsiteY1" fmla="*/ 171478 h 1285903"/>
                <a:gd name="connsiteX2" fmla="*/ 1612516 w 1717291"/>
                <a:gd name="connsiteY2" fmla="*/ 133378 h 1285903"/>
                <a:gd name="connsiteX3" fmla="*/ 1526791 w 1717291"/>
                <a:gd name="connsiteY3" fmla="*/ 66703 h 1285903"/>
                <a:gd name="connsiteX4" fmla="*/ 1422016 w 1717291"/>
                <a:gd name="connsiteY4" fmla="*/ 28603 h 1285903"/>
                <a:gd name="connsiteX5" fmla="*/ 1193416 w 1717291"/>
                <a:gd name="connsiteY5" fmla="*/ 19078 h 1285903"/>
                <a:gd name="connsiteX6" fmla="*/ 1136266 w 1717291"/>
                <a:gd name="connsiteY6" fmla="*/ 9553 h 1285903"/>
                <a:gd name="connsiteX7" fmla="*/ 679066 w 1717291"/>
                <a:gd name="connsiteY7" fmla="*/ 9553 h 1285903"/>
                <a:gd name="connsiteX8" fmla="*/ 640966 w 1717291"/>
                <a:gd name="connsiteY8" fmla="*/ 19078 h 1285903"/>
                <a:gd name="connsiteX9" fmla="*/ 612391 w 1717291"/>
                <a:gd name="connsiteY9" fmla="*/ 28603 h 1285903"/>
                <a:gd name="connsiteX10" fmla="*/ 517141 w 1717291"/>
                <a:gd name="connsiteY10" fmla="*/ 47653 h 1285903"/>
                <a:gd name="connsiteX11" fmla="*/ 459991 w 1717291"/>
                <a:gd name="connsiteY11" fmla="*/ 85753 h 1285903"/>
                <a:gd name="connsiteX12" fmla="*/ 374266 w 1717291"/>
                <a:gd name="connsiteY12" fmla="*/ 104803 h 1285903"/>
                <a:gd name="connsiteX13" fmla="*/ 345691 w 1717291"/>
                <a:gd name="connsiteY13" fmla="*/ 114328 h 1285903"/>
                <a:gd name="connsiteX14" fmla="*/ 317116 w 1717291"/>
                <a:gd name="connsiteY14" fmla="*/ 142903 h 1285903"/>
                <a:gd name="connsiteX15" fmla="*/ 307591 w 1717291"/>
                <a:gd name="connsiteY15" fmla="*/ 181003 h 1285903"/>
                <a:gd name="connsiteX16" fmla="*/ 279016 w 1717291"/>
                <a:gd name="connsiteY16" fmla="*/ 190528 h 1285903"/>
                <a:gd name="connsiteX17" fmla="*/ 240916 w 1717291"/>
                <a:gd name="connsiteY17" fmla="*/ 209578 h 1285903"/>
                <a:gd name="connsiteX18" fmla="*/ 183766 w 1717291"/>
                <a:gd name="connsiteY18" fmla="*/ 247678 h 1285903"/>
                <a:gd name="connsiteX19" fmla="*/ 136141 w 1717291"/>
                <a:gd name="connsiteY19" fmla="*/ 304828 h 1285903"/>
                <a:gd name="connsiteX20" fmla="*/ 88516 w 1717291"/>
                <a:gd name="connsiteY20" fmla="*/ 352453 h 1285903"/>
                <a:gd name="connsiteX21" fmla="*/ 69466 w 1717291"/>
                <a:gd name="connsiteY21" fmla="*/ 466753 h 1285903"/>
                <a:gd name="connsiteX22" fmla="*/ 50416 w 1717291"/>
                <a:gd name="connsiteY22" fmla="*/ 523903 h 1285903"/>
                <a:gd name="connsiteX23" fmla="*/ 21841 w 1717291"/>
                <a:gd name="connsiteY23" fmla="*/ 552478 h 1285903"/>
                <a:gd name="connsiteX24" fmla="*/ 12316 w 1717291"/>
                <a:gd name="connsiteY24" fmla="*/ 733453 h 1285903"/>
                <a:gd name="connsiteX25" fmla="*/ 50416 w 1717291"/>
                <a:gd name="connsiteY25" fmla="*/ 781078 h 1285903"/>
                <a:gd name="connsiteX26" fmla="*/ 69466 w 1717291"/>
                <a:gd name="connsiteY26" fmla="*/ 809653 h 1285903"/>
                <a:gd name="connsiteX27" fmla="*/ 88516 w 1717291"/>
                <a:gd name="connsiteY27" fmla="*/ 876328 h 1285903"/>
                <a:gd name="connsiteX28" fmla="*/ 107566 w 1717291"/>
                <a:gd name="connsiteY28" fmla="*/ 1009678 h 1285903"/>
                <a:gd name="connsiteX29" fmla="*/ 117091 w 1717291"/>
                <a:gd name="connsiteY29" fmla="*/ 1047778 h 1285903"/>
                <a:gd name="connsiteX30" fmla="*/ 145666 w 1717291"/>
                <a:gd name="connsiteY30" fmla="*/ 1076353 h 1285903"/>
                <a:gd name="connsiteX31" fmla="*/ 164716 w 1717291"/>
                <a:gd name="connsiteY31" fmla="*/ 1143028 h 1285903"/>
                <a:gd name="connsiteX32" fmla="*/ 183766 w 1717291"/>
                <a:gd name="connsiteY32" fmla="*/ 1171603 h 1285903"/>
                <a:gd name="connsiteX33" fmla="*/ 326641 w 1717291"/>
                <a:gd name="connsiteY33" fmla="*/ 1181128 h 1285903"/>
                <a:gd name="connsiteX34" fmla="*/ 469516 w 1717291"/>
                <a:gd name="connsiteY34" fmla="*/ 1219228 h 1285903"/>
                <a:gd name="connsiteX35" fmla="*/ 526666 w 1717291"/>
                <a:gd name="connsiteY35" fmla="*/ 1266853 h 1285903"/>
                <a:gd name="connsiteX36" fmla="*/ 583816 w 1717291"/>
                <a:gd name="connsiteY36" fmla="*/ 1285903 h 1285903"/>
                <a:gd name="connsiteX37" fmla="*/ 1069591 w 1717291"/>
                <a:gd name="connsiteY37" fmla="*/ 1257328 h 1285903"/>
                <a:gd name="connsiteX38" fmla="*/ 1117216 w 1717291"/>
                <a:gd name="connsiteY38" fmla="*/ 1247803 h 1285903"/>
                <a:gd name="connsiteX39" fmla="*/ 1221991 w 1717291"/>
                <a:gd name="connsiteY39" fmla="*/ 1228753 h 1285903"/>
                <a:gd name="connsiteX40" fmla="*/ 1317241 w 1717291"/>
                <a:gd name="connsiteY40" fmla="*/ 1209703 h 128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7291" h="1285903">
                  <a:moveTo>
                    <a:pt x="1717291" y="209578"/>
                  </a:moveTo>
                  <a:cubicBezTo>
                    <a:pt x="1701416" y="196878"/>
                    <a:pt x="1686108" y="183435"/>
                    <a:pt x="1669666" y="171478"/>
                  </a:cubicBezTo>
                  <a:cubicBezTo>
                    <a:pt x="1651150" y="158012"/>
                    <a:pt x="1628705" y="149567"/>
                    <a:pt x="1612516" y="133378"/>
                  </a:cubicBezTo>
                  <a:cubicBezTo>
                    <a:pt x="1567752" y="88614"/>
                    <a:pt x="1595149" y="112275"/>
                    <a:pt x="1526791" y="66703"/>
                  </a:cubicBezTo>
                  <a:cubicBezTo>
                    <a:pt x="1489156" y="41613"/>
                    <a:pt x="1480220" y="31028"/>
                    <a:pt x="1422016" y="28603"/>
                  </a:cubicBezTo>
                  <a:lnTo>
                    <a:pt x="1193416" y="19078"/>
                  </a:lnTo>
                  <a:cubicBezTo>
                    <a:pt x="1174366" y="15903"/>
                    <a:pt x="1155517" y="11093"/>
                    <a:pt x="1136266" y="9553"/>
                  </a:cubicBezTo>
                  <a:cubicBezTo>
                    <a:pt x="928547" y="-7065"/>
                    <a:pt x="916137" y="1378"/>
                    <a:pt x="679066" y="9553"/>
                  </a:cubicBezTo>
                  <a:cubicBezTo>
                    <a:pt x="666366" y="12728"/>
                    <a:pt x="653553" y="15482"/>
                    <a:pt x="640966" y="19078"/>
                  </a:cubicBezTo>
                  <a:cubicBezTo>
                    <a:pt x="631312" y="21836"/>
                    <a:pt x="622174" y="26345"/>
                    <a:pt x="612391" y="28603"/>
                  </a:cubicBezTo>
                  <a:cubicBezTo>
                    <a:pt x="580841" y="35884"/>
                    <a:pt x="517141" y="47653"/>
                    <a:pt x="517141" y="47653"/>
                  </a:cubicBezTo>
                  <a:cubicBezTo>
                    <a:pt x="498091" y="60353"/>
                    <a:pt x="481711" y="78513"/>
                    <a:pt x="459991" y="85753"/>
                  </a:cubicBezTo>
                  <a:cubicBezTo>
                    <a:pt x="395665" y="107195"/>
                    <a:pt x="474846" y="82452"/>
                    <a:pt x="374266" y="104803"/>
                  </a:cubicBezTo>
                  <a:cubicBezTo>
                    <a:pt x="364465" y="106981"/>
                    <a:pt x="355216" y="111153"/>
                    <a:pt x="345691" y="114328"/>
                  </a:cubicBezTo>
                  <a:cubicBezTo>
                    <a:pt x="336166" y="123853"/>
                    <a:pt x="323799" y="131207"/>
                    <a:pt x="317116" y="142903"/>
                  </a:cubicBezTo>
                  <a:cubicBezTo>
                    <a:pt x="310621" y="154269"/>
                    <a:pt x="315769" y="170781"/>
                    <a:pt x="307591" y="181003"/>
                  </a:cubicBezTo>
                  <a:cubicBezTo>
                    <a:pt x="301319" y="188843"/>
                    <a:pt x="288244" y="186573"/>
                    <a:pt x="279016" y="190528"/>
                  </a:cubicBezTo>
                  <a:cubicBezTo>
                    <a:pt x="265965" y="196121"/>
                    <a:pt x="253092" y="202273"/>
                    <a:pt x="240916" y="209578"/>
                  </a:cubicBezTo>
                  <a:cubicBezTo>
                    <a:pt x="221283" y="221358"/>
                    <a:pt x="183766" y="247678"/>
                    <a:pt x="183766" y="247678"/>
                  </a:cubicBezTo>
                  <a:cubicBezTo>
                    <a:pt x="136468" y="318624"/>
                    <a:pt x="197257" y="231489"/>
                    <a:pt x="136141" y="304828"/>
                  </a:cubicBezTo>
                  <a:cubicBezTo>
                    <a:pt x="96454" y="352453"/>
                    <a:pt x="140904" y="317528"/>
                    <a:pt x="88516" y="352453"/>
                  </a:cubicBezTo>
                  <a:cubicBezTo>
                    <a:pt x="62472" y="430584"/>
                    <a:pt x="101367" y="307247"/>
                    <a:pt x="69466" y="466753"/>
                  </a:cubicBezTo>
                  <a:cubicBezTo>
                    <a:pt x="65528" y="486444"/>
                    <a:pt x="64615" y="509704"/>
                    <a:pt x="50416" y="523903"/>
                  </a:cubicBezTo>
                  <a:lnTo>
                    <a:pt x="21841" y="552478"/>
                  </a:lnTo>
                  <a:cubicBezTo>
                    <a:pt x="-8200" y="642600"/>
                    <a:pt x="-3079" y="602596"/>
                    <a:pt x="12316" y="733453"/>
                  </a:cubicBezTo>
                  <a:cubicBezTo>
                    <a:pt x="17686" y="779097"/>
                    <a:pt x="14476" y="769098"/>
                    <a:pt x="50416" y="781078"/>
                  </a:cubicBezTo>
                  <a:cubicBezTo>
                    <a:pt x="56766" y="790603"/>
                    <a:pt x="64346" y="799414"/>
                    <a:pt x="69466" y="809653"/>
                  </a:cubicBezTo>
                  <a:cubicBezTo>
                    <a:pt x="76298" y="823318"/>
                    <a:pt x="85464" y="864121"/>
                    <a:pt x="88516" y="876328"/>
                  </a:cubicBezTo>
                  <a:cubicBezTo>
                    <a:pt x="103750" y="1043905"/>
                    <a:pt x="85577" y="932716"/>
                    <a:pt x="107566" y="1009678"/>
                  </a:cubicBezTo>
                  <a:cubicBezTo>
                    <a:pt x="111162" y="1022265"/>
                    <a:pt x="110596" y="1036412"/>
                    <a:pt x="117091" y="1047778"/>
                  </a:cubicBezTo>
                  <a:cubicBezTo>
                    <a:pt x="123774" y="1059474"/>
                    <a:pt x="136141" y="1066828"/>
                    <a:pt x="145666" y="1076353"/>
                  </a:cubicBezTo>
                  <a:cubicBezTo>
                    <a:pt x="148718" y="1088560"/>
                    <a:pt x="157884" y="1129363"/>
                    <a:pt x="164716" y="1143028"/>
                  </a:cubicBezTo>
                  <a:cubicBezTo>
                    <a:pt x="169836" y="1153267"/>
                    <a:pt x="172623" y="1168981"/>
                    <a:pt x="183766" y="1171603"/>
                  </a:cubicBezTo>
                  <a:cubicBezTo>
                    <a:pt x="230228" y="1182535"/>
                    <a:pt x="279016" y="1177953"/>
                    <a:pt x="326641" y="1181128"/>
                  </a:cubicBezTo>
                  <a:cubicBezTo>
                    <a:pt x="450681" y="1212138"/>
                    <a:pt x="403684" y="1197284"/>
                    <a:pt x="469516" y="1219228"/>
                  </a:cubicBezTo>
                  <a:cubicBezTo>
                    <a:pt x="487461" y="1237173"/>
                    <a:pt x="502796" y="1256244"/>
                    <a:pt x="526666" y="1266853"/>
                  </a:cubicBezTo>
                  <a:cubicBezTo>
                    <a:pt x="545016" y="1275008"/>
                    <a:pt x="583816" y="1285903"/>
                    <a:pt x="583816" y="1285903"/>
                  </a:cubicBezTo>
                  <a:cubicBezTo>
                    <a:pt x="904289" y="1260265"/>
                    <a:pt x="742371" y="1269913"/>
                    <a:pt x="1069591" y="1257328"/>
                  </a:cubicBezTo>
                  <a:lnTo>
                    <a:pt x="1117216" y="1247803"/>
                  </a:lnTo>
                  <a:cubicBezTo>
                    <a:pt x="1138998" y="1243843"/>
                    <a:pt x="1198463" y="1235170"/>
                    <a:pt x="1221991" y="1228753"/>
                  </a:cubicBezTo>
                  <a:cubicBezTo>
                    <a:pt x="1306567" y="1205687"/>
                    <a:pt x="1249335" y="1209703"/>
                    <a:pt x="1317241" y="1209703"/>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112" name="Rectangle à coins arrondis 111"/>
          <p:cNvSpPr/>
          <p:nvPr/>
        </p:nvSpPr>
        <p:spPr>
          <a:xfrm>
            <a:off x="1935051" y="399789"/>
            <a:ext cx="3879681" cy="13798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buFontTx/>
              <a:buChar char="-"/>
              <a:defRPr/>
            </a:pPr>
            <a:r>
              <a:rPr lang="fr-BE" sz="1800" dirty="0">
                <a:solidFill>
                  <a:schemeClr val="bg1"/>
                </a:solidFill>
                <a:latin typeface="Calibri" panose="020F0502020204030204" pitchFamily="34" charset="0"/>
              </a:rPr>
              <a:t>CJ de </a:t>
            </a:r>
            <a:r>
              <a:rPr lang="fr-BE" sz="1800" dirty="0" err="1">
                <a:solidFill>
                  <a:schemeClr val="bg1"/>
                </a:solidFill>
                <a:latin typeface="Calibri" panose="020F0502020204030204" pitchFamily="34" charset="0"/>
              </a:rPr>
              <a:t>dioestrus</a:t>
            </a:r>
            <a:r>
              <a:rPr lang="fr-BE" sz="1800" dirty="0">
                <a:solidFill>
                  <a:schemeClr val="bg1"/>
                </a:solidFill>
                <a:latin typeface="Calibri" panose="020F0502020204030204" pitchFamily="34" charset="0"/>
              </a:rPr>
              <a:t> (&gt;=2 cm)</a:t>
            </a:r>
          </a:p>
          <a:p>
            <a:pPr marL="177800" indent="-177800">
              <a:buFontTx/>
              <a:buChar char="-"/>
              <a:defRPr/>
            </a:pPr>
            <a:r>
              <a:rPr lang="fr-BE" sz="1800" dirty="0">
                <a:solidFill>
                  <a:schemeClr val="bg1"/>
                </a:solidFill>
                <a:latin typeface="Calibri" panose="020F0502020204030204" pitchFamily="34" charset="0"/>
              </a:rPr>
              <a:t>Sensible à la PGF2a</a:t>
            </a:r>
          </a:p>
          <a:p>
            <a:pPr marL="177800" indent="-177800">
              <a:buFontTx/>
              <a:buChar char="-"/>
              <a:defRPr/>
            </a:pPr>
            <a:r>
              <a:rPr lang="fr-BE" dirty="0" err="1">
                <a:solidFill>
                  <a:schemeClr val="bg1"/>
                </a:solidFill>
                <a:latin typeface="Calibri" panose="020F0502020204030204" pitchFamily="34" charset="0"/>
              </a:rPr>
              <a:t>E</a:t>
            </a:r>
            <a:r>
              <a:rPr lang="fr-BE" sz="1800" dirty="0" err="1">
                <a:solidFill>
                  <a:schemeClr val="bg1"/>
                </a:solidFill>
                <a:latin typeface="Calibri" panose="020F0502020204030204" pitchFamily="34" charset="0"/>
              </a:rPr>
              <a:t>xtraovarien</a:t>
            </a:r>
            <a:r>
              <a:rPr lang="fr-BE" sz="1800" dirty="0">
                <a:solidFill>
                  <a:schemeClr val="bg1"/>
                </a:solidFill>
                <a:latin typeface="Calibri" panose="020F0502020204030204" pitchFamily="34" charset="0"/>
              </a:rPr>
              <a:t>  ou </a:t>
            </a:r>
            <a:r>
              <a:rPr lang="fr-BE" sz="1800" dirty="0" err="1">
                <a:solidFill>
                  <a:schemeClr val="bg1"/>
                </a:solidFill>
                <a:latin typeface="Calibri" panose="020F0502020204030204" pitchFamily="34" charset="0"/>
              </a:rPr>
              <a:t>intraovarien</a:t>
            </a:r>
            <a:r>
              <a:rPr lang="fr-BE" sz="1800" dirty="0">
                <a:solidFill>
                  <a:schemeClr val="bg1"/>
                </a:solidFill>
                <a:latin typeface="Calibri" panose="020F0502020204030204" pitchFamily="34" charset="0"/>
              </a:rPr>
              <a:t> </a:t>
            </a:r>
          </a:p>
          <a:p>
            <a:pPr marL="177800" indent="-177800">
              <a:buFontTx/>
              <a:buChar char="-"/>
              <a:defRPr/>
            </a:pPr>
            <a:r>
              <a:rPr lang="fr-BE" sz="1800" dirty="0">
                <a:solidFill>
                  <a:schemeClr val="bg1"/>
                </a:solidFill>
                <a:latin typeface="Calibri" panose="020F0502020204030204" pitchFamily="34" charset="0"/>
              </a:rPr>
              <a:t>Zone lisse et ferme</a:t>
            </a:r>
          </a:p>
          <a:p>
            <a:pPr marL="177800" indent="-177800">
              <a:buFontTx/>
              <a:buChar char="-"/>
              <a:defRPr/>
            </a:pPr>
            <a:r>
              <a:rPr lang="fr-BE" sz="1800" dirty="0">
                <a:solidFill>
                  <a:schemeClr val="bg1"/>
                </a:solidFill>
                <a:latin typeface="Calibri" panose="020F0502020204030204" pitchFamily="34" charset="0"/>
              </a:rPr>
              <a:t>Bouchon de champagne ou pas</a:t>
            </a:r>
          </a:p>
        </p:txBody>
      </p:sp>
      <p:sp>
        <p:nvSpPr>
          <p:cNvPr id="40983" name="ZoneTexte 114"/>
          <p:cNvSpPr txBox="1">
            <a:spLocks noChangeArrowheads="1"/>
          </p:cNvSpPr>
          <p:nvPr/>
        </p:nvSpPr>
        <p:spPr bwMode="auto">
          <a:xfrm>
            <a:off x="173063" y="4731990"/>
            <a:ext cx="2598737"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dirty="0">
                <a:solidFill>
                  <a:srgbClr val="FF0000"/>
                </a:solidFill>
                <a:latin typeface="Calibri" pitchFamily="34" charset="0"/>
              </a:rPr>
              <a:t>Surface lisse, </a:t>
            </a:r>
            <a:r>
              <a:rPr lang="fr-BE" altLang="fr-FR" sz="1400" dirty="0">
                <a:solidFill>
                  <a:srgbClr val="FF00FF"/>
                </a:solidFill>
                <a:latin typeface="Calibri" pitchFamily="34" charset="0"/>
              </a:rPr>
              <a:t>Surface granuleuse</a:t>
            </a:r>
          </a:p>
        </p:txBody>
      </p:sp>
      <p:sp>
        <p:nvSpPr>
          <p:cNvPr id="53" name="Rectangle à coins arrondis 52"/>
          <p:cNvSpPr/>
          <p:nvPr/>
        </p:nvSpPr>
        <p:spPr>
          <a:xfrm>
            <a:off x="5859261" y="4968750"/>
            <a:ext cx="3245916" cy="136327"/>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sp>
        <p:nvSpPr>
          <p:cNvPr id="54" name="Rectangle à coins arrondis 53"/>
          <p:cNvSpPr/>
          <p:nvPr/>
        </p:nvSpPr>
        <p:spPr>
          <a:xfrm>
            <a:off x="109963" y="80012"/>
            <a:ext cx="1722343" cy="1411618"/>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dirty="0"/>
              <a:t>Le corps jaune de dioestrus</a:t>
            </a:r>
          </a:p>
        </p:txBody>
      </p:sp>
      <p:grpSp>
        <p:nvGrpSpPr>
          <p:cNvPr id="2" name="Groupe 1"/>
          <p:cNvGrpSpPr/>
          <p:nvPr/>
        </p:nvGrpSpPr>
        <p:grpSpPr>
          <a:xfrm>
            <a:off x="3386027" y="369155"/>
            <a:ext cx="5002397" cy="2954009"/>
            <a:chOff x="3301333" y="510110"/>
            <a:chExt cx="5564989" cy="3938679"/>
          </a:xfrm>
        </p:grpSpPr>
        <p:pic>
          <p:nvPicPr>
            <p:cNvPr id="11268" name="Picture 4" descr="C:\Users\User\AppData\Local\Temp\SNAGHTMLb946884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333" y="2564450"/>
              <a:ext cx="2495073" cy="188433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Users\User\AppData\Local\Temp\SNAGHTMLb954c5c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521" y="510110"/>
              <a:ext cx="2697801" cy="1840952"/>
            </a:xfrm>
            <a:prstGeom prst="rect">
              <a:avLst/>
            </a:prstGeom>
            <a:noFill/>
            <a:extLst>
              <a:ext uri="{909E8E84-426E-40DD-AFC4-6F175D3DCCD1}">
                <a14:hiddenFill xmlns:a14="http://schemas.microsoft.com/office/drawing/2010/main">
                  <a:solidFill>
                    <a:srgbClr val="FFFFFF"/>
                  </a:solidFill>
                </a14:hiddenFill>
              </a:ext>
            </a:extLst>
          </p:spPr>
        </p:pic>
      </p:grpSp>
      <p:pic>
        <p:nvPicPr>
          <p:cNvPr id="18434" name="Picture 2" descr="C:\Users\User\AppData\Local\Temp\SNAGHTMLb97d5f7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779" y="3533427"/>
            <a:ext cx="1813167" cy="127328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User\AppData\Local\Temp\SNAGHTMLb97ed1c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1693" y="3533428"/>
            <a:ext cx="1750697" cy="132387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Users\User\AppData\Local\Temp\SNAGHTMLb992864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961" y="1991374"/>
            <a:ext cx="1912259" cy="1345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79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2" descr="C:\Users\User\AppData\Local\Temp\SNAGHTMLb98635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953" y="1383618"/>
            <a:ext cx="2957015" cy="160648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User\AppData\Local\Temp\SNAGHTMLb98c17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597075"/>
            <a:ext cx="3024336" cy="27860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5859261" y="4968750"/>
            <a:ext cx="3245916" cy="136327"/>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pic>
        <p:nvPicPr>
          <p:cNvPr id="6" name="Picture 6" descr="C:\Users\User\AppData\Local\Temp\SNAGHTMLb9822f4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836" y="3277195"/>
            <a:ext cx="2498237" cy="16915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à coins arrondis 6"/>
          <p:cNvSpPr/>
          <p:nvPr/>
        </p:nvSpPr>
        <p:spPr>
          <a:xfrm>
            <a:off x="251521" y="165638"/>
            <a:ext cx="4822077" cy="38550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dirty="0"/>
              <a:t>Les corps jaunes de dioestrus</a:t>
            </a:r>
          </a:p>
        </p:txBody>
      </p:sp>
      <p:sp>
        <p:nvSpPr>
          <p:cNvPr id="8" name="Rectangle à coins arrondis 7"/>
          <p:cNvSpPr/>
          <p:nvPr/>
        </p:nvSpPr>
        <p:spPr>
          <a:xfrm>
            <a:off x="2853106" y="820191"/>
            <a:ext cx="6012310" cy="27003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dirty="0"/>
              <a:t>= signe d’ovulations multiples et donc de gémellité possible</a:t>
            </a:r>
          </a:p>
        </p:txBody>
      </p:sp>
    </p:spTree>
    <p:extLst>
      <p:ext uri="{BB962C8B-B14F-4D97-AF65-F5344CB8AC3E}">
        <p14:creationId xmlns:p14="http://schemas.microsoft.com/office/powerpoint/2010/main" val="25322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0990" name="Groupe 98"/>
          <p:cNvGrpSpPr>
            <a:grpSpLocks/>
          </p:cNvGrpSpPr>
          <p:nvPr/>
        </p:nvGrpSpPr>
        <p:grpSpPr bwMode="auto">
          <a:xfrm>
            <a:off x="240095" y="2044048"/>
            <a:ext cx="1935800" cy="1193427"/>
            <a:chOff x="5724128" y="3709477"/>
            <a:chExt cx="2232248" cy="1312480"/>
          </a:xfrm>
        </p:grpSpPr>
        <p:sp>
          <p:nvSpPr>
            <p:cNvPr id="100" name="Forme libre 99"/>
            <p:cNvSpPr/>
            <p:nvPr/>
          </p:nvSpPr>
          <p:spPr>
            <a:xfrm>
              <a:off x="5744765" y="3726618"/>
              <a:ext cx="1906549" cy="1285814"/>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1" name="Forme libre 100"/>
            <p:cNvSpPr/>
            <p:nvPr/>
          </p:nvSpPr>
          <p:spPr>
            <a:xfrm>
              <a:off x="6517862" y="3709156"/>
              <a:ext cx="1438245" cy="1123897"/>
            </a:xfrm>
            <a:custGeom>
              <a:avLst/>
              <a:gdLst>
                <a:gd name="connsiteX0" fmla="*/ 800100 w 1438275"/>
                <a:gd name="connsiteY0" fmla="*/ 66675 h 1123950"/>
                <a:gd name="connsiteX1" fmla="*/ 971550 w 1438275"/>
                <a:gd name="connsiteY1" fmla="*/ 47625 h 1123950"/>
                <a:gd name="connsiteX2" fmla="*/ 1028700 w 1438275"/>
                <a:gd name="connsiteY2" fmla="*/ 28575 h 1123950"/>
                <a:gd name="connsiteX3" fmla="*/ 1057275 w 1438275"/>
                <a:gd name="connsiteY3" fmla="*/ 19050 h 1123950"/>
                <a:gd name="connsiteX4" fmla="*/ 1085850 w 1438275"/>
                <a:gd name="connsiteY4" fmla="*/ 0 h 1123950"/>
                <a:gd name="connsiteX5" fmla="*/ 1190625 w 1438275"/>
                <a:gd name="connsiteY5" fmla="*/ 9525 h 1123950"/>
                <a:gd name="connsiteX6" fmla="*/ 1209675 w 1438275"/>
                <a:gd name="connsiteY6" fmla="*/ 47625 h 1123950"/>
                <a:gd name="connsiteX7" fmla="*/ 1238250 w 1438275"/>
                <a:gd name="connsiteY7" fmla="*/ 66675 h 1123950"/>
                <a:gd name="connsiteX8" fmla="*/ 1257300 w 1438275"/>
                <a:gd name="connsiteY8" fmla="*/ 95250 h 1123950"/>
                <a:gd name="connsiteX9" fmla="*/ 1266825 w 1438275"/>
                <a:gd name="connsiteY9" fmla="*/ 123825 h 1123950"/>
                <a:gd name="connsiteX10" fmla="*/ 1295400 w 1438275"/>
                <a:gd name="connsiteY10" fmla="*/ 161925 h 1123950"/>
                <a:gd name="connsiteX11" fmla="*/ 1304925 w 1438275"/>
                <a:gd name="connsiteY11" fmla="*/ 190500 h 1123950"/>
                <a:gd name="connsiteX12" fmla="*/ 1371600 w 1438275"/>
                <a:gd name="connsiteY12" fmla="*/ 276225 h 1123950"/>
                <a:gd name="connsiteX13" fmla="*/ 1400175 w 1438275"/>
                <a:gd name="connsiteY13" fmla="*/ 333375 h 1123950"/>
                <a:gd name="connsiteX14" fmla="*/ 1409700 w 1438275"/>
                <a:gd name="connsiteY14" fmla="*/ 361950 h 1123950"/>
                <a:gd name="connsiteX15" fmla="*/ 1438275 w 1438275"/>
                <a:gd name="connsiteY15" fmla="*/ 419100 h 1123950"/>
                <a:gd name="connsiteX16" fmla="*/ 1428750 w 1438275"/>
                <a:gd name="connsiteY16" fmla="*/ 504825 h 1123950"/>
                <a:gd name="connsiteX17" fmla="*/ 1409700 w 1438275"/>
                <a:gd name="connsiteY17" fmla="*/ 533400 h 1123950"/>
                <a:gd name="connsiteX18" fmla="*/ 1352550 w 1438275"/>
                <a:gd name="connsiteY18" fmla="*/ 590550 h 1123950"/>
                <a:gd name="connsiteX19" fmla="*/ 1323975 w 1438275"/>
                <a:gd name="connsiteY19" fmla="*/ 600075 h 1123950"/>
                <a:gd name="connsiteX20" fmla="*/ 1266825 w 1438275"/>
                <a:gd name="connsiteY20" fmla="*/ 638175 h 1123950"/>
                <a:gd name="connsiteX21" fmla="*/ 1257300 w 1438275"/>
                <a:gd name="connsiteY21" fmla="*/ 666750 h 1123950"/>
                <a:gd name="connsiteX22" fmla="*/ 1200150 w 1438275"/>
                <a:gd name="connsiteY22" fmla="*/ 714375 h 1123950"/>
                <a:gd name="connsiteX23" fmla="*/ 1143000 w 1438275"/>
                <a:gd name="connsiteY23" fmla="*/ 762000 h 1123950"/>
                <a:gd name="connsiteX24" fmla="*/ 1095375 w 1438275"/>
                <a:gd name="connsiteY24" fmla="*/ 857250 h 1123950"/>
                <a:gd name="connsiteX25" fmla="*/ 1038225 w 1438275"/>
                <a:gd name="connsiteY25" fmla="*/ 914400 h 1123950"/>
                <a:gd name="connsiteX26" fmla="*/ 1009650 w 1438275"/>
                <a:gd name="connsiteY26" fmla="*/ 971550 h 1123950"/>
                <a:gd name="connsiteX27" fmla="*/ 971550 w 1438275"/>
                <a:gd name="connsiteY27" fmla="*/ 1000125 h 1123950"/>
                <a:gd name="connsiteX28" fmla="*/ 942975 w 1438275"/>
                <a:gd name="connsiteY28" fmla="*/ 1028700 h 1123950"/>
                <a:gd name="connsiteX29" fmla="*/ 885825 w 1438275"/>
                <a:gd name="connsiteY29" fmla="*/ 1047750 h 1123950"/>
                <a:gd name="connsiteX30" fmla="*/ 838200 w 1438275"/>
                <a:gd name="connsiteY30" fmla="*/ 1057275 h 1123950"/>
                <a:gd name="connsiteX31" fmla="*/ 733425 w 1438275"/>
                <a:gd name="connsiteY31" fmla="*/ 1076325 h 1123950"/>
                <a:gd name="connsiteX32" fmla="*/ 666750 w 1438275"/>
                <a:gd name="connsiteY32" fmla="*/ 1104900 h 1123950"/>
                <a:gd name="connsiteX33" fmla="*/ 638175 w 1438275"/>
                <a:gd name="connsiteY33" fmla="*/ 1123950 h 1123950"/>
                <a:gd name="connsiteX34" fmla="*/ 438150 w 1438275"/>
                <a:gd name="connsiteY34" fmla="*/ 1114425 h 1123950"/>
                <a:gd name="connsiteX35" fmla="*/ 371475 w 1438275"/>
                <a:gd name="connsiteY35" fmla="*/ 1095375 h 1123950"/>
                <a:gd name="connsiteX36" fmla="*/ 323850 w 1438275"/>
                <a:gd name="connsiteY36" fmla="*/ 1085850 h 1123950"/>
                <a:gd name="connsiteX37" fmla="*/ 180975 w 1438275"/>
                <a:gd name="connsiteY37" fmla="*/ 1066800 h 1123950"/>
                <a:gd name="connsiteX38" fmla="*/ 114300 w 1438275"/>
                <a:gd name="connsiteY38" fmla="*/ 1047750 h 1123950"/>
                <a:gd name="connsiteX39" fmla="*/ 85725 w 1438275"/>
                <a:gd name="connsiteY39" fmla="*/ 1028700 h 1123950"/>
                <a:gd name="connsiteX40" fmla="*/ 66675 w 1438275"/>
                <a:gd name="connsiteY40" fmla="*/ 1000125 h 1123950"/>
                <a:gd name="connsiteX41" fmla="*/ 38100 w 1438275"/>
                <a:gd name="connsiteY41" fmla="*/ 981075 h 1123950"/>
                <a:gd name="connsiteX42" fmla="*/ 28575 w 1438275"/>
                <a:gd name="connsiteY42" fmla="*/ 952500 h 1123950"/>
                <a:gd name="connsiteX43" fmla="*/ 19050 w 1438275"/>
                <a:gd name="connsiteY43" fmla="*/ 828675 h 1123950"/>
                <a:gd name="connsiteX44" fmla="*/ 0 w 1438275"/>
                <a:gd name="connsiteY44" fmla="*/ 771525 h 1123950"/>
                <a:gd name="connsiteX45" fmla="*/ 9525 w 1438275"/>
                <a:gd name="connsiteY45" fmla="*/ 600075 h 1123950"/>
                <a:gd name="connsiteX46" fmla="*/ 19050 w 1438275"/>
                <a:gd name="connsiteY46" fmla="*/ 571500 h 1123950"/>
                <a:gd name="connsiteX47" fmla="*/ 57150 w 1438275"/>
                <a:gd name="connsiteY47" fmla="*/ 514350 h 1123950"/>
                <a:gd name="connsiteX48" fmla="*/ 85725 w 1438275"/>
                <a:gd name="connsiteY48" fmla="*/ 476250 h 1123950"/>
                <a:gd name="connsiteX49" fmla="*/ 114300 w 1438275"/>
                <a:gd name="connsiteY49" fmla="*/ 447675 h 1123950"/>
                <a:gd name="connsiteX50" fmla="*/ 152400 w 1438275"/>
                <a:gd name="connsiteY50" fmla="*/ 390525 h 1123950"/>
                <a:gd name="connsiteX51" fmla="*/ 180975 w 1438275"/>
                <a:gd name="connsiteY51" fmla="*/ 304800 h 1123950"/>
                <a:gd name="connsiteX52" fmla="*/ 190500 w 1438275"/>
                <a:gd name="connsiteY52" fmla="*/ 276225 h 1123950"/>
                <a:gd name="connsiteX53" fmla="*/ 219075 w 1438275"/>
                <a:gd name="connsiteY53" fmla="*/ 257175 h 1123950"/>
                <a:gd name="connsiteX54" fmla="*/ 238125 w 1438275"/>
                <a:gd name="connsiteY54" fmla="*/ 228600 h 1123950"/>
                <a:gd name="connsiteX55" fmla="*/ 266700 w 1438275"/>
                <a:gd name="connsiteY55" fmla="*/ 219075 h 1123950"/>
                <a:gd name="connsiteX56" fmla="*/ 304800 w 1438275"/>
                <a:gd name="connsiteY56" fmla="*/ 200025 h 1123950"/>
                <a:gd name="connsiteX57" fmla="*/ 333375 w 1438275"/>
                <a:gd name="connsiteY57" fmla="*/ 171450 h 1123950"/>
                <a:gd name="connsiteX58" fmla="*/ 371475 w 1438275"/>
                <a:gd name="connsiteY58" fmla="*/ 161925 h 1123950"/>
                <a:gd name="connsiteX59" fmla="*/ 571500 w 1438275"/>
                <a:gd name="connsiteY59" fmla="*/ 133350 h 1123950"/>
                <a:gd name="connsiteX60" fmla="*/ 628650 w 1438275"/>
                <a:gd name="connsiteY60" fmla="*/ 114300 h 1123950"/>
                <a:gd name="connsiteX61" fmla="*/ 666750 w 1438275"/>
                <a:gd name="connsiteY61" fmla="*/ 104775 h 1123950"/>
                <a:gd name="connsiteX62" fmla="*/ 723900 w 1438275"/>
                <a:gd name="connsiteY62" fmla="*/ 85725 h 1123950"/>
                <a:gd name="connsiteX63" fmla="*/ 771525 w 1438275"/>
                <a:gd name="connsiteY63" fmla="*/ 76200 h 1123950"/>
                <a:gd name="connsiteX64" fmla="*/ 800100 w 1438275"/>
                <a:gd name="connsiteY64" fmla="*/ 66675 h 1123950"/>
                <a:gd name="connsiteX65" fmla="*/ 800100 w 1438275"/>
                <a:gd name="connsiteY65" fmla="*/ 66675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38275" h="1123950">
                  <a:moveTo>
                    <a:pt x="800100" y="66675"/>
                  </a:moveTo>
                  <a:cubicBezTo>
                    <a:pt x="828675" y="63500"/>
                    <a:pt x="947955" y="52681"/>
                    <a:pt x="971550" y="47625"/>
                  </a:cubicBezTo>
                  <a:cubicBezTo>
                    <a:pt x="991185" y="43418"/>
                    <a:pt x="1009650" y="34925"/>
                    <a:pt x="1028700" y="28575"/>
                  </a:cubicBezTo>
                  <a:cubicBezTo>
                    <a:pt x="1038225" y="25400"/>
                    <a:pt x="1048921" y="24619"/>
                    <a:pt x="1057275" y="19050"/>
                  </a:cubicBezTo>
                  <a:lnTo>
                    <a:pt x="1085850" y="0"/>
                  </a:lnTo>
                  <a:cubicBezTo>
                    <a:pt x="1120775" y="3175"/>
                    <a:pt x="1157893" y="-3064"/>
                    <a:pt x="1190625" y="9525"/>
                  </a:cubicBezTo>
                  <a:cubicBezTo>
                    <a:pt x="1203878" y="14622"/>
                    <a:pt x="1200585" y="36717"/>
                    <a:pt x="1209675" y="47625"/>
                  </a:cubicBezTo>
                  <a:cubicBezTo>
                    <a:pt x="1217004" y="56419"/>
                    <a:pt x="1228725" y="60325"/>
                    <a:pt x="1238250" y="66675"/>
                  </a:cubicBezTo>
                  <a:cubicBezTo>
                    <a:pt x="1244600" y="76200"/>
                    <a:pt x="1252180" y="85011"/>
                    <a:pt x="1257300" y="95250"/>
                  </a:cubicBezTo>
                  <a:cubicBezTo>
                    <a:pt x="1261790" y="104230"/>
                    <a:pt x="1261844" y="115108"/>
                    <a:pt x="1266825" y="123825"/>
                  </a:cubicBezTo>
                  <a:cubicBezTo>
                    <a:pt x="1274701" y="137608"/>
                    <a:pt x="1285875" y="149225"/>
                    <a:pt x="1295400" y="161925"/>
                  </a:cubicBezTo>
                  <a:cubicBezTo>
                    <a:pt x="1298575" y="171450"/>
                    <a:pt x="1300049" y="181723"/>
                    <a:pt x="1304925" y="190500"/>
                  </a:cubicBezTo>
                  <a:cubicBezTo>
                    <a:pt x="1333408" y="241769"/>
                    <a:pt x="1336890" y="241515"/>
                    <a:pt x="1371600" y="276225"/>
                  </a:cubicBezTo>
                  <a:cubicBezTo>
                    <a:pt x="1395541" y="348049"/>
                    <a:pt x="1363246" y="259517"/>
                    <a:pt x="1400175" y="333375"/>
                  </a:cubicBezTo>
                  <a:cubicBezTo>
                    <a:pt x="1404665" y="342355"/>
                    <a:pt x="1405210" y="352970"/>
                    <a:pt x="1409700" y="361950"/>
                  </a:cubicBezTo>
                  <a:cubicBezTo>
                    <a:pt x="1446629" y="435808"/>
                    <a:pt x="1414334" y="347276"/>
                    <a:pt x="1438275" y="419100"/>
                  </a:cubicBezTo>
                  <a:cubicBezTo>
                    <a:pt x="1435100" y="447675"/>
                    <a:pt x="1435723" y="476933"/>
                    <a:pt x="1428750" y="504825"/>
                  </a:cubicBezTo>
                  <a:cubicBezTo>
                    <a:pt x="1425974" y="515931"/>
                    <a:pt x="1417305" y="524844"/>
                    <a:pt x="1409700" y="533400"/>
                  </a:cubicBezTo>
                  <a:cubicBezTo>
                    <a:pt x="1391802" y="553536"/>
                    <a:pt x="1378108" y="582031"/>
                    <a:pt x="1352550" y="590550"/>
                  </a:cubicBezTo>
                  <a:cubicBezTo>
                    <a:pt x="1343025" y="593725"/>
                    <a:pt x="1332752" y="595199"/>
                    <a:pt x="1323975" y="600075"/>
                  </a:cubicBezTo>
                  <a:cubicBezTo>
                    <a:pt x="1303961" y="611194"/>
                    <a:pt x="1266825" y="638175"/>
                    <a:pt x="1266825" y="638175"/>
                  </a:cubicBezTo>
                  <a:cubicBezTo>
                    <a:pt x="1263650" y="647700"/>
                    <a:pt x="1262869" y="658396"/>
                    <a:pt x="1257300" y="666750"/>
                  </a:cubicBezTo>
                  <a:cubicBezTo>
                    <a:pt x="1236429" y="698056"/>
                    <a:pt x="1226506" y="692411"/>
                    <a:pt x="1200150" y="714375"/>
                  </a:cubicBezTo>
                  <a:cubicBezTo>
                    <a:pt x="1126811" y="775491"/>
                    <a:pt x="1213946" y="714702"/>
                    <a:pt x="1143000" y="762000"/>
                  </a:cubicBezTo>
                  <a:cubicBezTo>
                    <a:pt x="1132245" y="805021"/>
                    <a:pt x="1133176" y="819449"/>
                    <a:pt x="1095375" y="857250"/>
                  </a:cubicBezTo>
                  <a:lnTo>
                    <a:pt x="1038225" y="914400"/>
                  </a:lnTo>
                  <a:cubicBezTo>
                    <a:pt x="1030478" y="937641"/>
                    <a:pt x="1028114" y="953086"/>
                    <a:pt x="1009650" y="971550"/>
                  </a:cubicBezTo>
                  <a:cubicBezTo>
                    <a:pt x="998425" y="982775"/>
                    <a:pt x="983603" y="989794"/>
                    <a:pt x="971550" y="1000125"/>
                  </a:cubicBezTo>
                  <a:cubicBezTo>
                    <a:pt x="961323" y="1008891"/>
                    <a:pt x="954750" y="1022158"/>
                    <a:pt x="942975" y="1028700"/>
                  </a:cubicBezTo>
                  <a:cubicBezTo>
                    <a:pt x="925422" y="1038452"/>
                    <a:pt x="905516" y="1043812"/>
                    <a:pt x="885825" y="1047750"/>
                  </a:cubicBezTo>
                  <a:cubicBezTo>
                    <a:pt x="869950" y="1050925"/>
                    <a:pt x="854169" y="1054613"/>
                    <a:pt x="838200" y="1057275"/>
                  </a:cubicBezTo>
                  <a:cubicBezTo>
                    <a:pt x="773447" y="1068067"/>
                    <a:pt x="784628" y="1061696"/>
                    <a:pt x="733425" y="1076325"/>
                  </a:cubicBezTo>
                  <a:cubicBezTo>
                    <a:pt x="706710" y="1083958"/>
                    <a:pt x="692150" y="1090386"/>
                    <a:pt x="666750" y="1104900"/>
                  </a:cubicBezTo>
                  <a:cubicBezTo>
                    <a:pt x="656811" y="1110580"/>
                    <a:pt x="647700" y="1117600"/>
                    <a:pt x="638175" y="1123950"/>
                  </a:cubicBezTo>
                  <a:cubicBezTo>
                    <a:pt x="571500" y="1120775"/>
                    <a:pt x="504688" y="1119748"/>
                    <a:pt x="438150" y="1114425"/>
                  </a:cubicBezTo>
                  <a:cubicBezTo>
                    <a:pt x="411949" y="1112329"/>
                    <a:pt x="395872" y="1101474"/>
                    <a:pt x="371475" y="1095375"/>
                  </a:cubicBezTo>
                  <a:cubicBezTo>
                    <a:pt x="355769" y="1091448"/>
                    <a:pt x="339897" y="1087990"/>
                    <a:pt x="323850" y="1085850"/>
                  </a:cubicBezTo>
                  <a:cubicBezTo>
                    <a:pt x="209615" y="1070619"/>
                    <a:pt x="261348" y="1084661"/>
                    <a:pt x="180975" y="1066800"/>
                  </a:cubicBezTo>
                  <a:cubicBezTo>
                    <a:pt x="169988" y="1064359"/>
                    <a:pt x="127028" y="1054114"/>
                    <a:pt x="114300" y="1047750"/>
                  </a:cubicBezTo>
                  <a:cubicBezTo>
                    <a:pt x="104061" y="1042630"/>
                    <a:pt x="95250" y="1035050"/>
                    <a:pt x="85725" y="1028700"/>
                  </a:cubicBezTo>
                  <a:cubicBezTo>
                    <a:pt x="79375" y="1019175"/>
                    <a:pt x="74770" y="1008220"/>
                    <a:pt x="66675" y="1000125"/>
                  </a:cubicBezTo>
                  <a:cubicBezTo>
                    <a:pt x="58580" y="992030"/>
                    <a:pt x="45251" y="990014"/>
                    <a:pt x="38100" y="981075"/>
                  </a:cubicBezTo>
                  <a:cubicBezTo>
                    <a:pt x="31828" y="973235"/>
                    <a:pt x="31750" y="962025"/>
                    <a:pt x="28575" y="952500"/>
                  </a:cubicBezTo>
                  <a:cubicBezTo>
                    <a:pt x="25400" y="911225"/>
                    <a:pt x="25506" y="869565"/>
                    <a:pt x="19050" y="828675"/>
                  </a:cubicBezTo>
                  <a:cubicBezTo>
                    <a:pt x="15918" y="808840"/>
                    <a:pt x="0" y="771525"/>
                    <a:pt x="0" y="771525"/>
                  </a:cubicBezTo>
                  <a:cubicBezTo>
                    <a:pt x="3175" y="714375"/>
                    <a:pt x="4098" y="657055"/>
                    <a:pt x="9525" y="600075"/>
                  </a:cubicBezTo>
                  <a:cubicBezTo>
                    <a:pt x="10477" y="590080"/>
                    <a:pt x="14174" y="580277"/>
                    <a:pt x="19050" y="571500"/>
                  </a:cubicBezTo>
                  <a:cubicBezTo>
                    <a:pt x="30169" y="551486"/>
                    <a:pt x="43413" y="532666"/>
                    <a:pt x="57150" y="514350"/>
                  </a:cubicBezTo>
                  <a:cubicBezTo>
                    <a:pt x="66675" y="501650"/>
                    <a:pt x="75394" y="488303"/>
                    <a:pt x="85725" y="476250"/>
                  </a:cubicBezTo>
                  <a:cubicBezTo>
                    <a:pt x="94491" y="466023"/>
                    <a:pt x="106030" y="458308"/>
                    <a:pt x="114300" y="447675"/>
                  </a:cubicBezTo>
                  <a:cubicBezTo>
                    <a:pt x="128356" y="429603"/>
                    <a:pt x="152400" y="390525"/>
                    <a:pt x="152400" y="390525"/>
                  </a:cubicBezTo>
                  <a:cubicBezTo>
                    <a:pt x="170083" y="284425"/>
                    <a:pt x="147492" y="371766"/>
                    <a:pt x="180975" y="304800"/>
                  </a:cubicBezTo>
                  <a:cubicBezTo>
                    <a:pt x="185465" y="295820"/>
                    <a:pt x="184228" y="284065"/>
                    <a:pt x="190500" y="276225"/>
                  </a:cubicBezTo>
                  <a:cubicBezTo>
                    <a:pt x="197651" y="267286"/>
                    <a:pt x="209550" y="263525"/>
                    <a:pt x="219075" y="257175"/>
                  </a:cubicBezTo>
                  <a:cubicBezTo>
                    <a:pt x="225425" y="247650"/>
                    <a:pt x="229186" y="235751"/>
                    <a:pt x="238125" y="228600"/>
                  </a:cubicBezTo>
                  <a:cubicBezTo>
                    <a:pt x="245965" y="222328"/>
                    <a:pt x="257472" y="223030"/>
                    <a:pt x="266700" y="219075"/>
                  </a:cubicBezTo>
                  <a:cubicBezTo>
                    <a:pt x="279751" y="213482"/>
                    <a:pt x="293246" y="208278"/>
                    <a:pt x="304800" y="200025"/>
                  </a:cubicBezTo>
                  <a:cubicBezTo>
                    <a:pt x="315761" y="192195"/>
                    <a:pt x="321679" y="178133"/>
                    <a:pt x="333375" y="171450"/>
                  </a:cubicBezTo>
                  <a:cubicBezTo>
                    <a:pt x="344741" y="164955"/>
                    <a:pt x="358936" y="165687"/>
                    <a:pt x="371475" y="161925"/>
                  </a:cubicBezTo>
                  <a:cubicBezTo>
                    <a:pt x="488539" y="126806"/>
                    <a:pt x="373807" y="146530"/>
                    <a:pt x="571500" y="133350"/>
                  </a:cubicBezTo>
                  <a:cubicBezTo>
                    <a:pt x="590550" y="127000"/>
                    <a:pt x="609169" y="119170"/>
                    <a:pt x="628650" y="114300"/>
                  </a:cubicBezTo>
                  <a:cubicBezTo>
                    <a:pt x="641350" y="111125"/>
                    <a:pt x="654211" y="108537"/>
                    <a:pt x="666750" y="104775"/>
                  </a:cubicBezTo>
                  <a:cubicBezTo>
                    <a:pt x="685984" y="99005"/>
                    <a:pt x="704209" y="89663"/>
                    <a:pt x="723900" y="85725"/>
                  </a:cubicBezTo>
                  <a:cubicBezTo>
                    <a:pt x="739775" y="82550"/>
                    <a:pt x="755819" y="80127"/>
                    <a:pt x="771525" y="76200"/>
                  </a:cubicBezTo>
                  <a:cubicBezTo>
                    <a:pt x="781265" y="73765"/>
                    <a:pt x="790446" y="69433"/>
                    <a:pt x="800100" y="66675"/>
                  </a:cubicBezTo>
                  <a:lnTo>
                    <a:pt x="800100" y="66675"/>
                  </a:lnTo>
                  <a:close/>
                </a:path>
              </a:pathLst>
            </a:custGeom>
            <a:solidFill>
              <a:srgbClr val="FFFF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102" name="Forme libre 101"/>
            <p:cNvSpPr/>
            <p:nvPr/>
          </p:nvSpPr>
          <p:spPr>
            <a:xfrm>
              <a:off x="7257621" y="3726618"/>
              <a:ext cx="685786" cy="781013"/>
            </a:xfrm>
            <a:custGeom>
              <a:avLst/>
              <a:gdLst>
                <a:gd name="connsiteX0" fmla="*/ 0 w 685800"/>
                <a:gd name="connsiteY0" fmla="*/ 66675 h 781050"/>
                <a:gd name="connsiteX1" fmla="*/ 85725 w 685800"/>
                <a:gd name="connsiteY1" fmla="*/ 57150 h 781050"/>
                <a:gd name="connsiteX2" fmla="*/ 142875 w 685800"/>
                <a:gd name="connsiteY2" fmla="*/ 47625 h 781050"/>
                <a:gd name="connsiteX3" fmla="*/ 219075 w 685800"/>
                <a:gd name="connsiteY3" fmla="*/ 38100 h 781050"/>
                <a:gd name="connsiteX4" fmla="*/ 247650 w 685800"/>
                <a:gd name="connsiteY4" fmla="*/ 28575 h 781050"/>
                <a:gd name="connsiteX5" fmla="*/ 352425 w 685800"/>
                <a:gd name="connsiteY5" fmla="*/ 9525 h 781050"/>
                <a:gd name="connsiteX6" fmla="*/ 381000 w 685800"/>
                <a:gd name="connsiteY6" fmla="*/ 0 h 781050"/>
                <a:gd name="connsiteX7" fmla="*/ 419100 w 685800"/>
                <a:gd name="connsiteY7" fmla="*/ 9525 h 781050"/>
                <a:gd name="connsiteX8" fmla="*/ 485775 w 685800"/>
                <a:gd name="connsiteY8" fmla="*/ 95250 h 781050"/>
                <a:gd name="connsiteX9" fmla="*/ 495300 w 685800"/>
                <a:gd name="connsiteY9" fmla="*/ 123825 h 781050"/>
                <a:gd name="connsiteX10" fmla="*/ 514350 w 685800"/>
                <a:gd name="connsiteY10" fmla="*/ 152400 h 781050"/>
                <a:gd name="connsiteX11" fmla="*/ 523875 w 685800"/>
                <a:gd name="connsiteY11" fmla="*/ 180975 h 781050"/>
                <a:gd name="connsiteX12" fmla="*/ 552450 w 685800"/>
                <a:gd name="connsiteY12" fmla="*/ 209550 h 781050"/>
                <a:gd name="connsiteX13" fmla="*/ 561975 w 685800"/>
                <a:gd name="connsiteY13" fmla="*/ 238125 h 781050"/>
                <a:gd name="connsiteX14" fmla="*/ 600075 w 685800"/>
                <a:gd name="connsiteY14" fmla="*/ 295275 h 781050"/>
                <a:gd name="connsiteX15" fmla="*/ 619125 w 685800"/>
                <a:gd name="connsiteY15" fmla="*/ 323850 h 781050"/>
                <a:gd name="connsiteX16" fmla="*/ 638175 w 685800"/>
                <a:gd name="connsiteY16" fmla="*/ 352425 h 781050"/>
                <a:gd name="connsiteX17" fmla="*/ 657225 w 685800"/>
                <a:gd name="connsiteY17" fmla="*/ 381000 h 781050"/>
                <a:gd name="connsiteX18" fmla="*/ 685800 w 685800"/>
                <a:gd name="connsiteY18" fmla="*/ 438150 h 781050"/>
                <a:gd name="connsiteX19" fmla="*/ 676275 w 685800"/>
                <a:gd name="connsiteY19" fmla="*/ 504825 h 781050"/>
                <a:gd name="connsiteX20" fmla="*/ 628650 w 685800"/>
                <a:gd name="connsiteY20" fmla="*/ 552450 h 781050"/>
                <a:gd name="connsiteX21" fmla="*/ 600075 w 685800"/>
                <a:gd name="connsiteY21" fmla="*/ 561975 h 781050"/>
                <a:gd name="connsiteX22" fmla="*/ 571500 w 685800"/>
                <a:gd name="connsiteY22" fmla="*/ 581025 h 781050"/>
                <a:gd name="connsiteX23" fmla="*/ 552450 w 685800"/>
                <a:gd name="connsiteY23" fmla="*/ 609600 h 781050"/>
                <a:gd name="connsiteX24" fmla="*/ 523875 w 685800"/>
                <a:gd name="connsiteY24" fmla="*/ 628650 h 781050"/>
                <a:gd name="connsiteX25" fmla="*/ 485775 w 685800"/>
                <a:gd name="connsiteY25" fmla="*/ 685800 h 781050"/>
                <a:gd name="connsiteX26" fmla="*/ 428625 w 685800"/>
                <a:gd name="connsiteY26" fmla="*/ 723900 h 781050"/>
                <a:gd name="connsiteX27" fmla="*/ 390525 w 685800"/>
                <a:gd name="connsiteY27"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800" h="781050">
                  <a:moveTo>
                    <a:pt x="0" y="66675"/>
                  </a:moveTo>
                  <a:cubicBezTo>
                    <a:pt x="28575" y="63500"/>
                    <a:pt x="57226" y="60950"/>
                    <a:pt x="85725" y="57150"/>
                  </a:cubicBezTo>
                  <a:cubicBezTo>
                    <a:pt x="104868" y="54598"/>
                    <a:pt x="123756" y="50356"/>
                    <a:pt x="142875" y="47625"/>
                  </a:cubicBezTo>
                  <a:cubicBezTo>
                    <a:pt x="168215" y="44005"/>
                    <a:pt x="193675" y="41275"/>
                    <a:pt x="219075" y="38100"/>
                  </a:cubicBezTo>
                  <a:cubicBezTo>
                    <a:pt x="228600" y="34925"/>
                    <a:pt x="237910" y="31010"/>
                    <a:pt x="247650" y="28575"/>
                  </a:cubicBezTo>
                  <a:cubicBezTo>
                    <a:pt x="316987" y="11241"/>
                    <a:pt x="275996" y="26509"/>
                    <a:pt x="352425" y="9525"/>
                  </a:cubicBezTo>
                  <a:cubicBezTo>
                    <a:pt x="362226" y="7347"/>
                    <a:pt x="371475" y="3175"/>
                    <a:pt x="381000" y="0"/>
                  </a:cubicBezTo>
                  <a:cubicBezTo>
                    <a:pt x="393700" y="3175"/>
                    <a:pt x="407734" y="3030"/>
                    <a:pt x="419100" y="9525"/>
                  </a:cubicBezTo>
                  <a:cubicBezTo>
                    <a:pt x="439404" y="21127"/>
                    <a:pt x="481777" y="83256"/>
                    <a:pt x="485775" y="95250"/>
                  </a:cubicBezTo>
                  <a:cubicBezTo>
                    <a:pt x="488950" y="104775"/>
                    <a:pt x="490810" y="114845"/>
                    <a:pt x="495300" y="123825"/>
                  </a:cubicBezTo>
                  <a:cubicBezTo>
                    <a:pt x="500420" y="134064"/>
                    <a:pt x="509230" y="142161"/>
                    <a:pt x="514350" y="152400"/>
                  </a:cubicBezTo>
                  <a:cubicBezTo>
                    <a:pt x="518840" y="161380"/>
                    <a:pt x="518306" y="172621"/>
                    <a:pt x="523875" y="180975"/>
                  </a:cubicBezTo>
                  <a:cubicBezTo>
                    <a:pt x="531347" y="192183"/>
                    <a:pt x="542925" y="200025"/>
                    <a:pt x="552450" y="209550"/>
                  </a:cubicBezTo>
                  <a:cubicBezTo>
                    <a:pt x="555625" y="219075"/>
                    <a:pt x="557099" y="229348"/>
                    <a:pt x="561975" y="238125"/>
                  </a:cubicBezTo>
                  <a:cubicBezTo>
                    <a:pt x="573094" y="258139"/>
                    <a:pt x="587375" y="276225"/>
                    <a:pt x="600075" y="295275"/>
                  </a:cubicBezTo>
                  <a:lnTo>
                    <a:pt x="619125" y="323850"/>
                  </a:lnTo>
                  <a:lnTo>
                    <a:pt x="638175" y="352425"/>
                  </a:lnTo>
                  <a:cubicBezTo>
                    <a:pt x="644525" y="361950"/>
                    <a:pt x="653605" y="370140"/>
                    <a:pt x="657225" y="381000"/>
                  </a:cubicBezTo>
                  <a:cubicBezTo>
                    <a:pt x="670370" y="420435"/>
                    <a:pt x="661181" y="401221"/>
                    <a:pt x="685800" y="438150"/>
                  </a:cubicBezTo>
                  <a:cubicBezTo>
                    <a:pt x="682625" y="460375"/>
                    <a:pt x="682726" y="483321"/>
                    <a:pt x="676275" y="504825"/>
                  </a:cubicBezTo>
                  <a:cubicBezTo>
                    <a:pt x="669551" y="527237"/>
                    <a:pt x="648074" y="542738"/>
                    <a:pt x="628650" y="552450"/>
                  </a:cubicBezTo>
                  <a:cubicBezTo>
                    <a:pt x="619670" y="556940"/>
                    <a:pt x="609055" y="557485"/>
                    <a:pt x="600075" y="561975"/>
                  </a:cubicBezTo>
                  <a:cubicBezTo>
                    <a:pt x="589836" y="567095"/>
                    <a:pt x="581025" y="574675"/>
                    <a:pt x="571500" y="581025"/>
                  </a:cubicBezTo>
                  <a:cubicBezTo>
                    <a:pt x="565150" y="590550"/>
                    <a:pt x="560545" y="601505"/>
                    <a:pt x="552450" y="609600"/>
                  </a:cubicBezTo>
                  <a:cubicBezTo>
                    <a:pt x="544355" y="617695"/>
                    <a:pt x="531413" y="620035"/>
                    <a:pt x="523875" y="628650"/>
                  </a:cubicBezTo>
                  <a:cubicBezTo>
                    <a:pt x="508798" y="645880"/>
                    <a:pt x="504825" y="673100"/>
                    <a:pt x="485775" y="685800"/>
                  </a:cubicBezTo>
                  <a:lnTo>
                    <a:pt x="428625" y="723900"/>
                  </a:lnTo>
                  <a:lnTo>
                    <a:pt x="390525" y="78105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3" name="Forme libre 102"/>
            <p:cNvSpPr/>
            <p:nvPr/>
          </p:nvSpPr>
          <p:spPr>
            <a:xfrm>
              <a:off x="5724128" y="3729793"/>
              <a:ext cx="1912898" cy="1292164"/>
            </a:xfrm>
            <a:custGeom>
              <a:avLst/>
              <a:gdLst>
                <a:gd name="connsiteX0" fmla="*/ 1524000 w 1912631"/>
                <a:gd name="connsiteY0" fmla="*/ 73770 h 1292970"/>
                <a:gd name="connsiteX1" fmla="*/ 1476375 w 1912631"/>
                <a:gd name="connsiteY1" fmla="*/ 45195 h 1292970"/>
                <a:gd name="connsiteX2" fmla="*/ 1333500 w 1912631"/>
                <a:gd name="connsiteY2" fmla="*/ 35670 h 1292970"/>
                <a:gd name="connsiteX3" fmla="*/ 1238250 w 1912631"/>
                <a:gd name="connsiteY3" fmla="*/ 26145 h 1292970"/>
                <a:gd name="connsiteX4" fmla="*/ 742950 w 1912631"/>
                <a:gd name="connsiteY4" fmla="*/ 26145 h 1292970"/>
                <a:gd name="connsiteX5" fmla="*/ 666750 w 1912631"/>
                <a:gd name="connsiteY5" fmla="*/ 45195 h 1292970"/>
                <a:gd name="connsiteX6" fmla="*/ 619125 w 1912631"/>
                <a:gd name="connsiteY6" fmla="*/ 54720 h 1292970"/>
                <a:gd name="connsiteX7" fmla="*/ 561975 w 1912631"/>
                <a:gd name="connsiteY7" fmla="*/ 73770 h 1292970"/>
                <a:gd name="connsiteX8" fmla="*/ 485775 w 1912631"/>
                <a:gd name="connsiteY8" fmla="*/ 92820 h 1292970"/>
                <a:gd name="connsiteX9" fmla="*/ 457200 w 1912631"/>
                <a:gd name="connsiteY9" fmla="*/ 102345 h 1292970"/>
                <a:gd name="connsiteX10" fmla="*/ 400050 w 1912631"/>
                <a:gd name="connsiteY10" fmla="*/ 111870 h 1292970"/>
                <a:gd name="connsiteX11" fmla="*/ 352425 w 1912631"/>
                <a:gd name="connsiteY11" fmla="*/ 149970 h 1292970"/>
                <a:gd name="connsiteX12" fmla="*/ 266700 w 1912631"/>
                <a:gd name="connsiteY12" fmla="*/ 216645 h 1292970"/>
                <a:gd name="connsiteX13" fmla="*/ 190500 w 1912631"/>
                <a:gd name="connsiteY13" fmla="*/ 235695 h 1292970"/>
                <a:gd name="connsiteX14" fmla="*/ 142875 w 1912631"/>
                <a:gd name="connsiteY14" fmla="*/ 302370 h 1292970"/>
                <a:gd name="connsiteX15" fmla="*/ 114300 w 1912631"/>
                <a:gd name="connsiteY15" fmla="*/ 359520 h 1292970"/>
                <a:gd name="connsiteX16" fmla="*/ 95250 w 1912631"/>
                <a:gd name="connsiteY16" fmla="*/ 445245 h 1292970"/>
                <a:gd name="connsiteX17" fmla="*/ 76200 w 1912631"/>
                <a:gd name="connsiteY17" fmla="*/ 473820 h 1292970"/>
                <a:gd name="connsiteX18" fmla="*/ 66675 w 1912631"/>
                <a:gd name="connsiteY18" fmla="*/ 502395 h 1292970"/>
                <a:gd name="connsiteX19" fmla="*/ 47625 w 1912631"/>
                <a:gd name="connsiteY19" fmla="*/ 530970 h 1292970"/>
                <a:gd name="connsiteX20" fmla="*/ 0 w 1912631"/>
                <a:gd name="connsiteY20" fmla="*/ 616695 h 1292970"/>
                <a:gd name="connsiteX21" fmla="*/ 28575 w 1912631"/>
                <a:gd name="connsiteY21" fmla="*/ 702420 h 1292970"/>
                <a:gd name="connsiteX22" fmla="*/ 76200 w 1912631"/>
                <a:gd name="connsiteY22" fmla="*/ 788145 h 1292970"/>
                <a:gd name="connsiteX23" fmla="*/ 85725 w 1912631"/>
                <a:gd name="connsiteY23" fmla="*/ 931020 h 1292970"/>
                <a:gd name="connsiteX24" fmla="*/ 104775 w 1912631"/>
                <a:gd name="connsiteY24" fmla="*/ 988170 h 1292970"/>
                <a:gd name="connsiteX25" fmla="*/ 114300 w 1912631"/>
                <a:gd name="connsiteY25" fmla="*/ 1016745 h 1292970"/>
                <a:gd name="connsiteX26" fmla="*/ 152400 w 1912631"/>
                <a:gd name="connsiteY26" fmla="*/ 1073895 h 1292970"/>
                <a:gd name="connsiteX27" fmla="*/ 200025 w 1912631"/>
                <a:gd name="connsiteY27" fmla="*/ 1140570 h 1292970"/>
                <a:gd name="connsiteX28" fmla="*/ 238125 w 1912631"/>
                <a:gd name="connsiteY28" fmla="*/ 1169145 h 1292970"/>
                <a:gd name="connsiteX29" fmla="*/ 409575 w 1912631"/>
                <a:gd name="connsiteY29" fmla="*/ 1178670 h 1292970"/>
                <a:gd name="connsiteX30" fmla="*/ 504825 w 1912631"/>
                <a:gd name="connsiteY30" fmla="*/ 1235820 h 1292970"/>
                <a:gd name="connsiteX31" fmla="*/ 533400 w 1912631"/>
                <a:gd name="connsiteY31" fmla="*/ 1254870 h 1292970"/>
                <a:gd name="connsiteX32" fmla="*/ 590550 w 1912631"/>
                <a:gd name="connsiteY32" fmla="*/ 1273920 h 1292970"/>
                <a:gd name="connsiteX33" fmla="*/ 657225 w 1912631"/>
                <a:gd name="connsiteY33" fmla="*/ 1292970 h 1292970"/>
                <a:gd name="connsiteX34" fmla="*/ 1019175 w 1912631"/>
                <a:gd name="connsiteY34" fmla="*/ 1283445 h 1292970"/>
                <a:gd name="connsiteX35" fmla="*/ 1047750 w 1912631"/>
                <a:gd name="connsiteY35" fmla="*/ 1273920 h 1292970"/>
                <a:gd name="connsiteX36" fmla="*/ 1085850 w 1912631"/>
                <a:gd name="connsiteY36" fmla="*/ 1264395 h 1292970"/>
                <a:gd name="connsiteX37" fmla="*/ 1143000 w 1912631"/>
                <a:gd name="connsiteY37" fmla="*/ 1245345 h 1292970"/>
                <a:gd name="connsiteX38" fmla="*/ 1409700 w 1912631"/>
                <a:gd name="connsiteY38" fmla="*/ 1264395 h 1292970"/>
                <a:gd name="connsiteX39" fmla="*/ 1466850 w 1912631"/>
                <a:gd name="connsiteY39" fmla="*/ 1273920 h 1292970"/>
                <a:gd name="connsiteX40" fmla="*/ 1609725 w 1912631"/>
                <a:gd name="connsiteY40" fmla="*/ 1264395 h 1292970"/>
                <a:gd name="connsiteX41" fmla="*/ 1638300 w 1912631"/>
                <a:gd name="connsiteY41" fmla="*/ 1245345 h 1292970"/>
                <a:gd name="connsiteX42" fmla="*/ 1666875 w 1912631"/>
                <a:gd name="connsiteY42" fmla="*/ 1235820 h 1292970"/>
                <a:gd name="connsiteX43" fmla="*/ 1743075 w 1912631"/>
                <a:gd name="connsiteY43" fmla="*/ 1150095 h 1292970"/>
                <a:gd name="connsiteX44" fmla="*/ 1771650 w 1912631"/>
                <a:gd name="connsiteY44" fmla="*/ 1054845 h 1292970"/>
                <a:gd name="connsiteX45" fmla="*/ 1800225 w 1912631"/>
                <a:gd name="connsiteY45" fmla="*/ 1026270 h 1292970"/>
                <a:gd name="connsiteX46" fmla="*/ 1857375 w 1912631"/>
                <a:gd name="connsiteY46" fmla="*/ 959595 h 1292970"/>
                <a:gd name="connsiteX47" fmla="*/ 1885950 w 1912631"/>
                <a:gd name="connsiteY47" fmla="*/ 950070 h 1292970"/>
                <a:gd name="connsiteX48" fmla="*/ 1905000 w 1912631"/>
                <a:gd name="connsiteY48" fmla="*/ 778620 h 1292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12631" h="1292970">
                  <a:moveTo>
                    <a:pt x="1524000" y="73770"/>
                  </a:moveTo>
                  <a:cubicBezTo>
                    <a:pt x="1508125" y="64245"/>
                    <a:pt x="1494529" y="48826"/>
                    <a:pt x="1476375" y="45195"/>
                  </a:cubicBezTo>
                  <a:cubicBezTo>
                    <a:pt x="1429571" y="35834"/>
                    <a:pt x="1381079" y="39476"/>
                    <a:pt x="1333500" y="35670"/>
                  </a:cubicBezTo>
                  <a:cubicBezTo>
                    <a:pt x="1301693" y="33125"/>
                    <a:pt x="1270000" y="29320"/>
                    <a:pt x="1238250" y="26145"/>
                  </a:cubicBezTo>
                  <a:cubicBezTo>
                    <a:pt x="1056624" y="-19262"/>
                    <a:pt x="1162521" y="3668"/>
                    <a:pt x="742950" y="26145"/>
                  </a:cubicBezTo>
                  <a:cubicBezTo>
                    <a:pt x="716806" y="27546"/>
                    <a:pt x="692261" y="39308"/>
                    <a:pt x="666750" y="45195"/>
                  </a:cubicBezTo>
                  <a:cubicBezTo>
                    <a:pt x="650975" y="48835"/>
                    <a:pt x="634744" y="50460"/>
                    <a:pt x="619125" y="54720"/>
                  </a:cubicBezTo>
                  <a:cubicBezTo>
                    <a:pt x="599752" y="60004"/>
                    <a:pt x="581456" y="68900"/>
                    <a:pt x="561975" y="73770"/>
                  </a:cubicBezTo>
                  <a:cubicBezTo>
                    <a:pt x="536575" y="80120"/>
                    <a:pt x="510613" y="84541"/>
                    <a:pt x="485775" y="92820"/>
                  </a:cubicBezTo>
                  <a:cubicBezTo>
                    <a:pt x="476250" y="95995"/>
                    <a:pt x="467001" y="100167"/>
                    <a:pt x="457200" y="102345"/>
                  </a:cubicBezTo>
                  <a:cubicBezTo>
                    <a:pt x="438347" y="106535"/>
                    <a:pt x="419100" y="108695"/>
                    <a:pt x="400050" y="111870"/>
                  </a:cubicBezTo>
                  <a:cubicBezTo>
                    <a:pt x="357445" y="175777"/>
                    <a:pt x="407634" y="113164"/>
                    <a:pt x="352425" y="149970"/>
                  </a:cubicBezTo>
                  <a:cubicBezTo>
                    <a:pt x="315904" y="174317"/>
                    <a:pt x="321046" y="205776"/>
                    <a:pt x="266700" y="216645"/>
                  </a:cubicBezTo>
                  <a:cubicBezTo>
                    <a:pt x="209230" y="228139"/>
                    <a:pt x="234434" y="221050"/>
                    <a:pt x="190500" y="235695"/>
                  </a:cubicBezTo>
                  <a:cubicBezTo>
                    <a:pt x="143956" y="282239"/>
                    <a:pt x="176307" y="243864"/>
                    <a:pt x="142875" y="302370"/>
                  </a:cubicBezTo>
                  <a:cubicBezTo>
                    <a:pt x="124193" y="335064"/>
                    <a:pt x="122238" y="323799"/>
                    <a:pt x="114300" y="359520"/>
                  </a:cubicBezTo>
                  <a:cubicBezTo>
                    <a:pt x="108447" y="385860"/>
                    <a:pt x="108115" y="419514"/>
                    <a:pt x="95250" y="445245"/>
                  </a:cubicBezTo>
                  <a:cubicBezTo>
                    <a:pt x="90130" y="455484"/>
                    <a:pt x="81320" y="463581"/>
                    <a:pt x="76200" y="473820"/>
                  </a:cubicBezTo>
                  <a:cubicBezTo>
                    <a:pt x="71710" y="482800"/>
                    <a:pt x="71165" y="493415"/>
                    <a:pt x="66675" y="502395"/>
                  </a:cubicBezTo>
                  <a:cubicBezTo>
                    <a:pt x="61555" y="512634"/>
                    <a:pt x="52274" y="520509"/>
                    <a:pt x="47625" y="530970"/>
                  </a:cubicBezTo>
                  <a:cubicBezTo>
                    <a:pt x="10329" y="614885"/>
                    <a:pt x="52156" y="564539"/>
                    <a:pt x="0" y="616695"/>
                  </a:cubicBezTo>
                  <a:cubicBezTo>
                    <a:pt x="21449" y="745391"/>
                    <a:pt x="-7140" y="622060"/>
                    <a:pt x="28575" y="702420"/>
                  </a:cubicBezTo>
                  <a:cubicBezTo>
                    <a:pt x="65871" y="786335"/>
                    <a:pt x="24044" y="735989"/>
                    <a:pt x="76200" y="788145"/>
                  </a:cubicBezTo>
                  <a:cubicBezTo>
                    <a:pt x="79375" y="835770"/>
                    <a:pt x="78975" y="883769"/>
                    <a:pt x="85725" y="931020"/>
                  </a:cubicBezTo>
                  <a:cubicBezTo>
                    <a:pt x="88565" y="950899"/>
                    <a:pt x="98425" y="969120"/>
                    <a:pt x="104775" y="988170"/>
                  </a:cubicBezTo>
                  <a:cubicBezTo>
                    <a:pt x="107950" y="997695"/>
                    <a:pt x="108731" y="1008391"/>
                    <a:pt x="114300" y="1016745"/>
                  </a:cubicBezTo>
                  <a:cubicBezTo>
                    <a:pt x="127000" y="1035795"/>
                    <a:pt x="142161" y="1053417"/>
                    <a:pt x="152400" y="1073895"/>
                  </a:cubicBezTo>
                  <a:cubicBezTo>
                    <a:pt x="172386" y="1113867"/>
                    <a:pt x="166237" y="1111609"/>
                    <a:pt x="200025" y="1140570"/>
                  </a:cubicBezTo>
                  <a:cubicBezTo>
                    <a:pt x="212078" y="1150901"/>
                    <a:pt x="222506" y="1166305"/>
                    <a:pt x="238125" y="1169145"/>
                  </a:cubicBezTo>
                  <a:cubicBezTo>
                    <a:pt x="294440" y="1179384"/>
                    <a:pt x="352425" y="1175495"/>
                    <a:pt x="409575" y="1178670"/>
                  </a:cubicBezTo>
                  <a:cubicBezTo>
                    <a:pt x="549380" y="1271873"/>
                    <a:pt x="402313" y="1177242"/>
                    <a:pt x="504825" y="1235820"/>
                  </a:cubicBezTo>
                  <a:cubicBezTo>
                    <a:pt x="514764" y="1241500"/>
                    <a:pt x="522939" y="1250221"/>
                    <a:pt x="533400" y="1254870"/>
                  </a:cubicBezTo>
                  <a:cubicBezTo>
                    <a:pt x="551750" y="1263025"/>
                    <a:pt x="571500" y="1267570"/>
                    <a:pt x="590550" y="1273920"/>
                  </a:cubicBezTo>
                  <a:cubicBezTo>
                    <a:pt x="631544" y="1287585"/>
                    <a:pt x="609385" y="1281010"/>
                    <a:pt x="657225" y="1292970"/>
                  </a:cubicBezTo>
                  <a:cubicBezTo>
                    <a:pt x="777875" y="1289795"/>
                    <a:pt x="898627" y="1289325"/>
                    <a:pt x="1019175" y="1283445"/>
                  </a:cubicBezTo>
                  <a:cubicBezTo>
                    <a:pt x="1029203" y="1282956"/>
                    <a:pt x="1038096" y="1276678"/>
                    <a:pt x="1047750" y="1273920"/>
                  </a:cubicBezTo>
                  <a:cubicBezTo>
                    <a:pt x="1060337" y="1270324"/>
                    <a:pt x="1073311" y="1268157"/>
                    <a:pt x="1085850" y="1264395"/>
                  </a:cubicBezTo>
                  <a:cubicBezTo>
                    <a:pt x="1105084" y="1258625"/>
                    <a:pt x="1143000" y="1245345"/>
                    <a:pt x="1143000" y="1245345"/>
                  </a:cubicBezTo>
                  <a:cubicBezTo>
                    <a:pt x="1248019" y="1251179"/>
                    <a:pt x="1312289" y="1252219"/>
                    <a:pt x="1409700" y="1264395"/>
                  </a:cubicBezTo>
                  <a:cubicBezTo>
                    <a:pt x="1428864" y="1266790"/>
                    <a:pt x="1447800" y="1270745"/>
                    <a:pt x="1466850" y="1273920"/>
                  </a:cubicBezTo>
                  <a:cubicBezTo>
                    <a:pt x="1514475" y="1270745"/>
                    <a:pt x="1562644" y="1272242"/>
                    <a:pt x="1609725" y="1264395"/>
                  </a:cubicBezTo>
                  <a:cubicBezTo>
                    <a:pt x="1621017" y="1262513"/>
                    <a:pt x="1628061" y="1250465"/>
                    <a:pt x="1638300" y="1245345"/>
                  </a:cubicBezTo>
                  <a:cubicBezTo>
                    <a:pt x="1647280" y="1240855"/>
                    <a:pt x="1657350" y="1238995"/>
                    <a:pt x="1666875" y="1235820"/>
                  </a:cubicBezTo>
                  <a:cubicBezTo>
                    <a:pt x="1732120" y="1170575"/>
                    <a:pt x="1709081" y="1201086"/>
                    <a:pt x="1743075" y="1150095"/>
                  </a:cubicBezTo>
                  <a:cubicBezTo>
                    <a:pt x="1747392" y="1132828"/>
                    <a:pt x="1763920" y="1062575"/>
                    <a:pt x="1771650" y="1054845"/>
                  </a:cubicBezTo>
                  <a:cubicBezTo>
                    <a:pt x="1781175" y="1045320"/>
                    <a:pt x="1791459" y="1036497"/>
                    <a:pt x="1800225" y="1026270"/>
                  </a:cubicBezTo>
                  <a:cubicBezTo>
                    <a:pt x="1817831" y="1005729"/>
                    <a:pt x="1833740" y="975352"/>
                    <a:pt x="1857375" y="959595"/>
                  </a:cubicBezTo>
                  <a:cubicBezTo>
                    <a:pt x="1865729" y="954026"/>
                    <a:pt x="1876425" y="953245"/>
                    <a:pt x="1885950" y="950070"/>
                  </a:cubicBezTo>
                  <a:cubicBezTo>
                    <a:pt x="1931418" y="881869"/>
                    <a:pt x="1905000" y="932943"/>
                    <a:pt x="1905000" y="778620"/>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4" name="Forme libre 103"/>
            <p:cNvSpPr/>
            <p:nvPr/>
          </p:nvSpPr>
          <p:spPr>
            <a:xfrm>
              <a:off x="6922665" y="4040928"/>
              <a:ext cx="582601" cy="466703"/>
            </a:xfrm>
            <a:custGeom>
              <a:avLst/>
              <a:gdLst>
                <a:gd name="connsiteX0" fmla="*/ 307349 w 583973"/>
                <a:gd name="connsiteY0" fmla="*/ 0 h 466725"/>
                <a:gd name="connsiteX1" fmla="*/ 259724 w 583973"/>
                <a:gd name="connsiteY1" fmla="*/ 9525 h 466725"/>
                <a:gd name="connsiteX2" fmla="*/ 231149 w 583973"/>
                <a:gd name="connsiteY2" fmla="*/ 38100 h 466725"/>
                <a:gd name="connsiteX3" fmla="*/ 154949 w 583973"/>
                <a:gd name="connsiteY3" fmla="*/ 47625 h 466725"/>
                <a:gd name="connsiteX4" fmla="*/ 126374 w 583973"/>
                <a:gd name="connsiteY4" fmla="*/ 57150 h 466725"/>
                <a:gd name="connsiteX5" fmla="*/ 107324 w 583973"/>
                <a:gd name="connsiteY5" fmla="*/ 85725 h 466725"/>
                <a:gd name="connsiteX6" fmla="*/ 78749 w 583973"/>
                <a:gd name="connsiteY6" fmla="*/ 104775 h 466725"/>
                <a:gd name="connsiteX7" fmla="*/ 31124 w 583973"/>
                <a:gd name="connsiteY7" fmla="*/ 152400 h 466725"/>
                <a:gd name="connsiteX8" fmla="*/ 2549 w 583973"/>
                <a:gd name="connsiteY8" fmla="*/ 209550 h 466725"/>
                <a:gd name="connsiteX9" fmla="*/ 12074 w 583973"/>
                <a:gd name="connsiteY9" fmla="*/ 381000 h 466725"/>
                <a:gd name="connsiteX10" fmla="*/ 78749 w 583973"/>
                <a:gd name="connsiteY10" fmla="*/ 390525 h 466725"/>
                <a:gd name="connsiteX11" fmla="*/ 126374 w 583973"/>
                <a:gd name="connsiteY11" fmla="*/ 400050 h 466725"/>
                <a:gd name="connsiteX12" fmla="*/ 183524 w 583973"/>
                <a:gd name="connsiteY12" fmla="*/ 419100 h 466725"/>
                <a:gd name="connsiteX13" fmla="*/ 240674 w 583973"/>
                <a:gd name="connsiteY13" fmla="*/ 438150 h 466725"/>
                <a:gd name="connsiteX14" fmla="*/ 269249 w 583973"/>
                <a:gd name="connsiteY14" fmla="*/ 447675 h 466725"/>
                <a:gd name="connsiteX15" fmla="*/ 383549 w 583973"/>
                <a:gd name="connsiteY15" fmla="*/ 466725 h 466725"/>
                <a:gd name="connsiteX16" fmla="*/ 507374 w 583973"/>
                <a:gd name="connsiteY16" fmla="*/ 457200 h 466725"/>
                <a:gd name="connsiteX17" fmla="*/ 545474 w 583973"/>
                <a:gd name="connsiteY17" fmla="*/ 400050 h 466725"/>
                <a:gd name="connsiteX18" fmla="*/ 574049 w 583973"/>
                <a:gd name="connsiteY18" fmla="*/ 381000 h 466725"/>
                <a:gd name="connsiteX19" fmla="*/ 574049 w 583973"/>
                <a:gd name="connsiteY19" fmla="*/ 266700 h 466725"/>
                <a:gd name="connsiteX20" fmla="*/ 583574 w 583973"/>
                <a:gd name="connsiteY20" fmla="*/ 209550 h 466725"/>
                <a:gd name="connsiteX21" fmla="*/ 574049 w 583973"/>
                <a:gd name="connsiteY21" fmla="*/ 95250 h 466725"/>
                <a:gd name="connsiteX22" fmla="*/ 516899 w 583973"/>
                <a:gd name="connsiteY22" fmla="*/ 66675 h 466725"/>
                <a:gd name="connsiteX23" fmla="*/ 488324 w 583973"/>
                <a:gd name="connsiteY23" fmla="*/ 47625 h 466725"/>
                <a:gd name="connsiteX24" fmla="*/ 431174 w 583973"/>
                <a:gd name="connsiteY24" fmla="*/ 28575 h 466725"/>
                <a:gd name="connsiteX25" fmla="*/ 402599 w 583973"/>
                <a:gd name="connsiteY25" fmla="*/ 9525 h 466725"/>
                <a:gd name="connsiteX26" fmla="*/ 307349 w 583973"/>
                <a:gd name="connsiteY26"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3973" h="466725">
                  <a:moveTo>
                    <a:pt x="307349" y="0"/>
                  </a:moveTo>
                  <a:cubicBezTo>
                    <a:pt x="283537" y="0"/>
                    <a:pt x="274204" y="2285"/>
                    <a:pt x="259724" y="9525"/>
                  </a:cubicBezTo>
                  <a:cubicBezTo>
                    <a:pt x="247676" y="15549"/>
                    <a:pt x="243808" y="33497"/>
                    <a:pt x="231149" y="38100"/>
                  </a:cubicBezTo>
                  <a:cubicBezTo>
                    <a:pt x="207092" y="46848"/>
                    <a:pt x="180349" y="44450"/>
                    <a:pt x="154949" y="47625"/>
                  </a:cubicBezTo>
                  <a:cubicBezTo>
                    <a:pt x="145424" y="50800"/>
                    <a:pt x="134214" y="50878"/>
                    <a:pt x="126374" y="57150"/>
                  </a:cubicBezTo>
                  <a:cubicBezTo>
                    <a:pt x="117435" y="64301"/>
                    <a:pt x="115419" y="77630"/>
                    <a:pt x="107324" y="85725"/>
                  </a:cubicBezTo>
                  <a:cubicBezTo>
                    <a:pt x="99229" y="93820"/>
                    <a:pt x="88274" y="98425"/>
                    <a:pt x="78749" y="104775"/>
                  </a:cubicBezTo>
                  <a:cubicBezTo>
                    <a:pt x="27949" y="180975"/>
                    <a:pt x="94624" y="88900"/>
                    <a:pt x="31124" y="152400"/>
                  </a:cubicBezTo>
                  <a:cubicBezTo>
                    <a:pt x="12660" y="170864"/>
                    <a:pt x="10296" y="186309"/>
                    <a:pt x="2549" y="209550"/>
                  </a:cubicBezTo>
                  <a:cubicBezTo>
                    <a:pt x="5724" y="266700"/>
                    <a:pt x="-10138" y="328247"/>
                    <a:pt x="12074" y="381000"/>
                  </a:cubicBezTo>
                  <a:cubicBezTo>
                    <a:pt x="20786" y="401691"/>
                    <a:pt x="56604" y="386834"/>
                    <a:pt x="78749" y="390525"/>
                  </a:cubicBezTo>
                  <a:cubicBezTo>
                    <a:pt x="94718" y="393187"/>
                    <a:pt x="110755" y="395790"/>
                    <a:pt x="126374" y="400050"/>
                  </a:cubicBezTo>
                  <a:cubicBezTo>
                    <a:pt x="145747" y="405334"/>
                    <a:pt x="164474" y="412750"/>
                    <a:pt x="183524" y="419100"/>
                  </a:cubicBezTo>
                  <a:lnTo>
                    <a:pt x="240674" y="438150"/>
                  </a:lnTo>
                  <a:cubicBezTo>
                    <a:pt x="250199" y="441325"/>
                    <a:pt x="259310" y="446255"/>
                    <a:pt x="269249" y="447675"/>
                  </a:cubicBezTo>
                  <a:cubicBezTo>
                    <a:pt x="351951" y="459490"/>
                    <a:pt x="313909" y="452797"/>
                    <a:pt x="383549" y="466725"/>
                  </a:cubicBezTo>
                  <a:cubicBezTo>
                    <a:pt x="424824" y="463550"/>
                    <a:pt x="467213" y="467240"/>
                    <a:pt x="507374" y="457200"/>
                  </a:cubicBezTo>
                  <a:cubicBezTo>
                    <a:pt x="548657" y="446879"/>
                    <a:pt x="527509" y="422507"/>
                    <a:pt x="545474" y="400050"/>
                  </a:cubicBezTo>
                  <a:cubicBezTo>
                    <a:pt x="552625" y="391111"/>
                    <a:pt x="564524" y="387350"/>
                    <a:pt x="574049" y="381000"/>
                  </a:cubicBezTo>
                  <a:cubicBezTo>
                    <a:pt x="596379" y="314009"/>
                    <a:pt x="574049" y="394305"/>
                    <a:pt x="574049" y="266700"/>
                  </a:cubicBezTo>
                  <a:cubicBezTo>
                    <a:pt x="574049" y="247387"/>
                    <a:pt x="580399" y="228600"/>
                    <a:pt x="583574" y="209550"/>
                  </a:cubicBezTo>
                  <a:cubicBezTo>
                    <a:pt x="580399" y="171450"/>
                    <a:pt x="584552" y="132011"/>
                    <a:pt x="574049" y="95250"/>
                  </a:cubicBezTo>
                  <a:cubicBezTo>
                    <a:pt x="569499" y="79327"/>
                    <a:pt x="527936" y="72193"/>
                    <a:pt x="516899" y="66675"/>
                  </a:cubicBezTo>
                  <a:cubicBezTo>
                    <a:pt x="506660" y="61555"/>
                    <a:pt x="498785" y="52274"/>
                    <a:pt x="488324" y="47625"/>
                  </a:cubicBezTo>
                  <a:cubicBezTo>
                    <a:pt x="469974" y="39470"/>
                    <a:pt x="447882" y="39714"/>
                    <a:pt x="431174" y="28575"/>
                  </a:cubicBezTo>
                  <a:cubicBezTo>
                    <a:pt x="421649" y="22225"/>
                    <a:pt x="413946" y="11038"/>
                    <a:pt x="402599" y="9525"/>
                  </a:cubicBezTo>
                  <a:cubicBezTo>
                    <a:pt x="364833" y="4490"/>
                    <a:pt x="331161" y="0"/>
                    <a:pt x="307349" y="0"/>
                  </a:cubicBezTo>
                  <a:close/>
                </a:path>
              </a:pathLst>
            </a:custGeom>
            <a:solidFill>
              <a:schemeClr val="accent4">
                <a:lumMod val="1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grpSp>
        <p:nvGrpSpPr>
          <p:cNvPr id="40978" name="Groupe 104"/>
          <p:cNvGrpSpPr>
            <a:grpSpLocks/>
          </p:cNvGrpSpPr>
          <p:nvPr/>
        </p:nvGrpSpPr>
        <p:grpSpPr bwMode="auto">
          <a:xfrm>
            <a:off x="2899132" y="2148960"/>
            <a:ext cx="1829254" cy="1111230"/>
            <a:chOff x="5740003" y="5269607"/>
            <a:chExt cx="1911350" cy="1295400"/>
          </a:xfrm>
        </p:grpSpPr>
        <p:sp>
          <p:nvSpPr>
            <p:cNvPr id="106" name="Forme libre 105"/>
            <p:cNvSpPr/>
            <p:nvPr/>
          </p:nvSpPr>
          <p:spPr>
            <a:xfrm>
              <a:off x="5744765" y="5269607"/>
              <a:ext cx="1906588" cy="128587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7" name="Forme libre 106"/>
            <p:cNvSpPr/>
            <p:nvPr/>
          </p:nvSpPr>
          <p:spPr>
            <a:xfrm>
              <a:off x="6438503" y="5431532"/>
              <a:ext cx="1209675" cy="1085850"/>
            </a:xfrm>
            <a:custGeom>
              <a:avLst/>
              <a:gdLst>
                <a:gd name="connsiteX0" fmla="*/ 1066800 w 1210160"/>
                <a:gd name="connsiteY0" fmla="*/ 133350 h 1085850"/>
                <a:gd name="connsiteX1" fmla="*/ 990600 w 1210160"/>
                <a:gd name="connsiteY1" fmla="*/ 66675 h 1085850"/>
                <a:gd name="connsiteX2" fmla="*/ 952500 w 1210160"/>
                <a:gd name="connsiteY2" fmla="*/ 57150 h 1085850"/>
                <a:gd name="connsiteX3" fmla="*/ 866775 w 1210160"/>
                <a:gd name="connsiteY3" fmla="*/ 28575 h 1085850"/>
                <a:gd name="connsiteX4" fmla="*/ 838200 w 1210160"/>
                <a:gd name="connsiteY4" fmla="*/ 19050 h 1085850"/>
                <a:gd name="connsiteX5" fmla="*/ 742950 w 1210160"/>
                <a:gd name="connsiteY5" fmla="*/ 0 h 1085850"/>
                <a:gd name="connsiteX6" fmla="*/ 457200 w 1210160"/>
                <a:gd name="connsiteY6" fmla="*/ 9525 h 1085850"/>
                <a:gd name="connsiteX7" fmla="*/ 361950 w 1210160"/>
                <a:gd name="connsiteY7" fmla="*/ 38100 h 1085850"/>
                <a:gd name="connsiteX8" fmla="*/ 333375 w 1210160"/>
                <a:gd name="connsiteY8" fmla="*/ 57150 h 1085850"/>
                <a:gd name="connsiteX9" fmla="*/ 285750 w 1210160"/>
                <a:gd name="connsiteY9" fmla="*/ 76200 h 1085850"/>
                <a:gd name="connsiteX10" fmla="*/ 257175 w 1210160"/>
                <a:gd name="connsiteY10" fmla="*/ 85725 h 1085850"/>
                <a:gd name="connsiteX11" fmla="*/ 190500 w 1210160"/>
                <a:gd name="connsiteY11" fmla="*/ 114300 h 1085850"/>
                <a:gd name="connsiteX12" fmla="*/ 171450 w 1210160"/>
                <a:gd name="connsiteY12" fmla="*/ 142875 h 1085850"/>
                <a:gd name="connsiteX13" fmla="*/ 142875 w 1210160"/>
                <a:gd name="connsiteY13" fmla="*/ 152400 h 1085850"/>
                <a:gd name="connsiteX14" fmla="*/ 123825 w 1210160"/>
                <a:gd name="connsiteY14" fmla="*/ 190500 h 1085850"/>
                <a:gd name="connsiteX15" fmla="*/ 114300 w 1210160"/>
                <a:gd name="connsiteY15" fmla="*/ 238125 h 1085850"/>
                <a:gd name="connsiteX16" fmla="*/ 57150 w 1210160"/>
                <a:gd name="connsiteY16" fmla="*/ 285750 h 1085850"/>
                <a:gd name="connsiteX17" fmla="*/ 28575 w 1210160"/>
                <a:gd name="connsiteY17" fmla="*/ 304800 h 1085850"/>
                <a:gd name="connsiteX18" fmla="*/ 9525 w 1210160"/>
                <a:gd name="connsiteY18" fmla="*/ 361950 h 1085850"/>
                <a:gd name="connsiteX19" fmla="*/ 0 w 1210160"/>
                <a:gd name="connsiteY19" fmla="*/ 390525 h 1085850"/>
                <a:gd name="connsiteX20" fmla="*/ 9525 w 1210160"/>
                <a:gd name="connsiteY20" fmla="*/ 542925 h 1085850"/>
                <a:gd name="connsiteX21" fmla="*/ 28575 w 1210160"/>
                <a:gd name="connsiteY21" fmla="*/ 600075 h 1085850"/>
                <a:gd name="connsiteX22" fmla="*/ 57150 w 1210160"/>
                <a:gd name="connsiteY22" fmla="*/ 619125 h 1085850"/>
                <a:gd name="connsiteX23" fmla="*/ 85725 w 1210160"/>
                <a:gd name="connsiteY23" fmla="*/ 676275 h 1085850"/>
                <a:gd name="connsiteX24" fmla="*/ 104775 w 1210160"/>
                <a:gd name="connsiteY24" fmla="*/ 704850 h 1085850"/>
                <a:gd name="connsiteX25" fmla="*/ 114300 w 1210160"/>
                <a:gd name="connsiteY25" fmla="*/ 733425 h 1085850"/>
                <a:gd name="connsiteX26" fmla="*/ 142875 w 1210160"/>
                <a:gd name="connsiteY26" fmla="*/ 752475 h 1085850"/>
                <a:gd name="connsiteX27" fmla="*/ 152400 w 1210160"/>
                <a:gd name="connsiteY27" fmla="*/ 781050 h 1085850"/>
                <a:gd name="connsiteX28" fmla="*/ 238125 w 1210160"/>
                <a:gd name="connsiteY28" fmla="*/ 857250 h 1085850"/>
                <a:gd name="connsiteX29" fmla="*/ 266700 w 1210160"/>
                <a:gd name="connsiteY29" fmla="*/ 866775 h 1085850"/>
                <a:gd name="connsiteX30" fmla="*/ 352425 w 1210160"/>
                <a:gd name="connsiteY30" fmla="*/ 914400 h 1085850"/>
                <a:gd name="connsiteX31" fmla="*/ 381000 w 1210160"/>
                <a:gd name="connsiteY31" fmla="*/ 942975 h 1085850"/>
                <a:gd name="connsiteX32" fmla="*/ 409575 w 1210160"/>
                <a:gd name="connsiteY32" fmla="*/ 952500 h 1085850"/>
                <a:gd name="connsiteX33" fmla="*/ 438150 w 1210160"/>
                <a:gd name="connsiteY33" fmla="*/ 971550 h 1085850"/>
                <a:gd name="connsiteX34" fmla="*/ 466725 w 1210160"/>
                <a:gd name="connsiteY34" fmla="*/ 981075 h 1085850"/>
                <a:gd name="connsiteX35" fmla="*/ 523875 w 1210160"/>
                <a:gd name="connsiteY35" fmla="*/ 1019175 h 1085850"/>
                <a:gd name="connsiteX36" fmla="*/ 600075 w 1210160"/>
                <a:gd name="connsiteY36" fmla="*/ 1038225 h 1085850"/>
                <a:gd name="connsiteX37" fmla="*/ 628650 w 1210160"/>
                <a:gd name="connsiteY37" fmla="*/ 1047750 h 1085850"/>
                <a:gd name="connsiteX38" fmla="*/ 733425 w 1210160"/>
                <a:gd name="connsiteY38" fmla="*/ 1066800 h 1085850"/>
                <a:gd name="connsiteX39" fmla="*/ 790575 w 1210160"/>
                <a:gd name="connsiteY39" fmla="*/ 1085850 h 1085850"/>
                <a:gd name="connsiteX40" fmla="*/ 933450 w 1210160"/>
                <a:gd name="connsiteY40" fmla="*/ 1076325 h 1085850"/>
                <a:gd name="connsiteX41" fmla="*/ 952500 w 1210160"/>
                <a:gd name="connsiteY41" fmla="*/ 1047750 h 1085850"/>
                <a:gd name="connsiteX42" fmla="*/ 981075 w 1210160"/>
                <a:gd name="connsiteY42" fmla="*/ 1028700 h 1085850"/>
                <a:gd name="connsiteX43" fmla="*/ 1009650 w 1210160"/>
                <a:gd name="connsiteY43" fmla="*/ 1000125 h 1085850"/>
                <a:gd name="connsiteX44" fmla="*/ 1095375 w 1210160"/>
                <a:gd name="connsiteY44" fmla="*/ 952500 h 1085850"/>
                <a:gd name="connsiteX45" fmla="*/ 1143000 w 1210160"/>
                <a:gd name="connsiteY45" fmla="*/ 866775 h 1085850"/>
                <a:gd name="connsiteX46" fmla="*/ 1152525 w 1210160"/>
                <a:gd name="connsiteY46" fmla="*/ 781050 h 1085850"/>
                <a:gd name="connsiteX47" fmla="*/ 1171575 w 1210160"/>
                <a:gd name="connsiteY47" fmla="*/ 752475 h 1085850"/>
                <a:gd name="connsiteX48" fmla="*/ 1200150 w 1210160"/>
                <a:gd name="connsiteY48" fmla="*/ 695325 h 1085850"/>
                <a:gd name="connsiteX49" fmla="*/ 1209675 w 1210160"/>
                <a:gd name="connsiteY49" fmla="*/ 638175 h 1085850"/>
                <a:gd name="connsiteX50" fmla="*/ 1200150 w 1210160"/>
                <a:gd name="connsiteY50" fmla="*/ 333375 h 1085850"/>
                <a:gd name="connsiteX51" fmla="*/ 1162050 w 1210160"/>
                <a:gd name="connsiteY51" fmla="*/ 276225 h 1085850"/>
                <a:gd name="connsiteX52" fmla="*/ 1133475 w 1210160"/>
                <a:gd name="connsiteY52" fmla="*/ 219075 h 1085850"/>
                <a:gd name="connsiteX53" fmla="*/ 1123950 w 1210160"/>
                <a:gd name="connsiteY53" fmla="*/ 190500 h 1085850"/>
                <a:gd name="connsiteX54" fmla="*/ 1104900 w 1210160"/>
                <a:gd name="connsiteY54" fmla="*/ 161925 h 1085850"/>
                <a:gd name="connsiteX55" fmla="*/ 1095375 w 1210160"/>
                <a:gd name="connsiteY55" fmla="*/ 133350 h 1085850"/>
                <a:gd name="connsiteX56" fmla="*/ 1038225 w 1210160"/>
                <a:gd name="connsiteY56" fmla="*/ 76200 h 1085850"/>
                <a:gd name="connsiteX57" fmla="*/ 962025 w 1210160"/>
                <a:gd name="connsiteY57" fmla="*/ 6667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0160" h="1085850">
                  <a:moveTo>
                    <a:pt x="1066800" y="133350"/>
                  </a:moveTo>
                  <a:cubicBezTo>
                    <a:pt x="1049695" y="116245"/>
                    <a:pt x="1018165" y="78489"/>
                    <a:pt x="990600" y="66675"/>
                  </a:cubicBezTo>
                  <a:cubicBezTo>
                    <a:pt x="978568" y="61518"/>
                    <a:pt x="965039" y="60912"/>
                    <a:pt x="952500" y="57150"/>
                  </a:cubicBezTo>
                  <a:lnTo>
                    <a:pt x="866775" y="28575"/>
                  </a:lnTo>
                  <a:cubicBezTo>
                    <a:pt x="857250" y="25400"/>
                    <a:pt x="848045" y="21019"/>
                    <a:pt x="838200" y="19050"/>
                  </a:cubicBezTo>
                  <a:lnTo>
                    <a:pt x="742950" y="0"/>
                  </a:lnTo>
                  <a:cubicBezTo>
                    <a:pt x="647700" y="3175"/>
                    <a:pt x="552338" y="3929"/>
                    <a:pt x="457200" y="9525"/>
                  </a:cubicBezTo>
                  <a:cubicBezTo>
                    <a:pt x="442600" y="10384"/>
                    <a:pt x="365589" y="35674"/>
                    <a:pt x="361950" y="38100"/>
                  </a:cubicBezTo>
                  <a:cubicBezTo>
                    <a:pt x="352425" y="44450"/>
                    <a:pt x="343614" y="52030"/>
                    <a:pt x="333375" y="57150"/>
                  </a:cubicBezTo>
                  <a:cubicBezTo>
                    <a:pt x="318082" y="64796"/>
                    <a:pt x="301759" y="70197"/>
                    <a:pt x="285750" y="76200"/>
                  </a:cubicBezTo>
                  <a:cubicBezTo>
                    <a:pt x="276349" y="79725"/>
                    <a:pt x="266155" y="81235"/>
                    <a:pt x="257175" y="85725"/>
                  </a:cubicBezTo>
                  <a:cubicBezTo>
                    <a:pt x="191396" y="118614"/>
                    <a:pt x="269794" y="94476"/>
                    <a:pt x="190500" y="114300"/>
                  </a:cubicBezTo>
                  <a:cubicBezTo>
                    <a:pt x="184150" y="123825"/>
                    <a:pt x="180389" y="135724"/>
                    <a:pt x="171450" y="142875"/>
                  </a:cubicBezTo>
                  <a:cubicBezTo>
                    <a:pt x="163610" y="149147"/>
                    <a:pt x="149975" y="145300"/>
                    <a:pt x="142875" y="152400"/>
                  </a:cubicBezTo>
                  <a:cubicBezTo>
                    <a:pt x="132835" y="162440"/>
                    <a:pt x="130175" y="177800"/>
                    <a:pt x="123825" y="190500"/>
                  </a:cubicBezTo>
                  <a:cubicBezTo>
                    <a:pt x="120650" y="206375"/>
                    <a:pt x="119984" y="222966"/>
                    <a:pt x="114300" y="238125"/>
                  </a:cubicBezTo>
                  <a:cubicBezTo>
                    <a:pt x="101038" y="273490"/>
                    <a:pt x="88540" y="267813"/>
                    <a:pt x="57150" y="285750"/>
                  </a:cubicBezTo>
                  <a:cubicBezTo>
                    <a:pt x="47211" y="291430"/>
                    <a:pt x="38100" y="298450"/>
                    <a:pt x="28575" y="304800"/>
                  </a:cubicBezTo>
                  <a:lnTo>
                    <a:pt x="9525" y="361950"/>
                  </a:lnTo>
                  <a:lnTo>
                    <a:pt x="0" y="390525"/>
                  </a:lnTo>
                  <a:cubicBezTo>
                    <a:pt x="3175" y="441325"/>
                    <a:pt x="2648" y="492493"/>
                    <a:pt x="9525" y="542925"/>
                  </a:cubicBezTo>
                  <a:cubicBezTo>
                    <a:pt x="12238" y="562821"/>
                    <a:pt x="11867" y="588936"/>
                    <a:pt x="28575" y="600075"/>
                  </a:cubicBezTo>
                  <a:lnTo>
                    <a:pt x="57150" y="619125"/>
                  </a:lnTo>
                  <a:cubicBezTo>
                    <a:pt x="111745" y="701017"/>
                    <a:pt x="46290" y="597405"/>
                    <a:pt x="85725" y="676275"/>
                  </a:cubicBezTo>
                  <a:cubicBezTo>
                    <a:pt x="90845" y="686514"/>
                    <a:pt x="99655" y="694611"/>
                    <a:pt x="104775" y="704850"/>
                  </a:cubicBezTo>
                  <a:cubicBezTo>
                    <a:pt x="109265" y="713830"/>
                    <a:pt x="108028" y="725585"/>
                    <a:pt x="114300" y="733425"/>
                  </a:cubicBezTo>
                  <a:cubicBezTo>
                    <a:pt x="121451" y="742364"/>
                    <a:pt x="133350" y="746125"/>
                    <a:pt x="142875" y="752475"/>
                  </a:cubicBezTo>
                  <a:cubicBezTo>
                    <a:pt x="146050" y="762000"/>
                    <a:pt x="146236" y="773125"/>
                    <a:pt x="152400" y="781050"/>
                  </a:cubicBezTo>
                  <a:cubicBezTo>
                    <a:pt x="168464" y="801704"/>
                    <a:pt x="208032" y="842203"/>
                    <a:pt x="238125" y="857250"/>
                  </a:cubicBezTo>
                  <a:cubicBezTo>
                    <a:pt x="247105" y="861740"/>
                    <a:pt x="257923" y="861899"/>
                    <a:pt x="266700" y="866775"/>
                  </a:cubicBezTo>
                  <a:cubicBezTo>
                    <a:pt x="364956" y="921362"/>
                    <a:pt x="287767" y="892847"/>
                    <a:pt x="352425" y="914400"/>
                  </a:cubicBezTo>
                  <a:cubicBezTo>
                    <a:pt x="361950" y="923925"/>
                    <a:pt x="369792" y="935503"/>
                    <a:pt x="381000" y="942975"/>
                  </a:cubicBezTo>
                  <a:cubicBezTo>
                    <a:pt x="389354" y="948544"/>
                    <a:pt x="400595" y="948010"/>
                    <a:pt x="409575" y="952500"/>
                  </a:cubicBezTo>
                  <a:cubicBezTo>
                    <a:pt x="419814" y="957620"/>
                    <a:pt x="427911" y="966430"/>
                    <a:pt x="438150" y="971550"/>
                  </a:cubicBezTo>
                  <a:cubicBezTo>
                    <a:pt x="447130" y="976040"/>
                    <a:pt x="457948" y="976199"/>
                    <a:pt x="466725" y="981075"/>
                  </a:cubicBezTo>
                  <a:cubicBezTo>
                    <a:pt x="486739" y="992194"/>
                    <a:pt x="502155" y="1011935"/>
                    <a:pt x="523875" y="1019175"/>
                  </a:cubicBezTo>
                  <a:cubicBezTo>
                    <a:pt x="589194" y="1040948"/>
                    <a:pt x="508123" y="1015237"/>
                    <a:pt x="600075" y="1038225"/>
                  </a:cubicBezTo>
                  <a:cubicBezTo>
                    <a:pt x="609815" y="1040660"/>
                    <a:pt x="618849" y="1045572"/>
                    <a:pt x="628650" y="1047750"/>
                  </a:cubicBezTo>
                  <a:cubicBezTo>
                    <a:pt x="667858" y="1056463"/>
                    <a:pt x="695289" y="1056399"/>
                    <a:pt x="733425" y="1066800"/>
                  </a:cubicBezTo>
                  <a:cubicBezTo>
                    <a:pt x="752798" y="1072084"/>
                    <a:pt x="790575" y="1085850"/>
                    <a:pt x="790575" y="1085850"/>
                  </a:cubicBezTo>
                  <a:cubicBezTo>
                    <a:pt x="838200" y="1082675"/>
                    <a:pt x="886988" y="1087257"/>
                    <a:pt x="933450" y="1076325"/>
                  </a:cubicBezTo>
                  <a:cubicBezTo>
                    <a:pt x="944593" y="1073703"/>
                    <a:pt x="944405" y="1055845"/>
                    <a:pt x="952500" y="1047750"/>
                  </a:cubicBezTo>
                  <a:cubicBezTo>
                    <a:pt x="960595" y="1039655"/>
                    <a:pt x="972281" y="1036029"/>
                    <a:pt x="981075" y="1028700"/>
                  </a:cubicBezTo>
                  <a:cubicBezTo>
                    <a:pt x="991423" y="1020076"/>
                    <a:pt x="999017" y="1008395"/>
                    <a:pt x="1009650" y="1000125"/>
                  </a:cubicBezTo>
                  <a:cubicBezTo>
                    <a:pt x="1058778" y="961914"/>
                    <a:pt x="1052261" y="966871"/>
                    <a:pt x="1095375" y="952500"/>
                  </a:cubicBezTo>
                  <a:cubicBezTo>
                    <a:pt x="1139044" y="886996"/>
                    <a:pt x="1126235" y="917070"/>
                    <a:pt x="1143000" y="866775"/>
                  </a:cubicBezTo>
                  <a:cubicBezTo>
                    <a:pt x="1146175" y="838200"/>
                    <a:pt x="1145552" y="808942"/>
                    <a:pt x="1152525" y="781050"/>
                  </a:cubicBezTo>
                  <a:cubicBezTo>
                    <a:pt x="1155301" y="769944"/>
                    <a:pt x="1166455" y="762714"/>
                    <a:pt x="1171575" y="752475"/>
                  </a:cubicBezTo>
                  <a:cubicBezTo>
                    <a:pt x="1211010" y="673605"/>
                    <a:pt x="1145555" y="777217"/>
                    <a:pt x="1200150" y="695325"/>
                  </a:cubicBezTo>
                  <a:cubicBezTo>
                    <a:pt x="1203325" y="676275"/>
                    <a:pt x="1209675" y="657488"/>
                    <a:pt x="1209675" y="638175"/>
                  </a:cubicBezTo>
                  <a:cubicBezTo>
                    <a:pt x="1209675" y="536525"/>
                    <a:pt x="1213411" y="434156"/>
                    <a:pt x="1200150" y="333375"/>
                  </a:cubicBezTo>
                  <a:cubicBezTo>
                    <a:pt x="1197163" y="310675"/>
                    <a:pt x="1169290" y="297945"/>
                    <a:pt x="1162050" y="276225"/>
                  </a:cubicBezTo>
                  <a:cubicBezTo>
                    <a:pt x="1138109" y="204401"/>
                    <a:pt x="1170404" y="292933"/>
                    <a:pt x="1133475" y="219075"/>
                  </a:cubicBezTo>
                  <a:cubicBezTo>
                    <a:pt x="1128985" y="210095"/>
                    <a:pt x="1128440" y="199480"/>
                    <a:pt x="1123950" y="190500"/>
                  </a:cubicBezTo>
                  <a:cubicBezTo>
                    <a:pt x="1118830" y="180261"/>
                    <a:pt x="1110020" y="172164"/>
                    <a:pt x="1104900" y="161925"/>
                  </a:cubicBezTo>
                  <a:cubicBezTo>
                    <a:pt x="1100410" y="152945"/>
                    <a:pt x="1101539" y="141275"/>
                    <a:pt x="1095375" y="133350"/>
                  </a:cubicBezTo>
                  <a:cubicBezTo>
                    <a:pt x="1078835" y="112084"/>
                    <a:pt x="1064361" y="82734"/>
                    <a:pt x="1038225" y="76200"/>
                  </a:cubicBezTo>
                  <a:cubicBezTo>
                    <a:pt x="987804" y="63595"/>
                    <a:pt x="1013216" y="66675"/>
                    <a:pt x="962025" y="66675"/>
                  </a:cubicBezTo>
                </a:path>
              </a:pathLst>
            </a:custGeom>
            <a:solidFill>
              <a:srgbClr val="FFFF00"/>
            </a:solidFill>
            <a:ln w="6350">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108" name="Forme libre 107"/>
            <p:cNvSpPr/>
            <p:nvPr/>
          </p:nvSpPr>
          <p:spPr>
            <a:xfrm>
              <a:off x="7038578" y="5526782"/>
              <a:ext cx="609600" cy="1000125"/>
            </a:xfrm>
            <a:custGeom>
              <a:avLst/>
              <a:gdLst>
                <a:gd name="connsiteX0" fmla="*/ 419100 w 609600"/>
                <a:gd name="connsiteY0" fmla="*/ 0 h 1000125"/>
                <a:gd name="connsiteX1" fmla="*/ 485775 w 609600"/>
                <a:gd name="connsiteY1" fmla="*/ 9525 h 1000125"/>
                <a:gd name="connsiteX2" fmla="*/ 533400 w 609600"/>
                <a:gd name="connsiteY2" fmla="*/ 95250 h 1000125"/>
                <a:gd name="connsiteX3" fmla="*/ 552450 w 609600"/>
                <a:gd name="connsiteY3" fmla="*/ 123825 h 1000125"/>
                <a:gd name="connsiteX4" fmla="*/ 581025 w 609600"/>
                <a:gd name="connsiteY4" fmla="*/ 209550 h 1000125"/>
                <a:gd name="connsiteX5" fmla="*/ 590550 w 609600"/>
                <a:gd name="connsiteY5" fmla="*/ 238125 h 1000125"/>
                <a:gd name="connsiteX6" fmla="*/ 600075 w 609600"/>
                <a:gd name="connsiteY6" fmla="*/ 314325 h 1000125"/>
                <a:gd name="connsiteX7" fmla="*/ 609600 w 609600"/>
                <a:gd name="connsiteY7" fmla="*/ 352425 h 1000125"/>
                <a:gd name="connsiteX8" fmla="*/ 600075 w 609600"/>
                <a:gd name="connsiteY8" fmla="*/ 514350 h 1000125"/>
                <a:gd name="connsiteX9" fmla="*/ 571500 w 609600"/>
                <a:gd name="connsiteY9" fmla="*/ 666750 h 1000125"/>
                <a:gd name="connsiteX10" fmla="*/ 561975 w 609600"/>
                <a:gd name="connsiteY10" fmla="*/ 723900 h 1000125"/>
                <a:gd name="connsiteX11" fmla="*/ 552450 w 609600"/>
                <a:gd name="connsiteY11" fmla="*/ 752475 h 1000125"/>
                <a:gd name="connsiteX12" fmla="*/ 523875 w 609600"/>
                <a:gd name="connsiteY12" fmla="*/ 857250 h 1000125"/>
                <a:gd name="connsiteX13" fmla="*/ 495300 w 609600"/>
                <a:gd name="connsiteY13" fmla="*/ 876300 h 1000125"/>
                <a:gd name="connsiteX14" fmla="*/ 476250 w 609600"/>
                <a:gd name="connsiteY14" fmla="*/ 904875 h 1000125"/>
                <a:gd name="connsiteX15" fmla="*/ 447675 w 609600"/>
                <a:gd name="connsiteY15" fmla="*/ 914400 h 1000125"/>
                <a:gd name="connsiteX16" fmla="*/ 390525 w 609600"/>
                <a:gd name="connsiteY16" fmla="*/ 952500 h 1000125"/>
                <a:gd name="connsiteX17" fmla="*/ 361950 w 609600"/>
                <a:gd name="connsiteY17" fmla="*/ 962025 h 1000125"/>
                <a:gd name="connsiteX18" fmla="*/ 304800 w 609600"/>
                <a:gd name="connsiteY18" fmla="*/ 1000125 h 1000125"/>
                <a:gd name="connsiteX19" fmla="*/ 114300 w 609600"/>
                <a:gd name="connsiteY19" fmla="*/ 990600 h 1000125"/>
                <a:gd name="connsiteX20" fmla="*/ 57150 w 609600"/>
                <a:gd name="connsiteY20" fmla="*/ 971550 h 1000125"/>
                <a:gd name="connsiteX21" fmla="*/ 28575 w 609600"/>
                <a:gd name="connsiteY21" fmla="*/ 962025 h 1000125"/>
                <a:gd name="connsiteX22" fmla="*/ 0 w 609600"/>
                <a:gd name="connsiteY22" fmla="*/ 952500 h 100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9600" h="1000125">
                  <a:moveTo>
                    <a:pt x="419100" y="0"/>
                  </a:moveTo>
                  <a:cubicBezTo>
                    <a:pt x="441325" y="3175"/>
                    <a:pt x="466834" y="-2528"/>
                    <a:pt x="485775" y="9525"/>
                  </a:cubicBezTo>
                  <a:cubicBezTo>
                    <a:pt x="529823" y="37555"/>
                    <a:pt x="516469" y="61388"/>
                    <a:pt x="533400" y="95250"/>
                  </a:cubicBezTo>
                  <a:cubicBezTo>
                    <a:pt x="538520" y="105489"/>
                    <a:pt x="547801" y="113364"/>
                    <a:pt x="552450" y="123825"/>
                  </a:cubicBezTo>
                  <a:lnTo>
                    <a:pt x="581025" y="209550"/>
                  </a:lnTo>
                  <a:lnTo>
                    <a:pt x="590550" y="238125"/>
                  </a:lnTo>
                  <a:cubicBezTo>
                    <a:pt x="593725" y="263525"/>
                    <a:pt x="595867" y="289076"/>
                    <a:pt x="600075" y="314325"/>
                  </a:cubicBezTo>
                  <a:cubicBezTo>
                    <a:pt x="602227" y="327238"/>
                    <a:pt x="609600" y="339334"/>
                    <a:pt x="609600" y="352425"/>
                  </a:cubicBezTo>
                  <a:cubicBezTo>
                    <a:pt x="609600" y="406493"/>
                    <a:pt x="605639" y="460569"/>
                    <a:pt x="600075" y="514350"/>
                  </a:cubicBezTo>
                  <a:cubicBezTo>
                    <a:pt x="583586" y="673741"/>
                    <a:pt x="588796" y="580272"/>
                    <a:pt x="571500" y="666750"/>
                  </a:cubicBezTo>
                  <a:cubicBezTo>
                    <a:pt x="567712" y="685688"/>
                    <a:pt x="566165" y="705047"/>
                    <a:pt x="561975" y="723900"/>
                  </a:cubicBezTo>
                  <a:cubicBezTo>
                    <a:pt x="559797" y="733701"/>
                    <a:pt x="554885" y="742735"/>
                    <a:pt x="552450" y="752475"/>
                  </a:cubicBezTo>
                  <a:cubicBezTo>
                    <a:pt x="548588" y="767922"/>
                    <a:pt x="536136" y="849076"/>
                    <a:pt x="523875" y="857250"/>
                  </a:cubicBezTo>
                  <a:lnTo>
                    <a:pt x="495300" y="876300"/>
                  </a:lnTo>
                  <a:cubicBezTo>
                    <a:pt x="488950" y="885825"/>
                    <a:pt x="485189" y="897724"/>
                    <a:pt x="476250" y="904875"/>
                  </a:cubicBezTo>
                  <a:cubicBezTo>
                    <a:pt x="468410" y="911147"/>
                    <a:pt x="456452" y="909524"/>
                    <a:pt x="447675" y="914400"/>
                  </a:cubicBezTo>
                  <a:cubicBezTo>
                    <a:pt x="427661" y="925519"/>
                    <a:pt x="412245" y="945260"/>
                    <a:pt x="390525" y="952500"/>
                  </a:cubicBezTo>
                  <a:cubicBezTo>
                    <a:pt x="381000" y="955675"/>
                    <a:pt x="370727" y="957149"/>
                    <a:pt x="361950" y="962025"/>
                  </a:cubicBezTo>
                  <a:cubicBezTo>
                    <a:pt x="341936" y="973144"/>
                    <a:pt x="304800" y="1000125"/>
                    <a:pt x="304800" y="1000125"/>
                  </a:cubicBezTo>
                  <a:cubicBezTo>
                    <a:pt x="241300" y="996950"/>
                    <a:pt x="177460" y="997888"/>
                    <a:pt x="114300" y="990600"/>
                  </a:cubicBezTo>
                  <a:cubicBezTo>
                    <a:pt x="94352" y="988298"/>
                    <a:pt x="76200" y="977900"/>
                    <a:pt x="57150" y="971550"/>
                  </a:cubicBezTo>
                  <a:lnTo>
                    <a:pt x="28575" y="962025"/>
                  </a:lnTo>
                  <a:lnTo>
                    <a:pt x="0" y="9525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9" name="Forme libre 108"/>
            <p:cNvSpPr/>
            <p:nvPr/>
          </p:nvSpPr>
          <p:spPr>
            <a:xfrm>
              <a:off x="5740003" y="5279132"/>
              <a:ext cx="1717675" cy="1285875"/>
            </a:xfrm>
            <a:custGeom>
              <a:avLst/>
              <a:gdLst>
                <a:gd name="connsiteX0" fmla="*/ 1717291 w 1717291"/>
                <a:gd name="connsiteY0" fmla="*/ 209578 h 1285903"/>
                <a:gd name="connsiteX1" fmla="*/ 1669666 w 1717291"/>
                <a:gd name="connsiteY1" fmla="*/ 171478 h 1285903"/>
                <a:gd name="connsiteX2" fmla="*/ 1612516 w 1717291"/>
                <a:gd name="connsiteY2" fmla="*/ 133378 h 1285903"/>
                <a:gd name="connsiteX3" fmla="*/ 1526791 w 1717291"/>
                <a:gd name="connsiteY3" fmla="*/ 66703 h 1285903"/>
                <a:gd name="connsiteX4" fmla="*/ 1422016 w 1717291"/>
                <a:gd name="connsiteY4" fmla="*/ 28603 h 1285903"/>
                <a:gd name="connsiteX5" fmla="*/ 1193416 w 1717291"/>
                <a:gd name="connsiteY5" fmla="*/ 19078 h 1285903"/>
                <a:gd name="connsiteX6" fmla="*/ 1136266 w 1717291"/>
                <a:gd name="connsiteY6" fmla="*/ 9553 h 1285903"/>
                <a:gd name="connsiteX7" fmla="*/ 679066 w 1717291"/>
                <a:gd name="connsiteY7" fmla="*/ 9553 h 1285903"/>
                <a:gd name="connsiteX8" fmla="*/ 640966 w 1717291"/>
                <a:gd name="connsiteY8" fmla="*/ 19078 h 1285903"/>
                <a:gd name="connsiteX9" fmla="*/ 612391 w 1717291"/>
                <a:gd name="connsiteY9" fmla="*/ 28603 h 1285903"/>
                <a:gd name="connsiteX10" fmla="*/ 517141 w 1717291"/>
                <a:gd name="connsiteY10" fmla="*/ 47653 h 1285903"/>
                <a:gd name="connsiteX11" fmla="*/ 459991 w 1717291"/>
                <a:gd name="connsiteY11" fmla="*/ 85753 h 1285903"/>
                <a:gd name="connsiteX12" fmla="*/ 374266 w 1717291"/>
                <a:gd name="connsiteY12" fmla="*/ 104803 h 1285903"/>
                <a:gd name="connsiteX13" fmla="*/ 345691 w 1717291"/>
                <a:gd name="connsiteY13" fmla="*/ 114328 h 1285903"/>
                <a:gd name="connsiteX14" fmla="*/ 317116 w 1717291"/>
                <a:gd name="connsiteY14" fmla="*/ 142903 h 1285903"/>
                <a:gd name="connsiteX15" fmla="*/ 307591 w 1717291"/>
                <a:gd name="connsiteY15" fmla="*/ 181003 h 1285903"/>
                <a:gd name="connsiteX16" fmla="*/ 279016 w 1717291"/>
                <a:gd name="connsiteY16" fmla="*/ 190528 h 1285903"/>
                <a:gd name="connsiteX17" fmla="*/ 240916 w 1717291"/>
                <a:gd name="connsiteY17" fmla="*/ 209578 h 1285903"/>
                <a:gd name="connsiteX18" fmla="*/ 183766 w 1717291"/>
                <a:gd name="connsiteY18" fmla="*/ 247678 h 1285903"/>
                <a:gd name="connsiteX19" fmla="*/ 136141 w 1717291"/>
                <a:gd name="connsiteY19" fmla="*/ 304828 h 1285903"/>
                <a:gd name="connsiteX20" fmla="*/ 88516 w 1717291"/>
                <a:gd name="connsiteY20" fmla="*/ 352453 h 1285903"/>
                <a:gd name="connsiteX21" fmla="*/ 69466 w 1717291"/>
                <a:gd name="connsiteY21" fmla="*/ 466753 h 1285903"/>
                <a:gd name="connsiteX22" fmla="*/ 50416 w 1717291"/>
                <a:gd name="connsiteY22" fmla="*/ 523903 h 1285903"/>
                <a:gd name="connsiteX23" fmla="*/ 21841 w 1717291"/>
                <a:gd name="connsiteY23" fmla="*/ 552478 h 1285903"/>
                <a:gd name="connsiteX24" fmla="*/ 12316 w 1717291"/>
                <a:gd name="connsiteY24" fmla="*/ 733453 h 1285903"/>
                <a:gd name="connsiteX25" fmla="*/ 50416 w 1717291"/>
                <a:gd name="connsiteY25" fmla="*/ 781078 h 1285903"/>
                <a:gd name="connsiteX26" fmla="*/ 69466 w 1717291"/>
                <a:gd name="connsiteY26" fmla="*/ 809653 h 1285903"/>
                <a:gd name="connsiteX27" fmla="*/ 88516 w 1717291"/>
                <a:gd name="connsiteY27" fmla="*/ 876328 h 1285903"/>
                <a:gd name="connsiteX28" fmla="*/ 107566 w 1717291"/>
                <a:gd name="connsiteY28" fmla="*/ 1009678 h 1285903"/>
                <a:gd name="connsiteX29" fmla="*/ 117091 w 1717291"/>
                <a:gd name="connsiteY29" fmla="*/ 1047778 h 1285903"/>
                <a:gd name="connsiteX30" fmla="*/ 145666 w 1717291"/>
                <a:gd name="connsiteY30" fmla="*/ 1076353 h 1285903"/>
                <a:gd name="connsiteX31" fmla="*/ 164716 w 1717291"/>
                <a:gd name="connsiteY31" fmla="*/ 1143028 h 1285903"/>
                <a:gd name="connsiteX32" fmla="*/ 183766 w 1717291"/>
                <a:gd name="connsiteY32" fmla="*/ 1171603 h 1285903"/>
                <a:gd name="connsiteX33" fmla="*/ 326641 w 1717291"/>
                <a:gd name="connsiteY33" fmla="*/ 1181128 h 1285903"/>
                <a:gd name="connsiteX34" fmla="*/ 469516 w 1717291"/>
                <a:gd name="connsiteY34" fmla="*/ 1219228 h 1285903"/>
                <a:gd name="connsiteX35" fmla="*/ 526666 w 1717291"/>
                <a:gd name="connsiteY35" fmla="*/ 1266853 h 1285903"/>
                <a:gd name="connsiteX36" fmla="*/ 583816 w 1717291"/>
                <a:gd name="connsiteY36" fmla="*/ 1285903 h 1285903"/>
                <a:gd name="connsiteX37" fmla="*/ 1069591 w 1717291"/>
                <a:gd name="connsiteY37" fmla="*/ 1257328 h 1285903"/>
                <a:gd name="connsiteX38" fmla="*/ 1117216 w 1717291"/>
                <a:gd name="connsiteY38" fmla="*/ 1247803 h 1285903"/>
                <a:gd name="connsiteX39" fmla="*/ 1221991 w 1717291"/>
                <a:gd name="connsiteY39" fmla="*/ 1228753 h 1285903"/>
                <a:gd name="connsiteX40" fmla="*/ 1317241 w 1717291"/>
                <a:gd name="connsiteY40" fmla="*/ 1209703 h 128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17291" h="1285903">
                  <a:moveTo>
                    <a:pt x="1717291" y="209578"/>
                  </a:moveTo>
                  <a:cubicBezTo>
                    <a:pt x="1701416" y="196878"/>
                    <a:pt x="1686108" y="183435"/>
                    <a:pt x="1669666" y="171478"/>
                  </a:cubicBezTo>
                  <a:cubicBezTo>
                    <a:pt x="1651150" y="158012"/>
                    <a:pt x="1628705" y="149567"/>
                    <a:pt x="1612516" y="133378"/>
                  </a:cubicBezTo>
                  <a:cubicBezTo>
                    <a:pt x="1567752" y="88614"/>
                    <a:pt x="1595149" y="112275"/>
                    <a:pt x="1526791" y="66703"/>
                  </a:cubicBezTo>
                  <a:cubicBezTo>
                    <a:pt x="1489156" y="41613"/>
                    <a:pt x="1480220" y="31028"/>
                    <a:pt x="1422016" y="28603"/>
                  </a:cubicBezTo>
                  <a:lnTo>
                    <a:pt x="1193416" y="19078"/>
                  </a:lnTo>
                  <a:cubicBezTo>
                    <a:pt x="1174366" y="15903"/>
                    <a:pt x="1155517" y="11093"/>
                    <a:pt x="1136266" y="9553"/>
                  </a:cubicBezTo>
                  <a:cubicBezTo>
                    <a:pt x="928547" y="-7065"/>
                    <a:pt x="916137" y="1378"/>
                    <a:pt x="679066" y="9553"/>
                  </a:cubicBezTo>
                  <a:cubicBezTo>
                    <a:pt x="666366" y="12728"/>
                    <a:pt x="653553" y="15482"/>
                    <a:pt x="640966" y="19078"/>
                  </a:cubicBezTo>
                  <a:cubicBezTo>
                    <a:pt x="631312" y="21836"/>
                    <a:pt x="622174" y="26345"/>
                    <a:pt x="612391" y="28603"/>
                  </a:cubicBezTo>
                  <a:cubicBezTo>
                    <a:pt x="580841" y="35884"/>
                    <a:pt x="517141" y="47653"/>
                    <a:pt x="517141" y="47653"/>
                  </a:cubicBezTo>
                  <a:cubicBezTo>
                    <a:pt x="498091" y="60353"/>
                    <a:pt x="481711" y="78513"/>
                    <a:pt x="459991" y="85753"/>
                  </a:cubicBezTo>
                  <a:cubicBezTo>
                    <a:pt x="395665" y="107195"/>
                    <a:pt x="474846" y="82452"/>
                    <a:pt x="374266" y="104803"/>
                  </a:cubicBezTo>
                  <a:cubicBezTo>
                    <a:pt x="364465" y="106981"/>
                    <a:pt x="355216" y="111153"/>
                    <a:pt x="345691" y="114328"/>
                  </a:cubicBezTo>
                  <a:cubicBezTo>
                    <a:pt x="336166" y="123853"/>
                    <a:pt x="323799" y="131207"/>
                    <a:pt x="317116" y="142903"/>
                  </a:cubicBezTo>
                  <a:cubicBezTo>
                    <a:pt x="310621" y="154269"/>
                    <a:pt x="315769" y="170781"/>
                    <a:pt x="307591" y="181003"/>
                  </a:cubicBezTo>
                  <a:cubicBezTo>
                    <a:pt x="301319" y="188843"/>
                    <a:pt x="288244" y="186573"/>
                    <a:pt x="279016" y="190528"/>
                  </a:cubicBezTo>
                  <a:cubicBezTo>
                    <a:pt x="265965" y="196121"/>
                    <a:pt x="253092" y="202273"/>
                    <a:pt x="240916" y="209578"/>
                  </a:cubicBezTo>
                  <a:cubicBezTo>
                    <a:pt x="221283" y="221358"/>
                    <a:pt x="183766" y="247678"/>
                    <a:pt x="183766" y="247678"/>
                  </a:cubicBezTo>
                  <a:cubicBezTo>
                    <a:pt x="136468" y="318624"/>
                    <a:pt x="197257" y="231489"/>
                    <a:pt x="136141" y="304828"/>
                  </a:cubicBezTo>
                  <a:cubicBezTo>
                    <a:pt x="96454" y="352453"/>
                    <a:pt x="140904" y="317528"/>
                    <a:pt x="88516" y="352453"/>
                  </a:cubicBezTo>
                  <a:cubicBezTo>
                    <a:pt x="62472" y="430584"/>
                    <a:pt x="101367" y="307247"/>
                    <a:pt x="69466" y="466753"/>
                  </a:cubicBezTo>
                  <a:cubicBezTo>
                    <a:pt x="65528" y="486444"/>
                    <a:pt x="64615" y="509704"/>
                    <a:pt x="50416" y="523903"/>
                  </a:cubicBezTo>
                  <a:lnTo>
                    <a:pt x="21841" y="552478"/>
                  </a:lnTo>
                  <a:cubicBezTo>
                    <a:pt x="-8200" y="642600"/>
                    <a:pt x="-3079" y="602596"/>
                    <a:pt x="12316" y="733453"/>
                  </a:cubicBezTo>
                  <a:cubicBezTo>
                    <a:pt x="17686" y="779097"/>
                    <a:pt x="14476" y="769098"/>
                    <a:pt x="50416" y="781078"/>
                  </a:cubicBezTo>
                  <a:cubicBezTo>
                    <a:pt x="56766" y="790603"/>
                    <a:pt x="64346" y="799414"/>
                    <a:pt x="69466" y="809653"/>
                  </a:cubicBezTo>
                  <a:cubicBezTo>
                    <a:pt x="76298" y="823318"/>
                    <a:pt x="85464" y="864121"/>
                    <a:pt x="88516" y="876328"/>
                  </a:cubicBezTo>
                  <a:cubicBezTo>
                    <a:pt x="103750" y="1043905"/>
                    <a:pt x="85577" y="932716"/>
                    <a:pt x="107566" y="1009678"/>
                  </a:cubicBezTo>
                  <a:cubicBezTo>
                    <a:pt x="111162" y="1022265"/>
                    <a:pt x="110596" y="1036412"/>
                    <a:pt x="117091" y="1047778"/>
                  </a:cubicBezTo>
                  <a:cubicBezTo>
                    <a:pt x="123774" y="1059474"/>
                    <a:pt x="136141" y="1066828"/>
                    <a:pt x="145666" y="1076353"/>
                  </a:cubicBezTo>
                  <a:cubicBezTo>
                    <a:pt x="148718" y="1088560"/>
                    <a:pt x="157884" y="1129363"/>
                    <a:pt x="164716" y="1143028"/>
                  </a:cubicBezTo>
                  <a:cubicBezTo>
                    <a:pt x="169836" y="1153267"/>
                    <a:pt x="172623" y="1168981"/>
                    <a:pt x="183766" y="1171603"/>
                  </a:cubicBezTo>
                  <a:cubicBezTo>
                    <a:pt x="230228" y="1182535"/>
                    <a:pt x="279016" y="1177953"/>
                    <a:pt x="326641" y="1181128"/>
                  </a:cubicBezTo>
                  <a:cubicBezTo>
                    <a:pt x="450681" y="1212138"/>
                    <a:pt x="403684" y="1197284"/>
                    <a:pt x="469516" y="1219228"/>
                  </a:cubicBezTo>
                  <a:cubicBezTo>
                    <a:pt x="487461" y="1237173"/>
                    <a:pt x="502796" y="1256244"/>
                    <a:pt x="526666" y="1266853"/>
                  </a:cubicBezTo>
                  <a:cubicBezTo>
                    <a:pt x="545016" y="1275008"/>
                    <a:pt x="583816" y="1285903"/>
                    <a:pt x="583816" y="1285903"/>
                  </a:cubicBezTo>
                  <a:cubicBezTo>
                    <a:pt x="904289" y="1260265"/>
                    <a:pt x="742371" y="1269913"/>
                    <a:pt x="1069591" y="1257328"/>
                  </a:cubicBezTo>
                  <a:lnTo>
                    <a:pt x="1117216" y="1247803"/>
                  </a:lnTo>
                  <a:cubicBezTo>
                    <a:pt x="1138998" y="1243843"/>
                    <a:pt x="1198463" y="1235170"/>
                    <a:pt x="1221991" y="1228753"/>
                  </a:cubicBezTo>
                  <a:cubicBezTo>
                    <a:pt x="1306567" y="1205687"/>
                    <a:pt x="1249335" y="1209703"/>
                    <a:pt x="1317241" y="1209703"/>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10" name="Forme libre 109"/>
            <p:cNvSpPr/>
            <p:nvPr/>
          </p:nvSpPr>
          <p:spPr>
            <a:xfrm>
              <a:off x="6913165" y="5922069"/>
              <a:ext cx="354013" cy="198438"/>
            </a:xfrm>
            <a:custGeom>
              <a:avLst/>
              <a:gdLst>
                <a:gd name="connsiteX0" fmla="*/ 124168 w 324193"/>
                <a:gd name="connsiteY0" fmla="*/ 1411 h 258586"/>
                <a:gd name="connsiteX1" fmla="*/ 47968 w 324193"/>
                <a:gd name="connsiteY1" fmla="*/ 20461 h 258586"/>
                <a:gd name="connsiteX2" fmla="*/ 19393 w 324193"/>
                <a:gd name="connsiteY2" fmla="*/ 49036 h 258586"/>
                <a:gd name="connsiteX3" fmla="*/ 343 w 324193"/>
                <a:gd name="connsiteY3" fmla="*/ 106186 h 258586"/>
                <a:gd name="connsiteX4" fmla="*/ 19393 w 324193"/>
                <a:gd name="connsiteY4" fmla="*/ 201436 h 258586"/>
                <a:gd name="connsiteX5" fmla="*/ 47968 w 324193"/>
                <a:gd name="connsiteY5" fmla="*/ 230011 h 258586"/>
                <a:gd name="connsiteX6" fmla="*/ 181318 w 324193"/>
                <a:gd name="connsiteY6" fmla="*/ 258586 h 258586"/>
                <a:gd name="connsiteX7" fmla="*/ 276568 w 324193"/>
                <a:gd name="connsiteY7" fmla="*/ 249061 h 258586"/>
                <a:gd name="connsiteX8" fmla="*/ 305143 w 324193"/>
                <a:gd name="connsiteY8" fmla="*/ 220486 h 258586"/>
                <a:gd name="connsiteX9" fmla="*/ 324193 w 324193"/>
                <a:gd name="connsiteY9" fmla="*/ 134761 h 258586"/>
                <a:gd name="connsiteX10" fmla="*/ 295618 w 324193"/>
                <a:gd name="connsiteY10" fmla="*/ 77611 h 258586"/>
                <a:gd name="connsiteX11" fmla="*/ 238468 w 324193"/>
                <a:gd name="connsiteY11" fmla="*/ 39511 h 258586"/>
                <a:gd name="connsiteX12" fmla="*/ 181318 w 324193"/>
                <a:gd name="connsiteY12" fmla="*/ 1411 h 258586"/>
                <a:gd name="connsiteX13" fmla="*/ 124168 w 324193"/>
                <a:gd name="connsiteY13" fmla="*/ 1411 h 2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93" h="258586">
                  <a:moveTo>
                    <a:pt x="124168" y="1411"/>
                  </a:moveTo>
                  <a:cubicBezTo>
                    <a:pt x="101943" y="4586"/>
                    <a:pt x="60520" y="12093"/>
                    <a:pt x="47968" y="20461"/>
                  </a:cubicBezTo>
                  <a:cubicBezTo>
                    <a:pt x="36760" y="27933"/>
                    <a:pt x="28918" y="39511"/>
                    <a:pt x="19393" y="49036"/>
                  </a:cubicBezTo>
                  <a:cubicBezTo>
                    <a:pt x="13043" y="68086"/>
                    <a:pt x="-2497" y="86307"/>
                    <a:pt x="343" y="106186"/>
                  </a:cubicBezTo>
                  <a:cubicBezTo>
                    <a:pt x="1150" y="111833"/>
                    <a:pt x="7302" y="183300"/>
                    <a:pt x="19393" y="201436"/>
                  </a:cubicBezTo>
                  <a:cubicBezTo>
                    <a:pt x="26865" y="212644"/>
                    <a:pt x="36193" y="223469"/>
                    <a:pt x="47968" y="230011"/>
                  </a:cubicBezTo>
                  <a:cubicBezTo>
                    <a:pt x="87372" y="251902"/>
                    <a:pt x="138771" y="253268"/>
                    <a:pt x="181318" y="258586"/>
                  </a:cubicBezTo>
                  <a:cubicBezTo>
                    <a:pt x="213068" y="255411"/>
                    <a:pt x="246071" y="258445"/>
                    <a:pt x="276568" y="249061"/>
                  </a:cubicBezTo>
                  <a:cubicBezTo>
                    <a:pt x="289443" y="245100"/>
                    <a:pt x="297671" y="231694"/>
                    <a:pt x="305143" y="220486"/>
                  </a:cubicBezTo>
                  <a:cubicBezTo>
                    <a:pt x="315564" y="204854"/>
                    <a:pt x="323040" y="141676"/>
                    <a:pt x="324193" y="134761"/>
                  </a:cubicBezTo>
                  <a:cubicBezTo>
                    <a:pt x="317399" y="114378"/>
                    <a:pt x="312996" y="92817"/>
                    <a:pt x="295618" y="77611"/>
                  </a:cubicBezTo>
                  <a:cubicBezTo>
                    <a:pt x="278388" y="62534"/>
                    <a:pt x="238468" y="39511"/>
                    <a:pt x="238468" y="39511"/>
                  </a:cubicBezTo>
                  <a:cubicBezTo>
                    <a:pt x="219328" y="10801"/>
                    <a:pt x="222323" y="1411"/>
                    <a:pt x="181318" y="1411"/>
                  </a:cubicBezTo>
                  <a:cubicBezTo>
                    <a:pt x="155720" y="1411"/>
                    <a:pt x="146393" y="-1764"/>
                    <a:pt x="124168" y="1411"/>
                  </a:cubicBezTo>
                  <a:close/>
                </a:path>
              </a:pathLst>
            </a:custGeom>
            <a:solidFill>
              <a:schemeClr val="accent4">
                <a:lumMod val="1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40983" name="ZoneTexte 114"/>
          <p:cNvSpPr txBox="1">
            <a:spLocks noChangeArrowheads="1"/>
          </p:cNvSpPr>
          <p:nvPr/>
        </p:nvSpPr>
        <p:spPr bwMode="auto">
          <a:xfrm>
            <a:off x="132761" y="4874096"/>
            <a:ext cx="2598737"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dirty="0">
                <a:solidFill>
                  <a:srgbClr val="FF0000"/>
                </a:solidFill>
                <a:latin typeface="Calibri" pitchFamily="34" charset="0"/>
              </a:rPr>
              <a:t>Surface lisse, </a:t>
            </a:r>
            <a:r>
              <a:rPr lang="fr-BE" altLang="fr-FR" sz="1400" dirty="0">
                <a:solidFill>
                  <a:srgbClr val="FF00FF"/>
                </a:solidFill>
                <a:latin typeface="Calibri" pitchFamily="34" charset="0"/>
              </a:rPr>
              <a:t>Surface granuleuse</a:t>
            </a:r>
          </a:p>
        </p:txBody>
      </p:sp>
      <p:sp>
        <p:nvSpPr>
          <p:cNvPr id="53" name="Rectangle à coins arrondis 52"/>
          <p:cNvSpPr/>
          <p:nvPr/>
        </p:nvSpPr>
        <p:spPr>
          <a:xfrm>
            <a:off x="5859261" y="4968750"/>
            <a:ext cx="3245916" cy="136327"/>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pic>
        <p:nvPicPr>
          <p:cNvPr id="20482" name="Picture 2" descr="C:\Users\User\AppData\Local\Temp\SNAGHTMLb9aaad9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25" y="3549050"/>
            <a:ext cx="2072455" cy="113727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sers\User\AppData\Local\Temp\SNAGHTMLb9ac19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6585" y="3512663"/>
            <a:ext cx="1661859" cy="143535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à coins arrondis 55"/>
          <p:cNvSpPr/>
          <p:nvPr/>
        </p:nvSpPr>
        <p:spPr>
          <a:xfrm>
            <a:off x="2267744" y="85063"/>
            <a:ext cx="4588808" cy="38550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200" dirty="0"/>
              <a:t>Le corps jaune cavitaire</a:t>
            </a:r>
          </a:p>
        </p:txBody>
      </p:sp>
      <p:sp>
        <p:nvSpPr>
          <p:cNvPr id="57" name="Rectangle à coins arrondis 56"/>
          <p:cNvSpPr/>
          <p:nvPr/>
        </p:nvSpPr>
        <p:spPr>
          <a:xfrm>
            <a:off x="5144737" y="1851670"/>
            <a:ext cx="3960440" cy="3096344"/>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77800" indent="-177800">
              <a:buFontTx/>
              <a:buChar char="-"/>
              <a:defRPr/>
            </a:pPr>
            <a:r>
              <a:rPr lang="fr-BE" sz="1800" dirty="0" err="1">
                <a:solidFill>
                  <a:schemeClr val="bg1"/>
                </a:solidFill>
                <a:latin typeface="Calibri" panose="020F0502020204030204" pitchFamily="34" charset="0"/>
              </a:rPr>
              <a:t>CJ</a:t>
            </a:r>
            <a:r>
              <a:rPr lang="fr-BE" sz="1800" dirty="0">
                <a:solidFill>
                  <a:schemeClr val="bg1"/>
                </a:solidFill>
                <a:latin typeface="Calibri" panose="020F0502020204030204" pitchFamily="34" charset="0"/>
              </a:rPr>
              <a:t> cavitaire intra ou </a:t>
            </a:r>
            <a:r>
              <a:rPr lang="fr-BE" sz="1800" dirty="0" err="1">
                <a:solidFill>
                  <a:schemeClr val="bg1"/>
                </a:solidFill>
                <a:latin typeface="Calibri" panose="020F0502020204030204" pitchFamily="34" charset="0"/>
              </a:rPr>
              <a:t>intraovarien</a:t>
            </a:r>
            <a:endParaRPr lang="fr-BE" sz="1800" dirty="0">
              <a:solidFill>
                <a:schemeClr val="bg1"/>
              </a:solidFill>
              <a:latin typeface="Calibri" panose="020F0502020204030204" pitchFamily="34" charset="0"/>
            </a:endParaRPr>
          </a:p>
          <a:p>
            <a:pPr marL="177800" indent="-177800">
              <a:buFontTx/>
              <a:buChar char="-"/>
              <a:defRPr/>
            </a:pPr>
            <a:r>
              <a:rPr lang="fr-BE" dirty="0">
                <a:solidFill>
                  <a:schemeClr val="bg1"/>
                </a:solidFill>
                <a:latin typeface="Calibri" panose="020F0502020204030204" pitchFamily="34" charset="0"/>
              </a:rPr>
              <a:t>Vache cyclée ou gestante</a:t>
            </a:r>
            <a:endParaRPr lang="fr-BE" sz="1800" dirty="0">
              <a:solidFill>
                <a:schemeClr val="bg1"/>
              </a:solidFill>
              <a:latin typeface="Calibri" panose="020F0502020204030204" pitchFamily="34" charset="0"/>
            </a:endParaRPr>
          </a:p>
          <a:p>
            <a:pPr marL="177800" indent="-177800">
              <a:buFontTx/>
              <a:buChar char="-"/>
              <a:defRPr/>
            </a:pPr>
            <a:r>
              <a:rPr lang="fr-BE" sz="1800" dirty="0">
                <a:solidFill>
                  <a:schemeClr val="bg1"/>
                </a:solidFill>
                <a:latin typeface="Calibri" panose="020F0502020204030204" pitchFamily="34" charset="0"/>
              </a:rPr>
              <a:t>Cavité moins régulière que celle du kyste folliculaire lutéinisé</a:t>
            </a:r>
          </a:p>
          <a:p>
            <a:pPr marL="177800" indent="-177800">
              <a:buFontTx/>
              <a:buChar char="-"/>
              <a:defRPr/>
            </a:pPr>
            <a:r>
              <a:rPr lang="fr-BE" dirty="0">
                <a:solidFill>
                  <a:schemeClr val="bg1"/>
                </a:solidFill>
                <a:latin typeface="Calibri" panose="020F0502020204030204" pitchFamily="34" charset="0"/>
              </a:rPr>
              <a:t>Présence de bandes de fibrine (plus échogènes)</a:t>
            </a:r>
            <a:endParaRPr lang="fr-BE" sz="1800" dirty="0">
              <a:solidFill>
                <a:schemeClr val="bg1"/>
              </a:solidFill>
              <a:latin typeface="Calibri" panose="020F0502020204030204" pitchFamily="34" charset="0"/>
            </a:endParaRPr>
          </a:p>
          <a:p>
            <a:pPr marL="177800" indent="-177800">
              <a:buFontTx/>
              <a:buChar char="-"/>
              <a:defRPr/>
            </a:pPr>
            <a:r>
              <a:rPr lang="fr-BE" sz="1800" dirty="0">
                <a:solidFill>
                  <a:schemeClr val="bg1"/>
                </a:solidFill>
                <a:latin typeface="Calibri" panose="020F0502020204030204" pitchFamily="34" charset="0"/>
              </a:rPr>
              <a:t>Cavité de 2 à 22 mm de diamètre (35 % &gt; 10 mm, 52 % : 6 à 10 mm et 13 % : 2 à 5 mm)</a:t>
            </a:r>
          </a:p>
          <a:p>
            <a:pPr marL="177800" indent="-177800">
              <a:buFontTx/>
              <a:buChar char="-"/>
              <a:defRPr/>
            </a:pPr>
            <a:r>
              <a:rPr lang="fr-BE" sz="1800" dirty="0">
                <a:solidFill>
                  <a:schemeClr val="bg1"/>
                </a:solidFill>
                <a:latin typeface="Calibri" panose="020F0502020204030204" pitchFamily="34" charset="0"/>
              </a:rPr>
              <a:t>Constat échographique</a:t>
            </a:r>
          </a:p>
        </p:txBody>
      </p:sp>
      <p:sp>
        <p:nvSpPr>
          <p:cNvPr id="58" name="Rectangle à coins arrondis 57"/>
          <p:cNvSpPr/>
          <p:nvPr/>
        </p:nvSpPr>
        <p:spPr>
          <a:xfrm>
            <a:off x="163670" y="585569"/>
            <a:ext cx="8796956" cy="1194093"/>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800" dirty="0">
                <a:solidFill>
                  <a:schemeClr val="bg1"/>
                </a:solidFill>
                <a:latin typeface="Calibri" panose="020F0502020204030204" pitchFamily="34" charset="0"/>
              </a:rPr>
              <a:t>= </a:t>
            </a:r>
            <a:r>
              <a:rPr lang="fr-FR" dirty="0"/>
              <a:t>structure à surface lisse et de consistance ferme (hépatique), de diamètre compris entre 2 et 3 cm, présentant dans 60 % des cas une cavité de diamètre variable. La présence de cette cavité donne au </a:t>
            </a:r>
            <a:r>
              <a:rPr lang="fr-FR" dirty="0" err="1"/>
              <a:t>CJ</a:t>
            </a:r>
            <a:r>
              <a:rPr lang="fr-FR" dirty="0"/>
              <a:t> une consistance plus molle. </a:t>
            </a:r>
          </a:p>
          <a:p>
            <a:pPr>
              <a:defRPr/>
            </a:pPr>
            <a:r>
              <a:rPr lang="fr-FR" dirty="0"/>
              <a:t>Cette structure appelée à tort corps jaune kystique n’a pas de signification pathologique. </a:t>
            </a:r>
          </a:p>
        </p:txBody>
      </p:sp>
    </p:spTree>
    <p:extLst>
      <p:ext uri="{BB962C8B-B14F-4D97-AF65-F5344CB8AC3E}">
        <p14:creationId xmlns:p14="http://schemas.microsoft.com/office/powerpoint/2010/main" val="7381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ZoneTexte 3"/>
          <p:cNvSpPr txBox="1">
            <a:spLocks noChangeArrowheads="1"/>
          </p:cNvSpPr>
          <p:nvPr/>
        </p:nvSpPr>
        <p:spPr bwMode="auto">
          <a:xfrm>
            <a:off x="15082" y="4788388"/>
            <a:ext cx="2598737"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Narrow" pitchFamily="34" charset="0"/>
              <a:buChar char="●"/>
              <a:defRPr sz="2600">
                <a:solidFill>
                  <a:schemeClr val="tx1"/>
                </a:solidFill>
                <a:latin typeface="Arial Narrow" pitchFamily="34" charset="0"/>
              </a:defRPr>
            </a:lvl1pPr>
            <a:lvl2pPr marL="742950" indent="-285750">
              <a:spcBef>
                <a:spcPct val="20000"/>
              </a:spcBef>
              <a:buFont typeface="Wingdings" pitchFamily="2" charset="2"/>
              <a:buChar char="§"/>
              <a:defRPr sz="2400">
                <a:solidFill>
                  <a:schemeClr val="tx1"/>
                </a:solidFill>
                <a:latin typeface="Arial Narrow" pitchFamily="34" charset="0"/>
              </a:defRPr>
            </a:lvl2pPr>
            <a:lvl3pPr marL="1143000" indent="-228600">
              <a:spcBef>
                <a:spcPct val="20000"/>
              </a:spcBef>
              <a:buChar char="•"/>
              <a:defRPr sz="2000">
                <a:solidFill>
                  <a:schemeClr val="tx1"/>
                </a:solidFill>
                <a:latin typeface="Arial Narrow" pitchFamily="34" charset="0"/>
              </a:defRPr>
            </a:lvl3pPr>
            <a:lvl4pPr marL="1600200" indent="-228600">
              <a:spcBef>
                <a:spcPct val="20000"/>
              </a:spcBef>
              <a:buChar char="–"/>
              <a:defRPr sz="2000">
                <a:solidFill>
                  <a:schemeClr val="tx1"/>
                </a:solidFill>
                <a:latin typeface="Arial Narrow" pitchFamily="34" charset="0"/>
              </a:defRPr>
            </a:lvl4pPr>
            <a:lvl5pPr marL="2057400" indent="-228600">
              <a:spcBef>
                <a:spcPct val="20000"/>
              </a:spcBef>
              <a:buChar char="»"/>
              <a:defRPr sz="2000">
                <a:solidFill>
                  <a:schemeClr val="tx1"/>
                </a:solidFill>
                <a:latin typeface="Arial Narrow" pitchFamily="34" charset="0"/>
              </a:defRPr>
            </a:lvl5pPr>
            <a:lvl6pPr marL="2514600" indent="-228600" eaLnBrk="0" fontAlgn="base" hangingPunct="0">
              <a:spcBef>
                <a:spcPct val="20000"/>
              </a:spcBef>
              <a:spcAft>
                <a:spcPct val="0"/>
              </a:spcAft>
              <a:buChar char="»"/>
              <a:defRPr sz="2000">
                <a:solidFill>
                  <a:schemeClr val="tx1"/>
                </a:solidFill>
                <a:latin typeface="Arial Narrow" pitchFamily="34" charset="0"/>
              </a:defRPr>
            </a:lvl6pPr>
            <a:lvl7pPr marL="2971800" indent="-228600" eaLnBrk="0" fontAlgn="base" hangingPunct="0">
              <a:spcBef>
                <a:spcPct val="20000"/>
              </a:spcBef>
              <a:spcAft>
                <a:spcPct val="0"/>
              </a:spcAft>
              <a:buChar char="»"/>
              <a:defRPr sz="2000">
                <a:solidFill>
                  <a:schemeClr val="tx1"/>
                </a:solidFill>
                <a:latin typeface="Arial Narrow" pitchFamily="34" charset="0"/>
              </a:defRPr>
            </a:lvl7pPr>
            <a:lvl8pPr marL="3429000" indent="-228600" eaLnBrk="0" fontAlgn="base" hangingPunct="0">
              <a:spcBef>
                <a:spcPct val="20000"/>
              </a:spcBef>
              <a:spcAft>
                <a:spcPct val="0"/>
              </a:spcAft>
              <a:buChar char="»"/>
              <a:defRPr sz="2000">
                <a:solidFill>
                  <a:schemeClr val="tx1"/>
                </a:solidFill>
                <a:latin typeface="Arial Narrow" pitchFamily="34" charset="0"/>
              </a:defRPr>
            </a:lvl8pPr>
            <a:lvl9pPr marL="3886200" indent="-228600" eaLnBrk="0" fontAlgn="base" hangingPunct="0">
              <a:spcBef>
                <a:spcPct val="20000"/>
              </a:spcBef>
              <a:spcAft>
                <a:spcPct val="0"/>
              </a:spcAft>
              <a:buChar char="»"/>
              <a:defRPr sz="2000">
                <a:solidFill>
                  <a:schemeClr val="tx1"/>
                </a:solidFill>
                <a:latin typeface="Arial Narrow" pitchFamily="34" charset="0"/>
              </a:defRPr>
            </a:lvl9pPr>
          </a:lstStyle>
          <a:p>
            <a:pPr eaLnBrk="1" hangingPunct="1">
              <a:spcBef>
                <a:spcPct val="0"/>
              </a:spcBef>
              <a:buFontTx/>
              <a:buNone/>
            </a:pPr>
            <a:r>
              <a:rPr lang="fr-BE" altLang="fr-FR" sz="1400" dirty="0">
                <a:solidFill>
                  <a:srgbClr val="FF0000"/>
                </a:solidFill>
                <a:latin typeface="+mj-lt"/>
              </a:rPr>
              <a:t>Surface lisse, </a:t>
            </a:r>
            <a:r>
              <a:rPr lang="fr-BE" altLang="fr-FR" sz="1400" dirty="0">
                <a:solidFill>
                  <a:srgbClr val="FF00FF"/>
                </a:solidFill>
                <a:latin typeface="+mj-lt"/>
              </a:rPr>
              <a:t>Surface granuleuse</a:t>
            </a:r>
          </a:p>
        </p:txBody>
      </p:sp>
      <p:sp>
        <p:nvSpPr>
          <p:cNvPr id="39" name="Ellipse 38"/>
          <p:cNvSpPr/>
          <p:nvPr/>
        </p:nvSpPr>
        <p:spPr>
          <a:xfrm>
            <a:off x="253231" y="846535"/>
            <a:ext cx="1640271" cy="910829"/>
          </a:xfrm>
          <a:prstGeom prst="ellipse">
            <a:avLst/>
          </a:prstGeom>
          <a:solidFill>
            <a:schemeClr val="accent3">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3" name="Rectangle à coins arrondis 82"/>
          <p:cNvSpPr/>
          <p:nvPr/>
        </p:nvSpPr>
        <p:spPr>
          <a:xfrm>
            <a:off x="138113" y="79772"/>
            <a:ext cx="1917700" cy="423863"/>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dirty="0"/>
              <a:t>Les follicules</a:t>
            </a:r>
          </a:p>
        </p:txBody>
      </p:sp>
      <p:sp>
        <p:nvSpPr>
          <p:cNvPr id="2" name="Rectangle à coins arrondis 1"/>
          <p:cNvSpPr/>
          <p:nvPr/>
        </p:nvSpPr>
        <p:spPr>
          <a:xfrm>
            <a:off x="4139952" y="923553"/>
            <a:ext cx="4850061" cy="1000125"/>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dirty="0">
                <a:solidFill>
                  <a:schemeClr val="bg1"/>
                </a:solidFill>
              </a:rPr>
              <a:t>- Ovaires petits et lisses</a:t>
            </a:r>
          </a:p>
          <a:p>
            <a:pPr>
              <a:defRPr/>
            </a:pPr>
            <a:r>
              <a:rPr lang="fr-BE" dirty="0">
                <a:solidFill>
                  <a:schemeClr val="bg1"/>
                </a:solidFill>
              </a:rPr>
              <a:t>- Absence de recrutement/croissance folliculaire</a:t>
            </a:r>
          </a:p>
          <a:p>
            <a:pPr>
              <a:defRPr/>
            </a:pPr>
            <a:r>
              <a:rPr lang="fr-BE" dirty="0">
                <a:solidFill>
                  <a:schemeClr val="bg1"/>
                </a:solidFill>
              </a:rPr>
              <a:t>- Etat d’</a:t>
            </a:r>
            <a:r>
              <a:rPr lang="fr-BE" dirty="0" err="1">
                <a:solidFill>
                  <a:schemeClr val="bg1"/>
                </a:solidFill>
              </a:rPr>
              <a:t>anoestrus</a:t>
            </a:r>
            <a:r>
              <a:rPr lang="fr-BE" dirty="0">
                <a:solidFill>
                  <a:schemeClr val="bg1"/>
                </a:solidFill>
              </a:rPr>
              <a:t> de type 1 si bilatéral </a:t>
            </a:r>
          </a:p>
        </p:txBody>
      </p:sp>
      <p:sp>
        <p:nvSpPr>
          <p:cNvPr id="96" name="Rectangle à coins arrondis 95"/>
          <p:cNvSpPr/>
          <p:nvPr/>
        </p:nvSpPr>
        <p:spPr>
          <a:xfrm>
            <a:off x="4139952" y="2100634"/>
            <a:ext cx="4634037" cy="1119188"/>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Tx/>
              <a:buChar char="-"/>
              <a:defRPr/>
            </a:pPr>
            <a:r>
              <a:rPr lang="fr-BE" dirty="0">
                <a:solidFill>
                  <a:schemeClr val="bg1"/>
                </a:solidFill>
              </a:rPr>
              <a:t>Ovaires granuleux</a:t>
            </a:r>
          </a:p>
          <a:p>
            <a:pPr marL="285750" indent="-285750">
              <a:buFontTx/>
              <a:buChar char="-"/>
              <a:defRPr/>
            </a:pPr>
            <a:r>
              <a:rPr lang="fr-BE" dirty="0">
                <a:solidFill>
                  <a:schemeClr val="bg1"/>
                </a:solidFill>
              </a:rPr>
              <a:t>Absence de croissance folliculaire jusqu’au stade de dominance</a:t>
            </a:r>
          </a:p>
          <a:p>
            <a:pPr marL="285750" indent="-285750">
              <a:buFontTx/>
              <a:buChar char="-"/>
              <a:defRPr/>
            </a:pPr>
            <a:r>
              <a:rPr lang="fr-BE" dirty="0">
                <a:solidFill>
                  <a:schemeClr val="bg1"/>
                </a:solidFill>
              </a:rPr>
              <a:t>Etat d’anoestrus de type 1 si bilatéral</a:t>
            </a:r>
          </a:p>
        </p:txBody>
      </p:sp>
      <p:grpSp>
        <p:nvGrpSpPr>
          <p:cNvPr id="39950" name="Groupe 102"/>
          <p:cNvGrpSpPr>
            <a:grpSpLocks/>
          </p:cNvGrpSpPr>
          <p:nvPr/>
        </p:nvGrpSpPr>
        <p:grpSpPr bwMode="auto">
          <a:xfrm>
            <a:off x="231098" y="3407598"/>
            <a:ext cx="1611076" cy="1014413"/>
            <a:chOff x="447676" y="548680"/>
            <a:chExt cx="1927225" cy="1352550"/>
          </a:xfrm>
        </p:grpSpPr>
        <p:sp>
          <p:nvSpPr>
            <p:cNvPr id="104" name="Forme libre 103"/>
            <p:cNvSpPr/>
            <p:nvPr/>
          </p:nvSpPr>
          <p:spPr>
            <a:xfrm>
              <a:off x="469901" y="564555"/>
              <a:ext cx="1905000" cy="128587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105" name="Forme libre 104"/>
            <p:cNvSpPr/>
            <p:nvPr/>
          </p:nvSpPr>
          <p:spPr>
            <a:xfrm>
              <a:off x="1457326" y="616943"/>
              <a:ext cx="885825" cy="820737"/>
            </a:xfrm>
            <a:custGeom>
              <a:avLst/>
              <a:gdLst>
                <a:gd name="connsiteX0" fmla="*/ 352425 w 752660"/>
                <a:gd name="connsiteY0" fmla="*/ 7650 h 712500"/>
                <a:gd name="connsiteX1" fmla="*/ 438150 w 752660"/>
                <a:gd name="connsiteY1" fmla="*/ 7650 h 712500"/>
                <a:gd name="connsiteX2" fmla="*/ 495300 w 752660"/>
                <a:gd name="connsiteY2" fmla="*/ 26700 h 712500"/>
                <a:gd name="connsiteX3" fmla="*/ 523875 w 752660"/>
                <a:gd name="connsiteY3" fmla="*/ 36225 h 712500"/>
                <a:gd name="connsiteX4" fmla="*/ 609600 w 752660"/>
                <a:gd name="connsiteY4" fmla="*/ 102900 h 712500"/>
                <a:gd name="connsiteX5" fmla="*/ 638175 w 752660"/>
                <a:gd name="connsiteY5" fmla="*/ 121950 h 712500"/>
                <a:gd name="connsiteX6" fmla="*/ 676275 w 752660"/>
                <a:gd name="connsiteY6" fmla="*/ 179100 h 712500"/>
                <a:gd name="connsiteX7" fmla="*/ 695325 w 752660"/>
                <a:gd name="connsiteY7" fmla="*/ 207675 h 712500"/>
                <a:gd name="connsiteX8" fmla="*/ 733425 w 752660"/>
                <a:gd name="connsiteY8" fmla="*/ 264825 h 712500"/>
                <a:gd name="connsiteX9" fmla="*/ 752475 w 752660"/>
                <a:gd name="connsiteY9" fmla="*/ 321975 h 712500"/>
                <a:gd name="connsiteX10" fmla="*/ 733425 w 752660"/>
                <a:gd name="connsiteY10" fmla="*/ 455325 h 712500"/>
                <a:gd name="connsiteX11" fmla="*/ 723900 w 752660"/>
                <a:gd name="connsiteY11" fmla="*/ 483900 h 712500"/>
                <a:gd name="connsiteX12" fmla="*/ 704850 w 752660"/>
                <a:gd name="connsiteY12" fmla="*/ 512475 h 712500"/>
                <a:gd name="connsiteX13" fmla="*/ 695325 w 752660"/>
                <a:gd name="connsiteY13" fmla="*/ 541050 h 712500"/>
                <a:gd name="connsiteX14" fmla="*/ 676275 w 752660"/>
                <a:gd name="connsiteY14" fmla="*/ 569625 h 712500"/>
                <a:gd name="connsiteX15" fmla="*/ 647700 w 752660"/>
                <a:gd name="connsiteY15" fmla="*/ 626775 h 712500"/>
                <a:gd name="connsiteX16" fmla="*/ 619125 w 752660"/>
                <a:gd name="connsiteY16" fmla="*/ 636300 h 712500"/>
                <a:gd name="connsiteX17" fmla="*/ 504825 w 752660"/>
                <a:gd name="connsiteY17" fmla="*/ 693450 h 712500"/>
                <a:gd name="connsiteX18" fmla="*/ 476250 w 752660"/>
                <a:gd name="connsiteY18" fmla="*/ 702975 h 712500"/>
                <a:gd name="connsiteX19" fmla="*/ 447675 w 752660"/>
                <a:gd name="connsiteY19" fmla="*/ 712500 h 712500"/>
                <a:gd name="connsiteX20" fmla="*/ 247650 w 752660"/>
                <a:gd name="connsiteY20" fmla="*/ 702975 h 712500"/>
                <a:gd name="connsiteX21" fmla="*/ 142875 w 752660"/>
                <a:gd name="connsiteY21" fmla="*/ 683925 h 712500"/>
                <a:gd name="connsiteX22" fmla="*/ 114300 w 752660"/>
                <a:gd name="connsiteY22" fmla="*/ 664875 h 712500"/>
                <a:gd name="connsiteX23" fmla="*/ 76200 w 752660"/>
                <a:gd name="connsiteY23" fmla="*/ 617250 h 712500"/>
                <a:gd name="connsiteX24" fmla="*/ 47625 w 752660"/>
                <a:gd name="connsiteY24" fmla="*/ 560100 h 712500"/>
                <a:gd name="connsiteX25" fmla="*/ 28575 w 752660"/>
                <a:gd name="connsiteY25" fmla="*/ 531525 h 712500"/>
                <a:gd name="connsiteX26" fmla="*/ 19050 w 752660"/>
                <a:gd name="connsiteY26" fmla="*/ 493425 h 712500"/>
                <a:gd name="connsiteX27" fmla="*/ 0 w 752660"/>
                <a:gd name="connsiteY27" fmla="*/ 436275 h 712500"/>
                <a:gd name="connsiteX28" fmla="*/ 9525 w 752660"/>
                <a:gd name="connsiteY28" fmla="*/ 245775 h 712500"/>
                <a:gd name="connsiteX29" fmla="*/ 28575 w 752660"/>
                <a:gd name="connsiteY29" fmla="*/ 188625 h 712500"/>
                <a:gd name="connsiteX30" fmla="*/ 57150 w 752660"/>
                <a:gd name="connsiteY30" fmla="*/ 179100 h 712500"/>
                <a:gd name="connsiteX31" fmla="*/ 95250 w 752660"/>
                <a:gd name="connsiteY31" fmla="*/ 121950 h 712500"/>
                <a:gd name="connsiteX32" fmla="*/ 142875 w 752660"/>
                <a:gd name="connsiteY32" fmla="*/ 112425 h 712500"/>
                <a:gd name="connsiteX33" fmla="*/ 219075 w 752660"/>
                <a:gd name="connsiteY33" fmla="*/ 83850 h 712500"/>
                <a:gd name="connsiteX34" fmla="*/ 247650 w 752660"/>
                <a:gd name="connsiteY34" fmla="*/ 64800 h 712500"/>
                <a:gd name="connsiteX35" fmla="*/ 285750 w 752660"/>
                <a:gd name="connsiteY35" fmla="*/ 55275 h 712500"/>
                <a:gd name="connsiteX36" fmla="*/ 314325 w 752660"/>
                <a:gd name="connsiteY36" fmla="*/ 36225 h 712500"/>
                <a:gd name="connsiteX37" fmla="*/ 352425 w 752660"/>
                <a:gd name="connsiteY37" fmla="*/ 7650 h 71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2660" h="712500">
                  <a:moveTo>
                    <a:pt x="352425" y="7650"/>
                  </a:moveTo>
                  <a:cubicBezTo>
                    <a:pt x="373062" y="2888"/>
                    <a:pt x="389725" y="-6878"/>
                    <a:pt x="438150" y="7650"/>
                  </a:cubicBezTo>
                  <a:cubicBezTo>
                    <a:pt x="457384" y="13420"/>
                    <a:pt x="476250" y="20350"/>
                    <a:pt x="495300" y="26700"/>
                  </a:cubicBezTo>
                  <a:lnTo>
                    <a:pt x="523875" y="36225"/>
                  </a:lnTo>
                  <a:cubicBezTo>
                    <a:pt x="568639" y="80989"/>
                    <a:pt x="541242" y="57328"/>
                    <a:pt x="609600" y="102900"/>
                  </a:cubicBezTo>
                  <a:lnTo>
                    <a:pt x="638175" y="121950"/>
                  </a:lnTo>
                  <a:lnTo>
                    <a:pt x="676275" y="179100"/>
                  </a:lnTo>
                  <a:cubicBezTo>
                    <a:pt x="682625" y="188625"/>
                    <a:pt x="691705" y="196815"/>
                    <a:pt x="695325" y="207675"/>
                  </a:cubicBezTo>
                  <a:cubicBezTo>
                    <a:pt x="709110" y="249029"/>
                    <a:pt x="697750" y="229150"/>
                    <a:pt x="733425" y="264825"/>
                  </a:cubicBezTo>
                  <a:cubicBezTo>
                    <a:pt x="739775" y="283875"/>
                    <a:pt x="754473" y="301994"/>
                    <a:pt x="752475" y="321975"/>
                  </a:cubicBezTo>
                  <a:cubicBezTo>
                    <a:pt x="744884" y="397882"/>
                    <a:pt x="749361" y="399549"/>
                    <a:pt x="733425" y="455325"/>
                  </a:cubicBezTo>
                  <a:cubicBezTo>
                    <a:pt x="730667" y="464979"/>
                    <a:pt x="728390" y="474920"/>
                    <a:pt x="723900" y="483900"/>
                  </a:cubicBezTo>
                  <a:cubicBezTo>
                    <a:pt x="718780" y="494139"/>
                    <a:pt x="709970" y="502236"/>
                    <a:pt x="704850" y="512475"/>
                  </a:cubicBezTo>
                  <a:cubicBezTo>
                    <a:pt x="700360" y="521455"/>
                    <a:pt x="699815" y="532070"/>
                    <a:pt x="695325" y="541050"/>
                  </a:cubicBezTo>
                  <a:cubicBezTo>
                    <a:pt x="690205" y="551289"/>
                    <a:pt x="681395" y="559386"/>
                    <a:pt x="676275" y="569625"/>
                  </a:cubicBezTo>
                  <a:cubicBezTo>
                    <a:pt x="664771" y="592632"/>
                    <a:pt x="670448" y="608577"/>
                    <a:pt x="647700" y="626775"/>
                  </a:cubicBezTo>
                  <a:cubicBezTo>
                    <a:pt x="639860" y="633047"/>
                    <a:pt x="627902" y="631424"/>
                    <a:pt x="619125" y="636300"/>
                  </a:cubicBezTo>
                  <a:cubicBezTo>
                    <a:pt x="508338" y="697848"/>
                    <a:pt x="616084" y="656364"/>
                    <a:pt x="504825" y="693450"/>
                  </a:cubicBezTo>
                  <a:lnTo>
                    <a:pt x="476250" y="702975"/>
                  </a:lnTo>
                  <a:lnTo>
                    <a:pt x="447675" y="712500"/>
                  </a:lnTo>
                  <a:cubicBezTo>
                    <a:pt x="381000" y="709325"/>
                    <a:pt x="314242" y="707568"/>
                    <a:pt x="247650" y="702975"/>
                  </a:cubicBezTo>
                  <a:cubicBezTo>
                    <a:pt x="224797" y="701399"/>
                    <a:pt x="170902" y="697938"/>
                    <a:pt x="142875" y="683925"/>
                  </a:cubicBezTo>
                  <a:cubicBezTo>
                    <a:pt x="132636" y="678805"/>
                    <a:pt x="123825" y="671225"/>
                    <a:pt x="114300" y="664875"/>
                  </a:cubicBezTo>
                  <a:cubicBezTo>
                    <a:pt x="95757" y="609245"/>
                    <a:pt x="119284" y="660334"/>
                    <a:pt x="76200" y="617250"/>
                  </a:cubicBezTo>
                  <a:cubicBezTo>
                    <a:pt x="48903" y="589953"/>
                    <a:pt x="63119" y="591088"/>
                    <a:pt x="47625" y="560100"/>
                  </a:cubicBezTo>
                  <a:cubicBezTo>
                    <a:pt x="42505" y="549861"/>
                    <a:pt x="34925" y="541050"/>
                    <a:pt x="28575" y="531525"/>
                  </a:cubicBezTo>
                  <a:cubicBezTo>
                    <a:pt x="25400" y="518825"/>
                    <a:pt x="22812" y="505964"/>
                    <a:pt x="19050" y="493425"/>
                  </a:cubicBezTo>
                  <a:cubicBezTo>
                    <a:pt x="13280" y="474191"/>
                    <a:pt x="0" y="436275"/>
                    <a:pt x="0" y="436275"/>
                  </a:cubicBezTo>
                  <a:cubicBezTo>
                    <a:pt x="3175" y="372775"/>
                    <a:pt x="2237" y="308935"/>
                    <a:pt x="9525" y="245775"/>
                  </a:cubicBezTo>
                  <a:cubicBezTo>
                    <a:pt x="11827" y="225827"/>
                    <a:pt x="9525" y="194975"/>
                    <a:pt x="28575" y="188625"/>
                  </a:cubicBezTo>
                  <a:lnTo>
                    <a:pt x="57150" y="179100"/>
                  </a:lnTo>
                  <a:cubicBezTo>
                    <a:pt x="65617" y="153700"/>
                    <a:pt x="66710" y="136220"/>
                    <a:pt x="95250" y="121950"/>
                  </a:cubicBezTo>
                  <a:cubicBezTo>
                    <a:pt x="109730" y="114710"/>
                    <a:pt x="127000" y="115600"/>
                    <a:pt x="142875" y="112425"/>
                  </a:cubicBezTo>
                  <a:cubicBezTo>
                    <a:pt x="209888" y="67749"/>
                    <a:pt x="124914" y="119160"/>
                    <a:pt x="219075" y="83850"/>
                  </a:cubicBezTo>
                  <a:cubicBezTo>
                    <a:pt x="229794" y="79830"/>
                    <a:pt x="237128" y="69309"/>
                    <a:pt x="247650" y="64800"/>
                  </a:cubicBezTo>
                  <a:cubicBezTo>
                    <a:pt x="259682" y="59643"/>
                    <a:pt x="273050" y="58450"/>
                    <a:pt x="285750" y="55275"/>
                  </a:cubicBezTo>
                  <a:cubicBezTo>
                    <a:pt x="295275" y="48925"/>
                    <a:pt x="304086" y="41345"/>
                    <a:pt x="314325" y="36225"/>
                  </a:cubicBezTo>
                  <a:cubicBezTo>
                    <a:pt x="358105" y="14335"/>
                    <a:pt x="331788" y="12412"/>
                    <a:pt x="352425" y="7650"/>
                  </a:cubicBezTo>
                  <a:close/>
                </a:path>
              </a:pathLst>
            </a:custGeom>
            <a:solidFill>
              <a:srgbClr val="080808"/>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BE" dirty="0"/>
                <a:t>F</a:t>
              </a:r>
            </a:p>
          </p:txBody>
        </p:sp>
        <p:sp>
          <p:nvSpPr>
            <p:cNvPr id="106" name="Forme libre 105"/>
            <p:cNvSpPr/>
            <p:nvPr/>
          </p:nvSpPr>
          <p:spPr>
            <a:xfrm>
              <a:off x="1971676" y="605830"/>
              <a:ext cx="382587" cy="485775"/>
            </a:xfrm>
            <a:custGeom>
              <a:avLst/>
              <a:gdLst>
                <a:gd name="connsiteX0" fmla="*/ 0 w 381751"/>
                <a:gd name="connsiteY0" fmla="*/ 9525 h 485775"/>
                <a:gd name="connsiteX1" fmla="*/ 47625 w 381751"/>
                <a:gd name="connsiteY1" fmla="*/ 0 h 485775"/>
                <a:gd name="connsiteX2" fmla="*/ 142875 w 381751"/>
                <a:gd name="connsiteY2" fmla="*/ 19050 h 485775"/>
                <a:gd name="connsiteX3" fmla="*/ 180975 w 381751"/>
                <a:gd name="connsiteY3" fmla="*/ 47625 h 485775"/>
                <a:gd name="connsiteX4" fmla="*/ 228600 w 381751"/>
                <a:gd name="connsiteY4" fmla="*/ 95250 h 485775"/>
                <a:gd name="connsiteX5" fmla="*/ 247650 w 381751"/>
                <a:gd name="connsiteY5" fmla="*/ 123825 h 485775"/>
                <a:gd name="connsiteX6" fmla="*/ 276225 w 381751"/>
                <a:gd name="connsiteY6" fmla="*/ 142875 h 485775"/>
                <a:gd name="connsiteX7" fmla="*/ 323850 w 381751"/>
                <a:gd name="connsiteY7" fmla="*/ 228600 h 485775"/>
                <a:gd name="connsiteX8" fmla="*/ 371475 w 381751"/>
                <a:gd name="connsiteY8" fmla="*/ 295275 h 485775"/>
                <a:gd name="connsiteX9" fmla="*/ 381000 w 381751"/>
                <a:gd name="connsiteY9"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751" h="485775">
                  <a:moveTo>
                    <a:pt x="0" y="9525"/>
                  </a:moveTo>
                  <a:cubicBezTo>
                    <a:pt x="15875" y="6350"/>
                    <a:pt x="31436" y="0"/>
                    <a:pt x="47625" y="0"/>
                  </a:cubicBezTo>
                  <a:cubicBezTo>
                    <a:pt x="91405" y="0"/>
                    <a:pt x="107686" y="7320"/>
                    <a:pt x="142875" y="19050"/>
                  </a:cubicBezTo>
                  <a:cubicBezTo>
                    <a:pt x="155575" y="28575"/>
                    <a:pt x="169750" y="36400"/>
                    <a:pt x="180975" y="47625"/>
                  </a:cubicBezTo>
                  <a:cubicBezTo>
                    <a:pt x="244475" y="111125"/>
                    <a:pt x="152400" y="44450"/>
                    <a:pt x="228600" y="95250"/>
                  </a:cubicBezTo>
                  <a:cubicBezTo>
                    <a:pt x="234950" y="104775"/>
                    <a:pt x="239555" y="115730"/>
                    <a:pt x="247650" y="123825"/>
                  </a:cubicBezTo>
                  <a:cubicBezTo>
                    <a:pt x="255745" y="131920"/>
                    <a:pt x="268687" y="134260"/>
                    <a:pt x="276225" y="142875"/>
                  </a:cubicBezTo>
                  <a:cubicBezTo>
                    <a:pt x="346301" y="222962"/>
                    <a:pt x="295505" y="171910"/>
                    <a:pt x="323850" y="228600"/>
                  </a:cubicBezTo>
                  <a:cubicBezTo>
                    <a:pt x="330814" y="242528"/>
                    <a:pt x="365003" y="286646"/>
                    <a:pt x="371475" y="295275"/>
                  </a:cubicBezTo>
                  <a:cubicBezTo>
                    <a:pt x="385726" y="409281"/>
                    <a:pt x="381000" y="345877"/>
                    <a:pt x="381000" y="48577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7" name="Forme libre 106"/>
            <p:cNvSpPr/>
            <p:nvPr/>
          </p:nvSpPr>
          <p:spPr>
            <a:xfrm>
              <a:off x="447676" y="558205"/>
              <a:ext cx="1914525" cy="1323975"/>
            </a:xfrm>
            <a:custGeom>
              <a:avLst/>
              <a:gdLst>
                <a:gd name="connsiteX0" fmla="*/ 1495425 w 1914525"/>
                <a:gd name="connsiteY0" fmla="*/ 66675 h 1323975"/>
                <a:gd name="connsiteX1" fmla="*/ 1400175 w 1914525"/>
                <a:gd name="connsiteY1" fmla="*/ 57150 h 1323975"/>
                <a:gd name="connsiteX2" fmla="*/ 1333500 w 1914525"/>
                <a:gd name="connsiteY2" fmla="*/ 47625 h 1323975"/>
                <a:gd name="connsiteX3" fmla="*/ 1247775 w 1914525"/>
                <a:gd name="connsiteY3" fmla="*/ 38100 h 1323975"/>
                <a:gd name="connsiteX4" fmla="*/ 1000125 w 1914525"/>
                <a:gd name="connsiteY4" fmla="*/ 19050 h 1323975"/>
                <a:gd name="connsiteX5" fmla="*/ 962025 w 1914525"/>
                <a:gd name="connsiteY5" fmla="*/ 9525 h 1323975"/>
                <a:gd name="connsiteX6" fmla="*/ 885825 w 1914525"/>
                <a:gd name="connsiteY6" fmla="*/ 0 h 1323975"/>
                <a:gd name="connsiteX7" fmla="*/ 819150 w 1914525"/>
                <a:gd name="connsiteY7" fmla="*/ 9525 h 1323975"/>
                <a:gd name="connsiteX8" fmla="*/ 685800 w 1914525"/>
                <a:gd name="connsiteY8" fmla="*/ 28575 h 1323975"/>
                <a:gd name="connsiteX9" fmla="*/ 552450 w 1914525"/>
                <a:gd name="connsiteY9" fmla="*/ 38100 h 1323975"/>
                <a:gd name="connsiteX10" fmla="*/ 523875 w 1914525"/>
                <a:gd name="connsiteY10" fmla="*/ 66675 h 1323975"/>
                <a:gd name="connsiteX11" fmla="*/ 495300 w 1914525"/>
                <a:gd name="connsiteY11" fmla="*/ 76200 h 1323975"/>
                <a:gd name="connsiteX12" fmla="*/ 466725 w 1914525"/>
                <a:gd name="connsiteY12" fmla="*/ 95250 h 1323975"/>
                <a:gd name="connsiteX13" fmla="*/ 361950 w 1914525"/>
                <a:gd name="connsiteY13" fmla="*/ 114300 h 1323975"/>
                <a:gd name="connsiteX14" fmla="*/ 342900 w 1914525"/>
                <a:gd name="connsiteY14" fmla="*/ 142875 h 1323975"/>
                <a:gd name="connsiteX15" fmla="*/ 333375 w 1914525"/>
                <a:gd name="connsiteY15" fmla="*/ 171450 h 1323975"/>
                <a:gd name="connsiteX16" fmla="*/ 247650 w 1914525"/>
                <a:gd name="connsiteY16" fmla="*/ 219075 h 1323975"/>
                <a:gd name="connsiteX17" fmla="*/ 209550 w 1914525"/>
                <a:gd name="connsiteY17" fmla="*/ 228600 h 1323975"/>
                <a:gd name="connsiteX18" fmla="*/ 152400 w 1914525"/>
                <a:gd name="connsiteY18" fmla="*/ 276225 h 1323975"/>
                <a:gd name="connsiteX19" fmla="*/ 133350 w 1914525"/>
                <a:gd name="connsiteY19" fmla="*/ 304800 h 1323975"/>
                <a:gd name="connsiteX20" fmla="*/ 123825 w 1914525"/>
                <a:gd name="connsiteY20" fmla="*/ 342900 h 1323975"/>
                <a:gd name="connsiteX21" fmla="*/ 104775 w 1914525"/>
                <a:gd name="connsiteY21" fmla="*/ 371475 h 1323975"/>
                <a:gd name="connsiteX22" fmla="*/ 85725 w 1914525"/>
                <a:gd name="connsiteY22" fmla="*/ 447675 h 1323975"/>
                <a:gd name="connsiteX23" fmla="*/ 66675 w 1914525"/>
                <a:gd name="connsiteY23" fmla="*/ 504825 h 1323975"/>
                <a:gd name="connsiteX24" fmla="*/ 57150 w 1914525"/>
                <a:gd name="connsiteY24" fmla="*/ 533400 h 1323975"/>
                <a:gd name="connsiteX25" fmla="*/ 19050 w 1914525"/>
                <a:gd name="connsiteY25" fmla="*/ 590550 h 1323975"/>
                <a:gd name="connsiteX26" fmla="*/ 0 w 1914525"/>
                <a:gd name="connsiteY26" fmla="*/ 619125 h 1323975"/>
                <a:gd name="connsiteX27" fmla="*/ 28575 w 1914525"/>
                <a:gd name="connsiteY27" fmla="*/ 723900 h 1323975"/>
                <a:gd name="connsiteX28" fmla="*/ 57150 w 1914525"/>
                <a:gd name="connsiteY28" fmla="*/ 762000 h 1323975"/>
                <a:gd name="connsiteX29" fmla="*/ 66675 w 1914525"/>
                <a:gd name="connsiteY29" fmla="*/ 857250 h 1323975"/>
                <a:gd name="connsiteX30" fmla="*/ 104775 w 1914525"/>
                <a:gd name="connsiteY30" fmla="*/ 942975 h 1323975"/>
                <a:gd name="connsiteX31" fmla="*/ 114300 w 1914525"/>
                <a:gd name="connsiteY31" fmla="*/ 971550 h 1323975"/>
                <a:gd name="connsiteX32" fmla="*/ 152400 w 1914525"/>
                <a:gd name="connsiteY32" fmla="*/ 1057275 h 1323975"/>
                <a:gd name="connsiteX33" fmla="*/ 161925 w 1914525"/>
                <a:gd name="connsiteY33" fmla="*/ 1085850 h 1323975"/>
                <a:gd name="connsiteX34" fmla="*/ 171450 w 1914525"/>
                <a:gd name="connsiteY34" fmla="*/ 1114425 h 1323975"/>
                <a:gd name="connsiteX35" fmla="*/ 209550 w 1914525"/>
                <a:gd name="connsiteY35" fmla="*/ 1171575 h 1323975"/>
                <a:gd name="connsiteX36" fmla="*/ 295275 w 1914525"/>
                <a:gd name="connsiteY36" fmla="*/ 1181100 h 1323975"/>
                <a:gd name="connsiteX37" fmla="*/ 352425 w 1914525"/>
                <a:gd name="connsiteY37" fmla="*/ 1200150 h 1323975"/>
                <a:gd name="connsiteX38" fmla="*/ 428625 w 1914525"/>
                <a:gd name="connsiteY38" fmla="*/ 1219200 h 1323975"/>
                <a:gd name="connsiteX39" fmla="*/ 457200 w 1914525"/>
                <a:gd name="connsiteY39" fmla="*/ 1247775 h 1323975"/>
                <a:gd name="connsiteX40" fmla="*/ 552450 w 1914525"/>
                <a:gd name="connsiteY40" fmla="*/ 1304925 h 1323975"/>
                <a:gd name="connsiteX41" fmla="*/ 609600 w 1914525"/>
                <a:gd name="connsiteY41" fmla="*/ 1323975 h 1323975"/>
                <a:gd name="connsiteX42" fmla="*/ 695325 w 1914525"/>
                <a:gd name="connsiteY42" fmla="*/ 1314450 h 1323975"/>
                <a:gd name="connsiteX43" fmla="*/ 723900 w 1914525"/>
                <a:gd name="connsiteY43" fmla="*/ 1304925 h 1323975"/>
                <a:gd name="connsiteX44" fmla="*/ 762000 w 1914525"/>
                <a:gd name="connsiteY44" fmla="*/ 1295400 h 1323975"/>
                <a:gd name="connsiteX45" fmla="*/ 790575 w 1914525"/>
                <a:gd name="connsiteY45" fmla="*/ 1285875 h 1323975"/>
                <a:gd name="connsiteX46" fmla="*/ 1123950 w 1914525"/>
                <a:gd name="connsiteY46" fmla="*/ 1266825 h 1323975"/>
                <a:gd name="connsiteX47" fmla="*/ 1295400 w 1914525"/>
                <a:gd name="connsiteY47" fmla="*/ 1266825 h 1323975"/>
                <a:gd name="connsiteX48" fmla="*/ 1619250 w 1914525"/>
                <a:gd name="connsiteY48" fmla="*/ 1257300 h 1323975"/>
                <a:gd name="connsiteX49" fmla="*/ 1676400 w 1914525"/>
                <a:gd name="connsiteY49" fmla="*/ 1228725 h 1323975"/>
                <a:gd name="connsiteX50" fmla="*/ 1685925 w 1914525"/>
                <a:gd name="connsiteY50" fmla="*/ 1200150 h 1323975"/>
                <a:gd name="connsiteX51" fmla="*/ 1704975 w 1914525"/>
                <a:gd name="connsiteY51" fmla="*/ 1171575 h 1323975"/>
                <a:gd name="connsiteX52" fmla="*/ 1714500 w 1914525"/>
                <a:gd name="connsiteY52" fmla="*/ 1114425 h 1323975"/>
                <a:gd name="connsiteX53" fmla="*/ 1724025 w 1914525"/>
                <a:gd name="connsiteY53" fmla="*/ 1085850 h 1323975"/>
                <a:gd name="connsiteX54" fmla="*/ 1781175 w 1914525"/>
                <a:gd name="connsiteY54" fmla="*/ 1047750 h 1323975"/>
                <a:gd name="connsiteX55" fmla="*/ 1809750 w 1914525"/>
                <a:gd name="connsiteY55" fmla="*/ 1028700 h 1323975"/>
                <a:gd name="connsiteX56" fmla="*/ 1876425 w 1914525"/>
                <a:gd name="connsiteY56" fmla="*/ 1000125 h 1323975"/>
                <a:gd name="connsiteX57" fmla="*/ 1895475 w 1914525"/>
                <a:gd name="connsiteY57" fmla="*/ 942975 h 1323975"/>
                <a:gd name="connsiteX58" fmla="*/ 1905000 w 1914525"/>
                <a:gd name="connsiteY58" fmla="*/ 914400 h 1323975"/>
                <a:gd name="connsiteX59" fmla="*/ 1914525 w 1914525"/>
                <a:gd name="connsiteY59" fmla="*/ 876300 h 1323975"/>
                <a:gd name="connsiteX60" fmla="*/ 1905000 w 1914525"/>
                <a:gd name="connsiteY60" fmla="*/ 600075 h 1323975"/>
                <a:gd name="connsiteX61" fmla="*/ 1895475 w 1914525"/>
                <a:gd name="connsiteY61" fmla="*/ 571500 h 1323975"/>
                <a:gd name="connsiteX62" fmla="*/ 1866900 w 1914525"/>
                <a:gd name="connsiteY62" fmla="*/ 54292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14525" h="1323975">
                  <a:moveTo>
                    <a:pt x="1495425" y="66675"/>
                  </a:moveTo>
                  <a:lnTo>
                    <a:pt x="1400175" y="57150"/>
                  </a:lnTo>
                  <a:cubicBezTo>
                    <a:pt x="1377878" y="54527"/>
                    <a:pt x="1355777" y="50410"/>
                    <a:pt x="1333500" y="47625"/>
                  </a:cubicBezTo>
                  <a:cubicBezTo>
                    <a:pt x="1304971" y="44059"/>
                    <a:pt x="1276350" y="41275"/>
                    <a:pt x="1247775" y="38100"/>
                  </a:cubicBezTo>
                  <a:cubicBezTo>
                    <a:pt x="1134262" y="9722"/>
                    <a:pt x="1263230" y="39289"/>
                    <a:pt x="1000125" y="19050"/>
                  </a:cubicBezTo>
                  <a:cubicBezTo>
                    <a:pt x="987073" y="18046"/>
                    <a:pt x="974938" y="11677"/>
                    <a:pt x="962025" y="9525"/>
                  </a:cubicBezTo>
                  <a:cubicBezTo>
                    <a:pt x="936776" y="5317"/>
                    <a:pt x="911225" y="3175"/>
                    <a:pt x="885825" y="0"/>
                  </a:cubicBezTo>
                  <a:lnTo>
                    <a:pt x="819150" y="9525"/>
                  </a:lnTo>
                  <a:cubicBezTo>
                    <a:pt x="758938" y="18788"/>
                    <a:pt x="751756" y="22579"/>
                    <a:pt x="685800" y="28575"/>
                  </a:cubicBezTo>
                  <a:cubicBezTo>
                    <a:pt x="641420" y="32610"/>
                    <a:pt x="596900" y="34925"/>
                    <a:pt x="552450" y="38100"/>
                  </a:cubicBezTo>
                  <a:cubicBezTo>
                    <a:pt x="542925" y="47625"/>
                    <a:pt x="535083" y="59203"/>
                    <a:pt x="523875" y="66675"/>
                  </a:cubicBezTo>
                  <a:cubicBezTo>
                    <a:pt x="515521" y="72244"/>
                    <a:pt x="504280" y="71710"/>
                    <a:pt x="495300" y="76200"/>
                  </a:cubicBezTo>
                  <a:cubicBezTo>
                    <a:pt x="485061" y="81320"/>
                    <a:pt x="477247" y="90741"/>
                    <a:pt x="466725" y="95250"/>
                  </a:cubicBezTo>
                  <a:cubicBezTo>
                    <a:pt x="444270" y="104874"/>
                    <a:pt x="377401" y="112093"/>
                    <a:pt x="361950" y="114300"/>
                  </a:cubicBezTo>
                  <a:cubicBezTo>
                    <a:pt x="355600" y="123825"/>
                    <a:pt x="348020" y="132636"/>
                    <a:pt x="342900" y="142875"/>
                  </a:cubicBezTo>
                  <a:cubicBezTo>
                    <a:pt x="338410" y="151855"/>
                    <a:pt x="340475" y="164350"/>
                    <a:pt x="333375" y="171450"/>
                  </a:cubicBezTo>
                  <a:cubicBezTo>
                    <a:pt x="306086" y="198739"/>
                    <a:pt x="281187" y="209493"/>
                    <a:pt x="247650" y="219075"/>
                  </a:cubicBezTo>
                  <a:cubicBezTo>
                    <a:pt x="235063" y="222671"/>
                    <a:pt x="222250" y="225425"/>
                    <a:pt x="209550" y="228600"/>
                  </a:cubicBezTo>
                  <a:cubicBezTo>
                    <a:pt x="181453" y="247331"/>
                    <a:pt x="175319" y="248723"/>
                    <a:pt x="152400" y="276225"/>
                  </a:cubicBezTo>
                  <a:cubicBezTo>
                    <a:pt x="145071" y="285019"/>
                    <a:pt x="139700" y="295275"/>
                    <a:pt x="133350" y="304800"/>
                  </a:cubicBezTo>
                  <a:cubicBezTo>
                    <a:pt x="130175" y="317500"/>
                    <a:pt x="128982" y="330868"/>
                    <a:pt x="123825" y="342900"/>
                  </a:cubicBezTo>
                  <a:cubicBezTo>
                    <a:pt x="119316" y="353422"/>
                    <a:pt x="108687" y="360717"/>
                    <a:pt x="104775" y="371475"/>
                  </a:cubicBezTo>
                  <a:cubicBezTo>
                    <a:pt x="95828" y="396080"/>
                    <a:pt x="94004" y="422837"/>
                    <a:pt x="85725" y="447675"/>
                  </a:cubicBezTo>
                  <a:lnTo>
                    <a:pt x="66675" y="504825"/>
                  </a:lnTo>
                  <a:cubicBezTo>
                    <a:pt x="63500" y="514350"/>
                    <a:pt x="62719" y="525046"/>
                    <a:pt x="57150" y="533400"/>
                  </a:cubicBezTo>
                  <a:lnTo>
                    <a:pt x="19050" y="590550"/>
                  </a:lnTo>
                  <a:lnTo>
                    <a:pt x="0" y="619125"/>
                  </a:lnTo>
                  <a:cubicBezTo>
                    <a:pt x="4606" y="642154"/>
                    <a:pt x="15392" y="706322"/>
                    <a:pt x="28575" y="723900"/>
                  </a:cubicBezTo>
                  <a:lnTo>
                    <a:pt x="57150" y="762000"/>
                  </a:lnTo>
                  <a:cubicBezTo>
                    <a:pt x="60325" y="793750"/>
                    <a:pt x="60795" y="825888"/>
                    <a:pt x="66675" y="857250"/>
                  </a:cubicBezTo>
                  <a:cubicBezTo>
                    <a:pt x="81419" y="935886"/>
                    <a:pt x="79105" y="891635"/>
                    <a:pt x="104775" y="942975"/>
                  </a:cubicBezTo>
                  <a:cubicBezTo>
                    <a:pt x="109265" y="951955"/>
                    <a:pt x="109810" y="962570"/>
                    <a:pt x="114300" y="971550"/>
                  </a:cubicBezTo>
                  <a:cubicBezTo>
                    <a:pt x="159583" y="1062116"/>
                    <a:pt x="103253" y="909833"/>
                    <a:pt x="152400" y="1057275"/>
                  </a:cubicBezTo>
                  <a:lnTo>
                    <a:pt x="161925" y="1085850"/>
                  </a:lnTo>
                  <a:lnTo>
                    <a:pt x="171450" y="1114425"/>
                  </a:lnTo>
                  <a:cubicBezTo>
                    <a:pt x="178587" y="1135836"/>
                    <a:pt x="182794" y="1162656"/>
                    <a:pt x="209550" y="1171575"/>
                  </a:cubicBezTo>
                  <a:cubicBezTo>
                    <a:pt x="236825" y="1180667"/>
                    <a:pt x="266700" y="1177925"/>
                    <a:pt x="295275" y="1181100"/>
                  </a:cubicBezTo>
                  <a:cubicBezTo>
                    <a:pt x="314325" y="1187450"/>
                    <a:pt x="333117" y="1194633"/>
                    <a:pt x="352425" y="1200150"/>
                  </a:cubicBezTo>
                  <a:cubicBezTo>
                    <a:pt x="377599" y="1207343"/>
                    <a:pt x="428625" y="1219200"/>
                    <a:pt x="428625" y="1219200"/>
                  </a:cubicBezTo>
                  <a:cubicBezTo>
                    <a:pt x="438150" y="1228725"/>
                    <a:pt x="446567" y="1239505"/>
                    <a:pt x="457200" y="1247775"/>
                  </a:cubicBezTo>
                  <a:cubicBezTo>
                    <a:pt x="480878" y="1266191"/>
                    <a:pt x="521957" y="1292728"/>
                    <a:pt x="552450" y="1304925"/>
                  </a:cubicBezTo>
                  <a:cubicBezTo>
                    <a:pt x="571094" y="1312383"/>
                    <a:pt x="609600" y="1323975"/>
                    <a:pt x="609600" y="1323975"/>
                  </a:cubicBezTo>
                  <a:cubicBezTo>
                    <a:pt x="638175" y="1320800"/>
                    <a:pt x="666965" y="1319177"/>
                    <a:pt x="695325" y="1314450"/>
                  </a:cubicBezTo>
                  <a:cubicBezTo>
                    <a:pt x="705229" y="1312799"/>
                    <a:pt x="714246" y="1307683"/>
                    <a:pt x="723900" y="1304925"/>
                  </a:cubicBezTo>
                  <a:cubicBezTo>
                    <a:pt x="736487" y="1301329"/>
                    <a:pt x="749413" y="1298996"/>
                    <a:pt x="762000" y="1295400"/>
                  </a:cubicBezTo>
                  <a:cubicBezTo>
                    <a:pt x="771654" y="1292642"/>
                    <a:pt x="780652" y="1287402"/>
                    <a:pt x="790575" y="1285875"/>
                  </a:cubicBezTo>
                  <a:cubicBezTo>
                    <a:pt x="882433" y="1271743"/>
                    <a:pt x="1059174" y="1269416"/>
                    <a:pt x="1123950" y="1266825"/>
                  </a:cubicBezTo>
                  <a:cubicBezTo>
                    <a:pt x="1217571" y="1243420"/>
                    <a:pt x="1107162" y="1266825"/>
                    <a:pt x="1295400" y="1266825"/>
                  </a:cubicBezTo>
                  <a:cubicBezTo>
                    <a:pt x="1403397" y="1266825"/>
                    <a:pt x="1511300" y="1260475"/>
                    <a:pt x="1619250" y="1257300"/>
                  </a:cubicBezTo>
                  <a:cubicBezTo>
                    <a:pt x="1638074" y="1251025"/>
                    <a:pt x="1662971" y="1245511"/>
                    <a:pt x="1676400" y="1228725"/>
                  </a:cubicBezTo>
                  <a:cubicBezTo>
                    <a:pt x="1682672" y="1220885"/>
                    <a:pt x="1681435" y="1209130"/>
                    <a:pt x="1685925" y="1200150"/>
                  </a:cubicBezTo>
                  <a:cubicBezTo>
                    <a:pt x="1691045" y="1189911"/>
                    <a:pt x="1698625" y="1181100"/>
                    <a:pt x="1704975" y="1171575"/>
                  </a:cubicBezTo>
                  <a:cubicBezTo>
                    <a:pt x="1708150" y="1152525"/>
                    <a:pt x="1710310" y="1133278"/>
                    <a:pt x="1714500" y="1114425"/>
                  </a:cubicBezTo>
                  <a:cubicBezTo>
                    <a:pt x="1716678" y="1104624"/>
                    <a:pt x="1716925" y="1092950"/>
                    <a:pt x="1724025" y="1085850"/>
                  </a:cubicBezTo>
                  <a:cubicBezTo>
                    <a:pt x="1740214" y="1069661"/>
                    <a:pt x="1762125" y="1060450"/>
                    <a:pt x="1781175" y="1047750"/>
                  </a:cubicBezTo>
                  <a:cubicBezTo>
                    <a:pt x="1790700" y="1041400"/>
                    <a:pt x="1798890" y="1032320"/>
                    <a:pt x="1809750" y="1028700"/>
                  </a:cubicBezTo>
                  <a:cubicBezTo>
                    <a:pt x="1851795" y="1014685"/>
                    <a:pt x="1829345" y="1023665"/>
                    <a:pt x="1876425" y="1000125"/>
                  </a:cubicBezTo>
                  <a:lnTo>
                    <a:pt x="1895475" y="942975"/>
                  </a:lnTo>
                  <a:cubicBezTo>
                    <a:pt x="1898650" y="933450"/>
                    <a:pt x="1902565" y="924140"/>
                    <a:pt x="1905000" y="914400"/>
                  </a:cubicBezTo>
                  <a:lnTo>
                    <a:pt x="1914525" y="876300"/>
                  </a:lnTo>
                  <a:cubicBezTo>
                    <a:pt x="1911350" y="784225"/>
                    <a:pt x="1910747" y="692025"/>
                    <a:pt x="1905000" y="600075"/>
                  </a:cubicBezTo>
                  <a:cubicBezTo>
                    <a:pt x="1904374" y="590054"/>
                    <a:pt x="1901044" y="579854"/>
                    <a:pt x="1895475" y="571500"/>
                  </a:cubicBezTo>
                  <a:cubicBezTo>
                    <a:pt x="1888003" y="560292"/>
                    <a:pt x="1866900" y="542925"/>
                    <a:pt x="1866900" y="542925"/>
                  </a:cubicBez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8" name="Forme libre 107"/>
            <p:cNvSpPr/>
            <p:nvPr/>
          </p:nvSpPr>
          <p:spPr>
            <a:xfrm>
              <a:off x="560388" y="777280"/>
              <a:ext cx="153988" cy="123825"/>
            </a:xfrm>
            <a:custGeom>
              <a:avLst/>
              <a:gdLst>
                <a:gd name="connsiteX0" fmla="*/ 68312 w 154037"/>
                <a:gd name="connsiteY0" fmla="*/ 38357 h 124082"/>
                <a:gd name="connsiteX1" fmla="*/ 20687 w 154037"/>
                <a:gd name="connsiteY1" fmla="*/ 76457 h 124082"/>
                <a:gd name="connsiteX2" fmla="*/ 1637 w 154037"/>
                <a:gd name="connsiteY2" fmla="*/ 105032 h 124082"/>
                <a:gd name="connsiteX3" fmla="*/ 58787 w 154037"/>
                <a:gd name="connsiteY3" fmla="*/ 124082 h 124082"/>
                <a:gd name="connsiteX4" fmla="*/ 144512 w 154037"/>
                <a:gd name="connsiteY4" fmla="*/ 114557 h 124082"/>
                <a:gd name="connsiteX5" fmla="*/ 154037 w 154037"/>
                <a:gd name="connsiteY5" fmla="*/ 85982 h 124082"/>
                <a:gd name="connsiteX6" fmla="*/ 115937 w 154037"/>
                <a:gd name="connsiteY6" fmla="*/ 257 h 124082"/>
                <a:gd name="connsiteX7" fmla="*/ 68312 w 154037"/>
                <a:gd name="connsiteY7" fmla="*/ 38357 h 1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37" h="124082">
                  <a:moveTo>
                    <a:pt x="68312" y="38357"/>
                  </a:moveTo>
                  <a:cubicBezTo>
                    <a:pt x="52437" y="51057"/>
                    <a:pt x="35062" y="62082"/>
                    <a:pt x="20687" y="76457"/>
                  </a:cubicBezTo>
                  <a:cubicBezTo>
                    <a:pt x="12592" y="84552"/>
                    <a:pt x="-5514" y="96093"/>
                    <a:pt x="1637" y="105032"/>
                  </a:cubicBezTo>
                  <a:cubicBezTo>
                    <a:pt x="14181" y="120712"/>
                    <a:pt x="58787" y="124082"/>
                    <a:pt x="58787" y="124082"/>
                  </a:cubicBezTo>
                  <a:cubicBezTo>
                    <a:pt x="87362" y="120907"/>
                    <a:pt x="117818" y="125235"/>
                    <a:pt x="144512" y="114557"/>
                  </a:cubicBezTo>
                  <a:cubicBezTo>
                    <a:pt x="153834" y="110828"/>
                    <a:pt x="154037" y="96022"/>
                    <a:pt x="154037" y="85982"/>
                  </a:cubicBezTo>
                  <a:cubicBezTo>
                    <a:pt x="154037" y="46808"/>
                    <a:pt x="149980" y="20683"/>
                    <a:pt x="115937" y="257"/>
                  </a:cubicBezTo>
                  <a:cubicBezTo>
                    <a:pt x="110492" y="-3010"/>
                    <a:pt x="84187" y="25657"/>
                    <a:pt x="68312" y="38357"/>
                  </a:cubicBezTo>
                  <a:close/>
                </a:path>
              </a:pathLst>
            </a:custGeom>
            <a:solidFill>
              <a:srgbClr val="080808"/>
            </a:solidFill>
            <a:ln w="3175">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9" name="Forme libre 108"/>
            <p:cNvSpPr/>
            <p:nvPr/>
          </p:nvSpPr>
          <p:spPr>
            <a:xfrm>
              <a:off x="866776" y="1744068"/>
              <a:ext cx="212725" cy="157162"/>
            </a:xfrm>
            <a:custGeom>
              <a:avLst/>
              <a:gdLst>
                <a:gd name="connsiteX0" fmla="*/ 48211 w 212863"/>
                <a:gd name="connsiteY0" fmla="*/ 5301 h 157701"/>
                <a:gd name="connsiteX1" fmla="*/ 181561 w 212863"/>
                <a:gd name="connsiteY1" fmla="*/ 14826 h 157701"/>
                <a:gd name="connsiteX2" fmla="*/ 200611 w 212863"/>
                <a:gd name="connsiteY2" fmla="*/ 129126 h 157701"/>
                <a:gd name="connsiteX3" fmla="*/ 133936 w 212863"/>
                <a:gd name="connsiteY3" fmla="*/ 157701 h 157701"/>
                <a:gd name="connsiteX4" fmla="*/ 67261 w 212863"/>
                <a:gd name="connsiteY4" fmla="*/ 138651 h 157701"/>
                <a:gd name="connsiteX5" fmla="*/ 10111 w 212863"/>
                <a:gd name="connsiteY5" fmla="*/ 91026 h 157701"/>
                <a:gd name="connsiteX6" fmla="*/ 586 w 212863"/>
                <a:gd name="connsiteY6" fmla="*/ 62451 h 157701"/>
                <a:gd name="connsiteX7" fmla="*/ 10111 w 212863"/>
                <a:gd name="connsiteY7" fmla="*/ 5301 h 157701"/>
                <a:gd name="connsiteX8" fmla="*/ 48211 w 212863"/>
                <a:gd name="connsiteY8" fmla="*/ 5301 h 1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63" h="157701">
                  <a:moveTo>
                    <a:pt x="48211" y="5301"/>
                  </a:moveTo>
                  <a:cubicBezTo>
                    <a:pt x="76786" y="6889"/>
                    <a:pt x="138182" y="4619"/>
                    <a:pt x="181561" y="14826"/>
                  </a:cubicBezTo>
                  <a:cubicBezTo>
                    <a:pt x="232191" y="26739"/>
                    <a:pt x="207941" y="108968"/>
                    <a:pt x="200611" y="129126"/>
                  </a:cubicBezTo>
                  <a:cubicBezTo>
                    <a:pt x="194033" y="147215"/>
                    <a:pt x="145531" y="154802"/>
                    <a:pt x="133936" y="157701"/>
                  </a:cubicBezTo>
                  <a:cubicBezTo>
                    <a:pt x="121729" y="154649"/>
                    <a:pt x="80926" y="145483"/>
                    <a:pt x="67261" y="138651"/>
                  </a:cubicBezTo>
                  <a:cubicBezTo>
                    <a:pt x="40739" y="125390"/>
                    <a:pt x="31177" y="112092"/>
                    <a:pt x="10111" y="91026"/>
                  </a:cubicBezTo>
                  <a:cubicBezTo>
                    <a:pt x="6936" y="81501"/>
                    <a:pt x="586" y="72491"/>
                    <a:pt x="586" y="62451"/>
                  </a:cubicBezTo>
                  <a:cubicBezTo>
                    <a:pt x="586" y="43138"/>
                    <a:pt x="-3545" y="18957"/>
                    <a:pt x="10111" y="5301"/>
                  </a:cubicBezTo>
                  <a:cubicBezTo>
                    <a:pt x="21202" y="-5790"/>
                    <a:pt x="19636" y="3713"/>
                    <a:pt x="48211" y="5301"/>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10" name="Forme libre 109"/>
            <p:cNvSpPr/>
            <p:nvPr/>
          </p:nvSpPr>
          <p:spPr>
            <a:xfrm>
              <a:off x="1998663" y="1661518"/>
              <a:ext cx="144463" cy="144462"/>
            </a:xfrm>
            <a:custGeom>
              <a:avLst/>
              <a:gdLst>
                <a:gd name="connsiteX0" fmla="*/ 125601 w 144651"/>
                <a:gd name="connsiteY0" fmla="*/ 2302 h 145177"/>
                <a:gd name="connsiteX1" fmla="*/ 77976 w 144651"/>
                <a:gd name="connsiteY1" fmla="*/ 21352 h 145177"/>
                <a:gd name="connsiteX2" fmla="*/ 20826 w 144651"/>
                <a:gd name="connsiteY2" fmla="*/ 40402 h 145177"/>
                <a:gd name="connsiteX3" fmla="*/ 1776 w 144651"/>
                <a:gd name="connsiteY3" fmla="*/ 68977 h 145177"/>
                <a:gd name="connsiteX4" fmla="*/ 39876 w 144651"/>
                <a:gd name="connsiteY4" fmla="*/ 126127 h 145177"/>
                <a:gd name="connsiteX5" fmla="*/ 87501 w 144651"/>
                <a:gd name="connsiteY5" fmla="*/ 145177 h 145177"/>
                <a:gd name="connsiteX6" fmla="*/ 116076 w 144651"/>
                <a:gd name="connsiteY6" fmla="*/ 135652 h 145177"/>
                <a:gd name="connsiteX7" fmla="*/ 125601 w 144651"/>
                <a:gd name="connsiteY7" fmla="*/ 107077 h 145177"/>
                <a:gd name="connsiteX8" fmla="*/ 144651 w 144651"/>
                <a:gd name="connsiteY8" fmla="*/ 78502 h 145177"/>
                <a:gd name="connsiteX9" fmla="*/ 125601 w 144651"/>
                <a:gd name="connsiteY9" fmla="*/ 2302 h 14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51" h="145177">
                  <a:moveTo>
                    <a:pt x="125601" y="2302"/>
                  </a:moveTo>
                  <a:cubicBezTo>
                    <a:pt x="114488" y="-7223"/>
                    <a:pt x="94044" y="15509"/>
                    <a:pt x="77976" y="21352"/>
                  </a:cubicBezTo>
                  <a:cubicBezTo>
                    <a:pt x="59105" y="28214"/>
                    <a:pt x="20826" y="40402"/>
                    <a:pt x="20826" y="40402"/>
                  </a:cubicBezTo>
                  <a:cubicBezTo>
                    <a:pt x="14476" y="49927"/>
                    <a:pt x="3196" y="57618"/>
                    <a:pt x="1776" y="68977"/>
                  </a:cubicBezTo>
                  <a:cubicBezTo>
                    <a:pt x="-4924" y="122576"/>
                    <a:pt x="7226" y="113883"/>
                    <a:pt x="39876" y="126127"/>
                  </a:cubicBezTo>
                  <a:cubicBezTo>
                    <a:pt x="55885" y="132130"/>
                    <a:pt x="71626" y="138827"/>
                    <a:pt x="87501" y="145177"/>
                  </a:cubicBezTo>
                  <a:cubicBezTo>
                    <a:pt x="97026" y="142002"/>
                    <a:pt x="108976" y="142752"/>
                    <a:pt x="116076" y="135652"/>
                  </a:cubicBezTo>
                  <a:cubicBezTo>
                    <a:pt x="123176" y="128552"/>
                    <a:pt x="121111" y="116057"/>
                    <a:pt x="125601" y="107077"/>
                  </a:cubicBezTo>
                  <a:cubicBezTo>
                    <a:pt x="130721" y="96838"/>
                    <a:pt x="138301" y="88027"/>
                    <a:pt x="144651" y="78502"/>
                  </a:cubicBezTo>
                  <a:cubicBezTo>
                    <a:pt x="120620" y="42455"/>
                    <a:pt x="136714" y="11827"/>
                    <a:pt x="125601" y="230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11" name="Forme libre 110"/>
            <p:cNvSpPr/>
            <p:nvPr/>
          </p:nvSpPr>
          <p:spPr>
            <a:xfrm>
              <a:off x="1247776" y="548680"/>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112" name="Rectangle à coins arrondis 111"/>
          <p:cNvSpPr/>
          <p:nvPr/>
        </p:nvSpPr>
        <p:spPr>
          <a:xfrm>
            <a:off x="4139952" y="3443317"/>
            <a:ext cx="4634286" cy="1345071"/>
          </a:xfrm>
          <a:prstGeom prst="round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Tx/>
              <a:buChar char="-"/>
              <a:defRPr/>
            </a:pPr>
            <a:r>
              <a:rPr lang="fr-BE" dirty="0">
                <a:solidFill>
                  <a:schemeClr val="bg1"/>
                </a:solidFill>
              </a:rPr>
              <a:t>Croissance jusqu’au stade de dominance mais pas d’ovulation</a:t>
            </a:r>
          </a:p>
          <a:p>
            <a:pPr marL="285750" indent="-285750">
              <a:buFontTx/>
              <a:buChar char="-"/>
              <a:defRPr/>
            </a:pPr>
            <a:r>
              <a:rPr lang="fr-BE" dirty="0">
                <a:solidFill>
                  <a:schemeClr val="bg1"/>
                </a:solidFill>
              </a:rPr>
              <a:t>Follicule palpable (&gt; 1 cm)</a:t>
            </a:r>
          </a:p>
          <a:p>
            <a:pPr marL="285750" indent="-285750">
              <a:buFontTx/>
              <a:buChar char="-"/>
              <a:defRPr/>
            </a:pPr>
            <a:r>
              <a:rPr lang="fr-BE" dirty="0">
                <a:solidFill>
                  <a:schemeClr val="bg1"/>
                </a:solidFill>
              </a:rPr>
              <a:t>Etat d’anoestrus de type 2 si ovaire contralatéral granuleux ou lisse</a:t>
            </a:r>
          </a:p>
        </p:txBody>
      </p:sp>
      <p:pic>
        <p:nvPicPr>
          <p:cNvPr id="13314" name="Picture 2" descr="C:\Users\User\AppData\Local\Temp\SNAGHTMLb93b08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667" y="1882910"/>
            <a:ext cx="1522361" cy="102558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User\AppData\Local\Temp\SNAGHTMLb93ee4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897565"/>
            <a:ext cx="1781206" cy="85979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p:cNvGrpSpPr/>
          <p:nvPr/>
        </p:nvGrpSpPr>
        <p:grpSpPr>
          <a:xfrm>
            <a:off x="2213974" y="3012210"/>
            <a:ext cx="1663963" cy="993770"/>
            <a:chOff x="2534874" y="4016280"/>
            <a:chExt cx="1990491" cy="1325026"/>
          </a:xfrm>
        </p:grpSpPr>
        <p:pic>
          <p:nvPicPr>
            <p:cNvPr id="13320" name="Picture 8" descr="C:\Users\User\AppData\Local\Temp\SNAGHTMLb96476a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874" y="4016280"/>
              <a:ext cx="1990491" cy="1321070"/>
            </a:xfrm>
            <a:prstGeom prst="rect">
              <a:avLst/>
            </a:prstGeom>
            <a:noFill/>
            <a:extLst>
              <a:ext uri="{909E8E84-426E-40DD-AFC4-6F175D3DCCD1}">
                <a14:hiddenFill xmlns:a14="http://schemas.microsoft.com/office/drawing/2010/main">
                  <a:solidFill>
                    <a:srgbClr val="FFFFFF"/>
                  </a:solidFill>
                </a14:hiddenFill>
              </a:ext>
            </a:extLst>
          </p:spPr>
        </p:pic>
        <p:sp>
          <p:nvSpPr>
            <p:cNvPr id="4" name="Forme libre 3"/>
            <p:cNvSpPr/>
            <p:nvPr/>
          </p:nvSpPr>
          <p:spPr>
            <a:xfrm>
              <a:off x="3347864" y="4543465"/>
              <a:ext cx="877969" cy="797841"/>
            </a:xfrm>
            <a:custGeom>
              <a:avLst/>
              <a:gdLst>
                <a:gd name="connsiteX0" fmla="*/ 510616 w 1085381"/>
                <a:gd name="connsiteY0" fmla="*/ 15077 h 1138483"/>
                <a:gd name="connsiteX1" fmla="*/ 379987 w 1085381"/>
                <a:gd name="connsiteY1" fmla="*/ 41203 h 1138483"/>
                <a:gd name="connsiteX2" fmla="*/ 340798 w 1085381"/>
                <a:gd name="connsiteY2" fmla="*/ 67329 h 1138483"/>
                <a:gd name="connsiteX3" fmla="*/ 301610 w 1085381"/>
                <a:gd name="connsiteY3" fmla="*/ 80392 h 1138483"/>
                <a:gd name="connsiteX4" fmla="*/ 223233 w 1085381"/>
                <a:gd name="connsiteY4" fmla="*/ 119580 h 1138483"/>
                <a:gd name="connsiteX5" fmla="*/ 184044 w 1085381"/>
                <a:gd name="connsiteY5" fmla="*/ 158769 h 1138483"/>
                <a:gd name="connsiteX6" fmla="*/ 144856 w 1085381"/>
                <a:gd name="connsiteY6" fmla="*/ 171832 h 1138483"/>
                <a:gd name="connsiteX7" fmla="*/ 105667 w 1085381"/>
                <a:gd name="connsiteY7" fmla="*/ 197957 h 1138483"/>
                <a:gd name="connsiteX8" fmla="*/ 53416 w 1085381"/>
                <a:gd name="connsiteY8" fmla="*/ 276334 h 1138483"/>
                <a:gd name="connsiteX9" fmla="*/ 27290 w 1085381"/>
                <a:gd name="connsiteY9" fmla="*/ 367774 h 1138483"/>
                <a:gd name="connsiteX10" fmla="*/ 1164 w 1085381"/>
                <a:gd name="connsiteY10" fmla="*/ 694346 h 1138483"/>
                <a:gd name="connsiteX11" fmla="*/ 40353 w 1085381"/>
                <a:gd name="connsiteY11" fmla="*/ 890289 h 1138483"/>
                <a:gd name="connsiteX12" fmla="*/ 79541 w 1085381"/>
                <a:gd name="connsiteY12" fmla="*/ 903352 h 1138483"/>
                <a:gd name="connsiteX13" fmla="*/ 144856 w 1085381"/>
                <a:gd name="connsiteY13" fmla="*/ 968666 h 1138483"/>
                <a:gd name="connsiteX14" fmla="*/ 170981 w 1085381"/>
                <a:gd name="connsiteY14" fmla="*/ 1007854 h 1138483"/>
                <a:gd name="connsiteX15" fmla="*/ 249358 w 1085381"/>
                <a:gd name="connsiteY15" fmla="*/ 1033980 h 1138483"/>
                <a:gd name="connsiteX16" fmla="*/ 327736 w 1085381"/>
                <a:gd name="connsiteY16" fmla="*/ 1073169 h 1138483"/>
                <a:gd name="connsiteX17" fmla="*/ 366924 w 1085381"/>
                <a:gd name="connsiteY17" fmla="*/ 1099294 h 1138483"/>
                <a:gd name="connsiteX18" fmla="*/ 445301 w 1085381"/>
                <a:gd name="connsiteY18" fmla="*/ 1125420 h 1138483"/>
                <a:gd name="connsiteX19" fmla="*/ 484490 w 1085381"/>
                <a:gd name="connsiteY19" fmla="*/ 1138483 h 1138483"/>
                <a:gd name="connsiteX20" fmla="*/ 758810 w 1085381"/>
                <a:gd name="connsiteY20" fmla="*/ 1125420 h 1138483"/>
                <a:gd name="connsiteX21" fmla="*/ 837187 w 1085381"/>
                <a:gd name="connsiteY21" fmla="*/ 1086232 h 1138483"/>
                <a:gd name="connsiteX22" fmla="*/ 876376 w 1085381"/>
                <a:gd name="connsiteY22" fmla="*/ 1073169 h 1138483"/>
                <a:gd name="connsiteX23" fmla="*/ 928627 w 1085381"/>
                <a:gd name="connsiteY23" fmla="*/ 1007854 h 1138483"/>
                <a:gd name="connsiteX24" fmla="*/ 980878 w 1085381"/>
                <a:gd name="connsiteY24" fmla="*/ 929477 h 1138483"/>
                <a:gd name="connsiteX25" fmla="*/ 993941 w 1085381"/>
                <a:gd name="connsiteY25" fmla="*/ 877226 h 1138483"/>
                <a:gd name="connsiteX26" fmla="*/ 1020067 w 1085381"/>
                <a:gd name="connsiteY26" fmla="*/ 798849 h 1138483"/>
                <a:gd name="connsiteX27" fmla="*/ 1046193 w 1085381"/>
                <a:gd name="connsiteY27" fmla="*/ 720472 h 1138483"/>
                <a:gd name="connsiteX28" fmla="*/ 1072318 w 1085381"/>
                <a:gd name="connsiteY28" fmla="*/ 642094 h 1138483"/>
                <a:gd name="connsiteX29" fmla="*/ 1085381 w 1085381"/>
                <a:gd name="connsiteY29" fmla="*/ 589843 h 1138483"/>
                <a:gd name="connsiteX30" fmla="*/ 1072318 w 1085381"/>
                <a:gd name="connsiteY30" fmla="*/ 380837 h 1138483"/>
                <a:gd name="connsiteX31" fmla="*/ 1059256 w 1085381"/>
                <a:gd name="connsiteY31" fmla="*/ 315523 h 1138483"/>
                <a:gd name="connsiteX32" fmla="*/ 928627 w 1085381"/>
                <a:gd name="connsiteY32" fmla="*/ 158769 h 1138483"/>
                <a:gd name="connsiteX33" fmla="*/ 889438 w 1085381"/>
                <a:gd name="connsiteY33" fmla="*/ 132643 h 1138483"/>
                <a:gd name="connsiteX34" fmla="*/ 863313 w 1085381"/>
                <a:gd name="connsiteY34" fmla="*/ 93454 h 1138483"/>
                <a:gd name="connsiteX35" fmla="*/ 784936 w 1085381"/>
                <a:gd name="connsiteY35" fmla="*/ 67329 h 1138483"/>
                <a:gd name="connsiteX36" fmla="*/ 745747 w 1085381"/>
                <a:gd name="connsiteY36" fmla="*/ 54266 h 1138483"/>
                <a:gd name="connsiteX37" fmla="*/ 641244 w 1085381"/>
                <a:gd name="connsiteY37" fmla="*/ 15077 h 1138483"/>
                <a:gd name="connsiteX38" fmla="*/ 510616 w 1085381"/>
                <a:gd name="connsiteY38" fmla="*/ 15077 h 113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5381" h="1138483">
                  <a:moveTo>
                    <a:pt x="510616" y="15077"/>
                  </a:moveTo>
                  <a:cubicBezTo>
                    <a:pt x="467073" y="19431"/>
                    <a:pt x="416466" y="22963"/>
                    <a:pt x="379987" y="41203"/>
                  </a:cubicBezTo>
                  <a:cubicBezTo>
                    <a:pt x="365945" y="48224"/>
                    <a:pt x="354840" y="60308"/>
                    <a:pt x="340798" y="67329"/>
                  </a:cubicBezTo>
                  <a:cubicBezTo>
                    <a:pt x="328482" y="73487"/>
                    <a:pt x="313926" y="74234"/>
                    <a:pt x="301610" y="80392"/>
                  </a:cubicBezTo>
                  <a:cubicBezTo>
                    <a:pt x="200320" y="131037"/>
                    <a:pt x="321733" y="86746"/>
                    <a:pt x="223233" y="119580"/>
                  </a:cubicBezTo>
                  <a:cubicBezTo>
                    <a:pt x="210170" y="132643"/>
                    <a:pt x="199415" y="148521"/>
                    <a:pt x="184044" y="158769"/>
                  </a:cubicBezTo>
                  <a:cubicBezTo>
                    <a:pt x="172587" y="166407"/>
                    <a:pt x="157172" y="165674"/>
                    <a:pt x="144856" y="171832"/>
                  </a:cubicBezTo>
                  <a:cubicBezTo>
                    <a:pt x="130814" y="178853"/>
                    <a:pt x="118730" y="189249"/>
                    <a:pt x="105667" y="197957"/>
                  </a:cubicBezTo>
                  <a:cubicBezTo>
                    <a:pt x="88250" y="224083"/>
                    <a:pt x="61031" y="245872"/>
                    <a:pt x="53416" y="276334"/>
                  </a:cubicBezTo>
                  <a:cubicBezTo>
                    <a:pt x="37013" y="341944"/>
                    <a:pt x="46030" y="311554"/>
                    <a:pt x="27290" y="367774"/>
                  </a:cubicBezTo>
                  <a:cubicBezTo>
                    <a:pt x="12190" y="488573"/>
                    <a:pt x="1164" y="558227"/>
                    <a:pt x="1164" y="694346"/>
                  </a:cubicBezTo>
                  <a:cubicBezTo>
                    <a:pt x="1164" y="726184"/>
                    <a:pt x="-10555" y="849562"/>
                    <a:pt x="40353" y="890289"/>
                  </a:cubicBezTo>
                  <a:cubicBezTo>
                    <a:pt x="51105" y="898891"/>
                    <a:pt x="66478" y="898998"/>
                    <a:pt x="79541" y="903352"/>
                  </a:cubicBezTo>
                  <a:cubicBezTo>
                    <a:pt x="149212" y="1007856"/>
                    <a:pt x="57767" y="881577"/>
                    <a:pt x="144856" y="968666"/>
                  </a:cubicBezTo>
                  <a:cubicBezTo>
                    <a:pt x="155957" y="979767"/>
                    <a:pt x="157668" y="999533"/>
                    <a:pt x="170981" y="1007854"/>
                  </a:cubicBezTo>
                  <a:cubicBezTo>
                    <a:pt x="194334" y="1022450"/>
                    <a:pt x="226444" y="1018704"/>
                    <a:pt x="249358" y="1033980"/>
                  </a:cubicBezTo>
                  <a:cubicBezTo>
                    <a:pt x="361664" y="1108850"/>
                    <a:pt x="219574" y="1019089"/>
                    <a:pt x="327736" y="1073169"/>
                  </a:cubicBezTo>
                  <a:cubicBezTo>
                    <a:pt x="341778" y="1080190"/>
                    <a:pt x="352578" y="1092918"/>
                    <a:pt x="366924" y="1099294"/>
                  </a:cubicBezTo>
                  <a:cubicBezTo>
                    <a:pt x="392089" y="1110479"/>
                    <a:pt x="419175" y="1116711"/>
                    <a:pt x="445301" y="1125420"/>
                  </a:cubicBezTo>
                  <a:lnTo>
                    <a:pt x="484490" y="1138483"/>
                  </a:lnTo>
                  <a:cubicBezTo>
                    <a:pt x="575930" y="1134129"/>
                    <a:pt x="667583" y="1133022"/>
                    <a:pt x="758810" y="1125420"/>
                  </a:cubicBezTo>
                  <a:cubicBezTo>
                    <a:pt x="798207" y="1122137"/>
                    <a:pt x="803284" y="1103183"/>
                    <a:pt x="837187" y="1086232"/>
                  </a:cubicBezTo>
                  <a:cubicBezTo>
                    <a:pt x="849503" y="1080074"/>
                    <a:pt x="863313" y="1077523"/>
                    <a:pt x="876376" y="1073169"/>
                  </a:cubicBezTo>
                  <a:cubicBezTo>
                    <a:pt x="948784" y="1024896"/>
                    <a:pt x="891511" y="1074662"/>
                    <a:pt x="928627" y="1007854"/>
                  </a:cubicBezTo>
                  <a:cubicBezTo>
                    <a:pt x="943876" y="980406"/>
                    <a:pt x="980878" y="929477"/>
                    <a:pt x="980878" y="929477"/>
                  </a:cubicBezTo>
                  <a:cubicBezTo>
                    <a:pt x="985232" y="912060"/>
                    <a:pt x="988782" y="894422"/>
                    <a:pt x="993941" y="877226"/>
                  </a:cubicBezTo>
                  <a:cubicBezTo>
                    <a:pt x="1001854" y="850849"/>
                    <a:pt x="1011358" y="824975"/>
                    <a:pt x="1020067" y="798849"/>
                  </a:cubicBezTo>
                  <a:lnTo>
                    <a:pt x="1046193" y="720472"/>
                  </a:lnTo>
                  <a:lnTo>
                    <a:pt x="1072318" y="642094"/>
                  </a:lnTo>
                  <a:lnTo>
                    <a:pt x="1085381" y="589843"/>
                  </a:lnTo>
                  <a:cubicBezTo>
                    <a:pt x="1081027" y="520174"/>
                    <a:pt x="1078936" y="450327"/>
                    <a:pt x="1072318" y="380837"/>
                  </a:cubicBezTo>
                  <a:cubicBezTo>
                    <a:pt x="1070213" y="358735"/>
                    <a:pt x="1068443" y="335735"/>
                    <a:pt x="1059256" y="315523"/>
                  </a:cubicBezTo>
                  <a:cubicBezTo>
                    <a:pt x="1038302" y="269425"/>
                    <a:pt x="968262" y="185192"/>
                    <a:pt x="928627" y="158769"/>
                  </a:cubicBezTo>
                  <a:lnTo>
                    <a:pt x="889438" y="132643"/>
                  </a:lnTo>
                  <a:cubicBezTo>
                    <a:pt x="880730" y="119580"/>
                    <a:pt x="876626" y="101775"/>
                    <a:pt x="863313" y="93454"/>
                  </a:cubicBezTo>
                  <a:cubicBezTo>
                    <a:pt x="839960" y="78858"/>
                    <a:pt x="811062" y="76037"/>
                    <a:pt x="784936" y="67329"/>
                  </a:cubicBezTo>
                  <a:cubicBezTo>
                    <a:pt x="771873" y="62975"/>
                    <a:pt x="757204" y="61904"/>
                    <a:pt x="745747" y="54266"/>
                  </a:cubicBezTo>
                  <a:cubicBezTo>
                    <a:pt x="677549" y="8801"/>
                    <a:pt x="736852" y="41151"/>
                    <a:pt x="641244" y="15077"/>
                  </a:cubicBezTo>
                  <a:cubicBezTo>
                    <a:pt x="525256" y="-16556"/>
                    <a:pt x="554159" y="10723"/>
                    <a:pt x="510616" y="15077"/>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 name="Groupe 5"/>
          <p:cNvGrpSpPr/>
          <p:nvPr/>
        </p:nvGrpSpPr>
        <p:grpSpPr>
          <a:xfrm>
            <a:off x="271195" y="1995008"/>
            <a:ext cx="1611076" cy="1014413"/>
            <a:chOff x="369888" y="2667000"/>
            <a:chExt cx="1927225" cy="1352550"/>
          </a:xfrm>
        </p:grpSpPr>
        <p:grpSp>
          <p:nvGrpSpPr>
            <p:cNvPr id="39949" name="Groupe 25"/>
            <p:cNvGrpSpPr>
              <a:grpSpLocks/>
            </p:cNvGrpSpPr>
            <p:nvPr/>
          </p:nvGrpSpPr>
          <p:grpSpPr bwMode="auto">
            <a:xfrm>
              <a:off x="369888" y="2667000"/>
              <a:ext cx="1927225" cy="1352550"/>
              <a:chOff x="578412" y="2361446"/>
              <a:chExt cx="1927225" cy="1352550"/>
            </a:xfrm>
          </p:grpSpPr>
          <p:grpSp>
            <p:nvGrpSpPr>
              <p:cNvPr id="39961" name="Groupe 83"/>
              <p:cNvGrpSpPr>
                <a:grpSpLocks/>
              </p:cNvGrpSpPr>
              <p:nvPr/>
            </p:nvGrpSpPr>
            <p:grpSpPr bwMode="auto">
              <a:xfrm>
                <a:off x="578412" y="2361446"/>
                <a:ext cx="1927225" cy="1352550"/>
                <a:chOff x="447676" y="548680"/>
                <a:chExt cx="1927225" cy="1352550"/>
              </a:xfrm>
            </p:grpSpPr>
            <p:sp>
              <p:nvSpPr>
                <p:cNvPr id="3" name="Forme libre 2"/>
                <p:cNvSpPr/>
                <p:nvPr/>
              </p:nvSpPr>
              <p:spPr>
                <a:xfrm>
                  <a:off x="469901" y="564555"/>
                  <a:ext cx="1905000" cy="128587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8" name="Forme libre 7"/>
                <p:cNvSpPr/>
                <p:nvPr/>
              </p:nvSpPr>
              <p:spPr>
                <a:xfrm>
                  <a:off x="447676" y="558205"/>
                  <a:ext cx="1914525" cy="1323975"/>
                </a:xfrm>
                <a:custGeom>
                  <a:avLst/>
                  <a:gdLst>
                    <a:gd name="connsiteX0" fmla="*/ 1495425 w 1914525"/>
                    <a:gd name="connsiteY0" fmla="*/ 66675 h 1323975"/>
                    <a:gd name="connsiteX1" fmla="*/ 1400175 w 1914525"/>
                    <a:gd name="connsiteY1" fmla="*/ 57150 h 1323975"/>
                    <a:gd name="connsiteX2" fmla="*/ 1333500 w 1914525"/>
                    <a:gd name="connsiteY2" fmla="*/ 47625 h 1323975"/>
                    <a:gd name="connsiteX3" fmla="*/ 1247775 w 1914525"/>
                    <a:gd name="connsiteY3" fmla="*/ 38100 h 1323975"/>
                    <a:gd name="connsiteX4" fmla="*/ 1000125 w 1914525"/>
                    <a:gd name="connsiteY4" fmla="*/ 19050 h 1323975"/>
                    <a:gd name="connsiteX5" fmla="*/ 962025 w 1914525"/>
                    <a:gd name="connsiteY5" fmla="*/ 9525 h 1323975"/>
                    <a:gd name="connsiteX6" fmla="*/ 885825 w 1914525"/>
                    <a:gd name="connsiteY6" fmla="*/ 0 h 1323975"/>
                    <a:gd name="connsiteX7" fmla="*/ 819150 w 1914525"/>
                    <a:gd name="connsiteY7" fmla="*/ 9525 h 1323975"/>
                    <a:gd name="connsiteX8" fmla="*/ 685800 w 1914525"/>
                    <a:gd name="connsiteY8" fmla="*/ 28575 h 1323975"/>
                    <a:gd name="connsiteX9" fmla="*/ 552450 w 1914525"/>
                    <a:gd name="connsiteY9" fmla="*/ 38100 h 1323975"/>
                    <a:gd name="connsiteX10" fmla="*/ 523875 w 1914525"/>
                    <a:gd name="connsiteY10" fmla="*/ 66675 h 1323975"/>
                    <a:gd name="connsiteX11" fmla="*/ 495300 w 1914525"/>
                    <a:gd name="connsiteY11" fmla="*/ 76200 h 1323975"/>
                    <a:gd name="connsiteX12" fmla="*/ 466725 w 1914525"/>
                    <a:gd name="connsiteY12" fmla="*/ 95250 h 1323975"/>
                    <a:gd name="connsiteX13" fmla="*/ 361950 w 1914525"/>
                    <a:gd name="connsiteY13" fmla="*/ 114300 h 1323975"/>
                    <a:gd name="connsiteX14" fmla="*/ 342900 w 1914525"/>
                    <a:gd name="connsiteY14" fmla="*/ 142875 h 1323975"/>
                    <a:gd name="connsiteX15" fmla="*/ 333375 w 1914525"/>
                    <a:gd name="connsiteY15" fmla="*/ 171450 h 1323975"/>
                    <a:gd name="connsiteX16" fmla="*/ 247650 w 1914525"/>
                    <a:gd name="connsiteY16" fmla="*/ 219075 h 1323975"/>
                    <a:gd name="connsiteX17" fmla="*/ 209550 w 1914525"/>
                    <a:gd name="connsiteY17" fmla="*/ 228600 h 1323975"/>
                    <a:gd name="connsiteX18" fmla="*/ 152400 w 1914525"/>
                    <a:gd name="connsiteY18" fmla="*/ 276225 h 1323975"/>
                    <a:gd name="connsiteX19" fmla="*/ 133350 w 1914525"/>
                    <a:gd name="connsiteY19" fmla="*/ 304800 h 1323975"/>
                    <a:gd name="connsiteX20" fmla="*/ 123825 w 1914525"/>
                    <a:gd name="connsiteY20" fmla="*/ 342900 h 1323975"/>
                    <a:gd name="connsiteX21" fmla="*/ 104775 w 1914525"/>
                    <a:gd name="connsiteY21" fmla="*/ 371475 h 1323975"/>
                    <a:gd name="connsiteX22" fmla="*/ 85725 w 1914525"/>
                    <a:gd name="connsiteY22" fmla="*/ 447675 h 1323975"/>
                    <a:gd name="connsiteX23" fmla="*/ 66675 w 1914525"/>
                    <a:gd name="connsiteY23" fmla="*/ 504825 h 1323975"/>
                    <a:gd name="connsiteX24" fmla="*/ 57150 w 1914525"/>
                    <a:gd name="connsiteY24" fmla="*/ 533400 h 1323975"/>
                    <a:gd name="connsiteX25" fmla="*/ 19050 w 1914525"/>
                    <a:gd name="connsiteY25" fmla="*/ 590550 h 1323975"/>
                    <a:gd name="connsiteX26" fmla="*/ 0 w 1914525"/>
                    <a:gd name="connsiteY26" fmla="*/ 619125 h 1323975"/>
                    <a:gd name="connsiteX27" fmla="*/ 28575 w 1914525"/>
                    <a:gd name="connsiteY27" fmla="*/ 723900 h 1323975"/>
                    <a:gd name="connsiteX28" fmla="*/ 57150 w 1914525"/>
                    <a:gd name="connsiteY28" fmla="*/ 762000 h 1323975"/>
                    <a:gd name="connsiteX29" fmla="*/ 66675 w 1914525"/>
                    <a:gd name="connsiteY29" fmla="*/ 857250 h 1323975"/>
                    <a:gd name="connsiteX30" fmla="*/ 104775 w 1914525"/>
                    <a:gd name="connsiteY30" fmla="*/ 942975 h 1323975"/>
                    <a:gd name="connsiteX31" fmla="*/ 114300 w 1914525"/>
                    <a:gd name="connsiteY31" fmla="*/ 971550 h 1323975"/>
                    <a:gd name="connsiteX32" fmla="*/ 152400 w 1914525"/>
                    <a:gd name="connsiteY32" fmla="*/ 1057275 h 1323975"/>
                    <a:gd name="connsiteX33" fmla="*/ 161925 w 1914525"/>
                    <a:gd name="connsiteY33" fmla="*/ 1085850 h 1323975"/>
                    <a:gd name="connsiteX34" fmla="*/ 171450 w 1914525"/>
                    <a:gd name="connsiteY34" fmla="*/ 1114425 h 1323975"/>
                    <a:gd name="connsiteX35" fmla="*/ 209550 w 1914525"/>
                    <a:gd name="connsiteY35" fmla="*/ 1171575 h 1323975"/>
                    <a:gd name="connsiteX36" fmla="*/ 295275 w 1914525"/>
                    <a:gd name="connsiteY36" fmla="*/ 1181100 h 1323975"/>
                    <a:gd name="connsiteX37" fmla="*/ 352425 w 1914525"/>
                    <a:gd name="connsiteY37" fmla="*/ 1200150 h 1323975"/>
                    <a:gd name="connsiteX38" fmla="*/ 428625 w 1914525"/>
                    <a:gd name="connsiteY38" fmla="*/ 1219200 h 1323975"/>
                    <a:gd name="connsiteX39" fmla="*/ 457200 w 1914525"/>
                    <a:gd name="connsiteY39" fmla="*/ 1247775 h 1323975"/>
                    <a:gd name="connsiteX40" fmla="*/ 552450 w 1914525"/>
                    <a:gd name="connsiteY40" fmla="*/ 1304925 h 1323975"/>
                    <a:gd name="connsiteX41" fmla="*/ 609600 w 1914525"/>
                    <a:gd name="connsiteY41" fmla="*/ 1323975 h 1323975"/>
                    <a:gd name="connsiteX42" fmla="*/ 695325 w 1914525"/>
                    <a:gd name="connsiteY42" fmla="*/ 1314450 h 1323975"/>
                    <a:gd name="connsiteX43" fmla="*/ 723900 w 1914525"/>
                    <a:gd name="connsiteY43" fmla="*/ 1304925 h 1323975"/>
                    <a:gd name="connsiteX44" fmla="*/ 762000 w 1914525"/>
                    <a:gd name="connsiteY44" fmla="*/ 1295400 h 1323975"/>
                    <a:gd name="connsiteX45" fmla="*/ 790575 w 1914525"/>
                    <a:gd name="connsiteY45" fmla="*/ 1285875 h 1323975"/>
                    <a:gd name="connsiteX46" fmla="*/ 1123950 w 1914525"/>
                    <a:gd name="connsiteY46" fmla="*/ 1266825 h 1323975"/>
                    <a:gd name="connsiteX47" fmla="*/ 1295400 w 1914525"/>
                    <a:gd name="connsiteY47" fmla="*/ 1266825 h 1323975"/>
                    <a:gd name="connsiteX48" fmla="*/ 1619250 w 1914525"/>
                    <a:gd name="connsiteY48" fmla="*/ 1257300 h 1323975"/>
                    <a:gd name="connsiteX49" fmla="*/ 1676400 w 1914525"/>
                    <a:gd name="connsiteY49" fmla="*/ 1228725 h 1323975"/>
                    <a:gd name="connsiteX50" fmla="*/ 1685925 w 1914525"/>
                    <a:gd name="connsiteY50" fmla="*/ 1200150 h 1323975"/>
                    <a:gd name="connsiteX51" fmla="*/ 1704975 w 1914525"/>
                    <a:gd name="connsiteY51" fmla="*/ 1171575 h 1323975"/>
                    <a:gd name="connsiteX52" fmla="*/ 1714500 w 1914525"/>
                    <a:gd name="connsiteY52" fmla="*/ 1114425 h 1323975"/>
                    <a:gd name="connsiteX53" fmla="*/ 1724025 w 1914525"/>
                    <a:gd name="connsiteY53" fmla="*/ 1085850 h 1323975"/>
                    <a:gd name="connsiteX54" fmla="*/ 1781175 w 1914525"/>
                    <a:gd name="connsiteY54" fmla="*/ 1047750 h 1323975"/>
                    <a:gd name="connsiteX55" fmla="*/ 1809750 w 1914525"/>
                    <a:gd name="connsiteY55" fmla="*/ 1028700 h 1323975"/>
                    <a:gd name="connsiteX56" fmla="*/ 1876425 w 1914525"/>
                    <a:gd name="connsiteY56" fmla="*/ 1000125 h 1323975"/>
                    <a:gd name="connsiteX57" fmla="*/ 1895475 w 1914525"/>
                    <a:gd name="connsiteY57" fmla="*/ 942975 h 1323975"/>
                    <a:gd name="connsiteX58" fmla="*/ 1905000 w 1914525"/>
                    <a:gd name="connsiteY58" fmla="*/ 914400 h 1323975"/>
                    <a:gd name="connsiteX59" fmla="*/ 1914525 w 1914525"/>
                    <a:gd name="connsiteY59" fmla="*/ 876300 h 1323975"/>
                    <a:gd name="connsiteX60" fmla="*/ 1905000 w 1914525"/>
                    <a:gd name="connsiteY60" fmla="*/ 600075 h 1323975"/>
                    <a:gd name="connsiteX61" fmla="*/ 1895475 w 1914525"/>
                    <a:gd name="connsiteY61" fmla="*/ 571500 h 1323975"/>
                    <a:gd name="connsiteX62" fmla="*/ 1866900 w 1914525"/>
                    <a:gd name="connsiteY62" fmla="*/ 54292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914525" h="1323975">
                      <a:moveTo>
                        <a:pt x="1495425" y="66675"/>
                      </a:moveTo>
                      <a:lnTo>
                        <a:pt x="1400175" y="57150"/>
                      </a:lnTo>
                      <a:cubicBezTo>
                        <a:pt x="1377878" y="54527"/>
                        <a:pt x="1355777" y="50410"/>
                        <a:pt x="1333500" y="47625"/>
                      </a:cubicBezTo>
                      <a:cubicBezTo>
                        <a:pt x="1304971" y="44059"/>
                        <a:pt x="1276350" y="41275"/>
                        <a:pt x="1247775" y="38100"/>
                      </a:cubicBezTo>
                      <a:cubicBezTo>
                        <a:pt x="1134262" y="9722"/>
                        <a:pt x="1263230" y="39289"/>
                        <a:pt x="1000125" y="19050"/>
                      </a:cubicBezTo>
                      <a:cubicBezTo>
                        <a:pt x="987073" y="18046"/>
                        <a:pt x="974938" y="11677"/>
                        <a:pt x="962025" y="9525"/>
                      </a:cubicBezTo>
                      <a:cubicBezTo>
                        <a:pt x="936776" y="5317"/>
                        <a:pt x="911225" y="3175"/>
                        <a:pt x="885825" y="0"/>
                      </a:cubicBezTo>
                      <a:lnTo>
                        <a:pt x="819150" y="9525"/>
                      </a:lnTo>
                      <a:cubicBezTo>
                        <a:pt x="758938" y="18788"/>
                        <a:pt x="751756" y="22579"/>
                        <a:pt x="685800" y="28575"/>
                      </a:cubicBezTo>
                      <a:cubicBezTo>
                        <a:pt x="641420" y="32610"/>
                        <a:pt x="596900" y="34925"/>
                        <a:pt x="552450" y="38100"/>
                      </a:cubicBezTo>
                      <a:cubicBezTo>
                        <a:pt x="542925" y="47625"/>
                        <a:pt x="535083" y="59203"/>
                        <a:pt x="523875" y="66675"/>
                      </a:cubicBezTo>
                      <a:cubicBezTo>
                        <a:pt x="515521" y="72244"/>
                        <a:pt x="504280" y="71710"/>
                        <a:pt x="495300" y="76200"/>
                      </a:cubicBezTo>
                      <a:cubicBezTo>
                        <a:pt x="485061" y="81320"/>
                        <a:pt x="477247" y="90741"/>
                        <a:pt x="466725" y="95250"/>
                      </a:cubicBezTo>
                      <a:cubicBezTo>
                        <a:pt x="444270" y="104874"/>
                        <a:pt x="377401" y="112093"/>
                        <a:pt x="361950" y="114300"/>
                      </a:cubicBezTo>
                      <a:cubicBezTo>
                        <a:pt x="355600" y="123825"/>
                        <a:pt x="348020" y="132636"/>
                        <a:pt x="342900" y="142875"/>
                      </a:cubicBezTo>
                      <a:cubicBezTo>
                        <a:pt x="338410" y="151855"/>
                        <a:pt x="340475" y="164350"/>
                        <a:pt x="333375" y="171450"/>
                      </a:cubicBezTo>
                      <a:cubicBezTo>
                        <a:pt x="306086" y="198739"/>
                        <a:pt x="281187" y="209493"/>
                        <a:pt x="247650" y="219075"/>
                      </a:cubicBezTo>
                      <a:cubicBezTo>
                        <a:pt x="235063" y="222671"/>
                        <a:pt x="222250" y="225425"/>
                        <a:pt x="209550" y="228600"/>
                      </a:cubicBezTo>
                      <a:cubicBezTo>
                        <a:pt x="181453" y="247331"/>
                        <a:pt x="175319" y="248723"/>
                        <a:pt x="152400" y="276225"/>
                      </a:cubicBezTo>
                      <a:cubicBezTo>
                        <a:pt x="145071" y="285019"/>
                        <a:pt x="139700" y="295275"/>
                        <a:pt x="133350" y="304800"/>
                      </a:cubicBezTo>
                      <a:cubicBezTo>
                        <a:pt x="130175" y="317500"/>
                        <a:pt x="128982" y="330868"/>
                        <a:pt x="123825" y="342900"/>
                      </a:cubicBezTo>
                      <a:cubicBezTo>
                        <a:pt x="119316" y="353422"/>
                        <a:pt x="108687" y="360717"/>
                        <a:pt x="104775" y="371475"/>
                      </a:cubicBezTo>
                      <a:cubicBezTo>
                        <a:pt x="95828" y="396080"/>
                        <a:pt x="94004" y="422837"/>
                        <a:pt x="85725" y="447675"/>
                      </a:cubicBezTo>
                      <a:lnTo>
                        <a:pt x="66675" y="504825"/>
                      </a:lnTo>
                      <a:cubicBezTo>
                        <a:pt x="63500" y="514350"/>
                        <a:pt x="62719" y="525046"/>
                        <a:pt x="57150" y="533400"/>
                      </a:cubicBezTo>
                      <a:lnTo>
                        <a:pt x="19050" y="590550"/>
                      </a:lnTo>
                      <a:lnTo>
                        <a:pt x="0" y="619125"/>
                      </a:lnTo>
                      <a:cubicBezTo>
                        <a:pt x="4606" y="642154"/>
                        <a:pt x="15392" y="706322"/>
                        <a:pt x="28575" y="723900"/>
                      </a:cubicBezTo>
                      <a:lnTo>
                        <a:pt x="57150" y="762000"/>
                      </a:lnTo>
                      <a:cubicBezTo>
                        <a:pt x="60325" y="793750"/>
                        <a:pt x="60795" y="825888"/>
                        <a:pt x="66675" y="857250"/>
                      </a:cubicBezTo>
                      <a:cubicBezTo>
                        <a:pt x="81419" y="935886"/>
                        <a:pt x="79105" y="891635"/>
                        <a:pt x="104775" y="942975"/>
                      </a:cubicBezTo>
                      <a:cubicBezTo>
                        <a:pt x="109265" y="951955"/>
                        <a:pt x="109810" y="962570"/>
                        <a:pt x="114300" y="971550"/>
                      </a:cubicBezTo>
                      <a:cubicBezTo>
                        <a:pt x="159583" y="1062116"/>
                        <a:pt x="103253" y="909833"/>
                        <a:pt x="152400" y="1057275"/>
                      </a:cubicBezTo>
                      <a:lnTo>
                        <a:pt x="161925" y="1085850"/>
                      </a:lnTo>
                      <a:lnTo>
                        <a:pt x="171450" y="1114425"/>
                      </a:lnTo>
                      <a:cubicBezTo>
                        <a:pt x="178587" y="1135836"/>
                        <a:pt x="182794" y="1162656"/>
                        <a:pt x="209550" y="1171575"/>
                      </a:cubicBezTo>
                      <a:cubicBezTo>
                        <a:pt x="236825" y="1180667"/>
                        <a:pt x="266700" y="1177925"/>
                        <a:pt x="295275" y="1181100"/>
                      </a:cubicBezTo>
                      <a:cubicBezTo>
                        <a:pt x="314325" y="1187450"/>
                        <a:pt x="333117" y="1194633"/>
                        <a:pt x="352425" y="1200150"/>
                      </a:cubicBezTo>
                      <a:cubicBezTo>
                        <a:pt x="377599" y="1207343"/>
                        <a:pt x="428625" y="1219200"/>
                        <a:pt x="428625" y="1219200"/>
                      </a:cubicBezTo>
                      <a:cubicBezTo>
                        <a:pt x="438150" y="1228725"/>
                        <a:pt x="446567" y="1239505"/>
                        <a:pt x="457200" y="1247775"/>
                      </a:cubicBezTo>
                      <a:cubicBezTo>
                        <a:pt x="480878" y="1266191"/>
                        <a:pt x="521957" y="1292728"/>
                        <a:pt x="552450" y="1304925"/>
                      </a:cubicBezTo>
                      <a:cubicBezTo>
                        <a:pt x="571094" y="1312383"/>
                        <a:pt x="609600" y="1323975"/>
                        <a:pt x="609600" y="1323975"/>
                      </a:cubicBezTo>
                      <a:cubicBezTo>
                        <a:pt x="638175" y="1320800"/>
                        <a:pt x="666965" y="1319177"/>
                        <a:pt x="695325" y="1314450"/>
                      </a:cubicBezTo>
                      <a:cubicBezTo>
                        <a:pt x="705229" y="1312799"/>
                        <a:pt x="714246" y="1307683"/>
                        <a:pt x="723900" y="1304925"/>
                      </a:cubicBezTo>
                      <a:cubicBezTo>
                        <a:pt x="736487" y="1301329"/>
                        <a:pt x="749413" y="1298996"/>
                        <a:pt x="762000" y="1295400"/>
                      </a:cubicBezTo>
                      <a:cubicBezTo>
                        <a:pt x="771654" y="1292642"/>
                        <a:pt x="780652" y="1287402"/>
                        <a:pt x="790575" y="1285875"/>
                      </a:cubicBezTo>
                      <a:cubicBezTo>
                        <a:pt x="882433" y="1271743"/>
                        <a:pt x="1059174" y="1269416"/>
                        <a:pt x="1123950" y="1266825"/>
                      </a:cubicBezTo>
                      <a:cubicBezTo>
                        <a:pt x="1217571" y="1243420"/>
                        <a:pt x="1107162" y="1266825"/>
                        <a:pt x="1295400" y="1266825"/>
                      </a:cubicBezTo>
                      <a:cubicBezTo>
                        <a:pt x="1403397" y="1266825"/>
                        <a:pt x="1511300" y="1260475"/>
                        <a:pt x="1619250" y="1257300"/>
                      </a:cubicBezTo>
                      <a:cubicBezTo>
                        <a:pt x="1638074" y="1251025"/>
                        <a:pt x="1662971" y="1245511"/>
                        <a:pt x="1676400" y="1228725"/>
                      </a:cubicBezTo>
                      <a:cubicBezTo>
                        <a:pt x="1682672" y="1220885"/>
                        <a:pt x="1681435" y="1209130"/>
                        <a:pt x="1685925" y="1200150"/>
                      </a:cubicBezTo>
                      <a:cubicBezTo>
                        <a:pt x="1691045" y="1189911"/>
                        <a:pt x="1698625" y="1181100"/>
                        <a:pt x="1704975" y="1171575"/>
                      </a:cubicBezTo>
                      <a:cubicBezTo>
                        <a:pt x="1708150" y="1152525"/>
                        <a:pt x="1710310" y="1133278"/>
                        <a:pt x="1714500" y="1114425"/>
                      </a:cubicBezTo>
                      <a:cubicBezTo>
                        <a:pt x="1716678" y="1104624"/>
                        <a:pt x="1716925" y="1092950"/>
                        <a:pt x="1724025" y="1085850"/>
                      </a:cubicBezTo>
                      <a:cubicBezTo>
                        <a:pt x="1740214" y="1069661"/>
                        <a:pt x="1762125" y="1060450"/>
                        <a:pt x="1781175" y="1047750"/>
                      </a:cubicBezTo>
                      <a:cubicBezTo>
                        <a:pt x="1790700" y="1041400"/>
                        <a:pt x="1798890" y="1032320"/>
                        <a:pt x="1809750" y="1028700"/>
                      </a:cubicBezTo>
                      <a:cubicBezTo>
                        <a:pt x="1851795" y="1014685"/>
                        <a:pt x="1829345" y="1023665"/>
                        <a:pt x="1876425" y="1000125"/>
                      </a:cubicBezTo>
                      <a:lnTo>
                        <a:pt x="1895475" y="942975"/>
                      </a:lnTo>
                      <a:cubicBezTo>
                        <a:pt x="1898650" y="933450"/>
                        <a:pt x="1902565" y="924140"/>
                        <a:pt x="1905000" y="914400"/>
                      </a:cubicBezTo>
                      <a:lnTo>
                        <a:pt x="1914525" y="876300"/>
                      </a:lnTo>
                      <a:cubicBezTo>
                        <a:pt x="1911350" y="784225"/>
                        <a:pt x="1910747" y="692025"/>
                        <a:pt x="1905000" y="600075"/>
                      </a:cubicBezTo>
                      <a:cubicBezTo>
                        <a:pt x="1904374" y="590054"/>
                        <a:pt x="1901044" y="579854"/>
                        <a:pt x="1895475" y="571500"/>
                      </a:cubicBezTo>
                      <a:cubicBezTo>
                        <a:pt x="1888003" y="560292"/>
                        <a:pt x="1866900" y="542925"/>
                        <a:pt x="1866900" y="542925"/>
                      </a:cubicBez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9" name="Forme libre 8"/>
                <p:cNvSpPr/>
                <p:nvPr/>
              </p:nvSpPr>
              <p:spPr>
                <a:xfrm>
                  <a:off x="560388" y="777280"/>
                  <a:ext cx="153988" cy="123825"/>
                </a:xfrm>
                <a:custGeom>
                  <a:avLst/>
                  <a:gdLst>
                    <a:gd name="connsiteX0" fmla="*/ 68312 w 154037"/>
                    <a:gd name="connsiteY0" fmla="*/ 38357 h 124082"/>
                    <a:gd name="connsiteX1" fmla="*/ 20687 w 154037"/>
                    <a:gd name="connsiteY1" fmla="*/ 76457 h 124082"/>
                    <a:gd name="connsiteX2" fmla="*/ 1637 w 154037"/>
                    <a:gd name="connsiteY2" fmla="*/ 105032 h 124082"/>
                    <a:gd name="connsiteX3" fmla="*/ 58787 w 154037"/>
                    <a:gd name="connsiteY3" fmla="*/ 124082 h 124082"/>
                    <a:gd name="connsiteX4" fmla="*/ 144512 w 154037"/>
                    <a:gd name="connsiteY4" fmla="*/ 114557 h 124082"/>
                    <a:gd name="connsiteX5" fmla="*/ 154037 w 154037"/>
                    <a:gd name="connsiteY5" fmla="*/ 85982 h 124082"/>
                    <a:gd name="connsiteX6" fmla="*/ 115937 w 154037"/>
                    <a:gd name="connsiteY6" fmla="*/ 257 h 124082"/>
                    <a:gd name="connsiteX7" fmla="*/ 68312 w 154037"/>
                    <a:gd name="connsiteY7" fmla="*/ 38357 h 1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037" h="124082">
                      <a:moveTo>
                        <a:pt x="68312" y="38357"/>
                      </a:moveTo>
                      <a:cubicBezTo>
                        <a:pt x="52437" y="51057"/>
                        <a:pt x="35062" y="62082"/>
                        <a:pt x="20687" y="76457"/>
                      </a:cubicBezTo>
                      <a:cubicBezTo>
                        <a:pt x="12592" y="84552"/>
                        <a:pt x="-5514" y="96093"/>
                        <a:pt x="1637" y="105032"/>
                      </a:cubicBezTo>
                      <a:cubicBezTo>
                        <a:pt x="14181" y="120712"/>
                        <a:pt x="58787" y="124082"/>
                        <a:pt x="58787" y="124082"/>
                      </a:cubicBezTo>
                      <a:cubicBezTo>
                        <a:pt x="87362" y="120907"/>
                        <a:pt x="117818" y="125235"/>
                        <a:pt x="144512" y="114557"/>
                      </a:cubicBezTo>
                      <a:cubicBezTo>
                        <a:pt x="153834" y="110828"/>
                        <a:pt x="154037" y="96022"/>
                        <a:pt x="154037" y="85982"/>
                      </a:cubicBezTo>
                      <a:cubicBezTo>
                        <a:pt x="154037" y="46808"/>
                        <a:pt x="149980" y="20683"/>
                        <a:pt x="115937" y="257"/>
                      </a:cubicBezTo>
                      <a:cubicBezTo>
                        <a:pt x="110492" y="-3010"/>
                        <a:pt x="84187" y="25657"/>
                        <a:pt x="68312" y="38357"/>
                      </a:cubicBezTo>
                      <a:close/>
                    </a:path>
                  </a:pathLst>
                </a:custGeom>
                <a:solidFill>
                  <a:srgbClr val="080808"/>
                </a:solidFill>
                <a:ln w="3175">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 name="Forme libre 9"/>
                <p:cNvSpPr/>
                <p:nvPr/>
              </p:nvSpPr>
              <p:spPr>
                <a:xfrm>
                  <a:off x="866776" y="1744068"/>
                  <a:ext cx="212725" cy="157162"/>
                </a:xfrm>
                <a:custGeom>
                  <a:avLst/>
                  <a:gdLst>
                    <a:gd name="connsiteX0" fmla="*/ 48211 w 212863"/>
                    <a:gd name="connsiteY0" fmla="*/ 5301 h 157701"/>
                    <a:gd name="connsiteX1" fmla="*/ 181561 w 212863"/>
                    <a:gd name="connsiteY1" fmla="*/ 14826 h 157701"/>
                    <a:gd name="connsiteX2" fmla="*/ 200611 w 212863"/>
                    <a:gd name="connsiteY2" fmla="*/ 129126 h 157701"/>
                    <a:gd name="connsiteX3" fmla="*/ 133936 w 212863"/>
                    <a:gd name="connsiteY3" fmla="*/ 157701 h 157701"/>
                    <a:gd name="connsiteX4" fmla="*/ 67261 w 212863"/>
                    <a:gd name="connsiteY4" fmla="*/ 138651 h 157701"/>
                    <a:gd name="connsiteX5" fmla="*/ 10111 w 212863"/>
                    <a:gd name="connsiteY5" fmla="*/ 91026 h 157701"/>
                    <a:gd name="connsiteX6" fmla="*/ 586 w 212863"/>
                    <a:gd name="connsiteY6" fmla="*/ 62451 h 157701"/>
                    <a:gd name="connsiteX7" fmla="*/ 10111 w 212863"/>
                    <a:gd name="connsiteY7" fmla="*/ 5301 h 157701"/>
                    <a:gd name="connsiteX8" fmla="*/ 48211 w 212863"/>
                    <a:gd name="connsiteY8" fmla="*/ 5301 h 15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63" h="157701">
                      <a:moveTo>
                        <a:pt x="48211" y="5301"/>
                      </a:moveTo>
                      <a:cubicBezTo>
                        <a:pt x="76786" y="6889"/>
                        <a:pt x="138182" y="4619"/>
                        <a:pt x="181561" y="14826"/>
                      </a:cubicBezTo>
                      <a:cubicBezTo>
                        <a:pt x="232191" y="26739"/>
                        <a:pt x="207941" y="108968"/>
                        <a:pt x="200611" y="129126"/>
                      </a:cubicBezTo>
                      <a:cubicBezTo>
                        <a:pt x="194033" y="147215"/>
                        <a:pt x="145531" y="154802"/>
                        <a:pt x="133936" y="157701"/>
                      </a:cubicBezTo>
                      <a:cubicBezTo>
                        <a:pt x="121729" y="154649"/>
                        <a:pt x="80926" y="145483"/>
                        <a:pt x="67261" y="138651"/>
                      </a:cubicBezTo>
                      <a:cubicBezTo>
                        <a:pt x="40739" y="125390"/>
                        <a:pt x="31177" y="112092"/>
                        <a:pt x="10111" y="91026"/>
                      </a:cubicBezTo>
                      <a:cubicBezTo>
                        <a:pt x="6936" y="81501"/>
                        <a:pt x="586" y="72491"/>
                        <a:pt x="586" y="62451"/>
                      </a:cubicBezTo>
                      <a:cubicBezTo>
                        <a:pt x="586" y="43138"/>
                        <a:pt x="-3545" y="18957"/>
                        <a:pt x="10111" y="5301"/>
                      </a:cubicBezTo>
                      <a:cubicBezTo>
                        <a:pt x="21202" y="-5790"/>
                        <a:pt x="19636" y="3713"/>
                        <a:pt x="48211" y="5301"/>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1" name="Forme libre 10"/>
                <p:cNvSpPr/>
                <p:nvPr/>
              </p:nvSpPr>
              <p:spPr>
                <a:xfrm>
                  <a:off x="1998663" y="1661518"/>
                  <a:ext cx="144463" cy="144462"/>
                </a:xfrm>
                <a:custGeom>
                  <a:avLst/>
                  <a:gdLst>
                    <a:gd name="connsiteX0" fmla="*/ 125601 w 144651"/>
                    <a:gd name="connsiteY0" fmla="*/ 2302 h 145177"/>
                    <a:gd name="connsiteX1" fmla="*/ 77976 w 144651"/>
                    <a:gd name="connsiteY1" fmla="*/ 21352 h 145177"/>
                    <a:gd name="connsiteX2" fmla="*/ 20826 w 144651"/>
                    <a:gd name="connsiteY2" fmla="*/ 40402 h 145177"/>
                    <a:gd name="connsiteX3" fmla="*/ 1776 w 144651"/>
                    <a:gd name="connsiteY3" fmla="*/ 68977 h 145177"/>
                    <a:gd name="connsiteX4" fmla="*/ 39876 w 144651"/>
                    <a:gd name="connsiteY4" fmla="*/ 126127 h 145177"/>
                    <a:gd name="connsiteX5" fmla="*/ 87501 w 144651"/>
                    <a:gd name="connsiteY5" fmla="*/ 145177 h 145177"/>
                    <a:gd name="connsiteX6" fmla="*/ 116076 w 144651"/>
                    <a:gd name="connsiteY6" fmla="*/ 135652 h 145177"/>
                    <a:gd name="connsiteX7" fmla="*/ 125601 w 144651"/>
                    <a:gd name="connsiteY7" fmla="*/ 107077 h 145177"/>
                    <a:gd name="connsiteX8" fmla="*/ 144651 w 144651"/>
                    <a:gd name="connsiteY8" fmla="*/ 78502 h 145177"/>
                    <a:gd name="connsiteX9" fmla="*/ 125601 w 144651"/>
                    <a:gd name="connsiteY9" fmla="*/ 2302 h 14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51" h="145177">
                      <a:moveTo>
                        <a:pt x="125601" y="2302"/>
                      </a:moveTo>
                      <a:cubicBezTo>
                        <a:pt x="114488" y="-7223"/>
                        <a:pt x="94044" y="15509"/>
                        <a:pt x="77976" y="21352"/>
                      </a:cubicBezTo>
                      <a:cubicBezTo>
                        <a:pt x="59105" y="28214"/>
                        <a:pt x="20826" y="40402"/>
                        <a:pt x="20826" y="40402"/>
                      </a:cubicBezTo>
                      <a:cubicBezTo>
                        <a:pt x="14476" y="49927"/>
                        <a:pt x="3196" y="57618"/>
                        <a:pt x="1776" y="68977"/>
                      </a:cubicBezTo>
                      <a:cubicBezTo>
                        <a:pt x="-4924" y="122576"/>
                        <a:pt x="7226" y="113883"/>
                        <a:pt x="39876" y="126127"/>
                      </a:cubicBezTo>
                      <a:cubicBezTo>
                        <a:pt x="55885" y="132130"/>
                        <a:pt x="71626" y="138827"/>
                        <a:pt x="87501" y="145177"/>
                      </a:cubicBezTo>
                      <a:cubicBezTo>
                        <a:pt x="97026" y="142002"/>
                        <a:pt x="108976" y="142752"/>
                        <a:pt x="116076" y="135652"/>
                      </a:cubicBezTo>
                      <a:cubicBezTo>
                        <a:pt x="123176" y="128552"/>
                        <a:pt x="121111" y="116057"/>
                        <a:pt x="125601" y="107077"/>
                      </a:cubicBezTo>
                      <a:cubicBezTo>
                        <a:pt x="130721" y="96838"/>
                        <a:pt x="138301" y="88027"/>
                        <a:pt x="144651" y="78502"/>
                      </a:cubicBezTo>
                      <a:cubicBezTo>
                        <a:pt x="120620" y="42455"/>
                        <a:pt x="136714" y="11827"/>
                        <a:pt x="125601" y="230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2" name="Forme libre 11"/>
                <p:cNvSpPr/>
                <p:nvPr/>
              </p:nvSpPr>
              <p:spPr>
                <a:xfrm>
                  <a:off x="1247776" y="548680"/>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98" name="Forme libre 97"/>
              <p:cNvSpPr/>
              <p:nvPr/>
            </p:nvSpPr>
            <p:spPr>
              <a:xfrm>
                <a:off x="579999" y="2926596"/>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99" name="Forme libre 98"/>
              <p:cNvSpPr/>
              <p:nvPr/>
            </p:nvSpPr>
            <p:spPr>
              <a:xfrm>
                <a:off x="2213537" y="2785309"/>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0" name="Forme libre 99"/>
              <p:cNvSpPr/>
              <p:nvPr/>
            </p:nvSpPr>
            <p:spPr>
              <a:xfrm>
                <a:off x="756212" y="3407609"/>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8" name="Forme libre 17"/>
              <p:cNvSpPr/>
              <p:nvPr/>
            </p:nvSpPr>
            <p:spPr>
              <a:xfrm>
                <a:off x="2086537" y="2428121"/>
                <a:ext cx="381000" cy="371475"/>
              </a:xfrm>
              <a:custGeom>
                <a:avLst/>
                <a:gdLst>
                  <a:gd name="connsiteX0" fmla="*/ 0 w 381000"/>
                  <a:gd name="connsiteY0" fmla="*/ 0 h 371475"/>
                  <a:gd name="connsiteX1" fmla="*/ 85725 w 381000"/>
                  <a:gd name="connsiteY1" fmla="*/ 19050 h 371475"/>
                  <a:gd name="connsiteX2" fmla="*/ 114300 w 381000"/>
                  <a:gd name="connsiteY2" fmla="*/ 38100 h 371475"/>
                  <a:gd name="connsiteX3" fmla="*/ 190500 w 381000"/>
                  <a:gd name="connsiteY3" fmla="*/ 152400 h 371475"/>
                  <a:gd name="connsiteX4" fmla="*/ 228600 w 381000"/>
                  <a:gd name="connsiteY4" fmla="*/ 209550 h 371475"/>
                  <a:gd name="connsiteX5" fmla="*/ 247650 w 381000"/>
                  <a:gd name="connsiteY5" fmla="*/ 238125 h 371475"/>
                  <a:gd name="connsiteX6" fmla="*/ 276225 w 381000"/>
                  <a:gd name="connsiteY6" fmla="*/ 257175 h 371475"/>
                  <a:gd name="connsiteX7" fmla="*/ 295275 w 381000"/>
                  <a:gd name="connsiteY7" fmla="*/ 285750 h 371475"/>
                  <a:gd name="connsiteX8" fmla="*/ 304800 w 381000"/>
                  <a:gd name="connsiteY8" fmla="*/ 314325 h 371475"/>
                  <a:gd name="connsiteX9" fmla="*/ 361950 w 381000"/>
                  <a:gd name="connsiteY9" fmla="*/ 342900 h 371475"/>
                  <a:gd name="connsiteX10" fmla="*/ 381000 w 381000"/>
                  <a:gd name="connsiteY10"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000" h="371475">
                    <a:moveTo>
                      <a:pt x="0" y="0"/>
                    </a:moveTo>
                    <a:cubicBezTo>
                      <a:pt x="8476" y="1695"/>
                      <a:pt x="73955" y="14006"/>
                      <a:pt x="85725" y="19050"/>
                    </a:cubicBezTo>
                    <a:cubicBezTo>
                      <a:pt x="96247" y="23559"/>
                      <a:pt x="104775" y="31750"/>
                      <a:pt x="114300" y="38100"/>
                    </a:cubicBezTo>
                    <a:lnTo>
                      <a:pt x="190500" y="152400"/>
                    </a:lnTo>
                    <a:lnTo>
                      <a:pt x="228600" y="209550"/>
                    </a:lnTo>
                    <a:cubicBezTo>
                      <a:pt x="234950" y="219075"/>
                      <a:pt x="238125" y="231775"/>
                      <a:pt x="247650" y="238125"/>
                    </a:cubicBezTo>
                    <a:lnTo>
                      <a:pt x="276225" y="257175"/>
                    </a:lnTo>
                    <a:cubicBezTo>
                      <a:pt x="282575" y="266700"/>
                      <a:pt x="290155" y="275511"/>
                      <a:pt x="295275" y="285750"/>
                    </a:cubicBezTo>
                    <a:cubicBezTo>
                      <a:pt x="299765" y="294730"/>
                      <a:pt x="298528" y="306485"/>
                      <a:pt x="304800" y="314325"/>
                    </a:cubicBezTo>
                    <a:cubicBezTo>
                      <a:pt x="318229" y="331111"/>
                      <a:pt x="343126" y="336625"/>
                      <a:pt x="361950" y="342900"/>
                    </a:cubicBezTo>
                    <a:lnTo>
                      <a:pt x="381000" y="37147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01" name="Forme libre 100"/>
              <p:cNvSpPr/>
              <p:nvPr/>
            </p:nvSpPr>
            <p:spPr>
              <a:xfrm>
                <a:off x="1737287" y="3480634"/>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102" name="Forme libre 101"/>
              <p:cNvSpPr/>
              <p:nvPr/>
            </p:nvSpPr>
            <p:spPr>
              <a:xfrm>
                <a:off x="2024624" y="2434471"/>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sp>
          <p:nvSpPr>
            <p:cNvPr id="46" name="Forme libre 45"/>
            <p:cNvSpPr/>
            <p:nvPr/>
          </p:nvSpPr>
          <p:spPr bwMode="auto">
            <a:xfrm>
              <a:off x="960438" y="3469292"/>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7" name="Forme libre 46"/>
            <p:cNvSpPr/>
            <p:nvPr/>
          </p:nvSpPr>
          <p:spPr bwMode="auto">
            <a:xfrm>
              <a:off x="1476648" y="3335942"/>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8" name="Forme libre 47"/>
            <p:cNvSpPr/>
            <p:nvPr/>
          </p:nvSpPr>
          <p:spPr bwMode="auto">
            <a:xfrm>
              <a:off x="954043" y="3019425"/>
              <a:ext cx="209550" cy="133350"/>
            </a:xfrm>
            <a:custGeom>
              <a:avLst/>
              <a:gdLst>
                <a:gd name="connsiteX0" fmla="*/ 38640 w 210307"/>
                <a:gd name="connsiteY0" fmla="*/ 29222 h 133997"/>
                <a:gd name="connsiteX1" fmla="*/ 540 w 210307"/>
                <a:gd name="connsiteY1" fmla="*/ 76847 h 133997"/>
                <a:gd name="connsiteX2" fmla="*/ 57690 w 210307"/>
                <a:gd name="connsiteY2" fmla="*/ 114947 h 133997"/>
                <a:gd name="connsiteX3" fmla="*/ 114840 w 210307"/>
                <a:gd name="connsiteY3" fmla="*/ 133997 h 133997"/>
                <a:gd name="connsiteX4" fmla="*/ 191040 w 210307"/>
                <a:gd name="connsiteY4" fmla="*/ 114947 h 133997"/>
                <a:gd name="connsiteX5" fmla="*/ 200565 w 210307"/>
                <a:gd name="connsiteY5" fmla="*/ 57797 h 133997"/>
                <a:gd name="connsiteX6" fmla="*/ 171990 w 210307"/>
                <a:gd name="connsiteY6" fmla="*/ 48272 h 133997"/>
                <a:gd name="connsiteX7" fmla="*/ 114840 w 210307"/>
                <a:gd name="connsiteY7" fmla="*/ 647 h 133997"/>
                <a:gd name="connsiteX8" fmla="*/ 38640 w 210307"/>
                <a:gd name="connsiteY8" fmla="*/ 29222 h 1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07" h="133997">
                  <a:moveTo>
                    <a:pt x="38640" y="29222"/>
                  </a:moveTo>
                  <a:cubicBezTo>
                    <a:pt x="19590" y="41922"/>
                    <a:pt x="-3870" y="57001"/>
                    <a:pt x="540" y="76847"/>
                  </a:cubicBezTo>
                  <a:cubicBezTo>
                    <a:pt x="5507" y="99197"/>
                    <a:pt x="35970" y="107707"/>
                    <a:pt x="57690" y="114947"/>
                  </a:cubicBezTo>
                  <a:lnTo>
                    <a:pt x="114840" y="133997"/>
                  </a:lnTo>
                  <a:cubicBezTo>
                    <a:pt x="140240" y="127647"/>
                    <a:pt x="167622" y="126656"/>
                    <a:pt x="191040" y="114947"/>
                  </a:cubicBezTo>
                  <a:cubicBezTo>
                    <a:pt x="212089" y="104423"/>
                    <a:pt x="216842" y="74074"/>
                    <a:pt x="200565" y="57797"/>
                  </a:cubicBezTo>
                  <a:cubicBezTo>
                    <a:pt x="193465" y="50697"/>
                    <a:pt x="181515" y="51447"/>
                    <a:pt x="171990" y="48272"/>
                  </a:cubicBezTo>
                  <a:cubicBezTo>
                    <a:pt x="163061" y="39343"/>
                    <a:pt x="131048" y="3594"/>
                    <a:pt x="114840" y="647"/>
                  </a:cubicBezTo>
                  <a:cubicBezTo>
                    <a:pt x="89850" y="-3897"/>
                    <a:pt x="57690" y="16522"/>
                    <a:pt x="38640" y="29222"/>
                  </a:cubicBezTo>
                  <a:close/>
                </a:path>
              </a:pathLst>
            </a:custGeom>
            <a:solidFill>
              <a:srgbClr val="080808"/>
            </a:solidFill>
            <a:ln>
              <a:solidFill>
                <a:srgbClr val="08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grpSp>
      <p:grpSp>
        <p:nvGrpSpPr>
          <p:cNvPr id="13" name="Groupe 12"/>
          <p:cNvGrpSpPr/>
          <p:nvPr/>
        </p:nvGrpSpPr>
        <p:grpSpPr>
          <a:xfrm>
            <a:off x="2251066" y="4098446"/>
            <a:ext cx="1663963" cy="972329"/>
            <a:chOff x="2571966" y="5464595"/>
            <a:chExt cx="1990491" cy="1296438"/>
          </a:xfrm>
        </p:grpSpPr>
        <p:pic>
          <p:nvPicPr>
            <p:cNvPr id="13322" name="Picture 10" descr="C:\Users\User\AppData\Local\Temp\SNAGHTMLb96f030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966" y="5464595"/>
              <a:ext cx="1990491" cy="1296438"/>
            </a:xfrm>
            <a:prstGeom prst="rect">
              <a:avLst/>
            </a:prstGeom>
            <a:noFill/>
            <a:extLst>
              <a:ext uri="{909E8E84-426E-40DD-AFC4-6F175D3DCCD1}">
                <a14:hiddenFill xmlns:a14="http://schemas.microsoft.com/office/drawing/2010/main">
                  <a:solidFill>
                    <a:srgbClr val="FFFFFF"/>
                  </a:solidFill>
                </a14:hiddenFill>
              </a:ext>
            </a:extLst>
          </p:spPr>
        </p:pic>
        <p:sp>
          <p:nvSpPr>
            <p:cNvPr id="51" name="Forme libre 50"/>
            <p:cNvSpPr/>
            <p:nvPr/>
          </p:nvSpPr>
          <p:spPr>
            <a:xfrm>
              <a:off x="3642440" y="5728534"/>
              <a:ext cx="474989" cy="508778"/>
            </a:xfrm>
            <a:custGeom>
              <a:avLst/>
              <a:gdLst>
                <a:gd name="connsiteX0" fmla="*/ 510616 w 1085381"/>
                <a:gd name="connsiteY0" fmla="*/ 15077 h 1138483"/>
                <a:gd name="connsiteX1" fmla="*/ 379987 w 1085381"/>
                <a:gd name="connsiteY1" fmla="*/ 41203 h 1138483"/>
                <a:gd name="connsiteX2" fmla="*/ 340798 w 1085381"/>
                <a:gd name="connsiteY2" fmla="*/ 67329 h 1138483"/>
                <a:gd name="connsiteX3" fmla="*/ 301610 w 1085381"/>
                <a:gd name="connsiteY3" fmla="*/ 80392 h 1138483"/>
                <a:gd name="connsiteX4" fmla="*/ 223233 w 1085381"/>
                <a:gd name="connsiteY4" fmla="*/ 119580 h 1138483"/>
                <a:gd name="connsiteX5" fmla="*/ 184044 w 1085381"/>
                <a:gd name="connsiteY5" fmla="*/ 158769 h 1138483"/>
                <a:gd name="connsiteX6" fmla="*/ 144856 w 1085381"/>
                <a:gd name="connsiteY6" fmla="*/ 171832 h 1138483"/>
                <a:gd name="connsiteX7" fmla="*/ 105667 w 1085381"/>
                <a:gd name="connsiteY7" fmla="*/ 197957 h 1138483"/>
                <a:gd name="connsiteX8" fmla="*/ 53416 w 1085381"/>
                <a:gd name="connsiteY8" fmla="*/ 276334 h 1138483"/>
                <a:gd name="connsiteX9" fmla="*/ 27290 w 1085381"/>
                <a:gd name="connsiteY9" fmla="*/ 367774 h 1138483"/>
                <a:gd name="connsiteX10" fmla="*/ 1164 w 1085381"/>
                <a:gd name="connsiteY10" fmla="*/ 694346 h 1138483"/>
                <a:gd name="connsiteX11" fmla="*/ 40353 w 1085381"/>
                <a:gd name="connsiteY11" fmla="*/ 890289 h 1138483"/>
                <a:gd name="connsiteX12" fmla="*/ 79541 w 1085381"/>
                <a:gd name="connsiteY12" fmla="*/ 903352 h 1138483"/>
                <a:gd name="connsiteX13" fmla="*/ 144856 w 1085381"/>
                <a:gd name="connsiteY13" fmla="*/ 968666 h 1138483"/>
                <a:gd name="connsiteX14" fmla="*/ 170981 w 1085381"/>
                <a:gd name="connsiteY14" fmla="*/ 1007854 h 1138483"/>
                <a:gd name="connsiteX15" fmla="*/ 249358 w 1085381"/>
                <a:gd name="connsiteY15" fmla="*/ 1033980 h 1138483"/>
                <a:gd name="connsiteX16" fmla="*/ 327736 w 1085381"/>
                <a:gd name="connsiteY16" fmla="*/ 1073169 h 1138483"/>
                <a:gd name="connsiteX17" fmla="*/ 366924 w 1085381"/>
                <a:gd name="connsiteY17" fmla="*/ 1099294 h 1138483"/>
                <a:gd name="connsiteX18" fmla="*/ 445301 w 1085381"/>
                <a:gd name="connsiteY18" fmla="*/ 1125420 h 1138483"/>
                <a:gd name="connsiteX19" fmla="*/ 484490 w 1085381"/>
                <a:gd name="connsiteY19" fmla="*/ 1138483 h 1138483"/>
                <a:gd name="connsiteX20" fmla="*/ 758810 w 1085381"/>
                <a:gd name="connsiteY20" fmla="*/ 1125420 h 1138483"/>
                <a:gd name="connsiteX21" fmla="*/ 837187 w 1085381"/>
                <a:gd name="connsiteY21" fmla="*/ 1086232 h 1138483"/>
                <a:gd name="connsiteX22" fmla="*/ 876376 w 1085381"/>
                <a:gd name="connsiteY22" fmla="*/ 1073169 h 1138483"/>
                <a:gd name="connsiteX23" fmla="*/ 928627 w 1085381"/>
                <a:gd name="connsiteY23" fmla="*/ 1007854 h 1138483"/>
                <a:gd name="connsiteX24" fmla="*/ 980878 w 1085381"/>
                <a:gd name="connsiteY24" fmla="*/ 929477 h 1138483"/>
                <a:gd name="connsiteX25" fmla="*/ 993941 w 1085381"/>
                <a:gd name="connsiteY25" fmla="*/ 877226 h 1138483"/>
                <a:gd name="connsiteX26" fmla="*/ 1020067 w 1085381"/>
                <a:gd name="connsiteY26" fmla="*/ 798849 h 1138483"/>
                <a:gd name="connsiteX27" fmla="*/ 1046193 w 1085381"/>
                <a:gd name="connsiteY27" fmla="*/ 720472 h 1138483"/>
                <a:gd name="connsiteX28" fmla="*/ 1072318 w 1085381"/>
                <a:gd name="connsiteY28" fmla="*/ 642094 h 1138483"/>
                <a:gd name="connsiteX29" fmla="*/ 1085381 w 1085381"/>
                <a:gd name="connsiteY29" fmla="*/ 589843 h 1138483"/>
                <a:gd name="connsiteX30" fmla="*/ 1072318 w 1085381"/>
                <a:gd name="connsiteY30" fmla="*/ 380837 h 1138483"/>
                <a:gd name="connsiteX31" fmla="*/ 1059256 w 1085381"/>
                <a:gd name="connsiteY31" fmla="*/ 315523 h 1138483"/>
                <a:gd name="connsiteX32" fmla="*/ 928627 w 1085381"/>
                <a:gd name="connsiteY32" fmla="*/ 158769 h 1138483"/>
                <a:gd name="connsiteX33" fmla="*/ 889438 w 1085381"/>
                <a:gd name="connsiteY33" fmla="*/ 132643 h 1138483"/>
                <a:gd name="connsiteX34" fmla="*/ 863313 w 1085381"/>
                <a:gd name="connsiteY34" fmla="*/ 93454 h 1138483"/>
                <a:gd name="connsiteX35" fmla="*/ 784936 w 1085381"/>
                <a:gd name="connsiteY35" fmla="*/ 67329 h 1138483"/>
                <a:gd name="connsiteX36" fmla="*/ 745747 w 1085381"/>
                <a:gd name="connsiteY36" fmla="*/ 54266 h 1138483"/>
                <a:gd name="connsiteX37" fmla="*/ 641244 w 1085381"/>
                <a:gd name="connsiteY37" fmla="*/ 15077 h 1138483"/>
                <a:gd name="connsiteX38" fmla="*/ 510616 w 1085381"/>
                <a:gd name="connsiteY38" fmla="*/ 15077 h 113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85381" h="1138483">
                  <a:moveTo>
                    <a:pt x="510616" y="15077"/>
                  </a:moveTo>
                  <a:cubicBezTo>
                    <a:pt x="467073" y="19431"/>
                    <a:pt x="416466" y="22963"/>
                    <a:pt x="379987" y="41203"/>
                  </a:cubicBezTo>
                  <a:cubicBezTo>
                    <a:pt x="365945" y="48224"/>
                    <a:pt x="354840" y="60308"/>
                    <a:pt x="340798" y="67329"/>
                  </a:cubicBezTo>
                  <a:cubicBezTo>
                    <a:pt x="328482" y="73487"/>
                    <a:pt x="313926" y="74234"/>
                    <a:pt x="301610" y="80392"/>
                  </a:cubicBezTo>
                  <a:cubicBezTo>
                    <a:pt x="200320" y="131037"/>
                    <a:pt x="321733" y="86746"/>
                    <a:pt x="223233" y="119580"/>
                  </a:cubicBezTo>
                  <a:cubicBezTo>
                    <a:pt x="210170" y="132643"/>
                    <a:pt x="199415" y="148521"/>
                    <a:pt x="184044" y="158769"/>
                  </a:cubicBezTo>
                  <a:cubicBezTo>
                    <a:pt x="172587" y="166407"/>
                    <a:pt x="157172" y="165674"/>
                    <a:pt x="144856" y="171832"/>
                  </a:cubicBezTo>
                  <a:cubicBezTo>
                    <a:pt x="130814" y="178853"/>
                    <a:pt x="118730" y="189249"/>
                    <a:pt x="105667" y="197957"/>
                  </a:cubicBezTo>
                  <a:cubicBezTo>
                    <a:pt x="88250" y="224083"/>
                    <a:pt x="61031" y="245872"/>
                    <a:pt x="53416" y="276334"/>
                  </a:cubicBezTo>
                  <a:cubicBezTo>
                    <a:pt x="37013" y="341944"/>
                    <a:pt x="46030" y="311554"/>
                    <a:pt x="27290" y="367774"/>
                  </a:cubicBezTo>
                  <a:cubicBezTo>
                    <a:pt x="12190" y="488573"/>
                    <a:pt x="1164" y="558227"/>
                    <a:pt x="1164" y="694346"/>
                  </a:cubicBezTo>
                  <a:cubicBezTo>
                    <a:pt x="1164" y="726184"/>
                    <a:pt x="-10555" y="849562"/>
                    <a:pt x="40353" y="890289"/>
                  </a:cubicBezTo>
                  <a:cubicBezTo>
                    <a:pt x="51105" y="898891"/>
                    <a:pt x="66478" y="898998"/>
                    <a:pt x="79541" y="903352"/>
                  </a:cubicBezTo>
                  <a:cubicBezTo>
                    <a:pt x="149212" y="1007856"/>
                    <a:pt x="57767" y="881577"/>
                    <a:pt x="144856" y="968666"/>
                  </a:cubicBezTo>
                  <a:cubicBezTo>
                    <a:pt x="155957" y="979767"/>
                    <a:pt x="157668" y="999533"/>
                    <a:pt x="170981" y="1007854"/>
                  </a:cubicBezTo>
                  <a:cubicBezTo>
                    <a:pt x="194334" y="1022450"/>
                    <a:pt x="226444" y="1018704"/>
                    <a:pt x="249358" y="1033980"/>
                  </a:cubicBezTo>
                  <a:cubicBezTo>
                    <a:pt x="361664" y="1108850"/>
                    <a:pt x="219574" y="1019089"/>
                    <a:pt x="327736" y="1073169"/>
                  </a:cubicBezTo>
                  <a:cubicBezTo>
                    <a:pt x="341778" y="1080190"/>
                    <a:pt x="352578" y="1092918"/>
                    <a:pt x="366924" y="1099294"/>
                  </a:cubicBezTo>
                  <a:cubicBezTo>
                    <a:pt x="392089" y="1110479"/>
                    <a:pt x="419175" y="1116711"/>
                    <a:pt x="445301" y="1125420"/>
                  </a:cubicBezTo>
                  <a:lnTo>
                    <a:pt x="484490" y="1138483"/>
                  </a:lnTo>
                  <a:cubicBezTo>
                    <a:pt x="575930" y="1134129"/>
                    <a:pt x="667583" y="1133022"/>
                    <a:pt x="758810" y="1125420"/>
                  </a:cubicBezTo>
                  <a:cubicBezTo>
                    <a:pt x="798207" y="1122137"/>
                    <a:pt x="803284" y="1103183"/>
                    <a:pt x="837187" y="1086232"/>
                  </a:cubicBezTo>
                  <a:cubicBezTo>
                    <a:pt x="849503" y="1080074"/>
                    <a:pt x="863313" y="1077523"/>
                    <a:pt x="876376" y="1073169"/>
                  </a:cubicBezTo>
                  <a:cubicBezTo>
                    <a:pt x="948784" y="1024896"/>
                    <a:pt x="891511" y="1074662"/>
                    <a:pt x="928627" y="1007854"/>
                  </a:cubicBezTo>
                  <a:cubicBezTo>
                    <a:pt x="943876" y="980406"/>
                    <a:pt x="980878" y="929477"/>
                    <a:pt x="980878" y="929477"/>
                  </a:cubicBezTo>
                  <a:cubicBezTo>
                    <a:pt x="985232" y="912060"/>
                    <a:pt x="988782" y="894422"/>
                    <a:pt x="993941" y="877226"/>
                  </a:cubicBezTo>
                  <a:cubicBezTo>
                    <a:pt x="1001854" y="850849"/>
                    <a:pt x="1011358" y="824975"/>
                    <a:pt x="1020067" y="798849"/>
                  </a:cubicBezTo>
                  <a:lnTo>
                    <a:pt x="1046193" y="720472"/>
                  </a:lnTo>
                  <a:lnTo>
                    <a:pt x="1072318" y="642094"/>
                  </a:lnTo>
                  <a:lnTo>
                    <a:pt x="1085381" y="589843"/>
                  </a:lnTo>
                  <a:cubicBezTo>
                    <a:pt x="1081027" y="520174"/>
                    <a:pt x="1078936" y="450327"/>
                    <a:pt x="1072318" y="380837"/>
                  </a:cubicBezTo>
                  <a:cubicBezTo>
                    <a:pt x="1070213" y="358735"/>
                    <a:pt x="1068443" y="335735"/>
                    <a:pt x="1059256" y="315523"/>
                  </a:cubicBezTo>
                  <a:cubicBezTo>
                    <a:pt x="1038302" y="269425"/>
                    <a:pt x="968262" y="185192"/>
                    <a:pt x="928627" y="158769"/>
                  </a:cubicBezTo>
                  <a:lnTo>
                    <a:pt x="889438" y="132643"/>
                  </a:lnTo>
                  <a:cubicBezTo>
                    <a:pt x="880730" y="119580"/>
                    <a:pt x="876626" y="101775"/>
                    <a:pt x="863313" y="93454"/>
                  </a:cubicBezTo>
                  <a:cubicBezTo>
                    <a:pt x="839960" y="78858"/>
                    <a:pt x="811062" y="76037"/>
                    <a:pt x="784936" y="67329"/>
                  </a:cubicBezTo>
                  <a:cubicBezTo>
                    <a:pt x="771873" y="62975"/>
                    <a:pt x="757204" y="61904"/>
                    <a:pt x="745747" y="54266"/>
                  </a:cubicBezTo>
                  <a:cubicBezTo>
                    <a:pt x="677549" y="8801"/>
                    <a:pt x="736852" y="41151"/>
                    <a:pt x="641244" y="15077"/>
                  </a:cubicBezTo>
                  <a:cubicBezTo>
                    <a:pt x="525256" y="-16556"/>
                    <a:pt x="554159" y="10723"/>
                    <a:pt x="510616" y="15077"/>
                  </a:cubicBezTo>
                  <a:close/>
                </a:path>
              </a:pathLst>
            </a:cu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54" name="Rectangle à coins arrondis 53"/>
          <p:cNvSpPr/>
          <p:nvPr/>
        </p:nvSpPr>
        <p:spPr>
          <a:xfrm>
            <a:off x="5859261" y="4968750"/>
            <a:ext cx="3245916" cy="136327"/>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sp>
        <p:nvSpPr>
          <p:cNvPr id="14" name="Rectangle 13"/>
          <p:cNvSpPr/>
          <p:nvPr/>
        </p:nvSpPr>
        <p:spPr>
          <a:xfrm>
            <a:off x="2446008" y="81322"/>
            <a:ext cx="6544003" cy="646331"/>
          </a:xfrm>
          <a:prstGeom prst="rect">
            <a:avLst/>
          </a:prstGeom>
          <a:ln w="9525">
            <a:solidFill>
              <a:schemeClr val="bg1"/>
            </a:solidFill>
          </a:ln>
        </p:spPr>
        <p:txBody>
          <a:bodyPr wrap="square">
            <a:spAutoFit/>
          </a:bodyPr>
          <a:lstStyle/>
          <a:p>
            <a:r>
              <a:rPr lang="fr-FR" dirty="0">
                <a:solidFill>
                  <a:schemeClr val="bg1"/>
                </a:solidFill>
              </a:rPr>
              <a:t>Structure lisse et dépressible de diamètre compris entre 1 et 2,5 cm. Les follicules de diamètre &lt; 1 cm sont peu palpables</a:t>
            </a:r>
            <a:endParaRPr lang="fr-BE" dirty="0">
              <a:solidFill>
                <a:schemeClr val="bg1"/>
              </a:solidFill>
            </a:endParaRPr>
          </a:p>
        </p:txBody>
      </p:sp>
    </p:spTree>
    <p:extLst>
      <p:ext uri="{BB962C8B-B14F-4D97-AF65-F5344CB8AC3E}">
        <p14:creationId xmlns:p14="http://schemas.microsoft.com/office/powerpoint/2010/main" val="16540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9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96" grpId="0" animBg="1"/>
      <p:bldP spid="1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1989" name="Groupe 34"/>
          <p:cNvGrpSpPr>
            <a:grpSpLocks/>
          </p:cNvGrpSpPr>
          <p:nvPr/>
        </p:nvGrpSpPr>
        <p:grpSpPr bwMode="auto">
          <a:xfrm>
            <a:off x="5883277" y="2002240"/>
            <a:ext cx="2098674" cy="1271588"/>
            <a:chOff x="3519289" y="6320532"/>
            <a:chExt cx="2052836" cy="1300162"/>
          </a:xfrm>
        </p:grpSpPr>
        <p:sp>
          <p:nvSpPr>
            <p:cNvPr id="36" name="Forme libre 35"/>
            <p:cNvSpPr/>
            <p:nvPr/>
          </p:nvSpPr>
          <p:spPr>
            <a:xfrm>
              <a:off x="3519289" y="6320532"/>
              <a:ext cx="1904590" cy="1285553"/>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37" name="Forme libre 36"/>
            <p:cNvSpPr/>
            <p:nvPr/>
          </p:nvSpPr>
          <p:spPr>
            <a:xfrm>
              <a:off x="4283135" y="6325402"/>
              <a:ext cx="1260095" cy="1210076"/>
            </a:xfrm>
            <a:custGeom>
              <a:avLst/>
              <a:gdLst>
                <a:gd name="connsiteX0" fmla="*/ 1193982 w 1261241"/>
                <a:gd name="connsiteY0" fmla="*/ 904875 h 1209675"/>
                <a:gd name="connsiteX1" fmla="*/ 1241607 w 1261241"/>
                <a:gd name="connsiteY1" fmla="*/ 895350 h 1209675"/>
                <a:gd name="connsiteX2" fmla="*/ 1260657 w 1261241"/>
                <a:gd name="connsiteY2" fmla="*/ 866775 h 1209675"/>
                <a:gd name="connsiteX3" fmla="*/ 1251132 w 1261241"/>
                <a:gd name="connsiteY3" fmla="*/ 723900 h 1209675"/>
                <a:gd name="connsiteX4" fmla="*/ 1241607 w 1261241"/>
                <a:gd name="connsiteY4" fmla="*/ 695325 h 1209675"/>
                <a:gd name="connsiteX5" fmla="*/ 1222557 w 1261241"/>
                <a:gd name="connsiteY5" fmla="*/ 619125 h 1209675"/>
                <a:gd name="connsiteX6" fmla="*/ 1213032 w 1261241"/>
                <a:gd name="connsiteY6" fmla="*/ 581025 h 1209675"/>
                <a:gd name="connsiteX7" fmla="*/ 1203507 w 1261241"/>
                <a:gd name="connsiteY7" fmla="*/ 514350 h 1209675"/>
                <a:gd name="connsiteX8" fmla="*/ 1184457 w 1261241"/>
                <a:gd name="connsiteY8" fmla="*/ 457200 h 1209675"/>
                <a:gd name="connsiteX9" fmla="*/ 1174932 w 1261241"/>
                <a:gd name="connsiteY9" fmla="*/ 428625 h 1209675"/>
                <a:gd name="connsiteX10" fmla="*/ 1155882 w 1261241"/>
                <a:gd name="connsiteY10" fmla="*/ 400050 h 1209675"/>
                <a:gd name="connsiteX11" fmla="*/ 1146357 w 1261241"/>
                <a:gd name="connsiteY11" fmla="*/ 371475 h 1209675"/>
                <a:gd name="connsiteX12" fmla="*/ 1108257 w 1261241"/>
                <a:gd name="connsiteY12" fmla="*/ 314325 h 1209675"/>
                <a:gd name="connsiteX13" fmla="*/ 1060632 w 1261241"/>
                <a:gd name="connsiteY13" fmla="*/ 228600 h 1209675"/>
                <a:gd name="connsiteX14" fmla="*/ 1022532 w 1261241"/>
                <a:gd name="connsiteY14" fmla="*/ 171450 h 1209675"/>
                <a:gd name="connsiteX15" fmla="*/ 1003482 w 1261241"/>
                <a:gd name="connsiteY15" fmla="*/ 142875 h 1209675"/>
                <a:gd name="connsiteX16" fmla="*/ 974907 w 1261241"/>
                <a:gd name="connsiteY16" fmla="*/ 123825 h 1209675"/>
                <a:gd name="connsiteX17" fmla="*/ 908232 w 1261241"/>
                <a:gd name="connsiteY17" fmla="*/ 76200 h 1209675"/>
                <a:gd name="connsiteX18" fmla="*/ 870132 w 1261241"/>
                <a:gd name="connsiteY18" fmla="*/ 57150 h 1209675"/>
                <a:gd name="connsiteX19" fmla="*/ 841557 w 1261241"/>
                <a:gd name="connsiteY19" fmla="*/ 47625 h 1209675"/>
                <a:gd name="connsiteX20" fmla="*/ 793932 w 1261241"/>
                <a:gd name="connsiteY20" fmla="*/ 28575 h 1209675"/>
                <a:gd name="connsiteX21" fmla="*/ 689157 w 1261241"/>
                <a:gd name="connsiteY21" fmla="*/ 19050 h 1209675"/>
                <a:gd name="connsiteX22" fmla="*/ 632007 w 1261241"/>
                <a:gd name="connsiteY22" fmla="*/ 9525 h 1209675"/>
                <a:gd name="connsiteX23" fmla="*/ 565332 w 1261241"/>
                <a:gd name="connsiteY23" fmla="*/ 0 h 1209675"/>
                <a:gd name="connsiteX24" fmla="*/ 441507 w 1261241"/>
                <a:gd name="connsiteY24" fmla="*/ 9525 h 1209675"/>
                <a:gd name="connsiteX25" fmla="*/ 384357 w 1261241"/>
                <a:gd name="connsiteY25" fmla="*/ 28575 h 1209675"/>
                <a:gd name="connsiteX26" fmla="*/ 346257 w 1261241"/>
                <a:gd name="connsiteY26" fmla="*/ 38100 h 1209675"/>
                <a:gd name="connsiteX27" fmla="*/ 317682 w 1261241"/>
                <a:gd name="connsiteY27" fmla="*/ 57150 h 1209675"/>
                <a:gd name="connsiteX28" fmla="*/ 260532 w 1261241"/>
                <a:gd name="connsiteY28" fmla="*/ 85725 h 1209675"/>
                <a:gd name="connsiteX29" fmla="*/ 222432 w 1261241"/>
                <a:gd name="connsiteY29" fmla="*/ 114300 h 1209675"/>
                <a:gd name="connsiteX30" fmla="*/ 193857 w 1261241"/>
                <a:gd name="connsiteY30" fmla="*/ 133350 h 1209675"/>
                <a:gd name="connsiteX31" fmla="*/ 136707 w 1261241"/>
                <a:gd name="connsiteY31" fmla="*/ 180975 h 1209675"/>
                <a:gd name="connsiteX32" fmla="*/ 98607 w 1261241"/>
                <a:gd name="connsiteY32" fmla="*/ 238125 h 1209675"/>
                <a:gd name="connsiteX33" fmla="*/ 79557 w 1261241"/>
                <a:gd name="connsiteY33" fmla="*/ 266700 h 1209675"/>
                <a:gd name="connsiteX34" fmla="*/ 50982 w 1261241"/>
                <a:gd name="connsiteY34" fmla="*/ 295275 h 1209675"/>
                <a:gd name="connsiteX35" fmla="*/ 41457 w 1261241"/>
                <a:gd name="connsiteY35" fmla="*/ 323850 h 1209675"/>
                <a:gd name="connsiteX36" fmla="*/ 3357 w 1261241"/>
                <a:gd name="connsiteY36" fmla="*/ 381000 h 1209675"/>
                <a:gd name="connsiteX37" fmla="*/ 31932 w 1261241"/>
                <a:gd name="connsiteY37" fmla="*/ 733425 h 1209675"/>
                <a:gd name="connsiteX38" fmla="*/ 70032 w 1261241"/>
                <a:gd name="connsiteY38" fmla="*/ 800100 h 1209675"/>
                <a:gd name="connsiteX39" fmla="*/ 127182 w 1261241"/>
                <a:gd name="connsiteY39" fmla="*/ 857250 h 1209675"/>
                <a:gd name="connsiteX40" fmla="*/ 165282 w 1261241"/>
                <a:gd name="connsiteY40" fmla="*/ 914400 h 1209675"/>
                <a:gd name="connsiteX41" fmla="*/ 222432 w 1261241"/>
                <a:gd name="connsiteY41" fmla="*/ 962025 h 1209675"/>
                <a:gd name="connsiteX42" fmla="*/ 251007 w 1261241"/>
                <a:gd name="connsiteY42" fmla="*/ 981075 h 1209675"/>
                <a:gd name="connsiteX43" fmla="*/ 346257 w 1261241"/>
                <a:gd name="connsiteY43" fmla="*/ 1047750 h 1209675"/>
                <a:gd name="connsiteX44" fmla="*/ 403407 w 1261241"/>
                <a:gd name="connsiteY44" fmla="*/ 1085850 h 1209675"/>
                <a:gd name="connsiteX45" fmla="*/ 431982 w 1261241"/>
                <a:gd name="connsiteY45" fmla="*/ 1104900 h 1209675"/>
                <a:gd name="connsiteX46" fmla="*/ 489132 w 1261241"/>
                <a:gd name="connsiteY46" fmla="*/ 1133475 h 1209675"/>
                <a:gd name="connsiteX47" fmla="*/ 517707 w 1261241"/>
                <a:gd name="connsiteY47" fmla="*/ 1143000 h 1209675"/>
                <a:gd name="connsiteX48" fmla="*/ 574857 w 1261241"/>
                <a:gd name="connsiteY48" fmla="*/ 1181100 h 1209675"/>
                <a:gd name="connsiteX49" fmla="*/ 603432 w 1261241"/>
                <a:gd name="connsiteY49" fmla="*/ 1200150 h 1209675"/>
                <a:gd name="connsiteX50" fmla="*/ 641532 w 1261241"/>
                <a:gd name="connsiteY50" fmla="*/ 1209675 h 1209675"/>
                <a:gd name="connsiteX51" fmla="*/ 946332 w 1261241"/>
                <a:gd name="connsiteY51" fmla="*/ 1200150 h 1209675"/>
                <a:gd name="connsiteX52" fmla="*/ 974907 w 1261241"/>
                <a:gd name="connsiteY52" fmla="*/ 1190625 h 1209675"/>
                <a:gd name="connsiteX53" fmla="*/ 1070157 w 1261241"/>
                <a:gd name="connsiteY53" fmla="*/ 1162050 h 1209675"/>
                <a:gd name="connsiteX54" fmla="*/ 1127307 w 1261241"/>
                <a:gd name="connsiteY54" fmla="*/ 1123950 h 1209675"/>
                <a:gd name="connsiteX55" fmla="*/ 1155882 w 1261241"/>
                <a:gd name="connsiteY55" fmla="*/ 1104900 h 1209675"/>
                <a:gd name="connsiteX56" fmla="*/ 1193982 w 1261241"/>
                <a:gd name="connsiteY56" fmla="*/ 1047750 h 1209675"/>
                <a:gd name="connsiteX57" fmla="*/ 1213032 w 1261241"/>
                <a:gd name="connsiteY57" fmla="*/ 990600 h 1209675"/>
                <a:gd name="connsiteX58" fmla="*/ 1222557 w 1261241"/>
                <a:gd name="connsiteY58" fmla="*/ 962025 h 1209675"/>
                <a:gd name="connsiteX59" fmla="*/ 1251132 w 1261241"/>
                <a:gd name="connsiteY59" fmla="*/ 904875 h 1209675"/>
                <a:gd name="connsiteX60" fmla="*/ 1260657 w 1261241"/>
                <a:gd name="connsiteY60" fmla="*/ 78105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1241" h="1209675">
                  <a:moveTo>
                    <a:pt x="1193982" y="904875"/>
                  </a:moveTo>
                  <a:cubicBezTo>
                    <a:pt x="1209857" y="901700"/>
                    <a:pt x="1227551" y="903382"/>
                    <a:pt x="1241607" y="895350"/>
                  </a:cubicBezTo>
                  <a:cubicBezTo>
                    <a:pt x="1251546" y="889670"/>
                    <a:pt x="1260022" y="878205"/>
                    <a:pt x="1260657" y="866775"/>
                  </a:cubicBezTo>
                  <a:cubicBezTo>
                    <a:pt x="1263305" y="819118"/>
                    <a:pt x="1256403" y="771339"/>
                    <a:pt x="1251132" y="723900"/>
                  </a:cubicBezTo>
                  <a:cubicBezTo>
                    <a:pt x="1250023" y="713921"/>
                    <a:pt x="1244249" y="705011"/>
                    <a:pt x="1241607" y="695325"/>
                  </a:cubicBezTo>
                  <a:cubicBezTo>
                    <a:pt x="1234718" y="670066"/>
                    <a:pt x="1228907" y="644525"/>
                    <a:pt x="1222557" y="619125"/>
                  </a:cubicBezTo>
                  <a:cubicBezTo>
                    <a:pt x="1219382" y="606425"/>
                    <a:pt x="1214883" y="593984"/>
                    <a:pt x="1213032" y="581025"/>
                  </a:cubicBezTo>
                  <a:cubicBezTo>
                    <a:pt x="1209857" y="558800"/>
                    <a:pt x="1208555" y="536226"/>
                    <a:pt x="1203507" y="514350"/>
                  </a:cubicBezTo>
                  <a:cubicBezTo>
                    <a:pt x="1198992" y="494784"/>
                    <a:pt x="1190807" y="476250"/>
                    <a:pt x="1184457" y="457200"/>
                  </a:cubicBezTo>
                  <a:cubicBezTo>
                    <a:pt x="1181282" y="447675"/>
                    <a:pt x="1180501" y="436979"/>
                    <a:pt x="1174932" y="428625"/>
                  </a:cubicBezTo>
                  <a:cubicBezTo>
                    <a:pt x="1168582" y="419100"/>
                    <a:pt x="1161002" y="410289"/>
                    <a:pt x="1155882" y="400050"/>
                  </a:cubicBezTo>
                  <a:cubicBezTo>
                    <a:pt x="1151392" y="391070"/>
                    <a:pt x="1151233" y="380252"/>
                    <a:pt x="1146357" y="371475"/>
                  </a:cubicBezTo>
                  <a:cubicBezTo>
                    <a:pt x="1135238" y="351461"/>
                    <a:pt x="1115497" y="336045"/>
                    <a:pt x="1108257" y="314325"/>
                  </a:cubicBezTo>
                  <a:cubicBezTo>
                    <a:pt x="1091492" y="264030"/>
                    <a:pt x="1104301" y="294104"/>
                    <a:pt x="1060632" y="228600"/>
                  </a:cubicBezTo>
                  <a:lnTo>
                    <a:pt x="1022532" y="171450"/>
                  </a:lnTo>
                  <a:cubicBezTo>
                    <a:pt x="1016182" y="161925"/>
                    <a:pt x="1013007" y="149225"/>
                    <a:pt x="1003482" y="142875"/>
                  </a:cubicBezTo>
                  <a:cubicBezTo>
                    <a:pt x="993957" y="136525"/>
                    <a:pt x="984222" y="130479"/>
                    <a:pt x="974907" y="123825"/>
                  </a:cubicBezTo>
                  <a:cubicBezTo>
                    <a:pt x="954464" y="109223"/>
                    <a:pt x="930680" y="89027"/>
                    <a:pt x="908232" y="76200"/>
                  </a:cubicBezTo>
                  <a:cubicBezTo>
                    <a:pt x="895904" y="69155"/>
                    <a:pt x="883183" y="62743"/>
                    <a:pt x="870132" y="57150"/>
                  </a:cubicBezTo>
                  <a:cubicBezTo>
                    <a:pt x="860904" y="53195"/>
                    <a:pt x="850958" y="51150"/>
                    <a:pt x="841557" y="47625"/>
                  </a:cubicBezTo>
                  <a:cubicBezTo>
                    <a:pt x="825548" y="41622"/>
                    <a:pt x="810737" y="31726"/>
                    <a:pt x="793932" y="28575"/>
                  </a:cubicBezTo>
                  <a:cubicBezTo>
                    <a:pt x="759464" y="22112"/>
                    <a:pt x="723986" y="23148"/>
                    <a:pt x="689157" y="19050"/>
                  </a:cubicBezTo>
                  <a:cubicBezTo>
                    <a:pt x="669977" y="16793"/>
                    <a:pt x="651095" y="12462"/>
                    <a:pt x="632007" y="9525"/>
                  </a:cubicBezTo>
                  <a:cubicBezTo>
                    <a:pt x="609817" y="6111"/>
                    <a:pt x="587557" y="3175"/>
                    <a:pt x="565332" y="0"/>
                  </a:cubicBezTo>
                  <a:cubicBezTo>
                    <a:pt x="524057" y="3175"/>
                    <a:pt x="482397" y="3069"/>
                    <a:pt x="441507" y="9525"/>
                  </a:cubicBezTo>
                  <a:cubicBezTo>
                    <a:pt x="421672" y="12657"/>
                    <a:pt x="403838" y="23705"/>
                    <a:pt x="384357" y="28575"/>
                  </a:cubicBezTo>
                  <a:lnTo>
                    <a:pt x="346257" y="38100"/>
                  </a:lnTo>
                  <a:cubicBezTo>
                    <a:pt x="336732" y="44450"/>
                    <a:pt x="327921" y="52030"/>
                    <a:pt x="317682" y="57150"/>
                  </a:cubicBezTo>
                  <a:cubicBezTo>
                    <a:pt x="254773" y="88605"/>
                    <a:pt x="324226" y="40229"/>
                    <a:pt x="260532" y="85725"/>
                  </a:cubicBezTo>
                  <a:cubicBezTo>
                    <a:pt x="247614" y="94952"/>
                    <a:pt x="235350" y="105073"/>
                    <a:pt x="222432" y="114300"/>
                  </a:cubicBezTo>
                  <a:cubicBezTo>
                    <a:pt x="213117" y="120954"/>
                    <a:pt x="202651" y="126021"/>
                    <a:pt x="193857" y="133350"/>
                  </a:cubicBezTo>
                  <a:cubicBezTo>
                    <a:pt x="120518" y="194466"/>
                    <a:pt x="207653" y="133677"/>
                    <a:pt x="136707" y="180975"/>
                  </a:cubicBezTo>
                  <a:lnTo>
                    <a:pt x="98607" y="238125"/>
                  </a:lnTo>
                  <a:cubicBezTo>
                    <a:pt x="92257" y="247650"/>
                    <a:pt x="87652" y="258605"/>
                    <a:pt x="79557" y="266700"/>
                  </a:cubicBezTo>
                  <a:lnTo>
                    <a:pt x="50982" y="295275"/>
                  </a:lnTo>
                  <a:cubicBezTo>
                    <a:pt x="47807" y="304800"/>
                    <a:pt x="46333" y="315073"/>
                    <a:pt x="41457" y="323850"/>
                  </a:cubicBezTo>
                  <a:cubicBezTo>
                    <a:pt x="30338" y="343864"/>
                    <a:pt x="3357" y="381000"/>
                    <a:pt x="3357" y="381000"/>
                  </a:cubicBezTo>
                  <a:cubicBezTo>
                    <a:pt x="5042" y="433230"/>
                    <a:pt x="-16528" y="636505"/>
                    <a:pt x="31932" y="733425"/>
                  </a:cubicBezTo>
                  <a:cubicBezTo>
                    <a:pt x="41788" y="753137"/>
                    <a:pt x="54646" y="782790"/>
                    <a:pt x="70032" y="800100"/>
                  </a:cubicBezTo>
                  <a:cubicBezTo>
                    <a:pt x="87930" y="820236"/>
                    <a:pt x="112238" y="834834"/>
                    <a:pt x="127182" y="857250"/>
                  </a:cubicBezTo>
                  <a:cubicBezTo>
                    <a:pt x="139882" y="876300"/>
                    <a:pt x="146232" y="901700"/>
                    <a:pt x="165282" y="914400"/>
                  </a:cubicBezTo>
                  <a:cubicBezTo>
                    <a:pt x="236228" y="961698"/>
                    <a:pt x="149093" y="900909"/>
                    <a:pt x="222432" y="962025"/>
                  </a:cubicBezTo>
                  <a:cubicBezTo>
                    <a:pt x="231226" y="969354"/>
                    <a:pt x="241692" y="974421"/>
                    <a:pt x="251007" y="981075"/>
                  </a:cubicBezTo>
                  <a:cubicBezTo>
                    <a:pt x="349735" y="1051595"/>
                    <a:pt x="214875" y="960162"/>
                    <a:pt x="346257" y="1047750"/>
                  </a:cubicBezTo>
                  <a:lnTo>
                    <a:pt x="403407" y="1085850"/>
                  </a:lnTo>
                  <a:cubicBezTo>
                    <a:pt x="412932" y="1092200"/>
                    <a:pt x="421122" y="1101280"/>
                    <a:pt x="431982" y="1104900"/>
                  </a:cubicBezTo>
                  <a:cubicBezTo>
                    <a:pt x="503806" y="1128841"/>
                    <a:pt x="415274" y="1096546"/>
                    <a:pt x="489132" y="1133475"/>
                  </a:cubicBezTo>
                  <a:cubicBezTo>
                    <a:pt x="498112" y="1137965"/>
                    <a:pt x="508930" y="1138124"/>
                    <a:pt x="517707" y="1143000"/>
                  </a:cubicBezTo>
                  <a:cubicBezTo>
                    <a:pt x="537721" y="1154119"/>
                    <a:pt x="555807" y="1168400"/>
                    <a:pt x="574857" y="1181100"/>
                  </a:cubicBezTo>
                  <a:cubicBezTo>
                    <a:pt x="584382" y="1187450"/>
                    <a:pt x="592326" y="1197374"/>
                    <a:pt x="603432" y="1200150"/>
                  </a:cubicBezTo>
                  <a:lnTo>
                    <a:pt x="641532" y="1209675"/>
                  </a:lnTo>
                  <a:cubicBezTo>
                    <a:pt x="743132" y="1206500"/>
                    <a:pt x="844848" y="1205949"/>
                    <a:pt x="946332" y="1200150"/>
                  </a:cubicBezTo>
                  <a:cubicBezTo>
                    <a:pt x="956356" y="1199577"/>
                    <a:pt x="965253" y="1193383"/>
                    <a:pt x="974907" y="1190625"/>
                  </a:cubicBezTo>
                  <a:cubicBezTo>
                    <a:pt x="998202" y="1183969"/>
                    <a:pt x="1053180" y="1173368"/>
                    <a:pt x="1070157" y="1162050"/>
                  </a:cubicBezTo>
                  <a:lnTo>
                    <a:pt x="1127307" y="1123950"/>
                  </a:lnTo>
                  <a:lnTo>
                    <a:pt x="1155882" y="1104900"/>
                  </a:lnTo>
                  <a:cubicBezTo>
                    <a:pt x="1168582" y="1085850"/>
                    <a:pt x="1186742" y="1069470"/>
                    <a:pt x="1193982" y="1047750"/>
                  </a:cubicBezTo>
                  <a:lnTo>
                    <a:pt x="1213032" y="990600"/>
                  </a:lnTo>
                  <a:cubicBezTo>
                    <a:pt x="1216207" y="981075"/>
                    <a:pt x="1216988" y="970379"/>
                    <a:pt x="1222557" y="962025"/>
                  </a:cubicBezTo>
                  <a:cubicBezTo>
                    <a:pt x="1247176" y="925096"/>
                    <a:pt x="1237987" y="944310"/>
                    <a:pt x="1251132" y="904875"/>
                  </a:cubicBezTo>
                  <a:lnTo>
                    <a:pt x="1260657" y="781050"/>
                  </a:lnTo>
                </a:path>
              </a:pathLst>
            </a:custGeom>
            <a:solidFill>
              <a:srgbClr val="080808"/>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38" name="Forme libre 37"/>
            <p:cNvSpPr/>
            <p:nvPr/>
          </p:nvSpPr>
          <p:spPr>
            <a:xfrm>
              <a:off x="3524314" y="6326619"/>
              <a:ext cx="1390753" cy="1294075"/>
            </a:xfrm>
            <a:custGeom>
              <a:avLst/>
              <a:gdLst>
                <a:gd name="connsiteX0" fmla="*/ 1171575 w 1390650"/>
                <a:gd name="connsiteY0" fmla="*/ 17231 h 1293581"/>
                <a:gd name="connsiteX1" fmla="*/ 1104900 w 1390650"/>
                <a:gd name="connsiteY1" fmla="*/ 7706 h 1293581"/>
                <a:gd name="connsiteX2" fmla="*/ 609600 w 1390650"/>
                <a:gd name="connsiteY2" fmla="*/ 26756 h 1293581"/>
                <a:gd name="connsiteX3" fmla="*/ 552450 w 1390650"/>
                <a:gd name="connsiteY3" fmla="*/ 55331 h 1293581"/>
                <a:gd name="connsiteX4" fmla="*/ 485775 w 1390650"/>
                <a:gd name="connsiteY4" fmla="*/ 83906 h 1293581"/>
                <a:gd name="connsiteX5" fmla="*/ 419100 w 1390650"/>
                <a:gd name="connsiteY5" fmla="*/ 122006 h 1293581"/>
                <a:gd name="connsiteX6" fmla="*/ 361950 w 1390650"/>
                <a:gd name="connsiteY6" fmla="*/ 150581 h 1293581"/>
                <a:gd name="connsiteX7" fmla="*/ 314325 w 1390650"/>
                <a:gd name="connsiteY7" fmla="*/ 198206 h 1293581"/>
                <a:gd name="connsiteX8" fmla="*/ 257175 w 1390650"/>
                <a:gd name="connsiteY8" fmla="*/ 217256 h 1293581"/>
                <a:gd name="connsiteX9" fmla="*/ 228600 w 1390650"/>
                <a:gd name="connsiteY9" fmla="*/ 226781 h 1293581"/>
                <a:gd name="connsiteX10" fmla="*/ 171450 w 1390650"/>
                <a:gd name="connsiteY10" fmla="*/ 274406 h 1293581"/>
                <a:gd name="connsiteX11" fmla="*/ 161925 w 1390650"/>
                <a:gd name="connsiteY11" fmla="*/ 302981 h 1293581"/>
                <a:gd name="connsiteX12" fmla="*/ 133350 w 1390650"/>
                <a:gd name="connsiteY12" fmla="*/ 369656 h 1293581"/>
                <a:gd name="connsiteX13" fmla="*/ 104775 w 1390650"/>
                <a:gd name="connsiteY13" fmla="*/ 388706 h 1293581"/>
                <a:gd name="connsiteX14" fmla="*/ 76200 w 1390650"/>
                <a:gd name="connsiteY14" fmla="*/ 445856 h 1293581"/>
                <a:gd name="connsiteX15" fmla="*/ 66675 w 1390650"/>
                <a:gd name="connsiteY15" fmla="*/ 474431 h 1293581"/>
                <a:gd name="connsiteX16" fmla="*/ 28575 w 1390650"/>
                <a:gd name="connsiteY16" fmla="*/ 531581 h 1293581"/>
                <a:gd name="connsiteX17" fmla="*/ 9525 w 1390650"/>
                <a:gd name="connsiteY17" fmla="*/ 560156 h 1293581"/>
                <a:gd name="connsiteX18" fmla="*/ 0 w 1390650"/>
                <a:gd name="connsiteY18" fmla="*/ 588731 h 1293581"/>
                <a:gd name="connsiteX19" fmla="*/ 9525 w 1390650"/>
                <a:gd name="connsiteY19" fmla="*/ 683981 h 1293581"/>
                <a:gd name="connsiteX20" fmla="*/ 38100 w 1390650"/>
                <a:gd name="connsiteY20" fmla="*/ 769706 h 1293581"/>
                <a:gd name="connsiteX21" fmla="*/ 47625 w 1390650"/>
                <a:gd name="connsiteY21" fmla="*/ 798281 h 1293581"/>
                <a:gd name="connsiteX22" fmla="*/ 66675 w 1390650"/>
                <a:gd name="connsiteY22" fmla="*/ 874481 h 1293581"/>
                <a:gd name="connsiteX23" fmla="*/ 85725 w 1390650"/>
                <a:gd name="connsiteY23" fmla="*/ 903056 h 1293581"/>
                <a:gd name="connsiteX24" fmla="*/ 104775 w 1390650"/>
                <a:gd name="connsiteY24" fmla="*/ 960206 h 1293581"/>
                <a:gd name="connsiteX25" fmla="*/ 114300 w 1390650"/>
                <a:gd name="connsiteY25" fmla="*/ 988781 h 1293581"/>
                <a:gd name="connsiteX26" fmla="*/ 142875 w 1390650"/>
                <a:gd name="connsiteY26" fmla="*/ 1017356 h 1293581"/>
                <a:gd name="connsiteX27" fmla="*/ 219075 w 1390650"/>
                <a:gd name="connsiteY27" fmla="*/ 1131656 h 1293581"/>
                <a:gd name="connsiteX28" fmla="*/ 247650 w 1390650"/>
                <a:gd name="connsiteY28" fmla="*/ 1150706 h 1293581"/>
                <a:gd name="connsiteX29" fmla="*/ 304800 w 1390650"/>
                <a:gd name="connsiteY29" fmla="*/ 1160231 h 1293581"/>
                <a:gd name="connsiteX30" fmla="*/ 352425 w 1390650"/>
                <a:gd name="connsiteY30" fmla="*/ 1169756 h 1293581"/>
                <a:gd name="connsiteX31" fmla="*/ 419100 w 1390650"/>
                <a:gd name="connsiteY31" fmla="*/ 1198331 h 1293581"/>
                <a:gd name="connsiteX32" fmla="*/ 447675 w 1390650"/>
                <a:gd name="connsiteY32" fmla="*/ 1207856 h 1293581"/>
                <a:gd name="connsiteX33" fmla="*/ 495300 w 1390650"/>
                <a:gd name="connsiteY33" fmla="*/ 1226906 h 1293581"/>
                <a:gd name="connsiteX34" fmla="*/ 581025 w 1390650"/>
                <a:gd name="connsiteY34" fmla="*/ 1265006 h 1293581"/>
                <a:gd name="connsiteX35" fmla="*/ 638175 w 1390650"/>
                <a:gd name="connsiteY35" fmla="*/ 1284056 h 1293581"/>
                <a:gd name="connsiteX36" fmla="*/ 666750 w 1390650"/>
                <a:gd name="connsiteY36" fmla="*/ 1293581 h 1293581"/>
                <a:gd name="connsiteX37" fmla="*/ 895350 w 1390650"/>
                <a:gd name="connsiteY37" fmla="*/ 1284056 h 1293581"/>
                <a:gd name="connsiteX38" fmla="*/ 990600 w 1390650"/>
                <a:gd name="connsiteY38" fmla="*/ 1265006 h 1293581"/>
                <a:gd name="connsiteX39" fmla="*/ 1057275 w 1390650"/>
                <a:gd name="connsiteY39" fmla="*/ 1255481 h 1293581"/>
                <a:gd name="connsiteX40" fmla="*/ 1219200 w 1390650"/>
                <a:gd name="connsiteY40" fmla="*/ 1245956 h 1293581"/>
                <a:gd name="connsiteX41" fmla="*/ 1247775 w 1390650"/>
                <a:gd name="connsiteY41" fmla="*/ 1236431 h 1293581"/>
                <a:gd name="connsiteX42" fmla="*/ 1323975 w 1390650"/>
                <a:gd name="connsiteY42" fmla="*/ 1226906 h 1293581"/>
                <a:gd name="connsiteX43" fmla="*/ 1390650 w 1390650"/>
                <a:gd name="connsiteY43" fmla="*/ 1179281 h 129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90650" h="1293581">
                  <a:moveTo>
                    <a:pt x="1171575" y="17231"/>
                  </a:moveTo>
                  <a:cubicBezTo>
                    <a:pt x="1149350" y="14056"/>
                    <a:pt x="1127351" y="7706"/>
                    <a:pt x="1104900" y="7706"/>
                  </a:cubicBezTo>
                  <a:cubicBezTo>
                    <a:pt x="673803" y="7706"/>
                    <a:pt x="792216" y="-18898"/>
                    <a:pt x="609600" y="26756"/>
                  </a:cubicBezTo>
                  <a:cubicBezTo>
                    <a:pt x="527708" y="81351"/>
                    <a:pt x="631320" y="15896"/>
                    <a:pt x="552450" y="55331"/>
                  </a:cubicBezTo>
                  <a:cubicBezTo>
                    <a:pt x="486671" y="88220"/>
                    <a:pt x="565069" y="64082"/>
                    <a:pt x="485775" y="83906"/>
                  </a:cubicBezTo>
                  <a:cubicBezTo>
                    <a:pt x="416157" y="130318"/>
                    <a:pt x="503693" y="73667"/>
                    <a:pt x="419100" y="122006"/>
                  </a:cubicBezTo>
                  <a:cubicBezTo>
                    <a:pt x="367399" y="151549"/>
                    <a:pt x="414341" y="133117"/>
                    <a:pt x="361950" y="150581"/>
                  </a:cubicBezTo>
                  <a:cubicBezTo>
                    <a:pt x="344571" y="176649"/>
                    <a:pt x="344404" y="184838"/>
                    <a:pt x="314325" y="198206"/>
                  </a:cubicBezTo>
                  <a:cubicBezTo>
                    <a:pt x="295975" y="206361"/>
                    <a:pt x="276225" y="210906"/>
                    <a:pt x="257175" y="217256"/>
                  </a:cubicBezTo>
                  <a:cubicBezTo>
                    <a:pt x="247650" y="220431"/>
                    <a:pt x="236954" y="221212"/>
                    <a:pt x="228600" y="226781"/>
                  </a:cubicBezTo>
                  <a:cubicBezTo>
                    <a:pt x="188817" y="253303"/>
                    <a:pt x="208120" y="237736"/>
                    <a:pt x="171450" y="274406"/>
                  </a:cubicBezTo>
                  <a:cubicBezTo>
                    <a:pt x="168275" y="283931"/>
                    <a:pt x="164683" y="293327"/>
                    <a:pt x="161925" y="302981"/>
                  </a:cubicBezTo>
                  <a:cubicBezTo>
                    <a:pt x="153181" y="333585"/>
                    <a:pt x="156551" y="346455"/>
                    <a:pt x="133350" y="369656"/>
                  </a:cubicBezTo>
                  <a:cubicBezTo>
                    <a:pt x="125255" y="377751"/>
                    <a:pt x="114300" y="382356"/>
                    <a:pt x="104775" y="388706"/>
                  </a:cubicBezTo>
                  <a:cubicBezTo>
                    <a:pt x="80834" y="460530"/>
                    <a:pt x="113129" y="371998"/>
                    <a:pt x="76200" y="445856"/>
                  </a:cubicBezTo>
                  <a:cubicBezTo>
                    <a:pt x="71710" y="454836"/>
                    <a:pt x="71551" y="465654"/>
                    <a:pt x="66675" y="474431"/>
                  </a:cubicBezTo>
                  <a:cubicBezTo>
                    <a:pt x="55556" y="494445"/>
                    <a:pt x="41275" y="512531"/>
                    <a:pt x="28575" y="531581"/>
                  </a:cubicBezTo>
                  <a:cubicBezTo>
                    <a:pt x="22225" y="541106"/>
                    <a:pt x="13145" y="549296"/>
                    <a:pt x="9525" y="560156"/>
                  </a:cubicBezTo>
                  <a:lnTo>
                    <a:pt x="0" y="588731"/>
                  </a:lnTo>
                  <a:cubicBezTo>
                    <a:pt x="3175" y="620481"/>
                    <a:pt x="3645" y="652619"/>
                    <a:pt x="9525" y="683981"/>
                  </a:cubicBezTo>
                  <a:lnTo>
                    <a:pt x="38100" y="769706"/>
                  </a:lnTo>
                  <a:cubicBezTo>
                    <a:pt x="41275" y="779231"/>
                    <a:pt x="45656" y="788436"/>
                    <a:pt x="47625" y="798281"/>
                  </a:cubicBezTo>
                  <a:cubicBezTo>
                    <a:pt x="51248" y="816395"/>
                    <a:pt x="56912" y="854955"/>
                    <a:pt x="66675" y="874481"/>
                  </a:cubicBezTo>
                  <a:cubicBezTo>
                    <a:pt x="71795" y="884720"/>
                    <a:pt x="81076" y="892595"/>
                    <a:pt x="85725" y="903056"/>
                  </a:cubicBezTo>
                  <a:cubicBezTo>
                    <a:pt x="93880" y="921406"/>
                    <a:pt x="98425" y="941156"/>
                    <a:pt x="104775" y="960206"/>
                  </a:cubicBezTo>
                  <a:cubicBezTo>
                    <a:pt x="107950" y="969731"/>
                    <a:pt x="107200" y="981681"/>
                    <a:pt x="114300" y="988781"/>
                  </a:cubicBezTo>
                  <a:lnTo>
                    <a:pt x="142875" y="1017356"/>
                  </a:lnTo>
                  <a:cubicBezTo>
                    <a:pt x="162847" y="1077273"/>
                    <a:pt x="157919" y="1090885"/>
                    <a:pt x="219075" y="1131656"/>
                  </a:cubicBezTo>
                  <a:cubicBezTo>
                    <a:pt x="228600" y="1138006"/>
                    <a:pt x="236790" y="1147086"/>
                    <a:pt x="247650" y="1150706"/>
                  </a:cubicBezTo>
                  <a:cubicBezTo>
                    <a:pt x="265972" y="1156813"/>
                    <a:pt x="285799" y="1156776"/>
                    <a:pt x="304800" y="1160231"/>
                  </a:cubicBezTo>
                  <a:cubicBezTo>
                    <a:pt x="320728" y="1163127"/>
                    <a:pt x="336719" y="1165829"/>
                    <a:pt x="352425" y="1169756"/>
                  </a:cubicBezTo>
                  <a:cubicBezTo>
                    <a:pt x="388166" y="1178691"/>
                    <a:pt x="380936" y="1181975"/>
                    <a:pt x="419100" y="1198331"/>
                  </a:cubicBezTo>
                  <a:cubicBezTo>
                    <a:pt x="428328" y="1202286"/>
                    <a:pt x="438274" y="1204331"/>
                    <a:pt x="447675" y="1207856"/>
                  </a:cubicBezTo>
                  <a:cubicBezTo>
                    <a:pt x="463684" y="1213859"/>
                    <a:pt x="479676" y="1219962"/>
                    <a:pt x="495300" y="1226906"/>
                  </a:cubicBezTo>
                  <a:cubicBezTo>
                    <a:pt x="562676" y="1256851"/>
                    <a:pt x="503379" y="1236771"/>
                    <a:pt x="581025" y="1265006"/>
                  </a:cubicBezTo>
                  <a:cubicBezTo>
                    <a:pt x="599896" y="1271868"/>
                    <a:pt x="619125" y="1277706"/>
                    <a:pt x="638175" y="1284056"/>
                  </a:cubicBezTo>
                  <a:lnTo>
                    <a:pt x="666750" y="1293581"/>
                  </a:lnTo>
                  <a:cubicBezTo>
                    <a:pt x="742950" y="1290406"/>
                    <a:pt x="819242" y="1288966"/>
                    <a:pt x="895350" y="1284056"/>
                  </a:cubicBezTo>
                  <a:cubicBezTo>
                    <a:pt x="1037414" y="1274891"/>
                    <a:pt x="911456" y="1280835"/>
                    <a:pt x="990600" y="1265006"/>
                  </a:cubicBezTo>
                  <a:cubicBezTo>
                    <a:pt x="1012615" y="1260603"/>
                    <a:pt x="1034902" y="1257345"/>
                    <a:pt x="1057275" y="1255481"/>
                  </a:cubicBezTo>
                  <a:cubicBezTo>
                    <a:pt x="1111157" y="1250991"/>
                    <a:pt x="1165225" y="1249131"/>
                    <a:pt x="1219200" y="1245956"/>
                  </a:cubicBezTo>
                  <a:cubicBezTo>
                    <a:pt x="1228725" y="1242781"/>
                    <a:pt x="1237897" y="1238227"/>
                    <a:pt x="1247775" y="1236431"/>
                  </a:cubicBezTo>
                  <a:cubicBezTo>
                    <a:pt x="1272960" y="1231852"/>
                    <a:pt x="1299869" y="1235515"/>
                    <a:pt x="1323975" y="1226906"/>
                  </a:cubicBezTo>
                  <a:cubicBezTo>
                    <a:pt x="1355546" y="1215631"/>
                    <a:pt x="1370685" y="1199246"/>
                    <a:pt x="1390650" y="1179281"/>
                  </a:cubicBezTo>
                </a:path>
              </a:pathLst>
            </a:cu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39" name="Forme libre 38"/>
            <p:cNvSpPr/>
            <p:nvPr/>
          </p:nvSpPr>
          <p:spPr>
            <a:xfrm>
              <a:off x="4705260" y="6335141"/>
              <a:ext cx="866865" cy="1218598"/>
            </a:xfrm>
            <a:custGeom>
              <a:avLst/>
              <a:gdLst>
                <a:gd name="connsiteX0" fmla="*/ 0 w 866775"/>
                <a:gd name="connsiteY0" fmla="*/ 19050 h 1219200"/>
                <a:gd name="connsiteX1" fmla="*/ 114300 w 866775"/>
                <a:gd name="connsiteY1" fmla="*/ 0 h 1219200"/>
                <a:gd name="connsiteX2" fmla="*/ 285750 w 866775"/>
                <a:gd name="connsiteY2" fmla="*/ 9525 h 1219200"/>
                <a:gd name="connsiteX3" fmla="*/ 381000 w 866775"/>
                <a:gd name="connsiteY3" fmla="*/ 38100 h 1219200"/>
                <a:gd name="connsiteX4" fmla="*/ 409575 w 866775"/>
                <a:gd name="connsiteY4" fmla="*/ 47625 h 1219200"/>
                <a:gd name="connsiteX5" fmla="*/ 438150 w 866775"/>
                <a:gd name="connsiteY5" fmla="*/ 66675 h 1219200"/>
                <a:gd name="connsiteX6" fmla="*/ 504825 w 866775"/>
                <a:gd name="connsiteY6" fmla="*/ 95250 h 1219200"/>
                <a:gd name="connsiteX7" fmla="*/ 561975 w 866775"/>
                <a:gd name="connsiteY7" fmla="*/ 133350 h 1219200"/>
                <a:gd name="connsiteX8" fmla="*/ 619125 w 866775"/>
                <a:gd name="connsiteY8" fmla="*/ 190500 h 1219200"/>
                <a:gd name="connsiteX9" fmla="*/ 647700 w 866775"/>
                <a:gd name="connsiteY9" fmla="*/ 219075 h 1219200"/>
                <a:gd name="connsiteX10" fmla="*/ 695325 w 866775"/>
                <a:gd name="connsiteY10" fmla="*/ 304800 h 1219200"/>
                <a:gd name="connsiteX11" fmla="*/ 714375 w 866775"/>
                <a:gd name="connsiteY11" fmla="*/ 333375 h 1219200"/>
                <a:gd name="connsiteX12" fmla="*/ 733425 w 866775"/>
                <a:gd name="connsiteY12" fmla="*/ 400050 h 1219200"/>
                <a:gd name="connsiteX13" fmla="*/ 762000 w 866775"/>
                <a:gd name="connsiteY13" fmla="*/ 428625 h 1219200"/>
                <a:gd name="connsiteX14" fmla="*/ 781050 w 866775"/>
                <a:gd name="connsiteY14" fmla="*/ 504825 h 1219200"/>
                <a:gd name="connsiteX15" fmla="*/ 800100 w 866775"/>
                <a:gd name="connsiteY15" fmla="*/ 561975 h 1219200"/>
                <a:gd name="connsiteX16" fmla="*/ 809625 w 866775"/>
                <a:gd name="connsiteY16" fmla="*/ 600075 h 1219200"/>
                <a:gd name="connsiteX17" fmla="*/ 819150 w 866775"/>
                <a:gd name="connsiteY17" fmla="*/ 628650 h 1219200"/>
                <a:gd name="connsiteX18" fmla="*/ 828675 w 866775"/>
                <a:gd name="connsiteY18" fmla="*/ 676275 h 1219200"/>
                <a:gd name="connsiteX19" fmla="*/ 857250 w 866775"/>
                <a:gd name="connsiteY19" fmla="*/ 790575 h 1219200"/>
                <a:gd name="connsiteX20" fmla="*/ 866775 w 866775"/>
                <a:gd name="connsiteY20" fmla="*/ 819150 h 1219200"/>
                <a:gd name="connsiteX21" fmla="*/ 838200 w 866775"/>
                <a:gd name="connsiteY21" fmla="*/ 981075 h 1219200"/>
                <a:gd name="connsiteX22" fmla="*/ 828675 w 866775"/>
                <a:gd name="connsiteY22" fmla="*/ 1009650 h 1219200"/>
                <a:gd name="connsiteX23" fmla="*/ 819150 w 866775"/>
                <a:gd name="connsiteY23" fmla="*/ 1038225 h 1219200"/>
                <a:gd name="connsiteX24" fmla="*/ 790575 w 866775"/>
                <a:gd name="connsiteY24" fmla="*/ 1066800 h 1219200"/>
                <a:gd name="connsiteX25" fmla="*/ 752475 w 866775"/>
                <a:gd name="connsiteY25" fmla="*/ 1123950 h 1219200"/>
                <a:gd name="connsiteX26" fmla="*/ 733425 w 866775"/>
                <a:gd name="connsiteY26" fmla="*/ 1152525 h 1219200"/>
                <a:gd name="connsiteX27" fmla="*/ 676275 w 866775"/>
                <a:gd name="connsiteY27" fmla="*/ 1181100 h 1219200"/>
                <a:gd name="connsiteX28" fmla="*/ 647700 w 866775"/>
                <a:gd name="connsiteY28" fmla="*/ 1190625 h 1219200"/>
                <a:gd name="connsiteX29" fmla="*/ 619125 w 866775"/>
                <a:gd name="connsiteY29" fmla="*/ 1209675 h 1219200"/>
                <a:gd name="connsiteX30" fmla="*/ 561975 w 866775"/>
                <a:gd name="connsiteY30" fmla="*/ 1219200 h 1219200"/>
                <a:gd name="connsiteX31" fmla="*/ 276225 w 866775"/>
                <a:gd name="connsiteY31" fmla="*/ 1209675 h 1219200"/>
                <a:gd name="connsiteX32" fmla="*/ 209550 w 866775"/>
                <a:gd name="connsiteY32" fmla="*/ 120015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6775" h="1219200">
                  <a:moveTo>
                    <a:pt x="0" y="19050"/>
                  </a:moveTo>
                  <a:cubicBezTo>
                    <a:pt x="27042" y="13642"/>
                    <a:pt x="90671" y="0"/>
                    <a:pt x="114300" y="0"/>
                  </a:cubicBezTo>
                  <a:cubicBezTo>
                    <a:pt x="171538" y="0"/>
                    <a:pt x="228600" y="6350"/>
                    <a:pt x="285750" y="9525"/>
                  </a:cubicBezTo>
                  <a:cubicBezTo>
                    <a:pt x="343331" y="23920"/>
                    <a:pt x="311431" y="14910"/>
                    <a:pt x="381000" y="38100"/>
                  </a:cubicBezTo>
                  <a:cubicBezTo>
                    <a:pt x="390525" y="41275"/>
                    <a:pt x="401221" y="42056"/>
                    <a:pt x="409575" y="47625"/>
                  </a:cubicBezTo>
                  <a:cubicBezTo>
                    <a:pt x="419100" y="53975"/>
                    <a:pt x="427911" y="61555"/>
                    <a:pt x="438150" y="66675"/>
                  </a:cubicBezTo>
                  <a:cubicBezTo>
                    <a:pt x="479607" y="87403"/>
                    <a:pt x="458577" y="62216"/>
                    <a:pt x="504825" y="95250"/>
                  </a:cubicBezTo>
                  <a:cubicBezTo>
                    <a:pt x="567255" y="139843"/>
                    <a:pt x="500678" y="112918"/>
                    <a:pt x="561975" y="133350"/>
                  </a:cubicBezTo>
                  <a:lnTo>
                    <a:pt x="619125" y="190500"/>
                  </a:lnTo>
                  <a:lnTo>
                    <a:pt x="647700" y="219075"/>
                  </a:lnTo>
                  <a:cubicBezTo>
                    <a:pt x="664465" y="269370"/>
                    <a:pt x="651656" y="239296"/>
                    <a:pt x="695325" y="304800"/>
                  </a:cubicBezTo>
                  <a:lnTo>
                    <a:pt x="714375" y="333375"/>
                  </a:lnTo>
                  <a:cubicBezTo>
                    <a:pt x="715645" y="338456"/>
                    <a:pt x="727959" y="391851"/>
                    <a:pt x="733425" y="400050"/>
                  </a:cubicBezTo>
                  <a:cubicBezTo>
                    <a:pt x="740897" y="411258"/>
                    <a:pt x="752475" y="419100"/>
                    <a:pt x="762000" y="428625"/>
                  </a:cubicBezTo>
                  <a:cubicBezTo>
                    <a:pt x="790901" y="515328"/>
                    <a:pt x="746568" y="378390"/>
                    <a:pt x="781050" y="504825"/>
                  </a:cubicBezTo>
                  <a:cubicBezTo>
                    <a:pt x="786334" y="524198"/>
                    <a:pt x="795230" y="542494"/>
                    <a:pt x="800100" y="561975"/>
                  </a:cubicBezTo>
                  <a:cubicBezTo>
                    <a:pt x="803275" y="574675"/>
                    <a:pt x="806029" y="587488"/>
                    <a:pt x="809625" y="600075"/>
                  </a:cubicBezTo>
                  <a:cubicBezTo>
                    <a:pt x="812383" y="609729"/>
                    <a:pt x="816715" y="618910"/>
                    <a:pt x="819150" y="628650"/>
                  </a:cubicBezTo>
                  <a:cubicBezTo>
                    <a:pt x="823077" y="644356"/>
                    <a:pt x="825779" y="660347"/>
                    <a:pt x="828675" y="676275"/>
                  </a:cubicBezTo>
                  <a:cubicBezTo>
                    <a:pt x="844066" y="760928"/>
                    <a:pt x="829426" y="707102"/>
                    <a:pt x="857250" y="790575"/>
                  </a:cubicBezTo>
                  <a:lnTo>
                    <a:pt x="866775" y="819150"/>
                  </a:lnTo>
                  <a:cubicBezTo>
                    <a:pt x="855432" y="943923"/>
                    <a:pt x="868340" y="890656"/>
                    <a:pt x="838200" y="981075"/>
                  </a:cubicBezTo>
                  <a:lnTo>
                    <a:pt x="828675" y="1009650"/>
                  </a:lnTo>
                  <a:cubicBezTo>
                    <a:pt x="825500" y="1019175"/>
                    <a:pt x="826250" y="1031125"/>
                    <a:pt x="819150" y="1038225"/>
                  </a:cubicBezTo>
                  <a:cubicBezTo>
                    <a:pt x="809625" y="1047750"/>
                    <a:pt x="798845" y="1056167"/>
                    <a:pt x="790575" y="1066800"/>
                  </a:cubicBezTo>
                  <a:cubicBezTo>
                    <a:pt x="776519" y="1084872"/>
                    <a:pt x="765175" y="1104900"/>
                    <a:pt x="752475" y="1123950"/>
                  </a:cubicBezTo>
                  <a:cubicBezTo>
                    <a:pt x="746125" y="1133475"/>
                    <a:pt x="744285" y="1148905"/>
                    <a:pt x="733425" y="1152525"/>
                  </a:cubicBezTo>
                  <a:cubicBezTo>
                    <a:pt x="661601" y="1176466"/>
                    <a:pt x="750133" y="1144171"/>
                    <a:pt x="676275" y="1181100"/>
                  </a:cubicBezTo>
                  <a:cubicBezTo>
                    <a:pt x="667295" y="1185590"/>
                    <a:pt x="656680" y="1186135"/>
                    <a:pt x="647700" y="1190625"/>
                  </a:cubicBezTo>
                  <a:cubicBezTo>
                    <a:pt x="637461" y="1195745"/>
                    <a:pt x="629985" y="1206055"/>
                    <a:pt x="619125" y="1209675"/>
                  </a:cubicBezTo>
                  <a:cubicBezTo>
                    <a:pt x="600803" y="1215782"/>
                    <a:pt x="581025" y="1216025"/>
                    <a:pt x="561975" y="1219200"/>
                  </a:cubicBezTo>
                  <a:cubicBezTo>
                    <a:pt x="466725" y="1216025"/>
                    <a:pt x="371389" y="1214819"/>
                    <a:pt x="276225" y="1209675"/>
                  </a:cubicBezTo>
                  <a:cubicBezTo>
                    <a:pt x="253807" y="1208463"/>
                    <a:pt x="209550" y="1200150"/>
                    <a:pt x="209550" y="12001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0" name="Rectangle 39"/>
            <p:cNvSpPr/>
            <p:nvPr/>
          </p:nvSpPr>
          <p:spPr>
            <a:xfrm>
              <a:off x="4740437" y="6696703"/>
              <a:ext cx="325014" cy="377631"/>
            </a:xfrm>
            <a:prstGeom prst="rect">
              <a:avLst/>
            </a:prstGeom>
          </p:spPr>
          <p:txBody>
            <a:bodyPr wrap="none">
              <a:spAutoFit/>
            </a:bodyPr>
            <a:lstStyle/>
            <a:p>
              <a:pPr eaLnBrk="1" hangingPunct="1">
                <a:defRPr/>
              </a:pPr>
              <a:r>
                <a:rPr lang="fr-FR" dirty="0">
                  <a:solidFill>
                    <a:schemeClr val="accent3"/>
                  </a:solidFill>
                  <a:latin typeface="+mj-lt"/>
                </a:rPr>
                <a:t>KF</a:t>
              </a:r>
              <a:endParaRPr lang="fr-BE" dirty="0">
                <a:solidFill>
                  <a:schemeClr val="accent3"/>
                </a:solidFill>
                <a:latin typeface="+mj-lt"/>
              </a:endParaRPr>
            </a:p>
          </p:txBody>
        </p:sp>
      </p:grpSp>
      <p:grpSp>
        <p:nvGrpSpPr>
          <p:cNvPr id="41990" name="Groupe 40"/>
          <p:cNvGrpSpPr>
            <a:grpSpLocks/>
          </p:cNvGrpSpPr>
          <p:nvPr/>
        </p:nvGrpSpPr>
        <p:grpSpPr bwMode="auto">
          <a:xfrm>
            <a:off x="5960270" y="3435846"/>
            <a:ext cx="2300322" cy="1351360"/>
            <a:chOff x="9991725" y="5961757"/>
            <a:chExt cx="2159000" cy="1304925"/>
          </a:xfrm>
        </p:grpSpPr>
        <p:sp>
          <p:nvSpPr>
            <p:cNvPr id="42" name="Flèche vers le bas 41"/>
            <p:cNvSpPr/>
            <p:nvPr/>
          </p:nvSpPr>
          <p:spPr>
            <a:xfrm rot="16200000">
              <a:off x="10409911" y="6133071"/>
              <a:ext cx="318470" cy="571394"/>
            </a:xfrm>
            <a:prstGeom prst="downArrow">
              <a:avLst/>
            </a:prstGeom>
            <a:solidFill>
              <a:srgbClr val="800000"/>
            </a:solidFill>
            <a:ln w="3175">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3" name="Forme libre 42"/>
            <p:cNvSpPr/>
            <p:nvPr/>
          </p:nvSpPr>
          <p:spPr>
            <a:xfrm>
              <a:off x="9991725" y="5961757"/>
              <a:ext cx="1907056" cy="1285380"/>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dirty="0">
                <a:solidFill>
                  <a:srgbClr val="000066"/>
                </a:solidFill>
              </a:endParaRPr>
            </a:p>
          </p:txBody>
        </p:sp>
        <p:sp>
          <p:nvSpPr>
            <p:cNvPr id="44" name="Forme libre 43"/>
            <p:cNvSpPr/>
            <p:nvPr/>
          </p:nvSpPr>
          <p:spPr>
            <a:xfrm>
              <a:off x="10037533" y="5966356"/>
              <a:ext cx="1861248" cy="1300326"/>
            </a:xfrm>
            <a:custGeom>
              <a:avLst/>
              <a:gdLst>
                <a:gd name="connsiteX0" fmla="*/ 1628825 w 1860127"/>
                <a:gd name="connsiteY0" fmla="*/ 194301 h 1299201"/>
                <a:gd name="connsiteX1" fmla="*/ 1581200 w 1860127"/>
                <a:gd name="connsiteY1" fmla="*/ 165726 h 1299201"/>
                <a:gd name="connsiteX2" fmla="*/ 1562150 w 1860127"/>
                <a:gd name="connsiteY2" fmla="*/ 137151 h 1299201"/>
                <a:gd name="connsiteX3" fmla="*/ 1533575 w 1860127"/>
                <a:gd name="connsiteY3" fmla="*/ 108576 h 1299201"/>
                <a:gd name="connsiteX4" fmla="*/ 1514525 w 1860127"/>
                <a:gd name="connsiteY4" fmla="*/ 80001 h 1299201"/>
                <a:gd name="connsiteX5" fmla="*/ 1476425 w 1860127"/>
                <a:gd name="connsiteY5" fmla="*/ 60951 h 1299201"/>
                <a:gd name="connsiteX6" fmla="*/ 1066850 w 1860127"/>
                <a:gd name="connsiteY6" fmla="*/ 32376 h 1299201"/>
                <a:gd name="connsiteX7" fmla="*/ 562025 w 1860127"/>
                <a:gd name="connsiteY7" fmla="*/ 32376 h 1299201"/>
                <a:gd name="connsiteX8" fmla="*/ 485825 w 1860127"/>
                <a:gd name="connsiteY8" fmla="*/ 70476 h 1299201"/>
                <a:gd name="connsiteX9" fmla="*/ 314375 w 1860127"/>
                <a:gd name="connsiteY9" fmla="*/ 108576 h 1299201"/>
                <a:gd name="connsiteX10" fmla="*/ 295325 w 1860127"/>
                <a:gd name="connsiteY10" fmla="*/ 137151 h 1299201"/>
                <a:gd name="connsiteX11" fmla="*/ 276275 w 1860127"/>
                <a:gd name="connsiteY11" fmla="*/ 194301 h 1299201"/>
                <a:gd name="connsiteX12" fmla="*/ 161975 w 1860127"/>
                <a:gd name="connsiteY12" fmla="*/ 222876 h 1299201"/>
                <a:gd name="connsiteX13" fmla="*/ 133400 w 1860127"/>
                <a:gd name="connsiteY13" fmla="*/ 241926 h 1299201"/>
                <a:gd name="connsiteX14" fmla="*/ 114350 w 1860127"/>
                <a:gd name="connsiteY14" fmla="*/ 270501 h 1299201"/>
                <a:gd name="connsiteX15" fmla="*/ 85775 w 1860127"/>
                <a:gd name="connsiteY15" fmla="*/ 299076 h 1299201"/>
                <a:gd name="connsiteX16" fmla="*/ 76250 w 1860127"/>
                <a:gd name="connsiteY16" fmla="*/ 346701 h 1299201"/>
                <a:gd name="connsiteX17" fmla="*/ 66725 w 1860127"/>
                <a:gd name="connsiteY17" fmla="*/ 451476 h 1299201"/>
                <a:gd name="connsiteX18" fmla="*/ 47675 w 1860127"/>
                <a:gd name="connsiteY18" fmla="*/ 508626 h 1299201"/>
                <a:gd name="connsiteX19" fmla="*/ 9575 w 1860127"/>
                <a:gd name="connsiteY19" fmla="*/ 565776 h 1299201"/>
                <a:gd name="connsiteX20" fmla="*/ 9575 w 1860127"/>
                <a:gd name="connsiteY20" fmla="*/ 842001 h 1299201"/>
                <a:gd name="connsiteX21" fmla="*/ 19100 w 1860127"/>
                <a:gd name="connsiteY21" fmla="*/ 870576 h 1299201"/>
                <a:gd name="connsiteX22" fmla="*/ 47675 w 1860127"/>
                <a:gd name="connsiteY22" fmla="*/ 889626 h 1299201"/>
                <a:gd name="connsiteX23" fmla="*/ 85775 w 1860127"/>
                <a:gd name="connsiteY23" fmla="*/ 946776 h 1299201"/>
                <a:gd name="connsiteX24" fmla="*/ 133400 w 1860127"/>
                <a:gd name="connsiteY24" fmla="*/ 1089651 h 1299201"/>
                <a:gd name="connsiteX25" fmla="*/ 161975 w 1860127"/>
                <a:gd name="connsiteY25" fmla="*/ 1156326 h 1299201"/>
                <a:gd name="connsiteX26" fmla="*/ 257225 w 1860127"/>
                <a:gd name="connsiteY26" fmla="*/ 1194426 h 1299201"/>
                <a:gd name="connsiteX27" fmla="*/ 438200 w 1860127"/>
                <a:gd name="connsiteY27" fmla="*/ 1203951 h 1299201"/>
                <a:gd name="connsiteX28" fmla="*/ 523925 w 1860127"/>
                <a:gd name="connsiteY28" fmla="*/ 1242051 h 1299201"/>
                <a:gd name="connsiteX29" fmla="*/ 552500 w 1860127"/>
                <a:gd name="connsiteY29" fmla="*/ 1270626 h 1299201"/>
                <a:gd name="connsiteX30" fmla="*/ 581075 w 1860127"/>
                <a:gd name="connsiteY30" fmla="*/ 1280151 h 1299201"/>
                <a:gd name="connsiteX31" fmla="*/ 609650 w 1860127"/>
                <a:gd name="connsiteY31" fmla="*/ 1299201 h 1299201"/>
                <a:gd name="connsiteX32" fmla="*/ 828725 w 1860127"/>
                <a:gd name="connsiteY32" fmla="*/ 1289676 h 1299201"/>
                <a:gd name="connsiteX33" fmla="*/ 876350 w 1860127"/>
                <a:gd name="connsiteY33" fmla="*/ 1280151 h 1299201"/>
                <a:gd name="connsiteX34" fmla="*/ 943025 w 1860127"/>
                <a:gd name="connsiteY34" fmla="*/ 1270626 h 1299201"/>
                <a:gd name="connsiteX35" fmla="*/ 981125 w 1860127"/>
                <a:gd name="connsiteY35" fmla="*/ 1261101 h 1299201"/>
                <a:gd name="connsiteX36" fmla="*/ 1047800 w 1860127"/>
                <a:gd name="connsiteY36" fmla="*/ 1251576 h 1299201"/>
                <a:gd name="connsiteX37" fmla="*/ 1085900 w 1860127"/>
                <a:gd name="connsiteY37" fmla="*/ 1232526 h 1299201"/>
                <a:gd name="connsiteX38" fmla="*/ 1247825 w 1860127"/>
                <a:gd name="connsiteY38" fmla="*/ 1213476 h 1299201"/>
                <a:gd name="connsiteX39" fmla="*/ 1400225 w 1860127"/>
                <a:gd name="connsiteY39" fmla="*/ 1223001 h 1299201"/>
                <a:gd name="connsiteX40" fmla="*/ 1438325 w 1860127"/>
                <a:gd name="connsiteY40" fmla="*/ 1232526 h 1299201"/>
                <a:gd name="connsiteX41" fmla="*/ 1524050 w 1860127"/>
                <a:gd name="connsiteY41" fmla="*/ 1280151 h 1299201"/>
                <a:gd name="connsiteX42" fmla="*/ 1590725 w 1860127"/>
                <a:gd name="connsiteY42" fmla="*/ 1270626 h 1299201"/>
                <a:gd name="connsiteX43" fmla="*/ 1619300 w 1860127"/>
                <a:gd name="connsiteY43" fmla="*/ 1213476 h 1299201"/>
                <a:gd name="connsiteX44" fmla="*/ 1628825 w 1860127"/>
                <a:gd name="connsiteY44" fmla="*/ 1118226 h 1299201"/>
                <a:gd name="connsiteX45" fmla="*/ 1638350 w 1860127"/>
                <a:gd name="connsiteY45" fmla="*/ 1089651 h 1299201"/>
                <a:gd name="connsiteX46" fmla="*/ 1714550 w 1860127"/>
                <a:gd name="connsiteY46" fmla="*/ 1022976 h 1299201"/>
                <a:gd name="connsiteX47" fmla="*/ 1809800 w 1860127"/>
                <a:gd name="connsiteY47" fmla="*/ 994401 h 1299201"/>
                <a:gd name="connsiteX48" fmla="*/ 1838375 w 1860127"/>
                <a:gd name="connsiteY48" fmla="*/ 975351 h 1299201"/>
                <a:gd name="connsiteX49" fmla="*/ 1847900 w 1860127"/>
                <a:gd name="connsiteY49" fmla="*/ 765801 h 1299201"/>
                <a:gd name="connsiteX50" fmla="*/ 1857425 w 1860127"/>
                <a:gd name="connsiteY50" fmla="*/ 737226 h 1299201"/>
                <a:gd name="connsiteX51" fmla="*/ 1838375 w 1860127"/>
                <a:gd name="connsiteY51" fmla="*/ 480051 h 1299201"/>
                <a:gd name="connsiteX52" fmla="*/ 1847900 w 1860127"/>
                <a:gd name="connsiteY52" fmla="*/ 441951 h 129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860127" h="1299201">
                  <a:moveTo>
                    <a:pt x="1628825" y="194301"/>
                  </a:moveTo>
                  <a:cubicBezTo>
                    <a:pt x="1612950" y="184776"/>
                    <a:pt x="1595256" y="177774"/>
                    <a:pt x="1581200" y="165726"/>
                  </a:cubicBezTo>
                  <a:cubicBezTo>
                    <a:pt x="1572508" y="158276"/>
                    <a:pt x="1569479" y="145945"/>
                    <a:pt x="1562150" y="137151"/>
                  </a:cubicBezTo>
                  <a:cubicBezTo>
                    <a:pt x="1553526" y="126803"/>
                    <a:pt x="1542199" y="118924"/>
                    <a:pt x="1533575" y="108576"/>
                  </a:cubicBezTo>
                  <a:cubicBezTo>
                    <a:pt x="1526246" y="99782"/>
                    <a:pt x="1523319" y="87330"/>
                    <a:pt x="1514525" y="80001"/>
                  </a:cubicBezTo>
                  <a:cubicBezTo>
                    <a:pt x="1503617" y="70911"/>
                    <a:pt x="1489608" y="66224"/>
                    <a:pt x="1476425" y="60951"/>
                  </a:cubicBezTo>
                  <a:cubicBezTo>
                    <a:pt x="1337931" y="5553"/>
                    <a:pt x="1262941" y="37676"/>
                    <a:pt x="1066850" y="32376"/>
                  </a:cubicBezTo>
                  <a:cubicBezTo>
                    <a:pt x="890380" y="-26447"/>
                    <a:pt x="1005003" y="8214"/>
                    <a:pt x="562025" y="32376"/>
                  </a:cubicBezTo>
                  <a:cubicBezTo>
                    <a:pt x="536647" y="33760"/>
                    <a:pt x="506615" y="56616"/>
                    <a:pt x="485825" y="70476"/>
                  </a:cubicBezTo>
                  <a:cubicBezTo>
                    <a:pt x="433936" y="148310"/>
                    <a:pt x="498678" y="67620"/>
                    <a:pt x="314375" y="108576"/>
                  </a:cubicBezTo>
                  <a:cubicBezTo>
                    <a:pt x="303200" y="111059"/>
                    <a:pt x="299974" y="126690"/>
                    <a:pt x="295325" y="137151"/>
                  </a:cubicBezTo>
                  <a:cubicBezTo>
                    <a:pt x="287170" y="155501"/>
                    <a:pt x="292983" y="183162"/>
                    <a:pt x="276275" y="194301"/>
                  </a:cubicBezTo>
                  <a:cubicBezTo>
                    <a:pt x="223778" y="229299"/>
                    <a:pt x="259078" y="212087"/>
                    <a:pt x="161975" y="222876"/>
                  </a:cubicBezTo>
                  <a:cubicBezTo>
                    <a:pt x="152450" y="229226"/>
                    <a:pt x="141495" y="233831"/>
                    <a:pt x="133400" y="241926"/>
                  </a:cubicBezTo>
                  <a:cubicBezTo>
                    <a:pt x="125305" y="250021"/>
                    <a:pt x="121679" y="261707"/>
                    <a:pt x="114350" y="270501"/>
                  </a:cubicBezTo>
                  <a:cubicBezTo>
                    <a:pt x="105726" y="280849"/>
                    <a:pt x="95300" y="289551"/>
                    <a:pt x="85775" y="299076"/>
                  </a:cubicBezTo>
                  <a:cubicBezTo>
                    <a:pt x="82600" y="314951"/>
                    <a:pt x="78258" y="330637"/>
                    <a:pt x="76250" y="346701"/>
                  </a:cubicBezTo>
                  <a:cubicBezTo>
                    <a:pt x="71900" y="381499"/>
                    <a:pt x="72819" y="416941"/>
                    <a:pt x="66725" y="451476"/>
                  </a:cubicBezTo>
                  <a:cubicBezTo>
                    <a:pt x="63235" y="471251"/>
                    <a:pt x="58814" y="491918"/>
                    <a:pt x="47675" y="508626"/>
                  </a:cubicBezTo>
                  <a:lnTo>
                    <a:pt x="9575" y="565776"/>
                  </a:lnTo>
                  <a:cubicBezTo>
                    <a:pt x="1945" y="703109"/>
                    <a:pt x="-7485" y="722579"/>
                    <a:pt x="9575" y="842001"/>
                  </a:cubicBezTo>
                  <a:cubicBezTo>
                    <a:pt x="10995" y="851940"/>
                    <a:pt x="12828" y="862736"/>
                    <a:pt x="19100" y="870576"/>
                  </a:cubicBezTo>
                  <a:cubicBezTo>
                    <a:pt x="26251" y="879515"/>
                    <a:pt x="38150" y="883276"/>
                    <a:pt x="47675" y="889626"/>
                  </a:cubicBezTo>
                  <a:cubicBezTo>
                    <a:pt x="60375" y="908676"/>
                    <a:pt x="78535" y="925056"/>
                    <a:pt x="85775" y="946776"/>
                  </a:cubicBezTo>
                  <a:lnTo>
                    <a:pt x="133400" y="1089651"/>
                  </a:lnTo>
                  <a:cubicBezTo>
                    <a:pt x="139092" y="1106728"/>
                    <a:pt x="150205" y="1144556"/>
                    <a:pt x="161975" y="1156326"/>
                  </a:cubicBezTo>
                  <a:cubicBezTo>
                    <a:pt x="173652" y="1168003"/>
                    <a:pt x="249372" y="1194013"/>
                    <a:pt x="257225" y="1194426"/>
                  </a:cubicBezTo>
                  <a:lnTo>
                    <a:pt x="438200" y="1203951"/>
                  </a:lnTo>
                  <a:cubicBezTo>
                    <a:pt x="479733" y="1217795"/>
                    <a:pt x="493736" y="1216894"/>
                    <a:pt x="523925" y="1242051"/>
                  </a:cubicBezTo>
                  <a:cubicBezTo>
                    <a:pt x="534273" y="1250675"/>
                    <a:pt x="541292" y="1263154"/>
                    <a:pt x="552500" y="1270626"/>
                  </a:cubicBezTo>
                  <a:cubicBezTo>
                    <a:pt x="560854" y="1276195"/>
                    <a:pt x="572095" y="1275661"/>
                    <a:pt x="581075" y="1280151"/>
                  </a:cubicBezTo>
                  <a:cubicBezTo>
                    <a:pt x="591314" y="1285271"/>
                    <a:pt x="600125" y="1292851"/>
                    <a:pt x="609650" y="1299201"/>
                  </a:cubicBezTo>
                  <a:cubicBezTo>
                    <a:pt x="682675" y="1296026"/>
                    <a:pt x="755817" y="1294884"/>
                    <a:pt x="828725" y="1289676"/>
                  </a:cubicBezTo>
                  <a:cubicBezTo>
                    <a:pt x="844873" y="1288523"/>
                    <a:pt x="860381" y="1282813"/>
                    <a:pt x="876350" y="1280151"/>
                  </a:cubicBezTo>
                  <a:cubicBezTo>
                    <a:pt x="898495" y="1276460"/>
                    <a:pt x="920936" y="1274642"/>
                    <a:pt x="943025" y="1270626"/>
                  </a:cubicBezTo>
                  <a:cubicBezTo>
                    <a:pt x="955905" y="1268284"/>
                    <a:pt x="968245" y="1263443"/>
                    <a:pt x="981125" y="1261101"/>
                  </a:cubicBezTo>
                  <a:cubicBezTo>
                    <a:pt x="1003214" y="1257085"/>
                    <a:pt x="1025575" y="1254751"/>
                    <a:pt x="1047800" y="1251576"/>
                  </a:cubicBezTo>
                  <a:cubicBezTo>
                    <a:pt x="1060500" y="1245226"/>
                    <a:pt x="1072849" y="1238119"/>
                    <a:pt x="1085900" y="1232526"/>
                  </a:cubicBezTo>
                  <a:cubicBezTo>
                    <a:pt x="1137858" y="1210258"/>
                    <a:pt x="1188319" y="1217726"/>
                    <a:pt x="1247825" y="1213476"/>
                  </a:cubicBezTo>
                  <a:cubicBezTo>
                    <a:pt x="1298625" y="1216651"/>
                    <a:pt x="1349578" y="1217936"/>
                    <a:pt x="1400225" y="1223001"/>
                  </a:cubicBezTo>
                  <a:cubicBezTo>
                    <a:pt x="1413251" y="1224304"/>
                    <a:pt x="1426616" y="1226672"/>
                    <a:pt x="1438325" y="1232526"/>
                  </a:cubicBezTo>
                  <a:cubicBezTo>
                    <a:pt x="1569333" y="1298030"/>
                    <a:pt x="1445029" y="1253811"/>
                    <a:pt x="1524050" y="1280151"/>
                  </a:cubicBezTo>
                  <a:cubicBezTo>
                    <a:pt x="1546275" y="1276976"/>
                    <a:pt x="1570209" y="1279744"/>
                    <a:pt x="1590725" y="1270626"/>
                  </a:cubicBezTo>
                  <a:cubicBezTo>
                    <a:pt x="1605175" y="1264204"/>
                    <a:pt x="1615074" y="1226155"/>
                    <a:pt x="1619300" y="1213476"/>
                  </a:cubicBezTo>
                  <a:cubicBezTo>
                    <a:pt x="1622475" y="1181726"/>
                    <a:pt x="1623973" y="1149763"/>
                    <a:pt x="1628825" y="1118226"/>
                  </a:cubicBezTo>
                  <a:cubicBezTo>
                    <a:pt x="1630352" y="1108303"/>
                    <a:pt x="1633860" y="1098631"/>
                    <a:pt x="1638350" y="1089651"/>
                  </a:cubicBezTo>
                  <a:cubicBezTo>
                    <a:pt x="1653091" y="1060169"/>
                    <a:pt x="1681893" y="1031140"/>
                    <a:pt x="1714550" y="1022976"/>
                  </a:cubicBezTo>
                  <a:cubicBezTo>
                    <a:pt x="1735848" y="1017651"/>
                    <a:pt x="1795886" y="1003677"/>
                    <a:pt x="1809800" y="994401"/>
                  </a:cubicBezTo>
                  <a:lnTo>
                    <a:pt x="1838375" y="975351"/>
                  </a:lnTo>
                  <a:cubicBezTo>
                    <a:pt x="1841550" y="905501"/>
                    <a:pt x="1842324" y="835500"/>
                    <a:pt x="1847900" y="765801"/>
                  </a:cubicBezTo>
                  <a:cubicBezTo>
                    <a:pt x="1848701" y="755793"/>
                    <a:pt x="1857425" y="747266"/>
                    <a:pt x="1857425" y="737226"/>
                  </a:cubicBezTo>
                  <a:cubicBezTo>
                    <a:pt x="1857425" y="528423"/>
                    <a:pt x="1870708" y="577051"/>
                    <a:pt x="1838375" y="480051"/>
                  </a:cubicBezTo>
                  <a:lnTo>
                    <a:pt x="1847900" y="441951"/>
                  </a:ln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5" name="Forme libre 44"/>
            <p:cNvSpPr/>
            <p:nvPr/>
          </p:nvSpPr>
          <p:spPr>
            <a:xfrm>
              <a:off x="10887391" y="6012344"/>
              <a:ext cx="1262128" cy="1209498"/>
            </a:xfrm>
            <a:custGeom>
              <a:avLst/>
              <a:gdLst>
                <a:gd name="connsiteX0" fmla="*/ 1193982 w 1261241"/>
                <a:gd name="connsiteY0" fmla="*/ 904875 h 1209675"/>
                <a:gd name="connsiteX1" fmla="*/ 1241607 w 1261241"/>
                <a:gd name="connsiteY1" fmla="*/ 895350 h 1209675"/>
                <a:gd name="connsiteX2" fmla="*/ 1260657 w 1261241"/>
                <a:gd name="connsiteY2" fmla="*/ 866775 h 1209675"/>
                <a:gd name="connsiteX3" fmla="*/ 1251132 w 1261241"/>
                <a:gd name="connsiteY3" fmla="*/ 723900 h 1209675"/>
                <a:gd name="connsiteX4" fmla="*/ 1241607 w 1261241"/>
                <a:gd name="connsiteY4" fmla="*/ 695325 h 1209675"/>
                <a:gd name="connsiteX5" fmla="*/ 1222557 w 1261241"/>
                <a:gd name="connsiteY5" fmla="*/ 619125 h 1209675"/>
                <a:gd name="connsiteX6" fmla="*/ 1213032 w 1261241"/>
                <a:gd name="connsiteY6" fmla="*/ 581025 h 1209675"/>
                <a:gd name="connsiteX7" fmla="*/ 1203507 w 1261241"/>
                <a:gd name="connsiteY7" fmla="*/ 514350 h 1209675"/>
                <a:gd name="connsiteX8" fmla="*/ 1184457 w 1261241"/>
                <a:gd name="connsiteY8" fmla="*/ 457200 h 1209675"/>
                <a:gd name="connsiteX9" fmla="*/ 1174932 w 1261241"/>
                <a:gd name="connsiteY9" fmla="*/ 428625 h 1209675"/>
                <a:gd name="connsiteX10" fmla="*/ 1155882 w 1261241"/>
                <a:gd name="connsiteY10" fmla="*/ 400050 h 1209675"/>
                <a:gd name="connsiteX11" fmla="*/ 1146357 w 1261241"/>
                <a:gd name="connsiteY11" fmla="*/ 371475 h 1209675"/>
                <a:gd name="connsiteX12" fmla="*/ 1108257 w 1261241"/>
                <a:gd name="connsiteY12" fmla="*/ 314325 h 1209675"/>
                <a:gd name="connsiteX13" fmla="*/ 1060632 w 1261241"/>
                <a:gd name="connsiteY13" fmla="*/ 228600 h 1209675"/>
                <a:gd name="connsiteX14" fmla="*/ 1022532 w 1261241"/>
                <a:gd name="connsiteY14" fmla="*/ 171450 h 1209675"/>
                <a:gd name="connsiteX15" fmla="*/ 1003482 w 1261241"/>
                <a:gd name="connsiteY15" fmla="*/ 142875 h 1209675"/>
                <a:gd name="connsiteX16" fmla="*/ 974907 w 1261241"/>
                <a:gd name="connsiteY16" fmla="*/ 123825 h 1209675"/>
                <a:gd name="connsiteX17" fmla="*/ 908232 w 1261241"/>
                <a:gd name="connsiteY17" fmla="*/ 76200 h 1209675"/>
                <a:gd name="connsiteX18" fmla="*/ 870132 w 1261241"/>
                <a:gd name="connsiteY18" fmla="*/ 57150 h 1209675"/>
                <a:gd name="connsiteX19" fmla="*/ 841557 w 1261241"/>
                <a:gd name="connsiteY19" fmla="*/ 47625 h 1209675"/>
                <a:gd name="connsiteX20" fmla="*/ 793932 w 1261241"/>
                <a:gd name="connsiteY20" fmla="*/ 28575 h 1209675"/>
                <a:gd name="connsiteX21" fmla="*/ 689157 w 1261241"/>
                <a:gd name="connsiteY21" fmla="*/ 19050 h 1209675"/>
                <a:gd name="connsiteX22" fmla="*/ 632007 w 1261241"/>
                <a:gd name="connsiteY22" fmla="*/ 9525 h 1209675"/>
                <a:gd name="connsiteX23" fmla="*/ 565332 w 1261241"/>
                <a:gd name="connsiteY23" fmla="*/ 0 h 1209675"/>
                <a:gd name="connsiteX24" fmla="*/ 441507 w 1261241"/>
                <a:gd name="connsiteY24" fmla="*/ 9525 h 1209675"/>
                <a:gd name="connsiteX25" fmla="*/ 384357 w 1261241"/>
                <a:gd name="connsiteY25" fmla="*/ 28575 h 1209675"/>
                <a:gd name="connsiteX26" fmla="*/ 346257 w 1261241"/>
                <a:gd name="connsiteY26" fmla="*/ 38100 h 1209675"/>
                <a:gd name="connsiteX27" fmla="*/ 317682 w 1261241"/>
                <a:gd name="connsiteY27" fmla="*/ 57150 h 1209675"/>
                <a:gd name="connsiteX28" fmla="*/ 260532 w 1261241"/>
                <a:gd name="connsiteY28" fmla="*/ 85725 h 1209675"/>
                <a:gd name="connsiteX29" fmla="*/ 222432 w 1261241"/>
                <a:gd name="connsiteY29" fmla="*/ 114300 h 1209675"/>
                <a:gd name="connsiteX30" fmla="*/ 193857 w 1261241"/>
                <a:gd name="connsiteY30" fmla="*/ 133350 h 1209675"/>
                <a:gd name="connsiteX31" fmla="*/ 136707 w 1261241"/>
                <a:gd name="connsiteY31" fmla="*/ 180975 h 1209675"/>
                <a:gd name="connsiteX32" fmla="*/ 98607 w 1261241"/>
                <a:gd name="connsiteY32" fmla="*/ 238125 h 1209675"/>
                <a:gd name="connsiteX33" fmla="*/ 79557 w 1261241"/>
                <a:gd name="connsiteY33" fmla="*/ 266700 h 1209675"/>
                <a:gd name="connsiteX34" fmla="*/ 50982 w 1261241"/>
                <a:gd name="connsiteY34" fmla="*/ 295275 h 1209675"/>
                <a:gd name="connsiteX35" fmla="*/ 41457 w 1261241"/>
                <a:gd name="connsiteY35" fmla="*/ 323850 h 1209675"/>
                <a:gd name="connsiteX36" fmla="*/ 3357 w 1261241"/>
                <a:gd name="connsiteY36" fmla="*/ 381000 h 1209675"/>
                <a:gd name="connsiteX37" fmla="*/ 31932 w 1261241"/>
                <a:gd name="connsiteY37" fmla="*/ 733425 h 1209675"/>
                <a:gd name="connsiteX38" fmla="*/ 70032 w 1261241"/>
                <a:gd name="connsiteY38" fmla="*/ 800100 h 1209675"/>
                <a:gd name="connsiteX39" fmla="*/ 127182 w 1261241"/>
                <a:gd name="connsiteY39" fmla="*/ 857250 h 1209675"/>
                <a:gd name="connsiteX40" fmla="*/ 165282 w 1261241"/>
                <a:gd name="connsiteY40" fmla="*/ 914400 h 1209675"/>
                <a:gd name="connsiteX41" fmla="*/ 222432 w 1261241"/>
                <a:gd name="connsiteY41" fmla="*/ 962025 h 1209675"/>
                <a:gd name="connsiteX42" fmla="*/ 251007 w 1261241"/>
                <a:gd name="connsiteY42" fmla="*/ 981075 h 1209675"/>
                <a:gd name="connsiteX43" fmla="*/ 346257 w 1261241"/>
                <a:gd name="connsiteY43" fmla="*/ 1047750 h 1209675"/>
                <a:gd name="connsiteX44" fmla="*/ 403407 w 1261241"/>
                <a:gd name="connsiteY44" fmla="*/ 1085850 h 1209675"/>
                <a:gd name="connsiteX45" fmla="*/ 431982 w 1261241"/>
                <a:gd name="connsiteY45" fmla="*/ 1104900 h 1209675"/>
                <a:gd name="connsiteX46" fmla="*/ 489132 w 1261241"/>
                <a:gd name="connsiteY46" fmla="*/ 1133475 h 1209675"/>
                <a:gd name="connsiteX47" fmla="*/ 517707 w 1261241"/>
                <a:gd name="connsiteY47" fmla="*/ 1143000 h 1209675"/>
                <a:gd name="connsiteX48" fmla="*/ 574857 w 1261241"/>
                <a:gd name="connsiteY48" fmla="*/ 1181100 h 1209675"/>
                <a:gd name="connsiteX49" fmla="*/ 603432 w 1261241"/>
                <a:gd name="connsiteY49" fmla="*/ 1200150 h 1209675"/>
                <a:gd name="connsiteX50" fmla="*/ 641532 w 1261241"/>
                <a:gd name="connsiteY50" fmla="*/ 1209675 h 1209675"/>
                <a:gd name="connsiteX51" fmla="*/ 946332 w 1261241"/>
                <a:gd name="connsiteY51" fmla="*/ 1200150 h 1209675"/>
                <a:gd name="connsiteX52" fmla="*/ 974907 w 1261241"/>
                <a:gd name="connsiteY52" fmla="*/ 1190625 h 1209675"/>
                <a:gd name="connsiteX53" fmla="*/ 1070157 w 1261241"/>
                <a:gd name="connsiteY53" fmla="*/ 1162050 h 1209675"/>
                <a:gd name="connsiteX54" fmla="*/ 1127307 w 1261241"/>
                <a:gd name="connsiteY54" fmla="*/ 1123950 h 1209675"/>
                <a:gd name="connsiteX55" fmla="*/ 1155882 w 1261241"/>
                <a:gd name="connsiteY55" fmla="*/ 1104900 h 1209675"/>
                <a:gd name="connsiteX56" fmla="*/ 1193982 w 1261241"/>
                <a:gd name="connsiteY56" fmla="*/ 1047750 h 1209675"/>
                <a:gd name="connsiteX57" fmla="*/ 1213032 w 1261241"/>
                <a:gd name="connsiteY57" fmla="*/ 990600 h 1209675"/>
                <a:gd name="connsiteX58" fmla="*/ 1222557 w 1261241"/>
                <a:gd name="connsiteY58" fmla="*/ 962025 h 1209675"/>
                <a:gd name="connsiteX59" fmla="*/ 1251132 w 1261241"/>
                <a:gd name="connsiteY59" fmla="*/ 904875 h 1209675"/>
                <a:gd name="connsiteX60" fmla="*/ 1260657 w 1261241"/>
                <a:gd name="connsiteY60" fmla="*/ 78105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1241" h="1209675">
                  <a:moveTo>
                    <a:pt x="1193982" y="904875"/>
                  </a:moveTo>
                  <a:cubicBezTo>
                    <a:pt x="1209857" y="901700"/>
                    <a:pt x="1227551" y="903382"/>
                    <a:pt x="1241607" y="895350"/>
                  </a:cubicBezTo>
                  <a:cubicBezTo>
                    <a:pt x="1251546" y="889670"/>
                    <a:pt x="1260022" y="878205"/>
                    <a:pt x="1260657" y="866775"/>
                  </a:cubicBezTo>
                  <a:cubicBezTo>
                    <a:pt x="1263305" y="819118"/>
                    <a:pt x="1256403" y="771339"/>
                    <a:pt x="1251132" y="723900"/>
                  </a:cubicBezTo>
                  <a:cubicBezTo>
                    <a:pt x="1250023" y="713921"/>
                    <a:pt x="1244249" y="705011"/>
                    <a:pt x="1241607" y="695325"/>
                  </a:cubicBezTo>
                  <a:cubicBezTo>
                    <a:pt x="1234718" y="670066"/>
                    <a:pt x="1228907" y="644525"/>
                    <a:pt x="1222557" y="619125"/>
                  </a:cubicBezTo>
                  <a:cubicBezTo>
                    <a:pt x="1219382" y="606425"/>
                    <a:pt x="1214883" y="593984"/>
                    <a:pt x="1213032" y="581025"/>
                  </a:cubicBezTo>
                  <a:cubicBezTo>
                    <a:pt x="1209857" y="558800"/>
                    <a:pt x="1208555" y="536226"/>
                    <a:pt x="1203507" y="514350"/>
                  </a:cubicBezTo>
                  <a:cubicBezTo>
                    <a:pt x="1198992" y="494784"/>
                    <a:pt x="1190807" y="476250"/>
                    <a:pt x="1184457" y="457200"/>
                  </a:cubicBezTo>
                  <a:cubicBezTo>
                    <a:pt x="1181282" y="447675"/>
                    <a:pt x="1180501" y="436979"/>
                    <a:pt x="1174932" y="428625"/>
                  </a:cubicBezTo>
                  <a:cubicBezTo>
                    <a:pt x="1168582" y="419100"/>
                    <a:pt x="1161002" y="410289"/>
                    <a:pt x="1155882" y="400050"/>
                  </a:cubicBezTo>
                  <a:cubicBezTo>
                    <a:pt x="1151392" y="391070"/>
                    <a:pt x="1151233" y="380252"/>
                    <a:pt x="1146357" y="371475"/>
                  </a:cubicBezTo>
                  <a:cubicBezTo>
                    <a:pt x="1135238" y="351461"/>
                    <a:pt x="1115497" y="336045"/>
                    <a:pt x="1108257" y="314325"/>
                  </a:cubicBezTo>
                  <a:cubicBezTo>
                    <a:pt x="1091492" y="264030"/>
                    <a:pt x="1104301" y="294104"/>
                    <a:pt x="1060632" y="228600"/>
                  </a:cubicBezTo>
                  <a:lnTo>
                    <a:pt x="1022532" y="171450"/>
                  </a:lnTo>
                  <a:cubicBezTo>
                    <a:pt x="1016182" y="161925"/>
                    <a:pt x="1013007" y="149225"/>
                    <a:pt x="1003482" y="142875"/>
                  </a:cubicBezTo>
                  <a:cubicBezTo>
                    <a:pt x="993957" y="136525"/>
                    <a:pt x="984222" y="130479"/>
                    <a:pt x="974907" y="123825"/>
                  </a:cubicBezTo>
                  <a:cubicBezTo>
                    <a:pt x="954464" y="109223"/>
                    <a:pt x="930680" y="89027"/>
                    <a:pt x="908232" y="76200"/>
                  </a:cubicBezTo>
                  <a:cubicBezTo>
                    <a:pt x="895904" y="69155"/>
                    <a:pt x="883183" y="62743"/>
                    <a:pt x="870132" y="57150"/>
                  </a:cubicBezTo>
                  <a:cubicBezTo>
                    <a:pt x="860904" y="53195"/>
                    <a:pt x="850958" y="51150"/>
                    <a:pt x="841557" y="47625"/>
                  </a:cubicBezTo>
                  <a:cubicBezTo>
                    <a:pt x="825548" y="41622"/>
                    <a:pt x="810737" y="31726"/>
                    <a:pt x="793932" y="28575"/>
                  </a:cubicBezTo>
                  <a:cubicBezTo>
                    <a:pt x="759464" y="22112"/>
                    <a:pt x="723986" y="23148"/>
                    <a:pt x="689157" y="19050"/>
                  </a:cubicBezTo>
                  <a:cubicBezTo>
                    <a:pt x="669977" y="16793"/>
                    <a:pt x="651095" y="12462"/>
                    <a:pt x="632007" y="9525"/>
                  </a:cubicBezTo>
                  <a:cubicBezTo>
                    <a:pt x="609817" y="6111"/>
                    <a:pt x="587557" y="3175"/>
                    <a:pt x="565332" y="0"/>
                  </a:cubicBezTo>
                  <a:cubicBezTo>
                    <a:pt x="524057" y="3175"/>
                    <a:pt x="482397" y="3069"/>
                    <a:pt x="441507" y="9525"/>
                  </a:cubicBezTo>
                  <a:cubicBezTo>
                    <a:pt x="421672" y="12657"/>
                    <a:pt x="403838" y="23705"/>
                    <a:pt x="384357" y="28575"/>
                  </a:cubicBezTo>
                  <a:lnTo>
                    <a:pt x="346257" y="38100"/>
                  </a:lnTo>
                  <a:cubicBezTo>
                    <a:pt x="336732" y="44450"/>
                    <a:pt x="327921" y="52030"/>
                    <a:pt x="317682" y="57150"/>
                  </a:cubicBezTo>
                  <a:cubicBezTo>
                    <a:pt x="254773" y="88605"/>
                    <a:pt x="324226" y="40229"/>
                    <a:pt x="260532" y="85725"/>
                  </a:cubicBezTo>
                  <a:cubicBezTo>
                    <a:pt x="247614" y="94952"/>
                    <a:pt x="235350" y="105073"/>
                    <a:pt x="222432" y="114300"/>
                  </a:cubicBezTo>
                  <a:cubicBezTo>
                    <a:pt x="213117" y="120954"/>
                    <a:pt x="202651" y="126021"/>
                    <a:pt x="193857" y="133350"/>
                  </a:cubicBezTo>
                  <a:cubicBezTo>
                    <a:pt x="120518" y="194466"/>
                    <a:pt x="207653" y="133677"/>
                    <a:pt x="136707" y="180975"/>
                  </a:cubicBezTo>
                  <a:lnTo>
                    <a:pt x="98607" y="238125"/>
                  </a:lnTo>
                  <a:cubicBezTo>
                    <a:pt x="92257" y="247650"/>
                    <a:pt x="87652" y="258605"/>
                    <a:pt x="79557" y="266700"/>
                  </a:cubicBezTo>
                  <a:lnTo>
                    <a:pt x="50982" y="295275"/>
                  </a:lnTo>
                  <a:cubicBezTo>
                    <a:pt x="47807" y="304800"/>
                    <a:pt x="46333" y="315073"/>
                    <a:pt x="41457" y="323850"/>
                  </a:cubicBezTo>
                  <a:cubicBezTo>
                    <a:pt x="30338" y="343864"/>
                    <a:pt x="3357" y="381000"/>
                    <a:pt x="3357" y="381000"/>
                  </a:cubicBezTo>
                  <a:cubicBezTo>
                    <a:pt x="5042" y="433230"/>
                    <a:pt x="-16528" y="636505"/>
                    <a:pt x="31932" y="733425"/>
                  </a:cubicBezTo>
                  <a:cubicBezTo>
                    <a:pt x="41788" y="753137"/>
                    <a:pt x="54646" y="782790"/>
                    <a:pt x="70032" y="800100"/>
                  </a:cubicBezTo>
                  <a:cubicBezTo>
                    <a:pt x="87930" y="820236"/>
                    <a:pt x="112238" y="834834"/>
                    <a:pt x="127182" y="857250"/>
                  </a:cubicBezTo>
                  <a:cubicBezTo>
                    <a:pt x="139882" y="876300"/>
                    <a:pt x="146232" y="901700"/>
                    <a:pt x="165282" y="914400"/>
                  </a:cubicBezTo>
                  <a:cubicBezTo>
                    <a:pt x="236228" y="961698"/>
                    <a:pt x="149093" y="900909"/>
                    <a:pt x="222432" y="962025"/>
                  </a:cubicBezTo>
                  <a:cubicBezTo>
                    <a:pt x="231226" y="969354"/>
                    <a:pt x="241692" y="974421"/>
                    <a:pt x="251007" y="981075"/>
                  </a:cubicBezTo>
                  <a:cubicBezTo>
                    <a:pt x="349735" y="1051595"/>
                    <a:pt x="214875" y="960162"/>
                    <a:pt x="346257" y="1047750"/>
                  </a:cubicBezTo>
                  <a:lnTo>
                    <a:pt x="403407" y="1085850"/>
                  </a:lnTo>
                  <a:cubicBezTo>
                    <a:pt x="412932" y="1092200"/>
                    <a:pt x="421122" y="1101280"/>
                    <a:pt x="431982" y="1104900"/>
                  </a:cubicBezTo>
                  <a:cubicBezTo>
                    <a:pt x="503806" y="1128841"/>
                    <a:pt x="415274" y="1096546"/>
                    <a:pt x="489132" y="1133475"/>
                  </a:cubicBezTo>
                  <a:cubicBezTo>
                    <a:pt x="498112" y="1137965"/>
                    <a:pt x="508930" y="1138124"/>
                    <a:pt x="517707" y="1143000"/>
                  </a:cubicBezTo>
                  <a:cubicBezTo>
                    <a:pt x="537721" y="1154119"/>
                    <a:pt x="555807" y="1168400"/>
                    <a:pt x="574857" y="1181100"/>
                  </a:cubicBezTo>
                  <a:cubicBezTo>
                    <a:pt x="584382" y="1187450"/>
                    <a:pt x="592326" y="1197374"/>
                    <a:pt x="603432" y="1200150"/>
                  </a:cubicBezTo>
                  <a:lnTo>
                    <a:pt x="641532" y="1209675"/>
                  </a:lnTo>
                  <a:cubicBezTo>
                    <a:pt x="743132" y="1206500"/>
                    <a:pt x="844848" y="1205949"/>
                    <a:pt x="946332" y="1200150"/>
                  </a:cubicBezTo>
                  <a:cubicBezTo>
                    <a:pt x="956356" y="1199577"/>
                    <a:pt x="965253" y="1193383"/>
                    <a:pt x="974907" y="1190625"/>
                  </a:cubicBezTo>
                  <a:cubicBezTo>
                    <a:pt x="998202" y="1183969"/>
                    <a:pt x="1053180" y="1173368"/>
                    <a:pt x="1070157" y="1162050"/>
                  </a:cubicBezTo>
                  <a:lnTo>
                    <a:pt x="1127307" y="1123950"/>
                  </a:lnTo>
                  <a:lnTo>
                    <a:pt x="1155882" y="1104900"/>
                  </a:lnTo>
                  <a:cubicBezTo>
                    <a:pt x="1168582" y="1085850"/>
                    <a:pt x="1186742" y="1069470"/>
                    <a:pt x="1193982" y="1047750"/>
                  </a:cubicBezTo>
                  <a:lnTo>
                    <a:pt x="1213032" y="990600"/>
                  </a:lnTo>
                  <a:cubicBezTo>
                    <a:pt x="1216207" y="981075"/>
                    <a:pt x="1216988" y="970379"/>
                    <a:pt x="1222557" y="962025"/>
                  </a:cubicBezTo>
                  <a:cubicBezTo>
                    <a:pt x="1247176" y="925096"/>
                    <a:pt x="1237987" y="944310"/>
                    <a:pt x="1251132" y="904875"/>
                  </a:cubicBezTo>
                  <a:lnTo>
                    <a:pt x="1260657" y="781050"/>
                  </a:lnTo>
                </a:path>
              </a:pathLst>
            </a:custGeom>
            <a:solidFill>
              <a:srgbClr val="FFFF00"/>
            </a:solidFill>
            <a:ln w="31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6" name="Forme libre 45"/>
            <p:cNvSpPr/>
            <p:nvPr/>
          </p:nvSpPr>
          <p:spPr>
            <a:xfrm>
              <a:off x="11283991" y="5975554"/>
              <a:ext cx="866734" cy="1219846"/>
            </a:xfrm>
            <a:custGeom>
              <a:avLst/>
              <a:gdLst>
                <a:gd name="connsiteX0" fmla="*/ 0 w 866775"/>
                <a:gd name="connsiteY0" fmla="*/ 19050 h 1219200"/>
                <a:gd name="connsiteX1" fmla="*/ 114300 w 866775"/>
                <a:gd name="connsiteY1" fmla="*/ 0 h 1219200"/>
                <a:gd name="connsiteX2" fmla="*/ 285750 w 866775"/>
                <a:gd name="connsiteY2" fmla="*/ 9525 h 1219200"/>
                <a:gd name="connsiteX3" fmla="*/ 381000 w 866775"/>
                <a:gd name="connsiteY3" fmla="*/ 38100 h 1219200"/>
                <a:gd name="connsiteX4" fmla="*/ 409575 w 866775"/>
                <a:gd name="connsiteY4" fmla="*/ 47625 h 1219200"/>
                <a:gd name="connsiteX5" fmla="*/ 438150 w 866775"/>
                <a:gd name="connsiteY5" fmla="*/ 66675 h 1219200"/>
                <a:gd name="connsiteX6" fmla="*/ 504825 w 866775"/>
                <a:gd name="connsiteY6" fmla="*/ 95250 h 1219200"/>
                <a:gd name="connsiteX7" fmla="*/ 561975 w 866775"/>
                <a:gd name="connsiteY7" fmla="*/ 133350 h 1219200"/>
                <a:gd name="connsiteX8" fmla="*/ 619125 w 866775"/>
                <a:gd name="connsiteY8" fmla="*/ 190500 h 1219200"/>
                <a:gd name="connsiteX9" fmla="*/ 647700 w 866775"/>
                <a:gd name="connsiteY9" fmla="*/ 219075 h 1219200"/>
                <a:gd name="connsiteX10" fmla="*/ 695325 w 866775"/>
                <a:gd name="connsiteY10" fmla="*/ 304800 h 1219200"/>
                <a:gd name="connsiteX11" fmla="*/ 714375 w 866775"/>
                <a:gd name="connsiteY11" fmla="*/ 333375 h 1219200"/>
                <a:gd name="connsiteX12" fmla="*/ 733425 w 866775"/>
                <a:gd name="connsiteY12" fmla="*/ 400050 h 1219200"/>
                <a:gd name="connsiteX13" fmla="*/ 762000 w 866775"/>
                <a:gd name="connsiteY13" fmla="*/ 428625 h 1219200"/>
                <a:gd name="connsiteX14" fmla="*/ 781050 w 866775"/>
                <a:gd name="connsiteY14" fmla="*/ 504825 h 1219200"/>
                <a:gd name="connsiteX15" fmla="*/ 800100 w 866775"/>
                <a:gd name="connsiteY15" fmla="*/ 561975 h 1219200"/>
                <a:gd name="connsiteX16" fmla="*/ 809625 w 866775"/>
                <a:gd name="connsiteY16" fmla="*/ 600075 h 1219200"/>
                <a:gd name="connsiteX17" fmla="*/ 819150 w 866775"/>
                <a:gd name="connsiteY17" fmla="*/ 628650 h 1219200"/>
                <a:gd name="connsiteX18" fmla="*/ 828675 w 866775"/>
                <a:gd name="connsiteY18" fmla="*/ 676275 h 1219200"/>
                <a:gd name="connsiteX19" fmla="*/ 857250 w 866775"/>
                <a:gd name="connsiteY19" fmla="*/ 790575 h 1219200"/>
                <a:gd name="connsiteX20" fmla="*/ 866775 w 866775"/>
                <a:gd name="connsiteY20" fmla="*/ 819150 h 1219200"/>
                <a:gd name="connsiteX21" fmla="*/ 838200 w 866775"/>
                <a:gd name="connsiteY21" fmla="*/ 981075 h 1219200"/>
                <a:gd name="connsiteX22" fmla="*/ 828675 w 866775"/>
                <a:gd name="connsiteY22" fmla="*/ 1009650 h 1219200"/>
                <a:gd name="connsiteX23" fmla="*/ 819150 w 866775"/>
                <a:gd name="connsiteY23" fmla="*/ 1038225 h 1219200"/>
                <a:gd name="connsiteX24" fmla="*/ 790575 w 866775"/>
                <a:gd name="connsiteY24" fmla="*/ 1066800 h 1219200"/>
                <a:gd name="connsiteX25" fmla="*/ 752475 w 866775"/>
                <a:gd name="connsiteY25" fmla="*/ 1123950 h 1219200"/>
                <a:gd name="connsiteX26" fmla="*/ 733425 w 866775"/>
                <a:gd name="connsiteY26" fmla="*/ 1152525 h 1219200"/>
                <a:gd name="connsiteX27" fmla="*/ 676275 w 866775"/>
                <a:gd name="connsiteY27" fmla="*/ 1181100 h 1219200"/>
                <a:gd name="connsiteX28" fmla="*/ 647700 w 866775"/>
                <a:gd name="connsiteY28" fmla="*/ 1190625 h 1219200"/>
                <a:gd name="connsiteX29" fmla="*/ 619125 w 866775"/>
                <a:gd name="connsiteY29" fmla="*/ 1209675 h 1219200"/>
                <a:gd name="connsiteX30" fmla="*/ 561975 w 866775"/>
                <a:gd name="connsiteY30" fmla="*/ 1219200 h 1219200"/>
                <a:gd name="connsiteX31" fmla="*/ 276225 w 866775"/>
                <a:gd name="connsiteY31" fmla="*/ 1209675 h 1219200"/>
                <a:gd name="connsiteX32" fmla="*/ 209550 w 866775"/>
                <a:gd name="connsiteY32" fmla="*/ 120015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6775" h="1219200">
                  <a:moveTo>
                    <a:pt x="0" y="19050"/>
                  </a:moveTo>
                  <a:cubicBezTo>
                    <a:pt x="27042" y="13642"/>
                    <a:pt x="90671" y="0"/>
                    <a:pt x="114300" y="0"/>
                  </a:cubicBezTo>
                  <a:cubicBezTo>
                    <a:pt x="171538" y="0"/>
                    <a:pt x="228600" y="6350"/>
                    <a:pt x="285750" y="9525"/>
                  </a:cubicBezTo>
                  <a:cubicBezTo>
                    <a:pt x="343331" y="23920"/>
                    <a:pt x="311431" y="14910"/>
                    <a:pt x="381000" y="38100"/>
                  </a:cubicBezTo>
                  <a:cubicBezTo>
                    <a:pt x="390525" y="41275"/>
                    <a:pt x="401221" y="42056"/>
                    <a:pt x="409575" y="47625"/>
                  </a:cubicBezTo>
                  <a:cubicBezTo>
                    <a:pt x="419100" y="53975"/>
                    <a:pt x="427911" y="61555"/>
                    <a:pt x="438150" y="66675"/>
                  </a:cubicBezTo>
                  <a:cubicBezTo>
                    <a:pt x="479607" y="87403"/>
                    <a:pt x="458577" y="62216"/>
                    <a:pt x="504825" y="95250"/>
                  </a:cubicBezTo>
                  <a:cubicBezTo>
                    <a:pt x="567255" y="139843"/>
                    <a:pt x="500678" y="112918"/>
                    <a:pt x="561975" y="133350"/>
                  </a:cubicBezTo>
                  <a:lnTo>
                    <a:pt x="619125" y="190500"/>
                  </a:lnTo>
                  <a:lnTo>
                    <a:pt x="647700" y="219075"/>
                  </a:lnTo>
                  <a:cubicBezTo>
                    <a:pt x="664465" y="269370"/>
                    <a:pt x="651656" y="239296"/>
                    <a:pt x="695325" y="304800"/>
                  </a:cubicBezTo>
                  <a:lnTo>
                    <a:pt x="714375" y="333375"/>
                  </a:lnTo>
                  <a:cubicBezTo>
                    <a:pt x="715645" y="338456"/>
                    <a:pt x="727959" y="391851"/>
                    <a:pt x="733425" y="400050"/>
                  </a:cubicBezTo>
                  <a:cubicBezTo>
                    <a:pt x="740897" y="411258"/>
                    <a:pt x="752475" y="419100"/>
                    <a:pt x="762000" y="428625"/>
                  </a:cubicBezTo>
                  <a:cubicBezTo>
                    <a:pt x="790901" y="515328"/>
                    <a:pt x="746568" y="378390"/>
                    <a:pt x="781050" y="504825"/>
                  </a:cubicBezTo>
                  <a:cubicBezTo>
                    <a:pt x="786334" y="524198"/>
                    <a:pt x="795230" y="542494"/>
                    <a:pt x="800100" y="561975"/>
                  </a:cubicBezTo>
                  <a:cubicBezTo>
                    <a:pt x="803275" y="574675"/>
                    <a:pt x="806029" y="587488"/>
                    <a:pt x="809625" y="600075"/>
                  </a:cubicBezTo>
                  <a:cubicBezTo>
                    <a:pt x="812383" y="609729"/>
                    <a:pt x="816715" y="618910"/>
                    <a:pt x="819150" y="628650"/>
                  </a:cubicBezTo>
                  <a:cubicBezTo>
                    <a:pt x="823077" y="644356"/>
                    <a:pt x="825779" y="660347"/>
                    <a:pt x="828675" y="676275"/>
                  </a:cubicBezTo>
                  <a:cubicBezTo>
                    <a:pt x="844066" y="760928"/>
                    <a:pt x="829426" y="707102"/>
                    <a:pt x="857250" y="790575"/>
                  </a:cubicBezTo>
                  <a:lnTo>
                    <a:pt x="866775" y="819150"/>
                  </a:lnTo>
                  <a:cubicBezTo>
                    <a:pt x="855432" y="943923"/>
                    <a:pt x="868340" y="890656"/>
                    <a:pt x="838200" y="981075"/>
                  </a:cubicBezTo>
                  <a:lnTo>
                    <a:pt x="828675" y="1009650"/>
                  </a:lnTo>
                  <a:cubicBezTo>
                    <a:pt x="825500" y="1019175"/>
                    <a:pt x="826250" y="1031125"/>
                    <a:pt x="819150" y="1038225"/>
                  </a:cubicBezTo>
                  <a:cubicBezTo>
                    <a:pt x="809625" y="1047750"/>
                    <a:pt x="798845" y="1056167"/>
                    <a:pt x="790575" y="1066800"/>
                  </a:cubicBezTo>
                  <a:cubicBezTo>
                    <a:pt x="776519" y="1084872"/>
                    <a:pt x="765175" y="1104900"/>
                    <a:pt x="752475" y="1123950"/>
                  </a:cubicBezTo>
                  <a:cubicBezTo>
                    <a:pt x="746125" y="1133475"/>
                    <a:pt x="744285" y="1148905"/>
                    <a:pt x="733425" y="1152525"/>
                  </a:cubicBezTo>
                  <a:cubicBezTo>
                    <a:pt x="661601" y="1176466"/>
                    <a:pt x="750133" y="1144171"/>
                    <a:pt x="676275" y="1181100"/>
                  </a:cubicBezTo>
                  <a:cubicBezTo>
                    <a:pt x="667295" y="1185590"/>
                    <a:pt x="656680" y="1186135"/>
                    <a:pt x="647700" y="1190625"/>
                  </a:cubicBezTo>
                  <a:cubicBezTo>
                    <a:pt x="637461" y="1195745"/>
                    <a:pt x="629985" y="1206055"/>
                    <a:pt x="619125" y="1209675"/>
                  </a:cubicBezTo>
                  <a:cubicBezTo>
                    <a:pt x="600803" y="1215782"/>
                    <a:pt x="581025" y="1216025"/>
                    <a:pt x="561975" y="1219200"/>
                  </a:cubicBezTo>
                  <a:cubicBezTo>
                    <a:pt x="466725" y="1216025"/>
                    <a:pt x="371389" y="1214819"/>
                    <a:pt x="276225" y="1209675"/>
                  </a:cubicBezTo>
                  <a:cubicBezTo>
                    <a:pt x="253807" y="1208463"/>
                    <a:pt x="209550" y="1200150"/>
                    <a:pt x="209550" y="12001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7" name="Forme libre 46"/>
            <p:cNvSpPr/>
            <p:nvPr/>
          </p:nvSpPr>
          <p:spPr>
            <a:xfrm>
              <a:off x="11019993" y="6179053"/>
              <a:ext cx="1013801" cy="887579"/>
            </a:xfrm>
            <a:custGeom>
              <a:avLst/>
              <a:gdLst>
                <a:gd name="connsiteX0" fmla="*/ 352425 w 1012252"/>
                <a:gd name="connsiteY0" fmla="*/ 10422 h 886722"/>
                <a:gd name="connsiteX1" fmla="*/ 304800 w 1012252"/>
                <a:gd name="connsiteY1" fmla="*/ 897 h 886722"/>
                <a:gd name="connsiteX2" fmla="*/ 247650 w 1012252"/>
                <a:gd name="connsiteY2" fmla="*/ 38997 h 886722"/>
                <a:gd name="connsiteX3" fmla="*/ 190500 w 1012252"/>
                <a:gd name="connsiteY3" fmla="*/ 67572 h 886722"/>
                <a:gd name="connsiteX4" fmla="*/ 161925 w 1012252"/>
                <a:gd name="connsiteY4" fmla="*/ 77097 h 886722"/>
                <a:gd name="connsiteX5" fmla="*/ 133350 w 1012252"/>
                <a:gd name="connsiteY5" fmla="*/ 96147 h 886722"/>
                <a:gd name="connsiteX6" fmla="*/ 76200 w 1012252"/>
                <a:gd name="connsiteY6" fmla="*/ 124722 h 886722"/>
                <a:gd name="connsiteX7" fmla="*/ 47625 w 1012252"/>
                <a:gd name="connsiteY7" fmla="*/ 181872 h 886722"/>
                <a:gd name="connsiteX8" fmla="*/ 19050 w 1012252"/>
                <a:gd name="connsiteY8" fmla="*/ 286647 h 886722"/>
                <a:gd name="connsiteX9" fmla="*/ 0 w 1012252"/>
                <a:gd name="connsiteY9" fmla="*/ 315222 h 886722"/>
                <a:gd name="connsiteX10" fmla="*/ 19050 w 1012252"/>
                <a:gd name="connsiteY10" fmla="*/ 429522 h 886722"/>
                <a:gd name="connsiteX11" fmla="*/ 38100 w 1012252"/>
                <a:gd name="connsiteY11" fmla="*/ 486672 h 886722"/>
                <a:gd name="connsiteX12" fmla="*/ 85725 w 1012252"/>
                <a:gd name="connsiteY12" fmla="*/ 543822 h 886722"/>
                <a:gd name="connsiteX13" fmla="*/ 171450 w 1012252"/>
                <a:gd name="connsiteY13" fmla="*/ 591447 h 886722"/>
                <a:gd name="connsiteX14" fmla="*/ 200025 w 1012252"/>
                <a:gd name="connsiteY14" fmla="*/ 648597 h 886722"/>
                <a:gd name="connsiteX15" fmla="*/ 238125 w 1012252"/>
                <a:gd name="connsiteY15" fmla="*/ 696222 h 886722"/>
                <a:gd name="connsiteX16" fmla="*/ 295275 w 1012252"/>
                <a:gd name="connsiteY16" fmla="*/ 715272 h 886722"/>
                <a:gd name="connsiteX17" fmla="*/ 352425 w 1012252"/>
                <a:gd name="connsiteY17" fmla="*/ 753372 h 886722"/>
                <a:gd name="connsiteX18" fmla="*/ 381000 w 1012252"/>
                <a:gd name="connsiteY18" fmla="*/ 772422 h 886722"/>
                <a:gd name="connsiteX19" fmla="*/ 438150 w 1012252"/>
                <a:gd name="connsiteY19" fmla="*/ 800997 h 886722"/>
                <a:gd name="connsiteX20" fmla="*/ 466725 w 1012252"/>
                <a:gd name="connsiteY20" fmla="*/ 810522 h 886722"/>
                <a:gd name="connsiteX21" fmla="*/ 495300 w 1012252"/>
                <a:gd name="connsiteY21" fmla="*/ 829572 h 886722"/>
                <a:gd name="connsiteX22" fmla="*/ 533400 w 1012252"/>
                <a:gd name="connsiteY22" fmla="*/ 839097 h 886722"/>
                <a:gd name="connsiteX23" fmla="*/ 590550 w 1012252"/>
                <a:gd name="connsiteY23" fmla="*/ 858147 h 886722"/>
                <a:gd name="connsiteX24" fmla="*/ 619125 w 1012252"/>
                <a:gd name="connsiteY24" fmla="*/ 867672 h 886722"/>
                <a:gd name="connsiteX25" fmla="*/ 657225 w 1012252"/>
                <a:gd name="connsiteY25" fmla="*/ 886722 h 886722"/>
                <a:gd name="connsiteX26" fmla="*/ 904875 w 1012252"/>
                <a:gd name="connsiteY26" fmla="*/ 877197 h 886722"/>
                <a:gd name="connsiteX27" fmla="*/ 962025 w 1012252"/>
                <a:gd name="connsiteY27" fmla="*/ 839097 h 886722"/>
                <a:gd name="connsiteX28" fmla="*/ 1000125 w 1012252"/>
                <a:gd name="connsiteY28" fmla="*/ 820047 h 886722"/>
                <a:gd name="connsiteX29" fmla="*/ 1000125 w 1012252"/>
                <a:gd name="connsiteY29" fmla="*/ 562872 h 886722"/>
                <a:gd name="connsiteX30" fmla="*/ 990600 w 1012252"/>
                <a:gd name="connsiteY30" fmla="*/ 534297 h 886722"/>
                <a:gd name="connsiteX31" fmla="*/ 971550 w 1012252"/>
                <a:gd name="connsiteY31" fmla="*/ 458097 h 886722"/>
                <a:gd name="connsiteX32" fmla="*/ 962025 w 1012252"/>
                <a:gd name="connsiteY32" fmla="*/ 429522 h 886722"/>
                <a:gd name="connsiteX33" fmla="*/ 942975 w 1012252"/>
                <a:gd name="connsiteY33" fmla="*/ 400947 h 886722"/>
                <a:gd name="connsiteX34" fmla="*/ 933450 w 1012252"/>
                <a:gd name="connsiteY34" fmla="*/ 362847 h 886722"/>
                <a:gd name="connsiteX35" fmla="*/ 904875 w 1012252"/>
                <a:gd name="connsiteY35" fmla="*/ 267597 h 886722"/>
                <a:gd name="connsiteX36" fmla="*/ 885825 w 1012252"/>
                <a:gd name="connsiteY36" fmla="*/ 181872 h 886722"/>
                <a:gd name="connsiteX37" fmla="*/ 866775 w 1012252"/>
                <a:gd name="connsiteY37" fmla="*/ 153297 h 886722"/>
                <a:gd name="connsiteX38" fmla="*/ 781050 w 1012252"/>
                <a:gd name="connsiteY38" fmla="*/ 86622 h 886722"/>
                <a:gd name="connsiteX39" fmla="*/ 752475 w 1012252"/>
                <a:gd name="connsiteY39" fmla="*/ 67572 h 886722"/>
                <a:gd name="connsiteX40" fmla="*/ 723900 w 1012252"/>
                <a:gd name="connsiteY40" fmla="*/ 48522 h 886722"/>
                <a:gd name="connsiteX41" fmla="*/ 666750 w 1012252"/>
                <a:gd name="connsiteY41" fmla="*/ 29472 h 886722"/>
                <a:gd name="connsiteX42" fmla="*/ 638175 w 1012252"/>
                <a:gd name="connsiteY42" fmla="*/ 19947 h 886722"/>
                <a:gd name="connsiteX43" fmla="*/ 590550 w 1012252"/>
                <a:gd name="connsiteY43" fmla="*/ 10422 h 886722"/>
                <a:gd name="connsiteX44" fmla="*/ 352425 w 1012252"/>
                <a:gd name="connsiteY44" fmla="*/ 10422 h 8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2252" h="886722">
                  <a:moveTo>
                    <a:pt x="352425" y="10422"/>
                  </a:moveTo>
                  <a:cubicBezTo>
                    <a:pt x="304800" y="8835"/>
                    <a:pt x="320419" y="-3363"/>
                    <a:pt x="304800" y="897"/>
                  </a:cubicBezTo>
                  <a:cubicBezTo>
                    <a:pt x="282711" y="6921"/>
                    <a:pt x="269370" y="31757"/>
                    <a:pt x="247650" y="38997"/>
                  </a:cubicBezTo>
                  <a:cubicBezTo>
                    <a:pt x="175826" y="62938"/>
                    <a:pt x="264358" y="30643"/>
                    <a:pt x="190500" y="67572"/>
                  </a:cubicBezTo>
                  <a:cubicBezTo>
                    <a:pt x="181520" y="72062"/>
                    <a:pt x="170905" y="72607"/>
                    <a:pt x="161925" y="77097"/>
                  </a:cubicBezTo>
                  <a:cubicBezTo>
                    <a:pt x="151686" y="82217"/>
                    <a:pt x="143589" y="91027"/>
                    <a:pt x="133350" y="96147"/>
                  </a:cubicBezTo>
                  <a:cubicBezTo>
                    <a:pt x="54480" y="135582"/>
                    <a:pt x="158092" y="70127"/>
                    <a:pt x="76200" y="124722"/>
                  </a:cubicBezTo>
                  <a:cubicBezTo>
                    <a:pt x="57576" y="152658"/>
                    <a:pt x="55512" y="150324"/>
                    <a:pt x="47625" y="181872"/>
                  </a:cubicBezTo>
                  <a:cubicBezTo>
                    <a:pt x="40468" y="210499"/>
                    <a:pt x="35397" y="262126"/>
                    <a:pt x="19050" y="286647"/>
                  </a:cubicBezTo>
                  <a:lnTo>
                    <a:pt x="0" y="315222"/>
                  </a:lnTo>
                  <a:cubicBezTo>
                    <a:pt x="4089" y="343843"/>
                    <a:pt x="10693" y="398881"/>
                    <a:pt x="19050" y="429522"/>
                  </a:cubicBezTo>
                  <a:cubicBezTo>
                    <a:pt x="24334" y="448895"/>
                    <a:pt x="26961" y="469964"/>
                    <a:pt x="38100" y="486672"/>
                  </a:cubicBezTo>
                  <a:cubicBezTo>
                    <a:pt x="55033" y="512072"/>
                    <a:pt x="60338" y="524077"/>
                    <a:pt x="85725" y="543822"/>
                  </a:cubicBezTo>
                  <a:cubicBezTo>
                    <a:pt x="134853" y="582033"/>
                    <a:pt x="128336" y="577076"/>
                    <a:pt x="171450" y="591447"/>
                  </a:cubicBezTo>
                  <a:cubicBezTo>
                    <a:pt x="195391" y="663271"/>
                    <a:pt x="163096" y="574739"/>
                    <a:pt x="200025" y="648597"/>
                  </a:cubicBezTo>
                  <a:cubicBezTo>
                    <a:pt x="216993" y="682534"/>
                    <a:pt x="196837" y="677872"/>
                    <a:pt x="238125" y="696222"/>
                  </a:cubicBezTo>
                  <a:cubicBezTo>
                    <a:pt x="256475" y="704377"/>
                    <a:pt x="278567" y="704133"/>
                    <a:pt x="295275" y="715272"/>
                  </a:cubicBezTo>
                  <a:lnTo>
                    <a:pt x="352425" y="753372"/>
                  </a:lnTo>
                  <a:cubicBezTo>
                    <a:pt x="361950" y="759722"/>
                    <a:pt x="370140" y="768802"/>
                    <a:pt x="381000" y="772422"/>
                  </a:cubicBezTo>
                  <a:cubicBezTo>
                    <a:pt x="452824" y="796363"/>
                    <a:pt x="364292" y="764068"/>
                    <a:pt x="438150" y="800997"/>
                  </a:cubicBezTo>
                  <a:cubicBezTo>
                    <a:pt x="447130" y="805487"/>
                    <a:pt x="457745" y="806032"/>
                    <a:pt x="466725" y="810522"/>
                  </a:cubicBezTo>
                  <a:cubicBezTo>
                    <a:pt x="476964" y="815642"/>
                    <a:pt x="484778" y="825063"/>
                    <a:pt x="495300" y="829572"/>
                  </a:cubicBezTo>
                  <a:cubicBezTo>
                    <a:pt x="507332" y="834729"/>
                    <a:pt x="520861" y="835335"/>
                    <a:pt x="533400" y="839097"/>
                  </a:cubicBezTo>
                  <a:cubicBezTo>
                    <a:pt x="552634" y="844867"/>
                    <a:pt x="571500" y="851797"/>
                    <a:pt x="590550" y="858147"/>
                  </a:cubicBezTo>
                  <a:cubicBezTo>
                    <a:pt x="600075" y="861322"/>
                    <a:pt x="610145" y="863182"/>
                    <a:pt x="619125" y="867672"/>
                  </a:cubicBezTo>
                  <a:lnTo>
                    <a:pt x="657225" y="886722"/>
                  </a:lnTo>
                  <a:cubicBezTo>
                    <a:pt x="739775" y="883547"/>
                    <a:pt x="823254" y="889950"/>
                    <a:pt x="904875" y="877197"/>
                  </a:cubicBezTo>
                  <a:cubicBezTo>
                    <a:pt x="927496" y="873663"/>
                    <a:pt x="941547" y="849336"/>
                    <a:pt x="962025" y="839097"/>
                  </a:cubicBezTo>
                  <a:lnTo>
                    <a:pt x="1000125" y="820047"/>
                  </a:lnTo>
                  <a:cubicBezTo>
                    <a:pt x="1016914" y="702522"/>
                    <a:pt x="1015663" y="741554"/>
                    <a:pt x="1000125" y="562872"/>
                  </a:cubicBezTo>
                  <a:cubicBezTo>
                    <a:pt x="999255" y="552870"/>
                    <a:pt x="993242" y="543983"/>
                    <a:pt x="990600" y="534297"/>
                  </a:cubicBezTo>
                  <a:cubicBezTo>
                    <a:pt x="983711" y="509038"/>
                    <a:pt x="979829" y="482935"/>
                    <a:pt x="971550" y="458097"/>
                  </a:cubicBezTo>
                  <a:cubicBezTo>
                    <a:pt x="968375" y="448572"/>
                    <a:pt x="966515" y="438502"/>
                    <a:pt x="962025" y="429522"/>
                  </a:cubicBezTo>
                  <a:cubicBezTo>
                    <a:pt x="956905" y="419283"/>
                    <a:pt x="949325" y="410472"/>
                    <a:pt x="942975" y="400947"/>
                  </a:cubicBezTo>
                  <a:cubicBezTo>
                    <a:pt x="939800" y="388247"/>
                    <a:pt x="937212" y="375386"/>
                    <a:pt x="933450" y="362847"/>
                  </a:cubicBezTo>
                  <a:cubicBezTo>
                    <a:pt x="913098" y="295007"/>
                    <a:pt x="917420" y="324051"/>
                    <a:pt x="904875" y="267597"/>
                  </a:cubicBezTo>
                  <a:cubicBezTo>
                    <a:pt x="902789" y="258208"/>
                    <a:pt x="891186" y="194380"/>
                    <a:pt x="885825" y="181872"/>
                  </a:cubicBezTo>
                  <a:cubicBezTo>
                    <a:pt x="881316" y="171350"/>
                    <a:pt x="874104" y="162091"/>
                    <a:pt x="866775" y="153297"/>
                  </a:cubicBezTo>
                  <a:cubicBezTo>
                    <a:pt x="838797" y="119724"/>
                    <a:pt x="820876" y="113173"/>
                    <a:pt x="781050" y="86622"/>
                  </a:cubicBezTo>
                  <a:lnTo>
                    <a:pt x="752475" y="67572"/>
                  </a:lnTo>
                  <a:cubicBezTo>
                    <a:pt x="742950" y="61222"/>
                    <a:pt x="734760" y="52142"/>
                    <a:pt x="723900" y="48522"/>
                  </a:cubicBezTo>
                  <a:lnTo>
                    <a:pt x="666750" y="29472"/>
                  </a:lnTo>
                  <a:cubicBezTo>
                    <a:pt x="657225" y="26297"/>
                    <a:pt x="648020" y="21916"/>
                    <a:pt x="638175" y="19947"/>
                  </a:cubicBezTo>
                  <a:lnTo>
                    <a:pt x="590550" y="10422"/>
                  </a:lnTo>
                  <a:cubicBezTo>
                    <a:pt x="327029" y="20182"/>
                    <a:pt x="400050" y="12009"/>
                    <a:pt x="352425" y="10422"/>
                  </a:cubicBezTo>
                  <a:close/>
                </a:path>
              </a:pathLst>
            </a:custGeom>
            <a:solidFill>
              <a:schemeClr val="accent4">
                <a:lumMod val="1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48" name="Rectangle 47"/>
            <p:cNvSpPr/>
            <p:nvPr/>
          </p:nvSpPr>
          <p:spPr>
            <a:xfrm>
              <a:off x="11280375" y="6386002"/>
              <a:ext cx="386110" cy="356641"/>
            </a:xfrm>
            <a:prstGeom prst="rect">
              <a:avLst/>
            </a:prstGeom>
          </p:spPr>
          <p:txBody>
            <a:bodyPr wrap="none">
              <a:spAutoFit/>
            </a:bodyPr>
            <a:lstStyle/>
            <a:p>
              <a:pPr eaLnBrk="1" hangingPunct="1">
                <a:defRPr/>
              </a:pPr>
              <a:r>
                <a:rPr lang="fr-FR" dirty="0" err="1">
                  <a:solidFill>
                    <a:schemeClr val="accent3"/>
                  </a:solidFill>
                  <a:latin typeface="+mj-lt"/>
                </a:rPr>
                <a:t>KFL</a:t>
              </a:r>
              <a:endParaRPr lang="fr-BE" dirty="0">
                <a:solidFill>
                  <a:schemeClr val="accent3"/>
                </a:solidFill>
                <a:latin typeface="+mj-lt"/>
              </a:endParaRPr>
            </a:p>
          </p:txBody>
        </p:sp>
      </p:grpSp>
      <p:sp>
        <p:nvSpPr>
          <p:cNvPr id="51" name="Rectangle à coins arrondis 50"/>
          <p:cNvSpPr/>
          <p:nvPr/>
        </p:nvSpPr>
        <p:spPr>
          <a:xfrm>
            <a:off x="126799" y="267494"/>
            <a:ext cx="6968931" cy="1524915"/>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600" dirty="0">
                <a:solidFill>
                  <a:schemeClr val="bg1"/>
                </a:solidFill>
                <a:latin typeface="Calibri" panose="020F0502020204030204" pitchFamily="34" charset="0"/>
              </a:rPr>
              <a:t>= Structures ovariennes lisses, de diamètre ≥ 25 mm plus (kyste folliculaire : KF) </a:t>
            </a:r>
          </a:p>
          <a:p>
            <a:pPr>
              <a:defRPr/>
            </a:pPr>
            <a:r>
              <a:rPr lang="fr-BE" sz="1600" dirty="0">
                <a:solidFill>
                  <a:schemeClr val="bg1"/>
                </a:solidFill>
                <a:latin typeface="Calibri" panose="020F0502020204030204" pitchFamily="34" charset="0"/>
              </a:rPr>
              <a:t>ou moins (kyste folliculaire lutéinisé : </a:t>
            </a:r>
            <a:r>
              <a:rPr lang="fr-BE" sz="1600" dirty="0" err="1">
                <a:solidFill>
                  <a:schemeClr val="bg1"/>
                </a:solidFill>
                <a:latin typeface="Calibri" panose="020F0502020204030204" pitchFamily="34" charset="0"/>
              </a:rPr>
              <a:t>KFL</a:t>
            </a:r>
            <a:r>
              <a:rPr lang="fr-BE" sz="1600" dirty="0">
                <a:solidFill>
                  <a:schemeClr val="bg1"/>
                </a:solidFill>
                <a:latin typeface="Calibri" panose="020F0502020204030204" pitchFamily="34" charset="0"/>
              </a:rPr>
              <a:t>) dépressible.</a:t>
            </a:r>
          </a:p>
          <a:p>
            <a:pPr marL="285750" indent="-285750">
              <a:buFont typeface="Arial" panose="020B0604020202020204" pitchFamily="34" charset="0"/>
              <a:buChar char="•"/>
              <a:defRPr/>
            </a:pPr>
            <a:r>
              <a:rPr lang="fr-BE" sz="1600" dirty="0">
                <a:solidFill>
                  <a:schemeClr val="bg1"/>
                </a:solidFill>
                <a:latin typeface="Calibri" panose="020F0502020204030204" pitchFamily="34" charset="0"/>
              </a:rPr>
              <a:t>Ces structures traduisent une absence d’ovulation.  </a:t>
            </a:r>
          </a:p>
          <a:p>
            <a:pPr marL="285750" indent="-285750">
              <a:buFont typeface="Arial" panose="020B0604020202020204" pitchFamily="34" charset="0"/>
              <a:buChar char="•"/>
              <a:defRPr/>
            </a:pPr>
            <a:r>
              <a:rPr lang="fr-BE" sz="1600" dirty="0">
                <a:solidFill>
                  <a:schemeClr val="bg1"/>
                </a:solidFill>
                <a:latin typeface="Calibri" panose="020F0502020204030204" pitchFamily="34" charset="0"/>
              </a:rPr>
              <a:t>KF  : diamètre de 31 à 33 mm et paroi &lt; 3 mm (Hanzen et </a:t>
            </a:r>
            <a:r>
              <a:rPr lang="fr-BE" sz="1600" dirty="0" err="1">
                <a:solidFill>
                  <a:schemeClr val="bg1"/>
                </a:solidFill>
                <a:latin typeface="Calibri" panose="020F0502020204030204" pitchFamily="34" charset="0"/>
              </a:rPr>
              <a:t>Bascon</a:t>
            </a:r>
            <a:r>
              <a:rPr lang="fr-BE" sz="1600" dirty="0">
                <a:solidFill>
                  <a:schemeClr val="bg1"/>
                </a:solidFill>
                <a:latin typeface="Calibri" panose="020F0502020204030204" pitchFamily="34" charset="0"/>
              </a:rPr>
              <a:t> 2007)</a:t>
            </a:r>
          </a:p>
          <a:p>
            <a:pPr marL="285750" indent="-285750">
              <a:buFont typeface="Arial" panose="020B0604020202020204" pitchFamily="34" charset="0"/>
              <a:buChar char="•"/>
              <a:defRPr/>
            </a:pPr>
            <a:r>
              <a:rPr lang="fr-BE" sz="1600" dirty="0" err="1">
                <a:solidFill>
                  <a:schemeClr val="bg1"/>
                </a:solidFill>
                <a:latin typeface="Calibri" panose="020F0502020204030204" pitchFamily="34" charset="0"/>
              </a:rPr>
              <a:t>KFL</a:t>
            </a:r>
            <a:r>
              <a:rPr lang="fr-BE" sz="1600" dirty="0">
                <a:solidFill>
                  <a:schemeClr val="bg1"/>
                </a:solidFill>
                <a:latin typeface="Calibri" panose="020F0502020204030204" pitchFamily="34" charset="0"/>
              </a:rPr>
              <a:t> : diamètre 35 à 39 mm et cavité de 24 à 49 mm et paroi de 3 à 9 mm</a:t>
            </a:r>
          </a:p>
          <a:p>
            <a:pPr marL="285750" indent="-285750">
              <a:buFont typeface="Arial" panose="020B0604020202020204" pitchFamily="34" charset="0"/>
              <a:buChar char="•"/>
              <a:defRPr/>
            </a:pPr>
            <a:r>
              <a:rPr lang="fr-BE" sz="1600" dirty="0">
                <a:solidFill>
                  <a:schemeClr val="bg1"/>
                </a:solidFill>
                <a:latin typeface="Calibri" panose="020F0502020204030204" pitchFamily="34" charset="0"/>
              </a:rPr>
              <a:t>Diagnostic différentiel par échographie </a:t>
            </a:r>
          </a:p>
        </p:txBody>
      </p:sp>
      <p:pic>
        <p:nvPicPr>
          <p:cNvPr id="9218" name="Picture 2" descr="C:\Users\User\AppData\Local\Temp\SNAGHTMLb9a2fb8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399" y="2042388"/>
            <a:ext cx="1881216" cy="133945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User\AppData\Local\Temp\SNAGHTMLb9a5385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90" y="3582549"/>
            <a:ext cx="1958814" cy="143053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User\AppData\Local\Temp\SNAGHTMLb9a694b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024" y="3363838"/>
            <a:ext cx="1561564" cy="16975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User\AppData\Local\Temp\SNAGHTMLb9a7bcf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4867" y="2016203"/>
            <a:ext cx="1514723" cy="141964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à coins arrondis 26"/>
          <p:cNvSpPr/>
          <p:nvPr/>
        </p:nvSpPr>
        <p:spPr>
          <a:xfrm>
            <a:off x="5652120" y="4854839"/>
            <a:ext cx="3312367" cy="224522"/>
          </a:xfrm>
          <a:prstGeom prst="roundRect">
            <a:avLst/>
          </a:prstGeom>
          <a:solidFill>
            <a:schemeClr val="accent6">
              <a:lumMod val="40000"/>
              <a:lumOff val="6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BE" sz="1000" b="1" dirty="0">
                <a:solidFill>
                  <a:schemeClr val="tx1">
                    <a:lumMod val="95000"/>
                    <a:lumOff val="5000"/>
                  </a:schemeClr>
                </a:solidFill>
              </a:rPr>
              <a:t>Photos Manuel Fernandez Sanchez, </a:t>
            </a:r>
            <a:r>
              <a:rPr lang="fr-BE" sz="1000" b="1" dirty="0" err="1">
                <a:solidFill>
                  <a:schemeClr val="tx1">
                    <a:lumMod val="95000"/>
                    <a:lumOff val="5000"/>
                  </a:schemeClr>
                </a:solidFill>
              </a:rPr>
              <a:t>Ceva</a:t>
            </a:r>
            <a:r>
              <a:rPr lang="fr-BE" sz="1000" b="1" dirty="0">
                <a:solidFill>
                  <a:schemeClr val="tx1">
                    <a:lumMod val="95000"/>
                    <a:lumOff val="5000"/>
                  </a:schemeClr>
                </a:solidFill>
              </a:rPr>
              <a:t> Santé Animale</a:t>
            </a:r>
            <a:endParaRPr lang="fr-BE" sz="1000" dirty="0">
              <a:solidFill>
                <a:schemeClr val="tx1">
                  <a:lumMod val="95000"/>
                  <a:lumOff val="5000"/>
                </a:schemeClr>
              </a:solidFill>
            </a:endParaRPr>
          </a:p>
        </p:txBody>
      </p:sp>
      <p:sp>
        <p:nvSpPr>
          <p:cNvPr id="28" name="Rectangle à coins arrondis 27"/>
          <p:cNvSpPr/>
          <p:nvPr/>
        </p:nvSpPr>
        <p:spPr>
          <a:xfrm>
            <a:off x="7236296" y="755901"/>
            <a:ext cx="1832795" cy="967761"/>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2400" dirty="0"/>
              <a:t>Les kystes </a:t>
            </a:r>
          </a:p>
          <a:p>
            <a:pPr algn="ctr">
              <a:defRPr/>
            </a:pPr>
            <a:r>
              <a:rPr lang="fr-BE" sz="2400" dirty="0"/>
              <a:t>ovariens</a:t>
            </a:r>
          </a:p>
        </p:txBody>
      </p:sp>
      <p:sp>
        <p:nvSpPr>
          <p:cNvPr id="30" name="ZoneTexte 29"/>
          <p:cNvSpPr txBox="1"/>
          <p:nvPr/>
        </p:nvSpPr>
        <p:spPr>
          <a:xfrm>
            <a:off x="357259" y="3502371"/>
            <a:ext cx="580954" cy="369332"/>
          </a:xfrm>
          <a:prstGeom prst="rect">
            <a:avLst/>
          </a:prstGeom>
          <a:noFill/>
        </p:spPr>
        <p:txBody>
          <a:bodyPr wrap="square" rtlCol="0">
            <a:spAutoFit/>
          </a:bodyPr>
          <a:lstStyle/>
          <a:p>
            <a:r>
              <a:rPr lang="fr-BE" dirty="0" err="1">
                <a:solidFill>
                  <a:schemeClr val="bg1"/>
                </a:solidFill>
              </a:rPr>
              <a:t>KFL</a:t>
            </a:r>
            <a:endParaRPr lang="fr-BE" dirty="0">
              <a:solidFill>
                <a:schemeClr val="bg1"/>
              </a:solidFill>
            </a:endParaRPr>
          </a:p>
        </p:txBody>
      </p:sp>
      <p:sp>
        <p:nvSpPr>
          <p:cNvPr id="31" name="ZoneTexte 30"/>
          <p:cNvSpPr txBox="1"/>
          <p:nvPr/>
        </p:nvSpPr>
        <p:spPr>
          <a:xfrm>
            <a:off x="126799" y="2370144"/>
            <a:ext cx="410691" cy="369332"/>
          </a:xfrm>
          <a:prstGeom prst="rect">
            <a:avLst/>
          </a:prstGeom>
          <a:noFill/>
        </p:spPr>
        <p:txBody>
          <a:bodyPr wrap="square" rtlCol="0">
            <a:spAutoFit/>
          </a:bodyPr>
          <a:lstStyle/>
          <a:p>
            <a:r>
              <a:rPr lang="fr-BE" dirty="0">
                <a:solidFill>
                  <a:schemeClr val="bg1"/>
                </a:solidFill>
              </a:rPr>
              <a:t>KF</a:t>
            </a:r>
          </a:p>
        </p:txBody>
      </p:sp>
      <p:sp>
        <p:nvSpPr>
          <p:cNvPr id="32" name="ZoneTexte 31"/>
          <p:cNvSpPr txBox="1"/>
          <p:nvPr/>
        </p:nvSpPr>
        <p:spPr>
          <a:xfrm>
            <a:off x="2514615" y="2382769"/>
            <a:ext cx="648532" cy="369332"/>
          </a:xfrm>
          <a:prstGeom prst="rect">
            <a:avLst/>
          </a:prstGeom>
          <a:noFill/>
        </p:spPr>
        <p:txBody>
          <a:bodyPr wrap="square" rtlCol="0">
            <a:spAutoFit/>
          </a:bodyPr>
          <a:lstStyle/>
          <a:p>
            <a:r>
              <a:rPr lang="fr-BE" dirty="0">
                <a:solidFill>
                  <a:schemeClr val="bg1"/>
                </a:solidFill>
              </a:rPr>
              <a:t>KF</a:t>
            </a:r>
          </a:p>
        </p:txBody>
      </p:sp>
      <p:sp>
        <p:nvSpPr>
          <p:cNvPr id="33" name="ZoneTexte 32"/>
          <p:cNvSpPr txBox="1"/>
          <p:nvPr/>
        </p:nvSpPr>
        <p:spPr>
          <a:xfrm>
            <a:off x="2987824" y="3964036"/>
            <a:ext cx="577457" cy="369332"/>
          </a:xfrm>
          <a:prstGeom prst="rect">
            <a:avLst/>
          </a:prstGeom>
          <a:noFill/>
        </p:spPr>
        <p:txBody>
          <a:bodyPr wrap="square" rtlCol="0">
            <a:spAutoFit/>
          </a:bodyPr>
          <a:lstStyle/>
          <a:p>
            <a:r>
              <a:rPr lang="fr-BE" dirty="0" err="1">
                <a:solidFill>
                  <a:schemeClr val="bg1"/>
                </a:solidFill>
              </a:rPr>
              <a:t>KFL</a:t>
            </a:r>
            <a:endParaRPr lang="fr-BE" dirty="0">
              <a:solidFill>
                <a:schemeClr val="bg1"/>
              </a:solidFill>
            </a:endParaRPr>
          </a:p>
        </p:txBody>
      </p:sp>
    </p:spTree>
    <p:extLst>
      <p:ext uri="{BB962C8B-B14F-4D97-AF65-F5344CB8AC3E}">
        <p14:creationId xmlns:p14="http://schemas.microsoft.com/office/powerpoint/2010/main" val="10128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576" y="1707654"/>
            <a:ext cx="8064896" cy="1728192"/>
          </a:xfrm>
        </p:spPr>
        <p:txBody>
          <a:bodyPr>
            <a:normAutofit/>
          </a:bodyPr>
          <a:lstStyle/>
          <a:p>
            <a:pPr marL="514350" indent="-514350">
              <a:buFont typeface="+mj-lt"/>
              <a:buAutoNum type="arabicPeriod"/>
            </a:pPr>
            <a:r>
              <a:rPr lang="fr-BE" sz="2400" dirty="0">
                <a:solidFill>
                  <a:schemeClr val="bg1"/>
                </a:solidFill>
              </a:rPr>
              <a:t>Un « bon » </a:t>
            </a:r>
            <a:r>
              <a:rPr lang="fr-BE" sz="2400" dirty="0" err="1">
                <a:solidFill>
                  <a:schemeClr val="bg1"/>
                </a:solidFill>
              </a:rPr>
              <a:t>CJ</a:t>
            </a:r>
            <a:r>
              <a:rPr lang="fr-BE" sz="2400" dirty="0">
                <a:solidFill>
                  <a:schemeClr val="bg1"/>
                </a:solidFill>
              </a:rPr>
              <a:t> a un diamètre &gt; 20 mm</a:t>
            </a:r>
          </a:p>
          <a:p>
            <a:pPr marL="514350" indent="-514350">
              <a:buFont typeface="+mj-lt"/>
              <a:buAutoNum type="arabicPeriod"/>
            </a:pPr>
            <a:r>
              <a:rPr lang="fr-BE" sz="2400" dirty="0">
                <a:solidFill>
                  <a:schemeClr val="bg1"/>
                </a:solidFill>
              </a:rPr>
              <a:t>Le corps jaune cavitaire n’est pas pathologique</a:t>
            </a:r>
          </a:p>
          <a:p>
            <a:pPr marL="514350" indent="-514350">
              <a:buFont typeface="+mj-lt"/>
              <a:buAutoNum type="arabicPeriod"/>
            </a:pPr>
            <a:r>
              <a:rPr lang="fr-BE" sz="2400" dirty="0">
                <a:solidFill>
                  <a:schemeClr val="bg1"/>
                </a:solidFill>
              </a:rPr>
              <a:t>Le kyste folliculaire ou lutéinisé a un diamètre &gt; 25 mm</a:t>
            </a: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179512" y="1059582"/>
            <a:ext cx="8568952" cy="25922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02118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123478"/>
            <a:ext cx="7704856"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Ce que vous devriez connaître et comprendre à la fin de l’exposé</a:t>
            </a:r>
          </a:p>
        </p:txBody>
      </p:sp>
      <p:sp>
        <p:nvSpPr>
          <p:cNvPr id="3" name="Rectangle 2"/>
          <p:cNvSpPr/>
          <p:nvPr/>
        </p:nvSpPr>
        <p:spPr>
          <a:xfrm>
            <a:off x="323528" y="699542"/>
            <a:ext cx="8820472" cy="4401205"/>
          </a:xfrm>
          <a:prstGeom prst="rect">
            <a:avLst/>
          </a:prstGeom>
        </p:spPr>
        <p:txBody>
          <a:bodyPr wrap="square">
            <a:spAutoFit/>
          </a:bodyPr>
          <a:lstStyle/>
          <a:p>
            <a:pPr marL="457200" indent="-457200">
              <a:buFont typeface="+mj-lt"/>
              <a:buAutoNum type="arabicPeriod"/>
            </a:pPr>
            <a:r>
              <a:rPr lang="fr-BE" sz="1400" dirty="0">
                <a:solidFill>
                  <a:srgbClr val="FFFF00"/>
                </a:solidFill>
              </a:rPr>
              <a:t>20 %</a:t>
            </a:r>
            <a:r>
              <a:rPr lang="fr-BE" sz="1400" dirty="0">
                <a:solidFill>
                  <a:schemeClr val="bg1"/>
                </a:solidFill>
              </a:rPr>
              <a:t> des embryons sont produits in vivo</a:t>
            </a:r>
          </a:p>
          <a:p>
            <a:pPr marL="457200" indent="-457200">
              <a:buFont typeface="+mj-lt"/>
              <a:buAutoNum type="arabicPeriod"/>
            </a:pPr>
            <a:r>
              <a:rPr lang="fr-BE" sz="1400" dirty="0">
                <a:solidFill>
                  <a:schemeClr val="bg1"/>
                </a:solidFill>
              </a:rPr>
              <a:t>84 % des embryons produits concernent les races laitières</a:t>
            </a:r>
          </a:p>
          <a:p>
            <a:pPr marL="457200" indent="-457200">
              <a:buFont typeface="+mj-lt"/>
              <a:buAutoNum type="arabicPeriod"/>
            </a:pPr>
            <a:r>
              <a:rPr lang="fr-BE" sz="1400" dirty="0">
                <a:solidFill>
                  <a:schemeClr val="bg1"/>
                </a:solidFill>
              </a:rPr>
              <a:t>6 embryons sont en moyenne récoltés</a:t>
            </a:r>
          </a:p>
          <a:p>
            <a:pPr marL="457200" indent="-457200">
              <a:buFont typeface="+mj-lt"/>
              <a:buAutoNum type="arabicPeriod"/>
            </a:pPr>
            <a:r>
              <a:rPr lang="fr-BE" sz="1400" dirty="0">
                <a:solidFill>
                  <a:schemeClr val="bg1"/>
                </a:solidFill>
              </a:rPr>
              <a:t>66 % des embryons récoltés sont transférables</a:t>
            </a:r>
          </a:p>
          <a:p>
            <a:pPr marL="457200" indent="-457200">
              <a:buFont typeface="+mj-lt"/>
              <a:buAutoNum type="arabicPeriod"/>
            </a:pPr>
            <a:r>
              <a:rPr lang="fr-BE" sz="1400" dirty="0">
                <a:solidFill>
                  <a:schemeClr val="bg1"/>
                </a:solidFill>
              </a:rPr>
              <a:t>Il ne peut y avoir de bon corps jaune sans un bon follicule </a:t>
            </a:r>
          </a:p>
          <a:p>
            <a:pPr marL="514350" indent="-514350">
              <a:buFont typeface="+mj-lt"/>
              <a:buAutoNum type="arabicPeriod"/>
            </a:pPr>
            <a:r>
              <a:rPr lang="fr-BE" sz="1400" dirty="0">
                <a:solidFill>
                  <a:schemeClr val="bg1"/>
                </a:solidFill>
              </a:rPr>
              <a:t>Un transfert correspond à la présence d’un follicule dominant</a:t>
            </a:r>
          </a:p>
          <a:p>
            <a:pPr marL="514350" indent="-514350">
              <a:buFont typeface="+mj-lt"/>
              <a:buAutoNum type="arabicPeriod"/>
            </a:pPr>
            <a:r>
              <a:rPr lang="fr-BE" sz="1400" dirty="0">
                <a:solidFill>
                  <a:schemeClr val="bg1"/>
                </a:solidFill>
              </a:rPr>
              <a:t>Un « bon » </a:t>
            </a:r>
            <a:r>
              <a:rPr lang="fr-BE" sz="1400" dirty="0" err="1">
                <a:solidFill>
                  <a:schemeClr val="bg1"/>
                </a:solidFill>
              </a:rPr>
              <a:t>CJ</a:t>
            </a:r>
            <a:r>
              <a:rPr lang="fr-BE" sz="1400" dirty="0">
                <a:solidFill>
                  <a:schemeClr val="bg1"/>
                </a:solidFill>
              </a:rPr>
              <a:t> a un diamètre &gt; 20 mm</a:t>
            </a:r>
          </a:p>
          <a:p>
            <a:pPr marL="514350" indent="-514350">
              <a:buFont typeface="+mj-lt"/>
              <a:buAutoNum type="arabicPeriod"/>
            </a:pPr>
            <a:r>
              <a:rPr lang="fr-BE" sz="1400" dirty="0">
                <a:solidFill>
                  <a:schemeClr val="bg1"/>
                </a:solidFill>
              </a:rPr>
              <a:t>Le corps jaune cavitaire n’est pas pathologique</a:t>
            </a:r>
          </a:p>
          <a:p>
            <a:pPr marL="514350" indent="-514350">
              <a:buFont typeface="+mj-lt"/>
              <a:buAutoNum type="arabicPeriod"/>
            </a:pPr>
            <a:r>
              <a:rPr lang="fr-BE" sz="1400" dirty="0">
                <a:solidFill>
                  <a:schemeClr val="bg1"/>
                </a:solidFill>
              </a:rPr>
              <a:t>Le kyste folliculaire ou lutéinisé a un diamètre &gt; 25 mm </a:t>
            </a:r>
          </a:p>
          <a:p>
            <a:pPr marL="514350" indent="-514350">
              <a:buFont typeface="+mj-lt"/>
              <a:buAutoNum type="arabicPeriod"/>
            </a:pPr>
            <a:r>
              <a:rPr lang="fr-BE" sz="1400" dirty="0">
                <a:solidFill>
                  <a:schemeClr val="bg1"/>
                </a:solidFill>
              </a:rPr>
              <a:t>Il ne faut pas confondre embryon et fœtus</a:t>
            </a:r>
          </a:p>
          <a:p>
            <a:pPr marL="514350" indent="-514350">
              <a:buFont typeface="+mj-lt"/>
              <a:buAutoNum type="arabicPeriod"/>
            </a:pPr>
            <a:r>
              <a:rPr lang="fr-BE" sz="1400" dirty="0">
                <a:solidFill>
                  <a:schemeClr val="bg1"/>
                </a:solidFill>
              </a:rPr>
              <a:t>Il ne faut pas confondre mortalité embryonnaire et avortement</a:t>
            </a:r>
          </a:p>
          <a:p>
            <a:pPr marL="514350" indent="-514350">
              <a:buFont typeface="+mj-lt"/>
              <a:buAutoNum type="arabicPeriod"/>
            </a:pPr>
            <a:r>
              <a:rPr lang="fr-BE" sz="1400" dirty="0">
                <a:solidFill>
                  <a:schemeClr val="bg1"/>
                </a:solidFill>
              </a:rPr>
              <a:t>En 20 jours, la longueur de « l’embryon » est multipliée par 1.300 (0,15 mm à 20 cm)</a:t>
            </a:r>
          </a:p>
          <a:p>
            <a:pPr marL="514350" indent="-514350">
              <a:buFont typeface="+mj-lt"/>
              <a:buAutoNum type="arabicPeriod"/>
            </a:pPr>
            <a:r>
              <a:rPr lang="fr-BE" sz="1400" dirty="0">
                <a:solidFill>
                  <a:schemeClr val="bg1"/>
                </a:solidFill>
              </a:rPr>
              <a:t>Progestérone, </a:t>
            </a:r>
            <a:r>
              <a:rPr lang="fr-BE" sz="1400" dirty="0" err="1">
                <a:solidFill>
                  <a:schemeClr val="bg1"/>
                </a:solidFill>
              </a:rPr>
              <a:t>trophoblastine</a:t>
            </a:r>
            <a:r>
              <a:rPr lang="fr-BE" sz="1400" dirty="0">
                <a:solidFill>
                  <a:schemeClr val="bg1"/>
                </a:solidFill>
              </a:rPr>
              <a:t> et PAG sont les acteurs essentiels du dialogue entre l’embryon et l’utérus</a:t>
            </a:r>
          </a:p>
          <a:p>
            <a:pPr marL="514350" indent="-514350">
              <a:buFont typeface="+mj-lt"/>
              <a:buAutoNum type="arabicPeriod"/>
            </a:pPr>
            <a:r>
              <a:rPr lang="fr-BE" sz="1400" dirty="0">
                <a:solidFill>
                  <a:schemeClr val="bg1"/>
                </a:solidFill>
              </a:rPr>
              <a:t>On se trompe une fois sur 4 quand il s’agit de confirmer manuellement la présence ou l’absence de corps jaune</a:t>
            </a:r>
          </a:p>
          <a:p>
            <a:pPr marL="514350" indent="-514350">
              <a:buFont typeface="+mj-lt"/>
              <a:buAutoNum type="arabicPeriod"/>
            </a:pPr>
            <a:r>
              <a:rPr lang="fr-BE" sz="1400" dirty="0">
                <a:solidFill>
                  <a:schemeClr val="bg1"/>
                </a:solidFill>
              </a:rPr>
              <a:t>L’échographe est un outil indispensable pour sélectionner une receveuse</a:t>
            </a:r>
          </a:p>
          <a:p>
            <a:pPr marL="514350" indent="-514350">
              <a:buFont typeface="+mj-lt"/>
              <a:buAutoNum type="arabicPeriod"/>
            </a:pPr>
            <a:r>
              <a:rPr lang="fr-BE" sz="1400" dirty="0">
                <a:solidFill>
                  <a:schemeClr val="bg1"/>
                </a:solidFill>
              </a:rPr>
              <a:t>L’écho-Doppler est un outil de mesure de la vascularisation d’un follicule corps jaune ou utérus</a:t>
            </a:r>
          </a:p>
          <a:p>
            <a:pPr marL="514350" indent="-514350">
              <a:buFont typeface="+mj-lt"/>
              <a:buAutoNum type="arabicPeriod"/>
            </a:pPr>
            <a:r>
              <a:rPr lang="fr-BE" sz="1400" dirty="0">
                <a:solidFill>
                  <a:schemeClr val="bg1"/>
                </a:solidFill>
              </a:rPr>
              <a:t>La synthèse de progestérone est proportionnelle au degré de vascularisation du corps jaune.</a:t>
            </a:r>
          </a:p>
          <a:p>
            <a:pPr marL="514350" indent="-514350">
              <a:buFont typeface="+mj-lt"/>
              <a:buAutoNum type="arabicPeriod"/>
            </a:pPr>
            <a:r>
              <a:rPr lang="fr-BE" sz="1400" dirty="0">
                <a:solidFill>
                  <a:schemeClr val="bg1"/>
                </a:solidFill>
              </a:rPr>
              <a:t>Au moment du transfert (J7) l’analyse du flux sanguin du </a:t>
            </a:r>
            <a:r>
              <a:rPr lang="fr-BE" sz="1400" dirty="0" err="1">
                <a:solidFill>
                  <a:schemeClr val="bg1"/>
                </a:solidFill>
              </a:rPr>
              <a:t>CJ</a:t>
            </a:r>
            <a:r>
              <a:rPr lang="fr-BE" sz="1400" dirty="0">
                <a:solidFill>
                  <a:schemeClr val="bg1"/>
                </a:solidFill>
              </a:rPr>
              <a:t> permet de pronostiquer une gestation.  </a:t>
            </a:r>
          </a:p>
          <a:p>
            <a:pPr marL="514350" indent="-514350">
              <a:buFont typeface="+mj-lt"/>
              <a:buAutoNum type="arabicPeriod"/>
            </a:pPr>
            <a:r>
              <a:rPr lang="fr-BE" sz="1400" dirty="0">
                <a:solidFill>
                  <a:schemeClr val="bg1"/>
                </a:solidFill>
              </a:rPr>
              <a:t>Au 21</a:t>
            </a:r>
            <a:r>
              <a:rPr lang="fr-BE" sz="1400" baseline="30000" dirty="0">
                <a:solidFill>
                  <a:schemeClr val="bg1"/>
                </a:solidFill>
              </a:rPr>
              <a:t>ème</a:t>
            </a:r>
            <a:r>
              <a:rPr lang="fr-BE" sz="1400" dirty="0">
                <a:solidFill>
                  <a:schemeClr val="bg1"/>
                </a:solidFill>
              </a:rPr>
              <a:t> jour de gestation, l’écho-Doppler permet plus d’identifier les animaux non-gestants que gestants. </a:t>
            </a:r>
          </a:p>
          <a:p>
            <a:pPr marL="514350" indent="-514350">
              <a:buFont typeface="+mj-lt"/>
              <a:buAutoNum type="arabicPeriod"/>
            </a:pPr>
            <a:r>
              <a:rPr lang="fr-BE" sz="1400" dirty="0">
                <a:solidFill>
                  <a:schemeClr val="bg1"/>
                </a:solidFill>
              </a:rPr>
              <a:t>Le recours à l‘écho-Doppler requiert une réelle expertise</a:t>
            </a:r>
          </a:p>
        </p:txBody>
      </p:sp>
    </p:spTree>
    <p:extLst>
      <p:ext uri="{BB962C8B-B14F-4D97-AF65-F5344CB8AC3E}">
        <p14:creationId xmlns:p14="http://schemas.microsoft.com/office/powerpoint/2010/main" val="1107361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1" y="171451"/>
            <a:ext cx="8015807" cy="402431"/>
          </a:xfrm>
          <a:solidFill>
            <a:schemeClr val="accent2"/>
          </a:solidFill>
          <a:ln>
            <a:solidFill>
              <a:schemeClr val="tx1"/>
            </a:solidFill>
            <a:miter lim="800000"/>
            <a:headEnd/>
            <a:tailEnd/>
          </a:ln>
        </p:spPr>
        <p:txBody>
          <a:bodyPr>
            <a:noAutofit/>
          </a:bodyPr>
          <a:lstStyle/>
          <a:p>
            <a:r>
              <a:rPr lang="fr-FR" altLang="fr-FR" sz="2400" dirty="0">
                <a:solidFill>
                  <a:schemeClr val="bg1"/>
                </a:solidFill>
              </a:rPr>
              <a:t>Degré d ’exactitude du diagnostic du corps jaune</a:t>
            </a:r>
          </a:p>
        </p:txBody>
      </p:sp>
      <p:sp>
        <p:nvSpPr>
          <p:cNvPr id="77827" name="Rectangle 3"/>
          <p:cNvSpPr>
            <a:spLocks noGrp="1" noChangeArrowheads="1"/>
          </p:cNvSpPr>
          <p:nvPr>
            <p:ph type="body" idx="1"/>
          </p:nvPr>
        </p:nvSpPr>
        <p:spPr>
          <a:xfrm>
            <a:off x="228600" y="735806"/>
            <a:ext cx="8780462" cy="3024188"/>
          </a:xfrm>
        </p:spPr>
        <p:txBody>
          <a:bodyPr>
            <a:noAutofit/>
          </a:bodyPr>
          <a:lstStyle/>
          <a:p>
            <a:r>
              <a:rPr lang="fr-FR" altLang="fr-FR" sz="2000" dirty="0">
                <a:solidFill>
                  <a:schemeClr val="tx1"/>
                </a:solidFill>
                <a:latin typeface="Calibri" pitchFamily="34" charset="0"/>
              </a:rPr>
              <a:t>Palpation manuelle / progestérone </a:t>
            </a:r>
          </a:p>
          <a:p>
            <a:pPr lvl="1"/>
            <a:r>
              <a:rPr lang="fr-FR" altLang="fr-FR" sz="2000" dirty="0">
                <a:solidFill>
                  <a:schemeClr val="tx1"/>
                </a:solidFill>
                <a:latin typeface="Calibri" pitchFamily="34" charset="0"/>
              </a:rPr>
              <a:t>Valeur prédictive + (présence) : 79 %</a:t>
            </a:r>
          </a:p>
          <a:p>
            <a:pPr lvl="1"/>
            <a:r>
              <a:rPr lang="fr-FR" altLang="fr-FR" sz="2000" dirty="0">
                <a:solidFill>
                  <a:schemeClr val="tx1"/>
                </a:solidFill>
                <a:latin typeface="Calibri" pitchFamily="34" charset="0"/>
              </a:rPr>
              <a:t>Valeur prédictive - (absence) : 75 %</a:t>
            </a:r>
          </a:p>
          <a:p>
            <a:r>
              <a:rPr lang="fr-FR" altLang="fr-FR" sz="2000" dirty="0">
                <a:solidFill>
                  <a:schemeClr val="tx1"/>
                </a:solidFill>
                <a:latin typeface="Calibri" pitchFamily="34" charset="0"/>
              </a:rPr>
              <a:t>Echographie / dissection des ovaires</a:t>
            </a:r>
          </a:p>
          <a:p>
            <a:pPr lvl="1"/>
            <a:r>
              <a:rPr lang="fr-FR" altLang="fr-FR" sz="2000" dirty="0">
                <a:solidFill>
                  <a:schemeClr val="tx1"/>
                </a:solidFill>
                <a:latin typeface="Calibri" pitchFamily="34" charset="0"/>
              </a:rPr>
              <a:t>Valeur prédictive + (présence) : 81 à 100 %</a:t>
            </a:r>
          </a:p>
          <a:p>
            <a:pPr lvl="1"/>
            <a:r>
              <a:rPr lang="fr-FR" altLang="fr-FR" sz="2000" dirty="0">
                <a:solidFill>
                  <a:schemeClr val="tx1"/>
                </a:solidFill>
                <a:latin typeface="Calibri" pitchFamily="34" charset="0"/>
              </a:rPr>
              <a:t>Valeur prédictive - (absence) : 98 %</a:t>
            </a:r>
          </a:p>
          <a:p>
            <a:r>
              <a:rPr lang="fr-FR" altLang="fr-FR" sz="2000" dirty="0">
                <a:solidFill>
                  <a:schemeClr val="tx1"/>
                </a:solidFill>
                <a:latin typeface="Calibri" pitchFamily="34" charset="0"/>
              </a:rPr>
              <a:t>Palpation et échographie </a:t>
            </a:r>
          </a:p>
          <a:p>
            <a:pPr lvl="1"/>
            <a:r>
              <a:rPr lang="fr-FR" altLang="fr-FR" sz="2000" dirty="0">
                <a:solidFill>
                  <a:schemeClr val="tx1"/>
                </a:solidFill>
                <a:latin typeface="Calibri" pitchFamily="34" charset="0"/>
              </a:rPr>
              <a:t>Sans valeur pour diagnostiquer corps jaune hémorragique ou en régression</a:t>
            </a: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9" y="3759994"/>
            <a:ext cx="4437063" cy="883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9" name="Rectangle 1"/>
          <p:cNvSpPr>
            <a:spLocks noChangeArrowheads="1"/>
          </p:cNvSpPr>
          <p:nvPr/>
        </p:nvSpPr>
        <p:spPr bwMode="auto">
          <a:xfrm>
            <a:off x="6012160" y="4669630"/>
            <a:ext cx="26128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r>
              <a:rPr lang="fr-BE" altLang="fr-FR" sz="1400" dirty="0">
                <a:solidFill>
                  <a:schemeClr val="tx1"/>
                </a:solidFill>
                <a:latin typeface="+mn-lt"/>
                <a:hlinkClick r:id="rId3"/>
              </a:rPr>
              <a:t>http://hdl.handle.net/2268/8976</a:t>
            </a:r>
            <a:endParaRPr lang="fr-BE" altLang="fr-FR" sz="1400" dirty="0">
              <a:solidFill>
                <a:schemeClr val="tx1"/>
              </a:solidFill>
              <a:latin typeface="+mn-lt"/>
            </a:endParaRPr>
          </a:p>
        </p:txBody>
      </p:sp>
    </p:spTree>
    <p:extLst>
      <p:ext uri="{BB962C8B-B14F-4D97-AF65-F5344CB8AC3E}">
        <p14:creationId xmlns:p14="http://schemas.microsoft.com/office/powerpoint/2010/main" val="299616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82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82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8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a:extLst>
            <a:ext uri="{FF2B5EF4-FFF2-40B4-BE49-F238E27FC236}">
              <a16:creationId xmlns:a16="http://schemas.microsoft.com/office/drawing/2014/main" id="{8CB7735C-7CEA-301A-FAFE-D24C87F8EB06}"/>
            </a:ext>
          </a:extLst>
        </p:cNvPr>
        <p:cNvGrpSpPr/>
        <p:nvPr/>
      </p:nvGrpSpPr>
      <p:grpSpPr>
        <a:xfrm>
          <a:off x="0" y="0"/>
          <a:ext cx="0" cy="0"/>
          <a:chOff x="0" y="0"/>
          <a:chExt cx="0" cy="0"/>
        </a:xfrm>
      </p:grpSpPr>
      <p:sp>
        <p:nvSpPr>
          <p:cNvPr id="2" name="Rectangle à coins arrondis 1">
            <a:extLst>
              <a:ext uri="{FF2B5EF4-FFF2-40B4-BE49-F238E27FC236}">
                <a16:creationId xmlns:a16="http://schemas.microsoft.com/office/drawing/2014/main" id="{87136A34-5980-76DE-E4E4-23AF8AA0E1B1}"/>
              </a:ext>
            </a:extLst>
          </p:cNvPr>
          <p:cNvSpPr/>
          <p:nvPr/>
        </p:nvSpPr>
        <p:spPr>
          <a:xfrm>
            <a:off x="498099" y="195486"/>
            <a:ext cx="8460432" cy="115212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3200" dirty="0"/>
              <a:t>Le corps jaune : Comment l’identifier par échographie ? </a:t>
            </a:r>
          </a:p>
        </p:txBody>
      </p:sp>
      <p:pic>
        <p:nvPicPr>
          <p:cNvPr id="62466" name="Picture 2" descr="C:\Users\User\Pictures\Explosions solaires et terre.jpg">
            <a:extLst>
              <a:ext uri="{FF2B5EF4-FFF2-40B4-BE49-F238E27FC236}">
                <a16:creationId xmlns:a16="http://schemas.microsoft.com/office/drawing/2014/main" id="{CE0BD61F-36D0-6A63-1C3F-9C619CD5F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563638"/>
            <a:ext cx="307104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8369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2" name="Picture 3" descr="D:\Activités d'enseignements\Ressources\Multimedia\Multimedia echographie RU\Photos Titan Benedicte Gabriel\09.51.34 heures Image__[000033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776" y="223838"/>
            <a:ext cx="3144149" cy="243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D:\Activités d'enseignements\Ressources\Multimedia\Multimedia echographie RU\Photos Titan Benedicte Gabriel\09.51.34 heures Image__[0000337].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220" y="177404"/>
            <a:ext cx="320436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rme libre 4"/>
          <p:cNvSpPr/>
          <p:nvPr/>
        </p:nvSpPr>
        <p:spPr>
          <a:xfrm>
            <a:off x="6702301" y="1300163"/>
            <a:ext cx="342900" cy="145256"/>
          </a:xfrm>
          <a:custGeom>
            <a:avLst/>
            <a:gdLst>
              <a:gd name="connsiteX0" fmla="*/ 217436 w 343166"/>
              <a:gd name="connsiteY0" fmla="*/ 11430 h 194310"/>
              <a:gd name="connsiteX1" fmla="*/ 160286 w 343166"/>
              <a:gd name="connsiteY1" fmla="*/ 34290 h 194310"/>
              <a:gd name="connsiteX2" fmla="*/ 68846 w 343166"/>
              <a:gd name="connsiteY2" fmla="*/ 45720 h 194310"/>
              <a:gd name="connsiteX3" fmla="*/ 45986 w 343166"/>
              <a:gd name="connsiteY3" fmla="*/ 80010 h 194310"/>
              <a:gd name="connsiteX4" fmla="*/ 11696 w 343166"/>
              <a:gd name="connsiteY4" fmla="*/ 114300 h 194310"/>
              <a:gd name="connsiteX5" fmla="*/ 266 w 343166"/>
              <a:gd name="connsiteY5" fmla="*/ 148590 h 194310"/>
              <a:gd name="connsiteX6" fmla="*/ 57416 w 343166"/>
              <a:gd name="connsiteY6" fmla="*/ 194310 h 194310"/>
              <a:gd name="connsiteX7" fmla="*/ 171716 w 343166"/>
              <a:gd name="connsiteY7" fmla="*/ 160020 h 194310"/>
              <a:gd name="connsiteX8" fmla="*/ 206006 w 343166"/>
              <a:gd name="connsiteY8" fmla="*/ 148590 h 194310"/>
              <a:gd name="connsiteX9" fmla="*/ 274586 w 343166"/>
              <a:gd name="connsiteY9" fmla="*/ 102870 h 194310"/>
              <a:gd name="connsiteX10" fmla="*/ 343166 w 343166"/>
              <a:gd name="connsiteY10" fmla="*/ 68580 h 194310"/>
              <a:gd name="connsiteX11" fmla="*/ 320306 w 343166"/>
              <a:gd name="connsiteY11" fmla="*/ 34290 h 194310"/>
              <a:gd name="connsiteX12" fmla="*/ 240296 w 343166"/>
              <a:gd name="connsiteY12" fmla="*/ 0 h 194310"/>
              <a:gd name="connsiteX13" fmla="*/ 217436 w 343166"/>
              <a:gd name="connsiteY13" fmla="*/ 1143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166" h="194310">
                <a:moveTo>
                  <a:pt x="217436" y="11430"/>
                </a:moveTo>
                <a:cubicBezTo>
                  <a:pt x="204101" y="17145"/>
                  <a:pt x="180278" y="29676"/>
                  <a:pt x="160286" y="34290"/>
                </a:cubicBezTo>
                <a:cubicBezTo>
                  <a:pt x="130355" y="41197"/>
                  <a:pt x="97366" y="34312"/>
                  <a:pt x="68846" y="45720"/>
                </a:cubicBezTo>
                <a:cubicBezTo>
                  <a:pt x="56091" y="50822"/>
                  <a:pt x="54780" y="69457"/>
                  <a:pt x="45986" y="80010"/>
                </a:cubicBezTo>
                <a:cubicBezTo>
                  <a:pt x="35638" y="92428"/>
                  <a:pt x="23126" y="102870"/>
                  <a:pt x="11696" y="114300"/>
                </a:cubicBezTo>
                <a:cubicBezTo>
                  <a:pt x="7886" y="125730"/>
                  <a:pt x="-1715" y="136706"/>
                  <a:pt x="266" y="148590"/>
                </a:cubicBezTo>
                <a:cubicBezTo>
                  <a:pt x="6348" y="185085"/>
                  <a:pt x="30670" y="185395"/>
                  <a:pt x="57416" y="194310"/>
                </a:cubicBezTo>
                <a:cubicBezTo>
                  <a:pt x="202923" y="173523"/>
                  <a:pt x="88547" y="201604"/>
                  <a:pt x="171716" y="160020"/>
                </a:cubicBezTo>
                <a:cubicBezTo>
                  <a:pt x="182492" y="154632"/>
                  <a:pt x="195474" y="154441"/>
                  <a:pt x="206006" y="148590"/>
                </a:cubicBezTo>
                <a:cubicBezTo>
                  <a:pt x="230023" y="135247"/>
                  <a:pt x="248522" y="111558"/>
                  <a:pt x="274586" y="102870"/>
                </a:cubicBezTo>
                <a:cubicBezTo>
                  <a:pt x="321908" y="87096"/>
                  <a:pt x="298851" y="98123"/>
                  <a:pt x="343166" y="68580"/>
                </a:cubicBezTo>
                <a:cubicBezTo>
                  <a:pt x="335546" y="57150"/>
                  <a:pt x="330020" y="44004"/>
                  <a:pt x="320306" y="34290"/>
                </a:cubicBezTo>
                <a:cubicBezTo>
                  <a:pt x="293994" y="7978"/>
                  <a:pt x="275272" y="8744"/>
                  <a:pt x="240296" y="0"/>
                </a:cubicBezTo>
                <a:cubicBezTo>
                  <a:pt x="202392" y="12635"/>
                  <a:pt x="230771" y="5715"/>
                  <a:pt x="217436" y="11430"/>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6" name="Forme libre 15"/>
          <p:cNvSpPr/>
          <p:nvPr/>
        </p:nvSpPr>
        <p:spPr>
          <a:xfrm rot="20150941">
            <a:off x="7170613" y="1050132"/>
            <a:ext cx="342900" cy="146447"/>
          </a:xfrm>
          <a:custGeom>
            <a:avLst/>
            <a:gdLst>
              <a:gd name="connsiteX0" fmla="*/ 217436 w 343166"/>
              <a:gd name="connsiteY0" fmla="*/ 11430 h 194310"/>
              <a:gd name="connsiteX1" fmla="*/ 160286 w 343166"/>
              <a:gd name="connsiteY1" fmla="*/ 34290 h 194310"/>
              <a:gd name="connsiteX2" fmla="*/ 68846 w 343166"/>
              <a:gd name="connsiteY2" fmla="*/ 45720 h 194310"/>
              <a:gd name="connsiteX3" fmla="*/ 45986 w 343166"/>
              <a:gd name="connsiteY3" fmla="*/ 80010 h 194310"/>
              <a:gd name="connsiteX4" fmla="*/ 11696 w 343166"/>
              <a:gd name="connsiteY4" fmla="*/ 114300 h 194310"/>
              <a:gd name="connsiteX5" fmla="*/ 266 w 343166"/>
              <a:gd name="connsiteY5" fmla="*/ 148590 h 194310"/>
              <a:gd name="connsiteX6" fmla="*/ 57416 w 343166"/>
              <a:gd name="connsiteY6" fmla="*/ 194310 h 194310"/>
              <a:gd name="connsiteX7" fmla="*/ 171716 w 343166"/>
              <a:gd name="connsiteY7" fmla="*/ 160020 h 194310"/>
              <a:gd name="connsiteX8" fmla="*/ 206006 w 343166"/>
              <a:gd name="connsiteY8" fmla="*/ 148590 h 194310"/>
              <a:gd name="connsiteX9" fmla="*/ 274586 w 343166"/>
              <a:gd name="connsiteY9" fmla="*/ 102870 h 194310"/>
              <a:gd name="connsiteX10" fmla="*/ 343166 w 343166"/>
              <a:gd name="connsiteY10" fmla="*/ 68580 h 194310"/>
              <a:gd name="connsiteX11" fmla="*/ 320306 w 343166"/>
              <a:gd name="connsiteY11" fmla="*/ 34290 h 194310"/>
              <a:gd name="connsiteX12" fmla="*/ 240296 w 343166"/>
              <a:gd name="connsiteY12" fmla="*/ 0 h 194310"/>
              <a:gd name="connsiteX13" fmla="*/ 217436 w 343166"/>
              <a:gd name="connsiteY13" fmla="*/ 11430 h 19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166" h="194310">
                <a:moveTo>
                  <a:pt x="217436" y="11430"/>
                </a:moveTo>
                <a:cubicBezTo>
                  <a:pt x="204101" y="17145"/>
                  <a:pt x="180278" y="29676"/>
                  <a:pt x="160286" y="34290"/>
                </a:cubicBezTo>
                <a:cubicBezTo>
                  <a:pt x="130355" y="41197"/>
                  <a:pt x="97366" y="34312"/>
                  <a:pt x="68846" y="45720"/>
                </a:cubicBezTo>
                <a:cubicBezTo>
                  <a:pt x="56091" y="50822"/>
                  <a:pt x="54780" y="69457"/>
                  <a:pt x="45986" y="80010"/>
                </a:cubicBezTo>
                <a:cubicBezTo>
                  <a:pt x="35638" y="92428"/>
                  <a:pt x="23126" y="102870"/>
                  <a:pt x="11696" y="114300"/>
                </a:cubicBezTo>
                <a:cubicBezTo>
                  <a:pt x="7886" y="125730"/>
                  <a:pt x="-1715" y="136706"/>
                  <a:pt x="266" y="148590"/>
                </a:cubicBezTo>
                <a:cubicBezTo>
                  <a:pt x="6348" y="185085"/>
                  <a:pt x="30670" y="185395"/>
                  <a:pt x="57416" y="194310"/>
                </a:cubicBezTo>
                <a:cubicBezTo>
                  <a:pt x="202923" y="173523"/>
                  <a:pt x="88547" y="201604"/>
                  <a:pt x="171716" y="160020"/>
                </a:cubicBezTo>
                <a:cubicBezTo>
                  <a:pt x="182492" y="154632"/>
                  <a:pt x="195474" y="154441"/>
                  <a:pt x="206006" y="148590"/>
                </a:cubicBezTo>
                <a:cubicBezTo>
                  <a:pt x="230023" y="135247"/>
                  <a:pt x="248522" y="111558"/>
                  <a:pt x="274586" y="102870"/>
                </a:cubicBezTo>
                <a:cubicBezTo>
                  <a:pt x="321908" y="87096"/>
                  <a:pt x="298851" y="98123"/>
                  <a:pt x="343166" y="68580"/>
                </a:cubicBezTo>
                <a:cubicBezTo>
                  <a:pt x="335546" y="57150"/>
                  <a:pt x="330020" y="44004"/>
                  <a:pt x="320306" y="34290"/>
                </a:cubicBezTo>
                <a:cubicBezTo>
                  <a:pt x="293994" y="7978"/>
                  <a:pt x="275272" y="8744"/>
                  <a:pt x="240296" y="0"/>
                </a:cubicBezTo>
                <a:cubicBezTo>
                  <a:pt x="202392" y="12635"/>
                  <a:pt x="230771" y="5715"/>
                  <a:pt x="217436" y="11430"/>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Text Box 7"/>
          <p:cNvSpPr txBox="1">
            <a:spLocks noChangeArrowheads="1"/>
          </p:cNvSpPr>
          <p:nvPr/>
        </p:nvSpPr>
        <p:spPr bwMode="auto">
          <a:xfrm>
            <a:off x="1000174" y="3507854"/>
            <a:ext cx="1864519"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Contour du CJ</a:t>
            </a:r>
          </a:p>
        </p:txBody>
      </p:sp>
      <p:sp>
        <p:nvSpPr>
          <p:cNvPr id="11" name="Text Box 7"/>
          <p:cNvSpPr txBox="1">
            <a:spLocks noChangeArrowheads="1"/>
          </p:cNvSpPr>
          <p:nvPr/>
        </p:nvSpPr>
        <p:spPr bwMode="auto">
          <a:xfrm>
            <a:off x="987474" y="3057525"/>
            <a:ext cx="3440510"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12" name="Text Box 7"/>
          <p:cNvSpPr txBox="1">
            <a:spLocks noChangeArrowheads="1"/>
          </p:cNvSpPr>
          <p:nvPr/>
        </p:nvSpPr>
        <p:spPr bwMode="auto">
          <a:xfrm>
            <a:off x="971601" y="3939902"/>
            <a:ext cx="3204988"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 Follicule : (zone anéchogène )</a:t>
            </a:r>
          </a:p>
        </p:txBody>
      </p:sp>
      <p:sp>
        <p:nvSpPr>
          <p:cNvPr id="14" name="Text Box 7"/>
          <p:cNvSpPr txBox="1">
            <a:spLocks noChangeArrowheads="1"/>
          </p:cNvSpPr>
          <p:nvPr/>
        </p:nvSpPr>
        <p:spPr bwMode="auto">
          <a:xfrm>
            <a:off x="7342064" y="1373981"/>
            <a:ext cx="360363" cy="307777"/>
          </a:xfrm>
          <a:prstGeom prst="rect">
            <a:avLst/>
          </a:prstGeom>
          <a:solidFill>
            <a:srgbClr val="92D05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15" name="Text Box 7"/>
          <p:cNvSpPr txBox="1">
            <a:spLocks noChangeArrowheads="1"/>
          </p:cNvSpPr>
          <p:nvPr/>
        </p:nvSpPr>
        <p:spPr bwMode="auto">
          <a:xfrm>
            <a:off x="5183064" y="757238"/>
            <a:ext cx="360363" cy="307777"/>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7" name="Text Box 7"/>
          <p:cNvSpPr txBox="1">
            <a:spLocks noChangeArrowheads="1"/>
          </p:cNvSpPr>
          <p:nvPr/>
        </p:nvSpPr>
        <p:spPr bwMode="auto">
          <a:xfrm>
            <a:off x="7813551" y="423863"/>
            <a:ext cx="360362" cy="307777"/>
          </a:xfrm>
          <a:prstGeom prst="rect">
            <a:avLst/>
          </a:prstGeom>
          <a:solidFill>
            <a:srgbClr val="FF00FF"/>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20" name="Text Box 7"/>
          <p:cNvSpPr txBox="1">
            <a:spLocks noChangeArrowheads="1"/>
          </p:cNvSpPr>
          <p:nvPr/>
        </p:nvSpPr>
        <p:spPr bwMode="auto">
          <a:xfrm>
            <a:off x="971600" y="4756070"/>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sp>
        <p:nvSpPr>
          <p:cNvPr id="4" name="Forme libre : forme 3">
            <a:extLst>
              <a:ext uri="{FF2B5EF4-FFF2-40B4-BE49-F238E27FC236}">
                <a16:creationId xmlns:a16="http://schemas.microsoft.com/office/drawing/2014/main" id="{07C4D756-F3A1-B138-46CD-0A4B2F75B86F}"/>
              </a:ext>
            </a:extLst>
          </p:cNvPr>
          <p:cNvSpPr/>
          <p:nvPr/>
        </p:nvSpPr>
        <p:spPr>
          <a:xfrm>
            <a:off x="6110868" y="512264"/>
            <a:ext cx="1193181" cy="915092"/>
          </a:xfrm>
          <a:custGeom>
            <a:avLst/>
            <a:gdLst>
              <a:gd name="connsiteX0" fmla="*/ 602166 w 1193181"/>
              <a:gd name="connsiteY0" fmla="*/ 692 h 915092"/>
              <a:gd name="connsiteX1" fmla="*/ 457200 w 1193181"/>
              <a:gd name="connsiteY1" fmla="*/ 11843 h 915092"/>
              <a:gd name="connsiteX2" fmla="*/ 312234 w 1193181"/>
              <a:gd name="connsiteY2" fmla="*/ 34146 h 915092"/>
              <a:gd name="connsiteX3" fmla="*/ 278781 w 1193181"/>
              <a:gd name="connsiteY3" fmla="*/ 56448 h 915092"/>
              <a:gd name="connsiteX4" fmla="*/ 245327 w 1193181"/>
              <a:gd name="connsiteY4" fmla="*/ 67599 h 915092"/>
              <a:gd name="connsiteX5" fmla="*/ 144966 w 1193181"/>
              <a:gd name="connsiteY5" fmla="*/ 123356 h 915092"/>
              <a:gd name="connsiteX6" fmla="*/ 133815 w 1193181"/>
              <a:gd name="connsiteY6" fmla="*/ 167960 h 915092"/>
              <a:gd name="connsiteX7" fmla="*/ 78059 w 1193181"/>
              <a:gd name="connsiteY7" fmla="*/ 234868 h 915092"/>
              <a:gd name="connsiteX8" fmla="*/ 55756 w 1193181"/>
              <a:gd name="connsiteY8" fmla="*/ 268321 h 915092"/>
              <a:gd name="connsiteX9" fmla="*/ 44605 w 1193181"/>
              <a:gd name="connsiteY9" fmla="*/ 312926 h 915092"/>
              <a:gd name="connsiteX10" fmla="*/ 22303 w 1193181"/>
              <a:gd name="connsiteY10" fmla="*/ 357531 h 915092"/>
              <a:gd name="connsiteX11" fmla="*/ 11152 w 1193181"/>
              <a:gd name="connsiteY11" fmla="*/ 457892 h 915092"/>
              <a:gd name="connsiteX12" fmla="*/ 0 w 1193181"/>
              <a:gd name="connsiteY12" fmla="*/ 491346 h 915092"/>
              <a:gd name="connsiteX13" fmla="*/ 11152 w 1193181"/>
              <a:gd name="connsiteY13" fmla="*/ 614009 h 915092"/>
              <a:gd name="connsiteX14" fmla="*/ 33454 w 1193181"/>
              <a:gd name="connsiteY14" fmla="*/ 636312 h 915092"/>
              <a:gd name="connsiteX15" fmla="*/ 89210 w 1193181"/>
              <a:gd name="connsiteY15" fmla="*/ 703219 h 915092"/>
              <a:gd name="connsiteX16" fmla="*/ 133815 w 1193181"/>
              <a:gd name="connsiteY16" fmla="*/ 725521 h 915092"/>
              <a:gd name="connsiteX17" fmla="*/ 178420 w 1193181"/>
              <a:gd name="connsiteY17" fmla="*/ 758975 h 915092"/>
              <a:gd name="connsiteX18" fmla="*/ 189571 w 1193181"/>
              <a:gd name="connsiteY18" fmla="*/ 792429 h 915092"/>
              <a:gd name="connsiteX19" fmla="*/ 234176 w 1193181"/>
              <a:gd name="connsiteY19" fmla="*/ 825882 h 915092"/>
              <a:gd name="connsiteX20" fmla="*/ 256478 w 1193181"/>
              <a:gd name="connsiteY20" fmla="*/ 848185 h 915092"/>
              <a:gd name="connsiteX21" fmla="*/ 278781 w 1193181"/>
              <a:gd name="connsiteY21" fmla="*/ 881638 h 915092"/>
              <a:gd name="connsiteX22" fmla="*/ 323386 w 1193181"/>
              <a:gd name="connsiteY22" fmla="*/ 892790 h 915092"/>
              <a:gd name="connsiteX23" fmla="*/ 412595 w 1193181"/>
              <a:gd name="connsiteY23" fmla="*/ 915092 h 915092"/>
              <a:gd name="connsiteX24" fmla="*/ 546410 w 1193181"/>
              <a:gd name="connsiteY24" fmla="*/ 892790 h 915092"/>
              <a:gd name="connsiteX25" fmla="*/ 613317 w 1193181"/>
              <a:gd name="connsiteY25" fmla="*/ 848185 h 915092"/>
              <a:gd name="connsiteX26" fmla="*/ 646771 w 1193181"/>
              <a:gd name="connsiteY26" fmla="*/ 825882 h 915092"/>
              <a:gd name="connsiteX27" fmla="*/ 747132 w 1193181"/>
              <a:gd name="connsiteY27" fmla="*/ 803580 h 915092"/>
              <a:gd name="connsiteX28" fmla="*/ 825191 w 1193181"/>
              <a:gd name="connsiteY28" fmla="*/ 792429 h 915092"/>
              <a:gd name="connsiteX29" fmla="*/ 880947 w 1193181"/>
              <a:gd name="connsiteY29" fmla="*/ 770126 h 915092"/>
              <a:gd name="connsiteX30" fmla="*/ 925552 w 1193181"/>
              <a:gd name="connsiteY30" fmla="*/ 758975 h 915092"/>
              <a:gd name="connsiteX31" fmla="*/ 1003610 w 1193181"/>
              <a:gd name="connsiteY31" fmla="*/ 714370 h 915092"/>
              <a:gd name="connsiteX32" fmla="*/ 1103971 w 1193181"/>
              <a:gd name="connsiteY32" fmla="*/ 636312 h 915092"/>
              <a:gd name="connsiteX33" fmla="*/ 1126273 w 1193181"/>
              <a:gd name="connsiteY33" fmla="*/ 614009 h 915092"/>
              <a:gd name="connsiteX34" fmla="*/ 1170878 w 1193181"/>
              <a:gd name="connsiteY34" fmla="*/ 547102 h 915092"/>
              <a:gd name="connsiteX35" fmla="*/ 1193181 w 1193181"/>
              <a:gd name="connsiteY35" fmla="*/ 424438 h 915092"/>
              <a:gd name="connsiteX36" fmla="*/ 1182030 w 1193181"/>
              <a:gd name="connsiteY36" fmla="*/ 312926 h 915092"/>
              <a:gd name="connsiteX37" fmla="*/ 1159727 w 1193181"/>
              <a:gd name="connsiteY37" fmla="*/ 279473 h 915092"/>
              <a:gd name="connsiteX38" fmla="*/ 1137425 w 1193181"/>
              <a:gd name="connsiteY38" fmla="*/ 212565 h 915092"/>
              <a:gd name="connsiteX39" fmla="*/ 1126273 w 1193181"/>
              <a:gd name="connsiteY39" fmla="*/ 179112 h 915092"/>
              <a:gd name="connsiteX40" fmla="*/ 1092820 w 1193181"/>
              <a:gd name="connsiteY40" fmla="*/ 156809 h 915092"/>
              <a:gd name="connsiteX41" fmla="*/ 1003610 w 1193181"/>
              <a:gd name="connsiteY41" fmla="*/ 89902 h 915092"/>
              <a:gd name="connsiteX42" fmla="*/ 970156 w 1193181"/>
              <a:gd name="connsiteY42" fmla="*/ 78751 h 915092"/>
              <a:gd name="connsiteX43" fmla="*/ 936703 w 1193181"/>
              <a:gd name="connsiteY43" fmla="*/ 56448 h 915092"/>
              <a:gd name="connsiteX44" fmla="*/ 836342 w 1193181"/>
              <a:gd name="connsiteY44" fmla="*/ 22995 h 915092"/>
              <a:gd name="connsiteX45" fmla="*/ 702527 w 1193181"/>
              <a:gd name="connsiteY45" fmla="*/ 11843 h 915092"/>
              <a:gd name="connsiteX46" fmla="*/ 602166 w 1193181"/>
              <a:gd name="connsiteY46" fmla="*/ 692 h 9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3181" h="915092">
                <a:moveTo>
                  <a:pt x="602166" y="692"/>
                </a:moveTo>
                <a:cubicBezTo>
                  <a:pt x="561278" y="692"/>
                  <a:pt x="505424" y="7020"/>
                  <a:pt x="457200" y="11843"/>
                </a:cubicBezTo>
                <a:cubicBezTo>
                  <a:pt x="421348" y="15428"/>
                  <a:pt x="349505" y="27934"/>
                  <a:pt x="312234" y="34146"/>
                </a:cubicBezTo>
                <a:cubicBezTo>
                  <a:pt x="301083" y="41580"/>
                  <a:pt x="290768" y="50455"/>
                  <a:pt x="278781" y="56448"/>
                </a:cubicBezTo>
                <a:cubicBezTo>
                  <a:pt x="268267" y="61705"/>
                  <a:pt x="255602" y="61891"/>
                  <a:pt x="245327" y="67599"/>
                </a:cubicBezTo>
                <a:cubicBezTo>
                  <a:pt x="130290" y="131508"/>
                  <a:pt x="220666" y="98121"/>
                  <a:pt x="144966" y="123356"/>
                </a:cubicBezTo>
                <a:cubicBezTo>
                  <a:pt x="141249" y="138224"/>
                  <a:pt x="139852" y="153874"/>
                  <a:pt x="133815" y="167960"/>
                </a:cubicBezTo>
                <a:cubicBezTo>
                  <a:pt x="119158" y="202158"/>
                  <a:pt x="101698" y="206501"/>
                  <a:pt x="78059" y="234868"/>
                </a:cubicBezTo>
                <a:cubicBezTo>
                  <a:pt x="69479" y="245164"/>
                  <a:pt x="63190" y="257170"/>
                  <a:pt x="55756" y="268321"/>
                </a:cubicBezTo>
                <a:cubicBezTo>
                  <a:pt x="52039" y="283189"/>
                  <a:pt x="49986" y="298576"/>
                  <a:pt x="44605" y="312926"/>
                </a:cubicBezTo>
                <a:cubicBezTo>
                  <a:pt x="38768" y="328491"/>
                  <a:pt x="26041" y="341333"/>
                  <a:pt x="22303" y="357531"/>
                </a:cubicBezTo>
                <a:cubicBezTo>
                  <a:pt x="14734" y="390329"/>
                  <a:pt x="16686" y="424690"/>
                  <a:pt x="11152" y="457892"/>
                </a:cubicBezTo>
                <a:cubicBezTo>
                  <a:pt x="9220" y="469487"/>
                  <a:pt x="3717" y="480195"/>
                  <a:pt x="0" y="491346"/>
                </a:cubicBezTo>
                <a:cubicBezTo>
                  <a:pt x="3717" y="532234"/>
                  <a:pt x="1920" y="574004"/>
                  <a:pt x="11152" y="614009"/>
                </a:cubicBezTo>
                <a:cubicBezTo>
                  <a:pt x="13516" y="624253"/>
                  <a:pt x="26886" y="628102"/>
                  <a:pt x="33454" y="636312"/>
                </a:cubicBezTo>
                <a:cubicBezTo>
                  <a:pt x="59535" y="668914"/>
                  <a:pt x="52127" y="676731"/>
                  <a:pt x="89210" y="703219"/>
                </a:cubicBezTo>
                <a:cubicBezTo>
                  <a:pt x="102737" y="712881"/>
                  <a:pt x="119719" y="716711"/>
                  <a:pt x="133815" y="725521"/>
                </a:cubicBezTo>
                <a:cubicBezTo>
                  <a:pt x="149575" y="735371"/>
                  <a:pt x="163552" y="747824"/>
                  <a:pt x="178420" y="758975"/>
                </a:cubicBezTo>
                <a:cubicBezTo>
                  <a:pt x="182137" y="770126"/>
                  <a:pt x="182046" y="783399"/>
                  <a:pt x="189571" y="792429"/>
                </a:cubicBezTo>
                <a:cubicBezTo>
                  <a:pt x="201469" y="806707"/>
                  <a:pt x="219898" y="813984"/>
                  <a:pt x="234176" y="825882"/>
                </a:cubicBezTo>
                <a:cubicBezTo>
                  <a:pt x="242253" y="832613"/>
                  <a:pt x="249910" y="839975"/>
                  <a:pt x="256478" y="848185"/>
                </a:cubicBezTo>
                <a:cubicBezTo>
                  <a:pt x="264850" y="858650"/>
                  <a:pt x="267630" y="874204"/>
                  <a:pt x="278781" y="881638"/>
                </a:cubicBezTo>
                <a:cubicBezTo>
                  <a:pt x="291533" y="890139"/>
                  <a:pt x="308425" y="889465"/>
                  <a:pt x="323386" y="892790"/>
                </a:cubicBezTo>
                <a:cubicBezTo>
                  <a:pt x="404131" y="910734"/>
                  <a:pt x="352812" y="895164"/>
                  <a:pt x="412595" y="915092"/>
                </a:cubicBezTo>
                <a:cubicBezTo>
                  <a:pt x="457200" y="907658"/>
                  <a:pt x="503510" y="907090"/>
                  <a:pt x="546410" y="892790"/>
                </a:cubicBezTo>
                <a:cubicBezTo>
                  <a:pt x="571839" y="884314"/>
                  <a:pt x="591015" y="863053"/>
                  <a:pt x="613317" y="848185"/>
                </a:cubicBezTo>
                <a:cubicBezTo>
                  <a:pt x="624468" y="840751"/>
                  <a:pt x="633769" y="829132"/>
                  <a:pt x="646771" y="825882"/>
                </a:cubicBezTo>
                <a:cubicBezTo>
                  <a:pt x="686868" y="815858"/>
                  <a:pt x="704662" y="810658"/>
                  <a:pt x="747132" y="803580"/>
                </a:cubicBezTo>
                <a:cubicBezTo>
                  <a:pt x="773058" y="799259"/>
                  <a:pt x="799171" y="796146"/>
                  <a:pt x="825191" y="792429"/>
                </a:cubicBezTo>
                <a:cubicBezTo>
                  <a:pt x="843776" y="784995"/>
                  <a:pt x="861957" y="776456"/>
                  <a:pt x="880947" y="770126"/>
                </a:cubicBezTo>
                <a:cubicBezTo>
                  <a:pt x="895486" y="765279"/>
                  <a:pt x="911844" y="765829"/>
                  <a:pt x="925552" y="758975"/>
                </a:cubicBezTo>
                <a:cubicBezTo>
                  <a:pt x="1060569" y="691466"/>
                  <a:pt x="901289" y="748476"/>
                  <a:pt x="1003610" y="714370"/>
                </a:cubicBezTo>
                <a:cubicBezTo>
                  <a:pt x="1078829" y="639151"/>
                  <a:pt x="1040595" y="657437"/>
                  <a:pt x="1103971" y="636312"/>
                </a:cubicBezTo>
                <a:cubicBezTo>
                  <a:pt x="1111405" y="628878"/>
                  <a:pt x="1119965" y="622420"/>
                  <a:pt x="1126273" y="614009"/>
                </a:cubicBezTo>
                <a:cubicBezTo>
                  <a:pt x="1142355" y="592566"/>
                  <a:pt x="1170878" y="547102"/>
                  <a:pt x="1170878" y="547102"/>
                </a:cubicBezTo>
                <a:cubicBezTo>
                  <a:pt x="1174505" y="528968"/>
                  <a:pt x="1193181" y="438713"/>
                  <a:pt x="1193181" y="424438"/>
                </a:cubicBezTo>
                <a:cubicBezTo>
                  <a:pt x="1193181" y="387082"/>
                  <a:pt x="1190430" y="349325"/>
                  <a:pt x="1182030" y="312926"/>
                </a:cubicBezTo>
                <a:cubicBezTo>
                  <a:pt x="1179016" y="299867"/>
                  <a:pt x="1167161" y="290624"/>
                  <a:pt x="1159727" y="279473"/>
                </a:cubicBezTo>
                <a:lnTo>
                  <a:pt x="1137425" y="212565"/>
                </a:lnTo>
                <a:cubicBezTo>
                  <a:pt x="1133708" y="201414"/>
                  <a:pt x="1136053" y="185632"/>
                  <a:pt x="1126273" y="179112"/>
                </a:cubicBezTo>
                <a:cubicBezTo>
                  <a:pt x="1115122" y="171678"/>
                  <a:pt x="1103285" y="165181"/>
                  <a:pt x="1092820" y="156809"/>
                </a:cubicBezTo>
                <a:cubicBezTo>
                  <a:pt x="1055083" y="126619"/>
                  <a:pt x="1070291" y="112128"/>
                  <a:pt x="1003610" y="89902"/>
                </a:cubicBezTo>
                <a:lnTo>
                  <a:pt x="970156" y="78751"/>
                </a:lnTo>
                <a:cubicBezTo>
                  <a:pt x="959005" y="71317"/>
                  <a:pt x="948690" y="62442"/>
                  <a:pt x="936703" y="56448"/>
                </a:cubicBezTo>
                <a:cubicBezTo>
                  <a:pt x="894714" y="35453"/>
                  <a:pt x="878931" y="33642"/>
                  <a:pt x="836342" y="22995"/>
                </a:cubicBezTo>
                <a:cubicBezTo>
                  <a:pt x="757255" y="-16549"/>
                  <a:pt x="822074" y="5551"/>
                  <a:pt x="702527" y="11843"/>
                </a:cubicBezTo>
                <a:cubicBezTo>
                  <a:pt x="661696" y="13992"/>
                  <a:pt x="643054" y="692"/>
                  <a:pt x="602166" y="692"/>
                </a:cubicBezTo>
                <a:close/>
              </a:path>
            </a:pathLst>
          </a:custGeom>
          <a:noFill/>
          <a:ln>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orme libre : forme 5">
            <a:extLst>
              <a:ext uri="{FF2B5EF4-FFF2-40B4-BE49-F238E27FC236}">
                <a16:creationId xmlns:a16="http://schemas.microsoft.com/office/drawing/2014/main" id="{1B75E0F0-8546-067D-4DA2-C127A1DCF59D}"/>
              </a:ext>
            </a:extLst>
          </p:cNvPr>
          <p:cNvSpPr/>
          <p:nvPr/>
        </p:nvSpPr>
        <p:spPr>
          <a:xfrm>
            <a:off x="5999235" y="412595"/>
            <a:ext cx="1538989" cy="1126273"/>
          </a:xfrm>
          <a:custGeom>
            <a:avLst/>
            <a:gdLst>
              <a:gd name="connsiteX0" fmla="*/ 780706 w 1538989"/>
              <a:gd name="connsiteY0" fmla="*/ 0 h 1126273"/>
              <a:gd name="connsiteX1" fmla="*/ 501926 w 1538989"/>
              <a:gd name="connsiteY1" fmla="*/ 11151 h 1126273"/>
              <a:gd name="connsiteX2" fmla="*/ 457321 w 1538989"/>
              <a:gd name="connsiteY2" fmla="*/ 22303 h 1126273"/>
              <a:gd name="connsiteX3" fmla="*/ 401565 w 1538989"/>
              <a:gd name="connsiteY3" fmla="*/ 33454 h 1126273"/>
              <a:gd name="connsiteX4" fmla="*/ 301204 w 1538989"/>
              <a:gd name="connsiteY4" fmla="*/ 44605 h 1126273"/>
              <a:gd name="connsiteX5" fmla="*/ 223145 w 1538989"/>
              <a:gd name="connsiteY5" fmla="*/ 78059 h 1126273"/>
              <a:gd name="connsiteX6" fmla="*/ 178541 w 1538989"/>
              <a:gd name="connsiteY6" fmla="*/ 111512 h 1126273"/>
              <a:gd name="connsiteX7" fmla="*/ 111633 w 1538989"/>
              <a:gd name="connsiteY7" fmla="*/ 178420 h 1126273"/>
              <a:gd name="connsiteX8" fmla="*/ 78180 w 1538989"/>
              <a:gd name="connsiteY8" fmla="*/ 245327 h 1126273"/>
              <a:gd name="connsiteX9" fmla="*/ 55877 w 1538989"/>
              <a:gd name="connsiteY9" fmla="*/ 312234 h 1126273"/>
              <a:gd name="connsiteX10" fmla="*/ 44726 w 1538989"/>
              <a:gd name="connsiteY10" fmla="*/ 356839 h 1126273"/>
              <a:gd name="connsiteX11" fmla="*/ 22424 w 1538989"/>
              <a:gd name="connsiteY11" fmla="*/ 390293 h 1126273"/>
              <a:gd name="connsiteX12" fmla="*/ 121 w 1538989"/>
              <a:gd name="connsiteY12" fmla="*/ 479503 h 1126273"/>
              <a:gd name="connsiteX13" fmla="*/ 11272 w 1538989"/>
              <a:gd name="connsiteY13" fmla="*/ 680225 h 1126273"/>
              <a:gd name="connsiteX14" fmla="*/ 22424 w 1538989"/>
              <a:gd name="connsiteY14" fmla="*/ 724829 h 1126273"/>
              <a:gd name="connsiteX15" fmla="*/ 44726 w 1538989"/>
              <a:gd name="connsiteY15" fmla="*/ 758283 h 1126273"/>
              <a:gd name="connsiteX16" fmla="*/ 89331 w 1538989"/>
              <a:gd name="connsiteY16" fmla="*/ 825190 h 1126273"/>
              <a:gd name="connsiteX17" fmla="*/ 100482 w 1538989"/>
              <a:gd name="connsiteY17" fmla="*/ 858644 h 1126273"/>
              <a:gd name="connsiteX18" fmla="*/ 167389 w 1538989"/>
              <a:gd name="connsiteY18" fmla="*/ 914400 h 1126273"/>
              <a:gd name="connsiteX19" fmla="*/ 234297 w 1538989"/>
              <a:gd name="connsiteY19" fmla="*/ 992459 h 1126273"/>
              <a:gd name="connsiteX20" fmla="*/ 278902 w 1538989"/>
              <a:gd name="connsiteY20" fmla="*/ 1048215 h 1126273"/>
              <a:gd name="connsiteX21" fmla="*/ 312355 w 1538989"/>
              <a:gd name="connsiteY21" fmla="*/ 1059366 h 1126273"/>
              <a:gd name="connsiteX22" fmla="*/ 345809 w 1538989"/>
              <a:gd name="connsiteY22" fmla="*/ 1092820 h 1126273"/>
              <a:gd name="connsiteX23" fmla="*/ 401565 w 1538989"/>
              <a:gd name="connsiteY23" fmla="*/ 1103971 h 1126273"/>
              <a:gd name="connsiteX24" fmla="*/ 513077 w 1538989"/>
              <a:gd name="connsiteY24" fmla="*/ 1126273 h 1126273"/>
              <a:gd name="connsiteX25" fmla="*/ 780706 w 1538989"/>
              <a:gd name="connsiteY25" fmla="*/ 1115122 h 1126273"/>
              <a:gd name="connsiteX26" fmla="*/ 825311 w 1538989"/>
              <a:gd name="connsiteY26" fmla="*/ 1103971 h 1126273"/>
              <a:gd name="connsiteX27" fmla="*/ 858765 w 1538989"/>
              <a:gd name="connsiteY27" fmla="*/ 1070517 h 1126273"/>
              <a:gd name="connsiteX28" fmla="*/ 903370 w 1538989"/>
              <a:gd name="connsiteY28" fmla="*/ 1048215 h 1126273"/>
              <a:gd name="connsiteX29" fmla="*/ 925672 w 1538989"/>
              <a:gd name="connsiteY29" fmla="*/ 1025912 h 1126273"/>
              <a:gd name="connsiteX30" fmla="*/ 970277 w 1538989"/>
              <a:gd name="connsiteY30" fmla="*/ 1014761 h 1126273"/>
              <a:gd name="connsiteX31" fmla="*/ 1003731 w 1538989"/>
              <a:gd name="connsiteY31" fmla="*/ 1003610 h 1126273"/>
              <a:gd name="connsiteX32" fmla="*/ 1048336 w 1538989"/>
              <a:gd name="connsiteY32" fmla="*/ 981307 h 1126273"/>
              <a:gd name="connsiteX33" fmla="*/ 1193302 w 1538989"/>
              <a:gd name="connsiteY33" fmla="*/ 959005 h 1126273"/>
              <a:gd name="connsiteX34" fmla="*/ 1226755 w 1538989"/>
              <a:gd name="connsiteY34" fmla="*/ 936703 h 1126273"/>
              <a:gd name="connsiteX35" fmla="*/ 1293663 w 1538989"/>
              <a:gd name="connsiteY35" fmla="*/ 914400 h 1126273"/>
              <a:gd name="connsiteX36" fmla="*/ 1371721 w 1538989"/>
              <a:gd name="connsiteY36" fmla="*/ 892098 h 1126273"/>
              <a:gd name="connsiteX37" fmla="*/ 1394024 w 1538989"/>
              <a:gd name="connsiteY37" fmla="*/ 869795 h 1126273"/>
              <a:gd name="connsiteX38" fmla="*/ 1427477 w 1538989"/>
              <a:gd name="connsiteY38" fmla="*/ 858644 h 1126273"/>
              <a:gd name="connsiteX39" fmla="*/ 1438628 w 1538989"/>
              <a:gd name="connsiteY39" fmla="*/ 814039 h 1126273"/>
              <a:gd name="connsiteX40" fmla="*/ 1505536 w 1538989"/>
              <a:gd name="connsiteY40" fmla="*/ 691376 h 1126273"/>
              <a:gd name="connsiteX41" fmla="*/ 1538989 w 1538989"/>
              <a:gd name="connsiteY41" fmla="*/ 501805 h 1126273"/>
              <a:gd name="connsiteX42" fmla="*/ 1527838 w 1538989"/>
              <a:gd name="connsiteY42" fmla="*/ 278781 h 1126273"/>
              <a:gd name="connsiteX43" fmla="*/ 1516687 w 1538989"/>
              <a:gd name="connsiteY43" fmla="*/ 245327 h 1126273"/>
              <a:gd name="connsiteX44" fmla="*/ 1483233 w 1538989"/>
              <a:gd name="connsiteY44" fmla="*/ 223025 h 1126273"/>
              <a:gd name="connsiteX45" fmla="*/ 1438628 w 1538989"/>
              <a:gd name="connsiteY45" fmla="*/ 167268 h 1126273"/>
              <a:gd name="connsiteX46" fmla="*/ 1394024 w 1538989"/>
              <a:gd name="connsiteY46" fmla="*/ 156117 h 1126273"/>
              <a:gd name="connsiteX47" fmla="*/ 1237906 w 1538989"/>
              <a:gd name="connsiteY47" fmla="*/ 111512 h 1126273"/>
              <a:gd name="connsiteX48" fmla="*/ 1170999 w 1538989"/>
              <a:gd name="connsiteY48" fmla="*/ 100361 h 1126273"/>
              <a:gd name="connsiteX49" fmla="*/ 1126394 w 1538989"/>
              <a:gd name="connsiteY49" fmla="*/ 89210 h 1126273"/>
              <a:gd name="connsiteX50" fmla="*/ 1037185 w 1538989"/>
              <a:gd name="connsiteY50" fmla="*/ 78059 h 1126273"/>
              <a:gd name="connsiteX51" fmla="*/ 981428 w 1538989"/>
              <a:gd name="connsiteY51" fmla="*/ 66907 h 1126273"/>
              <a:gd name="connsiteX52" fmla="*/ 914521 w 1538989"/>
              <a:gd name="connsiteY52" fmla="*/ 55756 h 1126273"/>
              <a:gd name="connsiteX53" fmla="*/ 858765 w 1538989"/>
              <a:gd name="connsiteY53" fmla="*/ 44605 h 1126273"/>
              <a:gd name="connsiteX54" fmla="*/ 825311 w 1538989"/>
              <a:gd name="connsiteY54" fmla="*/ 33454 h 1126273"/>
              <a:gd name="connsiteX55" fmla="*/ 724950 w 1538989"/>
              <a:gd name="connsiteY55" fmla="*/ 22303 h 1126273"/>
              <a:gd name="connsiteX56" fmla="*/ 680345 w 1538989"/>
              <a:gd name="connsiteY56" fmla="*/ 0 h 112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38989" h="1126273">
                <a:moveTo>
                  <a:pt x="780706" y="0"/>
                </a:moveTo>
                <a:cubicBezTo>
                  <a:pt x="687779" y="3717"/>
                  <a:pt x="594707" y="4752"/>
                  <a:pt x="501926" y="11151"/>
                </a:cubicBezTo>
                <a:cubicBezTo>
                  <a:pt x="486636" y="12205"/>
                  <a:pt x="472282" y="18978"/>
                  <a:pt x="457321" y="22303"/>
                </a:cubicBezTo>
                <a:cubicBezTo>
                  <a:pt x="438819" y="26415"/>
                  <a:pt x="420328" y="30774"/>
                  <a:pt x="401565" y="33454"/>
                </a:cubicBezTo>
                <a:cubicBezTo>
                  <a:pt x="368244" y="38214"/>
                  <a:pt x="334658" y="40888"/>
                  <a:pt x="301204" y="44605"/>
                </a:cubicBezTo>
                <a:cubicBezTo>
                  <a:pt x="179426" y="125788"/>
                  <a:pt x="367172" y="6045"/>
                  <a:pt x="223145" y="78059"/>
                </a:cubicBezTo>
                <a:cubicBezTo>
                  <a:pt x="206522" y="86371"/>
                  <a:pt x="193664" y="100710"/>
                  <a:pt x="178541" y="111512"/>
                </a:cubicBezTo>
                <a:cubicBezTo>
                  <a:pt x="125861" y="149141"/>
                  <a:pt x="158346" y="116136"/>
                  <a:pt x="111633" y="178420"/>
                </a:cubicBezTo>
                <a:cubicBezTo>
                  <a:pt x="70968" y="300416"/>
                  <a:pt x="135822" y="115634"/>
                  <a:pt x="78180" y="245327"/>
                </a:cubicBezTo>
                <a:cubicBezTo>
                  <a:pt x="68632" y="266810"/>
                  <a:pt x="61579" y="289427"/>
                  <a:pt x="55877" y="312234"/>
                </a:cubicBezTo>
                <a:cubicBezTo>
                  <a:pt x="52160" y="327102"/>
                  <a:pt x="50763" y="342752"/>
                  <a:pt x="44726" y="356839"/>
                </a:cubicBezTo>
                <a:cubicBezTo>
                  <a:pt x="39447" y="369158"/>
                  <a:pt x="29858" y="379142"/>
                  <a:pt x="22424" y="390293"/>
                </a:cubicBezTo>
                <a:cubicBezTo>
                  <a:pt x="14990" y="420030"/>
                  <a:pt x="-1579" y="448898"/>
                  <a:pt x="121" y="479503"/>
                </a:cubicBezTo>
                <a:cubicBezTo>
                  <a:pt x="3838" y="546410"/>
                  <a:pt x="5205" y="613490"/>
                  <a:pt x="11272" y="680225"/>
                </a:cubicBezTo>
                <a:cubicBezTo>
                  <a:pt x="12660" y="695488"/>
                  <a:pt x="16387" y="710743"/>
                  <a:pt x="22424" y="724829"/>
                </a:cubicBezTo>
                <a:cubicBezTo>
                  <a:pt x="27703" y="737147"/>
                  <a:pt x="37292" y="747132"/>
                  <a:pt x="44726" y="758283"/>
                </a:cubicBezTo>
                <a:cubicBezTo>
                  <a:pt x="70336" y="860723"/>
                  <a:pt x="33324" y="755181"/>
                  <a:pt x="89331" y="825190"/>
                </a:cubicBezTo>
                <a:cubicBezTo>
                  <a:pt x="96674" y="834369"/>
                  <a:pt x="93962" y="848864"/>
                  <a:pt x="100482" y="858644"/>
                </a:cubicBezTo>
                <a:cubicBezTo>
                  <a:pt x="117654" y="884402"/>
                  <a:pt x="142704" y="897943"/>
                  <a:pt x="167389" y="914400"/>
                </a:cubicBezTo>
                <a:cubicBezTo>
                  <a:pt x="218592" y="991203"/>
                  <a:pt x="153173" y="897815"/>
                  <a:pt x="234297" y="992459"/>
                </a:cubicBezTo>
                <a:cubicBezTo>
                  <a:pt x="250386" y="1011229"/>
                  <a:pt x="256572" y="1034817"/>
                  <a:pt x="278902" y="1048215"/>
                </a:cubicBezTo>
                <a:cubicBezTo>
                  <a:pt x="288981" y="1054263"/>
                  <a:pt x="301204" y="1055649"/>
                  <a:pt x="312355" y="1059366"/>
                </a:cubicBezTo>
                <a:cubicBezTo>
                  <a:pt x="323506" y="1070517"/>
                  <a:pt x="331704" y="1085767"/>
                  <a:pt x="345809" y="1092820"/>
                </a:cubicBezTo>
                <a:cubicBezTo>
                  <a:pt x="362761" y="1101296"/>
                  <a:pt x="382917" y="1100581"/>
                  <a:pt x="401565" y="1103971"/>
                </a:cubicBezTo>
                <a:cubicBezTo>
                  <a:pt x="501817" y="1122198"/>
                  <a:pt x="434182" y="1106550"/>
                  <a:pt x="513077" y="1126273"/>
                </a:cubicBezTo>
                <a:cubicBezTo>
                  <a:pt x="602287" y="1122556"/>
                  <a:pt x="691646" y="1121483"/>
                  <a:pt x="780706" y="1115122"/>
                </a:cubicBezTo>
                <a:cubicBezTo>
                  <a:pt x="795993" y="1114030"/>
                  <a:pt x="812004" y="1111575"/>
                  <a:pt x="825311" y="1103971"/>
                </a:cubicBezTo>
                <a:cubicBezTo>
                  <a:pt x="839004" y="1096147"/>
                  <a:pt x="845932" y="1079683"/>
                  <a:pt x="858765" y="1070517"/>
                </a:cubicBezTo>
                <a:cubicBezTo>
                  <a:pt x="872292" y="1060855"/>
                  <a:pt x="888502" y="1055649"/>
                  <a:pt x="903370" y="1048215"/>
                </a:cubicBezTo>
                <a:cubicBezTo>
                  <a:pt x="910804" y="1040781"/>
                  <a:pt x="916268" y="1030614"/>
                  <a:pt x="925672" y="1025912"/>
                </a:cubicBezTo>
                <a:cubicBezTo>
                  <a:pt x="939380" y="1019058"/>
                  <a:pt x="955541" y="1018971"/>
                  <a:pt x="970277" y="1014761"/>
                </a:cubicBezTo>
                <a:cubicBezTo>
                  <a:pt x="981579" y="1011532"/>
                  <a:pt x="992927" y="1008240"/>
                  <a:pt x="1003731" y="1003610"/>
                </a:cubicBezTo>
                <a:cubicBezTo>
                  <a:pt x="1019010" y="997062"/>
                  <a:pt x="1032771" y="987144"/>
                  <a:pt x="1048336" y="981307"/>
                </a:cubicBezTo>
                <a:cubicBezTo>
                  <a:pt x="1088997" y="966059"/>
                  <a:pt x="1158088" y="962918"/>
                  <a:pt x="1193302" y="959005"/>
                </a:cubicBezTo>
                <a:cubicBezTo>
                  <a:pt x="1204453" y="951571"/>
                  <a:pt x="1214508" y="942146"/>
                  <a:pt x="1226755" y="936703"/>
                </a:cubicBezTo>
                <a:cubicBezTo>
                  <a:pt x="1248238" y="927155"/>
                  <a:pt x="1271360" y="921834"/>
                  <a:pt x="1293663" y="914400"/>
                </a:cubicBezTo>
                <a:cubicBezTo>
                  <a:pt x="1341654" y="898403"/>
                  <a:pt x="1315715" y="906099"/>
                  <a:pt x="1371721" y="892098"/>
                </a:cubicBezTo>
                <a:cubicBezTo>
                  <a:pt x="1379155" y="884664"/>
                  <a:pt x="1385009" y="875204"/>
                  <a:pt x="1394024" y="869795"/>
                </a:cubicBezTo>
                <a:cubicBezTo>
                  <a:pt x="1404103" y="863747"/>
                  <a:pt x="1420134" y="867823"/>
                  <a:pt x="1427477" y="858644"/>
                </a:cubicBezTo>
                <a:cubicBezTo>
                  <a:pt x="1437051" y="846676"/>
                  <a:pt x="1432733" y="828186"/>
                  <a:pt x="1438628" y="814039"/>
                </a:cubicBezTo>
                <a:cubicBezTo>
                  <a:pt x="1466740" y="746571"/>
                  <a:pt x="1473855" y="738895"/>
                  <a:pt x="1505536" y="691376"/>
                </a:cubicBezTo>
                <a:cubicBezTo>
                  <a:pt x="1540821" y="585518"/>
                  <a:pt x="1525710" y="647880"/>
                  <a:pt x="1538989" y="501805"/>
                </a:cubicBezTo>
                <a:cubicBezTo>
                  <a:pt x="1535272" y="427464"/>
                  <a:pt x="1534286" y="352935"/>
                  <a:pt x="1527838" y="278781"/>
                </a:cubicBezTo>
                <a:cubicBezTo>
                  <a:pt x="1526820" y="267071"/>
                  <a:pt x="1524030" y="254506"/>
                  <a:pt x="1516687" y="245327"/>
                </a:cubicBezTo>
                <a:cubicBezTo>
                  <a:pt x="1508315" y="234862"/>
                  <a:pt x="1494384" y="230459"/>
                  <a:pt x="1483233" y="223025"/>
                </a:cubicBezTo>
                <a:cubicBezTo>
                  <a:pt x="1475353" y="211205"/>
                  <a:pt x="1454519" y="175213"/>
                  <a:pt x="1438628" y="167268"/>
                </a:cubicBezTo>
                <a:cubicBezTo>
                  <a:pt x="1424920" y="160414"/>
                  <a:pt x="1408374" y="161498"/>
                  <a:pt x="1394024" y="156117"/>
                </a:cubicBezTo>
                <a:cubicBezTo>
                  <a:pt x="1277379" y="112376"/>
                  <a:pt x="1452680" y="147307"/>
                  <a:pt x="1237906" y="111512"/>
                </a:cubicBezTo>
                <a:cubicBezTo>
                  <a:pt x="1215604" y="107795"/>
                  <a:pt x="1193170" y="104795"/>
                  <a:pt x="1170999" y="100361"/>
                </a:cubicBezTo>
                <a:cubicBezTo>
                  <a:pt x="1155971" y="97355"/>
                  <a:pt x="1141511" y="91730"/>
                  <a:pt x="1126394" y="89210"/>
                </a:cubicBezTo>
                <a:cubicBezTo>
                  <a:pt x="1096834" y="84283"/>
                  <a:pt x="1066804" y="82616"/>
                  <a:pt x="1037185" y="78059"/>
                </a:cubicBezTo>
                <a:cubicBezTo>
                  <a:pt x="1018452" y="75177"/>
                  <a:pt x="1000076" y="70298"/>
                  <a:pt x="981428" y="66907"/>
                </a:cubicBezTo>
                <a:cubicBezTo>
                  <a:pt x="959183" y="62862"/>
                  <a:pt x="936766" y="59801"/>
                  <a:pt x="914521" y="55756"/>
                </a:cubicBezTo>
                <a:cubicBezTo>
                  <a:pt x="895873" y="52366"/>
                  <a:pt x="877153" y="49202"/>
                  <a:pt x="858765" y="44605"/>
                </a:cubicBezTo>
                <a:cubicBezTo>
                  <a:pt x="847361" y="41754"/>
                  <a:pt x="836906" y="35386"/>
                  <a:pt x="825311" y="33454"/>
                </a:cubicBezTo>
                <a:cubicBezTo>
                  <a:pt x="792109" y="27921"/>
                  <a:pt x="758404" y="26020"/>
                  <a:pt x="724950" y="22303"/>
                </a:cubicBezTo>
                <a:cubicBezTo>
                  <a:pt x="686510" y="9488"/>
                  <a:pt x="699809" y="19462"/>
                  <a:pt x="680345" y="0"/>
                </a:cubicBezTo>
              </a:path>
            </a:pathLst>
          </a:custGeom>
          <a:no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ln>
                <a:solidFill>
                  <a:srgbClr val="FF3399"/>
                </a:solidFill>
              </a:ln>
            </a:endParaRPr>
          </a:p>
        </p:txBody>
      </p:sp>
    </p:spTree>
    <p:extLst>
      <p:ext uri="{BB962C8B-B14F-4D97-AF65-F5344CB8AC3E}">
        <p14:creationId xmlns:p14="http://schemas.microsoft.com/office/powerpoint/2010/main" val="127695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4" grpId="0" animBg="1"/>
      <p:bldP spid="15" grpId="0" animBg="1"/>
      <p:bldP spid="17" grpId="0" animBg="1"/>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4" name="Picture 1" descr="D:\Activités d'enseignements\Ressources\Multimedia\Multimedia echographie RU\Photos Titan Benedicte Gabriel\Bov Ovaire CF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7878"/>
            <a:ext cx="3755976" cy="256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 descr="D:\Activités d'enseignements\Ressources\Multimedia\Multimedia echographie RU\Photos Titan Benedicte Gabriel\Bov Ovaire CF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70260"/>
            <a:ext cx="375597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870149" y="3457332"/>
            <a:ext cx="1562893"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contour du CJ</a:t>
            </a:r>
          </a:p>
        </p:txBody>
      </p:sp>
      <p:sp>
        <p:nvSpPr>
          <p:cNvPr id="8" name="Text Box 7"/>
          <p:cNvSpPr txBox="1">
            <a:spLocks noChangeArrowheads="1"/>
          </p:cNvSpPr>
          <p:nvPr/>
        </p:nvSpPr>
        <p:spPr bwMode="auto">
          <a:xfrm>
            <a:off x="870149" y="3057525"/>
            <a:ext cx="312578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9" name="Text Box 7"/>
          <p:cNvSpPr txBox="1">
            <a:spLocks noChangeArrowheads="1"/>
          </p:cNvSpPr>
          <p:nvPr/>
        </p:nvSpPr>
        <p:spPr bwMode="auto">
          <a:xfrm>
            <a:off x="870149" y="3889380"/>
            <a:ext cx="283802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dirty="0">
                <a:solidFill>
                  <a:schemeClr val="tx1"/>
                </a:solidFill>
                <a:latin typeface="Calibri" pitchFamily="34" charset="0"/>
              </a:rPr>
              <a:t>3. Follicule: (zone </a:t>
            </a:r>
            <a:r>
              <a:rPr lang="fr-BE" altLang="fr-FR" sz="1400" dirty="0" err="1">
                <a:solidFill>
                  <a:schemeClr val="tx1"/>
                </a:solidFill>
                <a:latin typeface="Calibri" pitchFamily="34" charset="0"/>
              </a:rPr>
              <a:t>anéchogène</a:t>
            </a:r>
            <a:r>
              <a:rPr lang="fr-BE" altLang="fr-FR" sz="1400" dirty="0">
                <a:solidFill>
                  <a:schemeClr val="tx1"/>
                </a:solidFill>
                <a:latin typeface="Calibri" pitchFamily="34" charset="0"/>
              </a:rPr>
              <a:t> )</a:t>
            </a:r>
          </a:p>
        </p:txBody>
      </p:sp>
      <p:sp>
        <p:nvSpPr>
          <p:cNvPr id="2" name="Forme libre 1"/>
          <p:cNvSpPr/>
          <p:nvPr/>
        </p:nvSpPr>
        <p:spPr>
          <a:xfrm>
            <a:off x="4572000" y="326231"/>
            <a:ext cx="3559328" cy="1653779"/>
          </a:xfrm>
          <a:custGeom>
            <a:avLst/>
            <a:gdLst>
              <a:gd name="connsiteX0" fmla="*/ 2790231 w 4310687"/>
              <a:gd name="connsiteY0" fmla="*/ 354 h 2203831"/>
              <a:gd name="connsiteX1" fmla="*/ 1907729 w 4310687"/>
              <a:gd name="connsiteY1" fmla="*/ 10986 h 2203831"/>
              <a:gd name="connsiteX2" fmla="*/ 1726975 w 4310687"/>
              <a:gd name="connsiteY2" fmla="*/ 32252 h 2203831"/>
              <a:gd name="connsiteX3" fmla="*/ 1663180 w 4310687"/>
              <a:gd name="connsiteY3" fmla="*/ 53517 h 2203831"/>
              <a:gd name="connsiteX4" fmla="*/ 1631282 w 4310687"/>
              <a:gd name="connsiteY4" fmla="*/ 64149 h 2203831"/>
              <a:gd name="connsiteX5" fmla="*/ 1588752 w 4310687"/>
              <a:gd name="connsiteY5" fmla="*/ 74782 h 2203831"/>
              <a:gd name="connsiteX6" fmla="*/ 716882 w 4310687"/>
              <a:gd name="connsiteY6" fmla="*/ 85414 h 2203831"/>
              <a:gd name="connsiteX7" fmla="*/ 610557 w 4310687"/>
              <a:gd name="connsiteY7" fmla="*/ 96047 h 2203831"/>
              <a:gd name="connsiteX8" fmla="*/ 536129 w 4310687"/>
              <a:gd name="connsiteY8" fmla="*/ 117312 h 2203831"/>
              <a:gd name="connsiteX9" fmla="*/ 493598 w 4310687"/>
              <a:gd name="connsiteY9" fmla="*/ 127945 h 2203831"/>
              <a:gd name="connsiteX10" fmla="*/ 461701 w 4310687"/>
              <a:gd name="connsiteY10" fmla="*/ 149210 h 2203831"/>
              <a:gd name="connsiteX11" fmla="*/ 429803 w 4310687"/>
              <a:gd name="connsiteY11" fmla="*/ 159842 h 2203831"/>
              <a:gd name="connsiteX12" fmla="*/ 387273 w 4310687"/>
              <a:gd name="connsiteY12" fmla="*/ 181107 h 2203831"/>
              <a:gd name="connsiteX13" fmla="*/ 355375 w 4310687"/>
              <a:gd name="connsiteY13" fmla="*/ 202372 h 2203831"/>
              <a:gd name="connsiteX14" fmla="*/ 291580 w 4310687"/>
              <a:gd name="connsiteY14" fmla="*/ 223638 h 2203831"/>
              <a:gd name="connsiteX15" fmla="*/ 259682 w 4310687"/>
              <a:gd name="connsiteY15" fmla="*/ 234270 h 2203831"/>
              <a:gd name="connsiteX16" fmla="*/ 206519 w 4310687"/>
              <a:gd name="connsiteY16" fmla="*/ 276800 h 2203831"/>
              <a:gd name="connsiteX17" fmla="*/ 185254 w 4310687"/>
              <a:gd name="connsiteY17" fmla="*/ 308698 h 2203831"/>
              <a:gd name="connsiteX18" fmla="*/ 142724 w 4310687"/>
              <a:gd name="connsiteY18" fmla="*/ 393759 h 2203831"/>
              <a:gd name="connsiteX19" fmla="*/ 110826 w 4310687"/>
              <a:gd name="connsiteY19" fmla="*/ 425656 h 2203831"/>
              <a:gd name="connsiteX20" fmla="*/ 78929 w 4310687"/>
              <a:gd name="connsiteY20" fmla="*/ 489452 h 2203831"/>
              <a:gd name="connsiteX21" fmla="*/ 57664 w 4310687"/>
              <a:gd name="connsiteY21" fmla="*/ 553247 h 2203831"/>
              <a:gd name="connsiteX22" fmla="*/ 47031 w 4310687"/>
              <a:gd name="connsiteY22" fmla="*/ 585145 h 2203831"/>
              <a:gd name="connsiteX23" fmla="*/ 36398 w 4310687"/>
              <a:gd name="connsiteY23" fmla="*/ 617042 h 2203831"/>
              <a:gd name="connsiteX24" fmla="*/ 15133 w 4310687"/>
              <a:gd name="connsiteY24" fmla="*/ 648940 h 2203831"/>
              <a:gd name="connsiteX25" fmla="*/ 4501 w 4310687"/>
              <a:gd name="connsiteY25" fmla="*/ 691470 h 2203831"/>
              <a:gd name="connsiteX26" fmla="*/ 25766 w 4310687"/>
              <a:gd name="connsiteY26" fmla="*/ 1116772 h 2203831"/>
              <a:gd name="connsiteX27" fmla="*/ 36398 w 4310687"/>
              <a:gd name="connsiteY27" fmla="*/ 1425117 h 2203831"/>
              <a:gd name="connsiteX28" fmla="*/ 47031 w 4310687"/>
              <a:gd name="connsiteY28" fmla="*/ 1457014 h 2203831"/>
              <a:gd name="connsiteX29" fmla="*/ 57664 w 4310687"/>
              <a:gd name="connsiteY29" fmla="*/ 1531442 h 2203831"/>
              <a:gd name="connsiteX30" fmla="*/ 78929 w 4310687"/>
              <a:gd name="connsiteY30" fmla="*/ 1595238 h 2203831"/>
              <a:gd name="connsiteX31" fmla="*/ 89561 w 4310687"/>
              <a:gd name="connsiteY31" fmla="*/ 1627135 h 2203831"/>
              <a:gd name="connsiteX32" fmla="*/ 132092 w 4310687"/>
              <a:gd name="connsiteY32" fmla="*/ 1680298 h 2203831"/>
              <a:gd name="connsiteX33" fmla="*/ 163989 w 4310687"/>
              <a:gd name="connsiteY33" fmla="*/ 1722828 h 2203831"/>
              <a:gd name="connsiteX34" fmla="*/ 227785 w 4310687"/>
              <a:gd name="connsiteY34" fmla="*/ 1786624 h 2203831"/>
              <a:gd name="connsiteX35" fmla="*/ 270315 w 4310687"/>
              <a:gd name="connsiteY35" fmla="*/ 1850419 h 2203831"/>
              <a:gd name="connsiteX36" fmla="*/ 291580 w 4310687"/>
              <a:gd name="connsiteY36" fmla="*/ 1882317 h 2203831"/>
              <a:gd name="connsiteX37" fmla="*/ 323478 w 4310687"/>
              <a:gd name="connsiteY37" fmla="*/ 1935479 h 2203831"/>
              <a:gd name="connsiteX38" fmla="*/ 376640 w 4310687"/>
              <a:gd name="connsiteY38" fmla="*/ 2009907 h 2203831"/>
              <a:gd name="connsiteX39" fmla="*/ 408538 w 4310687"/>
              <a:gd name="connsiteY39" fmla="*/ 2020540 h 2203831"/>
              <a:gd name="connsiteX40" fmla="*/ 440436 w 4310687"/>
              <a:gd name="connsiteY40" fmla="*/ 2041805 h 2203831"/>
              <a:gd name="connsiteX41" fmla="*/ 504231 w 4310687"/>
              <a:gd name="connsiteY41" fmla="*/ 2063070 h 2203831"/>
              <a:gd name="connsiteX42" fmla="*/ 568026 w 4310687"/>
              <a:gd name="connsiteY42" fmla="*/ 2084335 h 2203831"/>
              <a:gd name="connsiteX43" fmla="*/ 599924 w 4310687"/>
              <a:gd name="connsiteY43" fmla="*/ 2094968 h 2203831"/>
              <a:gd name="connsiteX44" fmla="*/ 663719 w 4310687"/>
              <a:gd name="connsiteY44" fmla="*/ 2105600 h 2203831"/>
              <a:gd name="connsiteX45" fmla="*/ 695617 w 4310687"/>
              <a:gd name="connsiteY45" fmla="*/ 2116233 h 2203831"/>
              <a:gd name="connsiteX46" fmla="*/ 812575 w 4310687"/>
              <a:gd name="connsiteY46" fmla="*/ 2137498 h 2203831"/>
              <a:gd name="connsiteX47" fmla="*/ 940166 w 4310687"/>
              <a:gd name="connsiteY47" fmla="*/ 2158763 h 2203831"/>
              <a:gd name="connsiteX48" fmla="*/ 1333571 w 4310687"/>
              <a:gd name="connsiteY48" fmla="*/ 2180028 h 2203831"/>
              <a:gd name="connsiteX49" fmla="*/ 1992789 w 4310687"/>
              <a:gd name="connsiteY49" fmla="*/ 2180028 h 2203831"/>
              <a:gd name="connsiteX50" fmla="*/ 2067217 w 4310687"/>
              <a:gd name="connsiteY50" fmla="*/ 2158763 h 2203831"/>
              <a:gd name="connsiteX51" fmla="*/ 2109747 w 4310687"/>
              <a:gd name="connsiteY51" fmla="*/ 2148131 h 2203831"/>
              <a:gd name="connsiteX52" fmla="*/ 2184175 w 4310687"/>
              <a:gd name="connsiteY52" fmla="*/ 2126866 h 2203831"/>
              <a:gd name="connsiteX53" fmla="*/ 2226705 w 4310687"/>
              <a:gd name="connsiteY53" fmla="*/ 2105600 h 2203831"/>
              <a:gd name="connsiteX54" fmla="*/ 2247971 w 4310687"/>
              <a:gd name="connsiteY54" fmla="*/ 2084335 h 2203831"/>
              <a:gd name="connsiteX55" fmla="*/ 2354296 w 4310687"/>
              <a:gd name="connsiteY55" fmla="*/ 2063070 h 2203831"/>
              <a:gd name="connsiteX56" fmla="*/ 2460622 w 4310687"/>
              <a:gd name="connsiteY56" fmla="*/ 2041805 h 2203831"/>
              <a:gd name="connsiteX57" fmla="*/ 2577580 w 4310687"/>
              <a:gd name="connsiteY57" fmla="*/ 2020540 h 2203831"/>
              <a:gd name="connsiteX58" fmla="*/ 2662640 w 4310687"/>
              <a:gd name="connsiteY58" fmla="*/ 1999275 h 2203831"/>
              <a:gd name="connsiteX59" fmla="*/ 2726436 w 4310687"/>
              <a:gd name="connsiteY59" fmla="*/ 1988642 h 2203831"/>
              <a:gd name="connsiteX60" fmla="*/ 2758333 w 4310687"/>
              <a:gd name="connsiteY60" fmla="*/ 1967377 h 2203831"/>
              <a:gd name="connsiteX61" fmla="*/ 2822129 w 4310687"/>
              <a:gd name="connsiteY61" fmla="*/ 1946112 h 2203831"/>
              <a:gd name="connsiteX62" fmla="*/ 2854026 w 4310687"/>
              <a:gd name="connsiteY62" fmla="*/ 1924847 h 2203831"/>
              <a:gd name="connsiteX63" fmla="*/ 2928454 w 4310687"/>
              <a:gd name="connsiteY63" fmla="*/ 1903582 h 2203831"/>
              <a:gd name="connsiteX64" fmla="*/ 2960352 w 4310687"/>
              <a:gd name="connsiteY64" fmla="*/ 1892949 h 2203831"/>
              <a:gd name="connsiteX65" fmla="*/ 3002882 w 4310687"/>
              <a:gd name="connsiteY65" fmla="*/ 1882317 h 2203831"/>
              <a:gd name="connsiteX66" fmla="*/ 3066678 w 4310687"/>
              <a:gd name="connsiteY66" fmla="*/ 1861052 h 2203831"/>
              <a:gd name="connsiteX67" fmla="*/ 3098575 w 4310687"/>
              <a:gd name="connsiteY67" fmla="*/ 1850419 h 2203831"/>
              <a:gd name="connsiteX68" fmla="*/ 3162371 w 4310687"/>
              <a:gd name="connsiteY68" fmla="*/ 1839786 h 2203831"/>
              <a:gd name="connsiteX69" fmla="*/ 3204901 w 4310687"/>
              <a:gd name="connsiteY69" fmla="*/ 1829154 h 2203831"/>
              <a:gd name="connsiteX70" fmla="*/ 3279329 w 4310687"/>
              <a:gd name="connsiteY70" fmla="*/ 1818521 h 2203831"/>
              <a:gd name="connsiteX71" fmla="*/ 3396287 w 4310687"/>
              <a:gd name="connsiteY71" fmla="*/ 1786624 h 2203831"/>
              <a:gd name="connsiteX72" fmla="*/ 3502612 w 4310687"/>
              <a:gd name="connsiteY72" fmla="*/ 1754726 h 2203831"/>
              <a:gd name="connsiteX73" fmla="*/ 3534510 w 4310687"/>
              <a:gd name="connsiteY73" fmla="*/ 1744093 h 2203831"/>
              <a:gd name="connsiteX74" fmla="*/ 3566408 w 4310687"/>
              <a:gd name="connsiteY74" fmla="*/ 1722828 h 2203831"/>
              <a:gd name="connsiteX75" fmla="*/ 3662101 w 4310687"/>
              <a:gd name="connsiteY75" fmla="*/ 1680298 h 2203831"/>
              <a:gd name="connsiteX76" fmla="*/ 3683366 w 4310687"/>
              <a:gd name="connsiteY76" fmla="*/ 1648400 h 2203831"/>
              <a:gd name="connsiteX77" fmla="*/ 3715264 w 4310687"/>
              <a:gd name="connsiteY77" fmla="*/ 1637768 h 2203831"/>
              <a:gd name="connsiteX78" fmla="*/ 3779059 w 4310687"/>
              <a:gd name="connsiteY78" fmla="*/ 1595238 h 2203831"/>
              <a:gd name="connsiteX79" fmla="*/ 3832222 w 4310687"/>
              <a:gd name="connsiteY79" fmla="*/ 1552707 h 2203831"/>
              <a:gd name="connsiteX80" fmla="*/ 3864119 w 4310687"/>
              <a:gd name="connsiteY80" fmla="*/ 1520810 h 2203831"/>
              <a:gd name="connsiteX81" fmla="*/ 3938547 w 4310687"/>
              <a:gd name="connsiteY81" fmla="*/ 1478279 h 2203831"/>
              <a:gd name="connsiteX82" fmla="*/ 3949180 w 4310687"/>
              <a:gd name="connsiteY82" fmla="*/ 1446382 h 2203831"/>
              <a:gd name="connsiteX83" fmla="*/ 3981078 w 4310687"/>
              <a:gd name="connsiteY83" fmla="*/ 1435749 h 2203831"/>
              <a:gd name="connsiteX84" fmla="*/ 4012975 w 4310687"/>
              <a:gd name="connsiteY84" fmla="*/ 1414484 h 2203831"/>
              <a:gd name="connsiteX85" fmla="*/ 4087403 w 4310687"/>
              <a:gd name="connsiteY85" fmla="*/ 1318791 h 2203831"/>
              <a:gd name="connsiteX86" fmla="*/ 4119301 w 4310687"/>
              <a:gd name="connsiteY86" fmla="*/ 1254996 h 2203831"/>
              <a:gd name="connsiteX87" fmla="*/ 4140566 w 4310687"/>
              <a:gd name="connsiteY87" fmla="*/ 1191200 h 2203831"/>
              <a:gd name="connsiteX88" fmla="*/ 4161831 w 4310687"/>
              <a:gd name="connsiteY88" fmla="*/ 1159303 h 2203831"/>
              <a:gd name="connsiteX89" fmla="*/ 4193729 w 4310687"/>
              <a:gd name="connsiteY89" fmla="*/ 1095507 h 2203831"/>
              <a:gd name="connsiteX90" fmla="*/ 4225626 w 4310687"/>
              <a:gd name="connsiteY90" fmla="*/ 1021079 h 2203831"/>
              <a:gd name="connsiteX91" fmla="*/ 4246892 w 4310687"/>
              <a:gd name="connsiteY91" fmla="*/ 999814 h 2203831"/>
              <a:gd name="connsiteX92" fmla="*/ 4268157 w 4310687"/>
              <a:gd name="connsiteY92" fmla="*/ 936019 h 2203831"/>
              <a:gd name="connsiteX93" fmla="*/ 4289422 w 4310687"/>
              <a:gd name="connsiteY93" fmla="*/ 840326 h 2203831"/>
              <a:gd name="connsiteX94" fmla="*/ 4300054 w 4310687"/>
              <a:gd name="connsiteY94" fmla="*/ 659572 h 2203831"/>
              <a:gd name="connsiteX95" fmla="*/ 4310687 w 4310687"/>
              <a:gd name="connsiteY95" fmla="*/ 617042 h 2203831"/>
              <a:gd name="connsiteX96" fmla="*/ 4300054 w 4310687"/>
              <a:gd name="connsiteY96" fmla="*/ 340596 h 2203831"/>
              <a:gd name="connsiteX97" fmla="*/ 4268157 w 4310687"/>
              <a:gd name="connsiteY97" fmla="*/ 276800 h 2203831"/>
              <a:gd name="connsiteX98" fmla="*/ 4172464 w 4310687"/>
              <a:gd name="connsiteY98" fmla="*/ 191740 h 2203831"/>
              <a:gd name="connsiteX99" fmla="*/ 4119301 w 4310687"/>
              <a:gd name="connsiteY99" fmla="*/ 138577 h 2203831"/>
              <a:gd name="connsiteX100" fmla="*/ 4098036 w 4310687"/>
              <a:gd name="connsiteY100" fmla="*/ 106679 h 2203831"/>
              <a:gd name="connsiteX101" fmla="*/ 4034240 w 4310687"/>
              <a:gd name="connsiteY101" fmla="*/ 85414 h 2203831"/>
              <a:gd name="connsiteX102" fmla="*/ 3991710 w 4310687"/>
              <a:gd name="connsiteY102" fmla="*/ 74782 h 2203831"/>
              <a:gd name="connsiteX103" fmla="*/ 3959812 w 4310687"/>
              <a:gd name="connsiteY103" fmla="*/ 64149 h 2203831"/>
              <a:gd name="connsiteX104" fmla="*/ 3587673 w 4310687"/>
              <a:gd name="connsiteY104" fmla="*/ 53517 h 2203831"/>
              <a:gd name="connsiteX105" fmla="*/ 2843394 w 4310687"/>
              <a:gd name="connsiteY105" fmla="*/ 10986 h 2203831"/>
              <a:gd name="connsiteX106" fmla="*/ 2790231 w 4310687"/>
              <a:gd name="connsiteY106" fmla="*/ 354 h 220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310687" h="2203831">
                <a:moveTo>
                  <a:pt x="2790231" y="354"/>
                </a:moveTo>
                <a:cubicBezTo>
                  <a:pt x="2634287" y="354"/>
                  <a:pt x="2201853" y="4794"/>
                  <a:pt x="1907729" y="10986"/>
                </a:cubicBezTo>
                <a:cubicBezTo>
                  <a:pt x="1862995" y="11928"/>
                  <a:pt x="1779275" y="17988"/>
                  <a:pt x="1726975" y="32252"/>
                </a:cubicBezTo>
                <a:cubicBezTo>
                  <a:pt x="1705350" y="38150"/>
                  <a:pt x="1684445" y="46429"/>
                  <a:pt x="1663180" y="53517"/>
                </a:cubicBezTo>
                <a:cubicBezTo>
                  <a:pt x="1652547" y="57061"/>
                  <a:pt x="1642155" y="61431"/>
                  <a:pt x="1631282" y="64149"/>
                </a:cubicBezTo>
                <a:cubicBezTo>
                  <a:pt x="1617105" y="67693"/>
                  <a:pt x="1603361" y="74442"/>
                  <a:pt x="1588752" y="74782"/>
                </a:cubicBezTo>
                <a:cubicBezTo>
                  <a:pt x="1298186" y="81539"/>
                  <a:pt x="1007505" y="81870"/>
                  <a:pt x="716882" y="85414"/>
                </a:cubicBezTo>
                <a:cubicBezTo>
                  <a:pt x="681440" y="88958"/>
                  <a:pt x="645817" y="91010"/>
                  <a:pt x="610557" y="96047"/>
                </a:cubicBezTo>
                <a:cubicBezTo>
                  <a:pt x="577305" y="100797"/>
                  <a:pt x="566433" y="108653"/>
                  <a:pt x="536129" y="117312"/>
                </a:cubicBezTo>
                <a:cubicBezTo>
                  <a:pt x="522078" y="121327"/>
                  <a:pt x="507775" y="124401"/>
                  <a:pt x="493598" y="127945"/>
                </a:cubicBezTo>
                <a:cubicBezTo>
                  <a:pt x="482966" y="135033"/>
                  <a:pt x="473131" y="143495"/>
                  <a:pt x="461701" y="149210"/>
                </a:cubicBezTo>
                <a:cubicBezTo>
                  <a:pt x="451676" y="154222"/>
                  <a:pt x="440105" y="155427"/>
                  <a:pt x="429803" y="159842"/>
                </a:cubicBezTo>
                <a:cubicBezTo>
                  <a:pt x="415235" y="166086"/>
                  <a:pt x="401035" y="173243"/>
                  <a:pt x="387273" y="181107"/>
                </a:cubicBezTo>
                <a:cubicBezTo>
                  <a:pt x="376178" y="187447"/>
                  <a:pt x="367052" y="197182"/>
                  <a:pt x="355375" y="202372"/>
                </a:cubicBezTo>
                <a:cubicBezTo>
                  <a:pt x="334892" y="211476"/>
                  <a:pt x="312845" y="216550"/>
                  <a:pt x="291580" y="223638"/>
                </a:cubicBezTo>
                <a:lnTo>
                  <a:pt x="259682" y="234270"/>
                </a:lnTo>
                <a:cubicBezTo>
                  <a:pt x="236001" y="250058"/>
                  <a:pt x="223832" y="255159"/>
                  <a:pt x="206519" y="276800"/>
                </a:cubicBezTo>
                <a:cubicBezTo>
                  <a:pt x="198536" y="286779"/>
                  <a:pt x="191373" y="297480"/>
                  <a:pt x="185254" y="308698"/>
                </a:cubicBezTo>
                <a:cubicBezTo>
                  <a:pt x="170074" y="336528"/>
                  <a:pt x="165140" y="371344"/>
                  <a:pt x="142724" y="393759"/>
                </a:cubicBezTo>
                <a:lnTo>
                  <a:pt x="110826" y="425656"/>
                </a:lnTo>
                <a:cubicBezTo>
                  <a:pt x="72056" y="541973"/>
                  <a:pt x="133886" y="365798"/>
                  <a:pt x="78929" y="489452"/>
                </a:cubicBezTo>
                <a:cubicBezTo>
                  <a:pt x="69825" y="509935"/>
                  <a:pt x="64752" y="531982"/>
                  <a:pt x="57664" y="553247"/>
                </a:cubicBezTo>
                <a:lnTo>
                  <a:pt x="47031" y="585145"/>
                </a:lnTo>
                <a:cubicBezTo>
                  <a:pt x="43487" y="595777"/>
                  <a:pt x="42615" y="607717"/>
                  <a:pt x="36398" y="617042"/>
                </a:cubicBezTo>
                <a:lnTo>
                  <a:pt x="15133" y="648940"/>
                </a:lnTo>
                <a:cubicBezTo>
                  <a:pt x="11589" y="663117"/>
                  <a:pt x="4501" y="676857"/>
                  <a:pt x="4501" y="691470"/>
                </a:cubicBezTo>
                <a:cubicBezTo>
                  <a:pt x="4501" y="1044700"/>
                  <a:pt x="-14562" y="955468"/>
                  <a:pt x="25766" y="1116772"/>
                </a:cubicBezTo>
                <a:cubicBezTo>
                  <a:pt x="29310" y="1219554"/>
                  <a:pt x="29983" y="1322475"/>
                  <a:pt x="36398" y="1425117"/>
                </a:cubicBezTo>
                <a:cubicBezTo>
                  <a:pt x="37097" y="1436303"/>
                  <a:pt x="44833" y="1446024"/>
                  <a:pt x="47031" y="1457014"/>
                </a:cubicBezTo>
                <a:cubicBezTo>
                  <a:pt x="51946" y="1481589"/>
                  <a:pt x="52029" y="1507023"/>
                  <a:pt x="57664" y="1531442"/>
                </a:cubicBezTo>
                <a:cubicBezTo>
                  <a:pt x="62704" y="1553284"/>
                  <a:pt x="71841" y="1573973"/>
                  <a:pt x="78929" y="1595238"/>
                </a:cubicBezTo>
                <a:cubicBezTo>
                  <a:pt x="82473" y="1605870"/>
                  <a:pt x="83344" y="1617810"/>
                  <a:pt x="89561" y="1627135"/>
                </a:cubicBezTo>
                <a:cubicBezTo>
                  <a:pt x="142140" y="1706004"/>
                  <a:pt x="81587" y="1619693"/>
                  <a:pt x="132092" y="1680298"/>
                </a:cubicBezTo>
                <a:cubicBezTo>
                  <a:pt x="143437" y="1693911"/>
                  <a:pt x="152134" y="1709656"/>
                  <a:pt x="163989" y="1722828"/>
                </a:cubicBezTo>
                <a:cubicBezTo>
                  <a:pt x="184107" y="1745182"/>
                  <a:pt x="211103" y="1761601"/>
                  <a:pt x="227785" y="1786624"/>
                </a:cubicBezTo>
                <a:lnTo>
                  <a:pt x="270315" y="1850419"/>
                </a:lnTo>
                <a:lnTo>
                  <a:pt x="291580" y="1882317"/>
                </a:lnTo>
                <a:cubicBezTo>
                  <a:pt x="316260" y="1956360"/>
                  <a:pt x="284557" y="1877097"/>
                  <a:pt x="323478" y="1935479"/>
                </a:cubicBezTo>
                <a:cubicBezTo>
                  <a:pt x="350088" y="1975393"/>
                  <a:pt x="334844" y="1982043"/>
                  <a:pt x="376640" y="2009907"/>
                </a:cubicBezTo>
                <a:cubicBezTo>
                  <a:pt x="385965" y="2016124"/>
                  <a:pt x="398513" y="2015528"/>
                  <a:pt x="408538" y="2020540"/>
                </a:cubicBezTo>
                <a:cubicBezTo>
                  <a:pt x="419968" y="2026255"/>
                  <a:pt x="428759" y="2036615"/>
                  <a:pt x="440436" y="2041805"/>
                </a:cubicBezTo>
                <a:cubicBezTo>
                  <a:pt x="460919" y="2050909"/>
                  <a:pt x="482966" y="2055982"/>
                  <a:pt x="504231" y="2063070"/>
                </a:cubicBezTo>
                <a:lnTo>
                  <a:pt x="568026" y="2084335"/>
                </a:lnTo>
                <a:cubicBezTo>
                  <a:pt x="578659" y="2087879"/>
                  <a:pt x="588869" y="2093126"/>
                  <a:pt x="599924" y="2094968"/>
                </a:cubicBezTo>
                <a:lnTo>
                  <a:pt x="663719" y="2105600"/>
                </a:lnTo>
                <a:cubicBezTo>
                  <a:pt x="674352" y="2109144"/>
                  <a:pt x="684744" y="2113515"/>
                  <a:pt x="695617" y="2116233"/>
                </a:cubicBezTo>
                <a:cubicBezTo>
                  <a:pt x="730647" y="2124991"/>
                  <a:pt x="777803" y="2131176"/>
                  <a:pt x="812575" y="2137498"/>
                </a:cubicBezTo>
                <a:cubicBezTo>
                  <a:pt x="880428" y="2149835"/>
                  <a:pt x="861554" y="2150028"/>
                  <a:pt x="940166" y="2158763"/>
                </a:cubicBezTo>
                <a:cubicBezTo>
                  <a:pt x="1090915" y="2175513"/>
                  <a:pt x="1154746" y="2173150"/>
                  <a:pt x="1333571" y="2180028"/>
                </a:cubicBezTo>
                <a:cubicBezTo>
                  <a:pt x="1587986" y="2222433"/>
                  <a:pt x="1423549" y="2199003"/>
                  <a:pt x="1992789" y="2180028"/>
                </a:cubicBezTo>
                <a:cubicBezTo>
                  <a:pt x="2011609" y="2179401"/>
                  <a:pt x="2047981" y="2164259"/>
                  <a:pt x="2067217" y="2158763"/>
                </a:cubicBezTo>
                <a:cubicBezTo>
                  <a:pt x="2081268" y="2154749"/>
                  <a:pt x="2095696" y="2152145"/>
                  <a:pt x="2109747" y="2148131"/>
                </a:cubicBezTo>
                <a:cubicBezTo>
                  <a:pt x="2216522" y="2117624"/>
                  <a:pt x="2051221" y="2160103"/>
                  <a:pt x="2184175" y="2126866"/>
                </a:cubicBezTo>
                <a:cubicBezTo>
                  <a:pt x="2198352" y="2119777"/>
                  <a:pt x="2213517" y="2114392"/>
                  <a:pt x="2226705" y="2105600"/>
                </a:cubicBezTo>
                <a:cubicBezTo>
                  <a:pt x="2235046" y="2100039"/>
                  <a:pt x="2238461" y="2087505"/>
                  <a:pt x="2247971" y="2084335"/>
                </a:cubicBezTo>
                <a:cubicBezTo>
                  <a:pt x="2282260" y="2072905"/>
                  <a:pt x="2319232" y="2071836"/>
                  <a:pt x="2354296" y="2063070"/>
                </a:cubicBezTo>
                <a:cubicBezTo>
                  <a:pt x="2417741" y="2047209"/>
                  <a:pt x="2382412" y="2054840"/>
                  <a:pt x="2460622" y="2041805"/>
                </a:cubicBezTo>
                <a:cubicBezTo>
                  <a:pt x="2525690" y="2020114"/>
                  <a:pt x="2465939" y="2037715"/>
                  <a:pt x="2577580" y="2020540"/>
                </a:cubicBezTo>
                <a:cubicBezTo>
                  <a:pt x="2726914" y="1997566"/>
                  <a:pt x="2560773" y="2021912"/>
                  <a:pt x="2662640" y="1999275"/>
                </a:cubicBezTo>
                <a:cubicBezTo>
                  <a:pt x="2683685" y="1994598"/>
                  <a:pt x="2705171" y="1992186"/>
                  <a:pt x="2726436" y="1988642"/>
                </a:cubicBezTo>
                <a:cubicBezTo>
                  <a:pt x="2737068" y="1981554"/>
                  <a:pt x="2746656" y="1972567"/>
                  <a:pt x="2758333" y="1967377"/>
                </a:cubicBezTo>
                <a:cubicBezTo>
                  <a:pt x="2778817" y="1958273"/>
                  <a:pt x="2803478" y="1958546"/>
                  <a:pt x="2822129" y="1946112"/>
                </a:cubicBezTo>
                <a:cubicBezTo>
                  <a:pt x="2832761" y="1939024"/>
                  <a:pt x="2842597" y="1930562"/>
                  <a:pt x="2854026" y="1924847"/>
                </a:cubicBezTo>
                <a:cubicBezTo>
                  <a:pt x="2871025" y="1916347"/>
                  <a:pt x="2912550" y="1908126"/>
                  <a:pt x="2928454" y="1903582"/>
                </a:cubicBezTo>
                <a:cubicBezTo>
                  <a:pt x="2939231" y="1900503"/>
                  <a:pt x="2949575" y="1896028"/>
                  <a:pt x="2960352" y="1892949"/>
                </a:cubicBezTo>
                <a:cubicBezTo>
                  <a:pt x="2974403" y="1888935"/>
                  <a:pt x="2988885" y="1886516"/>
                  <a:pt x="3002882" y="1882317"/>
                </a:cubicBezTo>
                <a:cubicBezTo>
                  <a:pt x="3024352" y="1875876"/>
                  <a:pt x="3045413" y="1868141"/>
                  <a:pt x="3066678" y="1861052"/>
                </a:cubicBezTo>
                <a:cubicBezTo>
                  <a:pt x="3077310" y="1857508"/>
                  <a:pt x="3087520" y="1852262"/>
                  <a:pt x="3098575" y="1850419"/>
                </a:cubicBezTo>
                <a:cubicBezTo>
                  <a:pt x="3119840" y="1846875"/>
                  <a:pt x="3141231" y="1844014"/>
                  <a:pt x="3162371" y="1839786"/>
                </a:cubicBezTo>
                <a:cubicBezTo>
                  <a:pt x="3176700" y="1836920"/>
                  <a:pt x="3190524" y="1831768"/>
                  <a:pt x="3204901" y="1829154"/>
                </a:cubicBezTo>
                <a:cubicBezTo>
                  <a:pt x="3229558" y="1824671"/>
                  <a:pt x="3254754" y="1823436"/>
                  <a:pt x="3279329" y="1818521"/>
                </a:cubicBezTo>
                <a:cubicBezTo>
                  <a:pt x="3405649" y="1793257"/>
                  <a:pt x="3325010" y="1806989"/>
                  <a:pt x="3396287" y="1786624"/>
                </a:cubicBezTo>
                <a:cubicBezTo>
                  <a:pt x="3508742" y="1754494"/>
                  <a:pt x="3351050" y="1805247"/>
                  <a:pt x="3502612" y="1754726"/>
                </a:cubicBezTo>
                <a:cubicBezTo>
                  <a:pt x="3513245" y="1751182"/>
                  <a:pt x="3525184" y="1750310"/>
                  <a:pt x="3534510" y="1744093"/>
                </a:cubicBezTo>
                <a:cubicBezTo>
                  <a:pt x="3545143" y="1737005"/>
                  <a:pt x="3554731" y="1728018"/>
                  <a:pt x="3566408" y="1722828"/>
                </a:cubicBezTo>
                <a:cubicBezTo>
                  <a:pt x="3680286" y="1672216"/>
                  <a:pt x="3589912" y="1728423"/>
                  <a:pt x="3662101" y="1680298"/>
                </a:cubicBezTo>
                <a:cubicBezTo>
                  <a:pt x="3669189" y="1669665"/>
                  <a:pt x="3673387" y="1656383"/>
                  <a:pt x="3683366" y="1648400"/>
                </a:cubicBezTo>
                <a:cubicBezTo>
                  <a:pt x="3692118" y="1641399"/>
                  <a:pt x="3705467" y="1643211"/>
                  <a:pt x="3715264" y="1637768"/>
                </a:cubicBezTo>
                <a:cubicBezTo>
                  <a:pt x="3737605" y="1625356"/>
                  <a:pt x="3760988" y="1613310"/>
                  <a:pt x="3779059" y="1595238"/>
                </a:cubicBezTo>
                <a:cubicBezTo>
                  <a:pt x="3840916" y="1533378"/>
                  <a:pt x="3751756" y="1619761"/>
                  <a:pt x="3832222" y="1552707"/>
                </a:cubicBezTo>
                <a:cubicBezTo>
                  <a:pt x="3843773" y="1543081"/>
                  <a:pt x="3852568" y="1530436"/>
                  <a:pt x="3864119" y="1520810"/>
                </a:cubicBezTo>
                <a:cubicBezTo>
                  <a:pt x="3886660" y="1502026"/>
                  <a:pt x="3912552" y="1491277"/>
                  <a:pt x="3938547" y="1478279"/>
                </a:cubicBezTo>
                <a:cubicBezTo>
                  <a:pt x="3942091" y="1467647"/>
                  <a:pt x="3941255" y="1454307"/>
                  <a:pt x="3949180" y="1446382"/>
                </a:cubicBezTo>
                <a:cubicBezTo>
                  <a:pt x="3957105" y="1438457"/>
                  <a:pt x="3971053" y="1440761"/>
                  <a:pt x="3981078" y="1435749"/>
                </a:cubicBezTo>
                <a:cubicBezTo>
                  <a:pt x="3992507" y="1430034"/>
                  <a:pt x="4002343" y="1421572"/>
                  <a:pt x="4012975" y="1414484"/>
                </a:cubicBezTo>
                <a:cubicBezTo>
                  <a:pt x="4063846" y="1338178"/>
                  <a:pt x="4037433" y="1368761"/>
                  <a:pt x="4087403" y="1318791"/>
                </a:cubicBezTo>
                <a:cubicBezTo>
                  <a:pt x="4126186" y="1202447"/>
                  <a:pt x="4064332" y="1378678"/>
                  <a:pt x="4119301" y="1254996"/>
                </a:cubicBezTo>
                <a:cubicBezTo>
                  <a:pt x="4128405" y="1234512"/>
                  <a:pt x="4128132" y="1209851"/>
                  <a:pt x="4140566" y="1191200"/>
                </a:cubicBezTo>
                <a:cubicBezTo>
                  <a:pt x="4147654" y="1180568"/>
                  <a:pt x="4156116" y="1170732"/>
                  <a:pt x="4161831" y="1159303"/>
                </a:cubicBezTo>
                <a:cubicBezTo>
                  <a:pt x="4205855" y="1071257"/>
                  <a:pt x="4132784" y="1186927"/>
                  <a:pt x="4193729" y="1095507"/>
                </a:cubicBezTo>
                <a:cubicBezTo>
                  <a:pt x="4203180" y="1067154"/>
                  <a:pt x="4208108" y="1047355"/>
                  <a:pt x="4225626" y="1021079"/>
                </a:cubicBezTo>
                <a:cubicBezTo>
                  <a:pt x="4231187" y="1012738"/>
                  <a:pt x="4239803" y="1006902"/>
                  <a:pt x="4246892" y="999814"/>
                </a:cubicBezTo>
                <a:cubicBezTo>
                  <a:pt x="4253980" y="978549"/>
                  <a:pt x="4264472" y="958129"/>
                  <a:pt x="4268157" y="936019"/>
                </a:cubicBezTo>
                <a:cubicBezTo>
                  <a:pt x="4280631" y="861169"/>
                  <a:pt x="4271971" y="892676"/>
                  <a:pt x="4289422" y="840326"/>
                </a:cubicBezTo>
                <a:cubicBezTo>
                  <a:pt x="4292966" y="780075"/>
                  <a:pt x="4294332" y="719656"/>
                  <a:pt x="4300054" y="659572"/>
                </a:cubicBezTo>
                <a:cubicBezTo>
                  <a:pt x="4301439" y="645025"/>
                  <a:pt x="4310687" y="631655"/>
                  <a:pt x="4310687" y="617042"/>
                </a:cubicBezTo>
                <a:cubicBezTo>
                  <a:pt x="4310687" y="524825"/>
                  <a:pt x="4306399" y="432594"/>
                  <a:pt x="4300054" y="340596"/>
                </a:cubicBezTo>
                <a:cubicBezTo>
                  <a:pt x="4298673" y="320567"/>
                  <a:pt x="4280484" y="290668"/>
                  <a:pt x="4268157" y="276800"/>
                </a:cubicBezTo>
                <a:cubicBezTo>
                  <a:pt x="4120111" y="110250"/>
                  <a:pt x="4261343" y="269509"/>
                  <a:pt x="4172464" y="191740"/>
                </a:cubicBezTo>
                <a:cubicBezTo>
                  <a:pt x="4153604" y="175237"/>
                  <a:pt x="4133202" y="159429"/>
                  <a:pt x="4119301" y="138577"/>
                </a:cubicBezTo>
                <a:cubicBezTo>
                  <a:pt x="4112213" y="127944"/>
                  <a:pt x="4108872" y="113452"/>
                  <a:pt x="4098036" y="106679"/>
                </a:cubicBezTo>
                <a:cubicBezTo>
                  <a:pt x="4079028" y="94799"/>
                  <a:pt x="4055986" y="90850"/>
                  <a:pt x="4034240" y="85414"/>
                </a:cubicBezTo>
                <a:cubicBezTo>
                  <a:pt x="4020063" y="81870"/>
                  <a:pt x="4005761" y="78796"/>
                  <a:pt x="3991710" y="74782"/>
                </a:cubicBezTo>
                <a:cubicBezTo>
                  <a:pt x="3980933" y="71703"/>
                  <a:pt x="3971004" y="64738"/>
                  <a:pt x="3959812" y="64149"/>
                </a:cubicBezTo>
                <a:cubicBezTo>
                  <a:pt x="3835887" y="57627"/>
                  <a:pt x="3711719" y="57061"/>
                  <a:pt x="3587673" y="53517"/>
                </a:cubicBezTo>
                <a:cubicBezTo>
                  <a:pt x="3237009" y="-16617"/>
                  <a:pt x="3482392" y="22605"/>
                  <a:pt x="2843394" y="10986"/>
                </a:cubicBezTo>
                <a:cubicBezTo>
                  <a:pt x="2801409" y="-3008"/>
                  <a:pt x="2946175" y="354"/>
                  <a:pt x="2790231" y="354"/>
                </a:cubicBezTo>
                <a:close/>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Forme libre 11"/>
          <p:cNvSpPr/>
          <p:nvPr/>
        </p:nvSpPr>
        <p:spPr>
          <a:xfrm>
            <a:off x="4639381" y="526256"/>
            <a:ext cx="1531232" cy="1363266"/>
          </a:xfrm>
          <a:custGeom>
            <a:avLst/>
            <a:gdLst>
              <a:gd name="connsiteX0" fmla="*/ 1116418 w 1853257"/>
              <a:gd name="connsiteY0" fmla="*/ 95693 h 1818167"/>
              <a:gd name="connsiteX1" fmla="*/ 1010093 w 1853257"/>
              <a:gd name="connsiteY1" fmla="*/ 63795 h 1818167"/>
              <a:gd name="connsiteX2" fmla="*/ 925032 w 1853257"/>
              <a:gd name="connsiteY2" fmla="*/ 53163 h 1818167"/>
              <a:gd name="connsiteX3" fmla="*/ 659218 w 1853257"/>
              <a:gd name="connsiteY3" fmla="*/ 53163 h 1818167"/>
              <a:gd name="connsiteX4" fmla="*/ 616688 w 1853257"/>
              <a:gd name="connsiteY4" fmla="*/ 74428 h 1818167"/>
              <a:gd name="connsiteX5" fmla="*/ 552893 w 1853257"/>
              <a:gd name="connsiteY5" fmla="*/ 95693 h 1818167"/>
              <a:gd name="connsiteX6" fmla="*/ 489097 w 1853257"/>
              <a:gd name="connsiteY6" fmla="*/ 116958 h 1818167"/>
              <a:gd name="connsiteX7" fmla="*/ 457200 w 1853257"/>
              <a:gd name="connsiteY7" fmla="*/ 127591 h 1818167"/>
              <a:gd name="connsiteX8" fmla="*/ 393404 w 1853257"/>
              <a:gd name="connsiteY8" fmla="*/ 159488 h 1818167"/>
              <a:gd name="connsiteX9" fmla="*/ 297711 w 1853257"/>
              <a:gd name="connsiteY9" fmla="*/ 202018 h 1818167"/>
              <a:gd name="connsiteX10" fmla="*/ 265814 w 1853257"/>
              <a:gd name="connsiteY10" fmla="*/ 212651 h 1818167"/>
              <a:gd name="connsiteX11" fmla="*/ 212651 w 1853257"/>
              <a:gd name="connsiteY11" fmla="*/ 244549 h 1818167"/>
              <a:gd name="connsiteX12" fmla="*/ 170121 w 1853257"/>
              <a:gd name="connsiteY12" fmla="*/ 287079 h 1818167"/>
              <a:gd name="connsiteX13" fmla="*/ 106325 w 1853257"/>
              <a:gd name="connsiteY13" fmla="*/ 340242 h 1818167"/>
              <a:gd name="connsiteX14" fmla="*/ 95693 w 1853257"/>
              <a:gd name="connsiteY14" fmla="*/ 372139 h 1818167"/>
              <a:gd name="connsiteX15" fmla="*/ 74428 w 1853257"/>
              <a:gd name="connsiteY15" fmla="*/ 404037 h 1818167"/>
              <a:gd name="connsiteX16" fmla="*/ 42530 w 1853257"/>
              <a:gd name="connsiteY16" fmla="*/ 478465 h 1818167"/>
              <a:gd name="connsiteX17" fmla="*/ 31897 w 1853257"/>
              <a:gd name="connsiteY17" fmla="*/ 563525 h 1818167"/>
              <a:gd name="connsiteX18" fmla="*/ 21265 w 1853257"/>
              <a:gd name="connsiteY18" fmla="*/ 712381 h 1818167"/>
              <a:gd name="connsiteX19" fmla="*/ 0 w 1853257"/>
              <a:gd name="connsiteY19" fmla="*/ 776177 h 1818167"/>
              <a:gd name="connsiteX20" fmla="*/ 10632 w 1853257"/>
              <a:gd name="connsiteY20" fmla="*/ 956930 h 1818167"/>
              <a:gd name="connsiteX21" fmla="*/ 21265 w 1853257"/>
              <a:gd name="connsiteY21" fmla="*/ 999460 h 1818167"/>
              <a:gd name="connsiteX22" fmla="*/ 31897 w 1853257"/>
              <a:gd name="connsiteY22" fmla="*/ 1073888 h 1818167"/>
              <a:gd name="connsiteX23" fmla="*/ 53162 w 1853257"/>
              <a:gd name="connsiteY23" fmla="*/ 1105786 h 1818167"/>
              <a:gd name="connsiteX24" fmla="*/ 85060 w 1853257"/>
              <a:gd name="connsiteY24" fmla="*/ 1201479 h 1818167"/>
              <a:gd name="connsiteX25" fmla="*/ 106325 w 1853257"/>
              <a:gd name="connsiteY25" fmla="*/ 1254642 h 1818167"/>
              <a:gd name="connsiteX26" fmla="*/ 138223 w 1853257"/>
              <a:gd name="connsiteY26" fmla="*/ 1371600 h 1818167"/>
              <a:gd name="connsiteX27" fmla="*/ 202018 w 1853257"/>
              <a:gd name="connsiteY27" fmla="*/ 1467293 h 1818167"/>
              <a:gd name="connsiteX28" fmla="*/ 223283 w 1853257"/>
              <a:gd name="connsiteY28" fmla="*/ 1499191 h 1818167"/>
              <a:gd name="connsiteX29" fmla="*/ 318976 w 1853257"/>
              <a:gd name="connsiteY29" fmla="*/ 1584251 h 1818167"/>
              <a:gd name="connsiteX30" fmla="*/ 393404 w 1853257"/>
              <a:gd name="connsiteY30" fmla="*/ 1669311 h 1818167"/>
              <a:gd name="connsiteX31" fmla="*/ 457200 w 1853257"/>
              <a:gd name="connsiteY31" fmla="*/ 1690577 h 1818167"/>
              <a:gd name="connsiteX32" fmla="*/ 489097 w 1853257"/>
              <a:gd name="connsiteY32" fmla="*/ 1711842 h 1818167"/>
              <a:gd name="connsiteX33" fmla="*/ 563525 w 1853257"/>
              <a:gd name="connsiteY33" fmla="*/ 1722474 h 1818167"/>
              <a:gd name="connsiteX34" fmla="*/ 659218 w 1853257"/>
              <a:gd name="connsiteY34" fmla="*/ 1754372 h 1818167"/>
              <a:gd name="connsiteX35" fmla="*/ 691116 w 1853257"/>
              <a:gd name="connsiteY35" fmla="*/ 1765004 h 1818167"/>
              <a:gd name="connsiteX36" fmla="*/ 723014 w 1853257"/>
              <a:gd name="connsiteY36" fmla="*/ 1775637 h 1818167"/>
              <a:gd name="connsiteX37" fmla="*/ 776176 w 1853257"/>
              <a:gd name="connsiteY37" fmla="*/ 1786270 h 1818167"/>
              <a:gd name="connsiteX38" fmla="*/ 903767 w 1853257"/>
              <a:gd name="connsiteY38" fmla="*/ 1818167 h 1818167"/>
              <a:gd name="connsiteX39" fmla="*/ 1169581 w 1853257"/>
              <a:gd name="connsiteY39" fmla="*/ 1807535 h 1818167"/>
              <a:gd name="connsiteX40" fmla="*/ 1201479 w 1853257"/>
              <a:gd name="connsiteY40" fmla="*/ 1775637 h 1818167"/>
              <a:gd name="connsiteX41" fmla="*/ 1265274 w 1853257"/>
              <a:gd name="connsiteY41" fmla="*/ 1733107 h 1818167"/>
              <a:gd name="connsiteX42" fmla="*/ 1371600 w 1853257"/>
              <a:gd name="connsiteY42" fmla="*/ 1701209 h 1818167"/>
              <a:gd name="connsiteX43" fmla="*/ 1446028 w 1853257"/>
              <a:gd name="connsiteY43" fmla="*/ 1669311 h 1818167"/>
              <a:gd name="connsiteX44" fmla="*/ 1541721 w 1853257"/>
              <a:gd name="connsiteY44" fmla="*/ 1626781 h 1818167"/>
              <a:gd name="connsiteX45" fmla="*/ 1605516 w 1853257"/>
              <a:gd name="connsiteY45" fmla="*/ 1605516 h 1818167"/>
              <a:gd name="connsiteX46" fmla="*/ 1669311 w 1853257"/>
              <a:gd name="connsiteY46" fmla="*/ 1562986 h 1818167"/>
              <a:gd name="connsiteX47" fmla="*/ 1701209 w 1853257"/>
              <a:gd name="connsiteY47" fmla="*/ 1541721 h 1818167"/>
              <a:gd name="connsiteX48" fmla="*/ 1722474 w 1853257"/>
              <a:gd name="connsiteY48" fmla="*/ 1509823 h 1818167"/>
              <a:gd name="connsiteX49" fmla="*/ 1754372 w 1853257"/>
              <a:gd name="connsiteY49" fmla="*/ 1477925 h 1818167"/>
              <a:gd name="connsiteX50" fmla="*/ 1765004 w 1853257"/>
              <a:gd name="connsiteY50" fmla="*/ 1446028 h 1818167"/>
              <a:gd name="connsiteX51" fmla="*/ 1818167 w 1853257"/>
              <a:gd name="connsiteY51" fmla="*/ 1350335 h 1818167"/>
              <a:gd name="connsiteX52" fmla="*/ 1839432 w 1853257"/>
              <a:gd name="connsiteY52" fmla="*/ 691116 h 1818167"/>
              <a:gd name="connsiteX53" fmla="*/ 1807534 w 1853257"/>
              <a:gd name="connsiteY53" fmla="*/ 520995 h 1818167"/>
              <a:gd name="connsiteX54" fmla="*/ 1765004 w 1853257"/>
              <a:gd name="connsiteY54" fmla="*/ 425302 h 1818167"/>
              <a:gd name="connsiteX55" fmla="*/ 1711841 w 1853257"/>
              <a:gd name="connsiteY55" fmla="*/ 372139 h 1818167"/>
              <a:gd name="connsiteX56" fmla="*/ 1669311 w 1853257"/>
              <a:gd name="connsiteY56" fmla="*/ 308344 h 1818167"/>
              <a:gd name="connsiteX57" fmla="*/ 1637414 w 1853257"/>
              <a:gd name="connsiteY57" fmla="*/ 287079 h 1818167"/>
              <a:gd name="connsiteX58" fmla="*/ 1552353 w 1853257"/>
              <a:gd name="connsiteY58" fmla="*/ 223284 h 1818167"/>
              <a:gd name="connsiteX59" fmla="*/ 1520455 w 1853257"/>
              <a:gd name="connsiteY59" fmla="*/ 212651 h 1818167"/>
              <a:gd name="connsiteX60" fmla="*/ 1456660 w 1853257"/>
              <a:gd name="connsiteY60" fmla="*/ 180753 h 1818167"/>
              <a:gd name="connsiteX61" fmla="*/ 1318437 w 1853257"/>
              <a:gd name="connsiteY61" fmla="*/ 159488 h 1818167"/>
              <a:gd name="connsiteX62" fmla="*/ 1286539 w 1853257"/>
              <a:gd name="connsiteY62" fmla="*/ 148856 h 1818167"/>
              <a:gd name="connsiteX63" fmla="*/ 1212111 w 1853257"/>
              <a:gd name="connsiteY63" fmla="*/ 127591 h 1818167"/>
              <a:gd name="connsiteX64" fmla="*/ 1180214 w 1853257"/>
              <a:gd name="connsiteY64" fmla="*/ 116958 h 1818167"/>
              <a:gd name="connsiteX65" fmla="*/ 1095153 w 1853257"/>
              <a:gd name="connsiteY65" fmla="*/ 95693 h 1818167"/>
              <a:gd name="connsiteX66" fmla="*/ 1041990 w 1853257"/>
              <a:gd name="connsiteY66" fmla="*/ 74428 h 1818167"/>
              <a:gd name="connsiteX67" fmla="*/ 946297 w 1853257"/>
              <a:gd name="connsiteY67" fmla="*/ 0 h 181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853257" h="1818167">
                <a:moveTo>
                  <a:pt x="1116418" y="95693"/>
                </a:moveTo>
                <a:cubicBezTo>
                  <a:pt x="1088064" y="86242"/>
                  <a:pt x="1042226" y="69150"/>
                  <a:pt x="1010093" y="63795"/>
                </a:cubicBezTo>
                <a:cubicBezTo>
                  <a:pt x="981907" y="59097"/>
                  <a:pt x="953386" y="56707"/>
                  <a:pt x="925032" y="53163"/>
                </a:cubicBezTo>
                <a:cubicBezTo>
                  <a:pt x="819340" y="26739"/>
                  <a:pt x="850565" y="30201"/>
                  <a:pt x="659218" y="53163"/>
                </a:cubicBezTo>
                <a:cubicBezTo>
                  <a:pt x="643481" y="55051"/>
                  <a:pt x="631404" y="68541"/>
                  <a:pt x="616688" y="74428"/>
                </a:cubicBezTo>
                <a:cubicBezTo>
                  <a:pt x="595876" y="82753"/>
                  <a:pt x="574158" y="88605"/>
                  <a:pt x="552893" y="95693"/>
                </a:cubicBezTo>
                <a:lnTo>
                  <a:pt x="489097" y="116958"/>
                </a:lnTo>
                <a:cubicBezTo>
                  <a:pt x="478465" y="120502"/>
                  <a:pt x="466525" y="121374"/>
                  <a:pt x="457200" y="127591"/>
                </a:cubicBezTo>
                <a:cubicBezTo>
                  <a:pt x="415977" y="155073"/>
                  <a:pt x="437425" y="144815"/>
                  <a:pt x="393404" y="159488"/>
                </a:cubicBezTo>
                <a:cubicBezTo>
                  <a:pt x="342855" y="193188"/>
                  <a:pt x="373632" y="176711"/>
                  <a:pt x="297711" y="202018"/>
                </a:cubicBezTo>
                <a:lnTo>
                  <a:pt x="265814" y="212651"/>
                </a:lnTo>
                <a:cubicBezTo>
                  <a:pt x="187231" y="291230"/>
                  <a:pt x="309278" y="175529"/>
                  <a:pt x="212651" y="244549"/>
                </a:cubicBezTo>
                <a:cubicBezTo>
                  <a:pt x="196337" y="256202"/>
                  <a:pt x="185343" y="274031"/>
                  <a:pt x="170121" y="287079"/>
                </a:cubicBezTo>
                <a:cubicBezTo>
                  <a:pt x="66500" y="375897"/>
                  <a:pt x="216934" y="229633"/>
                  <a:pt x="106325" y="340242"/>
                </a:cubicBezTo>
                <a:cubicBezTo>
                  <a:pt x="102781" y="350874"/>
                  <a:pt x="100705" y="362115"/>
                  <a:pt x="95693" y="372139"/>
                </a:cubicBezTo>
                <a:cubicBezTo>
                  <a:pt x="89978" y="383569"/>
                  <a:pt x="79462" y="392291"/>
                  <a:pt x="74428" y="404037"/>
                </a:cubicBezTo>
                <a:cubicBezTo>
                  <a:pt x="33232" y="500160"/>
                  <a:pt x="95917" y="398383"/>
                  <a:pt x="42530" y="478465"/>
                </a:cubicBezTo>
                <a:cubicBezTo>
                  <a:pt x="38986" y="506818"/>
                  <a:pt x="34484" y="535068"/>
                  <a:pt x="31897" y="563525"/>
                </a:cubicBezTo>
                <a:cubicBezTo>
                  <a:pt x="27393" y="613066"/>
                  <a:pt x="28644" y="663186"/>
                  <a:pt x="21265" y="712381"/>
                </a:cubicBezTo>
                <a:cubicBezTo>
                  <a:pt x="17940" y="734549"/>
                  <a:pt x="0" y="776177"/>
                  <a:pt x="0" y="776177"/>
                </a:cubicBezTo>
                <a:cubicBezTo>
                  <a:pt x="3544" y="836428"/>
                  <a:pt x="4910" y="896847"/>
                  <a:pt x="10632" y="956930"/>
                </a:cubicBezTo>
                <a:cubicBezTo>
                  <a:pt x="12017" y="971477"/>
                  <a:pt x="18651" y="985083"/>
                  <a:pt x="21265" y="999460"/>
                </a:cubicBezTo>
                <a:cubicBezTo>
                  <a:pt x="25748" y="1024117"/>
                  <a:pt x="24696" y="1049884"/>
                  <a:pt x="31897" y="1073888"/>
                </a:cubicBezTo>
                <a:cubicBezTo>
                  <a:pt x="35569" y="1086128"/>
                  <a:pt x="47972" y="1094109"/>
                  <a:pt x="53162" y="1105786"/>
                </a:cubicBezTo>
                <a:cubicBezTo>
                  <a:pt x="74455" y="1153694"/>
                  <a:pt x="69099" y="1161575"/>
                  <a:pt x="85060" y="1201479"/>
                </a:cubicBezTo>
                <a:cubicBezTo>
                  <a:pt x="92148" y="1219200"/>
                  <a:pt x="100841" y="1236361"/>
                  <a:pt x="106325" y="1254642"/>
                </a:cubicBezTo>
                <a:cubicBezTo>
                  <a:pt x="117218" y="1290952"/>
                  <a:pt x="116374" y="1338826"/>
                  <a:pt x="138223" y="1371600"/>
                </a:cubicBezTo>
                <a:lnTo>
                  <a:pt x="202018" y="1467293"/>
                </a:lnTo>
                <a:cubicBezTo>
                  <a:pt x="209106" y="1477926"/>
                  <a:pt x="214247" y="1490155"/>
                  <a:pt x="223283" y="1499191"/>
                </a:cubicBezTo>
                <a:cubicBezTo>
                  <a:pt x="296115" y="1572022"/>
                  <a:pt x="262056" y="1546304"/>
                  <a:pt x="318976" y="1584251"/>
                </a:cubicBezTo>
                <a:cubicBezTo>
                  <a:pt x="336020" y="1609817"/>
                  <a:pt x="366745" y="1660424"/>
                  <a:pt x="393404" y="1669311"/>
                </a:cubicBezTo>
                <a:cubicBezTo>
                  <a:pt x="414669" y="1676400"/>
                  <a:pt x="438549" y="1678143"/>
                  <a:pt x="457200" y="1690577"/>
                </a:cubicBezTo>
                <a:cubicBezTo>
                  <a:pt x="467832" y="1697665"/>
                  <a:pt x="476857" y="1708170"/>
                  <a:pt x="489097" y="1711842"/>
                </a:cubicBezTo>
                <a:cubicBezTo>
                  <a:pt x="513101" y="1719043"/>
                  <a:pt x="538716" y="1718930"/>
                  <a:pt x="563525" y="1722474"/>
                </a:cubicBezTo>
                <a:lnTo>
                  <a:pt x="659218" y="1754372"/>
                </a:lnTo>
                <a:lnTo>
                  <a:pt x="691116" y="1765004"/>
                </a:lnTo>
                <a:cubicBezTo>
                  <a:pt x="701749" y="1768548"/>
                  <a:pt x="712024" y="1773439"/>
                  <a:pt x="723014" y="1775637"/>
                </a:cubicBezTo>
                <a:cubicBezTo>
                  <a:pt x="740735" y="1779181"/>
                  <a:pt x="758741" y="1781515"/>
                  <a:pt x="776176" y="1786270"/>
                </a:cubicBezTo>
                <a:cubicBezTo>
                  <a:pt x="908554" y="1822374"/>
                  <a:pt x="771572" y="1796136"/>
                  <a:pt x="903767" y="1818167"/>
                </a:cubicBezTo>
                <a:cubicBezTo>
                  <a:pt x="992372" y="1814623"/>
                  <a:pt x="1081797" y="1820076"/>
                  <a:pt x="1169581" y="1807535"/>
                </a:cubicBezTo>
                <a:cubicBezTo>
                  <a:pt x="1184467" y="1805408"/>
                  <a:pt x="1189610" y="1784869"/>
                  <a:pt x="1201479" y="1775637"/>
                </a:cubicBezTo>
                <a:cubicBezTo>
                  <a:pt x="1221653" y="1759946"/>
                  <a:pt x="1240480" y="1739306"/>
                  <a:pt x="1265274" y="1733107"/>
                </a:cubicBezTo>
                <a:cubicBezTo>
                  <a:pt x="1289047" y="1727164"/>
                  <a:pt x="1356071" y="1711562"/>
                  <a:pt x="1371600" y="1701209"/>
                </a:cubicBezTo>
                <a:cubicBezTo>
                  <a:pt x="1415656" y="1671838"/>
                  <a:pt x="1391100" y="1683043"/>
                  <a:pt x="1446028" y="1669311"/>
                </a:cubicBezTo>
                <a:cubicBezTo>
                  <a:pt x="1496576" y="1635612"/>
                  <a:pt x="1465803" y="1652087"/>
                  <a:pt x="1541721" y="1626781"/>
                </a:cubicBezTo>
                <a:cubicBezTo>
                  <a:pt x="1541725" y="1626780"/>
                  <a:pt x="1605513" y="1605518"/>
                  <a:pt x="1605516" y="1605516"/>
                </a:cubicBezTo>
                <a:lnTo>
                  <a:pt x="1669311" y="1562986"/>
                </a:lnTo>
                <a:lnTo>
                  <a:pt x="1701209" y="1541721"/>
                </a:lnTo>
                <a:cubicBezTo>
                  <a:pt x="1708297" y="1531088"/>
                  <a:pt x="1714293" y="1519640"/>
                  <a:pt x="1722474" y="1509823"/>
                </a:cubicBezTo>
                <a:cubicBezTo>
                  <a:pt x="1732100" y="1498271"/>
                  <a:pt x="1746031" y="1490436"/>
                  <a:pt x="1754372" y="1477925"/>
                </a:cubicBezTo>
                <a:cubicBezTo>
                  <a:pt x="1760589" y="1468600"/>
                  <a:pt x="1759561" y="1455825"/>
                  <a:pt x="1765004" y="1446028"/>
                </a:cubicBezTo>
                <a:cubicBezTo>
                  <a:pt x="1825940" y="1336342"/>
                  <a:pt x="1794106" y="1422512"/>
                  <a:pt x="1818167" y="1350335"/>
                </a:cubicBezTo>
                <a:cubicBezTo>
                  <a:pt x="1865024" y="991099"/>
                  <a:pt x="1857091" y="1150255"/>
                  <a:pt x="1839432" y="691116"/>
                </a:cubicBezTo>
                <a:cubicBezTo>
                  <a:pt x="1833981" y="549393"/>
                  <a:pt x="1852730" y="588786"/>
                  <a:pt x="1807534" y="520995"/>
                </a:cubicBezTo>
                <a:cubicBezTo>
                  <a:pt x="1793596" y="479181"/>
                  <a:pt x="1792222" y="456408"/>
                  <a:pt x="1765004" y="425302"/>
                </a:cubicBezTo>
                <a:cubicBezTo>
                  <a:pt x="1748501" y="406441"/>
                  <a:pt x="1725742" y="392991"/>
                  <a:pt x="1711841" y="372139"/>
                </a:cubicBezTo>
                <a:cubicBezTo>
                  <a:pt x="1697664" y="350874"/>
                  <a:pt x="1690576" y="322521"/>
                  <a:pt x="1669311" y="308344"/>
                </a:cubicBezTo>
                <a:cubicBezTo>
                  <a:pt x="1658679" y="301256"/>
                  <a:pt x="1647392" y="295062"/>
                  <a:pt x="1637414" y="287079"/>
                </a:cubicBezTo>
                <a:cubicBezTo>
                  <a:pt x="1601430" y="258292"/>
                  <a:pt x="1615938" y="244480"/>
                  <a:pt x="1552353" y="223284"/>
                </a:cubicBezTo>
                <a:cubicBezTo>
                  <a:pt x="1541720" y="219740"/>
                  <a:pt x="1530480" y="217663"/>
                  <a:pt x="1520455" y="212651"/>
                </a:cubicBezTo>
                <a:cubicBezTo>
                  <a:pt x="1478640" y="191743"/>
                  <a:pt x="1501201" y="189661"/>
                  <a:pt x="1456660" y="180753"/>
                </a:cubicBezTo>
                <a:cubicBezTo>
                  <a:pt x="1371801" y="163781"/>
                  <a:pt x="1397566" y="177072"/>
                  <a:pt x="1318437" y="159488"/>
                </a:cubicBezTo>
                <a:cubicBezTo>
                  <a:pt x="1307496" y="157057"/>
                  <a:pt x="1297274" y="152076"/>
                  <a:pt x="1286539" y="148856"/>
                </a:cubicBezTo>
                <a:cubicBezTo>
                  <a:pt x="1261825" y="141442"/>
                  <a:pt x="1236825" y="135005"/>
                  <a:pt x="1212111" y="127591"/>
                </a:cubicBezTo>
                <a:cubicBezTo>
                  <a:pt x="1201376" y="124370"/>
                  <a:pt x="1191087" y="119676"/>
                  <a:pt x="1180214" y="116958"/>
                </a:cubicBezTo>
                <a:cubicBezTo>
                  <a:pt x="1116764" y="101095"/>
                  <a:pt x="1143760" y="113920"/>
                  <a:pt x="1095153" y="95693"/>
                </a:cubicBezTo>
                <a:cubicBezTo>
                  <a:pt x="1077282" y="88992"/>
                  <a:pt x="1058245" y="84431"/>
                  <a:pt x="1041990" y="74428"/>
                </a:cubicBezTo>
                <a:cubicBezTo>
                  <a:pt x="984104" y="38806"/>
                  <a:pt x="977582" y="31282"/>
                  <a:pt x="946297" y="0"/>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3" name="Forme libre 12"/>
          <p:cNvSpPr/>
          <p:nvPr/>
        </p:nvSpPr>
        <p:spPr>
          <a:xfrm>
            <a:off x="6228184" y="461962"/>
            <a:ext cx="1440774" cy="1204913"/>
          </a:xfrm>
          <a:custGeom>
            <a:avLst/>
            <a:gdLst>
              <a:gd name="connsiteX0" fmla="*/ 893135 w 1743739"/>
              <a:gd name="connsiteY0" fmla="*/ 0 h 1605517"/>
              <a:gd name="connsiteX1" fmla="*/ 839972 w 1743739"/>
              <a:gd name="connsiteY1" fmla="*/ 10633 h 1605517"/>
              <a:gd name="connsiteX2" fmla="*/ 765544 w 1743739"/>
              <a:gd name="connsiteY2" fmla="*/ 31898 h 1605517"/>
              <a:gd name="connsiteX3" fmla="*/ 637953 w 1743739"/>
              <a:gd name="connsiteY3" fmla="*/ 42531 h 1605517"/>
              <a:gd name="connsiteX4" fmla="*/ 478465 w 1743739"/>
              <a:gd name="connsiteY4" fmla="*/ 106326 h 1605517"/>
              <a:gd name="connsiteX5" fmla="*/ 414670 w 1743739"/>
              <a:gd name="connsiteY5" fmla="*/ 127591 h 1605517"/>
              <a:gd name="connsiteX6" fmla="*/ 393404 w 1743739"/>
              <a:gd name="connsiteY6" fmla="*/ 148856 h 1605517"/>
              <a:gd name="connsiteX7" fmla="*/ 308344 w 1743739"/>
              <a:gd name="connsiteY7" fmla="*/ 180754 h 1605517"/>
              <a:gd name="connsiteX8" fmla="*/ 276446 w 1743739"/>
              <a:gd name="connsiteY8" fmla="*/ 212652 h 1605517"/>
              <a:gd name="connsiteX9" fmla="*/ 244549 w 1743739"/>
              <a:gd name="connsiteY9" fmla="*/ 233917 h 1605517"/>
              <a:gd name="connsiteX10" fmla="*/ 191386 w 1743739"/>
              <a:gd name="connsiteY10" fmla="*/ 287079 h 1605517"/>
              <a:gd name="connsiteX11" fmla="*/ 170121 w 1743739"/>
              <a:gd name="connsiteY11" fmla="*/ 308345 h 1605517"/>
              <a:gd name="connsiteX12" fmla="*/ 106325 w 1743739"/>
              <a:gd name="connsiteY12" fmla="*/ 361507 h 1605517"/>
              <a:gd name="connsiteX13" fmla="*/ 63795 w 1743739"/>
              <a:gd name="connsiteY13" fmla="*/ 393405 h 1605517"/>
              <a:gd name="connsiteX14" fmla="*/ 53163 w 1743739"/>
              <a:gd name="connsiteY14" fmla="*/ 446568 h 1605517"/>
              <a:gd name="connsiteX15" fmla="*/ 42530 w 1743739"/>
              <a:gd name="connsiteY15" fmla="*/ 510363 h 1605517"/>
              <a:gd name="connsiteX16" fmla="*/ 21265 w 1743739"/>
              <a:gd name="connsiteY16" fmla="*/ 595424 h 1605517"/>
              <a:gd name="connsiteX17" fmla="*/ 0 w 1743739"/>
              <a:gd name="connsiteY17" fmla="*/ 712382 h 1605517"/>
              <a:gd name="connsiteX18" fmla="*/ 10632 w 1743739"/>
              <a:gd name="connsiteY18" fmla="*/ 1105786 h 1605517"/>
              <a:gd name="connsiteX19" fmla="*/ 21265 w 1743739"/>
              <a:gd name="connsiteY19" fmla="*/ 1148317 h 1605517"/>
              <a:gd name="connsiteX20" fmla="*/ 63795 w 1743739"/>
              <a:gd name="connsiteY20" fmla="*/ 1254642 h 1605517"/>
              <a:gd name="connsiteX21" fmla="*/ 95693 w 1743739"/>
              <a:gd name="connsiteY21" fmla="*/ 1318438 h 1605517"/>
              <a:gd name="connsiteX22" fmla="*/ 127590 w 1743739"/>
              <a:gd name="connsiteY22" fmla="*/ 1382233 h 1605517"/>
              <a:gd name="connsiteX23" fmla="*/ 148856 w 1743739"/>
              <a:gd name="connsiteY23" fmla="*/ 1403498 h 1605517"/>
              <a:gd name="connsiteX24" fmla="*/ 191386 w 1743739"/>
              <a:gd name="connsiteY24" fmla="*/ 1467293 h 1605517"/>
              <a:gd name="connsiteX25" fmla="*/ 233916 w 1743739"/>
              <a:gd name="connsiteY25" fmla="*/ 1520456 h 1605517"/>
              <a:gd name="connsiteX26" fmla="*/ 329609 w 1743739"/>
              <a:gd name="connsiteY26" fmla="*/ 1594884 h 1605517"/>
              <a:gd name="connsiteX27" fmla="*/ 361507 w 1743739"/>
              <a:gd name="connsiteY27" fmla="*/ 1605517 h 1605517"/>
              <a:gd name="connsiteX28" fmla="*/ 1041990 w 1743739"/>
              <a:gd name="connsiteY28" fmla="*/ 1594884 h 1605517"/>
              <a:gd name="connsiteX29" fmla="*/ 1127051 w 1743739"/>
              <a:gd name="connsiteY29" fmla="*/ 1562986 h 1605517"/>
              <a:gd name="connsiteX30" fmla="*/ 1180214 w 1743739"/>
              <a:gd name="connsiteY30" fmla="*/ 1520456 h 1605517"/>
              <a:gd name="connsiteX31" fmla="*/ 1265274 w 1743739"/>
              <a:gd name="connsiteY31" fmla="*/ 1456661 h 1605517"/>
              <a:gd name="connsiteX32" fmla="*/ 1329070 w 1743739"/>
              <a:gd name="connsiteY32" fmla="*/ 1403498 h 1605517"/>
              <a:gd name="connsiteX33" fmla="*/ 1360967 w 1743739"/>
              <a:gd name="connsiteY33" fmla="*/ 1392865 h 1605517"/>
              <a:gd name="connsiteX34" fmla="*/ 1392865 w 1743739"/>
              <a:gd name="connsiteY34" fmla="*/ 1360968 h 1605517"/>
              <a:gd name="connsiteX35" fmla="*/ 1456660 w 1743739"/>
              <a:gd name="connsiteY35" fmla="*/ 1339703 h 1605517"/>
              <a:gd name="connsiteX36" fmla="*/ 1488558 w 1743739"/>
              <a:gd name="connsiteY36" fmla="*/ 1329070 h 1605517"/>
              <a:gd name="connsiteX37" fmla="*/ 1552353 w 1743739"/>
              <a:gd name="connsiteY37" fmla="*/ 1297172 h 1605517"/>
              <a:gd name="connsiteX38" fmla="*/ 1616149 w 1743739"/>
              <a:gd name="connsiteY38" fmla="*/ 1233377 h 1605517"/>
              <a:gd name="connsiteX39" fmla="*/ 1658679 w 1743739"/>
              <a:gd name="connsiteY39" fmla="*/ 1201479 h 1605517"/>
              <a:gd name="connsiteX40" fmla="*/ 1701209 w 1743739"/>
              <a:gd name="connsiteY40" fmla="*/ 1137684 h 1605517"/>
              <a:gd name="connsiteX41" fmla="*/ 1711842 w 1743739"/>
              <a:gd name="connsiteY41" fmla="*/ 893135 h 1605517"/>
              <a:gd name="connsiteX42" fmla="*/ 1733107 w 1743739"/>
              <a:gd name="connsiteY42" fmla="*/ 850605 h 1605517"/>
              <a:gd name="connsiteX43" fmla="*/ 1743739 w 1743739"/>
              <a:gd name="connsiteY43" fmla="*/ 797442 h 1605517"/>
              <a:gd name="connsiteX44" fmla="*/ 1733107 w 1743739"/>
              <a:gd name="connsiteY44" fmla="*/ 606056 h 1605517"/>
              <a:gd name="connsiteX45" fmla="*/ 1701209 w 1743739"/>
              <a:gd name="connsiteY45" fmla="*/ 478465 h 1605517"/>
              <a:gd name="connsiteX46" fmla="*/ 1679944 w 1743739"/>
              <a:gd name="connsiteY46" fmla="*/ 361507 h 1605517"/>
              <a:gd name="connsiteX47" fmla="*/ 1584251 w 1743739"/>
              <a:gd name="connsiteY47" fmla="*/ 244549 h 1605517"/>
              <a:gd name="connsiteX48" fmla="*/ 1509823 w 1743739"/>
              <a:gd name="connsiteY48" fmla="*/ 212652 h 1605517"/>
              <a:gd name="connsiteX49" fmla="*/ 1456660 w 1743739"/>
              <a:gd name="connsiteY49" fmla="*/ 159489 h 1605517"/>
              <a:gd name="connsiteX50" fmla="*/ 1414130 w 1743739"/>
              <a:gd name="connsiteY50" fmla="*/ 138224 h 1605517"/>
              <a:gd name="connsiteX51" fmla="*/ 1382232 w 1743739"/>
              <a:gd name="connsiteY51" fmla="*/ 116959 h 1605517"/>
              <a:gd name="connsiteX52" fmla="*/ 1350335 w 1743739"/>
              <a:gd name="connsiteY52" fmla="*/ 106326 h 1605517"/>
              <a:gd name="connsiteX53" fmla="*/ 1318437 w 1743739"/>
              <a:gd name="connsiteY53" fmla="*/ 85061 h 1605517"/>
              <a:gd name="connsiteX54" fmla="*/ 1265274 w 1743739"/>
              <a:gd name="connsiteY54" fmla="*/ 74428 h 1605517"/>
              <a:gd name="connsiteX55" fmla="*/ 1233377 w 1743739"/>
              <a:gd name="connsiteY55" fmla="*/ 63796 h 1605517"/>
              <a:gd name="connsiteX56" fmla="*/ 1169581 w 1743739"/>
              <a:gd name="connsiteY56" fmla="*/ 53163 h 1605517"/>
              <a:gd name="connsiteX57" fmla="*/ 1137683 w 1743739"/>
              <a:gd name="connsiteY57" fmla="*/ 42531 h 1605517"/>
              <a:gd name="connsiteX58" fmla="*/ 1041990 w 1743739"/>
              <a:gd name="connsiteY58" fmla="*/ 31898 h 1605517"/>
              <a:gd name="connsiteX59" fmla="*/ 978195 w 1743739"/>
              <a:gd name="connsiteY59" fmla="*/ 21265 h 1605517"/>
              <a:gd name="connsiteX60" fmla="*/ 946297 w 1743739"/>
              <a:gd name="connsiteY60" fmla="*/ 10633 h 1605517"/>
              <a:gd name="connsiteX61" fmla="*/ 893135 w 1743739"/>
              <a:gd name="connsiteY61" fmla="*/ 0 h 160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3739" h="1605517">
                <a:moveTo>
                  <a:pt x="893135" y="0"/>
                </a:moveTo>
                <a:cubicBezTo>
                  <a:pt x="875414" y="0"/>
                  <a:pt x="857504" y="6250"/>
                  <a:pt x="839972" y="10633"/>
                </a:cubicBezTo>
                <a:cubicBezTo>
                  <a:pt x="804671" y="19458"/>
                  <a:pt x="805308" y="26927"/>
                  <a:pt x="765544" y="31898"/>
                </a:cubicBezTo>
                <a:cubicBezTo>
                  <a:pt x="723196" y="37192"/>
                  <a:pt x="680483" y="38987"/>
                  <a:pt x="637953" y="42531"/>
                </a:cubicBezTo>
                <a:cubicBezTo>
                  <a:pt x="491308" y="91413"/>
                  <a:pt x="672092" y="28875"/>
                  <a:pt x="478465" y="106326"/>
                </a:cubicBezTo>
                <a:cubicBezTo>
                  <a:pt x="457653" y="114651"/>
                  <a:pt x="414670" y="127591"/>
                  <a:pt x="414670" y="127591"/>
                </a:cubicBezTo>
                <a:cubicBezTo>
                  <a:pt x="407581" y="134679"/>
                  <a:pt x="402370" y="144373"/>
                  <a:pt x="393404" y="148856"/>
                </a:cubicBezTo>
                <a:cubicBezTo>
                  <a:pt x="319204" y="185956"/>
                  <a:pt x="381616" y="128416"/>
                  <a:pt x="308344" y="180754"/>
                </a:cubicBezTo>
                <a:cubicBezTo>
                  <a:pt x="296108" y="189494"/>
                  <a:pt x="287998" y="203026"/>
                  <a:pt x="276446" y="212652"/>
                </a:cubicBezTo>
                <a:cubicBezTo>
                  <a:pt x="266629" y="220833"/>
                  <a:pt x="254166" y="225502"/>
                  <a:pt x="244549" y="233917"/>
                </a:cubicBezTo>
                <a:cubicBezTo>
                  <a:pt x="225689" y="250420"/>
                  <a:pt x="209107" y="269358"/>
                  <a:pt x="191386" y="287079"/>
                </a:cubicBezTo>
                <a:cubicBezTo>
                  <a:pt x="184297" y="294168"/>
                  <a:pt x="178462" y="302784"/>
                  <a:pt x="170121" y="308345"/>
                </a:cubicBezTo>
                <a:cubicBezTo>
                  <a:pt x="99626" y="355341"/>
                  <a:pt x="177953" y="300112"/>
                  <a:pt x="106325" y="361507"/>
                </a:cubicBezTo>
                <a:cubicBezTo>
                  <a:pt x="92870" y="373040"/>
                  <a:pt x="77972" y="382772"/>
                  <a:pt x="63795" y="393405"/>
                </a:cubicBezTo>
                <a:cubicBezTo>
                  <a:pt x="60251" y="411126"/>
                  <a:pt x="56396" y="428788"/>
                  <a:pt x="53163" y="446568"/>
                </a:cubicBezTo>
                <a:cubicBezTo>
                  <a:pt x="49307" y="467779"/>
                  <a:pt x="47047" y="489283"/>
                  <a:pt x="42530" y="510363"/>
                </a:cubicBezTo>
                <a:cubicBezTo>
                  <a:pt x="36406" y="538941"/>
                  <a:pt x="28353" y="567070"/>
                  <a:pt x="21265" y="595424"/>
                </a:cubicBezTo>
                <a:cubicBezTo>
                  <a:pt x="11655" y="633866"/>
                  <a:pt x="7088" y="673396"/>
                  <a:pt x="0" y="712382"/>
                </a:cubicBezTo>
                <a:cubicBezTo>
                  <a:pt x="3544" y="843517"/>
                  <a:pt x="4240" y="974759"/>
                  <a:pt x="10632" y="1105786"/>
                </a:cubicBezTo>
                <a:cubicBezTo>
                  <a:pt x="11344" y="1120382"/>
                  <a:pt x="17066" y="1134320"/>
                  <a:pt x="21265" y="1148317"/>
                </a:cubicBezTo>
                <a:cubicBezTo>
                  <a:pt x="53533" y="1255875"/>
                  <a:pt x="28270" y="1171750"/>
                  <a:pt x="63795" y="1254642"/>
                </a:cubicBezTo>
                <a:cubicBezTo>
                  <a:pt x="90208" y="1316271"/>
                  <a:pt x="54827" y="1257138"/>
                  <a:pt x="95693" y="1318438"/>
                </a:cubicBezTo>
                <a:cubicBezTo>
                  <a:pt x="106922" y="1352127"/>
                  <a:pt x="104035" y="1352789"/>
                  <a:pt x="127590" y="1382233"/>
                </a:cubicBezTo>
                <a:cubicBezTo>
                  <a:pt x="133852" y="1390061"/>
                  <a:pt x="142841" y="1395478"/>
                  <a:pt x="148856" y="1403498"/>
                </a:cubicBezTo>
                <a:cubicBezTo>
                  <a:pt x="164191" y="1423944"/>
                  <a:pt x="173315" y="1449221"/>
                  <a:pt x="191386" y="1467293"/>
                </a:cubicBezTo>
                <a:cubicBezTo>
                  <a:pt x="253261" y="1529171"/>
                  <a:pt x="166842" y="1439967"/>
                  <a:pt x="233916" y="1520456"/>
                </a:cubicBezTo>
                <a:cubicBezTo>
                  <a:pt x="255087" y="1545861"/>
                  <a:pt x="302250" y="1585764"/>
                  <a:pt x="329609" y="1594884"/>
                </a:cubicBezTo>
                <a:lnTo>
                  <a:pt x="361507" y="1605517"/>
                </a:lnTo>
                <a:lnTo>
                  <a:pt x="1041990" y="1594884"/>
                </a:lnTo>
                <a:cubicBezTo>
                  <a:pt x="1090068" y="1593490"/>
                  <a:pt x="1092573" y="1585972"/>
                  <a:pt x="1127051" y="1562986"/>
                </a:cubicBezTo>
                <a:cubicBezTo>
                  <a:pt x="1182417" y="1479939"/>
                  <a:pt x="1111737" y="1571814"/>
                  <a:pt x="1180214" y="1520456"/>
                </a:cubicBezTo>
                <a:cubicBezTo>
                  <a:pt x="1277953" y="1447152"/>
                  <a:pt x="1193211" y="1480681"/>
                  <a:pt x="1265274" y="1456661"/>
                </a:cubicBezTo>
                <a:cubicBezTo>
                  <a:pt x="1288791" y="1433144"/>
                  <a:pt x="1299462" y="1418302"/>
                  <a:pt x="1329070" y="1403498"/>
                </a:cubicBezTo>
                <a:cubicBezTo>
                  <a:pt x="1339094" y="1398486"/>
                  <a:pt x="1350335" y="1396409"/>
                  <a:pt x="1360967" y="1392865"/>
                </a:cubicBezTo>
                <a:cubicBezTo>
                  <a:pt x="1371600" y="1382233"/>
                  <a:pt x="1379721" y="1368270"/>
                  <a:pt x="1392865" y="1360968"/>
                </a:cubicBezTo>
                <a:cubicBezTo>
                  <a:pt x="1412460" y="1350082"/>
                  <a:pt x="1435395" y="1346791"/>
                  <a:pt x="1456660" y="1339703"/>
                </a:cubicBezTo>
                <a:cubicBezTo>
                  <a:pt x="1467293" y="1336159"/>
                  <a:pt x="1479232" y="1335287"/>
                  <a:pt x="1488558" y="1329070"/>
                </a:cubicBezTo>
                <a:cubicBezTo>
                  <a:pt x="1529781" y="1301588"/>
                  <a:pt x="1508333" y="1311846"/>
                  <a:pt x="1552353" y="1297172"/>
                </a:cubicBezTo>
                <a:cubicBezTo>
                  <a:pt x="1573618" y="1275907"/>
                  <a:pt x="1592090" y="1251421"/>
                  <a:pt x="1616149" y="1233377"/>
                </a:cubicBezTo>
                <a:cubicBezTo>
                  <a:pt x="1630326" y="1222744"/>
                  <a:pt x="1646906" y="1214724"/>
                  <a:pt x="1658679" y="1201479"/>
                </a:cubicBezTo>
                <a:cubicBezTo>
                  <a:pt x="1675658" y="1182377"/>
                  <a:pt x="1701209" y="1137684"/>
                  <a:pt x="1701209" y="1137684"/>
                </a:cubicBezTo>
                <a:cubicBezTo>
                  <a:pt x="1704753" y="1056168"/>
                  <a:pt x="1702831" y="974229"/>
                  <a:pt x="1711842" y="893135"/>
                </a:cubicBezTo>
                <a:cubicBezTo>
                  <a:pt x="1713592" y="877382"/>
                  <a:pt x="1728095" y="865642"/>
                  <a:pt x="1733107" y="850605"/>
                </a:cubicBezTo>
                <a:cubicBezTo>
                  <a:pt x="1738822" y="833460"/>
                  <a:pt x="1740195" y="815163"/>
                  <a:pt x="1743739" y="797442"/>
                </a:cubicBezTo>
                <a:cubicBezTo>
                  <a:pt x="1740195" y="733647"/>
                  <a:pt x="1741551" y="669389"/>
                  <a:pt x="1733107" y="606056"/>
                </a:cubicBezTo>
                <a:cubicBezTo>
                  <a:pt x="1727313" y="562601"/>
                  <a:pt x="1707409" y="521864"/>
                  <a:pt x="1701209" y="478465"/>
                </a:cubicBezTo>
                <a:cubicBezTo>
                  <a:pt x="1700902" y="476317"/>
                  <a:pt x="1689429" y="377768"/>
                  <a:pt x="1679944" y="361507"/>
                </a:cubicBezTo>
                <a:cubicBezTo>
                  <a:pt x="1673224" y="349987"/>
                  <a:pt x="1613167" y="265203"/>
                  <a:pt x="1584251" y="244549"/>
                </a:cubicBezTo>
                <a:cubicBezTo>
                  <a:pt x="1561257" y="228125"/>
                  <a:pt x="1535855" y="221329"/>
                  <a:pt x="1509823" y="212652"/>
                </a:cubicBezTo>
                <a:cubicBezTo>
                  <a:pt x="1492102" y="194931"/>
                  <a:pt x="1479075" y="170697"/>
                  <a:pt x="1456660" y="159489"/>
                </a:cubicBezTo>
                <a:cubicBezTo>
                  <a:pt x="1442483" y="152401"/>
                  <a:pt x="1427892" y="146088"/>
                  <a:pt x="1414130" y="138224"/>
                </a:cubicBezTo>
                <a:cubicBezTo>
                  <a:pt x="1403035" y="131884"/>
                  <a:pt x="1393662" y="122674"/>
                  <a:pt x="1382232" y="116959"/>
                </a:cubicBezTo>
                <a:cubicBezTo>
                  <a:pt x="1372208" y="111947"/>
                  <a:pt x="1360359" y="111338"/>
                  <a:pt x="1350335" y="106326"/>
                </a:cubicBezTo>
                <a:cubicBezTo>
                  <a:pt x="1338905" y="100611"/>
                  <a:pt x="1330402" y="89548"/>
                  <a:pt x="1318437" y="85061"/>
                </a:cubicBezTo>
                <a:cubicBezTo>
                  <a:pt x="1301516" y="78715"/>
                  <a:pt x="1282806" y="78811"/>
                  <a:pt x="1265274" y="74428"/>
                </a:cubicBezTo>
                <a:cubicBezTo>
                  <a:pt x="1254401" y="71710"/>
                  <a:pt x="1244318" y="66227"/>
                  <a:pt x="1233377" y="63796"/>
                </a:cubicBezTo>
                <a:cubicBezTo>
                  <a:pt x="1212332" y="59119"/>
                  <a:pt x="1190626" y="57840"/>
                  <a:pt x="1169581" y="53163"/>
                </a:cubicBezTo>
                <a:cubicBezTo>
                  <a:pt x="1158640" y="50732"/>
                  <a:pt x="1148738" y="44374"/>
                  <a:pt x="1137683" y="42531"/>
                </a:cubicBezTo>
                <a:cubicBezTo>
                  <a:pt x="1106026" y="37255"/>
                  <a:pt x="1073802" y="36140"/>
                  <a:pt x="1041990" y="31898"/>
                </a:cubicBezTo>
                <a:cubicBezTo>
                  <a:pt x="1020621" y="29049"/>
                  <a:pt x="999240" y="25942"/>
                  <a:pt x="978195" y="21265"/>
                </a:cubicBezTo>
                <a:cubicBezTo>
                  <a:pt x="967254" y="18834"/>
                  <a:pt x="957418" y="12023"/>
                  <a:pt x="946297" y="10633"/>
                </a:cubicBezTo>
                <a:cubicBezTo>
                  <a:pt x="928713" y="8435"/>
                  <a:pt x="910856" y="0"/>
                  <a:pt x="893135" y="0"/>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5" name="Text Box 7"/>
          <p:cNvSpPr txBox="1">
            <a:spLocks noChangeArrowheads="1"/>
          </p:cNvSpPr>
          <p:nvPr/>
        </p:nvSpPr>
        <p:spPr bwMode="auto">
          <a:xfrm>
            <a:off x="7827169" y="1519088"/>
            <a:ext cx="296283" cy="307777"/>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16" name="Text Box 7"/>
          <p:cNvSpPr txBox="1">
            <a:spLocks noChangeArrowheads="1"/>
          </p:cNvSpPr>
          <p:nvPr/>
        </p:nvSpPr>
        <p:spPr bwMode="auto">
          <a:xfrm>
            <a:off x="7372931" y="592931"/>
            <a:ext cx="296283" cy="307777"/>
          </a:xfrm>
          <a:prstGeom prst="rect">
            <a:avLst/>
          </a:prstGeom>
          <a:solidFill>
            <a:srgbClr val="92D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17" name="Text Box 7"/>
          <p:cNvSpPr txBox="1">
            <a:spLocks noChangeArrowheads="1"/>
          </p:cNvSpPr>
          <p:nvPr/>
        </p:nvSpPr>
        <p:spPr bwMode="auto">
          <a:xfrm>
            <a:off x="5426656" y="1383506"/>
            <a:ext cx="296283"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8" name="Text Box 7"/>
          <p:cNvSpPr txBox="1">
            <a:spLocks noChangeArrowheads="1"/>
          </p:cNvSpPr>
          <p:nvPr/>
        </p:nvSpPr>
        <p:spPr bwMode="auto">
          <a:xfrm>
            <a:off x="870149" y="4756070"/>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spTree>
    <p:extLst>
      <p:ext uri="{BB962C8B-B14F-4D97-AF65-F5344CB8AC3E}">
        <p14:creationId xmlns:p14="http://schemas.microsoft.com/office/powerpoint/2010/main" val="3916115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5"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1" descr="D:\Activités d'enseignements\Ressources\Multimedia\Multimedia echographie RU\Photos Titan Benedicte Gabriel\Bov Ovaire CJ CJ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5263"/>
            <a:ext cx="3666331" cy="26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1" descr="D:\Activités d'enseignements\Ressources\Multimedia\Multimedia echographie RU\Photos Titan Benedicte Gabriel\Bov Ovaire CJ CJ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195263"/>
            <a:ext cx="3903664" cy="26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81525" y="416719"/>
            <a:ext cx="652519"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Forme libre 1"/>
          <p:cNvSpPr/>
          <p:nvPr/>
        </p:nvSpPr>
        <p:spPr>
          <a:xfrm>
            <a:off x="4911725" y="327423"/>
            <a:ext cx="3349882" cy="1368028"/>
          </a:xfrm>
          <a:custGeom>
            <a:avLst/>
            <a:gdLst>
              <a:gd name="connsiteX0" fmla="*/ 818707 w 3715941"/>
              <a:gd name="connsiteY0" fmla="*/ 0 h 1823979"/>
              <a:gd name="connsiteX1" fmla="*/ 499730 w 3715941"/>
              <a:gd name="connsiteY1" fmla="*/ 21265 h 1823979"/>
              <a:gd name="connsiteX2" fmla="*/ 425302 w 3715941"/>
              <a:gd name="connsiteY2" fmla="*/ 53163 h 1823979"/>
              <a:gd name="connsiteX3" fmla="*/ 361507 w 3715941"/>
              <a:gd name="connsiteY3" fmla="*/ 74428 h 1823979"/>
              <a:gd name="connsiteX4" fmla="*/ 329609 w 3715941"/>
              <a:gd name="connsiteY4" fmla="*/ 85060 h 1823979"/>
              <a:gd name="connsiteX5" fmla="*/ 276446 w 3715941"/>
              <a:gd name="connsiteY5" fmla="*/ 127591 h 1823979"/>
              <a:gd name="connsiteX6" fmla="*/ 223284 w 3715941"/>
              <a:gd name="connsiteY6" fmla="*/ 191386 h 1823979"/>
              <a:gd name="connsiteX7" fmla="*/ 191386 w 3715941"/>
              <a:gd name="connsiteY7" fmla="*/ 202018 h 1823979"/>
              <a:gd name="connsiteX8" fmla="*/ 170121 w 3715941"/>
              <a:gd name="connsiteY8" fmla="*/ 223284 h 1823979"/>
              <a:gd name="connsiteX9" fmla="*/ 116958 w 3715941"/>
              <a:gd name="connsiteY9" fmla="*/ 276446 h 1823979"/>
              <a:gd name="connsiteX10" fmla="*/ 74428 w 3715941"/>
              <a:gd name="connsiteY10" fmla="*/ 446567 h 1823979"/>
              <a:gd name="connsiteX11" fmla="*/ 53163 w 3715941"/>
              <a:gd name="connsiteY11" fmla="*/ 520995 h 1823979"/>
              <a:gd name="connsiteX12" fmla="*/ 21265 w 3715941"/>
              <a:gd name="connsiteY12" fmla="*/ 627321 h 1823979"/>
              <a:gd name="connsiteX13" fmla="*/ 10632 w 3715941"/>
              <a:gd name="connsiteY13" fmla="*/ 659218 h 1823979"/>
              <a:gd name="connsiteX14" fmla="*/ 0 w 3715941"/>
              <a:gd name="connsiteY14" fmla="*/ 691116 h 1823979"/>
              <a:gd name="connsiteX15" fmla="*/ 10632 w 3715941"/>
              <a:gd name="connsiteY15" fmla="*/ 956930 h 1823979"/>
              <a:gd name="connsiteX16" fmla="*/ 31898 w 3715941"/>
              <a:gd name="connsiteY16" fmla="*/ 1020725 h 1823979"/>
              <a:gd name="connsiteX17" fmla="*/ 53163 w 3715941"/>
              <a:gd name="connsiteY17" fmla="*/ 1052623 h 1823979"/>
              <a:gd name="connsiteX18" fmla="*/ 95693 w 3715941"/>
              <a:gd name="connsiteY18" fmla="*/ 1148316 h 1823979"/>
              <a:gd name="connsiteX19" fmla="*/ 127591 w 3715941"/>
              <a:gd name="connsiteY19" fmla="*/ 1222744 h 1823979"/>
              <a:gd name="connsiteX20" fmla="*/ 148856 w 3715941"/>
              <a:gd name="connsiteY20" fmla="*/ 1286539 h 1823979"/>
              <a:gd name="connsiteX21" fmla="*/ 170121 w 3715941"/>
              <a:gd name="connsiteY21" fmla="*/ 1360967 h 1823979"/>
              <a:gd name="connsiteX22" fmla="*/ 191386 w 3715941"/>
              <a:gd name="connsiteY22" fmla="*/ 1424763 h 1823979"/>
              <a:gd name="connsiteX23" fmla="*/ 223284 w 3715941"/>
              <a:gd name="connsiteY23" fmla="*/ 1446028 h 1823979"/>
              <a:gd name="connsiteX24" fmla="*/ 308344 w 3715941"/>
              <a:gd name="connsiteY24" fmla="*/ 1520456 h 1823979"/>
              <a:gd name="connsiteX25" fmla="*/ 340242 w 3715941"/>
              <a:gd name="connsiteY25" fmla="*/ 1531088 h 1823979"/>
              <a:gd name="connsiteX26" fmla="*/ 404037 w 3715941"/>
              <a:gd name="connsiteY26" fmla="*/ 1562986 h 1823979"/>
              <a:gd name="connsiteX27" fmla="*/ 499730 w 3715941"/>
              <a:gd name="connsiteY27" fmla="*/ 1605516 h 1823979"/>
              <a:gd name="connsiteX28" fmla="*/ 563525 w 3715941"/>
              <a:gd name="connsiteY28" fmla="*/ 1626781 h 1823979"/>
              <a:gd name="connsiteX29" fmla="*/ 733646 w 3715941"/>
              <a:gd name="connsiteY29" fmla="*/ 1637414 h 1823979"/>
              <a:gd name="connsiteX30" fmla="*/ 765544 w 3715941"/>
              <a:gd name="connsiteY30" fmla="*/ 1648046 h 1823979"/>
              <a:gd name="connsiteX31" fmla="*/ 893135 w 3715941"/>
              <a:gd name="connsiteY31" fmla="*/ 1669312 h 1823979"/>
              <a:gd name="connsiteX32" fmla="*/ 988828 w 3715941"/>
              <a:gd name="connsiteY32" fmla="*/ 1701209 h 1823979"/>
              <a:gd name="connsiteX33" fmla="*/ 1020725 w 3715941"/>
              <a:gd name="connsiteY33" fmla="*/ 1711842 h 1823979"/>
              <a:gd name="connsiteX34" fmla="*/ 1063256 w 3715941"/>
              <a:gd name="connsiteY34" fmla="*/ 1722474 h 1823979"/>
              <a:gd name="connsiteX35" fmla="*/ 1095153 w 3715941"/>
              <a:gd name="connsiteY35" fmla="*/ 1733107 h 1823979"/>
              <a:gd name="connsiteX36" fmla="*/ 1212111 w 3715941"/>
              <a:gd name="connsiteY36" fmla="*/ 1754372 h 1823979"/>
              <a:gd name="connsiteX37" fmla="*/ 1477925 w 3715941"/>
              <a:gd name="connsiteY37" fmla="*/ 1765005 h 1823979"/>
              <a:gd name="connsiteX38" fmla="*/ 1573618 w 3715941"/>
              <a:gd name="connsiteY38" fmla="*/ 1786270 h 1823979"/>
              <a:gd name="connsiteX39" fmla="*/ 1658679 w 3715941"/>
              <a:gd name="connsiteY39" fmla="*/ 1796902 h 1823979"/>
              <a:gd name="connsiteX40" fmla="*/ 2083981 w 3715941"/>
              <a:gd name="connsiteY40" fmla="*/ 1796902 h 1823979"/>
              <a:gd name="connsiteX41" fmla="*/ 2190307 w 3715941"/>
              <a:gd name="connsiteY41" fmla="*/ 1786270 h 1823979"/>
              <a:gd name="connsiteX42" fmla="*/ 2232837 w 3715941"/>
              <a:gd name="connsiteY42" fmla="*/ 1775637 h 1823979"/>
              <a:gd name="connsiteX43" fmla="*/ 2583711 w 3715941"/>
              <a:gd name="connsiteY43" fmla="*/ 1754372 h 1823979"/>
              <a:gd name="connsiteX44" fmla="*/ 2647507 w 3715941"/>
              <a:gd name="connsiteY44" fmla="*/ 1733107 h 1823979"/>
              <a:gd name="connsiteX45" fmla="*/ 2679405 w 3715941"/>
              <a:gd name="connsiteY45" fmla="*/ 1722474 h 1823979"/>
              <a:gd name="connsiteX46" fmla="*/ 2711302 w 3715941"/>
              <a:gd name="connsiteY46" fmla="*/ 1701209 h 1823979"/>
              <a:gd name="connsiteX47" fmla="*/ 2775098 w 3715941"/>
              <a:gd name="connsiteY47" fmla="*/ 1679944 h 1823979"/>
              <a:gd name="connsiteX48" fmla="*/ 2806995 w 3715941"/>
              <a:gd name="connsiteY48" fmla="*/ 1669312 h 1823979"/>
              <a:gd name="connsiteX49" fmla="*/ 2838893 w 3715941"/>
              <a:gd name="connsiteY49" fmla="*/ 1648046 h 1823979"/>
              <a:gd name="connsiteX50" fmla="*/ 2870791 w 3715941"/>
              <a:gd name="connsiteY50" fmla="*/ 1637414 h 1823979"/>
              <a:gd name="connsiteX51" fmla="*/ 2934586 w 3715941"/>
              <a:gd name="connsiteY51" fmla="*/ 1594884 h 1823979"/>
              <a:gd name="connsiteX52" fmla="*/ 2998381 w 3715941"/>
              <a:gd name="connsiteY52" fmla="*/ 1573618 h 1823979"/>
              <a:gd name="connsiteX53" fmla="*/ 3030279 w 3715941"/>
              <a:gd name="connsiteY53" fmla="*/ 1541721 h 1823979"/>
              <a:gd name="connsiteX54" fmla="*/ 3072809 w 3715941"/>
              <a:gd name="connsiteY54" fmla="*/ 1477925 h 1823979"/>
              <a:gd name="connsiteX55" fmla="*/ 3094074 w 3715941"/>
              <a:gd name="connsiteY55" fmla="*/ 1446028 h 1823979"/>
              <a:gd name="connsiteX56" fmla="*/ 3136605 w 3715941"/>
              <a:gd name="connsiteY56" fmla="*/ 1382232 h 1823979"/>
              <a:gd name="connsiteX57" fmla="*/ 3168502 w 3715941"/>
              <a:gd name="connsiteY57" fmla="*/ 1371600 h 1823979"/>
              <a:gd name="connsiteX58" fmla="*/ 3274828 w 3715941"/>
              <a:gd name="connsiteY58" fmla="*/ 1286539 h 1823979"/>
              <a:gd name="connsiteX59" fmla="*/ 3306725 w 3715941"/>
              <a:gd name="connsiteY59" fmla="*/ 1265274 h 1823979"/>
              <a:gd name="connsiteX60" fmla="*/ 3370521 w 3715941"/>
              <a:gd name="connsiteY60" fmla="*/ 1244009 h 1823979"/>
              <a:gd name="connsiteX61" fmla="*/ 3402418 w 3715941"/>
              <a:gd name="connsiteY61" fmla="*/ 1222744 h 1823979"/>
              <a:gd name="connsiteX62" fmla="*/ 3476846 w 3715941"/>
              <a:gd name="connsiteY62" fmla="*/ 1180214 h 1823979"/>
              <a:gd name="connsiteX63" fmla="*/ 3530009 w 3715941"/>
              <a:gd name="connsiteY63" fmla="*/ 1105786 h 1823979"/>
              <a:gd name="connsiteX64" fmla="*/ 3540642 w 3715941"/>
              <a:gd name="connsiteY64" fmla="*/ 1073888 h 1823979"/>
              <a:gd name="connsiteX65" fmla="*/ 3561907 w 3715941"/>
              <a:gd name="connsiteY65" fmla="*/ 1041991 h 1823979"/>
              <a:gd name="connsiteX66" fmla="*/ 3572539 w 3715941"/>
              <a:gd name="connsiteY66" fmla="*/ 1010093 h 1823979"/>
              <a:gd name="connsiteX67" fmla="*/ 3593805 w 3715941"/>
              <a:gd name="connsiteY67" fmla="*/ 967563 h 1823979"/>
              <a:gd name="connsiteX68" fmla="*/ 3604437 w 3715941"/>
              <a:gd name="connsiteY68" fmla="*/ 925032 h 1823979"/>
              <a:gd name="connsiteX69" fmla="*/ 3615070 w 3715941"/>
              <a:gd name="connsiteY69" fmla="*/ 871870 h 1823979"/>
              <a:gd name="connsiteX70" fmla="*/ 3636335 w 3715941"/>
              <a:gd name="connsiteY70" fmla="*/ 839972 h 1823979"/>
              <a:gd name="connsiteX71" fmla="*/ 3657600 w 3715941"/>
              <a:gd name="connsiteY71" fmla="*/ 776177 h 1823979"/>
              <a:gd name="connsiteX72" fmla="*/ 3668232 w 3715941"/>
              <a:gd name="connsiteY72" fmla="*/ 744279 h 1823979"/>
              <a:gd name="connsiteX73" fmla="*/ 3689498 w 3715941"/>
              <a:gd name="connsiteY73" fmla="*/ 723014 h 1823979"/>
              <a:gd name="connsiteX74" fmla="*/ 3700130 w 3715941"/>
              <a:gd name="connsiteY74" fmla="*/ 691116 h 1823979"/>
              <a:gd name="connsiteX75" fmla="*/ 3700130 w 3715941"/>
              <a:gd name="connsiteY75" fmla="*/ 372139 h 1823979"/>
              <a:gd name="connsiteX76" fmla="*/ 3668232 w 3715941"/>
              <a:gd name="connsiteY76" fmla="*/ 276446 h 1823979"/>
              <a:gd name="connsiteX77" fmla="*/ 3646967 w 3715941"/>
              <a:gd name="connsiteY77" fmla="*/ 212651 h 1823979"/>
              <a:gd name="connsiteX78" fmla="*/ 3625702 w 3715941"/>
              <a:gd name="connsiteY78" fmla="*/ 180753 h 1823979"/>
              <a:gd name="connsiteX79" fmla="*/ 3572539 w 3715941"/>
              <a:gd name="connsiteY79" fmla="*/ 127591 h 1823979"/>
              <a:gd name="connsiteX80" fmla="*/ 3551274 w 3715941"/>
              <a:gd name="connsiteY80" fmla="*/ 106325 h 1823979"/>
              <a:gd name="connsiteX81" fmla="*/ 3519377 w 3715941"/>
              <a:gd name="connsiteY81" fmla="*/ 95693 h 1823979"/>
              <a:gd name="connsiteX82" fmla="*/ 3444949 w 3715941"/>
              <a:gd name="connsiteY82" fmla="*/ 74428 h 1823979"/>
              <a:gd name="connsiteX83" fmla="*/ 3391786 w 3715941"/>
              <a:gd name="connsiteY83" fmla="*/ 53163 h 1823979"/>
              <a:gd name="connsiteX84" fmla="*/ 3274828 w 3715941"/>
              <a:gd name="connsiteY84" fmla="*/ 42530 h 1823979"/>
              <a:gd name="connsiteX85" fmla="*/ 2881423 w 3715941"/>
              <a:gd name="connsiteY85" fmla="*/ 31898 h 1823979"/>
              <a:gd name="connsiteX86" fmla="*/ 2307265 w 3715941"/>
              <a:gd name="connsiteY86" fmla="*/ 31898 h 1823979"/>
              <a:gd name="connsiteX87" fmla="*/ 2254102 w 3715941"/>
              <a:gd name="connsiteY87" fmla="*/ 42530 h 1823979"/>
              <a:gd name="connsiteX88" fmla="*/ 2147777 w 3715941"/>
              <a:gd name="connsiteY88" fmla="*/ 53163 h 1823979"/>
              <a:gd name="connsiteX89" fmla="*/ 2094614 w 3715941"/>
              <a:gd name="connsiteY89" fmla="*/ 63795 h 1823979"/>
              <a:gd name="connsiteX90" fmla="*/ 1977656 w 3715941"/>
              <a:gd name="connsiteY90" fmla="*/ 85060 h 1823979"/>
              <a:gd name="connsiteX91" fmla="*/ 1318437 w 3715941"/>
              <a:gd name="connsiteY91" fmla="*/ 74428 h 1823979"/>
              <a:gd name="connsiteX92" fmla="*/ 1222744 w 3715941"/>
              <a:gd name="connsiteY92" fmla="*/ 42530 h 1823979"/>
              <a:gd name="connsiteX93" fmla="*/ 1084521 w 3715941"/>
              <a:gd name="connsiteY93" fmla="*/ 31898 h 1823979"/>
              <a:gd name="connsiteX94" fmla="*/ 956930 w 3715941"/>
              <a:gd name="connsiteY94" fmla="*/ 10632 h 1823979"/>
              <a:gd name="connsiteX95" fmla="*/ 606056 w 3715941"/>
              <a:gd name="connsiteY95" fmla="*/ 0 h 1823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715941" h="1823979">
                <a:moveTo>
                  <a:pt x="818707" y="0"/>
                </a:moveTo>
                <a:cubicBezTo>
                  <a:pt x="647967" y="6567"/>
                  <a:pt x="612659" y="-11002"/>
                  <a:pt x="499730" y="21265"/>
                </a:cubicBezTo>
                <a:cubicBezTo>
                  <a:pt x="439833" y="38379"/>
                  <a:pt x="496188" y="24808"/>
                  <a:pt x="425302" y="53163"/>
                </a:cubicBezTo>
                <a:cubicBezTo>
                  <a:pt x="404490" y="61488"/>
                  <a:pt x="382772" y="67340"/>
                  <a:pt x="361507" y="74428"/>
                </a:cubicBezTo>
                <a:lnTo>
                  <a:pt x="329609" y="85060"/>
                </a:lnTo>
                <a:cubicBezTo>
                  <a:pt x="305921" y="100852"/>
                  <a:pt x="293763" y="105944"/>
                  <a:pt x="276446" y="127591"/>
                </a:cubicBezTo>
                <a:cubicBezTo>
                  <a:pt x="254033" y="155608"/>
                  <a:pt x="255753" y="169740"/>
                  <a:pt x="223284" y="191386"/>
                </a:cubicBezTo>
                <a:cubicBezTo>
                  <a:pt x="213959" y="197603"/>
                  <a:pt x="202019" y="198474"/>
                  <a:pt x="191386" y="202018"/>
                </a:cubicBezTo>
                <a:cubicBezTo>
                  <a:pt x="184298" y="209107"/>
                  <a:pt x="177949" y="217022"/>
                  <a:pt x="170121" y="223284"/>
                </a:cubicBezTo>
                <a:cubicBezTo>
                  <a:pt x="138346" y="248705"/>
                  <a:pt x="134557" y="236849"/>
                  <a:pt x="116958" y="276446"/>
                </a:cubicBezTo>
                <a:cubicBezTo>
                  <a:pt x="89182" y="338943"/>
                  <a:pt x="92159" y="375644"/>
                  <a:pt x="74428" y="446567"/>
                </a:cubicBezTo>
                <a:cubicBezTo>
                  <a:pt x="41190" y="579515"/>
                  <a:pt x="83668" y="414230"/>
                  <a:pt x="53163" y="520995"/>
                </a:cubicBezTo>
                <a:cubicBezTo>
                  <a:pt x="21032" y="633454"/>
                  <a:pt x="71789" y="475752"/>
                  <a:pt x="21265" y="627321"/>
                </a:cubicBezTo>
                <a:lnTo>
                  <a:pt x="10632" y="659218"/>
                </a:lnTo>
                <a:lnTo>
                  <a:pt x="0" y="691116"/>
                </a:lnTo>
                <a:cubicBezTo>
                  <a:pt x="3544" y="779721"/>
                  <a:pt x="2090" y="868667"/>
                  <a:pt x="10632" y="956930"/>
                </a:cubicBezTo>
                <a:cubicBezTo>
                  <a:pt x="12791" y="979241"/>
                  <a:pt x="19464" y="1002074"/>
                  <a:pt x="31898" y="1020725"/>
                </a:cubicBezTo>
                <a:lnTo>
                  <a:pt x="53163" y="1052623"/>
                </a:lnTo>
                <a:cubicBezTo>
                  <a:pt x="78469" y="1128541"/>
                  <a:pt x="61994" y="1097767"/>
                  <a:pt x="95693" y="1148316"/>
                </a:cubicBezTo>
                <a:cubicBezTo>
                  <a:pt x="123817" y="1260817"/>
                  <a:pt x="85633" y="1128339"/>
                  <a:pt x="127591" y="1222744"/>
                </a:cubicBezTo>
                <a:cubicBezTo>
                  <a:pt x="136695" y="1243227"/>
                  <a:pt x="141768" y="1265274"/>
                  <a:pt x="148856" y="1286539"/>
                </a:cubicBezTo>
                <a:cubicBezTo>
                  <a:pt x="184583" y="1393723"/>
                  <a:pt x="130074" y="1227479"/>
                  <a:pt x="170121" y="1360967"/>
                </a:cubicBezTo>
                <a:cubicBezTo>
                  <a:pt x="176562" y="1382437"/>
                  <a:pt x="172735" y="1412329"/>
                  <a:pt x="191386" y="1424763"/>
                </a:cubicBezTo>
                <a:cubicBezTo>
                  <a:pt x="202019" y="1431851"/>
                  <a:pt x="213667" y="1437613"/>
                  <a:pt x="223284" y="1446028"/>
                </a:cubicBezTo>
                <a:cubicBezTo>
                  <a:pt x="260239" y="1478364"/>
                  <a:pt x="268466" y="1500517"/>
                  <a:pt x="308344" y="1520456"/>
                </a:cubicBezTo>
                <a:cubicBezTo>
                  <a:pt x="318369" y="1525468"/>
                  <a:pt x="329609" y="1527544"/>
                  <a:pt x="340242" y="1531088"/>
                </a:cubicBezTo>
                <a:cubicBezTo>
                  <a:pt x="431648" y="1592026"/>
                  <a:pt x="316001" y="1518968"/>
                  <a:pt x="404037" y="1562986"/>
                </a:cubicBezTo>
                <a:cubicBezTo>
                  <a:pt x="505133" y="1613534"/>
                  <a:pt x="335147" y="1550654"/>
                  <a:pt x="499730" y="1605516"/>
                </a:cubicBezTo>
                <a:cubicBezTo>
                  <a:pt x="499732" y="1605517"/>
                  <a:pt x="563522" y="1626781"/>
                  <a:pt x="563525" y="1626781"/>
                </a:cubicBezTo>
                <a:lnTo>
                  <a:pt x="733646" y="1637414"/>
                </a:lnTo>
                <a:cubicBezTo>
                  <a:pt x="744279" y="1640958"/>
                  <a:pt x="754554" y="1645848"/>
                  <a:pt x="765544" y="1648046"/>
                </a:cubicBezTo>
                <a:cubicBezTo>
                  <a:pt x="807824" y="1656502"/>
                  <a:pt x="852231" y="1655677"/>
                  <a:pt x="893135" y="1669312"/>
                </a:cubicBezTo>
                <a:lnTo>
                  <a:pt x="988828" y="1701209"/>
                </a:lnTo>
                <a:cubicBezTo>
                  <a:pt x="999460" y="1704753"/>
                  <a:pt x="1009852" y="1709124"/>
                  <a:pt x="1020725" y="1711842"/>
                </a:cubicBezTo>
                <a:cubicBezTo>
                  <a:pt x="1034902" y="1715386"/>
                  <a:pt x="1049205" y="1718459"/>
                  <a:pt x="1063256" y="1722474"/>
                </a:cubicBezTo>
                <a:cubicBezTo>
                  <a:pt x="1074032" y="1725553"/>
                  <a:pt x="1084377" y="1730028"/>
                  <a:pt x="1095153" y="1733107"/>
                </a:cubicBezTo>
                <a:cubicBezTo>
                  <a:pt x="1132635" y="1743816"/>
                  <a:pt x="1173572" y="1751963"/>
                  <a:pt x="1212111" y="1754372"/>
                </a:cubicBezTo>
                <a:cubicBezTo>
                  <a:pt x="1300614" y="1759904"/>
                  <a:pt x="1389320" y="1761461"/>
                  <a:pt x="1477925" y="1765005"/>
                </a:cubicBezTo>
                <a:cubicBezTo>
                  <a:pt x="1511781" y="1773468"/>
                  <a:pt x="1538537" y="1780873"/>
                  <a:pt x="1573618" y="1786270"/>
                </a:cubicBezTo>
                <a:cubicBezTo>
                  <a:pt x="1601860" y="1790615"/>
                  <a:pt x="1630325" y="1793358"/>
                  <a:pt x="1658679" y="1796902"/>
                </a:cubicBezTo>
                <a:cubicBezTo>
                  <a:pt x="1813600" y="1848544"/>
                  <a:pt x="1696084" y="1813408"/>
                  <a:pt x="2083981" y="1796902"/>
                </a:cubicBezTo>
                <a:cubicBezTo>
                  <a:pt x="2119568" y="1795388"/>
                  <a:pt x="2154865" y="1789814"/>
                  <a:pt x="2190307" y="1786270"/>
                </a:cubicBezTo>
                <a:cubicBezTo>
                  <a:pt x="2204484" y="1782726"/>
                  <a:pt x="2218252" y="1776549"/>
                  <a:pt x="2232837" y="1775637"/>
                </a:cubicBezTo>
                <a:cubicBezTo>
                  <a:pt x="2302729" y="1771269"/>
                  <a:pt x="2477925" y="1783223"/>
                  <a:pt x="2583711" y="1754372"/>
                </a:cubicBezTo>
                <a:cubicBezTo>
                  <a:pt x="2605337" y="1748474"/>
                  <a:pt x="2626242" y="1740195"/>
                  <a:pt x="2647507" y="1733107"/>
                </a:cubicBezTo>
                <a:cubicBezTo>
                  <a:pt x="2658140" y="1729563"/>
                  <a:pt x="2670080" y="1728691"/>
                  <a:pt x="2679405" y="1722474"/>
                </a:cubicBezTo>
                <a:cubicBezTo>
                  <a:pt x="2690037" y="1715386"/>
                  <a:pt x="2699625" y="1706399"/>
                  <a:pt x="2711302" y="1701209"/>
                </a:cubicBezTo>
                <a:cubicBezTo>
                  <a:pt x="2731786" y="1692105"/>
                  <a:pt x="2753833" y="1687032"/>
                  <a:pt x="2775098" y="1679944"/>
                </a:cubicBezTo>
                <a:lnTo>
                  <a:pt x="2806995" y="1669312"/>
                </a:lnTo>
                <a:cubicBezTo>
                  <a:pt x="2817628" y="1662223"/>
                  <a:pt x="2827463" y="1653761"/>
                  <a:pt x="2838893" y="1648046"/>
                </a:cubicBezTo>
                <a:cubicBezTo>
                  <a:pt x="2848918" y="1643034"/>
                  <a:pt x="2860994" y="1642857"/>
                  <a:pt x="2870791" y="1637414"/>
                </a:cubicBezTo>
                <a:cubicBezTo>
                  <a:pt x="2893132" y="1625002"/>
                  <a:pt x="2910340" y="1602966"/>
                  <a:pt x="2934586" y="1594884"/>
                </a:cubicBezTo>
                <a:lnTo>
                  <a:pt x="2998381" y="1573618"/>
                </a:lnTo>
                <a:cubicBezTo>
                  <a:pt x="3009014" y="1562986"/>
                  <a:pt x="3021047" y="1553590"/>
                  <a:pt x="3030279" y="1541721"/>
                </a:cubicBezTo>
                <a:cubicBezTo>
                  <a:pt x="3045970" y="1521547"/>
                  <a:pt x="3058632" y="1499190"/>
                  <a:pt x="3072809" y="1477925"/>
                </a:cubicBezTo>
                <a:lnTo>
                  <a:pt x="3094074" y="1446028"/>
                </a:lnTo>
                <a:cubicBezTo>
                  <a:pt x="3094075" y="1446027"/>
                  <a:pt x="3136603" y="1382233"/>
                  <a:pt x="3136605" y="1382232"/>
                </a:cubicBezTo>
                <a:lnTo>
                  <a:pt x="3168502" y="1371600"/>
                </a:lnTo>
                <a:cubicBezTo>
                  <a:pt x="3265461" y="1274643"/>
                  <a:pt x="3193828" y="1332826"/>
                  <a:pt x="3274828" y="1286539"/>
                </a:cubicBezTo>
                <a:cubicBezTo>
                  <a:pt x="3285923" y="1280199"/>
                  <a:pt x="3295048" y="1270464"/>
                  <a:pt x="3306725" y="1265274"/>
                </a:cubicBezTo>
                <a:cubicBezTo>
                  <a:pt x="3327209" y="1256170"/>
                  <a:pt x="3351870" y="1256443"/>
                  <a:pt x="3370521" y="1244009"/>
                </a:cubicBezTo>
                <a:cubicBezTo>
                  <a:pt x="3381153" y="1236921"/>
                  <a:pt x="3391323" y="1229084"/>
                  <a:pt x="3402418" y="1222744"/>
                </a:cubicBezTo>
                <a:cubicBezTo>
                  <a:pt x="3435511" y="1203834"/>
                  <a:pt x="3448584" y="1203766"/>
                  <a:pt x="3476846" y="1180214"/>
                </a:cubicBezTo>
                <a:cubicBezTo>
                  <a:pt x="3509262" y="1153201"/>
                  <a:pt x="3513287" y="1144803"/>
                  <a:pt x="3530009" y="1105786"/>
                </a:cubicBezTo>
                <a:cubicBezTo>
                  <a:pt x="3534424" y="1095484"/>
                  <a:pt x="3535630" y="1083913"/>
                  <a:pt x="3540642" y="1073888"/>
                </a:cubicBezTo>
                <a:cubicBezTo>
                  <a:pt x="3546357" y="1062459"/>
                  <a:pt x="3554819" y="1052623"/>
                  <a:pt x="3561907" y="1041991"/>
                </a:cubicBezTo>
                <a:cubicBezTo>
                  <a:pt x="3565451" y="1031358"/>
                  <a:pt x="3568124" y="1020395"/>
                  <a:pt x="3572539" y="1010093"/>
                </a:cubicBezTo>
                <a:cubicBezTo>
                  <a:pt x="3578783" y="995524"/>
                  <a:pt x="3588240" y="982404"/>
                  <a:pt x="3593805" y="967563"/>
                </a:cubicBezTo>
                <a:cubicBezTo>
                  <a:pt x="3598936" y="953880"/>
                  <a:pt x="3601267" y="939297"/>
                  <a:pt x="3604437" y="925032"/>
                </a:cubicBezTo>
                <a:cubicBezTo>
                  <a:pt x="3608357" y="907391"/>
                  <a:pt x="3608725" y="888791"/>
                  <a:pt x="3615070" y="871870"/>
                </a:cubicBezTo>
                <a:cubicBezTo>
                  <a:pt x="3619557" y="859905"/>
                  <a:pt x="3629247" y="850605"/>
                  <a:pt x="3636335" y="839972"/>
                </a:cubicBezTo>
                <a:lnTo>
                  <a:pt x="3657600" y="776177"/>
                </a:lnTo>
                <a:cubicBezTo>
                  <a:pt x="3661144" y="765544"/>
                  <a:pt x="3660307" y="752204"/>
                  <a:pt x="3668232" y="744279"/>
                </a:cubicBezTo>
                <a:lnTo>
                  <a:pt x="3689498" y="723014"/>
                </a:lnTo>
                <a:cubicBezTo>
                  <a:pt x="3693042" y="712381"/>
                  <a:pt x="3697412" y="701989"/>
                  <a:pt x="3700130" y="691116"/>
                </a:cubicBezTo>
                <a:cubicBezTo>
                  <a:pt x="3727741" y="580670"/>
                  <a:pt x="3713513" y="510424"/>
                  <a:pt x="3700130" y="372139"/>
                </a:cubicBezTo>
                <a:cubicBezTo>
                  <a:pt x="3700130" y="372134"/>
                  <a:pt x="3673549" y="292397"/>
                  <a:pt x="3668232" y="276446"/>
                </a:cubicBezTo>
                <a:cubicBezTo>
                  <a:pt x="3668231" y="276442"/>
                  <a:pt x="3646969" y="212654"/>
                  <a:pt x="3646967" y="212651"/>
                </a:cubicBezTo>
                <a:cubicBezTo>
                  <a:pt x="3639879" y="202018"/>
                  <a:pt x="3634117" y="190370"/>
                  <a:pt x="3625702" y="180753"/>
                </a:cubicBezTo>
                <a:cubicBezTo>
                  <a:pt x="3609199" y="161893"/>
                  <a:pt x="3590260" y="145312"/>
                  <a:pt x="3572539" y="127591"/>
                </a:cubicBezTo>
                <a:cubicBezTo>
                  <a:pt x="3565450" y="120502"/>
                  <a:pt x="3560784" y="109495"/>
                  <a:pt x="3551274" y="106325"/>
                </a:cubicBezTo>
                <a:cubicBezTo>
                  <a:pt x="3540642" y="102781"/>
                  <a:pt x="3530153" y="98772"/>
                  <a:pt x="3519377" y="95693"/>
                </a:cubicBezTo>
                <a:cubicBezTo>
                  <a:pt x="3472464" y="82289"/>
                  <a:pt x="3485731" y="89721"/>
                  <a:pt x="3444949" y="74428"/>
                </a:cubicBezTo>
                <a:cubicBezTo>
                  <a:pt x="3427078" y="67727"/>
                  <a:pt x="3410545" y="56680"/>
                  <a:pt x="3391786" y="53163"/>
                </a:cubicBezTo>
                <a:cubicBezTo>
                  <a:pt x="3353310" y="45949"/>
                  <a:pt x="3313941" y="44160"/>
                  <a:pt x="3274828" y="42530"/>
                </a:cubicBezTo>
                <a:cubicBezTo>
                  <a:pt x="3143759" y="37069"/>
                  <a:pt x="3012558" y="35442"/>
                  <a:pt x="2881423" y="31898"/>
                </a:cubicBezTo>
                <a:cubicBezTo>
                  <a:pt x="2655358" y="-5781"/>
                  <a:pt x="2795201" y="13485"/>
                  <a:pt x="2307265" y="31898"/>
                </a:cubicBezTo>
                <a:cubicBezTo>
                  <a:pt x="2289206" y="32579"/>
                  <a:pt x="2272015" y="40142"/>
                  <a:pt x="2254102" y="42530"/>
                </a:cubicBezTo>
                <a:cubicBezTo>
                  <a:pt x="2218796" y="47237"/>
                  <a:pt x="2183083" y="48456"/>
                  <a:pt x="2147777" y="53163"/>
                </a:cubicBezTo>
                <a:cubicBezTo>
                  <a:pt x="2129864" y="55551"/>
                  <a:pt x="2112394" y="60562"/>
                  <a:pt x="2094614" y="63795"/>
                </a:cubicBezTo>
                <a:cubicBezTo>
                  <a:pt x="1944989" y="90999"/>
                  <a:pt x="2108962" y="58800"/>
                  <a:pt x="1977656" y="85060"/>
                </a:cubicBezTo>
                <a:cubicBezTo>
                  <a:pt x="1757916" y="81516"/>
                  <a:pt x="1537992" y="84114"/>
                  <a:pt x="1318437" y="74428"/>
                </a:cubicBezTo>
                <a:cubicBezTo>
                  <a:pt x="1069073" y="63427"/>
                  <a:pt x="1363376" y="53347"/>
                  <a:pt x="1222744" y="42530"/>
                </a:cubicBezTo>
                <a:lnTo>
                  <a:pt x="1084521" y="31898"/>
                </a:lnTo>
                <a:cubicBezTo>
                  <a:pt x="1041991" y="24809"/>
                  <a:pt x="1000025" y="12022"/>
                  <a:pt x="956930" y="10632"/>
                </a:cubicBezTo>
                <a:cubicBezTo>
                  <a:pt x="620236" y="-229"/>
                  <a:pt x="737248" y="0"/>
                  <a:pt x="606056" y="0"/>
                </a:cubicBezTo>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5124450" y="406004"/>
            <a:ext cx="1333656" cy="838200"/>
          </a:xfrm>
          <a:custGeom>
            <a:avLst/>
            <a:gdLst>
              <a:gd name="connsiteX0" fmla="*/ 617084 w 1479239"/>
              <a:gd name="connsiteY0" fmla="*/ 1224 h 1117643"/>
              <a:gd name="connsiteX1" fmla="*/ 542656 w 1479239"/>
              <a:gd name="connsiteY1" fmla="*/ 11857 h 1117643"/>
              <a:gd name="connsiteX2" fmla="*/ 500126 w 1479239"/>
              <a:gd name="connsiteY2" fmla="*/ 22490 h 1117643"/>
              <a:gd name="connsiteX3" fmla="*/ 383168 w 1479239"/>
              <a:gd name="connsiteY3" fmla="*/ 33122 h 1117643"/>
              <a:gd name="connsiteX4" fmla="*/ 351270 w 1479239"/>
              <a:gd name="connsiteY4" fmla="*/ 43755 h 1117643"/>
              <a:gd name="connsiteX5" fmla="*/ 223680 w 1479239"/>
              <a:gd name="connsiteY5" fmla="*/ 65020 h 1117643"/>
              <a:gd name="connsiteX6" fmla="*/ 191782 w 1479239"/>
              <a:gd name="connsiteY6" fmla="*/ 75652 h 1117643"/>
              <a:gd name="connsiteX7" fmla="*/ 138619 w 1479239"/>
              <a:gd name="connsiteY7" fmla="*/ 139448 h 1117643"/>
              <a:gd name="connsiteX8" fmla="*/ 106722 w 1479239"/>
              <a:gd name="connsiteY8" fmla="*/ 160713 h 1117643"/>
              <a:gd name="connsiteX9" fmla="*/ 53559 w 1479239"/>
              <a:gd name="connsiteY9" fmla="*/ 213876 h 1117643"/>
              <a:gd name="connsiteX10" fmla="*/ 21661 w 1479239"/>
              <a:gd name="connsiteY10" fmla="*/ 245773 h 1117643"/>
              <a:gd name="connsiteX11" fmla="*/ 396 w 1479239"/>
              <a:gd name="connsiteY11" fmla="*/ 447792 h 1117643"/>
              <a:gd name="connsiteX12" fmla="*/ 11029 w 1479239"/>
              <a:gd name="connsiteY12" fmla="*/ 756136 h 1117643"/>
              <a:gd name="connsiteX13" fmla="*/ 42926 w 1479239"/>
              <a:gd name="connsiteY13" fmla="*/ 862462 h 1117643"/>
              <a:gd name="connsiteX14" fmla="*/ 64191 w 1479239"/>
              <a:gd name="connsiteY14" fmla="*/ 894359 h 1117643"/>
              <a:gd name="connsiteX15" fmla="*/ 74824 w 1479239"/>
              <a:gd name="connsiteY15" fmla="*/ 926257 h 1117643"/>
              <a:gd name="connsiteX16" fmla="*/ 96089 w 1479239"/>
              <a:gd name="connsiteY16" fmla="*/ 958155 h 1117643"/>
              <a:gd name="connsiteX17" fmla="*/ 149252 w 1479239"/>
              <a:gd name="connsiteY17" fmla="*/ 1053848 h 1117643"/>
              <a:gd name="connsiteX18" fmla="*/ 181150 w 1479239"/>
              <a:gd name="connsiteY18" fmla="*/ 1075113 h 1117643"/>
              <a:gd name="connsiteX19" fmla="*/ 244945 w 1479239"/>
              <a:gd name="connsiteY19" fmla="*/ 1096378 h 1117643"/>
              <a:gd name="connsiteX20" fmla="*/ 340638 w 1479239"/>
              <a:gd name="connsiteY20" fmla="*/ 1117643 h 1117643"/>
              <a:gd name="connsiteX21" fmla="*/ 404433 w 1479239"/>
              <a:gd name="connsiteY21" fmla="*/ 1107011 h 1117643"/>
              <a:gd name="connsiteX22" fmla="*/ 468229 w 1479239"/>
              <a:gd name="connsiteY22" fmla="*/ 1064480 h 1117643"/>
              <a:gd name="connsiteX23" fmla="*/ 532024 w 1479239"/>
              <a:gd name="connsiteY23" fmla="*/ 1011317 h 1117643"/>
              <a:gd name="connsiteX24" fmla="*/ 627717 w 1479239"/>
              <a:gd name="connsiteY24" fmla="*/ 979420 h 1117643"/>
              <a:gd name="connsiteX25" fmla="*/ 659615 w 1479239"/>
              <a:gd name="connsiteY25" fmla="*/ 968787 h 1117643"/>
              <a:gd name="connsiteX26" fmla="*/ 734043 w 1479239"/>
              <a:gd name="connsiteY26" fmla="*/ 936890 h 1117643"/>
              <a:gd name="connsiteX27" fmla="*/ 797838 w 1479239"/>
              <a:gd name="connsiteY27" fmla="*/ 915624 h 1117643"/>
              <a:gd name="connsiteX28" fmla="*/ 1414526 w 1479239"/>
              <a:gd name="connsiteY28" fmla="*/ 904992 h 1117643"/>
              <a:gd name="connsiteX29" fmla="*/ 1435791 w 1479239"/>
              <a:gd name="connsiteY29" fmla="*/ 841197 h 1117643"/>
              <a:gd name="connsiteX30" fmla="*/ 1457056 w 1479239"/>
              <a:gd name="connsiteY30" fmla="*/ 724238 h 1117643"/>
              <a:gd name="connsiteX31" fmla="*/ 1467689 w 1479239"/>
              <a:gd name="connsiteY31" fmla="*/ 426527 h 1117643"/>
              <a:gd name="connsiteX32" fmla="*/ 1446424 w 1479239"/>
              <a:gd name="connsiteY32" fmla="*/ 394629 h 1117643"/>
              <a:gd name="connsiteX33" fmla="*/ 1414526 w 1479239"/>
              <a:gd name="connsiteY33" fmla="*/ 373364 h 1117643"/>
              <a:gd name="connsiteX34" fmla="*/ 1382629 w 1479239"/>
              <a:gd name="connsiteY34" fmla="*/ 309569 h 1117643"/>
              <a:gd name="connsiteX35" fmla="*/ 1329466 w 1479239"/>
              <a:gd name="connsiteY35" fmla="*/ 245773 h 1117643"/>
              <a:gd name="connsiteX36" fmla="*/ 1276303 w 1479239"/>
              <a:gd name="connsiteY36" fmla="*/ 181978 h 1117643"/>
              <a:gd name="connsiteX37" fmla="*/ 1233773 w 1479239"/>
              <a:gd name="connsiteY37" fmla="*/ 160713 h 1117643"/>
              <a:gd name="connsiteX38" fmla="*/ 1159345 w 1479239"/>
              <a:gd name="connsiteY38" fmla="*/ 139448 h 1117643"/>
              <a:gd name="connsiteX39" fmla="*/ 1116815 w 1479239"/>
              <a:gd name="connsiteY39" fmla="*/ 107550 h 1117643"/>
              <a:gd name="connsiteX40" fmla="*/ 1084917 w 1479239"/>
              <a:gd name="connsiteY40" fmla="*/ 96917 h 1117643"/>
              <a:gd name="connsiteX41" fmla="*/ 999856 w 1479239"/>
              <a:gd name="connsiteY41" fmla="*/ 65020 h 1117643"/>
              <a:gd name="connsiteX42" fmla="*/ 946694 w 1479239"/>
              <a:gd name="connsiteY42" fmla="*/ 43755 h 1117643"/>
              <a:gd name="connsiteX43" fmla="*/ 893531 w 1479239"/>
              <a:gd name="connsiteY43" fmla="*/ 33122 h 1117643"/>
              <a:gd name="connsiteX44" fmla="*/ 765940 w 1479239"/>
              <a:gd name="connsiteY44" fmla="*/ 1224 h 1117643"/>
              <a:gd name="connsiteX45" fmla="*/ 542656 w 1479239"/>
              <a:gd name="connsiteY45" fmla="*/ 1224 h 11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79239" h="1117643">
                <a:moveTo>
                  <a:pt x="617084" y="1224"/>
                </a:moveTo>
                <a:cubicBezTo>
                  <a:pt x="592275" y="4768"/>
                  <a:pt x="567313" y="7374"/>
                  <a:pt x="542656" y="11857"/>
                </a:cubicBezTo>
                <a:cubicBezTo>
                  <a:pt x="528279" y="14471"/>
                  <a:pt x="514611" y="20559"/>
                  <a:pt x="500126" y="22490"/>
                </a:cubicBezTo>
                <a:cubicBezTo>
                  <a:pt x="461323" y="27664"/>
                  <a:pt x="422154" y="29578"/>
                  <a:pt x="383168" y="33122"/>
                </a:cubicBezTo>
                <a:cubicBezTo>
                  <a:pt x="372535" y="36666"/>
                  <a:pt x="362143" y="41037"/>
                  <a:pt x="351270" y="43755"/>
                </a:cubicBezTo>
                <a:cubicBezTo>
                  <a:pt x="309818" y="54118"/>
                  <a:pt x="265679" y="59020"/>
                  <a:pt x="223680" y="65020"/>
                </a:cubicBezTo>
                <a:cubicBezTo>
                  <a:pt x="213047" y="68564"/>
                  <a:pt x="201107" y="69435"/>
                  <a:pt x="191782" y="75652"/>
                </a:cubicBezTo>
                <a:cubicBezTo>
                  <a:pt x="139528" y="110488"/>
                  <a:pt x="177845" y="100221"/>
                  <a:pt x="138619" y="139448"/>
                </a:cubicBezTo>
                <a:cubicBezTo>
                  <a:pt x="129583" y="148484"/>
                  <a:pt x="116339" y="152298"/>
                  <a:pt x="106722" y="160713"/>
                </a:cubicBezTo>
                <a:cubicBezTo>
                  <a:pt x="87862" y="177216"/>
                  <a:pt x="71280" y="196155"/>
                  <a:pt x="53559" y="213876"/>
                </a:cubicBezTo>
                <a:lnTo>
                  <a:pt x="21661" y="245773"/>
                </a:lnTo>
                <a:cubicBezTo>
                  <a:pt x="-4702" y="324867"/>
                  <a:pt x="396" y="300484"/>
                  <a:pt x="396" y="447792"/>
                </a:cubicBezTo>
                <a:cubicBezTo>
                  <a:pt x="396" y="550634"/>
                  <a:pt x="4808" y="653482"/>
                  <a:pt x="11029" y="756136"/>
                </a:cubicBezTo>
                <a:cubicBezTo>
                  <a:pt x="12020" y="772482"/>
                  <a:pt x="40169" y="858326"/>
                  <a:pt x="42926" y="862462"/>
                </a:cubicBezTo>
                <a:cubicBezTo>
                  <a:pt x="50014" y="873094"/>
                  <a:pt x="58476" y="882930"/>
                  <a:pt x="64191" y="894359"/>
                </a:cubicBezTo>
                <a:cubicBezTo>
                  <a:pt x="69203" y="904384"/>
                  <a:pt x="69812" y="916232"/>
                  <a:pt x="74824" y="926257"/>
                </a:cubicBezTo>
                <a:cubicBezTo>
                  <a:pt x="80539" y="937687"/>
                  <a:pt x="90374" y="946725"/>
                  <a:pt x="96089" y="958155"/>
                </a:cubicBezTo>
                <a:cubicBezTo>
                  <a:pt x="115478" y="996933"/>
                  <a:pt x="98969" y="1020327"/>
                  <a:pt x="149252" y="1053848"/>
                </a:cubicBezTo>
                <a:cubicBezTo>
                  <a:pt x="159885" y="1060936"/>
                  <a:pt x="169473" y="1069923"/>
                  <a:pt x="181150" y="1075113"/>
                </a:cubicBezTo>
                <a:cubicBezTo>
                  <a:pt x="201633" y="1084217"/>
                  <a:pt x="223199" y="1090941"/>
                  <a:pt x="244945" y="1096378"/>
                </a:cubicBezTo>
                <a:cubicBezTo>
                  <a:pt x="305007" y="1111394"/>
                  <a:pt x="273146" y="1104145"/>
                  <a:pt x="340638" y="1117643"/>
                </a:cubicBezTo>
                <a:cubicBezTo>
                  <a:pt x="361903" y="1114099"/>
                  <a:pt x="384533" y="1115303"/>
                  <a:pt x="404433" y="1107011"/>
                </a:cubicBezTo>
                <a:cubicBezTo>
                  <a:pt x="428025" y="1097181"/>
                  <a:pt x="450157" y="1082552"/>
                  <a:pt x="468229" y="1064480"/>
                </a:cubicBezTo>
                <a:cubicBezTo>
                  <a:pt x="488259" y="1044450"/>
                  <a:pt x="505380" y="1023159"/>
                  <a:pt x="532024" y="1011317"/>
                </a:cubicBezTo>
                <a:cubicBezTo>
                  <a:pt x="532042" y="1011309"/>
                  <a:pt x="611759" y="984739"/>
                  <a:pt x="627717" y="979420"/>
                </a:cubicBezTo>
                <a:cubicBezTo>
                  <a:pt x="638350" y="975876"/>
                  <a:pt x="650290" y="975004"/>
                  <a:pt x="659615" y="968787"/>
                </a:cubicBezTo>
                <a:cubicBezTo>
                  <a:pt x="710223" y="935048"/>
                  <a:pt x="671622" y="955616"/>
                  <a:pt x="734043" y="936890"/>
                </a:cubicBezTo>
                <a:cubicBezTo>
                  <a:pt x="755513" y="930449"/>
                  <a:pt x="775426" y="916010"/>
                  <a:pt x="797838" y="915624"/>
                </a:cubicBezTo>
                <a:lnTo>
                  <a:pt x="1414526" y="904992"/>
                </a:lnTo>
                <a:cubicBezTo>
                  <a:pt x="1421614" y="883727"/>
                  <a:pt x="1433011" y="863439"/>
                  <a:pt x="1435791" y="841197"/>
                </a:cubicBezTo>
                <a:cubicBezTo>
                  <a:pt x="1447814" y="745015"/>
                  <a:pt x="1437389" y="783244"/>
                  <a:pt x="1457056" y="724238"/>
                </a:cubicBezTo>
                <a:cubicBezTo>
                  <a:pt x="1474205" y="595625"/>
                  <a:pt x="1491245" y="552158"/>
                  <a:pt x="1467689" y="426527"/>
                </a:cubicBezTo>
                <a:cubicBezTo>
                  <a:pt x="1465334" y="413967"/>
                  <a:pt x="1455460" y="403665"/>
                  <a:pt x="1446424" y="394629"/>
                </a:cubicBezTo>
                <a:cubicBezTo>
                  <a:pt x="1437388" y="385593"/>
                  <a:pt x="1425159" y="380452"/>
                  <a:pt x="1414526" y="373364"/>
                </a:cubicBezTo>
                <a:cubicBezTo>
                  <a:pt x="1353576" y="281938"/>
                  <a:pt x="1426655" y="397619"/>
                  <a:pt x="1382629" y="309569"/>
                </a:cubicBezTo>
                <a:cubicBezTo>
                  <a:pt x="1362832" y="269975"/>
                  <a:pt x="1358856" y="281042"/>
                  <a:pt x="1329466" y="245773"/>
                </a:cubicBezTo>
                <a:cubicBezTo>
                  <a:pt x="1302038" y="212859"/>
                  <a:pt x="1314674" y="209386"/>
                  <a:pt x="1276303" y="181978"/>
                </a:cubicBezTo>
                <a:cubicBezTo>
                  <a:pt x="1263405" y="172765"/>
                  <a:pt x="1248341" y="166957"/>
                  <a:pt x="1233773" y="160713"/>
                </a:cubicBezTo>
                <a:cubicBezTo>
                  <a:pt x="1212414" y="151559"/>
                  <a:pt x="1180933" y="144845"/>
                  <a:pt x="1159345" y="139448"/>
                </a:cubicBezTo>
                <a:cubicBezTo>
                  <a:pt x="1145168" y="128815"/>
                  <a:pt x="1132201" y="116342"/>
                  <a:pt x="1116815" y="107550"/>
                </a:cubicBezTo>
                <a:cubicBezTo>
                  <a:pt x="1107084" y="101989"/>
                  <a:pt x="1095219" y="101332"/>
                  <a:pt x="1084917" y="96917"/>
                </a:cubicBezTo>
                <a:cubicBezTo>
                  <a:pt x="932665" y="31665"/>
                  <a:pt x="1146874" y="114025"/>
                  <a:pt x="999856" y="65020"/>
                </a:cubicBezTo>
                <a:cubicBezTo>
                  <a:pt x="981750" y="58985"/>
                  <a:pt x="964975" y="49239"/>
                  <a:pt x="946694" y="43755"/>
                </a:cubicBezTo>
                <a:cubicBezTo>
                  <a:pt x="929384" y="38562"/>
                  <a:pt x="910966" y="37877"/>
                  <a:pt x="893531" y="33122"/>
                </a:cubicBezTo>
                <a:cubicBezTo>
                  <a:pt x="836748" y="17636"/>
                  <a:pt x="825431" y="3427"/>
                  <a:pt x="765940" y="1224"/>
                </a:cubicBezTo>
                <a:cubicBezTo>
                  <a:pt x="691563" y="-1531"/>
                  <a:pt x="617084" y="1224"/>
                  <a:pt x="542656" y="1224"/>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6518275" y="573881"/>
            <a:ext cx="1140477" cy="981075"/>
          </a:xfrm>
          <a:custGeom>
            <a:avLst/>
            <a:gdLst>
              <a:gd name="connsiteX0" fmla="*/ 212651 w 1265275"/>
              <a:gd name="connsiteY0" fmla="*/ 138223 h 1307805"/>
              <a:gd name="connsiteX1" fmla="*/ 276447 w 1265275"/>
              <a:gd name="connsiteY1" fmla="*/ 106326 h 1307805"/>
              <a:gd name="connsiteX2" fmla="*/ 308344 w 1265275"/>
              <a:gd name="connsiteY2" fmla="*/ 95693 h 1307805"/>
              <a:gd name="connsiteX3" fmla="*/ 382772 w 1265275"/>
              <a:gd name="connsiteY3" fmla="*/ 63796 h 1307805"/>
              <a:gd name="connsiteX4" fmla="*/ 404037 w 1265275"/>
              <a:gd name="connsiteY4" fmla="*/ 42530 h 1307805"/>
              <a:gd name="connsiteX5" fmla="*/ 467833 w 1265275"/>
              <a:gd name="connsiteY5" fmla="*/ 21265 h 1307805"/>
              <a:gd name="connsiteX6" fmla="*/ 499730 w 1265275"/>
              <a:gd name="connsiteY6" fmla="*/ 0 h 1307805"/>
              <a:gd name="connsiteX7" fmla="*/ 776177 w 1265275"/>
              <a:gd name="connsiteY7" fmla="*/ 10633 h 1307805"/>
              <a:gd name="connsiteX8" fmla="*/ 914400 w 1265275"/>
              <a:gd name="connsiteY8" fmla="*/ 42530 h 1307805"/>
              <a:gd name="connsiteX9" fmla="*/ 946298 w 1265275"/>
              <a:gd name="connsiteY9" fmla="*/ 53163 h 1307805"/>
              <a:gd name="connsiteX10" fmla="*/ 999461 w 1265275"/>
              <a:gd name="connsiteY10" fmla="*/ 106326 h 1307805"/>
              <a:gd name="connsiteX11" fmla="*/ 1020726 w 1265275"/>
              <a:gd name="connsiteY11" fmla="*/ 138223 h 1307805"/>
              <a:gd name="connsiteX12" fmla="*/ 1041991 w 1265275"/>
              <a:gd name="connsiteY12" fmla="*/ 159489 h 1307805"/>
              <a:gd name="connsiteX13" fmla="*/ 1063256 w 1265275"/>
              <a:gd name="connsiteY13" fmla="*/ 223284 h 1307805"/>
              <a:gd name="connsiteX14" fmla="*/ 1105786 w 1265275"/>
              <a:gd name="connsiteY14" fmla="*/ 287079 h 1307805"/>
              <a:gd name="connsiteX15" fmla="*/ 1127051 w 1265275"/>
              <a:gd name="connsiteY15" fmla="*/ 318977 h 1307805"/>
              <a:gd name="connsiteX16" fmla="*/ 1148316 w 1265275"/>
              <a:gd name="connsiteY16" fmla="*/ 350875 h 1307805"/>
              <a:gd name="connsiteX17" fmla="*/ 1169582 w 1265275"/>
              <a:gd name="connsiteY17" fmla="*/ 372140 h 1307805"/>
              <a:gd name="connsiteX18" fmla="*/ 1201479 w 1265275"/>
              <a:gd name="connsiteY18" fmla="*/ 435935 h 1307805"/>
              <a:gd name="connsiteX19" fmla="*/ 1222744 w 1265275"/>
              <a:gd name="connsiteY19" fmla="*/ 499730 h 1307805"/>
              <a:gd name="connsiteX20" fmla="*/ 1233377 w 1265275"/>
              <a:gd name="connsiteY20" fmla="*/ 531628 h 1307805"/>
              <a:gd name="connsiteX21" fmla="*/ 1244009 w 1265275"/>
              <a:gd name="connsiteY21" fmla="*/ 574158 h 1307805"/>
              <a:gd name="connsiteX22" fmla="*/ 1265275 w 1265275"/>
              <a:gd name="connsiteY22" fmla="*/ 637954 h 1307805"/>
              <a:gd name="connsiteX23" fmla="*/ 1254642 w 1265275"/>
              <a:gd name="connsiteY23" fmla="*/ 914400 h 1307805"/>
              <a:gd name="connsiteX24" fmla="*/ 1244009 w 1265275"/>
              <a:gd name="connsiteY24" fmla="*/ 946298 h 1307805"/>
              <a:gd name="connsiteX25" fmla="*/ 1233377 w 1265275"/>
              <a:gd name="connsiteY25" fmla="*/ 988828 h 1307805"/>
              <a:gd name="connsiteX26" fmla="*/ 1222744 w 1265275"/>
              <a:gd name="connsiteY26" fmla="*/ 1020726 h 1307805"/>
              <a:gd name="connsiteX27" fmla="*/ 1190847 w 1265275"/>
              <a:gd name="connsiteY27" fmla="*/ 1105786 h 1307805"/>
              <a:gd name="connsiteX28" fmla="*/ 1180214 w 1265275"/>
              <a:gd name="connsiteY28" fmla="*/ 1137684 h 1307805"/>
              <a:gd name="connsiteX29" fmla="*/ 1148316 w 1265275"/>
              <a:gd name="connsiteY29" fmla="*/ 1169582 h 1307805"/>
              <a:gd name="connsiteX30" fmla="*/ 1063256 w 1265275"/>
              <a:gd name="connsiteY30" fmla="*/ 1265275 h 1307805"/>
              <a:gd name="connsiteX31" fmla="*/ 1031358 w 1265275"/>
              <a:gd name="connsiteY31" fmla="*/ 1286540 h 1307805"/>
              <a:gd name="connsiteX32" fmla="*/ 967563 w 1265275"/>
              <a:gd name="connsiteY32" fmla="*/ 1307805 h 1307805"/>
              <a:gd name="connsiteX33" fmla="*/ 616689 w 1265275"/>
              <a:gd name="connsiteY33" fmla="*/ 1297172 h 1307805"/>
              <a:gd name="connsiteX34" fmla="*/ 552893 w 1265275"/>
              <a:gd name="connsiteY34" fmla="*/ 1275907 h 1307805"/>
              <a:gd name="connsiteX35" fmla="*/ 520995 w 1265275"/>
              <a:gd name="connsiteY35" fmla="*/ 1265275 h 1307805"/>
              <a:gd name="connsiteX36" fmla="*/ 499730 w 1265275"/>
              <a:gd name="connsiteY36" fmla="*/ 1244009 h 1307805"/>
              <a:gd name="connsiteX37" fmla="*/ 435935 w 1265275"/>
              <a:gd name="connsiteY37" fmla="*/ 1212112 h 1307805"/>
              <a:gd name="connsiteX38" fmla="*/ 372140 w 1265275"/>
              <a:gd name="connsiteY38" fmla="*/ 1169582 h 1307805"/>
              <a:gd name="connsiteX39" fmla="*/ 350875 w 1265275"/>
              <a:gd name="connsiteY39" fmla="*/ 1148316 h 1307805"/>
              <a:gd name="connsiteX40" fmla="*/ 265814 w 1265275"/>
              <a:gd name="connsiteY40" fmla="*/ 1127051 h 1307805"/>
              <a:gd name="connsiteX41" fmla="*/ 191386 w 1265275"/>
              <a:gd name="connsiteY41" fmla="*/ 1073889 h 1307805"/>
              <a:gd name="connsiteX42" fmla="*/ 138223 w 1265275"/>
              <a:gd name="connsiteY42" fmla="*/ 1041991 h 1307805"/>
              <a:gd name="connsiteX43" fmla="*/ 106326 w 1265275"/>
              <a:gd name="connsiteY43" fmla="*/ 1010093 h 1307805"/>
              <a:gd name="connsiteX44" fmla="*/ 74428 w 1265275"/>
              <a:gd name="connsiteY44" fmla="*/ 999461 h 1307805"/>
              <a:gd name="connsiteX45" fmla="*/ 0 w 1265275"/>
              <a:gd name="connsiteY45" fmla="*/ 829340 h 1307805"/>
              <a:gd name="connsiteX46" fmla="*/ 10633 w 1265275"/>
              <a:gd name="connsiteY46" fmla="*/ 754912 h 1307805"/>
              <a:gd name="connsiteX47" fmla="*/ 74428 w 1265275"/>
              <a:gd name="connsiteY47" fmla="*/ 691116 h 1307805"/>
              <a:gd name="connsiteX48" fmla="*/ 95693 w 1265275"/>
              <a:gd name="connsiteY48" fmla="*/ 542261 h 1307805"/>
              <a:gd name="connsiteX49" fmla="*/ 106326 w 1265275"/>
              <a:gd name="connsiteY49" fmla="*/ 510363 h 1307805"/>
              <a:gd name="connsiteX50" fmla="*/ 116958 w 1265275"/>
              <a:gd name="connsiteY50" fmla="*/ 457200 h 1307805"/>
              <a:gd name="connsiteX51" fmla="*/ 127591 w 1265275"/>
              <a:gd name="connsiteY51" fmla="*/ 414670 h 1307805"/>
              <a:gd name="connsiteX52" fmla="*/ 148856 w 1265275"/>
              <a:gd name="connsiteY52" fmla="*/ 202019 h 1307805"/>
              <a:gd name="connsiteX53" fmla="*/ 202019 w 1265275"/>
              <a:gd name="connsiteY53" fmla="*/ 138223 h 1307805"/>
              <a:gd name="connsiteX54" fmla="*/ 223284 w 1265275"/>
              <a:gd name="connsiteY54" fmla="*/ 95693 h 1307805"/>
              <a:gd name="connsiteX55" fmla="*/ 244549 w 1265275"/>
              <a:gd name="connsiteY55" fmla="*/ 53163 h 130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65275" h="1307805">
                <a:moveTo>
                  <a:pt x="212651" y="138223"/>
                </a:moveTo>
                <a:cubicBezTo>
                  <a:pt x="233916" y="127591"/>
                  <a:pt x="254721" y="115982"/>
                  <a:pt x="276447" y="106326"/>
                </a:cubicBezTo>
                <a:cubicBezTo>
                  <a:pt x="286689" y="101774"/>
                  <a:pt x="298320" y="100705"/>
                  <a:pt x="308344" y="95693"/>
                </a:cubicBezTo>
                <a:cubicBezTo>
                  <a:pt x="381766" y="58981"/>
                  <a:pt x="294264" y="85922"/>
                  <a:pt x="382772" y="63796"/>
                </a:cubicBezTo>
                <a:cubicBezTo>
                  <a:pt x="389860" y="56707"/>
                  <a:pt x="395071" y="47013"/>
                  <a:pt x="404037" y="42530"/>
                </a:cubicBezTo>
                <a:cubicBezTo>
                  <a:pt x="424086" y="32505"/>
                  <a:pt x="449182" y="33699"/>
                  <a:pt x="467833" y="21265"/>
                </a:cubicBezTo>
                <a:lnTo>
                  <a:pt x="499730" y="0"/>
                </a:lnTo>
                <a:cubicBezTo>
                  <a:pt x="591879" y="3544"/>
                  <a:pt x="684129" y="5054"/>
                  <a:pt x="776177" y="10633"/>
                </a:cubicBezTo>
                <a:cubicBezTo>
                  <a:pt x="843658" y="14723"/>
                  <a:pt x="852891" y="22027"/>
                  <a:pt x="914400" y="42530"/>
                </a:cubicBezTo>
                <a:lnTo>
                  <a:pt x="946298" y="53163"/>
                </a:lnTo>
                <a:cubicBezTo>
                  <a:pt x="1003002" y="138220"/>
                  <a:pt x="928580" y="35446"/>
                  <a:pt x="999461" y="106326"/>
                </a:cubicBezTo>
                <a:cubicBezTo>
                  <a:pt x="1008497" y="115362"/>
                  <a:pt x="1012743" y="128245"/>
                  <a:pt x="1020726" y="138223"/>
                </a:cubicBezTo>
                <a:cubicBezTo>
                  <a:pt x="1026988" y="146051"/>
                  <a:pt x="1034903" y="152400"/>
                  <a:pt x="1041991" y="159489"/>
                </a:cubicBezTo>
                <a:cubicBezTo>
                  <a:pt x="1049079" y="180754"/>
                  <a:pt x="1050822" y="204633"/>
                  <a:pt x="1063256" y="223284"/>
                </a:cubicBezTo>
                <a:lnTo>
                  <a:pt x="1105786" y="287079"/>
                </a:lnTo>
                <a:lnTo>
                  <a:pt x="1127051" y="318977"/>
                </a:lnTo>
                <a:cubicBezTo>
                  <a:pt x="1134139" y="329610"/>
                  <a:pt x="1139280" y="341839"/>
                  <a:pt x="1148316" y="350875"/>
                </a:cubicBezTo>
                <a:lnTo>
                  <a:pt x="1169582" y="372140"/>
                </a:lnTo>
                <a:cubicBezTo>
                  <a:pt x="1208354" y="488460"/>
                  <a:pt x="1146519" y="312274"/>
                  <a:pt x="1201479" y="435935"/>
                </a:cubicBezTo>
                <a:cubicBezTo>
                  <a:pt x="1210583" y="456418"/>
                  <a:pt x="1215656" y="478465"/>
                  <a:pt x="1222744" y="499730"/>
                </a:cubicBezTo>
                <a:cubicBezTo>
                  <a:pt x="1226288" y="510363"/>
                  <a:pt x="1230659" y="520755"/>
                  <a:pt x="1233377" y="531628"/>
                </a:cubicBezTo>
                <a:cubicBezTo>
                  <a:pt x="1236921" y="545805"/>
                  <a:pt x="1239810" y="560161"/>
                  <a:pt x="1244009" y="574158"/>
                </a:cubicBezTo>
                <a:cubicBezTo>
                  <a:pt x="1250450" y="595628"/>
                  <a:pt x="1265275" y="637954"/>
                  <a:pt x="1265275" y="637954"/>
                </a:cubicBezTo>
                <a:cubicBezTo>
                  <a:pt x="1261731" y="730103"/>
                  <a:pt x="1260987" y="822402"/>
                  <a:pt x="1254642" y="914400"/>
                </a:cubicBezTo>
                <a:cubicBezTo>
                  <a:pt x="1253871" y="925581"/>
                  <a:pt x="1247088" y="935521"/>
                  <a:pt x="1244009" y="946298"/>
                </a:cubicBezTo>
                <a:cubicBezTo>
                  <a:pt x="1239995" y="960349"/>
                  <a:pt x="1237391" y="974777"/>
                  <a:pt x="1233377" y="988828"/>
                </a:cubicBezTo>
                <a:cubicBezTo>
                  <a:pt x="1230298" y="999605"/>
                  <a:pt x="1225462" y="1009853"/>
                  <a:pt x="1222744" y="1020726"/>
                </a:cubicBezTo>
                <a:cubicBezTo>
                  <a:pt x="1191974" y="1143809"/>
                  <a:pt x="1234604" y="1018273"/>
                  <a:pt x="1190847" y="1105786"/>
                </a:cubicBezTo>
                <a:cubicBezTo>
                  <a:pt x="1185835" y="1115811"/>
                  <a:pt x="1186431" y="1128359"/>
                  <a:pt x="1180214" y="1137684"/>
                </a:cubicBezTo>
                <a:cubicBezTo>
                  <a:pt x="1171873" y="1150195"/>
                  <a:pt x="1157548" y="1157713"/>
                  <a:pt x="1148316" y="1169582"/>
                </a:cubicBezTo>
                <a:cubicBezTo>
                  <a:pt x="1081999" y="1254846"/>
                  <a:pt x="1135909" y="1213380"/>
                  <a:pt x="1063256" y="1265275"/>
                </a:cubicBezTo>
                <a:cubicBezTo>
                  <a:pt x="1052857" y="1272703"/>
                  <a:pt x="1043035" y="1281350"/>
                  <a:pt x="1031358" y="1286540"/>
                </a:cubicBezTo>
                <a:cubicBezTo>
                  <a:pt x="1010875" y="1295644"/>
                  <a:pt x="967563" y="1307805"/>
                  <a:pt x="967563" y="1307805"/>
                </a:cubicBezTo>
                <a:cubicBezTo>
                  <a:pt x="850605" y="1304261"/>
                  <a:pt x="733356" y="1306146"/>
                  <a:pt x="616689" y="1297172"/>
                </a:cubicBezTo>
                <a:cubicBezTo>
                  <a:pt x="594339" y="1295453"/>
                  <a:pt x="574158" y="1282995"/>
                  <a:pt x="552893" y="1275907"/>
                </a:cubicBezTo>
                <a:lnTo>
                  <a:pt x="520995" y="1265275"/>
                </a:lnTo>
                <a:cubicBezTo>
                  <a:pt x="513907" y="1258186"/>
                  <a:pt x="508326" y="1249167"/>
                  <a:pt x="499730" y="1244009"/>
                </a:cubicBezTo>
                <a:cubicBezTo>
                  <a:pt x="431219" y="1202902"/>
                  <a:pt x="505082" y="1269735"/>
                  <a:pt x="435935" y="1212112"/>
                </a:cubicBezTo>
                <a:cubicBezTo>
                  <a:pt x="382838" y="1167864"/>
                  <a:pt x="428196" y="1188267"/>
                  <a:pt x="372140" y="1169582"/>
                </a:cubicBezTo>
                <a:cubicBezTo>
                  <a:pt x="365052" y="1162493"/>
                  <a:pt x="359471" y="1153474"/>
                  <a:pt x="350875" y="1148316"/>
                </a:cubicBezTo>
                <a:cubicBezTo>
                  <a:pt x="334531" y="1138509"/>
                  <a:pt x="277242" y="1129337"/>
                  <a:pt x="265814" y="1127051"/>
                </a:cubicBezTo>
                <a:cubicBezTo>
                  <a:pt x="154630" y="1015867"/>
                  <a:pt x="276253" y="1124810"/>
                  <a:pt x="191386" y="1073889"/>
                </a:cubicBezTo>
                <a:cubicBezTo>
                  <a:pt x="118411" y="1030103"/>
                  <a:pt x="228584" y="1072110"/>
                  <a:pt x="138223" y="1041991"/>
                </a:cubicBezTo>
                <a:cubicBezTo>
                  <a:pt x="127591" y="1031358"/>
                  <a:pt x="118837" y="1018434"/>
                  <a:pt x="106326" y="1010093"/>
                </a:cubicBezTo>
                <a:cubicBezTo>
                  <a:pt x="97001" y="1003876"/>
                  <a:pt x="82353" y="1007386"/>
                  <a:pt x="74428" y="999461"/>
                </a:cubicBezTo>
                <a:cubicBezTo>
                  <a:pt x="28155" y="953188"/>
                  <a:pt x="15113" y="889790"/>
                  <a:pt x="0" y="829340"/>
                </a:cubicBezTo>
                <a:cubicBezTo>
                  <a:pt x="3544" y="804531"/>
                  <a:pt x="-1248" y="776978"/>
                  <a:pt x="10633" y="754912"/>
                </a:cubicBezTo>
                <a:cubicBezTo>
                  <a:pt x="24891" y="728433"/>
                  <a:pt x="74428" y="691116"/>
                  <a:pt x="74428" y="691116"/>
                </a:cubicBezTo>
                <a:cubicBezTo>
                  <a:pt x="100642" y="586264"/>
                  <a:pt x="66686" y="730808"/>
                  <a:pt x="95693" y="542261"/>
                </a:cubicBezTo>
                <a:cubicBezTo>
                  <a:pt x="97397" y="531183"/>
                  <a:pt x="103608" y="521236"/>
                  <a:pt x="106326" y="510363"/>
                </a:cubicBezTo>
                <a:cubicBezTo>
                  <a:pt x="110709" y="492831"/>
                  <a:pt x="113038" y="474842"/>
                  <a:pt x="116958" y="457200"/>
                </a:cubicBezTo>
                <a:cubicBezTo>
                  <a:pt x="120128" y="442935"/>
                  <a:pt x="124047" y="428847"/>
                  <a:pt x="127591" y="414670"/>
                </a:cubicBezTo>
                <a:cubicBezTo>
                  <a:pt x="128213" y="404088"/>
                  <a:pt x="121117" y="257497"/>
                  <a:pt x="148856" y="202019"/>
                </a:cubicBezTo>
                <a:cubicBezTo>
                  <a:pt x="176984" y="145764"/>
                  <a:pt x="162824" y="193096"/>
                  <a:pt x="202019" y="138223"/>
                </a:cubicBezTo>
                <a:cubicBezTo>
                  <a:pt x="211232" y="125325"/>
                  <a:pt x="215420" y="109455"/>
                  <a:pt x="223284" y="95693"/>
                </a:cubicBezTo>
                <a:cubicBezTo>
                  <a:pt x="246515" y="55039"/>
                  <a:pt x="244549" y="78185"/>
                  <a:pt x="244549" y="53163"/>
                </a:cubicBezTo>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5532438" y="1140619"/>
            <a:ext cx="811355" cy="375047"/>
          </a:xfrm>
          <a:custGeom>
            <a:avLst/>
            <a:gdLst>
              <a:gd name="connsiteX0" fmla="*/ 761733 w 899957"/>
              <a:gd name="connsiteY0" fmla="*/ 5 h 499735"/>
              <a:gd name="connsiteX1" fmla="*/ 708571 w 899957"/>
              <a:gd name="connsiteY1" fmla="*/ 10637 h 499735"/>
              <a:gd name="connsiteX2" fmla="*/ 676673 w 899957"/>
              <a:gd name="connsiteY2" fmla="*/ 31902 h 499735"/>
              <a:gd name="connsiteX3" fmla="*/ 644775 w 899957"/>
              <a:gd name="connsiteY3" fmla="*/ 21270 h 499735"/>
              <a:gd name="connsiteX4" fmla="*/ 549082 w 899957"/>
              <a:gd name="connsiteY4" fmla="*/ 10637 h 499735"/>
              <a:gd name="connsiteX5" fmla="*/ 315166 w 899957"/>
              <a:gd name="connsiteY5" fmla="*/ 21270 h 499735"/>
              <a:gd name="connsiteX6" fmla="*/ 251371 w 899957"/>
              <a:gd name="connsiteY6" fmla="*/ 63800 h 499735"/>
              <a:gd name="connsiteX7" fmla="*/ 176943 w 899957"/>
              <a:gd name="connsiteY7" fmla="*/ 85065 h 499735"/>
              <a:gd name="connsiteX8" fmla="*/ 145045 w 899957"/>
              <a:gd name="connsiteY8" fmla="*/ 106330 h 499735"/>
              <a:gd name="connsiteX9" fmla="*/ 59985 w 899957"/>
              <a:gd name="connsiteY9" fmla="*/ 180758 h 499735"/>
              <a:gd name="connsiteX10" fmla="*/ 28087 w 899957"/>
              <a:gd name="connsiteY10" fmla="*/ 191391 h 499735"/>
              <a:gd name="connsiteX11" fmla="*/ 17454 w 899957"/>
              <a:gd name="connsiteY11" fmla="*/ 340247 h 499735"/>
              <a:gd name="connsiteX12" fmla="*/ 49352 w 899957"/>
              <a:gd name="connsiteY12" fmla="*/ 361512 h 499735"/>
              <a:gd name="connsiteX13" fmla="*/ 145045 w 899957"/>
              <a:gd name="connsiteY13" fmla="*/ 393409 h 499735"/>
              <a:gd name="connsiteX14" fmla="*/ 208840 w 899957"/>
              <a:gd name="connsiteY14" fmla="*/ 414675 h 499735"/>
              <a:gd name="connsiteX15" fmla="*/ 272636 w 899957"/>
              <a:gd name="connsiteY15" fmla="*/ 457205 h 499735"/>
              <a:gd name="connsiteX16" fmla="*/ 368329 w 899957"/>
              <a:gd name="connsiteY16" fmla="*/ 478470 h 499735"/>
              <a:gd name="connsiteX17" fmla="*/ 527817 w 899957"/>
              <a:gd name="connsiteY17" fmla="*/ 499735 h 499735"/>
              <a:gd name="connsiteX18" fmla="*/ 761733 w 899957"/>
              <a:gd name="connsiteY18" fmla="*/ 489102 h 499735"/>
              <a:gd name="connsiteX19" fmla="*/ 782999 w 899957"/>
              <a:gd name="connsiteY19" fmla="*/ 467837 h 499735"/>
              <a:gd name="connsiteX20" fmla="*/ 825529 w 899957"/>
              <a:gd name="connsiteY20" fmla="*/ 404042 h 499735"/>
              <a:gd name="connsiteX21" fmla="*/ 836161 w 899957"/>
              <a:gd name="connsiteY21" fmla="*/ 372144 h 499735"/>
              <a:gd name="connsiteX22" fmla="*/ 846794 w 899957"/>
              <a:gd name="connsiteY22" fmla="*/ 329614 h 499735"/>
              <a:gd name="connsiteX23" fmla="*/ 868059 w 899957"/>
              <a:gd name="connsiteY23" fmla="*/ 287084 h 499735"/>
              <a:gd name="connsiteX24" fmla="*/ 878692 w 899957"/>
              <a:gd name="connsiteY24" fmla="*/ 255186 h 499735"/>
              <a:gd name="connsiteX25" fmla="*/ 899957 w 899957"/>
              <a:gd name="connsiteY25" fmla="*/ 148861 h 499735"/>
              <a:gd name="connsiteX26" fmla="*/ 889324 w 899957"/>
              <a:gd name="connsiteY26" fmla="*/ 63800 h 499735"/>
              <a:gd name="connsiteX27" fmla="*/ 878692 w 899957"/>
              <a:gd name="connsiteY27" fmla="*/ 31902 h 499735"/>
              <a:gd name="connsiteX28" fmla="*/ 846794 w 899957"/>
              <a:gd name="connsiteY28" fmla="*/ 10637 h 499735"/>
              <a:gd name="connsiteX29" fmla="*/ 761733 w 899957"/>
              <a:gd name="connsiteY29" fmla="*/ 5 h 4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9957" h="499735">
                <a:moveTo>
                  <a:pt x="761733" y="5"/>
                </a:moveTo>
                <a:cubicBezTo>
                  <a:pt x="738696" y="5"/>
                  <a:pt x="725492" y="4292"/>
                  <a:pt x="708571" y="10637"/>
                </a:cubicBezTo>
                <a:cubicBezTo>
                  <a:pt x="696606" y="15124"/>
                  <a:pt x="689278" y="29801"/>
                  <a:pt x="676673" y="31902"/>
                </a:cubicBezTo>
                <a:cubicBezTo>
                  <a:pt x="665618" y="33745"/>
                  <a:pt x="655830" y="23113"/>
                  <a:pt x="644775" y="21270"/>
                </a:cubicBezTo>
                <a:cubicBezTo>
                  <a:pt x="613118" y="15994"/>
                  <a:pt x="580980" y="14181"/>
                  <a:pt x="549082" y="10637"/>
                </a:cubicBezTo>
                <a:cubicBezTo>
                  <a:pt x="471110" y="14181"/>
                  <a:pt x="392003" y="7549"/>
                  <a:pt x="315166" y="21270"/>
                </a:cubicBezTo>
                <a:cubicBezTo>
                  <a:pt x="290007" y="25763"/>
                  <a:pt x="276165" y="57601"/>
                  <a:pt x="251371" y="63800"/>
                </a:cubicBezTo>
                <a:cubicBezTo>
                  <a:pt x="197967" y="77151"/>
                  <a:pt x="222703" y="69812"/>
                  <a:pt x="176943" y="85065"/>
                </a:cubicBezTo>
                <a:cubicBezTo>
                  <a:pt x="166310" y="92153"/>
                  <a:pt x="154662" y="97915"/>
                  <a:pt x="145045" y="106330"/>
                </a:cubicBezTo>
                <a:cubicBezTo>
                  <a:pt x="108093" y="138663"/>
                  <a:pt x="99861" y="160820"/>
                  <a:pt x="59985" y="180758"/>
                </a:cubicBezTo>
                <a:cubicBezTo>
                  <a:pt x="49960" y="185770"/>
                  <a:pt x="38720" y="187847"/>
                  <a:pt x="28087" y="191391"/>
                </a:cubicBezTo>
                <a:cubicBezTo>
                  <a:pt x="-1501" y="250566"/>
                  <a:pt x="-11849" y="252337"/>
                  <a:pt x="17454" y="340247"/>
                </a:cubicBezTo>
                <a:cubicBezTo>
                  <a:pt x="21495" y="352370"/>
                  <a:pt x="37675" y="356322"/>
                  <a:pt x="49352" y="361512"/>
                </a:cubicBezTo>
                <a:cubicBezTo>
                  <a:pt x="49370" y="361520"/>
                  <a:pt x="129087" y="388090"/>
                  <a:pt x="145045" y="393409"/>
                </a:cubicBezTo>
                <a:cubicBezTo>
                  <a:pt x="145046" y="393409"/>
                  <a:pt x="208839" y="414674"/>
                  <a:pt x="208840" y="414675"/>
                </a:cubicBezTo>
                <a:cubicBezTo>
                  <a:pt x="230105" y="428852"/>
                  <a:pt x="248390" y="449123"/>
                  <a:pt x="272636" y="457205"/>
                </a:cubicBezTo>
                <a:cubicBezTo>
                  <a:pt x="334712" y="477896"/>
                  <a:pt x="274768" y="459758"/>
                  <a:pt x="368329" y="478470"/>
                </a:cubicBezTo>
                <a:cubicBezTo>
                  <a:pt x="485731" y="501950"/>
                  <a:pt x="297470" y="478793"/>
                  <a:pt x="527817" y="499735"/>
                </a:cubicBezTo>
                <a:cubicBezTo>
                  <a:pt x="605789" y="496191"/>
                  <a:pt x="684283" y="498783"/>
                  <a:pt x="761733" y="489102"/>
                </a:cubicBezTo>
                <a:cubicBezTo>
                  <a:pt x="771680" y="487859"/>
                  <a:pt x="776984" y="475857"/>
                  <a:pt x="782999" y="467837"/>
                </a:cubicBezTo>
                <a:cubicBezTo>
                  <a:pt x="798334" y="447391"/>
                  <a:pt x="825529" y="404042"/>
                  <a:pt x="825529" y="404042"/>
                </a:cubicBezTo>
                <a:cubicBezTo>
                  <a:pt x="829073" y="393409"/>
                  <a:pt x="833082" y="382921"/>
                  <a:pt x="836161" y="372144"/>
                </a:cubicBezTo>
                <a:cubicBezTo>
                  <a:pt x="840175" y="358093"/>
                  <a:pt x="841663" y="343297"/>
                  <a:pt x="846794" y="329614"/>
                </a:cubicBezTo>
                <a:cubicBezTo>
                  <a:pt x="852359" y="314773"/>
                  <a:pt x="861815" y="301652"/>
                  <a:pt x="868059" y="287084"/>
                </a:cubicBezTo>
                <a:cubicBezTo>
                  <a:pt x="872474" y="276782"/>
                  <a:pt x="875613" y="265963"/>
                  <a:pt x="878692" y="255186"/>
                </a:cubicBezTo>
                <a:cubicBezTo>
                  <a:pt x="891379" y="210781"/>
                  <a:pt x="891603" y="198980"/>
                  <a:pt x="899957" y="148861"/>
                </a:cubicBezTo>
                <a:cubicBezTo>
                  <a:pt x="896413" y="120507"/>
                  <a:pt x="894435" y="91913"/>
                  <a:pt x="889324" y="63800"/>
                </a:cubicBezTo>
                <a:cubicBezTo>
                  <a:pt x="887319" y="52773"/>
                  <a:pt x="885693" y="40654"/>
                  <a:pt x="878692" y="31902"/>
                </a:cubicBezTo>
                <a:cubicBezTo>
                  <a:pt x="870709" y="21923"/>
                  <a:pt x="858917" y="14678"/>
                  <a:pt x="846794" y="10637"/>
                </a:cubicBezTo>
                <a:cubicBezTo>
                  <a:pt x="813149" y="-578"/>
                  <a:pt x="784770" y="5"/>
                  <a:pt x="761733" y="5"/>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Forme libre 8"/>
          <p:cNvSpPr/>
          <p:nvPr/>
        </p:nvSpPr>
        <p:spPr>
          <a:xfrm>
            <a:off x="6300192" y="1291829"/>
            <a:ext cx="393514" cy="303609"/>
          </a:xfrm>
          <a:custGeom>
            <a:avLst/>
            <a:gdLst>
              <a:gd name="connsiteX0" fmla="*/ 63795 w 436490"/>
              <a:gd name="connsiteY0" fmla="*/ 0 h 404038"/>
              <a:gd name="connsiteX1" fmla="*/ 31898 w 436490"/>
              <a:gd name="connsiteY1" fmla="*/ 138224 h 404038"/>
              <a:gd name="connsiteX2" fmla="*/ 0 w 436490"/>
              <a:gd name="connsiteY2" fmla="*/ 170121 h 404038"/>
              <a:gd name="connsiteX3" fmla="*/ 10633 w 436490"/>
              <a:gd name="connsiteY3" fmla="*/ 329610 h 404038"/>
              <a:gd name="connsiteX4" fmla="*/ 42530 w 436490"/>
              <a:gd name="connsiteY4" fmla="*/ 340242 h 404038"/>
              <a:gd name="connsiteX5" fmla="*/ 116958 w 436490"/>
              <a:gd name="connsiteY5" fmla="*/ 372140 h 404038"/>
              <a:gd name="connsiteX6" fmla="*/ 180754 w 436490"/>
              <a:gd name="connsiteY6" fmla="*/ 393405 h 404038"/>
              <a:gd name="connsiteX7" fmla="*/ 212651 w 436490"/>
              <a:gd name="connsiteY7" fmla="*/ 404038 h 404038"/>
              <a:gd name="connsiteX8" fmla="*/ 414670 w 436490"/>
              <a:gd name="connsiteY8" fmla="*/ 393405 h 404038"/>
              <a:gd name="connsiteX9" fmla="*/ 435935 w 436490"/>
              <a:gd name="connsiteY9" fmla="*/ 361507 h 404038"/>
              <a:gd name="connsiteX10" fmla="*/ 425302 w 436490"/>
              <a:gd name="connsiteY10" fmla="*/ 255182 h 404038"/>
              <a:gd name="connsiteX11" fmla="*/ 414670 w 436490"/>
              <a:gd name="connsiteY11" fmla="*/ 223284 h 404038"/>
              <a:gd name="connsiteX12" fmla="*/ 382772 w 436490"/>
              <a:gd name="connsiteY12" fmla="*/ 202019 h 404038"/>
              <a:gd name="connsiteX13" fmla="*/ 329609 w 436490"/>
              <a:gd name="connsiteY13" fmla="*/ 191386 h 404038"/>
              <a:gd name="connsiteX14" fmla="*/ 265814 w 436490"/>
              <a:gd name="connsiteY14" fmla="*/ 170121 h 404038"/>
              <a:gd name="connsiteX15" fmla="*/ 233916 w 436490"/>
              <a:gd name="connsiteY15" fmla="*/ 159489 h 404038"/>
              <a:gd name="connsiteX16" fmla="*/ 170121 w 436490"/>
              <a:gd name="connsiteY16" fmla="*/ 116959 h 404038"/>
              <a:gd name="connsiteX17" fmla="*/ 148856 w 436490"/>
              <a:gd name="connsiteY17" fmla="*/ 95693 h 404038"/>
              <a:gd name="connsiteX18" fmla="*/ 127591 w 436490"/>
              <a:gd name="connsiteY18" fmla="*/ 63796 h 404038"/>
              <a:gd name="connsiteX19" fmla="*/ 63795 w 436490"/>
              <a:gd name="connsiteY19" fmla="*/ 0 h 40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490" h="404038">
                <a:moveTo>
                  <a:pt x="63795" y="0"/>
                </a:moveTo>
                <a:cubicBezTo>
                  <a:pt x="60871" y="20468"/>
                  <a:pt x="51358" y="118764"/>
                  <a:pt x="31898" y="138224"/>
                </a:cubicBezTo>
                <a:lnTo>
                  <a:pt x="0" y="170121"/>
                </a:lnTo>
                <a:cubicBezTo>
                  <a:pt x="3544" y="223284"/>
                  <a:pt x="-2289" y="277920"/>
                  <a:pt x="10633" y="329610"/>
                </a:cubicBezTo>
                <a:cubicBezTo>
                  <a:pt x="13351" y="340483"/>
                  <a:pt x="32506" y="335230"/>
                  <a:pt x="42530" y="340242"/>
                </a:cubicBezTo>
                <a:cubicBezTo>
                  <a:pt x="135308" y="386631"/>
                  <a:pt x="6316" y="338947"/>
                  <a:pt x="116958" y="372140"/>
                </a:cubicBezTo>
                <a:cubicBezTo>
                  <a:pt x="138428" y="378581"/>
                  <a:pt x="159489" y="386316"/>
                  <a:pt x="180754" y="393405"/>
                </a:cubicBezTo>
                <a:lnTo>
                  <a:pt x="212651" y="404038"/>
                </a:lnTo>
                <a:cubicBezTo>
                  <a:pt x="279991" y="400494"/>
                  <a:pt x="348428" y="406023"/>
                  <a:pt x="414670" y="393405"/>
                </a:cubicBezTo>
                <a:cubicBezTo>
                  <a:pt x="427223" y="391014"/>
                  <a:pt x="434955" y="374248"/>
                  <a:pt x="435935" y="361507"/>
                </a:cubicBezTo>
                <a:cubicBezTo>
                  <a:pt x="438667" y="325993"/>
                  <a:pt x="430718" y="290386"/>
                  <a:pt x="425302" y="255182"/>
                </a:cubicBezTo>
                <a:cubicBezTo>
                  <a:pt x="423598" y="244105"/>
                  <a:pt x="421671" y="232036"/>
                  <a:pt x="414670" y="223284"/>
                </a:cubicBezTo>
                <a:cubicBezTo>
                  <a:pt x="406687" y="213305"/>
                  <a:pt x="394737" y="206506"/>
                  <a:pt x="382772" y="202019"/>
                </a:cubicBezTo>
                <a:cubicBezTo>
                  <a:pt x="365851" y="195673"/>
                  <a:pt x="347044" y="196141"/>
                  <a:pt x="329609" y="191386"/>
                </a:cubicBezTo>
                <a:cubicBezTo>
                  <a:pt x="307984" y="185488"/>
                  <a:pt x="287079" y="177209"/>
                  <a:pt x="265814" y="170121"/>
                </a:cubicBezTo>
                <a:lnTo>
                  <a:pt x="233916" y="159489"/>
                </a:lnTo>
                <a:cubicBezTo>
                  <a:pt x="212651" y="145312"/>
                  <a:pt x="188192" y="135031"/>
                  <a:pt x="170121" y="116959"/>
                </a:cubicBezTo>
                <a:cubicBezTo>
                  <a:pt x="163033" y="109870"/>
                  <a:pt x="155118" y="103521"/>
                  <a:pt x="148856" y="95693"/>
                </a:cubicBezTo>
                <a:cubicBezTo>
                  <a:pt x="140873" y="85715"/>
                  <a:pt x="138223" y="70884"/>
                  <a:pt x="127591" y="63796"/>
                </a:cubicBezTo>
                <a:cubicBezTo>
                  <a:pt x="20943" y="-7303"/>
                  <a:pt x="115719" y="83818"/>
                  <a:pt x="63795" y="0"/>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0" name="Forme libre 9"/>
          <p:cNvSpPr/>
          <p:nvPr/>
        </p:nvSpPr>
        <p:spPr>
          <a:xfrm>
            <a:off x="8272464" y="677466"/>
            <a:ext cx="191749" cy="167878"/>
          </a:xfrm>
          <a:custGeom>
            <a:avLst/>
            <a:gdLst>
              <a:gd name="connsiteX0" fmla="*/ 74428 w 212677"/>
              <a:gd name="connsiteY0" fmla="*/ 191 h 223475"/>
              <a:gd name="connsiteX1" fmla="*/ 21265 w 212677"/>
              <a:gd name="connsiteY1" fmla="*/ 21457 h 223475"/>
              <a:gd name="connsiteX2" fmla="*/ 10633 w 212677"/>
              <a:gd name="connsiteY2" fmla="*/ 53354 h 223475"/>
              <a:gd name="connsiteX3" fmla="*/ 0 w 212677"/>
              <a:gd name="connsiteY3" fmla="*/ 95884 h 223475"/>
              <a:gd name="connsiteX4" fmla="*/ 10633 w 212677"/>
              <a:gd name="connsiteY4" fmla="*/ 159680 h 223475"/>
              <a:gd name="connsiteX5" fmla="*/ 21265 w 212677"/>
              <a:gd name="connsiteY5" fmla="*/ 191577 h 223475"/>
              <a:gd name="connsiteX6" fmla="*/ 53163 w 212677"/>
              <a:gd name="connsiteY6" fmla="*/ 202210 h 223475"/>
              <a:gd name="connsiteX7" fmla="*/ 85061 w 212677"/>
              <a:gd name="connsiteY7" fmla="*/ 223475 h 223475"/>
              <a:gd name="connsiteX8" fmla="*/ 202019 w 212677"/>
              <a:gd name="connsiteY8" fmla="*/ 212843 h 223475"/>
              <a:gd name="connsiteX9" fmla="*/ 212651 w 212677"/>
              <a:gd name="connsiteY9" fmla="*/ 180945 h 223475"/>
              <a:gd name="connsiteX10" fmla="*/ 202019 w 212677"/>
              <a:gd name="connsiteY10" fmla="*/ 53354 h 223475"/>
              <a:gd name="connsiteX11" fmla="*/ 170121 w 212677"/>
              <a:gd name="connsiteY11" fmla="*/ 32089 h 223475"/>
              <a:gd name="connsiteX12" fmla="*/ 74428 w 212677"/>
              <a:gd name="connsiteY12" fmla="*/ 191 h 22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677" h="223475">
                <a:moveTo>
                  <a:pt x="74428" y="191"/>
                </a:moveTo>
                <a:cubicBezTo>
                  <a:pt x="49619" y="-1581"/>
                  <a:pt x="35927" y="9238"/>
                  <a:pt x="21265" y="21457"/>
                </a:cubicBezTo>
                <a:cubicBezTo>
                  <a:pt x="12655" y="28632"/>
                  <a:pt x="13712" y="42578"/>
                  <a:pt x="10633" y="53354"/>
                </a:cubicBezTo>
                <a:cubicBezTo>
                  <a:pt x="6618" y="67405"/>
                  <a:pt x="3544" y="81707"/>
                  <a:pt x="0" y="95884"/>
                </a:cubicBezTo>
                <a:cubicBezTo>
                  <a:pt x="3544" y="117149"/>
                  <a:pt x="5956" y="138635"/>
                  <a:pt x="10633" y="159680"/>
                </a:cubicBezTo>
                <a:cubicBezTo>
                  <a:pt x="13064" y="170621"/>
                  <a:pt x="13340" y="183652"/>
                  <a:pt x="21265" y="191577"/>
                </a:cubicBezTo>
                <a:cubicBezTo>
                  <a:pt x="29190" y="199502"/>
                  <a:pt x="43138" y="197198"/>
                  <a:pt x="53163" y="202210"/>
                </a:cubicBezTo>
                <a:cubicBezTo>
                  <a:pt x="64593" y="207925"/>
                  <a:pt x="74428" y="216387"/>
                  <a:pt x="85061" y="223475"/>
                </a:cubicBezTo>
                <a:cubicBezTo>
                  <a:pt x="124047" y="219931"/>
                  <a:pt x="164881" y="225222"/>
                  <a:pt x="202019" y="212843"/>
                </a:cubicBezTo>
                <a:cubicBezTo>
                  <a:pt x="212652" y="209299"/>
                  <a:pt x="212651" y="192153"/>
                  <a:pt x="212651" y="180945"/>
                </a:cubicBezTo>
                <a:cubicBezTo>
                  <a:pt x="212651" y="138267"/>
                  <a:pt x="213743" y="94390"/>
                  <a:pt x="202019" y="53354"/>
                </a:cubicBezTo>
                <a:cubicBezTo>
                  <a:pt x="198508" y="41067"/>
                  <a:pt x="181867" y="37123"/>
                  <a:pt x="170121" y="32089"/>
                </a:cubicBezTo>
                <a:cubicBezTo>
                  <a:pt x="135284" y="17159"/>
                  <a:pt x="99237" y="1963"/>
                  <a:pt x="74428" y="191"/>
                </a:cubicBezTo>
                <a:close/>
              </a:path>
            </a:pathLst>
          </a:cu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Text Box 7"/>
          <p:cNvSpPr txBox="1">
            <a:spLocks noChangeArrowheads="1"/>
          </p:cNvSpPr>
          <p:nvPr/>
        </p:nvSpPr>
        <p:spPr bwMode="auto">
          <a:xfrm>
            <a:off x="8093075" y="1371600"/>
            <a:ext cx="323397" cy="307777"/>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13" name="Text Box 7"/>
          <p:cNvSpPr txBox="1">
            <a:spLocks noChangeArrowheads="1"/>
          </p:cNvSpPr>
          <p:nvPr/>
        </p:nvSpPr>
        <p:spPr bwMode="auto">
          <a:xfrm>
            <a:off x="5983289" y="1695450"/>
            <a:ext cx="323397" cy="307777"/>
          </a:xfrm>
          <a:prstGeom prst="rect">
            <a:avLst/>
          </a:prstGeom>
          <a:solidFill>
            <a:srgbClr val="00B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a:t>
            </a:r>
          </a:p>
        </p:txBody>
      </p:sp>
      <p:sp>
        <p:nvSpPr>
          <p:cNvPr id="14" name="Text Box 7"/>
          <p:cNvSpPr txBox="1">
            <a:spLocks noChangeArrowheads="1"/>
          </p:cNvSpPr>
          <p:nvPr/>
        </p:nvSpPr>
        <p:spPr bwMode="auto">
          <a:xfrm>
            <a:off x="6970714" y="848917"/>
            <a:ext cx="323397"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15" name="Text Box 7"/>
          <p:cNvSpPr txBox="1">
            <a:spLocks noChangeArrowheads="1"/>
          </p:cNvSpPr>
          <p:nvPr/>
        </p:nvSpPr>
        <p:spPr bwMode="auto">
          <a:xfrm>
            <a:off x="5305426" y="600075"/>
            <a:ext cx="323397"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6" name="Text Box 7"/>
          <p:cNvSpPr txBox="1">
            <a:spLocks noChangeArrowheads="1"/>
          </p:cNvSpPr>
          <p:nvPr/>
        </p:nvSpPr>
        <p:spPr bwMode="auto">
          <a:xfrm>
            <a:off x="585588" y="3436144"/>
            <a:ext cx="2402236"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Contour du premier  CJ</a:t>
            </a:r>
          </a:p>
        </p:txBody>
      </p:sp>
      <p:sp>
        <p:nvSpPr>
          <p:cNvPr id="17" name="Text Box 7"/>
          <p:cNvSpPr txBox="1">
            <a:spLocks noChangeArrowheads="1"/>
          </p:cNvSpPr>
          <p:nvPr/>
        </p:nvSpPr>
        <p:spPr bwMode="auto">
          <a:xfrm>
            <a:off x="585589" y="3813572"/>
            <a:ext cx="305030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 Contour du second corps jaune </a:t>
            </a:r>
          </a:p>
        </p:txBody>
      </p:sp>
      <p:sp>
        <p:nvSpPr>
          <p:cNvPr id="18" name="Text Box 7"/>
          <p:cNvSpPr txBox="1">
            <a:spLocks noChangeArrowheads="1"/>
          </p:cNvSpPr>
          <p:nvPr/>
        </p:nvSpPr>
        <p:spPr bwMode="auto">
          <a:xfrm>
            <a:off x="585589" y="3057525"/>
            <a:ext cx="3338511"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19" name="Text Box 7"/>
          <p:cNvSpPr txBox="1">
            <a:spLocks noChangeArrowheads="1"/>
          </p:cNvSpPr>
          <p:nvPr/>
        </p:nvSpPr>
        <p:spPr bwMode="auto">
          <a:xfrm>
            <a:off x="569713" y="4192191"/>
            <a:ext cx="1216993"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 Follicules</a:t>
            </a:r>
          </a:p>
        </p:txBody>
      </p:sp>
      <p:sp>
        <p:nvSpPr>
          <p:cNvPr id="20" name="Text Box 7"/>
          <p:cNvSpPr txBox="1">
            <a:spLocks noChangeArrowheads="1"/>
          </p:cNvSpPr>
          <p:nvPr/>
        </p:nvSpPr>
        <p:spPr bwMode="auto">
          <a:xfrm>
            <a:off x="539552" y="4766368"/>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spTree>
    <p:extLst>
      <p:ext uri="{BB962C8B-B14F-4D97-AF65-F5344CB8AC3E}">
        <p14:creationId xmlns:p14="http://schemas.microsoft.com/office/powerpoint/2010/main" val="2516397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1" descr="D:\Activités d'enseignements\Ressources\Multimedia\Multimedia echographie RU\Photos Titan Benedicte Gabriel\Bov Ovaire CJC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41685"/>
            <a:ext cx="3600524" cy="26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1" descr="D:\Activités d'enseignements\Ressources\Multimedia\Multimedia echographie RU\Photos Titan Benedicte Gabriel\Bov Ovaire CJC  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141685"/>
            <a:ext cx="3902075" cy="2645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e libre 1"/>
          <p:cNvSpPr/>
          <p:nvPr/>
        </p:nvSpPr>
        <p:spPr>
          <a:xfrm>
            <a:off x="5340352" y="171450"/>
            <a:ext cx="3036346" cy="1604963"/>
          </a:xfrm>
          <a:custGeom>
            <a:avLst/>
            <a:gdLst>
              <a:gd name="connsiteX0" fmla="*/ 585216 w 3447288"/>
              <a:gd name="connsiteY0" fmla="*/ 82296 h 2139696"/>
              <a:gd name="connsiteX1" fmla="*/ 539496 w 3447288"/>
              <a:gd name="connsiteY1" fmla="*/ 64008 h 2139696"/>
              <a:gd name="connsiteX2" fmla="*/ 484632 w 3447288"/>
              <a:gd name="connsiteY2" fmla="*/ 45720 h 2139696"/>
              <a:gd name="connsiteX3" fmla="*/ 402336 w 3447288"/>
              <a:gd name="connsiteY3" fmla="*/ 54864 h 2139696"/>
              <a:gd name="connsiteX4" fmla="*/ 347472 w 3447288"/>
              <a:gd name="connsiteY4" fmla="*/ 73152 h 2139696"/>
              <a:gd name="connsiteX5" fmla="*/ 292608 w 3447288"/>
              <a:gd name="connsiteY5" fmla="*/ 100584 h 2139696"/>
              <a:gd name="connsiteX6" fmla="*/ 256032 w 3447288"/>
              <a:gd name="connsiteY6" fmla="*/ 146304 h 2139696"/>
              <a:gd name="connsiteX7" fmla="*/ 228600 w 3447288"/>
              <a:gd name="connsiteY7" fmla="*/ 173736 h 2139696"/>
              <a:gd name="connsiteX8" fmla="*/ 173736 w 3447288"/>
              <a:gd name="connsiteY8" fmla="*/ 192024 h 2139696"/>
              <a:gd name="connsiteX9" fmla="*/ 155448 w 3447288"/>
              <a:gd name="connsiteY9" fmla="*/ 219456 h 2139696"/>
              <a:gd name="connsiteX10" fmla="*/ 128016 w 3447288"/>
              <a:gd name="connsiteY10" fmla="*/ 237744 h 2139696"/>
              <a:gd name="connsiteX11" fmla="*/ 118872 w 3447288"/>
              <a:gd name="connsiteY11" fmla="*/ 265176 h 2139696"/>
              <a:gd name="connsiteX12" fmla="*/ 82296 w 3447288"/>
              <a:gd name="connsiteY12" fmla="*/ 320040 h 2139696"/>
              <a:gd name="connsiteX13" fmla="*/ 64008 w 3447288"/>
              <a:gd name="connsiteY13" fmla="*/ 347472 h 2139696"/>
              <a:gd name="connsiteX14" fmla="*/ 54864 w 3447288"/>
              <a:gd name="connsiteY14" fmla="*/ 393192 h 2139696"/>
              <a:gd name="connsiteX15" fmla="*/ 45720 w 3447288"/>
              <a:gd name="connsiteY15" fmla="*/ 429768 h 2139696"/>
              <a:gd name="connsiteX16" fmla="*/ 27432 w 3447288"/>
              <a:gd name="connsiteY16" fmla="*/ 521208 h 2139696"/>
              <a:gd name="connsiteX17" fmla="*/ 9144 w 3447288"/>
              <a:gd name="connsiteY17" fmla="*/ 585216 h 2139696"/>
              <a:gd name="connsiteX18" fmla="*/ 0 w 3447288"/>
              <a:gd name="connsiteY18" fmla="*/ 640080 h 2139696"/>
              <a:gd name="connsiteX19" fmla="*/ 9144 w 3447288"/>
              <a:gd name="connsiteY19" fmla="*/ 1033272 h 2139696"/>
              <a:gd name="connsiteX20" fmla="*/ 27432 w 3447288"/>
              <a:gd name="connsiteY20" fmla="*/ 1088136 h 2139696"/>
              <a:gd name="connsiteX21" fmla="*/ 36576 w 3447288"/>
              <a:gd name="connsiteY21" fmla="*/ 1115568 h 2139696"/>
              <a:gd name="connsiteX22" fmla="*/ 73152 w 3447288"/>
              <a:gd name="connsiteY22" fmla="*/ 1179576 h 2139696"/>
              <a:gd name="connsiteX23" fmla="*/ 109728 w 3447288"/>
              <a:gd name="connsiteY23" fmla="*/ 1234440 h 2139696"/>
              <a:gd name="connsiteX24" fmla="*/ 128016 w 3447288"/>
              <a:gd name="connsiteY24" fmla="*/ 1289304 h 2139696"/>
              <a:gd name="connsiteX25" fmla="*/ 164592 w 3447288"/>
              <a:gd name="connsiteY25" fmla="*/ 1344168 h 2139696"/>
              <a:gd name="connsiteX26" fmla="*/ 173736 w 3447288"/>
              <a:gd name="connsiteY26" fmla="*/ 1380744 h 2139696"/>
              <a:gd name="connsiteX27" fmla="*/ 210312 w 3447288"/>
              <a:gd name="connsiteY27" fmla="*/ 1435608 h 2139696"/>
              <a:gd name="connsiteX28" fmla="*/ 219456 w 3447288"/>
              <a:gd name="connsiteY28" fmla="*/ 1463040 h 2139696"/>
              <a:gd name="connsiteX29" fmla="*/ 256032 w 3447288"/>
              <a:gd name="connsiteY29" fmla="*/ 1517904 h 2139696"/>
              <a:gd name="connsiteX30" fmla="*/ 310896 w 3447288"/>
              <a:gd name="connsiteY30" fmla="*/ 1554480 h 2139696"/>
              <a:gd name="connsiteX31" fmla="*/ 338328 w 3447288"/>
              <a:gd name="connsiteY31" fmla="*/ 1572768 h 2139696"/>
              <a:gd name="connsiteX32" fmla="*/ 365760 w 3447288"/>
              <a:gd name="connsiteY32" fmla="*/ 1581912 h 2139696"/>
              <a:gd name="connsiteX33" fmla="*/ 448056 w 3447288"/>
              <a:gd name="connsiteY33" fmla="*/ 1627632 h 2139696"/>
              <a:gd name="connsiteX34" fmla="*/ 466344 w 3447288"/>
              <a:gd name="connsiteY34" fmla="*/ 1655064 h 2139696"/>
              <a:gd name="connsiteX35" fmla="*/ 493776 w 3447288"/>
              <a:gd name="connsiteY35" fmla="*/ 1664208 h 2139696"/>
              <a:gd name="connsiteX36" fmla="*/ 548640 w 3447288"/>
              <a:gd name="connsiteY36" fmla="*/ 1700784 h 2139696"/>
              <a:gd name="connsiteX37" fmla="*/ 576072 w 3447288"/>
              <a:gd name="connsiteY37" fmla="*/ 1719072 h 2139696"/>
              <a:gd name="connsiteX38" fmla="*/ 603504 w 3447288"/>
              <a:gd name="connsiteY38" fmla="*/ 1737360 h 2139696"/>
              <a:gd name="connsiteX39" fmla="*/ 630936 w 3447288"/>
              <a:gd name="connsiteY39" fmla="*/ 1764792 h 2139696"/>
              <a:gd name="connsiteX40" fmla="*/ 685800 w 3447288"/>
              <a:gd name="connsiteY40" fmla="*/ 1801368 h 2139696"/>
              <a:gd name="connsiteX41" fmla="*/ 768096 w 3447288"/>
              <a:gd name="connsiteY41" fmla="*/ 1865376 h 2139696"/>
              <a:gd name="connsiteX42" fmla="*/ 795528 w 3447288"/>
              <a:gd name="connsiteY42" fmla="*/ 1883664 h 2139696"/>
              <a:gd name="connsiteX43" fmla="*/ 850392 w 3447288"/>
              <a:gd name="connsiteY43" fmla="*/ 1901952 h 2139696"/>
              <a:gd name="connsiteX44" fmla="*/ 877824 w 3447288"/>
              <a:gd name="connsiteY44" fmla="*/ 1920240 h 2139696"/>
              <a:gd name="connsiteX45" fmla="*/ 932688 w 3447288"/>
              <a:gd name="connsiteY45" fmla="*/ 1938528 h 2139696"/>
              <a:gd name="connsiteX46" fmla="*/ 960120 w 3447288"/>
              <a:gd name="connsiteY46" fmla="*/ 1947672 h 2139696"/>
              <a:gd name="connsiteX47" fmla="*/ 987552 w 3447288"/>
              <a:gd name="connsiteY47" fmla="*/ 1956816 h 2139696"/>
              <a:gd name="connsiteX48" fmla="*/ 1088136 w 3447288"/>
              <a:gd name="connsiteY48" fmla="*/ 1984248 h 2139696"/>
              <a:gd name="connsiteX49" fmla="*/ 1170432 w 3447288"/>
              <a:gd name="connsiteY49" fmla="*/ 2020824 h 2139696"/>
              <a:gd name="connsiteX50" fmla="*/ 1234440 w 3447288"/>
              <a:gd name="connsiteY50" fmla="*/ 2039112 h 2139696"/>
              <a:gd name="connsiteX51" fmla="*/ 1261872 w 3447288"/>
              <a:gd name="connsiteY51" fmla="*/ 2057400 h 2139696"/>
              <a:gd name="connsiteX52" fmla="*/ 1289304 w 3447288"/>
              <a:gd name="connsiteY52" fmla="*/ 2066544 h 2139696"/>
              <a:gd name="connsiteX53" fmla="*/ 1362456 w 3447288"/>
              <a:gd name="connsiteY53" fmla="*/ 2084832 h 2139696"/>
              <a:gd name="connsiteX54" fmla="*/ 1389888 w 3447288"/>
              <a:gd name="connsiteY54" fmla="*/ 2093976 h 2139696"/>
              <a:gd name="connsiteX55" fmla="*/ 1417320 w 3447288"/>
              <a:gd name="connsiteY55" fmla="*/ 2112264 h 2139696"/>
              <a:gd name="connsiteX56" fmla="*/ 1463040 w 3447288"/>
              <a:gd name="connsiteY56" fmla="*/ 2121408 h 2139696"/>
              <a:gd name="connsiteX57" fmla="*/ 1554480 w 3447288"/>
              <a:gd name="connsiteY57" fmla="*/ 2139696 h 2139696"/>
              <a:gd name="connsiteX58" fmla="*/ 2039112 w 3447288"/>
              <a:gd name="connsiteY58" fmla="*/ 2130552 h 2139696"/>
              <a:gd name="connsiteX59" fmla="*/ 2093976 w 3447288"/>
              <a:gd name="connsiteY59" fmla="*/ 2112264 h 2139696"/>
              <a:gd name="connsiteX60" fmla="*/ 2221992 w 3447288"/>
              <a:gd name="connsiteY60" fmla="*/ 2093976 h 2139696"/>
              <a:gd name="connsiteX61" fmla="*/ 2962656 w 3447288"/>
              <a:gd name="connsiteY61" fmla="*/ 2075688 h 2139696"/>
              <a:gd name="connsiteX62" fmla="*/ 3008376 w 3447288"/>
              <a:gd name="connsiteY62" fmla="*/ 2066544 h 2139696"/>
              <a:gd name="connsiteX63" fmla="*/ 3063240 w 3447288"/>
              <a:gd name="connsiteY63" fmla="*/ 2048256 h 2139696"/>
              <a:gd name="connsiteX64" fmla="*/ 3090672 w 3447288"/>
              <a:gd name="connsiteY64" fmla="*/ 2039112 h 2139696"/>
              <a:gd name="connsiteX65" fmla="*/ 3127248 w 3447288"/>
              <a:gd name="connsiteY65" fmla="*/ 2029968 h 2139696"/>
              <a:gd name="connsiteX66" fmla="*/ 3182112 w 3447288"/>
              <a:gd name="connsiteY66" fmla="*/ 1993392 h 2139696"/>
              <a:gd name="connsiteX67" fmla="*/ 3227832 w 3447288"/>
              <a:gd name="connsiteY67" fmla="*/ 1947672 h 2139696"/>
              <a:gd name="connsiteX68" fmla="*/ 3255264 w 3447288"/>
              <a:gd name="connsiteY68" fmla="*/ 1892808 h 2139696"/>
              <a:gd name="connsiteX69" fmla="*/ 3273552 w 3447288"/>
              <a:gd name="connsiteY69" fmla="*/ 1865376 h 2139696"/>
              <a:gd name="connsiteX70" fmla="*/ 3282696 w 3447288"/>
              <a:gd name="connsiteY70" fmla="*/ 1837944 h 2139696"/>
              <a:gd name="connsiteX71" fmla="*/ 3300984 w 3447288"/>
              <a:gd name="connsiteY71" fmla="*/ 1801368 h 2139696"/>
              <a:gd name="connsiteX72" fmla="*/ 3310128 w 3447288"/>
              <a:gd name="connsiteY72" fmla="*/ 1773936 h 2139696"/>
              <a:gd name="connsiteX73" fmla="*/ 3328416 w 3447288"/>
              <a:gd name="connsiteY73" fmla="*/ 1746504 h 2139696"/>
              <a:gd name="connsiteX74" fmla="*/ 3355848 w 3447288"/>
              <a:gd name="connsiteY74" fmla="*/ 1664208 h 2139696"/>
              <a:gd name="connsiteX75" fmla="*/ 3374136 w 3447288"/>
              <a:gd name="connsiteY75" fmla="*/ 1591056 h 2139696"/>
              <a:gd name="connsiteX76" fmla="*/ 3392424 w 3447288"/>
              <a:gd name="connsiteY76" fmla="*/ 1536192 h 2139696"/>
              <a:gd name="connsiteX77" fmla="*/ 3401568 w 3447288"/>
              <a:gd name="connsiteY77" fmla="*/ 1508760 h 2139696"/>
              <a:gd name="connsiteX78" fmla="*/ 3410712 w 3447288"/>
              <a:gd name="connsiteY78" fmla="*/ 1417320 h 2139696"/>
              <a:gd name="connsiteX79" fmla="*/ 3419856 w 3447288"/>
              <a:gd name="connsiteY79" fmla="*/ 1362456 h 2139696"/>
              <a:gd name="connsiteX80" fmla="*/ 3447288 w 3447288"/>
              <a:gd name="connsiteY80" fmla="*/ 1124712 h 2139696"/>
              <a:gd name="connsiteX81" fmla="*/ 3438144 w 3447288"/>
              <a:gd name="connsiteY81" fmla="*/ 822960 h 2139696"/>
              <a:gd name="connsiteX82" fmla="*/ 3429000 w 3447288"/>
              <a:gd name="connsiteY82" fmla="*/ 795528 h 2139696"/>
              <a:gd name="connsiteX83" fmla="*/ 3410712 w 3447288"/>
              <a:gd name="connsiteY83" fmla="*/ 676656 h 2139696"/>
              <a:gd name="connsiteX84" fmla="*/ 3401568 w 3447288"/>
              <a:gd name="connsiteY84" fmla="*/ 649224 h 2139696"/>
              <a:gd name="connsiteX85" fmla="*/ 3392424 w 3447288"/>
              <a:gd name="connsiteY85" fmla="*/ 603504 h 2139696"/>
              <a:gd name="connsiteX86" fmla="*/ 3374136 w 3447288"/>
              <a:gd name="connsiteY86" fmla="*/ 539496 h 2139696"/>
              <a:gd name="connsiteX87" fmla="*/ 3355848 w 3447288"/>
              <a:gd name="connsiteY87" fmla="*/ 466344 h 2139696"/>
              <a:gd name="connsiteX88" fmla="*/ 3337560 w 3447288"/>
              <a:gd name="connsiteY88" fmla="*/ 411480 h 2139696"/>
              <a:gd name="connsiteX89" fmla="*/ 3328416 w 3447288"/>
              <a:gd name="connsiteY89" fmla="*/ 384048 h 2139696"/>
              <a:gd name="connsiteX90" fmla="*/ 3310128 w 3447288"/>
              <a:gd name="connsiteY90" fmla="*/ 356616 h 2139696"/>
              <a:gd name="connsiteX91" fmla="*/ 3300984 w 3447288"/>
              <a:gd name="connsiteY91" fmla="*/ 329184 h 2139696"/>
              <a:gd name="connsiteX92" fmla="*/ 3282696 w 3447288"/>
              <a:gd name="connsiteY92" fmla="*/ 301752 h 2139696"/>
              <a:gd name="connsiteX93" fmla="*/ 3227832 w 3447288"/>
              <a:gd name="connsiteY93" fmla="*/ 256032 h 2139696"/>
              <a:gd name="connsiteX94" fmla="*/ 3200400 w 3447288"/>
              <a:gd name="connsiteY94" fmla="*/ 246888 h 2139696"/>
              <a:gd name="connsiteX95" fmla="*/ 3172968 w 3447288"/>
              <a:gd name="connsiteY95" fmla="*/ 219456 h 2139696"/>
              <a:gd name="connsiteX96" fmla="*/ 3081528 w 3447288"/>
              <a:gd name="connsiteY96" fmla="*/ 192024 h 2139696"/>
              <a:gd name="connsiteX97" fmla="*/ 3054096 w 3447288"/>
              <a:gd name="connsiteY97" fmla="*/ 173736 h 2139696"/>
              <a:gd name="connsiteX98" fmla="*/ 3026664 w 3447288"/>
              <a:gd name="connsiteY98" fmla="*/ 146304 h 2139696"/>
              <a:gd name="connsiteX99" fmla="*/ 2990088 w 3447288"/>
              <a:gd name="connsiteY99" fmla="*/ 137160 h 2139696"/>
              <a:gd name="connsiteX100" fmla="*/ 2962656 w 3447288"/>
              <a:gd name="connsiteY100" fmla="*/ 118872 h 2139696"/>
              <a:gd name="connsiteX101" fmla="*/ 2935224 w 3447288"/>
              <a:gd name="connsiteY101" fmla="*/ 109728 h 2139696"/>
              <a:gd name="connsiteX102" fmla="*/ 2770632 w 3447288"/>
              <a:gd name="connsiteY102" fmla="*/ 82296 h 2139696"/>
              <a:gd name="connsiteX103" fmla="*/ 2551176 w 3447288"/>
              <a:gd name="connsiteY103" fmla="*/ 64008 h 2139696"/>
              <a:gd name="connsiteX104" fmla="*/ 2450592 w 3447288"/>
              <a:gd name="connsiteY104" fmla="*/ 54864 h 2139696"/>
              <a:gd name="connsiteX105" fmla="*/ 2377440 w 3447288"/>
              <a:gd name="connsiteY105" fmla="*/ 45720 h 2139696"/>
              <a:gd name="connsiteX106" fmla="*/ 2203704 w 3447288"/>
              <a:gd name="connsiteY106" fmla="*/ 36576 h 2139696"/>
              <a:gd name="connsiteX107" fmla="*/ 2011680 w 3447288"/>
              <a:gd name="connsiteY107" fmla="*/ 18288 h 2139696"/>
              <a:gd name="connsiteX108" fmla="*/ 1947672 w 3447288"/>
              <a:gd name="connsiteY108" fmla="*/ 9144 h 2139696"/>
              <a:gd name="connsiteX109" fmla="*/ 1591056 w 3447288"/>
              <a:gd name="connsiteY109" fmla="*/ 0 h 2139696"/>
              <a:gd name="connsiteX110" fmla="*/ 1097280 w 3447288"/>
              <a:gd name="connsiteY110" fmla="*/ 9144 h 2139696"/>
              <a:gd name="connsiteX111" fmla="*/ 1069848 w 3447288"/>
              <a:gd name="connsiteY111" fmla="*/ 18288 h 2139696"/>
              <a:gd name="connsiteX112" fmla="*/ 978408 w 3447288"/>
              <a:gd name="connsiteY112" fmla="*/ 27432 h 2139696"/>
              <a:gd name="connsiteX113" fmla="*/ 557784 w 3447288"/>
              <a:gd name="connsiteY113" fmla="*/ 45720 h 2139696"/>
              <a:gd name="connsiteX114" fmla="*/ 484632 w 3447288"/>
              <a:gd name="connsiteY114" fmla="*/ 45720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447288" h="2139696">
                <a:moveTo>
                  <a:pt x="585216" y="82296"/>
                </a:moveTo>
                <a:cubicBezTo>
                  <a:pt x="569976" y="76200"/>
                  <a:pt x="554922" y="69617"/>
                  <a:pt x="539496" y="64008"/>
                </a:cubicBezTo>
                <a:cubicBezTo>
                  <a:pt x="521379" y="57420"/>
                  <a:pt x="484632" y="45720"/>
                  <a:pt x="484632" y="45720"/>
                </a:cubicBezTo>
                <a:cubicBezTo>
                  <a:pt x="457200" y="48768"/>
                  <a:pt x="429401" y="49451"/>
                  <a:pt x="402336" y="54864"/>
                </a:cubicBezTo>
                <a:cubicBezTo>
                  <a:pt x="383433" y="58645"/>
                  <a:pt x="365760" y="67056"/>
                  <a:pt x="347472" y="73152"/>
                </a:cubicBezTo>
                <a:cubicBezTo>
                  <a:pt x="309614" y="85771"/>
                  <a:pt x="328060" y="76949"/>
                  <a:pt x="292608" y="100584"/>
                </a:cubicBezTo>
                <a:cubicBezTo>
                  <a:pt x="277597" y="145617"/>
                  <a:pt x="294211" y="114488"/>
                  <a:pt x="256032" y="146304"/>
                </a:cubicBezTo>
                <a:cubicBezTo>
                  <a:pt x="246098" y="154583"/>
                  <a:pt x="239904" y="167456"/>
                  <a:pt x="228600" y="173736"/>
                </a:cubicBezTo>
                <a:cubicBezTo>
                  <a:pt x="211749" y="183098"/>
                  <a:pt x="173736" y="192024"/>
                  <a:pt x="173736" y="192024"/>
                </a:cubicBezTo>
                <a:cubicBezTo>
                  <a:pt x="167640" y="201168"/>
                  <a:pt x="163219" y="211685"/>
                  <a:pt x="155448" y="219456"/>
                </a:cubicBezTo>
                <a:cubicBezTo>
                  <a:pt x="147677" y="227227"/>
                  <a:pt x="134881" y="229162"/>
                  <a:pt x="128016" y="237744"/>
                </a:cubicBezTo>
                <a:cubicBezTo>
                  <a:pt x="121995" y="245270"/>
                  <a:pt x="123553" y="256750"/>
                  <a:pt x="118872" y="265176"/>
                </a:cubicBezTo>
                <a:cubicBezTo>
                  <a:pt x="108198" y="284389"/>
                  <a:pt x="94488" y="301752"/>
                  <a:pt x="82296" y="320040"/>
                </a:cubicBezTo>
                <a:lnTo>
                  <a:pt x="64008" y="347472"/>
                </a:lnTo>
                <a:cubicBezTo>
                  <a:pt x="60960" y="362712"/>
                  <a:pt x="58235" y="378020"/>
                  <a:pt x="54864" y="393192"/>
                </a:cubicBezTo>
                <a:cubicBezTo>
                  <a:pt x="52138" y="405460"/>
                  <a:pt x="48353" y="417480"/>
                  <a:pt x="45720" y="429768"/>
                </a:cubicBezTo>
                <a:cubicBezTo>
                  <a:pt x="39207" y="460162"/>
                  <a:pt x="37262" y="491719"/>
                  <a:pt x="27432" y="521208"/>
                </a:cubicBezTo>
                <a:cubicBezTo>
                  <a:pt x="18717" y="547353"/>
                  <a:pt x="14885" y="556512"/>
                  <a:pt x="9144" y="585216"/>
                </a:cubicBezTo>
                <a:cubicBezTo>
                  <a:pt x="5508" y="603396"/>
                  <a:pt x="3048" y="621792"/>
                  <a:pt x="0" y="640080"/>
                </a:cubicBezTo>
                <a:cubicBezTo>
                  <a:pt x="3048" y="771144"/>
                  <a:pt x="1133" y="902418"/>
                  <a:pt x="9144" y="1033272"/>
                </a:cubicBezTo>
                <a:cubicBezTo>
                  <a:pt x="10322" y="1052513"/>
                  <a:pt x="21336" y="1069848"/>
                  <a:pt x="27432" y="1088136"/>
                </a:cubicBezTo>
                <a:cubicBezTo>
                  <a:pt x="30480" y="1097280"/>
                  <a:pt x="31229" y="1107548"/>
                  <a:pt x="36576" y="1115568"/>
                </a:cubicBezTo>
                <a:cubicBezTo>
                  <a:pt x="99838" y="1210462"/>
                  <a:pt x="3544" y="1063562"/>
                  <a:pt x="73152" y="1179576"/>
                </a:cubicBezTo>
                <a:cubicBezTo>
                  <a:pt x="84460" y="1198423"/>
                  <a:pt x="102777" y="1213588"/>
                  <a:pt x="109728" y="1234440"/>
                </a:cubicBezTo>
                <a:cubicBezTo>
                  <a:pt x="115824" y="1252728"/>
                  <a:pt x="117323" y="1273264"/>
                  <a:pt x="128016" y="1289304"/>
                </a:cubicBezTo>
                <a:lnTo>
                  <a:pt x="164592" y="1344168"/>
                </a:lnTo>
                <a:cubicBezTo>
                  <a:pt x="167640" y="1356360"/>
                  <a:pt x="168116" y="1369504"/>
                  <a:pt x="173736" y="1380744"/>
                </a:cubicBezTo>
                <a:cubicBezTo>
                  <a:pt x="183566" y="1400403"/>
                  <a:pt x="203361" y="1414756"/>
                  <a:pt x="210312" y="1435608"/>
                </a:cubicBezTo>
                <a:cubicBezTo>
                  <a:pt x="213360" y="1444752"/>
                  <a:pt x="214775" y="1454614"/>
                  <a:pt x="219456" y="1463040"/>
                </a:cubicBezTo>
                <a:cubicBezTo>
                  <a:pt x="230130" y="1482253"/>
                  <a:pt x="237744" y="1505712"/>
                  <a:pt x="256032" y="1517904"/>
                </a:cubicBezTo>
                <a:lnTo>
                  <a:pt x="310896" y="1554480"/>
                </a:lnTo>
                <a:cubicBezTo>
                  <a:pt x="320040" y="1560576"/>
                  <a:pt x="327902" y="1569293"/>
                  <a:pt x="338328" y="1572768"/>
                </a:cubicBezTo>
                <a:cubicBezTo>
                  <a:pt x="347472" y="1575816"/>
                  <a:pt x="357334" y="1577231"/>
                  <a:pt x="365760" y="1581912"/>
                </a:cubicBezTo>
                <a:cubicBezTo>
                  <a:pt x="460086" y="1634315"/>
                  <a:pt x="385984" y="1606941"/>
                  <a:pt x="448056" y="1627632"/>
                </a:cubicBezTo>
                <a:cubicBezTo>
                  <a:pt x="454152" y="1636776"/>
                  <a:pt x="457762" y="1648199"/>
                  <a:pt x="466344" y="1655064"/>
                </a:cubicBezTo>
                <a:cubicBezTo>
                  <a:pt x="473870" y="1661085"/>
                  <a:pt x="485350" y="1659527"/>
                  <a:pt x="493776" y="1664208"/>
                </a:cubicBezTo>
                <a:cubicBezTo>
                  <a:pt x="512989" y="1674882"/>
                  <a:pt x="530352" y="1688592"/>
                  <a:pt x="548640" y="1700784"/>
                </a:cubicBezTo>
                <a:lnTo>
                  <a:pt x="576072" y="1719072"/>
                </a:lnTo>
                <a:cubicBezTo>
                  <a:pt x="585216" y="1725168"/>
                  <a:pt x="595733" y="1729589"/>
                  <a:pt x="603504" y="1737360"/>
                </a:cubicBezTo>
                <a:cubicBezTo>
                  <a:pt x="612648" y="1746504"/>
                  <a:pt x="620728" y="1756853"/>
                  <a:pt x="630936" y="1764792"/>
                </a:cubicBezTo>
                <a:cubicBezTo>
                  <a:pt x="648286" y="1778286"/>
                  <a:pt x="670258" y="1785826"/>
                  <a:pt x="685800" y="1801368"/>
                </a:cubicBezTo>
                <a:cubicBezTo>
                  <a:pt x="728774" y="1844342"/>
                  <a:pt x="702472" y="1821627"/>
                  <a:pt x="768096" y="1865376"/>
                </a:cubicBezTo>
                <a:cubicBezTo>
                  <a:pt x="777240" y="1871472"/>
                  <a:pt x="785102" y="1880189"/>
                  <a:pt x="795528" y="1883664"/>
                </a:cubicBezTo>
                <a:cubicBezTo>
                  <a:pt x="813816" y="1889760"/>
                  <a:pt x="834352" y="1891259"/>
                  <a:pt x="850392" y="1901952"/>
                </a:cubicBezTo>
                <a:cubicBezTo>
                  <a:pt x="859536" y="1908048"/>
                  <a:pt x="867781" y="1915777"/>
                  <a:pt x="877824" y="1920240"/>
                </a:cubicBezTo>
                <a:cubicBezTo>
                  <a:pt x="895440" y="1928069"/>
                  <a:pt x="914400" y="1932432"/>
                  <a:pt x="932688" y="1938528"/>
                </a:cubicBezTo>
                <a:lnTo>
                  <a:pt x="960120" y="1947672"/>
                </a:lnTo>
                <a:cubicBezTo>
                  <a:pt x="969264" y="1950720"/>
                  <a:pt x="978101" y="1954926"/>
                  <a:pt x="987552" y="1956816"/>
                </a:cubicBezTo>
                <a:cubicBezTo>
                  <a:pt x="1012089" y="1961723"/>
                  <a:pt x="1068248" y="1970989"/>
                  <a:pt x="1088136" y="1984248"/>
                </a:cubicBezTo>
                <a:cubicBezTo>
                  <a:pt x="1124163" y="2008266"/>
                  <a:pt x="1118200" y="2007766"/>
                  <a:pt x="1170432" y="2020824"/>
                </a:cubicBezTo>
                <a:cubicBezTo>
                  <a:pt x="1182151" y="2023754"/>
                  <a:pt x="1221322" y="2032553"/>
                  <a:pt x="1234440" y="2039112"/>
                </a:cubicBezTo>
                <a:cubicBezTo>
                  <a:pt x="1244270" y="2044027"/>
                  <a:pt x="1252042" y="2052485"/>
                  <a:pt x="1261872" y="2057400"/>
                </a:cubicBezTo>
                <a:cubicBezTo>
                  <a:pt x="1270493" y="2061711"/>
                  <a:pt x="1280005" y="2064008"/>
                  <a:pt x="1289304" y="2066544"/>
                </a:cubicBezTo>
                <a:cubicBezTo>
                  <a:pt x="1313553" y="2073157"/>
                  <a:pt x="1338611" y="2076884"/>
                  <a:pt x="1362456" y="2084832"/>
                </a:cubicBezTo>
                <a:cubicBezTo>
                  <a:pt x="1371600" y="2087880"/>
                  <a:pt x="1381267" y="2089665"/>
                  <a:pt x="1389888" y="2093976"/>
                </a:cubicBezTo>
                <a:cubicBezTo>
                  <a:pt x="1399718" y="2098891"/>
                  <a:pt x="1407030" y="2108405"/>
                  <a:pt x="1417320" y="2112264"/>
                </a:cubicBezTo>
                <a:cubicBezTo>
                  <a:pt x="1431872" y="2117721"/>
                  <a:pt x="1447962" y="2117639"/>
                  <a:pt x="1463040" y="2121408"/>
                </a:cubicBezTo>
                <a:cubicBezTo>
                  <a:pt x="1548158" y="2142687"/>
                  <a:pt x="1397662" y="2117293"/>
                  <a:pt x="1554480" y="2139696"/>
                </a:cubicBezTo>
                <a:cubicBezTo>
                  <a:pt x="1716024" y="2136648"/>
                  <a:pt x="1877748" y="2138757"/>
                  <a:pt x="2039112" y="2130552"/>
                </a:cubicBezTo>
                <a:cubicBezTo>
                  <a:pt x="2058364" y="2129573"/>
                  <a:pt x="2074893" y="2114990"/>
                  <a:pt x="2093976" y="2112264"/>
                </a:cubicBezTo>
                <a:cubicBezTo>
                  <a:pt x="2136648" y="2106168"/>
                  <a:pt x="2178921" y="2095699"/>
                  <a:pt x="2221992" y="2093976"/>
                </a:cubicBezTo>
                <a:cubicBezTo>
                  <a:pt x="2621171" y="2078009"/>
                  <a:pt x="2374343" y="2086194"/>
                  <a:pt x="2962656" y="2075688"/>
                </a:cubicBezTo>
                <a:cubicBezTo>
                  <a:pt x="2977896" y="2072640"/>
                  <a:pt x="2993382" y="2070633"/>
                  <a:pt x="3008376" y="2066544"/>
                </a:cubicBezTo>
                <a:cubicBezTo>
                  <a:pt x="3026974" y="2061472"/>
                  <a:pt x="3044952" y="2054352"/>
                  <a:pt x="3063240" y="2048256"/>
                </a:cubicBezTo>
                <a:cubicBezTo>
                  <a:pt x="3072384" y="2045208"/>
                  <a:pt x="3081321" y="2041450"/>
                  <a:pt x="3090672" y="2039112"/>
                </a:cubicBezTo>
                <a:lnTo>
                  <a:pt x="3127248" y="2029968"/>
                </a:lnTo>
                <a:cubicBezTo>
                  <a:pt x="3145536" y="2017776"/>
                  <a:pt x="3169920" y="2011680"/>
                  <a:pt x="3182112" y="1993392"/>
                </a:cubicBezTo>
                <a:cubicBezTo>
                  <a:pt x="3206496" y="1956816"/>
                  <a:pt x="3191256" y="1972056"/>
                  <a:pt x="3227832" y="1947672"/>
                </a:cubicBezTo>
                <a:cubicBezTo>
                  <a:pt x="3280243" y="1869056"/>
                  <a:pt x="3217406" y="1968524"/>
                  <a:pt x="3255264" y="1892808"/>
                </a:cubicBezTo>
                <a:cubicBezTo>
                  <a:pt x="3260179" y="1882978"/>
                  <a:pt x="3268637" y="1875206"/>
                  <a:pt x="3273552" y="1865376"/>
                </a:cubicBezTo>
                <a:cubicBezTo>
                  <a:pt x="3277863" y="1856755"/>
                  <a:pt x="3278899" y="1846803"/>
                  <a:pt x="3282696" y="1837944"/>
                </a:cubicBezTo>
                <a:cubicBezTo>
                  <a:pt x="3288066" y="1825415"/>
                  <a:pt x="3295614" y="1813897"/>
                  <a:pt x="3300984" y="1801368"/>
                </a:cubicBezTo>
                <a:cubicBezTo>
                  <a:pt x="3304781" y="1792509"/>
                  <a:pt x="3305817" y="1782557"/>
                  <a:pt x="3310128" y="1773936"/>
                </a:cubicBezTo>
                <a:cubicBezTo>
                  <a:pt x="3315043" y="1764106"/>
                  <a:pt x="3323953" y="1756547"/>
                  <a:pt x="3328416" y="1746504"/>
                </a:cubicBezTo>
                <a:lnTo>
                  <a:pt x="3355848" y="1664208"/>
                </a:lnTo>
                <a:cubicBezTo>
                  <a:pt x="3383593" y="1580973"/>
                  <a:pt x="3341033" y="1712433"/>
                  <a:pt x="3374136" y="1591056"/>
                </a:cubicBezTo>
                <a:cubicBezTo>
                  <a:pt x="3379208" y="1572458"/>
                  <a:pt x="3386328" y="1554480"/>
                  <a:pt x="3392424" y="1536192"/>
                </a:cubicBezTo>
                <a:lnTo>
                  <a:pt x="3401568" y="1508760"/>
                </a:lnTo>
                <a:cubicBezTo>
                  <a:pt x="3404616" y="1478280"/>
                  <a:pt x="3406913" y="1447715"/>
                  <a:pt x="3410712" y="1417320"/>
                </a:cubicBezTo>
                <a:cubicBezTo>
                  <a:pt x="3413012" y="1398923"/>
                  <a:pt x="3417647" y="1380864"/>
                  <a:pt x="3419856" y="1362456"/>
                </a:cubicBezTo>
                <a:cubicBezTo>
                  <a:pt x="3458376" y="1041452"/>
                  <a:pt x="3423255" y="1292940"/>
                  <a:pt x="3447288" y="1124712"/>
                </a:cubicBezTo>
                <a:cubicBezTo>
                  <a:pt x="3444240" y="1024128"/>
                  <a:pt x="3443726" y="923435"/>
                  <a:pt x="3438144" y="822960"/>
                </a:cubicBezTo>
                <a:cubicBezTo>
                  <a:pt x="3437609" y="813336"/>
                  <a:pt x="3430890" y="804979"/>
                  <a:pt x="3429000" y="795528"/>
                </a:cubicBezTo>
                <a:cubicBezTo>
                  <a:pt x="3414416" y="722607"/>
                  <a:pt x="3425823" y="744658"/>
                  <a:pt x="3410712" y="676656"/>
                </a:cubicBezTo>
                <a:cubicBezTo>
                  <a:pt x="3408621" y="667247"/>
                  <a:pt x="3403906" y="658575"/>
                  <a:pt x="3401568" y="649224"/>
                </a:cubicBezTo>
                <a:cubicBezTo>
                  <a:pt x="3397799" y="634146"/>
                  <a:pt x="3395795" y="618676"/>
                  <a:pt x="3392424" y="603504"/>
                </a:cubicBezTo>
                <a:cubicBezTo>
                  <a:pt x="3374148" y="521263"/>
                  <a:pt x="3392465" y="606702"/>
                  <a:pt x="3374136" y="539496"/>
                </a:cubicBezTo>
                <a:cubicBezTo>
                  <a:pt x="3367523" y="515247"/>
                  <a:pt x="3363796" y="490189"/>
                  <a:pt x="3355848" y="466344"/>
                </a:cubicBezTo>
                <a:lnTo>
                  <a:pt x="3337560" y="411480"/>
                </a:lnTo>
                <a:cubicBezTo>
                  <a:pt x="3334512" y="402336"/>
                  <a:pt x="3333763" y="392068"/>
                  <a:pt x="3328416" y="384048"/>
                </a:cubicBezTo>
                <a:cubicBezTo>
                  <a:pt x="3322320" y="374904"/>
                  <a:pt x="3315043" y="366446"/>
                  <a:pt x="3310128" y="356616"/>
                </a:cubicBezTo>
                <a:cubicBezTo>
                  <a:pt x="3305817" y="347995"/>
                  <a:pt x="3305295" y="337805"/>
                  <a:pt x="3300984" y="329184"/>
                </a:cubicBezTo>
                <a:cubicBezTo>
                  <a:pt x="3296069" y="319354"/>
                  <a:pt x="3289731" y="310195"/>
                  <a:pt x="3282696" y="301752"/>
                </a:cubicBezTo>
                <a:cubicBezTo>
                  <a:pt x="3268251" y="284418"/>
                  <a:pt x="3248383" y="266307"/>
                  <a:pt x="3227832" y="256032"/>
                </a:cubicBezTo>
                <a:cubicBezTo>
                  <a:pt x="3219211" y="251721"/>
                  <a:pt x="3209544" y="249936"/>
                  <a:pt x="3200400" y="246888"/>
                </a:cubicBezTo>
                <a:cubicBezTo>
                  <a:pt x="3191256" y="237744"/>
                  <a:pt x="3184272" y="225736"/>
                  <a:pt x="3172968" y="219456"/>
                </a:cubicBezTo>
                <a:cubicBezTo>
                  <a:pt x="3154754" y="209337"/>
                  <a:pt x="3105141" y="197927"/>
                  <a:pt x="3081528" y="192024"/>
                </a:cubicBezTo>
                <a:cubicBezTo>
                  <a:pt x="3072384" y="185928"/>
                  <a:pt x="3062539" y="180771"/>
                  <a:pt x="3054096" y="173736"/>
                </a:cubicBezTo>
                <a:cubicBezTo>
                  <a:pt x="3044162" y="165457"/>
                  <a:pt x="3037892" y="152720"/>
                  <a:pt x="3026664" y="146304"/>
                </a:cubicBezTo>
                <a:cubicBezTo>
                  <a:pt x="3015753" y="140069"/>
                  <a:pt x="3002280" y="140208"/>
                  <a:pt x="2990088" y="137160"/>
                </a:cubicBezTo>
                <a:cubicBezTo>
                  <a:pt x="2980944" y="131064"/>
                  <a:pt x="2972486" y="123787"/>
                  <a:pt x="2962656" y="118872"/>
                </a:cubicBezTo>
                <a:cubicBezTo>
                  <a:pt x="2954035" y="114561"/>
                  <a:pt x="2944523" y="112264"/>
                  <a:pt x="2935224" y="109728"/>
                </a:cubicBezTo>
                <a:cubicBezTo>
                  <a:pt x="2840252" y="83826"/>
                  <a:pt x="2877458" y="94166"/>
                  <a:pt x="2770632" y="82296"/>
                </a:cubicBezTo>
                <a:cubicBezTo>
                  <a:pt x="2576532" y="60729"/>
                  <a:pt x="2866091" y="87335"/>
                  <a:pt x="2551176" y="64008"/>
                </a:cubicBezTo>
                <a:cubicBezTo>
                  <a:pt x="2517602" y="61521"/>
                  <a:pt x="2484073" y="58388"/>
                  <a:pt x="2450592" y="54864"/>
                </a:cubicBezTo>
                <a:cubicBezTo>
                  <a:pt x="2426153" y="52292"/>
                  <a:pt x="2401947" y="47535"/>
                  <a:pt x="2377440" y="45720"/>
                </a:cubicBezTo>
                <a:cubicBezTo>
                  <a:pt x="2319606" y="41436"/>
                  <a:pt x="2261616" y="39624"/>
                  <a:pt x="2203704" y="36576"/>
                </a:cubicBezTo>
                <a:cubicBezTo>
                  <a:pt x="2059683" y="16002"/>
                  <a:pt x="2235951" y="39647"/>
                  <a:pt x="2011680" y="18288"/>
                </a:cubicBezTo>
                <a:cubicBezTo>
                  <a:pt x="1990224" y="16245"/>
                  <a:pt x="1969204" y="10080"/>
                  <a:pt x="1947672" y="9144"/>
                </a:cubicBezTo>
                <a:cubicBezTo>
                  <a:pt x="1828873" y="3979"/>
                  <a:pt x="1709928" y="3048"/>
                  <a:pt x="1591056" y="0"/>
                </a:cubicBezTo>
                <a:lnTo>
                  <a:pt x="1097280" y="9144"/>
                </a:lnTo>
                <a:cubicBezTo>
                  <a:pt x="1087647" y="9482"/>
                  <a:pt x="1079375" y="16822"/>
                  <a:pt x="1069848" y="18288"/>
                </a:cubicBezTo>
                <a:cubicBezTo>
                  <a:pt x="1039572" y="22946"/>
                  <a:pt x="1008888" y="24384"/>
                  <a:pt x="978408" y="27432"/>
                </a:cubicBezTo>
                <a:cubicBezTo>
                  <a:pt x="826949" y="77918"/>
                  <a:pt x="955928" y="37913"/>
                  <a:pt x="557784" y="45720"/>
                </a:cubicBezTo>
                <a:cubicBezTo>
                  <a:pt x="533405" y="46198"/>
                  <a:pt x="509016" y="45720"/>
                  <a:pt x="484632" y="45720"/>
                </a:cubicBezTo>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5724128" y="417910"/>
            <a:ext cx="2303483" cy="1243013"/>
          </a:xfrm>
          <a:custGeom>
            <a:avLst/>
            <a:gdLst>
              <a:gd name="connsiteX0" fmla="*/ 1289304 w 2615184"/>
              <a:gd name="connsiteY0" fmla="*/ 0 h 1656455"/>
              <a:gd name="connsiteX1" fmla="*/ 1234440 w 2615184"/>
              <a:gd name="connsiteY1" fmla="*/ 18288 h 1656455"/>
              <a:gd name="connsiteX2" fmla="*/ 1179576 w 2615184"/>
              <a:gd name="connsiteY2" fmla="*/ 54864 h 1656455"/>
              <a:gd name="connsiteX3" fmla="*/ 1161288 w 2615184"/>
              <a:gd name="connsiteY3" fmla="*/ 82296 h 1656455"/>
              <a:gd name="connsiteX4" fmla="*/ 1097280 w 2615184"/>
              <a:gd name="connsiteY4" fmla="*/ 137160 h 1656455"/>
              <a:gd name="connsiteX5" fmla="*/ 1069848 w 2615184"/>
              <a:gd name="connsiteY5" fmla="*/ 164592 h 1656455"/>
              <a:gd name="connsiteX6" fmla="*/ 1042416 w 2615184"/>
              <a:gd name="connsiteY6" fmla="*/ 219456 h 1656455"/>
              <a:gd name="connsiteX7" fmla="*/ 1033272 w 2615184"/>
              <a:gd name="connsiteY7" fmla="*/ 246888 h 1656455"/>
              <a:gd name="connsiteX8" fmla="*/ 996696 w 2615184"/>
              <a:gd name="connsiteY8" fmla="*/ 301752 h 1656455"/>
              <a:gd name="connsiteX9" fmla="*/ 978408 w 2615184"/>
              <a:gd name="connsiteY9" fmla="*/ 329184 h 1656455"/>
              <a:gd name="connsiteX10" fmla="*/ 950976 w 2615184"/>
              <a:gd name="connsiteY10" fmla="*/ 384048 h 1656455"/>
              <a:gd name="connsiteX11" fmla="*/ 932688 w 2615184"/>
              <a:gd name="connsiteY11" fmla="*/ 420624 h 1656455"/>
              <a:gd name="connsiteX12" fmla="*/ 905256 w 2615184"/>
              <a:gd name="connsiteY12" fmla="*/ 448056 h 1656455"/>
              <a:gd name="connsiteX13" fmla="*/ 877824 w 2615184"/>
              <a:gd name="connsiteY13" fmla="*/ 502920 h 1656455"/>
              <a:gd name="connsiteX14" fmla="*/ 868680 w 2615184"/>
              <a:gd name="connsiteY14" fmla="*/ 530352 h 1656455"/>
              <a:gd name="connsiteX15" fmla="*/ 832104 w 2615184"/>
              <a:gd name="connsiteY15" fmla="*/ 585216 h 1656455"/>
              <a:gd name="connsiteX16" fmla="*/ 804672 w 2615184"/>
              <a:gd name="connsiteY16" fmla="*/ 649224 h 1656455"/>
              <a:gd name="connsiteX17" fmla="*/ 758952 w 2615184"/>
              <a:gd name="connsiteY17" fmla="*/ 731520 h 1656455"/>
              <a:gd name="connsiteX18" fmla="*/ 731520 w 2615184"/>
              <a:gd name="connsiteY18" fmla="*/ 740664 h 1656455"/>
              <a:gd name="connsiteX19" fmla="*/ 713232 w 2615184"/>
              <a:gd name="connsiteY19" fmla="*/ 768096 h 1656455"/>
              <a:gd name="connsiteX20" fmla="*/ 685800 w 2615184"/>
              <a:gd name="connsiteY20" fmla="*/ 777240 h 1656455"/>
              <a:gd name="connsiteX21" fmla="*/ 649224 w 2615184"/>
              <a:gd name="connsiteY21" fmla="*/ 795528 h 1656455"/>
              <a:gd name="connsiteX22" fmla="*/ 621792 w 2615184"/>
              <a:gd name="connsiteY22" fmla="*/ 813816 h 1656455"/>
              <a:gd name="connsiteX23" fmla="*/ 566928 w 2615184"/>
              <a:gd name="connsiteY23" fmla="*/ 832104 h 1656455"/>
              <a:gd name="connsiteX24" fmla="*/ 484632 w 2615184"/>
              <a:gd name="connsiteY24" fmla="*/ 859536 h 1656455"/>
              <a:gd name="connsiteX25" fmla="*/ 384048 w 2615184"/>
              <a:gd name="connsiteY25" fmla="*/ 886968 h 1656455"/>
              <a:gd name="connsiteX26" fmla="*/ 201168 w 2615184"/>
              <a:gd name="connsiteY26" fmla="*/ 914400 h 1656455"/>
              <a:gd name="connsiteX27" fmla="*/ 91440 w 2615184"/>
              <a:gd name="connsiteY27" fmla="*/ 923544 h 1656455"/>
              <a:gd name="connsiteX28" fmla="*/ 45720 w 2615184"/>
              <a:gd name="connsiteY28" fmla="*/ 932688 h 1656455"/>
              <a:gd name="connsiteX29" fmla="*/ 27432 w 2615184"/>
              <a:gd name="connsiteY29" fmla="*/ 969264 h 1656455"/>
              <a:gd name="connsiteX30" fmla="*/ 18288 w 2615184"/>
              <a:gd name="connsiteY30" fmla="*/ 996696 h 1656455"/>
              <a:gd name="connsiteX31" fmla="*/ 0 w 2615184"/>
              <a:gd name="connsiteY31" fmla="*/ 1088136 h 1656455"/>
              <a:gd name="connsiteX32" fmla="*/ 45720 w 2615184"/>
              <a:gd name="connsiteY32" fmla="*/ 1170432 h 1656455"/>
              <a:gd name="connsiteX33" fmla="*/ 54864 w 2615184"/>
              <a:gd name="connsiteY33" fmla="*/ 1197864 h 1656455"/>
              <a:gd name="connsiteX34" fmla="*/ 82296 w 2615184"/>
              <a:gd name="connsiteY34" fmla="*/ 1216152 h 1656455"/>
              <a:gd name="connsiteX35" fmla="*/ 137160 w 2615184"/>
              <a:gd name="connsiteY35" fmla="*/ 1261872 h 1656455"/>
              <a:gd name="connsiteX36" fmla="*/ 201168 w 2615184"/>
              <a:gd name="connsiteY36" fmla="*/ 1325880 h 1656455"/>
              <a:gd name="connsiteX37" fmla="*/ 292608 w 2615184"/>
              <a:gd name="connsiteY37" fmla="*/ 1389888 h 1656455"/>
              <a:gd name="connsiteX38" fmla="*/ 347472 w 2615184"/>
              <a:gd name="connsiteY38" fmla="*/ 1417320 h 1656455"/>
              <a:gd name="connsiteX39" fmla="*/ 374904 w 2615184"/>
              <a:gd name="connsiteY39" fmla="*/ 1426464 h 1656455"/>
              <a:gd name="connsiteX40" fmla="*/ 448056 w 2615184"/>
              <a:gd name="connsiteY40" fmla="*/ 1463040 h 1656455"/>
              <a:gd name="connsiteX41" fmla="*/ 512064 w 2615184"/>
              <a:gd name="connsiteY41" fmla="*/ 1490472 h 1656455"/>
              <a:gd name="connsiteX42" fmla="*/ 621792 w 2615184"/>
              <a:gd name="connsiteY42" fmla="*/ 1545336 h 1656455"/>
              <a:gd name="connsiteX43" fmla="*/ 676656 w 2615184"/>
              <a:gd name="connsiteY43" fmla="*/ 1563624 h 1656455"/>
              <a:gd name="connsiteX44" fmla="*/ 704088 w 2615184"/>
              <a:gd name="connsiteY44" fmla="*/ 1572768 h 1656455"/>
              <a:gd name="connsiteX45" fmla="*/ 1545336 w 2615184"/>
              <a:gd name="connsiteY45" fmla="*/ 1581912 h 1656455"/>
              <a:gd name="connsiteX46" fmla="*/ 1719072 w 2615184"/>
              <a:gd name="connsiteY46" fmla="*/ 1600200 h 1656455"/>
              <a:gd name="connsiteX47" fmla="*/ 1755648 w 2615184"/>
              <a:gd name="connsiteY47" fmla="*/ 1609344 h 1656455"/>
              <a:gd name="connsiteX48" fmla="*/ 1801368 w 2615184"/>
              <a:gd name="connsiteY48" fmla="*/ 1618488 h 1656455"/>
              <a:gd name="connsiteX49" fmla="*/ 1874520 w 2615184"/>
              <a:gd name="connsiteY49" fmla="*/ 1627632 h 1656455"/>
              <a:gd name="connsiteX50" fmla="*/ 1911096 w 2615184"/>
              <a:gd name="connsiteY50" fmla="*/ 1636776 h 1656455"/>
              <a:gd name="connsiteX51" fmla="*/ 1993392 w 2615184"/>
              <a:gd name="connsiteY51" fmla="*/ 1645920 h 1656455"/>
              <a:gd name="connsiteX52" fmla="*/ 2112264 w 2615184"/>
              <a:gd name="connsiteY52" fmla="*/ 1645920 h 1656455"/>
              <a:gd name="connsiteX53" fmla="*/ 2139696 w 2615184"/>
              <a:gd name="connsiteY53" fmla="*/ 1636776 h 1656455"/>
              <a:gd name="connsiteX54" fmla="*/ 2221992 w 2615184"/>
              <a:gd name="connsiteY54" fmla="*/ 1591056 h 1656455"/>
              <a:gd name="connsiteX55" fmla="*/ 2286000 w 2615184"/>
              <a:gd name="connsiteY55" fmla="*/ 1554480 h 1656455"/>
              <a:gd name="connsiteX56" fmla="*/ 2340864 w 2615184"/>
              <a:gd name="connsiteY56" fmla="*/ 1517904 h 1656455"/>
              <a:gd name="connsiteX57" fmla="*/ 2368296 w 2615184"/>
              <a:gd name="connsiteY57" fmla="*/ 1499616 h 1656455"/>
              <a:gd name="connsiteX58" fmla="*/ 2404872 w 2615184"/>
              <a:gd name="connsiteY58" fmla="*/ 1463040 h 1656455"/>
              <a:gd name="connsiteX59" fmla="*/ 2459736 w 2615184"/>
              <a:gd name="connsiteY59" fmla="*/ 1408176 h 1656455"/>
              <a:gd name="connsiteX60" fmla="*/ 2478024 w 2615184"/>
              <a:gd name="connsiteY60" fmla="*/ 1380744 h 1656455"/>
              <a:gd name="connsiteX61" fmla="*/ 2523744 w 2615184"/>
              <a:gd name="connsiteY61" fmla="*/ 1325880 h 1656455"/>
              <a:gd name="connsiteX62" fmla="*/ 2542032 w 2615184"/>
              <a:gd name="connsiteY62" fmla="*/ 1271016 h 1656455"/>
              <a:gd name="connsiteX63" fmla="*/ 2569464 w 2615184"/>
              <a:gd name="connsiteY63" fmla="*/ 1188720 h 1656455"/>
              <a:gd name="connsiteX64" fmla="*/ 2578608 w 2615184"/>
              <a:gd name="connsiteY64" fmla="*/ 1161288 h 1656455"/>
              <a:gd name="connsiteX65" fmla="*/ 2596896 w 2615184"/>
              <a:gd name="connsiteY65" fmla="*/ 1088136 h 1656455"/>
              <a:gd name="connsiteX66" fmla="*/ 2615184 w 2615184"/>
              <a:gd name="connsiteY66" fmla="*/ 1033272 h 1656455"/>
              <a:gd name="connsiteX67" fmla="*/ 2596896 w 2615184"/>
              <a:gd name="connsiteY67" fmla="*/ 960120 h 1656455"/>
              <a:gd name="connsiteX68" fmla="*/ 2578608 w 2615184"/>
              <a:gd name="connsiteY68" fmla="*/ 886968 h 1656455"/>
              <a:gd name="connsiteX69" fmla="*/ 2560320 w 2615184"/>
              <a:gd name="connsiteY69" fmla="*/ 832104 h 1656455"/>
              <a:gd name="connsiteX70" fmla="*/ 2532888 w 2615184"/>
              <a:gd name="connsiteY70" fmla="*/ 740664 h 1656455"/>
              <a:gd name="connsiteX71" fmla="*/ 2523744 w 2615184"/>
              <a:gd name="connsiteY71" fmla="*/ 713232 h 1656455"/>
              <a:gd name="connsiteX72" fmla="*/ 2496312 w 2615184"/>
              <a:gd name="connsiteY72" fmla="*/ 658368 h 1656455"/>
              <a:gd name="connsiteX73" fmla="*/ 2478024 w 2615184"/>
              <a:gd name="connsiteY73" fmla="*/ 630936 h 1656455"/>
              <a:gd name="connsiteX74" fmla="*/ 2459736 w 2615184"/>
              <a:gd name="connsiteY74" fmla="*/ 576072 h 1656455"/>
              <a:gd name="connsiteX75" fmla="*/ 2450592 w 2615184"/>
              <a:gd name="connsiteY75" fmla="*/ 548640 h 1656455"/>
              <a:gd name="connsiteX76" fmla="*/ 2432304 w 2615184"/>
              <a:gd name="connsiteY76" fmla="*/ 521208 h 1656455"/>
              <a:gd name="connsiteX77" fmla="*/ 2414016 w 2615184"/>
              <a:gd name="connsiteY77" fmla="*/ 466344 h 1656455"/>
              <a:gd name="connsiteX78" fmla="*/ 2404872 w 2615184"/>
              <a:gd name="connsiteY78" fmla="*/ 438912 h 1656455"/>
              <a:gd name="connsiteX79" fmla="*/ 2395728 w 2615184"/>
              <a:gd name="connsiteY79" fmla="*/ 411480 h 1656455"/>
              <a:gd name="connsiteX80" fmla="*/ 2359152 w 2615184"/>
              <a:gd name="connsiteY80" fmla="*/ 356616 h 1656455"/>
              <a:gd name="connsiteX81" fmla="*/ 2340864 w 2615184"/>
              <a:gd name="connsiteY81" fmla="*/ 329184 h 1656455"/>
              <a:gd name="connsiteX82" fmla="*/ 2322576 w 2615184"/>
              <a:gd name="connsiteY82" fmla="*/ 292608 h 1656455"/>
              <a:gd name="connsiteX83" fmla="*/ 2295144 w 2615184"/>
              <a:gd name="connsiteY83" fmla="*/ 265176 h 1656455"/>
              <a:gd name="connsiteX84" fmla="*/ 2258568 w 2615184"/>
              <a:gd name="connsiteY84" fmla="*/ 210312 h 1656455"/>
              <a:gd name="connsiteX85" fmla="*/ 2203704 w 2615184"/>
              <a:gd name="connsiteY85" fmla="*/ 164592 h 1656455"/>
              <a:gd name="connsiteX86" fmla="*/ 2121408 w 2615184"/>
              <a:gd name="connsiteY86" fmla="*/ 118872 h 1656455"/>
              <a:gd name="connsiteX87" fmla="*/ 2066544 w 2615184"/>
              <a:gd name="connsiteY87" fmla="*/ 82296 h 1656455"/>
              <a:gd name="connsiteX88" fmla="*/ 1965960 w 2615184"/>
              <a:gd name="connsiteY88" fmla="*/ 54864 h 1656455"/>
              <a:gd name="connsiteX89" fmla="*/ 1938528 w 2615184"/>
              <a:gd name="connsiteY89" fmla="*/ 45720 h 1656455"/>
              <a:gd name="connsiteX90" fmla="*/ 1901952 w 2615184"/>
              <a:gd name="connsiteY90" fmla="*/ 36576 h 1656455"/>
              <a:gd name="connsiteX91" fmla="*/ 1792224 w 2615184"/>
              <a:gd name="connsiteY91" fmla="*/ 18288 h 1656455"/>
              <a:gd name="connsiteX92" fmla="*/ 1709928 w 2615184"/>
              <a:gd name="connsiteY92" fmla="*/ 9144 h 1656455"/>
              <a:gd name="connsiteX93" fmla="*/ 1289304 w 2615184"/>
              <a:gd name="connsiteY93" fmla="*/ 0 h 165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615184" h="1656455">
                <a:moveTo>
                  <a:pt x="1289304" y="0"/>
                </a:moveTo>
                <a:cubicBezTo>
                  <a:pt x="1210056" y="1524"/>
                  <a:pt x="1251682" y="9667"/>
                  <a:pt x="1234440" y="18288"/>
                </a:cubicBezTo>
                <a:cubicBezTo>
                  <a:pt x="1214781" y="28118"/>
                  <a:pt x="1179576" y="54864"/>
                  <a:pt x="1179576" y="54864"/>
                </a:cubicBezTo>
                <a:cubicBezTo>
                  <a:pt x="1173480" y="64008"/>
                  <a:pt x="1168323" y="73853"/>
                  <a:pt x="1161288" y="82296"/>
                </a:cubicBezTo>
                <a:cubicBezTo>
                  <a:pt x="1132926" y="116330"/>
                  <a:pt x="1132597" y="106888"/>
                  <a:pt x="1097280" y="137160"/>
                </a:cubicBezTo>
                <a:cubicBezTo>
                  <a:pt x="1087462" y="145576"/>
                  <a:pt x="1078992" y="155448"/>
                  <a:pt x="1069848" y="164592"/>
                </a:cubicBezTo>
                <a:cubicBezTo>
                  <a:pt x="1046864" y="233543"/>
                  <a:pt x="1077868" y="148552"/>
                  <a:pt x="1042416" y="219456"/>
                </a:cubicBezTo>
                <a:cubicBezTo>
                  <a:pt x="1038105" y="228077"/>
                  <a:pt x="1037953" y="238462"/>
                  <a:pt x="1033272" y="246888"/>
                </a:cubicBezTo>
                <a:cubicBezTo>
                  <a:pt x="1022598" y="266101"/>
                  <a:pt x="1008888" y="283464"/>
                  <a:pt x="996696" y="301752"/>
                </a:cubicBezTo>
                <a:cubicBezTo>
                  <a:pt x="990600" y="310896"/>
                  <a:pt x="981883" y="318758"/>
                  <a:pt x="978408" y="329184"/>
                </a:cubicBezTo>
                <a:cubicBezTo>
                  <a:pt x="961643" y="379479"/>
                  <a:pt x="979337" y="334415"/>
                  <a:pt x="950976" y="384048"/>
                </a:cubicBezTo>
                <a:cubicBezTo>
                  <a:pt x="944213" y="395883"/>
                  <a:pt x="940611" y="409532"/>
                  <a:pt x="932688" y="420624"/>
                </a:cubicBezTo>
                <a:cubicBezTo>
                  <a:pt x="925172" y="431147"/>
                  <a:pt x="914400" y="438912"/>
                  <a:pt x="905256" y="448056"/>
                </a:cubicBezTo>
                <a:cubicBezTo>
                  <a:pt x="882272" y="517007"/>
                  <a:pt x="913276" y="432016"/>
                  <a:pt x="877824" y="502920"/>
                </a:cubicBezTo>
                <a:cubicBezTo>
                  <a:pt x="873513" y="511541"/>
                  <a:pt x="873361" y="521926"/>
                  <a:pt x="868680" y="530352"/>
                </a:cubicBezTo>
                <a:cubicBezTo>
                  <a:pt x="858006" y="549565"/>
                  <a:pt x="832104" y="585216"/>
                  <a:pt x="832104" y="585216"/>
                </a:cubicBezTo>
                <a:cubicBezTo>
                  <a:pt x="813073" y="661338"/>
                  <a:pt x="836246" y="586076"/>
                  <a:pt x="804672" y="649224"/>
                </a:cubicBezTo>
                <a:cubicBezTo>
                  <a:pt x="791790" y="674988"/>
                  <a:pt x="793549" y="719988"/>
                  <a:pt x="758952" y="731520"/>
                </a:cubicBezTo>
                <a:lnTo>
                  <a:pt x="731520" y="740664"/>
                </a:lnTo>
                <a:cubicBezTo>
                  <a:pt x="725424" y="749808"/>
                  <a:pt x="721814" y="761231"/>
                  <a:pt x="713232" y="768096"/>
                </a:cubicBezTo>
                <a:cubicBezTo>
                  <a:pt x="705706" y="774117"/>
                  <a:pt x="694659" y="773443"/>
                  <a:pt x="685800" y="777240"/>
                </a:cubicBezTo>
                <a:cubicBezTo>
                  <a:pt x="673271" y="782610"/>
                  <a:pt x="661059" y="788765"/>
                  <a:pt x="649224" y="795528"/>
                </a:cubicBezTo>
                <a:cubicBezTo>
                  <a:pt x="639682" y="800980"/>
                  <a:pt x="631835" y="809353"/>
                  <a:pt x="621792" y="813816"/>
                </a:cubicBezTo>
                <a:cubicBezTo>
                  <a:pt x="604176" y="821645"/>
                  <a:pt x="585216" y="826008"/>
                  <a:pt x="566928" y="832104"/>
                </a:cubicBezTo>
                <a:lnTo>
                  <a:pt x="484632" y="859536"/>
                </a:lnTo>
                <a:cubicBezTo>
                  <a:pt x="449175" y="871355"/>
                  <a:pt x="425299" y="880093"/>
                  <a:pt x="384048" y="886968"/>
                </a:cubicBezTo>
                <a:cubicBezTo>
                  <a:pt x="312294" y="898927"/>
                  <a:pt x="269884" y="907528"/>
                  <a:pt x="201168" y="914400"/>
                </a:cubicBezTo>
                <a:cubicBezTo>
                  <a:pt x="164647" y="918052"/>
                  <a:pt x="128016" y="920496"/>
                  <a:pt x="91440" y="923544"/>
                </a:cubicBezTo>
                <a:cubicBezTo>
                  <a:pt x="76200" y="926592"/>
                  <a:pt x="58367" y="923655"/>
                  <a:pt x="45720" y="932688"/>
                </a:cubicBezTo>
                <a:cubicBezTo>
                  <a:pt x="34628" y="940611"/>
                  <a:pt x="32802" y="956735"/>
                  <a:pt x="27432" y="969264"/>
                </a:cubicBezTo>
                <a:cubicBezTo>
                  <a:pt x="23635" y="978123"/>
                  <a:pt x="20936" y="987428"/>
                  <a:pt x="18288" y="996696"/>
                </a:cubicBezTo>
                <a:cubicBezTo>
                  <a:pt x="7375" y="1034890"/>
                  <a:pt x="7185" y="1045024"/>
                  <a:pt x="0" y="1088136"/>
                </a:cubicBezTo>
                <a:cubicBezTo>
                  <a:pt x="22377" y="1155268"/>
                  <a:pt x="4657" y="1129369"/>
                  <a:pt x="45720" y="1170432"/>
                </a:cubicBezTo>
                <a:cubicBezTo>
                  <a:pt x="48768" y="1179576"/>
                  <a:pt x="48843" y="1190338"/>
                  <a:pt x="54864" y="1197864"/>
                </a:cubicBezTo>
                <a:cubicBezTo>
                  <a:pt x="61729" y="1206446"/>
                  <a:pt x="73853" y="1209117"/>
                  <a:pt x="82296" y="1216152"/>
                </a:cubicBezTo>
                <a:cubicBezTo>
                  <a:pt x="152702" y="1274824"/>
                  <a:pt x="69052" y="1216466"/>
                  <a:pt x="137160" y="1261872"/>
                </a:cubicBezTo>
                <a:cubicBezTo>
                  <a:pt x="154276" y="1313220"/>
                  <a:pt x="135955" y="1276970"/>
                  <a:pt x="201168" y="1325880"/>
                </a:cubicBezTo>
                <a:cubicBezTo>
                  <a:pt x="217861" y="1338399"/>
                  <a:pt x="279099" y="1385385"/>
                  <a:pt x="292608" y="1389888"/>
                </a:cubicBezTo>
                <a:cubicBezTo>
                  <a:pt x="361559" y="1412872"/>
                  <a:pt x="276568" y="1381868"/>
                  <a:pt x="347472" y="1417320"/>
                </a:cubicBezTo>
                <a:cubicBezTo>
                  <a:pt x="356093" y="1421631"/>
                  <a:pt x="366129" y="1422476"/>
                  <a:pt x="374904" y="1426464"/>
                </a:cubicBezTo>
                <a:cubicBezTo>
                  <a:pt x="399723" y="1437745"/>
                  <a:pt x="422193" y="1454419"/>
                  <a:pt x="448056" y="1463040"/>
                </a:cubicBezTo>
                <a:cubicBezTo>
                  <a:pt x="476435" y="1472500"/>
                  <a:pt x="483816" y="1473523"/>
                  <a:pt x="512064" y="1490472"/>
                </a:cubicBezTo>
                <a:cubicBezTo>
                  <a:pt x="600694" y="1543650"/>
                  <a:pt x="530530" y="1514915"/>
                  <a:pt x="621792" y="1545336"/>
                </a:cubicBezTo>
                <a:lnTo>
                  <a:pt x="676656" y="1563624"/>
                </a:lnTo>
                <a:cubicBezTo>
                  <a:pt x="685800" y="1566672"/>
                  <a:pt x="694450" y="1572663"/>
                  <a:pt x="704088" y="1572768"/>
                </a:cubicBezTo>
                <a:lnTo>
                  <a:pt x="1545336" y="1581912"/>
                </a:lnTo>
                <a:cubicBezTo>
                  <a:pt x="1590101" y="1585982"/>
                  <a:pt x="1671121" y="1592208"/>
                  <a:pt x="1719072" y="1600200"/>
                </a:cubicBezTo>
                <a:cubicBezTo>
                  <a:pt x="1731468" y="1602266"/>
                  <a:pt x="1743380" y="1606618"/>
                  <a:pt x="1755648" y="1609344"/>
                </a:cubicBezTo>
                <a:cubicBezTo>
                  <a:pt x="1770820" y="1612715"/>
                  <a:pt x="1786007" y="1616125"/>
                  <a:pt x="1801368" y="1618488"/>
                </a:cubicBezTo>
                <a:cubicBezTo>
                  <a:pt x="1825656" y="1622225"/>
                  <a:pt x="1850281" y="1623592"/>
                  <a:pt x="1874520" y="1627632"/>
                </a:cubicBezTo>
                <a:cubicBezTo>
                  <a:pt x="1886916" y="1629698"/>
                  <a:pt x="1898675" y="1634865"/>
                  <a:pt x="1911096" y="1636776"/>
                </a:cubicBezTo>
                <a:cubicBezTo>
                  <a:pt x="1938376" y="1640973"/>
                  <a:pt x="1965960" y="1642872"/>
                  <a:pt x="1993392" y="1645920"/>
                </a:cubicBezTo>
                <a:cubicBezTo>
                  <a:pt x="2050990" y="1660320"/>
                  <a:pt x="2030116" y="1659611"/>
                  <a:pt x="2112264" y="1645920"/>
                </a:cubicBezTo>
                <a:cubicBezTo>
                  <a:pt x="2121771" y="1644335"/>
                  <a:pt x="2131270" y="1641457"/>
                  <a:pt x="2139696" y="1636776"/>
                </a:cubicBezTo>
                <a:cubicBezTo>
                  <a:pt x="2234022" y="1584373"/>
                  <a:pt x="2159920" y="1611747"/>
                  <a:pt x="2221992" y="1591056"/>
                </a:cubicBezTo>
                <a:cubicBezTo>
                  <a:pt x="2341975" y="1501069"/>
                  <a:pt x="2196236" y="1604349"/>
                  <a:pt x="2286000" y="1554480"/>
                </a:cubicBezTo>
                <a:cubicBezTo>
                  <a:pt x="2305213" y="1543806"/>
                  <a:pt x="2322576" y="1530096"/>
                  <a:pt x="2340864" y="1517904"/>
                </a:cubicBezTo>
                <a:lnTo>
                  <a:pt x="2368296" y="1499616"/>
                </a:lnTo>
                <a:cubicBezTo>
                  <a:pt x="2387803" y="1441094"/>
                  <a:pt x="2360981" y="1497178"/>
                  <a:pt x="2404872" y="1463040"/>
                </a:cubicBezTo>
                <a:cubicBezTo>
                  <a:pt x="2425287" y="1447162"/>
                  <a:pt x="2445390" y="1429695"/>
                  <a:pt x="2459736" y="1408176"/>
                </a:cubicBezTo>
                <a:cubicBezTo>
                  <a:pt x="2465832" y="1399032"/>
                  <a:pt x="2470989" y="1389187"/>
                  <a:pt x="2478024" y="1380744"/>
                </a:cubicBezTo>
                <a:cubicBezTo>
                  <a:pt x="2498532" y="1356134"/>
                  <a:pt x="2510771" y="1355069"/>
                  <a:pt x="2523744" y="1325880"/>
                </a:cubicBezTo>
                <a:cubicBezTo>
                  <a:pt x="2531573" y="1308264"/>
                  <a:pt x="2535936" y="1289304"/>
                  <a:pt x="2542032" y="1271016"/>
                </a:cubicBezTo>
                <a:lnTo>
                  <a:pt x="2569464" y="1188720"/>
                </a:lnTo>
                <a:cubicBezTo>
                  <a:pt x="2572512" y="1179576"/>
                  <a:pt x="2576270" y="1170639"/>
                  <a:pt x="2578608" y="1161288"/>
                </a:cubicBezTo>
                <a:cubicBezTo>
                  <a:pt x="2584704" y="1136904"/>
                  <a:pt x="2588948" y="1111981"/>
                  <a:pt x="2596896" y="1088136"/>
                </a:cubicBezTo>
                <a:lnTo>
                  <a:pt x="2615184" y="1033272"/>
                </a:lnTo>
                <a:cubicBezTo>
                  <a:pt x="2592815" y="921428"/>
                  <a:pt x="2617984" y="1037443"/>
                  <a:pt x="2596896" y="960120"/>
                </a:cubicBezTo>
                <a:cubicBezTo>
                  <a:pt x="2590283" y="935871"/>
                  <a:pt x="2586556" y="910813"/>
                  <a:pt x="2578608" y="886968"/>
                </a:cubicBezTo>
                <a:cubicBezTo>
                  <a:pt x="2572512" y="868680"/>
                  <a:pt x="2564995" y="850806"/>
                  <a:pt x="2560320" y="832104"/>
                </a:cubicBezTo>
                <a:cubicBezTo>
                  <a:pt x="2546501" y="776826"/>
                  <a:pt x="2555150" y="807450"/>
                  <a:pt x="2532888" y="740664"/>
                </a:cubicBezTo>
                <a:cubicBezTo>
                  <a:pt x="2529840" y="731520"/>
                  <a:pt x="2529091" y="721252"/>
                  <a:pt x="2523744" y="713232"/>
                </a:cubicBezTo>
                <a:cubicBezTo>
                  <a:pt x="2471333" y="634616"/>
                  <a:pt x="2534170" y="734084"/>
                  <a:pt x="2496312" y="658368"/>
                </a:cubicBezTo>
                <a:cubicBezTo>
                  <a:pt x="2491397" y="648538"/>
                  <a:pt x="2482487" y="640979"/>
                  <a:pt x="2478024" y="630936"/>
                </a:cubicBezTo>
                <a:cubicBezTo>
                  <a:pt x="2470195" y="613320"/>
                  <a:pt x="2465832" y="594360"/>
                  <a:pt x="2459736" y="576072"/>
                </a:cubicBezTo>
                <a:cubicBezTo>
                  <a:pt x="2456688" y="566928"/>
                  <a:pt x="2455939" y="556660"/>
                  <a:pt x="2450592" y="548640"/>
                </a:cubicBezTo>
                <a:cubicBezTo>
                  <a:pt x="2444496" y="539496"/>
                  <a:pt x="2436767" y="531251"/>
                  <a:pt x="2432304" y="521208"/>
                </a:cubicBezTo>
                <a:cubicBezTo>
                  <a:pt x="2424475" y="503592"/>
                  <a:pt x="2420112" y="484632"/>
                  <a:pt x="2414016" y="466344"/>
                </a:cubicBezTo>
                <a:lnTo>
                  <a:pt x="2404872" y="438912"/>
                </a:lnTo>
                <a:cubicBezTo>
                  <a:pt x="2401824" y="429768"/>
                  <a:pt x="2401075" y="419500"/>
                  <a:pt x="2395728" y="411480"/>
                </a:cubicBezTo>
                <a:lnTo>
                  <a:pt x="2359152" y="356616"/>
                </a:lnTo>
                <a:cubicBezTo>
                  <a:pt x="2353056" y="347472"/>
                  <a:pt x="2345779" y="339014"/>
                  <a:pt x="2340864" y="329184"/>
                </a:cubicBezTo>
                <a:cubicBezTo>
                  <a:pt x="2334768" y="316992"/>
                  <a:pt x="2330499" y="303700"/>
                  <a:pt x="2322576" y="292608"/>
                </a:cubicBezTo>
                <a:cubicBezTo>
                  <a:pt x="2315060" y="282085"/>
                  <a:pt x="2303083" y="275384"/>
                  <a:pt x="2295144" y="265176"/>
                </a:cubicBezTo>
                <a:cubicBezTo>
                  <a:pt x="2281650" y="247826"/>
                  <a:pt x="2276856" y="222504"/>
                  <a:pt x="2258568" y="210312"/>
                </a:cubicBezTo>
                <a:cubicBezTo>
                  <a:pt x="2160543" y="144962"/>
                  <a:pt x="2309313" y="246732"/>
                  <a:pt x="2203704" y="164592"/>
                </a:cubicBezTo>
                <a:cubicBezTo>
                  <a:pt x="2062159" y="54501"/>
                  <a:pt x="2204187" y="164860"/>
                  <a:pt x="2121408" y="118872"/>
                </a:cubicBezTo>
                <a:cubicBezTo>
                  <a:pt x="2102195" y="108198"/>
                  <a:pt x="2087396" y="89247"/>
                  <a:pt x="2066544" y="82296"/>
                </a:cubicBezTo>
                <a:cubicBezTo>
                  <a:pt x="1948843" y="43062"/>
                  <a:pt x="2069357" y="80713"/>
                  <a:pt x="1965960" y="54864"/>
                </a:cubicBezTo>
                <a:cubicBezTo>
                  <a:pt x="1956609" y="52526"/>
                  <a:pt x="1947796" y="48368"/>
                  <a:pt x="1938528" y="45720"/>
                </a:cubicBezTo>
                <a:cubicBezTo>
                  <a:pt x="1926444" y="42268"/>
                  <a:pt x="1914220" y="39302"/>
                  <a:pt x="1901952" y="36576"/>
                </a:cubicBezTo>
                <a:cubicBezTo>
                  <a:pt x="1860894" y="27452"/>
                  <a:pt x="1835844" y="23741"/>
                  <a:pt x="1792224" y="18288"/>
                </a:cubicBezTo>
                <a:cubicBezTo>
                  <a:pt x="1764836" y="14865"/>
                  <a:pt x="1737524" y="9637"/>
                  <a:pt x="1709928" y="9144"/>
                </a:cubicBezTo>
                <a:lnTo>
                  <a:pt x="1289304" y="0"/>
                </a:ln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6876256" y="857250"/>
            <a:ext cx="436361" cy="302419"/>
          </a:xfrm>
          <a:custGeom>
            <a:avLst/>
            <a:gdLst>
              <a:gd name="connsiteX0" fmla="*/ 155448 w 494584"/>
              <a:gd name="connsiteY0" fmla="*/ 0 h 402696"/>
              <a:gd name="connsiteX1" fmla="*/ 54864 w 494584"/>
              <a:gd name="connsiteY1" fmla="*/ 36576 h 402696"/>
              <a:gd name="connsiteX2" fmla="*/ 27432 w 494584"/>
              <a:gd name="connsiteY2" fmla="*/ 45720 h 402696"/>
              <a:gd name="connsiteX3" fmla="*/ 0 w 494584"/>
              <a:gd name="connsiteY3" fmla="*/ 100584 h 402696"/>
              <a:gd name="connsiteX4" fmla="*/ 9144 w 494584"/>
              <a:gd name="connsiteY4" fmla="*/ 256032 h 402696"/>
              <a:gd name="connsiteX5" fmla="*/ 54864 w 494584"/>
              <a:gd name="connsiteY5" fmla="*/ 310896 h 402696"/>
              <a:gd name="connsiteX6" fmla="*/ 109728 w 494584"/>
              <a:gd name="connsiteY6" fmla="*/ 338328 h 402696"/>
              <a:gd name="connsiteX7" fmla="*/ 137160 w 494584"/>
              <a:gd name="connsiteY7" fmla="*/ 356616 h 402696"/>
              <a:gd name="connsiteX8" fmla="*/ 228600 w 494584"/>
              <a:gd name="connsiteY8" fmla="*/ 384048 h 402696"/>
              <a:gd name="connsiteX9" fmla="*/ 256032 w 494584"/>
              <a:gd name="connsiteY9" fmla="*/ 402336 h 402696"/>
              <a:gd name="connsiteX10" fmla="*/ 310896 w 494584"/>
              <a:gd name="connsiteY10" fmla="*/ 393192 h 402696"/>
              <a:gd name="connsiteX11" fmla="*/ 393192 w 494584"/>
              <a:gd name="connsiteY11" fmla="*/ 347472 h 402696"/>
              <a:gd name="connsiteX12" fmla="*/ 420624 w 494584"/>
              <a:gd name="connsiteY12" fmla="*/ 329184 h 402696"/>
              <a:gd name="connsiteX13" fmla="*/ 448056 w 494584"/>
              <a:gd name="connsiteY13" fmla="*/ 310896 h 402696"/>
              <a:gd name="connsiteX14" fmla="*/ 475488 w 494584"/>
              <a:gd name="connsiteY14" fmla="*/ 292608 h 402696"/>
              <a:gd name="connsiteX15" fmla="*/ 493776 w 494584"/>
              <a:gd name="connsiteY15" fmla="*/ 237744 h 402696"/>
              <a:gd name="connsiteX16" fmla="*/ 475488 w 494584"/>
              <a:gd name="connsiteY16" fmla="*/ 173736 h 402696"/>
              <a:gd name="connsiteX17" fmla="*/ 411480 w 494584"/>
              <a:gd name="connsiteY17" fmla="*/ 91440 h 402696"/>
              <a:gd name="connsiteX18" fmla="*/ 393192 w 494584"/>
              <a:gd name="connsiteY18" fmla="*/ 64008 h 402696"/>
              <a:gd name="connsiteX19" fmla="*/ 292608 w 494584"/>
              <a:gd name="connsiteY19" fmla="*/ 36576 h 402696"/>
              <a:gd name="connsiteX20" fmla="*/ 256032 w 494584"/>
              <a:gd name="connsiteY20" fmla="*/ 27432 h 402696"/>
              <a:gd name="connsiteX21" fmla="*/ 182880 w 494584"/>
              <a:gd name="connsiteY21" fmla="*/ 9144 h 402696"/>
              <a:gd name="connsiteX22" fmla="*/ 155448 w 494584"/>
              <a:gd name="connsiteY22" fmla="*/ 0 h 40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584" h="402696">
                <a:moveTo>
                  <a:pt x="155448" y="0"/>
                </a:moveTo>
                <a:cubicBezTo>
                  <a:pt x="91830" y="25447"/>
                  <a:pt x="125300" y="13097"/>
                  <a:pt x="54864" y="36576"/>
                </a:cubicBezTo>
                <a:lnTo>
                  <a:pt x="27432" y="45720"/>
                </a:lnTo>
                <a:cubicBezTo>
                  <a:pt x="18186" y="59590"/>
                  <a:pt x="0" y="81655"/>
                  <a:pt x="0" y="100584"/>
                </a:cubicBezTo>
                <a:cubicBezTo>
                  <a:pt x="0" y="152490"/>
                  <a:pt x="1444" y="204701"/>
                  <a:pt x="9144" y="256032"/>
                </a:cubicBezTo>
                <a:cubicBezTo>
                  <a:pt x="11199" y="269733"/>
                  <a:pt x="47203" y="304512"/>
                  <a:pt x="54864" y="310896"/>
                </a:cubicBezTo>
                <a:cubicBezTo>
                  <a:pt x="94172" y="343653"/>
                  <a:pt x="68488" y="317708"/>
                  <a:pt x="109728" y="338328"/>
                </a:cubicBezTo>
                <a:cubicBezTo>
                  <a:pt x="119558" y="343243"/>
                  <a:pt x="127117" y="352153"/>
                  <a:pt x="137160" y="356616"/>
                </a:cubicBezTo>
                <a:cubicBezTo>
                  <a:pt x="165783" y="369337"/>
                  <a:pt x="198202" y="376448"/>
                  <a:pt x="228600" y="384048"/>
                </a:cubicBezTo>
                <a:cubicBezTo>
                  <a:pt x="237744" y="390144"/>
                  <a:pt x="245109" y="401122"/>
                  <a:pt x="256032" y="402336"/>
                </a:cubicBezTo>
                <a:cubicBezTo>
                  <a:pt x="274459" y="404383"/>
                  <a:pt x="292797" y="397214"/>
                  <a:pt x="310896" y="393192"/>
                </a:cubicBezTo>
                <a:cubicBezTo>
                  <a:pt x="347109" y="385145"/>
                  <a:pt x="357834" y="371044"/>
                  <a:pt x="393192" y="347472"/>
                </a:cubicBezTo>
                <a:lnTo>
                  <a:pt x="420624" y="329184"/>
                </a:lnTo>
                <a:lnTo>
                  <a:pt x="448056" y="310896"/>
                </a:lnTo>
                <a:lnTo>
                  <a:pt x="475488" y="292608"/>
                </a:lnTo>
                <a:cubicBezTo>
                  <a:pt x="481584" y="274320"/>
                  <a:pt x="498451" y="256446"/>
                  <a:pt x="493776" y="237744"/>
                </a:cubicBezTo>
                <a:cubicBezTo>
                  <a:pt x="491624" y="229135"/>
                  <a:pt x="481451" y="184469"/>
                  <a:pt x="475488" y="173736"/>
                </a:cubicBezTo>
                <a:cubicBezTo>
                  <a:pt x="429266" y="90537"/>
                  <a:pt x="455909" y="144754"/>
                  <a:pt x="411480" y="91440"/>
                </a:cubicBezTo>
                <a:cubicBezTo>
                  <a:pt x="404445" y="82997"/>
                  <a:pt x="402511" y="69833"/>
                  <a:pt x="393192" y="64008"/>
                </a:cubicBezTo>
                <a:cubicBezTo>
                  <a:pt x="369567" y="49243"/>
                  <a:pt x="320158" y="42698"/>
                  <a:pt x="292608" y="36576"/>
                </a:cubicBezTo>
                <a:cubicBezTo>
                  <a:pt x="280340" y="33850"/>
                  <a:pt x="268300" y="30158"/>
                  <a:pt x="256032" y="27432"/>
                </a:cubicBezTo>
                <a:cubicBezTo>
                  <a:pt x="189826" y="12720"/>
                  <a:pt x="231899" y="25484"/>
                  <a:pt x="182880" y="9144"/>
                </a:cubicBezTo>
                <a:cubicBezTo>
                  <a:pt x="115855" y="18719"/>
                  <a:pt x="140425" y="18288"/>
                  <a:pt x="155448" y="0"/>
                </a:cubicBezTo>
                <a:close/>
              </a:path>
            </a:pathLst>
          </a:custGeom>
          <a:no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5508104" y="315516"/>
            <a:ext cx="1006987" cy="740569"/>
          </a:xfrm>
          <a:custGeom>
            <a:avLst/>
            <a:gdLst>
              <a:gd name="connsiteX0" fmla="*/ 457200 w 1143000"/>
              <a:gd name="connsiteY0" fmla="*/ 45720 h 987552"/>
              <a:gd name="connsiteX1" fmla="*/ 246888 w 1143000"/>
              <a:gd name="connsiteY1" fmla="*/ 73152 h 987552"/>
              <a:gd name="connsiteX2" fmla="*/ 219456 w 1143000"/>
              <a:gd name="connsiteY2" fmla="*/ 100584 h 987552"/>
              <a:gd name="connsiteX3" fmla="*/ 201168 w 1143000"/>
              <a:gd name="connsiteY3" fmla="*/ 128016 h 987552"/>
              <a:gd name="connsiteX4" fmla="*/ 173736 w 1143000"/>
              <a:gd name="connsiteY4" fmla="*/ 146304 h 987552"/>
              <a:gd name="connsiteX5" fmla="*/ 118872 w 1143000"/>
              <a:gd name="connsiteY5" fmla="*/ 201168 h 987552"/>
              <a:gd name="connsiteX6" fmla="*/ 91440 w 1143000"/>
              <a:gd name="connsiteY6" fmla="*/ 228600 h 987552"/>
              <a:gd name="connsiteX7" fmla="*/ 73152 w 1143000"/>
              <a:gd name="connsiteY7" fmla="*/ 292608 h 987552"/>
              <a:gd name="connsiteX8" fmla="*/ 54864 w 1143000"/>
              <a:gd name="connsiteY8" fmla="*/ 347472 h 987552"/>
              <a:gd name="connsiteX9" fmla="*/ 45720 w 1143000"/>
              <a:gd name="connsiteY9" fmla="*/ 374904 h 987552"/>
              <a:gd name="connsiteX10" fmla="*/ 27432 w 1143000"/>
              <a:gd name="connsiteY10" fmla="*/ 402336 h 987552"/>
              <a:gd name="connsiteX11" fmla="*/ 18288 w 1143000"/>
              <a:gd name="connsiteY11" fmla="*/ 448056 h 987552"/>
              <a:gd name="connsiteX12" fmla="*/ 9144 w 1143000"/>
              <a:gd name="connsiteY12" fmla="*/ 475488 h 987552"/>
              <a:gd name="connsiteX13" fmla="*/ 0 w 1143000"/>
              <a:gd name="connsiteY13" fmla="*/ 566928 h 987552"/>
              <a:gd name="connsiteX14" fmla="*/ 9144 w 1143000"/>
              <a:gd name="connsiteY14" fmla="*/ 749808 h 987552"/>
              <a:gd name="connsiteX15" fmla="*/ 45720 w 1143000"/>
              <a:gd name="connsiteY15" fmla="*/ 832104 h 987552"/>
              <a:gd name="connsiteX16" fmla="*/ 73152 w 1143000"/>
              <a:gd name="connsiteY16" fmla="*/ 859536 h 987552"/>
              <a:gd name="connsiteX17" fmla="*/ 128016 w 1143000"/>
              <a:gd name="connsiteY17" fmla="*/ 896112 h 987552"/>
              <a:gd name="connsiteX18" fmla="*/ 155448 w 1143000"/>
              <a:gd name="connsiteY18" fmla="*/ 914400 h 987552"/>
              <a:gd name="connsiteX19" fmla="*/ 182880 w 1143000"/>
              <a:gd name="connsiteY19" fmla="*/ 923544 h 987552"/>
              <a:gd name="connsiteX20" fmla="*/ 210312 w 1143000"/>
              <a:gd name="connsiteY20" fmla="*/ 941832 h 987552"/>
              <a:gd name="connsiteX21" fmla="*/ 237744 w 1143000"/>
              <a:gd name="connsiteY21" fmla="*/ 950976 h 987552"/>
              <a:gd name="connsiteX22" fmla="*/ 265176 w 1143000"/>
              <a:gd name="connsiteY22" fmla="*/ 969264 h 987552"/>
              <a:gd name="connsiteX23" fmla="*/ 338328 w 1143000"/>
              <a:gd name="connsiteY23" fmla="*/ 987552 h 987552"/>
              <a:gd name="connsiteX24" fmla="*/ 466344 w 1143000"/>
              <a:gd name="connsiteY24" fmla="*/ 978408 h 987552"/>
              <a:gd name="connsiteX25" fmla="*/ 521208 w 1143000"/>
              <a:gd name="connsiteY25" fmla="*/ 960120 h 987552"/>
              <a:gd name="connsiteX26" fmla="*/ 548640 w 1143000"/>
              <a:gd name="connsiteY26" fmla="*/ 950976 h 987552"/>
              <a:gd name="connsiteX27" fmla="*/ 576072 w 1143000"/>
              <a:gd name="connsiteY27" fmla="*/ 932688 h 987552"/>
              <a:gd name="connsiteX28" fmla="*/ 612648 w 1143000"/>
              <a:gd name="connsiteY28" fmla="*/ 923544 h 987552"/>
              <a:gd name="connsiteX29" fmla="*/ 667512 w 1143000"/>
              <a:gd name="connsiteY29" fmla="*/ 905256 h 987552"/>
              <a:gd name="connsiteX30" fmla="*/ 740664 w 1143000"/>
              <a:gd name="connsiteY30" fmla="*/ 886968 h 987552"/>
              <a:gd name="connsiteX31" fmla="*/ 850392 w 1143000"/>
              <a:gd name="connsiteY31" fmla="*/ 832104 h 987552"/>
              <a:gd name="connsiteX32" fmla="*/ 877824 w 1143000"/>
              <a:gd name="connsiteY32" fmla="*/ 813816 h 987552"/>
              <a:gd name="connsiteX33" fmla="*/ 896112 w 1143000"/>
              <a:gd name="connsiteY33" fmla="*/ 786384 h 987552"/>
              <a:gd name="connsiteX34" fmla="*/ 923544 w 1143000"/>
              <a:gd name="connsiteY34" fmla="*/ 768096 h 987552"/>
              <a:gd name="connsiteX35" fmla="*/ 932688 w 1143000"/>
              <a:gd name="connsiteY35" fmla="*/ 740664 h 987552"/>
              <a:gd name="connsiteX36" fmla="*/ 969264 w 1143000"/>
              <a:gd name="connsiteY36" fmla="*/ 685800 h 987552"/>
              <a:gd name="connsiteX37" fmla="*/ 987552 w 1143000"/>
              <a:gd name="connsiteY37" fmla="*/ 658368 h 987552"/>
              <a:gd name="connsiteX38" fmla="*/ 1014984 w 1143000"/>
              <a:gd name="connsiteY38" fmla="*/ 603504 h 987552"/>
              <a:gd name="connsiteX39" fmla="*/ 1024128 w 1143000"/>
              <a:gd name="connsiteY39" fmla="*/ 576072 h 987552"/>
              <a:gd name="connsiteX40" fmla="*/ 1051560 w 1143000"/>
              <a:gd name="connsiteY40" fmla="*/ 557784 h 987552"/>
              <a:gd name="connsiteX41" fmla="*/ 1069848 w 1143000"/>
              <a:gd name="connsiteY41" fmla="*/ 493776 h 987552"/>
              <a:gd name="connsiteX42" fmla="*/ 1088136 w 1143000"/>
              <a:gd name="connsiteY42" fmla="*/ 466344 h 987552"/>
              <a:gd name="connsiteX43" fmla="*/ 1097280 w 1143000"/>
              <a:gd name="connsiteY43" fmla="*/ 438912 h 987552"/>
              <a:gd name="connsiteX44" fmla="*/ 1115568 w 1143000"/>
              <a:gd name="connsiteY44" fmla="*/ 411480 h 987552"/>
              <a:gd name="connsiteX45" fmla="*/ 1133856 w 1143000"/>
              <a:gd name="connsiteY45" fmla="*/ 356616 h 987552"/>
              <a:gd name="connsiteX46" fmla="*/ 1143000 w 1143000"/>
              <a:gd name="connsiteY46" fmla="*/ 329184 h 987552"/>
              <a:gd name="connsiteX47" fmla="*/ 1133856 w 1143000"/>
              <a:gd name="connsiteY47" fmla="*/ 155448 h 987552"/>
              <a:gd name="connsiteX48" fmla="*/ 1115568 w 1143000"/>
              <a:gd name="connsiteY48" fmla="*/ 128016 h 987552"/>
              <a:gd name="connsiteX49" fmla="*/ 1106424 w 1143000"/>
              <a:gd name="connsiteY49" fmla="*/ 100584 h 987552"/>
              <a:gd name="connsiteX50" fmla="*/ 1051560 w 1143000"/>
              <a:gd name="connsiteY50" fmla="*/ 73152 h 987552"/>
              <a:gd name="connsiteX51" fmla="*/ 1024128 w 1143000"/>
              <a:gd name="connsiteY51" fmla="*/ 54864 h 987552"/>
              <a:gd name="connsiteX52" fmla="*/ 987552 w 1143000"/>
              <a:gd name="connsiteY52" fmla="*/ 45720 h 987552"/>
              <a:gd name="connsiteX53" fmla="*/ 960120 w 1143000"/>
              <a:gd name="connsiteY53" fmla="*/ 36576 h 987552"/>
              <a:gd name="connsiteX54" fmla="*/ 850392 w 1143000"/>
              <a:gd name="connsiteY54" fmla="*/ 54864 h 987552"/>
              <a:gd name="connsiteX55" fmla="*/ 795528 w 1143000"/>
              <a:gd name="connsiteY55" fmla="*/ 73152 h 987552"/>
              <a:gd name="connsiteX56" fmla="*/ 420624 w 1143000"/>
              <a:gd name="connsiteY56" fmla="*/ 54864 h 987552"/>
              <a:gd name="connsiteX57" fmla="*/ 393192 w 1143000"/>
              <a:gd name="connsiteY57" fmla="*/ 45720 h 987552"/>
              <a:gd name="connsiteX58" fmla="*/ 365760 w 1143000"/>
              <a:gd name="connsiteY58" fmla="*/ 0 h 98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43000" h="987552">
                <a:moveTo>
                  <a:pt x="457200" y="45720"/>
                </a:moveTo>
                <a:cubicBezTo>
                  <a:pt x="355772" y="50791"/>
                  <a:pt x="308463" y="21839"/>
                  <a:pt x="246888" y="73152"/>
                </a:cubicBezTo>
                <a:cubicBezTo>
                  <a:pt x="236954" y="81431"/>
                  <a:pt x="227735" y="90650"/>
                  <a:pt x="219456" y="100584"/>
                </a:cubicBezTo>
                <a:cubicBezTo>
                  <a:pt x="212421" y="109027"/>
                  <a:pt x="208939" y="120245"/>
                  <a:pt x="201168" y="128016"/>
                </a:cubicBezTo>
                <a:cubicBezTo>
                  <a:pt x="193397" y="135787"/>
                  <a:pt x="181950" y="139003"/>
                  <a:pt x="173736" y="146304"/>
                </a:cubicBezTo>
                <a:cubicBezTo>
                  <a:pt x="154406" y="163487"/>
                  <a:pt x="137160" y="182880"/>
                  <a:pt x="118872" y="201168"/>
                </a:cubicBezTo>
                <a:lnTo>
                  <a:pt x="91440" y="228600"/>
                </a:lnTo>
                <a:cubicBezTo>
                  <a:pt x="60710" y="320791"/>
                  <a:pt x="107597" y="177791"/>
                  <a:pt x="73152" y="292608"/>
                </a:cubicBezTo>
                <a:cubicBezTo>
                  <a:pt x="67613" y="311072"/>
                  <a:pt x="60960" y="329184"/>
                  <a:pt x="54864" y="347472"/>
                </a:cubicBezTo>
                <a:cubicBezTo>
                  <a:pt x="51816" y="356616"/>
                  <a:pt x="51067" y="366884"/>
                  <a:pt x="45720" y="374904"/>
                </a:cubicBezTo>
                <a:lnTo>
                  <a:pt x="27432" y="402336"/>
                </a:lnTo>
                <a:cubicBezTo>
                  <a:pt x="24384" y="417576"/>
                  <a:pt x="22057" y="432978"/>
                  <a:pt x="18288" y="448056"/>
                </a:cubicBezTo>
                <a:cubicBezTo>
                  <a:pt x="15950" y="457407"/>
                  <a:pt x="10610" y="465961"/>
                  <a:pt x="9144" y="475488"/>
                </a:cubicBezTo>
                <a:cubicBezTo>
                  <a:pt x="4486" y="505764"/>
                  <a:pt x="3048" y="536448"/>
                  <a:pt x="0" y="566928"/>
                </a:cubicBezTo>
                <a:cubicBezTo>
                  <a:pt x="3048" y="627888"/>
                  <a:pt x="2148" y="689174"/>
                  <a:pt x="9144" y="749808"/>
                </a:cubicBezTo>
                <a:cubicBezTo>
                  <a:pt x="12348" y="777576"/>
                  <a:pt x="27319" y="810023"/>
                  <a:pt x="45720" y="832104"/>
                </a:cubicBezTo>
                <a:cubicBezTo>
                  <a:pt x="53999" y="842038"/>
                  <a:pt x="62944" y="851597"/>
                  <a:pt x="73152" y="859536"/>
                </a:cubicBezTo>
                <a:cubicBezTo>
                  <a:pt x="90502" y="873030"/>
                  <a:pt x="109728" y="883920"/>
                  <a:pt x="128016" y="896112"/>
                </a:cubicBezTo>
                <a:cubicBezTo>
                  <a:pt x="137160" y="902208"/>
                  <a:pt x="145022" y="910925"/>
                  <a:pt x="155448" y="914400"/>
                </a:cubicBezTo>
                <a:cubicBezTo>
                  <a:pt x="164592" y="917448"/>
                  <a:pt x="174259" y="919233"/>
                  <a:pt x="182880" y="923544"/>
                </a:cubicBezTo>
                <a:cubicBezTo>
                  <a:pt x="192710" y="928459"/>
                  <a:pt x="200482" y="936917"/>
                  <a:pt x="210312" y="941832"/>
                </a:cubicBezTo>
                <a:cubicBezTo>
                  <a:pt x="218933" y="946143"/>
                  <a:pt x="229123" y="946665"/>
                  <a:pt x="237744" y="950976"/>
                </a:cubicBezTo>
                <a:cubicBezTo>
                  <a:pt x="247574" y="955891"/>
                  <a:pt x="254848" y="965508"/>
                  <a:pt x="265176" y="969264"/>
                </a:cubicBezTo>
                <a:cubicBezTo>
                  <a:pt x="288797" y="977854"/>
                  <a:pt x="338328" y="987552"/>
                  <a:pt x="338328" y="987552"/>
                </a:cubicBezTo>
                <a:cubicBezTo>
                  <a:pt x="381000" y="984504"/>
                  <a:pt x="424037" y="984754"/>
                  <a:pt x="466344" y="978408"/>
                </a:cubicBezTo>
                <a:cubicBezTo>
                  <a:pt x="485408" y="975548"/>
                  <a:pt x="502920" y="966216"/>
                  <a:pt x="521208" y="960120"/>
                </a:cubicBezTo>
                <a:cubicBezTo>
                  <a:pt x="530352" y="957072"/>
                  <a:pt x="540620" y="956323"/>
                  <a:pt x="548640" y="950976"/>
                </a:cubicBezTo>
                <a:cubicBezTo>
                  <a:pt x="557784" y="944880"/>
                  <a:pt x="565971" y="937017"/>
                  <a:pt x="576072" y="932688"/>
                </a:cubicBezTo>
                <a:cubicBezTo>
                  <a:pt x="587623" y="927738"/>
                  <a:pt x="600611" y="927155"/>
                  <a:pt x="612648" y="923544"/>
                </a:cubicBezTo>
                <a:cubicBezTo>
                  <a:pt x="631112" y="918005"/>
                  <a:pt x="648810" y="909931"/>
                  <a:pt x="667512" y="905256"/>
                </a:cubicBezTo>
                <a:cubicBezTo>
                  <a:pt x="691896" y="899160"/>
                  <a:pt x="716819" y="894916"/>
                  <a:pt x="740664" y="886968"/>
                </a:cubicBezTo>
                <a:cubicBezTo>
                  <a:pt x="816380" y="861729"/>
                  <a:pt x="779488" y="879373"/>
                  <a:pt x="850392" y="832104"/>
                </a:cubicBezTo>
                <a:lnTo>
                  <a:pt x="877824" y="813816"/>
                </a:lnTo>
                <a:cubicBezTo>
                  <a:pt x="883920" y="804672"/>
                  <a:pt x="888341" y="794155"/>
                  <a:pt x="896112" y="786384"/>
                </a:cubicBezTo>
                <a:cubicBezTo>
                  <a:pt x="903883" y="778613"/>
                  <a:pt x="916679" y="776678"/>
                  <a:pt x="923544" y="768096"/>
                </a:cubicBezTo>
                <a:cubicBezTo>
                  <a:pt x="929565" y="760570"/>
                  <a:pt x="928007" y="749090"/>
                  <a:pt x="932688" y="740664"/>
                </a:cubicBezTo>
                <a:cubicBezTo>
                  <a:pt x="943362" y="721451"/>
                  <a:pt x="957072" y="704088"/>
                  <a:pt x="969264" y="685800"/>
                </a:cubicBezTo>
                <a:cubicBezTo>
                  <a:pt x="975360" y="676656"/>
                  <a:pt x="984077" y="668794"/>
                  <a:pt x="987552" y="658368"/>
                </a:cubicBezTo>
                <a:cubicBezTo>
                  <a:pt x="1010536" y="589417"/>
                  <a:pt x="979532" y="674408"/>
                  <a:pt x="1014984" y="603504"/>
                </a:cubicBezTo>
                <a:cubicBezTo>
                  <a:pt x="1019295" y="594883"/>
                  <a:pt x="1018107" y="583598"/>
                  <a:pt x="1024128" y="576072"/>
                </a:cubicBezTo>
                <a:cubicBezTo>
                  <a:pt x="1030993" y="567490"/>
                  <a:pt x="1042416" y="563880"/>
                  <a:pt x="1051560" y="557784"/>
                </a:cubicBezTo>
                <a:cubicBezTo>
                  <a:pt x="1054490" y="546065"/>
                  <a:pt x="1063289" y="506894"/>
                  <a:pt x="1069848" y="493776"/>
                </a:cubicBezTo>
                <a:cubicBezTo>
                  <a:pt x="1074763" y="483946"/>
                  <a:pt x="1083221" y="476174"/>
                  <a:pt x="1088136" y="466344"/>
                </a:cubicBezTo>
                <a:cubicBezTo>
                  <a:pt x="1092447" y="457723"/>
                  <a:pt x="1092969" y="447533"/>
                  <a:pt x="1097280" y="438912"/>
                </a:cubicBezTo>
                <a:cubicBezTo>
                  <a:pt x="1102195" y="429082"/>
                  <a:pt x="1111105" y="421523"/>
                  <a:pt x="1115568" y="411480"/>
                </a:cubicBezTo>
                <a:cubicBezTo>
                  <a:pt x="1123397" y="393864"/>
                  <a:pt x="1127760" y="374904"/>
                  <a:pt x="1133856" y="356616"/>
                </a:cubicBezTo>
                <a:lnTo>
                  <a:pt x="1143000" y="329184"/>
                </a:lnTo>
                <a:cubicBezTo>
                  <a:pt x="1139952" y="271272"/>
                  <a:pt x="1141692" y="212908"/>
                  <a:pt x="1133856" y="155448"/>
                </a:cubicBezTo>
                <a:cubicBezTo>
                  <a:pt x="1132371" y="144559"/>
                  <a:pt x="1120483" y="137846"/>
                  <a:pt x="1115568" y="128016"/>
                </a:cubicBezTo>
                <a:cubicBezTo>
                  <a:pt x="1111257" y="119395"/>
                  <a:pt x="1112445" y="108110"/>
                  <a:pt x="1106424" y="100584"/>
                </a:cubicBezTo>
                <a:cubicBezTo>
                  <a:pt x="1088954" y="78746"/>
                  <a:pt x="1073647" y="84195"/>
                  <a:pt x="1051560" y="73152"/>
                </a:cubicBezTo>
                <a:cubicBezTo>
                  <a:pt x="1041730" y="68237"/>
                  <a:pt x="1034229" y="59193"/>
                  <a:pt x="1024128" y="54864"/>
                </a:cubicBezTo>
                <a:cubicBezTo>
                  <a:pt x="1012577" y="49914"/>
                  <a:pt x="999636" y="49172"/>
                  <a:pt x="987552" y="45720"/>
                </a:cubicBezTo>
                <a:cubicBezTo>
                  <a:pt x="978284" y="43072"/>
                  <a:pt x="969264" y="39624"/>
                  <a:pt x="960120" y="36576"/>
                </a:cubicBezTo>
                <a:cubicBezTo>
                  <a:pt x="932644" y="40501"/>
                  <a:pt x="879808" y="46842"/>
                  <a:pt x="850392" y="54864"/>
                </a:cubicBezTo>
                <a:cubicBezTo>
                  <a:pt x="831794" y="59936"/>
                  <a:pt x="795528" y="73152"/>
                  <a:pt x="795528" y="73152"/>
                </a:cubicBezTo>
                <a:cubicBezTo>
                  <a:pt x="625617" y="68560"/>
                  <a:pt x="546489" y="90825"/>
                  <a:pt x="420624" y="54864"/>
                </a:cubicBezTo>
                <a:cubicBezTo>
                  <a:pt x="411356" y="52216"/>
                  <a:pt x="402336" y="48768"/>
                  <a:pt x="393192" y="45720"/>
                </a:cubicBezTo>
                <a:cubicBezTo>
                  <a:pt x="361449" y="13977"/>
                  <a:pt x="365760" y="31220"/>
                  <a:pt x="365760" y="0"/>
                </a:cubicBezTo>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Forme libre 8"/>
          <p:cNvSpPr/>
          <p:nvPr/>
        </p:nvSpPr>
        <p:spPr>
          <a:xfrm>
            <a:off x="5816601" y="1714501"/>
            <a:ext cx="2190197" cy="479822"/>
          </a:xfrm>
          <a:custGeom>
            <a:avLst/>
            <a:gdLst>
              <a:gd name="connsiteX0" fmla="*/ 26416 w 2486152"/>
              <a:gd name="connsiteY0" fmla="*/ 0 h 640087"/>
              <a:gd name="connsiteX1" fmla="*/ 383032 w 2486152"/>
              <a:gd name="connsiteY1" fmla="*/ 9144 h 640087"/>
              <a:gd name="connsiteX2" fmla="*/ 465328 w 2486152"/>
              <a:gd name="connsiteY2" fmla="*/ 18288 h 640087"/>
              <a:gd name="connsiteX3" fmla="*/ 602488 w 2486152"/>
              <a:gd name="connsiteY3" fmla="*/ 36576 h 640087"/>
              <a:gd name="connsiteX4" fmla="*/ 657352 w 2486152"/>
              <a:gd name="connsiteY4" fmla="*/ 54864 h 640087"/>
              <a:gd name="connsiteX5" fmla="*/ 748792 w 2486152"/>
              <a:gd name="connsiteY5" fmla="*/ 73152 h 640087"/>
              <a:gd name="connsiteX6" fmla="*/ 840232 w 2486152"/>
              <a:gd name="connsiteY6" fmla="*/ 100584 h 640087"/>
              <a:gd name="connsiteX7" fmla="*/ 867664 w 2486152"/>
              <a:gd name="connsiteY7" fmla="*/ 109728 h 640087"/>
              <a:gd name="connsiteX8" fmla="*/ 940816 w 2486152"/>
              <a:gd name="connsiteY8" fmla="*/ 118872 h 640087"/>
              <a:gd name="connsiteX9" fmla="*/ 977392 w 2486152"/>
              <a:gd name="connsiteY9" fmla="*/ 128016 h 640087"/>
              <a:gd name="connsiteX10" fmla="*/ 1132840 w 2486152"/>
              <a:gd name="connsiteY10" fmla="*/ 146304 h 640087"/>
              <a:gd name="connsiteX11" fmla="*/ 1224280 w 2486152"/>
              <a:gd name="connsiteY11" fmla="*/ 164592 h 640087"/>
              <a:gd name="connsiteX12" fmla="*/ 1251712 w 2486152"/>
              <a:gd name="connsiteY12" fmla="*/ 173736 h 640087"/>
              <a:gd name="connsiteX13" fmla="*/ 1324864 w 2486152"/>
              <a:gd name="connsiteY13" fmla="*/ 192024 h 640087"/>
              <a:gd name="connsiteX14" fmla="*/ 1352296 w 2486152"/>
              <a:gd name="connsiteY14" fmla="*/ 201168 h 640087"/>
              <a:gd name="connsiteX15" fmla="*/ 1507744 w 2486152"/>
              <a:gd name="connsiteY15" fmla="*/ 228600 h 640087"/>
              <a:gd name="connsiteX16" fmla="*/ 1535176 w 2486152"/>
              <a:gd name="connsiteY16" fmla="*/ 237744 h 640087"/>
              <a:gd name="connsiteX17" fmla="*/ 1590040 w 2486152"/>
              <a:gd name="connsiteY17" fmla="*/ 246888 h 640087"/>
              <a:gd name="connsiteX18" fmla="*/ 1626616 w 2486152"/>
              <a:gd name="connsiteY18" fmla="*/ 256032 h 640087"/>
              <a:gd name="connsiteX19" fmla="*/ 1681480 w 2486152"/>
              <a:gd name="connsiteY19" fmla="*/ 265176 h 640087"/>
              <a:gd name="connsiteX20" fmla="*/ 1754632 w 2486152"/>
              <a:gd name="connsiteY20" fmla="*/ 283464 h 640087"/>
              <a:gd name="connsiteX21" fmla="*/ 1782064 w 2486152"/>
              <a:gd name="connsiteY21" fmla="*/ 292608 h 640087"/>
              <a:gd name="connsiteX22" fmla="*/ 1864360 w 2486152"/>
              <a:gd name="connsiteY22" fmla="*/ 310896 h 640087"/>
              <a:gd name="connsiteX23" fmla="*/ 1891792 w 2486152"/>
              <a:gd name="connsiteY23" fmla="*/ 320040 h 640087"/>
              <a:gd name="connsiteX24" fmla="*/ 1983232 w 2486152"/>
              <a:gd name="connsiteY24" fmla="*/ 338328 h 640087"/>
              <a:gd name="connsiteX25" fmla="*/ 2038096 w 2486152"/>
              <a:gd name="connsiteY25" fmla="*/ 356616 h 640087"/>
              <a:gd name="connsiteX26" fmla="*/ 2129536 w 2486152"/>
              <a:gd name="connsiteY26" fmla="*/ 384048 h 640087"/>
              <a:gd name="connsiteX27" fmla="*/ 2166112 w 2486152"/>
              <a:gd name="connsiteY27" fmla="*/ 402336 h 640087"/>
              <a:gd name="connsiteX28" fmla="*/ 2193544 w 2486152"/>
              <a:gd name="connsiteY28" fmla="*/ 420624 h 640087"/>
              <a:gd name="connsiteX29" fmla="*/ 2220976 w 2486152"/>
              <a:gd name="connsiteY29" fmla="*/ 429768 h 640087"/>
              <a:gd name="connsiteX30" fmla="*/ 2248408 w 2486152"/>
              <a:gd name="connsiteY30" fmla="*/ 448056 h 640087"/>
              <a:gd name="connsiteX31" fmla="*/ 2275840 w 2486152"/>
              <a:gd name="connsiteY31" fmla="*/ 457200 h 640087"/>
              <a:gd name="connsiteX32" fmla="*/ 2330704 w 2486152"/>
              <a:gd name="connsiteY32" fmla="*/ 493776 h 640087"/>
              <a:gd name="connsiteX33" fmla="*/ 2385568 w 2486152"/>
              <a:gd name="connsiteY33" fmla="*/ 521208 h 640087"/>
              <a:gd name="connsiteX34" fmla="*/ 2440432 w 2486152"/>
              <a:gd name="connsiteY34" fmla="*/ 548640 h 640087"/>
              <a:gd name="connsiteX35" fmla="*/ 2486152 w 2486152"/>
              <a:gd name="connsiteY35" fmla="*/ 630936 h 640087"/>
              <a:gd name="connsiteX36" fmla="*/ 2193544 w 2486152"/>
              <a:gd name="connsiteY36" fmla="*/ 630936 h 640087"/>
              <a:gd name="connsiteX37" fmla="*/ 2166112 w 2486152"/>
              <a:gd name="connsiteY37" fmla="*/ 621792 h 640087"/>
              <a:gd name="connsiteX38" fmla="*/ 2129536 w 2486152"/>
              <a:gd name="connsiteY38" fmla="*/ 612648 h 640087"/>
              <a:gd name="connsiteX39" fmla="*/ 2074672 w 2486152"/>
              <a:gd name="connsiteY39" fmla="*/ 585216 h 640087"/>
              <a:gd name="connsiteX40" fmla="*/ 2038096 w 2486152"/>
              <a:gd name="connsiteY40" fmla="*/ 566928 h 640087"/>
              <a:gd name="connsiteX41" fmla="*/ 1983232 w 2486152"/>
              <a:gd name="connsiteY41" fmla="*/ 548640 h 640087"/>
              <a:gd name="connsiteX42" fmla="*/ 1955800 w 2486152"/>
              <a:gd name="connsiteY42" fmla="*/ 539496 h 640087"/>
              <a:gd name="connsiteX43" fmla="*/ 1928368 w 2486152"/>
              <a:gd name="connsiteY43" fmla="*/ 530352 h 640087"/>
              <a:gd name="connsiteX44" fmla="*/ 1891792 w 2486152"/>
              <a:gd name="connsiteY44" fmla="*/ 521208 h 640087"/>
              <a:gd name="connsiteX45" fmla="*/ 1864360 w 2486152"/>
              <a:gd name="connsiteY45" fmla="*/ 512064 h 640087"/>
              <a:gd name="connsiteX46" fmla="*/ 1791208 w 2486152"/>
              <a:gd name="connsiteY46" fmla="*/ 493776 h 640087"/>
              <a:gd name="connsiteX47" fmla="*/ 1690624 w 2486152"/>
              <a:gd name="connsiteY47" fmla="*/ 466344 h 640087"/>
              <a:gd name="connsiteX48" fmla="*/ 1617472 w 2486152"/>
              <a:gd name="connsiteY48" fmla="*/ 457200 h 640087"/>
              <a:gd name="connsiteX49" fmla="*/ 1306576 w 2486152"/>
              <a:gd name="connsiteY49" fmla="*/ 466344 h 640087"/>
              <a:gd name="connsiteX50" fmla="*/ 1251712 w 2486152"/>
              <a:gd name="connsiteY50" fmla="*/ 484632 h 640087"/>
              <a:gd name="connsiteX51" fmla="*/ 1224280 w 2486152"/>
              <a:gd name="connsiteY51" fmla="*/ 493776 h 640087"/>
              <a:gd name="connsiteX52" fmla="*/ 1196848 w 2486152"/>
              <a:gd name="connsiteY52" fmla="*/ 502920 h 640087"/>
              <a:gd name="connsiteX53" fmla="*/ 1096264 w 2486152"/>
              <a:gd name="connsiteY53" fmla="*/ 512064 h 640087"/>
              <a:gd name="connsiteX54" fmla="*/ 602488 w 2486152"/>
              <a:gd name="connsiteY54" fmla="*/ 502920 h 640087"/>
              <a:gd name="connsiteX55" fmla="*/ 575056 w 2486152"/>
              <a:gd name="connsiteY55" fmla="*/ 493776 h 640087"/>
              <a:gd name="connsiteX56" fmla="*/ 520192 w 2486152"/>
              <a:gd name="connsiteY56" fmla="*/ 448056 h 640087"/>
              <a:gd name="connsiteX57" fmla="*/ 474472 w 2486152"/>
              <a:gd name="connsiteY57" fmla="*/ 402336 h 640087"/>
              <a:gd name="connsiteX58" fmla="*/ 456184 w 2486152"/>
              <a:gd name="connsiteY58" fmla="*/ 374904 h 640087"/>
              <a:gd name="connsiteX59" fmla="*/ 401320 w 2486152"/>
              <a:gd name="connsiteY59" fmla="*/ 338328 h 640087"/>
              <a:gd name="connsiteX60" fmla="*/ 373888 w 2486152"/>
              <a:gd name="connsiteY60" fmla="*/ 320040 h 640087"/>
              <a:gd name="connsiteX61" fmla="*/ 319024 w 2486152"/>
              <a:gd name="connsiteY61" fmla="*/ 283464 h 640087"/>
              <a:gd name="connsiteX62" fmla="*/ 273304 w 2486152"/>
              <a:gd name="connsiteY62" fmla="*/ 246888 h 640087"/>
              <a:gd name="connsiteX63" fmla="*/ 255016 w 2486152"/>
              <a:gd name="connsiteY63" fmla="*/ 219456 h 640087"/>
              <a:gd name="connsiteX64" fmla="*/ 227584 w 2486152"/>
              <a:gd name="connsiteY64" fmla="*/ 210312 h 640087"/>
              <a:gd name="connsiteX65" fmla="*/ 172720 w 2486152"/>
              <a:gd name="connsiteY65" fmla="*/ 173736 h 640087"/>
              <a:gd name="connsiteX66" fmla="*/ 145288 w 2486152"/>
              <a:gd name="connsiteY66" fmla="*/ 164592 h 640087"/>
              <a:gd name="connsiteX67" fmla="*/ 90424 w 2486152"/>
              <a:gd name="connsiteY67" fmla="*/ 128016 h 640087"/>
              <a:gd name="connsiteX68" fmla="*/ 53848 w 2486152"/>
              <a:gd name="connsiteY68" fmla="*/ 73152 h 640087"/>
              <a:gd name="connsiteX69" fmla="*/ 26416 w 2486152"/>
              <a:gd name="connsiteY69" fmla="*/ 18288 h 640087"/>
              <a:gd name="connsiteX70" fmla="*/ 26416 w 2486152"/>
              <a:gd name="connsiteY70" fmla="*/ 0 h 64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86152" h="640087">
                <a:moveTo>
                  <a:pt x="26416" y="0"/>
                </a:moveTo>
                <a:lnTo>
                  <a:pt x="383032" y="9144"/>
                </a:lnTo>
                <a:cubicBezTo>
                  <a:pt x="410609" y="10293"/>
                  <a:pt x="437916" y="15063"/>
                  <a:pt x="465328" y="18288"/>
                </a:cubicBezTo>
                <a:cubicBezTo>
                  <a:pt x="532293" y="26166"/>
                  <a:pt x="538337" y="27412"/>
                  <a:pt x="602488" y="36576"/>
                </a:cubicBezTo>
                <a:cubicBezTo>
                  <a:pt x="620776" y="42672"/>
                  <a:pt x="638449" y="51083"/>
                  <a:pt x="657352" y="54864"/>
                </a:cubicBezTo>
                <a:cubicBezTo>
                  <a:pt x="687832" y="60960"/>
                  <a:pt x="719303" y="63322"/>
                  <a:pt x="748792" y="73152"/>
                </a:cubicBezTo>
                <a:cubicBezTo>
                  <a:pt x="879172" y="116612"/>
                  <a:pt x="743496" y="72945"/>
                  <a:pt x="840232" y="100584"/>
                </a:cubicBezTo>
                <a:cubicBezTo>
                  <a:pt x="849500" y="103232"/>
                  <a:pt x="858181" y="108004"/>
                  <a:pt x="867664" y="109728"/>
                </a:cubicBezTo>
                <a:cubicBezTo>
                  <a:pt x="891841" y="114124"/>
                  <a:pt x="916577" y="114832"/>
                  <a:pt x="940816" y="118872"/>
                </a:cubicBezTo>
                <a:cubicBezTo>
                  <a:pt x="953212" y="120938"/>
                  <a:pt x="965027" y="125768"/>
                  <a:pt x="977392" y="128016"/>
                </a:cubicBezTo>
                <a:cubicBezTo>
                  <a:pt x="1026804" y="137000"/>
                  <a:pt x="1083798" y="141400"/>
                  <a:pt x="1132840" y="146304"/>
                </a:cubicBezTo>
                <a:cubicBezTo>
                  <a:pt x="1194815" y="166962"/>
                  <a:pt x="1119209" y="143578"/>
                  <a:pt x="1224280" y="164592"/>
                </a:cubicBezTo>
                <a:cubicBezTo>
                  <a:pt x="1233731" y="166482"/>
                  <a:pt x="1242413" y="171200"/>
                  <a:pt x="1251712" y="173736"/>
                </a:cubicBezTo>
                <a:cubicBezTo>
                  <a:pt x="1275961" y="180349"/>
                  <a:pt x="1301019" y="184076"/>
                  <a:pt x="1324864" y="192024"/>
                </a:cubicBezTo>
                <a:cubicBezTo>
                  <a:pt x="1334008" y="195072"/>
                  <a:pt x="1342945" y="198830"/>
                  <a:pt x="1352296" y="201168"/>
                </a:cubicBezTo>
                <a:cubicBezTo>
                  <a:pt x="1403518" y="213974"/>
                  <a:pt x="1456522" y="215794"/>
                  <a:pt x="1507744" y="228600"/>
                </a:cubicBezTo>
                <a:cubicBezTo>
                  <a:pt x="1517095" y="230938"/>
                  <a:pt x="1525767" y="235653"/>
                  <a:pt x="1535176" y="237744"/>
                </a:cubicBezTo>
                <a:cubicBezTo>
                  <a:pt x="1553275" y="241766"/>
                  <a:pt x="1571860" y="243252"/>
                  <a:pt x="1590040" y="246888"/>
                </a:cubicBezTo>
                <a:cubicBezTo>
                  <a:pt x="1602363" y="249353"/>
                  <a:pt x="1614293" y="253567"/>
                  <a:pt x="1626616" y="256032"/>
                </a:cubicBezTo>
                <a:cubicBezTo>
                  <a:pt x="1644796" y="259668"/>
                  <a:pt x="1663351" y="261291"/>
                  <a:pt x="1681480" y="265176"/>
                </a:cubicBezTo>
                <a:cubicBezTo>
                  <a:pt x="1706057" y="270442"/>
                  <a:pt x="1730787" y="275516"/>
                  <a:pt x="1754632" y="283464"/>
                </a:cubicBezTo>
                <a:cubicBezTo>
                  <a:pt x="1763776" y="286512"/>
                  <a:pt x="1772713" y="290270"/>
                  <a:pt x="1782064" y="292608"/>
                </a:cubicBezTo>
                <a:cubicBezTo>
                  <a:pt x="1857488" y="311464"/>
                  <a:pt x="1798652" y="292122"/>
                  <a:pt x="1864360" y="310896"/>
                </a:cubicBezTo>
                <a:cubicBezTo>
                  <a:pt x="1873628" y="313544"/>
                  <a:pt x="1882400" y="317873"/>
                  <a:pt x="1891792" y="320040"/>
                </a:cubicBezTo>
                <a:cubicBezTo>
                  <a:pt x="1922080" y="327029"/>
                  <a:pt x="1953743" y="328498"/>
                  <a:pt x="1983232" y="338328"/>
                </a:cubicBezTo>
                <a:cubicBezTo>
                  <a:pt x="2001520" y="344424"/>
                  <a:pt x="2019394" y="351941"/>
                  <a:pt x="2038096" y="356616"/>
                </a:cubicBezTo>
                <a:cubicBezTo>
                  <a:pt x="2064347" y="363179"/>
                  <a:pt x="2107274" y="372917"/>
                  <a:pt x="2129536" y="384048"/>
                </a:cubicBezTo>
                <a:cubicBezTo>
                  <a:pt x="2141728" y="390144"/>
                  <a:pt x="2154277" y="395573"/>
                  <a:pt x="2166112" y="402336"/>
                </a:cubicBezTo>
                <a:cubicBezTo>
                  <a:pt x="2175654" y="407788"/>
                  <a:pt x="2183714" y="415709"/>
                  <a:pt x="2193544" y="420624"/>
                </a:cubicBezTo>
                <a:cubicBezTo>
                  <a:pt x="2202165" y="424935"/>
                  <a:pt x="2212355" y="425457"/>
                  <a:pt x="2220976" y="429768"/>
                </a:cubicBezTo>
                <a:cubicBezTo>
                  <a:pt x="2230806" y="434683"/>
                  <a:pt x="2238578" y="443141"/>
                  <a:pt x="2248408" y="448056"/>
                </a:cubicBezTo>
                <a:cubicBezTo>
                  <a:pt x="2257029" y="452367"/>
                  <a:pt x="2267414" y="452519"/>
                  <a:pt x="2275840" y="457200"/>
                </a:cubicBezTo>
                <a:cubicBezTo>
                  <a:pt x="2295053" y="467874"/>
                  <a:pt x="2309852" y="486825"/>
                  <a:pt x="2330704" y="493776"/>
                </a:cubicBezTo>
                <a:cubicBezTo>
                  <a:pt x="2399655" y="516760"/>
                  <a:pt x="2314664" y="485756"/>
                  <a:pt x="2385568" y="521208"/>
                </a:cubicBezTo>
                <a:cubicBezTo>
                  <a:pt x="2461284" y="559066"/>
                  <a:pt x="2361816" y="496229"/>
                  <a:pt x="2440432" y="548640"/>
                </a:cubicBezTo>
                <a:cubicBezTo>
                  <a:pt x="2482355" y="611524"/>
                  <a:pt x="2470057" y="582652"/>
                  <a:pt x="2486152" y="630936"/>
                </a:cubicBezTo>
                <a:cubicBezTo>
                  <a:pt x="2341507" y="638972"/>
                  <a:pt x="2327583" y="646705"/>
                  <a:pt x="2193544" y="630936"/>
                </a:cubicBezTo>
                <a:cubicBezTo>
                  <a:pt x="2183971" y="629810"/>
                  <a:pt x="2175380" y="624440"/>
                  <a:pt x="2166112" y="621792"/>
                </a:cubicBezTo>
                <a:cubicBezTo>
                  <a:pt x="2154028" y="618340"/>
                  <a:pt x="2141728" y="615696"/>
                  <a:pt x="2129536" y="612648"/>
                </a:cubicBezTo>
                <a:cubicBezTo>
                  <a:pt x="2076818" y="577503"/>
                  <a:pt x="2127673" y="607931"/>
                  <a:pt x="2074672" y="585216"/>
                </a:cubicBezTo>
                <a:cubicBezTo>
                  <a:pt x="2062143" y="579846"/>
                  <a:pt x="2050752" y="571990"/>
                  <a:pt x="2038096" y="566928"/>
                </a:cubicBezTo>
                <a:cubicBezTo>
                  <a:pt x="2020198" y="559769"/>
                  <a:pt x="2001520" y="554736"/>
                  <a:pt x="1983232" y="548640"/>
                </a:cubicBezTo>
                <a:lnTo>
                  <a:pt x="1955800" y="539496"/>
                </a:lnTo>
                <a:cubicBezTo>
                  <a:pt x="1946656" y="536448"/>
                  <a:pt x="1937719" y="532690"/>
                  <a:pt x="1928368" y="530352"/>
                </a:cubicBezTo>
                <a:cubicBezTo>
                  <a:pt x="1916176" y="527304"/>
                  <a:pt x="1903876" y="524660"/>
                  <a:pt x="1891792" y="521208"/>
                </a:cubicBezTo>
                <a:cubicBezTo>
                  <a:pt x="1882524" y="518560"/>
                  <a:pt x="1873659" y="514600"/>
                  <a:pt x="1864360" y="512064"/>
                </a:cubicBezTo>
                <a:cubicBezTo>
                  <a:pt x="1840111" y="505451"/>
                  <a:pt x="1815053" y="501724"/>
                  <a:pt x="1791208" y="493776"/>
                </a:cubicBezTo>
                <a:cubicBezTo>
                  <a:pt x="1758914" y="483011"/>
                  <a:pt x="1723625" y="470469"/>
                  <a:pt x="1690624" y="466344"/>
                </a:cubicBezTo>
                <a:lnTo>
                  <a:pt x="1617472" y="457200"/>
                </a:lnTo>
                <a:cubicBezTo>
                  <a:pt x="1513840" y="460248"/>
                  <a:pt x="1409962" y="458590"/>
                  <a:pt x="1306576" y="466344"/>
                </a:cubicBezTo>
                <a:cubicBezTo>
                  <a:pt x="1287353" y="467786"/>
                  <a:pt x="1270000" y="478536"/>
                  <a:pt x="1251712" y="484632"/>
                </a:cubicBezTo>
                <a:lnTo>
                  <a:pt x="1224280" y="493776"/>
                </a:lnTo>
                <a:cubicBezTo>
                  <a:pt x="1215136" y="496824"/>
                  <a:pt x="1206447" y="502047"/>
                  <a:pt x="1196848" y="502920"/>
                </a:cubicBezTo>
                <a:lnTo>
                  <a:pt x="1096264" y="512064"/>
                </a:lnTo>
                <a:lnTo>
                  <a:pt x="602488" y="502920"/>
                </a:lnTo>
                <a:cubicBezTo>
                  <a:pt x="592855" y="502582"/>
                  <a:pt x="583677" y="498087"/>
                  <a:pt x="575056" y="493776"/>
                </a:cubicBezTo>
                <a:cubicBezTo>
                  <a:pt x="554505" y="483501"/>
                  <a:pt x="534637" y="465390"/>
                  <a:pt x="520192" y="448056"/>
                </a:cubicBezTo>
                <a:cubicBezTo>
                  <a:pt x="482092" y="402336"/>
                  <a:pt x="524764" y="435864"/>
                  <a:pt x="474472" y="402336"/>
                </a:cubicBezTo>
                <a:cubicBezTo>
                  <a:pt x="468376" y="393192"/>
                  <a:pt x="464455" y="382141"/>
                  <a:pt x="456184" y="374904"/>
                </a:cubicBezTo>
                <a:cubicBezTo>
                  <a:pt x="439643" y="360430"/>
                  <a:pt x="419608" y="350520"/>
                  <a:pt x="401320" y="338328"/>
                </a:cubicBezTo>
                <a:cubicBezTo>
                  <a:pt x="392176" y="332232"/>
                  <a:pt x="381659" y="327811"/>
                  <a:pt x="373888" y="320040"/>
                </a:cubicBezTo>
                <a:cubicBezTo>
                  <a:pt x="339640" y="285792"/>
                  <a:pt x="358724" y="296697"/>
                  <a:pt x="319024" y="283464"/>
                </a:cubicBezTo>
                <a:cubicBezTo>
                  <a:pt x="266613" y="204848"/>
                  <a:pt x="336400" y="297365"/>
                  <a:pt x="273304" y="246888"/>
                </a:cubicBezTo>
                <a:cubicBezTo>
                  <a:pt x="264722" y="240023"/>
                  <a:pt x="263598" y="226321"/>
                  <a:pt x="255016" y="219456"/>
                </a:cubicBezTo>
                <a:cubicBezTo>
                  <a:pt x="247490" y="213435"/>
                  <a:pt x="236010" y="214993"/>
                  <a:pt x="227584" y="210312"/>
                </a:cubicBezTo>
                <a:cubicBezTo>
                  <a:pt x="208371" y="199638"/>
                  <a:pt x="193572" y="180687"/>
                  <a:pt x="172720" y="173736"/>
                </a:cubicBezTo>
                <a:cubicBezTo>
                  <a:pt x="163576" y="170688"/>
                  <a:pt x="153714" y="169273"/>
                  <a:pt x="145288" y="164592"/>
                </a:cubicBezTo>
                <a:cubicBezTo>
                  <a:pt x="126075" y="153918"/>
                  <a:pt x="90424" y="128016"/>
                  <a:pt x="90424" y="128016"/>
                </a:cubicBezTo>
                <a:lnTo>
                  <a:pt x="53848" y="73152"/>
                </a:lnTo>
                <a:cubicBezTo>
                  <a:pt x="44602" y="59282"/>
                  <a:pt x="26416" y="37217"/>
                  <a:pt x="26416" y="18288"/>
                </a:cubicBezTo>
                <a:cubicBezTo>
                  <a:pt x="26416" y="11472"/>
                  <a:pt x="-33020" y="1524"/>
                  <a:pt x="26416" y="0"/>
                </a:cubicBezTo>
                <a:close/>
              </a:path>
            </a:pathLst>
          </a:cu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Text Box 7"/>
          <p:cNvSpPr txBox="1">
            <a:spLocks noChangeArrowheads="1"/>
          </p:cNvSpPr>
          <p:nvPr/>
        </p:nvSpPr>
        <p:spPr bwMode="auto">
          <a:xfrm>
            <a:off x="153988" y="3436144"/>
            <a:ext cx="1897062" cy="338554"/>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2. Contour du CJ</a:t>
            </a:r>
          </a:p>
        </p:txBody>
      </p:sp>
      <p:sp>
        <p:nvSpPr>
          <p:cNvPr id="12" name="Text Box 7"/>
          <p:cNvSpPr txBox="1">
            <a:spLocks noChangeArrowheads="1"/>
          </p:cNvSpPr>
          <p:nvPr/>
        </p:nvSpPr>
        <p:spPr bwMode="auto">
          <a:xfrm>
            <a:off x="153988" y="3813572"/>
            <a:ext cx="2617812"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3. Contour de la cavité du CJ </a:t>
            </a:r>
          </a:p>
        </p:txBody>
      </p:sp>
      <p:sp>
        <p:nvSpPr>
          <p:cNvPr id="13" name="Text Box 7"/>
          <p:cNvSpPr txBox="1">
            <a:spLocks noChangeArrowheads="1"/>
          </p:cNvSpPr>
          <p:nvPr/>
        </p:nvSpPr>
        <p:spPr bwMode="auto">
          <a:xfrm>
            <a:off x="153989" y="3057525"/>
            <a:ext cx="3121867"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1 . Limite approximative de l’ovaire</a:t>
            </a:r>
          </a:p>
        </p:txBody>
      </p:sp>
      <p:sp>
        <p:nvSpPr>
          <p:cNvPr id="14" name="Text Box 7"/>
          <p:cNvSpPr txBox="1">
            <a:spLocks noChangeArrowheads="1"/>
          </p:cNvSpPr>
          <p:nvPr/>
        </p:nvSpPr>
        <p:spPr bwMode="auto">
          <a:xfrm>
            <a:off x="138113" y="4192191"/>
            <a:ext cx="1409551"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4. Follicules</a:t>
            </a:r>
          </a:p>
        </p:txBody>
      </p:sp>
      <p:sp>
        <p:nvSpPr>
          <p:cNvPr id="15" name="Text Box 7"/>
          <p:cNvSpPr txBox="1">
            <a:spLocks noChangeArrowheads="1"/>
          </p:cNvSpPr>
          <p:nvPr/>
        </p:nvSpPr>
        <p:spPr bwMode="auto">
          <a:xfrm>
            <a:off x="6284915" y="1140619"/>
            <a:ext cx="316082"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6" name="Text Box 7"/>
          <p:cNvSpPr txBox="1">
            <a:spLocks noChangeArrowheads="1"/>
          </p:cNvSpPr>
          <p:nvPr/>
        </p:nvSpPr>
        <p:spPr bwMode="auto">
          <a:xfrm>
            <a:off x="6080127" y="560785"/>
            <a:ext cx="316082" cy="307777"/>
          </a:xfrm>
          <a:prstGeom prst="rect">
            <a:avLst/>
          </a:prstGeom>
          <a:solidFill>
            <a:srgbClr val="00B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a:t>
            </a:r>
          </a:p>
        </p:txBody>
      </p:sp>
      <p:sp>
        <p:nvSpPr>
          <p:cNvPr id="17" name="Text Box 7"/>
          <p:cNvSpPr txBox="1">
            <a:spLocks noChangeArrowheads="1"/>
          </p:cNvSpPr>
          <p:nvPr/>
        </p:nvSpPr>
        <p:spPr bwMode="auto">
          <a:xfrm>
            <a:off x="8547102" y="236935"/>
            <a:ext cx="316082" cy="307777"/>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18" name="Text Box 7"/>
          <p:cNvSpPr txBox="1">
            <a:spLocks noChangeArrowheads="1"/>
          </p:cNvSpPr>
          <p:nvPr/>
        </p:nvSpPr>
        <p:spPr bwMode="auto">
          <a:xfrm>
            <a:off x="7273927" y="2085975"/>
            <a:ext cx="316082" cy="307777"/>
          </a:xfrm>
          <a:prstGeom prst="rect">
            <a:avLst/>
          </a:prstGeom>
          <a:solidFill>
            <a:srgbClr val="FFC0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5</a:t>
            </a:r>
          </a:p>
        </p:txBody>
      </p:sp>
      <p:sp>
        <p:nvSpPr>
          <p:cNvPr id="19" name="Text Box 7"/>
          <p:cNvSpPr txBox="1">
            <a:spLocks noChangeArrowheads="1"/>
          </p:cNvSpPr>
          <p:nvPr/>
        </p:nvSpPr>
        <p:spPr bwMode="auto">
          <a:xfrm>
            <a:off x="7747002" y="927497"/>
            <a:ext cx="316082"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20" name="Text Box 7"/>
          <p:cNvSpPr txBox="1">
            <a:spLocks noChangeArrowheads="1"/>
          </p:cNvSpPr>
          <p:nvPr/>
        </p:nvSpPr>
        <p:spPr bwMode="auto">
          <a:xfrm>
            <a:off x="119065" y="4552950"/>
            <a:ext cx="2940768"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600">
                <a:solidFill>
                  <a:schemeClr val="tx1"/>
                </a:solidFill>
                <a:latin typeface="Calibri" pitchFamily="34" charset="0"/>
              </a:rPr>
              <a:t>5. Zone hyperéchogène du pubis</a:t>
            </a:r>
          </a:p>
        </p:txBody>
      </p:sp>
      <p:sp>
        <p:nvSpPr>
          <p:cNvPr id="21" name="Text Box 7"/>
          <p:cNvSpPr txBox="1">
            <a:spLocks noChangeArrowheads="1"/>
          </p:cNvSpPr>
          <p:nvPr/>
        </p:nvSpPr>
        <p:spPr bwMode="auto">
          <a:xfrm>
            <a:off x="200026" y="2569369"/>
            <a:ext cx="2443163"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pic>
        <p:nvPicPr>
          <p:cNvPr id="7887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176" y="2844975"/>
            <a:ext cx="2828142"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 Box 7"/>
          <p:cNvSpPr txBox="1">
            <a:spLocks noChangeArrowheads="1"/>
          </p:cNvSpPr>
          <p:nvPr/>
        </p:nvSpPr>
        <p:spPr bwMode="auto">
          <a:xfrm>
            <a:off x="8142433" y="4802274"/>
            <a:ext cx="927100"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a:t>
            </a:r>
            <a:r>
              <a:rPr lang="fr-BE" sz="1000" dirty="0" err="1">
                <a:latin typeface="+mn-lt"/>
              </a:rPr>
              <a:t>CEVA</a:t>
            </a:r>
            <a:endParaRPr lang="fr-BE" sz="1000" dirty="0">
              <a:latin typeface="+mn-lt"/>
            </a:endParaRPr>
          </a:p>
        </p:txBody>
      </p:sp>
    </p:spTree>
    <p:extLst>
      <p:ext uri="{BB962C8B-B14F-4D97-AF65-F5344CB8AC3E}">
        <p14:creationId xmlns:p14="http://schemas.microsoft.com/office/powerpoint/2010/main" val="2759351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6" name="Picture 2" descr="D:\Activités d'enseignements\Ressources\Multimedia\Multimedia echographie RU\Photos Titan Benedicte Gabriel\Bov Ovaire CJC 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6916"/>
            <a:ext cx="4464050" cy="26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2" descr="D:\Activités d'enseignements\Ressources\Multimedia\Multimedia echographie RU\Photos Titan Benedicte Gabriel\Bov Ovaire CJC 1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014" y="86916"/>
            <a:ext cx="4465637" cy="26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e libre 1"/>
          <p:cNvSpPr/>
          <p:nvPr/>
        </p:nvSpPr>
        <p:spPr>
          <a:xfrm>
            <a:off x="5443538" y="278606"/>
            <a:ext cx="2424112" cy="1690688"/>
          </a:xfrm>
          <a:custGeom>
            <a:avLst/>
            <a:gdLst>
              <a:gd name="connsiteX0" fmla="*/ 382772 w 2424223"/>
              <a:gd name="connsiteY0" fmla="*/ 106325 h 2254102"/>
              <a:gd name="connsiteX1" fmla="*/ 340242 w 2424223"/>
              <a:gd name="connsiteY1" fmla="*/ 159488 h 2254102"/>
              <a:gd name="connsiteX2" fmla="*/ 308344 w 2424223"/>
              <a:gd name="connsiteY2" fmla="*/ 170120 h 2254102"/>
              <a:gd name="connsiteX3" fmla="*/ 276446 w 2424223"/>
              <a:gd name="connsiteY3" fmla="*/ 191386 h 2254102"/>
              <a:gd name="connsiteX4" fmla="*/ 255181 w 2424223"/>
              <a:gd name="connsiteY4" fmla="*/ 223283 h 2254102"/>
              <a:gd name="connsiteX5" fmla="*/ 223283 w 2424223"/>
              <a:gd name="connsiteY5" fmla="*/ 255181 h 2254102"/>
              <a:gd name="connsiteX6" fmla="*/ 212651 w 2424223"/>
              <a:gd name="connsiteY6" fmla="*/ 287079 h 2254102"/>
              <a:gd name="connsiteX7" fmla="*/ 191386 w 2424223"/>
              <a:gd name="connsiteY7" fmla="*/ 329609 h 2254102"/>
              <a:gd name="connsiteX8" fmla="*/ 159488 w 2424223"/>
              <a:gd name="connsiteY8" fmla="*/ 393404 h 2254102"/>
              <a:gd name="connsiteX9" fmla="*/ 148856 w 2424223"/>
              <a:gd name="connsiteY9" fmla="*/ 425302 h 2254102"/>
              <a:gd name="connsiteX10" fmla="*/ 127590 w 2424223"/>
              <a:gd name="connsiteY10" fmla="*/ 446567 h 2254102"/>
              <a:gd name="connsiteX11" fmla="*/ 106325 w 2424223"/>
              <a:gd name="connsiteY11" fmla="*/ 478465 h 2254102"/>
              <a:gd name="connsiteX12" fmla="*/ 95693 w 2424223"/>
              <a:gd name="connsiteY12" fmla="*/ 510362 h 2254102"/>
              <a:gd name="connsiteX13" fmla="*/ 31897 w 2424223"/>
              <a:gd name="connsiteY13" fmla="*/ 595423 h 2254102"/>
              <a:gd name="connsiteX14" fmla="*/ 10632 w 2424223"/>
              <a:gd name="connsiteY14" fmla="*/ 659218 h 2254102"/>
              <a:gd name="connsiteX15" fmla="*/ 0 w 2424223"/>
              <a:gd name="connsiteY15" fmla="*/ 691116 h 2254102"/>
              <a:gd name="connsiteX16" fmla="*/ 21265 w 2424223"/>
              <a:gd name="connsiteY16" fmla="*/ 1052623 h 2254102"/>
              <a:gd name="connsiteX17" fmla="*/ 31897 w 2424223"/>
              <a:gd name="connsiteY17" fmla="*/ 1127051 h 2254102"/>
              <a:gd name="connsiteX18" fmla="*/ 53163 w 2424223"/>
              <a:gd name="connsiteY18" fmla="*/ 1190846 h 2254102"/>
              <a:gd name="connsiteX19" fmla="*/ 63795 w 2424223"/>
              <a:gd name="connsiteY19" fmla="*/ 1254641 h 2254102"/>
              <a:gd name="connsiteX20" fmla="*/ 85060 w 2424223"/>
              <a:gd name="connsiteY20" fmla="*/ 1350334 h 2254102"/>
              <a:gd name="connsiteX21" fmla="*/ 95693 w 2424223"/>
              <a:gd name="connsiteY21" fmla="*/ 1477925 h 2254102"/>
              <a:gd name="connsiteX22" fmla="*/ 106325 w 2424223"/>
              <a:gd name="connsiteY22" fmla="*/ 1509823 h 2254102"/>
              <a:gd name="connsiteX23" fmla="*/ 116958 w 2424223"/>
              <a:gd name="connsiteY23" fmla="*/ 1573618 h 2254102"/>
              <a:gd name="connsiteX24" fmla="*/ 138223 w 2424223"/>
              <a:gd name="connsiteY24" fmla="*/ 1637413 h 2254102"/>
              <a:gd name="connsiteX25" fmla="*/ 180753 w 2424223"/>
              <a:gd name="connsiteY25" fmla="*/ 1701209 h 2254102"/>
              <a:gd name="connsiteX26" fmla="*/ 202018 w 2424223"/>
              <a:gd name="connsiteY26" fmla="*/ 1765004 h 2254102"/>
              <a:gd name="connsiteX27" fmla="*/ 212651 w 2424223"/>
              <a:gd name="connsiteY27" fmla="*/ 1796902 h 2254102"/>
              <a:gd name="connsiteX28" fmla="*/ 244549 w 2424223"/>
              <a:gd name="connsiteY28" fmla="*/ 1818167 h 2254102"/>
              <a:gd name="connsiteX29" fmla="*/ 276446 w 2424223"/>
              <a:gd name="connsiteY29" fmla="*/ 1892595 h 2254102"/>
              <a:gd name="connsiteX30" fmla="*/ 287079 w 2424223"/>
              <a:gd name="connsiteY30" fmla="*/ 1924493 h 2254102"/>
              <a:gd name="connsiteX31" fmla="*/ 318977 w 2424223"/>
              <a:gd name="connsiteY31" fmla="*/ 1956390 h 2254102"/>
              <a:gd name="connsiteX32" fmla="*/ 340242 w 2424223"/>
              <a:gd name="connsiteY32" fmla="*/ 1988288 h 2254102"/>
              <a:gd name="connsiteX33" fmla="*/ 382772 w 2424223"/>
              <a:gd name="connsiteY33" fmla="*/ 2020186 h 2254102"/>
              <a:gd name="connsiteX34" fmla="*/ 446567 w 2424223"/>
              <a:gd name="connsiteY34" fmla="*/ 2073348 h 2254102"/>
              <a:gd name="connsiteX35" fmla="*/ 478465 w 2424223"/>
              <a:gd name="connsiteY35" fmla="*/ 2094613 h 2254102"/>
              <a:gd name="connsiteX36" fmla="*/ 510363 w 2424223"/>
              <a:gd name="connsiteY36" fmla="*/ 2105246 h 2254102"/>
              <a:gd name="connsiteX37" fmla="*/ 552893 w 2424223"/>
              <a:gd name="connsiteY37" fmla="*/ 2137144 h 2254102"/>
              <a:gd name="connsiteX38" fmla="*/ 616688 w 2424223"/>
              <a:gd name="connsiteY38" fmla="*/ 2158409 h 2254102"/>
              <a:gd name="connsiteX39" fmla="*/ 701749 w 2424223"/>
              <a:gd name="connsiteY39" fmla="*/ 2190307 h 2254102"/>
              <a:gd name="connsiteX40" fmla="*/ 733646 w 2424223"/>
              <a:gd name="connsiteY40" fmla="*/ 2211572 h 2254102"/>
              <a:gd name="connsiteX41" fmla="*/ 808074 w 2424223"/>
              <a:gd name="connsiteY41" fmla="*/ 2232837 h 2254102"/>
              <a:gd name="connsiteX42" fmla="*/ 882502 w 2424223"/>
              <a:gd name="connsiteY42" fmla="*/ 2254102 h 2254102"/>
              <a:gd name="connsiteX43" fmla="*/ 1403497 w 2424223"/>
              <a:gd name="connsiteY43" fmla="*/ 2243469 h 2254102"/>
              <a:gd name="connsiteX44" fmla="*/ 1467293 w 2424223"/>
              <a:gd name="connsiteY44" fmla="*/ 2211572 h 2254102"/>
              <a:gd name="connsiteX45" fmla="*/ 1499190 w 2424223"/>
              <a:gd name="connsiteY45" fmla="*/ 2179674 h 2254102"/>
              <a:gd name="connsiteX46" fmla="*/ 1531088 w 2424223"/>
              <a:gd name="connsiteY46" fmla="*/ 2169041 h 2254102"/>
              <a:gd name="connsiteX47" fmla="*/ 1594883 w 2424223"/>
              <a:gd name="connsiteY47" fmla="*/ 2126511 h 2254102"/>
              <a:gd name="connsiteX48" fmla="*/ 1626781 w 2424223"/>
              <a:gd name="connsiteY48" fmla="*/ 2105246 h 2254102"/>
              <a:gd name="connsiteX49" fmla="*/ 1669311 w 2424223"/>
              <a:gd name="connsiteY49" fmla="*/ 2083981 h 2254102"/>
              <a:gd name="connsiteX50" fmla="*/ 1733107 w 2424223"/>
              <a:gd name="connsiteY50" fmla="*/ 2041451 h 2254102"/>
              <a:gd name="connsiteX51" fmla="*/ 1807535 w 2424223"/>
              <a:gd name="connsiteY51" fmla="*/ 1998920 h 2254102"/>
              <a:gd name="connsiteX52" fmla="*/ 1839432 w 2424223"/>
              <a:gd name="connsiteY52" fmla="*/ 1977655 h 2254102"/>
              <a:gd name="connsiteX53" fmla="*/ 1881963 w 2424223"/>
              <a:gd name="connsiteY53" fmla="*/ 1956390 h 2254102"/>
              <a:gd name="connsiteX54" fmla="*/ 1913860 w 2424223"/>
              <a:gd name="connsiteY54" fmla="*/ 1935125 h 2254102"/>
              <a:gd name="connsiteX55" fmla="*/ 1945758 w 2424223"/>
              <a:gd name="connsiteY55" fmla="*/ 1924493 h 2254102"/>
              <a:gd name="connsiteX56" fmla="*/ 1998921 w 2424223"/>
              <a:gd name="connsiteY56" fmla="*/ 1892595 h 2254102"/>
              <a:gd name="connsiteX57" fmla="*/ 2030818 w 2424223"/>
              <a:gd name="connsiteY57" fmla="*/ 1871330 h 2254102"/>
              <a:gd name="connsiteX58" fmla="*/ 2094614 w 2424223"/>
              <a:gd name="connsiteY58" fmla="*/ 1850065 h 2254102"/>
              <a:gd name="connsiteX59" fmla="*/ 2158409 w 2424223"/>
              <a:gd name="connsiteY59" fmla="*/ 1807534 h 2254102"/>
              <a:gd name="connsiteX60" fmla="*/ 2190307 w 2424223"/>
              <a:gd name="connsiteY60" fmla="*/ 1786269 h 2254102"/>
              <a:gd name="connsiteX61" fmla="*/ 2243470 w 2424223"/>
              <a:gd name="connsiteY61" fmla="*/ 1722474 h 2254102"/>
              <a:gd name="connsiteX62" fmla="*/ 2286000 w 2424223"/>
              <a:gd name="connsiteY62" fmla="*/ 1658679 h 2254102"/>
              <a:gd name="connsiteX63" fmla="*/ 2296632 w 2424223"/>
              <a:gd name="connsiteY63" fmla="*/ 1616148 h 2254102"/>
              <a:gd name="connsiteX64" fmla="*/ 2339163 w 2424223"/>
              <a:gd name="connsiteY64" fmla="*/ 1552353 h 2254102"/>
              <a:gd name="connsiteX65" fmla="*/ 2349795 w 2424223"/>
              <a:gd name="connsiteY65" fmla="*/ 1509823 h 2254102"/>
              <a:gd name="connsiteX66" fmla="*/ 2371060 w 2424223"/>
              <a:gd name="connsiteY66" fmla="*/ 1446027 h 2254102"/>
              <a:gd name="connsiteX67" fmla="*/ 2392325 w 2424223"/>
              <a:gd name="connsiteY67" fmla="*/ 1350334 h 2254102"/>
              <a:gd name="connsiteX68" fmla="*/ 2424223 w 2424223"/>
              <a:gd name="connsiteY68" fmla="*/ 1169581 h 2254102"/>
              <a:gd name="connsiteX69" fmla="*/ 2413590 w 2424223"/>
              <a:gd name="connsiteY69" fmla="*/ 574158 h 2254102"/>
              <a:gd name="connsiteX70" fmla="*/ 2392325 w 2424223"/>
              <a:gd name="connsiteY70" fmla="*/ 489097 h 2254102"/>
              <a:gd name="connsiteX71" fmla="*/ 2371060 w 2424223"/>
              <a:gd name="connsiteY71" fmla="*/ 414669 h 2254102"/>
              <a:gd name="connsiteX72" fmla="*/ 2349795 w 2424223"/>
              <a:gd name="connsiteY72" fmla="*/ 372139 h 2254102"/>
              <a:gd name="connsiteX73" fmla="*/ 2328530 w 2424223"/>
              <a:gd name="connsiteY73" fmla="*/ 308344 h 2254102"/>
              <a:gd name="connsiteX74" fmla="*/ 2286000 w 2424223"/>
              <a:gd name="connsiteY74" fmla="*/ 244548 h 2254102"/>
              <a:gd name="connsiteX75" fmla="*/ 2232837 w 2424223"/>
              <a:gd name="connsiteY75" fmla="*/ 180753 h 2254102"/>
              <a:gd name="connsiteX76" fmla="*/ 2137144 w 2424223"/>
              <a:gd name="connsiteY76" fmla="*/ 127590 h 2254102"/>
              <a:gd name="connsiteX77" fmla="*/ 2105246 w 2424223"/>
              <a:gd name="connsiteY77" fmla="*/ 106325 h 2254102"/>
              <a:gd name="connsiteX78" fmla="*/ 1913860 w 2424223"/>
              <a:gd name="connsiteY78" fmla="*/ 74427 h 2254102"/>
              <a:gd name="connsiteX79" fmla="*/ 1775637 w 2424223"/>
              <a:gd name="connsiteY79" fmla="*/ 53162 h 2254102"/>
              <a:gd name="connsiteX80" fmla="*/ 1584251 w 2424223"/>
              <a:gd name="connsiteY80" fmla="*/ 21265 h 2254102"/>
              <a:gd name="connsiteX81" fmla="*/ 1446028 w 2424223"/>
              <a:gd name="connsiteY81" fmla="*/ 0 h 2254102"/>
              <a:gd name="connsiteX82" fmla="*/ 1137683 w 2424223"/>
              <a:gd name="connsiteY82" fmla="*/ 10632 h 2254102"/>
              <a:gd name="connsiteX83" fmla="*/ 1095153 w 2424223"/>
              <a:gd name="connsiteY83" fmla="*/ 21265 h 2254102"/>
              <a:gd name="connsiteX84" fmla="*/ 1031358 w 2424223"/>
              <a:gd name="connsiteY84" fmla="*/ 42530 h 2254102"/>
              <a:gd name="connsiteX85" fmla="*/ 584790 w 2424223"/>
              <a:gd name="connsiteY85" fmla="*/ 53162 h 2254102"/>
              <a:gd name="connsiteX86" fmla="*/ 542260 w 2424223"/>
              <a:gd name="connsiteY86" fmla="*/ 63795 h 2254102"/>
              <a:gd name="connsiteX87" fmla="*/ 414670 w 2424223"/>
              <a:gd name="connsiteY87" fmla="*/ 85060 h 2254102"/>
              <a:gd name="connsiteX88" fmla="*/ 382772 w 2424223"/>
              <a:gd name="connsiteY88" fmla="*/ 106325 h 225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424223" h="2254102">
                <a:moveTo>
                  <a:pt x="382772" y="106325"/>
                </a:moveTo>
                <a:cubicBezTo>
                  <a:pt x="370367" y="118730"/>
                  <a:pt x="357473" y="144719"/>
                  <a:pt x="340242" y="159488"/>
                </a:cubicBezTo>
                <a:cubicBezTo>
                  <a:pt x="331732" y="166782"/>
                  <a:pt x="318369" y="165108"/>
                  <a:pt x="308344" y="170120"/>
                </a:cubicBezTo>
                <a:cubicBezTo>
                  <a:pt x="296914" y="175835"/>
                  <a:pt x="287079" y="184297"/>
                  <a:pt x="276446" y="191386"/>
                </a:cubicBezTo>
                <a:cubicBezTo>
                  <a:pt x="269358" y="202018"/>
                  <a:pt x="263362" y="213466"/>
                  <a:pt x="255181" y="223283"/>
                </a:cubicBezTo>
                <a:cubicBezTo>
                  <a:pt x="245555" y="234835"/>
                  <a:pt x="231624" y="242670"/>
                  <a:pt x="223283" y="255181"/>
                </a:cubicBezTo>
                <a:cubicBezTo>
                  <a:pt x="217066" y="264506"/>
                  <a:pt x="217066" y="276777"/>
                  <a:pt x="212651" y="287079"/>
                </a:cubicBezTo>
                <a:cubicBezTo>
                  <a:pt x="206407" y="301647"/>
                  <a:pt x="197630" y="315041"/>
                  <a:pt x="191386" y="329609"/>
                </a:cubicBezTo>
                <a:cubicBezTo>
                  <a:pt x="164974" y="391236"/>
                  <a:pt x="200353" y="332108"/>
                  <a:pt x="159488" y="393404"/>
                </a:cubicBezTo>
                <a:cubicBezTo>
                  <a:pt x="155944" y="404037"/>
                  <a:pt x="154622" y="415691"/>
                  <a:pt x="148856" y="425302"/>
                </a:cubicBezTo>
                <a:cubicBezTo>
                  <a:pt x="143698" y="433898"/>
                  <a:pt x="133852" y="438739"/>
                  <a:pt x="127590" y="446567"/>
                </a:cubicBezTo>
                <a:cubicBezTo>
                  <a:pt x="119607" y="456546"/>
                  <a:pt x="113413" y="467832"/>
                  <a:pt x="106325" y="478465"/>
                </a:cubicBezTo>
                <a:cubicBezTo>
                  <a:pt x="102781" y="489097"/>
                  <a:pt x="101136" y="500565"/>
                  <a:pt x="95693" y="510362"/>
                </a:cubicBezTo>
                <a:cubicBezTo>
                  <a:pt x="65635" y="564467"/>
                  <a:pt x="64162" y="563159"/>
                  <a:pt x="31897" y="595423"/>
                </a:cubicBezTo>
                <a:lnTo>
                  <a:pt x="10632" y="659218"/>
                </a:lnTo>
                <a:lnTo>
                  <a:pt x="0" y="691116"/>
                </a:lnTo>
                <a:cubicBezTo>
                  <a:pt x="14290" y="1091269"/>
                  <a:pt x="-6321" y="873315"/>
                  <a:pt x="21265" y="1052623"/>
                </a:cubicBezTo>
                <a:cubicBezTo>
                  <a:pt x="25076" y="1077393"/>
                  <a:pt x="26262" y="1102632"/>
                  <a:pt x="31897" y="1127051"/>
                </a:cubicBezTo>
                <a:cubicBezTo>
                  <a:pt x="36937" y="1148892"/>
                  <a:pt x="53163" y="1190846"/>
                  <a:pt x="53163" y="1190846"/>
                </a:cubicBezTo>
                <a:cubicBezTo>
                  <a:pt x="56707" y="1212111"/>
                  <a:pt x="59118" y="1233596"/>
                  <a:pt x="63795" y="1254641"/>
                </a:cubicBezTo>
                <a:cubicBezTo>
                  <a:pt x="82740" y="1339892"/>
                  <a:pt x="69712" y="1212198"/>
                  <a:pt x="85060" y="1350334"/>
                </a:cubicBezTo>
                <a:cubicBezTo>
                  <a:pt x="89773" y="1392751"/>
                  <a:pt x="90053" y="1435622"/>
                  <a:pt x="95693" y="1477925"/>
                </a:cubicBezTo>
                <a:cubicBezTo>
                  <a:pt x="97174" y="1489034"/>
                  <a:pt x="103894" y="1498882"/>
                  <a:pt x="106325" y="1509823"/>
                </a:cubicBezTo>
                <a:cubicBezTo>
                  <a:pt x="111002" y="1530868"/>
                  <a:pt x="111729" y="1552703"/>
                  <a:pt x="116958" y="1573618"/>
                </a:cubicBezTo>
                <a:cubicBezTo>
                  <a:pt x="122395" y="1595364"/>
                  <a:pt x="125789" y="1618762"/>
                  <a:pt x="138223" y="1637413"/>
                </a:cubicBezTo>
                <a:cubicBezTo>
                  <a:pt x="152400" y="1658678"/>
                  <a:pt x="172671" y="1676963"/>
                  <a:pt x="180753" y="1701209"/>
                </a:cubicBezTo>
                <a:lnTo>
                  <a:pt x="202018" y="1765004"/>
                </a:lnTo>
                <a:cubicBezTo>
                  <a:pt x="205562" y="1775637"/>
                  <a:pt x="203325" y="1790685"/>
                  <a:pt x="212651" y="1796902"/>
                </a:cubicBezTo>
                <a:lnTo>
                  <a:pt x="244549" y="1818167"/>
                </a:lnTo>
                <a:cubicBezTo>
                  <a:pt x="266676" y="1906677"/>
                  <a:pt x="239734" y="1819170"/>
                  <a:pt x="276446" y="1892595"/>
                </a:cubicBezTo>
                <a:cubicBezTo>
                  <a:pt x="281458" y="1902620"/>
                  <a:pt x="280862" y="1915168"/>
                  <a:pt x="287079" y="1924493"/>
                </a:cubicBezTo>
                <a:cubicBezTo>
                  <a:pt x="295420" y="1937004"/>
                  <a:pt x="309351" y="1944839"/>
                  <a:pt x="318977" y="1956390"/>
                </a:cubicBezTo>
                <a:cubicBezTo>
                  <a:pt x="327158" y="1966207"/>
                  <a:pt x="331206" y="1979252"/>
                  <a:pt x="340242" y="1988288"/>
                </a:cubicBezTo>
                <a:cubicBezTo>
                  <a:pt x="352772" y="2000819"/>
                  <a:pt x="370241" y="2007655"/>
                  <a:pt x="382772" y="2020186"/>
                </a:cubicBezTo>
                <a:cubicBezTo>
                  <a:pt x="440704" y="2078118"/>
                  <a:pt x="385646" y="2053042"/>
                  <a:pt x="446567" y="2073348"/>
                </a:cubicBezTo>
                <a:cubicBezTo>
                  <a:pt x="457200" y="2080436"/>
                  <a:pt x="467035" y="2088898"/>
                  <a:pt x="478465" y="2094613"/>
                </a:cubicBezTo>
                <a:cubicBezTo>
                  <a:pt x="488490" y="2099625"/>
                  <a:pt x="500632" y="2099685"/>
                  <a:pt x="510363" y="2105246"/>
                </a:cubicBezTo>
                <a:cubicBezTo>
                  <a:pt x="525749" y="2114038"/>
                  <a:pt x="537043" y="2129219"/>
                  <a:pt x="552893" y="2137144"/>
                </a:cubicBezTo>
                <a:cubicBezTo>
                  <a:pt x="572942" y="2147168"/>
                  <a:pt x="596639" y="2148385"/>
                  <a:pt x="616688" y="2158409"/>
                </a:cubicBezTo>
                <a:cubicBezTo>
                  <a:pt x="672289" y="2186209"/>
                  <a:pt x="643841" y="2175830"/>
                  <a:pt x="701749" y="2190307"/>
                </a:cubicBezTo>
                <a:cubicBezTo>
                  <a:pt x="712381" y="2197395"/>
                  <a:pt x="722216" y="2205857"/>
                  <a:pt x="733646" y="2211572"/>
                </a:cubicBezTo>
                <a:cubicBezTo>
                  <a:pt x="750635" y="2220067"/>
                  <a:pt x="792185" y="2228297"/>
                  <a:pt x="808074" y="2232837"/>
                </a:cubicBezTo>
                <a:cubicBezTo>
                  <a:pt x="914849" y="2263344"/>
                  <a:pt x="749547" y="2220862"/>
                  <a:pt x="882502" y="2254102"/>
                </a:cubicBezTo>
                <a:lnTo>
                  <a:pt x="1403497" y="2243469"/>
                </a:lnTo>
                <a:cubicBezTo>
                  <a:pt x="1423607" y="2242696"/>
                  <a:pt x="1453332" y="2223206"/>
                  <a:pt x="1467293" y="2211572"/>
                </a:cubicBezTo>
                <a:cubicBezTo>
                  <a:pt x="1478844" y="2201946"/>
                  <a:pt x="1486679" y="2188015"/>
                  <a:pt x="1499190" y="2179674"/>
                </a:cubicBezTo>
                <a:cubicBezTo>
                  <a:pt x="1508515" y="2173457"/>
                  <a:pt x="1521291" y="2174484"/>
                  <a:pt x="1531088" y="2169041"/>
                </a:cubicBezTo>
                <a:cubicBezTo>
                  <a:pt x="1553429" y="2156629"/>
                  <a:pt x="1573618" y="2140688"/>
                  <a:pt x="1594883" y="2126511"/>
                </a:cubicBezTo>
                <a:cubicBezTo>
                  <a:pt x="1605516" y="2119423"/>
                  <a:pt x="1615351" y="2110961"/>
                  <a:pt x="1626781" y="2105246"/>
                </a:cubicBezTo>
                <a:cubicBezTo>
                  <a:pt x="1640958" y="2098158"/>
                  <a:pt x="1656413" y="2093194"/>
                  <a:pt x="1669311" y="2083981"/>
                </a:cubicBezTo>
                <a:cubicBezTo>
                  <a:pt x="1738999" y="2034203"/>
                  <a:pt x="1664684" y="2064257"/>
                  <a:pt x="1733107" y="2041451"/>
                </a:cubicBezTo>
                <a:cubicBezTo>
                  <a:pt x="1810818" y="1989643"/>
                  <a:pt x="1713106" y="2052880"/>
                  <a:pt x="1807535" y="1998920"/>
                </a:cubicBezTo>
                <a:cubicBezTo>
                  <a:pt x="1818630" y="1992580"/>
                  <a:pt x="1828337" y="1983995"/>
                  <a:pt x="1839432" y="1977655"/>
                </a:cubicBezTo>
                <a:cubicBezTo>
                  <a:pt x="1853194" y="1969791"/>
                  <a:pt x="1868201" y="1964254"/>
                  <a:pt x="1881963" y="1956390"/>
                </a:cubicBezTo>
                <a:cubicBezTo>
                  <a:pt x="1893058" y="1950050"/>
                  <a:pt x="1902430" y="1940840"/>
                  <a:pt x="1913860" y="1935125"/>
                </a:cubicBezTo>
                <a:cubicBezTo>
                  <a:pt x="1923885" y="1930113"/>
                  <a:pt x="1935125" y="1928037"/>
                  <a:pt x="1945758" y="1924493"/>
                </a:cubicBezTo>
                <a:cubicBezTo>
                  <a:pt x="1987293" y="1882956"/>
                  <a:pt x="1943710" y="1920200"/>
                  <a:pt x="1998921" y="1892595"/>
                </a:cubicBezTo>
                <a:cubicBezTo>
                  <a:pt x="2010351" y="1886880"/>
                  <a:pt x="2019141" y="1876520"/>
                  <a:pt x="2030818" y="1871330"/>
                </a:cubicBezTo>
                <a:cubicBezTo>
                  <a:pt x="2051302" y="1862226"/>
                  <a:pt x="2094614" y="1850065"/>
                  <a:pt x="2094614" y="1850065"/>
                </a:cubicBezTo>
                <a:lnTo>
                  <a:pt x="2158409" y="1807534"/>
                </a:lnTo>
                <a:lnTo>
                  <a:pt x="2190307" y="1786269"/>
                </a:lnTo>
                <a:cubicBezTo>
                  <a:pt x="2266299" y="1672283"/>
                  <a:pt x="2147953" y="1845282"/>
                  <a:pt x="2243470" y="1722474"/>
                </a:cubicBezTo>
                <a:cubicBezTo>
                  <a:pt x="2259161" y="1702300"/>
                  <a:pt x="2286000" y="1658679"/>
                  <a:pt x="2286000" y="1658679"/>
                </a:cubicBezTo>
                <a:cubicBezTo>
                  <a:pt x="2289544" y="1644502"/>
                  <a:pt x="2290097" y="1629218"/>
                  <a:pt x="2296632" y="1616148"/>
                </a:cubicBezTo>
                <a:cubicBezTo>
                  <a:pt x="2308062" y="1593289"/>
                  <a:pt x="2339163" y="1552353"/>
                  <a:pt x="2339163" y="1552353"/>
                </a:cubicBezTo>
                <a:cubicBezTo>
                  <a:pt x="2342707" y="1538176"/>
                  <a:pt x="2345596" y="1523820"/>
                  <a:pt x="2349795" y="1509823"/>
                </a:cubicBezTo>
                <a:cubicBezTo>
                  <a:pt x="2356236" y="1488353"/>
                  <a:pt x="2365623" y="1467773"/>
                  <a:pt x="2371060" y="1446027"/>
                </a:cubicBezTo>
                <a:cubicBezTo>
                  <a:pt x="2382441" y="1400507"/>
                  <a:pt x="2383324" y="1399842"/>
                  <a:pt x="2392325" y="1350334"/>
                </a:cubicBezTo>
                <a:cubicBezTo>
                  <a:pt x="2403270" y="1290139"/>
                  <a:pt x="2424223" y="1169581"/>
                  <a:pt x="2424223" y="1169581"/>
                </a:cubicBezTo>
                <a:cubicBezTo>
                  <a:pt x="2420679" y="971107"/>
                  <a:pt x="2420095" y="772557"/>
                  <a:pt x="2413590" y="574158"/>
                </a:cubicBezTo>
                <a:cubicBezTo>
                  <a:pt x="2412389" y="537523"/>
                  <a:pt x="2401461" y="521073"/>
                  <a:pt x="2392325" y="489097"/>
                </a:cubicBezTo>
                <a:cubicBezTo>
                  <a:pt x="2384615" y="462111"/>
                  <a:pt x="2381988" y="440168"/>
                  <a:pt x="2371060" y="414669"/>
                </a:cubicBezTo>
                <a:cubicBezTo>
                  <a:pt x="2364816" y="400101"/>
                  <a:pt x="2355682" y="386855"/>
                  <a:pt x="2349795" y="372139"/>
                </a:cubicBezTo>
                <a:cubicBezTo>
                  <a:pt x="2341470" y="351327"/>
                  <a:pt x="2340964" y="326995"/>
                  <a:pt x="2328530" y="308344"/>
                </a:cubicBezTo>
                <a:lnTo>
                  <a:pt x="2286000" y="244548"/>
                </a:lnTo>
                <a:cubicBezTo>
                  <a:pt x="2267099" y="216196"/>
                  <a:pt x="2261174" y="202793"/>
                  <a:pt x="2232837" y="180753"/>
                </a:cubicBezTo>
                <a:cubicBezTo>
                  <a:pt x="2112155" y="86889"/>
                  <a:pt x="2214145" y="166091"/>
                  <a:pt x="2137144" y="127590"/>
                </a:cubicBezTo>
                <a:cubicBezTo>
                  <a:pt x="2125714" y="121875"/>
                  <a:pt x="2117460" y="110083"/>
                  <a:pt x="2105246" y="106325"/>
                </a:cubicBezTo>
                <a:cubicBezTo>
                  <a:pt x="2050096" y="89356"/>
                  <a:pt x="1972176" y="81717"/>
                  <a:pt x="1913860" y="74427"/>
                </a:cubicBezTo>
                <a:cubicBezTo>
                  <a:pt x="1841348" y="50257"/>
                  <a:pt x="1914803" y="72139"/>
                  <a:pt x="1775637" y="53162"/>
                </a:cubicBezTo>
                <a:cubicBezTo>
                  <a:pt x="1749701" y="49625"/>
                  <a:pt x="1629117" y="28349"/>
                  <a:pt x="1584251" y="21265"/>
                </a:cubicBezTo>
                <a:lnTo>
                  <a:pt x="1446028" y="0"/>
                </a:lnTo>
                <a:cubicBezTo>
                  <a:pt x="1343246" y="3544"/>
                  <a:pt x="1240337" y="4411"/>
                  <a:pt x="1137683" y="10632"/>
                </a:cubicBezTo>
                <a:cubicBezTo>
                  <a:pt x="1123097" y="11516"/>
                  <a:pt x="1109150" y="17066"/>
                  <a:pt x="1095153" y="21265"/>
                </a:cubicBezTo>
                <a:cubicBezTo>
                  <a:pt x="1073683" y="27706"/>
                  <a:pt x="1053767" y="41996"/>
                  <a:pt x="1031358" y="42530"/>
                </a:cubicBezTo>
                <a:lnTo>
                  <a:pt x="584790" y="53162"/>
                </a:lnTo>
                <a:cubicBezTo>
                  <a:pt x="570613" y="56706"/>
                  <a:pt x="556623" y="61102"/>
                  <a:pt x="542260" y="63795"/>
                </a:cubicBezTo>
                <a:cubicBezTo>
                  <a:pt x="499882" y="71741"/>
                  <a:pt x="414670" y="85060"/>
                  <a:pt x="414670" y="85060"/>
                </a:cubicBezTo>
                <a:cubicBezTo>
                  <a:pt x="376178" y="110721"/>
                  <a:pt x="395177" y="93920"/>
                  <a:pt x="382772" y="106325"/>
                </a:cubicBez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4" name="Forme libre 3"/>
          <p:cNvSpPr/>
          <p:nvPr/>
        </p:nvSpPr>
        <p:spPr>
          <a:xfrm>
            <a:off x="5891214" y="692944"/>
            <a:ext cx="1285875" cy="806054"/>
          </a:xfrm>
          <a:custGeom>
            <a:avLst/>
            <a:gdLst>
              <a:gd name="connsiteX0" fmla="*/ 276447 w 1286540"/>
              <a:gd name="connsiteY0" fmla="*/ 623 h 1074511"/>
              <a:gd name="connsiteX1" fmla="*/ 223284 w 1286540"/>
              <a:gd name="connsiteY1" fmla="*/ 21888 h 1074511"/>
              <a:gd name="connsiteX2" fmla="*/ 159489 w 1286540"/>
              <a:gd name="connsiteY2" fmla="*/ 53785 h 1074511"/>
              <a:gd name="connsiteX3" fmla="*/ 138223 w 1286540"/>
              <a:gd name="connsiteY3" fmla="*/ 75050 h 1074511"/>
              <a:gd name="connsiteX4" fmla="*/ 116958 w 1286540"/>
              <a:gd name="connsiteY4" fmla="*/ 106948 h 1074511"/>
              <a:gd name="connsiteX5" fmla="*/ 85061 w 1286540"/>
              <a:gd name="connsiteY5" fmla="*/ 128213 h 1074511"/>
              <a:gd name="connsiteX6" fmla="*/ 74428 w 1286540"/>
              <a:gd name="connsiteY6" fmla="*/ 160111 h 1074511"/>
              <a:gd name="connsiteX7" fmla="*/ 53163 w 1286540"/>
              <a:gd name="connsiteY7" fmla="*/ 192009 h 1074511"/>
              <a:gd name="connsiteX8" fmla="*/ 31898 w 1286540"/>
              <a:gd name="connsiteY8" fmla="*/ 277069 h 1074511"/>
              <a:gd name="connsiteX9" fmla="*/ 0 w 1286540"/>
              <a:gd name="connsiteY9" fmla="*/ 394027 h 1074511"/>
              <a:gd name="connsiteX10" fmla="*/ 31898 w 1286540"/>
              <a:gd name="connsiteY10" fmla="*/ 723637 h 1074511"/>
              <a:gd name="connsiteX11" fmla="*/ 42530 w 1286540"/>
              <a:gd name="connsiteY11" fmla="*/ 755534 h 1074511"/>
              <a:gd name="connsiteX12" fmla="*/ 85061 w 1286540"/>
              <a:gd name="connsiteY12" fmla="*/ 819330 h 1074511"/>
              <a:gd name="connsiteX13" fmla="*/ 148856 w 1286540"/>
              <a:gd name="connsiteY13" fmla="*/ 861860 h 1074511"/>
              <a:gd name="connsiteX14" fmla="*/ 212651 w 1286540"/>
              <a:gd name="connsiteY14" fmla="*/ 893757 h 1074511"/>
              <a:gd name="connsiteX15" fmla="*/ 308344 w 1286540"/>
              <a:gd name="connsiteY15" fmla="*/ 936288 h 1074511"/>
              <a:gd name="connsiteX16" fmla="*/ 340242 w 1286540"/>
              <a:gd name="connsiteY16" fmla="*/ 946920 h 1074511"/>
              <a:gd name="connsiteX17" fmla="*/ 414670 w 1286540"/>
              <a:gd name="connsiteY17" fmla="*/ 989450 h 1074511"/>
              <a:gd name="connsiteX18" fmla="*/ 457200 w 1286540"/>
              <a:gd name="connsiteY18" fmla="*/ 1000083 h 1074511"/>
              <a:gd name="connsiteX19" fmla="*/ 520996 w 1286540"/>
              <a:gd name="connsiteY19" fmla="*/ 1021348 h 1074511"/>
              <a:gd name="connsiteX20" fmla="*/ 616689 w 1286540"/>
              <a:gd name="connsiteY20" fmla="*/ 1063878 h 1074511"/>
              <a:gd name="connsiteX21" fmla="*/ 648586 w 1286540"/>
              <a:gd name="connsiteY21" fmla="*/ 1074511 h 1074511"/>
              <a:gd name="connsiteX22" fmla="*/ 999461 w 1286540"/>
              <a:gd name="connsiteY22" fmla="*/ 1063878 h 1074511"/>
              <a:gd name="connsiteX23" fmla="*/ 1116419 w 1286540"/>
              <a:gd name="connsiteY23" fmla="*/ 1031981 h 1074511"/>
              <a:gd name="connsiteX24" fmla="*/ 1169582 w 1286540"/>
              <a:gd name="connsiteY24" fmla="*/ 989450 h 1074511"/>
              <a:gd name="connsiteX25" fmla="*/ 1201479 w 1286540"/>
              <a:gd name="connsiteY25" fmla="*/ 968185 h 1074511"/>
              <a:gd name="connsiteX26" fmla="*/ 1254642 w 1286540"/>
              <a:gd name="connsiteY26" fmla="*/ 904390 h 1074511"/>
              <a:gd name="connsiteX27" fmla="*/ 1275907 w 1286540"/>
              <a:gd name="connsiteY27" fmla="*/ 819330 h 1074511"/>
              <a:gd name="connsiteX28" fmla="*/ 1286540 w 1286540"/>
              <a:gd name="connsiteY28" fmla="*/ 787432 h 1074511"/>
              <a:gd name="connsiteX29" fmla="*/ 1265275 w 1286540"/>
              <a:gd name="connsiteY29" fmla="*/ 681106 h 1074511"/>
              <a:gd name="connsiteX30" fmla="*/ 1244010 w 1286540"/>
              <a:gd name="connsiteY30" fmla="*/ 617311 h 1074511"/>
              <a:gd name="connsiteX31" fmla="*/ 1233377 w 1286540"/>
              <a:gd name="connsiteY31" fmla="*/ 553516 h 1074511"/>
              <a:gd name="connsiteX32" fmla="*/ 1222744 w 1286540"/>
              <a:gd name="connsiteY32" fmla="*/ 468455 h 1074511"/>
              <a:gd name="connsiteX33" fmla="*/ 1190847 w 1286540"/>
              <a:gd name="connsiteY33" fmla="*/ 372762 h 1074511"/>
              <a:gd name="connsiteX34" fmla="*/ 1180214 w 1286540"/>
              <a:gd name="connsiteY34" fmla="*/ 330232 h 1074511"/>
              <a:gd name="connsiteX35" fmla="*/ 1137684 w 1286540"/>
              <a:gd name="connsiteY35" fmla="*/ 255804 h 1074511"/>
              <a:gd name="connsiteX36" fmla="*/ 1127051 w 1286540"/>
              <a:gd name="connsiteY36" fmla="*/ 223906 h 1074511"/>
              <a:gd name="connsiteX37" fmla="*/ 1073889 w 1286540"/>
              <a:gd name="connsiteY37" fmla="*/ 170743 h 1074511"/>
              <a:gd name="connsiteX38" fmla="*/ 1052623 w 1286540"/>
              <a:gd name="connsiteY38" fmla="*/ 149478 h 1074511"/>
              <a:gd name="connsiteX39" fmla="*/ 988828 w 1286540"/>
              <a:gd name="connsiteY39" fmla="*/ 128213 h 1074511"/>
              <a:gd name="connsiteX40" fmla="*/ 925033 w 1286540"/>
              <a:gd name="connsiteY40" fmla="*/ 96316 h 1074511"/>
              <a:gd name="connsiteX41" fmla="*/ 818707 w 1286540"/>
              <a:gd name="connsiteY41" fmla="*/ 75050 h 1074511"/>
              <a:gd name="connsiteX42" fmla="*/ 776177 w 1286540"/>
              <a:gd name="connsiteY42" fmla="*/ 64418 h 1074511"/>
              <a:gd name="connsiteX43" fmla="*/ 712382 w 1286540"/>
              <a:gd name="connsiteY43" fmla="*/ 43153 h 1074511"/>
              <a:gd name="connsiteX44" fmla="*/ 659219 w 1286540"/>
              <a:gd name="connsiteY44" fmla="*/ 32520 h 1074511"/>
              <a:gd name="connsiteX45" fmla="*/ 595423 w 1286540"/>
              <a:gd name="connsiteY45" fmla="*/ 11255 h 1074511"/>
              <a:gd name="connsiteX46" fmla="*/ 329610 w 1286540"/>
              <a:gd name="connsiteY46" fmla="*/ 623 h 107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286540" h="1074511">
                <a:moveTo>
                  <a:pt x="276447" y="623"/>
                </a:moveTo>
                <a:cubicBezTo>
                  <a:pt x="258726" y="7711"/>
                  <a:pt x="240355" y="13353"/>
                  <a:pt x="223284" y="21888"/>
                </a:cubicBezTo>
                <a:cubicBezTo>
                  <a:pt x="140840" y="63110"/>
                  <a:pt x="239661" y="27062"/>
                  <a:pt x="159489" y="53785"/>
                </a:cubicBezTo>
                <a:cubicBezTo>
                  <a:pt x="152400" y="60873"/>
                  <a:pt x="144485" y="67222"/>
                  <a:pt x="138223" y="75050"/>
                </a:cubicBezTo>
                <a:cubicBezTo>
                  <a:pt x="130240" y="85029"/>
                  <a:pt x="125994" y="97912"/>
                  <a:pt x="116958" y="106948"/>
                </a:cubicBezTo>
                <a:cubicBezTo>
                  <a:pt x="107922" y="115984"/>
                  <a:pt x="95693" y="121125"/>
                  <a:pt x="85061" y="128213"/>
                </a:cubicBezTo>
                <a:cubicBezTo>
                  <a:pt x="81517" y="138846"/>
                  <a:pt x="79440" y="150086"/>
                  <a:pt x="74428" y="160111"/>
                </a:cubicBezTo>
                <a:cubicBezTo>
                  <a:pt x="68713" y="171541"/>
                  <a:pt x="57530" y="180000"/>
                  <a:pt x="53163" y="192009"/>
                </a:cubicBezTo>
                <a:cubicBezTo>
                  <a:pt x="43175" y="219475"/>
                  <a:pt x="41140" y="249343"/>
                  <a:pt x="31898" y="277069"/>
                </a:cubicBezTo>
                <a:cubicBezTo>
                  <a:pt x="4918" y="358009"/>
                  <a:pt x="15029" y="318884"/>
                  <a:pt x="0" y="394027"/>
                </a:cubicBezTo>
                <a:cubicBezTo>
                  <a:pt x="11529" y="682242"/>
                  <a:pt x="-17408" y="575715"/>
                  <a:pt x="31898" y="723637"/>
                </a:cubicBezTo>
                <a:cubicBezTo>
                  <a:pt x="35442" y="734269"/>
                  <a:pt x="36313" y="746209"/>
                  <a:pt x="42530" y="755534"/>
                </a:cubicBezTo>
                <a:cubicBezTo>
                  <a:pt x="56707" y="776799"/>
                  <a:pt x="63796" y="805153"/>
                  <a:pt x="85061" y="819330"/>
                </a:cubicBezTo>
                <a:lnTo>
                  <a:pt x="148856" y="861860"/>
                </a:lnTo>
                <a:cubicBezTo>
                  <a:pt x="190078" y="889341"/>
                  <a:pt x="168632" y="879084"/>
                  <a:pt x="212651" y="893757"/>
                </a:cubicBezTo>
                <a:cubicBezTo>
                  <a:pt x="263199" y="927456"/>
                  <a:pt x="232427" y="910983"/>
                  <a:pt x="308344" y="936288"/>
                </a:cubicBezTo>
                <a:lnTo>
                  <a:pt x="340242" y="946920"/>
                </a:lnTo>
                <a:cubicBezTo>
                  <a:pt x="366683" y="964547"/>
                  <a:pt x="383836" y="977887"/>
                  <a:pt x="414670" y="989450"/>
                </a:cubicBezTo>
                <a:cubicBezTo>
                  <a:pt x="428353" y="994581"/>
                  <a:pt x="443203" y="995884"/>
                  <a:pt x="457200" y="1000083"/>
                </a:cubicBezTo>
                <a:cubicBezTo>
                  <a:pt x="478670" y="1006524"/>
                  <a:pt x="520996" y="1021348"/>
                  <a:pt x="520996" y="1021348"/>
                </a:cubicBezTo>
                <a:cubicBezTo>
                  <a:pt x="571545" y="1055048"/>
                  <a:pt x="540768" y="1038571"/>
                  <a:pt x="616689" y="1063878"/>
                </a:cubicBezTo>
                <a:lnTo>
                  <a:pt x="648586" y="1074511"/>
                </a:lnTo>
                <a:cubicBezTo>
                  <a:pt x="765544" y="1070967"/>
                  <a:pt x="882761" y="1072417"/>
                  <a:pt x="999461" y="1063878"/>
                </a:cubicBezTo>
                <a:cubicBezTo>
                  <a:pt x="1030184" y="1061630"/>
                  <a:pt x="1081802" y="1043519"/>
                  <a:pt x="1116419" y="1031981"/>
                </a:cubicBezTo>
                <a:cubicBezTo>
                  <a:pt x="1214591" y="966532"/>
                  <a:pt x="1093830" y="1050052"/>
                  <a:pt x="1169582" y="989450"/>
                </a:cubicBezTo>
                <a:cubicBezTo>
                  <a:pt x="1179560" y="981467"/>
                  <a:pt x="1191662" y="976366"/>
                  <a:pt x="1201479" y="968185"/>
                </a:cubicBezTo>
                <a:cubicBezTo>
                  <a:pt x="1221637" y="951387"/>
                  <a:pt x="1242693" y="928289"/>
                  <a:pt x="1254642" y="904390"/>
                </a:cubicBezTo>
                <a:cubicBezTo>
                  <a:pt x="1266796" y="880082"/>
                  <a:pt x="1269839" y="843601"/>
                  <a:pt x="1275907" y="819330"/>
                </a:cubicBezTo>
                <a:cubicBezTo>
                  <a:pt x="1278625" y="808457"/>
                  <a:pt x="1282996" y="798065"/>
                  <a:pt x="1286540" y="787432"/>
                </a:cubicBezTo>
                <a:cubicBezTo>
                  <a:pt x="1279452" y="751990"/>
                  <a:pt x="1276705" y="715395"/>
                  <a:pt x="1265275" y="681106"/>
                </a:cubicBezTo>
                <a:cubicBezTo>
                  <a:pt x="1258187" y="659841"/>
                  <a:pt x="1247695" y="639421"/>
                  <a:pt x="1244010" y="617311"/>
                </a:cubicBezTo>
                <a:cubicBezTo>
                  <a:pt x="1240466" y="596046"/>
                  <a:pt x="1236426" y="574858"/>
                  <a:pt x="1233377" y="553516"/>
                </a:cubicBezTo>
                <a:cubicBezTo>
                  <a:pt x="1229336" y="525229"/>
                  <a:pt x="1229289" y="496270"/>
                  <a:pt x="1222744" y="468455"/>
                </a:cubicBezTo>
                <a:cubicBezTo>
                  <a:pt x="1215043" y="435726"/>
                  <a:pt x="1199002" y="405381"/>
                  <a:pt x="1190847" y="372762"/>
                </a:cubicBezTo>
                <a:cubicBezTo>
                  <a:pt x="1187303" y="358585"/>
                  <a:pt x="1185345" y="343915"/>
                  <a:pt x="1180214" y="330232"/>
                </a:cubicBezTo>
                <a:cubicBezTo>
                  <a:pt x="1152253" y="255671"/>
                  <a:pt x="1168532" y="317500"/>
                  <a:pt x="1137684" y="255804"/>
                </a:cubicBezTo>
                <a:cubicBezTo>
                  <a:pt x="1132672" y="245779"/>
                  <a:pt x="1133776" y="232872"/>
                  <a:pt x="1127051" y="223906"/>
                </a:cubicBezTo>
                <a:cubicBezTo>
                  <a:pt x="1112014" y="203857"/>
                  <a:pt x="1091610" y="188464"/>
                  <a:pt x="1073889" y="170743"/>
                </a:cubicBezTo>
                <a:cubicBezTo>
                  <a:pt x="1066800" y="163654"/>
                  <a:pt x="1062133" y="152648"/>
                  <a:pt x="1052623" y="149478"/>
                </a:cubicBezTo>
                <a:cubicBezTo>
                  <a:pt x="1031358" y="142390"/>
                  <a:pt x="1007479" y="140647"/>
                  <a:pt x="988828" y="128213"/>
                </a:cubicBezTo>
                <a:cubicBezTo>
                  <a:pt x="959414" y="108604"/>
                  <a:pt x="958696" y="104085"/>
                  <a:pt x="925033" y="96316"/>
                </a:cubicBezTo>
                <a:cubicBezTo>
                  <a:pt x="889815" y="88189"/>
                  <a:pt x="853772" y="83816"/>
                  <a:pt x="818707" y="75050"/>
                </a:cubicBezTo>
                <a:cubicBezTo>
                  <a:pt x="804530" y="71506"/>
                  <a:pt x="790174" y="68617"/>
                  <a:pt x="776177" y="64418"/>
                </a:cubicBezTo>
                <a:cubicBezTo>
                  <a:pt x="754707" y="57977"/>
                  <a:pt x="734362" y="47549"/>
                  <a:pt x="712382" y="43153"/>
                </a:cubicBezTo>
                <a:cubicBezTo>
                  <a:pt x="694661" y="39609"/>
                  <a:pt x="676654" y="37275"/>
                  <a:pt x="659219" y="32520"/>
                </a:cubicBezTo>
                <a:cubicBezTo>
                  <a:pt x="637593" y="26622"/>
                  <a:pt x="617747" y="13284"/>
                  <a:pt x="595423" y="11255"/>
                </a:cubicBezTo>
                <a:cubicBezTo>
                  <a:pt x="429050" y="-3869"/>
                  <a:pt x="517612" y="623"/>
                  <a:pt x="329610" y="623"/>
                </a:cubicBezTo>
              </a:path>
            </a:pathLst>
          </a:custGeom>
          <a:noFill/>
          <a:ln w="190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Text Box 7"/>
          <p:cNvSpPr txBox="1">
            <a:spLocks noChangeArrowheads="1"/>
          </p:cNvSpPr>
          <p:nvPr/>
        </p:nvSpPr>
        <p:spPr bwMode="auto">
          <a:xfrm>
            <a:off x="7265989" y="1084660"/>
            <a:ext cx="358775" cy="307777"/>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7" name="Text Box 7"/>
          <p:cNvSpPr txBox="1">
            <a:spLocks noChangeArrowheads="1"/>
          </p:cNvSpPr>
          <p:nvPr/>
        </p:nvSpPr>
        <p:spPr bwMode="auto">
          <a:xfrm>
            <a:off x="7867651" y="228600"/>
            <a:ext cx="358775" cy="307777"/>
          </a:xfrm>
          <a:prstGeom prst="rect">
            <a:avLst/>
          </a:prstGeom>
          <a:solidFill>
            <a:srgbClr val="FFFF00"/>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8" name="Text Box 7"/>
          <p:cNvSpPr txBox="1">
            <a:spLocks noChangeArrowheads="1"/>
          </p:cNvSpPr>
          <p:nvPr/>
        </p:nvSpPr>
        <p:spPr bwMode="auto">
          <a:xfrm>
            <a:off x="409576" y="3308747"/>
            <a:ext cx="2867025" cy="400110"/>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000">
                <a:solidFill>
                  <a:schemeClr val="tx1"/>
                </a:solidFill>
                <a:latin typeface="Calibri" pitchFamily="34" charset="0"/>
              </a:rPr>
              <a:t>1. Contour du CJ cavitaire</a:t>
            </a:r>
          </a:p>
        </p:txBody>
      </p:sp>
      <p:sp>
        <p:nvSpPr>
          <p:cNvPr id="9" name="Text Box 7"/>
          <p:cNvSpPr txBox="1">
            <a:spLocks noChangeArrowheads="1"/>
          </p:cNvSpPr>
          <p:nvPr/>
        </p:nvSpPr>
        <p:spPr bwMode="auto">
          <a:xfrm>
            <a:off x="409576" y="3687366"/>
            <a:ext cx="3338513" cy="400110"/>
          </a:xfrm>
          <a:prstGeom prst="rect">
            <a:avLst/>
          </a:prstGeom>
          <a:solidFill>
            <a:srgbClr val="FFFFCC"/>
          </a:solidFill>
          <a:ln w="9525">
            <a:solidFill>
              <a:schemeClr val="tx1"/>
            </a:solidFill>
            <a:miter lim="800000"/>
            <a:headEnd/>
            <a:tailEnd/>
          </a:ln>
        </p:spPr>
        <p:txBody>
          <a:bodyPr>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2000">
                <a:solidFill>
                  <a:schemeClr val="tx1"/>
                </a:solidFill>
                <a:latin typeface="Calibri" pitchFamily="34" charset="0"/>
              </a:rPr>
              <a:t>2. Contour de la cavité du CJ </a:t>
            </a:r>
          </a:p>
        </p:txBody>
      </p:sp>
      <p:sp>
        <p:nvSpPr>
          <p:cNvPr id="13" name="Rectangle 12"/>
          <p:cNvSpPr/>
          <p:nvPr/>
        </p:nvSpPr>
        <p:spPr>
          <a:xfrm>
            <a:off x="147638" y="263129"/>
            <a:ext cx="723900"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4" name="Rectangle 13"/>
          <p:cNvSpPr/>
          <p:nvPr/>
        </p:nvSpPr>
        <p:spPr>
          <a:xfrm>
            <a:off x="4572000" y="245269"/>
            <a:ext cx="723900" cy="161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Text Box 7"/>
          <p:cNvSpPr txBox="1">
            <a:spLocks noChangeArrowheads="1"/>
          </p:cNvSpPr>
          <p:nvPr/>
        </p:nvSpPr>
        <p:spPr bwMode="auto">
          <a:xfrm>
            <a:off x="6605588" y="4879181"/>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pic>
        <p:nvPicPr>
          <p:cNvPr id="64514" name="Picture 2" descr="C:\Users\User\Pictures\Oeil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7662" y="2931790"/>
            <a:ext cx="1897714" cy="184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875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1" descr="D:\Activités d'enseignements\Ressources\Multimedia\Multimedia echographie RU\Photos Titan Benedicte Gabriel\Bov Ovaire CJ 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92" y="141685"/>
            <a:ext cx="3653482" cy="259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 descr="D:\Activités d'enseignements\Ressources\Multimedia\Multimedia echographie RU\Photos Titan Benedicte Gabriel\Bov Ovaire CJ 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706" y="161926"/>
            <a:ext cx="3703638" cy="259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e libre 1"/>
          <p:cNvSpPr/>
          <p:nvPr/>
        </p:nvSpPr>
        <p:spPr>
          <a:xfrm>
            <a:off x="5026704" y="167878"/>
            <a:ext cx="3587137" cy="2184797"/>
          </a:xfrm>
          <a:custGeom>
            <a:avLst/>
            <a:gdLst>
              <a:gd name="connsiteX0" fmla="*/ 637954 w 4203377"/>
              <a:gd name="connsiteY0" fmla="*/ 106325 h 2913321"/>
              <a:gd name="connsiteX1" fmla="*/ 542261 w 4203377"/>
              <a:gd name="connsiteY1" fmla="*/ 159488 h 2913321"/>
              <a:gd name="connsiteX2" fmla="*/ 510363 w 4203377"/>
              <a:gd name="connsiteY2" fmla="*/ 191386 h 2913321"/>
              <a:gd name="connsiteX3" fmla="*/ 446568 w 4203377"/>
              <a:gd name="connsiteY3" fmla="*/ 233916 h 2913321"/>
              <a:gd name="connsiteX4" fmla="*/ 414670 w 4203377"/>
              <a:gd name="connsiteY4" fmla="*/ 255181 h 2913321"/>
              <a:gd name="connsiteX5" fmla="*/ 393405 w 4203377"/>
              <a:gd name="connsiteY5" fmla="*/ 287079 h 2913321"/>
              <a:gd name="connsiteX6" fmla="*/ 372140 w 4203377"/>
              <a:gd name="connsiteY6" fmla="*/ 350874 h 2913321"/>
              <a:gd name="connsiteX7" fmla="*/ 350875 w 4203377"/>
              <a:gd name="connsiteY7" fmla="*/ 382772 h 2913321"/>
              <a:gd name="connsiteX8" fmla="*/ 340242 w 4203377"/>
              <a:gd name="connsiteY8" fmla="*/ 414669 h 2913321"/>
              <a:gd name="connsiteX9" fmla="*/ 318977 w 4203377"/>
              <a:gd name="connsiteY9" fmla="*/ 435935 h 2913321"/>
              <a:gd name="connsiteX10" fmla="*/ 244549 w 4203377"/>
              <a:gd name="connsiteY10" fmla="*/ 520995 h 2913321"/>
              <a:gd name="connsiteX11" fmla="*/ 212651 w 4203377"/>
              <a:gd name="connsiteY11" fmla="*/ 584790 h 2913321"/>
              <a:gd name="connsiteX12" fmla="*/ 191386 w 4203377"/>
              <a:gd name="connsiteY12" fmla="*/ 616688 h 2913321"/>
              <a:gd name="connsiteX13" fmla="*/ 138224 w 4203377"/>
              <a:gd name="connsiteY13" fmla="*/ 712381 h 2913321"/>
              <a:gd name="connsiteX14" fmla="*/ 116958 w 4203377"/>
              <a:gd name="connsiteY14" fmla="*/ 744279 h 2913321"/>
              <a:gd name="connsiteX15" fmla="*/ 85061 w 4203377"/>
              <a:gd name="connsiteY15" fmla="*/ 861237 h 2913321"/>
              <a:gd name="connsiteX16" fmla="*/ 74428 w 4203377"/>
              <a:gd name="connsiteY16" fmla="*/ 1010093 h 2913321"/>
              <a:gd name="connsiteX17" fmla="*/ 63796 w 4203377"/>
              <a:gd name="connsiteY17" fmla="*/ 1116418 h 2913321"/>
              <a:gd name="connsiteX18" fmla="*/ 42531 w 4203377"/>
              <a:gd name="connsiteY18" fmla="*/ 1392865 h 2913321"/>
              <a:gd name="connsiteX19" fmla="*/ 31898 w 4203377"/>
              <a:gd name="connsiteY19" fmla="*/ 1446028 h 2913321"/>
              <a:gd name="connsiteX20" fmla="*/ 10633 w 4203377"/>
              <a:gd name="connsiteY20" fmla="*/ 1520456 h 2913321"/>
              <a:gd name="connsiteX21" fmla="*/ 0 w 4203377"/>
              <a:gd name="connsiteY21" fmla="*/ 1594883 h 2913321"/>
              <a:gd name="connsiteX22" fmla="*/ 10633 w 4203377"/>
              <a:gd name="connsiteY22" fmla="*/ 1871330 h 2913321"/>
              <a:gd name="connsiteX23" fmla="*/ 31898 w 4203377"/>
              <a:gd name="connsiteY23" fmla="*/ 1935125 h 2913321"/>
              <a:gd name="connsiteX24" fmla="*/ 63796 w 4203377"/>
              <a:gd name="connsiteY24" fmla="*/ 2009553 h 2913321"/>
              <a:gd name="connsiteX25" fmla="*/ 74428 w 4203377"/>
              <a:gd name="connsiteY25" fmla="*/ 2041451 h 2913321"/>
              <a:gd name="connsiteX26" fmla="*/ 95693 w 4203377"/>
              <a:gd name="connsiteY26" fmla="*/ 2073349 h 2913321"/>
              <a:gd name="connsiteX27" fmla="*/ 106326 w 4203377"/>
              <a:gd name="connsiteY27" fmla="*/ 2105246 h 2913321"/>
              <a:gd name="connsiteX28" fmla="*/ 127591 w 4203377"/>
              <a:gd name="connsiteY28" fmla="*/ 2137144 h 2913321"/>
              <a:gd name="connsiteX29" fmla="*/ 170121 w 4203377"/>
              <a:gd name="connsiteY29" fmla="*/ 2232837 h 2913321"/>
              <a:gd name="connsiteX30" fmla="*/ 180754 w 4203377"/>
              <a:gd name="connsiteY30" fmla="*/ 2275367 h 2913321"/>
              <a:gd name="connsiteX31" fmla="*/ 191386 w 4203377"/>
              <a:gd name="connsiteY31" fmla="*/ 2328530 h 2913321"/>
              <a:gd name="connsiteX32" fmla="*/ 223284 w 4203377"/>
              <a:gd name="connsiteY32" fmla="*/ 2424223 h 2913321"/>
              <a:gd name="connsiteX33" fmla="*/ 233917 w 4203377"/>
              <a:gd name="connsiteY33" fmla="*/ 2456121 h 2913321"/>
              <a:gd name="connsiteX34" fmla="*/ 244549 w 4203377"/>
              <a:gd name="connsiteY34" fmla="*/ 2488018 h 2913321"/>
              <a:gd name="connsiteX35" fmla="*/ 265814 w 4203377"/>
              <a:gd name="connsiteY35" fmla="*/ 2519916 h 2913321"/>
              <a:gd name="connsiteX36" fmla="*/ 276447 w 4203377"/>
              <a:gd name="connsiteY36" fmla="*/ 2551814 h 2913321"/>
              <a:gd name="connsiteX37" fmla="*/ 318977 w 4203377"/>
              <a:gd name="connsiteY37" fmla="*/ 2615609 h 2913321"/>
              <a:gd name="connsiteX38" fmla="*/ 372140 w 4203377"/>
              <a:gd name="connsiteY38" fmla="*/ 2711302 h 2913321"/>
              <a:gd name="connsiteX39" fmla="*/ 467833 w 4203377"/>
              <a:gd name="connsiteY39" fmla="*/ 2753832 h 2913321"/>
              <a:gd name="connsiteX40" fmla="*/ 531628 w 4203377"/>
              <a:gd name="connsiteY40" fmla="*/ 2775097 h 2913321"/>
              <a:gd name="connsiteX41" fmla="*/ 627321 w 4203377"/>
              <a:gd name="connsiteY41" fmla="*/ 2785730 h 2913321"/>
              <a:gd name="connsiteX42" fmla="*/ 701749 w 4203377"/>
              <a:gd name="connsiteY42" fmla="*/ 2806995 h 2913321"/>
              <a:gd name="connsiteX43" fmla="*/ 765545 w 4203377"/>
              <a:gd name="connsiteY43" fmla="*/ 2849525 h 2913321"/>
              <a:gd name="connsiteX44" fmla="*/ 797442 w 4203377"/>
              <a:gd name="connsiteY44" fmla="*/ 2870790 h 2913321"/>
              <a:gd name="connsiteX45" fmla="*/ 871870 w 4203377"/>
              <a:gd name="connsiteY45" fmla="*/ 2892056 h 2913321"/>
              <a:gd name="connsiteX46" fmla="*/ 946298 w 4203377"/>
              <a:gd name="connsiteY46" fmla="*/ 2902688 h 2913321"/>
              <a:gd name="connsiteX47" fmla="*/ 1010093 w 4203377"/>
              <a:gd name="connsiteY47" fmla="*/ 2913321 h 2913321"/>
              <a:gd name="connsiteX48" fmla="*/ 1435396 w 4203377"/>
              <a:gd name="connsiteY48" fmla="*/ 2902688 h 2913321"/>
              <a:gd name="connsiteX49" fmla="*/ 1541721 w 4203377"/>
              <a:gd name="connsiteY49" fmla="*/ 2860158 h 2913321"/>
              <a:gd name="connsiteX50" fmla="*/ 1626782 w 4203377"/>
              <a:gd name="connsiteY50" fmla="*/ 2838893 h 2913321"/>
              <a:gd name="connsiteX51" fmla="*/ 1658679 w 4203377"/>
              <a:gd name="connsiteY51" fmla="*/ 2817628 h 2913321"/>
              <a:gd name="connsiteX52" fmla="*/ 1722475 w 4203377"/>
              <a:gd name="connsiteY52" fmla="*/ 2796363 h 2913321"/>
              <a:gd name="connsiteX53" fmla="*/ 1754372 w 4203377"/>
              <a:gd name="connsiteY53" fmla="*/ 2785730 h 2913321"/>
              <a:gd name="connsiteX54" fmla="*/ 1839433 w 4203377"/>
              <a:gd name="connsiteY54" fmla="*/ 2743200 h 2913321"/>
              <a:gd name="connsiteX55" fmla="*/ 1871331 w 4203377"/>
              <a:gd name="connsiteY55" fmla="*/ 2721935 h 2913321"/>
              <a:gd name="connsiteX56" fmla="*/ 1935126 w 4203377"/>
              <a:gd name="connsiteY56" fmla="*/ 2700669 h 2913321"/>
              <a:gd name="connsiteX57" fmla="*/ 1998921 w 4203377"/>
              <a:gd name="connsiteY57" fmla="*/ 2668772 h 2913321"/>
              <a:gd name="connsiteX58" fmla="*/ 2030819 w 4203377"/>
              <a:gd name="connsiteY58" fmla="*/ 2647507 h 2913321"/>
              <a:gd name="connsiteX59" fmla="*/ 2062717 w 4203377"/>
              <a:gd name="connsiteY59" fmla="*/ 2636874 h 2913321"/>
              <a:gd name="connsiteX60" fmla="*/ 2126512 w 4203377"/>
              <a:gd name="connsiteY60" fmla="*/ 2594344 h 2913321"/>
              <a:gd name="connsiteX61" fmla="*/ 2190307 w 4203377"/>
              <a:gd name="connsiteY61" fmla="*/ 2562446 h 2913321"/>
              <a:gd name="connsiteX62" fmla="*/ 2222205 w 4203377"/>
              <a:gd name="connsiteY62" fmla="*/ 2551814 h 2913321"/>
              <a:gd name="connsiteX63" fmla="*/ 2254103 w 4203377"/>
              <a:gd name="connsiteY63" fmla="*/ 2530549 h 2913321"/>
              <a:gd name="connsiteX64" fmla="*/ 2275368 w 4203377"/>
              <a:gd name="connsiteY64" fmla="*/ 2509283 h 2913321"/>
              <a:gd name="connsiteX65" fmla="*/ 2317898 w 4203377"/>
              <a:gd name="connsiteY65" fmla="*/ 2498651 h 2913321"/>
              <a:gd name="connsiteX66" fmla="*/ 2349796 w 4203377"/>
              <a:gd name="connsiteY66" fmla="*/ 2477386 h 2913321"/>
              <a:gd name="connsiteX67" fmla="*/ 2381693 w 4203377"/>
              <a:gd name="connsiteY67" fmla="*/ 2466753 h 2913321"/>
              <a:gd name="connsiteX68" fmla="*/ 2434856 w 4203377"/>
              <a:gd name="connsiteY68" fmla="*/ 2413590 h 2913321"/>
              <a:gd name="connsiteX69" fmla="*/ 2456121 w 4203377"/>
              <a:gd name="connsiteY69" fmla="*/ 2381693 h 2913321"/>
              <a:gd name="connsiteX70" fmla="*/ 2488019 w 4203377"/>
              <a:gd name="connsiteY70" fmla="*/ 2371060 h 2913321"/>
              <a:gd name="connsiteX71" fmla="*/ 2562447 w 4203377"/>
              <a:gd name="connsiteY71" fmla="*/ 2296632 h 2913321"/>
              <a:gd name="connsiteX72" fmla="*/ 2626242 w 4203377"/>
              <a:gd name="connsiteY72" fmla="*/ 2254102 h 2913321"/>
              <a:gd name="connsiteX73" fmla="*/ 2647507 w 4203377"/>
              <a:gd name="connsiteY73" fmla="*/ 2222204 h 2913321"/>
              <a:gd name="connsiteX74" fmla="*/ 2679405 w 4203377"/>
              <a:gd name="connsiteY74" fmla="*/ 2211572 h 2913321"/>
              <a:gd name="connsiteX75" fmla="*/ 2711303 w 4203377"/>
              <a:gd name="connsiteY75" fmla="*/ 2190307 h 2913321"/>
              <a:gd name="connsiteX76" fmla="*/ 2753833 w 4203377"/>
              <a:gd name="connsiteY76" fmla="*/ 2169042 h 2913321"/>
              <a:gd name="connsiteX77" fmla="*/ 2806996 w 4203377"/>
              <a:gd name="connsiteY77" fmla="*/ 2126511 h 2913321"/>
              <a:gd name="connsiteX78" fmla="*/ 2892056 w 4203377"/>
              <a:gd name="connsiteY78" fmla="*/ 2073349 h 2913321"/>
              <a:gd name="connsiteX79" fmla="*/ 2998382 w 4203377"/>
              <a:gd name="connsiteY79" fmla="*/ 2009553 h 2913321"/>
              <a:gd name="connsiteX80" fmla="*/ 3062177 w 4203377"/>
              <a:gd name="connsiteY80" fmla="*/ 1988288 h 2913321"/>
              <a:gd name="connsiteX81" fmla="*/ 3094075 w 4203377"/>
              <a:gd name="connsiteY81" fmla="*/ 1977656 h 2913321"/>
              <a:gd name="connsiteX82" fmla="*/ 3136605 w 4203377"/>
              <a:gd name="connsiteY82" fmla="*/ 1956390 h 2913321"/>
              <a:gd name="connsiteX83" fmla="*/ 3200400 w 4203377"/>
              <a:gd name="connsiteY83" fmla="*/ 1935125 h 2913321"/>
              <a:gd name="connsiteX84" fmla="*/ 3232298 w 4203377"/>
              <a:gd name="connsiteY84" fmla="*/ 1924493 h 2913321"/>
              <a:gd name="connsiteX85" fmla="*/ 3264196 w 4203377"/>
              <a:gd name="connsiteY85" fmla="*/ 1913860 h 2913321"/>
              <a:gd name="connsiteX86" fmla="*/ 3317358 w 4203377"/>
              <a:gd name="connsiteY86" fmla="*/ 1903228 h 2913321"/>
              <a:gd name="connsiteX87" fmla="*/ 3381154 w 4203377"/>
              <a:gd name="connsiteY87" fmla="*/ 1860697 h 2913321"/>
              <a:gd name="connsiteX88" fmla="*/ 3444949 w 4203377"/>
              <a:gd name="connsiteY88" fmla="*/ 1839432 h 2913321"/>
              <a:gd name="connsiteX89" fmla="*/ 3519377 w 4203377"/>
              <a:gd name="connsiteY89" fmla="*/ 1807535 h 2913321"/>
              <a:gd name="connsiteX90" fmla="*/ 3551275 w 4203377"/>
              <a:gd name="connsiteY90" fmla="*/ 1786269 h 2913321"/>
              <a:gd name="connsiteX91" fmla="*/ 3583172 w 4203377"/>
              <a:gd name="connsiteY91" fmla="*/ 1775637 h 2913321"/>
              <a:gd name="connsiteX92" fmla="*/ 3646968 w 4203377"/>
              <a:gd name="connsiteY92" fmla="*/ 1743739 h 2913321"/>
              <a:gd name="connsiteX93" fmla="*/ 3678865 w 4203377"/>
              <a:gd name="connsiteY93" fmla="*/ 1722474 h 2913321"/>
              <a:gd name="connsiteX94" fmla="*/ 3700131 w 4203377"/>
              <a:gd name="connsiteY94" fmla="*/ 1701209 h 2913321"/>
              <a:gd name="connsiteX95" fmla="*/ 3763926 w 4203377"/>
              <a:gd name="connsiteY95" fmla="*/ 1658679 h 2913321"/>
              <a:gd name="connsiteX96" fmla="*/ 3859619 w 4203377"/>
              <a:gd name="connsiteY96" fmla="*/ 1584251 h 2913321"/>
              <a:gd name="connsiteX97" fmla="*/ 3891517 w 4203377"/>
              <a:gd name="connsiteY97" fmla="*/ 1562986 h 2913321"/>
              <a:gd name="connsiteX98" fmla="*/ 3955312 w 4203377"/>
              <a:gd name="connsiteY98" fmla="*/ 1541721 h 2913321"/>
              <a:gd name="connsiteX99" fmla="*/ 3987210 w 4203377"/>
              <a:gd name="connsiteY99" fmla="*/ 1531088 h 2913321"/>
              <a:gd name="connsiteX100" fmla="*/ 4019107 w 4203377"/>
              <a:gd name="connsiteY100" fmla="*/ 1509823 h 2913321"/>
              <a:gd name="connsiteX101" fmla="*/ 4040372 w 4203377"/>
              <a:gd name="connsiteY101" fmla="*/ 1477925 h 2913321"/>
              <a:gd name="connsiteX102" fmla="*/ 4061638 w 4203377"/>
              <a:gd name="connsiteY102" fmla="*/ 1456660 h 2913321"/>
              <a:gd name="connsiteX103" fmla="*/ 4093535 w 4203377"/>
              <a:gd name="connsiteY103" fmla="*/ 1403497 h 2913321"/>
              <a:gd name="connsiteX104" fmla="*/ 4104168 w 4203377"/>
              <a:gd name="connsiteY104" fmla="*/ 1371600 h 2913321"/>
              <a:gd name="connsiteX105" fmla="*/ 4125433 w 4203377"/>
              <a:gd name="connsiteY105" fmla="*/ 1339702 h 2913321"/>
              <a:gd name="connsiteX106" fmla="*/ 4157331 w 4203377"/>
              <a:gd name="connsiteY106" fmla="*/ 1265274 h 2913321"/>
              <a:gd name="connsiteX107" fmla="*/ 4178596 w 4203377"/>
              <a:gd name="connsiteY107" fmla="*/ 1169581 h 2913321"/>
              <a:gd name="connsiteX108" fmla="*/ 4189228 w 4203377"/>
              <a:gd name="connsiteY108" fmla="*/ 1137683 h 2913321"/>
              <a:gd name="connsiteX109" fmla="*/ 4189228 w 4203377"/>
              <a:gd name="connsiteY109" fmla="*/ 818707 h 2913321"/>
              <a:gd name="connsiteX110" fmla="*/ 4178596 w 4203377"/>
              <a:gd name="connsiteY110" fmla="*/ 776176 h 2913321"/>
              <a:gd name="connsiteX111" fmla="*/ 4157331 w 4203377"/>
              <a:gd name="connsiteY111" fmla="*/ 669851 h 2913321"/>
              <a:gd name="connsiteX112" fmla="*/ 4136065 w 4203377"/>
              <a:gd name="connsiteY112" fmla="*/ 520995 h 2913321"/>
              <a:gd name="connsiteX113" fmla="*/ 4114800 w 4203377"/>
              <a:gd name="connsiteY113" fmla="*/ 446567 h 2913321"/>
              <a:gd name="connsiteX114" fmla="*/ 4093535 w 4203377"/>
              <a:gd name="connsiteY114" fmla="*/ 414669 h 2913321"/>
              <a:gd name="connsiteX115" fmla="*/ 4061638 w 4203377"/>
              <a:gd name="connsiteY115" fmla="*/ 318976 h 2913321"/>
              <a:gd name="connsiteX116" fmla="*/ 4051005 w 4203377"/>
              <a:gd name="connsiteY116" fmla="*/ 287079 h 2913321"/>
              <a:gd name="connsiteX117" fmla="*/ 4029740 w 4203377"/>
              <a:gd name="connsiteY117" fmla="*/ 255181 h 2913321"/>
              <a:gd name="connsiteX118" fmla="*/ 4008475 w 4203377"/>
              <a:gd name="connsiteY118" fmla="*/ 191386 h 2913321"/>
              <a:gd name="connsiteX119" fmla="*/ 3987210 w 4203377"/>
              <a:gd name="connsiteY119" fmla="*/ 159488 h 2913321"/>
              <a:gd name="connsiteX120" fmla="*/ 3944679 w 4203377"/>
              <a:gd name="connsiteY120" fmla="*/ 95693 h 2913321"/>
              <a:gd name="connsiteX121" fmla="*/ 3912782 w 4203377"/>
              <a:gd name="connsiteY121" fmla="*/ 85060 h 2913321"/>
              <a:gd name="connsiteX122" fmla="*/ 3880884 w 4203377"/>
              <a:gd name="connsiteY122" fmla="*/ 63795 h 2913321"/>
              <a:gd name="connsiteX123" fmla="*/ 3763926 w 4203377"/>
              <a:gd name="connsiteY123" fmla="*/ 42530 h 2913321"/>
              <a:gd name="connsiteX124" fmla="*/ 3200400 w 4203377"/>
              <a:gd name="connsiteY124" fmla="*/ 42530 h 2913321"/>
              <a:gd name="connsiteX125" fmla="*/ 2881424 w 4203377"/>
              <a:gd name="connsiteY125" fmla="*/ 63795 h 2913321"/>
              <a:gd name="connsiteX126" fmla="*/ 2806996 w 4203377"/>
              <a:gd name="connsiteY126" fmla="*/ 74428 h 2913321"/>
              <a:gd name="connsiteX127" fmla="*/ 2626242 w 4203377"/>
              <a:gd name="connsiteY127" fmla="*/ 95693 h 2913321"/>
              <a:gd name="connsiteX128" fmla="*/ 2009554 w 4203377"/>
              <a:gd name="connsiteY128" fmla="*/ 85060 h 2913321"/>
              <a:gd name="connsiteX129" fmla="*/ 1892596 w 4203377"/>
              <a:gd name="connsiteY129" fmla="*/ 63795 h 2913321"/>
              <a:gd name="connsiteX130" fmla="*/ 1552354 w 4203377"/>
              <a:gd name="connsiteY130" fmla="*/ 53163 h 2913321"/>
              <a:gd name="connsiteX131" fmla="*/ 1477926 w 4203377"/>
              <a:gd name="connsiteY131" fmla="*/ 42530 h 2913321"/>
              <a:gd name="connsiteX132" fmla="*/ 1446028 w 4203377"/>
              <a:gd name="connsiteY132" fmla="*/ 31897 h 2913321"/>
              <a:gd name="connsiteX133" fmla="*/ 1403498 w 4203377"/>
              <a:gd name="connsiteY133" fmla="*/ 21265 h 2913321"/>
              <a:gd name="connsiteX134" fmla="*/ 1212112 w 4203377"/>
              <a:gd name="connsiteY134" fmla="*/ 0 h 2913321"/>
              <a:gd name="connsiteX135" fmla="*/ 1031358 w 4203377"/>
              <a:gd name="connsiteY135" fmla="*/ 21265 h 2913321"/>
              <a:gd name="connsiteX136" fmla="*/ 925033 w 4203377"/>
              <a:gd name="connsiteY136" fmla="*/ 53163 h 2913321"/>
              <a:gd name="connsiteX137" fmla="*/ 871870 w 4203377"/>
              <a:gd name="connsiteY137" fmla="*/ 63795 h 2913321"/>
              <a:gd name="connsiteX138" fmla="*/ 839972 w 4203377"/>
              <a:gd name="connsiteY138" fmla="*/ 74428 h 2913321"/>
              <a:gd name="connsiteX139" fmla="*/ 648586 w 4203377"/>
              <a:gd name="connsiteY139" fmla="*/ 85060 h 2913321"/>
              <a:gd name="connsiteX140" fmla="*/ 606056 w 4203377"/>
              <a:gd name="connsiteY140" fmla="*/ 127590 h 2913321"/>
              <a:gd name="connsiteX141" fmla="*/ 595424 w 4203377"/>
              <a:gd name="connsiteY141" fmla="*/ 170121 h 2913321"/>
              <a:gd name="connsiteX142" fmla="*/ 584791 w 4203377"/>
              <a:gd name="connsiteY142" fmla="*/ 191386 h 291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4203377" h="2913321">
                <a:moveTo>
                  <a:pt x="637954" y="106325"/>
                </a:moveTo>
                <a:cubicBezTo>
                  <a:pt x="610803" y="119900"/>
                  <a:pt x="568102" y="137954"/>
                  <a:pt x="542261" y="159488"/>
                </a:cubicBezTo>
                <a:cubicBezTo>
                  <a:pt x="530709" y="169114"/>
                  <a:pt x="522232" y="182154"/>
                  <a:pt x="510363" y="191386"/>
                </a:cubicBezTo>
                <a:cubicBezTo>
                  <a:pt x="490189" y="207077"/>
                  <a:pt x="467833" y="219739"/>
                  <a:pt x="446568" y="233916"/>
                </a:cubicBezTo>
                <a:lnTo>
                  <a:pt x="414670" y="255181"/>
                </a:lnTo>
                <a:cubicBezTo>
                  <a:pt x="407582" y="265814"/>
                  <a:pt x="398595" y="275402"/>
                  <a:pt x="393405" y="287079"/>
                </a:cubicBezTo>
                <a:cubicBezTo>
                  <a:pt x="384301" y="307562"/>
                  <a:pt x="384574" y="332223"/>
                  <a:pt x="372140" y="350874"/>
                </a:cubicBezTo>
                <a:cubicBezTo>
                  <a:pt x="365052" y="361507"/>
                  <a:pt x="356590" y="371342"/>
                  <a:pt x="350875" y="382772"/>
                </a:cubicBezTo>
                <a:cubicBezTo>
                  <a:pt x="345863" y="392796"/>
                  <a:pt x="346008" y="405059"/>
                  <a:pt x="340242" y="414669"/>
                </a:cubicBezTo>
                <a:cubicBezTo>
                  <a:pt x="335084" y="423265"/>
                  <a:pt x="324992" y="427915"/>
                  <a:pt x="318977" y="435935"/>
                </a:cubicBezTo>
                <a:cubicBezTo>
                  <a:pt x="256956" y="518631"/>
                  <a:pt x="303914" y="481419"/>
                  <a:pt x="244549" y="520995"/>
                </a:cubicBezTo>
                <a:cubicBezTo>
                  <a:pt x="183606" y="612411"/>
                  <a:pt x="256672" y="496749"/>
                  <a:pt x="212651" y="584790"/>
                </a:cubicBezTo>
                <a:cubicBezTo>
                  <a:pt x="206936" y="596220"/>
                  <a:pt x="198474" y="606055"/>
                  <a:pt x="191386" y="616688"/>
                </a:cubicBezTo>
                <a:cubicBezTo>
                  <a:pt x="172673" y="672831"/>
                  <a:pt x="186970" y="639262"/>
                  <a:pt x="138224" y="712381"/>
                </a:cubicBezTo>
                <a:lnTo>
                  <a:pt x="116958" y="744279"/>
                </a:lnTo>
                <a:cubicBezTo>
                  <a:pt x="89978" y="825219"/>
                  <a:pt x="100089" y="786094"/>
                  <a:pt x="85061" y="861237"/>
                </a:cubicBezTo>
                <a:cubicBezTo>
                  <a:pt x="81517" y="910856"/>
                  <a:pt x="78559" y="960520"/>
                  <a:pt x="74428" y="1010093"/>
                </a:cubicBezTo>
                <a:cubicBezTo>
                  <a:pt x="71470" y="1045588"/>
                  <a:pt x="66636" y="1080913"/>
                  <a:pt x="63796" y="1116418"/>
                </a:cubicBezTo>
                <a:cubicBezTo>
                  <a:pt x="57233" y="1198454"/>
                  <a:pt x="53083" y="1308450"/>
                  <a:pt x="42531" y="1392865"/>
                </a:cubicBezTo>
                <a:cubicBezTo>
                  <a:pt x="40289" y="1410797"/>
                  <a:pt x="36281" y="1428496"/>
                  <a:pt x="31898" y="1446028"/>
                </a:cubicBezTo>
                <a:cubicBezTo>
                  <a:pt x="16711" y="1506773"/>
                  <a:pt x="23895" y="1447514"/>
                  <a:pt x="10633" y="1520456"/>
                </a:cubicBezTo>
                <a:cubicBezTo>
                  <a:pt x="6150" y="1545113"/>
                  <a:pt x="3544" y="1570074"/>
                  <a:pt x="0" y="1594883"/>
                </a:cubicBezTo>
                <a:cubicBezTo>
                  <a:pt x="3544" y="1687032"/>
                  <a:pt x="2025" y="1779515"/>
                  <a:pt x="10633" y="1871330"/>
                </a:cubicBezTo>
                <a:cubicBezTo>
                  <a:pt x="12725" y="1893647"/>
                  <a:pt x="24810" y="1913860"/>
                  <a:pt x="31898" y="1935125"/>
                </a:cubicBezTo>
                <a:cubicBezTo>
                  <a:pt x="56835" y="2009936"/>
                  <a:pt x="24378" y="1917577"/>
                  <a:pt x="63796" y="2009553"/>
                </a:cubicBezTo>
                <a:cubicBezTo>
                  <a:pt x="68211" y="2019855"/>
                  <a:pt x="69416" y="2031426"/>
                  <a:pt x="74428" y="2041451"/>
                </a:cubicBezTo>
                <a:cubicBezTo>
                  <a:pt x="80143" y="2052881"/>
                  <a:pt x="89978" y="2061919"/>
                  <a:pt x="95693" y="2073349"/>
                </a:cubicBezTo>
                <a:cubicBezTo>
                  <a:pt x="100705" y="2083373"/>
                  <a:pt x="101314" y="2095222"/>
                  <a:pt x="106326" y="2105246"/>
                </a:cubicBezTo>
                <a:cubicBezTo>
                  <a:pt x="112041" y="2116676"/>
                  <a:pt x="122401" y="2125467"/>
                  <a:pt x="127591" y="2137144"/>
                </a:cubicBezTo>
                <a:cubicBezTo>
                  <a:pt x="178203" y="2251022"/>
                  <a:pt x="121996" y="2160648"/>
                  <a:pt x="170121" y="2232837"/>
                </a:cubicBezTo>
                <a:cubicBezTo>
                  <a:pt x="173665" y="2247014"/>
                  <a:pt x="177584" y="2261102"/>
                  <a:pt x="180754" y="2275367"/>
                </a:cubicBezTo>
                <a:cubicBezTo>
                  <a:pt x="184674" y="2293009"/>
                  <a:pt x="186631" y="2311095"/>
                  <a:pt x="191386" y="2328530"/>
                </a:cubicBezTo>
                <a:cubicBezTo>
                  <a:pt x="191389" y="2328543"/>
                  <a:pt x="217966" y="2408268"/>
                  <a:pt x="223284" y="2424223"/>
                </a:cubicBezTo>
                <a:lnTo>
                  <a:pt x="233917" y="2456121"/>
                </a:lnTo>
                <a:cubicBezTo>
                  <a:pt x="237461" y="2466753"/>
                  <a:pt x="238332" y="2478693"/>
                  <a:pt x="244549" y="2488018"/>
                </a:cubicBezTo>
                <a:cubicBezTo>
                  <a:pt x="251637" y="2498651"/>
                  <a:pt x="260099" y="2508486"/>
                  <a:pt x="265814" y="2519916"/>
                </a:cubicBezTo>
                <a:cubicBezTo>
                  <a:pt x="270826" y="2529941"/>
                  <a:pt x="271004" y="2542017"/>
                  <a:pt x="276447" y="2551814"/>
                </a:cubicBezTo>
                <a:cubicBezTo>
                  <a:pt x="288859" y="2574155"/>
                  <a:pt x="310895" y="2591363"/>
                  <a:pt x="318977" y="2615609"/>
                </a:cubicBezTo>
                <a:cubicBezTo>
                  <a:pt x="339522" y="2677243"/>
                  <a:pt x="328065" y="2674573"/>
                  <a:pt x="372140" y="2711302"/>
                </a:cubicBezTo>
                <a:cubicBezTo>
                  <a:pt x="405839" y="2739384"/>
                  <a:pt x="421472" y="2738378"/>
                  <a:pt x="467833" y="2753832"/>
                </a:cubicBezTo>
                <a:lnTo>
                  <a:pt x="531628" y="2775097"/>
                </a:lnTo>
                <a:lnTo>
                  <a:pt x="627321" y="2785730"/>
                </a:lnTo>
                <a:cubicBezTo>
                  <a:pt x="637326" y="2788231"/>
                  <a:pt x="689273" y="2800064"/>
                  <a:pt x="701749" y="2806995"/>
                </a:cubicBezTo>
                <a:cubicBezTo>
                  <a:pt x="724091" y="2819407"/>
                  <a:pt x="744280" y="2835348"/>
                  <a:pt x="765545" y="2849525"/>
                </a:cubicBezTo>
                <a:cubicBezTo>
                  <a:pt x="776177" y="2856613"/>
                  <a:pt x="785319" y="2866749"/>
                  <a:pt x="797442" y="2870790"/>
                </a:cubicBezTo>
                <a:cubicBezTo>
                  <a:pt x="824769" y="2879899"/>
                  <a:pt x="842501" y="2886716"/>
                  <a:pt x="871870" y="2892056"/>
                </a:cubicBezTo>
                <a:cubicBezTo>
                  <a:pt x="896527" y="2896539"/>
                  <a:pt x="921528" y="2898877"/>
                  <a:pt x="946298" y="2902688"/>
                </a:cubicBezTo>
                <a:cubicBezTo>
                  <a:pt x="967606" y="2905966"/>
                  <a:pt x="988828" y="2909777"/>
                  <a:pt x="1010093" y="2913321"/>
                </a:cubicBezTo>
                <a:cubicBezTo>
                  <a:pt x="1151861" y="2909777"/>
                  <a:pt x="1293885" y="2911917"/>
                  <a:pt x="1435396" y="2902688"/>
                </a:cubicBezTo>
                <a:cubicBezTo>
                  <a:pt x="1490410" y="2899100"/>
                  <a:pt x="1495984" y="2875404"/>
                  <a:pt x="1541721" y="2860158"/>
                </a:cubicBezTo>
                <a:cubicBezTo>
                  <a:pt x="1569447" y="2850916"/>
                  <a:pt x="1626782" y="2838893"/>
                  <a:pt x="1626782" y="2838893"/>
                </a:cubicBezTo>
                <a:cubicBezTo>
                  <a:pt x="1637414" y="2831805"/>
                  <a:pt x="1647002" y="2822818"/>
                  <a:pt x="1658679" y="2817628"/>
                </a:cubicBezTo>
                <a:cubicBezTo>
                  <a:pt x="1679163" y="2808524"/>
                  <a:pt x="1701210" y="2803452"/>
                  <a:pt x="1722475" y="2796363"/>
                </a:cubicBezTo>
                <a:cubicBezTo>
                  <a:pt x="1733107" y="2792819"/>
                  <a:pt x="1744348" y="2790742"/>
                  <a:pt x="1754372" y="2785730"/>
                </a:cubicBezTo>
                <a:cubicBezTo>
                  <a:pt x="1782726" y="2771553"/>
                  <a:pt x="1813057" y="2760784"/>
                  <a:pt x="1839433" y="2743200"/>
                </a:cubicBezTo>
                <a:cubicBezTo>
                  <a:pt x="1850066" y="2736112"/>
                  <a:pt x="1859654" y="2727125"/>
                  <a:pt x="1871331" y="2721935"/>
                </a:cubicBezTo>
                <a:cubicBezTo>
                  <a:pt x="1891814" y="2712831"/>
                  <a:pt x="1916475" y="2713103"/>
                  <a:pt x="1935126" y="2700669"/>
                </a:cubicBezTo>
                <a:cubicBezTo>
                  <a:pt x="1976349" y="2673187"/>
                  <a:pt x="1954901" y="2683445"/>
                  <a:pt x="1998921" y="2668772"/>
                </a:cubicBezTo>
                <a:cubicBezTo>
                  <a:pt x="2009554" y="2661684"/>
                  <a:pt x="2019389" y="2653222"/>
                  <a:pt x="2030819" y="2647507"/>
                </a:cubicBezTo>
                <a:cubicBezTo>
                  <a:pt x="2040844" y="2642495"/>
                  <a:pt x="2052920" y="2642317"/>
                  <a:pt x="2062717" y="2636874"/>
                </a:cubicBezTo>
                <a:cubicBezTo>
                  <a:pt x="2085058" y="2624462"/>
                  <a:pt x="2102266" y="2602426"/>
                  <a:pt x="2126512" y="2594344"/>
                </a:cubicBezTo>
                <a:cubicBezTo>
                  <a:pt x="2206696" y="2567615"/>
                  <a:pt x="2107853" y="2603672"/>
                  <a:pt x="2190307" y="2562446"/>
                </a:cubicBezTo>
                <a:cubicBezTo>
                  <a:pt x="2200332" y="2557434"/>
                  <a:pt x="2211572" y="2555358"/>
                  <a:pt x="2222205" y="2551814"/>
                </a:cubicBezTo>
                <a:cubicBezTo>
                  <a:pt x="2232838" y="2544726"/>
                  <a:pt x="2244124" y="2538532"/>
                  <a:pt x="2254103" y="2530549"/>
                </a:cubicBezTo>
                <a:cubicBezTo>
                  <a:pt x="2261931" y="2524287"/>
                  <a:pt x="2266402" y="2513766"/>
                  <a:pt x="2275368" y="2509283"/>
                </a:cubicBezTo>
                <a:cubicBezTo>
                  <a:pt x="2288438" y="2502748"/>
                  <a:pt x="2303721" y="2502195"/>
                  <a:pt x="2317898" y="2498651"/>
                </a:cubicBezTo>
                <a:cubicBezTo>
                  <a:pt x="2328531" y="2491563"/>
                  <a:pt x="2338366" y="2483101"/>
                  <a:pt x="2349796" y="2477386"/>
                </a:cubicBezTo>
                <a:cubicBezTo>
                  <a:pt x="2359820" y="2472374"/>
                  <a:pt x="2372727" y="2473478"/>
                  <a:pt x="2381693" y="2466753"/>
                </a:cubicBezTo>
                <a:cubicBezTo>
                  <a:pt x="2401742" y="2451716"/>
                  <a:pt x="2417135" y="2431311"/>
                  <a:pt x="2434856" y="2413590"/>
                </a:cubicBezTo>
                <a:cubicBezTo>
                  <a:pt x="2443892" y="2404554"/>
                  <a:pt x="2446143" y="2389676"/>
                  <a:pt x="2456121" y="2381693"/>
                </a:cubicBezTo>
                <a:cubicBezTo>
                  <a:pt x="2464873" y="2374692"/>
                  <a:pt x="2477386" y="2374604"/>
                  <a:pt x="2488019" y="2371060"/>
                </a:cubicBezTo>
                <a:cubicBezTo>
                  <a:pt x="2512828" y="2346251"/>
                  <a:pt x="2533254" y="2316094"/>
                  <a:pt x="2562447" y="2296632"/>
                </a:cubicBezTo>
                <a:lnTo>
                  <a:pt x="2626242" y="2254102"/>
                </a:lnTo>
                <a:cubicBezTo>
                  <a:pt x="2633330" y="2243469"/>
                  <a:pt x="2637528" y="2230187"/>
                  <a:pt x="2647507" y="2222204"/>
                </a:cubicBezTo>
                <a:cubicBezTo>
                  <a:pt x="2656259" y="2215203"/>
                  <a:pt x="2669380" y="2216584"/>
                  <a:pt x="2679405" y="2211572"/>
                </a:cubicBezTo>
                <a:cubicBezTo>
                  <a:pt x="2690835" y="2205857"/>
                  <a:pt x="2700208" y="2196647"/>
                  <a:pt x="2711303" y="2190307"/>
                </a:cubicBezTo>
                <a:cubicBezTo>
                  <a:pt x="2725065" y="2182443"/>
                  <a:pt x="2739656" y="2176130"/>
                  <a:pt x="2753833" y="2169042"/>
                </a:cubicBezTo>
                <a:cubicBezTo>
                  <a:pt x="2794655" y="2128218"/>
                  <a:pt x="2753345" y="2166749"/>
                  <a:pt x="2806996" y="2126511"/>
                </a:cubicBezTo>
                <a:cubicBezTo>
                  <a:pt x="2876340" y="2074503"/>
                  <a:pt x="2834959" y="2092380"/>
                  <a:pt x="2892056" y="2073349"/>
                </a:cubicBezTo>
                <a:cubicBezTo>
                  <a:pt x="2928303" y="2037100"/>
                  <a:pt x="2927859" y="2033061"/>
                  <a:pt x="2998382" y="2009553"/>
                </a:cubicBezTo>
                <a:lnTo>
                  <a:pt x="3062177" y="1988288"/>
                </a:lnTo>
                <a:cubicBezTo>
                  <a:pt x="3072810" y="1984744"/>
                  <a:pt x="3084051" y="1982668"/>
                  <a:pt x="3094075" y="1977656"/>
                </a:cubicBezTo>
                <a:cubicBezTo>
                  <a:pt x="3108252" y="1970567"/>
                  <a:pt x="3121889" y="1962277"/>
                  <a:pt x="3136605" y="1956390"/>
                </a:cubicBezTo>
                <a:cubicBezTo>
                  <a:pt x="3157417" y="1948065"/>
                  <a:pt x="3179135" y="1942213"/>
                  <a:pt x="3200400" y="1935125"/>
                </a:cubicBezTo>
                <a:lnTo>
                  <a:pt x="3232298" y="1924493"/>
                </a:lnTo>
                <a:cubicBezTo>
                  <a:pt x="3242931" y="1920949"/>
                  <a:pt x="3253206" y="1916058"/>
                  <a:pt x="3264196" y="1913860"/>
                </a:cubicBezTo>
                <a:lnTo>
                  <a:pt x="3317358" y="1903228"/>
                </a:lnTo>
                <a:cubicBezTo>
                  <a:pt x="3338623" y="1889051"/>
                  <a:pt x="3356908" y="1868779"/>
                  <a:pt x="3381154" y="1860697"/>
                </a:cubicBezTo>
                <a:cubicBezTo>
                  <a:pt x="3402419" y="1853609"/>
                  <a:pt x="3426298" y="1851866"/>
                  <a:pt x="3444949" y="1839432"/>
                </a:cubicBezTo>
                <a:cubicBezTo>
                  <a:pt x="3489006" y="1810061"/>
                  <a:pt x="3464450" y="1821266"/>
                  <a:pt x="3519377" y="1807535"/>
                </a:cubicBezTo>
                <a:cubicBezTo>
                  <a:pt x="3530010" y="1800446"/>
                  <a:pt x="3539845" y="1791984"/>
                  <a:pt x="3551275" y="1786269"/>
                </a:cubicBezTo>
                <a:cubicBezTo>
                  <a:pt x="3561299" y="1781257"/>
                  <a:pt x="3573562" y="1781403"/>
                  <a:pt x="3583172" y="1775637"/>
                </a:cubicBezTo>
                <a:cubicBezTo>
                  <a:pt x="3650884" y="1735011"/>
                  <a:pt x="3542070" y="1769965"/>
                  <a:pt x="3646968" y="1743739"/>
                </a:cubicBezTo>
                <a:cubicBezTo>
                  <a:pt x="3657600" y="1736651"/>
                  <a:pt x="3668887" y="1730457"/>
                  <a:pt x="3678865" y="1722474"/>
                </a:cubicBezTo>
                <a:cubicBezTo>
                  <a:pt x="3686693" y="1716212"/>
                  <a:pt x="3692111" y="1707224"/>
                  <a:pt x="3700131" y="1701209"/>
                </a:cubicBezTo>
                <a:cubicBezTo>
                  <a:pt x="3720577" y="1685875"/>
                  <a:pt x="3745854" y="1676751"/>
                  <a:pt x="3763926" y="1658679"/>
                </a:cubicBezTo>
                <a:cubicBezTo>
                  <a:pt x="3835646" y="1586958"/>
                  <a:pt x="3799191" y="1604393"/>
                  <a:pt x="3859619" y="1584251"/>
                </a:cubicBezTo>
                <a:cubicBezTo>
                  <a:pt x="3870252" y="1577163"/>
                  <a:pt x="3879840" y="1568176"/>
                  <a:pt x="3891517" y="1562986"/>
                </a:cubicBezTo>
                <a:cubicBezTo>
                  <a:pt x="3912000" y="1553882"/>
                  <a:pt x="3934047" y="1548809"/>
                  <a:pt x="3955312" y="1541721"/>
                </a:cubicBezTo>
                <a:cubicBezTo>
                  <a:pt x="3965945" y="1538177"/>
                  <a:pt x="3977885" y="1537305"/>
                  <a:pt x="3987210" y="1531088"/>
                </a:cubicBezTo>
                <a:lnTo>
                  <a:pt x="4019107" y="1509823"/>
                </a:lnTo>
                <a:cubicBezTo>
                  <a:pt x="4026195" y="1499190"/>
                  <a:pt x="4032389" y="1487904"/>
                  <a:pt x="4040372" y="1477925"/>
                </a:cubicBezTo>
                <a:cubicBezTo>
                  <a:pt x="4046634" y="1470097"/>
                  <a:pt x="4056480" y="1465256"/>
                  <a:pt x="4061638" y="1456660"/>
                </a:cubicBezTo>
                <a:cubicBezTo>
                  <a:pt x="4103050" y="1387641"/>
                  <a:pt x="4039649" y="1457386"/>
                  <a:pt x="4093535" y="1403497"/>
                </a:cubicBezTo>
                <a:cubicBezTo>
                  <a:pt x="4097079" y="1392865"/>
                  <a:pt x="4099156" y="1381624"/>
                  <a:pt x="4104168" y="1371600"/>
                </a:cubicBezTo>
                <a:cubicBezTo>
                  <a:pt x="4109883" y="1360170"/>
                  <a:pt x="4120399" y="1351448"/>
                  <a:pt x="4125433" y="1339702"/>
                </a:cubicBezTo>
                <a:cubicBezTo>
                  <a:pt x="4166626" y="1243584"/>
                  <a:pt x="4103944" y="1345352"/>
                  <a:pt x="4157331" y="1265274"/>
                </a:cubicBezTo>
                <a:cubicBezTo>
                  <a:pt x="4181265" y="1193467"/>
                  <a:pt x="4153646" y="1281857"/>
                  <a:pt x="4178596" y="1169581"/>
                </a:cubicBezTo>
                <a:cubicBezTo>
                  <a:pt x="4181027" y="1158640"/>
                  <a:pt x="4185684" y="1148316"/>
                  <a:pt x="4189228" y="1137683"/>
                </a:cubicBezTo>
                <a:cubicBezTo>
                  <a:pt x="4209732" y="994160"/>
                  <a:pt x="4206381" y="1050275"/>
                  <a:pt x="4189228" y="818707"/>
                </a:cubicBezTo>
                <a:cubicBezTo>
                  <a:pt x="4188149" y="804134"/>
                  <a:pt x="4181210" y="790554"/>
                  <a:pt x="4178596" y="776176"/>
                </a:cubicBezTo>
                <a:cubicBezTo>
                  <a:pt x="4159049" y="668664"/>
                  <a:pt x="4179165" y="735358"/>
                  <a:pt x="4157331" y="669851"/>
                </a:cubicBezTo>
                <a:cubicBezTo>
                  <a:pt x="4140323" y="482772"/>
                  <a:pt x="4160612" y="606911"/>
                  <a:pt x="4136065" y="520995"/>
                </a:cubicBezTo>
                <a:cubicBezTo>
                  <a:pt x="4131521" y="505091"/>
                  <a:pt x="4123300" y="463567"/>
                  <a:pt x="4114800" y="446567"/>
                </a:cubicBezTo>
                <a:cubicBezTo>
                  <a:pt x="4109085" y="435137"/>
                  <a:pt x="4100623" y="425302"/>
                  <a:pt x="4093535" y="414669"/>
                </a:cubicBezTo>
                <a:lnTo>
                  <a:pt x="4061638" y="318976"/>
                </a:lnTo>
                <a:cubicBezTo>
                  <a:pt x="4058094" y="308344"/>
                  <a:pt x="4057222" y="296404"/>
                  <a:pt x="4051005" y="287079"/>
                </a:cubicBezTo>
                <a:cubicBezTo>
                  <a:pt x="4043917" y="276446"/>
                  <a:pt x="4034930" y="266858"/>
                  <a:pt x="4029740" y="255181"/>
                </a:cubicBezTo>
                <a:cubicBezTo>
                  <a:pt x="4020636" y="234698"/>
                  <a:pt x="4020909" y="210037"/>
                  <a:pt x="4008475" y="191386"/>
                </a:cubicBezTo>
                <a:cubicBezTo>
                  <a:pt x="4001387" y="180753"/>
                  <a:pt x="3992925" y="170918"/>
                  <a:pt x="3987210" y="159488"/>
                </a:cubicBezTo>
                <a:cubicBezTo>
                  <a:pt x="3967702" y="120472"/>
                  <a:pt x="3990030" y="125927"/>
                  <a:pt x="3944679" y="95693"/>
                </a:cubicBezTo>
                <a:cubicBezTo>
                  <a:pt x="3935354" y="89476"/>
                  <a:pt x="3922806" y="90072"/>
                  <a:pt x="3912782" y="85060"/>
                </a:cubicBezTo>
                <a:cubicBezTo>
                  <a:pt x="3901352" y="79345"/>
                  <a:pt x="3892314" y="69510"/>
                  <a:pt x="3880884" y="63795"/>
                </a:cubicBezTo>
                <a:cubicBezTo>
                  <a:pt x="3848105" y="47406"/>
                  <a:pt x="3793241" y="46195"/>
                  <a:pt x="3763926" y="42530"/>
                </a:cubicBezTo>
                <a:cubicBezTo>
                  <a:pt x="3565499" y="-23614"/>
                  <a:pt x="3717618" y="23134"/>
                  <a:pt x="3200400" y="42530"/>
                </a:cubicBezTo>
                <a:cubicBezTo>
                  <a:pt x="3093914" y="46523"/>
                  <a:pt x="2987749" y="56707"/>
                  <a:pt x="2881424" y="63795"/>
                </a:cubicBezTo>
                <a:cubicBezTo>
                  <a:pt x="2856615" y="67339"/>
                  <a:pt x="2831933" y="71934"/>
                  <a:pt x="2806996" y="74428"/>
                </a:cubicBezTo>
                <a:cubicBezTo>
                  <a:pt x="2630694" y="92058"/>
                  <a:pt x="2721037" y="71993"/>
                  <a:pt x="2626242" y="95693"/>
                </a:cubicBezTo>
                <a:cubicBezTo>
                  <a:pt x="2420679" y="92149"/>
                  <a:pt x="2214953" y="93990"/>
                  <a:pt x="2009554" y="85060"/>
                </a:cubicBezTo>
                <a:cubicBezTo>
                  <a:pt x="1969966" y="83339"/>
                  <a:pt x="1932125" y="66553"/>
                  <a:pt x="1892596" y="63795"/>
                </a:cubicBezTo>
                <a:cubicBezTo>
                  <a:pt x="1779402" y="55898"/>
                  <a:pt x="1665768" y="56707"/>
                  <a:pt x="1552354" y="53163"/>
                </a:cubicBezTo>
                <a:cubicBezTo>
                  <a:pt x="1527545" y="49619"/>
                  <a:pt x="1502501" y="47445"/>
                  <a:pt x="1477926" y="42530"/>
                </a:cubicBezTo>
                <a:cubicBezTo>
                  <a:pt x="1466936" y="40332"/>
                  <a:pt x="1456805" y="34976"/>
                  <a:pt x="1446028" y="31897"/>
                </a:cubicBezTo>
                <a:cubicBezTo>
                  <a:pt x="1431977" y="27883"/>
                  <a:pt x="1417875" y="23879"/>
                  <a:pt x="1403498" y="21265"/>
                </a:cubicBezTo>
                <a:cubicBezTo>
                  <a:pt x="1338813" y="9504"/>
                  <a:pt x="1278275" y="6015"/>
                  <a:pt x="1212112" y="0"/>
                </a:cubicBezTo>
                <a:cubicBezTo>
                  <a:pt x="1151861" y="7088"/>
                  <a:pt x="1091415" y="12686"/>
                  <a:pt x="1031358" y="21265"/>
                </a:cubicBezTo>
                <a:cubicBezTo>
                  <a:pt x="969438" y="30110"/>
                  <a:pt x="999077" y="38355"/>
                  <a:pt x="925033" y="53163"/>
                </a:cubicBezTo>
                <a:cubicBezTo>
                  <a:pt x="907312" y="56707"/>
                  <a:pt x="889402" y="59412"/>
                  <a:pt x="871870" y="63795"/>
                </a:cubicBezTo>
                <a:cubicBezTo>
                  <a:pt x="860997" y="66513"/>
                  <a:pt x="851129" y="73365"/>
                  <a:pt x="839972" y="74428"/>
                </a:cubicBezTo>
                <a:cubicBezTo>
                  <a:pt x="776366" y="80486"/>
                  <a:pt x="712381" y="81516"/>
                  <a:pt x="648586" y="85060"/>
                </a:cubicBezTo>
                <a:cubicBezTo>
                  <a:pt x="634409" y="99237"/>
                  <a:pt x="616682" y="110589"/>
                  <a:pt x="606056" y="127590"/>
                </a:cubicBezTo>
                <a:cubicBezTo>
                  <a:pt x="598311" y="139982"/>
                  <a:pt x="600045" y="156258"/>
                  <a:pt x="595424" y="170121"/>
                </a:cubicBezTo>
                <a:cubicBezTo>
                  <a:pt x="592918" y="177639"/>
                  <a:pt x="588335" y="184298"/>
                  <a:pt x="584791" y="191386"/>
                </a:cubicBezTo>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5090205" y="388144"/>
            <a:ext cx="2435677" cy="1884760"/>
          </a:xfrm>
          <a:custGeom>
            <a:avLst/>
            <a:gdLst>
              <a:gd name="connsiteX0" fmla="*/ 882787 w 2854756"/>
              <a:gd name="connsiteY0" fmla="*/ 3253 h 2512537"/>
              <a:gd name="connsiteX1" fmla="*/ 787094 w 2854756"/>
              <a:gd name="connsiteY1" fmla="*/ 13886 h 2512537"/>
              <a:gd name="connsiteX2" fmla="*/ 755196 w 2854756"/>
              <a:gd name="connsiteY2" fmla="*/ 24518 h 2512537"/>
              <a:gd name="connsiteX3" fmla="*/ 680768 w 2854756"/>
              <a:gd name="connsiteY3" fmla="*/ 35151 h 2512537"/>
              <a:gd name="connsiteX4" fmla="*/ 648871 w 2854756"/>
              <a:gd name="connsiteY4" fmla="*/ 45784 h 2512537"/>
              <a:gd name="connsiteX5" fmla="*/ 606340 w 2854756"/>
              <a:gd name="connsiteY5" fmla="*/ 56416 h 2512537"/>
              <a:gd name="connsiteX6" fmla="*/ 574443 w 2854756"/>
              <a:gd name="connsiteY6" fmla="*/ 77681 h 2512537"/>
              <a:gd name="connsiteX7" fmla="*/ 489382 w 2854756"/>
              <a:gd name="connsiteY7" fmla="*/ 98946 h 2512537"/>
              <a:gd name="connsiteX8" fmla="*/ 425587 w 2854756"/>
              <a:gd name="connsiteY8" fmla="*/ 141477 h 2512537"/>
              <a:gd name="connsiteX9" fmla="*/ 340527 w 2854756"/>
              <a:gd name="connsiteY9" fmla="*/ 237170 h 2512537"/>
              <a:gd name="connsiteX10" fmla="*/ 287364 w 2854756"/>
              <a:gd name="connsiteY10" fmla="*/ 290332 h 2512537"/>
              <a:gd name="connsiteX11" fmla="*/ 266099 w 2854756"/>
              <a:gd name="connsiteY11" fmla="*/ 311598 h 2512537"/>
              <a:gd name="connsiteX12" fmla="*/ 223568 w 2854756"/>
              <a:gd name="connsiteY12" fmla="*/ 375393 h 2512537"/>
              <a:gd name="connsiteX13" fmla="*/ 202303 w 2854756"/>
              <a:gd name="connsiteY13" fmla="*/ 407291 h 2512537"/>
              <a:gd name="connsiteX14" fmla="*/ 138508 w 2854756"/>
              <a:gd name="connsiteY14" fmla="*/ 471086 h 2512537"/>
              <a:gd name="connsiteX15" fmla="*/ 117243 w 2854756"/>
              <a:gd name="connsiteY15" fmla="*/ 566779 h 2512537"/>
              <a:gd name="connsiteX16" fmla="*/ 95978 w 2854756"/>
              <a:gd name="connsiteY16" fmla="*/ 630574 h 2512537"/>
              <a:gd name="connsiteX17" fmla="*/ 42815 w 2854756"/>
              <a:gd name="connsiteY17" fmla="*/ 673105 h 2512537"/>
              <a:gd name="connsiteX18" fmla="*/ 32182 w 2854756"/>
              <a:gd name="connsiteY18" fmla="*/ 1098407 h 2512537"/>
              <a:gd name="connsiteX19" fmla="*/ 10917 w 2854756"/>
              <a:gd name="connsiteY19" fmla="*/ 1225998 h 2512537"/>
              <a:gd name="connsiteX20" fmla="*/ 10917 w 2854756"/>
              <a:gd name="connsiteY20" fmla="*/ 1576872 h 2512537"/>
              <a:gd name="connsiteX21" fmla="*/ 42815 w 2854756"/>
              <a:gd name="connsiteY21" fmla="*/ 1608770 h 2512537"/>
              <a:gd name="connsiteX22" fmla="*/ 53447 w 2854756"/>
              <a:gd name="connsiteY22" fmla="*/ 1640667 h 2512537"/>
              <a:gd name="connsiteX23" fmla="*/ 64080 w 2854756"/>
              <a:gd name="connsiteY23" fmla="*/ 1683198 h 2512537"/>
              <a:gd name="connsiteX24" fmla="*/ 95978 w 2854756"/>
              <a:gd name="connsiteY24" fmla="*/ 1715095 h 2512537"/>
              <a:gd name="connsiteX25" fmla="*/ 117243 w 2854756"/>
              <a:gd name="connsiteY25" fmla="*/ 1778891 h 2512537"/>
              <a:gd name="connsiteX26" fmla="*/ 127875 w 2854756"/>
              <a:gd name="connsiteY26" fmla="*/ 1810788 h 2512537"/>
              <a:gd name="connsiteX27" fmla="*/ 159773 w 2854756"/>
              <a:gd name="connsiteY27" fmla="*/ 1842686 h 2512537"/>
              <a:gd name="connsiteX28" fmla="*/ 202303 w 2854756"/>
              <a:gd name="connsiteY28" fmla="*/ 1970277 h 2512537"/>
              <a:gd name="connsiteX29" fmla="*/ 212936 w 2854756"/>
              <a:gd name="connsiteY29" fmla="*/ 2002174 h 2512537"/>
              <a:gd name="connsiteX30" fmla="*/ 234201 w 2854756"/>
              <a:gd name="connsiteY30" fmla="*/ 2034072 h 2512537"/>
              <a:gd name="connsiteX31" fmla="*/ 255466 w 2854756"/>
              <a:gd name="connsiteY31" fmla="*/ 2097867 h 2512537"/>
              <a:gd name="connsiteX32" fmla="*/ 276731 w 2854756"/>
              <a:gd name="connsiteY32" fmla="*/ 2129765 h 2512537"/>
              <a:gd name="connsiteX33" fmla="*/ 297996 w 2854756"/>
              <a:gd name="connsiteY33" fmla="*/ 2193560 h 2512537"/>
              <a:gd name="connsiteX34" fmla="*/ 308629 w 2854756"/>
              <a:gd name="connsiteY34" fmla="*/ 2225458 h 2512537"/>
              <a:gd name="connsiteX35" fmla="*/ 329894 w 2854756"/>
              <a:gd name="connsiteY35" fmla="*/ 2257356 h 2512537"/>
              <a:gd name="connsiteX36" fmla="*/ 361792 w 2854756"/>
              <a:gd name="connsiteY36" fmla="*/ 2289253 h 2512537"/>
              <a:gd name="connsiteX37" fmla="*/ 372424 w 2854756"/>
              <a:gd name="connsiteY37" fmla="*/ 2321151 h 2512537"/>
              <a:gd name="connsiteX38" fmla="*/ 436220 w 2854756"/>
              <a:gd name="connsiteY38" fmla="*/ 2363681 h 2512537"/>
              <a:gd name="connsiteX39" fmla="*/ 457485 w 2854756"/>
              <a:gd name="connsiteY39" fmla="*/ 2395579 h 2512537"/>
              <a:gd name="connsiteX40" fmla="*/ 531913 w 2854756"/>
              <a:gd name="connsiteY40" fmla="*/ 2427477 h 2512537"/>
              <a:gd name="connsiteX41" fmla="*/ 595708 w 2854756"/>
              <a:gd name="connsiteY41" fmla="*/ 2448742 h 2512537"/>
              <a:gd name="connsiteX42" fmla="*/ 627606 w 2854756"/>
              <a:gd name="connsiteY42" fmla="*/ 2459374 h 2512537"/>
              <a:gd name="connsiteX43" fmla="*/ 850889 w 2854756"/>
              <a:gd name="connsiteY43" fmla="*/ 2480639 h 2512537"/>
              <a:gd name="connsiteX44" fmla="*/ 1021010 w 2854756"/>
              <a:gd name="connsiteY44" fmla="*/ 2501905 h 2512537"/>
              <a:gd name="connsiteX45" fmla="*/ 1095438 w 2854756"/>
              <a:gd name="connsiteY45" fmla="*/ 2512537 h 2512537"/>
              <a:gd name="connsiteX46" fmla="*/ 1552638 w 2854756"/>
              <a:gd name="connsiteY46" fmla="*/ 2501905 h 2512537"/>
              <a:gd name="connsiteX47" fmla="*/ 1595168 w 2854756"/>
              <a:gd name="connsiteY47" fmla="*/ 2480639 h 2512537"/>
              <a:gd name="connsiteX48" fmla="*/ 1627066 w 2854756"/>
              <a:gd name="connsiteY48" fmla="*/ 2470007 h 2512537"/>
              <a:gd name="connsiteX49" fmla="*/ 1690861 w 2854756"/>
              <a:gd name="connsiteY49" fmla="*/ 2427477 h 2512537"/>
              <a:gd name="connsiteX50" fmla="*/ 1712127 w 2854756"/>
              <a:gd name="connsiteY50" fmla="*/ 2406211 h 2512537"/>
              <a:gd name="connsiteX51" fmla="*/ 1775922 w 2854756"/>
              <a:gd name="connsiteY51" fmla="*/ 2363681 h 2512537"/>
              <a:gd name="connsiteX52" fmla="*/ 1807820 w 2854756"/>
              <a:gd name="connsiteY52" fmla="*/ 2342416 h 2512537"/>
              <a:gd name="connsiteX53" fmla="*/ 1903513 w 2854756"/>
              <a:gd name="connsiteY53" fmla="*/ 2267988 h 2512537"/>
              <a:gd name="connsiteX54" fmla="*/ 1967308 w 2854756"/>
              <a:gd name="connsiteY54" fmla="*/ 2236091 h 2512537"/>
              <a:gd name="connsiteX55" fmla="*/ 2031103 w 2854756"/>
              <a:gd name="connsiteY55" fmla="*/ 2204193 h 2512537"/>
              <a:gd name="connsiteX56" fmla="*/ 2073634 w 2854756"/>
              <a:gd name="connsiteY56" fmla="*/ 2172295 h 2512537"/>
              <a:gd name="connsiteX57" fmla="*/ 2148061 w 2854756"/>
              <a:gd name="connsiteY57" fmla="*/ 2129765 h 2512537"/>
              <a:gd name="connsiteX58" fmla="*/ 2211857 w 2854756"/>
              <a:gd name="connsiteY58" fmla="*/ 2087235 h 2512537"/>
              <a:gd name="connsiteX59" fmla="*/ 2243754 w 2854756"/>
              <a:gd name="connsiteY59" fmla="*/ 2065970 h 2512537"/>
              <a:gd name="connsiteX60" fmla="*/ 2286285 w 2854756"/>
              <a:gd name="connsiteY60" fmla="*/ 2002174 h 2512537"/>
              <a:gd name="connsiteX61" fmla="*/ 2296917 w 2854756"/>
              <a:gd name="connsiteY61" fmla="*/ 1970277 h 2512537"/>
              <a:gd name="connsiteX62" fmla="*/ 2318182 w 2854756"/>
              <a:gd name="connsiteY62" fmla="*/ 1938379 h 2512537"/>
              <a:gd name="connsiteX63" fmla="*/ 2328815 w 2854756"/>
              <a:gd name="connsiteY63" fmla="*/ 1906481 h 2512537"/>
              <a:gd name="connsiteX64" fmla="*/ 2371345 w 2854756"/>
              <a:gd name="connsiteY64" fmla="*/ 1842686 h 2512537"/>
              <a:gd name="connsiteX65" fmla="*/ 2424508 w 2854756"/>
              <a:gd name="connsiteY65" fmla="*/ 1746993 h 2512537"/>
              <a:gd name="connsiteX66" fmla="*/ 2445773 w 2854756"/>
              <a:gd name="connsiteY66" fmla="*/ 1715095 h 2512537"/>
              <a:gd name="connsiteX67" fmla="*/ 2477671 w 2854756"/>
              <a:gd name="connsiteY67" fmla="*/ 1693830 h 2512537"/>
              <a:gd name="connsiteX68" fmla="*/ 2541466 w 2854756"/>
              <a:gd name="connsiteY68" fmla="*/ 1651300 h 2512537"/>
              <a:gd name="connsiteX69" fmla="*/ 2573364 w 2854756"/>
              <a:gd name="connsiteY69" fmla="*/ 1619402 h 2512537"/>
              <a:gd name="connsiteX70" fmla="*/ 2615894 w 2854756"/>
              <a:gd name="connsiteY70" fmla="*/ 1587505 h 2512537"/>
              <a:gd name="connsiteX71" fmla="*/ 2637159 w 2854756"/>
              <a:gd name="connsiteY71" fmla="*/ 1555607 h 2512537"/>
              <a:gd name="connsiteX72" fmla="*/ 2690322 w 2854756"/>
              <a:gd name="connsiteY72" fmla="*/ 1491811 h 2512537"/>
              <a:gd name="connsiteX73" fmla="*/ 2743485 w 2854756"/>
              <a:gd name="connsiteY73" fmla="*/ 1396118 h 2512537"/>
              <a:gd name="connsiteX74" fmla="*/ 2764750 w 2854756"/>
              <a:gd name="connsiteY74" fmla="*/ 1364221 h 2512537"/>
              <a:gd name="connsiteX75" fmla="*/ 2775382 w 2854756"/>
              <a:gd name="connsiteY75" fmla="*/ 1311058 h 2512537"/>
              <a:gd name="connsiteX76" fmla="*/ 2807280 w 2854756"/>
              <a:gd name="connsiteY76" fmla="*/ 1236630 h 2512537"/>
              <a:gd name="connsiteX77" fmla="*/ 2828545 w 2854756"/>
              <a:gd name="connsiteY77" fmla="*/ 1151570 h 2512537"/>
              <a:gd name="connsiteX78" fmla="*/ 2839178 w 2854756"/>
              <a:gd name="connsiteY78" fmla="*/ 875123 h 2512537"/>
              <a:gd name="connsiteX79" fmla="*/ 2839178 w 2854756"/>
              <a:gd name="connsiteY79" fmla="*/ 428556 h 2512537"/>
              <a:gd name="connsiteX80" fmla="*/ 2796647 w 2854756"/>
              <a:gd name="connsiteY80" fmla="*/ 364760 h 2512537"/>
              <a:gd name="connsiteX81" fmla="*/ 2732852 w 2854756"/>
              <a:gd name="connsiteY81" fmla="*/ 322230 h 2512537"/>
              <a:gd name="connsiteX82" fmla="*/ 2637159 w 2854756"/>
              <a:gd name="connsiteY82" fmla="*/ 290332 h 2512537"/>
              <a:gd name="connsiteX83" fmla="*/ 2605261 w 2854756"/>
              <a:gd name="connsiteY83" fmla="*/ 279700 h 2512537"/>
              <a:gd name="connsiteX84" fmla="*/ 2456406 w 2854756"/>
              <a:gd name="connsiteY84" fmla="*/ 269067 h 2512537"/>
              <a:gd name="connsiteX85" fmla="*/ 2265020 w 2854756"/>
              <a:gd name="connsiteY85" fmla="*/ 247802 h 2512537"/>
              <a:gd name="connsiteX86" fmla="*/ 2158694 w 2854756"/>
              <a:gd name="connsiteY86" fmla="*/ 226537 h 2512537"/>
              <a:gd name="connsiteX87" fmla="*/ 2105531 w 2854756"/>
              <a:gd name="connsiteY87" fmla="*/ 215905 h 2512537"/>
              <a:gd name="connsiteX88" fmla="*/ 2041736 w 2854756"/>
              <a:gd name="connsiteY88" fmla="*/ 205272 h 2512537"/>
              <a:gd name="connsiteX89" fmla="*/ 1977940 w 2854756"/>
              <a:gd name="connsiteY89" fmla="*/ 184007 h 2512537"/>
              <a:gd name="connsiteX90" fmla="*/ 1946043 w 2854756"/>
              <a:gd name="connsiteY90" fmla="*/ 173374 h 2512537"/>
              <a:gd name="connsiteX91" fmla="*/ 1860982 w 2854756"/>
              <a:gd name="connsiteY91" fmla="*/ 141477 h 2512537"/>
              <a:gd name="connsiteX92" fmla="*/ 1818452 w 2854756"/>
              <a:gd name="connsiteY92" fmla="*/ 130844 h 2512537"/>
              <a:gd name="connsiteX93" fmla="*/ 1786554 w 2854756"/>
              <a:gd name="connsiteY93" fmla="*/ 120211 h 2512537"/>
              <a:gd name="connsiteX94" fmla="*/ 1627066 w 2854756"/>
              <a:gd name="connsiteY94" fmla="*/ 88314 h 2512537"/>
              <a:gd name="connsiteX95" fmla="*/ 1595168 w 2854756"/>
              <a:gd name="connsiteY95" fmla="*/ 67049 h 2512537"/>
              <a:gd name="connsiteX96" fmla="*/ 1531373 w 2854756"/>
              <a:gd name="connsiteY96" fmla="*/ 56416 h 2512537"/>
              <a:gd name="connsiteX97" fmla="*/ 1499475 w 2854756"/>
              <a:gd name="connsiteY97" fmla="*/ 45784 h 2512537"/>
              <a:gd name="connsiteX98" fmla="*/ 1446313 w 2854756"/>
              <a:gd name="connsiteY98" fmla="*/ 35151 h 2512537"/>
              <a:gd name="connsiteX99" fmla="*/ 1382517 w 2854756"/>
              <a:gd name="connsiteY99" fmla="*/ 13886 h 2512537"/>
              <a:gd name="connsiteX100" fmla="*/ 882787 w 2854756"/>
              <a:gd name="connsiteY100" fmla="*/ 3253 h 251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2854756" h="2512537">
                <a:moveTo>
                  <a:pt x="882787" y="3253"/>
                </a:moveTo>
                <a:cubicBezTo>
                  <a:pt x="783550" y="3253"/>
                  <a:pt x="818751" y="8610"/>
                  <a:pt x="787094" y="13886"/>
                </a:cubicBezTo>
                <a:cubicBezTo>
                  <a:pt x="776039" y="15729"/>
                  <a:pt x="766186" y="22320"/>
                  <a:pt x="755196" y="24518"/>
                </a:cubicBezTo>
                <a:cubicBezTo>
                  <a:pt x="730621" y="29433"/>
                  <a:pt x="705577" y="31607"/>
                  <a:pt x="680768" y="35151"/>
                </a:cubicBezTo>
                <a:cubicBezTo>
                  <a:pt x="670136" y="38695"/>
                  <a:pt x="659647" y="42705"/>
                  <a:pt x="648871" y="45784"/>
                </a:cubicBezTo>
                <a:cubicBezTo>
                  <a:pt x="634820" y="49799"/>
                  <a:pt x="619772" y="50660"/>
                  <a:pt x="606340" y="56416"/>
                </a:cubicBezTo>
                <a:cubicBezTo>
                  <a:pt x="594595" y="61450"/>
                  <a:pt x="585872" y="71966"/>
                  <a:pt x="574443" y="77681"/>
                </a:cubicBezTo>
                <a:cubicBezTo>
                  <a:pt x="552644" y="88581"/>
                  <a:pt x="509607" y="94901"/>
                  <a:pt x="489382" y="98946"/>
                </a:cubicBezTo>
                <a:cubicBezTo>
                  <a:pt x="468117" y="113123"/>
                  <a:pt x="439764" y="120212"/>
                  <a:pt x="425587" y="141477"/>
                </a:cubicBezTo>
                <a:cubicBezTo>
                  <a:pt x="387641" y="198395"/>
                  <a:pt x="413355" y="164342"/>
                  <a:pt x="340527" y="237170"/>
                </a:cubicBezTo>
                <a:lnTo>
                  <a:pt x="287364" y="290332"/>
                </a:lnTo>
                <a:lnTo>
                  <a:pt x="266099" y="311598"/>
                </a:lnTo>
                <a:cubicBezTo>
                  <a:pt x="247412" y="367655"/>
                  <a:pt x="267816" y="322295"/>
                  <a:pt x="223568" y="375393"/>
                </a:cubicBezTo>
                <a:cubicBezTo>
                  <a:pt x="215387" y="385210"/>
                  <a:pt x="210793" y="397740"/>
                  <a:pt x="202303" y="407291"/>
                </a:cubicBezTo>
                <a:cubicBezTo>
                  <a:pt x="182323" y="429768"/>
                  <a:pt x="138508" y="471086"/>
                  <a:pt x="138508" y="471086"/>
                </a:cubicBezTo>
                <a:cubicBezTo>
                  <a:pt x="108087" y="562345"/>
                  <a:pt x="154665" y="417088"/>
                  <a:pt x="117243" y="566779"/>
                </a:cubicBezTo>
                <a:cubicBezTo>
                  <a:pt x="111807" y="588525"/>
                  <a:pt x="114629" y="618140"/>
                  <a:pt x="95978" y="630574"/>
                </a:cubicBezTo>
                <a:cubicBezTo>
                  <a:pt x="55739" y="657400"/>
                  <a:pt x="73116" y="642803"/>
                  <a:pt x="42815" y="673105"/>
                </a:cubicBezTo>
                <a:cubicBezTo>
                  <a:pt x="39271" y="814872"/>
                  <a:pt x="37965" y="956713"/>
                  <a:pt x="32182" y="1098407"/>
                </a:cubicBezTo>
                <a:cubicBezTo>
                  <a:pt x="28869" y="1179569"/>
                  <a:pt x="28711" y="1172618"/>
                  <a:pt x="10917" y="1225998"/>
                </a:cubicBezTo>
                <a:cubicBezTo>
                  <a:pt x="10758" y="1229806"/>
                  <a:pt x="-13568" y="1503417"/>
                  <a:pt x="10917" y="1576872"/>
                </a:cubicBezTo>
                <a:cubicBezTo>
                  <a:pt x="15672" y="1591137"/>
                  <a:pt x="32182" y="1598137"/>
                  <a:pt x="42815" y="1608770"/>
                </a:cubicBezTo>
                <a:cubicBezTo>
                  <a:pt x="46359" y="1619402"/>
                  <a:pt x="50368" y="1629891"/>
                  <a:pt x="53447" y="1640667"/>
                </a:cubicBezTo>
                <a:cubicBezTo>
                  <a:pt x="57462" y="1654718"/>
                  <a:pt x="56830" y="1670510"/>
                  <a:pt x="64080" y="1683198"/>
                </a:cubicBezTo>
                <a:cubicBezTo>
                  <a:pt x="71540" y="1696253"/>
                  <a:pt x="85345" y="1704463"/>
                  <a:pt x="95978" y="1715095"/>
                </a:cubicBezTo>
                <a:lnTo>
                  <a:pt x="117243" y="1778891"/>
                </a:lnTo>
                <a:cubicBezTo>
                  <a:pt x="120787" y="1789523"/>
                  <a:pt x="119950" y="1802863"/>
                  <a:pt x="127875" y="1810788"/>
                </a:cubicBezTo>
                <a:lnTo>
                  <a:pt x="159773" y="1842686"/>
                </a:lnTo>
                <a:lnTo>
                  <a:pt x="202303" y="1970277"/>
                </a:lnTo>
                <a:cubicBezTo>
                  <a:pt x="205847" y="1980909"/>
                  <a:pt x="206719" y="1992849"/>
                  <a:pt x="212936" y="2002174"/>
                </a:cubicBezTo>
                <a:cubicBezTo>
                  <a:pt x="220024" y="2012807"/>
                  <a:pt x="229011" y="2022395"/>
                  <a:pt x="234201" y="2034072"/>
                </a:cubicBezTo>
                <a:cubicBezTo>
                  <a:pt x="243305" y="2054555"/>
                  <a:pt x="243032" y="2079216"/>
                  <a:pt x="255466" y="2097867"/>
                </a:cubicBezTo>
                <a:cubicBezTo>
                  <a:pt x="262554" y="2108500"/>
                  <a:pt x="271541" y="2118088"/>
                  <a:pt x="276731" y="2129765"/>
                </a:cubicBezTo>
                <a:cubicBezTo>
                  <a:pt x="285835" y="2150248"/>
                  <a:pt x="290908" y="2172295"/>
                  <a:pt x="297996" y="2193560"/>
                </a:cubicBezTo>
                <a:cubicBezTo>
                  <a:pt x="301540" y="2204193"/>
                  <a:pt x="302412" y="2216132"/>
                  <a:pt x="308629" y="2225458"/>
                </a:cubicBezTo>
                <a:cubicBezTo>
                  <a:pt x="315717" y="2236091"/>
                  <a:pt x="321713" y="2247539"/>
                  <a:pt x="329894" y="2257356"/>
                </a:cubicBezTo>
                <a:cubicBezTo>
                  <a:pt x="339520" y="2268907"/>
                  <a:pt x="351159" y="2278621"/>
                  <a:pt x="361792" y="2289253"/>
                </a:cubicBezTo>
                <a:cubicBezTo>
                  <a:pt x="365336" y="2299886"/>
                  <a:pt x="364499" y="2313226"/>
                  <a:pt x="372424" y="2321151"/>
                </a:cubicBezTo>
                <a:cubicBezTo>
                  <a:pt x="390496" y="2339223"/>
                  <a:pt x="436220" y="2363681"/>
                  <a:pt x="436220" y="2363681"/>
                </a:cubicBezTo>
                <a:cubicBezTo>
                  <a:pt x="443308" y="2374314"/>
                  <a:pt x="448449" y="2386543"/>
                  <a:pt x="457485" y="2395579"/>
                </a:cubicBezTo>
                <a:cubicBezTo>
                  <a:pt x="483992" y="2422087"/>
                  <a:pt x="497053" y="2417019"/>
                  <a:pt x="531913" y="2427477"/>
                </a:cubicBezTo>
                <a:cubicBezTo>
                  <a:pt x="553383" y="2433918"/>
                  <a:pt x="574443" y="2441654"/>
                  <a:pt x="595708" y="2448742"/>
                </a:cubicBezTo>
                <a:cubicBezTo>
                  <a:pt x="606341" y="2452286"/>
                  <a:pt x="616437" y="2458443"/>
                  <a:pt x="627606" y="2459374"/>
                </a:cubicBezTo>
                <a:cubicBezTo>
                  <a:pt x="787179" y="2472672"/>
                  <a:pt x="712780" y="2465294"/>
                  <a:pt x="850889" y="2480639"/>
                </a:cubicBezTo>
                <a:cubicBezTo>
                  <a:pt x="942196" y="2503466"/>
                  <a:pt x="857324" y="2484675"/>
                  <a:pt x="1021010" y="2501905"/>
                </a:cubicBezTo>
                <a:cubicBezTo>
                  <a:pt x="1045933" y="2504529"/>
                  <a:pt x="1070629" y="2508993"/>
                  <a:pt x="1095438" y="2512537"/>
                </a:cubicBezTo>
                <a:cubicBezTo>
                  <a:pt x="1247838" y="2508993"/>
                  <a:pt x="1400506" y="2511616"/>
                  <a:pt x="1552638" y="2501905"/>
                </a:cubicBezTo>
                <a:cubicBezTo>
                  <a:pt x="1568456" y="2500895"/>
                  <a:pt x="1580599" y="2486883"/>
                  <a:pt x="1595168" y="2480639"/>
                </a:cubicBezTo>
                <a:cubicBezTo>
                  <a:pt x="1605470" y="2476224"/>
                  <a:pt x="1616433" y="2473551"/>
                  <a:pt x="1627066" y="2470007"/>
                </a:cubicBezTo>
                <a:cubicBezTo>
                  <a:pt x="1648331" y="2455830"/>
                  <a:pt x="1672789" y="2445549"/>
                  <a:pt x="1690861" y="2427477"/>
                </a:cubicBezTo>
                <a:cubicBezTo>
                  <a:pt x="1697950" y="2420388"/>
                  <a:pt x="1704107" y="2412226"/>
                  <a:pt x="1712127" y="2406211"/>
                </a:cubicBezTo>
                <a:cubicBezTo>
                  <a:pt x="1732573" y="2390877"/>
                  <a:pt x="1754657" y="2377858"/>
                  <a:pt x="1775922" y="2363681"/>
                </a:cubicBezTo>
                <a:cubicBezTo>
                  <a:pt x="1786555" y="2356593"/>
                  <a:pt x="1798784" y="2351452"/>
                  <a:pt x="1807820" y="2342416"/>
                </a:cubicBezTo>
                <a:cubicBezTo>
                  <a:pt x="1857790" y="2292445"/>
                  <a:pt x="1827204" y="2318860"/>
                  <a:pt x="1903513" y="2267988"/>
                </a:cubicBezTo>
                <a:cubicBezTo>
                  <a:pt x="1944737" y="2240505"/>
                  <a:pt x="1923286" y="2250764"/>
                  <a:pt x="1967308" y="2236091"/>
                </a:cubicBezTo>
                <a:cubicBezTo>
                  <a:pt x="2016828" y="2186569"/>
                  <a:pt x="1952722" y="2243383"/>
                  <a:pt x="2031103" y="2204193"/>
                </a:cubicBezTo>
                <a:cubicBezTo>
                  <a:pt x="2046953" y="2196268"/>
                  <a:pt x="2059214" y="2182595"/>
                  <a:pt x="2073634" y="2172295"/>
                </a:cubicBezTo>
                <a:cubicBezTo>
                  <a:pt x="2137999" y="2126320"/>
                  <a:pt x="2070188" y="2176489"/>
                  <a:pt x="2148061" y="2129765"/>
                </a:cubicBezTo>
                <a:cubicBezTo>
                  <a:pt x="2169977" y="2116616"/>
                  <a:pt x="2190592" y="2101412"/>
                  <a:pt x="2211857" y="2087235"/>
                </a:cubicBezTo>
                <a:lnTo>
                  <a:pt x="2243754" y="2065970"/>
                </a:lnTo>
                <a:cubicBezTo>
                  <a:pt x="2257931" y="2044705"/>
                  <a:pt x="2278203" y="2026420"/>
                  <a:pt x="2286285" y="2002174"/>
                </a:cubicBezTo>
                <a:cubicBezTo>
                  <a:pt x="2289829" y="1991542"/>
                  <a:pt x="2291905" y="1980301"/>
                  <a:pt x="2296917" y="1970277"/>
                </a:cubicBezTo>
                <a:cubicBezTo>
                  <a:pt x="2302632" y="1958847"/>
                  <a:pt x="2312467" y="1949809"/>
                  <a:pt x="2318182" y="1938379"/>
                </a:cubicBezTo>
                <a:cubicBezTo>
                  <a:pt x="2323194" y="1928354"/>
                  <a:pt x="2323372" y="1916278"/>
                  <a:pt x="2328815" y="1906481"/>
                </a:cubicBezTo>
                <a:cubicBezTo>
                  <a:pt x="2341227" y="1884140"/>
                  <a:pt x="2363263" y="1866932"/>
                  <a:pt x="2371345" y="1842686"/>
                </a:cubicBezTo>
                <a:cubicBezTo>
                  <a:pt x="2390060" y="1786542"/>
                  <a:pt x="2375761" y="1820114"/>
                  <a:pt x="2424508" y="1746993"/>
                </a:cubicBezTo>
                <a:cubicBezTo>
                  <a:pt x="2431596" y="1736360"/>
                  <a:pt x="2435140" y="1722183"/>
                  <a:pt x="2445773" y="1715095"/>
                </a:cubicBezTo>
                <a:cubicBezTo>
                  <a:pt x="2456406" y="1708007"/>
                  <a:pt x="2467854" y="1702011"/>
                  <a:pt x="2477671" y="1693830"/>
                </a:cubicBezTo>
                <a:cubicBezTo>
                  <a:pt x="2530768" y="1649582"/>
                  <a:pt x="2485408" y="1669985"/>
                  <a:pt x="2541466" y="1651300"/>
                </a:cubicBezTo>
                <a:cubicBezTo>
                  <a:pt x="2552099" y="1640667"/>
                  <a:pt x="2561947" y="1629188"/>
                  <a:pt x="2573364" y="1619402"/>
                </a:cubicBezTo>
                <a:cubicBezTo>
                  <a:pt x="2586819" y="1607870"/>
                  <a:pt x="2603364" y="1600035"/>
                  <a:pt x="2615894" y="1587505"/>
                </a:cubicBezTo>
                <a:cubicBezTo>
                  <a:pt x="2624930" y="1578469"/>
                  <a:pt x="2628978" y="1565424"/>
                  <a:pt x="2637159" y="1555607"/>
                </a:cubicBezTo>
                <a:cubicBezTo>
                  <a:pt x="2705382" y="1473739"/>
                  <a:pt x="2637525" y="1571008"/>
                  <a:pt x="2690322" y="1491811"/>
                </a:cubicBezTo>
                <a:cubicBezTo>
                  <a:pt x="2709036" y="1435668"/>
                  <a:pt x="2694737" y="1469239"/>
                  <a:pt x="2743485" y="1396118"/>
                </a:cubicBezTo>
                <a:lnTo>
                  <a:pt x="2764750" y="1364221"/>
                </a:lnTo>
                <a:cubicBezTo>
                  <a:pt x="2768294" y="1346500"/>
                  <a:pt x="2769667" y="1328203"/>
                  <a:pt x="2775382" y="1311058"/>
                </a:cubicBezTo>
                <a:cubicBezTo>
                  <a:pt x="2818953" y="1180342"/>
                  <a:pt x="2779406" y="1338834"/>
                  <a:pt x="2807280" y="1236630"/>
                </a:cubicBezTo>
                <a:cubicBezTo>
                  <a:pt x="2814970" y="1208434"/>
                  <a:pt x="2828545" y="1151570"/>
                  <a:pt x="2828545" y="1151570"/>
                </a:cubicBezTo>
                <a:cubicBezTo>
                  <a:pt x="2832089" y="1059421"/>
                  <a:pt x="2834573" y="967225"/>
                  <a:pt x="2839178" y="875123"/>
                </a:cubicBezTo>
                <a:cubicBezTo>
                  <a:pt x="2848004" y="698609"/>
                  <a:pt x="2869313" y="633474"/>
                  <a:pt x="2839178" y="428556"/>
                </a:cubicBezTo>
                <a:cubicBezTo>
                  <a:pt x="2835459" y="403270"/>
                  <a:pt x="2817912" y="378937"/>
                  <a:pt x="2796647" y="364760"/>
                </a:cubicBezTo>
                <a:cubicBezTo>
                  <a:pt x="2775382" y="350583"/>
                  <a:pt x="2757098" y="330312"/>
                  <a:pt x="2732852" y="322230"/>
                </a:cubicBezTo>
                <a:lnTo>
                  <a:pt x="2637159" y="290332"/>
                </a:lnTo>
                <a:cubicBezTo>
                  <a:pt x="2626526" y="286788"/>
                  <a:pt x="2616440" y="280499"/>
                  <a:pt x="2605261" y="279700"/>
                </a:cubicBezTo>
                <a:lnTo>
                  <a:pt x="2456406" y="269067"/>
                </a:lnTo>
                <a:cubicBezTo>
                  <a:pt x="2364985" y="238595"/>
                  <a:pt x="2478362" y="273403"/>
                  <a:pt x="2265020" y="247802"/>
                </a:cubicBezTo>
                <a:cubicBezTo>
                  <a:pt x="2229134" y="243496"/>
                  <a:pt x="2194136" y="233625"/>
                  <a:pt x="2158694" y="226537"/>
                </a:cubicBezTo>
                <a:cubicBezTo>
                  <a:pt x="2140973" y="222993"/>
                  <a:pt x="2123357" y="218876"/>
                  <a:pt x="2105531" y="215905"/>
                </a:cubicBezTo>
                <a:cubicBezTo>
                  <a:pt x="2084266" y="212361"/>
                  <a:pt x="2062651" y="210501"/>
                  <a:pt x="2041736" y="205272"/>
                </a:cubicBezTo>
                <a:cubicBezTo>
                  <a:pt x="2019990" y="199835"/>
                  <a:pt x="1999205" y="191096"/>
                  <a:pt x="1977940" y="184007"/>
                </a:cubicBezTo>
                <a:cubicBezTo>
                  <a:pt x="1967308" y="180463"/>
                  <a:pt x="1956449" y="177536"/>
                  <a:pt x="1946043" y="173374"/>
                </a:cubicBezTo>
                <a:cubicBezTo>
                  <a:pt x="1917942" y="162134"/>
                  <a:pt x="1890159" y="149813"/>
                  <a:pt x="1860982" y="141477"/>
                </a:cubicBezTo>
                <a:cubicBezTo>
                  <a:pt x="1846931" y="137463"/>
                  <a:pt x="1832503" y="134859"/>
                  <a:pt x="1818452" y="130844"/>
                </a:cubicBezTo>
                <a:cubicBezTo>
                  <a:pt x="1807675" y="127765"/>
                  <a:pt x="1797544" y="122409"/>
                  <a:pt x="1786554" y="120211"/>
                </a:cubicBezTo>
                <a:cubicBezTo>
                  <a:pt x="1613239" y="85548"/>
                  <a:pt x="1708880" y="115584"/>
                  <a:pt x="1627066" y="88314"/>
                </a:cubicBezTo>
                <a:cubicBezTo>
                  <a:pt x="1616433" y="81226"/>
                  <a:pt x="1607291" y="71090"/>
                  <a:pt x="1595168" y="67049"/>
                </a:cubicBezTo>
                <a:cubicBezTo>
                  <a:pt x="1574716" y="60232"/>
                  <a:pt x="1552418" y="61093"/>
                  <a:pt x="1531373" y="56416"/>
                </a:cubicBezTo>
                <a:cubicBezTo>
                  <a:pt x="1520432" y="53985"/>
                  <a:pt x="1510348" y="48502"/>
                  <a:pt x="1499475" y="45784"/>
                </a:cubicBezTo>
                <a:cubicBezTo>
                  <a:pt x="1481943" y="41401"/>
                  <a:pt x="1463748" y="39906"/>
                  <a:pt x="1446313" y="35151"/>
                </a:cubicBezTo>
                <a:cubicBezTo>
                  <a:pt x="1424687" y="29253"/>
                  <a:pt x="1404592" y="17782"/>
                  <a:pt x="1382517" y="13886"/>
                </a:cubicBezTo>
                <a:cubicBezTo>
                  <a:pt x="1253166" y="-8941"/>
                  <a:pt x="982024" y="3253"/>
                  <a:pt x="882787" y="3253"/>
                </a:cubicBez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6004606" y="582216"/>
            <a:ext cx="1389880" cy="997744"/>
          </a:xfrm>
          <a:custGeom>
            <a:avLst/>
            <a:gdLst>
              <a:gd name="connsiteX0" fmla="*/ 648754 w 1628676"/>
              <a:gd name="connsiteY0" fmla="*/ 21265 h 1331129"/>
              <a:gd name="connsiteX1" fmla="*/ 595591 w 1628676"/>
              <a:gd name="connsiteY1" fmla="*/ 10632 h 1331129"/>
              <a:gd name="connsiteX2" fmla="*/ 563693 w 1628676"/>
              <a:gd name="connsiteY2" fmla="*/ 0 h 1331129"/>
              <a:gd name="connsiteX3" fmla="*/ 393572 w 1628676"/>
              <a:gd name="connsiteY3" fmla="*/ 10632 h 1331129"/>
              <a:gd name="connsiteX4" fmla="*/ 202186 w 1628676"/>
              <a:gd name="connsiteY4" fmla="*/ 21265 h 1331129"/>
              <a:gd name="connsiteX5" fmla="*/ 149023 w 1628676"/>
              <a:gd name="connsiteY5" fmla="*/ 42530 h 1331129"/>
              <a:gd name="connsiteX6" fmla="*/ 74596 w 1628676"/>
              <a:gd name="connsiteY6" fmla="*/ 74428 h 1331129"/>
              <a:gd name="connsiteX7" fmla="*/ 32065 w 1628676"/>
              <a:gd name="connsiteY7" fmla="*/ 127590 h 1331129"/>
              <a:gd name="connsiteX8" fmla="*/ 53330 w 1628676"/>
              <a:gd name="connsiteY8" fmla="*/ 191386 h 1331129"/>
              <a:gd name="connsiteX9" fmla="*/ 42698 w 1628676"/>
              <a:gd name="connsiteY9" fmla="*/ 627321 h 1331129"/>
              <a:gd name="connsiteX10" fmla="*/ 10800 w 1628676"/>
              <a:gd name="connsiteY10" fmla="*/ 744279 h 1331129"/>
              <a:gd name="connsiteX11" fmla="*/ 168 w 1628676"/>
              <a:gd name="connsiteY11" fmla="*/ 850604 h 1331129"/>
              <a:gd name="connsiteX12" fmla="*/ 10800 w 1628676"/>
              <a:gd name="connsiteY12" fmla="*/ 1116418 h 1331129"/>
              <a:gd name="connsiteX13" fmla="*/ 42698 w 1628676"/>
              <a:gd name="connsiteY13" fmla="*/ 1137683 h 1331129"/>
              <a:gd name="connsiteX14" fmla="*/ 63963 w 1628676"/>
              <a:gd name="connsiteY14" fmla="*/ 1158949 h 1331129"/>
              <a:gd name="connsiteX15" fmla="*/ 127758 w 1628676"/>
              <a:gd name="connsiteY15" fmla="*/ 1180214 h 1331129"/>
              <a:gd name="connsiteX16" fmla="*/ 202186 w 1628676"/>
              <a:gd name="connsiteY16" fmla="*/ 1212111 h 1331129"/>
              <a:gd name="connsiteX17" fmla="*/ 308512 w 1628676"/>
              <a:gd name="connsiteY17" fmla="*/ 1244009 h 1331129"/>
              <a:gd name="connsiteX18" fmla="*/ 382940 w 1628676"/>
              <a:gd name="connsiteY18" fmla="*/ 1286539 h 1331129"/>
              <a:gd name="connsiteX19" fmla="*/ 499898 w 1628676"/>
              <a:gd name="connsiteY19" fmla="*/ 1307804 h 1331129"/>
              <a:gd name="connsiteX20" fmla="*/ 531796 w 1628676"/>
              <a:gd name="connsiteY20" fmla="*/ 1318437 h 1331129"/>
              <a:gd name="connsiteX21" fmla="*/ 829507 w 1628676"/>
              <a:gd name="connsiteY21" fmla="*/ 1318437 h 1331129"/>
              <a:gd name="connsiteX22" fmla="*/ 893303 w 1628676"/>
              <a:gd name="connsiteY22" fmla="*/ 1286539 h 1331129"/>
              <a:gd name="connsiteX23" fmla="*/ 903935 w 1628676"/>
              <a:gd name="connsiteY23" fmla="*/ 1244009 h 1331129"/>
              <a:gd name="connsiteX24" fmla="*/ 925200 w 1628676"/>
              <a:gd name="connsiteY24" fmla="*/ 1212111 h 1331129"/>
              <a:gd name="connsiteX25" fmla="*/ 935833 w 1628676"/>
              <a:gd name="connsiteY25" fmla="*/ 1169581 h 1331129"/>
              <a:gd name="connsiteX26" fmla="*/ 946465 w 1628676"/>
              <a:gd name="connsiteY26" fmla="*/ 1095153 h 1331129"/>
              <a:gd name="connsiteX27" fmla="*/ 967730 w 1628676"/>
              <a:gd name="connsiteY27" fmla="*/ 1063256 h 1331129"/>
              <a:gd name="connsiteX28" fmla="*/ 1084689 w 1628676"/>
              <a:gd name="connsiteY28" fmla="*/ 988828 h 1331129"/>
              <a:gd name="connsiteX29" fmla="*/ 1127219 w 1628676"/>
              <a:gd name="connsiteY29" fmla="*/ 967563 h 1331129"/>
              <a:gd name="connsiteX30" fmla="*/ 1159117 w 1628676"/>
              <a:gd name="connsiteY30" fmla="*/ 946297 h 1331129"/>
              <a:gd name="connsiteX31" fmla="*/ 1201647 w 1628676"/>
              <a:gd name="connsiteY31" fmla="*/ 935665 h 1331129"/>
              <a:gd name="connsiteX32" fmla="*/ 1297340 w 1628676"/>
              <a:gd name="connsiteY32" fmla="*/ 903767 h 1331129"/>
              <a:gd name="connsiteX33" fmla="*/ 1350503 w 1628676"/>
              <a:gd name="connsiteY33" fmla="*/ 893135 h 1331129"/>
              <a:gd name="connsiteX34" fmla="*/ 1414298 w 1628676"/>
              <a:gd name="connsiteY34" fmla="*/ 871870 h 1331129"/>
              <a:gd name="connsiteX35" fmla="*/ 1456828 w 1628676"/>
              <a:gd name="connsiteY35" fmla="*/ 861237 h 1331129"/>
              <a:gd name="connsiteX36" fmla="*/ 1520623 w 1628676"/>
              <a:gd name="connsiteY36" fmla="*/ 839972 h 1331129"/>
              <a:gd name="connsiteX37" fmla="*/ 1552521 w 1628676"/>
              <a:gd name="connsiteY37" fmla="*/ 829339 h 1331129"/>
              <a:gd name="connsiteX38" fmla="*/ 1573786 w 1628676"/>
              <a:gd name="connsiteY38" fmla="*/ 797442 h 1331129"/>
              <a:gd name="connsiteX39" fmla="*/ 1584419 w 1628676"/>
              <a:gd name="connsiteY39" fmla="*/ 765544 h 1331129"/>
              <a:gd name="connsiteX40" fmla="*/ 1595051 w 1628676"/>
              <a:gd name="connsiteY40" fmla="*/ 723014 h 1331129"/>
              <a:gd name="connsiteX41" fmla="*/ 1616317 w 1628676"/>
              <a:gd name="connsiteY41" fmla="*/ 701749 h 1331129"/>
              <a:gd name="connsiteX42" fmla="*/ 1616317 w 1628676"/>
              <a:gd name="connsiteY42" fmla="*/ 435935 h 1331129"/>
              <a:gd name="connsiteX43" fmla="*/ 1605684 w 1628676"/>
              <a:gd name="connsiteY43" fmla="*/ 404037 h 1331129"/>
              <a:gd name="connsiteX44" fmla="*/ 1531256 w 1628676"/>
              <a:gd name="connsiteY44" fmla="*/ 308344 h 1331129"/>
              <a:gd name="connsiteX45" fmla="*/ 1509991 w 1628676"/>
              <a:gd name="connsiteY45" fmla="*/ 276446 h 1331129"/>
              <a:gd name="connsiteX46" fmla="*/ 1382400 w 1628676"/>
              <a:gd name="connsiteY46" fmla="*/ 212651 h 1331129"/>
              <a:gd name="connsiteX47" fmla="*/ 1339870 w 1628676"/>
              <a:gd name="connsiteY47" fmla="*/ 202018 h 1331129"/>
              <a:gd name="connsiteX48" fmla="*/ 1212279 w 1628676"/>
              <a:gd name="connsiteY48" fmla="*/ 191386 h 1331129"/>
              <a:gd name="connsiteX49" fmla="*/ 1095321 w 1628676"/>
              <a:gd name="connsiteY49" fmla="*/ 159488 h 1331129"/>
              <a:gd name="connsiteX50" fmla="*/ 1052791 w 1628676"/>
              <a:gd name="connsiteY50" fmla="*/ 138223 h 1331129"/>
              <a:gd name="connsiteX51" fmla="*/ 1020893 w 1628676"/>
              <a:gd name="connsiteY51" fmla="*/ 127590 h 1331129"/>
              <a:gd name="connsiteX52" fmla="*/ 978363 w 1628676"/>
              <a:gd name="connsiteY52" fmla="*/ 106325 h 1331129"/>
              <a:gd name="connsiteX53" fmla="*/ 935833 w 1628676"/>
              <a:gd name="connsiteY53" fmla="*/ 95693 h 1331129"/>
              <a:gd name="connsiteX54" fmla="*/ 786977 w 1628676"/>
              <a:gd name="connsiteY54" fmla="*/ 53163 h 1331129"/>
              <a:gd name="connsiteX55" fmla="*/ 701917 w 1628676"/>
              <a:gd name="connsiteY55" fmla="*/ 42530 h 1331129"/>
              <a:gd name="connsiteX56" fmla="*/ 670019 w 1628676"/>
              <a:gd name="connsiteY56" fmla="*/ 31897 h 1331129"/>
              <a:gd name="connsiteX57" fmla="*/ 574326 w 1628676"/>
              <a:gd name="connsiteY57" fmla="*/ 21265 h 133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628676" h="1331129">
                <a:moveTo>
                  <a:pt x="648754" y="21265"/>
                </a:moveTo>
                <a:cubicBezTo>
                  <a:pt x="631033" y="17721"/>
                  <a:pt x="613123" y="15015"/>
                  <a:pt x="595591" y="10632"/>
                </a:cubicBezTo>
                <a:cubicBezTo>
                  <a:pt x="584718" y="7914"/>
                  <a:pt x="574901" y="0"/>
                  <a:pt x="563693" y="0"/>
                </a:cubicBezTo>
                <a:cubicBezTo>
                  <a:pt x="506875" y="0"/>
                  <a:pt x="450292" y="7296"/>
                  <a:pt x="393572" y="10632"/>
                </a:cubicBezTo>
                <a:lnTo>
                  <a:pt x="202186" y="21265"/>
                </a:lnTo>
                <a:cubicBezTo>
                  <a:pt x="184465" y="28353"/>
                  <a:pt x="166464" y="34778"/>
                  <a:pt x="149023" y="42530"/>
                </a:cubicBezTo>
                <a:cubicBezTo>
                  <a:pt x="70185" y="77569"/>
                  <a:pt x="140115" y="52587"/>
                  <a:pt x="74596" y="74428"/>
                </a:cubicBezTo>
                <a:cubicBezTo>
                  <a:pt x="65339" y="83685"/>
                  <a:pt x="32065" y="114177"/>
                  <a:pt x="32065" y="127590"/>
                </a:cubicBezTo>
                <a:cubicBezTo>
                  <a:pt x="32065" y="150006"/>
                  <a:pt x="46242" y="170121"/>
                  <a:pt x="53330" y="191386"/>
                </a:cubicBezTo>
                <a:cubicBezTo>
                  <a:pt x="49786" y="336698"/>
                  <a:pt x="51580" y="482238"/>
                  <a:pt x="42698" y="627321"/>
                </a:cubicBezTo>
                <a:cubicBezTo>
                  <a:pt x="40899" y="656703"/>
                  <a:pt x="22168" y="710177"/>
                  <a:pt x="10800" y="744279"/>
                </a:cubicBezTo>
                <a:cubicBezTo>
                  <a:pt x="7256" y="779721"/>
                  <a:pt x="168" y="814986"/>
                  <a:pt x="168" y="850604"/>
                </a:cubicBezTo>
                <a:cubicBezTo>
                  <a:pt x="168" y="939280"/>
                  <a:pt x="-2195" y="1028700"/>
                  <a:pt x="10800" y="1116418"/>
                </a:cubicBezTo>
                <a:cubicBezTo>
                  <a:pt x="12673" y="1129059"/>
                  <a:pt x="32719" y="1129700"/>
                  <a:pt x="42698" y="1137683"/>
                </a:cubicBezTo>
                <a:cubicBezTo>
                  <a:pt x="50526" y="1143945"/>
                  <a:pt x="54997" y="1154466"/>
                  <a:pt x="63963" y="1158949"/>
                </a:cubicBezTo>
                <a:cubicBezTo>
                  <a:pt x="84012" y="1168974"/>
                  <a:pt x="109107" y="1167780"/>
                  <a:pt x="127758" y="1180214"/>
                </a:cubicBezTo>
                <a:cubicBezTo>
                  <a:pt x="178365" y="1213952"/>
                  <a:pt x="139768" y="1193386"/>
                  <a:pt x="202186" y="1212111"/>
                </a:cubicBezTo>
                <a:cubicBezTo>
                  <a:pt x="331641" y="1250947"/>
                  <a:pt x="210469" y="1219497"/>
                  <a:pt x="308512" y="1244009"/>
                </a:cubicBezTo>
                <a:cubicBezTo>
                  <a:pt x="331846" y="1259564"/>
                  <a:pt x="355961" y="1277546"/>
                  <a:pt x="382940" y="1286539"/>
                </a:cubicBezTo>
                <a:cubicBezTo>
                  <a:pt x="397806" y="1291495"/>
                  <a:pt x="489179" y="1306018"/>
                  <a:pt x="499898" y="1307804"/>
                </a:cubicBezTo>
                <a:cubicBezTo>
                  <a:pt x="510531" y="1311348"/>
                  <a:pt x="520855" y="1316006"/>
                  <a:pt x="531796" y="1318437"/>
                </a:cubicBezTo>
                <a:cubicBezTo>
                  <a:pt x="643362" y="1343231"/>
                  <a:pt x="679844" y="1325240"/>
                  <a:pt x="829507" y="1318437"/>
                </a:cubicBezTo>
                <a:cubicBezTo>
                  <a:pt x="847702" y="1312372"/>
                  <a:pt x="881525" y="1304205"/>
                  <a:pt x="893303" y="1286539"/>
                </a:cubicBezTo>
                <a:cubicBezTo>
                  <a:pt x="901409" y="1274380"/>
                  <a:pt x="898179" y="1257440"/>
                  <a:pt x="903935" y="1244009"/>
                </a:cubicBezTo>
                <a:cubicBezTo>
                  <a:pt x="908969" y="1232263"/>
                  <a:pt x="918112" y="1222744"/>
                  <a:pt x="925200" y="1212111"/>
                </a:cubicBezTo>
                <a:cubicBezTo>
                  <a:pt x="928744" y="1197934"/>
                  <a:pt x="933219" y="1183958"/>
                  <a:pt x="935833" y="1169581"/>
                </a:cubicBezTo>
                <a:cubicBezTo>
                  <a:pt x="940316" y="1144924"/>
                  <a:pt x="939264" y="1119157"/>
                  <a:pt x="946465" y="1095153"/>
                </a:cubicBezTo>
                <a:cubicBezTo>
                  <a:pt x="950137" y="1082913"/>
                  <a:pt x="959315" y="1072873"/>
                  <a:pt x="967730" y="1063256"/>
                </a:cubicBezTo>
                <a:cubicBezTo>
                  <a:pt x="1046792" y="972900"/>
                  <a:pt x="988130" y="1037108"/>
                  <a:pt x="1084689" y="988828"/>
                </a:cubicBezTo>
                <a:cubicBezTo>
                  <a:pt x="1098866" y="981740"/>
                  <a:pt x="1113457" y="975427"/>
                  <a:pt x="1127219" y="967563"/>
                </a:cubicBezTo>
                <a:cubicBezTo>
                  <a:pt x="1138314" y="961223"/>
                  <a:pt x="1147371" y="951331"/>
                  <a:pt x="1159117" y="946297"/>
                </a:cubicBezTo>
                <a:cubicBezTo>
                  <a:pt x="1172548" y="940541"/>
                  <a:pt x="1187680" y="939962"/>
                  <a:pt x="1201647" y="935665"/>
                </a:cubicBezTo>
                <a:cubicBezTo>
                  <a:pt x="1233783" y="925777"/>
                  <a:pt x="1264370" y="910361"/>
                  <a:pt x="1297340" y="903767"/>
                </a:cubicBezTo>
                <a:cubicBezTo>
                  <a:pt x="1315061" y="900223"/>
                  <a:pt x="1333068" y="897890"/>
                  <a:pt x="1350503" y="893135"/>
                </a:cubicBezTo>
                <a:cubicBezTo>
                  <a:pt x="1372128" y="887237"/>
                  <a:pt x="1392552" y="877307"/>
                  <a:pt x="1414298" y="871870"/>
                </a:cubicBezTo>
                <a:cubicBezTo>
                  <a:pt x="1428475" y="868326"/>
                  <a:pt x="1442831" y="865436"/>
                  <a:pt x="1456828" y="861237"/>
                </a:cubicBezTo>
                <a:cubicBezTo>
                  <a:pt x="1478298" y="854796"/>
                  <a:pt x="1499358" y="847060"/>
                  <a:pt x="1520623" y="839972"/>
                </a:cubicBezTo>
                <a:lnTo>
                  <a:pt x="1552521" y="829339"/>
                </a:lnTo>
                <a:cubicBezTo>
                  <a:pt x="1559609" y="818707"/>
                  <a:pt x="1568071" y="808871"/>
                  <a:pt x="1573786" y="797442"/>
                </a:cubicBezTo>
                <a:cubicBezTo>
                  <a:pt x="1578798" y="787417"/>
                  <a:pt x="1581340" y="776321"/>
                  <a:pt x="1584419" y="765544"/>
                </a:cubicBezTo>
                <a:cubicBezTo>
                  <a:pt x="1588433" y="751493"/>
                  <a:pt x="1588516" y="736084"/>
                  <a:pt x="1595051" y="723014"/>
                </a:cubicBezTo>
                <a:cubicBezTo>
                  <a:pt x="1599534" y="714048"/>
                  <a:pt x="1609228" y="708837"/>
                  <a:pt x="1616317" y="701749"/>
                </a:cubicBezTo>
                <a:cubicBezTo>
                  <a:pt x="1632168" y="574933"/>
                  <a:pt x="1633414" y="606910"/>
                  <a:pt x="1616317" y="435935"/>
                </a:cubicBezTo>
                <a:cubicBezTo>
                  <a:pt x="1615202" y="424783"/>
                  <a:pt x="1611127" y="413834"/>
                  <a:pt x="1605684" y="404037"/>
                </a:cubicBezTo>
                <a:cubicBezTo>
                  <a:pt x="1551936" y="307292"/>
                  <a:pt x="1582918" y="370339"/>
                  <a:pt x="1531256" y="308344"/>
                </a:cubicBezTo>
                <a:cubicBezTo>
                  <a:pt x="1523075" y="298527"/>
                  <a:pt x="1519608" y="284861"/>
                  <a:pt x="1509991" y="276446"/>
                </a:cubicBezTo>
                <a:cubicBezTo>
                  <a:pt x="1468410" y="240062"/>
                  <a:pt x="1434601" y="225702"/>
                  <a:pt x="1382400" y="212651"/>
                </a:cubicBezTo>
                <a:cubicBezTo>
                  <a:pt x="1368223" y="209107"/>
                  <a:pt x="1354370" y="203831"/>
                  <a:pt x="1339870" y="202018"/>
                </a:cubicBezTo>
                <a:cubicBezTo>
                  <a:pt x="1297522" y="196725"/>
                  <a:pt x="1254809" y="194930"/>
                  <a:pt x="1212279" y="191386"/>
                </a:cubicBezTo>
                <a:cubicBezTo>
                  <a:pt x="1199260" y="188131"/>
                  <a:pt x="1123148" y="171414"/>
                  <a:pt x="1095321" y="159488"/>
                </a:cubicBezTo>
                <a:cubicBezTo>
                  <a:pt x="1080753" y="153244"/>
                  <a:pt x="1067359" y="144467"/>
                  <a:pt x="1052791" y="138223"/>
                </a:cubicBezTo>
                <a:cubicBezTo>
                  <a:pt x="1042489" y="133808"/>
                  <a:pt x="1031195" y="132005"/>
                  <a:pt x="1020893" y="127590"/>
                </a:cubicBezTo>
                <a:cubicBezTo>
                  <a:pt x="1006325" y="121346"/>
                  <a:pt x="993204" y="111890"/>
                  <a:pt x="978363" y="106325"/>
                </a:cubicBezTo>
                <a:cubicBezTo>
                  <a:pt x="964680" y="101194"/>
                  <a:pt x="949830" y="99892"/>
                  <a:pt x="935833" y="95693"/>
                </a:cubicBezTo>
                <a:cubicBezTo>
                  <a:pt x="885390" y="80560"/>
                  <a:pt x="840223" y="59819"/>
                  <a:pt x="786977" y="53163"/>
                </a:cubicBezTo>
                <a:lnTo>
                  <a:pt x="701917" y="42530"/>
                </a:lnTo>
                <a:cubicBezTo>
                  <a:pt x="691284" y="38986"/>
                  <a:pt x="681074" y="33740"/>
                  <a:pt x="670019" y="31897"/>
                </a:cubicBezTo>
                <a:cubicBezTo>
                  <a:pt x="638362" y="26621"/>
                  <a:pt x="574326" y="21265"/>
                  <a:pt x="574326" y="21265"/>
                </a:cubicBezTo>
              </a:path>
            </a:pathLst>
          </a:custGeom>
          <a:no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6174468" y="813197"/>
            <a:ext cx="890011" cy="398859"/>
          </a:xfrm>
          <a:custGeom>
            <a:avLst/>
            <a:gdLst>
              <a:gd name="connsiteX0" fmla="*/ 0 w 1041990"/>
              <a:gd name="connsiteY0" fmla="*/ 0 h 531628"/>
              <a:gd name="connsiteX1" fmla="*/ 74428 w 1041990"/>
              <a:gd name="connsiteY1" fmla="*/ 116958 h 531628"/>
              <a:gd name="connsiteX2" fmla="*/ 127590 w 1041990"/>
              <a:gd name="connsiteY2" fmla="*/ 180753 h 531628"/>
              <a:gd name="connsiteX3" fmla="*/ 159488 w 1041990"/>
              <a:gd name="connsiteY3" fmla="*/ 191386 h 531628"/>
              <a:gd name="connsiteX4" fmla="*/ 223283 w 1041990"/>
              <a:gd name="connsiteY4" fmla="*/ 233916 h 531628"/>
              <a:gd name="connsiteX5" fmla="*/ 255181 w 1041990"/>
              <a:gd name="connsiteY5" fmla="*/ 255181 h 531628"/>
              <a:gd name="connsiteX6" fmla="*/ 287079 w 1041990"/>
              <a:gd name="connsiteY6" fmla="*/ 287079 h 531628"/>
              <a:gd name="connsiteX7" fmla="*/ 350874 w 1041990"/>
              <a:gd name="connsiteY7" fmla="*/ 340242 h 531628"/>
              <a:gd name="connsiteX8" fmla="*/ 372139 w 1041990"/>
              <a:gd name="connsiteY8" fmla="*/ 404037 h 531628"/>
              <a:gd name="connsiteX9" fmla="*/ 404037 w 1041990"/>
              <a:gd name="connsiteY9" fmla="*/ 467832 h 531628"/>
              <a:gd name="connsiteX10" fmla="*/ 499730 w 1041990"/>
              <a:gd name="connsiteY10" fmla="*/ 510363 h 531628"/>
              <a:gd name="connsiteX11" fmla="*/ 914400 w 1041990"/>
              <a:gd name="connsiteY11" fmla="*/ 531628 h 531628"/>
              <a:gd name="connsiteX12" fmla="*/ 1041990 w 1041990"/>
              <a:gd name="connsiteY12" fmla="*/ 520995 h 53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1990" h="531628">
                <a:moveTo>
                  <a:pt x="0" y="0"/>
                </a:moveTo>
                <a:cubicBezTo>
                  <a:pt x="45051" y="75087"/>
                  <a:pt x="20427" y="35957"/>
                  <a:pt x="74428" y="116958"/>
                </a:cubicBezTo>
                <a:cubicBezTo>
                  <a:pt x="90120" y="140495"/>
                  <a:pt x="103029" y="164379"/>
                  <a:pt x="127590" y="180753"/>
                </a:cubicBezTo>
                <a:cubicBezTo>
                  <a:pt x="136915" y="186970"/>
                  <a:pt x="149691" y="185943"/>
                  <a:pt x="159488" y="191386"/>
                </a:cubicBezTo>
                <a:cubicBezTo>
                  <a:pt x="181829" y="203798"/>
                  <a:pt x="202018" y="219739"/>
                  <a:pt x="223283" y="233916"/>
                </a:cubicBezTo>
                <a:cubicBezTo>
                  <a:pt x="233916" y="241004"/>
                  <a:pt x="246145" y="246145"/>
                  <a:pt x="255181" y="255181"/>
                </a:cubicBezTo>
                <a:cubicBezTo>
                  <a:pt x="265814" y="265814"/>
                  <a:pt x="275527" y="277453"/>
                  <a:pt x="287079" y="287079"/>
                </a:cubicBezTo>
                <a:cubicBezTo>
                  <a:pt x="375897" y="361095"/>
                  <a:pt x="257682" y="247050"/>
                  <a:pt x="350874" y="340242"/>
                </a:cubicBezTo>
                <a:lnTo>
                  <a:pt x="372139" y="404037"/>
                </a:lnTo>
                <a:cubicBezTo>
                  <a:pt x="380787" y="429980"/>
                  <a:pt x="383426" y="447220"/>
                  <a:pt x="404037" y="467832"/>
                </a:cubicBezTo>
                <a:cubicBezTo>
                  <a:pt x="423960" y="487755"/>
                  <a:pt x="477531" y="509225"/>
                  <a:pt x="499730" y="510363"/>
                </a:cubicBezTo>
                <a:lnTo>
                  <a:pt x="914400" y="531628"/>
                </a:lnTo>
                <a:lnTo>
                  <a:pt x="1041990" y="520995"/>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0" name="Text Box 7"/>
          <p:cNvSpPr txBox="1">
            <a:spLocks noChangeArrowheads="1"/>
          </p:cNvSpPr>
          <p:nvPr/>
        </p:nvSpPr>
        <p:spPr bwMode="auto">
          <a:xfrm>
            <a:off x="640443" y="3436144"/>
            <a:ext cx="1465683"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contour du CJ</a:t>
            </a:r>
          </a:p>
        </p:txBody>
      </p:sp>
      <p:sp>
        <p:nvSpPr>
          <p:cNvPr id="11" name="Text Box 7"/>
          <p:cNvSpPr txBox="1">
            <a:spLocks noChangeArrowheads="1"/>
          </p:cNvSpPr>
          <p:nvPr/>
        </p:nvSpPr>
        <p:spPr bwMode="auto">
          <a:xfrm>
            <a:off x="640443" y="3813572"/>
            <a:ext cx="2977851"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 Contour de la cavité du corps jaune</a:t>
            </a:r>
          </a:p>
        </p:txBody>
      </p:sp>
      <p:sp>
        <p:nvSpPr>
          <p:cNvPr id="12" name="Text Box 7"/>
          <p:cNvSpPr txBox="1">
            <a:spLocks noChangeArrowheads="1"/>
          </p:cNvSpPr>
          <p:nvPr/>
        </p:nvSpPr>
        <p:spPr bwMode="auto">
          <a:xfrm>
            <a:off x="640443" y="3057525"/>
            <a:ext cx="276182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13" name="Text Box 7"/>
          <p:cNvSpPr txBox="1">
            <a:spLocks noChangeArrowheads="1"/>
          </p:cNvSpPr>
          <p:nvPr/>
        </p:nvSpPr>
        <p:spPr bwMode="auto">
          <a:xfrm>
            <a:off x="624569" y="4192191"/>
            <a:ext cx="1625574"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 Traces de fibrine</a:t>
            </a:r>
          </a:p>
        </p:txBody>
      </p:sp>
      <p:sp>
        <p:nvSpPr>
          <p:cNvPr id="14" name="Text Box 7"/>
          <p:cNvSpPr txBox="1">
            <a:spLocks noChangeArrowheads="1"/>
          </p:cNvSpPr>
          <p:nvPr/>
        </p:nvSpPr>
        <p:spPr bwMode="auto">
          <a:xfrm>
            <a:off x="6693580" y="784623"/>
            <a:ext cx="306153" cy="307777"/>
          </a:xfrm>
          <a:prstGeom prst="rect">
            <a:avLst/>
          </a:prstGeom>
          <a:solidFill>
            <a:srgbClr val="00B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a:t>
            </a:r>
          </a:p>
        </p:txBody>
      </p:sp>
      <p:sp>
        <p:nvSpPr>
          <p:cNvPr id="15" name="Text Box 7"/>
          <p:cNvSpPr txBox="1">
            <a:spLocks noChangeArrowheads="1"/>
          </p:cNvSpPr>
          <p:nvPr/>
        </p:nvSpPr>
        <p:spPr bwMode="auto">
          <a:xfrm>
            <a:off x="5274478" y="898923"/>
            <a:ext cx="306153"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16" name="Text Box 7"/>
          <p:cNvSpPr txBox="1">
            <a:spLocks noChangeArrowheads="1"/>
          </p:cNvSpPr>
          <p:nvPr/>
        </p:nvSpPr>
        <p:spPr bwMode="auto">
          <a:xfrm>
            <a:off x="7960405" y="851298"/>
            <a:ext cx="306153"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7" name="Text Box 7"/>
          <p:cNvSpPr txBox="1">
            <a:spLocks noChangeArrowheads="1"/>
          </p:cNvSpPr>
          <p:nvPr/>
        </p:nvSpPr>
        <p:spPr bwMode="auto">
          <a:xfrm>
            <a:off x="8378314" y="269379"/>
            <a:ext cx="306153" cy="307777"/>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a:t>
            </a:r>
          </a:p>
        </p:txBody>
      </p:sp>
      <p:sp>
        <p:nvSpPr>
          <p:cNvPr id="18" name="Text Box 7"/>
          <p:cNvSpPr txBox="1">
            <a:spLocks noChangeArrowheads="1"/>
          </p:cNvSpPr>
          <p:nvPr/>
        </p:nvSpPr>
        <p:spPr bwMode="auto">
          <a:xfrm>
            <a:off x="624569" y="4801994"/>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spTree>
    <p:extLst>
      <p:ext uri="{BB962C8B-B14F-4D97-AF65-F5344CB8AC3E}">
        <p14:creationId xmlns:p14="http://schemas.microsoft.com/office/powerpoint/2010/main" val="307547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rme libre 1"/>
          <p:cNvSpPr/>
          <p:nvPr/>
        </p:nvSpPr>
        <p:spPr>
          <a:xfrm>
            <a:off x="699201" y="1446990"/>
            <a:ext cx="2043029" cy="146380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anchor="ctr"/>
          <a:lstStyle/>
          <a:p>
            <a:pPr algn="ctr" eaLnBrk="1" hangingPunct="1">
              <a:defRPr/>
            </a:pPr>
            <a:endParaRPr lang="fr-BE">
              <a:solidFill>
                <a:schemeClr val="bg1"/>
              </a:solidFill>
            </a:endParaRPr>
          </a:p>
        </p:txBody>
      </p:sp>
      <p:sp>
        <p:nvSpPr>
          <p:cNvPr id="3" name="Forme libre 2"/>
          <p:cNvSpPr/>
          <p:nvPr/>
        </p:nvSpPr>
        <p:spPr>
          <a:xfrm>
            <a:off x="1444801" y="1507867"/>
            <a:ext cx="1296243" cy="1236102"/>
          </a:xfrm>
          <a:custGeom>
            <a:avLst/>
            <a:gdLst>
              <a:gd name="connsiteX0" fmla="*/ 1066800 w 1210160"/>
              <a:gd name="connsiteY0" fmla="*/ 133350 h 1085850"/>
              <a:gd name="connsiteX1" fmla="*/ 990600 w 1210160"/>
              <a:gd name="connsiteY1" fmla="*/ 66675 h 1085850"/>
              <a:gd name="connsiteX2" fmla="*/ 952500 w 1210160"/>
              <a:gd name="connsiteY2" fmla="*/ 57150 h 1085850"/>
              <a:gd name="connsiteX3" fmla="*/ 866775 w 1210160"/>
              <a:gd name="connsiteY3" fmla="*/ 28575 h 1085850"/>
              <a:gd name="connsiteX4" fmla="*/ 838200 w 1210160"/>
              <a:gd name="connsiteY4" fmla="*/ 19050 h 1085850"/>
              <a:gd name="connsiteX5" fmla="*/ 742950 w 1210160"/>
              <a:gd name="connsiteY5" fmla="*/ 0 h 1085850"/>
              <a:gd name="connsiteX6" fmla="*/ 457200 w 1210160"/>
              <a:gd name="connsiteY6" fmla="*/ 9525 h 1085850"/>
              <a:gd name="connsiteX7" fmla="*/ 361950 w 1210160"/>
              <a:gd name="connsiteY7" fmla="*/ 38100 h 1085850"/>
              <a:gd name="connsiteX8" fmla="*/ 333375 w 1210160"/>
              <a:gd name="connsiteY8" fmla="*/ 57150 h 1085850"/>
              <a:gd name="connsiteX9" fmla="*/ 285750 w 1210160"/>
              <a:gd name="connsiteY9" fmla="*/ 76200 h 1085850"/>
              <a:gd name="connsiteX10" fmla="*/ 257175 w 1210160"/>
              <a:gd name="connsiteY10" fmla="*/ 85725 h 1085850"/>
              <a:gd name="connsiteX11" fmla="*/ 190500 w 1210160"/>
              <a:gd name="connsiteY11" fmla="*/ 114300 h 1085850"/>
              <a:gd name="connsiteX12" fmla="*/ 171450 w 1210160"/>
              <a:gd name="connsiteY12" fmla="*/ 142875 h 1085850"/>
              <a:gd name="connsiteX13" fmla="*/ 142875 w 1210160"/>
              <a:gd name="connsiteY13" fmla="*/ 152400 h 1085850"/>
              <a:gd name="connsiteX14" fmla="*/ 123825 w 1210160"/>
              <a:gd name="connsiteY14" fmla="*/ 190500 h 1085850"/>
              <a:gd name="connsiteX15" fmla="*/ 114300 w 1210160"/>
              <a:gd name="connsiteY15" fmla="*/ 238125 h 1085850"/>
              <a:gd name="connsiteX16" fmla="*/ 57150 w 1210160"/>
              <a:gd name="connsiteY16" fmla="*/ 285750 h 1085850"/>
              <a:gd name="connsiteX17" fmla="*/ 28575 w 1210160"/>
              <a:gd name="connsiteY17" fmla="*/ 304800 h 1085850"/>
              <a:gd name="connsiteX18" fmla="*/ 9525 w 1210160"/>
              <a:gd name="connsiteY18" fmla="*/ 361950 h 1085850"/>
              <a:gd name="connsiteX19" fmla="*/ 0 w 1210160"/>
              <a:gd name="connsiteY19" fmla="*/ 390525 h 1085850"/>
              <a:gd name="connsiteX20" fmla="*/ 9525 w 1210160"/>
              <a:gd name="connsiteY20" fmla="*/ 542925 h 1085850"/>
              <a:gd name="connsiteX21" fmla="*/ 28575 w 1210160"/>
              <a:gd name="connsiteY21" fmla="*/ 600075 h 1085850"/>
              <a:gd name="connsiteX22" fmla="*/ 57150 w 1210160"/>
              <a:gd name="connsiteY22" fmla="*/ 619125 h 1085850"/>
              <a:gd name="connsiteX23" fmla="*/ 85725 w 1210160"/>
              <a:gd name="connsiteY23" fmla="*/ 676275 h 1085850"/>
              <a:gd name="connsiteX24" fmla="*/ 104775 w 1210160"/>
              <a:gd name="connsiteY24" fmla="*/ 704850 h 1085850"/>
              <a:gd name="connsiteX25" fmla="*/ 114300 w 1210160"/>
              <a:gd name="connsiteY25" fmla="*/ 733425 h 1085850"/>
              <a:gd name="connsiteX26" fmla="*/ 142875 w 1210160"/>
              <a:gd name="connsiteY26" fmla="*/ 752475 h 1085850"/>
              <a:gd name="connsiteX27" fmla="*/ 152400 w 1210160"/>
              <a:gd name="connsiteY27" fmla="*/ 781050 h 1085850"/>
              <a:gd name="connsiteX28" fmla="*/ 238125 w 1210160"/>
              <a:gd name="connsiteY28" fmla="*/ 857250 h 1085850"/>
              <a:gd name="connsiteX29" fmla="*/ 266700 w 1210160"/>
              <a:gd name="connsiteY29" fmla="*/ 866775 h 1085850"/>
              <a:gd name="connsiteX30" fmla="*/ 352425 w 1210160"/>
              <a:gd name="connsiteY30" fmla="*/ 914400 h 1085850"/>
              <a:gd name="connsiteX31" fmla="*/ 381000 w 1210160"/>
              <a:gd name="connsiteY31" fmla="*/ 942975 h 1085850"/>
              <a:gd name="connsiteX32" fmla="*/ 409575 w 1210160"/>
              <a:gd name="connsiteY32" fmla="*/ 952500 h 1085850"/>
              <a:gd name="connsiteX33" fmla="*/ 438150 w 1210160"/>
              <a:gd name="connsiteY33" fmla="*/ 971550 h 1085850"/>
              <a:gd name="connsiteX34" fmla="*/ 466725 w 1210160"/>
              <a:gd name="connsiteY34" fmla="*/ 981075 h 1085850"/>
              <a:gd name="connsiteX35" fmla="*/ 523875 w 1210160"/>
              <a:gd name="connsiteY35" fmla="*/ 1019175 h 1085850"/>
              <a:gd name="connsiteX36" fmla="*/ 600075 w 1210160"/>
              <a:gd name="connsiteY36" fmla="*/ 1038225 h 1085850"/>
              <a:gd name="connsiteX37" fmla="*/ 628650 w 1210160"/>
              <a:gd name="connsiteY37" fmla="*/ 1047750 h 1085850"/>
              <a:gd name="connsiteX38" fmla="*/ 733425 w 1210160"/>
              <a:gd name="connsiteY38" fmla="*/ 1066800 h 1085850"/>
              <a:gd name="connsiteX39" fmla="*/ 790575 w 1210160"/>
              <a:gd name="connsiteY39" fmla="*/ 1085850 h 1085850"/>
              <a:gd name="connsiteX40" fmla="*/ 933450 w 1210160"/>
              <a:gd name="connsiteY40" fmla="*/ 1076325 h 1085850"/>
              <a:gd name="connsiteX41" fmla="*/ 952500 w 1210160"/>
              <a:gd name="connsiteY41" fmla="*/ 1047750 h 1085850"/>
              <a:gd name="connsiteX42" fmla="*/ 981075 w 1210160"/>
              <a:gd name="connsiteY42" fmla="*/ 1028700 h 1085850"/>
              <a:gd name="connsiteX43" fmla="*/ 1009650 w 1210160"/>
              <a:gd name="connsiteY43" fmla="*/ 1000125 h 1085850"/>
              <a:gd name="connsiteX44" fmla="*/ 1095375 w 1210160"/>
              <a:gd name="connsiteY44" fmla="*/ 952500 h 1085850"/>
              <a:gd name="connsiteX45" fmla="*/ 1143000 w 1210160"/>
              <a:gd name="connsiteY45" fmla="*/ 866775 h 1085850"/>
              <a:gd name="connsiteX46" fmla="*/ 1152525 w 1210160"/>
              <a:gd name="connsiteY46" fmla="*/ 781050 h 1085850"/>
              <a:gd name="connsiteX47" fmla="*/ 1171575 w 1210160"/>
              <a:gd name="connsiteY47" fmla="*/ 752475 h 1085850"/>
              <a:gd name="connsiteX48" fmla="*/ 1200150 w 1210160"/>
              <a:gd name="connsiteY48" fmla="*/ 695325 h 1085850"/>
              <a:gd name="connsiteX49" fmla="*/ 1209675 w 1210160"/>
              <a:gd name="connsiteY49" fmla="*/ 638175 h 1085850"/>
              <a:gd name="connsiteX50" fmla="*/ 1200150 w 1210160"/>
              <a:gd name="connsiteY50" fmla="*/ 333375 h 1085850"/>
              <a:gd name="connsiteX51" fmla="*/ 1162050 w 1210160"/>
              <a:gd name="connsiteY51" fmla="*/ 276225 h 1085850"/>
              <a:gd name="connsiteX52" fmla="*/ 1133475 w 1210160"/>
              <a:gd name="connsiteY52" fmla="*/ 219075 h 1085850"/>
              <a:gd name="connsiteX53" fmla="*/ 1123950 w 1210160"/>
              <a:gd name="connsiteY53" fmla="*/ 190500 h 1085850"/>
              <a:gd name="connsiteX54" fmla="*/ 1104900 w 1210160"/>
              <a:gd name="connsiteY54" fmla="*/ 161925 h 1085850"/>
              <a:gd name="connsiteX55" fmla="*/ 1095375 w 1210160"/>
              <a:gd name="connsiteY55" fmla="*/ 133350 h 1085850"/>
              <a:gd name="connsiteX56" fmla="*/ 1038225 w 1210160"/>
              <a:gd name="connsiteY56" fmla="*/ 76200 h 1085850"/>
              <a:gd name="connsiteX57" fmla="*/ 962025 w 1210160"/>
              <a:gd name="connsiteY57" fmla="*/ 6667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0160" h="1085850">
                <a:moveTo>
                  <a:pt x="1066800" y="133350"/>
                </a:moveTo>
                <a:cubicBezTo>
                  <a:pt x="1049695" y="116245"/>
                  <a:pt x="1018165" y="78489"/>
                  <a:pt x="990600" y="66675"/>
                </a:cubicBezTo>
                <a:cubicBezTo>
                  <a:pt x="978568" y="61518"/>
                  <a:pt x="965039" y="60912"/>
                  <a:pt x="952500" y="57150"/>
                </a:cubicBezTo>
                <a:lnTo>
                  <a:pt x="866775" y="28575"/>
                </a:lnTo>
                <a:cubicBezTo>
                  <a:pt x="857250" y="25400"/>
                  <a:pt x="848045" y="21019"/>
                  <a:pt x="838200" y="19050"/>
                </a:cubicBezTo>
                <a:lnTo>
                  <a:pt x="742950" y="0"/>
                </a:lnTo>
                <a:cubicBezTo>
                  <a:pt x="647700" y="3175"/>
                  <a:pt x="552338" y="3929"/>
                  <a:pt x="457200" y="9525"/>
                </a:cubicBezTo>
                <a:cubicBezTo>
                  <a:pt x="442600" y="10384"/>
                  <a:pt x="365589" y="35674"/>
                  <a:pt x="361950" y="38100"/>
                </a:cubicBezTo>
                <a:cubicBezTo>
                  <a:pt x="352425" y="44450"/>
                  <a:pt x="343614" y="52030"/>
                  <a:pt x="333375" y="57150"/>
                </a:cubicBezTo>
                <a:cubicBezTo>
                  <a:pt x="318082" y="64796"/>
                  <a:pt x="301759" y="70197"/>
                  <a:pt x="285750" y="76200"/>
                </a:cubicBezTo>
                <a:cubicBezTo>
                  <a:pt x="276349" y="79725"/>
                  <a:pt x="266155" y="81235"/>
                  <a:pt x="257175" y="85725"/>
                </a:cubicBezTo>
                <a:cubicBezTo>
                  <a:pt x="191396" y="118614"/>
                  <a:pt x="269794" y="94476"/>
                  <a:pt x="190500" y="114300"/>
                </a:cubicBezTo>
                <a:cubicBezTo>
                  <a:pt x="184150" y="123825"/>
                  <a:pt x="180389" y="135724"/>
                  <a:pt x="171450" y="142875"/>
                </a:cubicBezTo>
                <a:cubicBezTo>
                  <a:pt x="163610" y="149147"/>
                  <a:pt x="149975" y="145300"/>
                  <a:pt x="142875" y="152400"/>
                </a:cubicBezTo>
                <a:cubicBezTo>
                  <a:pt x="132835" y="162440"/>
                  <a:pt x="130175" y="177800"/>
                  <a:pt x="123825" y="190500"/>
                </a:cubicBezTo>
                <a:cubicBezTo>
                  <a:pt x="120650" y="206375"/>
                  <a:pt x="119984" y="222966"/>
                  <a:pt x="114300" y="238125"/>
                </a:cubicBezTo>
                <a:cubicBezTo>
                  <a:pt x="101038" y="273490"/>
                  <a:pt x="88540" y="267813"/>
                  <a:pt x="57150" y="285750"/>
                </a:cubicBezTo>
                <a:cubicBezTo>
                  <a:pt x="47211" y="291430"/>
                  <a:pt x="38100" y="298450"/>
                  <a:pt x="28575" y="304800"/>
                </a:cubicBezTo>
                <a:lnTo>
                  <a:pt x="9525" y="361950"/>
                </a:lnTo>
                <a:lnTo>
                  <a:pt x="0" y="390525"/>
                </a:lnTo>
                <a:cubicBezTo>
                  <a:pt x="3175" y="441325"/>
                  <a:pt x="2648" y="492493"/>
                  <a:pt x="9525" y="542925"/>
                </a:cubicBezTo>
                <a:cubicBezTo>
                  <a:pt x="12238" y="562821"/>
                  <a:pt x="11867" y="588936"/>
                  <a:pt x="28575" y="600075"/>
                </a:cubicBezTo>
                <a:lnTo>
                  <a:pt x="57150" y="619125"/>
                </a:lnTo>
                <a:cubicBezTo>
                  <a:pt x="111745" y="701017"/>
                  <a:pt x="46290" y="597405"/>
                  <a:pt x="85725" y="676275"/>
                </a:cubicBezTo>
                <a:cubicBezTo>
                  <a:pt x="90845" y="686514"/>
                  <a:pt x="99655" y="694611"/>
                  <a:pt x="104775" y="704850"/>
                </a:cubicBezTo>
                <a:cubicBezTo>
                  <a:pt x="109265" y="713830"/>
                  <a:pt x="108028" y="725585"/>
                  <a:pt x="114300" y="733425"/>
                </a:cubicBezTo>
                <a:cubicBezTo>
                  <a:pt x="121451" y="742364"/>
                  <a:pt x="133350" y="746125"/>
                  <a:pt x="142875" y="752475"/>
                </a:cubicBezTo>
                <a:cubicBezTo>
                  <a:pt x="146050" y="762000"/>
                  <a:pt x="146236" y="773125"/>
                  <a:pt x="152400" y="781050"/>
                </a:cubicBezTo>
                <a:cubicBezTo>
                  <a:pt x="168464" y="801704"/>
                  <a:pt x="208032" y="842203"/>
                  <a:pt x="238125" y="857250"/>
                </a:cubicBezTo>
                <a:cubicBezTo>
                  <a:pt x="247105" y="861740"/>
                  <a:pt x="257923" y="861899"/>
                  <a:pt x="266700" y="866775"/>
                </a:cubicBezTo>
                <a:cubicBezTo>
                  <a:pt x="364956" y="921362"/>
                  <a:pt x="287767" y="892847"/>
                  <a:pt x="352425" y="914400"/>
                </a:cubicBezTo>
                <a:cubicBezTo>
                  <a:pt x="361950" y="923925"/>
                  <a:pt x="369792" y="935503"/>
                  <a:pt x="381000" y="942975"/>
                </a:cubicBezTo>
                <a:cubicBezTo>
                  <a:pt x="389354" y="948544"/>
                  <a:pt x="400595" y="948010"/>
                  <a:pt x="409575" y="952500"/>
                </a:cubicBezTo>
                <a:cubicBezTo>
                  <a:pt x="419814" y="957620"/>
                  <a:pt x="427911" y="966430"/>
                  <a:pt x="438150" y="971550"/>
                </a:cubicBezTo>
                <a:cubicBezTo>
                  <a:pt x="447130" y="976040"/>
                  <a:pt x="457948" y="976199"/>
                  <a:pt x="466725" y="981075"/>
                </a:cubicBezTo>
                <a:cubicBezTo>
                  <a:pt x="486739" y="992194"/>
                  <a:pt x="502155" y="1011935"/>
                  <a:pt x="523875" y="1019175"/>
                </a:cubicBezTo>
                <a:cubicBezTo>
                  <a:pt x="589194" y="1040948"/>
                  <a:pt x="508123" y="1015237"/>
                  <a:pt x="600075" y="1038225"/>
                </a:cubicBezTo>
                <a:cubicBezTo>
                  <a:pt x="609815" y="1040660"/>
                  <a:pt x="618849" y="1045572"/>
                  <a:pt x="628650" y="1047750"/>
                </a:cubicBezTo>
                <a:cubicBezTo>
                  <a:pt x="667858" y="1056463"/>
                  <a:pt x="695289" y="1056399"/>
                  <a:pt x="733425" y="1066800"/>
                </a:cubicBezTo>
                <a:cubicBezTo>
                  <a:pt x="752798" y="1072084"/>
                  <a:pt x="790575" y="1085850"/>
                  <a:pt x="790575" y="1085850"/>
                </a:cubicBezTo>
                <a:cubicBezTo>
                  <a:pt x="838200" y="1082675"/>
                  <a:pt x="886988" y="1087257"/>
                  <a:pt x="933450" y="1076325"/>
                </a:cubicBezTo>
                <a:cubicBezTo>
                  <a:pt x="944593" y="1073703"/>
                  <a:pt x="944405" y="1055845"/>
                  <a:pt x="952500" y="1047750"/>
                </a:cubicBezTo>
                <a:cubicBezTo>
                  <a:pt x="960595" y="1039655"/>
                  <a:pt x="972281" y="1036029"/>
                  <a:pt x="981075" y="1028700"/>
                </a:cubicBezTo>
                <a:cubicBezTo>
                  <a:pt x="991423" y="1020076"/>
                  <a:pt x="999017" y="1008395"/>
                  <a:pt x="1009650" y="1000125"/>
                </a:cubicBezTo>
                <a:cubicBezTo>
                  <a:pt x="1058778" y="961914"/>
                  <a:pt x="1052261" y="966871"/>
                  <a:pt x="1095375" y="952500"/>
                </a:cubicBezTo>
                <a:cubicBezTo>
                  <a:pt x="1139044" y="886996"/>
                  <a:pt x="1126235" y="917070"/>
                  <a:pt x="1143000" y="866775"/>
                </a:cubicBezTo>
                <a:cubicBezTo>
                  <a:pt x="1146175" y="838200"/>
                  <a:pt x="1145552" y="808942"/>
                  <a:pt x="1152525" y="781050"/>
                </a:cubicBezTo>
                <a:cubicBezTo>
                  <a:pt x="1155301" y="769944"/>
                  <a:pt x="1166455" y="762714"/>
                  <a:pt x="1171575" y="752475"/>
                </a:cubicBezTo>
                <a:cubicBezTo>
                  <a:pt x="1211010" y="673605"/>
                  <a:pt x="1145555" y="777217"/>
                  <a:pt x="1200150" y="695325"/>
                </a:cubicBezTo>
                <a:cubicBezTo>
                  <a:pt x="1203325" y="676275"/>
                  <a:pt x="1209675" y="657488"/>
                  <a:pt x="1209675" y="638175"/>
                </a:cubicBezTo>
                <a:cubicBezTo>
                  <a:pt x="1209675" y="536525"/>
                  <a:pt x="1213411" y="434156"/>
                  <a:pt x="1200150" y="333375"/>
                </a:cubicBezTo>
                <a:cubicBezTo>
                  <a:pt x="1197163" y="310675"/>
                  <a:pt x="1169290" y="297945"/>
                  <a:pt x="1162050" y="276225"/>
                </a:cubicBezTo>
                <a:cubicBezTo>
                  <a:pt x="1138109" y="204401"/>
                  <a:pt x="1170404" y="292933"/>
                  <a:pt x="1133475" y="219075"/>
                </a:cubicBezTo>
                <a:cubicBezTo>
                  <a:pt x="1128985" y="210095"/>
                  <a:pt x="1128440" y="199480"/>
                  <a:pt x="1123950" y="190500"/>
                </a:cubicBezTo>
                <a:cubicBezTo>
                  <a:pt x="1118830" y="180261"/>
                  <a:pt x="1110020" y="172164"/>
                  <a:pt x="1104900" y="161925"/>
                </a:cubicBezTo>
                <a:cubicBezTo>
                  <a:pt x="1100410" y="152945"/>
                  <a:pt x="1101539" y="141275"/>
                  <a:pt x="1095375" y="133350"/>
                </a:cubicBezTo>
                <a:cubicBezTo>
                  <a:pt x="1078835" y="112084"/>
                  <a:pt x="1064361" y="82734"/>
                  <a:pt x="1038225" y="76200"/>
                </a:cubicBezTo>
                <a:cubicBezTo>
                  <a:pt x="987804" y="63595"/>
                  <a:pt x="1013216" y="66675"/>
                  <a:pt x="962025" y="66675"/>
                </a:cubicBezTo>
              </a:path>
            </a:pathLst>
          </a:cu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anchor="ctr"/>
          <a:lstStyle/>
          <a:p>
            <a:pPr algn="ctr" eaLnBrk="1" hangingPunct="1">
              <a:defRPr/>
            </a:pPr>
            <a:endParaRPr lang="fr-BE" dirty="0">
              <a:solidFill>
                <a:schemeClr val="bg1"/>
              </a:solidFill>
            </a:endParaRPr>
          </a:p>
        </p:txBody>
      </p:sp>
      <p:sp>
        <p:nvSpPr>
          <p:cNvPr id="7" name="Forme libre 6"/>
          <p:cNvSpPr/>
          <p:nvPr/>
        </p:nvSpPr>
        <p:spPr>
          <a:xfrm>
            <a:off x="4510874" y="1379736"/>
            <a:ext cx="2043029" cy="1463805"/>
          </a:xfrm>
          <a:custGeom>
            <a:avLst/>
            <a:gdLst>
              <a:gd name="connsiteX0" fmla="*/ 315377 w 1906052"/>
              <a:gd name="connsiteY0" fmla="*/ 152400 h 1285875"/>
              <a:gd name="connsiteX1" fmla="*/ 382052 w 1906052"/>
              <a:gd name="connsiteY1" fmla="*/ 104775 h 1285875"/>
              <a:gd name="connsiteX2" fmla="*/ 410627 w 1906052"/>
              <a:gd name="connsiteY2" fmla="*/ 95250 h 1285875"/>
              <a:gd name="connsiteX3" fmla="*/ 486827 w 1906052"/>
              <a:gd name="connsiteY3" fmla="*/ 85725 h 1285875"/>
              <a:gd name="connsiteX4" fmla="*/ 515402 w 1906052"/>
              <a:gd name="connsiteY4" fmla="*/ 66675 h 1285875"/>
              <a:gd name="connsiteX5" fmla="*/ 534452 w 1906052"/>
              <a:gd name="connsiteY5" fmla="*/ 38100 h 1285875"/>
              <a:gd name="connsiteX6" fmla="*/ 601127 w 1906052"/>
              <a:gd name="connsiteY6" fmla="*/ 28575 h 1285875"/>
              <a:gd name="connsiteX7" fmla="*/ 734477 w 1906052"/>
              <a:gd name="connsiteY7" fmla="*/ 19050 h 1285875"/>
              <a:gd name="connsiteX8" fmla="*/ 791627 w 1906052"/>
              <a:gd name="connsiteY8" fmla="*/ 9525 h 1285875"/>
              <a:gd name="connsiteX9" fmla="*/ 820202 w 1906052"/>
              <a:gd name="connsiteY9" fmla="*/ 0 h 1285875"/>
              <a:gd name="connsiteX10" fmla="*/ 886877 w 1906052"/>
              <a:gd name="connsiteY10" fmla="*/ 19050 h 1285875"/>
              <a:gd name="connsiteX11" fmla="*/ 953552 w 1906052"/>
              <a:gd name="connsiteY11" fmla="*/ 9525 h 1285875"/>
              <a:gd name="connsiteX12" fmla="*/ 991652 w 1906052"/>
              <a:gd name="connsiteY12" fmla="*/ 19050 h 1285875"/>
              <a:gd name="connsiteX13" fmla="*/ 1067852 w 1906052"/>
              <a:gd name="connsiteY13" fmla="*/ 28575 h 1285875"/>
              <a:gd name="connsiteX14" fmla="*/ 1267877 w 1906052"/>
              <a:gd name="connsiteY14" fmla="*/ 28575 h 1285875"/>
              <a:gd name="connsiteX15" fmla="*/ 1486952 w 1906052"/>
              <a:gd name="connsiteY15" fmla="*/ 38100 h 1285875"/>
              <a:gd name="connsiteX16" fmla="*/ 1515527 w 1906052"/>
              <a:gd name="connsiteY16" fmla="*/ 57150 h 1285875"/>
              <a:gd name="connsiteX17" fmla="*/ 1544102 w 1906052"/>
              <a:gd name="connsiteY17" fmla="*/ 66675 h 1285875"/>
              <a:gd name="connsiteX18" fmla="*/ 1582202 w 1906052"/>
              <a:gd name="connsiteY18" fmla="*/ 95250 h 1285875"/>
              <a:gd name="connsiteX19" fmla="*/ 1620302 w 1906052"/>
              <a:gd name="connsiteY19" fmla="*/ 114300 h 1285875"/>
              <a:gd name="connsiteX20" fmla="*/ 1648877 w 1906052"/>
              <a:gd name="connsiteY20" fmla="*/ 133350 h 1285875"/>
              <a:gd name="connsiteX21" fmla="*/ 1658402 w 1906052"/>
              <a:gd name="connsiteY21" fmla="*/ 180975 h 1285875"/>
              <a:gd name="connsiteX22" fmla="*/ 1686977 w 1906052"/>
              <a:gd name="connsiteY22" fmla="*/ 200025 h 1285875"/>
              <a:gd name="connsiteX23" fmla="*/ 1725077 w 1906052"/>
              <a:gd name="connsiteY23" fmla="*/ 257175 h 1285875"/>
              <a:gd name="connsiteX24" fmla="*/ 1763177 w 1906052"/>
              <a:gd name="connsiteY24" fmla="*/ 314325 h 1285875"/>
              <a:gd name="connsiteX25" fmla="*/ 1782227 w 1906052"/>
              <a:gd name="connsiteY25" fmla="*/ 342900 h 1285875"/>
              <a:gd name="connsiteX26" fmla="*/ 1810802 w 1906052"/>
              <a:gd name="connsiteY26" fmla="*/ 371475 h 1285875"/>
              <a:gd name="connsiteX27" fmla="*/ 1839377 w 1906052"/>
              <a:gd name="connsiteY27" fmla="*/ 390525 h 1285875"/>
              <a:gd name="connsiteX28" fmla="*/ 1877477 w 1906052"/>
              <a:gd name="connsiteY28" fmla="*/ 419100 h 1285875"/>
              <a:gd name="connsiteX29" fmla="*/ 1877477 w 1906052"/>
              <a:gd name="connsiteY29" fmla="*/ 542925 h 1285875"/>
              <a:gd name="connsiteX30" fmla="*/ 1887002 w 1906052"/>
              <a:gd name="connsiteY30" fmla="*/ 647700 h 1285875"/>
              <a:gd name="connsiteX31" fmla="*/ 1906052 w 1906052"/>
              <a:gd name="connsiteY31" fmla="*/ 704850 h 1285875"/>
              <a:gd name="connsiteX32" fmla="*/ 1887002 w 1906052"/>
              <a:gd name="connsiteY32" fmla="*/ 914400 h 1285875"/>
              <a:gd name="connsiteX33" fmla="*/ 1858427 w 1906052"/>
              <a:gd name="connsiteY33" fmla="*/ 933450 h 1285875"/>
              <a:gd name="connsiteX34" fmla="*/ 1763177 w 1906052"/>
              <a:gd name="connsiteY34" fmla="*/ 990600 h 1285875"/>
              <a:gd name="connsiteX35" fmla="*/ 1706027 w 1906052"/>
              <a:gd name="connsiteY35" fmla="*/ 1047750 h 1285875"/>
              <a:gd name="connsiteX36" fmla="*/ 1648877 w 1906052"/>
              <a:gd name="connsiteY36" fmla="*/ 1162050 h 1285875"/>
              <a:gd name="connsiteX37" fmla="*/ 1591727 w 1906052"/>
              <a:gd name="connsiteY37" fmla="*/ 1219200 h 1285875"/>
              <a:gd name="connsiteX38" fmla="*/ 1563152 w 1906052"/>
              <a:gd name="connsiteY38" fmla="*/ 1247775 h 1285875"/>
              <a:gd name="connsiteX39" fmla="*/ 1353602 w 1906052"/>
              <a:gd name="connsiteY39" fmla="*/ 1228725 h 1285875"/>
              <a:gd name="connsiteX40" fmla="*/ 1305977 w 1906052"/>
              <a:gd name="connsiteY40" fmla="*/ 1209675 h 1285875"/>
              <a:gd name="connsiteX41" fmla="*/ 1134527 w 1906052"/>
              <a:gd name="connsiteY41" fmla="*/ 1219200 h 1285875"/>
              <a:gd name="connsiteX42" fmla="*/ 1096427 w 1906052"/>
              <a:gd name="connsiteY42" fmla="*/ 1238250 h 1285875"/>
              <a:gd name="connsiteX43" fmla="*/ 991652 w 1906052"/>
              <a:gd name="connsiteY43" fmla="*/ 1266825 h 1285875"/>
              <a:gd name="connsiteX44" fmla="*/ 648752 w 1906052"/>
              <a:gd name="connsiteY44" fmla="*/ 1276350 h 1285875"/>
              <a:gd name="connsiteX45" fmla="*/ 620177 w 1906052"/>
              <a:gd name="connsiteY45" fmla="*/ 1285875 h 1285875"/>
              <a:gd name="connsiteX46" fmla="*/ 591602 w 1906052"/>
              <a:gd name="connsiteY46" fmla="*/ 1276350 h 1285875"/>
              <a:gd name="connsiteX47" fmla="*/ 515402 w 1906052"/>
              <a:gd name="connsiteY47" fmla="*/ 1219200 h 1285875"/>
              <a:gd name="connsiteX48" fmla="*/ 486827 w 1906052"/>
              <a:gd name="connsiteY48" fmla="*/ 1200150 h 1285875"/>
              <a:gd name="connsiteX49" fmla="*/ 429677 w 1906052"/>
              <a:gd name="connsiteY49" fmla="*/ 1181100 h 1285875"/>
              <a:gd name="connsiteX50" fmla="*/ 267752 w 1906052"/>
              <a:gd name="connsiteY50" fmla="*/ 1162050 h 1285875"/>
              <a:gd name="connsiteX51" fmla="*/ 239177 w 1906052"/>
              <a:gd name="connsiteY51" fmla="*/ 1152525 h 1285875"/>
              <a:gd name="connsiteX52" fmla="*/ 153452 w 1906052"/>
              <a:gd name="connsiteY52" fmla="*/ 1085850 h 1285875"/>
              <a:gd name="connsiteX53" fmla="*/ 134402 w 1906052"/>
              <a:gd name="connsiteY53" fmla="*/ 1057275 h 1285875"/>
              <a:gd name="connsiteX54" fmla="*/ 115352 w 1906052"/>
              <a:gd name="connsiteY54" fmla="*/ 981075 h 1285875"/>
              <a:gd name="connsiteX55" fmla="*/ 105827 w 1906052"/>
              <a:gd name="connsiteY55" fmla="*/ 952500 h 1285875"/>
              <a:gd name="connsiteX56" fmla="*/ 96302 w 1906052"/>
              <a:gd name="connsiteY56" fmla="*/ 876300 h 1285875"/>
              <a:gd name="connsiteX57" fmla="*/ 86777 w 1906052"/>
              <a:gd name="connsiteY57" fmla="*/ 847725 h 1285875"/>
              <a:gd name="connsiteX58" fmla="*/ 20102 w 1906052"/>
              <a:gd name="connsiteY58" fmla="*/ 742950 h 1285875"/>
              <a:gd name="connsiteX59" fmla="*/ 29627 w 1906052"/>
              <a:gd name="connsiteY59" fmla="*/ 533400 h 1285875"/>
              <a:gd name="connsiteX60" fmla="*/ 86777 w 1906052"/>
              <a:gd name="connsiteY60" fmla="*/ 476250 h 1285875"/>
              <a:gd name="connsiteX61" fmla="*/ 105827 w 1906052"/>
              <a:gd name="connsiteY61" fmla="*/ 447675 h 1285875"/>
              <a:gd name="connsiteX62" fmla="*/ 124877 w 1906052"/>
              <a:gd name="connsiteY62" fmla="*/ 323850 h 1285875"/>
              <a:gd name="connsiteX63" fmla="*/ 134402 w 1906052"/>
              <a:gd name="connsiteY63" fmla="*/ 276225 h 1285875"/>
              <a:gd name="connsiteX64" fmla="*/ 143927 w 1906052"/>
              <a:gd name="connsiteY64" fmla="*/ 247650 h 1285875"/>
              <a:gd name="connsiteX65" fmla="*/ 191552 w 1906052"/>
              <a:gd name="connsiteY65" fmla="*/ 228600 h 1285875"/>
              <a:gd name="connsiteX66" fmla="*/ 305852 w 1906052"/>
              <a:gd name="connsiteY66" fmla="*/ 209550 h 1285875"/>
              <a:gd name="connsiteX67" fmla="*/ 315377 w 1906052"/>
              <a:gd name="connsiteY67" fmla="*/ 161925 h 1285875"/>
              <a:gd name="connsiteX68" fmla="*/ 334427 w 1906052"/>
              <a:gd name="connsiteY68" fmla="*/ 104775 h 1285875"/>
              <a:gd name="connsiteX69" fmla="*/ 343952 w 1906052"/>
              <a:gd name="connsiteY69" fmla="*/ 123825 h 1285875"/>
              <a:gd name="connsiteX70" fmla="*/ 315377 w 1906052"/>
              <a:gd name="connsiteY70" fmla="*/ 15240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906052" h="1285875">
                <a:moveTo>
                  <a:pt x="315377" y="152400"/>
                </a:moveTo>
                <a:cubicBezTo>
                  <a:pt x="321727" y="149225"/>
                  <a:pt x="303583" y="167550"/>
                  <a:pt x="382052" y="104775"/>
                </a:cubicBezTo>
                <a:cubicBezTo>
                  <a:pt x="389892" y="98503"/>
                  <a:pt x="400749" y="97046"/>
                  <a:pt x="410627" y="95250"/>
                </a:cubicBezTo>
                <a:cubicBezTo>
                  <a:pt x="435812" y="90671"/>
                  <a:pt x="461427" y="88900"/>
                  <a:pt x="486827" y="85725"/>
                </a:cubicBezTo>
                <a:cubicBezTo>
                  <a:pt x="496352" y="79375"/>
                  <a:pt x="507307" y="74770"/>
                  <a:pt x="515402" y="66675"/>
                </a:cubicBezTo>
                <a:cubicBezTo>
                  <a:pt x="523497" y="58580"/>
                  <a:pt x="523991" y="42749"/>
                  <a:pt x="534452" y="38100"/>
                </a:cubicBezTo>
                <a:cubicBezTo>
                  <a:pt x="554968" y="28982"/>
                  <a:pt x="578777" y="30704"/>
                  <a:pt x="601127" y="28575"/>
                </a:cubicBezTo>
                <a:cubicBezTo>
                  <a:pt x="645490" y="24350"/>
                  <a:pt x="690027" y="22225"/>
                  <a:pt x="734477" y="19050"/>
                </a:cubicBezTo>
                <a:cubicBezTo>
                  <a:pt x="753527" y="15875"/>
                  <a:pt x="772774" y="13715"/>
                  <a:pt x="791627" y="9525"/>
                </a:cubicBezTo>
                <a:cubicBezTo>
                  <a:pt x="801428" y="7347"/>
                  <a:pt x="810162" y="0"/>
                  <a:pt x="820202" y="0"/>
                </a:cubicBezTo>
                <a:cubicBezTo>
                  <a:pt x="832162" y="0"/>
                  <a:pt x="873402" y="14558"/>
                  <a:pt x="886877" y="19050"/>
                </a:cubicBezTo>
                <a:cubicBezTo>
                  <a:pt x="909102" y="15875"/>
                  <a:pt x="931101" y="9525"/>
                  <a:pt x="953552" y="9525"/>
                </a:cubicBezTo>
                <a:cubicBezTo>
                  <a:pt x="966643" y="9525"/>
                  <a:pt x="978739" y="16898"/>
                  <a:pt x="991652" y="19050"/>
                </a:cubicBezTo>
                <a:cubicBezTo>
                  <a:pt x="1016901" y="23258"/>
                  <a:pt x="1042452" y="25400"/>
                  <a:pt x="1067852" y="28575"/>
                </a:cubicBezTo>
                <a:cubicBezTo>
                  <a:pt x="1159652" y="5625"/>
                  <a:pt x="1087737" y="19568"/>
                  <a:pt x="1267877" y="28575"/>
                </a:cubicBezTo>
                <a:lnTo>
                  <a:pt x="1486952" y="38100"/>
                </a:lnTo>
                <a:cubicBezTo>
                  <a:pt x="1496477" y="44450"/>
                  <a:pt x="1505288" y="52030"/>
                  <a:pt x="1515527" y="57150"/>
                </a:cubicBezTo>
                <a:cubicBezTo>
                  <a:pt x="1524507" y="61640"/>
                  <a:pt x="1535385" y="61694"/>
                  <a:pt x="1544102" y="66675"/>
                </a:cubicBezTo>
                <a:cubicBezTo>
                  <a:pt x="1557885" y="74551"/>
                  <a:pt x="1568740" y="86836"/>
                  <a:pt x="1582202" y="95250"/>
                </a:cubicBezTo>
                <a:cubicBezTo>
                  <a:pt x="1594243" y="102775"/>
                  <a:pt x="1607974" y="107255"/>
                  <a:pt x="1620302" y="114300"/>
                </a:cubicBezTo>
                <a:cubicBezTo>
                  <a:pt x="1630241" y="119980"/>
                  <a:pt x="1639352" y="127000"/>
                  <a:pt x="1648877" y="133350"/>
                </a:cubicBezTo>
                <a:cubicBezTo>
                  <a:pt x="1652052" y="149225"/>
                  <a:pt x="1650370" y="166919"/>
                  <a:pt x="1658402" y="180975"/>
                </a:cubicBezTo>
                <a:cubicBezTo>
                  <a:pt x="1664082" y="190914"/>
                  <a:pt x="1679439" y="191410"/>
                  <a:pt x="1686977" y="200025"/>
                </a:cubicBezTo>
                <a:cubicBezTo>
                  <a:pt x="1702054" y="217255"/>
                  <a:pt x="1712377" y="238125"/>
                  <a:pt x="1725077" y="257175"/>
                </a:cubicBezTo>
                <a:lnTo>
                  <a:pt x="1763177" y="314325"/>
                </a:lnTo>
                <a:cubicBezTo>
                  <a:pt x="1769527" y="323850"/>
                  <a:pt x="1774132" y="334805"/>
                  <a:pt x="1782227" y="342900"/>
                </a:cubicBezTo>
                <a:cubicBezTo>
                  <a:pt x="1791752" y="352425"/>
                  <a:pt x="1800454" y="362851"/>
                  <a:pt x="1810802" y="371475"/>
                </a:cubicBezTo>
                <a:cubicBezTo>
                  <a:pt x="1819596" y="378804"/>
                  <a:pt x="1830062" y="383871"/>
                  <a:pt x="1839377" y="390525"/>
                </a:cubicBezTo>
                <a:cubicBezTo>
                  <a:pt x="1852295" y="399752"/>
                  <a:pt x="1864777" y="409575"/>
                  <a:pt x="1877477" y="419100"/>
                </a:cubicBezTo>
                <a:cubicBezTo>
                  <a:pt x="1900404" y="487880"/>
                  <a:pt x="1877477" y="406112"/>
                  <a:pt x="1877477" y="542925"/>
                </a:cubicBezTo>
                <a:cubicBezTo>
                  <a:pt x="1877477" y="577994"/>
                  <a:pt x="1880908" y="613165"/>
                  <a:pt x="1887002" y="647700"/>
                </a:cubicBezTo>
                <a:cubicBezTo>
                  <a:pt x="1890492" y="667475"/>
                  <a:pt x="1906052" y="704850"/>
                  <a:pt x="1906052" y="704850"/>
                </a:cubicBezTo>
                <a:cubicBezTo>
                  <a:pt x="1899702" y="774700"/>
                  <a:pt x="1901307" y="845736"/>
                  <a:pt x="1887002" y="914400"/>
                </a:cubicBezTo>
                <a:cubicBezTo>
                  <a:pt x="1884667" y="925607"/>
                  <a:pt x="1868366" y="927770"/>
                  <a:pt x="1858427" y="933450"/>
                </a:cubicBezTo>
                <a:cubicBezTo>
                  <a:pt x="1823351" y="953493"/>
                  <a:pt x="1794245" y="959532"/>
                  <a:pt x="1763177" y="990600"/>
                </a:cubicBezTo>
                <a:lnTo>
                  <a:pt x="1706027" y="1047750"/>
                </a:lnTo>
                <a:cubicBezTo>
                  <a:pt x="1690533" y="1094231"/>
                  <a:pt x="1685806" y="1125121"/>
                  <a:pt x="1648877" y="1162050"/>
                </a:cubicBezTo>
                <a:lnTo>
                  <a:pt x="1591727" y="1219200"/>
                </a:lnTo>
                <a:lnTo>
                  <a:pt x="1563152" y="1247775"/>
                </a:lnTo>
                <a:cubicBezTo>
                  <a:pt x="1524433" y="1245497"/>
                  <a:pt x="1412515" y="1246399"/>
                  <a:pt x="1353602" y="1228725"/>
                </a:cubicBezTo>
                <a:cubicBezTo>
                  <a:pt x="1337225" y="1223812"/>
                  <a:pt x="1321852" y="1216025"/>
                  <a:pt x="1305977" y="1209675"/>
                </a:cubicBezTo>
                <a:cubicBezTo>
                  <a:pt x="1248827" y="1212850"/>
                  <a:pt x="1191240" y="1211466"/>
                  <a:pt x="1134527" y="1219200"/>
                </a:cubicBezTo>
                <a:cubicBezTo>
                  <a:pt x="1120458" y="1221118"/>
                  <a:pt x="1109610" y="1232977"/>
                  <a:pt x="1096427" y="1238250"/>
                </a:cubicBezTo>
                <a:cubicBezTo>
                  <a:pt x="1073631" y="1247369"/>
                  <a:pt x="1018888" y="1265496"/>
                  <a:pt x="991652" y="1266825"/>
                </a:cubicBezTo>
                <a:cubicBezTo>
                  <a:pt x="877444" y="1272396"/>
                  <a:pt x="763052" y="1273175"/>
                  <a:pt x="648752" y="1276350"/>
                </a:cubicBezTo>
                <a:cubicBezTo>
                  <a:pt x="639227" y="1279525"/>
                  <a:pt x="630217" y="1285875"/>
                  <a:pt x="620177" y="1285875"/>
                </a:cubicBezTo>
                <a:cubicBezTo>
                  <a:pt x="610137" y="1285875"/>
                  <a:pt x="600073" y="1281740"/>
                  <a:pt x="591602" y="1276350"/>
                </a:cubicBezTo>
                <a:cubicBezTo>
                  <a:pt x="564816" y="1259304"/>
                  <a:pt x="541820" y="1236812"/>
                  <a:pt x="515402" y="1219200"/>
                </a:cubicBezTo>
                <a:cubicBezTo>
                  <a:pt x="505877" y="1212850"/>
                  <a:pt x="497288" y="1204799"/>
                  <a:pt x="486827" y="1200150"/>
                </a:cubicBezTo>
                <a:cubicBezTo>
                  <a:pt x="468477" y="1191995"/>
                  <a:pt x="449675" y="1182918"/>
                  <a:pt x="429677" y="1181100"/>
                </a:cubicBezTo>
                <a:cubicBezTo>
                  <a:pt x="376149" y="1176234"/>
                  <a:pt x="320680" y="1173812"/>
                  <a:pt x="267752" y="1162050"/>
                </a:cubicBezTo>
                <a:cubicBezTo>
                  <a:pt x="257951" y="1159872"/>
                  <a:pt x="247954" y="1157401"/>
                  <a:pt x="239177" y="1152525"/>
                </a:cubicBezTo>
                <a:cubicBezTo>
                  <a:pt x="206217" y="1134214"/>
                  <a:pt x="177390" y="1114575"/>
                  <a:pt x="153452" y="1085850"/>
                </a:cubicBezTo>
                <a:cubicBezTo>
                  <a:pt x="146123" y="1077056"/>
                  <a:pt x="139522" y="1067514"/>
                  <a:pt x="134402" y="1057275"/>
                </a:cubicBezTo>
                <a:cubicBezTo>
                  <a:pt x="123516" y="1035502"/>
                  <a:pt x="120786" y="1002812"/>
                  <a:pt x="115352" y="981075"/>
                </a:cubicBezTo>
                <a:cubicBezTo>
                  <a:pt x="112917" y="971335"/>
                  <a:pt x="109002" y="962025"/>
                  <a:pt x="105827" y="952500"/>
                </a:cubicBezTo>
                <a:cubicBezTo>
                  <a:pt x="102652" y="927100"/>
                  <a:pt x="100881" y="901485"/>
                  <a:pt x="96302" y="876300"/>
                </a:cubicBezTo>
                <a:cubicBezTo>
                  <a:pt x="94506" y="866422"/>
                  <a:pt x="90932" y="856865"/>
                  <a:pt x="86777" y="847725"/>
                </a:cubicBezTo>
                <a:cubicBezTo>
                  <a:pt x="50007" y="766831"/>
                  <a:pt x="65269" y="788117"/>
                  <a:pt x="20102" y="742950"/>
                </a:cubicBezTo>
                <a:cubicBezTo>
                  <a:pt x="-5142" y="667218"/>
                  <a:pt x="-11396" y="661596"/>
                  <a:pt x="29627" y="533400"/>
                </a:cubicBezTo>
                <a:cubicBezTo>
                  <a:pt x="37838" y="507741"/>
                  <a:pt x="71833" y="498666"/>
                  <a:pt x="86777" y="476250"/>
                </a:cubicBezTo>
                <a:lnTo>
                  <a:pt x="105827" y="447675"/>
                </a:lnTo>
                <a:cubicBezTo>
                  <a:pt x="127666" y="338479"/>
                  <a:pt x="101811" y="473780"/>
                  <a:pt x="124877" y="323850"/>
                </a:cubicBezTo>
                <a:cubicBezTo>
                  <a:pt x="127339" y="307849"/>
                  <a:pt x="130475" y="291931"/>
                  <a:pt x="134402" y="276225"/>
                </a:cubicBezTo>
                <a:cubicBezTo>
                  <a:pt x="136837" y="266485"/>
                  <a:pt x="136214" y="254078"/>
                  <a:pt x="143927" y="247650"/>
                </a:cubicBezTo>
                <a:cubicBezTo>
                  <a:pt x="157062" y="236704"/>
                  <a:pt x="174909" y="232516"/>
                  <a:pt x="191552" y="228600"/>
                </a:cubicBezTo>
                <a:cubicBezTo>
                  <a:pt x="229151" y="219753"/>
                  <a:pt x="305852" y="209550"/>
                  <a:pt x="305852" y="209550"/>
                </a:cubicBezTo>
                <a:cubicBezTo>
                  <a:pt x="309027" y="193675"/>
                  <a:pt x="311117" y="177544"/>
                  <a:pt x="315377" y="161925"/>
                </a:cubicBezTo>
                <a:cubicBezTo>
                  <a:pt x="320661" y="142552"/>
                  <a:pt x="334427" y="104775"/>
                  <a:pt x="334427" y="104775"/>
                </a:cubicBezTo>
                <a:cubicBezTo>
                  <a:pt x="394145" y="119705"/>
                  <a:pt x="375836" y="107883"/>
                  <a:pt x="343952" y="123825"/>
                </a:cubicBezTo>
                <a:cubicBezTo>
                  <a:pt x="339936" y="125833"/>
                  <a:pt x="309027" y="155575"/>
                  <a:pt x="315377" y="152400"/>
                </a:cubicBezTo>
                <a:close/>
              </a:path>
            </a:pathLst>
          </a:custGeom>
          <a:solidFill>
            <a:schemeClr val="accent3">
              <a:lumMod val="75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anchor="ctr"/>
          <a:lstStyle/>
          <a:p>
            <a:pPr algn="ctr" eaLnBrk="1" hangingPunct="1">
              <a:defRPr/>
            </a:pPr>
            <a:endParaRPr lang="fr-BE">
              <a:solidFill>
                <a:schemeClr val="bg1"/>
              </a:solidFill>
            </a:endParaRPr>
          </a:p>
        </p:txBody>
      </p:sp>
      <p:sp>
        <p:nvSpPr>
          <p:cNvPr id="8" name="Forme libre 7"/>
          <p:cNvSpPr/>
          <p:nvPr/>
        </p:nvSpPr>
        <p:spPr>
          <a:xfrm>
            <a:off x="5256475" y="1440612"/>
            <a:ext cx="1296243" cy="1236102"/>
          </a:xfrm>
          <a:custGeom>
            <a:avLst/>
            <a:gdLst>
              <a:gd name="connsiteX0" fmla="*/ 1066800 w 1210160"/>
              <a:gd name="connsiteY0" fmla="*/ 133350 h 1085850"/>
              <a:gd name="connsiteX1" fmla="*/ 990600 w 1210160"/>
              <a:gd name="connsiteY1" fmla="*/ 66675 h 1085850"/>
              <a:gd name="connsiteX2" fmla="*/ 952500 w 1210160"/>
              <a:gd name="connsiteY2" fmla="*/ 57150 h 1085850"/>
              <a:gd name="connsiteX3" fmla="*/ 866775 w 1210160"/>
              <a:gd name="connsiteY3" fmla="*/ 28575 h 1085850"/>
              <a:gd name="connsiteX4" fmla="*/ 838200 w 1210160"/>
              <a:gd name="connsiteY4" fmla="*/ 19050 h 1085850"/>
              <a:gd name="connsiteX5" fmla="*/ 742950 w 1210160"/>
              <a:gd name="connsiteY5" fmla="*/ 0 h 1085850"/>
              <a:gd name="connsiteX6" fmla="*/ 457200 w 1210160"/>
              <a:gd name="connsiteY6" fmla="*/ 9525 h 1085850"/>
              <a:gd name="connsiteX7" fmla="*/ 361950 w 1210160"/>
              <a:gd name="connsiteY7" fmla="*/ 38100 h 1085850"/>
              <a:gd name="connsiteX8" fmla="*/ 333375 w 1210160"/>
              <a:gd name="connsiteY8" fmla="*/ 57150 h 1085850"/>
              <a:gd name="connsiteX9" fmla="*/ 285750 w 1210160"/>
              <a:gd name="connsiteY9" fmla="*/ 76200 h 1085850"/>
              <a:gd name="connsiteX10" fmla="*/ 257175 w 1210160"/>
              <a:gd name="connsiteY10" fmla="*/ 85725 h 1085850"/>
              <a:gd name="connsiteX11" fmla="*/ 190500 w 1210160"/>
              <a:gd name="connsiteY11" fmla="*/ 114300 h 1085850"/>
              <a:gd name="connsiteX12" fmla="*/ 171450 w 1210160"/>
              <a:gd name="connsiteY12" fmla="*/ 142875 h 1085850"/>
              <a:gd name="connsiteX13" fmla="*/ 142875 w 1210160"/>
              <a:gd name="connsiteY13" fmla="*/ 152400 h 1085850"/>
              <a:gd name="connsiteX14" fmla="*/ 123825 w 1210160"/>
              <a:gd name="connsiteY14" fmla="*/ 190500 h 1085850"/>
              <a:gd name="connsiteX15" fmla="*/ 114300 w 1210160"/>
              <a:gd name="connsiteY15" fmla="*/ 238125 h 1085850"/>
              <a:gd name="connsiteX16" fmla="*/ 57150 w 1210160"/>
              <a:gd name="connsiteY16" fmla="*/ 285750 h 1085850"/>
              <a:gd name="connsiteX17" fmla="*/ 28575 w 1210160"/>
              <a:gd name="connsiteY17" fmla="*/ 304800 h 1085850"/>
              <a:gd name="connsiteX18" fmla="*/ 9525 w 1210160"/>
              <a:gd name="connsiteY18" fmla="*/ 361950 h 1085850"/>
              <a:gd name="connsiteX19" fmla="*/ 0 w 1210160"/>
              <a:gd name="connsiteY19" fmla="*/ 390525 h 1085850"/>
              <a:gd name="connsiteX20" fmla="*/ 9525 w 1210160"/>
              <a:gd name="connsiteY20" fmla="*/ 542925 h 1085850"/>
              <a:gd name="connsiteX21" fmla="*/ 28575 w 1210160"/>
              <a:gd name="connsiteY21" fmla="*/ 600075 h 1085850"/>
              <a:gd name="connsiteX22" fmla="*/ 57150 w 1210160"/>
              <a:gd name="connsiteY22" fmla="*/ 619125 h 1085850"/>
              <a:gd name="connsiteX23" fmla="*/ 85725 w 1210160"/>
              <a:gd name="connsiteY23" fmla="*/ 676275 h 1085850"/>
              <a:gd name="connsiteX24" fmla="*/ 104775 w 1210160"/>
              <a:gd name="connsiteY24" fmla="*/ 704850 h 1085850"/>
              <a:gd name="connsiteX25" fmla="*/ 114300 w 1210160"/>
              <a:gd name="connsiteY25" fmla="*/ 733425 h 1085850"/>
              <a:gd name="connsiteX26" fmla="*/ 142875 w 1210160"/>
              <a:gd name="connsiteY26" fmla="*/ 752475 h 1085850"/>
              <a:gd name="connsiteX27" fmla="*/ 152400 w 1210160"/>
              <a:gd name="connsiteY27" fmla="*/ 781050 h 1085850"/>
              <a:gd name="connsiteX28" fmla="*/ 238125 w 1210160"/>
              <a:gd name="connsiteY28" fmla="*/ 857250 h 1085850"/>
              <a:gd name="connsiteX29" fmla="*/ 266700 w 1210160"/>
              <a:gd name="connsiteY29" fmla="*/ 866775 h 1085850"/>
              <a:gd name="connsiteX30" fmla="*/ 352425 w 1210160"/>
              <a:gd name="connsiteY30" fmla="*/ 914400 h 1085850"/>
              <a:gd name="connsiteX31" fmla="*/ 381000 w 1210160"/>
              <a:gd name="connsiteY31" fmla="*/ 942975 h 1085850"/>
              <a:gd name="connsiteX32" fmla="*/ 409575 w 1210160"/>
              <a:gd name="connsiteY32" fmla="*/ 952500 h 1085850"/>
              <a:gd name="connsiteX33" fmla="*/ 438150 w 1210160"/>
              <a:gd name="connsiteY33" fmla="*/ 971550 h 1085850"/>
              <a:gd name="connsiteX34" fmla="*/ 466725 w 1210160"/>
              <a:gd name="connsiteY34" fmla="*/ 981075 h 1085850"/>
              <a:gd name="connsiteX35" fmla="*/ 523875 w 1210160"/>
              <a:gd name="connsiteY35" fmla="*/ 1019175 h 1085850"/>
              <a:gd name="connsiteX36" fmla="*/ 600075 w 1210160"/>
              <a:gd name="connsiteY36" fmla="*/ 1038225 h 1085850"/>
              <a:gd name="connsiteX37" fmla="*/ 628650 w 1210160"/>
              <a:gd name="connsiteY37" fmla="*/ 1047750 h 1085850"/>
              <a:gd name="connsiteX38" fmla="*/ 733425 w 1210160"/>
              <a:gd name="connsiteY38" fmla="*/ 1066800 h 1085850"/>
              <a:gd name="connsiteX39" fmla="*/ 790575 w 1210160"/>
              <a:gd name="connsiteY39" fmla="*/ 1085850 h 1085850"/>
              <a:gd name="connsiteX40" fmla="*/ 933450 w 1210160"/>
              <a:gd name="connsiteY40" fmla="*/ 1076325 h 1085850"/>
              <a:gd name="connsiteX41" fmla="*/ 952500 w 1210160"/>
              <a:gd name="connsiteY41" fmla="*/ 1047750 h 1085850"/>
              <a:gd name="connsiteX42" fmla="*/ 981075 w 1210160"/>
              <a:gd name="connsiteY42" fmla="*/ 1028700 h 1085850"/>
              <a:gd name="connsiteX43" fmla="*/ 1009650 w 1210160"/>
              <a:gd name="connsiteY43" fmla="*/ 1000125 h 1085850"/>
              <a:gd name="connsiteX44" fmla="*/ 1095375 w 1210160"/>
              <a:gd name="connsiteY44" fmla="*/ 952500 h 1085850"/>
              <a:gd name="connsiteX45" fmla="*/ 1143000 w 1210160"/>
              <a:gd name="connsiteY45" fmla="*/ 866775 h 1085850"/>
              <a:gd name="connsiteX46" fmla="*/ 1152525 w 1210160"/>
              <a:gd name="connsiteY46" fmla="*/ 781050 h 1085850"/>
              <a:gd name="connsiteX47" fmla="*/ 1171575 w 1210160"/>
              <a:gd name="connsiteY47" fmla="*/ 752475 h 1085850"/>
              <a:gd name="connsiteX48" fmla="*/ 1200150 w 1210160"/>
              <a:gd name="connsiteY48" fmla="*/ 695325 h 1085850"/>
              <a:gd name="connsiteX49" fmla="*/ 1209675 w 1210160"/>
              <a:gd name="connsiteY49" fmla="*/ 638175 h 1085850"/>
              <a:gd name="connsiteX50" fmla="*/ 1200150 w 1210160"/>
              <a:gd name="connsiteY50" fmla="*/ 333375 h 1085850"/>
              <a:gd name="connsiteX51" fmla="*/ 1162050 w 1210160"/>
              <a:gd name="connsiteY51" fmla="*/ 276225 h 1085850"/>
              <a:gd name="connsiteX52" fmla="*/ 1133475 w 1210160"/>
              <a:gd name="connsiteY52" fmla="*/ 219075 h 1085850"/>
              <a:gd name="connsiteX53" fmla="*/ 1123950 w 1210160"/>
              <a:gd name="connsiteY53" fmla="*/ 190500 h 1085850"/>
              <a:gd name="connsiteX54" fmla="*/ 1104900 w 1210160"/>
              <a:gd name="connsiteY54" fmla="*/ 161925 h 1085850"/>
              <a:gd name="connsiteX55" fmla="*/ 1095375 w 1210160"/>
              <a:gd name="connsiteY55" fmla="*/ 133350 h 1085850"/>
              <a:gd name="connsiteX56" fmla="*/ 1038225 w 1210160"/>
              <a:gd name="connsiteY56" fmla="*/ 76200 h 1085850"/>
              <a:gd name="connsiteX57" fmla="*/ 962025 w 1210160"/>
              <a:gd name="connsiteY57" fmla="*/ 66675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10160" h="1085850">
                <a:moveTo>
                  <a:pt x="1066800" y="133350"/>
                </a:moveTo>
                <a:cubicBezTo>
                  <a:pt x="1049695" y="116245"/>
                  <a:pt x="1018165" y="78489"/>
                  <a:pt x="990600" y="66675"/>
                </a:cubicBezTo>
                <a:cubicBezTo>
                  <a:pt x="978568" y="61518"/>
                  <a:pt x="965039" y="60912"/>
                  <a:pt x="952500" y="57150"/>
                </a:cubicBezTo>
                <a:lnTo>
                  <a:pt x="866775" y="28575"/>
                </a:lnTo>
                <a:cubicBezTo>
                  <a:pt x="857250" y="25400"/>
                  <a:pt x="848045" y="21019"/>
                  <a:pt x="838200" y="19050"/>
                </a:cubicBezTo>
                <a:lnTo>
                  <a:pt x="742950" y="0"/>
                </a:lnTo>
                <a:cubicBezTo>
                  <a:pt x="647700" y="3175"/>
                  <a:pt x="552338" y="3929"/>
                  <a:pt x="457200" y="9525"/>
                </a:cubicBezTo>
                <a:cubicBezTo>
                  <a:pt x="442600" y="10384"/>
                  <a:pt x="365589" y="35674"/>
                  <a:pt x="361950" y="38100"/>
                </a:cubicBezTo>
                <a:cubicBezTo>
                  <a:pt x="352425" y="44450"/>
                  <a:pt x="343614" y="52030"/>
                  <a:pt x="333375" y="57150"/>
                </a:cubicBezTo>
                <a:cubicBezTo>
                  <a:pt x="318082" y="64796"/>
                  <a:pt x="301759" y="70197"/>
                  <a:pt x="285750" y="76200"/>
                </a:cubicBezTo>
                <a:cubicBezTo>
                  <a:pt x="276349" y="79725"/>
                  <a:pt x="266155" y="81235"/>
                  <a:pt x="257175" y="85725"/>
                </a:cubicBezTo>
                <a:cubicBezTo>
                  <a:pt x="191396" y="118614"/>
                  <a:pt x="269794" y="94476"/>
                  <a:pt x="190500" y="114300"/>
                </a:cubicBezTo>
                <a:cubicBezTo>
                  <a:pt x="184150" y="123825"/>
                  <a:pt x="180389" y="135724"/>
                  <a:pt x="171450" y="142875"/>
                </a:cubicBezTo>
                <a:cubicBezTo>
                  <a:pt x="163610" y="149147"/>
                  <a:pt x="149975" y="145300"/>
                  <a:pt x="142875" y="152400"/>
                </a:cubicBezTo>
                <a:cubicBezTo>
                  <a:pt x="132835" y="162440"/>
                  <a:pt x="130175" y="177800"/>
                  <a:pt x="123825" y="190500"/>
                </a:cubicBezTo>
                <a:cubicBezTo>
                  <a:pt x="120650" y="206375"/>
                  <a:pt x="119984" y="222966"/>
                  <a:pt x="114300" y="238125"/>
                </a:cubicBezTo>
                <a:cubicBezTo>
                  <a:pt x="101038" y="273490"/>
                  <a:pt x="88540" y="267813"/>
                  <a:pt x="57150" y="285750"/>
                </a:cubicBezTo>
                <a:cubicBezTo>
                  <a:pt x="47211" y="291430"/>
                  <a:pt x="38100" y="298450"/>
                  <a:pt x="28575" y="304800"/>
                </a:cubicBezTo>
                <a:lnTo>
                  <a:pt x="9525" y="361950"/>
                </a:lnTo>
                <a:lnTo>
                  <a:pt x="0" y="390525"/>
                </a:lnTo>
                <a:cubicBezTo>
                  <a:pt x="3175" y="441325"/>
                  <a:pt x="2648" y="492493"/>
                  <a:pt x="9525" y="542925"/>
                </a:cubicBezTo>
                <a:cubicBezTo>
                  <a:pt x="12238" y="562821"/>
                  <a:pt x="11867" y="588936"/>
                  <a:pt x="28575" y="600075"/>
                </a:cubicBezTo>
                <a:lnTo>
                  <a:pt x="57150" y="619125"/>
                </a:lnTo>
                <a:cubicBezTo>
                  <a:pt x="111745" y="701017"/>
                  <a:pt x="46290" y="597405"/>
                  <a:pt x="85725" y="676275"/>
                </a:cubicBezTo>
                <a:cubicBezTo>
                  <a:pt x="90845" y="686514"/>
                  <a:pt x="99655" y="694611"/>
                  <a:pt x="104775" y="704850"/>
                </a:cubicBezTo>
                <a:cubicBezTo>
                  <a:pt x="109265" y="713830"/>
                  <a:pt x="108028" y="725585"/>
                  <a:pt x="114300" y="733425"/>
                </a:cubicBezTo>
                <a:cubicBezTo>
                  <a:pt x="121451" y="742364"/>
                  <a:pt x="133350" y="746125"/>
                  <a:pt x="142875" y="752475"/>
                </a:cubicBezTo>
                <a:cubicBezTo>
                  <a:pt x="146050" y="762000"/>
                  <a:pt x="146236" y="773125"/>
                  <a:pt x="152400" y="781050"/>
                </a:cubicBezTo>
                <a:cubicBezTo>
                  <a:pt x="168464" y="801704"/>
                  <a:pt x="208032" y="842203"/>
                  <a:pt x="238125" y="857250"/>
                </a:cubicBezTo>
                <a:cubicBezTo>
                  <a:pt x="247105" y="861740"/>
                  <a:pt x="257923" y="861899"/>
                  <a:pt x="266700" y="866775"/>
                </a:cubicBezTo>
                <a:cubicBezTo>
                  <a:pt x="364956" y="921362"/>
                  <a:pt x="287767" y="892847"/>
                  <a:pt x="352425" y="914400"/>
                </a:cubicBezTo>
                <a:cubicBezTo>
                  <a:pt x="361950" y="923925"/>
                  <a:pt x="369792" y="935503"/>
                  <a:pt x="381000" y="942975"/>
                </a:cubicBezTo>
                <a:cubicBezTo>
                  <a:pt x="389354" y="948544"/>
                  <a:pt x="400595" y="948010"/>
                  <a:pt x="409575" y="952500"/>
                </a:cubicBezTo>
                <a:cubicBezTo>
                  <a:pt x="419814" y="957620"/>
                  <a:pt x="427911" y="966430"/>
                  <a:pt x="438150" y="971550"/>
                </a:cubicBezTo>
                <a:cubicBezTo>
                  <a:pt x="447130" y="976040"/>
                  <a:pt x="457948" y="976199"/>
                  <a:pt x="466725" y="981075"/>
                </a:cubicBezTo>
                <a:cubicBezTo>
                  <a:pt x="486739" y="992194"/>
                  <a:pt x="502155" y="1011935"/>
                  <a:pt x="523875" y="1019175"/>
                </a:cubicBezTo>
                <a:cubicBezTo>
                  <a:pt x="589194" y="1040948"/>
                  <a:pt x="508123" y="1015237"/>
                  <a:pt x="600075" y="1038225"/>
                </a:cubicBezTo>
                <a:cubicBezTo>
                  <a:pt x="609815" y="1040660"/>
                  <a:pt x="618849" y="1045572"/>
                  <a:pt x="628650" y="1047750"/>
                </a:cubicBezTo>
                <a:cubicBezTo>
                  <a:pt x="667858" y="1056463"/>
                  <a:pt x="695289" y="1056399"/>
                  <a:pt x="733425" y="1066800"/>
                </a:cubicBezTo>
                <a:cubicBezTo>
                  <a:pt x="752798" y="1072084"/>
                  <a:pt x="790575" y="1085850"/>
                  <a:pt x="790575" y="1085850"/>
                </a:cubicBezTo>
                <a:cubicBezTo>
                  <a:pt x="838200" y="1082675"/>
                  <a:pt x="886988" y="1087257"/>
                  <a:pt x="933450" y="1076325"/>
                </a:cubicBezTo>
                <a:cubicBezTo>
                  <a:pt x="944593" y="1073703"/>
                  <a:pt x="944405" y="1055845"/>
                  <a:pt x="952500" y="1047750"/>
                </a:cubicBezTo>
                <a:cubicBezTo>
                  <a:pt x="960595" y="1039655"/>
                  <a:pt x="972281" y="1036029"/>
                  <a:pt x="981075" y="1028700"/>
                </a:cubicBezTo>
                <a:cubicBezTo>
                  <a:pt x="991423" y="1020076"/>
                  <a:pt x="999017" y="1008395"/>
                  <a:pt x="1009650" y="1000125"/>
                </a:cubicBezTo>
                <a:cubicBezTo>
                  <a:pt x="1058778" y="961914"/>
                  <a:pt x="1052261" y="966871"/>
                  <a:pt x="1095375" y="952500"/>
                </a:cubicBezTo>
                <a:cubicBezTo>
                  <a:pt x="1139044" y="886996"/>
                  <a:pt x="1126235" y="917070"/>
                  <a:pt x="1143000" y="866775"/>
                </a:cubicBezTo>
                <a:cubicBezTo>
                  <a:pt x="1146175" y="838200"/>
                  <a:pt x="1145552" y="808942"/>
                  <a:pt x="1152525" y="781050"/>
                </a:cubicBezTo>
                <a:cubicBezTo>
                  <a:pt x="1155301" y="769944"/>
                  <a:pt x="1166455" y="762714"/>
                  <a:pt x="1171575" y="752475"/>
                </a:cubicBezTo>
                <a:cubicBezTo>
                  <a:pt x="1211010" y="673605"/>
                  <a:pt x="1145555" y="777217"/>
                  <a:pt x="1200150" y="695325"/>
                </a:cubicBezTo>
                <a:cubicBezTo>
                  <a:pt x="1203325" y="676275"/>
                  <a:pt x="1209675" y="657488"/>
                  <a:pt x="1209675" y="638175"/>
                </a:cubicBezTo>
                <a:cubicBezTo>
                  <a:pt x="1209675" y="536525"/>
                  <a:pt x="1213411" y="434156"/>
                  <a:pt x="1200150" y="333375"/>
                </a:cubicBezTo>
                <a:cubicBezTo>
                  <a:pt x="1197163" y="310675"/>
                  <a:pt x="1169290" y="297945"/>
                  <a:pt x="1162050" y="276225"/>
                </a:cubicBezTo>
                <a:cubicBezTo>
                  <a:pt x="1138109" y="204401"/>
                  <a:pt x="1170404" y="292933"/>
                  <a:pt x="1133475" y="219075"/>
                </a:cubicBezTo>
                <a:cubicBezTo>
                  <a:pt x="1128985" y="210095"/>
                  <a:pt x="1128440" y="199480"/>
                  <a:pt x="1123950" y="190500"/>
                </a:cubicBezTo>
                <a:cubicBezTo>
                  <a:pt x="1118830" y="180261"/>
                  <a:pt x="1110020" y="172164"/>
                  <a:pt x="1104900" y="161925"/>
                </a:cubicBezTo>
                <a:cubicBezTo>
                  <a:pt x="1100410" y="152945"/>
                  <a:pt x="1101539" y="141275"/>
                  <a:pt x="1095375" y="133350"/>
                </a:cubicBezTo>
                <a:cubicBezTo>
                  <a:pt x="1078835" y="112084"/>
                  <a:pt x="1064361" y="82734"/>
                  <a:pt x="1038225" y="76200"/>
                </a:cubicBezTo>
                <a:cubicBezTo>
                  <a:pt x="987804" y="63595"/>
                  <a:pt x="1013216" y="66675"/>
                  <a:pt x="962025" y="66675"/>
                </a:cubicBezTo>
              </a:path>
            </a:pathLst>
          </a:cu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anchor="ctr"/>
          <a:lstStyle/>
          <a:p>
            <a:pPr algn="ctr" eaLnBrk="1" hangingPunct="1">
              <a:defRPr/>
            </a:pPr>
            <a:endParaRPr lang="fr-BE" dirty="0">
              <a:solidFill>
                <a:schemeClr val="bg1"/>
              </a:solidFill>
            </a:endParaRPr>
          </a:p>
        </p:txBody>
      </p:sp>
      <p:sp>
        <p:nvSpPr>
          <p:cNvPr id="9" name="Forme libre 8"/>
          <p:cNvSpPr/>
          <p:nvPr/>
        </p:nvSpPr>
        <p:spPr>
          <a:xfrm>
            <a:off x="5556767" y="1706902"/>
            <a:ext cx="764427" cy="677556"/>
          </a:xfrm>
          <a:custGeom>
            <a:avLst/>
            <a:gdLst>
              <a:gd name="connsiteX0" fmla="*/ 124168 w 324193"/>
              <a:gd name="connsiteY0" fmla="*/ 1411 h 258586"/>
              <a:gd name="connsiteX1" fmla="*/ 47968 w 324193"/>
              <a:gd name="connsiteY1" fmla="*/ 20461 h 258586"/>
              <a:gd name="connsiteX2" fmla="*/ 19393 w 324193"/>
              <a:gd name="connsiteY2" fmla="*/ 49036 h 258586"/>
              <a:gd name="connsiteX3" fmla="*/ 343 w 324193"/>
              <a:gd name="connsiteY3" fmla="*/ 106186 h 258586"/>
              <a:gd name="connsiteX4" fmla="*/ 19393 w 324193"/>
              <a:gd name="connsiteY4" fmla="*/ 201436 h 258586"/>
              <a:gd name="connsiteX5" fmla="*/ 47968 w 324193"/>
              <a:gd name="connsiteY5" fmla="*/ 230011 h 258586"/>
              <a:gd name="connsiteX6" fmla="*/ 181318 w 324193"/>
              <a:gd name="connsiteY6" fmla="*/ 258586 h 258586"/>
              <a:gd name="connsiteX7" fmla="*/ 276568 w 324193"/>
              <a:gd name="connsiteY7" fmla="*/ 249061 h 258586"/>
              <a:gd name="connsiteX8" fmla="*/ 305143 w 324193"/>
              <a:gd name="connsiteY8" fmla="*/ 220486 h 258586"/>
              <a:gd name="connsiteX9" fmla="*/ 324193 w 324193"/>
              <a:gd name="connsiteY9" fmla="*/ 134761 h 258586"/>
              <a:gd name="connsiteX10" fmla="*/ 295618 w 324193"/>
              <a:gd name="connsiteY10" fmla="*/ 77611 h 258586"/>
              <a:gd name="connsiteX11" fmla="*/ 238468 w 324193"/>
              <a:gd name="connsiteY11" fmla="*/ 39511 h 258586"/>
              <a:gd name="connsiteX12" fmla="*/ 181318 w 324193"/>
              <a:gd name="connsiteY12" fmla="*/ 1411 h 258586"/>
              <a:gd name="connsiteX13" fmla="*/ 124168 w 324193"/>
              <a:gd name="connsiteY13" fmla="*/ 1411 h 2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93" h="258586">
                <a:moveTo>
                  <a:pt x="124168" y="1411"/>
                </a:moveTo>
                <a:cubicBezTo>
                  <a:pt x="101943" y="4586"/>
                  <a:pt x="60520" y="12093"/>
                  <a:pt x="47968" y="20461"/>
                </a:cubicBezTo>
                <a:cubicBezTo>
                  <a:pt x="36760" y="27933"/>
                  <a:pt x="28918" y="39511"/>
                  <a:pt x="19393" y="49036"/>
                </a:cubicBezTo>
                <a:cubicBezTo>
                  <a:pt x="13043" y="68086"/>
                  <a:pt x="-2497" y="86307"/>
                  <a:pt x="343" y="106186"/>
                </a:cubicBezTo>
                <a:cubicBezTo>
                  <a:pt x="1150" y="111833"/>
                  <a:pt x="7302" y="183300"/>
                  <a:pt x="19393" y="201436"/>
                </a:cubicBezTo>
                <a:cubicBezTo>
                  <a:pt x="26865" y="212644"/>
                  <a:pt x="36193" y="223469"/>
                  <a:pt x="47968" y="230011"/>
                </a:cubicBezTo>
                <a:cubicBezTo>
                  <a:pt x="87372" y="251902"/>
                  <a:pt x="138771" y="253268"/>
                  <a:pt x="181318" y="258586"/>
                </a:cubicBezTo>
                <a:cubicBezTo>
                  <a:pt x="213068" y="255411"/>
                  <a:pt x="246071" y="258445"/>
                  <a:pt x="276568" y="249061"/>
                </a:cubicBezTo>
                <a:cubicBezTo>
                  <a:pt x="289443" y="245100"/>
                  <a:pt x="297671" y="231694"/>
                  <a:pt x="305143" y="220486"/>
                </a:cubicBezTo>
                <a:cubicBezTo>
                  <a:pt x="315564" y="204854"/>
                  <a:pt x="323040" y="141676"/>
                  <a:pt x="324193" y="134761"/>
                </a:cubicBezTo>
                <a:cubicBezTo>
                  <a:pt x="317399" y="114378"/>
                  <a:pt x="312996" y="92817"/>
                  <a:pt x="295618" y="77611"/>
                </a:cubicBezTo>
                <a:cubicBezTo>
                  <a:pt x="278388" y="62534"/>
                  <a:pt x="238468" y="39511"/>
                  <a:pt x="238468" y="39511"/>
                </a:cubicBezTo>
                <a:cubicBezTo>
                  <a:pt x="219328" y="10801"/>
                  <a:pt x="222323" y="1411"/>
                  <a:pt x="181318" y="1411"/>
                </a:cubicBezTo>
                <a:cubicBezTo>
                  <a:pt x="155720" y="1411"/>
                  <a:pt x="146393" y="-1764"/>
                  <a:pt x="124168" y="1411"/>
                </a:cubicBezTo>
                <a:close/>
              </a:path>
            </a:pathLst>
          </a:custGeom>
          <a:solidFill>
            <a:schemeClr val="accent4">
              <a:lumMod val="1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anchor="ctr"/>
          <a:lstStyle/>
          <a:p>
            <a:pPr algn="ctr" eaLnBrk="1" hangingPunct="1">
              <a:defRPr/>
            </a:pPr>
            <a:endParaRPr lang="fr-BE">
              <a:solidFill>
                <a:schemeClr val="bg1"/>
              </a:solidFill>
            </a:endParaRPr>
          </a:p>
        </p:txBody>
      </p:sp>
      <p:sp>
        <p:nvSpPr>
          <p:cNvPr id="10" name="Rectangle 9"/>
          <p:cNvSpPr/>
          <p:nvPr/>
        </p:nvSpPr>
        <p:spPr>
          <a:xfrm>
            <a:off x="941250" y="3031973"/>
            <a:ext cx="2052036" cy="280781"/>
          </a:xfrm>
          <a:prstGeom prst="rect">
            <a:avLst/>
          </a:prstGeom>
          <a:ln>
            <a:noFill/>
          </a:ln>
        </p:spPr>
        <p:txBody>
          <a:bodyPr wrap="none" lIns="34226" tIns="17113" rIns="34226" bIns="17113">
            <a:spAutoFit/>
          </a:bodyPr>
          <a:lstStyle/>
          <a:p>
            <a:r>
              <a:rPr lang="fr-BE" sz="1600" dirty="0">
                <a:solidFill>
                  <a:schemeClr val="bg1"/>
                </a:solidFill>
              </a:rPr>
              <a:t>Diam : 21.82 ± 3.57 mm</a:t>
            </a:r>
          </a:p>
        </p:txBody>
      </p:sp>
      <p:sp>
        <p:nvSpPr>
          <p:cNvPr id="11" name="Rectangle 10"/>
          <p:cNvSpPr/>
          <p:nvPr/>
        </p:nvSpPr>
        <p:spPr>
          <a:xfrm>
            <a:off x="4789611" y="3004901"/>
            <a:ext cx="2056844" cy="280781"/>
          </a:xfrm>
          <a:prstGeom prst="rect">
            <a:avLst/>
          </a:prstGeom>
          <a:ln>
            <a:noFill/>
          </a:ln>
        </p:spPr>
        <p:txBody>
          <a:bodyPr wrap="none" lIns="34226" tIns="17113" rIns="34226" bIns="17113">
            <a:spAutoFit/>
          </a:bodyPr>
          <a:lstStyle/>
          <a:p>
            <a:r>
              <a:rPr lang="fr-BE" sz="1600" dirty="0">
                <a:solidFill>
                  <a:schemeClr val="bg1"/>
                </a:solidFill>
              </a:rPr>
              <a:t>Diam : 23.29 ± 3.6 mm </a:t>
            </a:r>
          </a:p>
        </p:txBody>
      </p:sp>
      <p:sp>
        <p:nvSpPr>
          <p:cNvPr id="17" name="Rectangle 16"/>
          <p:cNvSpPr/>
          <p:nvPr/>
        </p:nvSpPr>
        <p:spPr>
          <a:xfrm>
            <a:off x="941251" y="3383676"/>
            <a:ext cx="2335767" cy="280781"/>
          </a:xfrm>
          <a:prstGeom prst="rect">
            <a:avLst/>
          </a:prstGeom>
          <a:ln>
            <a:noFill/>
          </a:ln>
        </p:spPr>
        <p:txBody>
          <a:bodyPr wrap="none" lIns="34226" tIns="17113" rIns="34226" bIns="17113">
            <a:spAutoFit/>
          </a:bodyPr>
          <a:lstStyle/>
          <a:p>
            <a:r>
              <a:rPr lang="fr-BE" sz="1600" dirty="0">
                <a:solidFill>
                  <a:schemeClr val="bg1"/>
                </a:solidFill>
              </a:rPr>
              <a:t>Surf : 384.73 ± 145.46 mm</a:t>
            </a:r>
            <a:r>
              <a:rPr lang="fr-BE" sz="1600" baseline="30000" dirty="0">
                <a:solidFill>
                  <a:schemeClr val="bg1"/>
                </a:solidFill>
              </a:rPr>
              <a:t>2</a:t>
            </a:r>
          </a:p>
        </p:txBody>
      </p:sp>
      <p:sp>
        <p:nvSpPr>
          <p:cNvPr id="18" name="Rectangle 17"/>
          <p:cNvSpPr/>
          <p:nvPr/>
        </p:nvSpPr>
        <p:spPr>
          <a:xfrm>
            <a:off x="4789610" y="3344064"/>
            <a:ext cx="4231222" cy="280781"/>
          </a:xfrm>
          <a:prstGeom prst="rect">
            <a:avLst/>
          </a:prstGeom>
          <a:ln>
            <a:noFill/>
          </a:ln>
        </p:spPr>
        <p:txBody>
          <a:bodyPr wrap="none" lIns="34226" tIns="17113" rIns="34226" bIns="17113">
            <a:spAutoFit/>
          </a:bodyPr>
          <a:lstStyle/>
          <a:p>
            <a:r>
              <a:rPr lang="fr-BE" sz="1600" dirty="0">
                <a:solidFill>
                  <a:schemeClr val="bg1"/>
                </a:solidFill>
              </a:rPr>
              <a:t>Surf : 419.57 ± 135.01 mm</a:t>
            </a:r>
            <a:r>
              <a:rPr lang="fr-BE" sz="1600" baseline="30000" dirty="0">
                <a:solidFill>
                  <a:schemeClr val="bg1"/>
                </a:solidFill>
              </a:rPr>
              <a:t>2  </a:t>
            </a:r>
            <a:r>
              <a:rPr lang="fr-BE" sz="1600" dirty="0">
                <a:solidFill>
                  <a:schemeClr val="bg1"/>
                </a:solidFill>
              </a:rPr>
              <a:t>(321.98 sans la cavité)</a:t>
            </a:r>
          </a:p>
        </p:txBody>
      </p:sp>
      <p:cxnSp>
        <p:nvCxnSpPr>
          <p:cNvPr id="19" name="Connecteur droit avec flèche 18"/>
          <p:cNvCxnSpPr/>
          <p:nvPr/>
        </p:nvCxnSpPr>
        <p:spPr>
          <a:xfrm>
            <a:off x="5916722" y="1732520"/>
            <a:ext cx="863063" cy="0"/>
          </a:xfrm>
          <a:prstGeom prst="straightConnector1">
            <a:avLst/>
          </a:prstGeom>
          <a:ln w="28575">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a:off x="5973066" y="2373598"/>
            <a:ext cx="819347" cy="0"/>
          </a:xfrm>
          <a:prstGeom prst="straightConnector1">
            <a:avLst/>
          </a:prstGeom>
          <a:ln w="28575">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04238" y="2071683"/>
            <a:ext cx="1947840" cy="280781"/>
          </a:xfrm>
          <a:prstGeom prst="rect">
            <a:avLst/>
          </a:prstGeom>
          <a:ln>
            <a:noFill/>
          </a:ln>
        </p:spPr>
        <p:txBody>
          <a:bodyPr wrap="none" lIns="34226" tIns="17113" rIns="34226" bIns="17113">
            <a:spAutoFit/>
          </a:bodyPr>
          <a:lstStyle/>
          <a:p>
            <a:r>
              <a:rPr lang="fr-BE" sz="1600" dirty="0">
                <a:solidFill>
                  <a:schemeClr val="bg1"/>
                </a:solidFill>
              </a:rPr>
              <a:t>Diam : 10.2 ± 4.36 mm</a:t>
            </a:r>
            <a:endParaRPr lang="fr-BE" sz="1600" baseline="30000" dirty="0">
              <a:solidFill>
                <a:schemeClr val="bg1"/>
              </a:solidFill>
            </a:endParaRPr>
          </a:p>
        </p:txBody>
      </p:sp>
      <p:sp>
        <p:nvSpPr>
          <p:cNvPr id="23" name="Rectangle 22"/>
          <p:cNvSpPr/>
          <p:nvPr/>
        </p:nvSpPr>
        <p:spPr>
          <a:xfrm>
            <a:off x="6804238" y="1758984"/>
            <a:ext cx="2127376" cy="280781"/>
          </a:xfrm>
          <a:prstGeom prst="rect">
            <a:avLst/>
          </a:prstGeom>
          <a:ln>
            <a:noFill/>
          </a:ln>
        </p:spPr>
        <p:txBody>
          <a:bodyPr wrap="none" lIns="34226" tIns="17113" rIns="34226" bIns="17113">
            <a:spAutoFit/>
          </a:bodyPr>
          <a:lstStyle/>
          <a:p>
            <a:r>
              <a:rPr lang="fr-BE" sz="1600" dirty="0">
                <a:solidFill>
                  <a:schemeClr val="bg1"/>
                </a:solidFill>
              </a:rPr>
              <a:t>Surf : 97.59 ± 71.13 mm</a:t>
            </a:r>
            <a:r>
              <a:rPr lang="fr-BE" sz="1600" baseline="30000" dirty="0">
                <a:solidFill>
                  <a:schemeClr val="bg1"/>
                </a:solidFill>
              </a:rPr>
              <a:t>2</a:t>
            </a:r>
          </a:p>
        </p:txBody>
      </p:sp>
      <p:sp>
        <p:nvSpPr>
          <p:cNvPr id="24" name="Rectangle 23"/>
          <p:cNvSpPr/>
          <p:nvPr/>
        </p:nvSpPr>
        <p:spPr>
          <a:xfrm>
            <a:off x="941250" y="3735379"/>
            <a:ext cx="2263054" cy="280781"/>
          </a:xfrm>
          <a:prstGeom prst="rect">
            <a:avLst/>
          </a:prstGeom>
          <a:ln>
            <a:noFill/>
          </a:ln>
        </p:spPr>
        <p:txBody>
          <a:bodyPr wrap="none" lIns="34226" tIns="17113" rIns="34226" bIns="17113">
            <a:spAutoFit/>
          </a:bodyPr>
          <a:lstStyle/>
          <a:p>
            <a:r>
              <a:rPr lang="fr-BE" sz="1600" dirty="0">
                <a:solidFill>
                  <a:schemeClr val="bg1"/>
                </a:solidFill>
              </a:rPr>
              <a:t>Vol : 5873.7 ± 2863.9 mm</a:t>
            </a:r>
            <a:r>
              <a:rPr lang="fr-BE" sz="1600" baseline="30000" dirty="0">
                <a:solidFill>
                  <a:schemeClr val="bg1"/>
                </a:solidFill>
              </a:rPr>
              <a:t>3</a:t>
            </a:r>
          </a:p>
        </p:txBody>
      </p:sp>
      <p:sp>
        <p:nvSpPr>
          <p:cNvPr id="25" name="Rectangle 24"/>
          <p:cNvSpPr/>
          <p:nvPr/>
        </p:nvSpPr>
        <p:spPr>
          <a:xfrm>
            <a:off x="4789610" y="3695999"/>
            <a:ext cx="2263054" cy="280781"/>
          </a:xfrm>
          <a:prstGeom prst="rect">
            <a:avLst/>
          </a:prstGeom>
          <a:ln>
            <a:noFill/>
          </a:ln>
        </p:spPr>
        <p:txBody>
          <a:bodyPr wrap="none" lIns="34226" tIns="17113" rIns="34226" bIns="17113">
            <a:spAutoFit/>
          </a:bodyPr>
          <a:lstStyle/>
          <a:p>
            <a:r>
              <a:rPr lang="fr-BE" sz="1600" dirty="0">
                <a:solidFill>
                  <a:schemeClr val="bg1"/>
                </a:solidFill>
              </a:rPr>
              <a:t>Vol : 7148.5 ± 3457.1 mm</a:t>
            </a:r>
            <a:r>
              <a:rPr lang="fr-BE" sz="1600" baseline="30000" dirty="0">
                <a:solidFill>
                  <a:schemeClr val="bg1"/>
                </a:solidFill>
              </a:rPr>
              <a:t>3</a:t>
            </a:r>
          </a:p>
        </p:txBody>
      </p:sp>
      <p:sp>
        <p:nvSpPr>
          <p:cNvPr id="26" name="Rectangle 25"/>
          <p:cNvSpPr/>
          <p:nvPr/>
        </p:nvSpPr>
        <p:spPr>
          <a:xfrm>
            <a:off x="4789611" y="4047934"/>
            <a:ext cx="3400289" cy="280781"/>
          </a:xfrm>
          <a:prstGeom prst="rect">
            <a:avLst/>
          </a:prstGeom>
          <a:ln>
            <a:noFill/>
          </a:ln>
        </p:spPr>
        <p:txBody>
          <a:bodyPr wrap="none" lIns="34226" tIns="17113" rIns="34226" bIns="17113">
            <a:spAutoFit/>
          </a:bodyPr>
          <a:lstStyle/>
          <a:p>
            <a:r>
              <a:rPr lang="fr-BE" sz="1600" dirty="0">
                <a:solidFill>
                  <a:schemeClr val="bg1"/>
                </a:solidFill>
              </a:rPr>
              <a:t>Vol sans la cavité : 6219.4 ± 3032.3 mm</a:t>
            </a:r>
            <a:r>
              <a:rPr lang="fr-BE" sz="1600" baseline="30000" dirty="0">
                <a:solidFill>
                  <a:schemeClr val="bg1"/>
                </a:solidFill>
              </a:rPr>
              <a:t>3</a:t>
            </a:r>
          </a:p>
        </p:txBody>
      </p:sp>
      <p:cxnSp>
        <p:nvCxnSpPr>
          <p:cNvPr id="36" name="Connecteur droit 35"/>
          <p:cNvCxnSpPr>
            <a:stCxn id="10" idx="3"/>
          </p:cNvCxnSpPr>
          <p:nvPr/>
        </p:nvCxnSpPr>
        <p:spPr>
          <a:xfrm>
            <a:off x="2993286" y="3172364"/>
            <a:ext cx="1796325" cy="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524564" y="3019200"/>
            <a:ext cx="745588"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P&lt;0.001</a:t>
            </a:r>
          </a:p>
        </p:txBody>
      </p:sp>
      <p:cxnSp>
        <p:nvCxnSpPr>
          <p:cNvPr id="38" name="Connecteur droit 37"/>
          <p:cNvCxnSpPr>
            <a:stCxn id="17" idx="3"/>
          </p:cNvCxnSpPr>
          <p:nvPr/>
        </p:nvCxnSpPr>
        <p:spPr>
          <a:xfrm>
            <a:off x="3277018" y="3524067"/>
            <a:ext cx="1512592" cy="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a:endCxn id="25" idx="1"/>
          </p:cNvCxnSpPr>
          <p:nvPr/>
        </p:nvCxnSpPr>
        <p:spPr>
          <a:xfrm flipV="1">
            <a:off x="3229733" y="3836390"/>
            <a:ext cx="1559877" cy="77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a:cxnSpLocks/>
            <a:endCxn id="26" idx="1"/>
          </p:cNvCxnSpPr>
          <p:nvPr/>
        </p:nvCxnSpPr>
        <p:spPr>
          <a:xfrm>
            <a:off x="2238414" y="4188325"/>
            <a:ext cx="25511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3581484" y="3371135"/>
            <a:ext cx="641393"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P&lt;0.01</a:t>
            </a:r>
          </a:p>
        </p:txBody>
      </p:sp>
      <p:sp>
        <p:nvSpPr>
          <p:cNvPr id="50" name="Rectangle 49"/>
          <p:cNvSpPr/>
          <p:nvPr/>
        </p:nvSpPr>
        <p:spPr>
          <a:xfrm>
            <a:off x="3581484" y="3695999"/>
            <a:ext cx="745588"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P&lt;0.001</a:t>
            </a:r>
          </a:p>
        </p:txBody>
      </p:sp>
      <p:sp>
        <p:nvSpPr>
          <p:cNvPr id="51" name="Rectangle 50"/>
          <p:cNvSpPr/>
          <p:nvPr/>
        </p:nvSpPr>
        <p:spPr>
          <a:xfrm>
            <a:off x="3731197" y="4046718"/>
            <a:ext cx="296747"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NS</a:t>
            </a:r>
          </a:p>
        </p:txBody>
      </p:sp>
      <p:sp>
        <p:nvSpPr>
          <p:cNvPr id="52" name="Rectangle 51"/>
          <p:cNvSpPr/>
          <p:nvPr/>
        </p:nvSpPr>
        <p:spPr>
          <a:xfrm>
            <a:off x="983011" y="4331426"/>
            <a:ext cx="1895839" cy="280781"/>
          </a:xfrm>
          <a:prstGeom prst="rect">
            <a:avLst/>
          </a:prstGeom>
          <a:ln>
            <a:noFill/>
          </a:ln>
        </p:spPr>
        <p:txBody>
          <a:bodyPr wrap="none" lIns="34226" tIns="17113" rIns="34226" bIns="17113">
            <a:spAutoFit/>
          </a:bodyPr>
          <a:lstStyle/>
          <a:p>
            <a:r>
              <a:rPr lang="fr-BE" sz="1600" dirty="0">
                <a:solidFill>
                  <a:srgbClr val="FFFF00"/>
                </a:solidFill>
              </a:rPr>
              <a:t>P4 : 7.15 ± 2.84 </a:t>
            </a:r>
            <a:r>
              <a:rPr lang="fr-BE" sz="1600" dirty="0" err="1">
                <a:solidFill>
                  <a:srgbClr val="FFFF00"/>
                </a:solidFill>
              </a:rPr>
              <a:t>ng</a:t>
            </a:r>
            <a:r>
              <a:rPr lang="fr-BE" sz="1600" dirty="0">
                <a:solidFill>
                  <a:srgbClr val="FFFF00"/>
                </a:solidFill>
              </a:rPr>
              <a:t>/ml</a:t>
            </a:r>
            <a:endParaRPr lang="fr-BE" sz="1600" baseline="30000" dirty="0">
              <a:solidFill>
                <a:srgbClr val="FFFF00"/>
              </a:solidFill>
            </a:endParaRPr>
          </a:p>
        </p:txBody>
      </p:sp>
      <p:sp>
        <p:nvSpPr>
          <p:cNvPr id="53" name="Rectangle 52"/>
          <p:cNvSpPr/>
          <p:nvPr/>
        </p:nvSpPr>
        <p:spPr>
          <a:xfrm>
            <a:off x="4843399" y="4384961"/>
            <a:ext cx="2000034" cy="280781"/>
          </a:xfrm>
          <a:prstGeom prst="rect">
            <a:avLst/>
          </a:prstGeom>
          <a:ln>
            <a:noFill/>
          </a:ln>
        </p:spPr>
        <p:txBody>
          <a:bodyPr wrap="none" lIns="34226" tIns="17113" rIns="34226" bIns="17113">
            <a:spAutoFit/>
          </a:bodyPr>
          <a:lstStyle/>
          <a:p>
            <a:r>
              <a:rPr lang="fr-BE" sz="1600" dirty="0">
                <a:solidFill>
                  <a:srgbClr val="FFFF00"/>
                </a:solidFill>
              </a:rPr>
              <a:t>P4 : 11.31 ± 2.59 </a:t>
            </a:r>
            <a:r>
              <a:rPr lang="fr-BE" sz="1600" dirty="0" err="1">
                <a:solidFill>
                  <a:srgbClr val="FFFF00"/>
                </a:solidFill>
              </a:rPr>
              <a:t>ng</a:t>
            </a:r>
            <a:r>
              <a:rPr lang="fr-BE" sz="1600" dirty="0">
                <a:solidFill>
                  <a:srgbClr val="FFFF00"/>
                </a:solidFill>
              </a:rPr>
              <a:t>/ml</a:t>
            </a:r>
            <a:endParaRPr lang="fr-BE" sz="1600" baseline="30000" dirty="0">
              <a:solidFill>
                <a:srgbClr val="FFFF00"/>
              </a:solidFill>
            </a:endParaRPr>
          </a:p>
        </p:txBody>
      </p:sp>
      <p:cxnSp>
        <p:nvCxnSpPr>
          <p:cNvPr id="54" name="Connecteur droit 53"/>
          <p:cNvCxnSpPr/>
          <p:nvPr/>
        </p:nvCxnSpPr>
        <p:spPr>
          <a:xfrm>
            <a:off x="2933894" y="4526707"/>
            <a:ext cx="1897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3581484" y="4372189"/>
            <a:ext cx="849783"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P&lt;0.0001</a:t>
            </a:r>
          </a:p>
        </p:txBody>
      </p:sp>
      <p:sp>
        <p:nvSpPr>
          <p:cNvPr id="62" name="Rectangle à coins arrondis 61"/>
          <p:cNvSpPr/>
          <p:nvPr/>
        </p:nvSpPr>
        <p:spPr>
          <a:xfrm>
            <a:off x="582942" y="81132"/>
            <a:ext cx="8409585" cy="61841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FR" dirty="0"/>
              <a:t>Caractéristiques des corps jaunes cavitaires et gestation lors d’un transfert d’embryon</a:t>
            </a:r>
          </a:p>
          <a:p>
            <a:pPr algn="ctr"/>
            <a:r>
              <a:rPr lang="fr-FR" dirty="0" err="1"/>
              <a:t>Jaskowski</a:t>
            </a:r>
            <a:r>
              <a:rPr lang="fr-FR" dirty="0"/>
              <a:t> </a:t>
            </a:r>
            <a:r>
              <a:rPr lang="fr-FR" dirty="0" err="1"/>
              <a:t>BM</a:t>
            </a:r>
            <a:r>
              <a:rPr lang="fr-FR" dirty="0"/>
              <a:t> et al. Theriogenology 178 (2022) 73-76.</a:t>
            </a:r>
            <a:endParaRPr lang="fr-BE" dirty="0"/>
          </a:p>
        </p:txBody>
      </p:sp>
      <p:sp>
        <p:nvSpPr>
          <p:cNvPr id="64" name="Rectangle 63"/>
          <p:cNvSpPr/>
          <p:nvPr/>
        </p:nvSpPr>
        <p:spPr>
          <a:xfrm>
            <a:off x="403361" y="931991"/>
            <a:ext cx="1835053" cy="311559"/>
          </a:xfrm>
          <a:prstGeom prst="rect">
            <a:avLst/>
          </a:prstGeom>
          <a:ln>
            <a:noFill/>
          </a:ln>
        </p:spPr>
        <p:txBody>
          <a:bodyPr wrap="none" lIns="34226" tIns="17113" rIns="34226" bIns="17113">
            <a:spAutoFit/>
          </a:bodyPr>
          <a:lstStyle/>
          <a:p>
            <a:r>
              <a:rPr lang="fr-BE" dirty="0">
                <a:solidFill>
                  <a:schemeClr val="bg1"/>
                </a:solidFill>
              </a:rPr>
              <a:t>65 % </a:t>
            </a:r>
            <a:r>
              <a:rPr lang="fr-BE" dirty="0" err="1">
                <a:solidFill>
                  <a:srgbClr val="FFFF00"/>
                </a:solidFill>
              </a:rPr>
              <a:t>CJ</a:t>
            </a:r>
            <a:r>
              <a:rPr lang="fr-BE" dirty="0">
                <a:solidFill>
                  <a:srgbClr val="FFFF00"/>
                </a:solidFill>
              </a:rPr>
              <a:t> homogène</a:t>
            </a:r>
            <a:endParaRPr lang="fr-BE" baseline="30000" dirty="0">
              <a:solidFill>
                <a:srgbClr val="FFFF00"/>
              </a:solidFill>
            </a:endParaRPr>
          </a:p>
        </p:txBody>
      </p:sp>
      <p:sp>
        <p:nvSpPr>
          <p:cNvPr id="65" name="Rectangle 64"/>
          <p:cNvSpPr/>
          <p:nvPr/>
        </p:nvSpPr>
        <p:spPr>
          <a:xfrm>
            <a:off x="5552996" y="961733"/>
            <a:ext cx="1730794" cy="311559"/>
          </a:xfrm>
          <a:prstGeom prst="rect">
            <a:avLst/>
          </a:prstGeom>
          <a:ln>
            <a:noFill/>
          </a:ln>
        </p:spPr>
        <p:txBody>
          <a:bodyPr wrap="none" lIns="34226" tIns="17113" rIns="34226" bIns="17113">
            <a:spAutoFit/>
          </a:bodyPr>
          <a:lstStyle/>
          <a:p>
            <a:r>
              <a:rPr lang="fr-BE" dirty="0">
                <a:solidFill>
                  <a:schemeClr val="bg1"/>
                </a:solidFill>
              </a:rPr>
              <a:t>35 % : </a:t>
            </a:r>
            <a:r>
              <a:rPr lang="fr-BE" dirty="0" err="1">
                <a:solidFill>
                  <a:srgbClr val="FFFF00"/>
                </a:solidFill>
              </a:rPr>
              <a:t>CJ</a:t>
            </a:r>
            <a:r>
              <a:rPr lang="fr-BE" dirty="0">
                <a:solidFill>
                  <a:srgbClr val="FFFF00"/>
                </a:solidFill>
              </a:rPr>
              <a:t> cavitaire</a:t>
            </a:r>
            <a:endParaRPr lang="fr-BE" baseline="30000" dirty="0">
              <a:solidFill>
                <a:srgbClr val="FFFF00"/>
              </a:solidFill>
            </a:endParaRPr>
          </a:p>
        </p:txBody>
      </p:sp>
      <p:sp>
        <p:nvSpPr>
          <p:cNvPr id="66" name="Rectangle 65"/>
          <p:cNvSpPr/>
          <p:nvPr/>
        </p:nvSpPr>
        <p:spPr>
          <a:xfrm>
            <a:off x="968144" y="4697660"/>
            <a:ext cx="1737398" cy="280781"/>
          </a:xfrm>
          <a:prstGeom prst="rect">
            <a:avLst/>
          </a:prstGeom>
          <a:ln>
            <a:noFill/>
          </a:ln>
        </p:spPr>
        <p:txBody>
          <a:bodyPr wrap="none" lIns="34226" tIns="17113" rIns="34226" bIns="17113">
            <a:spAutoFit/>
          </a:bodyPr>
          <a:lstStyle/>
          <a:p>
            <a:r>
              <a:rPr lang="fr-BE" sz="1600" dirty="0">
                <a:solidFill>
                  <a:srgbClr val="FF6699"/>
                </a:solidFill>
              </a:rPr>
              <a:t>% gestation : 29,9 %</a:t>
            </a:r>
            <a:endParaRPr lang="fr-BE" sz="1600" baseline="30000" dirty="0">
              <a:solidFill>
                <a:srgbClr val="FF6699"/>
              </a:solidFill>
            </a:endParaRPr>
          </a:p>
        </p:txBody>
      </p:sp>
      <p:sp>
        <p:nvSpPr>
          <p:cNvPr id="67" name="Rectangle 66"/>
          <p:cNvSpPr/>
          <p:nvPr/>
        </p:nvSpPr>
        <p:spPr>
          <a:xfrm>
            <a:off x="4928072" y="4710433"/>
            <a:ext cx="1737398" cy="280781"/>
          </a:xfrm>
          <a:prstGeom prst="rect">
            <a:avLst/>
          </a:prstGeom>
          <a:ln>
            <a:noFill/>
          </a:ln>
        </p:spPr>
        <p:txBody>
          <a:bodyPr wrap="none" lIns="34226" tIns="17113" rIns="34226" bIns="17113">
            <a:spAutoFit/>
          </a:bodyPr>
          <a:lstStyle/>
          <a:p>
            <a:r>
              <a:rPr lang="fr-BE" sz="1600" dirty="0">
                <a:solidFill>
                  <a:srgbClr val="FF6699"/>
                </a:solidFill>
              </a:rPr>
              <a:t>% gestation : 47,7 %</a:t>
            </a:r>
            <a:endParaRPr lang="fr-BE" sz="1600" baseline="30000" dirty="0">
              <a:solidFill>
                <a:srgbClr val="FF6699"/>
              </a:solidFill>
            </a:endParaRPr>
          </a:p>
        </p:txBody>
      </p:sp>
      <p:cxnSp>
        <p:nvCxnSpPr>
          <p:cNvPr id="68" name="Connecteur droit 67"/>
          <p:cNvCxnSpPr/>
          <p:nvPr/>
        </p:nvCxnSpPr>
        <p:spPr>
          <a:xfrm>
            <a:off x="2958333" y="4845792"/>
            <a:ext cx="18976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3638404" y="4697660"/>
            <a:ext cx="641393" cy="280781"/>
          </a:xfrm>
          <a:prstGeom prst="rect">
            <a:avLst/>
          </a:prstGeom>
          <a:solidFill>
            <a:schemeClr val="tx1"/>
          </a:solidFill>
          <a:ln>
            <a:noFill/>
          </a:ln>
        </p:spPr>
        <p:txBody>
          <a:bodyPr wrap="none" lIns="34226" tIns="17113" rIns="34226" bIns="17113">
            <a:spAutoFit/>
          </a:bodyPr>
          <a:lstStyle/>
          <a:p>
            <a:r>
              <a:rPr lang="fr-BE" sz="1600" dirty="0">
                <a:solidFill>
                  <a:schemeClr val="bg1"/>
                </a:solidFill>
              </a:rPr>
              <a:t>P&lt;0.05</a:t>
            </a:r>
          </a:p>
        </p:txBody>
      </p:sp>
      <p:cxnSp>
        <p:nvCxnSpPr>
          <p:cNvPr id="70" name="Connecteur droit 69"/>
          <p:cNvCxnSpPr>
            <a:stCxn id="64" idx="3"/>
          </p:cNvCxnSpPr>
          <p:nvPr/>
        </p:nvCxnSpPr>
        <p:spPr>
          <a:xfrm>
            <a:off x="2238414" y="1087771"/>
            <a:ext cx="3314582" cy="15708"/>
          </a:xfrm>
          <a:prstGeom prst="line">
            <a:avLst/>
          </a:prstGeom>
          <a:ln w="190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896486" y="941225"/>
            <a:ext cx="2078710" cy="311559"/>
          </a:xfrm>
          <a:prstGeom prst="rect">
            <a:avLst/>
          </a:prstGeom>
          <a:solidFill>
            <a:schemeClr val="tx1"/>
          </a:solidFill>
          <a:ln>
            <a:noFill/>
          </a:ln>
        </p:spPr>
        <p:txBody>
          <a:bodyPr wrap="none" lIns="34226" tIns="17113" rIns="34226" bIns="17113">
            <a:spAutoFit/>
          </a:bodyPr>
          <a:lstStyle/>
          <a:p>
            <a:r>
              <a:rPr lang="fr-BE" dirty="0">
                <a:solidFill>
                  <a:schemeClr val="bg1"/>
                </a:solidFill>
              </a:rPr>
              <a:t>432 génisses Holstein</a:t>
            </a:r>
            <a:endParaRPr lang="fr-BE" baseline="30000" dirty="0">
              <a:solidFill>
                <a:schemeClr val="bg1"/>
              </a:solidFill>
            </a:endParaRPr>
          </a:p>
        </p:txBody>
      </p:sp>
      <p:sp>
        <p:nvSpPr>
          <p:cNvPr id="74" name="Rectangle 73"/>
          <p:cNvSpPr/>
          <p:nvPr/>
        </p:nvSpPr>
        <p:spPr>
          <a:xfrm>
            <a:off x="3053828" y="1592902"/>
            <a:ext cx="1468863" cy="311559"/>
          </a:xfrm>
          <a:prstGeom prst="rect">
            <a:avLst/>
          </a:prstGeom>
          <a:ln>
            <a:noFill/>
          </a:ln>
        </p:spPr>
        <p:txBody>
          <a:bodyPr wrap="none" lIns="34226" tIns="17113" rIns="34226" bIns="17113">
            <a:spAutoFit/>
          </a:bodyPr>
          <a:lstStyle/>
          <a:p>
            <a:r>
              <a:rPr lang="fr-BE" dirty="0">
                <a:solidFill>
                  <a:srgbClr val="FF6699"/>
                </a:solidFill>
              </a:rPr>
              <a:t>% </a:t>
            </a:r>
            <a:r>
              <a:rPr lang="fr-BE" dirty="0" err="1">
                <a:solidFill>
                  <a:srgbClr val="FF6699"/>
                </a:solidFill>
              </a:rPr>
              <a:t>gest</a:t>
            </a:r>
            <a:r>
              <a:rPr lang="fr-BE" dirty="0">
                <a:solidFill>
                  <a:srgbClr val="FF6699"/>
                </a:solidFill>
              </a:rPr>
              <a:t> : 36,1 %</a:t>
            </a:r>
            <a:endParaRPr lang="fr-BE" baseline="30000" dirty="0">
              <a:solidFill>
                <a:srgbClr val="FF6699"/>
              </a:solidFill>
            </a:endParaRPr>
          </a:p>
        </p:txBody>
      </p:sp>
      <p:cxnSp>
        <p:nvCxnSpPr>
          <p:cNvPr id="76" name="Connecteur droit avec flèche 75"/>
          <p:cNvCxnSpPr/>
          <p:nvPr/>
        </p:nvCxnSpPr>
        <p:spPr>
          <a:xfrm>
            <a:off x="3524563" y="1215483"/>
            <a:ext cx="0" cy="377419"/>
          </a:xfrm>
          <a:prstGeom prst="straightConnector1">
            <a:avLst/>
          </a:prstGeom>
          <a:ln w="57150">
            <a:solidFill>
              <a:schemeClr val="accent2">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B6640549-FE6C-B234-3E86-A4809840E9B4}"/>
              </a:ext>
            </a:extLst>
          </p:cNvPr>
          <p:cNvCxnSpPr>
            <a:cxnSpLocks/>
          </p:cNvCxnSpPr>
          <p:nvPr/>
        </p:nvCxnSpPr>
        <p:spPr>
          <a:xfrm flipV="1">
            <a:off x="2238414" y="3976780"/>
            <a:ext cx="0" cy="2115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7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p:bldP spid="11" grpId="0"/>
      <p:bldP spid="17" grpId="0"/>
      <p:bldP spid="18" grpId="0"/>
      <p:bldP spid="22" grpId="0"/>
      <p:bldP spid="23" grpId="0"/>
      <p:bldP spid="24" grpId="0"/>
      <p:bldP spid="25" grpId="0"/>
      <p:bldP spid="26" grpId="0"/>
      <p:bldP spid="37" grpId="0" animBg="1"/>
      <p:bldP spid="49" grpId="0" animBg="1"/>
      <p:bldP spid="50" grpId="0" animBg="1"/>
      <p:bldP spid="51" grpId="0" animBg="1"/>
      <p:bldP spid="52" grpId="0"/>
      <p:bldP spid="53" grpId="0"/>
      <p:bldP spid="57" grpId="0" animBg="1"/>
      <p:bldP spid="64" grpId="0"/>
      <p:bldP spid="65" grpId="0"/>
      <p:bldP spid="66" grpId="0"/>
      <p:bldP spid="67" grpId="0"/>
      <p:bldP spid="69" grpId="0" animBg="1"/>
      <p:bldP spid="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1043607" y="0"/>
            <a:ext cx="6693363" cy="5020022"/>
            <a:chOff x="1043607" y="0"/>
            <a:chExt cx="6693363" cy="5020022"/>
          </a:xfrm>
        </p:grpSpPr>
        <p:pic>
          <p:nvPicPr>
            <p:cNvPr id="43010" name="Picture 2" descr="D:\2 ACTIVITES ENSEIGNEMENTS\Ressources\Facebook Theriogenology\Schémas kys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7" y="0"/>
              <a:ext cx="6693363" cy="50200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31640" y="1275606"/>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Rectangle 37"/>
            <p:cNvSpPr/>
            <p:nvPr/>
          </p:nvSpPr>
          <p:spPr>
            <a:xfrm>
              <a:off x="4138260" y="1491630"/>
              <a:ext cx="504056"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28357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827584" y="1330472"/>
            <a:ext cx="7704856" cy="260943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400" dirty="0"/>
              <a:t>Un état des lieux sur </a:t>
            </a:r>
            <a:r>
              <a:rPr lang="fr-BE" sz="4400" dirty="0">
                <a:solidFill>
                  <a:schemeClr val="bg1"/>
                </a:solidFill>
              </a:rPr>
              <a:t>l’utilisation des biotechnologies de l’embryon</a:t>
            </a:r>
          </a:p>
        </p:txBody>
      </p:sp>
    </p:spTree>
    <p:extLst>
      <p:ext uri="{BB962C8B-B14F-4D97-AF65-F5344CB8AC3E}">
        <p14:creationId xmlns:p14="http://schemas.microsoft.com/office/powerpoint/2010/main" val="2600506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2" descr="D:\Activités d'enseignements\Ressources\Multimedia\Multimedia echographie RU\Photos Titan Benedicte Gabriel\Bov Ovaire KFL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86916"/>
            <a:ext cx="3815978" cy="33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2" descr="D:\Activités d'enseignements\Ressources\Multimedia\Multimedia echographie RU\Photos Titan Benedicte Gabriel\Bov Ovaire KFL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164" y="86916"/>
            <a:ext cx="4190999" cy="336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e libre 1"/>
          <p:cNvSpPr/>
          <p:nvPr/>
        </p:nvSpPr>
        <p:spPr>
          <a:xfrm>
            <a:off x="4529138" y="254794"/>
            <a:ext cx="4117653" cy="2233613"/>
          </a:xfrm>
          <a:custGeom>
            <a:avLst/>
            <a:gdLst>
              <a:gd name="connsiteX0" fmla="*/ 3976577 w 4455042"/>
              <a:gd name="connsiteY0" fmla="*/ 223865 h 2977697"/>
              <a:gd name="connsiteX1" fmla="*/ 3891516 w 4455042"/>
              <a:gd name="connsiteY1" fmla="*/ 191967 h 2977697"/>
              <a:gd name="connsiteX2" fmla="*/ 3838353 w 4455042"/>
              <a:gd name="connsiteY2" fmla="*/ 181334 h 2977697"/>
              <a:gd name="connsiteX3" fmla="*/ 3774558 w 4455042"/>
              <a:gd name="connsiteY3" fmla="*/ 160069 h 2977697"/>
              <a:gd name="connsiteX4" fmla="*/ 3455581 w 4455042"/>
              <a:gd name="connsiteY4" fmla="*/ 149437 h 2977697"/>
              <a:gd name="connsiteX5" fmla="*/ 3413051 w 4455042"/>
              <a:gd name="connsiteY5" fmla="*/ 138804 h 2977697"/>
              <a:gd name="connsiteX6" fmla="*/ 3381153 w 4455042"/>
              <a:gd name="connsiteY6" fmla="*/ 128172 h 2977697"/>
              <a:gd name="connsiteX7" fmla="*/ 3327990 w 4455042"/>
              <a:gd name="connsiteY7" fmla="*/ 117539 h 2977697"/>
              <a:gd name="connsiteX8" fmla="*/ 3285460 w 4455042"/>
              <a:gd name="connsiteY8" fmla="*/ 106906 h 2977697"/>
              <a:gd name="connsiteX9" fmla="*/ 3168502 w 4455042"/>
              <a:gd name="connsiteY9" fmla="*/ 85641 h 2977697"/>
              <a:gd name="connsiteX10" fmla="*/ 3040911 w 4455042"/>
              <a:gd name="connsiteY10" fmla="*/ 75009 h 2977697"/>
              <a:gd name="connsiteX11" fmla="*/ 2934586 w 4455042"/>
              <a:gd name="connsiteY11" fmla="*/ 64376 h 2977697"/>
              <a:gd name="connsiteX12" fmla="*/ 2775097 w 4455042"/>
              <a:gd name="connsiteY12" fmla="*/ 53744 h 2977697"/>
              <a:gd name="connsiteX13" fmla="*/ 2615609 w 4455042"/>
              <a:gd name="connsiteY13" fmla="*/ 32479 h 2977697"/>
              <a:gd name="connsiteX14" fmla="*/ 2083981 w 4455042"/>
              <a:gd name="connsiteY14" fmla="*/ 32479 h 2977697"/>
              <a:gd name="connsiteX15" fmla="*/ 2020186 w 4455042"/>
              <a:gd name="connsiteY15" fmla="*/ 43111 h 2977697"/>
              <a:gd name="connsiteX16" fmla="*/ 1913860 w 4455042"/>
              <a:gd name="connsiteY16" fmla="*/ 53744 h 2977697"/>
              <a:gd name="connsiteX17" fmla="*/ 1860697 w 4455042"/>
              <a:gd name="connsiteY17" fmla="*/ 64376 h 2977697"/>
              <a:gd name="connsiteX18" fmla="*/ 1818167 w 4455042"/>
              <a:gd name="connsiteY18" fmla="*/ 75009 h 2977697"/>
              <a:gd name="connsiteX19" fmla="*/ 1637414 w 4455042"/>
              <a:gd name="connsiteY19" fmla="*/ 85641 h 2977697"/>
              <a:gd name="connsiteX20" fmla="*/ 1541721 w 4455042"/>
              <a:gd name="connsiteY20" fmla="*/ 106906 h 2977697"/>
              <a:gd name="connsiteX21" fmla="*/ 1509823 w 4455042"/>
              <a:gd name="connsiteY21" fmla="*/ 117539 h 2977697"/>
              <a:gd name="connsiteX22" fmla="*/ 1403497 w 4455042"/>
              <a:gd name="connsiteY22" fmla="*/ 160069 h 2977697"/>
              <a:gd name="connsiteX23" fmla="*/ 1339702 w 4455042"/>
              <a:gd name="connsiteY23" fmla="*/ 181334 h 2977697"/>
              <a:gd name="connsiteX24" fmla="*/ 1265274 w 4455042"/>
              <a:gd name="connsiteY24" fmla="*/ 191967 h 2977697"/>
              <a:gd name="connsiteX25" fmla="*/ 1158949 w 4455042"/>
              <a:gd name="connsiteY25" fmla="*/ 223865 h 2977697"/>
              <a:gd name="connsiteX26" fmla="*/ 1095153 w 4455042"/>
              <a:gd name="connsiteY26" fmla="*/ 245130 h 2977697"/>
              <a:gd name="connsiteX27" fmla="*/ 1063256 w 4455042"/>
              <a:gd name="connsiteY27" fmla="*/ 266395 h 2977697"/>
              <a:gd name="connsiteX28" fmla="*/ 999460 w 4455042"/>
              <a:gd name="connsiteY28" fmla="*/ 287660 h 2977697"/>
              <a:gd name="connsiteX29" fmla="*/ 967563 w 4455042"/>
              <a:gd name="connsiteY29" fmla="*/ 298292 h 2977697"/>
              <a:gd name="connsiteX30" fmla="*/ 946297 w 4455042"/>
              <a:gd name="connsiteY30" fmla="*/ 319558 h 2977697"/>
              <a:gd name="connsiteX31" fmla="*/ 914400 w 4455042"/>
              <a:gd name="connsiteY31" fmla="*/ 330190 h 2977697"/>
              <a:gd name="connsiteX32" fmla="*/ 871870 w 4455042"/>
              <a:gd name="connsiteY32" fmla="*/ 351455 h 2977697"/>
              <a:gd name="connsiteX33" fmla="*/ 850604 w 4455042"/>
              <a:gd name="connsiteY33" fmla="*/ 372720 h 2977697"/>
              <a:gd name="connsiteX34" fmla="*/ 786809 w 4455042"/>
              <a:gd name="connsiteY34" fmla="*/ 425883 h 2977697"/>
              <a:gd name="connsiteX35" fmla="*/ 776177 w 4455042"/>
              <a:gd name="connsiteY35" fmla="*/ 457781 h 2977697"/>
              <a:gd name="connsiteX36" fmla="*/ 680483 w 4455042"/>
              <a:gd name="connsiteY36" fmla="*/ 542841 h 2977697"/>
              <a:gd name="connsiteX37" fmla="*/ 659218 w 4455042"/>
              <a:gd name="connsiteY37" fmla="*/ 574739 h 2977697"/>
              <a:gd name="connsiteX38" fmla="*/ 627321 w 4455042"/>
              <a:gd name="connsiteY38" fmla="*/ 585372 h 2977697"/>
              <a:gd name="connsiteX39" fmla="*/ 595423 w 4455042"/>
              <a:gd name="connsiteY39" fmla="*/ 606637 h 2977697"/>
              <a:gd name="connsiteX40" fmla="*/ 563525 w 4455042"/>
              <a:gd name="connsiteY40" fmla="*/ 638534 h 2977697"/>
              <a:gd name="connsiteX41" fmla="*/ 531628 w 4455042"/>
              <a:gd name="connsiteY41" fmla="*/ 659799 h 2977697"/>
              <a:gd name="connsiteX42" fmla="*/ 457200 w 4455042"/>
              <a:gd name="connsiteY42" fmla="*/ 734227 h 2977697"/>
              <a:gd name="connsiteX43" fmla="*/ 425302 w 4455042"/>
              <a:gd name="connsiteY43" fmla="*/ 766125 h 2977697"/>
              <a:gd name="connsiteX44" fmla="*/ 372139 w 4455042"/>
              <a:gd name="connsiteY44" fmla="*/ 819288 h 2977697"/>
              <a:gd name="connsiteX45" fmla="*/ 361507 w 4455042"/>
              <a:gd name="connsiteY45" fmla="*/ 851186 h 2977697"/>
              <a:gd name="connsiteX46" fmla="*/ 265814 w 4455042"/>
              <a:gd name="connsiteY46" fmla="*/ 925613 h 2977697"/>
              <a:gd name="connsiteX47" fmla="*/ 233916 w 4455042"/>
              <a:gd name="connsiteY47" fmla="*/ 936246 h 2977697"/>
              <a:gd name="connsiteX48" fmla="*/ 170121 w 4455042"/>
              <a:gd name="connsiteY48" fmla="*/ 968144 h 2977697"/>
              <a:gd name="connsiteX49" fmla="*/ 106325 w 4455042"/>
              <a:gd name="connsiteY49" fmla="*/ 1031939 h 2977697"/>
              <a:gd name="connsiteX50" fmla="*/ 42530 w 4455042"/>
              <a:gd name="connsiteY50" fmla="*/ 1095734 h 2977697"/>
              <a:gd name="connsiteX51" fmla="*/ 21265 w 4455042"/>
              <a:gd name="connsiteY51" fmla="*/ 1138265 h 2977697"/>
              <a:gd name="connsiteX52" fmla="*/ 0 w 4455042"/>
              <a:gd name="connsiteY52" fmla="*/ 1202060 h 2977697"/>
              <a:gd name="connsiteX53" fmla="*/ 10632 w 4455042"/>
              <a:gd name="connsiteY53" fmla="*/ 1478506 h 2977697"/>
              <a:gd name="connsiteX54" fmla="*/ 21265 w 4455042"/>
              <a:gd name="connsiteY54" fmla="*/ 1563567 h 2977697"/>
              <a:gd name="connsiteX55" fmla="*/ 42530 w 4455042"/>
              <a:gd name="connsiteY55" fmla="*/ 1627362 h 2977697"/>
              <a:gd name="connsiteX56" fmla="*/ 63795 w 4455042"/>
              <a:gd name="connsiteY56" fmla="*/ 1691158 h 2977697"/>
              <a:gd name="connsiteX57" fmla="*/ 85060 w 4455042"/>
              <a:gd name="connsiteY57" fmla="*/ 1754953 h 2977697"/>
              <a:gd name="connsiteX58" fmla="*/ 95693 w 4455042"/>
              <a:gd name="connsiteY58" fmla="*/ 1786851 h 2977697"/>
              <a:gd name="connsiteX59" fmla="*/ 138223 w 4455042"/>
              <a:gd name="connsiteY59" fmla="*/ 1871911 h 2977697"/>
              <a:gd name="connsiteX60" fmla="*/ 148856 w 4455042"/>
              <a:gd name="connsiteY60" fmla="*/ 1903809 h 2977697"/>
              <a:gd name="connsiteX61" fmla="*/ 191386 w 4455042"/>
              <a:gd name="connsiteY61" fmla="*/ 1956972 h 2977697"/>
              <a:gd name="connsiteX62" fmla="*/ 223283 w 4455042"/>
              <a:gd name="connsiteY62" fmla="*/ 2020767 h 2977697"/>
              <a:gd name="connsiteX63" fmla="*/ 233916 w 4455042"/>
              <a:gd name="connsiteY63" fmla="*/ 2052665 h 2977697"/>
              <a:gd name="connsiteX64" fmla="*/ 276446 w 4455042"/>
              <a:gd name="connsiteY64" fmla="*/ 2116460 h 2977697"/>
              <a:gd name="connsiteX65" fmla="*/ 297711 w 4455042"/>
              <a:gd name="connsiteY65" fmla="*/ 2148358 h 2977697"/>
              <a:gd name="connsiteX66" fmla="*/ 340242 w 4455042"/>
              <a:gd name="connsiteY66" fmla="*/ 2222786 h 2977697"/>
              <a:gd name="connsiteX67" fmla="*/ 372139 w 4455042"/>
              <a:gd name="connsiteY67" fmla="*/ 2254683 h 2977697"/>
              <a:gd name="connsiteX68" fmla="*/ 382772 w 4455042"/>
              <a:gd name="connsiteY68" fmla="*/ 2286581 h 2977697"/>
              <a:gd name="connsiteX69" fmla="*/ 414670 w 4455042"/>
              <a:gd name="connsiteY69" fmla="*/ 2318479 h 2977697"/>
              <a:gd name="connsiteX70" fmla="*/ 435935 w 4455042"/>
              <a:gd name="connsiteY70" fmla="*/ 2350376 h 2977697"/>
              <a:gd name="connsiteX71" fmla="*/ 478465 w 4455042"/>
              <a:gd name="connsiteY71" fmla="*/ 2403539 h 2977697"/>
              <a:gd name="connsiteX72" fmla="*/ 520995 w 4455042"/>
              <a:gd name="connsiteY72" fmla="*/ 2467334 h 2977697"/>
              <a:gd name="connsiteX73" fmla="*/ 627321 w 4455042"/>
              <a:gd name="connsiteY73" fmla="*/ 2552395 h 2977697"/>
              <a:gd name="connsiteX74" fmla="*/ 659218 w 4455042"/>
              <a:gd name="connsiteY74" fmla="*/ 2563027 h 2977697"/>
              <a:gd name="connsiteX75" fmla="*/ 691116 w 4455042"/>
              <a:gd name="connsiteY75" fmla="*/ 2584292 h 2977697"/>
              <a:gd name="connsiteX76" fmla="*/ 712381 w 4455042"/>
              <a:gd name="connsiteY76" fmla="*/ 2605558 h 2977697"/>
              <a:gd name="connsiteX77" fmla="*/ 744279 w 4455042"/>
              <a:gd name="connsiteY77" fmla="*/ 2616190 h 2977697"/>
              <a:gd name="connsiteX78" fmla="*/ 776177 w 4455042"/>
              <a:gd name="connsiteY78" fmla="*/ 2648088 h 2977697"/>
              <a:gd name="connsiteX79" fmla="*/ 818707 w 4455042"/>
              <a:gd name="connsiteY79" fmla="*/ 2669353 h 2977697"/>
              <a:gd name="connsiteX80" fmla="*/ 850604 w 4455042"/>
              <a:gd name="connsiteY80" fmla="*/ 2690618 h 2977697"/>
              <a:gd name="connsiteX81" fmla="*/ 893135 w 4455042"/>
              <a:gd name="connsiteY81" fmla="*/ 2711883 h 2977697"/>
              <a:gd name="connsiteX82" fmla="*/ 956930 w 4455042"/>
              <a:gd name="connsiteY82" fmla="*/ 2754413 h 2977697"/>
              <a:gd name="connsiteX83" fmla="*/ 1031358 w 4455042"/>
              <a:gd name="connsiteY83" fmla="*/ 2786311 h 2977697"/>
              <a:gd name="connsiteX84" fmla="*/ 1095153 w 4455042"/>
              <a:gd name="connsiteY84" fmla="*/ 2807576 h 2977697"/>
              <a:gd name="connsiteX85" fmla="*/ 1127051 w 4455042"/>
              <a:gd name="connsiteY85" fmla="*/ 2818209 h 2977697"/>
              <a:gd name="connsiteX86" fmla="*/ 1158949 w 4455042"/>
              <a:gd name="connsiteY86" fmla="*/ 2828841 h 2977697"/>
              <a:gd name="connsiteX87" fmla="*/ 1190846 w 4455042"/>
              <a:gd name="connsiteY87" fmla="*/ 2850106 h 2977697"/>
              <a:gd name="connsiteX88" fmla="*/ 1286539 w 4455042"/>
              <a:gd name="connsiteY88" fmla="*/ 2871372 h 2977697"/>
              <a:gd name="connsiteX89" fmla="*/ 1339702 w 4455042"/>
              <a:gd name="connsiteY89" fmla="*/ 2882004 h 2977697"/>
              <a:gd name="connsiteX90" fmla="*/ 1371600 w 4455042"/>
              <a:gd name="connsiteY90" fmla="*/ 2892637 h 2977697"/>
              <a:gd name="connsiteX91" fmla="*/ 1477925 w 4455042"/>
              <a:gd name="connsiteY91" fmla="*/ 2903269 h 2977697"/>
              <a:gd name="connsiteX92" fmla="*/ 1531088 w 4455042"/>
              <a:gd name="connsiteY92" fmla="*/ 2913902 h 2977697"/>
              <a:gd name="connsiteX93" fmla="*/ 1573618 w 4455042"/>
              <a:gd name="connsiteY93" fmla="*/ 2924534 h 2977697"/>
              <a:gd name="connsiteX94" fmla="*/ 1690577 w 4455042"/>
              <a:gd name="connsiteY94" fmla="*/ 2935167 h 2977697"/>
              <a:gd name="connsiteX95" fmla="*/ 1775637 w 4455042"/>
              <a:gd name="connsiteY95" fmla="*/ 2956432 h 2977697"/>
              <a:gd name="connsiteX96" fmla="*/ 1807535 w 4455042"/>
              <a:gd name="connsiteY96" fmla="*/ 2967065 h 2977697"/>
              <a:gd name="connsiteX97" fmla="*/ 1860697 w 4455042"/>
              <a:gd name="connsiteY97" fmla="*/ 2977697 h 2977697"/>
              <a:gd name="connsiteX98" fmla="*/ 2806995 w 4455042"/>
              <a:gd name="connsiteY98" fmla="*/ 2967065 h 2977697"/>
              <a:gd name="connsiteX99" fmla="*/ 2934586 w 4455042"/>
              <a:gd name="connsiteY99" fmla="*/ 2935167 h 2977697"/>
              <a:gd name="connsiteX100" fmla="*/ 2966483 w 4455042"/>
              <a:gd name="connsiteY100" fmla="*/ 2924534 h 2977697"/>
              <a:gd name="connsiteX101" fmla="*/ 3019646 w 4455042"/>
              <a:gd name="connsiteY101" fmla="*/ 2892637 h 2977697"/>
              <a:gd name="connsiteX102" fmla="*/ 3083442 w 4455042"/>
              <a:gd name="connsiteY102" fmla="*/ 2850106 h 2977697"/>
              <a:gd name="connsiteX103" fmla="*/ 3147237 w 4455042"/>
              <a:gd name="connsiteY103" fmla="*/ 2828841 h 2977697"/>
              <a:gd name="connsiteX104" fmla="*/ 3211032 w 4455042"/>
              <a:gd name="connsiteY104" fmla="*/ 2796944 h 2977697"/>
              <a:gd name="connsiteX105" fmla="*/ 3264195 w 4455042"/>
              <a:gd name="connsiteY105" fmla="*/ 2754413 h 2977697"/>
              <a:gd name="connsiteX106" fmla="*/ 3296093 w 4455042"/>
              <a:gd name="connsiteY106" fmla="*/ 2733148 h 2977697"/>
              <a:gd name="connsiteX107" fmla="*/ 3327990 w 4455042"/>
              <a:gd name="connsiteY107" fmla="*/ 2690618 h 2977697"/>
              <a:gd name="connsiteX108" fmla="*/ 3359888 w 4455042"/>
              <a:gd name="connsiteY108" fmla="*/ 2669353 h 2977697"/>
              <a:gd name="connsiteX109" fmla="*/ 3402418 w 4455042"/>
              <a:gd name="connsiteY109" fmla="*/ 2605558 h 2977697"/>
              <a:gd name="connsiteX110" fmla="*/ 3423683 w 4455042"/>
              <a:gd name="connsiteY110" fmla="*/ 2584292 h 2977697"/>
              <a:gd name="connsiteX111" fmla="*/ 3444949 w 4455042"/>
              <a:gd name="connsiteY111" fmla="*/ 2552395 h 2977697"/>
              <a:gd name="connsiteX112" fmla="*/ 3508744 w 4455042"/>
              <a:gd name="connsiteY112" fmla="*/ 2499232 h 2977697"/>
              <a:gd name="connsiteX113" fmla="*/ 3561907 w 4455042"/>
              <a:gd name="connsiteY113" fmla="*/ 2424804 h 2977697"/>
              <a:gd name="connsiteX114" fmla="*/ 3593804 w 4455042"/>
              <a:gd name="connsiteY114" fmla="*/ 2403539 h 2977697"/>
              <a:gd name="connsiteX115" fmla="*/ 3615070 w 4455042"/>
              <a:gd name="connsiteY115" fmla="*/ 2382274 h 2977697"/>
              <a:gd name="connsiteX116" fmla="*/ 3678865 w 4455042"/>
              <a:gd name="connsiteY116" fmla="*/ 2339744 h 2977697"/>
              <a:gd name="connsiteX117" fmla="*/ 3742660 w 4455042"/>
              <a:gd name="connsiteY117" fmla="*/ 2297213 h 2977697"/>
              <a:gd name="connsiteX118" fmla="*/ 3806456 w 4455042"/>
              <a:gd name="connsiteY118" fmla="*/ 2244051 h 2977697"/>
              <a:gd name="connsiteX119" fmla="*/ 3838353 w 4455042"/>
              <a:gd name="connsiteY119" fmla="*/ 2212153 h 2977697"/>
              <a:gd name="connsiteX120" fmla="*/ 3902149 w 4455042"/>
              <a:gd name="connsiteY120" fmla="*/ 2169623 h 2977697"/>
              <a:gd name="connsiteX121" fmla="*/ 3934046 w 4455042"/>
              <a:gd name="connsiteY121" fmla="*/ 2137725 h 2977697"/>
              <a:gd name="connsiteX122" fmla="*/ 3955311 w 4455042"/>
              <a:gd name="connsiteY122" fmla="*/ 2105827 h 2977697"/>
              <a:gd name="connsiteX123" fmla="*/ 3987209 w 4455042"/>
              <a:gd name="connsiteY123" fmla="*/ 2084562 h 2977697"/>
              <a:gd name="connsiteX124" fmla="*/ 4019107 w 4455042"/>
              <a:gd name="connsiteY124" fmla="*/ 2052665 h 2977697"/>
              <a:gd name="connsiteX125" fmla="*/ 4051004 w 4455042"/>
              <a:gd name="connsiteY125" fmla="*/ 1988869 h 2977697"/>
              <a:gd name="connsiteX126" fmla="*/ 4082902 w 4455042"/>
              <a:gd name="connsiteY126" fmla="*/ 1967604 h 2977697"/>
              <a:gd name="connsiteX127" fmla="*/ 4104167 w 4455042"/>
              <a:gd name="connsiteY127" fmla="*/ 1925074 h 2977697"/>
              <a:gd name="connsiteX128" fmla="*/ 4114800 w 4455042"/>
              <a:gd name="connsiteY128" fmla="*/ 1893176 h 2977697"/>
              <a:gd name="connsiteX129" fmla="*/ 4136065 w 4455042"/>
              <a:gd name="connsiteY129" fmla="*/ 1861279 h 2977697"/>
              <a:gd name="connsiteX130" fmla="*/ 4167963 w 4455042"/>
              <a:gd name="connsiteY130" fmla="*/ 1797483 h 2977697"/>
              <a:gd name="connsiteX131" fmla="*/ 4189228 w 4455042"/>
              <a:gd name="connsiteY131" fmla="*/ 1733688 h 2977697"/>
              <a:gd name="connsiteX132" fmla="*/ 4210493 w 4455042"/>
              <a:gd name="connsiteY132" fmla="*/ 1691158 h 2977697"/>
              <a:gd name="connsiteX133" fmla="*/ 4231758 w 4455042"/>
              <a:gd name="connsiteY133" fmla="*/ 1627362 h 2977697"/>
              <a:gd name="connsiteX134" fmla="*/ 4274288 w 4455042"/>
              <a:gd name="connsiteY134" fmla="*/ 1542302 h 2977697"/>
              <a:gd name="connsiteX135" fmla="*/ 4295553 w 4455042"/>
              <a:gd name="connsiteY135" fmla="*/ 1478506 h 2977697"/>
              <a:gd name="connsiteX136" fmla="*/ 4316818 w 4455042"/>
              <a:gd name="connsiteY136" fmla="*/ 1435976 h 2977697"/>
              <a:gd name="connsiteX137" fmla="*/ 4327451 w 4455042"/>
              <a:gd name="connsiteY137" fmla="*/ 1404079 h 2977697"/>
              <a:gd name="connsiteX138" fmla="*/ 4369981 w 4455042"/>
              <a:gd name="connsiteY138" fmla="*/ 1340283 h 2977697"/>
              <a:gd name="connsiteX139" fmla="*/ 4391246 w 4455042"/>
              <a:gd name="connsiteY139" fmla="*/ 1308386 h 2977697"/>
              <a:gd name="connsiteX140" fmla="*/ 4412511 w 4455042"/>
              <a:gd name="connsiteY140" fmla="*/ 1233958 h 2977697"/>
              <a:gd name="connsiteX141" fmla="*/ 4423144 w 4455042"/>
              <a:gd name="connsiteY141" fmla="*/ 1191427 h 2977697"/>
              <a:gd name="connsiteX142" fmla="*/ 4444409 w 4455042"/>
              <a:gd name="connsiteY142" fmla="*/ 1127632 h 2977697"/>
              <a:gd name="connsiteX143" fmla="*/ 4455042 w 4455042"/>
              <a:gd name="connsiteY143" fmla="*/ 1074469 h 2977697"/>
              <a:gd name="connsiteX144" fmla="*/ 4444409 w 4455042"/>
              <a:gd name="connsiteY144" fmla="*/ 702330 h 2977697"/>
              <a:gd name="connsiteX145" fmla="*/ 4401879 w 4455042"/>
              <a:gd name="connsiteY145" fmla="*/ 532209 h 2977697"/>
              <a:gd name="connsiteX146" fmla="*/ 4391246 w 4455042"/>
              <a:gd name="connsiteY146" fmla="*/ 500311 h 2977697"/>
              <a:gd name="connsiteX147" fmla="*/ 4380614 w 4455042"/>
              <a:gd name="connsiteY147" fmla="*/ 468413 h 2977697"/>
              <a:gd name="connsiteX148" fmla="*/ 4359349 w 4455042"/>
              <a:gd name="connsiteY148" fmla="*/ 436516 h 2977697"/>
              <a:gd name="connsiteX149" fmla="*/ 4348716 w 4455042"/>
              <a:gd name="connsiteY149" fmla="*/ 404618 h 2977697"/>
              <a:gd name="connsiteX150" fmla="*/ 4295553 w 4455042"/>
              <a:gd name="connsiteY150" fmla="*/ 340823 h 2977697"/>
              <a:gd name="connsiteX151" fmla="*/ 4263656 w 4455042"/>
              <a:gd name="connsiteY151" fmla="*/ 319558 h 2977697"/>
              <a:gd name="connsiteX152" fmla="*/ 4167963 w 4455042"/>
              <a:gd name="connsiteY152" fmla="*/ 298292 h 2977697"/>
              <a:gd name="connsiteX153" fmla="*/ 4082902 w 4455042"/>
              <a:gd name="connsiteY153" fmla="*/ 277027 h 2977697"/>
              <a:gd name="connsiteX154" fmla="*/ 4040372 w 4455042"/>
              <a:gd name="connsiteY154" fmla="*/ 266395 h 2977697"/>
              <a:gd name="connsiteX155" fmla="*/ 3976577 w 4455042"/>
              <a:gd name="connsiteY155" fmla="*/ 234497 h 2977697"/>
              <a:gd name="connsiteX156" fmla="*/ 3955311 w 4455042"/>
              <a:gd name="connsiteY156" fmla="*/ 213232 h 2977697"/>
              <a:gd name="connsiteX157" fmla="*/ 3923414 w 4455042"/>
              <a:gd name="connsiteY157" fmla="*/ 213232 h 297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4455042" h="2977697">
                <a:moveTo>
                  <a:pt x="3976577" y="223865"/>
                </a:moveTo>
                <a:cubicBezTo>
                  <a:pt x="3800258" y="188600"/>
                  <a:pt x="4016675" y="238902"/>
                  <a:pt x="3891516" y="191967"/>
                </a:cubicBezTo>
                <a:cubicBezTo>
                  <a:pt x="3874595" y="185621"/>
                  <a:pt x="3855788" y="186089"/>
                  <a:pt x="3838353" y="181334"/>
                </a:cubicBezTo>
                <a:cubicBezTo>
                  <a:pt x="3816728" y="175436"/>
                  <a:pt x="3796961" y="160816"/>
                  <a:pt x="3774558" y="160069"/>
                </a:cubicBezTo>
                <a:lnTo>
                  <a:pt x="3455581" y="149437"/>
                </a:lnTo>
                <a:cubicBezTo>
                  <a:pt x="3441404" y="145893"/>
                  <a:pt x="3427102" y="142818"/>
                  <a:pt x="3413051" y="138804"/>
                </a:cubicBezTo>
                <a:cubicBezTo>
                  <a:pt x="3402274" y="135725"/>
                  <a:pt x="3392026" y="130890"/>
                  <a:pt x="3381153" y="128172"/>
                </a:cubicBezTo>
                <a:cubicBezTo>
                  <a:pt x="3363621" y="123789"/>
                  <a:pt x="3345632" y="121460"/>
                  <a:pt x="3327990" y="117539"/>
                </a:cubicBezTo>
                <a:cubicBezTo>
                  <a:pt x="3313725" y="114369"/>
                  <a:pt x="3299725" y="110076"/>
                  <a:pt x="3285460" y="106906"/>
                </a:cubicBezTo>
                <a:cubicBezTo>
                  <a:pt x="3260241" y="101302"/>
                  <a:pt x="3191570" y="88204"/>
                  <a:pt x="3168502" y="85641"/>
                </a:cubicBezTo>
                <a:cubicBezTo>
                  <a:pt x="3126085" y="80928"/>
                  <a:pt x="3083413" y="78873"/>
                  <a:pt x="3040911" y="75009"/>
                </a:cubicBezTo>
                <a:cubicBezTo>
                  <a:pt x="3005439" y="71784"/>
                  <a:pt x="2970091" y="67216"/>
                  <a:pt x="2934586" y="64376"/>
                </a:cubicBezTo>
                <a:cubicBezTo>
                  <a:pt x="2881475" y="60127"/>
                  <a:pt x="2828178" y="58360"/>
                  <a:pt x="2775097" y="53744"/>
                </a:cubicBezTo>
                <a:cubicBezTo>
                  <a:pt x="2740003" y="50692"/>
                  <a:pt x="2652690" y="37776"/>
                  <a:pt x="2615609" y="32479"/>
                </a:cubicBezTo>
                <a:cubicBezTo>
                  <a:pt x="2427172" y="-30335"/>
                  <a:pt x="2572255" y="14054"/>
                  <a:pt x="2083981" y="32479"/>
                </a:cubicBezTo>
                <a:cubicBezTo>
                  <a:pt x="2062438" y="33292"/>
                  <a:pt x="2041578" y="40437"/>
                  <a:pt x="2020186" y="43111"/>
                </a:cubicBezTo>
                <a:cubicBezTo>
                  <a:pt x="1984842" y="47529"/>
                  <a:pt x="1949166" y="49037"/>
                  <a:pt x="1913860" y="53744"/>
                </a:cubicBezTo>
                <a:cubicBezTo>
                  <a:pt x="1895947" y="56132"/>
                  <a:pt x="1878339" y="60456"/>
                  <a:pt x="1860697" y="64376"/>
                </a:cubicBezTo>
                <a:cubicBezTo>
                  <a:pt x="1846432" y="67546"/>
                  <a:pt x="1832714" y="73624"/>
                  <a:pt x="1818167" y="75009"/>
                </a:cubicBezTo>
                <a:cubicBezTo>
                  <a:pt x="1758084" y="80731"/>
                  <a:pt x="1697665" y="82097"/>
                  <a:pt x="1637414" y="85641"/>
                </a:cubicBezTo>
                <a:cubicBezTo>
                  <a:pt x="1600884" y="92947"/>
                  <a:pt x="1576748" y="96898"/>
                  <a:pt x="1541721" y="106906"/>
                </a:cubicBezTo>
                <a:cubicBezTo>
                  <a:pt x="1530944" y="109985"/>
                  <a:pt x="1520125" y="113124"/>
                  <a:pt x="1509823" y="117539"/>
                </a:cubicBezTo>
                <a:cubicBezTo>
                  <a:pt x="1400307" y="164475"/>
                  <a:pt x="1548709" y="111664"/>
                  <a:pt x="1403497" y="160069"/>
                </a:cubicBezTo>
                <a:lnTo>
                  <a:pt x="1339702" y="181334"/>
                </a:lnTo>
                <a:cubicBezTo>
                  <a:pt x="1314893" y="184878"/>
                  <a:pt x="1289931" y="187484"/>
                  <a:pt x="1265274" y="191967"/>
                </a:cubicBezTo>
                <a:cubicBezTo>
                  <a:pt x="1229913" y="198396"/>
                  <a:pt x="1192253" y="212763"/>
                  <a:pt x="1158949" y="223865"/>
                </a:cubicBezTo>
                <a:cubicBezTo>
                  <a:pt x="1158944" y="223867"/>
                  <a:pt x="1095157" y="245127"/>
                  <a:pt x="1095153" y="245130"/>
                </a:cubicBezTo>
                <a:cubicBezTo>
                  <a:pt x="1084521" y="252218"/>
                  <a:pt x="1074933" y="261205"/>
                  <a:pt x="1063256" y="266395"/>
                </a:cubicBezTo>
                <a:cubicBezTo>
                  <a:pt x="1042772" y="275499"/>
                  <a:pt x="1020725" y="280572"/>
                  <a:pt x="999460" y="287660"/>
                </a:cubicBezTo>
                <a:lnTo>
                  <a:pt x="967563" y="298292"/>
                </a:lnTo>
                <a:cubicBezTo>
                  <a:pt x="960474" y="305381"/>
                  <a:pt x="954893" y="314400"/>
                  <a:pt x="946297" y="319558"/>
                </a:cubicBezTo>
                <a:cubicBezTo>
                  <a:pt x="936687" y="325324"/>
                  <a:pt x="924701" y="325775"/>
                  <a:pt x="914400" y="330190"/>
                </a:cubicBezTo>
                <a:cubicBezTo>
                  <a:pt x="899832" y="336434"/>
                  <a:pt x="885058" y="342663"/>
                  <a:pt x="871870" y="351455"/>
                </a:cubicBezTo>
                <a:cubicBezTo>
                  <a:pt x="863529" y="357016"/>
                  <a:pt x="858432" y="366458"/>
                  <a:pt x="850604" y="372720"/>
                </a:cubicBezTo>
                <a:cubicBezTo>
                  <a:pt x="776591" y="431931"/>
                  <a:pt x="862579" y="350115"/>
                  <a:pt x="786809" y="425883"/>
                </a:cubicBezTo>
                <a:cubicBezTo>
                  <a:pt x="783265" y="436516"/>
                  <a:pt x="782902" y="448815"/>
                  <a:pt x="776177" y="457781"/>
                </a:cubicBezTo>
                <a:cubicBezTo>
                  <a:pt x="748021" y="495322"/>
                  <a:pt x="716520" y="515814"/>
                  <a:pt x="680483" y="542841"/>
                </a:cubicBezTo>
                <a:cubicBezTo>
                  <a:pt x="673395" y="553474"/>
                  <a:pt x="669196" y="566756"/>
                  <a:pt x="659218" y="574739"/>
                </a:cubicBezTo>
                <a:cubicBezTo>
                  <a:pt x="650466" y="581740"/>
                  <a:pt x="637345" y="580360"/>
                  <a:pt x="627321" y="585372"/>
                </a:cubicBezTo>
                <a:cubicBezTo>
                  <a:pt x="615891" y="591087"/>
                  <a:pt x="605240" y="598456"/>
                  <a:pt x="595423" y="606637"/>
                </a:cubicBezTo>
                <a:cubicBezTo>
                  <a:pt x="583871" y="616263"/>
                  <a:pt x="575077" y="628908"/>
                  <a:pt x="563525" y="638534"/>
                </a:cubicBezTo>
                <a:cubicBezTo>
                  <a:pt x="553708" y="646715"/>
                  <a:pt x="541330" y="651483"/>
                  <a:pt x="531628" y="659799"/>
                </a:cubicBezTo>
                <a:lnTo>
                  <a:pt x="457200" y="734227"/>
                </a:lnTo>
                <a:cubicBezTo>
                  <a:pt x="446567" y="744860"/>
                  <a:pt x="433643" y="753614"/>
                  <a:pt x="425302" y="766125"/>
                </a:cubicBezTo>
                <a:cubicBezTo>
                  <a:pt x="396949" y="808656"/>
                  <a:pt x="414670" y="790935"/>
                  <a:pt x="372139" y="819288"/>
                </a:cubicBezTo>
                <a:cubicBezTo>
                  <a:pt x="368595" y="829921"/>
                  <a:pt x="367724" y="841861"/>
                  <a:pt x="361507" y="851186"/>
                </a:cubicBezTo>
                <a:cubicBezTo>
                  <a:pt x="345781" y="874775"/>
                  <a:pt x="283917" y="919579"/>
                  <a:pt x="265814" y="925613"/>
                </a:cubicBezTo>
                <a:cubicBezTo>
                  <a:pt x="255181" y="929157"/>
                  <a:pt x="243941" y="931234"/>
                  <a:pt x="233916" y="936246"/>
                </a:cubicBezTo>
                <a:cubicBezTo>
                  <a:pt x="151467" y="977471"/>
                  <a:pt x="250298" y="941417"/>
                  <a:pt x="170121" y="968144"/>
                </a:cubicBezTo>
                <a:cubicBezTo>
                  <a:pt x="148856" y="989409"/>
                  <a:pt x="131348" y="1015257"/>
                  <a:pt x="106325" y="1031939"/>
                </a:cubicBezTo>
                <a:cubicBezTo>
                  <a:pt x="67836" y="1057599"/>
                  <a:pt x="70790" y="1050518"/>
                  <a:pt x="42530" y="1095734"/>
                </a:cubicBezTo>
                <a:cubicBezTo>
                  <a:pt x="34129" y="1109175"/>
                  <a:pt x="27152" y="1123548"/>
                  <a:pt x="21265" y="1138265"/>
                </a:cubicBezTo>
                <a:cubicBezTo>
                  <a:pt x="12940" y="1159077"/>
                  <a:pt x="0" y="1202060"/>
                  <a:pt x="0" y="1202060"/>
                </a:cubicBezTo>
                <a:cubicBezTo>
                  <a:pt x="3544" y="1294209"/>
                  <a:pt x="5217" y="1386448"/>
                  <a:pt x="10632" y="1478506"/>
                </a:cubicBezTo>
                <a:cubicBezTo>
                  <a:pt x="12310" y="1507031"/>
                  <a:pt x="15278" y="1535627"/>
                  <a:pt x="21265" y="1563567"/>
                </a:cubicBezTo>
                <a:cubicBezTo>
                  <a:pt x="25962" y="1585485"/>
                  <a:pt x="35442" y="1606097"/>
                  <a:pt x="42530" y="1627362"/>
                </a:cubicBezTo>
                <a:lnTo>
                  <a:pt x="63795" y="1691158"/>
                </a:lnTo>
                <a:lnTo>
                  <a:pt x="85060" y="1754953"/>
                </a:lnTo>
                <a:cubicBezTo>
                  <a:pt x="88604" y="1765586"/>
                  <a:pt x="90681" y="1776826"/>
                  <a:pt x="95693" y="1786851"/>
                </a:cubicBezTo>
                <a:cubicBezTo>
                  <a:pt x="109870" y="1815204"/>
                  <a:pt x="128198" y="1841838"/>
                  <a:pt x="138223" y="1871911"/>
                </a:cubicBezTo>
                <a:cubicBezTo>
                  <a:pt x="141767" y="1882544"/>
                  <a:pt x="143844" y="1893784"/>
                  <a:pt x="148856" y="1903809"/>
                </a:cubicBezTo>
                <a:cubicBezTo>
                  <a:pt x="162268" y="1930633"/>
                  <a:pt x="171608" y="1937193"/>
                  <a:pt x="191386" y="1956972"/>
                </a:cubicBezTo>
                <a:cubicBezTo>
                  <a:pt x="218108" y="2037142"/>
                  <a:pt x="182062" y="1938326"/>
                  <a:pt x="223283" y="2020767"/>
                </a:cubicBezTo>
                <a:cubicBezTo>
                  <a:pt x="228295" y="2030792"/>
                  <a:pt x="228473" y="2042868"/>
                  <a:pt x="233916" y="2052665"/>
                </a:cubicBezTo>
                <a:cubicBezTo>
                  <a:pt x="246328" y="2075006"/>
                  <a:pt x="262269" y="2095195"/>
                  <a:pt x="276446" y="2116460"/>
                </a:cubicBezTo>
                <a:cubicBezTo>
                  <a:pt x="283534" y="2127093"/>
                  <a:pt x="291996" y="2136928"/>
                  <a:pt x="297711" y="2148358"/>
                </a:cubicBezTo>
                <a:cubicBezTo>
                  <a:pt x="310709" y="2174353"/>
                  <a:pt x="321458" y="2200245"/>
                  <a:pt x="340242" y="2222786"/>
                </a:cubicBezTo>
                <a:cubicBezTo>
                  <a:pt x="349868" y="2234337"/>
                  <a:pt x="361507" y="2244051"/>
                  <a:pt x="372139" y="2254683"/>
                </a:cubicBezTo>
                <a:cubicBezTo>
                  <a:pt x="375683" y="2265316"/>
                  <a:pt x="376555" y="2277256"/>
                  <a:pt x="382772" y="2286581"/>
                </a:cubicBezTo>
                <a:cubicBezTo>
                  <a:pt x="391113" y="2299092"/>
                  <a:pt x="405044" y="2306927"/>
                  <a:pt x="414670" y="2318479"/>
                </a:cubicBezTo>
                <a:cubicBezTo>
                  <a:pt x="422851" y="2328296"/>
                  <a:pt x="428847" y="2339744"/>
                  <a:pt x="435935" y="2350376"/>
                </a:cubicBezTo>
                <a:cubicBezTo>
                  <a:pt x="459877" y="2422208"/>
                  <a:pt x="426672" y="2344348"/>
                  <a:pt x="478465" y="2403539"/>
                </a:cubicBezTo>
                <a:cubicBezTo>
                  <a:pt x="495295" y="2422773"/>
                  <a:pt x="502923" y="2449262"/>
                  <a:pt x="520995" y="2467334"/>
                </a:cubicBezTo>
                <a:cubicBezTo>
                  <a:pt x="579532" y="2525872"/>
                  <a:pt x="566569" y="2526359"/>
                  <a:pt x="627321" y="2552395"/>
                </a:cubicBezTo>
                <a:cubicBezTo>
                  <a:pt x="637622" y="2556810"/>
                  <a:pt x="648586" y="2559483"/>
                  <a:pt x="659218" y="2563027"/>
                </a:cubicBezTo>
                <a:cubicBezTo>
                  <a:pt x="669851" y="2570115"/>
                  <a:pt x="681137" y="2576309"/>
                  <a:pt x="691116" y="2584292"/>
                </a:cubicBezTo>
                <a:cubicBezTo>
                  <a:pt x="698944" y="2590554"/>
                  <a:pt x="703785" y="2600400"/>
                  <a:pt x="712381" y="2605558"/>
                </a:cubicBezTo>
                <a:cubicBezTo>
                  <a:pt x="721992" y="2611324"/>
                  <a:pt x="733646" y="2612646"/>
                  <a:pt x="744279" y="2616190"/>
                </a:cubicBezTo>
                <a:cubicBezTo>
                  <a:pt x="754912" y="2626823"/>
                  <a:pt x="763941" y="2639348"/>
                  <a:pt x="776177" y="2648088"/>
                </a:cubicBezTo>
                <a:cubicBezTo>
                  <a:pt x="789075" y="2657301"/>
                  <a:pt x="804945" y="2661489"/>
                  <a:pt x="818707" y="2669353"/>
                </a:cubicBezTo>
                <a:cubicBezTo>
                  <a:pt x="829802" y="2675693"/>
                  <a:pt x="839509" y="2684278"/>
                  <a:pt x="850604" y="2690618"/>
                </a:cubicBezTo>
                <a:cubicBezTo>
                  <a:pt x="864366" y="2698482"/>
                  <a:pt x="879543" y="2703728"/>
                  <a:pt x="893135" y="2711883"/>
                </a:cubicBezTo>
                <a:cubicBezTo>
                  <a:pt x="915050" y="2725032"/>
                  <a:pt x="932684" y="2746331"/>
                  <a:pt x="956930" y="2754413"/>
                </a:cubicBezTo>
                <a:cubicBezTo>
                  <a:pt x="1059617" y="2788643"/>
                  <a:pt x="899959" y="2733751"/>
                  <a:pt x="1031358" y="2786311"/>
                </a:cubicBezTo>
                <a:cubicBezTo>
                  <a:pt x="1052170" y="2794636"/>
                  <a:pt x="1073888" y="2800488"/>
                  <a:pt x="1095153" y="2807576"/>
                </a:cubicBezTo>
                <a:lnTo>
                  <a:pt x="1127051" y="2818209"/>
                </a:lnTo>
                <a:lnTo>
                  <a:pt x="1158949" y="2828841"/>
                </a:lnTo>
                <a:cubicBezTo>
                  <a:pt x="1169581" y="2835929"/>
                  <a:pt x="1179417" y="2844391"/>
                  <a:pt x="1190846" y="2850106"/>
                </a:cubicBezTo>
                <a:cubicBezTo>
                  <a:pt x="1217628" y="2863497"/>
                  <a:pt x="1260869" y="2866705"/>
                  <a:pt x="1286539" y="2871372"/>
                </a:cubicBezTo>
                <a:cubicBezTo>
                  <a:pt x="1304319" y="2874605"/>
                  <a:pt x="1322170" y="2877621"/>
                  <a:pt x="1339702" y="2882004"/>
                </a:cubicBezTo>
                <a:cubicBezTo>
                  <a:pt x="1350575" y="2884722"/>
                  <a:pt x="1360522" y="2890933"/>
                  <a:pt x="1371600" y="2892637"/>
                </a:cubicBezTo>
                <a:cubicBezTo>
                  <a:pt x="1406804" y="2898053"/>
                  <a:pt x="1442483" y="2899725"/>
                  <a:pt x="1477925" y="2903269"/>
                </a:cubicBezTo>
                <a:cubicBezTo>
                  <a:pt x="1495646" y="2906813"/>
                  <a:pt x="1513446" y="2909982"/>
                  <a:pt x="1531088" y="2913902"/>
                </a:cubicBezTo>
                <a:cubicBezTo>
                  <a:pt x="1545353" y="2917072"/>
                  <a:pt x="1559133" y="2922603"/>
                  <a:pt x="1573618" y="2924534"/>
                </a:cubicBezTo>
                <a:cubicBezTo>
                  <a:pt x="1612422" y="2929708"/>
                  <a:pt x="1651591" y="2931623"/>
                  <a:pt x="1690577" y="2935167"/>
                </a:cubicBezTo>
                <a:cubicBezTo>
                  <a:pt x="1763496" y="2959472"/>
                  <a:pt x="1672983" y="2930768"/>
                  <a:pt x="1775637" y="2956432"/>
                </a:cubicBezTo>
                <a:cubicBezTo>
                  <a:pt x="1786510" y="2959150"/>
                  <a:pt x="1796662" y="2964347"/>
                  <a:pt x="1807535" y="2967065"/>
                </a:cubicBezTo>
                <a:cubicBezTo>
                  <a:pt x="1825067" y="2971448"/>
                  <a:pt x="1842976" y="2974153"/>
                  <a:pt x="1860697" y="2977697"/>
                </a:cubicBezTo>
                <a:lnTo>
                  <a:pt x="2806995" y="2967065"/>
                </a:lnTo>
                <a:cubicBezTo>
                  <a:pt x="2852839" y="2966100"/>
                  <a:pt x="2891992" y="2949365"/>
                  <a:pt x="2934586" y="2935167"/>
                </a:cubicBezTo>
                <a:lnTo>
                  <a:pt x="2966483" y="2924534"/>
                </a:lnTo>
                <a:cubicBezTo>
                  <a:pt x="3014196" y="2876823"/>
                  <a:pt x="2957532" y="2927145"/>
                  <a:pt x="3019646" y="2892637"/>
                </a:cubicBezTo>
                <a:cubicBezTo>
                  <a:pt x="3041988" y="2880225"/>
                  <a:pt x="3059196" y="2858188"/>
                  <a:pt x="3083442" y="2850106"/>
                </a:cubicBezTo>
                <a:cubicBezTo>
                  <a:pt x="3104707" y="2843018"/>
                  <a:pt x="3128586" y="2841275"/>
                  <a:pt x="3147237" y="2828841"/>
                </a:cubicBezTo>
                <a:cubicBezTo>
                  <a:pt x="3188460" y="2801359"/>
                  <a:pt x="3167012" y="2811617"/>
                  <a:pt x="3211032" y="2796944"/>
                </a:cubicBezTo>
                <a:cubicBezTo>
                  <a:pt x="3309210" y="2731493"/>
                  <a:pt x="3188442" y="2815016"/>
                  <a:pt x="3264195" y="2754413"/>
                </a:cubicBezTo>
                <a:cubicBezTo>
                  <a:pt x="3274174" y="2746430"/>
                  <a:pt x="3285460" y="2740236"/>
                  <a:pt x="3296093" y="2733148"/>
                </a:cubicBezTo>
                <a:cubicBezTo>
                  <a:pt x="3306725" y="2718971"/>
                  <a:pt x="3315460" y="2703148"/>
                  <a:pt x="3327990" y="2690618"/>
                </a:cubicBezTo>
                <a:cubicBezTo>
                  <a:pt x="3337026" y="2681582"/>
                  <a:pt x="3351473" y="2678970"/>
                  <a:pt x="3359888" y="2669353"/>
                </a:cubicBezTo>
                <a:cubicBezTo>
                  <a:pt x="3376718" y="2650119"/>
                  <a:pt x="3384347" y="2623630"/>
                  <a:pt x="3402418" y="2605558"/>
                </a:cubicBezTo>
                <a:cubicBezTo>
                  <a:pt x="3409506" y="2598469"/>
                  <a:pt x="3417421" y="2592120"/>
                  <a:pt x="3423683" y="2584292"/>
                </a:cubicBezTo>
                <a:cubicBezTo>
                  <a:pt x="3431666" y="2574314"/>
                  <a:pt x="3435913" y="2561431"/>
                  <a:pt x="3444949" y="2552395"/>
                </a:cubicBezTo>
                <a:cubicBezTo>
                  <a:pt x="3528572" y="2468773"/>
                  <a:pt x="3421665" y="2603727"/>
                  <a:pt x="3508744" y="2499232"/>
                </a:cubicBezTo>
                <a:cubicBezTo>
                  <a:pt x="3538934" y="2463003"/>
                  <a:pt x="3523596" y="2463115"/>
                  <a:pt x="3561907" y="2424804"/>
                </a:cubicBezTo>
                <a:cubicBezTo>
                  <a:pt x="3570943" y="2415768"/>
                  <a:pt x="3583826" y="2411522"/>
                  <a:pt x="3593804" y="2403539"/>
                </a:cubicBezTo>
                <a:cubicBezTo>
                  <a:pt x="3601632" y="2397277"/>
                  <a:pt x="3607050" y="2388289"/>
                  <a:pt x="3615070" y="2382274"/>
                </a:cubicBezTo>
                <a:cubicBezTo>
                  <a:pt x="3635516" y="2366940"/>
                  <a:pt x="3660793" y="2357816"/>
                  <a:pt x="3678865" y="2339744"/>
                </a:cubicBezTo>
                <a:cubicBezTo>
                  <a:pt x="3718688" y="2299921"/>
                  <a:pt x="3696498" y="2312601"/>
                  <a:pt x="3742660" y="2297213"/>
                </a:cubicBezTo>
                <a:cubicBezTo>
                  <a:pt x="3835868" y="2204008"/>
                  <a:pt x="3717622" y="2318080"/>
                  <a:pt x="3806456" y="2244051"/>
                </a:cubicBezTo>
                <a:cubicBezTo>
                  <a:pt x="3818007" y="2234425"/>
                  <a:pt x="3826484" y="2221385"/>
                  <a:pt x="3838353" y="2212153"/>
                </a:cubicBezTo>
                <a:cubicBezTo>
                  <a:pt x="3858527" y="2196462"/>
                  <a:pt x="3884077" y="2187695"/>
                  <a:pt x="3902149" y="2169623"/>
                </a:cubicBezTo>
                <a:cubicBezTo>
                  <a:pt x="3912781" y="2158990"/>
                  <a:pt x="3924420" y="2149277"/>
                  <a:pt x="3934046" y="2137725"/>
                </a:cubicBezTo>
                <a:cubicBezTo>
                  <a:pt x="3942227" y="2127908"/>
                  <a:pt x="3946275" y="2114863"/>
                  <a:pt x="3955311" y="2105827"/>
                </a:cubicBezTo>
                <a:cubicBezTo>
                  <a:pt x="3964347" y="2096791"/>
                  <a:pt x="3977392" y="2092743"/>
                  <a:pt x="3987209" y="2084562"/>
                </a:cubicBezTo>
                <a:cubicBezTo>
                  <a:pt x="3998761" y="2074936"/>
                  <a:pt x="4008474" y="2063297"/>
                  <a:pt x="4019107" y="2052665"/>
                </a:cubicBezTo>
                <a:cubicBezTo>
                  <a:pt x="4027754" y="2026722"/>
                  <a:pt x="4030392" y="2009481"/>
                  <a:pt x="4051004" y="1988869"/>
                </a:cubicBezTo>
                <a:cubicBezTo>
                  <a:pt x="4060040" y="1979833"/>
                  <a:pt x="4072269" y="1974692"/>
                  <a:pt x="4082902" y="1967604"/>
                </a:cubicBezTo>
                <a:cubicBezTo>
                  <a:pt x="4089990" y="1953427"/>
                  <a:pt x="4097923" y="1939642"/>
                  <a:pt x="4104167" y="1925074"/>
                </a:cubicBezTo>
                <a:cubicBezTo>
                  <a:pt x="4108582" y="1914772"/>
                  <a:pt x="4109788" y="1903201"/>
                  <a:pt x="4114800" y="1893176"/>
                </a:cubicBezTo>
                <a:cubicBezTo>
                  <a:pt x="4120515" y="1881747"/>
                  <a:pt x="4128977" y="1871911"/>
                  <a:pt x="4136065" y="1861279"/>
                </a:cubicBezTo>
                <a:cubicBezTo>
                  <a:pt x="4174835" y="1744963"/>
                  <a:pt x="4113005" y="1921136"/>
                  <a:pt x="4167963" y="1797483"/>
                </a:cubicBezTo>
                <a:cubicBezTo>
                  <a:pt x="4177067" y="1777000"/>
                  <a:pt x="4179204" y="1753737"/>
                  <a:pt x="4189228" y="1733688"/>
                </a:cubicBezTo>
                <a:cubicBezTo>
                  <a:pt x="4196316" y="1719511"/>
                  <a:pt x="4204607" y="1705874"/>
                  <a:pt x="4210493" y="1691158"/>
                </a:cubicBezTo>
                <a:cubicBezTo>
                  <a:pt x="4218818" y="1670346"/>
                  <a:pt x="4221733" y="1647411"/>
                  <a:pt x="4231758" y="1627362"/>
                </a:cubicBezTo>
                <a:cubicBezTo>
                  <a:pt x="4245935" y="1599009"/>
                  <a:pt x="4264264" y="1572375"/>
                  <a:pt x="4274288" y="1542302"/>
                </a:cubicBezTo>
                <a:cubicBezTo>
                  <a:pt x="4281376" y="1521037"/>
                  <a:pt x="4285528" y="1498555"/>
                  <a:pt x="4295553" y="1478506"/>
                </a:cubicBezTo>
                <a:cubicBezTo>
                  <a:pt x="4302641" y="1464329"/>
                  <a:pt x="4310574" y="1450544"/>
                  <a:pt x="4316818" y="1435976"/>
                </a:cubicBezTo>
                <a:cubicBezTo>
                  <a:pt x="4321233" y="1425675"/>
                  <a:pt x="4322008" y="1413876"/>
                  <a:pt x="4327451" y="1404079"/>
                </a:cubicBezTo>
                <a:cubicBezTo>
                  <a:pt x="4339863" y="1381738"/>
                  <a:pt x="4355804" y="1361548"/>
                  <a:pt x="4369981" y="1340283"/>
                </a:cubicBezTo>
                <a:lnTo>
                  <a:pt x="4391246" y="1308386"/>
                </a:lnTo>
                <a:cubicBezTo>
                  <a:pt x="4424487" y="1175423"/>
                  <a:pt x="4382004" y="1340735"/>
                  <a:pt x="4412511" y="1233958"/>
                </a:cubicBezTo>
                <a:cubicBezTo>
                  <a:pt x="4416526" y="1219907"/>
                  <a:pt x="4418945" y="1205424"/>
                  <a:pt x="4423144" y="1191427"/>
                </a:cubicBezTo>
                <a:cubicBezTo>
                  <a:pt x="4429585" y="1169957"/>
                  <a:pt x="4440013" y="1149612"/>
                  <a:pt x="4444409" y="1127632"/>
                </a:cubicBezTo>
                <a:lnTo>
                  <a:pt x="4455042" y="1074469"/>
                </a:lnTo>
                <a:cubicBezTo>
                  <a:pt x="4451498" y="950423"/>
                  <a:pt x="4452664" y="826152"/>
                  <a:pt x="4444409" y="702330"/>
                </a:cubicBezTo>
                <a:cubicBezTo>
                  <a:pt x="4440132" y="638177"/>
                  <a:pt x="4421312" y="590507"/>
                  <a:pt x="4401879" y="532209"/>
                </a:cubicBezTo>
                <a:lnTo>
                  <a:pt x="4391246" y="500311"/>
                </a:lnTo>
                <a:cubicBezTo>
                  <a:pt x="4387702" y="489678"/>
                  <a:pt x="4386831" y="477738"/>
                  <a:pt x="4380614" y="468413"/>
                </a:cubicBezTo>
                <a:cubicBezTo>
                  <a:pt x="4373526" y="457781"/>
                  <a:pt x="4365064" y="447945"/>
                  <a:pt x="4359349" y="436516"/>
                </a:cubicBezTo>
                <a:cubicBezTo>
                  <a:pt x="4354337" y="426491"/>
                  <a:pt x="4353728" y="414643"/>
                  <a:pt x="4348716" y="404618"/>
                </a:cubicBezTo>
                <a:cubicBezTo>
                  <a:pt x="4336767" y="380719"/>
                  <a:pt x="4315711" y="357621"/>
                  <a:pt x="4295553" y="340823"/>
                </a:cubicBezTo>
                <a:cubicBezTo>
                  <a:pt x="4285736" y="332642"/>
                  <a:pt x="4275085" y="325273"/>
                  <a:pt x="4263656" y="319558"/>
                </a:cubicBezTo>
                <a:cubicBezTo>
                  <a:pt x="4236874" y="306167"/>
                  <a:pt x="4193633" y="302959"/>
                  <a:pt x="4167963" y="298292"/>
                </a:cubicBezTo>
                <a:cubicBezTo>
                  <a:pt x="4078776" y="282076"/>
                  <a:pt x="4147470" y="295475"/>
                  <a:pt x="4082902" y="277027"/>
                </a:cubicBezTo>
                <a:cubicBezTo>
                  <a:pt x="4068851" y="273013"/>
                  <a:pt x="4054423" y="270409"/>
                  <a:pt x="4040372" y="266395"/>
                </a:cubicBezTo>
                <a:cubicBezTo>
                  <a:pt x="4009801" y="257660"/>
                  <a:pt x="4002465" y="255207"/>
                  <a:pt x="3976577" y="234497"/>
                </a:cubicBezTo>
                <a:cubicBezTo>
                  <a:pt x="3968749" y="228235"/>
                  <a:pt x="3964619" y="216955"/>
                  <a:pt x="3955311" y="213232"/>
                </a:cubicBezTo>
                <a:cubicBezTo>
                  <a:pt x="3945439" y="209283"/>
                  <a:pt x="3934046" y="213232"/>
                  <a:pt x="3923414" y="213232"/>
                </a:cubicBezTo>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4" name="Forme libre 3"/>
          <p:cNvSpPr/>
          <p:nvPr/>
        </p:nvSpPr>
        <p:spPr>
          <a:xfrm>
            <a:off x="5523292" y="2391993"/>
            <a:ext cx="2273347" cy="877519"/>
          </a:xfrm>
          <a:custGeom>
            <a:avLst/>
            <a:gdLst>
              <a:gd name="connsiteX0" fmla="*/ 430941 w 2460210"/>
              <a:gd name="connsiteY0" fmla="*/ 159932 h 1170025"/>
              <a:gd name="connsiteX1" fmla="*/ 377778 w 2460210"/>
              <a:gd name="connsiteY1" fmla="*/ 149299 h 1170025"/>
              <a:gd name="connsiteX2" fmla="*/ 197024 w 2460210"/>
              <a:gd name="connsiteY2" fmla="*/ 181197 h 1170025"/>
              <a:gd name="connsiteX3" fmla="*/ 143861 w 2460210"/>
              <a:gd name="connsiteY3" fmla="*/ 191829 h 1170025"/>
              <a:gd name="connsiteX4" fmla="*/ 80066 w 2460210"/>
              <a:gd name="connsiteY4" fmla="*/ 223727 h 1170025"/>
              <a:gd name="connsiteX5" fmla="*/ 16271 w 2460210"/>
              <a:gd name="connsiteY5" fmla="*/ 266257 h 1170025"/>
              <a:gd name="connsiteX6" fmla="*/ 16271 w 2460210"/>
              <a:gd name="connsiteY6" fmla="*/ 404481 h 1170025"/>
              <a:gd name="connsiteX7" fmla="*/ 48168 w 2460210"/>
              <a:gd name="connsiteY7" fmla="*/ 425746 h 1170025"/>
              <a:gd name="connsiteX8" fmla="*/ 69434 w 2460210"/>
              <a:gd name="connsiteY8" fmla="*/ 447011 h 1170025"/>
              <a:gd name="connsiteX9" fmla="*/ 90699 w 2460210"/>
              <a:gd name="connsiteY9" fmla="*/ 478909 h 1170025"/>
              <a:gd name="connsiteX10" fmla="*/ 154494 w 2460210"/>
              <a:gd name="connsiteY10" fmla="*/ 532071 h 1170025"/>
              <a:gd name="connsiteX11" fmla="*/ 186392 w 2460210"/>
              <a:gd name="connsiteY11" fmla="*/ 574602 h 1170025"/>
              <a:gd name="connsiteX12" fmla="*/ 218289 w 2460210"/>
              <a:gd name="connsiteY12" fmla="*/ 595867 h 1170025"/>
              <a:gd name="connsiteX13" fmla="*/ 271452 w 2460210"/>
              <a:gd name="connsiteY13" fmla="*/ 627764 h 1170025"/>
              <a:gd name="connsiteX14" fmla="*/ 335248 w 2460210"/>
              <a:gd name="connsiteY14" fmla="*/ 659662 h 1170025"/>
              <a:gd name="connsiteX15" fmla="*/ 367145 w 2460210"/>
              <a:gd name="connsiteY15" fmla="*/ 680927 h 1170025"/>
              <a:gd name="connsiteX16" fmla="*/ 409675 w 2460210"/>
              <a:gd name="connsiteY16" fmla="*/ 691560 h 1170025"/>
              <a:gd name="connsiteX17" fmla="*/ 441573 w 2460210"/>
              <a:gd name="connsiteY17" fmla="*/ 702192 h 1170025"/>
              <a:gd name="connsiteX18" fmla="*/ 494736 w 2460210"/>
              <a:gd name="connsiteY18" fmla="*/ 712825 h 1170025"/>
              <a:gd name="connsiteX19" fmla="*/ 526634 w 2460210"/>
              <a:gd name="connsiteY19" fmla="*/ 723457 h 1170025"/>
              <a:gd name="connsiteX20" fmla="*/ 569164 w 2460210"/>
              <a:gd name="connsiteY20" fmla="*/ 734090 h 1170025"/>
              <a:gd name="connsiteX21" fmla="*/ 632959 w 2460210"/>
              <a:gd name="connsiteY21" fmla="*/ 755355 h 1170025"/>
              <a:gd name="connsiteX22" fmla="*/ 728652 w 2460210"/>
              <a:gd name="connsiteY22" fmla="*/ 776620 h 1170025"/>
              <a:gd name="connsiteX23" fmla="*/ 760550 w 2460210"/>
              <a:gd name="connsiteY23" fmla="*/ 787253 h 1170025"/>
              <a:gd name="connsiteX24" fmla="*/ 813713 w 2460210"/>
              <a:gd name="connsiteY24" fmla="*/ 797885 h 1170025"/>
              <a:gd name="connsiteX25" fmla="*/ 877508 w 2460210"/>
              <a:gd name="connsiteY25" fmla="*/ 829783 h 1170025"/>
              <a:gd name="connsiteX26" fmla="*/ 930671 w 2460210"/>
              <a:gd name="connsiteY26" fmla="*/ 840416 h 1170025"/>
              <a:gd name="connsiteX27" fmla="*/ 962568 w 2460210"/>
              <a:gd name="connsiteY27" fmla="*/ 851048 h 1170025"/>
              <a:gd name="connsiteX28" fmla="*/ 1026364 w 2460210"/>
              <a:gd name="connsiteY28" fmla="*/ 893578 h 1170025"/>
              <a:gd name="connsiteX29" fmla="*/ 1058261 w 2460210"/>
              <a:gd name="connsiteY29" fmla="*/ 914843 h 1170025"/>
              <a:gd name="connsiteX30" fmla="*/ 1111424 w 2460210"/>
              <a:gd name="connsiteY30" fmla="*/ 957374 h 1170025"/>
              <a:gd name="connsiteX31" fmla="*/ 1175220 w 2460210"/>
              <a:gd name="connsiteY31" fmla="*/ 1010536 h 1170025"/>
              <a:gd name="connsiteX32" fmla="*/ 1217750 w 2460210"/>
              <a:gd name="connsiteY32" fmla="*/ 1063699 h 1170025"/>
              <a:gd name="connsiteX33" fmla="*/ 1249648 w 2460210"/>
              <a:gd name="connsiteY33" fmla="*/ 1074332 h 1170025"/>
              <a:gd name="connsiteX34" fmla="*/ 1281545 w 2460210"/>
              <a:gd name="connsiteY34" fmla="*/ 1095597 h 1170025"/>
              <a:gd name="connsiteX35" fmla="*/ 1398503 w 2460210"/>
              <a:gd name="connsiteY35" fmla="*/ 1116862 h 1170025"/>
              <a:gd name="connsiteX36" fmla="*/ 1504829 w 2460210"/>
              <a:gd name="connsiteY36" fmla="*/ 1138127 h 1170025"/>
              <a:gd name="connsiteX37" fmla="*/ 1579257 w 2460210"/>
              <a:gd name="connsiteY37" fmla="*/ 1148760 h 1170025"/>
              <a:gd name="connsiteX38" fmla="*/ 1643052 w 2460210"/>
              <a:gd name="connsiteY38" fmla="*/ 1159392 h 1170025"/>
              <a:gd name="connsiteX39" fmla="*/ 1674950 w 2460210"/>
              <a:gd name="connsiteY39" fmla="*/ 1170025 h 1170025"/>
              <a:gd name="connsiteX40" fmla="*/ 1760010 w 2460210"/>
              <a:gd name="connsiteY40" fmla="*/ 1159392 h 1170025"/>
              <a:gd name="connsiteX41" fmla="*/ 1834438 w 2460210"/>
              <a:gd name="connsiteY41" fmla="*/ 1106229 h 1170025"/>
              <a:gd name="connsiteX42" fmla="*/ 1908866 w 2460210"/>
              <a:gd name="connsiteY42" fmla="*/ 1053067 h 1170025"/>
              <a:gd name="connsiteX43" fmla="*/ 1930131 w 2460210"/>
              <a:gd name="connsiteY43" fmla="*/ 1021169 h 1170025"/>
              <a:gd name="connsiteX44" fmla="*/ 2047089 w 2460210"/>
              <a:gd name="connsiteY44" fmla="*/ 882946 h 1170025"/>
              <a:gd name="connsiteX45" fmla="*/ 2057722 w 2460210"/>
              <a:gd name="connsiteY45" fmla="*/ 851048 h 1170025"/>
              <a:gd name="connsiteX46" fmla="*/ 2078987 w 2460210"/>
              <a:gd name="connsiteY46" fmla="*/ 808518 h 1170025"/>
              <a:gd name="connsiteX47" fmla="*/ 2110885 w 2460210"/>
              <a:gd name="connsiteY47" fmla="*/ 734090 h 1170025"/>
              <a:gd name="connsiteX48" fmla="*/ 2121517 w 2460210"/>
              <a:gd name="connsiteY48" fmla="*/ 680927 h 1170025"/>
              <a:gd name="connsiteX49" fmla="*/ 2132150 w 2460210"/>
              <a:gd name="connsiteY49" fmla="*/ 638397 h 1170025"/>
              <a:gd name="connsiteX50" fmla="*/ 2142782 w 2460210"/>
              <a:gd name="connsiteY50" fmla="*/ 574602 h 1170025"/>
              <a:gd name="connsiteX51" fmla="*/ 2164048 w 2460210"/>
              <a:gd name="connsiteY51" fmla="*/ 489541 h 1170025"/>
              <a:gd name="connsiteX52" fmla="*/ 2174680 w 2460210"/>
              <a:gd name="connsiteY52" fmla="*/ 457643 h 1170025"/>
              <a:gd name="connsiteX53" fmla="*/ 2281006 w 2460210"/>
              <a:gd name="connsiteY53" fmla="*/ 330053 h 1170025"/>
              <a:gd name="connsiteX54" fmla="*/ 2323536 w 2460210"/>
              <a:gd name="connsiteY54" fmla="*/ 287523 h 1170025"/>
              <a:gd name="connsiteX55" fmla="*/ 2355434 w 2460210"/>
              <a:gd name="connsiteY55" fmla="*/ 266257 h 1170025"/>
              <a:gd name="connsiteX56" fmla="*/ 2429861 w 2460210"/>
              <a:gd name="connsiteY56" fmla="*/ 170564 h 1170025"/>
              <a:gd name="connsiteX57" fmla="*/ 2451127 w 2460210"/>
              <a:gd name="connsiteY57" fmla="*/ 149299 h 1170025"/>
              <a:gd name="connsiteX58" fmla="*/ 2440494 w 2460210"/>
              <a:gd name="connsiteY58" fmla="*/ 21709 h 1170025"/>
              <a:gd name="connsiteX59" fmla="*/ 2142782 w 2460210"/>
              <a:gd name="connsiteY59" fmla="*/ 42974 h 1170025"/>
              <a:gd name="connsiteX60" fmla="*/ 2121517 w 2460210"/>
              <a:gd name="connsiteY60" fmla="*/ 74871 h 1170025"/>
              <a:gd name="connsiteX61" fmla="*/ 2110885 w 2460210"/>
              <a:gd name="connsiteY61" fmla="*/ 106769 h 1170025"/>
              <a:gd name="connsiteX62" fmla="*/ 2078987 w 2460210"/>
              <a:gd name="connsiteY62" fmla="*/ 128034 h 1170025"/>
              <a:gd name="connsiteX63" fmla="*/ 1866336 w 2460210"/>
              <a:gd name="connsiteY63" fmla="*/ 159932 h 1170025"/>
              <a:gd name="connsiteX64" fmla="*/ 1760010 w 2460210"/>
              <a:gd name="connsiteY64" fmla="*/ 170564 h 1170025"/>
              <a:gd name="connsiteX65" fmla="*/ 1706848 w 2460210"/>
              <a:gd name="connsiteY65" fmla="*/ 181197 h 1170025"/>
              <a:gd name="connsiteX66" fmla="*/ 1674950 w 2460210"/>
              <a:gd name="connsiteY66" fmla="*/ 191829 h 1170025"/>
              <a:gd name="connsiteX67" fmla="*/ 1632420 w 2460210"/>
              <a:gd name="connsiteY67" fmla="*/ 202462 h 1170025"/>
              <a:gd name="connsiteX68" fmla="*/ 1600522 w 2460210"/>
              <a:gd name="connsiteY68" fmla="*/ 213095 h 1170025"/>
              <a:gd name="connsiteX69" fmla="*/ 1515461 w 2460210"/>
              <a:gd name="connsiteY69" fmla="*/ 223727 h 1170025"/>
              <a:gd name="connsiteX70" fmla="*/ 1387871 w 2460210"/>
              <a:gd name="connsiteY70" fmla="*/ 213095 h 1170025"/>
              <a:gd name="connsiteX71" fmla="*/ 941303 w 2460210"/>
              <a:gd name="connsiteY71" fmla="*/ 202462 h 1170025"/>
              <a:gd name="connsiteX72" fmla="*/ 813713 w 2460210"/>
              <a:gd name="connsiteY72" fmla="*/ 181197 h 1170025"/>
              <a:gd name="connsiteX73" fmla="*/ 760550 w 2460210"/>
              <a:gd name="connsiteY73" fmla="*/ 170564 h 1170025"/>
              <a:gd name="connsiteX74" fmla="*/ 558531 w 2460210"/>
              <a:gd name="connsiteY74" fmla="*/ 159932 h 1170025"/>
              <a:gd name="connsiteX75" fmla="*/ 430941 w 2460210"/>
              <a:gd name="connsiteY75" fmla="*/ 149299 h 1170025"/>
              <a:gd name="connsiteX76" fmla="*/ 377778 w 2460210"/>
              <a:gd name="connsiteY76" fmla="*/ 138667 h 117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460210" h="1170025">
                <a:moveTo>
                  <a:pt x="430941" y="159932"/>
                </a:moveTo>
                <a:cubicBezTo>
                  <a:pt x="413220" y="156388"/>
                  <a:pt x="395850" y="149299"/>
                  <a:pt x="377778" y="149299"/>
                </a:cubicBezTo>
                <a:cubicBezTo>
                  <a:pt x="346294" y="149299"/>
                  <a:pt x="214387" y="177725"/>
                  <a:pt x="197024" y="181197"/>
                </a:cubicBezTo>
                <a:lnTo>
                  <a:pt x="143861" y="191829"/>
                </a:lnTo>
                <a:cubicBezTo>
                  <a:pt x="94341" y="241352"/>
                  <a:pt x="158447" y="184537"/>
                  <a:pt x="80066" y="223727"/>
                </a:cubicBezTo>
                <a:cubicBezTo>
                  <a:pt x="57207" y="235157"/>
                  <a:pt x="16271" y="266257"/>
                  <a:pt x="16271" y="266257"/>
                </a:cubicBezTo>
                <a:cubicBezTo>
                  <a:pt x="-1313" y="319008"/>
                  <a:pt x="-9183" y="328119"/>
                  <a:pt x="16271" y="404481"/>
                </a:cubicBezTo>
                <a:cubicBezTo>
                  <a:pt x="20312" y="416604"/>
                  <a:pt x="38190" y="417763"/>
                  <a:pt x="48168" y="425746"/>
                </a:cubicBezTo>
                <a:cubicBezTo>
                  <a:pt x="55996" y="432008"/>
                  <a:pt x="63172" y="439183"/>
                  <a:pt x="69434" y="447011"/>
                </a:cubicBezTo>
                <a:cubicBezTo>
                  <a:pt x="77417" y="456990"/>
                  <a:pt x="81663" y="469873"/>
                  <a:pt x="90699" y="478909"/>
                </a:cubicBezTo>
                <a:cubicBezTo>
                  <a:pt x="189144" y="577356"/>
                  <a:pt x="49974" y="410132"/>
                  <a:pt x="154494" y="532071"/>
                </a:cubicBezTo>
                <a:cubicBezTo>
                  <a:pt x="166027" y="545526"/>
                  <a:pt x="173861" y="562071"/>
                  <a:pt x="186392" y="574602"/>
                </a:cubicBezTo>
                <a:cubicBezTo>
                  <a:pt x="195428" y="583638"/>
                  <a:pt x="208311" y="587884"/>
                  <a:pt x="218289" y="595867"/>
                </a:cubicBezTo>
                <a:cubicBezTo>
                  <a:pt x="259988" y="629226"/>
                  <a:pt x="216061" y="609301"/>
                  <a:pt x="271452" y="627764"/>
                </a:cubicBezTo>
                <a:cubicBezTo>
                  <a:pt x="362872" y="688709"/>
                  <a:pt x="247202" y="615638"/>
                  <a:pt x="335248" y="659662"/>
                </a:cubicBezTo>
                <a:cubicBezTo>
                  <a:pt x="346677" y="665377"/>
                  <a:pt x="355400" y="675893"/>
                  <a:pt x="367145" y="680927"/>
                </a:cubicBezTo>
                <a:cubicBezTo>
                  <a:pt x="380576" y="686683"/>
                  <a:pt x="395624" y="687546"/>
                  <a:pt x="409675" y="691560"/>
                </a:cubicBezTo>
                <a:cubicBezTo>
                  <a:pt x="420452" y="694639"/>
                  <a:pt x="430700" y="699474"/>
                  <a:pt x="441573" y="702192"/>
                </a:cubicBezTo>
                <a:cubicBezTo>
                  <a:pt x="459105" y="706575"/>
                  <a:pt x="477204" y="708442"/>
                  <a:pt x="494736" y="712825"/>
                </a:cubicBezTo>
                <a:cubicBezTo>
                  <a:pt x="505609" y="715543"/>
                  <a:pt x="515857" y="720378"/>
                  <a:pt x="526634" y="723457"/>
                </a:cubicBezTo>
                <a:cubicBezTo>
                  <a:pt x="540685" y="727471"/>
                  <a:pt x="555167" y="729891"/>
                  <a:pt x="569164" y="734090"/>
                </a:cubicBezTo>
                <a:cubicBezTo>
                  <a:pt x="590634" y="740531"/>
                  <a:pt x="611489" y="748914"/>
                  <a:pt x="632959" y="755355"/>
                </a:cubicBezTo>
                <a:cubicBezTo>
                  <a:pt x="687552" y="771733"/>
                  <a:pt x="667924" y="761438"/>
                  <a:pt x="728652" y="776620"/>
                </a:cubicBezTo>
                <a:cubicBezTo>
                  <a:pt x="739525" y="779338"/>
                  <a:pt x="749677" y="784535"/>
                  <a:pt x="760550" y="787253"/>
                </a:cubicBezTo>
                <a:cubicBezTo>
                  <a:pt x="778082" y="791636"/>
                  <a:pt x="796181" y="793502"/>
                  <a:pt x="813713" y="797885"/>
                </a:cubicBezTo>
                <a:cubicBezTo>
                  <a:pt x="912735" y="822641"/>
                  <a:pt x="773571" y="790807"/>
                  <a:pt x="877508" y="829783"/>
                </a:cubicBezTo>
                <a:cubicBezTo>
                  <a:pt x="894429" y="836129"/>
                  <a:pt x="913139" y="836033"/>
                  <a:pt x="930671" y="840416"/>
                </a:cubicBezTo>
                <a:cubicBezTo>
                  <a:pt x="941544" y="843134"/>
                  <a:pt x="951936" y="847504"/>
                  <a:pt x="962568" y="851048"/>
                </a:cubicBezTo>
                <a:lnTo>
                  <a:pt x="1026364" y="893578"/>
                </a:lnTo>
                <a:cubicBezTo>
                  <a:pt x="1036996" y="900666"/>
                  <a:pt x="1049225" y="905807"/>
                  <a:pt x="1058261" y="914843"/>
                </a:cubicBezTo>
                <a:cubicBezTo>
                  <a:pt x="1088563" y="945145"/>
                  <a:pt x="1071186" y="930548"/>
                  <a:pt x="1111424" y="957374"/>
                </a:cubicBezTo>
                <a:cubicBezTo>
                  <a:pt x="1150183" y="1015512"/>
                  <a:pt x="1110466" y="967366"/>
                  <a:pt x="1175220" y="1010536"/>
                </a:cubicBezTo>
                <a:cubicBezTo>
                  <a:pt x="1240244" y="1053886"/>
                  <a:pt x="1146661" y="1006829"/>
                  <a:pt x="1217750" y="1063699"/>
                </a:cubicBezTo>
                <a:cubicBezTo>
                  <a:pt x="1226502" y="1070700"/>
                  <a:pt x="1239623" y="1069320"/>
                  <a:pt x="1249648" y="1074332"/>
                </a:cubicBezTo>
                <a:cubicBezTo>
                  <a:pt x="1261077" y="1080047"/>
                  <a:pt x="1270115" y="1089882"/>
                  <a:pt x="1281545" y="1095597"/>
                </a:cubicBezTo>
                <a:cubicBezTo>
                  <a:pt x="1314898" y="1112273"/>
                  <a:pt x="1367724" y="1112465"/>
                  <a:pt x="1398503" y="1116862"/>
                </a:cubicBezTo>
                <a:cubicBezTo>
                  <a:pt x="1592715" y="1144608"/>
                  <a:pt x="1362756" y="1112296"/>
                  <a:pt x="1504829" y="1138127"/>
                </a:cubicBezTo>
                <a:cubicBezTo>
                  <a:pt x="1529486" y="1142610"/>
                  <a:pt x="1554487" y="1144949"/>
                  <a:pt x="1579257" y="1148760"/>
                </a:cubicBezTo>
                <a:cubicBezTo>
                  <a:pt x="1600565" y="1152038"/>
                  <a:pt x="1621787" y="1155848"/>
                  <a:pt x="1643052" y="1159392"/>
                </a:cubicBezTo>
                <a:cubicBezTo>
                  <a:pt x="1653685" y="1162936"/>
                  <a:pt x="1663742" y="1170025"/>
                  <a:pt x="1674950" y="1170025"/>
                </a:cubicBezTo>
                <a:cubicBezTo>
                  <a:pt x="1703524" y="1170025"/>
                  <a:pt x="1732700" y="1167795"/>
                  <a:pt x="1760010" y="1159392"/>
                </a:cubicBezTo>
                <a:cubicBezTo>
                  <a:pt x="1810884" y="1143739"/>
                  <a:pt x="1803841" y="1131727"/>
                  <a:pt x="1834438" y="1106229"/>
                </a:cubicBezTo>
                <a:cubicBezTo>
                  <a:pt x="1860811" y="1084251"/>
                  <a:pt x="1881246" y="1071480"/>
                  <a:pt x="1908866" y="1053067"/>
                </a:cubicBezTo>
                <a:cubicBezTo>
                  <a:pt x="1915954" y="1042434"/>
                  <a:pt x="1921582" y="1030667"/>
                  <a:pt x="1930131" y="1021169"/>
                </a:cubicBezTo>
                <a:cubicBezTo>
                  <a:pt x="1960491" y="987436"/>
                  <a:pt x="2030362" y="933127"/>
                  <a:pt x="2047089" y="882946"/>
                </a:cubicBezTo>
                <a:cubicBezTo>
                  <a:pt x="2050633" y="872313"/>
                  <a:pt x="2053307" y="861350"/>
                  <a:pt x="2057722" y="851048"/>
                </a:cubicBezTo>
                <a:cubicBezTo>
                  <a:pt x="2063966" y="836480"/>
                  <a:pt x="2073422" y="823359"/>
                  <a:pt x="2078987" y="808518"/>
                </a:cubicBezTo>
                <a:cubicBezTo>
                  <a:pt x="2108413" y="730050"/>
                  <a:pt x="2067791" y="798733"/>
                  <a:pt x="2110885" y="734090"/>
                </a:cubicBezTo>
                <a:cubicBezTo>
                  <a:pt x="2114429" y="716369"/>
                  <a:pt x="2117597" y="698569"/>
                  <a:pt x="2121517" y="680927"/>
                </a:cubicBezTo>
                <a:cubicBezTo>
                  <a:pt x="2124687" y="666662"/>
                  <a:pt x="2129284" y="652726"/>
                  <a:pt x="2132150" y="638397"/>
                </a:cubicBezTo>
                <a:cubicBezTo>
                  <a:pt x="2136378" y="617257"/>
                  <a:pt x="2138265" y="595682"/>
                  <a:pt x="2142782" y="574602"/>
                </a:cubicBezTo>
                <a:cubicBezTo>
                  <a:pt x="2148906" y="546024"/>
                  <a:pt x="2154806" y="517268"/>
                  <a:pt x="2164048" y="489541"/>
                </a:cubicBezTo>
                <a:cubicBezTo>
                  <a:pt x="2167592" y="478908"/>
                  <a:pt x="2169237" y="467440"/>
                  <a:pt x="2174680" y="457643"/>
                </a:cubicBezTo>
                <a:cubicBezTo>
                  <a:pt x="2211687" y="391030"/>
                  <a:pt x="2225267" y="385792"/>
                  <a:pt x="2281006" y="330053"/>
                </a:cubicBezTo>
                <a:cubicBezTo>
                  <a:pt x="2295183" y="315876"/>
                  <a:pt x="2306855" y="298644"/>
                  <a:pt x="2323536" y="287523"/>
                </a:cubicBezTo>
                <a:cubicBezTo>
                  <a:pt x="2334169" y="280434"/>
                  <a:pt x="2345617" y="274438"/>
                  <a:pt x="2355434" y="266257"/>
                </a:cubicBezTo>
                <a:cubicBezTo>
                  <a:pt x="2445249" y="191411"/>
                  <a:pt x="2311264" y="289155"/>
                  <a:pt x="2429861" y="170564"/>
                </a:cubicBezTo>
                <a:lnTo>
                  <a:pt x="2451127" y="149299"/>
                </a:lnTo>
                <a:cubicBezTo>
                  <a:pt x="2447583" y="106769"/>
                  <a:pt x="2479799" y="38338"/>
                  <a:pt x="2440494" y="21709"/>
                </a:cubicBezTo>
                <a:cubicBezTo>
                  <a:pt x="2333066" y="-23741"/>
                  <a:pt x="2237371" y="11443"/>
                  <a:pt x="2142782" y="42974"/>
                </a:cubicBezTo>
                <a:cubicBezTo>
                  <a:pt x="2135694" y="53606"/>
                  <a:pt x="2127232" y="63441"/>
                  <a:pt x="2121517" y="74871"/>
                </a:cubicBezTo>
                <a:cubicBezTo>
                  <a:pt x="2116505" y="84896"/>
                  <a:pt x="2117886" y="98017"/>
                  <a:pt x="2110885" y="106769"/>
                </a:cubicBezTo>
                <a:cubicBezTo>
                  <a:pt x="2102902" y="116748"/>
                  <a:pt x="2090082" y="121694"/>
                  <a:pt x="2078987" y="128034"/>
                </a:cubicBezTo>
                <a:cubicBezTo>
                  <a:pt x="1997608" y="174536"/>
                  <a:pt x="2009365" y="148930"/>
                  <a:pt x="1866336" y="159932"/>
                </a:cubicBezTo>
                <a:cubicBezTo>
                  <a:pt x="1830822" y="162664"/>
                  <a:pt x="1795452" y="167020"/>
                  <a:pt x="1760010" y="170564"/>
                </a:cubicBezTo>
                <a:cubicBezTo>
                  <a:pt x="1742289" y="174108"/>
                  <a:pt x="1724380" y="176814"/>
                  <a:pt x="1706848" y="181197"/>
                </a:cubicBezTo>
                <a:cubicBezTo>
                  <a:pt x="1695975" y="183915"/>
                  <a:pt x="1685727" y="188750"/>
                  <a:pt x="1674950" y="191829"/>
                </a:cubicBezTo>
                <a:cubicBezTo>
                  <a:pt x="1660899" y="195843"/>
                  <a:pt x="1646471" y="198447"/>
                  <a:pt x="1632420" y="202462"/>
                </a:cubicBezTo>
                <a:cubicBezTo>
                  <a:pt x="1621643" y="205541"/>
                  <a:pt x="1611549" y="211090"/>
                  <a:pt x="1600522" y="213095"/>
                </a:cubicBezTo>
                <a:cubicBezTo>
                  <a:pt x="1572409" y="218206"/>
                  <a:pt x="1543815" y="220183"/>
                  <a:pt x="1515461" y="223727"/>
                </a:cubicBezTo>
                <a:cubicBezTo>
                  <a:pt x="1472931" y="220183"/>
                  <a:pt x="1430519" y="214675"/>
                  <a:pt x="1387871" y="213095"/>
                </a:cubicBezTo>
                <a:cubicBezTo>
                  <a:pt x="1239075" y="207584"/>
                  <a:pt x="1089972" y="210721"/>
                  <a:pt x="941303" y="202462"/>
                </a:cubicBezTo>
                <a:cubicBezTo>
                  <a:pt x="898253" y="200070"/>
                  <a:pt x="855992" y="189653"/>
                  <a:pt x="813713" y="181197"/>
                </a:cubicBezTo>
                <a:cubicBezTo>
                  <a:pt x="795992" y="177653"/>
                  <a:pt x="778560" y="172065"/>
                  <a:pt x="760550" y="170564"/>
                </a:cubicBezTo>
                <a:cubicBezTo>
                  <a:pt x="693350" y="164964"/>
                  <a:pt x="625824" y="164273"/>
                  <a:pt x="558531" y="159932"/>
                </a:cubicBezTo>
                <a:cubicBezTo>
                  <a:pt x="515942" y="157184"/>
                  <a:pt x="473471" y="152843"/>
                  <a:pt x="430941" y="149299"/>
                </a:cubicBezTo>
                <a:lnTo>
                  <a:pt x="377778" y="138667"/>
                </a:lnTo>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b="100000"/>
            </a:path>
            <a:tileRect t="-100000" r="-10000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5" name="Forme libre 4"/>
          <p:cNvSpPr/>
          <p:nvPr/>
        </p:nvSpPr>
        <p:spPr>
          <a:xfrm>
            <a:off x="4997450" y="327423"/>
            <a:ext cx="2986656" cy="1897856"/>
          </a:xfrm>
          <a:custGeom>
            <a:avLst/>
            <a:gdLst>
              <a:gd name="connsiteX0" fmla="*/ 744279 w 3232298"/>
              <a:gd name="connsiteY0" fmla="*/ 170121 h 2530549"/>
              <a:gd name="connsiteX1" fmla="*/ 648586 w 3232298"/>
              <a:gd name="connsiteY1" fmla="*/ 191386 h 2530549"/>
              <a:gd name="connsiteX2" fmla="*/ 616689 w 3232298"/>
              <a:gd name="connsiteY2" fmla="*/ 212651 h 2530549"/>
              <a:gd name="connsiteX3" fmla="*/ 595424 w 3232298"/>
              <a:gd name="connsiteY3" fmla="*/ 244549 h 2530549"/>
              <a:gd name="connsiteX4" fmla="*/ 563526 w 3232298"/>
              <a:gd name="connsiteY4" fmla="*/ 255181 h 2530549"/>
              <a:gd name="connsiteX5" fmla="*/ 552893 w 3232298"/>
              <a:gd name="connsiteY5" fmla="*/ 287079 h 2530549"/>
              <a:gd name="connsiteX6" fmla="*/ 489098 w 3232298"/>
              <a:gd name="connsiteY6" fmla="*/ 340242 h 2530549"/>
              <a:gd name="connsiteX7" fmla="*/ 457200 w 3232298"/>
              <a:gd name="connsiteY7" fmla="*/ 350874 h 2530549"/>
              <a:gd name="connsiteX8" fmla="*/ 425303 w 3232298"/>
              <a:gd name="connsiteY8" fmla="*/ 372139 h 2530549"/>
              <a:gd name="connsiteX9" fmla="*/ 350875 w 3232298"/>
              <a:gd name="connsiteY9" fmla="*/ 435935 h 2530549"/>
              <a:gd name="connsiteX10" fmla="*/ 318977 w 3232298"/>
              <a:gd name="connsiteY10" fmla="*/ 446567 h 2530549"/>
              <a:gd name="connsiteX11" fmla="*/ 287079 w 3232298"/>
              <a:gd name="connsiteY11" fmla="*/ 467832 h 2530549"/>
              <a:gd name="connsiteX12" fmla="*/ 244549 w 3232298"/>
              <a:gd name="connsiteY12" fmla="*/ 531628 h 2530549"/>
              <a:gd name="connsiteX13" fmla="*/ 212651 w 3232298"/>
              <a:gd name="connsiteY13" fmla="*/ 637953 h 2530549"/>
              <a:gd name="connsiteX14" fmla="*/ 202019 w 3232298"/>
              <a:gd name="connsiteY14" fmla="*/ 712381 h 2530549"/>
              <a:gd name="connsiteX15" fmla="*/ 159489 w 3232298"/>
              <a:gd name="connsiteY15" fmla="*/ 808074 h 2530549"/>
              <a:gd name="connsiteX16" fmla="*/ 148856 w 3232298"/>
              <a:gd name="connsiteY16" fmla="*/ 839972 h 2530549"/>
              <a:gd name="connsiteX17" fmla="*/ 95693 w 3232298"/>
              <a:gd name="connsiteY17" fmla="*/ 903767 h 2530549"/>
              <a:gd name="connsiteX18" fmla="*/ 53163 w 3232298"/>
              <a:gd name="connsiteY18" fmla="*/ 967563 h 2530549"/>
              <a:gd name="connsiteX19" fmla="*/ 21265 w 3232298"/>
              <a:gd name="connsiteY19" fmla="*/ 1031358 h 2530549"/>
              <a:gd name="connsiteX20" fmla="*/ 0 w 3232298"/>
              <a:gd name="connsiteY20" fmla="*/ 1127051 h 2530549"/>
              <a:gd name="connsiteX21" fmla="*/ 10633 w 3232298"/>
              <a:gd name="connsiteY21" fmla="*/ 1392865 h 2530549"/>
              <a:gd name="connsiteX22" fmla="*/ 21265 w 3232298"/>
              <a:gd name="connsiteY22" fmla="*/ 1424763 h 2530549"/>
              <a:gd name="connsiteX23" fmla="*/ 42531 w 3232298"/>
              <a:gd name="connsiteY23" fmla="*/ 1446028 h 2530549"/>
              <a:gd name="connsiteX24" fmla="*/ 95693 w 3232298"/>
              <a:gd name="connsiteY24" fmla="*/ 1552353 h 2530549"/>
              <a:gd name="connsiteX25" fmla="*/ 116958 w 3232298"/>
              <a:gd name="connsiteY25" fmla="*/ 1584251 h 2530549"/>
              <a:gd name="connsiteX26" fmla="*/ 170121 w 3232298"/>
              <a:gd name="connsiteY26" fmla="*/ 1637414 h 2530549"/>
              <a:gd name="connsiteX27" fmla="*/ 223284 w 3232298"/>
              <a:gd name="connsiteY27" fmla="*/ 1701209 h 2530549"/>
              <a:gd name="connsiteX28" fmla="*/ 255182 w 3232298"/>
              <a:gd name="connsiteY28" fmla="*/ 1722474 h 2530549"/>
              <a:gd name="connsiteX29" fmla="*/ 308345 w 3232298"/>
              <a:gd name="connsiteY29" fmla="*/ 1775637 h 2530549"/>
              <a:gd name="connsiteX30" fmla="*/ 340242 w 3232298"/>
              <a:gd name="connsiteY30" fmla="*/ 1796902 h 2530549"/>
              <a:gd name="connsiteX31" fmla="*/ 372140 w 3232298"/>
              <a:gd name="connsiteY31" fmla="*/ 1828800 h 2530549"/>
              <a:gd name="connsiteX32" fmla="*/ 467833 w 3232298"/>
              <a:gd name="connsiteY32" fmla="*/ 1892595 h 2530549"/>
              <a:gd name="connsiteX33" fmla="*/ 595424 w 3232298"/>
              <a:gd name="connsiteY33" fmla="*/ 1977656 h 2530549"/>
              <a:gd name="connsiteX34" fmla="*/ 627321 w 3232298"/>
              <a:gd name="connsiteY34" fmla="*/ 1998921 h 2530549"/>
              <a:gd name="connsiteX35" fmla="*/ 659219 w 3232298"/>
              <a:gd name="connsiteY35" fmla="*/ 2020186 h 2530549"/>
              <a:gd name="connsiteX36" fmla="*/ 733647 w 3232298"/>
              <a:gd name="connsiteY36" fmla="*/ 2083981 h 2530549"/>
              <a:gd name="connsiteX37" fmla="*/ 765545 w 3232298"/>
              <a:gd name="connsiteY37" fmla="*/ 2105246 h 2530549"/>
              <a:gd name="connsiteX38" fmla="*/ 850605 w 3232298"/>
              <a:gd name="connsiteY38" fmla="*/ 2169042 h 2530549"/>
              <a:gd name="connsiteX39" fmla="*/ 882503 w 3232298"/>
              <a:gd name="connsiteY39" fmla="*/ 2200939 h 2530549"/>
              <a:gd name="connsiteX40" fmla="*/ 914400 w 3232298"/>
              <a:gd name="connsiteY40" fmla="*/ 2211572 h 2530549"/>
              <a:gd name="connsiteX41" fmla="*/ 946298 w 3232298"/>
              <a:gd name="connsiteY41" fmla="*/ 2232837 h 2530549"/>
              <a:gd name="connsiteX42" fmla="*/ 978196 w 3232298"/>
              <a:gd name="connsiteY42" fmla="*/ 2243470 h 2530549"/>
              <a:gd name="connsiteX43" fmla="*/ 1084521 w 3232298"/>
              <a:gd name="connsiteY43" fmla="*/ 2307265 h 2530549"/>
              <a:gd name="connsiteX44" fmla="*/ 1127051 w 3232298"/>
              <a:gd name="connsiteY44" fmla="*/ 2317898 h 2530549"/>
              <a:gd name="connsiteX45" fmla="*/ 1222745 w 3232298"/>
              <a:gd name="connsiteY45" fmla="*/ 2360428 h 2530549"/>
              <a:gd name="connsiteX46" fmla="*/ 1286540 w 3232298"/>
              <a:gd name="connsiteY46" fmla="*/ 2381693 h 2530549"/>
              <a:gd name="connsiteX47" fmla="*/ 1318438 w 3232298"/>
              <a:gd name="connsiteY47" fmla="*/ 2402958 h 2530549"/>
              <a:gd name="connsiteX48" fmla="*/ 1360968 w 3232298"/>
              <a:gd name="connsiteY48" fmla="*/ 2434856 h 2530549"/>
              <a:gd name="connsiteX49" fmla="*/ 1424763 w 3232298"/>
              <a:gd name="connsiteY49" fmla="*/ 2456121 h 2530549"/>
              <a:gd name="connsiteX50" fmla="*/ 1499191 w 3232298"/>
              <a:gd name="connsiteY50" fmla="*/ 2477386 h 2530549"/>
              <a:gd name="connsiteX51" fmla="*/ 1531089 w 3232298"/>
              <a:gd name="connsiteY51" fmla="*/ 2498651 h 2530549"/>
              <a:gd name="connsiteX52" fmla="*/ 1584251 w 3232298"/>
              <a:gd name="connsiteY52" fmla="*/ 2509284 h 2530549"/>
              <a:gd name="connsiteX53" fmla="*/ 1669312 w 3232298"/>
              <a:gd name="connsiteY53" fmla="*/ 2530549 h 2530549"/>
              <a:gd name="connsiteX54" fmla="*/ 2179675 w 3232298"/>
              <a:gd name="connsiteY54" fmla="*/ 2519916 h 2530549"/>
              <a:gd name="connsiteX55" fmla="*/ 2307265 w 3232298"/>
              <a:gd name="connsiteY55" fmla="*/ 2488018 h 2530549"/>
              <a:gd name="connsiteX56" fmla="*/ 2339163 w 3232298"/>
              <a:gd name="connsiteY56" fmla="*/ 2477386 h 2530549"/>
              <a:gd name="connsiteX57" fmla="*/ 2434856 w 3232298"/>
              <a:gd name="connsiteY57" fmla="*/ 2413591 h 2530549"/>
              <a:gd name="connsiteX58" fmla="*/ 2466754 w 3232298"/>
              <a:gd name="connsiteY58" fmla="*/ 2392325 h 2530549"/>
              <a:gd name="connsiteX59" fmla="*/ 2488019 w 3232298"/>
              <a:gd name="connsiteY59" fmla="*/ 2360428 h 2530549"/>
              <a:gd name="connsiteX60" fmla="*/ 2530549 w 3232298"/>
              <a:gd name="connsiteY60" fmla="*/ 2349795 h 2530549"/>
              <a:gd name="connsiteX61" fmla="*/ 2594345 w 3232298"/>
              <a:gd name="connsiteY61" fmla="*/ 2328530 h 2530549"/>
              <a:gd name="connsiteX62" fmla="*/ 2626242 w 3232298"/>
              <a:gd name="connsiteY62" fmla="*/ 2317898 h 2530549"/>
              <a:gd name="connsiteX63" fmla="*/ 2690038 w 3232298"/>
              <a:gd name="connsiteY63" fmla="*/ 2296632 h 2530549"/>
              <a:gd name="connsiteX64" fmla="*/ 2721935 w 3232298"/>
              <a:gd name="connsiteY64" fmla="*/ 2286000 h 2530549"/>
              <a:gd name="connsiteX65" fmla="*/ 2785731 w 3232298"/>
              <a:gd name="connsiteY65" fmla="*/ 2243470 h 2530549"/>
              <a:gd name="connsiteX66" fmla="*/ 2817628 w 3232298"/>
              <a:gd name="connsiteY66" fmla="*/ 2222205 h 2530549"/>
              <a:gd name="connsiteX67" fmla="*/ 2870791 w 3232298"/>
              <a:gd name="connsiteY67" fmla="*/ 2169042 h 2530549"/>
              <a:gd name="connsiteX68" fmla="*/ 2902689 w 3232298"/>
              <a:gd name="connsiteY68" fmla="*/ 2147777 h 2530549"/>
              <a:gd name="connsiteX69" fmla="*/ 3009014 w 3232298"/>
              <a:gd name="connsiteY69" fmla="*/ 2062716 h 2530549"/>
              <a:gd name="connsiteX70" fmla="*/ 3030279 w 3232298"/>
              <a:gd name="connsiteY70" fmla="*/ 2030818 h 2530549"/>
              <a:gd name="connsiteX71" fmla="*/ 3051545 w 3232298"/>
              <a:gd name="connsiteY71" fmla="*/ 2009553 h 2530549"/>
              <a:gd name="connsiteX72" fmla="*/ 3094075 w 3232298"/>
              <a:gd name="connsiteY72" fmla="*/ 1945758 h 2530549"/>
              <a:gd name="connsiteX73" fmla="*/ 3115340 w 3232298"/>
              <a:gd name="connsiteY73" fmla="*/ 1913860 h 2530549"/>
              <a:gd name="connsiteX74" fmla="*/ 3125972 w 3232298"/>
              <a:gd name="connsiteY74" fmla="*/ 1881963 h 2530549"/>
              <a:gd name="connsiteX75" fmla="*/ 3147238 w 3232298"/>
              <a:gd name="connsiteY75" fmla="*/ 1839432 h 2530549"/>
              <a:gd name="connsiteX76" fmla="*/ 3157870 w 3232298"/>
              <a:gd name="connsiteY76" fmla="*/ 1796902 h 2530549"/>
              <a:gd name="connsiteX77" fmla="*/ 3179135 w 3232298"/>
              <a:gd name="connsiteY77" fmla="*/ 1733107 h 2530549"/>
              <a:gd name="connsiteX78" fmla="*/ 3200400 w 3232298"/>
              <a:gd name="connsiteY78" fmla="*/ 1648046 h 2530549"/>
              <a:gd name="connsiteX79" fmla="*/ 3221665 w 3232298"/>
              <a:gd name="connsiteY79" fmla="*/ 1584251 h 2530549"/>
              <a:gd name="connsiteX80" fmla="*/ 3232298 w 3232298"/>
              <a:gd name="connsiteY80" fmla="*/ 1456660 h 2530549"/>
              <a:gd name="connsiteX81" fmla="*/ 3211033 w 3232298"/>
              <a:gd name="connsiteY81" fmla="*/ 1116418 h 2530549"/>
              <a:gd name="connsiteX82" fmla="*/ 3200400 w 3232298"/>
              <a:gd name="connsiteY82" fmla="*/ 1020725 h 2530549"/>
              <a:gd name="connsiteX83" fmla="*/ 3189768 w 3232298"/>
              <a:gd name="connsiteY83" fmla="*/ 978195 h 2530549"/>
              <a:gd name="connsiteX84" fmla="*/ 3179135 w 3232298"/>
              <a:gd name="connsiteY84" fmla="*/ 893135 h 2530549"/>
              <a:gd name="connsiteX85" fmla="*/ 3168503 w 3232298"/>
              <a:gd name="connsiteY85" fmla="*/ 850605 h 2530549"/>
              <a:gd name="connsiteX86" fmla="*/ 3157870 w 3232298"/>
              <a:gd name="connsiteY86" fmla="*/ 786809 h 2530549"/>
              <a:gd name="connsiteX87" fmla="*/ 3136605 w 3232298"/>
              <a:gd name="connsiteY87" fmla="*/ 723014 h 2530549"/>
              <a:gd name="connsiteX88" fmla="*/ 3125972 w 3232298"/>
              <a:gd name="connsiteY88" fmla="*/ 680484 h 2530549"/>
              <a:gd name="connsiteX89" fmla="*/ 3104707 w 3232298"/>
              <a:gd name="connsiteY89" fmla="*/ 659218 h 2530549"/>
              <a:gd name="connsiteX90" fmla="*/ 3072810 w 3232298"/>
              <a:gd name="connsiteY90" fmla="*/ 552893 h 2530549"/>
              <a:gd name="connsiteX91" fmla="*/ 3019647 w 3232298"/>
              <a:gd name="connsiteY91" fmla="*/ 478465 h 2530549"/>
              <a:gd name="connsiteX92" fmla="*/ 2987749 w 3232298"/>
              <a:gd name="connsiteY92" fmla="*/ 414670 h 2530549"/>
              <a:gd name="connsiteX93" fmla="*/ 2955851 w 3232298"/>
              <a:gd name="connsiteY93" fmla="*/ 361507 h 2530549"/>
              <a:gd name="connsiteX94" fmla="*/ 2945219 w 3232298"/>
              <a:gd name="connsiteY94" fmla="*/ 329609 h 2530549"/>
              <a:gd name="connsiteX95" fmla="*/ 2860158 w 3232298"/>
              <a:gd name="connsiteY95" fmla="*/ 265814 h 2530549"/>
              <a:gd name="connsiteX96" fmla="*/ 2828261 w 3232298"/>
              <a:gd name="connsiteY96" fmla="*/ 244549 h 2530549"/>
              <a:gd name="connsiteX97" fmla="*/ 2796363 w 3232298"/>
              <a:gd name="connsiteY97" fmla="*/ 212651 h 2530549"/>
              <a:gd name="connsiteX98" fmla="*/ 2764465 w 3232298"/>
              <a:gd name="connsiteY98" fmla="*/ 202018 h 2530549"/>
              <a:gd name="connsiteX99" fmla="*/ 2732568 w 3232298"/>
              <a:gd name="connsiteY99" fmla="*/ 170121 h 2530549"/>
              <a:gd name="connsiteX100" fmla="*/ 2658140 w 3232298"/>
              <a:gd name="connsiteY100" fmla="*/ 127591 h 2530549"/>
              <a:gd name="connsiteX101" fmla="*/ 2626242 w 3232298"/>
              <a:gd name="connsiteY101" fmla="*/ 116958 h 2530549"/>
              <a:gd name="connsiteX102" fmla="*/ 2541182 w 3232298"/>
              <a:gd name="connsiteY102" fmla="*/ 106325 h 2530549"/>
              <a:gd name="connsiteX103" fmla="*/ 2477386 w 3232298"/>
              <a:gd name="connsiteY103" fmla="*/ 85060 h 2530549"/>
              <a:gd name="connsiteX104" fmla="*/ 2445489 w 3232298"/>
              <a:gd name="connsiteY104" fmla="*/ 74428 h 2530549"/>
              <a:gd name="connsiteX105" fmla="*/ 2392326 w 3232298"/>
              <a:gd name="connsiteY105" fmla="*/ 63795 h 2530549"/>
              <a:gd name="connsiteX106" fmla="*/ 2360428 w 3232298"/>
              <a:gd name="connsiteY106" fmla="*/ 53163 h 2530549"/>
              <a:gd name="connsiteX107" fmla="*/ 2190307 w 3232298"/>
              <a:gd name="connsiteY107" fmla="*/ 31898 h 2530549"/>
              <a:gd name="connsiteX108" fmla="*/ 2126512 w 3232298"/>
              <a:gd name="connsiteY108" fmla="*/ 21265 h 2530549"/>
              <a:gd name="connsiteX109" fmla="*/ 2030819 w 3232298"/>
              <a:gd name="connsiteY109" fmla="*/ 0 h 2530549"/>
              <a:gd name="connsiteX110" fmla="*/ 1648047 w 3232298"/>
              <a:gd name="connsiteY110" fmla="*/ 10632 h 2530549"/>
              <a:gd name="connsiteX111" fmla="*/ 1499191 w 3232298"/>
              <a:gd name="connsiteY111" fmla="*/ 31898 h 2530549"/>
              <a:gd name="connsiteX112" fmla="*/ 1456661 w 3232298"/>
              <a:gd name="connsiteY112" fmla="*/ 42530 h 2530549"/>
              <a:gd name="connsiteX113" fmla="*/ 1403498 w 3232298"/>
              <a:gd name="connsiteY113" fmla="*/ 53163 h 2530549"/>
              <a:gd name="connsiteX114" fmla="*/ 1329070 w 3232298"/>
              <a:gd name="connsiteY114" fmla="*/ 74428 h 2530549"/>
              <a:gd name="connsiteX115" fmla="*/ 1010093 w 3232298"/>
              <a:gd name="connsiteY115" fmla="*/ 85060 h 2530549"/>
              <a:gd name="connsiteX116" fmla="*/ 914400 w 3232298"/>
              <a:gd name="connsiteY116" fmla="*/ 116958 h 2530549"/>
              <a:gd name="connsiteX117" fmla="*/ 882503 w 3232298"/>
              <a:gd name="connsiteY117" fmla="*/ 127591 h 2530549"/>
              <a:gd name="connsiteX118" fmla="*/ 786810 w 3232298"/>
              <a:gd name="connsiteY118" fmla="*/ 170121 h 2530549"/>
              <a:gd name="connsiteX119" fmla="*/ 744279 w 3232298"/>
              <a:gd name="connsiteY119" fmla="*/ 170121 h 25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232298" h="2530549">
                <a:moveTo>
                  <a:pt x="744279" y="170121"/>
                </a:moveTo>
                <a:cubicBezTo>
                  <a:pt x="734813" y="172014"/>
                  <a:pt x="661728" y="185754"/>
                  <a:pt x="648586" y="191386"/>
                </a:cubicBezTo>
                <a:cubicBezTo>
                  <a:pt x="636841" y="196420"/>
                  <a:pt x="627321" y="205563"/>
                  <a:pt x="616689" y="212651"/>
                </a:cubicBezTo>
                <a:cubicBezTo>
                  <a:pt x="609601" y="223284"/>
                  <a:pt x="605403" y="236566"/>
                  <a:pt x="595424" y="244549"/>
                </a:cubicBezTo>
                <a:cubicBezTo>
                  <a:pt x="586672" y="251550"/>
                  <a:pt x="571451" y="247256"/>
                  <a:pt x="563526" y="255181"/>
                </a:cubicBezTo>
                <a:cubicBezTo>
                  <a:pt x="555601" y="263106"/>
                  <a:pt x="559110" y="277753"/>
                  <a:pt x="552893" y="287079"/>
                </a:cubicBezTo>
                <a:cubicBezTo>
                  <a:pt x="541135" y="304717"/>
                  <a:pt x="508713" y="330435"/>
                  <a:pt x="489098" y="340242"/>
                </a:cubicBezTo>
                <a:cubicBezTo>
                  <a:pt x="479073" y="345254"/>
                  <a:pt x="467833" y="347330"/>
                  <a:pt x="457200" y="350874"/>
                </a:cubicBezTo>
                <a:cubicBezTo>
                  <a:pt x="446568" y="357962"/>
                  <a:pt x="435005" y="363823"/>
                  <a:pt x="425303" y="372139"/>
                </a:cubicBezTo>
                <a:cubicBezTo>
                  <a:pt x="388683" y="403528"/>
                  <a:pt x="389928" y="416409"/>
                  <a:pt x="350875" y="435935"/>
                </a:cubicBezTo>
                <a:cubicBezTo>
                  <a:pt x="340850" y="440947"/>
                  <a:pt x="329610" y="443023"/>
                  <a:pt x="318977" y="446567"/>
                </a:cubicBezTo>
                <a:cubicBezTo>
                  <a:pt x="308344" y="453655"/>
                  <a:pt x="295494" y="458215"/>
                  <a:pt x="287079" y="467832"/>
                </a:cubicBezTo>
                <a:cubicBezTo>
                  <a:pt x="270249" y="487066"/>
                  <a:pt x="244549" y="531628"/>
                  <a:pt x="244549" y="531628"/>
                </a:cubicBezTo>
                <a:cubicBezTo>
                  <a:pt x="233455" y="564911"/>
                  <a:pt x="219078" y="602606"/>
                  <a:pt x="212651" y="637953"/>
                </a:cubicBezTo>
                <a:cubicBezTo>
                  <a:pt x="208168" y="662610"/>
                  <a:pt x="207654" y="687962"/>
                  <a:pt x="202019" y="712381"/>
                </a:cubicBezTo>
                <a:cubicBezTo>
                  <a:pt x="178507" y="814268"/>
                  <a:pt x="192165" y="742722"/>
                  <a:pt x="159489" y="808074"/>
                </a:cubicBezTo>
                <a:cubicBezTo>
                  <a:pt x="154477" y="818099"/>
                  <a:pt x="153868" y="829947"/>
                  <a:pt x="148856" y="839972"/>
                </a:cubicBezTo>
                <a:cubicBezTo>
                  <a:pt x="126057" y="885570"/>
                  <a:pt x="128618" y="861435"/>
                  <a:pt x="95693" y="903767"/>
                </a:cubicBezTo>
                <a:cubicBezTo>
                  <a:pt x="80002" y="923941"/>
                  <a:pt x="53163" y="967563"/>
                  <a:pt x="53163" y="967563"/>
                </a:cubicBezTo>
                <a:cubicBezTo>
                  <a:pt x="26439" y="1047739"/>
                  <a:pt x="62489" y="948909"/>
                  <a:pt x="21265" y="1031358"/>
                </a:cubicBezTo>
                <a:cubicBezTo>
                  <a:pt x="8179" y="1057529"/>
                  <a:pt x="4083" y="1102557"/>
                  <a:pt x="0" y="1127051"/>
                </a:cubicBezTo>
                <a:cubicBezTo>
                  <a:pt x="3544" y="1215656"/>
                  <a:pt x="4315" y="1304415"/>
                  <a:pt x="10633" y="1392865"/>
                </a:cubicBezTo>
                <a:cubicBezTo>
                  <a:pt x="11432" y="1404044"/>
                  <a:pt x="15499" y="1415152"/>
                  <a:pt x="21265" y="1424763"/>
                </a:cubicBezTo>
                <a:cubicBezTo>
                  <a:pt x="26423" y="1433359"/>
                  <a:pt x="35442" y="1438940"/>
                  <a:pt x="42531" y="1446028"/>
                </a:cubicBezTo>
                <a:cubicBezTo>
                  <a:pt x="71790" y="1533805"/>
                  <a:pt x="48457" y="1486222"/>
                  <a:pt x="95693" y="1552353"/>
                </a:cubicBezTo>
                <a:cubicBezTo>
                  <a:pt x="103120" y="1562752"/>
                  <a:pt x="108543" y="1574634"/>
                  <a:pt x="116958" y="1584251"/>
                </a:cubicBezTo>
                <a:cubicBezTo>
                  <a:pt x="133461" y="1603112"/>
                  <a:pt x="156220" y="1616562"/>
                  <a:pt x="170121" y="1637414"/>
                </a:cubicBezTo>
                <a:cubicBezTo>
                  <a:pt x="191031" y="1668779"/>
                  <a:pt x="192582" y="1675625"/>
                  <a:pt x="223284" y="1701209"/>
                </a:cubicBezTo>
                <a:cubicBezTo>
                  <a:pt x="233101" y="1709390"/>
                  <a:pt x="245565" y="1714059"/>
                  <a:pt x="255182" y="1722474"/>
                </a:cubicBezTo>
                <a:cubicBezTo>
                  <a:pt x="274043" y="1738977"/>
                  <a:pt x="287493" y="1761735"/>
                  <a:pt x="308345" y="1775637"/>
                </a:cubicBezTo>
                <a:cubicBezTo>
                  <a:pt x="318977" y="1782725"/>
                  <a:pt x="330425" y="1788721"/>
                  <a:pt x="340242" y="1796902"/>
                </a:cubicBezTo>
                <a:cubicBezTo>
                  <a:pt x="351794" y="1806528"/>
                  <a:pt x="360271" y="1819568"/>
                  <a:pt x="372140" y="1828800"/>
                </a:cubicBezTo>
                <a:cubicBezTo>
                  <a:pt x="372147" y="1828805"/>
                  <a:pt x="451881" y="1881960"/>
                  <a:pt x="467833" y="1892595"/>
                </a:cubicBezTo>
                <a:lnTo>
                  <a:pt x="595424" y="1977656"/>
                </a:lnTo>
                <a:lnTo>
                  <a:pt x="627321" y="1998921"/>
                </a:lnTo>
                <a:cubicBezTo>
                  <a:pt x="637954" y="2006009"/>
                  <a:pt x="650183" y="2011150"/>
                  <a:pt x="659219" y="2020186"/>
                </a:cubicBezTo>
                <a:cubicBezTo>
                  <a:pt x="697861" y="2058828"/>
                  <a:pt x="685907" y="2049882"/>
                  <a:pt x="733647" y="2083981"/>
                </a:cubicBezTo>
                <a:cubicBezTo>
                  <a:pt x="744046" y="2091408"/>
                  <a:pt x="755928" y="2096831"/>
                  <a:pt x="765545" y="2105246"/>
                </a:cubicBezTo>
                <a:cubicBezTo>
                  <a:pt x="840731" y="2171034"/>
                  <a:pt x="788627" y="2148382"/>
                  <a:pt x="850605" y="2169042"/>
                </a:cubicBezTo>
                <a:cubicBezTo>
                  <a:pt x="861238" y="2179674"/>
                  <a:pt x="869992" y="2192598"/>
                  <a:pt x="882503" y="2200939"/>
                </a:cubicBezTo>
                <a:cubicBezTo>
                  <a:pt x="891828" y="2207156"/>
                  <a:pt x="904376" y="2206560"/>
                  <a:pt x="914400" y="2211572"/>
                </a:cubicBezTo>
                <a:cubicBezTo>
                  <a:pt x="925830" y="2217287"/>
                  <a:pt x="934868" y="2227122"/>
                  <a:pt x="946298" y="2232837"/>
                </a:cubicBezTo>
                <a:cubicBezTo>
                  <a:pt x="956323" y="2237849"/>
                  <a:pt x="968399" y="2238027"/>
                  <a:pt x="978196" y="2243470"/>
                </a:cubicBezTo>
                <a:cubicBezTo>
                  <a:pt x="1029560" y="2272006"/>
                  <a:pt x="1035020" y="2288702"/>
                  <a:pt x="1084521" y="2307265"/>
                </a:cubicBezTo>
                <a:cubicBezTo>
                  <a:pt x="1098204" y="2312396"/>
                  <a:pt x="1112874" y="2314354"/>
                  <a:pt x="1127051" y="2317898"/>
                </a:cubicBezTo>
                <a:cubicBezTo>
                  <a:pt x="1177600" y="2351597"/>
                  <a:pt x="1146826" y="2335122"/>
                  <a:pt x="1222745" y="2360428"/>
                </a:cubicBezTo>
                <a:cubicBezTo>
                  <a:pt x="1222749" y="2360429"/>
                  <a:pt x="1286537" y="2381691"/>
                  <a:pt x="1286540" y="2381693"/>
                </a:cubicBezTo>
                <a:cubicBezTo>
                  <a:pt x="1297173" y="2388781"/>
                  <a:pt x="1308039" y="2395530"/>
                  <a:pt x="1318438" y="2402958"/>
                </a:cubicBezTo>
                <a:cubicBezTo>
                  <a:pt x="1332858" y="2413258"/>
                  <a:pt x="1345118" y="2426931"/>
                  <a:pt x="1360968" y="2434856"/>
                </a:cubicBezTo>
                <a:cubicBezTo>
                  <a:pt x="1381017" y="2444880"/>
                  <a:pt x="1403498" y="2449033"/>
                  <a:pt x="1424763" y="2456121"/>
                </a:cubicBezTo>
                <a:cubicBezTo>
                  <a:pt x="1470517" y="2471372"/>
                  <a:pt x="1445798" y="2464037"/>
                  <a:pt x="1499191" y="2477386"/>
                </a:cubicBezTo>
                <a:cubicBezTo>
                  <a:pt x="1509824" y="2484474"/>
                  <a:pt x="1519124" y="2494164"/>
                  <a:pt x="1531089" y="2498651"/>
                </a:cubicBezTo>
                <a:cubicBezTo>
                  <a:pt x="1548010" y="2504996"/>
                  <a:pt x="1566642" y="2505220"/>
                  <a:pt x="1584251" y="2509284"/>
                </a:cubicBezTo>
                <a:cubicBezTo>
                  <a:pt x="1612729" y="2515856"/>
                  <a:pt x="1640958" y="2523461"/>
                  <a:pt x="1669312" y="2530549"/>
                </a:cubicBezTo>
                <a:lnTo>
                  <a:pt x="2179675" y="2519916"/>
                </a:lnTo>
                <a:cubicBezTo>
                  <a:pt x="2228003" y="2518126"/>
                  <a:pt x="2262090" y="2503077"/>
                  <a:pt x="2307265" y="2488018"/>
                </a:cubicBezTo>
                <a:lnTo>
                  <a:pt x="2339163" y="2477386"/>
                </a:lnTo>
                <a:lnTo>
                  <a:pt x="2434856" y="2413591"/>
                </a:lnTo>
                <a:lnTo>
                  <a:pt x="2466754" y="2392325"/>
                </a:lnTo>
                <a:cubicBezTo>
                  <a:pt x="2473842" y="2381693"/>
                  <a:pt x="2477387" y="2367516"/>
                  <a:pt x="2488019" y="2360428"/>
                </a:cubicBezTo>
                <a:cubicBezTo>
                  <a:pt x="2500178" y="2352322"/>
                  <a:pt x="2516552" y="2353994"/>
                  <a:pt x="2530549" y="2349795"/>
                </a:cubicBezTo>
                <a:cubicBezTo>
                  <a:pt x="2552019" y="2343354"/>
                  <a:pt x="2573080" y="2335618"/>
                  <a:pt x="2594345" y="2328530"/>
                </a:cubicBezTo>
                <a:lnTo>
                  <a:pt x="2626242" y="2317898"/>
                </a:lnTo>
                <a:lnTo>
                  <a:pt x="2690038" y="2296632"/>
                </a:lnTo>
                <a:lnTo>
                  <a:pt x="2721935" y="2286000"/>
                </a:lnTo>
                <a:lnTo>
                  <a:pt x="2785731" y="2243470"/>
                </a:lnTo>
                <a:cubicBezTo>
                  <a:pt x="2796363" y="2236382"/>
                  <a:pt x="2808592" y="2231241"/>
                  <a:pt x="2817628" y="2222205"/>
                </a:cubicBezTo>
                <a:cubicBezTo>
                  <a:pt x="2835349" y="2204484"/>
                  <a:pt x="2849939" y="2182943"/>
                  <a:pt x="2870791" y="2169042"/>
                </a:cubicBezTo>
                <a:cubicBezTo>
                  <a:pt x="2881424" y="2161954"/>
                  <a:pt x="2893138" y="2156267"/>
                  <a:pt x="2902689" y="2147777"/>
                </a:cubicBezTo>
                <a:cubicBezTo>
                  <a:pt x="2999122" y="2062058"/>
                  <a:pt x="2928290" y="2103078"/>
                  <a:pt x="3009014" y="2062716"/>
                </a:cubicBezTo>
                <a:cubicBezTo>
                  <a:pt x="3016102" y="2052083"/>
                  <a:pt x="3022296" y="2040797"/>
                  <a:pt x="3030279" y="2030818"/>
                </a:cubicBezTo>
                <a:cubicBezTo>
                  <a:pt x="3036541" y="2022990"/>
                  <a:pt x="3045530" y="2017573"/>
                  <a:pt x="3051545" y="2009553"/>
                </a:cubicBezTo>
                <a:cubicBezTo>
                  <a:pt x="3066880" y="1989107"/>
                  <a:pt x="3079898" y="1967023"/>
                  <a:pt x="3094075" y="1945758"/>
                </a:cubicBezTo>
                <a:lnTo>
                  <a:pt x="3115340" y="1913860"/>
                </a:lnTo>
                <a:cubicBezTo>
                  <a:pt x="3118884" y="1903228"/>
                  <a:pt x="3121557" y="1892264"/>
                  <a:pt x="3125972" y="1881963"/>
                </a:cubicBezTo>
                <a:cubicBezTo>
                  <a:pt x="3132216" y="1867394"/>
                  <a:pt x="3141673" y="1854273"/>
                  <a:pt x="3147238" y="1839432"/>
                </a:cubicBezTo>
                <a:cubicBezTo>
                  <a:pt x="3152369" y="1825749"/>
                  <a:pt x="3153671" y="1810899"/>
                  <a:pt x="3157870" y="1796902"/>
                </a:cubicBezTo>
                <a:cubicBezTo>
                  <a:pt x="3164311" y="1775432"/>
                  <a:pt x="3173699" y="1754853"/>
                  <a:pt x="3179135" y="1733107"/>
                </a:cubicBezTo>
                <a:cubicBezTo>
                  <a:pt x="3186223" y="1704753"/>
                  <a:pt x="3191158" y="1675772"/>
                  <a:pt x="3200400" y="1648046"/>
                </a:cubicBezTo>
                <a:lnTo>
                  <a:pt x="3221665" y="1584251"/>
                </a:lnTo>
                <a:cubicBezTo>
                  <a:pt x="3225209" y="1541721"/>
                  <a:pt x="3232298" y="1499338"/>
                  <a:pt x="3232298" y="1456660"/>
                </a:cubicBezTo>
                <a:cubicBezTo>
                  <a:pt x="3232298" y="1176919"/>
                  <a:pt x="3230917" y="1275489"/>
                  <a:pt x="3211033" y="1116418"/>
                </a:cubicBezTo>
                <a:cubicBezTo>
                  <a:pt x="3207052" y="1084572"/>
                  <a:pt x="3205280" y="1052446"/>
                  <a:pt x="3200400" y="1020725"/>
                </a:cubicBezTo>
                <a:cubicBezTo>
                  <a:pt x="3198178" y="1006282"/>
                  <a:pt x="3192170" y="992609"/>
                  <a:pt x="3189768" y="978195"/>
                </a:cubicBezTo>
                <a:cubicBezTo>
                  <a:pt x="3185070" y="950010"/>
                  <a:pt x="3183833" y="921320"/>
                  <a:pt x="3179135" y="893135"/>
                </a:cubicBezTo>
                <a:cubicBezTo>
                  <a:pt x="3176733" y="878721"/>
                  <a:pt x="3171369" y="864934"/>
                  <a:pt x="3168503" y="850605"/>
                </a:cubicBezTo>
                <a:cubicBezTo>
                  <a:pt x="3164275" y="829465"/>
                  <a:pt x="3163099" y="807724"/>
                  <a:pt x="3157870" y="786809"/>
                </a:cubicBezTo>
                <a:cubicBezTo>
                  <a:pt x="3152433" y="765063"/>
                  <a:pt x="3142042" y="744760"/>
                  <a:pt x="3136605" y="723014"/>
                </a:cubicBezTo>
                <a:cubicBezTo>
                  <a:pt x="3133061" y="708837"/>
                  <a:pt x="3132507" y="693554"/>
                  <a:pt x="3125972" y="680484"/>
                </a:cubicBezTo>
                <a:cubicBezTo>
                  <a:pt x="3121489" y="671518"/>
                  <a:pt x="3111795" y="666307"/>
                  <a:pt x="3104707" y="659218"/>
                </a:cubicBezTo>
                <a:cubicBezTo>
                  <a:pt x="3098763" y="635442"/>
                  <a:pt x="3083166" y="568427"/>
                  <a:pt x="3072810" y="552893"/>
                </a:cubicBezTo>
                <a:cubicBezTo>
                  <a:pt x="3041715" y="506250"/>
                  <a:pt x="3059212" y="531218"/>
                  <a:pt x="3019647" y="478465"/>
                </a:cubicBezTo>
                <a:cubicBezTo>
                  <a:pt x="2992918" y="398281"/>
                  <a:pt x="3028975" y="497124"/>
                  <a:pt x="2987749" y="414670"/>
                </a:cubicBezTo>
                <a:cubicBezTo>
                  <a:pt x="2960144" y="359459"/>
                  <a:pt x="2997388" y="403042"/>
                  <a:pt x="2955851" y="361507"/>
                </a:cubicBezTo>
                <a:cubicBezTo>
                  <a:pt x="2952307" y="350874"/>
                  <a:pt x="2951944" y="338575"/>
                  <a:pt x="2945219" y="329609"/>
                </a:cubicBezTo>
                <a:cubicBezTo>
                  <a:pt x="2904494" y="275308"/>
                  <a:pt x="2906725" y="281335"/>
                  <a:pt x="2860158" y="265814"/>
                </a:cubicBezTo>
                <a:cubicBezTo>
                  <a:pt x="2849526" y="258726"/>
                  <a:pt x="2838078" y="252730"/>
                  <a:pt x="2828261" y="244549"/>
                </a:cubicBezTo>
                <a:cubicBezTo>
                  <a:pt x="2816709" y="234923"/>
                  <a:pt x="2808874" y="220992"/>
                  <a:pt x="2796363" y="212651"/>
                </a:cubicBezTo>
                <a:cubicBezTo>
                  <a:pt x="2787038" y="206434"/>
                  <a:pt x="2775098" y="205562"/>
                  <a:pt x="2764465" y="202018"/>
                </a:cubicBezTo>
                <a:cubicBezTo>
                  <a:pt x="2753833" y="191386"/>
                  <a:pt x="2744119" y="179747"/>
                  <a:pt x="2732568" y="170121"/>
                </a:cubicBezTo>
                <a:cubicBezTo>
                  <a:pt x="2713725" y="154418"/>
                  <a:pt x="2679550" y="136767"/>
                  <a:pt x="2658140" y="127591"/>
                </a:cubicBezTo>
                <a:cubicBezTo>
                  <a:pt x="2647838" y="123176"/>
                  <a:pt x="2637269" y="118963"/>
                  <a:pt x="2626242" y="116958"/>
                </a:cubicBezTo>
                <a:cubicBezTo>
                  <a:pt x="2598129" y="111846"/>
                  <a:pt x="2569535" y="109869"/>
                  <a:pt x="2541182" y="106325"/>
                </a:cubicBezTo>
                <a:lnTo>
                  <a:pt x="2477386" y="85060"/>
                </a:lnTo>
                <a:cubicBezTo>
                  <a:pt x="2466754" y="81516"/>
                  <a:pt x="2456479" y="76626"/>
                  <a:pt x="2445489" y="74428"/>
                </a:cubicBezTo>
                <a:cubicBezTo>
                  <a:pt x="2427768" y="70884"/>
                  <a:pt x="2409858" y="68178"/>
                  <a:pt x="2392326" y="63795"/>
                </a:cubicBezTo>
                <a:cubicBezTo>
                  <a:pt x="2381453" y="61077"/>
                  <a:pt x="2371369" y="55594"/>
                  <a:pt x="2360428" y="53163"/>
                </a:cubicBezTo>
                <a:cubicBezTo>
                  <a:pt x="2298130" y="39319"/>
                  <a:pt x="2257562" y="40305"/>
                  <a:pt x="2190307" y="31898"/>
                </a:cubicBezTo>
                <a:cubicBezTo>
                  <a:pt x="2168915" y="29224"/>
                  <a:pt x="2147723" y="25122"/>
                  <a:pt x="2126512" y="21265"/>
                </a:cubicBezTo>
                <a:cubicBezTo>
                  <a:pt x="2077023" y="12267"/>
                  <a:pt x="2076324" y="11376"/>
                  <a:pt x="2030819" y="0"/>
                </a:cubicBezTo>
                <a:lnTo>
                  <a:pt x="1648047" y="10632"/>
                </a:lnTo>
                <a:cubicBezTo>
                  <a:pt x="1622678" y="11785"/>
                  <a:pt x="1529996" y="25737"/>
                  <a:pt x="1499191" y="31898"/>
                </a:cubicBezTo>
                <a:cubicBezTo>
                  <a:pt x="1484862" y="34764"/>
                  <a:pt x="1470926" y="39360"/>
                  <a:pt x="1456661" y="42530"/>
                </a:cubicBezTo>
                <a:cubicBezTo>
                  <a:pt x="1439019" y="46450"/>
                  <a:pt x="1421030" y="48780"/>
                  <a:pt x="1403498" y="53163"/>
                </a:cubicBezTo>
                <a:cubicBezTo>
                  <a:pt x="1378755" y="59349"/>
                  <a:pt x="1355068" y="72899"/>
                  <a:pt x="1329070" y="74428"/>
                </a:cubicBezTo>
                <a:cubicBezTo>
                  <a:pt x="1222869" y="80675"/>
                  <a:pt x="1116419" y="81516"/>
                  <a:pt x="1010093" y="85060"/>
                </a:cubicBezTo>
                <a:lnTo>
                  <a:pt x="914400" y="116958"/>
                </a:lnTo>
                <a:cubicBezTo>
                  <a:pt x="903768" y="120502"/>
                  <a:pt x="891828" y="121374"/>
                  <a:pt x="882503" y="127591"/>
                </a:cubicBezTo>
                <a:cubicBezTo>
                  <a:pt x="853595" y="146863"/>
                  <a:pt x="824768" y="170121"/>
                  <a:pt x="786810" y="170121"/>
                </a:cubicBezTo>
                <a:lnTo>
                  <a:pt x="744279" y="170121"/>
                </a:ln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5678488" y="478631"/>
            <a:ext cx="1905533" cy="1419225"/>
          </a:xfrm>
          <a:custGeom>
            <a:avLst/>
            <a:gdLst>
              <a:gd name="connsiteX0" fmla="*/ 552893 w 2062716"/>
              <a:gd name="connsiteY0" fmla="*/ 95694 h 1893190"/>
              <a:gd name="connsiteX1" fmla="*/ 478465 w 2062716"/>
              <a:gd name="connsiteY1" fmla="*/ 127591 h 1893190"/>
              <a:gd name="connsiteX2" fmla="*/ 404037 w 2062716"/>
              <a:gd name="connsiteY2" fmla="*/ 148856 h 1893190"/>
              <a:gd name="connsiteX3" fmla="*/ 340242 w 2062716"/>
              <a:gd name="connsiteY3" fmla="*/ 170121 h 1893190"/>
              <a:gd name="connsiteX4" fmla="*/ 297712 w 2062716"/>
              <a:gd name="connsiteY4" fmla="*/ 180754 h 1893190"/>
              <a:gd name="connsiteX5" fmla="*/ 223284 w 2062716"/>
              <a:gd name="connsiteY5" fmla="*/ 212652 h 1893190"/>
              <a:gd name="connsiteX6" fmla="*/ 191386 w 2062716"/>
              <a:gd name="connsiteY6" fmla="*/ 223284 h 1893190"/>
              <a:gd name="connsiteX7" fmla="*/ 170121 w 2062716"/>
              <a:gd name="connsiteY7" fmla="*/ 255182 h 1893190"/>
              <a:gd name="connsiteX8" fmla="*/ 148856 w 2062716"/>
              <a:gd name="connsiteY8" fmla="*/ 340242 h 1893190"/>
              <a:gd name="connsiteX9" fmla="*/ 127591 w 2062716"/>
              <a:gd name="connsiteY9" fmla="*/ 404038 h 1893190"/>
              <a:gd name="connsiteX10" fmla="*/ 116958 w 2062716"/>
              <a:gd name="connsiteY10" fmla="*/ 435935 h 1893190"/>
              <a:gd name="connsiteX11" fmla="*/ 85061 w 2062716"/>
              <a:gd name="connsiteY11" fmla="*/ 457200 h 1893190"/>
              <a:gd name="connsiteX12" fmla="*/ 74428 w 2062716"/>
              <a:gd name="connsiteY12" fmla="*/ 510363 h 1893190"/>
              <a:gd name="connsiteX13" fmla="*/ 53163 w 2062716"/>
              <a:gd name="connsiteY13" fmla="*/ 542261 h 1893190"/>
              <a:gd name="connsiteX14" fmla="*/ 42530 w 2062716"/>
              <a:gd name="connsiteY14" fmla="*/ 659219 h 1893190"/>
              <a:gd name="connsiteX15" fmla="*/ 31898 w 2062716"/>
              <a:gd name="connsiteY15" fmla="*/ 691117 h 1893190"/>
              <a:gd name="connsiteX16" fmla="*/ 21265 w 2062716"/>
              <a:gd name="connsiteY16" fmla="*/ 754912 h 1893190"/>
              <a:gd name="connsiteX17" fmla="*/ 0 w 2062716"/>
              <a:gd name="connsiteY17" fmla="*/ 861238 h 1893190"/>
              <a:gd name="connsiteX18" fmla="*/ 10633 w 2062716"/>
              <a:gd name="connsiteY18" fmla="*/ 1169582 h 1893190"/>
              <a:gd name="connsiteX19" fmla="*/ 31898 w 2062716"/>
              <a:gd name="connsiteY19" fmla="*/ 1244010 h 1893190"/>
              <a:gd name="connsiteX20" fmla="*/ 63795 w 2062716"/>
              <a:gd name="connsiteY20" fmla="*/ 1350335 h 1893190"/>
              <a:gd name="connsiteX21" fmla="*/ 85061 w 2062716"/>
              <a:gd name="connsiteY21" fmla="*/ 1392866 h 1893190"/>
              <a:gd name="connsiteX22" fmla="*/ 159488 w 2062716"/>
              <a:gd name="connsiteY22" fmla="*/ 1456661 h 1893190"/>
              <a:gd name="connsiteX23" fmla="*/ 212651 w 2062716"/>
              <a:gd name="connsiteY23" fmla="*/ 1488559 h 1893190"/>
              <a:gd name="connsiteX24" fmla="*/ 233916 w 2062716"/>
              <a:gd name="connsiteY24" fmla="*/ 1520456 h 1893190"/>
              <a:gd name="connsiteX25" fmla="*/ 297712 w 2062716"/>
              <a:gd name="connsiteY25" fmla="*/ 1562987 h 1893190"/>
              <a:gd name="connsiteX26" fmla="*/ 361507 w 2062716"/>
              <a:gd name="connsiteY26" fmla="*/ 1594884 h 1893190"/>
              <a:gd name="connsiteX27" fmla="*/ 425302 w 2062716"/>
              <a:gd name="connsiteY27" fmla="*/ 1637414 h 1893190"/>
              <a:gd name="connsiteX28" fmla="*/ 467833 w 2062716"/>
              <a:gd name="connsiteY28" fmla="*/ 1679945 h 1893190"/>
              <a:gd name="connsiteX29" fmla="*/ 499730 w 2062716"/>
              <a:gd name="connsiteY29" fmla="*/ 1701210 h 1893190"/>
              <a:gd name="connsiteX30" fmla="*/ 574158 w 2062716"/>
              <a:gd name="connsiteY30" fmla="*/ 1743740 h 1893190"/>
              <a:gd name="connsiteX31" fmla="*/ 606056 w 2062716"/>
              <a:gd name="connsiteY31" fmla="*/ 1775638 h 1893190"/>
              <a:gd name="connsiteX32" fmla="*/ 648586 w 2062716"/>
              <a:gd name="connsiteY32" fmla="*/ 1786270 h 1893190"/>
              <a:gd name="connsiteX33" fmla="*/ 765544 w 2062716"/>
              <a:gd name="connsiteY33" fmla="*/ 1818168 h 1893190"/>
              <a:gd name="connsiteX34" fmla="*/ 871870 w 2062716"/>
              <a:gd name="connsiteY34" fmla="*/ 1850066 h 1893190"/>
              <a:gd name="connsiteX35" fmla="*/ 903767 w 2062716"/>
              <a:gd name="connsiteY35" fmla="*/ 1860698 h 1893190"/>
              <a:gd name="connsiteX36" fmla="*/ 1116419 w 2062716"/>
              <a:gd name="connsiteY36" fmla="*/ 1871331 h 1893190"/>
              <a:gd name="connsiteX37" fmla="*/ 1382233 w 2062716"/>
              <a:gd name="connsiteY37" fmla="*/ 1871331 h 1893190"/>
              <a:gd name="connsiteX38" fmla="*/ 1414130 w 2062716"/>
              <a:gd name="connsiteY38" fmla="*/ 1850066 h 1893190"/>
              <a:gd name="connsiteX39" fmla="*/ 1456661 w 2062716"/>
              <a:gd name="connsiteY39" fmla="*/ 1839433 h 1893190"/>
              <a:gd name="connsiteX40" fmla="*/ 1488558 w 2062716"/>
              <a:gd name="connsiteY40" fmla="*/ 1818168 h 1893190"/>
              <a:gd name="connsiteX41" fmla="*/ 1520456 w 2062716"/>
              <a:gd name="connsiteY41" fmla="*/ 1807535 h 1893190"/>
              <a:gd name="connsiteX42" fmla="*/ 1584251 w 2062716"/>
              <a:gd name="connsiteY42" fmla="*/ 1765005 h 1893190"/>
              <a:gd name="connsiteX43" fmla="*/ 1637414 w 2062716"/>
              <a:gd name="connsiteY43" fmla="*/ 1722475 h 1893190"/>
              <a:gd name="connsiteX44" fmla="*/ 1701209 w 2062716"/>
              <a:gd name="connsiteY44" fmla="*/ 1669312 h 1893190"/>
              <a:gd name="connsiteX45" fmla="*/ 1722474 w 2062716"/>
              <a:gd name="connsiteY45" fmla="*/ 1637414 h 1893190"/>
              <a:gd name="connsiteX46" fmla="*/ 1775637 w 2062716"/>
              <a:gd name="connsiteY46" fmla="*/ 1584252 h 1893190"/>
              <a:gd name="connsiteX47" fmla="*/ 1818167 w 2062716"/>
              <a:gd name="connsiteY47" fmla="*/ 1520456 h 1893190"/>
              <a:gd name="connsiteX48" fmla="*/ 1860698 w 2062716"/>
              <a:gd name="connsiteY48" fmla="*/ 1467294 h 1893190"/>
              <a:gd name="connsiteX49" fmla="*/ 1871330 w 2062716"/>
              <a:gd name="connsiteY49" fmla="*/ 1424763 h 1893190"/>
              <a:gd name="connsiteX50" fmla="*/ 1913861 w 2062716"/>
              <a:gd name="connsiteY50" fmla="*/ 1371600 h 1893190"/>
              <a:gd name="connsiteX51" fmla="*/ 1956391 w 2062716"/>
              <a:gd name="connsiteY51" fmla="*/ 1307805 h 1893190"/>
              <a:gd name="connsiteX52" fmla="*/ 1977656 w 2062716"/>
              <a:gd name="connsiteY52" fmla="*/ 1275907 h 1893190"/>
              <a:gd name="connsiteX53" fmla="*/ 1998921 w 2062716"/>
              <a:gd name="connsiteY53" fmla="*/ 1244010 h 1893190"/>
              <a:gd name="connsiteX54" fmla="*/ 2020186 w 2062716"/>
              <a:gd name="connsiteY54" fmla="*/ 1180214 h 1893190"/>
              <a:gd name="connsiteX55" fmla="*/ 2030819 w 2062716"/>
              <a:gd name="connsiteY55" fmla="*/ 1148317 h 1893190"/>
              <a:gd name="connsiteX56" fmla="*/ 2041451 w 2062716"/>
              <a:gd name="connsiteY56" fmla="*/ 1105787 h 1893190"/>
              <a:gd name="connsiteX57" fmla="*/ 2062716 w 2062716"/>
              <a:gd name="connsiteY57" fmla="*/ 1041991 h 1893190"/>
              <a:gd name="connsiteX58" fmla="*/ 2052084 w 2062716"/>
              <a:gd name="connsiteY58" fmla="*/ 659219 h 1893190"/>
              <a:gd name="connsiteX59" fmla="*/ 2041451 w 2062716"/>
              <a:gd name="connsiteY59" fmla="*/ 616689 h 1893190"/>
              <a:gd name="connsiteX60" fmla="*/ 2020186 w 2062716"/>
              <a:gd name="connsiteY60" fmla="*/ 531628 h 1893190"/>
              <a:gd name="connsiteX61" fmla="*/ 1998921 w 2062716"/>
              <a:gd name="connsiteY61" fmla="*/ 499731 h 1893190"/>
              <a:gd name="connsiteX62" fmla="*/ 1988288 w 2062716"/>
              <a:gd name="connsiteY62" fmla="*/ 467833 h 1893190"/>
              <a:gd name="connsiteX63" fmla="*/ 1945758 w 2062716"/>
              <a:gd name="connsiteY63" fmla="*/ 393405 h 1893190"/>
              <a:gd name="connsiteX64" fmla="*/ 1935126 w 2062716"/>
              <a:gd name="connsiteY64" fmla="*/ 361507 h 1893190"/>
              <a:gd name="connsiteX65" fmla="*/ 1903228 w 2062716"/>
              <a:gd name="connsiteY65" fmla="*/ 329610 h 1893190"/>
              <a:gd name="connsiteX66" fmla="*/ 1860698 w 2062716"/>
              <a:gd name="connsiteY66" fmla="*/ 265814 h 1893190"/>
              <a:gd name="connsiteX67" fmla="*/ 1850065 w 2062716"/>
              <a:gd name="connsiteY67" fmla="*/ 233917 h 1893190"/>
              <a:gd name="connsiteX68" fmla="*/ 1818167 w 2062716"/>
              <a:gd name="connsiteY68" fmla="*/ 202019 h 1893190"/>
              <a:gd name="connsiteX69" fmla="*/ 1807535 w 2062716"/>
              <a:gd name="connsiteY69" fmla="*/ 170121 h 1893190"/>
              <a:gd name="connsiteX70" fmla="*/ 1733107 w 2062716"/>
              <a:gd name="connsiteY70" fmla="*/ 106326 h 1893190"/>
              <a:gd name="connsiteX71" fmla="*/ 1701209 w 2062716"/>
              <a:gd name="connsiteY71" fmla="*/ 95694 h 1893190"/>
              <a:gd name="connsiteX72" fmla="*/ 1637414 w 2062716"/>
              <a:gd name="connsiteY72" fmla="*/ 63796 h 1893190"/>
              <a:gd name="connsiteX73" fmla="*/ 1424763 w 2062716"/>
              <a:gd name="connsiteY73" fmla="*/ 31898 h 1893190"/>
              <a:gd name="connsiteX74" fmla="*/ 1371600 w 2062716"/>
              <a:gd name="connsiteY74" fmla="*/ 21266 h 1893190"/>
              <a:gd name="connsiteX75" fmla="*/ 1329070 w 2062716"/>
              <a:gd name="connsiteY75" fmla="*/ 10633 h 1893190"/>
              <a:gd name="connsiteX76" fmla="*/ 1105786 w 2062716"/>
              <a:gd name="connsiteY76" fmla="*/ 0 h 1893190"/>
              <a:gd name="connsiteX77" fmla="*/ 786809 w 2062716"/>
              <a:gd name="connsiteY77" fmla="*/ 10633 h 1893190"/>
              <a:gd name="connsiteX78" fmla="*/ 754912 w 2062716"/>
              <a:gd name="connsiteY78" fmla="*/ 31898 h 1893190"/>
              <a:gd name="connsiteX79" fmla="*/ 723014 w 2062716"/>
              <a:gd name="connsiteY79" fmla="*/ 42531 h 1893190"/>
              <a:gd name="connsiteX80" fmla="*/ 659219 w 2062716"/>
              <a:gd name="connsiteY80" fmla="*/ 85061 h 1893190"/>
              <a:gd name="connsiteX81" fmla="*/ 627321 w 2062716"/>
              <a:gd name="connsiteY81" fmla="*/ 95694 h 1893190"/>
              <a:gd name="connsiteX82" fmla="*/ 595423 w 2062716"/>
              <a:gd name="connsiteY82" fmla="*/ 116959 h 1893190"/>
              <a:gd name="connsiteX83" fmla="*/ 552893 w 2062716"/>
              <a:gd name="connsiteY83" fmla="*/ 95694 h 189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62716" h="1893190">
                <a:moveTo>
                  <a:pt x="552893" y="95694"/>
                </a:moveTo>
                <a:cubicBezTo>
                  <a:pt x="533400" y="97466"/>
                  <a:pt x="503884" y="118513"/>
                  <a:pt x="478465" y="127591"/>
                </a:cubicBezTo>
                <a:cubicBezTo>
                  <a:pt x="454166" y="136269"/>
                  <a:pt x="428698" y="141268"/>
                  <a:pt x="404037" y="148856"/>
                </a:cubicBezTo>
                <a:cubicBezTo>
                  <a:pt x="382613" y="155448"/>
                  <a:pt x="361712" y="163680"/>
                  <a:pt x="340242" y="170121"/>
                </a:cubicBezTo>
                <a:cubicBezTo>
                  <a:pt x="326245" y="174320"/>
                  <a:pt x="311763" y="176739"/>
                  <a:pt x="297712" y="180754"/>
                </a:cubicBezTo>
                <a:cubicBezTo>
                  <a:pt x="247838" y="195004"/>
                  <a:pt x="279996" y="188347"/>
                  <a:pt x="223284" y="212652"/>
                </a:cubicBezTo>
                <a:cubicBezTo>
                  <a:pt x="212982" y="217067"/>
                  <a:pt x="202019" y="219740"/>
                  <a:pt x="191386" y="223284"/>
                </a:cubicBezTo>
                <a:cubicBezTo>
                  <a:pt x="184298" y="233917"/>
                  <a:pt x="175836" y="243752"/>
                  <a:pt x="170121" y="255182"/>
                </a:cubicBezTo>
                <a:cubicBezTo>
                  <a:pt x="157215" y="280995"/>
                  <a:pt x="156137" y="313545"/>
                  <a:pt x="148856" y="340242"/>
                </a:cubicBezTo>
                <a:cubicBezTo>
                  <a:pt x="142958" y="361868"/>
                  <a:pt x="134680" y="382773"/>
                  <a:pt x="127591" y="404038"/>
                </a:cubicBezTo>
                <a:cubicBezTo>
                  <a:pt x="124047" y="414670"/>
                  <a:pt x="126283" y="429718"/>
                  <a:pt x="116958" y="435935"/>
                </a:cubicBezTo>
                <a:lnTo>
                  <a:pt x="85061" y="457200"/>
                </a:lnTo>
                <a:cubicBezTo>
                  <a:pt x="81517" y="474921"/>
                  <a:pt x="80774" y="493442"/>
                  <a:pt x="74428" y="510363"/>
                </a:cubicBezTo>
                <a:cubicBezTo>
                  <a:pt x="69941" y="522328"/>
                  <a:pt x="55841" y="529766"/>
                  <a:pt x="53163" y="542261"/>
                </a:cubicBezTo>
                <a:cubicBezTo>
                  <a:pt x="44961" y="580539"/>
                  <a:pt x="48066" y="620466"/>
                  <a:pt x="42530" y="659219"/>
                </a:cubicBezTo>
                <a:cubicBezTo>
                  <a:pt x="40945" y="670314"/>
                  <a:pt x="34329" y="680176"/>
                  <a:pt x="31898" y="691117"/>
                </a:cubicBezTo>
                <a:cubicBezTo>
                  <a:pt x="27221" y="712162"/>
                  <a:pt x="25238" y="733723"/>
                  <a:pt x="21265" y="754912"/>
                </a:cubicBezTo>
                <a:cubicBezTo>
                  <a:pt x="14604" y="790437"/>
                  <a:pt x="7088" y="825796"/>
                  <a:pt x="0" y="861238"/>
                </a:cubicBezTo>
                <a:cubicBezTo>
                  <a:pt x="3544" y="964019"/>
                  <a:pt x="2092" y="1067095"/>
                  <a:pt x="10633" y="1169582"/>
                </a:cubicBezTo>
                <a:cubicBezTo>
                  <a:pt x="12776" y="1195295"/>
                  <a:pt x="25109" y="1219117"/>
                  <a:pt x="31898" y="1244010"/>
                </a:cubicBezTo>
                <a:cubicBezTo>
                  <a:pt x="41056" y="1277589"/>
                  <a:pt x="48509" y="1319764"/>
                  <a:pt x="63795" y="1350335"/>
                </a:cubicBezTo>
                <a:cubicBezTo>
                  <a:pt x="70884" y="1364512"/>
                  <a:pt x="75848" y="1379968"/>
                  <a:pt x="85061" y="1392866"/>
                </a:cubicBezTo>
                <a:cubicBezTo>
                  <a:pt x="104935" y="1420689"/>
                  <a:pt x="133866" y="1435310"/>
                  <a:pt x="159488" y="1456661"/>
                </a:cubicBezTo>
                <a:cubicBezTo>
                  <a:pt x="198408" y="1489094"/>
                  <a:pt x="160367" y="1471130"/>
                  <a:pt x="212651" y="1488559"/>
                </a:cubicBezTo>
                <a:cubicBezTo>
                  <a:pt x="219739" y="1499191"/>
                  <a:pt x="224299" y="1512041"/>
                  <a:pt x="233916" y="1520456"/>
                </a:cubicBezTo>
                <a:cubicBezTo>
                  <a:pt x="253150" y="1537286"/>
                  <a:pt x="276447" y="1548810"/>
                  <a:pt x="297712" y="1562987"/>
                </a:cubicBezTo>
                <a:cubicBezTo>
                  <a:pt x="338935" y="1590469"/>
                  <a:pt x="317486" y="1580211"/>
                  <a:pt x="361507" y="1594884"/>
                </a:cubicBezTo>
                <a:cubicBezTo>
                  <a:pt x="382772" y="1609061"/>
                  <a:pt x="407230" y="1619342"/>
                  <a:pt x="425302" y="1637414"/>
                </a:cubicBezTo>
                <a:cubicBezTo>
                  <a:pt x="439479" y="1651591"/>
                  <a:pt x="451151" y="1668824"/>
                  <a:pt x="467833" y="1679945"/>
                </a:cubicBezTo>
                <a:cubicBezTo>
                  <a:pt x="478465" y="1687033"/>
                  <a:pt x="488635" y="1694870"/>
                  <a:pt x="499730" y="1701210"/>
                </a:cubicBezTo>
                <a:cubicBezTo>
                  <a:pt x="532823" y="1720120"/>
                  <a:pt x="545896" y="1720188"/>
                  <a:pt x="574158" y="1743740"/>
                </a:cubicBezTo>
                <a:cubicBezTo>
                  <a:pt x="585710" y="1753366"/>
                  <a:pt x="593000" y="1768178"/>
                  <a:pt x="606056" y="1775638"/>
                </a:cubicBezTo>
                <a:cubicBezTo>
                  <a:pt x="618744" y="1782888"/>
                  <a:pt x="634589" y="1782071"/>
                  <a:pt x="648586" y="1786270"/>
                </a:cubicBezTo>
                <a:cubicBezTo>
                  <a:pt x="790840" y="1828946"/>
                  <a:pt x="640967" y="1790484"/>
                  <a:pt x="765544" y="1818168"/>
                </a:cubicBezTo>
                <a:cubicBezTo>
                  <a:pt x="813761" y="1828883"/>
                  <a:pt x="818845" y="1832391"/>
                  <a:pt x="871870" y="1850066"/>
                </a:cubicBezTo>
                <a:cubicBezTo>
                  <a:pt x="882502" y="1853610"/>
                  <a:pt x="892574" y="1860138"/>
                  <a:pt x="903767" y="1860698"/>
                </a:cubicBezTo>
                <a:lnTo>
                  <a:pt x="1116419" y="1871331"/>
                </a:lnTo>
                <a:cubicBezTo>
                  <a:pt x="1216576" y="1904716"/>
                  <a:pt x="1177427" y="1895907"/>
                  <a:pt x="1382233" y="1871331"/>
                </a:cubicBezTo>
                <a:cubicBezTo>
                  <a:pt x="1394921" y="1869809"/>
                  <a:pt x="1402385" y="1855100"/>
                  <a:pt x="1414130" y="1850066"/>
                </a:cubicBezTo>
                <a:cubicBezTo>
                  <a:pt x="1427562" y="1844309"/>
                  <a:pt x="1442484" y="1842977"/>
                  <a:pt x="1456661" y="1839433"/>
                </a:cubicBezTo>
                <a:cubicBezTo>
                  <a:pt x="1467293" y="1832345"/>
                  <a:pt x="1477129" y="1823883"/>
                  <a:pt x="1488558" y="1818168"/>
                </a:cubicBezTo>
                <a:cubicBezTo>
                  <a:pt x="1498583" y="1813156"/>
                  <a:pt x="1511704" y="1814536"/>
                  <a:pt x="1520456" y="1807535"/>
                </a:cubicBezTo>
                <a:cubicBezTo>
                  <a:pt x="1587209" y="1754133"/>
                  <a:pt x="1486576" y="1789425"/>
                  <a:pt x="1584251" y="1765005"/>
                </a:cubicBezTo>
                <a:cubicBezTo>
                  <a:pt x="1649374" y="1667319"/>
                  <a:pt x="1560379" y="1786669"/>
                  <a:pt x="1637414" y="1722475"/>
                </a:cubicBezTo>
                <a:cubicBezTo>
                  <a:pt x="1714662" y="1658103"/>
                  <a:pt x="1628072" y="1693693"/>
                  <a:pt x="1701209" y="1669312"/>
                </a:cubicBezTo>
                <a:cubicBezTo>
                  <a:pt x="1708297" y="1658679"/>
                  <a:pt x="1714059" y="1647031"/>
                  <a:pt x="1722474" y="1637414"/>
                </a:cubicBezTo>
                <a:cubicBezTo>
                  <a:pt x="1738977" y="1618554"/>
                  <a:pt x="1761736" y="1605104"/>
                  <a:pt x="1775637" y="1584252"/>
                </a:cubicBezTo>
                <a:cubicBezTo>
                  <a:pt x="1789814" y="1562987"/>
                  <a:pt x="1800095" y="1538528"/>
                  <a:pt x="1818167" y="1520456"/>
                </a:cubicBezTo>
                <a:cubicBezTo>
                  <a:pt x="1848469" y="1490155"/>
                  <a:pt x="1833872" y="1507532"/>
                  <a:pt x="1860698" y="1467294"/>
                </a:cubicBezTo>
                <a:cubicBezTo>
                  <a:pt x="1864242" y="1453117"/>
                  <a:pt x="1865574" y="1438195"/>
                  <a:pt x="1871330" y="1424763"/>
                </a:cubicBezTo>
                <a:cubicBezTo>
                  <a:pt x="1888674" y="1384292"/>
                  <a:pt x="1890998" y="1402084"/>
                  <a:pt x="1913861" y="1371600"/>
                </a:cubicBezTo>
                <a:cubicBezTo>
                  <a:pt x="1929195" y="1351154"/>
                  <a:pt x="1942214" y="1329070"/>
                  <a:pt x="1956391" y="1307805"/>
                </a:cubicBezTo>
                <a:lnTo>
                  <a:pt x="1977656" y="1275907"/>
                </a:lnTo>
                <a:cubicBezTo>
                  <a:pt x="1984744" y="1265275"/>
                  <a:pt x="1994880" y="1256133"/>
                  <a:pt x="1998921" y="1244010"/>
                </a:cubicBezTo>
                <a:lnTo>
                  <a:pt x="2020186" y="1180214"/>
                </a:lnTo>
                <a:cubicBezTo>
                  <a:pt x="2023730" y="1169582"/>
                  <a:pt x="2028101" y="1159190"/>
                  <a:pt x="2030819" y="1148317"/>
                </a:cubicBezTo>
                <a:cubicBezTo>
                  <a:pt x="2034363" y="1134140"/>
                  <a:pt x="2037252" y="1119784"/>
                  <a:pt x="2041451" y="1105787"/>
                </a:cubicBezTo>
                <a:cubicBezTo>
                  <a:pt x="2047892" y="1084317"/>
                  <a:pt x="2062716" y="1041991"/>
                  <a:pt x="2062716" y="1041991"/>
                </a:cubicBezTo>
                <a:cubicBezTo>
                  <a:pt x="2059172" y="914400"/>
                  <a:pt x="2058458" y="786700"/>
                  <a:pt x="2052084" y="659219"/>
                </a:cubicBezTo>
                <a:cubicBezTo>
                  <a:pt x="2051354" y="644624"/>
                  <a:pt x="2044621" y="630954"/>
                  <a:pt x="2041451" y="616689"/>
                </a:cubicBezTo>
                <a:cubicBezTo>
                  <a:pt x="2036597" y="594846"/>
                  <a:pt x="2031588" y="554431"/>
                  <a:pt x="2020186" y="531628"/>
                </a:cubicBezTo>
                <a:cubicBezTo>
                  <a:pt x="2014471" y="520199"/>
                  <a:pt x="2004636" y="511160"/>
                  <a:pt x="1998921" y="499731"/>
                </a:cubicBezTo>
                <a:cubicBezTo>
                  <a:pt x="1993909" y="489706"/>
                  <a:pt x="1993300" y="477858"/>
                  <a:pt x="1988288" y="467833"/>
                </a:cubicBezTo>
                <a:cubicBezTo>
                  <a:pt x="1934907" y="361071"/>
                  <a:pt x="2001667" y="523863"/>
                  <a:pt x="1945758" y="393405"/>
                </a:cubicBezTo>
                <a:cubicBezTo>
                  <a:pt x="1941343" y="383103"/>
                  <a:pt x="1941343" y="370832"/>
                  <a:pt x="1935126" y="361507"/>
                </a:cubicBezTo>
                <a:cubicBezTo>
                  <a:pt x="1926785" y="348996"/>
                  <a:pt x="1912460" y="341479"/>
                  <a:pt x="1903228" y="329610"/>
                </a:cubicBezTo>
                <a:cubicBezTo>
                  <a:pt x="1887537" y="309436"/>
                  <a:pt x="1868780" y="290060"/>
                  <a:pt x="1860698" y="265814"/>
                </a:cubicBezTo>
                <a:cubicBezTo>
                  <a:pt x="1857154" y="255182"/>
                  <a:pt x="1856282" y="243242"/>
                  <a:pt x="1850065" y="233917"/>
                </a:cubicBezTo>
                <a:cubicBezTo>
                  <a:pt x="1841724" y="221406"/>
                  <a:pt x="1828800" y="212652"/>
                  <a:pt x="1818167" y="202019"/>
                </a:cubicBezTo>
                <a:cubicBezTo>
                  <a:pt x="1814623" y="191386"/>
                  <a:pt x="1813752" y="179446"/>
                  <a:pt x="1807535" y="170121"/>
                </a:cubicBezTo>
                <a:cubicBezTo>
                  <a:pt x="1795934" y="152720"/>
                  <a:pt x="1748978" y="115395"/>
                  <a:pt x="1733107" y="106326"/>
                </a:cubicBezTo>
                <a:cubicBezTo>
                  <a:pt x="1723376" y="100765"/>
                  <a:pt x="1711842" y="99238"/>
                  <a:pt x="1701209" y="95694"/>
                </a:cubicBezTo>
                <a:cubicBezTo>
                  <a:pt x="1667051" y="61534"/>
                  <a:pt x="1693402" y="80592"/>
                  <a:pt x="1637414" y="63796"/>
                </a:cubicBezTo>
                <a:cubicBezTo>
                  <a:pt x="1510238" y="25644"/>
                  <a:pt x="1631904" y="46694"/>
                  <a:pt x="1424763" y="31898"/>
                </a:cubicBezTo>
                <a:cubicBezTo>
                  <a:pt x="1407042" y="28354"/>
                  <a:pt x="1389242" y="25186"/>
                  <a:pt x="1371600" y="21266"/>
                </a:cubicBezTo>
                <a:cubicBezTo>
                  <a:pt x="1357335" y="18096"/>
                  <a:pt x="1343636" y="11798"/>
                  <a:pt x="1329070" y="10633"/>
                </a:cubicBezTo>
                <a:cubicBezTo>
                  <a:pt x="1254795" y="4691"/>
                  <a:pt x="1180214" y="3544"/>
                  <a:pt x="1105786" y="0"/>
                </a:cubicBezTo>
                <a:cubicBezTo>
                  <a:pt x="999460" y="3544"/>
                  <a:pt x="892757" y="1001"/>
                  <a:pt x="786809" y="10633"/>
                </a:cubicBezTo>
                <a:cubicBezTo>
                  <a:pt x="774083" y="11790"/>
                  <a:pt x="766341" y="26183"/>
                  <a:pt x="754912" y="31898"/>
                </a:cubicBezTo>
                <a:cubicBezTo>
                  <a:pt x="744887" y="36910"/>
                  <a:pt x="732811" y="37088"/>
                  <a:pt x="723014" y="42531"/>
                </a:cubicBezTo>
                <a:cubicBezTo>
                  <a:pt x="700673" y="54943"/>
                  <a:pt x="683465" y="76979"/>
                  <a:pt x="659219" y="85061"/>
                </a:cubicBezTo>
                <a:cubicBezTo>
                  <a:pt x="648586" y="88605"/>
                  <a:pt x="637346" y="90682"/>
                  <a:pt x="627321" y="95694"/>
                </a:cubicBezTo>
                <a:cubicBezTo>
                  <a:pt x="615891" y="101409"/>
                  <a:pt x="607898" y="114187"/>
                  <a:pt x="595423" y="116959"/>
                </a:cubicBezTo>
                <a:cubicBezTo>
                  <a:pt x="574664" y="121572"/>
                  <a:pt x="572386" y="93922"/>
                  <a:pt x="552893" y="95694"/>
                </a:cubicBezTo>
                <a:close/>
              </a:path>
            </a:pathLst>
          </a:custGeom>
          <a:noFill/>
          <a:ln w="127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6443663" y="527448"/>
            <a:ext cx="726127" cy="63103"/>
          </a:xfrm>
          <a:custGeom>
            <a:avLst/>
            <a:gdLst>
              <a:gd name="connsiteX0" fmla="*/ 0 w 786810"/>
              <a:gd name="connsiteY0" fmla="*/ 20269 h 84064"/>
              <a:gd name="connsiteX1" fmla="*/ 457200 w 786810"/>
              <a:gd name="connsiteY1" fmla="*/ 20269 h 84064"/>
              <a:gd name="connsiteX2" fmla="*/ 520996 w 786810"/>
              <a:gd name="connsiteY2" fmla="*/ 41534 h 84064"/>
              <a:gd name="connsiteX3" fmla="*/ 552893 w 786810"/>
              <a:gd name="connsiteY3" fmla="*/ 52167 h 84064"/>
              <a:gd name="connsiteX4" fmla="*/ 712382 w 786810"/>
              <a:gd name="connsiteY4" fmla="*/ 62799 h 84064"/>
              <a:gd name="connsiteX5" fmla="*/ 744279 w 786810"/>
              <a:gd name="connsiteY5" fmla="*/ 73432 h 84064"/>
              <a:gd name="connsiteX6" fmla="*/ 786810 w 786810"/>
              <a:gd name="connsiteY6" fmla="*/ 84064 h 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810" h="84064">
                <a:moveTo>
                  <a:pt x="0" y="20269"/>
                </a:moveTo>
                <a:cubicBezTo>
                  <a:pt x="180866" y="-9876"/>
                  <a:pt x="117254" y="-3448"/>
                  <a:pt x="457200" y="20269"/>
                </a:cubicBezTo>
                <a:cubicBezTo>
                  <a:pt x="479561" y="21829"/>
                  <a:pt x="499731" y="34445"/>
                  <a:pt x="520996" y="41534"/>
                </a:cubicBezTo>
                <a:cubicBezTo>
                  <a:pt x="531628" y="45078"/>
                  <a:pt x="541710" y="51422"/>
                  <a:pt x="552893" y="52167"/>
                </a:cubicBezTo>
                <a:lnTo>
                  <a:pt x="712382" y="62799"/>
                </a:lnTo>
                <a:cubicBezTo>
                  <a:pt x="723014" y="66343"/>
                  <a:pt x="733503" y="70353"/>
                  <a:pt x="744279" y="73432"/>
                </a:cubicBezTo>
                <a:cubicBezTo>
                  <a:pt x="758330" y="77447"/>
                  <a:pt x="786810" y="84064"/>
                  <a:pt x="786810" y="84064"/>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4684714" y="1513285"/>
            <a:ext cx="278715" cy="265509"/>
          </a:xfrm>
          <a:custGeom>
            <a:avLst/>
            <a:gdLst>
              <a:gd name="connsiteX0" fmla="*/ 14798 w 301877"/>
              <a:gd name="connsiteY0" fmla="*/ 2733 h 353607"/>
              <a:gd name="connsiteX1" fmla="*/ 248714 w 301877"/>
              <a:gd name="connsiteY1" fmla="*/ 23998 h 353607"/>
              <a:gd name="connsiteX2" fmla="*/ 269979 w 301877"/>
              <a:gd name="connsiteY2" fmla="*/ 55896 h 353607"/>
              <a:gd name="connsiteX3" fmla="*/ 280612 w 301877"/>
              <a:gd name="connsiteY3" fmla="*/ 87794 h 353607"/>
              <a:gd name="connsiteX4" fmla="*/ 301877 w 301877"/>
              <a:gd name="connsiteY4" fmla="*/ 194119 h 353607"/>
              <a:gd name="connsiteX5" fmla="*/ 248714 w 301877"/>
              <a:gd name="connsiteY5" fmla="*/ 342975 h 353607"/>
              <a:gd name="connsiteX6" fmla="*/ 216816 w 301877"/>
              <a:gd name="connsiteY6" fmla="*/ 353607 h 353607"/>
              <a:gd name="connsiteX7" fmla="*/ 110491 w 301877"/>
              <a:gd name="connsiteY7" fmla="*/ 342975 h 353607"/>
              <a:gd name="connsiteX8" fmla="*/ 89226 w 301877"/>
              <a:gd name="connsiteY8" fmla="*/ 311077 h 353607"/>
              <a:gd name="connsiteX9" fmla="*/ 67960 w 301877"/>
              <a:gd name="connsiteY9" fmla="*/ 247282 h 353607"/>
              <a:gd name="connsiteX10" fmla="*/ 36063 w 301877"/>
              <a:gd name="connsiteY10" fmla="*/ 151589 h 353607"/>
              <a:gd name="connsiteX11" fmla="*/ 25430 w 301877"/>
              <a:gd name="connsiteY11" fmla="*/ 119691 h 353607"/>
              <a:gd name="connsiteX12" fmla="*/ 14798 w 301877"/>
              <a:gd name="connsiteY12" fmla="*/ 77161 h 353607"/>
              <a:gd name="connsiteX13" fmla="*/ 14798 w 301877"/>
              <a:gd name="connsiteY13" fmla="*/ 2733 h 35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1877" h="353607">
                <a:moveTo>
                  <a:pt x="14798" y="2733"/>
                </a:moveTo>
                <a:cubicBezTo>
                  <a:pt x="53784" y="-6127"/>
                  <a:pt x="172066" y="8030"/>
                  <a:pt x="248714" y="23998"/>
                </a:cubicBezTo>
                <a:cubicBezTo>
                  <a:pt x="261224" y="26604"/>
                  <a:pt x="264264" y="44466"/>
                  <a:pt x="269979" y="55896"/>
                </a:cubicBezTo>
                <a:cubicBezTo>
                  <a:pt x="274991" y="65921"/>
                  <a:pt x="277533" y="77017"/>
                  <a:pt x="280612" y="87794"/>
                </a:cubicBezTo>
                <a:cubicBezTo>
                  <a:pt x="293299" y="132199"/>
                  <a:pt x="293523" y="144000"/>
                  <a:pt x="301877" y="194119"/>
                </a:cubicBezTo>
                <a:cubicBezTo>
                  <a:pt x="291269" y="321407"/>
                  <a:pt x="328918" y="308603"/>
                  <a:pt x="248714" y="342975"/>
                </a:cubicBezTo>
                <a:cubicBezTo>
                  <a:pt x="238412" y="347390"/>
                  <a:pt x="227449" y="350063"/>
                  <a:pt x="216816" y="353607"/>
                </a:cubicBezTo>
                <a:cubicBezTo>
                  <a:pt x="181374" y="350063"/>
                  <a:pt x="144282" y="354239"/>
                  <a:pt x="110491" y="342975"/>
                </a:cubicBezTo>
                <a:cubicBezTo>
                  <a:pt x="98368" y="338934"/>
                  <a:pt x="94416" y="322754"/>
                  <a:pt x="89226" y="311077"/>
                </a:cubicBezTo>
                <a:cubicBezTo>
                  <a:pt x="80122" y="290594"/>
                  <a:pt x="75048" y="268547"/>
                  <a:pt x="67960" y="247282"/>
                </a:cubicBezTo>
                <a:lnTo>
                  <a:pt x="36063" y="151589"/>
                </a:lnTo>
                <a:cubicBezTo>
                  <a:pt x="32519" y="140956"/>
                  <a:pt x="28148" y="130564"/>
                  <a:pt x="25430" y="119691"/>
                </a:cubicBezTo>
                <a:lnTo>
                  <a:pt x="14798" y="77161"/>
                </a:lnTo>
                <a:cubicBezTo>
                  <a:pt x="27671" y="38538"/>
                  <a:pt x="-24188" y="11593"/>
                  <a:pt x="14798" y="2733"/>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Forme libre 8"/>
          <p:cNvSpPr/>
          <p:nvPr/>
        </p:nvSpPr>
        <p:spPr>
          <a:xfrm>
            <a:off x="5262563" y="1938338"/>
            <a:ext cx="258178" cy="183356"/>
          </a:xfrm>
          <a:custGeom>
            <a:avLst/>
            <a:gdLst>
              <a:gd name="connsiteX0" fmla="*/ 10633 w 278228"/>
              <a:gd name="connsiteY0" fmla="*/ 10632 h 244548"/>
              <a:gd name="connsiteX1" fmla="*/ 127591 w 278228"/>
              <a:gd name="connsiteY1" fmla="*/ 21265 h 244548"/>
              <a:gd name="connsiteX2" fmla="*/ 159489 w 278228"/>
              <a:gd name="connsiteY2" fmla="*/ 31897 h 244548"/>
              <a:gd name="connsiteX3" fmla="*/ 212651 w 278228"/>
              <a:gd name="connsiteY3" fmla="*/ 74428 h 244548"/>
              <a:gd name="connsiteX4" fmla="*/ 244549 w 278228"/>
              <a:gd name="connsiteY4" fmla="*/ 95693 h 244548"/>
              <a:gd name="connsiteX5" fmla="*/ 265814 w 278228"/>
              <a:gd name="connsiteY5" fmla="*/ 127590 h 244548"/>
              <a:gd name="connsiteX6" fmla="*/ 255182 w 278228"/>
              <a:gd name="connsiteY6" fmla="*/ 233916 h 244548"/>
              <a:gd name="connsiteX7" fmla="*/ 180754 w 278228"/>
              <a:gd name="connsiteY7" fmla="*/ 244548 h 244548"/>
              <a:gd name="connsiteX8" fmla="*/ 53163 w 278228"/>
              <a:gd name="connsiteY8" fmla="*/ 223283 h 244548"/>
              <a:gd name="connsiteX9" fmla="*/ 21265 w 278228"/>
              <a:gd name="connsiteY9" fmla="*/ 202018 h 244548"/>
              <a:gd name="connsiteX10" fmla="*/ 10633 w 278228"/>
              <a:gd name="connsiteY10" fmla="*/ 159488 h 244548"/>
              <a:gd name="connsiteX11" fmla="*/ 0 w 278228"/>
              <a:gd name="connsiteY11" fmla="*/ 127590 h 244548"/>
              <a:gd name="connsiteX12" fmla="*/ 10633 w 278228"/>
              <a:gd name="connsiteY12" fmla="*/ 42530 h 244548"/>
              <a:gd name="connsiteX13" fmla="*/ 10633 w 278228"/>
              <a:gd name="connsiteY13" fmla="*/ 10632 h 24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228" h="244548">
                <a:moveTo>
                  <a:pt x="10633" y="10632"/>
                </a:moveTo>
                <a:cubicBezTo>
                  <a:pt x="85777" y="-4396"/>
                  <a:pt x="46650" y="-5715"/>
                  <a:pt x="127591" y="21265"/>
                </a:cubicBezTo>
                <a:lnTo>
                  <a:pt x="159489" y="31897"/>
                </a:lnTo>
                <a:cubicBezTo>
                  <a:pt x="257674" y="97354"/>
                  <a:pt x="136892" y="13820"/>
                  <a:pt x="212651" y="74428"/>
                </a:cubicBezTo>
                <a:cubicBezTo>
                  <a:pt x="222630" y="82411"/>
                  <a:pt x="233916" y="88605"/>
                  <a:pt x="244549" y="95693"/>
                </a:cubicBezTo>
                <a:cubicBezTo>
                  <a:pt x="251637" y="106325"/>
                  <a:pt x="260099" y="116161"/>
                  <a:pt x="265814" y="127590"/>
                </a:cubicBezTo>
                <a:cubicBezTo>
                  <a:pt x="281553" y="159068"/>
                  <a:pt x="286555" y="206029"/>
                  <a:pt x="255182" y="233916"/>
                </a:cubicBezTo>
                <a:cubicBezTo>
                  <a:pt x="236451" y="250566"/>
                  <a:pt x="205563" y="241004"/>
                  <a:pt x="180754" y="244548"/>
                </a:cubicBezTo>
                <a:cubicBezTo>
                  <a:pt x="150427" y="241179"/>
                  <a:pt x="88791" y="241097"/>
                  <a:pt x="53163" y="223283"/>
                </a:cubicBezTo>
                <a:cubicBezTo>
                  <a:pt x="41733" y="217568"/>
                  <a:pt x="31898" y="209106"/>
                  <a:pt x="21265" y="202018"/>
                </a:cubicBezTo>
                <a:cubicBezTo>
                  <a:pt x="17721" y="187841"/>
                  <a:pt x="14647" y="173539"/>
                  <a:pt x="10633" y="159488"/>
                </a:cubicBezTo>
                <a:cubicBezTo>
                  <a:pt x="7554" y="148711"/>
                  <a:pt x="0" y="138798"/>
                  <a:pt x="0" y="127590"/>
                </a:cubicBezTo>
                <a:cubicBezTo>
                  <a:pt x="0" y="99016"/>
                  <a:pt x="5522" y="70643"/>
                  <a:pt x="10633" y="42530"/>
                </a:cubicBezTo>
                <a:cubicBezTo>
                  <a:pt x="12638" y="31503"/>
                  <a:pt x="21265" y="10632"/>
                  <a:pt x="10633" y="10632"/>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0" name="Forme libre 9"/>
          <p:cNvSpPr/>
          <p:nvPr/>
        </p:nvSpPr>
        <p:spPr>
          <a:xfrm>
            <a:off x="7884368" y="1395413"/>
            <a:ext cx="324190" cy="288131"/>
          </a:xfrm>
          <a:custGeom>
            <a:avLst/>
            <a:gdLst>
              <a:gd name="connsiteX0" fmla="*/ 85061 w 350875"/>
              <a:gd name="connsiteY0" fmla="*/ 11028 h 383722"/>
              <a:gd name="connsiteX1" fmla="*/ 138224 w 350875"/>
              <a:gd name="connsiteY1" fmla="*/ 396 h 383722"/>
              <a:gd name="connsiteX2" fmla="*/ 202019 w 350875"/>
              <a:gd name="connsiteY2" fmla="*/ 21661 h 383722"/>
              <a:gd name="connsiteX3" fmla="*/ 276447 w 350875"/>
              <a:gd name="connsiteY3" fmla="*/ 42926 h 383722"/>
              <a:gd name="connsiteX4" fmla="*/ 329610 w 350875"/>
              <a:gd name="connsiteY4" fmla="*/ 117354 h 383722"/>
              <a:gd name="connsiteX5" fmla="*/ 350875 w 350875"/>
              <a:gd name="connsiteY5" fmla="*/ 181149 h 383722"/>
              <a:gd name="connsiteX6" fmla="*/ 308345 w 350875"/>
              <a:gd name="connsiteY6" fmla="*/ 234312 h 383722"/>
              <a:gd name="connsiteX7" fmla="*/ 244549 w 350875"/>
              <a:gd name="connsiteY7" fmla="*/ 255577 h 383722"/>
              <a:gd name="connsiteX8" fmla="*/ 212652 w 350875"/>
              <a:gd name="connsiteY8" fmla="*/ 276842 h 383722"/>
              <a:gd name="connsiteX9" fmla="*/ 180754 w 350875"/>
              <a:gd name="connsiteY9" fmla="*/ 340638 h 383722"/>
              <a:gd name="connsiteX10" fmla="*/ 148856 w 350875"/>
              <a:gd name="connsiteY10" fmla="*/ 351270 h 383722"/>
              <a:gd name="connsiteX11" fmla="*/ 116959 w 350875"/>
              <a:gd name="connsiteY11" fmla="*/ 372535 h 383722"/>
              <a:gd name="connsiteX12" fmla="*/ 0 w 350875"/>
              <a:gd name="connsiteY12" fmla="*/ 372535 h 383722"/>
              <a:gd name="connsiteX13" fmla="*/ 10633 w 350875"/>
              <a:gd name="connsiteY13" fmla="*/ 298107 h 383722"/>
              <a:gd name="connsiteX14" fmla="*/ 42531 w 350875"/>
              <a:gd name="connsiteY14" fmla="*/ 266210 h 383722"/>
              <a:gd name="connsiteX15" fmla="*/ 63796 w 350875"/>
              <a:gd name="connsiteY15" fmla="*/ 234312 h 383722"/>
              <a:gd name="connsiteX16" fmla="*/ 74428 w 350875"/>
              <a:gd name="connsiteY16" fmla="*/ 191782 h 383722"/>
              <a:gd name="connsiteX17" fmla="*/ 85061 w 350875"/>
              <a:gd name="connsiteY17" fmla="*/ 74824 h 383722"/>
              <a:gd name="connsiteX18" fmla="*/ 106326 w 350875"/>
              <a:gd name="connsiteY18" fmla="*/ 53558 h 383722"/>
              <a:gd name="connsiteX19" fmla="*/ 85061 w 350875"/>
              <a:gd name="connsiteY19" fmla="*/ 11028 h 3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0875" h="383722">
                <a:moveTo>
                  <a:pt x="85061" y="11028"/>
                </a:moveTo>
                <a:cubicBezTo>
                  <a:pt x="90377" y="2168"/>
                  <a:pt x="120226" y="-1240"/>
                  <a:pt x="138224" y="396"/>
                </a:cubicBezTo>
                <a:cubicBezTo>
                  <a:pt x="160547" y="2425"/>
                  <a:pt x="180273" y="16225"/>
                  <a:pt x="202019" y="21661"/>
                </a:cubicBezTo>
                <a:cubicBezTo>
                  <a:pt x="255422" y="35011"/>
                  <a:pt x="230686" y="27672"/>
                  <a:pt x="276447" y="42926"/>
                </a:cubicBezTo>
                <a:cubicBezTo>
                  <a:pt x="280734" y="48642"/>
                  <a:pt x="323955" y="104630"/>
                  <a:pt x="329610" y="117354"/>
                </a:cubicBezTo>
                <a:cubicBezTo>
                  <a:pt x="338714" y="137837"/>
                  <a:pt x="350875" y="181149"/>
                  <a:pt x="350875" y="181149"/>
                </a:cubicBezTo>
                <a:cubicBezTo>
                  <a:pt x="339345" y="215737"/>
                  <a:pt x="345983" y="217584"/>
                  <a:pt x="308345" y="234312"/>
                </a:cubicBezTo>
                <a:cubicBezTo>
                  <a:pt x="287861" y="243416"/>
                  <a:pt x="244549" y="255577"/>
                  <a:pt x="244549" y="255577"/>
                </a:cubicBezTo>
                <a:cubicBezTo>
                  <a:pt x="233917" y="262665"/>
                  <a:pt x="220635" y="266864"/>
                  <a:pt x="212652" y="276842"/>
                </a:cubicBezTo>
                <a:cubicBezTo>
                  <a:pt x="178412" y="319642"/>
                  <a:pt x="230544" y="300806"/>
                  <a:pt x="180754" y="340638"/>
                </a:cubicBezTo>
                <a:cubicBezTo>
                  <a:pt x="172002" y="347639"/>
                  <a:pt x="159489" y="347726"/>
                  <a:pt x="148856" y="351270"/>
                </a:cubicBezTo>
                <a:cubicBezTo>
                  <a:pt x="138224" y="358358"/>
                  <a:pt x="129082" y="368494"/>
                  <a:pt x="116959" y="372535"/>
                </a:cubicBezTo>
                <a:cubicBezTo>
                  <a:pt x="60843" y="391241"/>
                  <a:pt x="52922" y="383120"/>
                  <a:pt x="0" y="372535"/>
                </a:cubicBezTo>
                <a:cubicBezTo>
                  <a:pt x="3544" y="347726"/>
                  <a:pt x="1325" y="321376"/>
                  <a:pt x="10633" y="298107"/>
                </a:cubicBezTo>
                <a:cubicBezTo>
                  <a:pt x="16218" y="284146"/>
                  <a:pt x="32905" y="277761"/>
                  <a:pt x="42531" y="266210"/>
                </a:cubicBezTo>
                <a:cubicBezTo>
                  <a:pt x="50712" y="256393"/>
                  <a:pt x="56708" y="244945"/>
                  <a:pt x="63796" y="234312"/>
                </a:cubicBezTo>
                <a:cubicBezTo>
                  <a:pt x="67340" y="220135"/>
                  <a:pt x="72497" y="206267"/>
                  <a:pt x="74428" y="191782"/>
                </a:cubicBezTo>
                <a:cubicBezTo>
                  <a:pt x="79602" y="152979"/>
                  <a:pt x="76258" y="112968"/>
                  <a:pt x="85061" y="74824"/>
                </a:cubicBezTo>
                <a:cubicBezTo>
                  <a:pt x="87315" y="65056"/>
                  <a:pt x="102603" y="62866"/>
                  <a:pt x="106326" y="53558"/>
                </a:cubicBezTo>
                <a:cubicBezTo>
                  <a:pt x="110275" y="43686"/>
                  <a:pt x="79745" y="19888"/>
                  <a:pt x="85061" y="11028"/>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Forme libre 10"/>
          <p:cNvSpPr/>
          <p:nvPr/>
        </p:nvSpPr>
        <p:spPr>
          <a:xfrm>
            <a:off x="7994902" y="877491"/>
            <a:ext cx="177498" cy="119063"/>
          </a:xfrm>
          <a:custGeom>
            <a:avLst/>
            <a:gdLst>
              <a:gd name="connsiteX0" fmla="*/ 73467 w 191522"/>
              <a:gd name="connsiteY0" fmla="*/ 31898 h 159489"/>
              <a:gd name="connsiteX1" fmla="*/ 20304 w 191522"/>
              <a:gd name="connsiteY1" fmla="*/ 42531 h 159489"/>
              <a:gd name="connsiteX2" fmla="*/ 30936 w 191522"/>
              <a:gd name="connsiteY2" fmla="*/ 159489 h 159489"/>
              <a:gd name="connsiteX3" fmla="*/ 169160 w 191522"/>
              <a:gd name="connsiteY3" fmla="*/ 148856 h 159489"/>
              <a:gd name="connsiteX4" fmla="*/ 190425 w 191522"/>
              <a:gd name="connsiteY4" fmla="*/ 116959 h 159489"/>
              <a:gd name="connsiteX5" fmla="*/ 179792 w 191522"/>
              <a:gd name="connsiteY5" fmla="*/ 31898 h 159489"/>
              <a:gd name="connsiteX6" fmla="*/ 137262 w 191522"/>
              <a:gd name="connsiteY6" fmla="*/ 0 h 159489"/>
              <a:gd name="connsiteX7" fmla="*/ 94732 w 191522"/>
              <a:gd name="connsiteY7" fmla="*/ 21266 h 159489"/>
              <a:gd name="connsiteX8" fmla="*/ 73467 w 191522"/>
              <a:gd name="connsiteY8" fmla="*/ 31898 h 15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22" h="159489">
                <a:moveTo>
                  <a:pt x="73467" y="31898"/>
                </a:moveTo>
                <a:cubicBezTo>
                  <a:pt x="61062" y="35442"/>
                  <a:pt x="30329" y="27494"/>
                  <a:pt x="20304" y="42531"/>
                </a:cubicBezTo>
                <a:cubicBezTo>
                  <a:pt x="-18385" y="100564"/>
                  <a:pt x="5659" y="121574"/>
                  <a:pt x="30936" y="159489"/>
                </a:cubicBezTo>
                <a:cubicBezTo>
                  <a:pt x="77011" y="155945"/>
                  <a:pt x="124509" y="160763"/>
                  <a:pt x="169160" y="148856"/>
                </a:cubicBezTo>
                <a:cubicBezTo>
                  <a:pt x="181507" y="145563"/>
                  <a:pt x="189268" y="129685"/>
                  <a:pt x="190425" y="116959"/>
                </a:cubicBezTo>
                <a:cubicBezTo>
                  <a:pt x="193012" y="88502"/>
                  <a:pt x="191616" y="57911"/>
                  <a:pt x="179792" y="31898"/>
                </a:cubicBezTo>
                <a:cubicBezTo>
                  <a:pt x="172459" y="15765"/>
                  <a:pt x="151439" y="10633"/>
                  <a:pt x="137262" y="0"/>
                </a:cubicBezTo>
                <a:cubicBezTo>
                  <a:pt x="123085" y="7089"/>
                  <a:pt x="108494" y="13402"/>
                  <a:pt x="94732" y="21266"/>
                </a:cubicBezTo>
                <a:cubicBezTo>
                  <a:pt x="54079" y="44497"/>
                  <a:pt x="85872" y="28354"/>
                  <a:pt x="73467" y="31898"/>
                </a:cubicBez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 name="Forme libre 11"/>
          <p:cNvSpPr/>
          <p:nvPr/>
        </p:nvSpPr>
        <p:spPr>
          <a:xfrm>
            <a:off x="5762625" y="925116"/>
            <a:ext cx="1601880" cy="198834"/>
          </a:xfrm>
          <a:custGeom>
            <a:avLst/>
            <a:gdLst>
              <a:gd name="connsiteX0" fmla="*/ 0 w 1733106"/>
              <a:gd name="connsiteY0" fmla="*/ 266258 h 266258"/>
              <a:gd name="connsiteX1" fmla="*/ 340241 w 1733106"/>
              <a:gd name="connsiteY1" fmla="*/ 244993 h 266258"/>
              <a:gd name="connsiteX2" fmla="*/ 435934 w 1733106"/>
              <a:gd name="connsiteY2" fmla="*/ 223727 h 266258"/>
              <a:gd name="connsiteX3" fmla="*/ 808074 w 1733106"/>
              <a:gd name="connsiteY3" fmla="*/ 213095 h 266258"/>
              <a:gd name="connsiteX4" fmla="*/ 850604 w 1733106"/>
              <a:gd name="connsiteY4" fmla="*/ 202462 h 266258"/>
              <a:gd name="connsiteX5" fmla="*/ 999460 w 1733106"/>
              <a:gd name="connsiteY5" fmla="*/ 181197 h 266258"/>
              <a:gd name="connsiteX6" fmla="*/ 1382232 w 1733106"/>
              <a:gd name="connsiteY6" fmla="*/ 170565 h 266258"/>
              <a:gd name="connsiteX7" fmla="*/ 1414130 w 1733106"/>
              <a:gd name="connsiteY7" fmla="*/ 149300 h 266258"/>
              <a:gd name="connsiteX8" fmla="*/ 1435395 w 1733106"/>
              <a:gd name="connsiteY8" fmla="*/ 128034 h 266258"/>
              <a:gd name="connsiteX9" fmla="*/ 1467293 w 1733106"/>
              <a:gd name="connsiteY9" fmla="*/ 117402 h 266258"/>
              <a:gd name="connsiteX10" fmla="*/ 1531088 w 1733106"/>
              <a:gd name="connsiteY10" fmla="*/ 74872 h 266258"/>
              <a:gd name="connsiteX11" fmla="*/ 1594883 w 1733106"/>
              <a:gd name="connsiteY11" fmla="*/ 53607 h 266258"/>
              <a:gd name="connsiteX12" fmla="*/ 1626781 w 1733106"/>
              <a:gd name="connsiteY12" fmla="*/ 42974 h 266258"/>
              <a:gd name="connsiteX13" fmla="*/ 1733106 w 1733106"/>
              <a:gd name="connsiteY13" fmla="*/ 444 h 26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3106" h="266258">
                <a:moveTo>
                  <a:pt x="0" y="266258"/>
                </a:moveTo>
                <a:cubicBezTo>
                  <a:pt x="158740" y="234508"/>
                  <a:pt x="-26784" y="268672"/>
                  <a:pt x="340241" y="244993"/>
                </a:cubicBezTo>
                <a:cubicBezTo>
                  <a:pt x="603812" y="227989"/>
                  <a:pt x="116774" y="239685"/>
                  <a:pt x="435934" y="223727"/>
                </a:cubicBezTo>
                <a:cubicBezTo>
                  <a:pt x="559876" y="217530"/>
                  <a:pt x="684027" y="216639"/>
                  <a:pt x="808074" y="213095"/>
                </a:cubicBezTo>
                <a:cubicBezTo>
                  <a:pt x="822251" y="209551"/>
                  <a:pt x="836275" y="205328"/>
                  <a:pt x="850604" y="202462"/>
                </a:cubicBezTo>
                <a:cubicBezTo>
                  <a:pt x="881398" y="196303"/>
                  <a:pt x="974106" y="182349"/>
                  <a:pt x="999460" y="181197"/>
                </a:cubicBezTo>
                <a:cubicBezTo>
                  <a:pt x="1126968" y="175401"/>
                  <a:pt x="1254641" y="174109"/>
                  <a:pt x="1382232" y="170565"/>
                </a:cubicBezTo>
                <a:cubicBezTo>
                  <a:pt x="1392865" y="163477"/>
                  <a:pt x="1404151" y="157283"/>
                  <a:pt x="1414130" y="149300"/>
                </a:cubicBezTo>
                <a:cubicBezTo>
                  <a:pt x="1421958" y="143038"/>
                  <a:pt x="1426799" y="133192"/>
                  <a:pt x="1435395" y="128034"/>
                </a:cubicBezTo>
                <a:cubicBezTo>
                  <a:pt x="1445006" y="122268"/>
                  <a:pt x="1456660" y="120946"/>
                  <a:pt x="1467293" y="117402"/>
                </a:cubicBezTo>
                <a:cubicBezTo>
                  <a:pt x="1488558" y="103225"/>
                  <a:pt x="1506842" y="82954"/>
                  <a:pt x="1531088" y="74872"/>
                </a:cubicBezTo>
                <a:lnTo>
                  <a:pt x="1594883" y="53607"/>
                </a:lnTo>
                <a:cubicBezTo>
                  <a:pt x="1605516" y="50063"/>
                  <a:pt x="1617456" y="49191"/>
                  <a:pt x="1626781" y="42974"/>
                </a:cubicBezTo>
                <a:cubicBezTo>
                  <a:pt x="1702372" y="-7420"/>
                  <a:pt x="1665019" y="444"/>
                  <a:pt x="1733106" y="444"/>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22896" name="Text Box 7"/>
          <p:cNvSpPr txBox="1">
            <a:spLocks noChangeArrowheads="1"/>
          </p:cNvSpPr>
          <p:nvPr/>
        </p:nvSpPr>
        <p:spPr bwMode="auto">
          <a:xfrm>
            <a:off x="6126163" y="1379935"/>
            <a:ext cx="293385"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a:t>
            </a:r>
          </a:p>
        </p:txBody>
      </p:sp>
      <p:sp>
        <p:nvSpPr>
          <p:cNvPr id="122897" name="Text Box 7"/>
          <p:cNvSpPr txBox="1">
            <a:spLocks noChangeArrowheads="1"/>
          </p:cNvSpPr>
          <p:nvPr/>
        </p:nvSpPr>
        <p:spPr bwMode="auto">
          <a:xfrm>
            <a:off x="5103813" y="1050131"/>
            <a:ext cx="293385" cy="307777"/>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a:t>
            </a:r>
          </a:p>
        </p:txBody>
      </p:sp>
      <p:sp>
        <p:nvSpPr>
          <p:cNvPr id="122898" name="Text Box 7"/>
          <p:cNvSpPr txBox="1">
            <a:spLocks noChangeArrowheads="1"/>
          </p:cNvSpPr>
          <p:nvPr/>
        </p:nvSpPr>
        <p:spPr bwMode="auto">
          <a:xfrm>
            <a:off x="8388350" y="1117998"/>
            <a:ext cx="293385" cy="307777"/>
          </a:xfrm>
          <a:prstGeom prst="rect">
            <a:avLst/>
          </a:prstGeom>
          <a:solidFill>
            <a:srgbClr val="00B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a:t>
            </a:r>
          </a:p>
        </p:txBody>
      </p:sp>
      <p:sp>
        <p:nvSpPr>
          <p:cNvPr id="122899" name="Text Box 7"/>
          <p:cNvSpPr txBox="1">
            <a:spLocks noChangeArrowheads="1"/>
          </p:cNvSpPr>
          <p:nvPr/>
        </p:nvSpPr>
        <p:spPr bwMode="auto">
          <a:xfrm>
            <a:off x="6657975" y="628650"/>
            <a:ext cx="293385" cy="307777"/>
          </a:xfrm>
          <a:prstGeom prst="rect">
            <a:avLst/>
          </a:prstGeom>
          <a:solidFill>
            <a:srgbClr val="FFC0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5</a:t>
            </a:r>
          </a:p>
        </p:txBody>
      </p:sp>
      <p:sp>
        <p:nvSpPr>
          <p:cNvPr id="122900" name="Text Box 7"/>
          <p:cNvSpPr txBox="1">
            <a:spLocks noChangeArrowheads="1"/>
          </p:cNvSpPr>
          <p:nvPr/>
        </p:nvSpPr>
        <p:spPr bwMode="auto">
          <a:xfrm>
            <a:off x="8241657" y="172397"/>
            <a:ext cx="293385" cy="307777"/>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dirty="0">
                <a:solidFill>
                  <a:schemeClr val="tx1"/>
                </a:solidFill>
                <a:latin typeface="Calibri" pitchFamily="34" charset="0"/>
              </a:rPr>
              <a:t>1</a:t>
            </a:r>
          </a:p>
        </p:txBody>
      </p:sp>
      <p:sp>
        <p:nvSpPr>
          <p:cNvPr id="122901" name="Text Box 7"/>
          <p:cNvSpPr txBox="1">
            <a:spLocks noChangeArrowheads="1"/>
          </p:cNvSpPr>
          <p:nvPr/>
        </p:nvSpPr>
        <p:spPr bwMode="auto">
          <a:xfrm>
            <a:off x="6810375" y="1137048"/>
            <a:ext cx="293385" cy="307777"/>
          </a:xfrm>
          <a:prstGeom prst="rect">
            <a:avLst/>
          </a:prstGeom>
          <a:solidFill>
            <a:srgbClr val="FF00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6</a:t>
            </a:r>
          </a:p>
        </p:txBody>
      </p:sp>
      <p:sp>
        <p:nvSpPr>
          <p:cNvPr id="20" name="Text Box 7"/>
          <p:cNvSpPr txBox="1">
            <a:spLocks noChangeArrowheads="1"/>
          </p:cNvSpPr>
          <p:nvPr/>
        </p:nvSpPr>
        <p:spPr bwMode="auto">
          <a:xfrm>
            <a:off x="6975475" y="2692004"/>
            <a:ext cx="293385" cy="307777"/>
          </a:xfrm>
          <a:prstGeom prst="rect">
            <a:avLst/>
          </a:prstGeom>
          <a:solidFill>
            <a:schemeClr val="accent5">
              <a:lumMod val="90000"/>
            </a:schemeClr>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400" dirty="0">
                <a:latin typeface="Calibri" pitchFamily="34" charset="0"/>
              </a:rPr>
              <a:t>7</a:t>
            </a:r>
          </a:p>
        </p:txBody>
      </p:sp>
      <p:sp>
        <p:nvSpPr>
          <p:cNvPr id="21" name="Text Box 7"/>
          <p:cNvSpPr txBox="1">
            <a:spLocks noChangeArrowheads="1"/>
          </p:cNvSpPr>
          <p:nvPr/>
        </p:nvSpPr>
        <p:spPr bwMode="auto">
          <a:xfrm>
            <a:off x="284163" y="3956447"/>
            <a:ext cx="4400551"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Limite externe de la paroi du kyste folliculaire lutéinisé</a:t>
            </a:r>
          </a:p>
        </p:txBody>
      </p:sp>
      <p:sp>
        <p:nvSpPr>
          <p:cNvPr id="22" name="Text Box 7"/>
          <p:cNvSpPr txBox="1">
            <a:spLocks noChangeArrowheads="1"/>
          </p:cNvSpPr>
          <p:nvPr/>
        </p:nvSpPr>
        <p:spPr bwMode="auto">
          <a:xfrm>
            <a:off x="284163" y="4333875"/>
            <a:ext cx="4400551"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 Limite interne de la paroi du kyste folliculaire lutéinisé</a:t>
            </a:r>
          </a:p>
        </p:txBody>
      </p:sp>
      <p:sp>
        <p:nvSpPr>
          <p:cNvPr id="23" name="Text Box 7"/>
          <p:cNvSpPr txBox="1">
            <a:spLocks noChangeArrowheads="1"/>
          </p:cNvSpPr>
          <p:nvPr/>
        </p:nvSpPr>
        <p:spPr bwMode="auto">
          <a:xfrm>
            <a:off x="284163" y="4712494"/>
            <a:ext cx="104747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 Follicule</a:t>
            </a:r>
          </a:p>
        </p:txBody>
      </p:sp>
      <p:sp>
        <p:nvSpPr>
          <p:cNvPr id="24" name="Text Box 7"/>
          <p:cNvSpPr txBox="1">
            <a:spLocks noChangeArrowheads="1"/>
          </p:cNvSpPr>
          <p:nvPr/>
        </p:nvSpPr>
        <p:spPr bwMode="auto">
          <a:xfrm>
            <a:off x="3565527" y="4712494"/>
            <a:ext cx="1036638"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6. Fibrine</a:t>
            </a:r>
          </a:p>
        </p:txBody>
      </p:sp>
      <p:sp>
        <p:nvSpPr>
          <p:cNvPr id="25" name="Text Box 7"/>
          <p:cNvSpPr txBox="1">
            <a:spLocks noChangeArrowheads="1"/>
          </p:cNvSpPr>
          <p:nvPr/>
        </p:nvSpPr>
        <p:spPr bwMode="auto">
          <a:xfrm>
            <a:off x="293688" y="3577828"/>
            <a:ext cx="2838152"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26" name="Text Box 7"/>
          <p:cNvSpPr txBox="1">
            <a:spLocks noChangeArrowheads="1"/>
          </p:cNvSpPr>
          <p:nvPr/>
        </p:nvSpPr>
        <p:spPr bwMode="auto">
          <a:xfrm>
            <a:off x="1835151" y="4712494"/>
            <a:ext cx="1080665"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5. Artéfact</a:t>
            </a:r>
          </a:p>
        </p:txBody>
      </p:sp>
      <p:sp>
        <p:nvSpPr>
          <p:cNvPr id="27" name="Text Box 7"/>
          <p:cNvSpPr txBox="1">
            <a:spLocks noChangeArrowheads="1"/>
          </p:cNvSpPr>
          <p:nvPr/>
        </p:nvSpPr>
        <p:spPr bwMode="auto">
          <a:xfrm>
            <a:off x="3251985" y="3594427"/>
            <a:ext cx="1542205"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7. Zone pubienne</a:t>
            </a:r>
          </a:p>
        </p:txBody>
      </p:sp>
      <p:sp>
        <p:nvSpPr>
          <p:cNvPr id="28" name="Text Box 7"/>
          <p:cNvSpPr txBox="1">
            <a:spLocks noChangeArrowheads="1"/>
          </p:cNvSpPr>
          <p:nvPr/>
        </p:nvSpPr>
        <p:spPr bwMode="auto">
          <a:xfrm>
            <a:off x="6630988" y="3484960"/>
            <a:ext cx="2443162" cy="246221"/>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BE" sz="1000" dirty="0">
                <a:latin typeface="+mn-lt"/>
              </a:rPr>
              <a:t>Image échographique du Dr. B. Gabriel</a:t>
            </a:r>
          </a:p>
        </p:txBody>
      </p:sp>
      <p:pic>
        <p:nvPicPr>
          <p:cNvPr id="97311" name="Picture 2" descr="04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538" y="3777854"/>
            <a:ext cx="2032000" cy="1234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2310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89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289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289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289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2901"/>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6" grpId="0" animBg="1"/>
      <p:bldP spid="122897" grpId="0" animBg="1"/>
      <p:bldP spid="122898" grpId="0" animBg="1"/>
      <p:bldP spid="122899" grpId="0" animBg="1"/>
      <p:bldP spid="122900" grpId="0" animBg="1"/>
      <p:bldP spid="122901"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descr="D:\Activités d'enseignements\Ressources\Multimedia\Multimedia echographie RU\Photos Titan Benedicte Gabriel\Bov Ovaire KF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15" y="196875"/>
            <a:ext cx="3383929" cy="264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2" descr="D:\Activités d'enseignements\Ressources\Multimedia\Multimedia echographie RU\Photos Titan Benedicte Gabriel\Bov Ovaire KF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7205" y="191691"/>
            <a:ext cx="3295651" cy="264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rme libre 1"/>
          <p:cNvSpPr/>
          <p:nvPr/>
        </p:nvSpPr>
        <p:spPr>
          <a:xfrm>
            <a:off x="4480352" y="241697"/>
            <a:ext cx="3170590" cy="2025253"/>
          </a:xfrm>
          <a:custGeom>
            <a:avLst/>
            <a:gdLst>
              <a:gd name="connsiteX0" fmla="*/ 867057 w 4226946"/>
              <a:gd name="connsiteY0" fmla="*/ 95641 h 2700618"/>
              <a:gd name="connsiteX1" fmla="*/ 813895 w 4226946"/>
              <a:gd name="connsiteY1" fmla="*/ 85009 h 2700618"/>
              <a:gd name="connsiteX2" fmla="*/ 696936 w 4226946"/>
              <a:gd name="connsiteY2" fmla="*/ 95641 h 2700618"/>
              <a:gd name="connsiteX3" fmla="*/ 665039 w 4226946"/>
              <a:gd name="connsiteY3" fmla="*/ 106274 h 2700618"/>
              <a:gd name="connsiteX4" fmla="*/ 622508 w 4226946"/>
              <a:gd name="connsiteY4" fmla="*/ 116907 h 2700618"/>
              <a:gd name="connsiteX5" fmla="*/ 516183 w 4226946"/>
              <a:gd name="connsiteY5" fmla="*/ 148804 h 2700618"/>
              <a:gd name="connsiteX6" fmla="*/ 452388 w 4226946"/>
              <a:gd name="connsiteY6" fmla="*/ 191334 h 2700618"/>
              <a:gd name="connsiteX7" fmla="*/ 420490 w 4226946"/>
              <a:gd name="connsiteY7" fmla="*/ 201967 h 2700618"/>
              <a:gd name="connsiteX8" fmla="*/ 356695 w 4226946"/>
              <a:gd name="connsiteY8" fmla="*/ 233865 h 2700618"/>
              <a:gd name="connsiteX9" fmla="*/ 271634 w 4226946"/>
              <a:gd name="connsiteY9" fmla="*/ 297660 h 2700618"/>
              <a:gd name="connsiteX10" fmla="*/ 239736 w 4226946"/>
              <a:gd name="connsiteY10" fmla="*/ 329558 h 2700618"/>
              <a:gd name="connsiteX11" fmla="*/ 197206 w 4226946"/>
              <a:gd name="connsiteY11" fmla="*/ 393353 h 2700618"/>
              <a:gd name="connsiteX12" fmla="*/ 165308 w 4226946"/>
              <a:gd name="connsiteY12" fmla="*/ 425251 h 2700618"/>
              <a:gd name="connsiteX13" fmla="*/ 122778 w 4226946"/>
              <a:gd name="connsiteY13" fmla="*/ 489046 h 2700618"/>
              <a:gd name="connsiteX14" fmla="*/ 101513 w 4226946"/>
              <a:gd name="connsiteY14" fmla="*/ 520944 h 2700618"/>
              <a:gd name="connsiteX15" fmla="*/ 80248 w 4226946"/>
              <a:gd name="connsiteY15" fmla="*/ 584739 h 2700618"/>
              <a:gd name="connsiteX16" fmla="*/ 58983 w 4226946"/>
              <a:gd name="connsiteY16" fmla="*/ 616637 h 2700618"/>
              <a:gd name="connsiteX17" fmla="*/ 27085 w 4226946"/>
              <a:gd name="connsiteY17" fmla="*/ 680432 h 2700618"/>
              <a:gd name="connsiteX18" fmla="*/ 27085 w 4226946"/>
              <a:gd name="connsiteY18" fmla="*/ 1350283 h 2700618"/>
              <a:gd name="connsiteX19" fmla="*/ 37718 w 4226946"/>
              <a:gd name="connsiteY19" fmla="*/ 1414079 h 2700618"/>
              <a:gd name="connsiteX20" fmla="*/ 48350 w 4226946"/>
              <a:gd name="connsiteY20" fmla="*/ 1488507 h 2700618"/>
              <a:gd name="connsiteX21" fmla="*/ 69615 w 4226946"/>
              <a:gd name="connsiteY21" fmla="*/ 1552302 h 2700618"/>
              <a:gd name="connsiteX22" fmla="*/ 112146 w 4226946"/>
              <a:gd name="connsiteY22" fmla="*/ 1626730 h 2700618"/>
              <a:gd name="connsiteX23" fmla="*/ 133411 w 4226946"/>
              <a:gd name="connsiteY23" fmla="*/ 1690525 h 2700618"/>
              <a:gd name="connsiteX24" fmla="*/ 144043 w 4226946"/>
              <a:gd name="connsiteY24" fmla="*/ 1733055 h 2700618"/>
              <a:gd name="connsiteX25" fmla="*/ 165308 w 4226946"/>
              <a:gd name="connsiteY25" fmla="*/ 1764953 h 2700618"/>
              <a:gd name="connsiteX26" fmla="*/ 197206 w 4226946"/>
              <a:gd name="connsiteY26" fmla="*/ 1871279 h 2700618"/>
              <a:gd name="connsiteX27" fmla="*/ 229104 w 4226946"/>
              <a:gd name="connsiteY27" fmla="*/ 1945707 h 2700618"/>
              <a:gd name="connsiteX28" fmla="*/ 271634 w 4226946"/>
              <a:gd name="connsiteY28" fmla="*/ 2009502 h 2700618"/>
              <a:gd name="connsiteX29" fmla="*/ 324797 w 4226946"/>
              <a:gd name="connsiteY29" fmla="*/ 2062665 h 2700618"/>
              <a:gd name="connsiteX30" fmla="*/ 377960 w 4226946"/>
              <a:gd name="connsiteY30" fmla="*/ 2137093 h 2700618"/>
              <a:gd name="connsiteX31" fmla="*/ 399225 w 4226946"/>
              <a:gd name="connsiteY31" fmla="*/ 2168990 h 2700618"/>
              <a:gd name="connsiteX32" fmla="*/ 431122 w 4226946"/>
              <a:gd name="connsiteY32" fmla="*/ 2190255 h 2700618"/>
              <a:gd name="connsiteX33" fmla="*/ 473653 w 4226946"/>
              <a:gd name="connsiteY33" fmla="*/ 2232786 h 2700618"/>
              <a:gd name="connsiteX34" fmla="*/ 537448 w 4226946"/>
              <a:gd name="connsiteY34" fmla="*/ 2296581 h 2700618"/>
              <a:gd name="connsiteX35" fmla="*/ 601243 w 4226946"/>
              <a:gd name="connsiteY35" fmla="*/ 2349744 h 2700618"/>
              <a:gd name="connsiteX36" fmla="*/ 633141 w 4226946"/>
              <a:gd name="connsiteY36" fmla="*/ 2360376 h 2700618"/>
              <a:gd name="connsiteX37" fmla="*/ 696936 w 4226946"/>
              <a:gd name="connsiteY37" fmla="*/ 2413539 h 2700618"/>
              <a:gd name="connsiteX38" fmla="*/ 750099 w 4226946"/>
              <a:gd name="connsiteY38" fmla="*/ 2466702 h 2700618"/>
              <a:gd name="connsiteX39" fmla="*/ 845792 w 4226946"/>
              <a:gd name="connsiteY39" fmla="*/ 2498600 h 2700618"/>
              <a:gd name="connsiteX40" fmla="*/ 877690 w 4226946"/>
              <a:gd name="connsiteY40" fmla="*/ 2509232 h 2700618"/>
              <a:gd name="connsiteX41" fmla="*/ 909588 w 4226946"/>
              <a:gd name="connsiteY41" fmla="*/ 2519865 h 2700618"/>
              <a:gd name="connsiteX42" fmla="*/ 962750 w 4226946"/>
              <a:gd name="connsiteY42" fmla="*/ 2530497 h 2700618"/>
              <a:gd name="connsiteX43" fmla="*/ 1026546 w 4226946"/>
              <a:gd name="connsiteY43" fmla="*/ 2551762 h 2700618"/>
              <a:gd name="connsiteX44" fmla="*/ 1069076 w 4226946"/>
              <a:gd name="connsiteY44" fmla="*/ 2573027 h 2700618"/>
              <a:gd name="connsiteX45" fmla="*/ 1196667 w 4226946"/>
              <a:gd name="connsiteY45" fmla="*/ 2594293 h 2700618"/>
              <a:gd name="connsiteX46" fmla="*/ 1292360 w 4226946"/>
              <a:gd name="connsiteY46" fmla="*/ 2626190 h 2700618"/>
              <a:gd name="connsiteX47" fmla="*/ 1324257 w 4226946"/>
              <a:gd name="connsiteY47" fmla="*/ 2636823 h 2700618"/>
              <a:gd name="connsiteX48" fmla="*/ 1366788 w 4226946"/>
              <a:gd name="connsiteY48" fmla="*/ 2647455 h 2700618"/>
              <a:gd name="connsiteX49" fmla="*/ 1430583 w 4226946"/>
              <a:gd name="connsiteY49" fmla="*/ 2668720 h 2700618"/>
              <a:gd name="connsiteX50" fmla="*/ 1898415 w 4226946"/>
              <a:gd name="connsiteY50" fmla="*/ 2679353 h 2700618"/>
              <a:gd name="connsiteX51" fmla="*/ 2004741 w 4226946"/>
              <a:gd name="connsiteY51" fmla="*/ 2700618 h 2700618"/>
              <a:gd name="connsiteX52" fmla="*/ 2376881 w 4226946"/>
              <a:gd name="connsiteY52" fmla="*/ 2689986 h 2700618"/>
              <a:gd name="connsiteX53" fmla="*/ 2483206 w 4226946"/>
              <a:gd name="connsiteY53" fmla="*/ 2668720 h 2700618"/>
              <a:gd name="connsiteX54" fmla="*/ 2642695 w 4226946"/>
              <a:gd name="connsiteY54" fmla="*/ 2636823 h 2700618"/>
              <a:gd name="connsiteX55" fmla="*/ 2759653 w 4226946"/>
              <a:gd name="connsiteY55" fmla="*/ 2615558 h 2700618"/>
              <a:gd name="connsiteX56" fmla="*/ 2791550 w 4226946"/>
              <a:gd name="connsiteY56" fmla="*/ 2594293 h 2700618"/>
              <a:gd name="connsiteX57" fmla="*/ 2876611 w 4226946"/>
              <a:gd name="connsiteY57" fmla="*/ 2562395 h 2700618"/>
              <a:gd name="connsiteX58" fmla="*/ 2919141 w 4226946"/>
              <a:gd name="connsiteY58" fmla="*/ 2541130 h 2700618"/>
              <a:gd name="connsiteX59" fmla="*/ 2951039 w 4226946"/>
              <a:gd name="connsiteY59" fmla="*/ 2530497 h 2700618"/>
              <a:gd name="connsiteX60" fmla="*/ 2982936 w 4226946"/>
              <a:gd name="connsiteY60" fmla="*/ 2509232 h 2700618"/>
              <a:gd name="connsiteX61" fmla="*/ 3036099 w 4226946"/>
              <a:gd name="connsiteY61" fmla="*/ 2487967 h 2700618"/>
              <a:gd name="connsiteX62" fmla="*/ 3099895 w 4226946"/>
              <a:gd name="connsiteY62" fmla="*/ 2456069 h 2700618"/>
              <a:gd name="connsiteX63" fmla="*/ 3163690 w 4226946"/>
              <a:gd name="connsiteY63" fmla="*/ 2402907 h 2700618"/>
              <a:gd name="connsiteX64" fmla="*/ 3184955 w 4226946"/>
              <a:gd name="connsiteY64" fmla="*/ 2381641 h 2700618"/>
              <a:gd name="connsiteX65" fmla="*/ 3248750 w 4226946"/>
              <a:gd name="connsiteY65" fmla="*/ 2339111 h 2700618"/>
              <a:gd name="connsiteX66" fmla="*/ 3280648 w 4226946"/>
              <a:gd name="connsiteY66" fmla="*/ 2307214 h 2700618"/>
              <a:gd name="connsiteX67" fmla="*/ 3344443 w 4226946"/>
              <a:gd name="connsiteY67" fmla="*/ 2264683 h 2700618"/>
              <a:gd name="connsiteX68" fmla="*/ 3376341 w 4226946"/>
              <a:gd name="connsiteY68" fmla="*/ 2243418 h 2700618"/>
              <a:gd name="connsiteX69" fmla="*/ 3408239 w 4226946"/>
              <a:gd name="connsiteY69" fmla="*/ 2211520 h 2700618"/>
              <a:gd name="connsiteX70" fmla="*/ 3440136 w 4226946"/>
              <a:gd name="connsiteY70" fmla="*/ 2190255 h 2700618"/>
              <a:gd name="connsiteX71" fmla="*/ 3557095 w 4226946"/>
              <a:gd name="connsiteY71" fmla="*/ 2137093 h 2700618"/>
              <a:gd name="connsiteX72" fmla="*/ 3620890 w 4226946"/>
              <a:gd name="connsiteY72" fmla="*/ 2105195 h 2700618"/>
              <a:gd name="connsiteX73" fmla="*/ 3652788 w 4226946"/>
              <a:gd name="connsiteY73" fmla="*/ 2083930 h 2700618"/>
              <a:gd name="connsiteX74" fmla="*/ 3684685 w 4226946"/>
              <a:gd name="connsiteY74" fmla="*/ 2073297 h 2700618"/>
              <a:gd name="connsiteX75" fmla="*/ 3748481 w 4226946"/>
              <a:gd name="connsiteY75" fmla="*/ 2030767 h 2700618"/>
              <a:gd name="connsiteX76" fmla="*/ 3791011 w 4226946"/>
              <a:gd name="connsiteY76" fmla="*/ 2009502 h 2700618"/>
              <a:gd name="connsiteX77" fmla="*/ 3822908 w 4226946"/>
              <a:gd name="connsiteY77" fmla="*/ 1977604 h 2700618"/>
              <a:gd name="connsiteX78" fmla="*/ 3897336 w 4226946"/>
              <a:gd name="connsiteY78" fmla="*/ 1924441 h 2700618"/>
              <a:gd name="connsiteX79" fmla="*/ 3918602 w 4226946"/>
              <a:gd name="connsiteY79" fmla="*/ 1881911 h 2700618"/>
              <a:gd name="connsiteX80" fmla="*/ 3939867 w 4226946"/>
              <a:gd name="connsiteY80" fmla="*/ 1850014 h 2700618"/>
              <a:gd name="connsiteX81" fmla="*/ 3950499 w 4226946"/>
              <a:gd name="connsiteY81" fmla="*/ 1818116 h 2700618"/>
              <a:gd name="connsiteX82" fmla="*/ 3971764 w 4226946"/>
              <a:gd name="connsiteY82" fmla="*/ 1786218 h 2700618"/>
              <a:gd name="connsiteX83" fmla="*/ 4014295 w 4226946"/>
              <a:gd name="connsiteY83" fmla="*/ 1637362 h 2700618"/>
              <a:gd name="connsiteX84" fmla="*/ 4046192 w 4226946"/>
              <a:gd name="connsiteY84" fmla="*/ 1541669 h 2700618"/>
              <a:gd name="connsiteX85" fmla="*/ 4056825 w 4226946"/>
              <a:gd name="connsiteY85" fmla="*/ 1477874 h 2700618"/>
              <a:gd name="connsiteX86" fmla="*/ 4078090 w 4226946"/>
              <a:gd name="connsiteY86" fmla="*/ 1414079 h 2700618"/>
              <a:gd name="connsiteX87" fmla="*/ 4109988 w 4226946"/>
              <a:gd name="connsiteY87" fmla="*/ 1318386 h 2700618"/>
              <a:gd name="connsiteX88" fmla="*/ 4131253 w 4226946"/>
              <a:gd name="connsiteY88" fmla="*/ 1212060 h 2700618"/>
              <a:gd name="connsiteX89" fmla="*/ 4152518 w 4226946"/>
              <a:gd name="connsiteY89" fmla="*/ 1180162 h 2700618"/>
              <a:gd name="connsiteX90" fmla="*/ 4173783 w 4226946"/>
              <a:gd name="connsiteY90" fmla="*/ 1105734 h 2700618"/>
              <a:gd name="connsiteX91" fmla="*/ 4195048 w 4226946"/>
              <a:gd name="connsiteY91" fmla="*/ 1041939 h 2700618"/>
              <a:gd name="connsiteX92" fmla="*/ 4226946 w 4226946"/>
              <a:gd name="connsiteY92" fmla="*/ 903716 h 2700618"/>
              <a:gd name="connsiteX93" fmla="*/ 4205681 w 4226946"/>
              <a:gd name="connsiteY93" fmla="*/ 584739 h 2700618"/>
              <a:gd name="connsiteX94" fmla="*/ 4184415 w 4226946"/>
              <a:gd name="connsiteY94" fmla="*/ 520944 h 2700618"/>
              <a:gd name="connsiteX95" fmla="*/ 4173783 w 4226946"/>
              <a:gd name="connsiteY95" fmla="*/ 489046 h 2700618"/>
              <a:gd name="connsiteX96" fmla="*/ 4120620 w 4226946"/>
              <a:gd name="connsiteY96" fmla="*/ 393353 h 2700618"/>
              <a:gd name="connsiteX97" fmla="*/ 4088722 w 4226946"/>
              <a:gd name="connsiteY97" fmla="*/ 372088 h 2700618"/>
              <a:gd name="connsiteX98" fmla="*/ 4014295 w 4226946"/>
              <a:gd name="connsiteY98" fmla="*/ 287027 h 2700618"/>
              <a:gd name="connsiteX99" fmla="*/ 3982397 w 4226946"/>
              <a:gd name="connsiteY99" fmla="*/ 276395 h 2700618"/>
              <a:gd name="connsiteX100" fmla="*/ 3918602 w 4226946"/>
              <a:gd name="connsiteY100" fmla="*/ 233865 h 2700618"/>
              <a:gd name="connsiteX101" fmla="*/ 3897336 w 4226946"/>
              <a:gd name="connsiteY101" fmla="*/ 212600 h 2700618"/>
              <a:gd name="connsiteX102" fmla="*/ 3865439 w 4226946"/>
              <a:gd name="connsiteY102" fmla="*/ 201967 h 2700618"/>
              <a:gd name="connsiteX103" fmla="*/ 3791011 w 4226946"/>
              <a:gd name="connsiteY103" fmla="*/ 159437 h 2700618"/>
              <a:gd name="connsiteX104" fmla="*/ 3748481 w 4226946"/>
              <a:gd name="connsiteY104" fmla="*/ 148804 h 2700618"/>
              <a:gd name="connsiteX105" fmla="*/ 3716583 w 4226946"/>
              <a:gd name="connsiteY105" fmla="*/ 138172 h 2700618"/>
              <a:gd name="connsiteX106" fmla="*/ 3674053 w 4226946"/>
              <a:gd name="connsiteY106" fmla="*/ 127539 h 2700618"/>
              <a:gd name="connsiteX107" fmla="*/ 3610257 w 4226946"/>
              <a:gd name="connsiteY107" fmla="*/ 106274 h 2700618"/>
              <a:gd name="connsiteX108" fmla="*/ 3546462 w 4226946"/>
              <a:gd name="connsiteY108" fmla="*/ 85009 h 2700618"/>
              <a:gd name="connsiteX109" fmla="*/ 3514564 w 4226946"/>
              <a:gd name="connsiteY109" fmla="*/ 74376 h 2700618"/>
              <a:gd name="connsiteX110" fmla="*/ 3472034 w 4226946"/>
              <a:gd name="connsiteY110" fmla="*/ 63744 h 2700618"/>
              <a:gd name="connsiteX111" fmla="*/ 3440136 w 4226946"/>
              <a:gd name="connsiteY111" fmla="*/ 53111 h 2700618"/>
              <a:gd name="connsiteX112" fmla="*/ 3376341 w 4226946"/>
              <a:gd name="connsiteY112" fmla="*/ 42479 h 2700618"/>
              <a:gd name="connsiteX113" fmla="*/ 2759653 w 4226946"/>
              <a:gd name="connsiteY113" fmla="*/ 10581 h 2700618"/>
              <a:gd name="connsiteX114" fmla="*/ 1717662 w 4226946"/>
              <a:gd name="connsiteY114" fmla="*/ 21214 h 2700618"/>
              <a:gd name="connsiteX115" fmla="*/ 1643234 w 4226946"/>
              <a:gd name="connsiteY115" fmla="*/ 31846 h 2700618"/>
              <a:gd name="connsiteX116" fmla="*/ 1473113 w 4226946"/>
              <a:gd name="connsiteY116" fmla="*/ 53111 h 2700618"/>
              <a:gd name="connsiteX117" fmla="*/ 1419950 w 4226946"/>
              <a:gd name="connsiteY117" fmla="*/ 63744 h 2700618"/>
              <a:gd name="connsiteX118" fmla="*/ 1313625 w 4226946"/>
              <a:gd name="connsiteY118" fmla="*/ 74376 h 2700618"/>
              <a:gd name="connsiteX119" fmla="*/ 1249829 w 4226946"/>
              <a:gd name="connsiteY119" fmla="*/ 85009 h 2700618"/>
              <a:gd name="connsiteX120" fmla="*/ 813895 w 4226946"/>
              <a:gd name="connsiteY120" fmla="*/ 85009 h 270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226946" h="2700618">
                <a:moveTo>
                  <a:pt x="867057" y="95641"/>
                </a:moveTo>
                <a:cubicBezTo>
                  <a:pt x="849336" y="92097"/>
                  <a:pt x="831967" y="85009"/>
                  <a:pt x="813895" y="85009"/>
                </a:cubicBezTo>
                <a:cubicBezTo>
                  <a:pt x="774748" y="85009"/>
                  <a:pt x="735690" y="90105"/>
                  <a:pt x="696936" y="95641"/>
                </a:cubicBezTo>
                <a:cubicBezTo>
                  <a:pt x="685841" y="97226"/>
                  <a:pt x="675815" y="103195"/>
                  <a:pt x="665039" y="106274"/>
                </a:cubicBezTo>
                <a:cubicBezTo>
                  <a:pt x="650988" y="110289"/>
                  <a:pt x="636505" y="112708"/>
                  <a:pt x="622508" y="116907"/>
                </a:cubicBezTo>
                <a:cubicBezTo>
                  <a:pt x="493095" y="155731"/>
                  <a:pt x="614199" y="124301"/>
                  <a:pt x="516183" y="148804"/>
                </a:cubicBezTo>
                <a:cubicBezTo>
                  <a:pt x="494918" y="162981"/>
                  <a:pt x="476634" y="183252"/>
                  <a:pt x="452388" y="191334"/>
                </a:cubicBezTo>
                <a:cubicBezTo>
                  <a:pt x="441755" y="194878"/>
                  <a:pt x="430515" y="196955"/>
                  <a:pt x="420490" y="201967"/>
                </a:cubicBezTo>
                <a:cubicBezTo>
                  <a:pt x="338041" y="243192"/>
                  <a:pt x="436872" y="207138"/>
                  <a:pt x="356695" y="233865"/>
                </a:cubicBezTo>
                <a:cubicBezTo>
                  <a:pt x="295607" y="294952"/>
                  <a:pt x="327307" y="279102"/>
                  <a:pt x="271634" y="297660"/>
                </a:cubicBezTo>
                <a:cubicBezTo>
                  <a:pt x="261001" y="308293"/>
                  <a:pt x="248968" y="317689"/>
                  <a:pt x="239736" y="329558"/>
                </a:cubicBezTo>
                <a:cubicBezTo>
                  <a:pt x="224045" y="349732"/>
                  <a:pt x="215278" y="375281"/>
                  <a:pt x="197206" y="393353"/>
                </a:cubicBezTo>
                <a:cubicBezTo>
                  <a:pt x="186573" y="403986"/>
                  <a:pt x="174540" y="413382"/>
                  <a:pt x="165308" y="425251"/>
                </a:cubicBezTo>
                <a:cubicBezTo>
                  <a:pt x="149617" y="445425"/>
                  <a:pt x="136955" y="467781"/>
                  <a:pt x="122778" y="489046"/>
                </a:cubicBezTo>
                <a:lnTo>
                  <a:pt x="101513" y="520944"/>
                </a:lnTo>
                <a:cubicBezTo>
                  <a:pt x="94425" y="542209"/>
                  <a:pt x="92682" y="566088"/>
                  <a:pt x="80248" y="584739"/>
                </a:cubicBezTo>
                <a:cubicBezTo>
                  <a:pt x="73160" y="595372"/>
                  <a:pt x="64698" y="605207"/>
                  <a:pt x="58983" y="616637"/>
                </a:cubicBezTo>
                <a:cubicBezTo>
                  <a:pt x="14962" y="704678"/>
                  <a:pt x="88028" y="589016"/>
                  <a:pt x="27085" y="680432"/>
                </a:cubicBezTo>
                <a:cubicBezTo>
                  <a:pt x="-23189" y="931816"/>
                  <a:pt x="8451" y="753982"/>
                  <a:pt x="27085" y="1350283"/>
                </a:cubicBezTo>
                <a:cubicBezTo>
                  <a:pt x="27758" y="1371831"/>
                  <a:pt x="34440" y="1392771"/>
                  <a:pt x="37718" y="1414079"/>
                </a:cubicBezTo>
                <a:cubicBezTo>
                  <a:pt x="41529" y="1438849"/>
                  <a:pt x="42715" y="1464088"/>
                  <a:pt x="48350" y="1488507"/>
                </a:cubicBezTo>
                <a:cubicBezTo>
                  <a:pt x="53390" y="1510348"/>
                  <a:pt x="57181" y="1533652"/>
                  <a:pt x="69615" y="1552302"/>
                </a:cubicBezTo>
                <a:cubicBezTo>
                  <a:pt x="88797" y="1581075"/>
                  <a:pt x="98655" y="1593003"/>
                  <a:pt x="112146" y="1626730"/>
                </a:cubicBezTo>
                <a:cubicBezTo>
                  <a:pt x="120471" y="1647542"/>
                  <a:pt x="127975" y="1668779"/>
                  <a:pt x="133411" y="1690525"/>
                </a:cubicBezTo>
                <a:cubicBezTo>
                  <a:pt x="136955" y="1704702"/>
                  <a:pt x="138287" y="1719624"/>
                  <a:pt x="144043" y="1733055"/>
                </a:cubicBezTo>
                <a:cubicBezTo>
                  <a:pt x="149077" y="1744801"/>
                  <a:pt x="158220" y="1754320"/>
                  <a:pt x="165308" y="1764953"/>
                </a:cubicBezTo>
                <a:cubicBezTo>
                  <a:pt x="181376" y="1829224"/>
                  <a:pt x="171322" y="1793628"/>
                  <a:pt x="197206" y="1871279"/>
                </a:cubicBezTo>
                <a:cubicBezTo>
                  <a:pt x="208204" y="1904273"/>
                  <a:pt x="209400" y="1912866"/>
                  <a:pt x="229104" y="1945707"/>
                </a:cubicBezTo>
                <a:cubicBezTo>
                  <a:pt x="242253" y="1967622"/>
                  <a:pt x="257457" y="1988237"/>
                  <a:pt x="271634" y="2009502"/>
                </a:cubicBezTo>
                <a:cubicBezTo>
                  <a:pt x="299988" y="2052033"/>
                  <a:pt x="282266" y="2034311"/>
                  <a:pt x="324797" y="2062665"/>
                </a:cubicBezTo>
                <a:cubicBezTo>
                  <a:pt x="351169" y="2141784"/>
                  <a:pt x="310688" y="2036186"/>
                  <a:pt x="377960" y="2137093"/>
                </a:cubicBezTo>
                <a:cubicBezTo>
                  <a:pt x="385048" y="2147725"/>
                  <a:pt x="390189" y="2159954"/>
                  <a:pt x="399225" y="2168990"/>
                </a:cubicBezTo>
                <a:cubicBezTo>
                  <a:pt x="408261" y="2178026"/>
                  <a:pt x="421420" y="2181939"/>
                  <a:pt x="431122" y="2190255"/>
                </a:cubicBezTo>
                <a:cubicBezTo>
                  <a:pt x="446345" y="2203303"/>
                  <a:pt x="459476" y="2218609"/>
                  <a:pt x="473653" y="2232786"/>
                </a:cubicBezTo>
                <a:lnTo>
                  <a:pt x="537448" y="2296581"/>
                </a:lnTo>
                <a:cubicBezTo>
                  <a:pt x="560961" y="2320094"/>
                  <a:pt x="571639" y="2334942"/>
                  <a:pt x="601243" y="2349744"/>
                </a:cubicBezTo>
                <a:cubicBezTo>
                  <a:pt x="611268" y="2354756"/>
                  <a:pt x="622508" y="2356832"/>
                  <a:pt x="633141" y="2360376"/>
                </a:cubicBezTo>
                <a:cubicBezTo>
                  <a:pt x="761171" y="2488406"/>
                  <a:pt x="578512" y="2309917"/>
                  <a:pt x="696936" y="2413539"/>
                </a:cubicBezTo>
                <a:cubicBezTo>
                  <a:pt x="715796" y="2430042"/>
                  <a:pt x="726324" y="2458777"/>
                  <a:pt x="750099" y="2466702"/>
                </a:cubicBezTo>
                <a:lnTo>
                  <a:pt x="845792" y="2498600"/>
                </a:lnTo>
                <a:lnTo>
                  <a:pt x="877690" y="2509232"/>
                </a:lnTo>
                <a:cubicBezTo>
                  <a:pt x="888323" y="2512776"/>
                  <a:pt x="898598" y="2517667"/>
                  <a:pt x="909588" y="2519865"/>
                </a:cubicBezTo>
                <a:cubicBezTo>
                  <a:pt x="927309" y="2523409"/>
                  <a:pt x="945315" y="2525742"/>
                  <a:pt x="962750" y="2530497"/>
                </a:cubicBezTo>
                <a:cubicBezTo>
                  <a:pt x="984376" y="2536395"/>
                  <a:pt x="1006497" y="2541737"/>
                  <a:pt x="1026546" y="2551762"/>
                </a:cubicBezTo>
                <a:cubicBezTo>
                  <a:pt x="1040723" y="2558850"/>
                  <a:pt x="1054039" y="2568015"/>
                  <a:pt x="1069076" y="2573027"/>
                </a:cubicBezTo>
                <a:cubicBezTo>
                  <a:pt x="1092398" y="2580801"/>
                  <a:pt x="1179809" y="2591885"/>
                  <a:pt x="1196667" y="2594293"/>
                </a:cubicBezTo>
                <a:lnTo>
                  <a:pt x="1292360" y="2626190"/>
                </a:lnTo>
                <a:cubicBezTo>
                  <a:pt x="1302992" y="2629734"/>
                  <a:pt x="1313384" y="2634105"/>
                  <a:pt x="1324257" y="2636823"/>
                </a:cubicBezTo>
                <a:cubicBezTo>
                  <a:pt x="1338434" y="2640367"/>
                  <a:pt x="1352791" y="2643256"/>
                  <a:pt x="1366788" y="2647455"/>
                </a:cubicBezTo>
                <a:cubicBezTo>
                  <a:pt x="1388258" y="2653896"/>
                  <a:pt x="1408174" y="2668211"/>
                  <a:pt x="1430583" y="2668720"/>
                </a:cubicBezTo>
                <a:lnTo>
                  <a:pt x="1898415" y="2679353"/>
                </a:lnTo>
                <a:cubicBezTo>
                  <a:pt x="1926520" y="2686379"/>
                  <a:pt x="1978667" y="2700618"/>
                  <a:pt x="2004741" y="2700618"/>
                </a:cubicBezTo>
                <a:cubicBezTo>
                  <a:pt x="2128838" y="2700618"/>
                  <a:pt x="2252834" y="2693530"/>
                  <a:pt x="2376881" y="2689986"/>
                </a:cubicBezTo>
                <a:cubicBezTo>
                  <a:pt x="2442384" y="2668150"/>
                  <a:pt x="2375699" y="2688267"/>
                  <a:pt x="2483206" y="2668720"/>
                </a:cubicBezTo>
                <a:cubicBezTo>
                  <a:pt x="2536547" y="2659022"/>
                  <a:pt x="2589217" y="2645736"/>
                  <a:pt x="2642695" y="2636823"/>
                </a:cubicBezTo>
                <a:cubicBezTo>
                  <a:pt x="2724316" y="2623219"/>
                  <a:pt x="2685350" y="2630418"/>
                  <a:pt x="2759653" y="2615558"/>
                </a:cubicBezTo>
                <a:cubicBezTo>
                  <a:pt x="2770285" y="2608470"/>
                  <a:pt x="2780121" y="2600008"/>
                  <a:pt x="2791550" y="2594293"/>
                </a:cubicBezTo>
                <a:cubicBezTo>
                  <a:pt x="2879672" y="2550231"/>
                  <a:pt x="2812188" y="2590004"/>
                  <a:pt x="2876611" y="2562395"/>
                </a:cubicBezTo>
                <a:cubicBezTo>
                  <a:pt x="2891179" y="2556151"/>
                  <a:pt x="2904573" y="2547374"/>
                  <a:pt x="2919141" y="2541130"/>
                </a:cubicBezTo>
                <a:cubicBezTo>
                  <a:pt x="2929443" y="2536715"/>
                  <a:pt x="2941014" y="2535509"/>
                  <a:pt x="2951039" y="2530497"/>
                </a:cubicBezTo>
                <a:cubicBezTo>
                  <a:pt x="2962468" y="2524782"/>
                  <a:pt x="2971507" y="2514947"/>
                  <a:pt x="2982936" y="2509232"/>
                </a:cubicBezTo>
                <a:cubicBezTo>
                  <a:pt x="3000007" y="2500696"/>
                  <a:pt x="3019028" y="2496502"/>
                  <a:pt x="3036099" y="2487967"/>
                </a:cubicBezTo>
                <a:cubicBezTo>
                  <a:pt x="3118549" y="2446742"/>
                  <a:pt x="3019716" y="2482796"/>
                  <a:pt x="3099895" y="2456069"/>
                </a:cubicBezTo>
                <a:cubicBezTo>
                  <a:pt x="3175672" y="2380292"/>
                  <a:pt x="3089668" y="2462125"/>
                  <a:pt x="3163690" y="2402907"/>
                </a:cubicBezTo>
                <a:cubicBezTo>
                  <a:pt x="3171518" y="2396645"/>
                  <a:pt x="3176935" y="2387656"/>
                  <a:pt x="3184955" y="2381641"/>
                </a:cubicBezTo>
                <a:cubicBezTo>
                  <a:pt x="3205401" y="2366306"/>
                  <a:pt x="3230678" y="2357182"/>
                  <a:pt x="3248750" y="2339111"/>
                </a:cubicBezTo>
                <a:cubicBezTo>
                  <a:pt x="3259383" y="2328479"/>
                  <a:pt x="3268779" y="2316446"/>
                  <a:pt x="3280648" y="2307214"/>
                </a:cubicBezTo>
                <a:cubicBezTo>
                  <a:pt x="3300822" y="2291523"/>
                  <a:pt x="3323178" y="2278860"/>
                  <a:pt x="3344443" y="2264683"/>
                </a:cubicBezTo>
                <a:cubicBezTo>
                  <a:pt x="3355076" y="2257595"/>
                  <a:pt x="3367305" y="2252454"/>
                  <a:pt x="3376341" y="2243418"/>
                </a:cubicBezTo>
                <a:cubicBezTo>
                  <a:pt x="3386974" y="2232785"/>
                  <a:pt x="3396687" y="2221146"/>
                  <a:pt x="3408239" y="2211520"/>
                </a:cubicBezTo>
                <a:cubicBezTo>
                  <a:pt x="3418056" y="2203339"/>
                  <a:pt x="3428918" y="2196374"/>
                  <a:pt x="3440136" y="2190255"/>
                </a:cubicBezTo>
                <a:cubicBezTo>
                  <a:pt x="3514846" y="2149504"/>
                  <a:pt x="3502327" y="2155348"/>
                  <a:pt x="3557095" y="2137093"/>
                </a:cubicBezTo>
                <a:cubicBezTo>
                  <a:pt x="3648493" y="2076157"/>
                  <a:pt x="3532862" y="2149208"/>
                  <a:pt x="3620890" y="2105195"/>
                </a:cubicBezTo>
                <a:cubicBezTo>
                  <a:pt x="3632320" y="2099480"/>
                  <a:pt x="3641358" y="2089645"/>
                  <a:pt x="3652788" y="2083930"/>
                </a:cubicBezTo>
                <a:cubicBezTo>
                  <a:pt x="3662812" y="2078918"/>
                  <a:pt x="3674888" y="2078740"/>
                  <a:pt x="3684685" y="2073297"/>
                </a:cubicBezTo>
                <a:cubicBezTo>
                  <a:pt x="3707026" y="2060885"/>
                  <a:pt x="3725622" y="2042197"/>
                  <a:pt x="3748481" y="2030767"/>
                </a:cubicBezTo>
                <a:lnTo>
                  <a:pt x="3791011" y="2009502"/>
                </a:lnTo>
                <a:cubicBezTo>
                  <a:pt x="3801643" y="1998869"/>
                  <a:pt x="3810672" y="1986344"/>
                  <a:pt x="3822908" y="1977604"/>
                </a:cubicBezTo>
                <a:cubicBezTo>
                  <a:pt x="3869880" y="1944052"/>
                  <a:pt x="3862777" y="1972824"/>
                  <a:pt x="3897336" y="1924441"/>
                </a:cubicBezTo>
                <a:cubicBezTo>
                  <a:pt x="3906549" y="1911543"/>
                  <a:pt x="3910738" y="1895673"/>
                  <a:pt x="3918602" y="1881911"/>
                </a:cubicBezTo>
                <a:cubicBezTo>
                  <a:pt x="3924942" y="1870816"/>
                  <a:pt x="3932779" y="1860646"/>
                  <a:pt x="3939867" y="1850014"/>
                </a:cubicBezTo>
                <a:cubicBezTo>
                  <a:pt x="3943411" y="1839381"/>
                  <a:pt x="3945487" y="1828141"/>
                  <a:pt x="3950499" y="1818116"/>
                </a:cubicBezTo>
                <a:cubicBezTo>
                  <a:pt x="3956214" y="1806686"/>
                  <a:pt x="3966849" y="1798014"/>
                  <a:pt x="3971764" y="1786218"/>
                </a:cubicBezTo>
                <a:cubicBezTo>
                  <a:pt x="4032562" y="1640304"/>
                  <a:pt x="3984606" y="1741273"/>
                  <a:pt x="4014295" y="1637362"/>
                </a:cubicBezTo>
                <a:cubicBezTo>
                  <a:pt x="4023532" y="1605033"/>
                  <a:pt x="4040664" y="1574835"/>
                  <a:pt x="4046192" y="1541669"/>
                </a:cubicBezTo>
                <a:cubicBezTo>
                  <a:pt x="4049736" y="1520404"/>
                  <a:pt x="4051596" y="1498789"/>
                  <a:pt x="4056825" y="1477874"/>
                </a:cubicBezTo>
                <a:cubicBezTo>
                  <a:pt x="4062262" y="1456128"/>
                  <a:pt x="4078090" y="1414079"/>
                  <a:pt x="4078090" y="1414079"/>
                </a:cubicBezTo>
                <a:cubicBezTo>
                  <a:pt x="4103562" y="1261239"/>
                  <a:pt x="4069212" y="1413529"/>
                  <a:pt x="4109988" y="1318386"/>
                </a:cubicBezTo>
                <a:cubicBezTo>
                  <a:pt x="4125949" y="1281143"/>
                  <a:pt x="4118068" y="1251613"/>
                  <a:pt x="4131253" y="1212060"/>
                </a:cubicBezTo>
                <a:cubicBezTo>
                  <a:pt x="4135294" y="1199937"/>
                  <a:pt x="4145430" y="1190795"/>
                  <a:pt x="4152518" y="1180162"/>
                </a:cubicBezTo>
                <a:cubicBezTo>
                  <a:pt x="4188255" y="1072948"/>
                  <a:pt x="4133723" y="1239267"/>
                  <a:pt x="4173783" y="1105734"/>
                </a:cubicBezTo>
                <a:cubicBezTo>
                  <a:pt x="4180224" y="1084264"/>
                  <a:pt x="4189611" y="1063685"/>
                  <a:pt x="4195048" y="1041939"/>
                </a:cubicBezTo>
                <a:cubicBezTo>
                  <a:pt x="4220696" y="939347"/>
                  <a:pt x="4210581" y="985537"/>
                  <a:pt x="4226946" y="903716"/>
                </a:cubicBezTo>
                <a:cubicBezTo>
                  <a:pt x="4225143" y="860446"/>
                  <a:pt x="4227845" y="673394"/>
                  <a:pt x="4205681" y="584739"/>
                </a:cubicBezTo>
                <a:cubicBezTo>
                  <a:pt x="4200244" y="562993"/>
                  <a:pt x="4191503" y="542209"/>
                  <a:pt x="4184415" y="520944"/>
                </a:cubicBezTo>
                <a:lnTo>
                  <a:pt x="4173783" y="489046"/>
                </a:lnTo>
                <a:cubicBezTo>
                  <a:pt x="4162704" y="455807"/>
                  <a:pt x="4151955" y="414243"/>
                  <a:pt x="4120620" y="393353"/>
                </a:cubicBezTo>
                <a:lnTo>
                  <a:pt x="4088722" y="372088"/>
                </a:lnTo>
                <a:cubicBezTo>
                  <a:pt x="4071679" y="346523"/>
                  <a:pt x="4040950" y="295912"/>
                  <a:pt x="4014295" y="287027"/>
                </a:cubicBezTo>
                <a:lnTo>
                  <a:pt x="3982397" y="276395"/>
                </a:lnTo>
                <a:cubicBezTo>
                  <a:pt x="3901286" y="195284"/>
                  <a:pt x="3995537" y="280025"/>
                  <a:pt x="3918602" y="233865"/>
                </a:cubicBezTo>
                <a:cubicBezTo>
                  <a:pt x="3910006" y="228707"/>
                  <a:pt x="3905932" y="217758"/>
                  <a:pt x="3897336" y="212600"/>
                </a:cubicBezTo>
                <a:cubicBezTo>
                  <a:pt x="3887726" y="206834"/>
                  <a:pt x="3875463" y="206979"/>
                  <a:pt x="3865439" y="201967"/>
                </a:cubicBezTo>
                <a:cubicBezTo>
                  <a:pt x="3803747" y="171121"/>
                  <a:pt x="3865567" y="187396"/>
                  <a:pt x="3791011" y="159437"/>
                </a:cubicBezTo>
                <a:cubicBezTo>
                  <a:pt x="3777328" y="154306"/>
                  <a:pt x="3762532" y="152818"/>
                  <a:pt x="3748481" y="148804"/>
                </a:cubicBezTo>
                <a:cubicBezTo>
                  <a:pt x="3737704" y="145725"/>
                  <a:pt x="3727360" y="141251"/>
                  <a:pt x="3716583" y="138172"/>
                </a:cubicBezTo>
                <a:cubicBezTo>
                  <a:pt x="3702532" y="134158"/>
                  <a:pt x="3688050" y="131738"/>
                  <a:pt x="3674053" y="127539"/>
                </a:cubicBezTo>
                <a:cubicBezTo>
                  <a:pt x="3652583" y="121098"/>
                  <a:pt x="3631522" y="113363"/>
                  <a:pt x="3610257" y="106274"/>
                </a:cubicBezTo>
                <a:lnTo>
                  <a:pt x="3546462" y="85009"/>
                </a:lnTo>
                <a:cubicBezTo>
                  <a:pt x="3535829" y="81465"/>
                  <a:pt x="3525437" y="77094"/>
                  <a:pt x="3514564" y="74376"/>
                </a:cubicBezTo>
                <a:cubicBezTo>
                  <a:pt x="3500387" y="70832"/>
                  <a:pt x="3486085" y="67758"/>
                  <a:pt x="3472034" y="63744"/>
                </a:cubicBezTo>
                <a:cubicBezTo>
                  <a:pt x="3461257" y="60665"/>
                  <a:pt x="3451077" y="55542"/>
                  <a:pt x="3440136" y="53111"/>
                </a:cubicBezTo>
                <a:cubicBezTo>
                  <a:pt x="3419091" y="48434"/>
                  <a:pt x="3397606" y="46023"/>
                  <a:pt x="3376341" y="42479"/>
                </a:cubicBezTo>
                <a:cubicBezTo>
                  <a:pt x="3137674" y="-37077"/>
                  <a:pt x="3334957" y="21645"/>
                  <a:pt x="2759653" y="10581"/>
                </a:cubicBezTo>
                <a:lnTo>
                  <a:pt x="1717662" y="21214"/>
                </a:lnTo>
                <a:cubicBezTo>
                  <a:pt x="1692605" y="21691"/>
                  <a:pt x="1668102" y="28738"/>
                  <a:pt x="1643234" y="31846"/>
                </a:cubicBezTo>
                <a:cubicBezTo>
                  <a:pt x="1560185" y="42227"/>
                  <a:pt x="1549989" y="40298"/>
                  <a:pt x="1473113" y="53111"/>
                </a:cubicBezTo>
                <a:cubicBezTo>
                  <a:pt x="1455287" y="56082"/>
                  <a:pt x="1437863" y="61356"/>
                  <a:pt x="1419950" y="63744"/>
                </a:cubicBezTo>
                <a:cubicBezTo>
                  <a:pt x="1384644" y="68451"/>
                  <a:pt x="1348968" y="69958"/>
                  <a:pt x="1313625" y="74376"/>
                </a:cubicBezTo>
                <a:cubicBezTo>
                  <a:pt x="1292233" y="77050"/>
                  <a:pt x="1271383" y="84550"/>
                  <a:pt x="1249829" y="85009"/>
                </a:cubicBezTo>
                <a:cubicBezTo>
                  <a:pt x="1104551" y="88100"/>
                  <a:pt x="959206" y="85009"/>
                  <a:pt x="813895" y="85009"/>
                </a:cubicBezTo>
              </a:path>
            </a:pathLst>
          </a:custGeom>
          <a:no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6" name="Forme libre 5"/>
          <p:cNvSpPr/>
          <p:nvPr/>
        </p:nvSpPr>
        <p:spPr>
          <a:xfrm>
            <a:off x="4371406" y="328612"/>
            <a:ext cx="2633424" cy="1934766"/>
          </a:xfrm>
          <a:custGeom>
            <a:avLst/>
            <a:gdLst>
              <a:gd name="connsiteX0" fmla="*/ 616689 w 3510121"/>
              <a:gd name="connsiteY0" fmla="*/ 85060 h 2579223"/>
              <a:gd name="connsiteX1" fmla="*/ 563526 w 3510121"/>
              <a:gd name="connsiteY1" fmla="*/ 95693 h 2579223"/>
              <a:gd name="connsiteX2" fmla="*/ 478466 w 3510121"/>
              <a:gd name="connsiteY2" fmla="*/ 148855 h 2579223"/>
              <a:gd name="connsiteX3" fmla="*/ 446568 w 3510121"/>
              <a:gd name="connsiteY3" fmla="*/ 159488 h 2579223"/>
              <a:gd name="connsiteX4" fmla="*/ 393405 w 3510121"/>
              <a:gd name="connsiteY4" fmla="*/ 202018 h 2579223"/>
              <a:gd name="connsiteX5" fmla="*/ 297712 w 3510121"/>
              <a:gd name="connsiteY5" fmla="*/ 255181 h 2579223"/>
              <a:gd name="connsiteX6" fmla="*/ 244549 w 3510121"/>
              <a:gd name="connsiteY6" fmla="*/ 308344 h 2579223"/>
              <a:gd name="connsiteX7" fmla="*/ 223284 w 3510121"/>
              <a:gd name="connsiteY7" fmla="*/ 340241 h 2579223"/>
              <a:gd name="connsiteX8" fmla="*/ 202019 w 3510121"/>
              <a:gd name="connsiteY8" fmla="*/ 361507 h 2579223"/>
              <a:gd name="connsiteX9" fmla="*/ 170121 w 3510121"/>
              <a:gd name="connsiteY9" fmla="*/ 404037 h 2579223"/>
              <a:gd name="connsiteX10" fmla="*/ 159489 w 3510121"/>
              <a:gd name="connsiteY10" fmla="*/ 435934 h 2579223"/>
              <a:gd name="connsiteX11" fmla="*/ 127591 w 3510121"/>
              <a:gd name="connsiteY11" fmla="*/ 542260 h 2579223"/>
              <a:gd name="connsiteX12" fmla="*/ 106326 w 3510121"/>
              <a:gd name="connsiteY12" fmla="*/ 584790 h 2579223"/>
              <a:gd name="connsiteX13" fmla="*/ 74428 w 3510121"/>
              <a:gd name="connsiteY13" fmla="*/ 659218 h 2579223"/>
              <a:gd name="connsiteX14" fmla="*/ 31898 w 3510121"/>
              <a:gd name="connsiteY14" fmla="*/ 754911 h 2579223"/>
              <a:gd name="connsiteX15" fmla="*/ 21266 w 3510121"/>
              <a:gd name="connsiteY15" fmla="*/ 818707 h 2579223"/>
              <a:gd name="connsiteX16" fmla="*/ 10633 w 3510121"/>
              <a:gd name="connsiteY16" fmla="*/ 850604 h 2579223"/>
              <a:gd name="connsiteX17" fmla="*/ 0 w 3510121"/>
              <a:gd name="connsiteY17" fmla="*/ 903767 h 2579223"/>
              <a:gd name="connsiteX18" fmla="*/ 10633 w 3510121"/>
              <a:gd name="connsiteY18" fmla="*/ 1127051 h 2579223"/>
              <a:gd name="connsiteX19" fmla="*/ 42531 w 3510121"/>
              <a:gd name="connsiteY19" fmla="*/ 1222744 h 2579223"/>
              <a:gd name="connsiteX20" fmla="*/ 63796 w 3510121"/>
              <a:gd name="connsiteY20" fmla="*/ 1297172 h 2579223"/>
              <a:gd name="connsiteX21" fmla="*/ 74428 w 3510121"/>
              <a:gd name="connsiteY21" fmla="*/ 1339702 h 2579223"/>
              <a:gd name="connsiteX22" fmla="*/ 106326 w 3510121"/>
              <a:gd name="connsiteY22" fmla="*/ 1403497 h 2579223"/>
              <a:gd name="connsiteX23" fmla="*/ 127591 w 3510121"/>
              <a:gd name="connsiteY23" fmla="*/ 1467293 h 2579223"/>
              <a:gd name="connsiteX24" fmla="*/ 138224 w 3510121"/>
              <a:gd name="connsiteY24" fmla="*/ 1499190 h 2579223"/>
              <a:gd name="connsiteX25" fmla="*/ 148856 w 3510121"/>
              <a:gd name="connsiteY25" fmla="*/ 1531088 h 2579223"/>
              <a:gd name="connsiteX26" fmla="*/ 159489 w 3510121"/>
              <a:gd name="connsiteY26" fmla="*/ 1605516 h 2579223"/>
              <a:gd name="connsiteX27" fmla="*/ 170121 w 3510121"/>
              <a:gd name="connsiteY27" fmla="*/ 1637413 h 2579223"/>
              <a:gd name="connsiteX28" fmla="*/ 202019 w 3510121"/>
              <a:gd name="connsiteY28" fmla="*/ 1743739 h 2579223"/>
              <a:gd name="connsiteX29" fmla="*/ 212652 w 3510121"/>
              <a:gd name="connsiteY29" fmla="*/ 1775637 h 2579223"/>
              <a:gd name="connsiteX30" fmla="*/ 255182 w 3510121"/>
              <a:gd name="connsiteY30" fmla="*/ 1839432 h 2579223"/>
              <a:gd name="connsiteX31" fmla="*/ 287080 w 3510121"/>
              <a:gd name="connsiteY31" fmla="*/ 1903227 h 2579223"/>
              <a:gd name="connsiteX32" fmla="*/ 297712 w 3510121"/>
              <a:gd name="connsiteY32" fmla="*/ 1935125 h 2579223"/>
              <a:gd name="connsiteX33" fmla="*/ 318977 w 3510121"/>
              <a:gd name="connsiteY33" fmla="*/ 1967023 h 2579223"/>
              <a:gd name="connsiteX34" fmla="*/ 372140 w 3510121"/>
              <a:gd name="connsiteY34" fmla="*/ 2041451 h 2579223"/>
              <a:gd name="connsiteX35" fmla="*/ 435935 w 3510121"/>
              <a:gd name="connsiteY35" fmla="*/ 2083981 h 2579223"/>
              <a:gd name="connsiteX36" fmla="*/ 467833 w 3510121"/>
              <a:gd name="connsiteY36" fmla="*/ 2105246 h 2579223"/>
              <a:gd name="connsiteX37" fmla="*/ 531628 w 3510121"/>
              <a:gd name="connsiteY37" fmla="*/ 2169041 h 2579223"/>
              <a:gd name="connsiteX38" fmla="*/ 574159 w 3510121"/>
              <a:gd name="connsiteY38" fmla="*/ 2211572 h 2579223"/>
              <a:gd name="connsiteX39" fmla="*/ 637954 w 3510121"/>
              <a:gd name="connsiteY39" fmla="*/ 2264734 h 2579223"/>
              <a:gd name="connsiteX40" fmla="*/ 669852 w 3510121"/>
              <a:gd name="connsiteY40" fmla="*/ 2275367 h 2579223"/>
              <a:gd name="connsiteX41" fmla="*/ 733647 w 3510121"/>
              <a:gd name="connsiteY41" fmla="*/ 2317897 h 2579223"/>
              <a:gd name="connsiteX42" fmla="*/ 797442 w 3510121"/>
              <a:gd name="connsiteY42" fmla="*/ 2360427 h 2579223"/>
              <a:gd name="connsiteX43" fmla="*/ 861238 w 3510121"/>
              <a:gd name="connsiteY43" fmla="*/ 2381693 h 2579223"/>
              <a:gd name="connsiteX44" fmla="*/ 956931 w 3510121"/>
              <a:gd name="connsiteY44" fmla="*/ 2402958 h 2579223"/>
              <a:gd name="connsiteX45" fmla="*/ 1010093 w 3510121"/>
              <a:gd name="connsiteY45" fmla="*/ 2413590 h 2579223"/>
              <a:gd name="connsiteX46" fmla="*/ 1073889 w 3510121"/>
              <a:gd name="connsiteY46" fmla="*/ 2434855 h 2579223"/>
              <a:gd name="connsiteX47" fmla="*/ 1137684 w 3510121"/>
              <a:gd name="connsiteY47" fmla="*/ 2456120 h 2579223"/>
              <a:gd name="connsiteX48" fmla="*/ 1169582 w 3510121"/>
              <a:gd name="connsiteY48" fmla="*/ 2466753 h 2579223"/>
              <a:gd name="connsiteX49" fmla="*/ 1222745 w 3510121"/>
              <a:gd name="connsiteY49" fmla="*/ 2477386 h 2579223"/>
              <a:gd name="connsiteX50" fmla="*/ 1350335 w 3510121"/>
              <a:gd name="connsiteY50" fmla="*/ 2498651 h 2579223"/>
              <a:gd name="connsiteX51" fmla="*/ 1382233 w 3510121"/>
              <a:gd name="connsiteY51" fmla="*/ 2509283 h 2579223"/>
              <a:gd name="connsiteX52" fmla="*/ 1509824 w 3510121"/>
              <a:gd name="connsiteY52" fmla="*/ 2519916 h 2579223"/>
              <a:gd name="connsiteX53" fmla="*/ 1584252 w 3510121"/>
              <a:gd name="connsiteY53" fmla="*/ 2530548 h 2579223"/>
              <a:gd name="connsiteX54" fmla="*/ 2456121 w 3510121"/>
              <a:gd name="connsiteY54" fmla="*/ 2530548 h 2579223"/>
              <a:gd name="connsiteX55" fmla="*/ 2551814 w 3510121"/>
              <a:gd name="connsiteY55" fmla="*/ 2498651 h 2579223"/>
              <a:gd name="connsiteX56" fmla="*/ 2647507 w 3510121"/>
              <a:gd name="connsiteY56" fmla="*/ 2477386 h 2579223"/>
              <a:gd name="connsiteX57" fmla="*/ 2711303 w 3510121"/>
              <a:gd name="connsiteY57" fmla="*/ 2434855 h 2579223"/>
              <a:gd name="connsiteX58" fmla="*/ 2785731 w 3510121"/>
              <a:gd name="connsiteY58" fmla="*/ 2413590 h 2579223"/>
              <a:gd name="connsiteX59" fmla="*/ 2849526 w 3510121"/>
              <a:gd name="connsiteY59" fmla="*/ 2381693 h 2579223"/>
              <a:gd name="connsiteX60" fmla="*/ 2902689 w 3510121"/>
              <a:gd name="connsiteY60" fmla="*/ 2328530 h 2579223"/>
              <a:gd name="connsiteX61" fmla="*/ 2987749 w 3510121"/>
              <a:gd name="connsiteY61" fmla="*/ 2275367 h 2579223"/>
              <a:gd name="connsiteX62" fmla="*/ 3019647 w 3510121"/>
              <a:gd name="connsiteY62" fmla="*/ 2254102 h 2579223"/>
              <a:gd name="connsiteX63" fmla="*/ 3072810 w 3510121"/>
              <a:gd name="connsiteY63" fmla="*/ 2190307 h 2579223"/>
              <a:gd name="connsiteX64" fmla="*/ 3094075 w 3510121"/>
              <a:gd name="connsiteY64" fmla="*/ 2169041 h 2579223"/>
              <a:gd name="connsiteX65" fmla="*/ 3104707 w 3510121"/>
              <a:gd name="connsiteY65" fmla="*/ 2137144 h 2579223"/>
              <a:gd name="connsiteX66" fmla="*/ 3147238 w 3510121"/>
              <a:gd name="connsiteY66" fmla="*/ 2094613 h 2579223"/>
              <a:gd name="connsiteX67" fmla="*/ 3189768 w 3510121"/>
              <a:gd name="connsiteY67" fmla="*/ 2030818 h 2579223"/>
              <a:gd name="connsiteX68" fmla="*/ 3211033 w 3510121"/>
              <a:gd name="connsiteY68" fmla="*/ 1998920 h 2579223"/>
              <a:gd name="connsiteX69" fmla="*/ 3242931 w 3510121"/>
              <a:gd name="connsiteY69" fmla="*/ 1977655 h 2579223"/>
              <a:gd name="connsiteX70" fmla="*/ 3306726 w 3510121"/>
              <a:gd name="connsiteY70" fmla="*/ 1913860 h 2579223"/>
              <a:gd name="connsiteX71" fmla="*/ 3338624 w 3510121"/>
              <a:gd name="connsiteY71" fmla="*/ 1881962 h 2579223"/>
              <a:gd name="connsiteX72" fmla="*/ 3359889 w 3510121"/>
              <a:gd name="connsiteY72" fmla="*/ 1839432 h 2579223"/>
              <a:gd name="connsiteX73" fmla="*/ 3391787 w 3510121"/>
              <a:gd name="connsiteY73" fmla="*/ 1818167 h 2579223"/>
              <a:gd name="connsiteX74" fmla="*/ 3434317 w 3510121"/>
              <a:gd name="connsiteY74" fmla="*/ 1722474 h 2579223"/>
              <a:gd name="connsiteX75" fmla="*/ 3455582 w 3510121"/>
              <a:gd name="connsiteY75" fmla="*/ 1648046 h 2579223"/>
              <a:gd name="connsiteX76" fmla="*/ 3476847 w 3510121"/>
              <a:gd name="connsiteY76" fmla="*/ 1562986 h 2579223"/>
              <a:gd name="connsiteX77" fmla="*/ 3498112 w 3510121"/>
              <a:gd name="connsiteY77" fmla="*/ 1456660 h 2579223"/>
              <a:gd name="connsiteX78" fmla="*/ 3498112 w 3510121"/>
              <a:gd name="connsiteY78" fmla="*/ 1095153 h 2579223"/>
              <a:gd name="connsiteX79" fmla="*/ 3487480 w 3510121"/>
              <a:gd name="connsiteY79" fmla="*/ 999460 h 2579223"/>
              <a:gd name="connsiteX80" fmla="*/ 3466214 w 3510121"/>
              <a:gd name="connsiteY80" fmla="*/ 935665 h 2579223"/>
              <a:gd name="connsiteX81" fmla="*/ 3455582 w 3510121"/>
              <a:gd name="connsiteY81" fmla="*/ 882502 h 2579223"/>
              <a:gd name="connsiteX82" fmla="*/ 3434317 w 3510121"/>
              <a:gd name="connsiteY82" fmla="*/ 818707 h 2579223"/>
              <a:gd name="connsiteX83" fmla="*/ 3413052 w 3510121"/>
              <a:gd name="connsiteY83" fmla="*/ 733646 h 2579223"/>
              <a:gd name="connsiteX84" fmla="*/ 3402419 w 3510121"/>
              <a:gd name="connsiteY84" fmla="*/ 701748 h 2579223"/>
              <a:gd name="connsiteX85" fmla="*/ 3391787 w 3510121"/>
              <a:gd name="connsiteY85" fmla="*/ 659218 h 2579223"/>
              <a:gd name="connsiteX86" fmla="*/ 3370521 w 3510121"/>
              <a:gd name="connsiteY86" fmla="*/ 595423 h 2579223"/>
              <a:gd name="connsiteX87" fmla="*/ 3359889 w 3510121"/>
              <a:gd name="connsiteY87" fmla="*/ 563525 h 2579223"/>
              <a:gd name="connsiteX88" fmla="*/ 3349256 w 3510121"/>
              <a:gd name="connsiteY88" fmla="*/ 489097 h 2579223"/>
              <a:gd name="connsiteX89" fmla="*/ 3317359 w 3510121"/>
              <a:gd name="connsiteY89" fmla="*/ 382772 h 2579223"/>
              <a:gd name="connsiteX90" fmla="*/ 3306726 w 3510121"/>
              <a:gd name="connsiteY90" fmla="*/ 350874 h 2579223"/>
              <a:gd name="connsiteX91" fmla="*/ 3285461 w 3510121"/>
              <a:gd name="connsiteY91" fmla="*/ 318976 h 2579223"/>
              <a:gd name="connsiteX92" fmla="*/ 3274828 w 3510121"/>
              <a:gd name="connsiteY92" fmla="*/ 287079 h 2579223"/>
              <a:gd name="connsiteX93" fmla="*/ 3221666 w 3510121"/>
              <a:gd name="connsiteY93" fmla="*/ 244548 h 2579223"/>
              <a:gd name="connsiteX94" fmla="*/ 3179135 w 3510121"/>
              <a:gd name="connsiteY94" fmla="*/ 233916 h 2579223"/>
              <a:gd name="connsiteX95" fmla="*/ 3040912 w 3510121"/>
              <a:gd name="connsiteY95" fmla="*/ 202018 h 2579223"/>
              <a:gd name="connsiteX96" fmla="*/ 2945219 w 3510121"/>
              <a:gd name="connsiteY96" fmla="*/ 170120 h 2579223"/>
              <a:gd name="connsiteX97" fmla="*/ 2913321 w 3510121"/>
              <a:gd name="connsiteY97" fmla="*/ 159488 h 2579223"/>
              <a:gd name="connsiteX98" fmla="*/ 2849526 w 3510121"/>
              <a:gd name="connsiteY98" fmla="*/ 127590 h 2579223"/>
              <a:gd name="connsiteX99" fmla="*/ 2817628 w 3510121"/>
              <a:gd name="connsiteY99" fmla="*/ 106325 h 2579223"/>
              <a:gd name="connsiteX100" fmla="*/ 2743200 w 3510121"/>
              <a:gd name="connsiteY100" fmla="*/ 85060 h 2579223"/>
              <a:gd name="connsiteX101" fmla="*/ 2711303 w 3510121"/>
              <a:gd name="connsiteY101" fmla="*/ 74427 h 2579223"/>
              <a:gd name="connsiteX102" fmla="*/ 2371061 w 3510121"/>
              <a:gd name="connsiteY102" fmla="*/ 53162 h 2579223"/>
              <a:gd name="connsiteX103" fmla="*/ 2200940 w 3510121"/>
              <a:gd name="connsiteY103" fmla="*/ 31897 h 2579223"/>
              <a:gd name="connsiteX104" fmla="*/ 2147777 w 3510121"/>
              <a:gd name="connsiteY104" fmla="*/ 21265 h 2579223"/>
              <a:gd name="connsiteX105" fmla="*/ 2041452 w 3510121"/>
              <a:gd name="connsiteY105" fmla="*/ 0 h 2579223"/>
              <a:gd name="connsiteX106" fmla="*/ 1605517 w 3510121"/>
              <a:gd name="connsiteY106" fmla="*/ 21265 h 2579223"/>
              <a:gd name="connsiteX107" fmla="*/ 1520456 w 3510121"/>
              <a:gd name="connsiteY107" fmla="*/ 31897 h 2579223"/>
              <a:gd name="connsiteX108" fmla="*/ 808075 w 3510121"/>
              <a:gd name="connsiteY108" fmla="*/ 53162 h 2579223"/>
              <a:gd name="connsiteX109" fmla="*/ 733647 w 3510121"/>
              <a:gd name="connsiteY109" fmla="*/ 63795 h 2579223"/>
              <a:gd name="connsiteX110" fmla="*/ 669852 w 3510121"/>
              <a:gd name="connsiteY110" fmla="*/ 85060 h 2579223"/>
              <a:gd name="connsiteX111" fmla="*/ 616689 w 3510121"/>
              <a:gd name="connsiteY111" fmla="*/ 85060 h 257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510121" h="2579223">
                <a:moveTo>
                  <a:pt x="616689" y="85060"/>
                </a:moveTo>
                <a:cubicBezTo>
                  <a:pt x="598968" y="88604"/>
                  <a:pt x="580671" y="89978"/>
                  <a:pt x="563526" y="95693"/>
                </a:cubicBezTo>
                <a:cubicBezTo>
                  <a:pt x="508977" y="113876"/>
                  <a:pt x="529393" y="119754"/>
                  <a:pt x="478466" y="148855"/>
                </a:cubicBezTo>
                <a:cubicBezTo>
                  <a:pt x="468735" y="154416"/>
                  <a:pt x="457201" y="155944"/>
                  <a:pt x="446568" y="159488"/>
                </a:cubicBezTo>
                <a:cubicBezTo>
                  <a:pt x="407276" y="218427"/>
                  <a:pt x="447784" y="171808"/>
                  <a:pt x="393405" y="202018"/>
                </a:cubicBezTo>
                <a:cubicBezTo>
                  <a:pt x="283719" y="262954"/>
                  <a:pt x="369891" y="231120"/>
                  <a:pt x="297712" y="255181"/>
                </a:cubicBezTo>
                <a:cubicBezTo>
                  <a:pt x="241008" y="340238"/>
                  <a:pt x="315430" y="237464"/>
                  <a:pt x="244549" y="308344"/>
                </a:cubicBezTo>
                <a:cubicBezTo>
                  <a:pt x="235513" y="317380"/>
                  <a:pt x="231267" y="330263"/>
                  <a:pt x="223284" y="340241"/>
                </a:cubicBezTo>
                <a:cubicBezTo>
                  <a:pt x="217022" y="348069"/>
                  <a:pt x="208437" y="353806"/>
                  <a:pt x="202019" y="361507"/>
                </a:cubicBezTo>
                <a:cubicBezTo>
                  <a:pt x="190674" y="375121"/>
                  <a:pt x="180754" y="389860"/>
                  <a:pt x="170121" y="404037"/>
                </a:cubicBezTo>
                <a:cubicBezTo>
                  <a:pt x="166577" y="414669"/>
                  <a:pt x="162568" y="425158"/>
                  <a:pt x="159489" y="435934"/>
                </a:cubicBezTo>
                <a:cubicBezTo>
                  <a:pt x="149315" y="471544"/>
                  <a:pt x="144434" y="508573"/>
                  <a:pt x="127591" y="542260"/>
                </a:cubicBezTo>
                <a:cubicBezTo>
                  <a:pt x="120503" y="556437"/>
                  <a:pt x="111891" y="569949"/>
                  <a:pt x="106326" y="584790"/>
                </a:cubicBezTo>
                <a:cubicBezTo>
                  <a:pt x="76900" y="663258"/>
                  <a:pt x="117522" y="594575"/>
                  <a:pt x="74428" y="659218"/>
                </a:cubicBezTo>
                <a:cubicBezTo>
                  <a:pt x="49122" y="735136"/>
                  <a:pt x="65597" y="704362"/>
                  <a:pt x="31898" y="754911"/>
                </a:cubicBezTo>
                <a:cubicBezTo>
                  <a:pt x="28354" y="776176"/>
                  <a:pt x="25943" y="797662"/>
                  <a:pt x="21266" y="818707"/>
                </a:cubicBezTo>
                <a:cubicBezTo>
                  <a:pt x="18835" y="829648"/>
                  <a:pt x="13351" y="839731"/>
                  <a:pt x="10633" y="850604"/>
                </a:cubicBezTo>
                <a:cubicBezTo>
                  <a:pt x="6250" y="868136"/>
                  <a:pt x="3544" y="886046"/>
                  <a:pt x="0" y="903767"/>
                </a:cubicBezTo>
                <a:cubicBezTo>
                  <a:pt x="3544" y="978195"/>
                  <a:pt x="2404" y="1052994"/>
                  <a:pt x="10633" y="1127051"/>
                </a:cubicBezTo>
                <a:cubicBezTo>
                  <a:pt x="11600" y="1135757"/>
                  <a:pt x="36731" y="1202443"/>
                  <a:pt x="42531" y="1222744"/>
                </a:cubicBezTo>
                <a:cubicBezTo>
                  <a:pt x="49619" y="1247553"/>
                  <a:pt x="57007" y="1272279"/>
                  <a:pt x="63796" y="1297172"/>
                </a:cubicBezTo>
                <a:cubicBezTo>
                  <a:pt x="67641" y="1311270"/>
                  <a:pt x="70414" y="1325651"/>
                  <a:pt x="74428" y="1339702"/>
                </a:cubicBezTo>
                <a:cubicBezTo>
                  <a:pt x="97694" y="1421134"/>
                  <a:pt x="69048" y="1319621"/>
                  <a:pt x="106326" y="1403497"/>
                </a:cubicBezTo>
                <a:cubicBezTo>
                  <a:pt x="115430" y="1423981"/>
                  <a:pt x="120502" y="1446028"/>
                  <a:pt x="127591" y="1467293"/>
                </a:cubicBezTo>
                <a:lnTo>
                  <a:pt x="138224" y="1499190"/>
                </a:lnTo>
                <a:lnTo>
                  <a:pt x="148856" y="1531088"/>
                </a:lnTo>
                <a:cubicBezTo>
                  <a:pt x="152400" y="1555897"/>
                  <a:pt x="154574" y="1580941"/>
                  <a:pt x="159489" y="1605516"/>
                </a:cubicBezTo>
                <a:cubicBezTo>
                  <a:pt x="161687" y="1616506"/>
                  <a:pt x="167042" y="1626637"/>
                  <a:pt x="170121" y="1637413"/>
                </a:cubicBezTo>
                <a:cubicBezTo>
                  <a:pt x="202254" y="1749878"/>
                  <a:pt x="151494" y="1592165"/>
                  <a:pt x="202019" y="1743739"/>
                </a:cubicBezTo>
                <a:cubicBezTo>
                  <a:pt x="205563" y="1754372"/>
                  <a:pt x="206435" y="1766312"/>
                  <a:pt x="212652" y="1775637"/>
                </a:cubicBezTo>
                <a:lnTo>
                  <a:pt x="255182" y="1839432"/>
                </a:lnTo>
                <a:cubicBezTo>
                  <a:pt x="281906" y="1919609"/>
                  <a:pt x="245856" y="1820781"/>
                  <a:pt x="287080" y="1903227"/>
                </a:cubicBezTo>
                <a:cubicBezTo>
                  <a:pt x="292092" y="1913251"/>
                  <a:pt x="292700" y="1925100"/>
                  <a:pt x="297712" y="1935125"/>
                </a:cubicBezTo>
                <a:cubicBezTo>
                  <a:pt x="303427" y="1946555"/>
                  <a:pt x="312637" y="1955928"/>
                  <a:pt x="318977" y="1967023"/>
                </a:cubicBezTo>
                <a:cubicBezTo>
                  <a:pt x="343778" y="2010426"/>
                  <a:pt x="332059" y="2010277"/>
                  <a:pt x="372140" y="2041451"/>
                </a:cubicBezTo>
                <a:cubicBezTo>
                  <a:pt x="392314" y="2057142"/>
                  <a:pt x="414670" y="2069804"/>
                  <a:pt x="435935" y="2083981"/>
                </a:cubicBezTo>
                <a:lnTo>
                  <a:pt x="467833" y="2105246"/>
                </a:lnTo>
                <a:cubicBezTo>
                  <a:pt x="506536" y="2163301"/>
                  <a:pt x="468324" y="2113650"/>
                  <a:pt x="531628" y="2169041"/>
                </a:cubicBezTo>
                <a:cubicBezTo>
                  <a:pt x="546717" y="2182244"/>
                  <a:pt x="559982" y="2197395"/>
                  <a:pt x="574159" y="2211572"/>
                </a:cubicBezTo>
                <a:cubicBezTo>
                  <a:pt x="597675" y="2235088"/>
                  <a:pt x="608347" y="2249931"/>
                  <a:pt x="637954" y="2264734"/>
                </a:cubicBezTo>
                <a:cubicBezTo>
                  <a:pt x="647979" y="2269746"/>
                  <a:pt x="659219" y="2271823"/>
                  <a:pt x="669852" y="2275367"/>
                </a:cubicBezTo>
                <a:cubicBezTo>
                  <a:pt x="740640" y="2346157"/>
                  <a:pt x="664403" y="2279429"/>
                  <a:pt x="733647" y="2317897"/>
                </a:cubicBezTo>
                <a:cubicBezTo>
                  <a:pt x="755988" y="2330309"/>
                  <a:pt x="773196" y="2352345"/>
                  <a:pt x="797442" y="2360427"/>
                </a:cubicBezTo>
                <a:cubicBezTo>
                  <a:pt x="818707" y="2367516"/>
                  <a:pt x="839258" y="2377297"/>
                  <a:pt x="861238" y="2381693"/>
                </a:cubicBezTo>
                <a:cubicBezTo>
                  <a:pt x="1021573" y="2413759"/>
                  <a:pt x="821792" y="2372927"/>
                  <a:pt x="956931" y="2402958"/>
                </a:cubicBezTo>
                <a:cubicBezTo>
                  <a:pt x="974572" y="2406878"/>
                  <a:pt x="992658" y="2408835"/>
                  <a:pt x="1010093" y="2413590"/>
                </a:cubicBezTo>
                <a:cubicBezTo>
                  <a:pt x="1031719" y="2419488"/>
                  <a:pt x="1052624" y="2427767"/>
                  <a:pt x="1073889" y="2434855"/>
                </a:cubicBezTo>
                <a:lnTo>
                  <a:pt x="1137684" y="2456120"/>
                </a:lnTo>
                <a:cubicBezTo>
                  <a:pt x="1148317" y="2459664"/>
                  <a:pt x="1158592" y="2464555"/>
                  <a:pt x="1169582" y="2466753"/>
                </a:cubicBezTo>
                <a:cubicBezTo>
                  <a:pt x="1187303" y="2470297"/>
                  <a:pt x="1204948" y="2474245"/>
                  <a:pt x="1222745" y="2477386"/>
                </a:cubicBezTo>
                <a:cubicBezTo>
                  <a:pt x="1265206" y="2484879"/>
                  <a:pt x="1309431" y="2485017"/>
                  <a:pt x="1350335" y="2498651"/>
                </a:cubicBezTo>
                <a:cubicBezTo>
                  <a:pt x="1360968" y="2502195"/>
                  <a:pt x="1371124" y="2507802"/>
                  <a:pt x="1382233" y="2509283"/>
                </a:cubicBezTo>
                <a:cubicBezTo>
                  <a:pt x="1424536" y="2514923"/>
                  <a:pt x="1467381" y="2515448"/>
                  <a:pt x="1509824" y="2519916"/>
                </a:cubicBezTo>
                <a:cubicBezTo>
                  <a:pt x="1534747" y="2522540"/>
                  <a:pt x="1559443" y="2527004"/>
                  <a:pt x="1584252" y="2530548"/>
                </a:cubicBezTo>
                <a:cubicBezTo>
                  <a:pt x="1880701" y="2629371"/>
                  <a:pt x="1632178" y="2550402"/>
                  <a:pt x="2456121" y="2530548"/>
                </a:cubicBezTo>
                <a:cubicBezTo>
                  <a:pt x="2483591" y="2529886"/>
                  <a:pt x="2528938" y="2506276"/>
                  <a:pt x="2551814" y="2498651"/>
                </a:cubicBezTo>
                <a:cubicBezTo>
                  <a:pt x="2574342" y="2491142"/>
                  <a:pt x="2626433" y="2481601"/>
                  <a:pt x="2647507" y="2477386"/>
                </a:cubicBezTo>
                <a:cubicBezTo>
                  <a:pt x="2673466" y="2451427"/>
                  <a:pt x="2670106" y="2450304"/>
                  <a:pt x="2711303" y="2434855"/>
                </a:cubicBezTo>
                <a:cubicBezTo>
                  <a:pt x="2738564" y="2424632"/>
                  <a:pt x="2760020" y="2426446"/>
                  <a:pt x="2785731" y="2413590"/>
                </a:cubicBezTo>
                <a:cubicBezTo>
                  <a:pt x="2868169" y="2372370"/>
                  <a:pt x="2769356" y="2408415"/>
                  <a:pt x="2849526" y="2381693"/>
                </a:cubicBezTo>
                <a:cubicBezTo>
                  <a:pt x="2867247" y="2363972"/>
                  <a:pt x="2880274" y="2339738"/>
                  <a:pt x="2902689" y="2328530"/>
                </a:cubicBezTo>
                <a:cubicBezTo>
                  <a:pt x="2969301" y="2295224"/>
                  <a:pt x="2923335" y="2321377"/>
                  <a:pt x="2987749" y="2275367"/>
                </a:cubicBezTo>
                <a:cubicBezTo>
                  <a:pt x="2998148" y="2267939"/>
                  <a:pt x="3009830" y="2262283"/>
                  <a:pt x="3019647" y="2254102"/>
                </a:cubicBezTo>
                <a:cubicBezTo>
                  <a:pt x="3065107" y="2216219"/>
                  <a:pt x="3039358" y="2232123"/>
                  <a:pt x="3072810" y="2190307"/>
                </a:cubicBezTo>
                <a:cubicBezTo>
                  <a:pt x="3079072" y="2182479"/>
                  <a:pt x="3086987" y="2176130"/>
                  <a:pt x="3094075" y="2169041"/>
                </a:cubicBezTo>
                <a:cubicBezTo>
                  <a:pt x="3097619" y="2158409"/>
                  <a:pt x="3098193" y="2146264"/>
                  <a:pt x="3104707" y="2137144"/>
                </a:cubicBezTo>
                <a:cubicBezTo>
                  <a:pt x="3116360" y="2120829"/>
                  <a:pt x="3147238" y="2094613"/>
                  <a:pt x="3147238" y="2094613"/>
                </a:cubicBezTo>
                <a:cubicBezTo>
                  <a:pt x="3165923" y="2038557"/>
                  <a:pt x="3145520" y="2083915"/>
                  <a:pt x="3189768" y="2030818"/>
                </a:cubicBezTo>
                <a:cubicBezTo>
                  <a:pt x="3197949" y="2021001"/>
                  <a:pt x="3201997" y="2007956"/>
                  <a:pt x="3211033" y="1998920"/>
                </a:cubicBezTo>
                <a:cubicBezTo>
                  <a:pt x="3220069" y="1989884"/>
                  <a:pt x="3233380" y="1986145"/>
                  <a:pt x="3242931" y="1977655"/>
                </a:cubicBezTo>
                <a:cubicBezTo>
                  <a:pt x="3265408" y="1957675"/>
                  <a:pt x="3285461" y="1935125"/>
                  <a:pt x="3306726" y="1913860"/>
                </a:cubicBezTo>
                <a:cubicBezTo>
                  <a:pt x="3317359" y="1903227"/>
                  <a:pt x="3331899" y="1895411"/>
                  <a:pt x="3338624" y="1881962"/>
                </a:cubicBezTo>
                <a:cubicBezTo>
                  <a:pt x="3345712" y="1867785"/>
                  <a:pt x="3349742" y="1851608"/>
                  <a:pt x="3359889" y="1839432"/>
                </a:cubicBezTo>
                <a:cubicBezTo>
                  <a:pt x="3368070" y="1829615"/>
                  <a:pt x="3381154" y="1825255"/>
                  <a:pt x="3391787" y="1818167"/>
                </a:cubicBezTo>
                <a:cubicBezTo>
                  <a:pt x="3417093" y="1742249"/>
                  <a:pt x="3400618" y="1773023"/>
                  <a:pt x="3434317" y="1722474"/>
                </a:cubicBezTo>
                <a:cubicBezTo>
                  <a:pt x="3459809" y="1645993"/>
                  <a:pt x="3428880" y="1741502"/>
                  <a:pt x="3455582" y="1648046"/>
                </a:cubicBezTo>
                <a:cubicBezTo>
                  <a:pt x="3472014" y="1590535"/>
                  <a:pt x="3463879" y="1640793"/>
                  <a:pt x="3476847" y="1562986"/>
                </a:cubicBezTo>
                <a:cubicBezTo>
                  <a:pt x="3493138" y="1465242"/>
                  <a:pt x="3477734" y="1517799"/>
                  <a:pt x="3498112" y="1456660"/>
                </a:cubicBezTo>
                <a:cubicBezTo>
                  <a:pt x="3514599" y="1275316"/>
                  <a:pt x="3513643" y="1343645"/>
                  <a:pt x="3498112" y="1095153"/>
                </a:cubicBezTo>
                <a:cubicBezTo>
                  <a:pt x="3496110" y="1063122"/>
                  <a:pt x="3493774" y="1030931"/>
                  <a:pt x="3487480" y="999460"/>
                </a:cubicBezTo>
                <a:cubicBezTo>
                  <a:pt x="3483084" y="977480"/>
                  <a:pt x="3470610" y="957645"/>
                  <a:pt x="3466214" y="935665"/>
                </a:cubicBezTo>
                <a:cubicBezTo>
                  <a:pt x="3462670" y="917944"/>
                  <a:pt x="3460337" y="899937"/>
                  <a:pt x="3455582" y="882502"/>
                </a:cubicBezTo>
                <a:cubicBezTo>
                  <a:pt x="3449684" y="860877"/>
                  <a:pt x="3439753" y="840453"/>
                  <a:pt x="3434317" y="818707"/>
                </a:cubicBezTo>
                <a:cubicBezTo>
                  <a:pt x="3427229" y="790353"/>
                  <a:pt x="3422294" y="761372"/>
                  <a:pt x="3413052" y="733646"/>
                </a:cubicBezTo>
                <a:cubicBezTo>
                  <a:pt x="3409508" y="723013"/>
                  <a:pt x="3405498" y="712525"/>
                  <a:pt x="3402419" y="701748"/>
                </a:cubicBezTo>
                <a:cubicBezTo>
                  <a:pt x="3398405" y="687697"/>
                  <a:pt x="3395986" y="673215"/>
                  <a:pt x="3391787" y="659218"/>
                </a:cubicBezTo>
                <a:cubicBezTo>
                  <a:pt x="3385346" y="637748"/>
                  <a:pt x="3377609" y="616688"/>
                  <a:pt x="3370521" y="595423"/>
                </a:cubicBezTo>
                <a:lnTo>
                  <a:pt x="3359889" y="563525"/>
                </a:lnTo>
                <a:cubicBezTo>
                  <a:pt x="3356345" y="538716"/>
                  <a:pt x="3353739" y="513754"/>
                  <a:pt x="3349256" y="489097"/>
                </a:cubicBezTo>
                <a:cubicBezTo>
                  <a:pt x="3342828" y="453741"/>
                  <a:pt x="3328458" y="416069"/>
                  <a:pt x="3317359" y="382772"/>
                </a:cubicBezTo>
                <a:cubicBezTo>
                  <a:pt x="3313815" y="372139"/>
                  <a:pt x="3312943" y="360200"/>
                  <a:pt x="3306726" y="350874"/>
                </a:cubicBezTo>
                <a:cubicBezTo>
                  <a:pt x="3299638" y="340241"/>
                  <a:pt x="3291176" y="330406"/>
                  <a:pt x="3285461" y="318976"/>
                </a:cubicBezTo>
                <a:cubicBezTo>
                  <a:pt x="3280449" y="308952"/>
                  <a:pt x="3280594" y="296689"/>
                  <a:pt x="3274828" y="287079"/>
                </a:cubicBezTo>
                <a:cubicBezTo>
                  <a:pt x="3266913" y="273887"/>
                  <a:pt x="3233369" y="249564"/>
                  <a:pt x="3221666" y="244548"/>
                </a:cubicBezTo>
                <a:cubicBezTo>
                  <a:pt x="3208234" y="238792"/>
                  <a:pt x="3193132" y="238115"/>
                  <a:pt x="3179135" y="233916"/>
                </a:cubicBezTo>
                <a:cubicBezTo>
                  <a:pt x="3072984" y="202071"/>
                  <a:pt x="3158305" y="218789"/>
                  <a:pt x="3040912" y="202018"/>
                </a:cubicBezTo>
                <a:lnTo>
                  <a:pt x="2945219" y="170120"/>
                </a:lnTo>
                <a:lnTo>
                  <a:pt x="2913321" y="159488"/>
                </a:lnTo>
                <a:cubicBezTo>
                  <a:pt x="2821915" y="98550"/>
                  <a:pt x="2937562" y="171608"/>
                  <a:pt x="2849526" y="127590"/>
                </a:cubicBezTo>
                <a:cubicBezTo>
                  <a:pt x="2838096" y="121875"/>
                  <a:pt x="2829058" y="112040"/>
                  <a:pt x="2817628" y="106325"/>
                </a:cubicBezTo>
                <a:cubicBezTo>
                  <a:pt x="2800635" y="97829"/>
                  <a:pt x="2759094" y="89601"/>
                  <a:pt x="2743200" y="85060"/>
                </a:cubicBezTo>
                <a:cubicBezTo>
                  <a:pt x="2732424" y="81981"/>
                  <a:pt x="2722380" y="76131"/>
                  <a:pt x="2711303" y="74427"/>
                </a:cubicBezTo>
                <a:cubicBezTo>
                  <a:pt x="2618725" y="60184"/>
                  <a:pt x="2440243" y="56307"/>
                  <a:pt x="2371061" y="53162"/>
                </a:cubicBezTo>
                <a:cubicBezTo>
                  <a:pt x="2194791" y="23785"/>
                  <a:pt x="2456501" y="65971"/>
                  <a:pt x="2200940" y="31897"/>
                </a:cubicBezTo>
                <a:cubicBezTo>
                  <a:pt x="2183027" y="29509"/>
                  <a:pt x="2165557" y="24498"/>
                  <a:pt x="2147777" y="21265"/>
                </a:cubicBezTo>
                <a:cubicBezTo>
                  <a:pt x="2052195" y="3887"/>
                  <a:pt x="2116673" y="18804"/>
                  <a:pt x="2041452" y="0"/>
                </a:cubicBezTo>
                <a:cubicBezTo>
                  <a:pt x="1896140" y="7088"/>
                  <a:pt x="1749878" y="3221"/>
                  <a:pt x="1605517" y="21265"/>
                </a:cubicBezTo>
                <a:cubicBezTo>
                  <a:pt x="1577163" y="24809"/>
                  <a:pt x="1548971" y="30057"/>
                  <a:pt x="1520456" y="31897"/>
                </a:cubicBezTo>
                <a:cubicBezTo>
                  <a:pt x="1321612" y="44726"/>
                  <a:pt x="972185" y="49432"/>
                  <a:pt x="808075" y="53162"/>
                </a:cubicBezTo>
                <a:cubicBezTo>
                  <a:pt x="783266" y="56706"/>
                  <a:pt x="758066" y="58160"/>
                  <a:pt x="733647" y="63795"/>
                </a:cubicBezTo>
                <a:cubicBezTo>
                  <a:pt x="711806" y="68835"/>
                  <a:pt x="692267" y="85060"/>
                  <a:pt x="669852" y="85060"/>
                </a:cubicBezTo>
                <a:lnTo>
                  <a:pt x="616689" y="85060"/>
                </a:ln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7" name="Forme libre 6"/>
          <p:cNvSpPr/>
          <p:nvPr/>
        </p:nvSpPr>
        <p:spPr>
          <a:xfrm>
            <a:off x="4447695" y="425054"/>
            <a:ext cx="2385685" cy="1650206"/>
          </a:xfrm>
          <a:custGeom>
            <a:avLst/>
            <a:gdLst>
              <a:gd name="connsiteX0" fmla="*/ 382772 w 3179135"/>
              <a:gd name="connsiteY0" fmla="*/ 180754 h 2200940"/>
              <a:gd name="connsiteX1" fmla="*/ 329609 w 3179135"/>
              <a:gd name="connsiteY1" fmla="*/ 202019 h 2200940"/>
              <a:gd name="connsiteX2" fmla="*/ 255181 w 3179135"/>
              <a:gd name="connsiteY2" fmla="*/ 233917 h 2200940"/>
              <a:gd name="connsiteX3" fmla="*/ 223284 w 3179135"/>
              <a:gd name="connsiteY3" fmla="*/ 265814 h 2200940"/>
              <a:gd name="connsiteX4" fmla="*/ 191386 w 3179135"/>
              <a:gd name="connsiteY4" fmla="*/ 287079 h 2200940"/>
              <a:gd name="connsiteX5" fmla="*/ 148856 w 3179135"/>
              <a:gd name="connsiteY5" fmla="*/ 350875 h 2200940"/>
              <a:gd name="connsiteX6" fmla="*/ 127591 w 3179135"/>
              <a:gd name="connsiteY6" fmla="*/ 382772 h 2200940"/>
              <a:gd name="connsiteX7" fmla="*/ 116958 w 3179135"/>
              <a:gd name="connsiteY7" fmla="*/ 425303 h 2200940"/>
              <a:gd name="connsiteX8" fmla="*/ 106325 w 3179135"/>
              <a:gd name="connsiteY8" fmla="*/ 478465 h 2200940"/>
              <a:gd name="connsiteX9" fmla="*/ 85060 w 3179135"/>
              <a:gd name="connsiteY9" fmla="*/ 542261 h 2200940"/>
              <a:gd name="connsiteX10" fmla="*/ 63795 w 3179135"/>
              <a:gd name="connsiteY10" fmla="*/ 574158 h 2200940"/>
              <a:gd name="connsiteX11" fmla="*/ 21265 w 3179135"/>
              <a:gd name="connsiteY11" fmla="*/ 701749 h 2200940"/>
              <a:gd name="connsiteX12" fmla="*/ 10632 w 3179135"/>
              <a:gd name="connsiteY12" fmla="*/ 733647 h 2200940"/>
              <a:gd name="connsiteX13" fmla="*/ 0 w 3179135"/>
              <a:gd name="connsiteY13" fmla="*/ 765544 h 2200940"/>
              <a:gd name="connsiteX14" fmla="*/ 10632 w 3179135"/>
              <a:gd name="connsiteY14" fmla="*/ 1031358 h 2200940"/>
              <a:gd name="connsiteX15" fmla="*/ 31898 w 3179135"/>
              <a:gd name="connsiteY15" fmla="*/ 1095154 h 2200940"/>
              <a:gd name="connsiteX16" fmla="*/ 53163 w 3179135"/>
              <a:gd name="connsiteY16" fmla="*/ 1127051 h 2200940"/>
              <a:gd name="connsiteX17" fmla="*/ 74428 w 3179135"/>
              <a:gd name="connsiteY17" fmla="*/ 1244010 h 2200940"/>
              <a:gd name="connsiteX18" fmla="*/ 85060 w 3179135"/>
              <a:gd name="connsiteY18" fmla="*/ 1297172 h 2200940"/>
              <a:gd name="connsiteX19" fmla="*/ 106325 w 3179135"/>
              <a:gd name="connsiteY19" fmla="*/ 1360968 h 2200940"/>
              <a:gd name="connsiteX20" fmla="*/ 116958 w 3179135"/>
              <a:gd name="connsiteY20" fmla="*/ 1392865 h 2200940"/>
              <a:gd name="connsiteX21" fmla="*/ 138223 w 3179135"/>
              <a:gd name="connsiteY21" fmla="*/ 1424763 h 2200940"/>
              <a:gd name="connsiteX22" fmla="*/ 170121 w 3179135"/>
              <a:gd name="connsiteY22" fmla="*/ 1488558 h 2200940"/>
              <a:gd name="connsiteX23" fmla="*/ 212651 w 3179135"/>
              <a:gd name="connsiteY23" fmla="*/ 1584251 h 2200940"/>
              <a:gd name="connsiteX24" fmla="*/ 233916 w 3179135"/>
              <a:gd name="connsiteY24" fmla="*/ 1605517 h 2200940"/>
              <a:gd name="connsiteX25" fmla="*/ 276446 w 3179135"/>
              <a:gd name="connsiteY25" fmla="*/ 1679944 h 2200940"/>
              <a:gd name="connsiteX26" fmla="*/ 308344 w 3179135"/>
              <a:gd name="connsiteY26" fmla="*/ 1701210 h 2200940"/>
              <a:gd name="connsiteX27" fmla="*/ 350874 w 3179135"/>
              <a:gd name="connsiteY27" fmla="*/ 1754372 h 2200940"/>
              <a:gd name="connsiteX28" fmla="*/ 361507 w 3179135"/>
              <a:gd name="connsiteY28" fmla="*/ 1786270 h 2200940"/>
              <a:gd name="connsiteX29" fmla="*/ 393404 w 3179135"/>
              <a:gd name="connsiteY29" fmla="*/ 1818168 h 2200940"/>
              <a:gd name="connsiteX30" fmla="*/ 435935 w 3179135"/>
              <a:gd name="connsiteY30" fmla="*/ 1881963 h 2200940"/>
              <a:gd name="connsiteX31" fmla="*/ 499730 w 3179135"/>
              <a:gd name="connsiteY31" fmla="*/ 1913861 h 2200940"/>
              <a:gd name="connsiteX32" fmla="*/ 563525 w 3179135"/>
              <a:gd name="connsiteY32" fmla="*/ 1945758 h 2200940"/>
              <a:gd name="connsiteX33" fmla="*/ 595423 w 3179135"/>
              <a:gd name="connsiteY33" fmla="*/ 1967023 h 2200940"/>
              <a:gd name="connsiteX34" fmla="*/ 616688 w 3179135"/>
              <a:gd name="connsiteY34" fmla="*/ 1988289 h 2200940"/>
              <a:gd name="connsiteX35" fmla="*/ 680484 w 3179135"/>
              <a:gd name="connsiteY35" fmla="*/ 2009554 h 2200940"/>
              <a:gd name="connsiteX36" fmla="*/ 712381 w 3179135"/>
              <a:gd name="connsiteY36" fmla="*/ 2020186 h 2200940"/>
              <a:gd name="connsiteX37" fmla="*/ 744279 w 3179135"/>
              <a:gd name="connsiteY37" fmla="*/ 2041451 h 2200940"/>
              <a:gd name="connsiteX38" fmla="*/ 818707 w 3179135"/>
              <a:gd name="connsiteY38" fmla="*/ 2062717 h 2200940"/>
              <a:gd name="connsiteX39" fmla="*/ 882502 w 3179135"/>
              <a:gd name="connsiteY39" fmla="*/ 2105247 h 2200940"/>
              <a:gd name="connsiteX40" fmla="*/ 925032 w 3179135"/>
              <a:gd name="connsiteY40" fmla="*/ 2115879 h 2200940"/>
              <a:gd name="connsiteX41" fmla="*/ 988828 w 3179135"/>
              <a:gd name="connsiteY41" fmla="*/ 2137144 h 2200940"/>
              <a:gd name="connsiteX42" fmla="*/ 1031358 w 3179135"/>
              <a:gd name="connsiteY42" fmla="*/ 2147777 h 2200940"/>
              <a:gd name="connsiteX43" fmla="*/ 1063256 w 3179135"/>
              <a:gd name="connsiteY43" fmla="*/ 2158410 h 2200940"/>
              <a:gd name="connsiteX44" fmla="*/ 1360967 w 3179135"/>
              <a:gd name="connsiteY44" fmla="*/ 2179675 h 2200940"/>
              <a:gd name="connsiteX45" fmla="*/ 1424763 w 3179135"/>
              <a:gd name="connsiteY45" fmla="*/ 2190307 h 2200940"/>
              <a:gd name="connsiteX46" fmla="*/ 1467293 w 3179135"/>
              <a:gd name="connsiteY46" fmla="*/ 2200940 h 2200940"/>
              <a:gd name="connsiteX47" fmla="*/ 1881963 w 3179135"/>
              <a:gd name="connsiteY47" fmla="*/ 2190307 h 2200940"/>
              <a:gd name="connsiteX48" fmla="*/ 2009553 w 3179135"/>
              <a:gd name="connsiteY48" fmla="*/ 2179675 h 2200940"/>
              <a:gd name="connsiteX49" fmla="*/ 2052084 w 3179135"/>
              <a:gd name="connsiteY49" fmla="*/ 2169042 h 2200940"/>
              <a:gd name="connsiteX50" fmla="*/ 2243470 w 3179135"/>
              <a:gd name="connsiteY50" fmla="*/ 2158410 h 2200940"/>
              <a:gd name="connsiteX51" fmla="*/ 2392325 w 3179135"/>
              <a:gd name="connsiteY51" fmla="*/ 2137144 h 2200940"/>
              <a:gd name="connsiteX52" fmla="*/ 2466753 w 3179135"/>
              <a:gd name="connsiteY52" fmla="*/ 2115879 h 2200940"/>
              <a:gd name="connsiteX53" fmla="*/ 2541181 w 3179135"/>
              <a:gd name="connsiteY53" fmla="*/ 2094614 h 2200940"/>
              <a:gd name="connsiteX54" fmla="*/ 2583711 w 3179135"/>
              <a:gd name="connsiteY54" fmla="*/ 2062717 h 2200940"/>
              <a:gd name="connsiteX55" fmla="*/ 2636874 w 3179135"/>
              <a:gd name="connsiteY55" fmla="*/ 2009554 h 2200940"/>
              <a:gd name="connsiteX56" fmla="*/ 2668772 w 3179135"/>
              <a:gd name="connsiteY56" fmla="*/ 1988289 h 2200940"/>
              <a:gd name="connsiteX57" fmla="*/ 2721935 w 3179135"/>
              <a:gd name="connsiteY57" fmla="*/ 1956391 h 2200940"/>
              <a:gd name="connsiteX58" fmla="*/ 2753832 w 3179135"/>
              <a:gd name="connsiteY58" fmla="*/ 1924493 h 2200940"/>
              <a:gd name="connsiteX59" fmla="*/ 2785730 w 3179135"/>
              <a:gd name="connsiteY59" fmla="*/ 1913861 h 2200940"/>
              <a:gd name="connsiteX60" fmla="*/ 2817628 w 3179135"/>
              <a:gd name="connsiteY60" fmla="*/ 1871330 h 2200940"/>
              <a:gd name="connsiteX61" fmla="*/ 2828260 w 3179135"/>
              <a:gd name="connsiteY61" fmla="*/ 1828800 h 2200940"/>
              <a:gd name="connsiteX62" fmla="*/ 2860158 w 3179135"/>
              <a:gd name="connsiteY62" fmla="*/ 1807535 h 2200940"/>
              <a:gd name="connsiteX63" fmla="*/ 2881423 w 3179135"/>
              <a:gd name="connsiteY63" fmla="*/ 1775637 h 2200940"/>
              <a:gd name="connsiteX64" fmla="*/ 2892056 w 3179135"/>
              <a:gd name="connsiteY64" fmla="*/ 1743740 h 2200940"/>
              <a:gd name="connsiteX65" fmla="*/ 2945218 w 3179135"/>
              <a:gd name="connsiteY65" fmla="*/ 1679944 h 2200940"/>
              <a:gd name="connsiteX66" fmla="*/ 2987749 w 3179135"/>
              <a:gd name="connsiteY66" fmla="*/ 1616149 h 2200940"/>
              <a:gd name="connsiteX67" fmla="*/ 3009014 w 3179135"/>
              <a:gd name="connsiteY67" fmla="*/ 1584251 h 2200940"/>
              <a:gd name="connsiteX68" fmla="*/ 3040911 w 3179135"/>
              <a:gd name="connsiteY68" fmla="*/ 1562986 h 2200940"/>
              <a:gd name="connsiteX69" fmla="*/ 3051544 w 3179135"/>
              <a:gd name="connsiteY69" fmla="*/ 1531089 h 2200940"/>
              <a:gd name="connsiteX70" fmla="*/ 3072809 w 3179135"/>
              <a:gd name="connsiteY70" fmla="*/ 1509823 h 2200940"/>
              <a:gd name="connsiteX71" fmla="*/ 3083442 w 3179135"/>
              <a:gd name="connsiteY71" fmla="*/ 1467293 h 2200940"/>
              <a:gd name="connsiteX72" fmla="*/ 3104707 w 3179135"/>
              <a:gd name="connsiteY72" fmla="*/ 1403498 h 2200940"/>
              <a:gd name="connsiteX73" fmla="*/ 3125972 w 3179135"/>
              <a:gd name="connsiteY73" fmla="*/ 1339703 h 2200940"/>
              <a:gd name="connsiteX74" fmla="*/ 3136604 w 3179135"/>
              <a:gd name="connsiteY74" fmla="*/ 1307805 h 2200940"/>
              <a:gd name="connsiteX75" fmla="*/ 3147237 w 3179135"/>
              <a:gd name="connsiteY75" fmla="*/ 1254642 h 2200940"/>
              <a:gd name="connsiteX76" fmla="*/ 3179135 w 3179135"/>
              <a:gd name="connsiteY76" fmla="*/ 1127051 h 2200940"/>
              <a:gd name="connsiteX77" fmla="*/ 3157870 w 3179135"/>
              <a:gd name="connsiteY77" fmla="*/ 818707 h 2200940"/>
              <a:gd name="connsiteX78" fmla="*/ 3136604 w 3179135"/>
              <a:gd name="connsiteY78" fmla="*/ 733647 h 2200940"/>
              <a:gd name="connsiteX79" fmla="*/ 3125972 w 3179135"/>
              <a:gd name="connsiteY79" fmla="*/ 701749 h 2200940"/>
              <a:gd name="connsiteX80" fmla="*/ 3104707 w 3179135"/>
              <a:gd name="connsiteY80" fmla="*/ 669851 h 2200940"/>
              <a:gd name="connsiteX81" fmla="*/ 3062177 w 3179135"/>
              <a:gd name="connsiteY81" fmla="*/ 574158 h 2200940"/>
              <a:gd name="connsiteX82" fmla="*/ 3030279 w 3179135"/>
              <a:gd name="connsiteY82" fmla="*/ 467833 h 2200940"/>
              <a:gd name="connsiteX83" fmla="*/ 3009014 w 3179135"/>
              <a:gd name="connsiteY83" fmla="*/ 435935 h 2200940"/>
              <a:gd name="connsiteX84" fmla="*/ 2955851 w 3179135"/>
              <a:gd name="connsiteY84" fmla="*/ 340242 h 2200940"/>
              <a:gd name="connsiteX85" fmla="*/ 2892056 w 3179135"/>
              <a:gd name="connsiteY85" fmla="*/ 276447 h 2200940"/>
              <a:gd name="connsiteX86" fmla="*/ 2828260 w 3179135"/>
              <a:gd name="connsiteY86" fmla="*/ 233917 h 2200940"/>
              <a:gd name="connsiteX87" fmla="*/ 2785730 w 3179135"/>
              <a:gd name="connsiteY87" fmla="*/ 212651 h 2200940"/>
              <a:gd name="connsiteX88" fmla="*/ 2721935 w 3179135"/>
              <a:gd name="connsiteY88" fmla="*/ 170121 h 2200940"/>
              <a:gd name="connsiteX89" fmla="*/ 2690037 w 3179135"/>
              <a:gd name="connsiteY89" fmla="*/ 148856 h 2200940"/>
              <a:gd name="connsiteX90" fmla="*/ 2594344 w 3179135"/>
              <a:gd name="connsiteY90" fmla="*/ 116958 h 2200940"/>
              <a:gd name="connsiteX91" fmla="*/ 2562446 w 3179135"/>
              <a:gd name="connsiteY91" fmla="*/ 106326 h 2200940"/>
              <a:gd name="connsiteX92" fmla="*/ 2519916 w 3179135"/>
              <a:gd name="connsiteY92" fmla="*/ 95693 h 2200940"/>
              <a:gd name="connsiteX93" fmla="*/ 2434856 w 3179135"/>
              <a:gd name="connsiteY93" fmla="*/ 74428 h 2200940"/>
              <a:gd name="connsiteX94" fmla="*/ 2286000 w 3179135"/>
              <a:gd name="connsiteY94" fmla="*/ 63796 h 2200940"/>
              <a:gd name="connsiteX95" fmla="*/ 2137144 w 3179135"/>
              <a:gd name="connsiteY95" fmla="*/ 42530 h 2200940"/>
              <a:gd name="connsiteX96" fmla="*/ 2020186 w 3179135"/>
              <a:gd name="connsiteY96" fmla="*/ 21265 h 2200940"/>
              <a:gd name="connsiteX97" fmla="*/ 1988288 w 3179135"/>
              <a:gd name="connsiteY97" fmla="*/ 10633 h 2200940"/>
              <a:gd name="connsiteX98" fmla="*/ 1850065 w 3179135"/>
              <a:gd name="connsiteY98" fmla="*/ 0 h 2200940"/>
              <a:gd name="connsiteX99" fmla="*/ 1414130 w 3179135"/>
              <a:gd name="connsiteY99" fmla="*/ 21265 h 2200940"/>
              <a:gd name="connsiteX100" fmla="*/ 1339702 w 3179135"/>
              <a:gd name="connsiteY100" fmla="*/ 31898 h 2200940"/>
              <a:gd name="connsiteX101" fmla="*/ 1222744 w 3179135"/>
              <a:gd name="connsiteY101" fmla="*/ 53163 h 2200940"/>
              <a:gd name="connsiteX102" fmla="*/ 1180214 w 3179135"/>
              <a:gd name="connsiteY102" fmla="*/ 63796 h 2200940"/>
              <a:gd name="connsiteX103" fmla="*/ 914400 w 3179135"/>
              <a:gd name="connsiteY103" fmla="*/ 74428 h 2200940"/>
              <a:gd name="connsiteX104" fmla="*/ 839972 w 3179135"/>
              <a:gd name="connsiteY104" fmla="*/ 85061 h 2200940"/>
              <a:gd name="connsiteX105" fmla="*/ 797442 w 3179135"/>
              <a:gd name="connsiteY105" fmla="*/ 95693 h 2200940"/>
              <a:gd name="connsiteX106" fmla="*/ 712381 w 3179135"/>
              <a:gd name="connsiteY106" fmla="*/ 106326 h 2200940"/>
              <a:gd name="connsiteX107" fmla="*/ 584791 w 3179135"/>
              <a:gd name="connsiteY107" fmla="*/ 138223 h 2200940"/>
              <a:gd name="connsiteX108" fmla="*/ 520995 w 3179135"/>
              <a:gd name="connsiteY108" fmla="*/ 159489 h 2200940"/>
              <a:gd name="connsiteX109" fmla="*/ 382772 w 3179135"/>
              <a:gd name="connsiteY109" fmla="*/ 180754 h 220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179135" h="2200940">
                <a:moveTo>
                  <a:pt x="382772" y="180754"/>
                </a:moveTo>
                <a:cubicBezTo>
                  <a:pt x="350874" y="187842"/>
                  <a:pt x="347050" y="194267"/>
                  <a:pt x="329609" y="202019"/>
                </a:cubicBezTo>
                <a:cubicBezTo>
                  <a:pt x="250773" y="237057"/>
                  <a:pt x="320700" y="212077"/>
                  <a:pt x="255181" y="233917"/>
                </a:cubicBezTo>
                <a:cubicBezTo>
                  <a:pt x="244549" y="244549"/>
                  <a:pt x="234835" y="256188"/>
                  <a:pt x="223284" y="265814"/>
                </a:cubicBezTo>
                <a:cubicBezTo>
                  <a:pt x="213467" y="273995"/>
                  <a:pt x="199801" y="277462"/>
                  <a:pt x="191386" y="287079"/>
                </a:cubicBezTo>
                <a:cubicBezTo>
                  <a:pt x="174556" y="306313"/>
                  <a:pt x="163033" y="329610"/>
                  <a:pt x="148856" y="350875"/>
                </a:cubicBezTo>
                <a:lnTo>
                  <a:pt x="127591" y="382772"/>
                </a:lnTo>
                <a:cubicBezTo>
                  <a:pt x="124047" y="396949"/>
                  <a:pt x="120128" y="411038"/>
                  <a:pt x="116958" y="425303"/>
                </a:cubicBezTo>
                <a:cubicBezTo>
                  <a:pt x="113038" y="442944"/>
                  <a:pt x="111080" y="461030"/>
                  <a:pt x="106325" y="478465"/>
                </a:cubicBezTo>
                <a:cubicBezTo>
                  <a:pt x="100427" y="500091"/>
                  <a:pt x="97494" y="523610"/>
                  <a:pt x="85060" y="542261"/>
                </a:cubicBezTo>
                <a:lnTo>
                  <a:pt x="63795" y="574158"/>
                </a:lnTo>
                <a:lnTo>
                  <a:pt x="21265" y="701749"/>
                </a:lnTo>
                <a:lnTo>
                  <a:pt x="10632" y="733647"/>
                </a:lnTo>
                <a:lnTo>
                  <a:pt x="0" y="765544"/>
                </a:lnTo>
                <a:cubicBezTo>
                  <a:pt x="3544" y="854149"/>
                  <a:pt x="2090" y="943095"/>
                  <a:pt x="10632" y="1031358"/>
                </a:cubicBezTo>
                <a:cubicBezTo>
                  <a:pt x="12791" y="1053669"/>
                  <a:pt x="19464" y="1076503"/>
                  <a:pt x="31898" y="1095154"/>
                </a:cubicBezTo>
                <a:lnTo>
                  <a:pt x="53163" y="1127051"/>
                </a:lnTo>
                <a:cubicBezTo>
                  <a:pt x="71594" y="1256074"/>
                  <a:pt x="54374" y="1153767"/>
                  <a:pt x="74428" y="1244010"/>
                </a:cubicBezTo>
                <a:cubicBezTo>
                  <a:pt x="78348" y="1261651"/>
                  <a:pt x="80305" y="1279737"/>
                  <a:pt x="85060" y="1297172"/>
                </a:cubicBezTo>
                <a:cubicBezTo>
                  <a:pt x="90958" y="1318798"/>
                  <a:pt x="99236" y="1339703"/>
                  <a:pt x="106325" y="1360968"/>
                </a:cubicBezTo>
                <a:cubicBezTo>
                  <a:pt x="109869" y="1371600"/>
                  <a:pt x="110741" y="1383540"/>
                  <a:pt x="116958" y="1392865"/>
                </a:cubicBezTo>
                <a:cubicBezTo>
                  <a:pt x="124046" y="1403498"/>
                  <a:pt x="132508" y="1413333"/>
                  <a:pt x="138223" y="1424763"/>
                </a:cubicBezTo>
                <a:cubicBezTo>
                  <a:pt x="182241" y="1512799"/>
                  <a:pt x="109183" y="1397152"/>
                  <a:pt x="170121" y="1488558"/>
                </a:cubicBezTo>
                <a:cubicBezTo>
                  <a:pt x="186983" y="1539146"/>
                  <a:pt x="183765" y="1548144"/>
                  <a:pt x="212651" y="1584251"/>
                </a:cubicBezTo>
                <a:cubicBezTo>
                  <a:pt x="218913" y="1592079"/>
                  <a:pt x="228355" y="1597176"/>
                  <a:pt x="233916" y="1605517"/>
                </a:cubicBezTo>
                <a:cubicBezTo>
                  <a:pt x="250595" y="1630536"/>
                  <a:pt x="254694" y="1658192"/>
                  <a:pt x="276446" y="1679944"/>
                </a:cubicBezTo>
                <a:cubicBezTo>
                  <a:pt x="285482" y="1688980"/>
                  <a:pt x="297711" y="1694121"/>
                  <a:pt x="308344" y="1701210"/>
                </a:cubicBezTo>
                <a:cubicBezTo>
                  <a:pt x="335071" y="1781386"/>
                  <a:pt x="295909" y="1685666"/>
                  <a:pt x="350874" y="1754372"/>
                </a:cubicBezTo>
                <a:cubicBezTo>
                  <a:pt x="357875" y="1763124"/>
                  <a:pt x="355290" y="1776944"/>
                  <a:pt x="361507" y="1786270"/>
                </a:cubicBezTo>
                <a:cubicBezTo>
                  <a:pt x="369848" y="1798781"/>
                  <a:pt x="384172" y="1806299"/>
                  <a:pt x="393404" y="1818168"/>
                </a:cubicBezTo>
                <a:cubicBezTo>
                  <a:pt x="409095" y="1838342"/>
                  <a:pt x="414670" y="1867786"/>
                  <a:pt x="435935" y="1881963"/>
                </a:cubicBezTo>
                <a:cubicBezTo>
                  <a:pt x="527341" y="1942901"/>
                  <a:pt x="411694" y="1869843"/>
                  <a:pt x="499730" y="1913861"/>
                </a:cubicBezTo>
                <a:cubicBezTo>
                  <a:pt x="582171" y="1955082"/>
                  <a:pt x="483355" y="1919036"/>
                  <a:pt x="563525" y="1945758"/>
                </a:cubicBezTo>
                <a:cubicBezTo>
                  <a:pt x="574158" y="1952846"/>
                  <a:pt x="585444" y="1959040"/>
                  <a:pt x="595423" y="1967023"/>
                </a:cubicBezTo>
                <a:cubicBezTo>
                  <a:pt x="603251" y="1973285"/>
                  <a:pt x="607722" y="1983806"/>
                  <a:pt x="616688" y="1988289"/>
                </a:cubicBezTo>
                <a:cubicBezTo>
                  <a:pt x="636737" y="1998314"/>
                  <a:pt x="659219" y="2002466"/>
                  <a:pt x="680484" y="2009554"/>
                </a:cubicBezTo>
                <a:lnTo>
                  <a:pt x="712381" y="2020186"/>
                </a:lnTo>
                <a:cubicBezTo>
                  <a:pt x="723014" y="2027274"/>
                  <a:pt x="732533" y="2036417"/>
                  <a:pt x="744279" y="2041451"/>
                </a:cubicBezTo>
                <a:cubicBezTo>
                  <a:pt x="768368" y="2051775"/>
                  <a:pt x="795429" y="2049785"/>
                  <a:pt x="818707" y="2062717"/>
                </a:cubicBezTo>
                <a:cubicBezTo>
                  <a:pt x="841048" y="2075129"/>
                  <a:pt x="857708" y="2099049"/>
                  <a:pt x="882502" y="2105247"/>
                </a:cubicBezTo>
                <a:cubicBezTo>
                  <a:pt x="896679" y="2108791"/>
                  <a:pt x="911035" y="2111680"/>
                  <a:pt x="925032" y="2115879"/>
                </a:cubicBezTo>
                <a:cubicBezTo>
                  <a:pt x="946502" y="2122320"/>
                  <a:pt x="967082" y="2131707"/>
                  <a:pt x="988828" y="2137144"/>
                </a:cubicBezTo>
                <a:cubicBezTo>
                  <a:pt x="1003005" y="2140688"/>
                  <a:pt x="1017307" y="2143762"/>
                  <a:pt x="1031358" y="2147777"/>
                </a:cubicBezTo>
                <a:cubicBezTo>
                  <a:pt x="1042135" y="2150856"/>
                  <a:pt x="1052100" y="2157330"/>
                  <a:pt x="1063256" y="2158410"/>
                </a:cubicBezTo>
                <a:cubicBezTo>
                  <a:pt x="1162283" y="2167993"/>
                  <a:pt x="1360967" y="2179675"/>
                  <a:pt x="1360967" y="2179675"/>
                </a:cubicBezTo>
                <a:cubicBezTo>
                  <a:pt x="1382232" y="2183219"/>
                  <a:pt x="1403623" y="2186079"/>
                  <a:pt x="1424763" y="2190307"/>
                </a:cubicBezTo>
                <a:cubicBezTo>
                  <a:pt x="1439092" y="2193173"/>
                  <a:pt x="1452680" y="2200940"/>
                  <a:pt x="1467293" y="2200940"/>
                </a:cubicBezTo>
                <a:cubicBezTo>
                  <a:pt x="1605562" y="2200940"/>
                  <a:pt x="1743740" y="2193851"/>
                  <a:pt x="1881963" y="2190307"/>
                </a:cubicBezTo>
                <a:cubicBezTo>
                  <a:pt x="1924493" y="2186763"/>
                  <a:pt x="1967205" y="2184968"/>
                  <a:pt x="2009553" y="2179675"/>
                </a:cubicBezTo>
                <a:cubicBezTo>
                  <a:pt x="2024053" y="2177862"/>
                  <a:pt x="2037531" y="2170365"/>
                  <a:pt x="2052084" y="2169042"/>
                </a:cubicBezTo>
                <a:cubicBezTo>
                  <a:pt x="2115715" y="2163257"/>
                  <a:pt x="2179675" y="2161954"/>
                  <a:pt x="2243470" y="2158410"/>
                </a:cubicBezTo>
                <a:cubicBezTo>
                  <a:pt x="2320283" y="2132804"/>
                  <a:pt x="2237035" y="2157849"/>
                  <a:pt x="2392325" y="2137144"/>
                </a:cubicBezTo>
                <a:cubicBezTo>
                  <a:pt x="2423502" y="2132987"/>
                  <a:pt x="2438040" y="2124083"/>
                  <a:pt x="2466753" y="2115879"/>
                </a:cubicBezTo>
                <a:cubicBezTo>
                  <a:pt x="2560208" y="2089178"/>
                  <a:pt x="2464704" y="2120108"/>
                  <a:pt x="2541181" y="2094614"/>
                </a:cubicBezTo>
                <a:cubicBezTo>
                  <a:pt x="2555358" y="2083982"/>
                  <a:pt x="2570466" y="2074490"/>
                  <a:pt x="2583711" y="2062717"/>
                </a:cubicBezTo>
                <a:cubicBezTo>
                  <a:pt x="2602442" y="2046067"/>
                  <a:pt x="2616022" y="2023455"/>
                  <a:pt x="2636874" y="2009554"/>
                </a:cubicBezTo>
                <a:cubicBezTo>
                  <a:pt x="2647507" y="2002466"/>
                  <a:pt x="2658793" y="1996272"/>
                  <a:pt x="2668772" y="1988289"/>
                </a:cubicBezTo>
                <a:cubicBezTo>
                  <a:pt x="2710473" y="1954928"/>
                  <a:pt x="2666539" y="1974855"/>
                  <a:pt x="2721935" y="1956391"/>
                </a:cubicBezTo>
                <a:cubicBezTo>
                  <a:pt x="2732567" y="1945758"/>
                  <a:pt x="2741321" y="1932834"/>
                  <a:pt x="2753832" y="1924493"/>
                </a:cubicBezTo>
                <a:cubicBezTo>
                  <a:pt x="2763157" y="1918276"/>
                  <a:pt x="2777120" y="1921036"/>
                  <a:pt x="2785730" y="1913861"/>
                </a:cubicBezTo>
                <a:cubicBezTo>
                  <a:pt x="2799344" y="1902516"/>
                  <a:pt x="2806995" y="1885507"/>
                  <a:pt x="2817628" y="1871330"/>
                </a:cubicBezTo>
                <a:cubicBezTo>
                  <a:pt x="2821172" y="1857153"/>
                  <a:pt x="2820154" y="1840959"/>
                  <a:pt x="2828260" y="1828800"/>
                </a:cubicBezTo>
                <a:cubicBezTo>
                  <a:pt x="2835348" y="1818167"/>
                  <a:pt x="2851122" y="1816571"/>
                  <a:pt x="2860158" y="1807535"/>
                </a:cubicBezTo>
                <a:cubicBezTo>
                  <a:pt x="2869194" y="1798499"/>
                  <a:pt x="2875708" y="1787067"/>
                  <a:pt x="2881423" y="1775637"/>
                </a:cubicBezTo>
                <a:cubicBezTo>
                  <a:pt x="2886435" y="1765613"/>
                  <a:pt x="2887044" y="1753764"/>
                  <a:pt x="2892056" y="1743740"/>
                </a:cubicBezTo>
                <a:cubicBezTo>
                  <a:pt x="2914853" y="1698147"/>
                  <a:pt x="2912297" y="1722271"/>
                  <a:pt x="2945218" y="1679944"/>
                </a:cubicBezTo>
                <a:cubicBezTo>
                  <a:pt x="2960909" y="1659770"/>
                  <a:pt x="2973572" y="1637414"/>
                  <a:pt x="2987749" y="1616149"/>
                </a:cubicBezTo>
                <a:cubicBezTo>
                  <a:pt x="2994837" y="1605516"/>
                  <a:pt x="2998381" y="1591339"/>
                  <a:pt x="3009014" y="1584251"/>
                </a:cubicBezTo>
                <a:lnTo>
                  <a:pt x="3040911" y="1562986"/>
                </a:lnTo>
                <a:cubicBezTo>
                  <a:pt x="3044455" y="1552354"/>
                  <a:pt x="3045778" y="1540699"/>
                  <a:pt x="3051544" y="1531089"/>
                </a:cubicBezTo>
                <a:cubicBezTo>
                  <a:pt x="3056702" y="1522493"/>
                  <a:pt x="3068326" y="1518789"/>
                  <a:pt x="3072809" y="1509823"/>
                </a:cubicBezTo>
                <a:cubicBezTo>
                  <a:pt x="3079344" y="1496753"/>
                  <a:pt x="3079243" y="1481290"/>
                  <a:pt x="3083442" y="1467293"/>
                </a:cubicBezTo>
                <a:cubicBezTo>
                  <a:pt x="3089883" y="1445823"/>
                  <a:pt x="3097619" y="1424763"/>
                  <a:pt x="3104707" y="1403498"/>
                </a:cubicBezTo>
                <a:lnTo>
                  <a:pt x="3125972" y="1339703"/>
                </a:lnTo>
                <a:cubicBezTo>
                  <a:pt x="3129516" y="1329070"/>
                  <a:pt x="3134406" y="1318795"/>
                  <a:pt x="3136604" y="1307805"/>
                </a:cubicBezTo>
                <a:cubicBezTo>
                  <a:pt x="3140148" y="1290084"/>
                  <a:pt x="3142482" y="1272077"/>
                  <a:pt x="3147237" y="1254642"/>
                </a:cubicBezTo>
                <a:cubicBezTo>
                  <a:pt x="3183343" y="1122255"/>
                  <a:pt x="3157100" y="1259257"/>
                  <a:pt x="3179135" y="1127051"/>
                </a:cubicBezTo>
                <a:cubicBezTo>
                  <a:pt x="3174186" y="1013237"/>
                  <a:pt x="3180166" y="922752"/>
                  <a:pt x="3157870" y="818707"/>
                </a:cubicBezTo>
                <a:cubicBezTo>
                  <a:pt x="3151746" y="790130"/>
                  <a:pt x="3145846" y="761373"/>
                  <a:pt x="3136604" y="733647"/>
                </a:cubicBezTo>
                <a:cubicBezTo>
                  <a:pt x="3133060" y="723014"/>
                  <a:pt x="3130984" y="711774"/>
                  <a:pt x="3125972" y="701749"/>
                </a:cubicBezTo>
                <a:cubicBezTo>
                  <a:pt x="3120257" y="690319"/>
                  <a:pt x="3109897" y="681528"/>
                  <a:pt x="3104707" y="669851"/>
                </a:cubicBezTo>
                <a:cubicBezTo>
                  <a:pt x="3054095" y="555973"/>
                  <a:pt x="3110302" y="646347"/>
                  <a:pt x="3062177" y="574158"/>
                </a:cubicBezTo>
                <a:cubicBezTo>
                  <a:pt x="3056233" y="550385"/>
                  <a:pt x="3040632" y="483363"/>
                  <a:pt x="3030279" y="467833"/>
                </a:cubicBezTo>
                <a:cubicBezTo>
                  <a:pt x="3023191" y="457200"/>
                  <a:pt x="3014729" y="447365"/>
                  <a:pt x="3009014" y="435935"/>
                </a:cubicBezTo>
                <a:cubicBezTo>
                  <a:pt x="2982274" y="382455"/>
                  <a:pt x="3022897" y="407288"/>
                  <a:pt x="2955851" y="340242"/>
                </a:cubicBezTo>
                <a:cubicBezTo>
                  <a:pt x="2934586" y="318977"/>
                  <a:pt x="2917079" y="293128"/>
                  <a:pt x="2892056" y="276447"/>
                </a:cubicBezTo>
                <a:cubicBezTo>
                  <a:pt x="2870791" y="262270"/>
                  <a:pt x="2851119" y="245347"/>
                  <a:pt x="2828260" y="233917"/>
                </a:cubicBezTo>
                <a:cubicBezTo>
                  <a:pt x="2814083" y="226828"/>
                  <a:pt x="2799321" y="220806"/>
                  <a:pt x="2785730" y="212651"/>
                </a:cubicBezTo>
                <a:cubicBezTo>
                  <a:pt x="2763815" y="199502"/>
                  <a:pt x="2743200" y="184298"/>
                  <a:pt x="2721935" y="170121"/>
                </a:cubicBezTo>
                <a:cubicBezTo>
                  <a:pt x="2711302" y="163033"/>
                  <a:pt x="2702160" y="152897"/>
                  <a:pt x="2690037" y="148856"/>
                </a:cubicBezTo>
                <a:lnTo>
                  <a:pt x="2594344" y="116958"/>
                </a:lnTo>
                <a:cubicBezTo>
                  <a:pt x="2583711" y="113414"/>
                  <a:pt x="2573319" y="109044"/>
                  <a:pt x="2562446" y="106326"/>
                </a:cubicBezTo>
                <a:cubicBezTo>
                  <a:pt x="2548269" y="102782"/>
                  <a:pt x="2533967" y="99707"/>
                  <a:pt x="2519916" y="95693"/>
                </a:cubicBezTo>
                <a:cubicBezTo>
                  <a:pt x="2478827" y="83953"/>
                  <a:pt x="2486183" y="79831"/>
                  <a:pt x="2434856" y="74428"/>
                </a:cubicBezTo>
                <a:cubicBezTo>
                  <a:pt x="2385384" y="69220"/>
                  <a:pt x="2335619" y="67340"/>
                  <a:pt x="2286000" y="63796"/>
                </a:cubicBezTo>
                <a:cubicBezTo>
                  <a:pt x="2212418" y="39268"/>
                  <a:pt x="2281143" y="59471"/>
                  <a:pt x="2137144" y="42530"/>
                </a:cubicBezTo>
                <a:cubicBezTo>
                  <a:pt x="2119227" y="40422"/>
                  <a:pt x="2041086" y="26490"/>
                  <a:pt x="2020186" y="21265"/>
                </a:cubicBezTo>
                <a:cubicBezTo>
                  <a:pt x="2009313" y="18547"/>
                  <a:pt x="1999409" y="12023"/>
                  <a:pt x="1988288" y="10633"/>
                </a:cubicBezTo>
                <a:cubicBezTo>
                  <a:pt x="1942434" y="4901"/>
                  <a:pt x="1896139" y="3544"/>
                  <a:pt x="1850065" y="0"/>
                </a:cubicBezTo>
                <a:lnTo>
                  <a:pt x="1414130" y="21265"/>
                </a:lnTo>
                <a:cubicBezTo>
                  <a:pt x="1389118" y="22828"/>
                  <a:pt x="1364472" y="28087"/>
                  <a:pt x="1339702" y="31898"/>
                </a:cubicBezTo>
                <a:cubicBezTo>
                  <a:pt x="1302179" y="37671"/>
                  <a:pt x="1260080" y="44866"/>
                  <a:pt x="1222744" y="53163"/>
                </a:cubicBezTo>
                <a:cubicBezTo>
                  <a:pt x="1208479" y="56333"/>
                  <a:pt x="1194792" y="62791"/>
                  <a:pt x="1180214" y="63796"/>
                </a:cubicBezTo>
                <a:cubicBezTo>
                  <a:pt x="1091749" y="69897"/>
                  <a:pt x="1003005" y="70884"/>
                  <a:pt x="914400" y="74428"/>
                </a:cubicBezTo>
                <a:cubicBezTo>
                  <a:pt x="889591" y="77972"/>
                  <a:pt x="864629" y="80578"/>
                  <a:pt x="839972" y="85061"/>
                </a:cubicBezTo>
                <a:cubicBezTo>
                  <a:pt x="825595" y="87675"/>
                  <a:pt x="811856" y="93291"/>
                  <a:pt x="797442" y="95693"/>
                </a:cubicBezTo>
                <a:cubicBezTo>
                  <a:pt x="769256" y="100391"/>
                  <a:pt x="740735" y="102782"/>
                  <a:pt x="712381" y="106326"/>
                </a:cubicBezTo>
                <a:cubicBezTo>
                  <a:pt x="628134" y="134408"/>
                  <a:pt x="670696" y="123906"/>
                  <a:pt x="584791" y="138223"/>
                </a:cubicBezTo>
                <a:cubicBezTo>
                  <a:pt x="563526" y="145312"/>
                  <a:pt x="543361" y="157998"/>
                  <a:pt x="520995" y="159489"/>
                </a:cubicBezTo>
                <a:cubicBezTo>
                  <a:pt x="351505" y="170788"/>
                  <a:pt x="414670" y="173666"/>
                  <a:pt x="382772" y="180754"/>
                </a:cubicBezTo>
                <a:close/>
              </a:path>
            </a:pathLst>
          </a:custGeom>
          <a:noFill/>
          <a:ln w="127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8" name="Forme libre 7"/>
          <p:cNvSpPr/>
          <p:nvPr/>
        </p:nvSpPr>
        <p:spPr>
          <a:xfrm>
            <a:off x="7050406" y="1022747"/>
            <a:ext cx="175085" cy="223838"/>
          </a:xfrm>
          <a:custGeom>
            <a:avLst/>
            <a:gdLst>
              <a:gd name="connsiteX0" fmla="*/ 21265 w 233916"/>
              <a:gd name="connsiteY0" fmla="*/ 0 h 297712"/>
              <a:gd name="connsiteX1" fmla="*/ 170121 w 233916"/>
              <a:gd name="connsiteY1" fmla="*/ 10633 h 297712"/>
              <a:gd name="connsiteX2" fmla="*/ 223284 w 233916"/>
              <a:gd name="connsiteY2" fmla="*/ 106326 h 297712"/>
              <a:gd name="connsiteX3" fmla="*/ 233916 w 233916"/>
              <a:gd name="connsiteY3" fmla="*/ 138223 h 297712"/>
              <a:gd name="connsiteX4" fmla="*/ 223284 w 233916"/>
              <a:gd name="connsiteY4" fmla="*/ 223284 h 297712"/>
              <a:gd name="connsiteX5" fmla="*/ 191386 w 233916"/>
              <a:gd name="connsiteY5" fmla="*/ 244549 h 297712"/>
              <a:gd name="connsiteX6" fmla="*/ 170121 w 233916"/>
              <a:gd name="connsiteY6" fmla="*/ 276447 h 297712"/>
              <a:gd name="connsiteX7" fmla="*/ 127591 w 233916"/>
              <a:gd name="connsiteY7" fmla="*/ 287079 h 297712"/>
              <a:gd name="connsiteX8" fmla="*/ 95693 w 233916"/>
              <a:gd name="connsiteY8" fmla="*/ 297712 h 297712"/>
              <a:gd name="connsiteX9" fmla="*/ 31898 w 233916"/>
              <a:gd name="connsiteY9" fmla="*/ 276447 h 297712"/>
              <a:gd name="connsiteX10" fmla="*/ 21265 w 233916"/>
              <a:gd name="connsiteY10" fmla="*/ 138223 h 297712"/>
              <a:gd name="connsiteX11" fmla="*/ 0 w 233916"/>
              <a:gd name="connsiteY11" fmla="*/ 106326 h 297712"/>
              <a:gd name="connsiteX12" fmla="*/ 21265 w 233916"/>
              <a:gd name="connsiteY12" fmla="*/ 0 h 2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16" h="297712">
                <a:moveTo>
                  <a:pt x="21265" y="0"/>
                </a:moveTo>
                <a:cubicBezTo>
                  <a:pt x="70884" y="3544"/>
                  <a:pt x="121698" y="-760"/>
                  <a:pt x="170121" y="10633"/>
                </a:cubicBezTo>
                <a:cubicBezTo>
                  <a:pt x="204663" y="18761"/>
                  <a:pt x="216951" y="87327"/>
                  <a:pt x="223284" y="106326"/>
                </a:cubicBezTo>
                <a:lnTo>
                  <a:pt x="233916" y="138223"/>
                </a:lnTo>
                <a:cubicBezTo>
                  <a:pt x="230372" y="166577"/>
                  <a:pt x="233896" y="196753"/>
                  <a:pt x="223284" y="223284"/>
                </a:cubicBezTo>
                <a:cubicBezTo>
                  <a:pt x="218538" y="235149"/>
                  <a:pt x="200422" y="235513"/>
                  <a:pt x="191386" y="244549"/>
                </a:cubicBezTo>
                <a:cubicBezTo>
                  <a:pt x="182350" y="253585"/>
                  <a:pt x="180754" y="269359"/>
                  <a:pt x="170121" y="276447"/>
                </a:cubicBezTo>
                <a:cubicBezTo>
                  <a:pt x="157962" y="284553"/>
                  <a:pt x="141642" y="283065"/>
                  <a:pt x="127591" y="287079"/>
                </a:cubicBezTo>
                <a:cubicBezTo>
                  <a:pt x="116814" y="290158"/>
                  <a:pt x="106326" y="294168"/>
                  <a:pt x="95693" y="297712"/>
                </a:cubicBezTo>
                <a:cubicBezTo>
                  <a:pt x="74428" y="290624"/>
                  <a:pt x="41377" y="296759"/>
                  <a:pt x="31898" y="276447"/>
                </a:cubicBezTo>
                <a:cubicBezTo>
                  <a:pt x="12356" y="234572"/>
                  <a:pt x="29781" y="183642"/>
                  <a:pt x="21265" y="138223"/>
                </a:cubicBezTo>
                <a:cubicBezTo>
                  <a:pt x="18910" y="125663"/>
                  <a:pt x="7088" y="116958"/>
                  <a:pt x="0" y="106326"/>
                </a:cubicBezTo>
                <a:lnTo>
                  <a:pt x="21265" y="0"/>
                </a:lnTo>
                <a:close/>
              </a:path>
            </a:pathLst>
          </a:cu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9" name="Forme libre 8"/>
          <p:cNvSpPr/>
          <p:nvPr/>
        </p:nvSpPr>
        <p:spPr>
          <a:xfrm>
            <a:off x="4902173" y="492919"/>
            <a:ext cx="1132693" cy="59531"/>
          </a:xfrm>
          <a:custGeom>
            <a:avLst/>
            <a:gdLst>
              <a:gd name="connsiteX0" fmla="*/ 0 w 1509823"/>
              <a:gd name="connsiteY0" fmla="*/ 80056 h 80578"/>
              <a:gd name="connsiteX1" fmla="*/ 255181 w 1509823"/>
              <a:gd name="connsiteY1" fmla="*/ 58791 h 80578"/>
              <a:gd name="connsiteX2" fmla="*/ 308344 w 1509823"/>
              <a:gd name="connsiteY2" fmla="*/ 37526 h 80578"/>
              <a:gd name="connsiteX3" fmla="*/ 712381 w 1509823"/>
              <a:gd name="connsiteY3" fmla="*/ 26893 h 80578"/>
              <a:gd name="connsiteX4" fmla="*/ 1127051 w 1509823"/>
              <a:gd name="connsiteY4" fmla="*/ 26893 h 80578"/>
              <a:gd name="connsiteX5" fmla="*/ 1190846 w 1509823"/>
              <a:gd name="connsiteY5" fmla="*/ 37526 h 80578"/>
              <a:gd name="connsiteX6" fmla="*/ 1233376 w 1509823"/>
              <a:gd name="connsiteY6" fmla="*/ 48158 h 80578"/>
              <a:gd name="connsiteX7" fmla="*/ 1350334 w 1509823"/>
              <a:gd name="connsiteY7" fmla="*/ 58791 h 80578"/>
              <a:gd name="connsiteX8" fmla="*/ 1509823 w 1509823"/>
              <a:gd name="connsiteY8" fmla="*/ 69424 h 8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823" h="80578">
                <a:moveTo>
                  <a:pt x="0" y="80056"/>
                </a:moveTo>
                <a:cubicBezTo>
                  <a:pt x="176198" y="44818"/>
                  <a:pt x="-177249" y="112845"/>
                  <a:pt x="255181" y="58791"/>
                </a:cubicBezTo>
                <a:cubicBezTo>
                  <a:pt x="274120" y="56424"/>
                  <a:pt x="289304" y="38854"/>
                  <a:pt x="308344" y="37526"/>
                </a:cubicBezTo>
                <a:cubicBezTo>
                  <a:pt x="442743" y="28149"/>
                  <a:pt x="577702" y="30437"/>
                  <a:pt x="712381" y="26893"/>
                </a:cubicBezTo>
                <a:cubicBezTo>
                  <a:pt x="863568" y="-23499"/>
                  <a:pt x="753598" y="9110"/>
                  <a:pt x="1127051" y="26893"/>
                </a:cubicBezTo>
                <a:cubicBezTo>
                  <a:pt x="1148585" y="27918"/>
                  <a:pt x="1169706" y="33298"/>
                  <a:pt x="1190846" y="37526"/>
                </a:cubicBezTo>
                <a:cubicBezTo>
                  <a:pt x="1205175" y="40392"/>
                  <a:pt x="1218891" y="46227"/>
                  <a:pt x="1233376" y="48158"/>
                </a:cubicBezTo>
                <a:cubicBezTo>
                  <a:pt x="1272179" y="53332"/>
                  <a:pt x="1311348" y="55247"/>
                  <a:pt x="1350334" y="58791"/>
                </a:cubicBezTo>
                <a:cubicBezTo>
                  <a:pt x="1438251" y="76375"/>
                  <a:pt x="1385425" y="69424"/>
                  <a:pt x="1509823" y="69424"/>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11" name="Text Box 7"/>
          <p:cNvSpPr txBox="1">
            <a:spLocks noChangeArrowheads="1"/>
          </p:cNvSpPr>
          <p:nvPr/>
        </p:nvSpPr>
        <p:spPr bwMode="auto">
          <a:xfrm>
            <a:off x="1007865" y="3362746"/>
            <a:ext cx="3708151"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2. Limite externe de la paroi du kyste folliculaire</a:t>
            </a:r>
          </a:p>
        </p:txBody>
      </p:sp>
      <p:sp>
        <p:nvSpPr>
          <p:cNvPr id="12" name="Text Box 7"/>
          <p:cNvSpPr txBox="1">
            <a:spLocks noChangeArrowheads="1"/>
          </p:cNvSpPr>
          <p:nvPr/>
        </p:nvSpPr>
        <p:spPr bwMode="auto">
          <a:xfrm>
            <a:off x="985639" y="3742556"/>
            <a:ext cx="373037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3. Limite interne de la paroi du kyste folliculaire</a:t>
            </a:r>
          </a:p>
        </p:txBody>
      </p:sp>
      <p:sp>
        <p:nvSpPr>
          <p:cNvPr id="13" name="Text Box 7"/>
          <p:cNvSpPr txBox="1">
            <a:spLocks noChangeArrowheads="1"/>
          </p:cNvSpPr>
          <p:nvPr/>
        </p:nvSpPr>
        <p:spPr bwMode="auto">
          <a:xfrm>
            <a:off x="985639" y="4121175"/>
            <a:ext cx="1048544"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4. Follicule</a:t>
            </a:r>
          </a:p>
        </p:txBody>
      </p:sp>
      <p:sp>
        <p:nvSpPr>
          <p:cNvPr id="14" name="Text Box 7"/>
          <p:cNvSpPr txBox="1">
            <a:spLocks noChangeArrowheads="1"/>
          </p:cNvSpPr>
          <p:nvPr/>
        </p:nvSpPr>
        <p:spPr bwMode="auto">
          <a:xfrm>
            <a:off x="995164" y="4496221"/>
            <a:ext cx="1039019"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5. Artéfact</a:t>
            </a:r>
          </a:p>
        </p:txBody>
      </p:sp>
      <p:sp>
        <p:nvSpPr>
          <p:cNvPr id="15" name="Text Box 7"/>
          <p:cNvSpPr txBox="1">
            <a:spLocks noChangeArrowheads="1"/>
          </p:cNvSpPr>
          <p:nvPr/>
        </p:nvSpPr>
        <p:spPr bwMode="auto">
          <a:xfrm>
            <a:off x="995165" y="2985318"/>
            <a:ext cx="2784747" cy="307777"/>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400">
                <a:solidFill>
                  <a:schemeClr val="tx1"/>
                </a:solidFill>
                <a:latin typeface="Calibri" pitchFamily="34" charset="0"/>
              </a:rPr>
              <a:t>1 . Limite approximative de l’ovaire</a:t>
            </a:r>
          </a:p>
        </p:txBody>
      </p:sp>
      <p:sp>
        <p:nvSpPr>
          <p:cNvPr id="17" name="Text Box 7"/>
          <p:cNvSpPr txBox="1">
            <a:spLocks noChangeArrowheads="1"/>
          </p:cNvSpPr>
          <p:nvPr/>
        </p:nvSpPr>
        <p:spPr bwMode="auto">
          <a:xfrm>
            <a:off x="6087069" y="2096703"/>
            <a:ext cx="238211" cy="369332"/>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800">
                <a:solidFill>
                  <a:schemeClr val="tx1"/>
                </a:solidFill>
                <a:latin typeface="Calibri" pitchFamily="34" charset="0"/>
              </a:rPr>
              <a:t>3</a:t>
            </a:r>
          </a:p>
        </p:txBody>
      </p:sp>
      <p:sp>
        <p:nvSpPr>
          <p:cNvPr id="18" name="Text Box 7"/>
          <p:cNvSpPr txBox="1">
            <a:spLocks noChangeArrowheads="1"/>
          </p:cNvSpPr>
          <p:nvPr/>
        </p:nvSpPr>
        <p:spPr bwMode="auto">
          <a:xfrm>
            <a:off x="6516216" y="745916"/>
            <a:ext cx="238211" cy="369332"/>
          </a:xfrm>
          <a:prstGeom prst="rect">
            <a:avLst/>
          </a:prstGeom>
          <a:solidFill>
            <a:srgbClr val="FFFF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800">
                <a:solidFill>
                  <a:schemeClr val="tx1"/>
                </a:solidFill>
                <a:latin typeface="Calibri" pitchFamily="34" charset="0"/>
              </a:rPr>
              <a:t>2</a:t>
            </a:r>
          </a:p>
        </p:txBody>
      </p:sp>
      <p:sp>
        <p:nvSpPr>
          <p:cNvPr id="19" name="Text Box 7"/>
          <p:cNvSpPr txBox="1">
            <a:spLocks noChangeArrowheads="1"/>
          </p:cNvSpPr>
          <p:nvPr/>
        </p:nvSpPr>
        <p:spPr bwMode="auto">
          <a:xfrm>
            <a:off x="7304780" y="748904"/>
            <a:ext cx="238211" cy="369332"/>
          </a:xfrm>
          <a:prstGeom prst="rect">
            <a:avLst/>
          </a:prstGeom>
          <a:solidFill>
            <a:srgbClr val="00B05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800">
                <a:solidFill>
                  <a:schemeClr val="tx1"/>
                </a:solidFill>
                <a:latin typeface="Calibri" pitchFamily="34" charset="0"/>
              </a:rPr>
              <a:t>4</a:t>
            </a:r>
          </a:p>
        </p:txBody>
      </p:sp>
      <p:sp>
        <p:nvSpPr>
          <p:cNvPr id="20" name="Text Box 7"/>
          <p:cNvSpPr txBox="1">
            <a:spLocks noChangeArrowheads="1"/>
          </p:cNvSpPr>
          <p:nvPr/>
        </p:nvSpPr>
        <p:spPr bwMode="auto">
          <a:xfrm>
            <a:off x="5416847" y="552450"/>
            <a:ext cx="237020" cy="369332"/>
          </a:xfrm>
          <a:prstGeom prst="rect">
            <a:avLst/>
          </a:prstGeom>
          <a:solidFill>
            <a:srgbClr val="FFC000"/>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800">
                <a:solidFill>
                  <a:schemeClr val="tx1"/>
                </a:solidFill>
                <a:latin typeface="Calibri" pitchFamily="34" charset="0"/>
              </a:rPr>
              <a:t>5</a:t>
            </a:r>
          </a:p>
        </p:txBody>
      </p:sp>
      <p:sp>
        <p:nvSpPr>
          <p:cNvPr id="21" name="Text Box 7"/>
          <p:cNvSpPr txBox="1">
            <a:spLocks noChangeArrowheads="1"/>
          </p:cNvSpPr>
          <p:nvPr/>
        </p:nvSpPr>
        <p:spPr bwMode="auto">
          <a:xfrm>
            <a:off x="7550843" y="169069"/>
            <a:ext cx="238211" cy="369332"/>
          </a:xfrm>
          <a:prstGeom prst="rect">
            <a:avLst/>
          </a:prstGeom>
          <a:solidFill>
            <a:srgbClr val="FF00FF"/>
          </a:solidFill>
          <a:ln w="9525">
            <a:solidFill>
              <a:schemeClr val="tx1"/>
            </a:solidFill>
            <a:miter lim="800000"/>
            <a:headEnd/>
            <a:tailEnd/>
          </a:ln>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eaLnBrk="1" hangingPunct="1">
              <a:spcBef>
                <a:spcPct val="0"/>
              </a:spcBef>
              <a:buClrTx/>
              <a:buSzTx/>
              <a:buFontTx/>
              <a:buNone/>
            </a:pPr>
            <a:r>
              <a:rPr lang="fr-BE" altLang="fr-FR" sz="1800">
                <a:solidFill>
                  <a:schemeClr val="tx1"/>
                </a:solidFill>
                <a:latin typeface="Calibri" pitchFamily="34" charset="0"/>
              </a:rPr>
              <a:t>1</a:t>
            </a:r>
          </a:p>
        </p:txBody>
      </p:sp>
    </p:spTree>
    <p:extLst>
      <p:ext uri="{BB962C8B-B14F-4D97-AF65-F5344CB8AC3E}">
        <p14:creationId xmlns:p14="http://schemas.microsoft.com/office/powerpoint/2010/main" val="620307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9FE042D-45E5-2758-63B2-8608482039B0}"/>
            </a:ext>
          </a:extLst>
        </p:cNvPr>
        <p:cNvGrpSpPr/>
        <p:nvPr/>
      </p:nvGrpSpPr>
      <p:grpSpPr>
        <a:xfrm>
          <a:off x="0" y="0"/>
          <a:ext cx="0" cy="0"/>
          <a:chOff x="0" y="0"/>
          <a:chExt cx="0" cy="0"/>
        </a:xfrm>
      </p:grpSpPr>
      <p:sp>
        <p:nvSpPr>
          <p:cNvPr id="62" name="Rectangle à coins arrondis 61">
            <a:extLst>
              <a:ext uri="{FF2B5EF4-FFF2-40B4-BE49-F238E27FC236}">
                <a16:creationId xmlns:a16="http://schemas.microsoft.com/office/drawing/2014/main" id="{DAB02BCE-264B-F9C5-2F1C-2AF82C7DD466}"/>
              </a:ext>
            </a:extLst>
          </p:cNvPr>
          <p:cNvSpPr/>
          <p:nvPr/>
        </p:nvSpPr>
        <p:spPr>
          <a:xfrm>
            <a:off x="367207" y="123478"/>
            <a:ext cx="8597281" cy="77648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l"/>
            <a:r>
              <a:rPr lang="en-US" sz="1600" b="0" i="0" u="none" strike="noStrike" baseline="0" dirty="0">
                <a:solidFill>
                  <a:schemeClr val="bg1"/>
                </a:solidFill>
              </a:rPr>
              <a:t>Relation entre le volume du corps jaune, la concentration </a:t>
            </a:r>
            <a:r>
              <a:rPr lang="en-US" sz="1600" b="0" i="0" u="none" strike="noStrike" baseline="0" dirty="0" err="1">
                <a:solidFill>
                  <a:schemeClr val="bg1"/>
                </a:solidFill>
              </a:rPr>
              <a:t>en</a:t>
            </a:r>
            <a:r>
              <a:rPr lang="en-US" sz="1600" b="0" i="0" u="none" strike="noStrike" baseline="0" dirty="0">
                <a:solidFill>
                  <a:schemeClr val="bg1"/>
                </a:solidFill>
              </a:rPr>
              <a:t> P4 et la </a:t>
            </a:r>
            <a:r>
              <a:rPr lang="en-US" sz="1600" b="0" i="0" u="none" strike="noStrike" baseline="0" dirty="0" err="1">
                <a:solidFill>
                  <a:schemeClr val="bg1"/>
                </a:solidFill>
              </a:rPr>
              <a:t>probabilité</a:t>
            </a:r>
            <a:r>
              <a:rPr lang="en-US" sz="1600" b="0" i="0" u="none" strike="noStrike" baseline="0" dirty="0">
                <a:solidFill>
                  <a:schemeClr val="bg1"/>
                </a:solidFill>
              </a:rPr>
              <a:t> </a:t>
            </a:r>
            <a:r>
              <a:rPr lang="en-US" sz="1600" b="0" i="0" u="none" strike="noStrike" baseline="0" dirty="0" err="1">
                <a:solidFill>
                  <a:schemeClr val="bg1"/>
                </a:solidFill>
              </a:rPr>
              <a:t>d’une</a:t>
            </a:r>
            <a:r>
              <a:rPr lang="en-US" sz="1600" b="0" i="0" u="none" strike="noStrike" baseline="0" dirty="0">
                <a:solidFill>
                  <a:schemeClr val="bg1"/>
                </a:solidFill>
              </a:rPr>
              <a:t> gestation </a:t>
            </a:r>
          </a:p>
          <a:p>
            <a:pPr algn="l"/>
            <a:r>
              <a:rPr lang="en-US" sz="1200" b="0" i="0" u="none" strike="noStrike" baseline="0" dirty="0">
                <a:solidFill>
                  <a:schemeClr val="bg1"/>
                </a:solidFill>
              </a:rPr>
              <a:t>Gomez-Seco C. et al. Evolution of the corpus luteum volume determined </a:t>
            </a:r>
            <a:r>
              <a:rPr lang="en-US" sz="1200" b="0" i="0" u="none" strike="noStrike" baseline="0" dirty="0" err="1">
                <a:solidFill>
                  <a:schemeClr val="bg1"/>
                </a:solidFill>
              </a:rPr>
              <a:t>ultrasonographically</a:t>
            </a:r>
            <a:r>
              <a:rPr lang="en-US" sz="1200" b="0" i="0" u="none" strike="noStrike" baseline="0" dirty="0">
                <a:solidFill>
                  <a:schemeClr val="bg1"/>
                </a:solidFill>
              </a:rPr>
              <a:t> and its relation to the plasma progesterone </a:t>
            </a:r>
            <a:r>
              <a:rPr lang="fr-BE" sz="1200" b="0" i="0" u="none" strike="noStrike" baseline="0" dirty="0">
                <a:solidFill>
                  <a:schemeClr val="bg1"/>
                </a:solidFill>
              </a:rPr>
              <a:t>concentration </a:t>
            </a:r>
            <a:r>
              <a:rPr lang="fr-BE" sz="1200" b="0" i="0" u="none" strike="noStrike" baseline="0" dirty="0" err="1">
                <a:solidFill>
                  <a:schemeClr val="bg1"/>
                </a:solidFill>
              </a:rPr>
              <a:t>after</a:t>
            </a:r>
            <a:r>
              <a:rPr lang="fr-BE" sz="1200" b="0" i="0" u="none" strike="noStrike" baseline="0" dirty="0">
                <a:solidFill>
                  <a:schemeClr val="bg1"/>
                </a:solidFill>
              </a:rPr>
              <a:t> </a:t>
            </a:r>
            <a:r>
              <a:rPr lang="fr-BE" sz="1200" b="0" i="0" u="none" strike="noStrike" baseline="0" dirty="0" err="1">
                <a:solidFill>
                  <a:schemeClr val="bg1"/>
                </a:solidFill>
              </a:rPr>
              <a:t>artificial</a:t>
            </a:r>
            <a:r>
              <a:rPr lang="fr-BE" sz="1200" b="0" i="0" u="none" strike="noStrike" baseline="0" dirty="0">
                <a:solidFill>
                  <a:schemeClr val="bg1"/>
                </a:solidFill>
              </a:rPr>
              <a:t> </a:t>
            </a:r>
            <a:r>
              <a:rPr lang="fr-BE" sz="1200" b="0" i="0" u="none" strike="noStrike" baseline="0" dirty="0" err="1">
                <a:solidFill>
                  <a:schemeClr val="bg1"/>
                </a:solidFill>
              </a:rPr>
              <a:t>insemination</a:t>
            </a:r>
            <a:r>
              <a:rPr lang="fr-BE" sz="1200" b="0" i="0" u="none" strike="noStrike" baseline="0" dirty="0">
                <a:solidFill>
                  <a:schemeClr val="bg1"/>
                </a:solidFill>
              </a:rPr>
              <a:t> in </a:t>
            </a:r>
            <a:r>
              <a:rPr lang="fr-BE" sz="1200" b="0" i="0" u="none" strike="noStrike" baseline="0" dirty="0" err="1">
                <a:solidFill>
                  <a:schemeClr val="bg1"/>
                </a:solidFill>
              </a:rPr>
              <a:t>pregnant</a:t>
            </a:r>
            <a:r>
              <a:rPr lang="fr-BE" sz="1200" b="0" i="0" u="none" strike="noStrike" baseline="0" dirty="0">
                <a:solidFill>
                  <a:schemeClr val="bg1"/>
                </a:solidFill>
              </a:rPr>
              <a:t> and non-</a:t>
            </a:r>
            <a:r>
              <a:rPr lang="fr-BE" sz="1200" b="0" i="0" u="none" strike="noStrike" baseline="0" dirty="0" err="1">
                <a:solidFill>
                  <a:schemeClr val="bg1"/>
                </a:solidFill>
              </a:rPr>
              <a:t>pregnant</a:t>
            </a:r>
            <a:r>
              <a:rPr lang="fr-BE" sz="1200" b="0" i="0" u="none" strike="noStrike" baseline="0" dirty="0">
                <a:solidFill>
                  <a:schemeClr val="bg1"/>
                </a:solidFill>
              </a:rPr>
              <a:t> </a:t>
            </a:r>
            <a:r>
              <a:rPr lang="fr-BE" sz="1200" b="0" i="0" u="none" strike="noStrike" baseline="0" dirty="0" err="1">
                <a:solidFill>
                  <a:schemeClr val="bg1"/>
                </a:solidFill>
              </a:rPr>
              <a:t>dairy</a:t>
            </a:r>
            <a:r>
              <a:rPr lang="fr-BE" sz="1200" b="0" i="0" u="none" strike="noStrike" baseline="0" dirty="0">
                <a:solidFill>
                  <a:schemeClr val="bg1"/>
                </a:solidFill>
              </a:rPr>
              <a:t> </a:t>
            </a:r>
            <a:r>
              <a:rPr lang="fr-BE" sz="1200" b="0" i="0" u="none" strike="noStrike" baseline="0" dirty="0" err="1">
                <a:solidFill>
                  <a:schemeClr val="bg1"/>
                </a:solidFill>
              </a:rPr>
              <a:t>cows</a:t>
            </a:r>
            <a:r>
              <a:rPr lang="fr-BE" sz="1200" b="0" i="0" u="none" strike="noStrike" baseline="0" dirty="0">
                <a:solidFill>
                  <a:schemeClr val="bg1"/>
                </a:solidFill>
              </a:rPr>
              <a:t>. </a:t>
            </a:r>
            <a:r>
              <a:rPr lang="fr-BE" sz="1200" b="0" i="0" u="none" strike="noStrike" baseline="0" dirty="0" err="1">
                <a:solidFill>
                  <a:schemeClr val="bg1"/>
                </a:solidFill>
              </a:rPr>
              <a:t>Vet</a:t>
            </a:r>
            <a:r>
              <a:rPr lang="fr-BE" sz="1200" b="0" i="0" u="none" strike="noStrike" baseline="0" dirty="0">
                <a:solidFill>
                  <a:schemeClr val="bg1"/>
                </a:solidFill>
              </a:rPr>
              <a:t> </a:t>
            </a:r>
            <a:r>
              <a:rPr lang="fr-BE" sz="1200" b="0" i="0" u="none" strike="noStrike" baseline="0" dirty="0" err="1">
                <a:solidFill>
                  <a:schemeClr val="bg1"/>
                </a:solidFill>
              </a:rPr>
              <a:t>Res</a:t>
            </a:r>
            <a:r>
              <a:rPr lang="fr-BE" sz="1200" b="0" i="0" u="none" strike="noStrike" baseline="0" dirty="0">
                <a:solidFill>
                  <a:schemeClr val="bg1"/>
                </a:solidFill>
              </a:rPr>
              <a:t> Commun (2017) 41:183–188. </a:t>
            </a:r>
            <a:endParaRPr lang="fr-BE" sz="1200" dirty="0">
              <a:solidFill>
                <a:schemeClr val="bg1"/>
              </a:solidFill>
            </a:endParaRPr>
          </a:p>
        </p:txBody>
      </p:sp>
      <p:pic>
        <p:nvPicPr>
          <p:cNvPr id="5" name="Image 4">
            <a:extLst>
              <a:ext uri="{FF2B5EF4-FFF2-40B4-BE49-F238E27FC236}">
                <a16:creationId xmlns:a16="http://schemas.microsoft.com/office/drawing/2014/main" id="{6B7EC84C-65D2-BA0C-484E-4F2863EEE8F1}"/>
              </a:ext>
            </a:extLst>
          </p:cNvPr>
          <p:cNvPicPr>
            <a:picLocks noChangeAspect="1"/>
          </p:cNvPicPr>
          <p:nvPr/>
        </p:nvPicPr>
        <p:blipFill>
          <a:blip r:embed="rId2"/>
          <a:stretch>
            <a:fillRect/>
          </a:stretch>
        </p:blipFill>
        <p:spPr>
          <a:xfrm>
            <a:off x="4244519" y="1012396"/>
            <a:ext cx="4680520" cy="561663"/>
          </a:xfrm>
          <a:prstGeom prst="rect">
            <a:avLst/>
          </a:prstGeom>
        </p:spPr>
      </p:pic>
      <p:pic>
        <p:nvPicPr>
          <p:cNvPr id="12" name="Image 11">
            <a:extLst>
              <a:ext uri="{FF2B5EF4-FFF2-40B4-BE49-F238E27FC236}">
                <a16:creationId xmlns:a16="http://schemas.microsoft.com/office/drawing/2014/main" id="{B2AA1F35-108B-9E92-33A3-00BFB768979F}"/>
              </a:ext>
            </a:extLst>
          </p:cNvPr>
          <p:cNvPicPr>
            <a:picLocks noChangeAspect="1"/>
          </p:cNvPicPr>
          <p:nvPr/>
        </p:nvPicPr>
        <p:blipFill>
          <a:blip r:embed="rId3"/>
          <a:stretch>
            <a:fillRect/>
          </a:stretch>
        </p:blipFill>
        <p:spPr>
          <a:xfrm>
            <a:off x="4067944" y="1779662"/>
            <a:ext cx="3595042" cy="2601524"/>
          </a:xfrm>
          <a:prstGeom prst="rect">
            <a:avLst/>
          </a:prstGeom>
        </p:spPr>
      </p:pic>
      <p:pic>
        <p:nvPicPr>
          <p:cNvPr id="14" name="Image 13">
            <a:extLst>
              <a:ext uri="{FF2B5EF4-FFF2-40B4-BE49-F238E27FC236}">
                <a16:creationId xmlns:a16="http://schemas.microsoft.com/office/drawing/2014/main" id="{3468D904-8707-1110-7C5D-1088450CD0DE}"/>
              </a:ext>
            </a:extLst>
          </p:cNvPr>
          <p:cNvPicPr>
            <a:picLocks noChangeAspect="1"/>
          </p:cNvPicPr>
          <p:nvPr/>
        </p:nvPicPr>
        <p:blipFill>
          <a:blip r:embed="rId4"/>
          <a:stretch>
            <a:fillRect/>
          </a:stretch>
        </p:blipFill>
        <p:spPr>
          <a:xfrm>
            <a:off x="323528" y="1770426"/>
            <a:ext cx="3571390" cy="2601524"/>
          </a:xfrm>
          <a:prstGeom prst="rect">
            <a:avLst/>
          </a:prstGeom>
        </p:spPr>
      </p:pic>
      <p:sp>
        <p:nvSpPr>
          <p:cNvPr id="16" name="ZoneTexte 15">
            <a:extLst>
              <a:ext uri="{FF2B5EF4-FFF2-40B4-BE49-F238E27FC236}">
                <a16:creationId xmlns:a16="http://schemas.microsoft.com/office/drawing/2014/main" id="{1034AFDE-C202-0791-46F3-63A4A4115A06}"/>
              </a:ext>
            </a:extLst>
          </p:cNvPr>
          <p:cNvSpPr txBox="1"/>
          <p:nvPr/>
        </p:nvSpPr>
        <p:spPr>
          <a:xfrm>
            <a:off x="7935502" y="2139702"/>
            <a:ext cx="1031693" cy="461665"/>
          </a:xfrm>
          <a:prstGeom prst="rect">
            <a:avLst/>
          </a:prstGeom>
          <a:noFill/>
        </p:spPr>
        <p:txBody>
          <a:bodyPr wrap="none" rtlCol="0">
            <a:spAutoFit/>
          </a:bodyPr>
          <a:lstStyle/>
          <a:p>
            <a:r>
              <a:rPr lang="en-US" sz="1200" dirty="0" err="1">
                <a:solidFill>
                  <a:schemeClr val="bg1"/>
                </a:solidFill>
                <a:latin typeface="+mn-lt"/>
                <a:ea typeface="Lato Light" panose="020F0502020204030203" pitchFamily="34" charset="0"/>
                <a:cs typeface="Calibri"/>
              </a:rPr>
              <a:t>Différences</a:t>
            </a:r>
            <a:r>
              <a:rPr lang="en-US" sz="1200" dirty="0">
                <a:solidFill>
                  <a:schemeClr val="bg1"/>
                </a:solidFill>
                <a:latin typeface="+mn-lt"/>
                <a:ea typeface="Lato Light" panose="020F0502020204030203" pitchFamily="34" charset="0"/>
                <a:cs typeface="Calibri"/>
              </a:rPr>
              <a:t> S </a:t>
            </a:r>
          </a:p>
          <a:p>
            <a:r>
              <a:rPr lang="en-US" sz="1200" dirty="0">
                <a:solidFill>
                  <a:schemeClr val="bg1"/>
                </a:solidFill>
                <a:latin typeface="+mn-lt"/>
                <a:ea typeface="Lato Light" panose="020F0502020204030203" pitchFamily="34" charset="0"/>
                <a:cs typeface="Calibri"/>
              </a:rPr>
              <a:t>du volume</a:t>
            </a:r>
            <a:endParaRPr lang="fr-BE" sz="1200" dirty="0">
              <a:solidFill>
                <a:schemeClr val="bg1"/>
              </a:solidFill>
            </a:endParaRPr>
          </a:p>
        </p:txBody>
      </p:sp>
      <p:sp>
        <p:nvSpPr>
          <p:cNvPr id="29" name="Rectangle 28">
            <a:extLst>
              <a:ext uri="{FF2B5EF4-FFF2-40B4-BE49-F238E27FC236}">
                <a16:creationId xmlns:a16="http://schemas.microsoft.com/office/drawing/2014/main" id="{797DE8F3-94BB-94E6-85FE-D391E4BFDA92}"/>
              </a:ext>
            </a:extLst>
          </p:cNvPr>
          <p:cNvSpPr/>
          <p:nvPr/>
        </p:nvSpPr>
        <p:spPr>
          <a:xfrm>
            <a:off x="5313328" y="1892094"/>
            <a:ext cx="2160240" cy="2159175"/>
          </a:xfrm>
          <a:prstGeom prst="rect">
            <a:avLst/>
          </a:prstGeom>
          <a:noFill/>
          <a:ln w="127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1" name="Connecteur droit avec flèche 30">
            <a:extLst>
              <a:ext uri="{FF2B5EF4-FFF2-40B4-BE49-F238E27FC236}">
                <a16:creationId xmlns:a16="http://schemas.microsoft.com/office/drawing/2014/main" id="{9FEFFF99-FF3B-4C33-5392-F7EAC433A952}"/>
              </a:ext>
            </a:extLst>
          </p:cNvPr>
          <p:cNvCxnSpPr>
            <a:cxnSpLocks/>
          </p:cNvCxnSpPr>
          <p:nvPr/>
        </p:nvCxnSpPr>
        <p:spPr>
          <a:xfrm>
            <a:off x="7473568" y="2355726"/>
            <a:ext cx="461934"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F0BABC8-2565-404F-49B2-F33B6787CB86}"/>
              </a:ext>
            </a:extLst>
          </p:cNvPr>
          <p:cNvSpPr/>
          <p:nvPr/>
        </p:nvSpPr>
        <p:spPr>
          <a:xfrm>
            <a:off x="2494207" y="1882858"/>
            <a:ext cx="1224136" cy="2159175"/>
          </a:xfrm>
          <a:prstGeom prst="rect">
            <a:avLst/>
          </a:prstGeom>
          <a:noFill/>
          <a:ln w="127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ZoneTexte 38">
            <a:extLst>
              <a:ext uri="{FF2B5EF4-FFF2-40B4-BE49-F238E27FC236}">
                <a16:creationId xmlns:a16="http://schemas.microsoft.com/office/drawing/2014/main" id="{A6C4777C-E9B4-8F13-53CE-598D88BCDE83}"/>
              </a:ext>
            </a:extLst>
          </p:cNvPr>
          <p:cNvSpPr txBox="1"/>
          <p:nvPr/>
        </p:nvSpPr>
        <p:spPr>
          <a:xfrm>
            <a:off x="842722" y="1290892"/>
            <a:ext cx="3038460" cy="276999"/>
          </a:xfrm>
          <a:prstGeom prst="rect">
            <a:avLst/>
          </a:prstGeom>
          <a:noFill/>
        </p:spPr>
        <p:txBody>
          <a:bodyPr wrap="none" rtlCol="0">
            <a:spAutoFit/>
          </a:bodyPr>
          <a:lstStyle/>
          <a:p>
            <a:r>
              <a:rPr lang="en-US" sz="1200" dirty="0" err="1">
                <a:solidFill>
                  <a:schemeClr val="bg1"/>
                </a:solidFill>
                <a:latin typeface="+mn-lt"/>
                <a:ea typeface="Lato Light" panose="020F0502020204030203" pitchFamily="34" charset="0"/>
                <a:cs typeface="Calibri"/>
              </a:rPr>
              <a:t>Différences</a:t>
            </a:r>
            <a:r>
              <a:rPr lang="en-US" sz="1200" dirty="0">
                <a:solidFill>
                  <a:schemeClr val="bg1"/>
                </a:solidFill>
                <a:latin typeface="+mn-lt"/>
                <a:ea typeface="Lato Light" panose="020F0502020204030203" pitchFamily="34" charset="0"/>
                <a:cs typeface="Calibri"/>
              </a:rPr>
              <a:t> </a:t>
            </a:r>
            <a:r>
              <a:rPr lang="en-US" sz="1200" dirty="0" err="1">
                <a:solidFill>
                  <a:schemeClr val="bg1"/>
                </a:solidFill>
                <a:latin typeface="+mn-lt"/>
                <a:ea typeface="Lato Light" panose="020F0502020204030203" pitchFamily="34" charset="0"/>
                <a:cs typeface="Calibri"/>
              </a:rPr>
              <a:t>significatives</a:t>
            </a:r>
            <a:r>
              <a:rPr lang="en-US" sz="1200" dirty="0">
                <a:solidFill>
                  <a:schemeClr val="bg1"/>
                </a:solidFill>
                <a:latin typeface="+mn-lt"/>
                <a:ea typeface="Lato Light" panose="020F0502020204030203" pitchFamily="34" charset="0"/>
                <a:cs typeface="Calibri"/>
              </a:rPr>
              <a:t> de la concentration</a:t>
            </a:r>
            <a:endParaRPr lang="fr-BE" sz="1200" dirty="0">
              <a:solidFill>
                <a:schemeClr val="bg1"/>
              </a:solidFill>
            </a:endParaRPr>
          </a:p>
        </p:txBody>
      </p:sp>
      <p:cxnSp>
        <p:nvCxnSpPr>
          <p:cNvPr id="40" name="Connecteur droit avec flèche 39">
            <a:extLst>
              <a:ext uri="{FF2B5EF4-FFF2-40B4-BE49-F238E27FC236}">
                <a16:creationId xmlns:a16="http://schemas.microsoft.com/office/drawing/2014/main" id="{BE9F30CB-C50B-9B5D-0963-127608C31205}"/>
              </a:ext>
            </a:extLst>
          </p:cNvPr>
          <p:cNvCxnSpPr>
            <a:cxnSpLocks/>
            <a:stCxn id="35" idx="0"/>
          </p:cNvCxnSpPr>
          <p:nvPr/>
        </p:nvCxnSpPr>
        <p:spPr>
          <a:xfrm flipV="1">
            <a:off x="3106275" y="1528656"/>
            <a:ext cx="0" cy="35420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B1874181-302F-3C7C-8EB1-465BC914A1C0}"/>
              </a:ext>
            </a:extLst>
          </p:cNvPr>
          <p:cNvSpPr txBox="1"/>
          <p:nvPr/>
        </p:nvSpPr>
        <p:spPr>
          <a:xfrm>
            <a:off x="218961" y="1029047"/>
            <a:ext cx="4067780" cy="276999"/>
          </a:xfrm>
          <a:prstGeom prst="rect">
            <a:avLst/>
          </a:prstGeom>
          <a:noFill/>
        </p:spPr>
        <p:txBody>
          <a:bodyPr wrap="none" rtlCol="0">
            <a:spAutoFit/>
          </a:bodyPr>
          <a:lstStyle/>
          <a:p>
            <a:r>
              <a:rPr lang="en-US" sz="1200" dirty="0">
                <a:solidFill>
                  <a:schemeClr val="bg1"/>
                </a:solidFill>
                <a:latin typeface="+mn-lt"/>
                <a:ea typeface="Lato Light" panose="020F0502020204030203" pitchFamily="34" charset="0"/>
                <a:cs typeface="Calibri"/>
              </a:rPr>
              <a:t>76 vaches </a:t>
            </a:r>
            <a:r>
              <a:rPr lang="en-US" sz="1200" dirty="0" err="1">
                <a:solidFill>
                  <a:schemeClr val="bg1"/>
                </a:solidFill>
                <a:latin typeface="+mn-lt"/>
                <a:ea typeface="Lato Light" panose="020F0502020204030203" pitchFamily="34" charset="0"/>
                <a:cs typeface="Calibri"/>
              </a:rPr>
              <a:t>laitières</a:t>
            </a:r>
            <a:r>
              <a:rPr lang="en-US" sz="1200" dirty="0">
                <a:solidFill>
                  <a:schemeClr val="bg1"/>
                </a:solidFill>
                <a:latin typeface="+mn-lt"/>
                <a:ea typeface="Lato Light" panose="020F0502020204030203" pitchFamily="34" charset="0"/>
                <a:cs typeface="Calibri"/>
              </a:rPr>
              <a:t> Holstein </a:t>
            </a:r>
            <a:r>
              <a:rPr lang="en-US" sz="1200" dirty="0" err="1">
                <a:solidFill>
                  <a:schemeClr val="bg1"/>
                </a:solidFill>
                <a:latin typeface="+mn-lt"/>
                <a:ea typeface="Lato Light" panose="020F0502020204030203" pitchFamily="34" charset="0"/>
                <a:cs typeface="Calibri"/>
              </a:rPr>
              <a:t>inséminées</a:t>
            </a:r>
            <a:r>
              <a:rPr lang="en-US" sz="1200" dirty="0">
                <a:solidFill>
                  <a:schemeClr val="bg1"/>
                </a:solidFill>
                <a:latin typeface="+mn-lt"/>
                <a:ea typeface="Lato Light" panose="020F0502020204030203" pitchFamily="34" charset="0"/>
                <a:cs typeface="Calibri"/>
              </a:rPr>
              <a:t> sur </a:t>
            </a:r>
            <a:r>
              <a:rPr lang="en-US" sz="1200" dirty="0" err="1">
                <a:solidFill>
                  <a:schemeClr val="bg1"/>
                </a:solidFill>
                <a:latin typeface="+mn-lt"/>
                <a:ea typeface="Lato Light" panose="020F0502020204030203" pitchFamily="34" charset="0"/>
                <a:cs typeface="Calibri"/>
              </a:rPr>
              <a:t>chaleurs</a:t>
            </a:r>
            <a:r>
              <a:rPr lang="en-US" sz="1200" dirty="0">
                <a:solidFill>
                  <a:schemeClr val="bg1"/>
                </a:solidFill>
                <a:latin typeface="+mn-lt"/>
                <a:ea typeface="Lato Light" panose="020F0502020204030203" pitchFamily="34" charset="0"/>
                <a:cs typeface="Calibri"/>
              </a:rPr>
              <a:t> </a:t>
            </a:r>
            <a:r>
              <a:rPr lang="en-US" sz="1200" dirty="0" err="1">
                <a:solidFill>
                  <a:schemeClr val="bg1"/>
                </a:solidFill>
                <a:latin typeface="+mn-lt"/>
                <a:ea typeface="Lato Light" panose="020F0502020204030203" pitchFamily="34" charset="0"/>
                <a:cs typeface="Calibri"/>
              </a:rPr>
              <a:t>naturelles</a:t>
            </a:r>
            <a:r>
              <a:rPr lang="en-US" sz="1200" dirty="0">
                <a:solidFill>
                  <a:schemeClr val="bg1"/>
                </a:solidFill>
                <a:latin typeface="+mn-lt"/>
                <a:ea typeface="Lato Light" panose="020F0502020204030203" pitchFamily="34" charset="0"/>
                <a:cs typeface="Calibri"/>
              </a:rPr>
              <a:t> </a:t>
            </a:r>
            <a:endParaRPr lang="fr-BE" sz="1200" dirty="0">
              <a:solidFill>
                <a:schemeClr val="bg1"/>
              </a:solidFill>
            </a:endParaRPr>
          </a:p>
        </p:txBody>
      </p:sp>
      <p:sp>
        <p:nvSpPr>
          <p:cNvPr id="55" name="ZoneTexte 54">
            <a:extLst>
              <a:ext uri="{FF2B5EF4-FFF2-40B4-BE49-F238E27FC236}">
                <a16:creationId xmlns:a16="http://schemas.microsoft.com/office/drawing/2014/main" id="{165BAC95-BE84-2026-1DB2-B14739157C69}"/>
              </a:ext>
            </a:extLst>
          </p:cNvPr>
          <p:cNvSpPr txBox="1"/>
          <p:nvPr/>
        </p:nvSpPr>
        <p:spPr>
          <a:xfrm>
            <a:off x="1459295" y="4560486"/>
            <a:ext cx="6249531" cy="338554"/>
          </a:xfrm>
          <a:prstGeom prst="rect">
            <a:avLst/>
          </a:prstGeom>
          <a:noFill/>
        </p:spPr>
        <p:txBody>
          <a:bodyPr wrap="none" rtlCol="0">
            <a:spAutoFit/>
          </a:bodyPr>
          <a:lstStyle/>
          <a:p>
            <a:r>
              <a:rPr lang="en-US" sz="1600" dirty="0">
                <a:solidFill>
                  <a:schemeClr val="bg1"/>
                </a:solidFill>
                <a:latin typeface="+mn-lt"/>
                <a:ea typeface="Lato Light" panose="020F0502020204030203" pitchFamily="34" charset="0"/>
                <a:cs typeface="Calibri"/>
              </a:rPr>
              <a:t>La concentration </a:t>
            </a:r>
            <a:r>
              <a:rPr lang="en-US" sz="1600" dirty="0" err="1">
                <a:solidFill>
                  <a:schemeClr val="bg1"/>
                </a:solidFill>
                <a:latin typeface="+mn-lt"/>
                <a:ea typeface="Lato Light" panose="020F0502020204030203" pitchFamily="34" charset="0"/>
                <a:cs typeface="Calibri"/>
              </a:rPr>
              <a:t>en</a:t>
            </a:r>
            <a:r>
              <a:rPr lang="en-US" sz="1600" dirty="0">
                <a:solidFill>
                  <a:schemeClr val="bg1"/>
                </a:solidFill>
                <a:latin typeface="+mn-lt"/>
                <a:ea typeface="Lato Light" panose="020F0502020204030203" pitchFamily="34" charset="0"/>
                <a:cs typeface="Calibri"/>
              </a:rPr>
              <a:t> </a:t>
            </a:r>
            <a:r>
              <a:rPr lang="en-US" sz="1600" dirty="0" err="1">
                <a:solidFill>
                  <a:schemeClr val="bg1"/>
                </a:solidFill>
                <a:latin typeface="+mn-lt"/>
                <a:ea typeface="Lato Light" panose="020F0502020204030203" pitchFamily="34" charset="0"/>
                <a:cs typeface="Calibri"/>
              </a:rPr>
              <a:t>progestérone</a:t>
            </a:r>
            <a:r>
              <a:rPr lang="en-US" sz="1600" dirty="0">
                <a:solidFill>
                  <a:schemeClr val="bg1"/>
                </a:solidFill>
                <a:latin typeface="+mn-lt"/>
                <a:ea typeface="Lato Light" panose="020F0502020204030203" pitchFamily="34" charset="0"/>
                <a:cs typeface="Calibri"/>
              </a:rPr>
              <a:t> </a:t>
            </a:r>
            <a:r>
              <a:rPr lang="en-US" sz="1600" dirty="0" err="1">
                <a:solidFill>
                  <a:schemeClr val="bg1"/>
                </a:solidFill>
                <a:latin typeface="+mn-lt"/>
                <a:ea typeface="Lato Light" panose="020F0502020204030203" pitchFamily="34" charset="0"/>
                <a:cs typeface="Calibri"/>
              </a:rPr>
              <a:t>est</a:t>
            </a:r>
            <a:r>
              <a:rPr lang="en-US" sz="1600" dirty="0">
                <a:solidFill>
                  <a:schemeClr val="bg1"/>
                </a:solidFill>
                <a:latin typeface="+mn-lt"/>
                <a:ea typeface="Lato Light" panose="020F0502020204030203" pitchFamily="34" charset="0"/>
                <a:cs typeface="Calibri"/>
              </a:rPr>
              <a:t> </a:t>
            </a:r>
            <a:r>
              <a:rPr lang="en-US" sz="1600" dirty="0">
                <a:solidFill>
                  <a:schemeClr val="bg1"/>
                </a:solidFill>
                <a:ea typeface="Lato Light" panose="020F0502020204030203" pitchFamily="34" charset="0"/>
                <a:cs typeface="Calibri"/>
              </a:rPr>
              <a:t>+ </a:t>
            </a:r>
            <a:r>
              <a:rPr lang="en-US" sz="1600" dirty="0" err="1">
                <a:solidFill>
                  <a:schemeClr val="bg1"/>
                </a:solidFill>
                <a:ea typeface="Lato Light" panose="020F0502020204030203" pitchFamily="34" charset="0"/>
                <a:cs typeface="Calibri"/>
              </a:rPr>
              <a:t>corrélée</a:t>
            </a:r>
            <a:r>
              <a:rPr lang="en-US" sz="1600" dirty="0">
                <a:solidFill>
                  <a:schemeClr val="bg1"/>
                </a:solidFill>
                <a:ea typeface="Lato Light" panose="020F0502020204030203" pitchFamily="34" charset="0"/>
                <a:cs typeface="Calibri"/>
              </a:rPr>
              <a:t> au volume (0.5 P&lt;0.001)</a:t>
            </a:r>
            <a:endParaRPr lang="fr-BE" sz="1600" dirty="0">
              <a:solidFill>
                <a:schemeClr val="bg1"/>
              </a:solidFill>
            </a:endParaRPr>
          </a:p>
        </p:txBody>
      </p:sp>
      <p:sp>
        <p:nvSpPr>
          <p:cNvPr id="56" name="Flèche : droite 55">
            <a:extLst>
              <a:ext uri="{FF2B5EF4-FFF2-40B4-BE49-F238E27FC236}">
                <a16:creationId xmlns:a16="http://schemas.microsoft.com/office/drawing/2014/main" id="{32CA3479-2D89-A6D0-131F-742B9158049D}"/>
              </a:ext>
            </a:extLst>
          </p:cNvPr>
          <p:cNvSpPr/>
          <p:nvPr/>
        </p:nvSpPr>
        <p:spPr>
          <a:xfrm>
            <a:off x="986738" y="4587974"/>
            <a:ext cx="416910" cy="32991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400257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2139702"/>
            <a:ext cx="7560840" cy="2016224"/>
          </a:xfrm>
        </p:spPr>
        <p:txBody>
          <a:bodyPr>
            <a:normAutofit/>
          </a:bodyPr>
          <a:lstStyle/>
          <a:p>
            <a:pPr marL="514350" indent="-514350">
              <a:buFont typeface="+mj-lt"/>
              <a:buAutoNum type="arabicPeriod"/>
            </a:pPr>
            <a:r>
              <a:rPr lang="fr-BE" sz="2400" dirty="0">
                <a:solidFill>
                  <a:schemeClr val="bg1"/>
                </a:solidFill>
              </a:rPr>
              <a:t>On se trompe une fois sur 4 quand il s’agit de confirmer manuellement la présence ou l’absence de corps jaune</a:t>
            </a:r>
          </a:p>
          <a:p>
            <a:pPr marL="514350" indent="-514350">
              <a:buFont typeface="+mj-lt"/>
              <a:buAutoNum type="arabicPeriod"/>
            </a:pPr>
            <a:r>
              <a:rPr lang="fr-BE" sz="2400" dirty="0">
                <a:solidFill>
                  <a:schemeClr val="bg1"/>
                </a:solidFill>
              </a:rPr>
              <a:t>L’échographe est un outil indispensable pour sélectionner une receveuse</a:t>
            </a: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179512" y="1275606"/>
            <a:ext cx="8784976" cy="309634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962192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251520" y="1761660"/>
            <a:ext cx="8892480" cy="14041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4000" dirty="0"/>
              <a:t>L’embryon et la période embryonnaire  </a:t>
            </a:r>
          </a:p>
          <a:p>
            <a:pPr lvl="1" algn="ctr"/>
            <a:r>
              <a:rPr lang="fr-BE" sz="4000" dirty="0"/>
              <a:t>de quoi parle-t-on ?</a:t>
            </a:r>
          </a:p>
        </p:txBody>
      </p:sp>
    </p:spTree>
    <p:extLst>
      <p:ext uri="{BB962C8B-B14F-4D97-AF65-F5344CB8AC3E}">
        <p14:creationId xmlns:p14="http://schemas.microsoft.com/office/powerpoint/2010/main" val="1962120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437624"/>
            <a:ext cx="7323138"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2915816" y="141480"/>
            <a:ext cx="2655912"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t>Définir</a:t>
            </a:r>
          </a:p>
          <a:p>
            <a:pPr algn="ctr"/>
            <a:r>
              <a:rPr lang="fr-BE" sz="2000" dirty="0"/>
              <a:t>l’embryon</a:t>
            </a:r>
          </a:p>
        </p:txBody>
      </p:sp>
    </p:spTree>
    <p:extLst>
      <p:ext uri="{BB962C8B-B14F-4D97-AF65-F5344CB8AC3E}">
        <p14:creationId xmlns:p14="http://schemas.microsoft.com/office/powerpoint/2010/main" val="3348992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p:cNvCxnSpPr/>
          <p:nvPr/>
        </p:nvCxnSpPr>
        <p:spPr>
          <a:xfrm flipV="1">
            <a:off x="499676" y="3543906"/>
            <a:ext cx="8464812" cy="6659"/>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itre 1"/>
          <p:cNvSpPr txBox="1">
            <a:spLocks/>
          </p:cNvSpPr>
          <p:nvPr/>
        </p:nvSpPr>
        <p:spPr>
          <a:xfrm>
            <a:off x="1626342" y="3280535"/>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J 1 à J7</a:t>
            </a:r>
          </a:p>
        </p:txBody>
      </p:sp>
      <p:sp>
        <p:nvSpPr>
          <p:cNvPr id="5" name="Titre 1"/>
          <p:cNvSpPr txBox="1">
            <a:spLocks/>
          </p:cNvSpPr>
          <p:nvPr/>
        </p:nvSpPr>
        <p:spPr>
          <a:xfrm>
            <a:off x="499676" y="3280535"/>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p>
        </p:txBody>
      </p:sp>
      <p:pic>
        <p:nvPicPr>
          <p:cNvPr id="6" name="Picture 6" descr="Résultat de recherche d'images pour &quot;spermatozoïd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89094"/>
            <a:ext cx="878090"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a:xfrm>
            <a:off x="2602516" y="3280535"/>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J8 à J27</a:t>
            </a:r>
          </a:p>
        </p:txBody>
      </p:sp>
      <p:sp>
        <p:nvSpPr>
          <p:cNvPr id="8" name="Titre 1"/>
          <p:cNvSpPr txBox="1">
            <a:spLocks/>
          </p:cNvSpPr>
          <p:nvPr/>
        </p:nvSpPr>
        <p:spPr>
          <a:xfrm>
            <a:off x="4572000" y="3280535"/>
            <a:ext cx="2304256" cy="216024"/>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J28 à J45</a:t>
            </a:r>
          </a:p>
        </p:txBody>
      </p:sp>
      <p:sp>
        <p:nvSpPr>
          <p:cNvPr id="9" name="Titre 1"/>
          <p:cNvSpPr txBox="1">
            <a:spLocks/>
          </p:cNvSpPr>
          <p:nvPr/>
        </p:nvSpPr>
        <p:spPr>
          <a:xfrm>
            <a:off x="6948318" y="3280535"/>
            <a:ext cx="1872154" cy="216024"/>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&gt; J45</a:t>
            </a:r>
          </a:p>
        </p:txBody>
      </p:sp>
      <p:pic>
        <p:nvPicPr>
          <p:cNvPr id="10" name="Picture 2" descr="D:\Activités d'enseignements\Ressources\Multimedia\Multimedia echographie RU\Photos Titan Benedicte Gabriel\Bov Gestation J42 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467978"/>
            <a:ext cx="1036471" cy="74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e 10"/>
          <p:cNvGrpSpPr/>
          <p:nvPr/>
        </p:nvGrpSpPr>
        <p:grpSpPr>
          <a:xfrm>
            <a:off x="7291260" y="2416438"/>
            <a:ext cx="1169172" cy="798560"/>
            <a:chOff x="112713" y="115888"/>
            <a:chExt cx="4478337" cy="3529012"/>
          </a:xfrm>
        </p:grpSpPr>
        <p:pic>
          <p:nvPicPr>
            <p:cNvPr id="12" name="Picture 2" descr="D:\Activités d'enseignements\Ressources\Multimedia\Multimedia echographie RU\Photos Titan Benedicte Gabriel\Bov Gestation Foetu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3168" y="2489094"/>
            <a:ext cx="1293936"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à coins arrondis 14"/>
          <p:cNvSpPr/>
          <p:nvPr/>
        </p:nvSpPr>
        <p:spPr>
          <a:xfrm>
            <a:off x="1658391" y="2092403"/>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précoce</a:t>
            </a:r>
          </a:p>
        </p:txBody>
      </p:sp>
      <p:sp>
        <p:nvSpPr>
          <p:cNvPr id="16" name="Rectangle à coins arrondis 15"/>
          <p:cNvSpPr/>
          <p:nvPr/>
        </p:nvSpPr>
        <p:spPr>
          <a:xfrm>
            <a:off x="4572000" y="1930385"/>
            <a:ext cx="2275921"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tardive</a:t>
            </a:r>
          </a:p>
        </p:txBody>
      </p:sp>
      <p:sp>
        <p:nvSpPr>
          <p:cNvPr id="17" name="Rectangle à coins arrondis 16"/>
          <p:cNvSpPr/>
          <p:nvPr/>
        </p:nvSpPr>
        <p:spPr>
          <a:xfrm>
            <a:off x="6948264" y="2092403"/>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a:t>
            </a:r>
            <a:r>
              <a:rPr lang="fr-BE" sz="1200" dirty="0" err="1">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pic>
        <p:nvPicPr>
          <p:cNvPr id="18" name="Picture 13" descr="C:\Users\User\AppData\Local\Temp\SNAGHTMLe6ad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591883" y="2594756"/>
            <a:ext cx="391870" cy="4045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User\AppData\Local\Temp\SNAGHTMLc28dd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0318" y="2521985"/>
            <a:ext cx="798891" cy="6717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à coins arrondis 19"/>
          <p:cNvSpPr/>
          <p:nvPr/>
        </p:nvSpPr>
        <p:spPr>
          <a:xfrm>
            <a:off x="2602516" y="187957"/>
            <a:ext cx="3744416" cy="864096"/>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t>Définir</a:t>
            </a:r>
          </a:p>
          <a:p>
            <a:pPr algn="ctr"/>
            <a:r>
              <a:rPr lang="fr-BE" sz="2000" dirty="0"/>
              <a:t>la période embryonnaire</a:t>
            </a:r>
          </a:p>
        </p:txBody>
      </p:sp>
      <p:cxnSp>
        <p:nvCxnSpPr>
          <p:cNvPr id="22" name="Connecteur droit 21"/>
          <p:cNvCxnSpPr/>
          <p:nvPr/>
        </p:nvCxnSpPr>
        <p:spPr>
          <a:xfrm>
            <a:off x="6876256" y="1419622"/>
            <a:ext cx="0" cy="288032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33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4"/>
          <p:cNvSpPr>
            <a:spLocks noChangeArrowheads="1"/>
          </p:cNvSpPr>
          <p:nvPr/>
        </p:nvSpPr>
        <p:spPr bwMode="auto">
          <a:xfrm>
            <a:off x="2460864" y="1271006"/>
            <a:ext cx="732730" cy="2707959"/>
          </a:xfrm>
          <a:prstGeom prst="rect">
            <a:avLst/>
          </a:prstGeom>
          <a:solidFill>
            <a:srgbClr val="006600"/>
          </a:solidFill>
          <a:ln w="12700">
            <a:solidFill>
              <a:schemeClr val="tx1"/>
            </a:solidFill>
            <a:miter lim="800000"/>
            <a:headEnd/>
            <a:tailEnd/>
          </a:ln>
        </p:spPr>
        <p:txBody>
          <a:bodyPr wrap="none" anchor="ctr"/>
          <a:lstStyle/>
          <a:p>
            <a:pPr algn="ctr"/>
            <a:endParaRPr lang="fr-FR"/>
          </a:p>
        </p:txBody>
      </p:sp>
      <p:cxnSp>
        <p:nvCxnSpPr>
          <p:cNvPr id="64" name="Connecteur droit 62"/>
          <p:cNvCxnSpPr>
            <a:cxnSpLocks noChangeShapeType="1"/>
          </p:cNvCxnSpPr>
          <p:nvPr/>
        </p:nvCxnSpPr>
        <p:spPr bwMode="auto">
          <a:xfrm>
            <a:off x="387126" y="4065447"/>
            <a:ext cx="0" cy="98373"/>
          </a:xfrm>
          <a:prstGeom prst="line">
            <a:avLst/>
          </a:prstGeom>
          <a:noFill/>
          <a:ln w="9525" algn="ctr">
            <a:solidFill>
              <a:schemeClr val="bg1"/>
            </a:solidFill>
            <a:round/>
            <a:headEnd/>
            <a:tailEnd/>
          </a:ln>
        </p:spPr>
      </p:cxnSp>
      <p:cxnSp>
        <p:nvCxnSpPr>
          <p:cNvPr id="65" name="Connecteur droit 63"/>
          <p:cNvCxnSpPr>
            <a:cxnSpLocks noChangeShapeType="1"/>
          </p:cNvCxnSpPr>
          <p:nvPr/>
        </p:nvCxnSpPr>
        <p:spPr bwMode="auto">
          <a:xfrm>
            <a:off x="643022" y="4065447"/>
            <a:ext cx="0" cy="98373"/>
          </a:xfrm>
          <a:prstGeom prst="line">
            <a:avLst/>
          </a:prstGeom>
          <a:noFill/>
          <a:ln w="9525" algn="ctr">
            <a:solidFill>
              <a:schemeClr val="bg1"/>
            </a:solidFill>
            <a:round/>
            <a:headEnd/>
            <a:tailEnd/>
          </a:ln>
        </p:spPr>
      </p:cxnSp>
      <p:cxnSp>
        <p:nvCxnSpPr>
          <p:cNvPr id="66" name="Connecteur droit 64"/>
          <p:cNvCxnSpPr>
            <a:cxnSpLocks noChangeShapeType="1"/>
          </p:cNvCxnSpPr>
          <p:nvPr/>
        </p:nvCxnSpPr>
        <p:spPr bwMode="auto">
          <a:xfrm>
            <a:off x="903113" y="4065447"/>
            <a:ext cx="0" cy="98373"/>
          </a:xfrm>
          <a:prstGeom prst="line">
            <a:avLst/>
          </a:prstGeom>
          <a:noFill/>
          <a:ln w="9525" algn="ctr">
            <a:solidFill>
              <a:schemeClr val="bg1"/>
            </a:solidFill>
            <a:round/>
            <a:headEnd/>
            <a:tailEnd/>
          </a:ln>
        </p:spPr>
      </p:cxnSp>
      <p:cxnSp>
        <p:nvCxnSpPr>
          <p:cNvPr id="67" name="Connecteur droit 65"/>
          <p:cNvCxnSpPr>
            <a:cxnSpLocks noChangeShapeType="1"/>
          </p:cNvCxnSpPr>
          <p:nvPr/>
        </p:nvCxnSpPr>
        <p:spPr bwMode="auto">
          <a:xfrm>
            <a:off x="1160408" y="4065447"/>
            <a:ext cx="0" cy="98373"/>
          </a:xfrm>
          <a:prstGeom prst="line">
            <a:avLst/>
          </a:prstGeom>
          <a:noFill/>
          <a:ln w="9525" algn="ctr">
            <a:solidFill>
              <a:schemeClr val="bg1"/>
            </a:solidFill>
            <a:round/>
            <a:headEnd/>
            <a:tailEnd/>
          </a:ln>
        </p:spPr>
      </p:cxnSp>
      <p:cxnSp>
        <p:nvCxnSpPr>
          <p:cNvPr id="68" name="Connecteur droit 66"/>
          <p:cNvCxnSpPr>
            <a:cxnSpLocks noChangeShapeType="1"/>
          </p:cNvCxnSpPr>
          <p:nvPr/>
        </p:nvCxnSpPr>
        <p:spPr bwMode="auto">
          <a:xfrm>
            <a:off x="1419100" y="4065447"/>
            <a:ext cx="0" cy="98373"/>
          </a:xfrm>
          <a:prstGeom prst="line">
            <a:avLst/>
          </a:prstGeom>
          <a:noFill/>
          <a:ln w="9525" algn="ctr">
            <a:solidFill>
              <a:schemeClr val="bg1"/>
            </a:solidFill>
            <a:round/>
            <a:headEnd/>
            <a:tailEnd/>
          </a:ln>
        </p:spPr>
      </p:cxnSp>
      <p:cxnSp>
        <p:nvCxnSpPr>
          <p:cNvPr id="69" name="Connecteur droit 67"/>
          <p:cNvCxnSpPr>
            <a:cxnSpLocks noChangeShapeType="1"/>
          </p:cNvCxnSpPr>
          <p:nvPr/>
        </p:nvCxnSpPr>
        <p:spPr bwMode="auto">
          <a:xfrm>
            <a:off x="1677794" y="4065447"/>
            <a:ext cx="0" cy="98373"/>
          </a:xfrm>
          <a:prstGeom prst="line">
            <a:avLst/>
          </a:prstGeom>
          <a:noFill/>
          <a:ln w="9525" algn="ctr">
            <a:solidFill>
              <a:schemeClr val="bg1"/>
            </a:solidFill>
            <a:round/>
            <a:headEnd/>
            <a:tailEnd/>
          </a:ln>
        </p:spPr>
      </p:cxnSp>
      <p:cxnSp>
        <p:nvCxnSpPr>
          <p:cNvPr id="70" name="Connecteur droit 68"/>
          <p:cNvCxnSpPr>
            <a:cxnSpLocks noChangeShapeType="1"/>
          </p:cNvCxnSpPr>
          <p:nvPr/>
        </p:nvCxnSpPr>
        <p:spPr bwMode="auto">
          <a:xfrm>
            <a:off x="1936486" y="4065447"/>
            <a:ext cx="0" cy="98373"/>
          </a:xfrm>
          <a:prstGeom prst="line">
            <a:avLst/>
          </a:prstGeom>
          <a:noFill/>
          <a:ln w="9525" algn="ctr">
            <a:solidFill>
              <a:schemeClr val="bg1"/>
            </a:solidFill>
            <a:round/>
            <a:headEnd/>
            <a:tailEnd/>
          </a:ln>
        </p:spPr>
      </p:cxnSp>
      <p:cxnSp>
        <p:nvCxnSpPr>
          <p:cNvPr id="71" name="Connecteur droit 69"/>
          <p:cNvCxnSpPr>
            <a:cxnSpLocks noChangeShapeType="1"/>
          </p:cNvCxnSpPr>
          <p:nvPr/>
        </p:nvCxnSpPr>
        <p:spPr bwMode="auto">
          <a:xfrm>
            <a:off x="2195179" y="4065447"/>
            <a:ext cx="0" cy="98373"/>
          </a:xfrm>
          <a:prstGeom prst="line">
            <a:avLst/>
          </a:prstGeom>
          <a:noFill/>
          <a:ln w="9525" algn="ctr">
            <a:solidFill>
              <a:schemeClr val="bg1"/>
            </a:solidFill>
            <a:round/>
            <a:headEnd/>
            <a:tailEnd/>
          </a:ln>
        </p:spPr>
      </p:cxnSp>
      <p:cxnSp>
        <p:nvCxnSpPr>
          <p:cNvPr id="72" name="Connecteur droit 70"/>
          <p:cNvCxnSpPr>
            <a:cxnSpLocks noChangeShapeType="1"/>
          </p:cNvCxnSpPr>
          <p:nvPr/>
        </p:nvCxnSpPr>
        <p:spPr bwMode="auto">
          <a:xfrm>
            <a:off x="2452474" y="4065447"/>
            <a:ext cx="0" cy="98373"/>
          </a:xfrm>
          <a:prstGeom prst="line">
            <a:avLst/>
          </a:prstGeom>
          <a:noFill/>
          <a:ln w="9525" algn="ctr">
            <a:solidFill>
              <a:schemeClr val="bg1"/>
            </a:solidFill>
            <a:round/>
            <a:headEnd/>
            <a:tailEnd/>
          </a:ln>
        </p:spPr>
      </p:cxnSp>
      <p:cxnSp>
        <p:nvCxnSpPr>
          <p:cNvPr id="73" name="Connecteur droit 71"/>
          <p:cNvCxnSpPr>
            <a:cxnSpLocks noChangeShapeType="1"/>
          </p:cNvCxnSpPr>
          <p:nvPr/>
        </p:nvCxnSpPr>
        <p:spPr bwMode="auto">
          <a:xfrm>
            <a:off x="2709768" y="4065447"/>
            <a:ext cx="0" cy="98373"/>
          </a:xfrm>
          <a:prstGeom prst="line">
            <a:avLst/>
          </a:prstGeom>
          <a:noFill/>
          <a:ln w="9525" algn="ctr">
            <a:solidFill>
              <a:schemeClr val="bg1"/>
            </a:solidFill>
            <a:round/>
            <a:headEnd/>
            <a:tailEnd/>
          </a:ln>
        </p:spPr>
      </p:cxnSp>
      <p:cxnSp>
        <p:nvCxnSpPr>
          <p:cNvPr id="74" name="Connecteur droit 72"/>
          <p:cNvCxnSpPr>
            <a:cxnSpLocks noChangeShapeType="1"/>
          </p:cNvCxnSpPr>
          <p:nvPr/>
        </p:nvCxnSpPr>
        <p:spPr bwMode="auto">
          <a:xfrm>
            <a:off x="2968461" y="4065447"/>
            <a:ext cx="0" cy="98373"/>
          </a:xfrm>
          <a:prstGeom prst="line">
            <a:avLst/>
          </a:prstGeom>
          <a:noFill/>
          <a:ln w="9525" algn="ctr">
            <a:solidFill>
              <a:schemeClr val="bg1"/>
            </a:solidFill>
            <a:round/>
            <a:headEnd/>
            <a:tailEnd/>
          </a:ln>
        </p:spPr>
      </p:cxnSp>
      <p:cxnSp>
        <p:nvCxnSpPr>
          <p:cNvPr id="75" name="Connecteur droit 73"/>
          <p:cNvCxnSpPr>
            <a:cxnSpLocks noChangeShapeType="1"/>
          </p:cNvCxnSpPr>
          <p:nvPr/>
        </p:nvCxnSpPr>
        <p:spPr bwMode="auto">
          <a:xfrm>
            <a:off x="3227154" y="4065447"/>
            <a:ext cx="0" cy="98373"/>
          </a:xfrm>
          <a:prstGeom prst="line">
            <a:avLst/>
          </a:prstGeom>
          <a:noFill/>
          <a:ln w="9525" algn="ctr">
            <a:solidFill>
              <a:schemeClr val="bg1"/>
            </a:solidFill>
            <a:round/>
            <a:headEnd/>
            <a:tailEnd/>
          </a:ln>
        </p:spPr>
      </p:cxnSp>
      <p:sp>
        <p:nvSpPr>
          <p:cNvPr id="76" name="ZoneTexte 96"/>
          <p:cNvSpPr txBox="1">
            <a:spLocks noChangeArrowheads="1"/>
          </p:cNvSpPr>
          <p:nvPr/>
        </p:nvSpPr>
        <p:spPr bwMode="auto">
          <a:xfrm>
            <a:off x="12703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10</a:t>
            </a:r>
            <a:endParaRPr lang="en-US" sz="1400">
              <a:latin typeface="Arial Narrow" pitchFamily="34" charset="0"/>
            </a:endParaRPr>
          </a:p>
        </p:txBody>
      </p:sp>
      <p:sp>
        <p:nvSpPr>
          <p:cNvPr id="77" name="ZoneTexte 97"/>
          <p:cNvSpPr txBox="1">
            <a:spLocks noChangeArrowheads="1"/>
          </p:cNvSpPr>
          <p:nvPr/>
        </p:nvSpPr>
        <p:spPr bwMode="auto">
          <a:xfrm>
            <a:off x="387127" y="4163820"/>
            <a:ext cx="337400" cy="307777"/>
          </a:xfrm>
          <a:prstGeom prst="rect">
            <a:avLst/>
          </a:prstGeom>
          <a:noFill/>
          <a:ln w="9525">
            <a:noFill/>
            <a:miter lim="800000"/>
            <a:headEnd/>
            <a:tailEnd/>
          </a:ln>
        </p:spPr>
        <p:txBody>
          <a:bodyPr wrap="none">
            <a:spAutoFit/>
          </a:bodyPr>
          <a:lstStyle/>
          <a:p>
            <a:r>
              <a:rPr lang="fr-BE" sz="1400">
                <a:latin typeface="Arial Narrow" pitchFamily="34" charset="0"/>
              </a:rPr>
              <a:t>11</a:t>
            </a:r>
            <a:endParaRPr lang="en-US" sz="1400">
              <a:latin typeface="Arial Narrow" pitchFamily="34" charset="0"/>
            </a:endParaRPr>
          </a:p>
        </p:txBody>
      </p:sp>
      <p:sp>
        <p:nvSpPr>
          <p:cNvPr id="78" name="ZoneTexte 98"/>
          <p:cNvSpPr txBox="1">
            <a:spLocks noChangeArrowheads="1"/>
          </p:cNvSpPr>
          <p:nvPr/>
        </p:nvSpPr>
        <p:spPr bwMode="auto">
          <a:xfrm>
            <a:off x="643023"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12</a:t>
            </a:r>
            <a:endParaRPr lang="en-US" sz="1400">
              <a:latin typeface="Arial Narrow" pitchFamily="34" charset="0"/>
            </a:endParaRPr>
          </a:p>
        </p:txBody>
      </p:sp>
      <p:sp>
        <p:nvSpPr>
          <p:cNvPr id="79" name="ZoneTexte 99"/>
          <p:cNvSpPr txBox="1">
            <a:spLocks noChangeArrowheads="1"/>
          </p:cNvSpPr>
          <p:nvPr/>
        </p:nvSpPr>
        <p:spPr bwMode="auto">
          <a:xfrm>
            <a:off x="903114"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13</a:t>
            </a:r>
            <a:endParaRPr lang="en-US" sz="1400">
              <a:latin typeface="Arial Narrow" pitchFamily="34" charset="0"/>
            </a:endParaRPr>
          </a:p>
        </p:txBody>
      </p:sp>
      <p:sp>
        <p:nvSpPr>
          <p:cNvPr id="80" name="ZoneTexte 100"/>
          <p:cNvSpPr txBox="1">
            <a:spLocks noChangeArrowheads="1"/>
          </p:cNvSpPr>
          <p:nvPr/>
        </p:nvSpPr>
        <p:spPr bwMode="auto">
          <a:xfrm>
            <a:off x="1160409"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14</a:t>
            </a:r>
            <a:endParaRPr lang="en-US" sz="1400">
              <a:latin typeface="Arial Narrow" pitchFamily="34" charset="0"/>
            </a:endParaRPr>
          </a:p>
        </p:txBody>
      </p:sp>
      <p:sp>
        <p:nvSpPr>
          <p:cNvPr id="81" name="ZoneTexte 101"/>
          <p:cNvSpPr txBox="1">
            <a:spLocks noChangeArrowheads="1"/>
          </p:cNvSpPr>
          <p:nvPr/>
        </p:nvSpPr>
        <p:spPr bwMode="auto">
          <a:xfrm>
            <a:off x="1419101"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15</a:t>
            </a:r>
            <a:endParaRPr lang="en-US" sz="1400">
              <a:latin typeface="Arial Narrow" pitchFamily="34" charset="0"/>
            </a:endParaRPr>
          </a:p>
        </p:txBody>
      </p:sp>
      <p:sp>
        <p:nvSpPr>
          <p:cNvPr id="82" name="ZoneTexte 102"/>
          <p:cNvSpPr txBox="1">
            <a:spLocks noChangeArrowheads="1"/>
          </p:cNvSpPr>
          <p:nvPr/>
        </p:nvSpPr>
        <p:spPr bwMode="auto">
          <a:xfrm>
            <a:off x="167779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16</a:t>
            </a:r>
            <a:endParaRPr lang="en-US" sz="1400">
              <a:latin typeface="Arial Narrow" pitchFamily="34" charset="0"/>
            </a:endParaRPr>
          </a:p>
        </p:txBody>
      </p:sp>
      <p:sp>
        <p:nvSpPr>
          <p:cNvPr id="83" name="ZoneTexte 103"/>
          <p:cNvSpPr txBox="1">
            <a:spLocks noChangeArrowheads="1"/>
          </p:cNvSpPr>
          <p:nvPr/>
        </p:nvSpPr>
        <p:spPr bwMode="auto">
          <a:xfrm>
            <a:off x="1936487"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17</a:t>
            </a:r>
            <a:endParaRPr lang="en-US" sz="1400">
              <a:latin typeface="Arial Narrow" pitchFamily="34" charset="0"/>
            </a:endParaRPr>
          </a:p>
        </p:txBody>
      </p:sp>
      <p:sp>
        <p:nvSpPr>
          <p:cNvPr id="84" name="ZoneTexte 104"/>
          <p:cNvSpPr txBox="1">
            <a:spLocks noChangeArrowheads="1"/>
          </p:cNvSpPr>
          <p:nvPr/>
        </p:nvSpPr>
        <p:spPr bwMode="auto">
          <a:xfrm>
            <a:off x="2195180"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18</a:t>
            </a:r>
            <a:endParaRPr lang="en-US" sz="1400">
              <a:latin typeface="Arial Narrow" pitchFamily="34" charset="0"/>
            </a:endParaRPr>
          </a:p>
        </p:txBody>
      </p:sp>
      <p:sp>
        <p:nvSpPr>
          <p:cNvPr id="85" name="ZoneTexte 105"/>
          <p:cNvSpPr txBox="1">
            <a:spLocks noChangeArrowheads="1"/>
          </p:cNvSpPr>
          <p:nvPr/>
        </p:nvSpPr>
        <p:spPr bwMode="auto">
          <a:xfrm>
            <a:off x="2452475"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19</a:t>
            </a:r>
            <a:endParaRPr lang="en-US" sz="1400">
              <a:latin typeface="Arial Narrow" pitchFamily="34" charset="0"/>
            </a:endParaRPr>
          </a:p>
        </p:txBody>
      </p:sp>
      <p:sp>
        <p:nvSpPr>
          <p:cNvPr id="86" name="ZoneTexte 106"/>
          <p:cNvSpPr txBox="1">
            <a:spLocks noChangeArrowheads="1"/>
          </p:cNvSpPr>
          <p:nvPr/>
        </p:nvSpPr>
        <p:spPr bwMode="auto">
          <a:xfrm>
            <a:off x="2709769"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20</a:t>
            </a:r>
            <a:endParaRPr lang="en-US" sz="1400">
              <a:latin typeface="Arial Narrow" pitchFamily="34" charset="0"/>
            </a:endParaRPr>
          </a:p>
        </p:txBody>
      </p:sp>
      <p:sp>
        <p:nvSpPr>
          <p:cNvPr id="87" name="ZoneTexte 107"/>
          <p:cNvSpPr txBox="1">
            <a:spLocks noChangeArrowheads="1"/>
          </p:cNvSpPr>
          <p:nvPr/>
        </p:nvSpPr>
        <p:spPr bwMode="auto">
          <a:xfrm>
            <a:off x="2968462" y="4163820"/>
            <a:ext cx="348172" cy="307777"/>
          </a:xfrm>
          <a:prstGeom prst="rect">
            <a:avLst/>
          </a:prstGeom>
          <a:noFill/>
          <a:ln w="9525">
            <a:noFill/>
            <a:miter lim="800000"/>
            <a:headEnd/>
            <a:tailEnd/>
          </a:ln>
        </p:spPr>
        <p:txBody>
          <a:bodyPr wrap="none">
            <a:spAutoFit/>
          </a:bodyPr>
          <a:lstStyle/>
          <a:p>
            <a:r>
              <a:rPr lang="fr-BE" sz="1400">
                <a:latin typeface="Arial Narrow" pitchFamily="34" charset="0"/>
              </a:rPr>
              <a:t>21</a:t>
            </a:r>
            <a:endParaRPr lang="en-US" sz="1400">
              <a:latin typeface="Arial Narrow" pitchFamily="34" charset="0"/>
            </a:endParaRPr>
          </a:p>
        </p:txBody>
      </p:sp>
      <p:cxnSp>
        <p:nvCxnSpPr>
          <p:cNvPr id="88" name="Connecteur droit 73"/>
          <p:cNvCxnSpPr>
            <a:cxnSpLocks noChangeShapeType="1"/>
          </p:cNvCxnSpPr>
          <p:nvPr/>
        </p:nvCxnSpPr>
        <p:spPr bwMode="auto">
          <a:xfrm>
            <a:off x="3473262" y="4085987"/>
            <a:ext cx="0" cy="97292"/>
          </a:xfrm>
          <a:prstGeom prst="line">
            <a:avLst/>
          </a:prstGeom>
          <a:noFill/>
          <a:ln w="9525" algn="ctr">
            <a:solidFill>
              <a:schemeClr val="bg1"/>
            </a:solidFill>
            <a:round/>
            <a:headEnd/>
            <a:tailEnd/>
          </a:ln>
        </p:spPr>
      </p:cxnSp>
      <p:sp>
        <p:nvSpPr>
          <p:cNvPr id="89" name="ZoneTexte 107"/>
          <p:cNvSpPr txBox="1">
            <a:spLocks noChangeArrowheads="1"/>
          </p:cNvSpPr>
          <p:nvPr/>
        </p:nvSpPr>
        <p:spPr bwMode="auto">
          <a:xfrm>
            <a:off x="3271901" y="4162740"/>
            <a:ext cx="266420" cy="307777"/>
          </a:xfrm>
          <a:prstGeom prst="rect">
            <a:avLst/>
          </a:prstGeom>
          <a:noFill/>
          <a:ln w="9525">
            <a:noFill/>
            <a:miter lim="800000"/>
            <a:headEnd/>
            <a:tailEnd/>
          </a:ln>
        </p:spPr>
        <p:txBody>
          <a:bodyPr wrap="none">
            <a:spAutoFit/>
          </a:bodyPr>
          <a:lstStyle/>
          <a:p>
            <a:r>
              <a:rPr lang="fr-BE" sz="1400">
                <a:latin typeface="Arial Narrow" pitchFamily="34" charset="0"/>
              </a:rPr>
              <a:t>0</a:t>
            </a:r>
            <a:endParaRPr lang="en-US" sz="1400">
              <a:latin typeface="Arial Narrow" pitchFamily="34" charset="0"/>
            </a:endParaRPr>
          </a:p>
        </p:txBody>
      </p:sp>
      <p:grpSp>
        <p:nvGrpSpPr>
          <p:cNvPr id="90" name="Group 142"/>
          <p:cNvGrpSpPr>
            <a:grpSpLocks/>
          </p:cNvGrpSpPr>
          <p:nvPr/>
        </p:nvGrpSpPr>
        <p:grpSpPr bwMode="auto">
          <a:xfrm>
            <a:off x="557723" y="3918429"/>
            <a:ext cx="254498" cy="97292"/>
            <a:chOff x="2381" y="2024"/>
            <a:chExt cx="271" cy="136"/>
          </a:xfrm>
        </p:grpSpPr>
        <p:sp>
          <p:nvSpPr>
            <p:cNvPr id="216" name="Oval 14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7" name="Oval 14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8" name="Oval 14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9" name="Oval 14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20" name="Oval 14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1" name="Group 148"/>
          <p:cNvGrpSpPr>
            <a:grpSpLocks/>
          </p:cNvGrpSpPr>
          <p:nvPr/>
        </p:nvGrpSpPr>
        <p:grpSpPr bwMode="auto">
          <a:xfrm>
            <a:off x="304624" y="3918429"/>
            <a:ext cx="254498" cy="97292"/>
            <a:chOff x="2381" y="2024"/>
            <a:chExt cx="271" cy="136"/>
          </a:xfrm>
        </p:grpSpPr>
        <p:sp>
          <p:nvSpPr>
            <p:cNvPr id="211" name="Oval 14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2" name="Oval 15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3" name="Oval 15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4" name="Oval 15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5" name="Oval 15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2" name="Group 154"/>
          <p:cNvGrpSpPr>
            <a:grpSpLocks/>
          </p:cNvGrpSpPr>
          <p:nvPr/>
        </p:nvGrpSpPr>
        <p:grpSpPr bwMode="auto">
          <a:xfrm>
            <a:off x="113051" y="3918429"/>
            <a:ext cx="254498" cy="97292"/>
            <a:chOff x="2381" y="2024"/>
            <a:chExt cx="271" cy="136"/>
          </a:xfrm>
        </p:grpSpPr>
        <p:sp>
          <p:nvSpPr>
            <p:cNvPr id="206" name="Oval 15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7" name="Oval 15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8" name="Oval 15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9" name="Oval 15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10" name="Oval 15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3" name="Group 178"/>
          <p:cNvGrpSpPr>
            <a:grpSpLocks/>
          </p:cNvGrpSpPr>
          <p:nvPr/>
        </p:nvGrpSpPr>
        <p:grpSpPr bwMode="auto">
          <a:xfrm>
            <a:off x="2017590" y="3918429"/>
            <a:ext cx="254498" cy="97292"/>
            <a:chOff x="2381" y="2024"/>
            <a:chExt cx="271" cy="136"/>
          </a:xfrm>
        </p:grpSpPr>
        <p:sp>
          <p:nvSpPr>
            <p:cNvPr id="201" name="Oval 17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2" name="Oval 18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3" name="Oval 18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4" name="Oval 18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5" name="Oval 18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4" name="Group 184"/>
          <p:cNvGrpSpPr>
            <a:grpSpLocks/>
          </p:cNvGrpSpPr>
          <p:nvPr/>
        </p:nvGrpSpPr>
        <p:grpSpPr bwMode="auto">
          <a:xfrm>
            <a:off x="1764491" y="3918429"/>
            <a:ext cx="254498" cy="97292"/>
            <a:chOff x="2381" y="2024"/>
            <a:chExt cx="271" cy="136"/>
          </a:xfrm>
        </p:grpSpPr>
        <p:sp>
          <p:nvSpPr>
            <p:cNvPr id="196" name="Oval 18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7" name="Oval 18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8" name="Oval 18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9" name="Oval 18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200" name="Oval 18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5" name="Group 190"/>
          <p:cNvGrpSpPr>
            <a:grpSpLocks/>
          </p:cNvGrpSpPr>
          <p:nvPr/>
        </p:nvGrpSpPr>
        <p:grpSpPr bwMode="auto">
          <a:xfrm>
            <a:off x="1572918" y="3918429"/>
            <a:ext cx="254498" cy="97292"/>
            <a:chOff x="2381" y="2024"/>
            <a:chExt cx="271" cy="136"/>
          </a:xfrm>
        </p:grpSpPr>
        <p:sp>
          <p:nvSpPr>
            <p:cNvPr id="191" name="Oval 19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2" name="Oval 19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3" name="Oval 19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4" name="Oval 19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5" name="Oval 19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6" name="Group 196"/>
          <p:cNvGrpSpPr>
            <a:grpSpLocks/>
          </p:cNvGrpSpPr>
          <p:nvPr/>
        </p:nvGrpSpPr>
        <p:grpSpPr bwMode="auto">
          <a:xfrm>
            <a:off x="1319819" y="3918429"/>
            <a:ext cx="254498" cy="97292"/>
            <a:chOff x="2381" y="2024"/>
            <a:chExt cx="271" cy="136"/>
          </a:xfrm>
        </p:grpSpPr>
        <p:sp>
          <p:nvSpPr>
            <p:cNvPr id="186" name="Oval 19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7" name="Oval 19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8" name="Oval 19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9" name="Oval 20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90" name="Oval 20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7" name="Group 202"/>
          <p:cNvGrpSpPr>
            <a:grpSpLocks/>
          </p:cNvGrpSpPr>
          <p:nvPr/>
        </p:nvGrpSpPr>
        <p:grpSpPr bwMode="auto">
          <a:xfrm>
            <a:off x="1066719" y="3918429"/>
            <a:ext cx="254498" cy="97292"/>
            <a:chOff x="2381" y="2024"/>
            <a:chExt cx="271" cy="136"/>
          </a:xfrm>
        </p:grpSpPr>
        <p:sp>
          <p:nvSpPr>
            <p:cNvPr id="181" name="Oval 20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2" name="Oval 20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3" name="Oval 20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4" name="Oval 20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5" name="Oval 20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8" name="Group 208"/>
          <p:cNvGrpSpPr>
            <a:grpSpLocks/>
          </p:cNvGrpSpPr>
          <p:nvPr/>
        </p:nvGrpSpPr>
        <p:grpSpPr bwMode="auto">
          <a:xfrm>
            <a:off x="812221" y="3918429"/>
            <a:ext cx="254498" cy="97292"/>
            <a:chOff x="2381" y="2024"/>
            <a:chExt cx="271" cy="136"/>
          </a:xfrm>
        </p:grpSpPr>
        <p:sp>
          <p:nvSpPr>
            <p:cNvPr id="176" name="Oval 20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7" name="Oval 21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8" name="Oval 21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9" name="Oval 21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80" name="Oval 21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99" name="Group 214"/>
          <p:cNvGrpSpPr>
            <a:grpSpLocks/>
          </p:cNvGrpSpPr>
          <p:nvPr/>
        </p:nvGrpSpPr>
        <p:grpSpPr bwMode="auto">
          <a:xfrm>
            <a:off x="3160034" y="3918429"/>
            <a:ext cx="254498" cy="97292"/>
            <a:chOff x="2381" y="2024"/>
            <a:chExt cx="271" cy="136"/>
          </a:xfrm>
        </p:grpSpPr>
        <p:sp>
          <p:nvSpPr>
            <p:cNvPr id="171" name="Oval 21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2" name="Oval 21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3" name="Oval 21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4" name="Oval 21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5" name="Oval 21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0" name="Group 220"/>
          <p:cNvGrpSpPr>
            <a:grpSpLocks/>
          </p:cNvGrpSpPr>
          <p:nvPr/>
        </p:nvGrpSpPr>
        <p:grpSpPr bwMode="auto">
          <a:xfrm>
            <a:off x="2968461" y="3918429"/>
            <a:ext cx="254498" cy="97292"/>
            <a:chOff x="2381" y="2024"/>
            <a:chExt cx="271" cy="136"/>
          </a:xfrm>
        </p:grpSpPr>
        <p:sp>
          <p:nvSpPr>
            <p:cNvPr id="166" name="Oval 22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7" name="Oval 22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8" name="Oval 22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9" name="Oval 22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70" name="Oval 22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1" name="Group 226"/>
          <p:cNvGrpSpPr>
            <a:grpSpLocks/>
          </p:cNvGrpSpPr>
          <p:nvPr/>
        </p:nvGrpSpPr>
        <p:grpSpPr bwMode="auto">
          <a:xfrm>
            <a:off x="2715362" y="3918429"/>
            <a:ext cx="254498" cy="97292"/>
            <a:chOff x="2381" y="2024"/>
            <a:chExt cx="271" cy="136"/>
          </a:xfrm>
        </p:grpSpPr>
        <p:sp>
          <p:nvSpPr>
            <p:cNvPr id="161" name="Oval 22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2" name="Oval 22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3" name="Oval 22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4" name="Oval 23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5" name="Oval 23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2" name="Group 232"/>
          <p:cNvGrpSpPr>
            <a:grpSpLocks/>
          </p:cNvGrpSpPr>
          <p:nvPr/>
        </p:nvGrpSpPr>
        <p:grpSpPr bwMode="auto">
          <a:xfrm>
            <a:off x="2462262" y="3918429"/>
            <a:ext cx="254498" cy="97292"/>
            <a:chOff x="2381" y="2024"/>
            <a:chExt cx="271" cy="136"/>
          </a:xfrm>
        </p:grpSpPr>
        <p:sp>
          <p:nvSpPr>
            <p:cNvPr id="156" name="Oval 23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7" name="Oval 23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8" name="Oval 23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9" name="Oval 23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60" name="Oval 23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grpSp>
        <p:nvGrpSpPr>
          <p:cNvPr id="103" name="Group 238"/>
          <p:cNvGrpSpPr>
            <a:grpSpLocks/>
          </p:cNvGrpSpPr>
          <p:nvPr/>
        </p:nvGrpSpPr>
        <p:grpSpPr bwMode="auto">
          <a:xfrm>
            <a:off x="2207764" y="3918429"/>
            <a:ext cx="254498" cy="97292"/>
            <a:chOff x="2381" y="2024"/>
            <a:chExt cx="271" cy="136"/>
          </a:xfrm>
        </p:grpSpPr>
        <p:sp>
          <p:nvSpPr>
            <p:cNvPr id="151" name="Oval 23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2" name="Oval 24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3" name="Oval 24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4" name="Oval 24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sp>
          <p:nvSpPr>
            <p:cNvPr id="155" name="Oval 24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p>
              <a:pPr algn="ctr"/>
              <a:endParaRPr lang="fr-FR"/>
            </a:p>
          </p:txBody>
        </p:sp>
      </p:grpSp>
      <p:sp>
        <p:nvSpPr>
          <p:cNvPr id="104" name="AutoShape 325"/>
          <p:cNvSpPr>
            <a:spLocks noChangeArrowheads="1"/>
          </p:cNvSpPr>
          <p:nvPr/>
        </p:nvSpPr>
        <p:spPr bwMode="auto">
          <a:xfrm>
            <a:off x="3563888" y="1275606"/>
            <a:ext cx="317423" cy="588076"/>
          </a:xfrm>
          <a:prstGeom prst="moon">
            <a:avLst>
              <a:gd name="adj" fmla="val 50000"/>
            </a:avLst>
          </a:prstGeom>
          <a:solidFill>
            <a:srgbClr val="FF0000"/>
          </a:solidFill>
          <a:ln w="9525">
            <a:solidFill>
              <a:schemeClr val="tx1"/>
            </a:solidFill>
            <a:miter lim="800000"/>
            <a:headEnd/>
            <a:tailEnd/>
          </a:ln>
        </p:spPr>
        <p:txBody>
          <a:bodyPr wrap="none" anchor="ctr"/>
          <a:lstStyle/>
          <a:p>
            <a:pPr algn="ctr"/>
            <a:endParaRPr lang="fr-FR"/>
          </a:p>
        </p:txBody>
      </p:sp>
      <p:sp>
        <p:nvSpPr>
          <p:cNvPr id="113" name="Rectangle 346"/>
          <p:cNvSpPr>
            <a:spLocks noChangeArrowheads="1"/>
          </p:cNvSpPr>
          <p:nvPr/>
        </p:nvSpPr>
        <p:spPr bwMode="auto">
          <a:xfrm>
            <a:off x="3221562" y="1271007"/>
            <a:ext cx="253099" cy="2751200"/>
          </a:xfrm>
          <a:prstGeom prst="rect">
            <a:avLst/>
          </a:prstGeom>
          <a:solidFill>
            <a:srgbClr val="92D050"/>
          </a:solidFill>
          <a:ln w="12700">
            <a:solidFill>
              <a:schemeClr val="tx1"/>
            </a:solidFill>
            <a:miter lim="800000"/>
            <a:headEnd/>
            <a:tailEnd/>
          </a:ln>
        </p:spPr>
        <p:txBody>
          <a:bodyPr wrap="none" anchor="ctr"/>
          <a:lstStyle/>
          <a:p>
            <a:pPr algn="ctr"/>
            <a:endParaRPr lang="fr-FR"/>
          </a:p>
        </p:txBody>
      </p:sp>
      <p:sp>
        <p:nvSpPr>
          <p:cNvPr id="116" name="Line 355"/>
          <p:cNvSpPr>
            <a:spLocks noChangeShapeType="1"/>
          </p:cNvSpPr>
          <p:nvPr/>
        </p:nvSpPr>
        <p:spPr bwMode="auto">
          <a:xfrm flipV="1">
            <a:off x="283029" y="1319652"/>
            <a:ext cx="2177834" cy="0"/>
          </a:xfrm>
          <a:prstGeom prst="line">
            <a:avLst/>
          </a:prstGeom>
          <a:noFill/>
          <a:ln w="76200">
            <a:solidFill>
              <a:srgbClr val="FFFF00"/>
            </a:solidFill>
            <a:round/>
            <a:headEnd/>
            <a:tailEnd/>
          </a:ln>
        </p:spPr>
        <p:txBody>
          <a:bodyPr wrap="none" anchor="ctr"/>
          <a:lstStyle/>
          <a:p>
            <a:endParaRPr lang="fr-FR"/>
          </a:p>
        </p:txBody>
      </p:sp>
      <p:sp>
        <p:nvSpPr>
          <p:cNvPr id="117" name="Line 356"/>
          <p:cNvSpPr>
            <a:spLocks noChangeShapeType="1"/>
          </p:cNvSpPr>
          <p:nvPr/>
        </p:nvSpPr>
        <p:spPr bwMode="auto">
          <a:xfrm>
            <a:off x="2460865" y="1319652"/>
            <a:ext cx="760697" cy="2647423"/>
          </a:xfrm>
          <a:prstGeom prst="line">
            <a:avLst/>
          </a:prstGeom>
          <a:noFill/>
          <a:ln w="76200">
            <a:solidFill>
              <a:srgbClr val="FFFF00"/>
            </a:solidFill>
            <a:round/>
            <a:headEnd/>
            <a:tailEnd/>
          </a:ln>
        </p:spPr>
        <p:txBody>
          <a:bodyPr wrap="none" anchor="ctr"/>
          <a:lstStyle/>
          <a:p>
            <a:endParaRPr lang="fr-FR"/>
          </a:p>
        </p:txBody>
      </p:sp>
      <p:grpSp>
        <p:nvGrpSpPr>
          <p:cNvPr id="118" name="Group 365"/>
          <p:cNvGrpSpPr>
            <a:grpSpLocks/>
          </p:cNvGrpSpPr>
          <p:nvPr/>
        </p:nvGrpSpPr>
        <p:grpSpPr bwMode="auto">
          <a:xfrm>
            <a:off x="2080516" y="1466772"/>
            <a:ext cx="380348" cy="2550130"/>
            <a:chOff x="3969" y="1207"/>
            <a:chExt cx="272" cy="2359"/>
          </a:xfrm>
        </p:grpSpPr>
        <p:sp>
          <p:nvSpPr>
            <p:cNvPr id="136" name="AutoShape 359"/>
            <p:cNvSpPr>
              <a:spLocks noChangeArrowheads="1"/>
            </p:cNvSpPr>
            <p:nvPr/>
          </p:nvSpPr>
          <p:spPr bwMode="auto">
            <a:xfrm>
              <a:off x="3969" y="2523"/>
              <a:ext cx="91" cy="1043"/>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137" name="AutoShape 360"/>
            <p:cNvSpPr>
              <a:spLocks noChangeArrowheads="1"/>
            </p:cNvSpPr>
            <p:nvPr/>
          </p:nvSpPr>
          <p:spPr bwMode="auto">
            <a:xfrm>
              <a:off x="4059" y="1706"/>
              <a:ext cx="91" cy="1860"/>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sp>
          <p:nvSpPr>
            <p:cNvPr id="138" name="AutoShape 361"/>
            <p:cNvSpPr>
              <a:spLocks noChangeArrowheads="1"/>
            </p:cNvSpPr>
            <p:nvPr/>
          </p:nvSpPr>
          <p:spPr bwMode="auto">
            <a:xfrm>
              <a:off x="4150" y="1207"/>
              <a:ext cx="91" cy="2359"/>
            </a:xfrm>
            <a:prstGeom prst="triangle">
              <a:avLst>
                <a:gd name="adj" fmla="val 50000"/>
              </a:avLst>
            </a:prstGeom>
            <a:solidFill>
              <a:srgbClr val="0000FF"/>
            </a:solidFill>
            <a:ln w="9525" algn="ctr">
              <a:solidFill>
                <a:schemeClr val="tx1"/>
              </a:solidFill>
              <a:miter lim="800000"/>
              <a:headEnd/>
              <a:tailEnd/>
            </a:ln>
          </p:spPr>
          <p:txBody>
            <a:bodyPr wrap="none" anchor="ctr"/>
            <a:lstStyle/>
            <a:p>
              <a:pPr algn="ctr"/>
              <a:endParaRPr lang="fr-FR"/>
            </a:p>
          </p:txBody>
        </p:sp>
      </p:grpSp>
      <p:cxnSp>
        <p:nvCxnSpPr>
          <p:cNvPr id="119" name="Connecteur droit 50"/>
          <p:cNvCxnSpPr>
            <a:cxnSpLocks noChangeShapeType="1"/>
          </p:cNvCxnSpPr>
          <p:nvPr/>
        </p:nvCxnSpPr>
        <p:spPr bwMode="auto">
          <a:xfrm>
            <a:off x="113051" y="4015179"/>
            <a:ext cx="3510532" cy="972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0" name="Connecteur droit 62"/>
          <p:cNvCxnSpPr>
            <a:cxnSpLocks noChangeShapeType="1"/>
          </p:cNvCxnSpPr>
          <p:nvPr/>
        </p:nvCxnSpPr>
        <p:spPr bwMode="auto">
          <a:xfrm>
            <a:off x="364752"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1" name="Connecteur droit 63"/>
          <p:cNvCxnSpPr>
            <a:cxnSpLocks noChangeShapeType="1"/>
          </p:cNvCxnSpPr>
          <p:nvPr/>
        </p:nvCxnSpPr>
        <p:spPr bwMode="auto">
          <a:xfrm>
            <a:off x="620649"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2" name="Connecteur droit 64"/>
          <p:cNvCxnSpPr>
            <a:cxnSpLocks noChangeShapeType="1"/>
          </p:cNvCxnSpPr>
          <p:nvPr/>
        </p:nvCxnSpPr>
        <p:spPr bwMode="auto">
          <a:xfrm>
            <a:off x="88074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 name="Connecteur droit 65"/>
          <p:cNvCxnSpPr>
            <a:cxnSpLocks noChangeShapeType="1"/>
          </p:cNvCxnSpPr>
          <p:nvPr/>
        </p:nvCxnSpPr>
        <p:spPr bwMode="auto">
          <a:xfrm>
            <a:off x="1138035"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4" name="Connecteur droit 66"/>
          <p:cNvCxnSpPr>
            <a:cxnSpLocks noChangeShapeType="1"/>
          </p:cNvCxnSpPr>
          <p:nvPr/>
        </p:nvCxnSpPr>
        <p:spPr bwMode="auto">
          <a:xfrm>
            <a:off x="1396727"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5" name="Connecteur droit 67"/>
          <p:cNvCxnSpPr>
            <a:cxnSpLocks noChangeShapeType="1"/>
          </p:cNvCxnSpPr>
          <p:nvPr/>
        </p:nvCxnSpPr>
        <p:spPr bwMode="auto">
          <a:xfrm>
            <a:off x="165542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6" name="Connecteur droit 68"/>
          <p:cNvCxnSpPr>
            <a:cxnSpLocks noChangeShapeType="1"/>
          </p:cNvCxnSpPr>
          <p:nvPr/>
        </p:nvCxnSpPr>
        <p:spPr bwMode="auto">
          <a:xfrm>
            <a:off x="1914113"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7" name="Connecteur droit 69"/>
          <p:cNvCxnSpPr>
            <a:cxnSpLocks noChangeShapeType="1"/>
          </p:cNvCxnSpPr>
          <p:nvPr/>
        </p:nvCxnSpPr>
        <p:spPr bwMode="auto">
          <a:xfrm>
            <a:off x="2172806"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8" name="Connecteur droit 70"/>
          <p:cNvCxnSpPr>
            <a:cxnSpLocks noChangeShapeType="1"/>
          </p:cNvCxnSpPr>
          <p:nvPr/>
        </p:nvCxnSpPr>
        <p:spPr bwMode="auto">
          <a:xfrm>
            <a:off x="2430100"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9" name="Connecteur droit 71"/>
          <p:cNvCxnSpPr>
            <a:cxnSpLocks noChangeShapeType="1"/>
          </p:cNvCxnSpPr>
          <p:nvPr/>
        </p:nvCxnSpPr>
        <p:spPr bwMode="auto">
          <a:xfrm>
            <a:off x="2687395"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0" name="Connecteur droit 72"/>
          <p:cNvCxnSpPr>
            <a:cxnSpLocks noChangeShapeType="1"/>
          </p:cNvCxnSpPr>
          <p:nvPr/>
        </p:nvCxnSpPr>
        <p:spPr bwMode="auto">
          <a:xfrm>
            <a:off x="2946087"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1" name="Connecteur droit 73"/>
          <p:cNvCxnSpPr>
            <a:cxnSpLocks noChangeShapeType="1"/>
          </p:cNvCxnSpPr>
          <p:nvPr/>
        </p:nvCxnSpPr>
        <p:spPr bwMode="auto">
          <a:xfrm>
            <a:off x="3204781" y="3994640"/>
            <a:ext cx="0" cy="9837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2" name="Connecteur droit 73"/>
          <p:cNvCxnSpPr>
            <a:cxnSpLocks noChangeShapeType="1"/>
          </p:cNvCxnSpPr>
          <p:nvPr/>
        </p:nvCxnSpPr>
        <p:spPr bwMode="auto">
          <a:xfrm>
            <a:off x="3450889" y="4015180"/>
            <a:ext cx="0" cy="9729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2" name="AutoShape 350"/>
          <p:cNvSpPr>
            <a:spLocks noChangeArrowheads="1"/>
          </p:cNvSpPr>
          <p:nvPr/>
        </p:nvSpPr>
        <p:spPr bwMode="auto">
          <a:xfrm>
            <a:off x="3005678" y="1339271"/>
            <a:ext cx="198170" cy="2644258"/>
          </a:xfrm>
          <a:prstGeom prst="triangle">
            <a:avLst>
              <a:gd name="adj" fmla="val 50000"/>
            </a:avLst>
          </a:prstGeom>
          <a:solidFill>
            <a:schemeClr val="accent6">
              <a:lumMod val="75000"/>
            </a:schemeClr>
          </a:solidFill>
          <a:ln w="9525" algn="ctr">
            <a:solidFill>
              <a:schemeClr val="tx1"/>
            </a:solidFill>
            <a:miter lim="800000"/>
            <a:headEnd/>
            <a:tailEnd/>
          </a:ln>
        </p:spPr>
        <p:txBody>
          <a:bodyPr wrap="none" anchor="ctr"/>
          <a:lstStyle/>
          <a:p>
            <a:pPr algn="ctr"/>
            <a:endParaRPr lang="fr-FR"/>
          </a:p>
        </p:txBody>
      </p:sp>
      <p:pic>
        <p:nvPicPr>
          <p:cNvPr id="29700" name="Picture 4" descr="C:\Users\User\AppData\Local\Temp\SNAGHTML119ec3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221600"/>
            <a:ext cx="784754" cy="659791"/>
          </a:xfrm>
          <a:prstGeom prst="rect">
            <a:avLst/>
          </a:prstGeom>
          <a:noFill/>
          <a:extLst>
            <a:ext uri="{909E8E84-426E-40DD-AFC4-6F175D3DCCD1}">
              <a14:hiddenFill xmlns:a14="http://schemas.microsoft.com/office/drawing/2010/main">
                <a:solidFill>
                  <a:srgbClr val="FFFFFF"/>
                </a:solidFill>
              </a14:hiddenFill>
            </a:ext>
          </a:extLst>
        </p:spPr>
      </p:pic>
      <p:sp>
        <p:nvSpPr>
          <p:cNvPr id="222" name="AutoShape 350"/>
          <p:cNvSpPr>
            <a:spLocks noChangeArrowheads="1"/>
          </p:cNvSpPr>
          <p:nvPr/>
        </p:nvSpPr>
        <p:spPr bwMode="auto">
          <a:xfrm>
            <a:off x="2810234" y="1912573"/>
            <a:ext cx="177590" cy="2052147"/>
          </a:xfrm>
          <a:prstGeom prst="triangle">
            <a:avLst>
              <a:gd name="adj" fmla="val 50000"/>
            </a:avLst>
          </a:prstGeom>
          <a:solidFill>
            <a:srgbClr val="C00000"/>
          </a:solidFill>
          <a:ln w="9525" algn="ctr">
            <a:solidFill>
              <a:schemeClr val="tx1"/>
            </a:solidFill>
            <a:miter lim="800000"/>
            <a:headEnd/>
            <a:tailEnd/>
          </a:ln>
        </p:spPr>
        <p:txBody>
          <a:bodyPr wrap="none" anchor="ctr"/>
          <a:lstStyle/>
          <a:p>
            <a:pPr algn="ctr"/>
            <a:endParaRPr lang="fr-FR"/>
          </a:p>
        </p:txBody>
      </p:sp>
      <p:pic>
        <p:nvPicPr>
          <p:cNvPr id="228" name="Picture 7" descr="C:\Users\User\AppData\Local\Temp\SNAGHTML118d5f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885307">
            <a:off x="4985901" y="1957080"/>
            <a:ext cx="2458131" cy="3097301"/>
          </a:xfrm>
          <a:prstGeom prst="rect">
            <a:avLst/>
          </a:prstGeom>
          <a:noFill/>
          <a:extLst>
            <a:ext uri="{909E8E84-426E-40DD-AFC4-6F175D3DCCD1}">
              <a14:hiddenFill xmlns:a14="http://schemas.microsoft.com/office/drawing/2010/main">
                <a:solidFill>
                  <a:srgbClr val="FFFFFF"/>
                </a:solidFill>
              </a14:hiddenFill>
            </a:ext>
          </a:extLst>
        </p:spPr>
      </p:pic>
      <p:sp>
        <p:nvSpPr>
          <p:cNvPr id="229" name="ZoneTexte 228"/>
          <p:cNvSpPr txBox="1"/>
          <p:nvPr/>
        </p:nvSpPr>
        <p:spPr>
          <a:xfrm>
            <a:off x="4227441" y="3386531"/>
            <a:ext cx="720518" cy="369332"/>
          </a:xfrm>
          <a:prstGeom prst="rect">
            <a:avLst/>
          </a:prstGeom>
          <a:noFill/>
        </p:spPr>
        <p:txBody>
          <a:bodyPr wrap="none" rtlCol="0">
            <a:spAutoFit/>
          </a:bodyPr>
          <a:lstStyle/>
          <a:p>
            <a:r>
              <a:rPr lang="fr-BE" dirty="0"/>
              <a:t>Corps</a:t>
            </a:r>
          </a:p>
        </p:txBody>
      </p:sp>
      <p:sp>
        <p:nvSpPr>
          <p:cNvPr id="230" name="ZoneTexte 229"/>
          <p:cNvSpPr txBox="1"/>
          <p:nvPr/>
        </p:nvSpPr>
        <p:spPr>
          <a:xfrm>
            <a:off x="6283645" y="3782729"/>
            <a:ext cx="747320" cy="369332"/>
          </a:xfrm>
          <a:prstGeom prst="rect">
            <a:avLst/>
          </a:prstGeom>
          <a:noFill/>
        </p:spPr>
        <p:txBody>
          <a:bodyPr wrap="none" rtlCol="0">
            <a:spAutoFit/>
          </a:bodyPr>
          <a:lstStyle/>
          <a:p>
            <a:r>
              <a:rPr lang="fr-BE" dirty="0"/>
              <a:t>Corne</a:t>
            </a:r>
          </a:p>
        </p:txBody>
      </p:sp>
      <p:pic>
        <p:nvPicPr>
          <p:cNvPr id="224" name="Picture 4" descr="C:\Users\User\AppData\Local\Temp\SNAGHTML1184595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960" y="141481"/>
            <a:ext cx="2926829" cy="2951336"/>
          </a:xfrm>
          <a:prstGeom prst="rect">
            <a:avLst/>
          </a:prstGeom>
          <a:noFill/>
          <a:extLst>
            <a:ext uri="{909E8E84-426E-40DD-AFC4-6F175D3DCCD1}">
              <a14:hiddenFill xmlns:a14="http://schemas.microsoft.com/office/drawing/2010/main">
                <a:solidFill>
                  <a:srgbClr val="FFFFFF"/>
                </a:solidFill>
              </a14:hiddenFill>
            </a:ext>
          </a:extLst>
        </p:spPr>
      </p:pic>
      <p:sp>
        <p:nvSpPr>
          <p:cNvPr id="225" name="ZoneTexte 224"/>
          <p:cNvSpPr txBox="1"/>
          <p:nvPr/>
        </p:nvSpPr>
        <p:spPr>
          <a:xfrm>
            <a:off x="5292080" y="1268637"/>
            <a:ext cx="911660" cy="369332"/>
          </a:xfrm>
          <a:prstGeom prst="rect">
            <a:avLst/>
          </a:prstGeom>
          <a:noFill/>
        </p:spPr>
        <p:txBody>
          <a:bodyPr wrap="none" rtlCol="0">
            <a:spAutoFit/>
          </a:bodyPr>
          <a:lstStyle/>
          <a:p>
            <a:r>
              <a:rPr lang="fr-BE" dirty="0"/>
              <a:t>Pavillon</a:t>
            </a:r>
          </a:p>
        </p:txBody>
      </p:sp>
      <p:sp>
        <p:nvSpPr>
          <p:cNvPr id="226" name="ZoneTexte 225"/>
          <p:cNvSpPr txBox="1"/>
          <p:nvPr/>
        </p:nvSpPr>
        <p:spPr>
          <a:xfrm>
            <a:off x="5375514" y="574287"/>
            <a:ext cx="1035861" cy="369332"/>
          </a:xfrm>
          <a:prstGeom prst="rect">
            <a:avLst/>
          </a:prstGeom>
          <a:noFill/>
        </p:spPr>
        <p:txBody>
          <a:bodyPr wrap="none" rtlCol="0">
            <a:spAutoFit/>
          </a:bodyPr>
          <a:lstStyle/>
          <a:p>
            <a:r>
              <a:rPr lang="fr-BE" dirty="0"/>
              <a:t>Ampoule</a:t>
            </a:r>
          </a:p>
        </p:txBody>
      </p:sp>
      <p:sp>
        <p:nvSpPr>
          <p:cNvPr id="227" name="ZoneTexte 226"/>
          <p:cNvSpPr txBox="1"/>
          <p:nvPr/>
        </p:nvSpPr>
        <p:spPr>
          <a:xfrm>
            <a:off x="7327814" y="2272740"/>
            <a:ext cx="828112" cy="369332"/>
          </a:xfrm>
          <a:prstGeom prst="rect">
            <a:avLst/>
          </a:prstGeom>
          <a:noFill/>
        </p:spPr>
        <p:txBody>
          <a:bodyPr wrap="none" rtlCol="0">
            <a:spAutoFit/>
          </a:bodyPr>
          <a:lstStyle/>
          <a:p>
            <a:r>
              <a:rPr lang="fr-BE" dirty="0"/>
              <a:t>Isthme</a:t>
            </a:r>
          </a:p>
        </p:txBody>
      </p:sp>
      <p:sp>
        <p:nvSpPr>
          <p:cNvPr id="29696" name="Forme libre 29695"/>
          <p:cNvSpPr/>
          <p:nvPr/>
        </p:nvSpPr>
        <p:spPr>
          <a:xfrm>
            <a:off x="4447286" y="284263"/>
            <a:ext cx="3619500" cy="3643313"/>
          </a:xfrm>
          <a:custGeom>
            <a:avLst/>
            <a:gdLst>
              <a:gd name="connsiteX0" fmla="*/ 0 w 3619500"/>
              <a:gd name="connsiteY0" fmla="*/ 4552950 h 4857750"/>
              <a:gd name="connsiteX1" fmla="*/ 95250 w 3619500"/>
              <a:gd name="connsiteY1" fmla="*/ 4495800 h 4857750"/>
              <a:gd name="connsiteX2" fmla="*/ 152400 w 3619500"/>
              <a:gd name="connsiteY2" fmla="*/ 4476750 h 4857750"/>
              <a:gd name="connsiteX3" fmla="*/ 266700 w 3619500"/>
              <a:gd name="connsiteY3" fmla="*/ 4400550 h 4857750"/>
              <a:gd name="connsiteX4" fmla="*/ 438150 w 3619500"/>
              <a:gd name="connsiteY4" fmla="*/ 4343400 h 4857750"/>
              <a:gd name="connsiteX5" fmla="*/ 609600 w 3619500"/>
              <a:gd name="connsiteY5" fmla="*/ 4286250 h 4857750"/>
              <a:gd name="connsiteX6" fmla="*/ 666750 w 3619500"/>
              <a:gd name="connsiteY6" fmla="*/ 4267200 h 4857750"/>
              <a:gd name="connsiteX7" fmla="*/ 1123950 w 3619500"/>
              <a:gd name="connsiteY7" fmla="*/ 4286250 h 4857750"/>
              <a:gd name="connsiteX8" fmla="*/ 1238250 w 3619500"/>
              <a:gd name="connsiteY8" fmla="*/ 4362450 h 4857750"/>
              <a:gd name="connsiteX9" fmla="*/ 1352550 w 3619500"/>
              <a:gd name="connsiteY9" fmla="*/ 4419600 h 4857750"/>
              <a:gd name="connsiteX10" fmla="*/ 1409700 w 3619500"/>
              <a:gd name="connsiteY10" fmla="*/ 4438650 h 4857750"/>
              <a:gd name="connsiteX11" fmla="*/ 1524000 w 3619500"/>
              <a:gd name="connsiteY11" fmla="*/ 4514850 h 4857750"/>
              <a:gd name="connsiteX12" fmla="*/ 1752600 w 3619500"/>
              <a:gd name="connsiteY12" fmla="*/ 4629150 h 4857750"/>
              <a:gd name="connsiteX13" fmla="*/ 1866900 w 3619500"/>
              <a:gd name="connsiteY13" fmla="*/ 4686300 h 4857750"/>
              <a:gd name="connsiteX14" fmla="*/ 1924050 w 3619500"/>
              <a:gd name="connsiteY14" fmla="*/ 4724400 h 4857750"/>
              <a:gd name="connsiteX15" fmla="*/ 1981200 w 3619500"/>
              <a:gd name="connsiteY15" fmla="*/ 4743450 h 4857750"/>
              <a:gd name="connsiteX16" fmla="*/ 2095500 w 3619500"/>
              <a:gd name="connsiteY16" fmla="*/ 4819650 h 4857750"/>
              <a:gd name="connsiteX17" fmla="*/ 2209800 w 3619500"/>
              <a:gd name="connsiteY17" fmla="*/ 4857750 h 4857750"/>
              <a:gd name="connsiteX18" fmla="*/ 2628900 w 3619500"/>
              <a:gd name="connsiteY18" fmla="*/ 4838700 h 4857750"/>
              <a:gd name="connsiteX19" fmla="*/ 2743200 w 3619500"/>
              <a:gd name="connsiteY19" fmla="*/ 4800600 h 4857750"/>
              <a:gd name="connsiteX20" fmla="*/ 2800350 w 3619500"/>
              <a:gd name="connsiteY20" fmla="*/ 4743450 h 4857750"/>
              <a:gd name="connsiteX21" fmla="*/ 2857500 w 3619500"/>
              <a:gd name="connsiteY21" fmla="*/ 4724400 h 4857750"/>
              <a:gd name="connsiteX22" fmla="*/ 2914650 w 3619500"/>
              <a:gd name="connsiteY22" fmla="*/ 4686300 h 4857750"/>
              <a:gd name="connsiteX23" fmla="*/ 3009900 w 3619500"/>
              <a:gd name="connsiteY23" fmla="*/ 4591050 h 4857750"/>
              <a:gd name="connsiteX24" fmla="*/ 3048000 w 3619500"/>
              <a:gd name="connsiteY24" fmla="*/ 4533900 h 4857750"/>
              <a:gd name="connsiteX25" fmla="*/ 3162300 w 3619500"/>
              <a:gd name="connsiteY25" fmla="*/ 4457700 h 4857750"/>
              <a:gd name="connsiteX26" fmla="*/ 3200400 w 3619500"/>
              <a:gd name="connsiteY26" fmla="*/ 4400550 h 4857750"/>
              <a:gd name="connsiteX27" fmla="*/ 3257550 w 3619500"/>
              <a:gd name="connsiteY27" fmla="*/ 4362450 h 4857750"/>
              <a:gd name="connsiteX28" fmla="*/ 3390900 w 3619500"/>
              <a:gd name="connsiteY28" fmla="*/ 4210050 h 4857750"/>
              <a:gd name="connsiteX29" fmla="*/ 3448050 w 3619500"/>
              <a:gd name="connsiteY29" fmla="*/ 4191000 h 4857750"/>
              <a:gd name="connsiteX30" fmla="*/ 3524250 w 3619500"/>
              <a:gd name="connsiteY30" fmla="*/ 4114800 h 4857750"/>
              <a:gd name="connsiteX31" fmla="*/ 3619500 w 3619500"/>
              <a:gd name="connsiteY31" fmla="*/ 4000500 h 4857750"/>
              <a:gd name="connsiteX32" fmla="*/ 3562350 w 3619500"/>
              <a:gd name="connsiteY32" fmla="*/ 3752850 h 4857750"/>
              <a:gd name="connsiteX33" fmla="*/ 3505200 w 3619500"/>
              <a:gd name="connsiteY33" fmla="*/ 3714750 h 4857750"/>
              <a:gd name="connsiteX34" fmla="*/ 3448050 w 3619500"/>
              <a:gd name="connsiteY34" fmla="*/ 3695700 h 4857750"/>
              <a:gd name="connsiteX35" fmla="*/ 3238500 w 3619500"/>
              <a:gd name="connsiteY35" fmla="*/ 3714750 h 4857750"/>
              <a:gd name="connsiteX36" fmla="*/ 3124200 w 3619500"/>
              <a:gd name="connsiteY36" fmla="*/ 3752850 h 4857750"/>
              <a:gd name="connsiteX37" fmla="*/ 3028950 w 3619500"/>
              <a:gd name="connsiteY37" fmla="*/ 3733800 h 4857750"/>
              <a:gd name="connsiteX38" fmla="*/ 2667000 w 3619500"/>
              <a:gd name="connsiteY38" fmla="*/ 3714750 h 4857750"/>
              <a:gd name="connsiteX39" fmla="*/ 2686050 w 3619500"/>
              <a:gd name="connsiteY39" fmla="*/ 3505200 h 4857750"/>
              <a:gd name="connsiteX40" fmla="*/ 2705100 w 3619500"/>
              <a:gd name="connsiteY40" fmla="*/ 3448050 h 4857750"/>
              <a:gd name="connsiteX41" fmla="*/ 2762250 w 3619500"/>
              <a:gd name="connsiteY41" fmla="*/ 3429000 h 4857750"/>
              <a:gd name="connsiteX42" fmla="*/ 2857500 w 3619500"/>
              <a:gd name="connsiteY42" fmla="*/ 3352800 h 4857750"/>
              <a:gd name="connsiteX43" fmla="*/ 2952750 w 3619500"/>
              <a:gd name="connsiteY43" fmla="*/ 3238500 h 4857750"/>
              <a:gd name="connsiteX44" fmla="*/ 3009900 w 3619500"/>
              <a:gd name="connsiteY44" fmla="*/ 3181350 h 4857750"/>
              <a:gd name="connsiteX45" fmla="*/ 3124200 w 3619500"/>
              <a:gd name="connsiteY45" fmla="*/ 2952750 h 4857750"/>
              <a:gd name="connsiteX46" fmla="*/ 3162300 w 3619500"/>
              <a:gd name="connsiteY46" fmla="*/ 2895600 h 4857750"/>
              <a:gd name="connsiteX47" fmla="*/ 3143250 w 3619500"/>
              <a:gd name="connsiteY47" fmla="*/ 2838450 h 4857750"/>
              <a:gd name="connsiteX48" fmla="*/ 3105150 w 3619500"/>
              <a:gd name="connsiteY48" fmla="*/ 2686050 h 4857750"/>
              <a:gd name="connsiteX49" fmla="*/ 3219450 w 3619500"/>
              <a:gd name="connsiteY49" fmla="*/ 2609850 h 4857750"/>
              <a:gd name="connsiteX50" fmla="*/ 3257550 w 3619500"/>
              <a:gd name="connsiteY50" fmla="*/ 2552700 h 4857750"/>
              <a:gd name="connsiteX51" fmla="*/ 3295650 w 3619500"/>
              <a:gd name="connsiteY51" fmla="*/ 2438400 h 4857750"/>
              <a:gd name="connsiteX52" fmla="*/ 3257550 w 3619500"/>
              <a:gd name="connsiteY52" fmla="*/ 2266950 h 4857750"/>
              <a:gd name="connsiteX53" fmla="*/ 3181350 w 3619500"/>
              <a:gd name="connsiteY53" fmla="*/ 2152650 h 4857750"/>
              <a:gd name="connsiteX54" fmla="*/ 3143250 w 3619500"/>
              <a:gd name="connsiteY54" fmla="*/ 2095500 h 4857750"/>
              <a:gd name="connsiteX55" fmla="*/ 3086100 w 3619500"/>
              <a:gd name="connsiteY55" fmla="*/ 1924050 h 4857750"/>
              <a:gd name="connsiteX56" fmla="*/ 3067050 w 3619500"/>
              <a:gd name="connsiteY56" fmla="*/ 1866900 h 4857750"/>
              <a:gd name="connsiteX57" fmla="*/ 3028950 w 3619500"/>
              <a:gd name="connsiteY57" fmla="*/ 1809750 h 4857750"/>
              <a:gd name="connsiteX58" fmla="*/ 3009900 w 3619500"/>
              <a:gd name="connsiteY58" fmla="*/ 1752600 h 4857750"/>
              <a:gd name="connsiteX59" fmla="*/ 2933700 w 3619500"/>
              <a:gd name="connsiteY59" fmla="*/ 1638300 h 4857750"/>
              <a:gd name="connsiteX60" fmla="*/ 2914650 w 3619500"/>
              <a:gd name="connsiteY60" fmla="*/ 1581150 h 4857750"/>
              <a:gd name="connsiteX61" fmla="*/ 2838450 w 3619500"/>
              <a:gd name="connsiteY61" fmla="*/ 1466850 h 4857750"/>
              <a:gd name="connsiteX62" fmla="*/ 2819400 w 3619500"/>
              <a:gd name="connsiteY62" fmla="*/ 1409700 h 4857750"/>
              <a:gd name="connsiteX63" fmla="*/ 2705100 w 3619500"/>
              <a:gd name="connsiteY63" fmla="*/ 1333500 h 4857750"/>
              <a:gd name="connsiteX64" fmla="*/ 2590800 w 3619500"/>
              <a:gd name="connsiteY64" fmla="*/ 1238250 h 4857750"/>
              <a:gd name="connsiteX65" fmla="*/ 2514600 w 3619500"/>
              <a:gd name="connsiteY65" fmla="*/ 1123950 h 4857750"/>
              <a:gd name="connsiteX66" fmla="*/ 2495550 w 3619500"/>
              <a:gd name="connsiteY66" fmla="*/ 1066800 h 4857750"/>
              <a:gd name="connsiteX67" fmla="*/ 2438400 w 3619500"/>
              <a:gd name="connsiteY67" fmla="*/ 1047750 h 4857750"/>
              <a:gd name="connsiteX68" fmla="*/ 2266950 w 3619500"/>
              <a:gd name="connsiteY68" fmla="*/ 952500 h 4857750"/>
              <a:gd name="connsiteX69" fmla="*/ 2209800 w 3619500"/>
              <a:gd name="connsiteY69" fmla="*/ 762000 h 4857750"/>
              <a:gd name="connsiteX70" fmla="*/ 2152650 w 3619500"/>
              <a:gd name="connsiteY70" fmla="*/ 723900 h 4857750"/>
              <a:gd name="connsiteX71" fmla="*/ 2095500 w 3619500"/>
              <a:gd name="connsiteY71" fmla="*/ 552450 h 4857750"/>
              <a:gd name="connsiteX72" fmla="*/ 2038350 w 3619500"/>
              <a:gd name="connsiteY72" fmla="*/ 438150 h 4857750"/>
              <a:gd name="connsiteX73" fmla="*/ 1924050 w 3619500"/>
              <a:gd name="connsiteY73" fmla="*/ 361950 h 4857750"/>
              <a:gd name="connsiteX74" fmla="*/ 1847850 w 3619500"/>
              <a:gd name="connsiteY74" fmla="*/ 247650 h 4857750"/>
              <a:gd name="connsiteX75" fmla="*/ 1809750 w 3619500"/>
              <a:gd name="connsiteY75" fmla="*/ 133350 h 4857750"/>
              <a:gd name="connsiteX76" fmla="*/ 1790700 w 3619500"/>
              <a:gd name="connsiteY76" fmla="*/ 76200 h 4857750"/>
              <a:gd name="connsiteX77" fmla="*/ 1752600 w 3619500"/>
              <a:gd name="connsiteY77" fmla="*/ 19050 h 4857750"/>
              <a:gd name="connsiteX78" fmla="*/ 1695450 w 3619500"/>
              <a:gd name="connsiteY78" fmla="*/ 0 h 4857750"/>
              <a:gd name="connsiteX79" fmla="*/ 1600200 w 3619500"/>
              <a:gd name="connsiteY79" fmla="*/ 19050 h 4857750"/>
              <a:gd name="connsiteX80" fmla="*/ 1447800 w 3619500"/>
              <a:gd name="connsiteY80" fmla="*/ 76200 h 485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619500" h="4857750">
                <a:moveTo>
                  <a:pt x="0" y="4552950"/>
                </a:moveTo>
                <a:cubicBezTo>
                  <a:pt x="31750" y="4533900"/>
                  <a:pt x="62132" y="4512359"/>
                  <a:pt x="95250" y="4495800"/>
                </a:cubicBezTo>
                <a:cubicBezTo>
                  <a:pt x="113211" y="4486820"/>
                  <a:pt x="134847" y="4486502"/>
                  <a:pt x="152400" y="4476750"/>
                </a:cubicBezTo>
                <a:cubicBezTo>
                  <a:pt x="192428" y="4454512"/>
                  <a:pt x="223259" y="4415030"/>
                  <a:pt x="266700" y="4400550"/>
                </a:cubicBezTo>
                <a:lnTo>
                  <a:pt x="438150" y="4343400"/>
                </a:lnTo>
                <a:lnTo>
                  <a:pt x="609600" y="4286250"/>
                </a:lnTo>
                <a:lnTo>
                  <a:pt x="666750" y="4267200"/>
                </a:lnTo>
                <a:cubicBezTo>
                  <a:pt x="819150" y="4273550"/>
                  <a:pt x="973493" y="4261174"/>
                  <a:pt x="1123950" y="4286250"/>
                </a:cubicBezTo>
                <a:cubicBezTo>
                  <a:pt x="1169117" y="4293778"/>
                  <a:pt x="1194809" y="4347970"/>
                  <a:pt x="1238250" y="4362450"/>
                </a:cubicBezTo>
                <a:cubicBezTo>
                  <a:pt x="1381898" y="4410333"/>
                  <a:pt x="1204834" y="4345742"/>
                  <a:pt x="1352550" y="4419600"/>
                </a:cubicBezTo>
                <a:cubicBezTo>
                  <a:pt x="1370511" y="4428580"/>
                  <a:pt x="1392147" y="4428898"/>
                  <a:pt x="1409700" y="4438650"/>
                </a:cubicBezTo>
                <a:cubicBezTo>
                  <a:pt x="1449728" y="4460888"/>
                  <a:pt x="1480559" y="4500370"/>
                  <a:pt x="1524000" y="4514850"/>
                </a:cubicBezTo>
                <a:cubicBezTo>
                  <a:pt x="1681741" y="4567430"/>
                  <a:pt x="1604884" y="4530673"/>
                  <a:pt x="1752600" y="4629150"/>
                </a:cubicBezTo>
                <a:cubicBezTo>
                  <a:pt x="1916384" y="4738339"/>
                  <a:pt x="1709159" y="4607430"/>
                  <a:pt x="1866900" y="4686300"/>
                </a:cubicBezTo>
                <a:cubicBezTo>
                  <a:pt x="1887378" y="4696539"/>
                  <a:pt x="1903572" y="4714161"/>
                  <a:pt x="1924050" y="4724400"/>
                </a:cubicBezTo>
                <a:cubicBezTo>
                  <a:pt x="1942011" y="4733380"/>
                  <a:pt x="1963647" y="4733698"/>
                  <a:pt x="1981200" y="4743450"/>
                </a:cubicBezTo>
                <a:cubicBezTo>
                  <a:pt x="2021228" y="4765688"/>
                  <a:pt x="2052059" y="4805170"/>
                  <a:pt x="2095500" y="4819650"/>
                </a:cubicBezTo>
                <a:lnTo>
                  <a:pt x="2209800" y="4857750"/>
                </a:lnTo>
                <a:cubicBezTo>
                  <a:pt x="2349500" y="4851400"/>
                  <a:pt x="2489852" y="4853598"/>
                  <a:pt x="2628900" y="4838700"/>
                </a:cubicBezTo>
                <a:cubicBezTo>
                  <a:pt x="2668832" y="4834422"/>
                  <a:pt x="2743200" y="4800600"/>
                  <a:pt x="2743200" y="4800600"/>
                </a:cubicBezTo>
                <a:cubicBezTo>
                  <a:pt x="2762250" y="4781550"/>
                  <a:pt x="2777934" y="4758394"/>
                  <a:pt x="2800350" y="4743450"/>
                </a:cubicBezTo>
                <a:cubicBezTo>
                  <a:pt x="2817058" y="4732311"/>
                  <a:pt x="2839539" y="4733380"/>
                  <a:pt x="2857500" y="4724400"/>
                </a:cubicBezTo>
                <a:cubicBezTo>
                  <a:pt x="2877978" y="4714161"/>
                  <a:pt x="2895600" y="4699000"/>
                  <a:pt x="2914650" y="4686300"/>
                </a:cubicBezTo>
                <a:cubicBezTo>
                  <a:pt x="3016250" y="4533900"/>
                  <a:pt x="2882900" y="4718050"/>
                  <a:pt x="3009900" y="4591050"/>
                </a:cubicBezTo>
                <a:cubicBezTo>
                  <a:pt x="3026089" y="4574861"/>
                  <a:pt x="3030770" y="4548977"/>
                  <a:pt x="3048000" y="4533900"/>
                </a:cubicBezTo>
                <a:cubicBezTo>
                  <a:pt x="3082461" y="4503747"/>
                  <a:pt x="3162300" y="4457700"/>
                  <a:pt x="3162300" y="4457700"/>
                </a:cubicBezTo>
                <a:cubicBezTo>
                  <a:pt x="3175000" y="4438650"/>
                  <a:pt x="3184211" y="4416739"/>
                  <a:pt x="3200400" y="4400550"/>
                </a:cubicBezTo>
                <a:cubicBezTo>
                  <a:pt x="3216589" y="4384361"/>
                  <a:pt x="3242473" y="4379680"/>
                  <a:pt x="3257550" y="4362450"/>
                </a:cubicBezTo>
                <a:cubicBezTo>
                  <a:pt x="3346450" y="4260850"/>
                  <a:pt x="3295650" y="4257675"/>
                  <a:pt x="3390900" y="4210050"/>
                </a:cubicBezTo>
                <a:cubicBezTo>
                  <a:pt x="3408861" y="4201070"/>
                  <a:pt x="3429000" y="4197350"/>
                  <a:pt x="3448050" y="4191000"/>
                </a:cubicBezTo>
                <a:cubicBezTo>
                  <a:pt x="3484336" y="4082143"/>
                  <a:pt x="3437164" y="4172857"/>
                  <a:pt x="3524250" y="4114800"/>
                </a:cubicBezTo>
                <a:cubicBezTo>
                  <a:pt x="3568254" y="4085464"/>
                  <a:pt x="3591387" y="4042670"/>
                  <a:pt x="3619500" y="4000500"/>
                </a:cubicBezTo>
                <a:cubicBezTo>
                  <a:pt x="3609553" y="3901033"/>
                  <a:pt x="3631766" y="3822266"/>
                  <a:pt x="3562350" y="3752850"/>
                </a:cubicBezTo>
                <a:cubicBezTo>
                  <a:pt x="3546161" y="3736661"/>
                  <a:pt x="3525678" y="3724989"/>
                  <a:pt x="3505200" y="3714750"/>
                </a:cubicBezTo>
                <a:cubicBezTo>
                  <a:pt x="3487239" y="3705770"/>
                  <a:pt x="3467100" y="3702050"/>
                  <a:pt x="3448050" y="3695700"/>
                </a:cubicBezTo>
                <a:cubicBezTo>
                  <a:pt x="3378200" y="3702050"/>
                  <a:pt x="3307571" y="3702561"/>
                  <a:pt x="3238500" y="3714750"/>
                </a:cubicBezTo>
                <a:cubicBezTo>
                  <a:pt x="3198950" y="3721729"/>
                  <a:pt x="3124200" y="3752850"/>
                  <a:pt x="3124200" y="3752850"/>
                </a:cubicBezTo>
                <a:cubicBezTo>
                  <a:pt x="3092450" y="3746500"/>
                  <a:pt x="3061217" y="3736489"/>
                  <a:pt x="3028950" y="3733800"/>
                </a:cubicBezTo>
                <a:cubicBezTo>
                  <a:pt x="2908550" y="3723767"/>
                  <a:pt x="2767526" y="3781767"/>
                  <a:pt x="2667000" y="3714750"/>
                </a:cubicBezTo>
                <a:cubicBezTo>
                  <a:pt x="2608642" y="3675844"/>
                  <a:pt x="2676131" y="3574633"/>
                  <a:pt x="2686050" y="3505200"/>
                </a:cubicBezTo>
                <a:cubicBezTo>
                  <a:pt x="2688890" y="3485321"/>
                  <a:pt x="2690901" y="3462249"/>
                  <a:pt x="2705100" y="3448050"/>
                </a:cubicBezTo>
                <a:cubicBezTo>
                  <a:pt x="2719299" y="3433851"/>
                  <a:pt x="2743200" y="3435350"/>
                  <a:pt x="2762250" y="3429000"/>
                </a:cubicBezTo>
                <a:cubicBezTo>
                  <a:pt x="2847459" y="3301186"/>
                  <a:pt x="2747082" y="3426412"/>
                  <a:pt x="2857500" y="3352800"/>
                </a:cubicBezTo>
                <a:cubicBezTo>
                  <a:pt x="2920112" y="3311059"/>
                  <a:pt x="2908823" y="3291213"/>
                  <a:pt x="2952750" y="3238500"/>
                </a:cubicBezTo>
                <a:cubicBezTo>
                  <a:pt x="2969997" y="3217804"/>
                  <a:pt x="2990850" y="3200400"/>
                  <a:pt x="3009900" y="3181350"/>
                </a:cubicBezTo>
                <a:cubicBezTo>
                  <a:pt x="3062480" y="3023609"/>
                  <a:pt x="3025723" y="3100466"/>
                  <a:pt x="3124200" y="2952750"/>
                </a:cubicBezTo>
                <a:lnTo>
                  <a:pt x="3162300" y="2895600"/>
                </a:lnTo>
                <a:cubicBezTo>
                  <a:pt x="3155950" y="2876550"/>
                  <a:pt x="3155794" y="2854130"/>
                  <a:pt x="3143250" y="2838450"/>
                </a:cubicBezTo>
                <a:cubicBezTo>
                  <a:pt x="3096486" y="2779995"/>
                  <a:pt x="3010595" y="2821128"/>
                  <a:pt x="3105150" y="2686050"/>
                </a:cubicBezTo>
                <a:cubicBezTo>
                  <a:pt x="3131409" y="2648537"/>
                  <a:pt x="3219450" y="2609850"/>
                  <a:pt x="3219450" y="2609850"/>
                </a:cubicBezTo>
                <a:cubicBezTo>
                  <a:pt x="3232150" y="2590800"/>
                  <a:pt x="3248251" y="2573622"/>
                  <a:pt x="3257550" y="2552700"/>
                </a:cubicBezTo>
                <a:cubicBezTo>
                  <a:pt x="3273861" y="2516000"/>
                  <a:pt x="3295650" y="2438400"/>
                  <a:pt x="3295650" y="2438400"/>
                </a:cubicBezTo>
                <a:cubicBezTo>
                  <a:pt x="3290481" y="2407387"/>
                  <a:pt x="3279882" y="2307147"/>
                  <a:pt x="3257550" y="2266950"/>
                </a:cubicBezTo>
                <a:cubicBezTo>
                  <a:pt x="3235312" y="2226922"/>
                  <a:pt x="3206750" y="2190750"/>
                  <a:pt x="3181350" y="2152650"/>
                </a:cubicBezTo>
                <a:cubicBezTo>
                  <a:pt x="3168650" y="2133600"/>
                  <a:pt x="3150490" y="2117220"/>
                  <a:pt x="3143250" y="2095500"/>
                </a:cubicBezTo>
                <a:lnTo>
                  <a:pt x="3086100" y="1924050"/>
                </a:lnTo>
                <a:cubicBezTo>
                  <a:pt x="3079750" y="1905000"/>
                  <a:pt x="3078189" y="1883608"/>
                  <a:pt x="3067050" y="1866900"/>
                </a:cubicBezTo>
                <a:cubicBezTo>
                  <a:pt x="3054350" y="1847850"/>
                  <a:pt x="3039189" y="1830228"/>
                  <a:pt x="3028950" y="1809750"/>
                </a:cubicBezTo>
                <a:cubicBezTo>
                  <a:pt x="3019970" y="1791789"/>
                  <a:pt x="3019652" y="1770153"/>
                  <a:pt x="3009900" y="1752600"/>
                </a:cubicBezTo>
                <a:cubicBezTo>
                  <a:pt x="2987662" y="1712572"/>
                  <a:pt x="2948180" y="1681741"/>
                  <a:pt x="2933700" y="1638300"/>
                </a:cubicBezTo>
                <a:cubicBezTo>
                  <a:pt x="2927350" y="1619250"/>
                  <a:pt x="2924402" y="1598703"/>
                  <a:pt x="2914650" y="1581150"/>
                </a:cubicBezTo>
                <a:cubicBezTo>
                  <a:pt x="2892412" y="1541122"/>
                  <a:pt x="2852930" y="1510291"/>
                  <a:pt x="2838450" y="1466850"/>
                </a:cubicBezTo>
                <a:cubicBezTo>
                  <a:pt x="2832100" y="1447800"/>
                  <a:pt x="2833599" y="1423899"/>
                  <a:pt x="2819400" y="1409700"/>
                </a:cubicBezTo>
                <a:cubicBezTo>
                  <a:pt x="2787021" y="1377321"/>
                  <a:pt x="2743200" y="1358900"/>
                  <a:pt x="2705100" y="1333500"/>
                </a:cubicBezTo>
                <a:cubicBezTo>
                  <a:pt x="2625534" y="1280456"/>
                  <a:pt x="2664139" y="1311589"/>
                  <a:pt x="2590800" y="1238250"/>
                </a:cubicBezTo>
                <a:cubicBezTo>
                  <a:pt x="2545504" y="1102361"/>
                  <a:pt x="2609732" y="1266648"/>
                  <a:pt x="2514600" y="1123950"/>
                </a:cubicBezTo>
                <a:cubicBezTo>
                  <a:pt x="2503461" y="1107242"/>
                  <a:pt x="2509749" y="1080999"/>
                  <a:pt x="2495550" y="1066800"/>
                </a:cubicBezTo>
                <a:cubicBezTo>
                  <a:pt x="2481351" y="1052601"/>
                  <a:pt x="2455953" y="1057502"/>
                  <a:pt x="2438400" y="1047750"/>
                </a:cubicBezTo>
                <a:cubicBezTo>
                  <a:pt x="2241888" y="938577"/>
                  <a:pt x="2396266" y="995605"/>
                  <a:pt x="2266950" y="952500"/>
                </a:cubicBezTo>
                <a:cubicBezTo>
                  <a:pt x="2259325" y="921998"/>
                  <a:pt x="2223714" y="771276"/>
                  <a:pt x="2209800" y="762000"/>
                </a:cubicBezTo>
                <a:lnTo>
                  <a:pt x="2152650" y="723900"/>
                </a:lnTo>
                <a:lnTo>
                  <a:pt x="2095500" y="552450"/>
                </a:lnTo>
                <a:cubicBezTo>
                  <a:pt x="2081911" y="511684"/>
                  <a:pt x="2073107" y="468562"/>
                  <a:pt x="2038350" y="438150"/>
                </a:cubicBezTo>
                <a:cubicBezTo>
                  <a:pt x="2003889" y="407997"/>
                  <a:pt x="1924050" y="361950"/>
                  <a:pt x="1924050" y="361950"/>
                </a:cubicBezTo>
                <a:cubicBezTo>
                  <a:pt x="1861027" y="172881"/>
                  <a:pt x="1966765" y="461697"/>
                  <a:pt x="1847850" y="247650"/>
                </a:cubicBezTo>
                <a:cubicBezTo>
                  <a:pt x="1828346" y="212543"/>
                  <a:pt x="1822450" y="171450"/>
                  <a:pt x="1809750" y="133350"/>
                </a:cubicBezTo>
                <a:cubicBezTo>
                  <a:pt x="1803400" y="114300"/>
                  <a:pt x="1801839" y="92908"/>
                  <a:pt x="1790700" y="76200"/>
                </a:cubicBezTo>
                <a:cubicBezTo>
                  <a:pt x="1778000" y="57150"/>
                  <a:pt x="1770478" y="33353"/>
                  <a:pt x="1752600" y="19050"/>
                </a:cubicBezTo>
                <a:cubicBezTo>
                  <a:pt x="1736920" y="6506"/>
                  <a:pt x="1714500" y="6350"/>
                  <a:pt x="1695450" y="0"/>
                </a:cubicBezTo>
                <a:cubicBezTo>
                  <a:pt x="1663700" y="6350"/>
                  <a:pt x="1631438" y="10531"/>
                  <a:pt x="1600200" y="19050"/>
                </a:cubicBezTo>
                <a:cubicBezTo>
                  <a:pt x="1506502" y="44604"/>
                  <a:pt x="1509775" y="45213"/>
                  <a:pt x="1447800" y="76200"/>
                </a:cubicBezTo>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697" name="Forme libre 29696"/>
          <p:cNvSpPr/>
          <p:nvPr/>
        </p:nvSpPr>
        <p:spPr>
          <a:xfrm>
            <a:off x="5082902" y="303498"/>
            <a:ext cx="857250" cy="1685925"/>
          </a:xfrm>
          <a:custGeom>
            <a:avLst/>
            <a:gdLst>
              <a:gd name="connsiteX0" fmla="*/ 190500 w 857250"/>
              <a:gd name="connsiteY0" fmla="*/ 2247900 h 2247900"/>
              <a:gd name="connsiteX1" fmla="*/ 285750 w 857250"/>
              <a:gd name="connsiteY1" fmla="*/ 2152650 h 2247900"/>
              <a:gd name="connsiteX2" fmla="*/ 342900 w 857250"/>
              <a:gd name="connsiteY2" fmla="*/ 2133600 h 2247900"/>
              <a:gd name="connsiteX3" fmla="*/ 400050 w 857250"/>
              <a:gd name="connsiteY3" fmla="*/ 2095500 h 2247900"/>
              <a:gd name="connsiteX4" fmla="*/ 457200 w 857250"/>
              <a:gd name="connsiteY4" fmla="*/ 1981200 h 2247900"/>
              <a:gd name="connsiteX5" fmla="*/ 476250 w 857250"/>
              <a:gd name="connsiteY5" fmla="*/ 1924050 h 2247900"/>
              <a:gd name="connsiteX6" fmla="*/ 342900 w 857250"/>
              <a:gd name="connsiteY6" fmla="*/ 1638300 h 2247900"/>
              <a:gd name="connsiteX7" fmla="*/ 171450 w 857250"/>
              <a:gd name="connsiteY7" fmla="*/ 1562100 h 2247900"/>
              <a:gd name="connsiteX8" fmla="*/ 114300 w 857250"/>
              <a:gd name="connsiteY8" fmla="*/ 1543050 h 2247900"/>
              <a:gd name="connsiteX9" fmla="*/ 19050 w 857250"/>
              <a:gd name="connsiteY9" fmla="*/ 1428750 h 2247900"/>
              <a:gd name="connsiteX10" fmla="*/ 0 w 857250"/>
              <a:gd name="connsiteY10" fmla="*/ 1371600 h 2247900"/>
              <a:gd name="connsiteX11" fmla="*/ 57150 w 857250"/>
              <a:gd name="connsiteY11" fmla="*/ 952500 h 2247900"/>
              <a:gd name="connsiteX12" fmla="*/ 76200 w 857250"/>
              <a:gd name="connsiteY12" fmla="*/ 895350 h 2247900"/>
              <a:gd name="connsiteX13" fmla="*/ 133350 w 857250"/>
              <a:gd name="connsiteY13" fmla="*/ 781050 h 2247900"/>
              <a:gd name="connsiteX14" fmla="*/ 190500 w 857250"/>
              <a:gd name="connsiteY14" fmla="*/ 742950 h 2247900"/>
              <a:gd name="connsiteX15" fmla="*/ 247650 w 857250"/>
              <a:gd name="connsiteY15" fmla="*/ 628650 h 2247900"/>
              <a:gd name="connsiteX16" fmla="*/ 266700 w 857250"/>
              <a:gd name="connsiteY16" fmla="*/ 571500 h 2247900"/>
              <a:gd name="connsiteX17" fmla="*/ 304800 w 857250"/>
              <a:gd name="connsiteY17" fmla="*/ 514350 h 2247900"/>
              <a:gd name="connsiteX18" fmla="*/ 323850 w 857250"/>
              <a:gd name="connsiteY18" fmla="*/ 457200 h 2247900"/>
              <a:gd name="connsiteX19" fmla="*/ 438150 w 857250"/>
              <a:gd name="connsiteY19" fmla="*/ 400050 h 2247900"/>
              <a:gd name="connsiteX20" fmla="*/ 495300 w 857250"/>
              <a:gd name="connsiteY20" fmla="*/ 361950 h 2247900"/>
              <a:gd name="connsiteX21" fmla="*/ 552450 w 857250"/>
              <a:gd name="connsiteY21" fmla="*/ 342900 h 2247900"/>
              <a:gd name="connsiteX22" fmla="*/ 609600 w 857250"/>
              <a:gd name="connsiteY22" fmla="*/ 304800 h 2247900"/>
              <a:gd name="connsiteX23" fmla="*/ 666750 w 857250"/>
              <a:gd name="connsiteY23" fmla="*/ 285750 h 2247900"/>
              <a:gd name="connsiteX24" fmla="*/ 781050 w 857250"/>
              <a:gd name="connsiteY24" fmla="*/ 228600 h 2247900"/>
              <a:gd name="connsiteX25" fmla="*/ 857250 w 857250"/>
              <a:gd name="connsiteY25" fmla="*/ 57150 h 2247900"/>
              <a:gd name="connsiteX26" fmla="*/ 857250 w 857250"/>
              <a:gd name="connsiteY26" fmla="*/ 0 h 224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7250" h="2247900">
                <a:moveTo>
                  <a:pt x="190500" y="2247900"/>
                </a:moveTo>
                <a:cubicBezTo>
                  <a:pt x="222250" y="2216150"/>
                  <a:pt x="249829" y="2179591"/>
                  <a:pt x="285750" y="2152650"/>
                </a:cubicBezTo>
                <a:cubicBezTo>
                  <a:pt x="301814" y="2140602"/>
                  <a:pt x="324939" y="2142580"/>
                  <a:pt x="342900" y="2133600"/>
                </a:cubicBezTo>
                <a:cubicBezTo>
                  <a:pt x="363378" y="2123361"/>
                  <a:pt x="381000" y="2108200"/>
                  <a:pt x="400050" y="2095500"/>
                </a:cubicBezTo>
                <a:cubicBezTo>
                  <a:pt x="447933" y="1951852"/>
                  <a:pt x="383342" y="2128916"/>
                  <a:pt x="457200" y="1981200"/>
                </a:cubicBezTo>
                <a:cubicBezTo>
                  <a:pt x="466180" y="1963239"/>
                  <a:pt x="469900" y="1943100"/>
                  <a:pt x="476250" y="1924050"/>
                </a:cubicBezTo>
                <a:cubicBezTo>
                  <a:pt x="453054" y="1668898"/>
                  <a:pt x="515558" y="1753406"/>
                  <a:pt x="342900" y="1638300"/>
                </a:cubicBezTo>
                <a:cubicBezTo>
                  <a:pt x="252334" y="1577923"/>
                  <a:pt x="307470" y="1607440"/>
                  <a:pt x="171450" y="1562100"/>
                </a:cubicBezTo>
                <a:lnTo>
                  <a:pt x="114300" y="1543050"/>
                </a:lnTo>
                <a:cubicBezTo>
                  <a:pt x="72169" y="1500919"/>
                  <a:pt x="45572" y="1481794"/>
                  <a:pt x="19050" y="1428750"/>
                </a:cubicBezTo>
                <a:cubicBezTo>
                  <a:pt x="10070" y="1410789"/>
                  <a:pt x="6350" y="1390650"/>
                  <a:pt x="0" y="1371600"/>
                </a:cubicBezTo>
                <a:cubicBezTo>
                  <a:pt x="21555" y="1026717"/>
                  <a:pt x="-13141" y="1163374"/>
                  <a:pt x="57150" y="952500"/>
                </a:cubicBezTo>
                <a:lnTo>
                  <a:pt x="76200" y="895350"/>
                </a:lnTo>
                <a:cubicBezTo>
                  <a:pt x="91694" y="848869"/>
                  <a:pt x="96421" y="817979"/>
                  <a:pt x="133350" y="781050"/>
                </a:cubicBezTo>
                <a:cubicBezTo>
                  <a:pt x="149539" y="764861"/>
                  <a:pt x="171450" y="755650"/>
                  <a:pt x="190500" y="742950"/>
                </a:cubicBezTo>
                <a:cubicBezTo>
                  <a:pt x="238383" y="599302"/>
                  <a:pt x="173792" y="776366"/>
                  <a:pt x="247650" y="628650"/>
                </a:cubicBezTo>
                <a:cubicBezTo>
                  <a:pt x="256630" y="610689"/>
                  <a:pt x="257720" y="589461"/>
                  <a:pt x="266700" y="571500"/>
                </a:cubicBezTo>
                <a:cubicBezTo>
                  <a:pt x="276939" y="551022"/>
                  <a:pt x="294561" y="534828"/>
                  <a:pt x="304800" y="514350"/>
                </a:cubicBezTo>
                <a:cubicBezTo>
                  <a:pt x="313780" y="496389"/>
                  <a:pt x="311306" y="472880"/>
                  <a:pt x="323850" y="457200"/>
                </a:cubicBezTo>
                <a:cubicBezTo>
                  <a:pt x="360246" y="411704"/>
                  <a:pt x="392136" y="423057"/>
                  <a:pt x="438150" y="400050"/>
                </a:cubicBezTo>
                <a:cubicBezTo>
                  <a:pt x="458628" y="389811"/>
                  <a:pt x="474822" y="372189"/>
                  <a:pt x="495300" y="361950"/>
                </a:cubicBezTo>
                <a:cubicBezTo>
                  <a:pt x="513261" y="352970"/>
                  <a:pt x="534489" y="351880"/>
                  <a:pt x="552450" y="342900"/>
                </a:cubicBezTo>
                <a:cubicBezTo>
                  <a:pt x="572928" y="332661"/>
                  <a:pt x="589122" y="315039"/>
                  <a:pt x="609600" y="304800"/>
                </a:cubicBezTo>
                <a:cubicBezTo>
                  <a:pt x="627561" y="295820"/>
                  <a:pt x="648789" y="294730"/>
                  <a:pt x="666750" y="285750"/>
                </a:cubicBezTo>
                <a:cubicBezTo>
                  <a:pt x="814466" y="211892"/>
                  <a:pt x="637402" y="276483"/>
                  <a:pt x="781050" y="228600"/>
                </a:cubicBezTo>
                <a:cubicBezTo>
                  <a:pt x="815579" y="176806"/>
                  <a:pt x="857250" y="125160"/>
                  <a:pt x="857250" y="57150"/>
                </a:cubicBezTo>
                <a:lnTo>
                  <a:pt x="857250" y="0"/>
                </a:lnTo>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97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649" y="133891"/>
            <a:ext cx="1221078" cy="88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703" name="Connecteur droit avec flèche 29702"/>
          <p:cNvCxnSpPr/>
          <p:nvPr/>
        </p:nvCxnSpPr>
        <p:spPr>
          <a:xfrm>
            <a:off x="4500211" y="3722763"/>
            <a:ext cx="0" cy="7391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04" name="ZoneTexte 29703"/>
          <p:cNvSpPr txBox="1"/>
          <p:nvPr/>
        </p:nvSpPr>
        <p:spPr>
          <a:xfrm flipH="1">
            <a:off x="3779913" y="4623979"/>
            <a:ext cx="1395231" cy="430887"/>
          </a:xfrm>
          <a:prstGeom prst="rect">
            <a:avLst/>
          </a:prstGeom>
          <a:noFill/>
        </p:spPr>
        <p:txBody>
          <a:bodyPr wrap="square" rtlCol="0">
            <a:spAutoFit/>
          </a:bodyPr>
          <a:lstStyle/>
          <a:p>
            <a:r>
              <a:rPr lang="fr-BE" sz="2200" dirty="0"/>
              <a:t>Site d’IA</a:t>
            </a:r>
          </a:p>
        </p:txBody>
      </p:sp>
      <p:pic>
        <p:nvPicPr>
          <p:cNvPr id="297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377328"/>
            <a:ext cx="1550532" cy="653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23" y="715243"/>
            <a:ext cx="934979" cy="61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10" name="Groupe 29709"/>
          <p:cNvGrpSpPr/>
          <p:nvPr/>
        </p:nvGrpSpPr>
        <p:grpSpPr>
          <a:xfrm>
            <a:off x="3285120" y="1221600"/>
            <a:ext cx="1215091" cy="2794441"/>
            <a:chOff x="3285119" y="1628800"/>
            <a:chExt cx="1215091" cy="3725921"/>
          </a:xfrm>
        </p:grpSpPr>
        <p:sp>
          <p:nvSpPr>
            <p:cNvPr id="115" name="AutoShape 351"/>
            <p:cNvSpPr>
              <a:spLocks noChangeArrowheads="1"/>
            </p:cNvSpPr>
            <p:nvPr/>
          </p:nvSpPr>
          <p:spPr bwMode="auto">
            <a:xfrm>
              <a:off x="3285119" y="1628800"/>
              <a:ext cx="190174" cy="3725921"/>
            </a:xfrm>
            <a:prstGeom prst="triangle">
              <a:avLst>
                <a:gd name="adj" fmla="val 50000"/>
              </a:avLst>
            </a:prstGeom>
            <a:solidFill>
              <a:srgbClr val="800080"/>
            </a:solidFill>
            <a:ln w="9525" algn="ctr">
              <a:solidFill>
                <a:schemeClr val="tx1"/>
              </a:solidFill>
              <a:miter lim="800000"/>
              <a:headEnd/>
              <a:tailEnd/>
            </a:ln>
          </p:spPr>
          <p:txBody>
            <a:bodyPr wrap="none" anchor="ctr"/>
            <a:lstStyle/>
            <a:p>
              <a:pPr algn="ctr"/>
              <a:endParaRPr lang="fr-FR"/>
            </a:p>
          </p:txBody>
        </p:sp>
        <p:cxnSp>
          <p:nvCxnSpPr>
            <p:cNvPr id="247" name="Connecteur droit avec flèche 246"/>
            <p:cNvCxnSpPr/>
            <p:nvPr/>
          </p:nvCxnSpPr>
          <p:spPr>
            <a:xfrm>
              <a:off x="3347864" y="3884865"/>
              <a:ext cx="55055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9" name="ZoneTexte 248"/>
            <p:cNvSpPr txBox="1"/>
            <p:nvPr/>
          </p:nvSpPr>
          <p:spPr>
            <a:xfrm flipH="1">
              <a:off x="3980281" y="3648886"/>
              <a:ext cx="519929" cy="574516"/>
            </a:xfrm>
            <a:prstGeom prst="rect">
              <a:avLst/>
            </a:prstGeom>
            <a:noFill/>
          </p:spPr>
          <p:txBody>
            <a:bodyPr wrap="square" rtlCol="0">
              <a:spAutoFit/>
            </a:bodyPr>
            <a:lstStyle/>
            <a:p>
              <a:r>
                <a:rPr lang="fr-BE" sz="2200" dirty="0"/>
                <a:t>LH</a:t>
              </a:r>
            </a:p>
          </p:txBody>
        </p:sp>
      </p:grpSp>
      <p:sp>
        <p:nvSpPr>
          <p:cNvPr id="250" name="ZoneTexte 249"/>
          <p:cNvSpPr txBox="1"/>
          <p:nvPr/>
        </p:nvSpPr>
        <p:spPr>
          <a:xfrm flipH="1">
            <a:off x="6657305" y="28472"/>
            <a:ext cx="2378340" cy="338554"/>
          </a:xfrm>
          <a:prstGeom prst="rect">
            <a:avLst/>
          </a:prstGeom>
          <a:noFill/>
        </p:spPr>
        <p:txBody>
          <a:bodyPr wrap="square" rtlCol="0">
            <a:spAutoFit/>
          </a:bodyPr>
          <a:lstStyle/>
          <a:p>
            <a:r>
              <a:rPr lang="fr-BE" sz="1600" dirty="0"/>
              <a:t>3. Développement lutéal</a:t>
            </a:r>
          </a:p>
        </p:txBody>
      </p:sp>
      <p:sp>
        <p:nvSpPr>
          <p:cNvPr id="251" name="ZoneTexte 250"/>
          <p:cNvSpPr txBox="1"/>
          <p:nvPr/>
        </p:nvSpPr>
        <p:spPr>
          <a:xfrm flipH="1">
            <a:off x="3678747" y="2007668"/>
            <a:ext cx="1269212" cy="338554"/>
          </a:xfrm>
          <a:prstGeom prst="rect">
            <a:avLst/>
          </a:prstGeom>
          <a:noFill/>
        </p:spPr>
        <p:txBody>
          <a:bodyPr wrap="square" rtlCol="0">
            <a:spAutoFit/>
          </a:bodyPr>
          <a:lstStyle/>
          <a:p>
            <a:r>
              <a:rPr lang="fr-BE" sz="1600" dirty="0"/>
              <a:t>2. Ovulation</a:t>
            </a:r>
          </a:p>
        </p:txBody>
      </p:sp>
      <p:sp>
        <p:nvSpPr>
          <p:cNvPr id="252" name="ZoneTexte 251"/>
          <p:cNvSpPr txBox="1"/>
          <p:nvPr/>
        </p:nvSpPr>
        <p:spPr>
          <a:xfrm flipH="1">
            <a:off x="3287754" y="965881"/>
            <a:ext cx="1537337" cy="338554"/>
          </a:xfrm>
          <a:prstGeom prst="rect">
            <a:avLst/>
          </a:prstGeom>
          <a:noFill/>
        </p:spPr>
        <p:txBody>
          <a:bodyPr wrap="square" rtlCol="0">
            <a:spAutoFit/>
          </a:bodyPr>
          <a:lstStyle/>
          <a:p>
            <a:r>
              <a:rPr lang="fr-BE" sz="1600" dirty="0"/>
              <a:t>1. Maturation</a:t>
            </a:r>
          </a:p>
        </p:txBody>
      </p:sp>
      <p:sp>
        <p:nvSpPr>
          <p:cNvPr id="258" name="ZoneTexte 257"/>
          <p:cNvSpPr txBox="1"/>
          <p:nvPr/>
        </p:nvSpPr>
        <p:spPr>
          <a:xfrm>
            <a:off x="7884369" y="1689952"/>
            <a:ext cx="1151277" cy="369332"/>
          </a:xfrm>
          <a:prstGeom prst="rect">
            <a:avLst/>
          </a:prstGeom>
          <a:noFill/>
        </p:spPr>
        <p:txBody>
          <a:bodyPr wrap="none" rtlCol="0">
            <a:spAutoFit/>
          </a:bodyPr>
          <a:lstStyle/>
          <a:p>
            <a:r>
              <a:rPr lang="fr-BE" dirty="0"/>
              <a:t>Réservoirs</a:t>
            </a:r>
          </a:p>
        </p:txBody>
      </p:sp>
      <p:grpSp>
        <p:nvGrpSpPr>
          <p:cNvPr id="29714" name="Groupe 29713"/>
          <p:cNvGrpSpPr/>
          <p:nvPr/>
        </p:nvGrpSpPr>
        <p:grpSpPr>
          <a:xfrm>
            <a:off x="304624" y="1368299"/>
            <a:ext cx="3067648" cy="2550130"/>
            <a:chOff x="304624" y="1824398"/>
            <a:chExt cx="3423136" cy="3400173"/>
          </a:xfrm>
        </p:grpSpPr>
        <p:grpSp>
          <p:nvGrpSpPr>
            <p:cNvPr id="29713" name="Groupe 29712"/>
            <p:cNvGrpSpPr/>
            <p:nvPr/>
          </p:nvGrpSpPr>
          <p:grpSpPr>
            <a:xfrm>
              <a:off x="304624" y="1824398"/>
              <a:ext cx="3423136" cy="3400173"/>
              <a:chOff x="304624" y="1824398"/>
              <a:chExt cx="3423136" cy="3400173"/>
            </a:xfrm>
          </p:grpSpPr>
          <p:grpSp>
            <p:nvGrpSpPr>
              <p:cNvPr id="29712" name="Groupe 29711"/>
              <p:cNvGrpSpPr/>
              <p:nvPr/>
            </p:nvGrpSpPr>
            <p:grpSpPr>
              <a:xfrm>
                <a:off x="304624" y="1824398"/>
                <a:ext cx="3423136" cy="3400173"/>
                <a:chOff x="304624" y="1824398"/>
                <a:chExt cx="3423136" cy="3400173"/>
              </a:xfrm>
            </p:grpSpPr>
            <p:grpSp>
              <p:nvGrpSpPr>
                <p:cNvPr id="29709" name="Groupe 29708"/>
                <p:cNvGrpSpPr/>
                <p:nvPr/>
              </p:nvGrpSpPr>
              <p:grpSpPr>
                <a:xfrm>
                  <a:off x="304624" y="1824398"/>
                  <a:ext cx="3423136" cy="3400173"/>
                  <a:chOff x="304624" y="1824398"/>
                  <a:chExt cx="3423136" cy="3400173"/>
                </a:xfrm>
              </p:grpSpPr>
              <p:sp>
                <p:nvSpPr>
                  <p:cNvPr id="112" name="Oval 339"/>
                  <p:cNvSpPr>
                    <a:spLocks noChangeArrowheads="1"/>
                  </p:cNvSpPr>
                  <p:nvPr/>
                </p:nvSpPr>
                <p:spPr bwMode="auto">
                  <a:xfrm>
                    <a:off x="304624" y="4636496"/>
                    <a:ext cx="253099" cy="260887"/>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29708" name="Groupe 29707"/>
                  <p:cNvGrpSpPr/>
                  <p:nvPr/>
                </p:nvGrpSpPr>
                <p:grpSpPr>
                  <a:xfrm>
                    <a:off x="304624" y="1824398"/>
                    <a:ext cx="3423136" cy="3400173"/>
                    <a:chOff x="304624" y="1824398"/>
                    <a:chExt cx="3423136" cy="3400173"/>
                  </a:xfrm>
                </p:grpSpPr>
                <p:grpSp>
                  <p:nvGrpSpPr>
                    <p:cNvPr id="105" name="Group 296"/>
                    <p:cNvGrpSpPr>
                      <a:grpSpLocks/>
                    </p:cNvGrpSpPr>
                    <p:nvPr/>
                  </p:nvGrpSpPr>
                  <p:grpSpPr bwMode="auto">
                    <a:xfrm>
                      <a:off x="304624" y="4832520"/>
                      <a:ext cx="317423" cy="392051"/>
                      <a:chOff x="975" y="3158"/>
                      <a:chExt cx="227" cy="272"/>
                    </a:xfrm>
                  </p:grpSpPr>
                  <p:sp>
                    <p:nvSpPr>
                      <p:cNvPr id="142" name="Oval 297"/>
                      <p:cNvSpPr>
                        <a:spLocks noChangeArrowheads="1"/>
                      </p:cNvSpPr>
                      <p:nvPr/>
                    </p:nvSpPr>
                    <p:spPr bwMode="auto">
                      <a:xfrm>
                        <a:off x="975"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3" name="Oval 298"/>
                      <p:cNvSpPr>
                        <a:spLocks noChangeArrowheads="1"/>
                      </p:cNvSpPr>
                      <p:nvPr/>
                    </p:nvSpPr>
                    <p:spPr bwMode="auto">
                      <a:xfrm>
                        <a:off x="1066" y="333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4" name="Oval 299"/>
                      <p:cNvSpPr>
                        <a:spLocks noChangeArrowheads="1"/>
                      </p:cNvSpPr>
                      <p:nvPr/>
                    </p:nvSpPr>
                    <p:spPr bwMode="auto">
                      <a:xfrm>
                        <a:off x="1066"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5" name="Oval 300"/>
                      <p:cNvSpPr>
                        <a:spLocks noChangeArrowheads="1"/>
                      </p:cNvSpPr>
                      <p:nvPr/>
                    </p:nvSpPr>
                    <p:spPr bwMode="auto">
                      <a:xfrm>
                        <a:off x="975" y="3249"/>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6" name="Oval 301"/>
                      <p:cNvSpPr>
                        <a:spLocks noChangeArrowheads="1"/>
                      </p:cNvSpPr>
                      <p:nvPr/>
                    </p:nvSpPr>
                    <p:spPr bwMode="auto">
                      <a:xfrm>
                        <a:off x="975"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7" name="Oval 302"/>
                      <p:cNvSpPr>
                        <a:spLocks noChangeArrowheads="1"/>
                      </p:cNvSpPr>
                      <p:nvPr/>
                    </p:nvSpPr>
                    <p:spPr bwMode="auto">
                      <a:xfrm>
                        <a:off x="1066" y="3158"/>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8" name="Oval 303"/>
                      <p:cNvSpPr>
                        <a:spLocks noChangeArrowheads="1"/>
                      </p:cNvSpPr>
                      <p:nvPr/>
                    </p:nvSpPr>
                    <p:spPr bwMode="auto">
                      <a:xfrm>
                        <a:off x="1020"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49" name="Oval 304"/>
                      <p:cNvSpPr>
                        <a:spLocks noChangeArrowheads="1"/>
                      </p:cNvSpPr>
                      <p:nvPr/>
                    </p:nvSpPr>
                    <p:spPr bwMode="auto">
                      <a:xfrm>
                        <a:off x="1020" y="3294"/>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sp>
                    <p:nvSpPr>
                      <p:cNvPr id="150" name="Oval 305"/>
                      <p:cNvSpPr>
                        <a:spLocks noChangeArrowheads="1"/>
                      </p:cNvSpPr>
                      <p:nvPr/>
                    </p:nvSpPr>
                    <p:spPr bwMode="auto">
                      <a:xfrm>
                        <a:off x="1111" y="3203"/>
                        <a:ext cx="91" cy="91"/>
                      </a:xfrm>
                      <a:prstGeom prst="ellipse">
                        <a:avLst/>
                      </a:prstGeom>
                      <a:solidFill>
                        <a:srgbClr val="FF6600"/>
                      </a:solidFill>
                      <a:ln w="9525">
                        <a:solidFill>
                          <a:schemeClr val="tx1"/>
                        </a:solidFill>
                        <a:round/>
                        <a:headEnd/>
                        <a:tailEnd/>
                      </a:ln>
                    </p:spPr>
                    <p:txBody>
                      <a:bodyPr wrap="none" anchor="ctr"/>
                      <a:lstStyle/>
                      <a:p>
                        <a:pPr algn="ctr"/>
                        <a:endParaRPr lang="fr-FR"/>
                      </a:p>
                    </p:txBody>
                  </p:sp>
                </p:grpSp>
                <p:sp>
                  <p:nvSpPr>
                    <p:cNvPr id="106" name="Oval 306"/>
                    <p:cNvSpPr>
                      <a:spLocks noChangeArrowheads="1"/>
                    </p:cNvSpPr>
                    <p:nvPr/>
                  </p:nvSpPr>
                  <p:spPr bwMode="auto">
                    <a:xfrm rot="558167">
                      <a:off x="1128246" y="3394041"/>
                      <a:ext cx="443273" cy="458353"/>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grpSp>
                  <p:nvGrpSpPr>
                    <p:cNvPr id="107" name="Group 318"/>
                    <p:cNvGrpSpPr>
                      <a:grpSpLocks/>
                    </p:cNvGrpSpPr>
                    <p:nvPr/>
                  </p:nvGrpSpPr>
                  <p:grpSpPr bwMode="auto">
                    <a:xfrm>
                      <a:off x="1508594" y="2413914"/>
                      <a:ext cx="1331219" cy="1109849"/>
                      <a:chOff x="3560" y="1480"/>
                      <a:chExt cx="952" cy="770"/>
                    </a:xfrm>
                  </p:grpSpPr>
                  <p:sp>
                    <p:nvSpPr>
                      <p:cNvPr id="139" name="Oval 319"/>
                      <p:cNvSpPr>
                        <a:spLocks noChangeArrowheads="1"/>
                      </p:cNvSpPr>
                      <p:nvPr/>
                    </p:nvSpPr>
                    <p:spPr bwMode="auto">
                      <a:xfrm rot="558167">
                        <a:off x="3560" y="1933"/>
                        <a:ext cx="317" cy="317"/>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40" name="Oval 320"/>
                      <p:cNvSpPr>
                        <a:spLocks noChangeArrowheads="1"/>
                      </p:cNvSpPr>
                      <p:nvPr/>
                    </p:nvSpPr>
                    <p:spPr bwMode="auto">
                      <a:xfrm rot="558167">
                        <a:off x="3833" y="1706"/>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41" name="Oval 321"/>
                      <p:cNvSpPr>
                        <a:spLocks noChangeArrowheads="1"/>
                      </p:cNvSpPr>
                      <p:nvPr/>
                    </p:nvSpPr>
                    <p:spPr bwMode="auto">
                      <a:xfrm rot="558167">
                        <a:off x="4150" y="1480"/>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sp>
                  <p:nvSpPr>
                    <p:cNvPr id="108" name="Oval 327"/>
                    <p:cNvSpPr>
                      <a:spLocks noChangeArrowheads="1"/>
                    </p:cNvSpPr>
                    <p:nvPr/>
                  </p:nvSpPr>
                  <p:spPr bwMode="auto">
                    <a:xfrm>
                      <a:off x="810823" y="3721230"/>
                      <a:ext cx="381746" cy="392051"/>
                    </a:xfrm>
                    <a:prstGeom prst="ellipse">
                      <a:avLst/>
                    </a:prstGeom>
                    <a:solidFill>
                      <a:schemeClr val="tx2">
                        <a:lumMod val="60000"/>
                        <a:lumOff val="40000"/>
                      </a:schemeClr>
                    </a:solidFill>
                    <a:ln w="9525">
                      <a:solidFill>
                        <a:schemeClr val="tx1"/>
                      </a:solidFill>
                      <a:round/>
                      <a:headEnd/>
                      <a:tailEnd/>
                    </a:ln>
                  </p:spPr>
                  <p:txBody>
                    <a:bodyPr wrap="none" anchor="ctr"/>
                    <a:lstStyle/>
                    <a:p>
                      <a:pPr algn="ctr"/>
                      <a:endParaRPr lang="fr-FR"/>
                    </a:p>
                  </p:txBody>
                </p:sp>
                <p:sp>
                  <p:nvSpPr>
                    <p:cNvPr id="109" name="Oval 330"/>
                    <p:cNvSpPr>
                      <a:spLocks noChangeArrowheads="1"/>
                    </p:cNvSpPr>
                    <p:nvPr/>
                  </p:nvSpPr>
                  <p:spPr bwMode="auto">
                    <a:xfrm rot="655987">
                      <a:off x="415759" y="4401500"/>
                      <a:ext cx="253099" cy="262328"/>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110" name="Oval 331"/>
                    <p:cNvSpPr>
                      <a:spLocks noChangeArrowheads="1"/>
                    </p:cNvSpPr>
                    <p:nvPr/>
                  </p:nvSpPr>
                  <p:spPr bwMode="auto">
                    <a:xfrm rot="655987">
                      <a:off x="513731" y="4221484"/>
                      <a:ext cx="254498" cy="260887"/>
                    </a:xfrm>
                    <a:prstGeom prst="ellipse">
                      <a:avLst/>
                    </a:prstGeom>
                    <a:solidFill>
                      <a:srgbClr val="FF9933"/>
                    </a:solidFill>
                    <a:ln w="9525">
                      <a:solidFill>
                        <a:schemeClr val="tx1"/>
                      </a:solidFill>
                      <a:round/>
                      <a:headEnd/>
                      <a:tailEnd/>
                    </a:ln>
                  </p:spPr>
                  <p:txBody>
                    <a:bodyPr wrap="none" anchor="ctr"/>
                    <a:lstStyle/>
                    <a:p>
                      <a:pPr algn="ctr"/>
                      <a:endParaRPr lang="fr-FR"/>
                    </a:p>
                  </p:txBody>
                </p:sp>
                <p:sp>
                  <p:nvSpPr>
                    <p:cNvPr id="111" name="Oval 332"/>
                    <p:cNvSpPr>
                      <a:spLocks noChangeArrowheads="1"/>
                    </p:cNvSpPr>
                    <p:nvPr/>
                  </p:nvSpPr>
                  <p:spPr bwMode="auto">
                    <a:xfrm rot="655987">
                      <a:off x="674740" y="4053894"/>
                      <a:ext cx="254498" cy="260887"/>
                    </a:xfrm>
                    <a:prstGeom prst="ellipse">
                      <a:avLst/>
                    </a:prstGeom>
                    <a:solidFill>
                      <a:srgbClr val="FF9933"/>
                    </a:solidFill>
                    <a:ln w="9525">
                      <a:solidFill>
                        <a:schemeClr val="tx1"/>
                      </a:solidFill>
                      <a:round/>
                      <a:headEnd/>
                      <a:tailEnd/>
                    </a:ln>
                  </p:spPr>
                  <p:txBody>
                    <a:bodyPr wrap="none" anchor="ctr"/>
                    <a:lstStyle/>
                    <a:p>
                      <a:pPr algn="ctr"/>
                      <a:endParaRPr lang="fr-FR"/>
                    </a:p>
                  </p:txBody>
                </p:sp>
                <p:grpSp>
                  <p:nvGrpSpPr>
                    <p:cNvPr id="133" name="Group 347"/>
                    <p:cNvGrpSpPr>
                      <a:grpSpLocks/>
                    </p:cNvGrpSpPr>
                    <p:nvPr/>
                  </p:nvGrpSpPr>
                  <p:grpSpPr bwMode="auto">
                    <a:xfrm>
                      <a:off x="2778287" y="1824398"/>
                      <a:ext cx="949473" cy="785542"/>
                      <a:chOff x="4468" y="1071"/>
                      <a:chExt cx="679" cy="545"/>
                    </a:xfrm>
                  </p:grpSpPr>
                  <p:sp>
                    <p:nvSpPr>
                      <p:cNvPr id="134" name="Oval 348"/>
                      <p:cNvSpPr>
                        <a:spLocks noChangeArrowheads="1"/>
                      </p:cNvSpPr>
                      <p:nvPr/>
                    </p:nvSpPr>
                    <p:spPr bwMode="auto">
                      <a:xfrm rot="558167">
                        <a:off x="4468" y="1253"/>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sp>
                    <p:nvSpPr>
                      <p:cNvPr id="135" name="Oval 349"/>
                      <p:cNvSpPr>
                        <a:spLocks noChangeArrowheads="1"/>
                      </p:cNvSpPr>
                      <p:nvPr/>
                    </p:nvSpPr>
                    <p:spPr bwMode="auto">
                      <a:xfrm rot="558167">
                        <a:off x="4785" y="1071"/>
                        <a:ext cx="362" cy="363"/>
                      </a:xfrm>
                      <a:prstGeom prst="ellipse">
                        <a:avLst/>
                      </a:prstGeom>
                      <a:solidFill>
                        <a:schemeClr val="accent1"/>
                      </a:solidFill>
                      <a:ln w="9525">
                        <a:solidFill>
                          <a:schemeClr val="tx1"/>
                        </a:solidFill>
                        <a:round/>
                        <a:headEnd/>
                        <a:tailEnd/>
                      </a:ln>
                    </p:spPr>
                    <p:txBody>
                      <a:bodyPr wrap="none" anchor="ctr"/>
                      <a:lstStyle/>
                      <a:p>
                        <a:pPr algn="ctr"/>
                        <a:endParaRPr lang="fr-FR"/>
                      </a:p>
                    </p:txBody>
                  </p:sp>
                </p:grpSp>
              </p:grpSp>
            </p:grpSp>
            <p:pic>
              <p:nvPicPr>
                <p:cNvPr id="259"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2140" y="1891902"/>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1800" y="2209973"/>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752" y="2616522"/>
                  <a:ext cx="235764" cy="264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63"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1271" y="2901879"/>
                <a:ext cx="235764" cy="264295"/>
              </a:xfrm>
              <a:prstGeom prst="rect">
                <a:avLst/>
              </a:prstGeom>
              <a:noFill/>
              <a:extLst>
                <a:ext uri="{909E8E84-426E-40DD-AFC4-6F175D3DCCD1}">
                  <a14:hiddenFill xmlns:a14="http://schemas.microsoft.com/office/drawing/2010/main">
                    <a:solidFill>
                      <a:srgbClr val="FFFFFF"/>
                    </a:solidFill>
                  </a14:hiddenFill>
                </a:ext>
              </a:extLst>
            </p:spPr>
          </p:pic>
        </p:grpSp>
        <p:pic>
          <p:nvPicPr>
            <p:cNvPr id="265"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7664" y="3236713"/>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616" y="3524745"/>
              <a:ext cx="235764" cy="264295"/>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4" descr="C:\Users\User\AppData\Local\Temp\SNAGHTML119ec36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3884785"/>
              <a:ext cx="235764" cy="264295"/>
            </a:xfrm>
            <a:prstGeom prst="rect">
              <a:avLst/>
            </a:prstGeom>
            <a:noFill/>
            <a:extLst>
              <a:ext uri="{909E8E84-426E-40DD-AFC4-6F175D3DCCD1}">
                <a14:hiddenFill xmlns:a14="http://schemas.microsoft.com/office/drawing/2010/main">
                  <a:solidFill>
                    <a:srgbClr val="FFFFFF"/>
                  </a:solidFill>
                </a14:hiddenFill>
              </a:ext>
            </a:extLst>
          </p:spPr>
        </p:pic>
      </p:grpSp>
      <p:sp>
        <p:nvSpPr>
          <p:cNvPr id="221" name="Rectangle à coins arrondis 220"/>
          <p:cNvSpPr/>
          <p:nvPr/>
        </p:nvSpPr>
        <p:spPr>
          <a:xfrm>
            <a:off x="1547664" y="104981"/>
            <a:ext cx="2655912"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t>Comprendre</a:t>
            </a:r>
          </a:p>
          <a:p>
            <a:pPr algn="ctr"/>
            <a:r>
              <a:rPr lang="fr-BE" sz="2000" dirty="0"/>
              <a:t>la fécondation</a:t>
            </a:r>
          </a:p>
        </p:txBody>
      </p:sp>
    </p:spTree>
    <p:extLst>
      <p:ext uri="{BB962C8B-B14F-4D97-AF65-F5344CB8AC3E}">
        <p14:creationId xmlns:p14="http://schemas.microsoft.com/office/powerpoint/2010/main" val="32901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7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7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70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7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970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970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6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69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5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16" grpId="0" animBg="1"/>
      <p:bldP spid="117" grpId="0" animBg="1"/>
      <p:bldP spid="62" grpId="0" animBg="1"/>
      <p:bldP spid="222" grpId="0" animBg="1"/>
      <p:bldP spid="229" grpId="0"/>
      <p:bldP spid="230" grpId="0"/>
      <p:bldP spid="225" grpId="0"/>
      <p:bldP spid="226" grpId="0"/>
      <p:bldP spid="227" grpId="0"/>
      <p:bldP spid="29696" grpId="0" animBg="1"/>
      <p:bldP spid="29697" grpId="0" animBg="1"/>
      <p:bldP spid="29704" grpId="0"/>
      <p:bldP spid="250" grpId="0"/>
      <p:bldP spid="251" grpId="0"/>
      <p:bldP spid="252" grpId="0"/>
      <p:bldP spid="25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02902"/>
            <a:ext cx="2952329" cy="28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956147"/>
            <a:ext cx="3672408" cy="306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183529"/>
            <a:ext cx="2838406" cy="75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973" y="68819"/>
            <a:ext cx="1181932" cy="103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4000487"/>
            <a:ext cx="1140303" cy="110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4034" y="4007322"/>
            <a:ext cx="1061313" cy="104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6" name="Picture 10" descr="C:\Users\User\AppData\Local\Temp\SNAGHTMLfffe44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8064" y="54495"/>
            <a:ext cx="981712" cy="907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C:\Users\User\AppData\Local\Temp\SNAGHTMLffcca1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7004" y="54495"/>
            <a:ext cx="1327638" cy="8708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7896" y="4021601"/>
            <a:ext cx="1096726" cy="106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6616" y="4029912"/>
            <a:ext cx="1040043" cy="106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à coins arrondis 15"/>
          <p:cNvSpPr/>
          <p:nvPr/>
        </p:nvSpPr>
        <p:spPr>
          <a:xfrm>
            <a:off x="218255" y="207818"/>
            <a:ext cx="2115349" cy="756084"/>
          </a:xfrm>
          <a:prstGeom prst="roundRect">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000" dirty="0"/>
              <a:t>Définir</a:t>
            </a:r>
          </a:p>
          <a:p>
            <a:pPr algn="ctr"/>
            <a:r>
              <a:rPr lang="fr-BE" sz="2000" dirty="0"/>
              <a:t>l’embryon</a:t>
            </a:r>
          </a:p>
        </p:txBody>
      </p:sp>
    </p:spTree>
    <p:extLst>
      <p:ext uri="{BB962C8B-B14F-4D97-AF65-F5344CB8AC3E}">
        <p14:creationId xmlns:p14="http://schemas.microsoft.com/office/powerpoint/2010/main" val="367889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211710"/>
            <a:ext cx="8640960" cy="1728192"/>
          </a:xfrm>
        </p:spPr>
        <p:txBody>
          <a:bodyPr>
            <a:normAutofit/>
          </a:bodyPr>
          <a:lstStyle/>
          <a:p>
            <a:pPr marL="514350" indent="-514350">
              <a:buFont typeface="+mj-lt"/>
              <a:buAutoNum type="arabicPeriod"/>
            </a:pPr>
            <a:r>
              <a:rPr lang="fr-BE" sz="2400" dirty="0">
                <a:solidFill>
                  <a:schemeClr val="bg1"/>
                </a:solidFill>
              </a:rPr>
              <a:t>Il ne faut pas confondre embryon et fœtus</a:t>
            </a:r>
          </a:p>
          <a:p>
            <a:pPr marL="514350" indent="-514350">
              <a:buFont typeface="+mj-lt"/>
              <a:buAutoNum type="arabicPeriod"/>
            </a:pPr>
            <a:r>
              <a:rPr lang="fr-BE" sz="2400" dirty="0">
                <a:solidFill>
                  <a:schemeClr val="bg1"/>
                </a:solidFill>
              </a:rPr>
              <a:t>Il ne faut pas confondre mortalité embryonnaire et avortement</a:t>
            </a:r>
          </a:p>
          <a:p>
            <a:pPr marL="514350" indent="-514350">
              <a:buFont typeface="+mj-lt"/>
              <a:buAutoNum type="arabicPeriod"/>
            </a:pPr>
            <a:endParaRPr lang="fr-BE" sz="2400" dirty="0">
              <a:solidFill>
                <a:schemeClr val="bg1"/>
              </a:solidFill>
            </a:endParaRP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179512" y="1419622"/>
            <a:ext cx="8784976" cy="252028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63389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CDD6FD-9DB8-7DF8-0F1C-E82EF9F002F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26AE477-AC04-C8A1-1D01-604C840943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137" y="229030"/>
            <a:ext cx="7918295" cy="4718984"/>
          </a:xfrm>
          <a:prstGeom prst="rect">
            <a:avLst/>
          </a:prstGeom>
        </p:spPr>
      </p:pic>
      <p:sp>
        <p:nvSpPr>
          <p:cNvPr id="4" name="ZoneTexte 3">
            <a:extLst>
              <a:ext uri="{FF2B5EF4-FFF2-40B4-BE49-F238E27FC236}">
                <a16:creationId xmlns:a16="http://schemas.microsoft.com/office/drawing/2014/main" id="{879EF1F3-B6DC-4FEA-1661-6FAD9B4CD321}"/>
              </a:ext>
            </a:extLst>
          </p:cNvPr>
          <p:cNvSpPr txBox="1"/>
          <p:nvPr/>
        </p:nvSpPr>
        <p:spPr>
          <a:xfrm>
            <a:off x="3661879" y="2859782"/>
            <a:ext cx="1820242" cy="954107"/>
          </a:xfrm>
          <a:prstGeom prst="rect">
            <a:avLst/>
          </a:prstGeom>
          <a:noFill/>
        </p:spPr>
        <p:txBody>
          <a:bodyPr wrap="none" rtlCol="0">
            <a:spAutoFit/>
          </a:bodyPr>
          <a:lstStyle/>
          <a:p>
            <a:r>
              <a:rPr lang="fr-BE" sz="1400" dirty="0">
                <a:solidFill>
                  <a:srgbClr val="FF0000"/>
                </a:solidFill>
              </a:rPr>
              <a:t>Evolution depuis 5 ans</a:t>
            </a:r>
          </a:p>
          <a:p>
            <a:pPr marL="285750" indent="-285750">
              <a:buFont typeface="Arial" panose="020B0604020202020204" pitchFamily="34" charset="0"/>
              <a:buChar char="•"/>
            </a:pPr>
            <a:r>
              <a:rPr lang="fr-BE" sz="1400" dirty="0"/>
              <a:t>Chevaux : + 480 %</a:t>
            </a:r>
          </a:p>
          <a:p>
            <a:pPr marL="285750" indent="-285750">
              <a:buFont typeface="Arial" panose="020B0604020202020204" pitchFamily="34" charset="0"/>
              <a:buChar char="•"/>
            </a:pPr>
            <a:r>
              <a:rPr lang="fr-BE" sz="1400" dirty="0"/>
              <a:t>Chèvres : + 162 %</a:t>
            </a:r>
          </a:p>
          <a:p>
            <a:pPr marL="285750" indent="-285750">
              <a:buFont typeface="Arial" panose="020B0604020202020204" pitchFamily="34" charset="0"/>
              <a:buChar char="•"/>
            </a:pPr>
            <a:r>
              <a:rPr lang="fr-BE" sz="1400" dirty="0"/>
              <a:t>Brebis : + 37 % </a:t>
            </a:r>
          </a:p>
        </p:txBody>
      </p:sp>
    </p:spTree>
    <p:extLst>
      <p:ext uri="{BB962C8B-B14F-4D97-AF65-F5344CB8AC3E}">
        <p14:creationId xmlns:p14="http://schemas.microsoft.com/office/powerpoint/2010/main" val="2742101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755576" y="1491630"/>
            <a:ext cx="7956376" cy="194421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4000" dirty="0"/>
              <a:t>Quels dialogues entre l’utérus et l’embryon pour une implantation réussie ? </a:t>
            </a:r>
          </a:p>
        </p:txBody>
      </p:sp>
    </p:spTree>
    <p:extLst>
      <p:ext uri="{BB962C8B-B14F-4D97-AF65-F5344CB8AC3E}">
        <p14:creationId xmlns:p14="http://schemas.microsoft.com/office/powerpoint/2010/main" val="1376976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
            <a:ext cx="7776863" cy="5084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1" y="2331533"/>
            <a:ext cx="597305" cy="51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6395" y="2331533"/>
            <a:ext cx="615565" cy="54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descr="C:\Users\User\AppData\Local\Temp\SNAGHTMLfffe44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2313222"/>
            <a:ext cx="550982" cy="472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User\AppData\Local\Temp\SNAGHTMLffcca1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4048" y="2327093"/>
            <a:ext cx="663928" cy="4536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6077" y="2324220"/>
            <a:ext cx="636104" cy="55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3402" y="2313222"/>
            <a:ext cx="603229" cy="55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2275768"/>
            <a:ext cx="864096" cy="6505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355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7664" y="2828818"/>
            <a:ext cx="6480720" cy="1543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24708" y="3273828"/>
            <a:ext cx="735907" cy="400110"/>
          </a:xfrm>
          <a:prstGeom prst="rect">
            <a:avLst/>
          </a:prstGeom>
          <a:noFill/>
        </p:spPr>
        <p:txBody>
          <a:bodyPr wrap="none" rtlCol="0">
            <a:spAutoFit/>
          </a:bodyPr>
          <a:lstStyle/>
          <a:p>
            <a:r>
              <a:rPr lang="fr-BE" sz="2000" dirty="0"/>
              <a:t>Taille</a:t>
            </a:r>
          </a:p>
        </p:txBody>
      </p:sp>
      <p:sp>
        <p:nvSpPr>
          <p:cNvPr id="12" name="Rectangle 11"/>
          <p:cNvSpPr/>
          <p:nvPr/>
        </p:nvSpPr>
        <p:spPr>
          <a:xfrm>
            <a:off x="111217" y="-10378"/>
            <a:ext cx="8925279" cy="519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p:cNvSpPr txBox="1"/>
          <p:nvPr/>
        </p:nvSpPr>
        <p:spPr>
          <a:xfrm>
            <a:off x="1907705" y="551316"/>
            <a:ext cx="1209177" cy="430887"/>
          </a:xfrm>
          <a:prstGeom prst="rect">
            <a:avLst/>
          </a:prstGeom>
          <a:solidFill>
            <a:schemeClr val="accent2">
              <a:lumMod val="75000"/>
            </a:schemeClr>
          </a:solidFill>
        </p:spPr>
        <p:txBody>
          <a:bodyPr wrap="none" rtlCol="0">
            <a:spAutoFit/>
          </a:bodyPr>
          <a:lstStyle/>
          <a:p>
            <a:r>
              <a:rPr lang="fr-BE" sz="2200" dirty="0">
                <a:solidFill>
                  <a:schemeClr val="bg1"/>
                </a:solidFill>
              </a:rPr>
              <a:t>Oviducte</a:t>
            </a:r>
          </a:p>
        </p:txBody>
      </p:sp>
      <p:sp>
        <p:nvSpPr>
          <p:cNvPr id="16" name="ZoneTexte 15"/>
          <p:cNvSpPr txBox="1"/>
          <p:nvPr/>
        </p:nvSpPr>
        <p:spPr>
          <a:xfrm>
            <a:off x="5505346" y="335872"/>
            <a:ext cx="1765420" cy="430887"/>
          </a:xfrm>
          <a:prstGeom prst="rect">
            <a:avLst/>
          </a:prstGeom>
          <a:solidFill>
            <a:schemeClr val="accent2">
              <a:lumMod val="75000"/>
            </a:schemeClr>
          </a:solidFill>
        </p:spPr>
        <p:txBody>
          <a:bodyPr wrap="none" rtlCol="0">
            <a:spAutoFit/>
          </a:bodyPr>
          <a:lstStyle/>
          <a:p>
            <a:r>
              <a:rPr lang="fr-BE" sz="2200" dirty="0">
                <a:solidFill>
                  <a:schemeClr val="bg1"/>
                </a:solidFill>
              </a:rPr>
              <a:t>Corne utérine</a:t>
            </a:r>
          </a:p>
        </p:txBody>
      </p:sp>
      <p:sp>
        <p:nvSpPr>
          <p:cNvPr id="17" name="Rectangle à coins arrondis 16"/>
          <p:cNvSpPr/>
          <p:nvPr/>
        </p:nvSpPr>
        <p:spPr>
          <a:xfrm>
            <a:off x="118737" y="54007"/>
            <a:ext cx="4449952" cy="411509"/>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200" dirty="0"/>
              <a:t>Changements morphologiques </a:t>
            </a:r>
          </a:p>
        </p:txBody>
      </p:sp>
    </p:spTree>
    <p:extLst>
      <p:ext uri="{BB962C8B-B14F-4D97-AF65-F5344CB8AC3E}">
        <p14:creationId xmlns:p14="http://schemas.microsoft.com/office/powerpoint/2010/main" val="37871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p:cNvGrpSpPr/>
          <p:nvPr/>
        </p:nvGrpSpPr>
        <p:grpSpPr>
          <a:xfrm>
            <a:off x="914347" y="0"/>
            <a:ext cx="7474078" cy="3510390"/>
            <a:chOff x="581872" y="260648"/>
            <a:chExt cx="8229655" cy="4680520"/>
          </a:xfrm>
        </p:grpSpPr>
        <p:grpSp>
          <p:nvGrpSpPr>
            <p:cNvPr id="13" name="Groupe 12"/>
            <p:cNvGrpSpPr/>
            <p:nvPr/>
          </p:nvGrpSpPr>
          <p:grpSpPr>
            <a:xfrm>
              <a:off x="581872" y="260648"/>
              <a:ext cx="8229655" cy="4680520"/>
              <a:chOff x="581872" y="260648"/>
              <a:chExt cx="8229655" cy="4680520"/>
            </a:xfrm>
          </p:grpSpPr>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72" y="260648"/>
                <a:ext cx="822965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115616" y="2780928"/>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 name="Rectangle 13"/>
            <p:cNvSpPr/>
            <p:nvPr/>
          </p:nvSpPr>
          <p:spPr>
            <a:xfrm>
              <a:off x="4283968" y="4077072"/>
              <a:ext cx="10801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7" name="Ellipse 16"/>
          <p:cNvSpPr/>
          <p:nvPr/>
        </p:nvSpPr>
        <p:spPr>
          <a:xfrm rot="19527682">
            <a:off x="2552012" y="401679"/>
            <a:ext cx="1623536" cy="25235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Ellipse 17"/>
          <p:cNvSpPr/>
          <p:nvPr/>
        </p:nvSpPr>
        <p:spPr>
          <a:xfrm rot="16200000">
            <a:off x="5871387" y="364069"/>
            <a:ext cx="1217652" cy="38164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9" name="Picture 4" descr="C:\Users\User\AppData\Local\Temp\SNAGHTML118459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3" y="2272281"/>
            <a:ext cx="2609889" cy="2631742"/>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C:\Users\User\AppData\Local\Temp\SNAGHTML118d5fd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465129">
            <a:off x="5706139" y="3422942"/>
            <a:ext cx="2185208" cy="1548794"/>
          </a:xfrm>
          <a:prstGeom prst="rect">
            <a:avLst/>
          </a:prstGeom>
          <a:noFill/>
          <a:extLst>
            <a:ext uri="{909E8E84-426E-40DD-AFC4-6F175D3DCCD1}">
              <a14:hiddenFill xmlns:a14="http://schemas.microsoft.com/office/drawing/2010/main">
                <a:solidFill>
                  <a:srgbClr val="FFFFFF"/>
                </a:solidFill>
              </a14:hiddenFill>
            </a:ext>
          </a:extLst>
        </p:spPr>
      </p:pic>
      <p:sp>
        <p:nvSpPr>
          <p:cNvPr id="23" name="Flèche vers le haut 22"/>
          <p:cNvSpPr/>
          <p:nvPr/>
        </p:nvSpPr>
        <p:spPr>
          <a:xfrm rot="3449176">
            <a:off x="2747616" y="1228814"/>
            <a:ext cx="134009" cy="1971337"/>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Flèche vers le haut 27"/>
          <p:cNvSpPr/>
          <p:nvPr/>
        </p:nvSpPr>
        <p:spPr>
          <a:xfrm rot="14241188">
            <a:off x="2443251" y="961152"/>
            <a:ext cx="129784" cy="1971337"/>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 name="Flèche vers le haut 23"/>
          <p:cNvSpPr/>
          <p:nvPr/>
        </p:nvSpPr>
        <p:spPr>
          <a:xfrm>
            <a:off x="6241804" y="2387784"/>
            <a:ext cx="202404" cy="1156074"/>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Flèche vers le bas 24"/>
          <p:cNvSpPr/>
          <p:nvPr/>
        </p:nvSpPr>
        <p:spPr>
          <a:xfrm>
            <a:off x="6551944" y="2408983"/>
            <a:ext cx="180297" cy="1101407"/>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ZoneTexte 40"/>
          <p:cNvSpPr txBox="1"/>
          <p:nvPr/>
        </p:nvSpPr>
        <p:spPr>
          <a:xfrm>
            <a:off x="3311405" y="4299942"/>
            <a:ext cx="1305037" cy="461665"/>
          </a:xfrm>
          <a:prstGeom prst="rect">
            <a:avLst/>
          </a:prstGeom>
          <a:solidFill>
            <a:schemeClr val="accent2">
              <a:lumMod val="75000"/>
            </a:schemeClr>
          </a:solidFill>
        </p:spPr>
        <p:txBody>
          <a:bodyPr wrap="none" rtlCol="0">
            <a:spAutoFit/>
          </a:bodyPr>
          <a:lstStyle/>
          <a:p>
            <a:r>
              <a:rPr lang="fr-BE" sz="2400" dirty="0">
                <a:solidFill>
                  <a:schemeClr val="bg1"/>
                </a:solidFill>
              </a:rPr>
              <a:t>Oviducte</a:t>
            </a:r>
          </a:p>
        </p:txBody>
      </p:sp>
      <p:sp>
        <p:nvSpPr>
          <p:cNvPr id="42" name="ZoneTexte 41"/>
          <p:cNvSpPr txBox="1"/>
          <p:nvPr/>
        </p:nvSpPr>
        <p:spPr>
          <a:xfrm>
            <a:off x="5364088" y="4515966"/>
            <a:ext cx="1910972" cy="461665"/>
          </a:xfrm>
          <a:prstGeom prst="rect">
            <a:avLst/>
          </a:prstGeom>
          <a:solidFill>
            <a:schemeClr val="accent2">
              <a:lumMod val="75000"/>
            </a:schemeClr>
          </a:solidFill>
        </p:spPr>
        <p:txBody>
          <a:bodyPr wrap="none" rtlCol="0">
            <a:spAutoFit/>
          </a:bodyPr>
          <a:lstStyle/>
          <a:p>
            <a:r>
              <a:rPr lang="fr-BE" sz="2400" dirty="0">
                <a:solidFill>
                  <a:schemeClr val="bg1"/>
                </a:solidFill>
              </a:rPr>
              <a:t>Corne utérine</a:t>
            </a:r>
          </a:p>
        </p:txBody>
      </p:sp>
      <p:sp>
        <p:nvSpPr>
          <p:cNvPr id="44" name="Rectangle à coins arrondis 43"/>
          <p:cNvSpPr/>
          <p:nvPr/>
        </p:nvSpPr>
        <p:spPr>
          <a:xfrm>
            <a:off x="5672730" y="870561"/>
            <a:ext cx="2379420" cy="486054"/>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Le dialogue</a:t>
            </a:r>
          </a:p>
        </p:txBody>
      </p:sp>
    </p:spTree>
    <p:extLst>
      <p:ext uri="{BB962C8B-B14F-4D97-AF65-F5344CB8AC3E}">
        <p14:creationId xmlns:p14="http://schemas.microsoft.com/office/powerpoint/2010/main" val="362664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8" grpId="0" animBg="1"/>
      <p:bldP spid="24" grpId="0" animBg="1"/>
      <p:bldP spid="25" grpId="0" animBg="1"/>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736" y="2549537"/>
            <a:ext cx="3999652"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Connecteur droit 21"/>
          <p:cNvCxnSpPr/>
          <p:nvPr/>
        </p:nvCxnSpPr>
        <p:spPr>
          <a:xfrm>
            <a:off x="1199877" y="3251616"/>
            <a:ext cx="7692603"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e 26"/>
          <p:cNvGrpSpPr/>
          <p:nvPr/>
        </p:nvGrpSpPr>
        <p:grpSpPr>
          <a:xfrm>
            <a:off x="5714922" y="2707853"/>
            <a:ext cx="1017318" cy="307181"/>
            <a:chOff x="5436096" y="2631975"/>
            <a:chExt cx="1296144" cy="409575"/>
          </a:xfrm>
        </p:grpSpPr>
        <p:sp>
          <p:nvSpPr>
            <p:cNvPr id="25" name="Ellipse 24"/>
            <p:cNvSpPr/>
            <p:nvPr/>
          </p:nvSpPr>
          <p:spPr>
            <a:xfrm>
              <a:off x="5436096" y="2631975"/>
              <a:ext cx="1296144" cy="409575"/>
            </a:xfrm>
            <a:prstGeom prst="ellips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Ellipse 25"/>
            <p:cNvSpPr/>
            <p:nvPr/>
          </p:nvSpPr>
          <p:spPr>
            <a:xfrm>
              <a:off x="5868144" y="2836762"/>
              <a:ext cx="432048" cy="204788"/>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31" name="ZoneTexte 30"/>
          <p:cNvSpPr txBox="1"/>
          <p:nvPr/>
        </p:nvSpPr>
        <p:spPr>
          <a:xfrm>
            <a:off x="7083074" y="3273828"/>
            <a:ext cx="597573" cy="400110"/>
          </a:xfrm>
          <a:prstGeom prst="rect">
            <a:avLst/>
          </a:prstGeom>
          <a:noFill/>
        </p:spPr>
        <p:txBody>
          <a:bodyPr wrap="square" rtlCol="0">
            <a:spAutoFit/>
          </a:bodyPr>
          <a:lstStyle/>
          <a:p>
            <a:r>
              <a:rPr lang="fr-BE" sz="2000" dirty="0"/>
              <a:t>17</a:t>
            </a:r>
          </a:p>
        </p:txBody>
      </p:sp>
      <p:sp>
        <p:nvSpPr>
          <p:cNvPr id="32" name="ZoneTexte 31"/>
          <p:cNvSpPr txBox="1"/>
          <p:nvPr/>
        </p:nvSpPr>
        <p:spPr>
          <a:xfrm>
            <a:off x="5714922" y="3273828"/>
            <a:ext cx="597573" cy="400110"/>
          </a:xfrm>
          <a:prstGeom prst="rect">
            <a:avLst/>
          </a:prstGeom>
          <a:noFill/>
        </p:spPr>
        <p:txBody>
          <a:bodyPr wrap="square" rtlCol="0">
            <a:spAutoFit/>
          </a:bodyPr>
          <a:lstStyle/>
          <a:p>
            <a:r>
              <a:rPr lang="fr-BE" sz="2000" dirty="0"/>
              <a:t>16</a:t>
            </a:r>
          </a:p>
        </p:txBody>
      </p:sp>
      <p:sp>
        <p:nvSpPr>
          <p:cNvPr id="34" name="ZoneTexte 33"/>
          <p:cNvSpPr txBox="1"/>
          <p:nvPr/>
        </p:nvSpPr>
        <p:spPr>
          <a:xfrm>
            <a:off x="2411760" y="1347614"/>
            <a:ext cx="1901817" cy="461665"/>
          </a:xfrm>
          <a:prstGeom prst="rect">
            <a:avLst/>
          </a:prstGeom>
          <a:solidFill>
            <a:srgbClr val="FFFF00"/>
          </a:solidFill>
          <a:ln>
            <a:solidFill>
              <a:schemeClr val="tx1"/>
            </a:solidFill>
          </a:ln>
        </p:spPr>
        <p:txBody>
          <a:bodyPr wrap="square" rtlCol="0">
            <a:spAutoFit/>
          </a:bodyPr>
          <a:lstStyle/>
          <a:p>
            <a:r>
              <a:rPr lang="fr-BE" sz="2400" dirty="0"/>
              <a:t>Progestérone</a:t>
            </a:r>
          </a:p>
        </p:txBody>
      </p:sp>
      <p:sp>
        <p:nvSpPr>
          <p:cNvPr id="36" name="ZoneTexte 35"/>
          <p:cNvSpPr txBox="1"/>
          <p:nvPr/>
        </p:nvSpPr>
        <p:spPr>
          <a:xfrm>
            <a:off x="5275388" y="3683519"/>
            <a:ext cx="2051908" cy="461665"/>
          </a:xfrm>
          <a:prstGeom prst="rect">
            <a:avLst/>
          </a:prstGeom>
          <a:solidFill>
            <a:schemeClr val="accent3">
              <a:lumMod val="50000"/>
            </a:schemeClr>
          </a:solidFill>
          <a:ln>
            <a:solidFill>
              <a:schemeClr val="tx1"/>
            </a:solidFill>
          </a:ln>
        </p:spPr>
        <p:txBody>
          <a:bodyPr wrap="square" rtlCol="0">
            <a:spAutoFit/>
          </a:bodyPr>
          <a:lstStyle/>
          <a:p>
            <a:r>
              <a:rPr lang="fr-BE" sz="2400" dirty="0" err="1">
                <a:solidFill>
                  <a:schemeClr val="bg1"/>
                </a:solidFill>
              </a:rPr>
              <a:t>Trophoblastine</a:t>
            </a:r>
            <a:endParaRPr lang="fr-BE" sz="2400" dirty="0">
              <a:solidFill>
                <a:schemeClr val="bg1"/>
              </a:solidFill>
            </a:endParaRPr>
          </a:p>
        </p:txBody>
      </p:sp>
      <p:sp>
        <p:nvSpPr>
          <p:cNvPr id="38" name="ZoneTexte 37"/>
          <p:cNvSpPr txBox="1"/>
          <p:nvPr/>
        </p:nvSpPr>
        <p:spPr>
          <a:xfrm>
            <a:off x="8366914" y="3273828"/>
            <a:ext cx="597573" cy="400110"/>
          </a:xfrm>
          <a:prstGeom prst="rect">
            <a:avLst/>
          </a:prstGeom>
          <a:noFill/>
        </p:spPr>
        <p:txBody>
          <a:bodyPr wrap="square" rtlCol="0">
            <a:spAutoFit/>
          </a:bodyPr>
          <a:lstStyle/>
          <a:p>
            <a:r>
              <a:rPr lang="fr-BE" sz="2000" dirty="0"/>
              <a:t>18</a:t>
            </a:r>
          </a:p>
        </p:txBody>
      </p:sp>
      <p:sp>
        <p:nvSpPr>
          <p:cNvPr id="39" name="ZoneTexte 38"/>
          <p:cNvSpPr txBox="1"/>
          <p:nvPr/>
        </p:nvSpPr>
        <p:spPr>
          <a:xfrm>
            <a:off x="8244408" y="3982293"/>
            <a:ext cx="736672" cy="461665"/>
          </a:xfrm>
          <a:prstGeom prst="rect">
            <a:avLst/>
          </a:prstGeom>
          <a:solidFill>
            <a:schemeClr val="tx2">
              <a:lumMod val="75000"/>
            </a:schemeClr>
          </a:solidFill>
          <a:ln>
            <a:solidFill>
              <a:schemeClr val="tx1"/>
            </a:solidFill>
          </a:ln>
        </p:spPr>
        <p:txBody>
          <a:bodyPr wrap="square" rtlCol="0">
            <a:spAutoFit/>
          </a:bodyPr>
          <a:lstStyle/>
          <a:p>
            <a:r>
              <a:rPr lang="fr-BE" sz="2400" dirty="0">
                <a:solidFill>
                  <a:schemeClr val="bg1"/>
                </a:solidFill>
              </a:rPr>
              <a:t>PAG</a:t>
            </a:r>
          </a:p>
        </p:txBody>
      </p:sp>
      <p:pic>
        <p:nvPicPr>
          <p:cNvPr id="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23478"/>
            <a:ext cx="1313633" cy="851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46686"/>
            <a:ext cx="1542551" cy="88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Triangle rectangle 46"/>
          <p:cNvSpPr/>
          <p:nvPr/>
        </p:nvSpPr>
        <p:spPr>
          <a:xfrm flipH="1">
            <a:off x="1199877" y="2018682"/>
            <a:ext cx="1315424" cy="1163625"/>
          </a:xfrm>
          <a:prstGeom prst="rtTriangle">
            <a:avLst/>
          </a:prstGeom>
          <a:solidFill>
            <a:srgbClr val="FFFF0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2555776" y="2018682"/>
            <a:ext cx="6336704" cy="1154422"/>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0" name="Connecteur droit avec flèche 49"/>
          <p:cNvCxnSpPr/>
          <p:nvPr/>
        </p:nvCxnSpPr>
        <p:spPr>
          <a:xfrm>
            <a:off x="4313578" y="1567049"/>
            <a:ext cx="47444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a:stCxn id="34" idx="1"/>
            <a:endCxn id="2" idx="3"/>
          </p:cNvCxnSpPr>
          <p:nvPr/>
        </p:nvCxnSpPr>
        <p:spPr>
          <a:xfrm flipH="1">
            <a:off x="1547664" y="1578447"/>
            <a:ext cx="864096" cy="1974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ZoneTexte 52"/>
          <p:cNvSpPr txBox="1"/>
          <p:nvPr/>
        </p:nvSpPr>
        <p:spPr>
          <a:xfrm>
            <a:off x="278639" y="3723878"/>
            <a:ext cx="2277137" cy="584775"/>
          </a:xfrm>
          <a:prstGeom prst="rect">
            <a:avLst/>
          </a:prstGeom>
          <a:solidFill>
            <a:srgbClr val="E46C0A"/>
          </a:solidFill>
          <a:ln>
            <a:solidFill>
              <a:schemeClr val="tx1"/>
            </a:solidFill>
          </a:ln>
        </p:spPr>
        <p:txBody>
          <a:bodyPr wrap="square" rtlCol="0">
            <a:spAutoFit/>
          </a:bodyPr>
          <a:lstStyle/>
          <a:p>
            <a:r>
              <a:rPr lang="fr-BE" sz="1600" dirty="0" err="1">
                <a:solidFill>
                  <a:schemeClr val="bg1"/>
                </a:solidFill>
              </a:rPr>
              <a:t>Embryotropines</a:t>
            </a:r>
            <a:endParaRPr lang="fr-BE" sz="1600" dirty="0">
              <a:solidFill>
                <a:schemeClr val="bg1"/>
              </a:solidFill>
            </a:endParaRPr>
          </a:p>
          <a:p>
            <a:r>
              <a:rPr lang="fr-BE" sz="1600" dirty="0">
                <a:solidFill>
                  <a:schemeClr val="bg1"/>
                </a:solidFill>
              </a:rPr>
              <a:t>Ex : </a:t>
            </a:r>
            <a:r>
              <a:rPr lang="fr-BE" sz="1600" dirty="0" err="1">
                <a:solidFill>
                  <a:schemeClr val="bg1"/>
                </a:solidFill>
              </a:rPr>
              <a:t>Heat</a:t>
            </a:r>
            <a:r>
              <a:rPr lang="fr-BE" sz="1600" dirty="0">
                <a:solidFill>
                  <a:schemeClr val="bg1"/>
                </a:solidFill>
              </a:rPr>
              <a:t> </a:t>
            </a:r>
            <a:r>
              <a:rPr lang="fr-BE" sz="1600" dirty="0" err="1">
                <a:solidFill>
                  <a:schemeClr val="bg1"/>
                </a:solidFill>
              </a:rPr>
              <a:t>shock</a:t>
            </a:r>
            <a:r>
              <a:rPr lang="fr-BE" sz="1600" dirty="0">
                <a:solidFill>
                  <a:schemeClr val="bg1"/>
                </a:solidFill>
              </a:rPr>
              <a:t> protéines</a:t>
            </a:r>
          </a:p>
        </p:txBody>
      </p:sp>
      <p:cxnSp>
        <p:nvCxnSpPr>
          <p:cNvPr id="54" name="Connecteur droit 53"/>
          <p:cNvCxnSpPr>
            <a:cxnSpLocks/>
          </p:cNvCxnSpPr>
          <p:nvPr/>
        </p:nvCxnSpPr>
        <p:spPr>
          <a:xfrm>
            <a:off x="1187624" y="3291830"/>
            <a:ext cx="1296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1691680" y="3291830"/>
            <a:ext cx="0" cy="42173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à coins arrondis 27"/>
          <p:cNvSpPr/>
          <p:nvPr/>
        </p:nvSpPr>
        <p:spPr>
          <a:xfrm>
            <a:off x="4788025" y="383808"/>
            <a:ext cx="4017903" cy="448949"/>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Les acteurs du dialogue</a:t>
            </a:r>
          </a:p>
        </p:txBody>
      </p:sp>
      <p:sp>
        <p:nvSpPr>
          <p:cNvPr id="2" name="ZoneTexte 1"/>
          <p:cNvSpPr txBox="1"/>
          <p:nvPr/>
        </p:nvSpPr>
        <p:spPr>
          <a:xfrm>
            <a:off x="179512" y="1059582"/>
            <a:ext cx="1368152" cy="1077218"/>
          </a:xfrm>
          <a:prstGeom prst="rect">
            <a:avLst/>
          </a:prstGeom>
          <a:noFill/>
          <a:ln>
            <a:solidFill>
              <a:srgbClr val="000000"/>
            </a:solidFill>
          </a:ln>
        </p:spPr>
        <p:txBody>
          <a:bodyPr wrap="square" rtlCol="0">
            <a:spAutoFit/>
          </a:bodyPr>
          <a:lstStyle/>
          <a:p>
            <a:r>
              <a:rPr lang="fr-BE" sz="1600" dirty="0"/>
              <a:t>Activation</a:t>
            </a:r>
          </a:p>
          <a:p>
            <a:r>
              <a:rPr lang="fr-BE" sz="1600" dirty="0"/>
              <a:t>du génome </a:t>
            </a:r>
          </a:p>
          <a:p>
            <a:r>
              <a:rPr lang="fr-BE" sz="1600" dirty="0"/>
              <a:t>embryonnaire</a:t>
            </a:r>
          </a:p>
          <a:p>
            <a:r>
              <a:rPr lang="fr-BE" sz="1600" dirty="0"/>
              <a:t>(Stade 4 </a:t>
            </a:r>
            <a:r>
              <a:rPr lang="fr-BE" sz="1600" dirty="0" err="1"/>
              <a:t>cell</a:t>
            </a:r>
            <a:r>
              <a:rPr lang="fr-BE" sz="1600" dirty="0"/>
              <a:t>)</a:t>
            </a:r>
          </a:p>
        </p:txBody>
      </p:sp>
      <p:sp>
        <p:nvSpPr>
          <p:cNvPr id="30" name="ZoneTexte 29"/>
          <p:cNvSpPr txBox="1"/>
          <p:nvPr/>
        </p:nvSpPr>
        <p:spPr>
          <a:xfrm>
            <a:off x="4788024" y="1131590"/>
            <a:ext cx="2883493" cy="584775"/>
          </a:xfrm>
          <a:prstGeom prst="rect">
            <a:avLst/>
          </a:prstGeom>
          <a:noFill/>
          <a:ln>
            <a:solidFill>
              <a:srgbClr val="000000"/>
            </a:solidFill>
          </a:ln>
        </p:spPr>
        <p:txBody>
          <a:bodyPr wrap="square" rtlCol="0">
            <a:spAutoFit/>
          </a:bodyPr>
          <a:lstStyle/>
          <a:p>
            <a:r>
              <a:rPr lang="fr-BE" sz="1600" dirty="0"/>
              <a:t>- Activation du </a:t>
            </a:r>
            <a:r>
              <a:rPr lang="fr-BE" sz="1600" dirty="0" err="1"/>
              <a:t>transcriptome</a:t>
            </a:r>
            <a:endParaRPr lang="fr-BE" sz="1600" dirty="0"/>
          </a:p>
          <a:p>
            <a:r>
              <a:rPr lang="fr-BE" sz="1600" dirty="0"/>
              <a:t>- Induction du rôle </a:t>
            </a:r>
            <a:r>
              <a:rPr lang="fr-BE" sz="1600" dirty="0" err="1"/>
              <a:t>histotrophe</a:t>
            </a:r>
            <a:endParaRPr lang="fr-BE" sz="1600" dirty="0"/>
          </a:p>
        </p:txBody>
      </p:sp>
      <p:sp>
        <p:nvSpPr>
          <p:cNvPr id="11" name="Flèche vers le bas 10"/>
          <p:cNvSpPr/>
          <p:nvPr/>
        </p:nvSpPr>
        <p:spPr>
          <a:xfrm>
            <a:off x="5861734" y="1761660"/>
            <a:ext cx="502060" cy="9461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Flèche courbée vers le haut 11"/>
          <p:cNvSpPr/>
          <p:nvPr/>
        </p:nvSpPr>
        <p:spPr>
          <a:xfrm rot="16945025">
            <a:off x="6796925" y="2302448"/>
            <a:ext cx="2566205" cy="86793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cxnSp>
        <p:nvCxnSpPr>
          <p:cNvPr id="49" name="Connecteur droit avec flèche 48"/>
          <p:cNvCxnSpPr>
            <a:endCxn id="39" idx="0"/>
          </p:cNvCxnSpPr>
          <p:nvPr/>
        </p:nvCxnSpPr>
        <p:spPr>
          <a:xfrm>
            <a:off x="8597449" y="3593402"/>
            <a:ext cx="15295" cy="38889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ZoneTexte 50"/>
          <p:cNvSpPr txBox="1"/>
          <p:nvPr/>
        </p:nvSpPr>
        <p:spPr>
          <a:xfrm>
            <a:off x="4860032" y="4251550"/>
            <a:ext cx="2528324" cy="338554"/>
          </a:xfrm>
          <a:prstGeom prst="rect">
            <a:avLst/>
          </a:prstGeom>
          <a:noFill/>
          <a:ln>
            <a:solidFill>
              <a:srgbClr val="000000"/>
            </a:solidFill>
          </a:ln>
        </p:spPr>
        <p:txBody>
          <a:bodyPr wrap="square" rtlCol="0">
            <a:spAutoFit/>
          </a:bodyPr>
          <a:lstStyle/>
          <a:p>
            <a:r>
              <a:rPr lang="fr-BE" sz="1600" dirty="0"/>
              <a:t>Inhibition de la lutéolyse</a:t>
            </a:r>
          </a:p>
        </p:txBody>
      </p:sp>
      <p:pic>
        <p:nvPicPr>
          <p:cNvPr id="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2499742"/>
            <a:ext cx="725934" cy="601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ZoneTexte 56"/>
          <p:cNvSpPr txBox="1"/>
          <p:nvPr/>
        </p:nvSpPr>
        <p:spPr>
          <a:xfrm>
            <a:off x="6635958" y="2101808"/>
            <a:ext cx="1491803" cy="369332"/>
          </a:xfrm>
          <a:prstGeom prst="rect">
            <a:avLst/>
          </a:prstGeom>
          <a:noFill/>
          <a:ln>
            <a:solidFill>
              <a:srgbClr val="000000"/>
            </a:solidFill>
          </a:ln>
        </p:spPr>
        <p:txBody>
          <a:bodyPr wrap="square" rtlCol="0">
            <a:spAutoFit/>
          </a:bodyPr>
          <a:lstStyle/>
          <a:p>
            <a:r>
              <a:rPr lang="fr-BE" dirty="0" err="1"/>
              <a:t>Cell</a:t>
            </a:r>
            <a:r>
              <a:rPr lang="fr-BE" dirty="0"/>
              <a:t> </a:t>
            </a:r>
            <a:r>
              <a:rPr lang="fr-BE" dirty="0" err="1"/>
              <a:t>binuclées</a:t>
            </a:r>
            <a:endParaRPr lang="fr-BE" dirty="0"/>
          </a:p>
        </p:txBody>
      </p:sp>
      <p:sp>
        <p:nvSpPr>
          <p:cNvPr id="60" name="ZoneTexte 59"/>
          <p:cNvSpPr txBox="1"/>
          <p:nvPr/>
        </p:nvSpPr>
        <p:spPr>
          <a:xfrm>
            <a:off x="278639" y="4371950"/>
            <a:ext cx="2493161" cy="584775"/>
          </a:xfrm>
          <a:prstGeom prst="rect">
            <a:avLst/>
          </a:prstGeom>
          <a:solidFill>
            <a:schemeClr val="accent3">
              <a:lumMod val="75000"/>
            </a:schemeClr>
          </a:solidFill>
          <a:ln>
            <a:solidFill>
              <a:schemeClr val="tx1"/>
            </a:solidFill>
          </a:ln>
        </p:spPr>
        <p:txBody>
          <a:bodyPr wrap="square" rtlCol="0">
            <a:spAutoFit/>
          </a:bodyPr>
          <a:lstStyle/>
          <a:p>
            <a:r>
              <a:rPr lang="fr-BE" sz="1600" dirty="0">
                <a:solidFill>
                  <a:schemeClr val="bg1"/>
                </a:solidFill>
              </a:rPr>
              <a:t>Contrôle du </a:t>
            </a:r>
            <a:r>
              <a:rPr lang="fr-BE" sz="1600" dirty="0" err="1">
                <a:solidFill>
                  <a:schemeClr val="bg1"/>
                </a:solidFill>
              </a:rPr>
              <a:t>métabolome</a:t>
            </a:r>
            <a:r>
              <a:rPr lang="fr-BE" sz="1600" dirty="0">
                <a:solidFill>
                  <a:schemeClr val="bg1"/>
                </a:solidFill>
              </a:rPr>
              <a:t> </a:t>
            </a:r>
          </a:p>
          <a:p>
            <a:r>
              <a:rPr lang="fr-BE" sz="1600" dirty="0">
                <a:solidFill>
                  <a:schemeClr val="bg1"/>
                </a:solidFill>
              </a:rPr>
              <a:t>de l’oviducte par l’embryon</a:t>
            </a:r>
          </a:p>
        </p:txBody>
      </p:sp>
    </p:spTree>
    <p:extLst>
      <p:ext uri="{BB962C8B-B14F-4D97-AF65-F5344CB8AC3E}">
        <p14:creationId xmlns:p14="http://schemas.microsoft.com/office/powerpoint/2010/main" val="160174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9" grpId="0" animBg="1"/>
      <p:bldP spid="47" grpId="0" animBg="1"/>
      <p:bldP spid="48" grpId="0" animBg="1"/>
      <p:bldP spid="53" grpId="0" animBg="1"/>
      <p:bldP spid="2" grpId="0" animBg="1"/>
      <p:bldP spid="30" grpId="0" animBg="1"/>
      <p:bldP spid="11" grpId="0" animBg="1"/>
      <p:bldP spid="12" grpId="0" animBg="1"/>
      <p:bldP spid="51" grpId="0" animBg="1"/>
      <p:bldP spid="57" grpId="0" animBg="1"/>
      <p:bldP spid="6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3568" y="2139702"/>
            <a:ext cx="7560840" cy="2016224"/>
          </a:xfrm>
        </p:spPr>
        <p:txBody>
          <a:bodyPr>
            <a:normAutofit/>
          </a:bodyPr>
          <a:lstStyle/>
          <a:p>
            <a:pPr marL="514350" indent="-514350">
              <a:buFont typeface="+mj-lt"/>
              <a:buAutoNum type="arabicPeriod"/>
            </a:pPr>
            <a:r>
              <a:rPr lang="fr-BE" sz="2400" dirty="0">
                <a:solidFill>
                  <a:schemeClr val="bg1"/>
                </a:solidFill>
              </a:rPr>
              <a:t>En 20 jours, la longueur de « l’embryon » est multipliée par 1.300 (0,15 mm à 20 cm)</a:t>
            </a:r>
          </a:p>
          <a:p>
            <a:pPr marL="514350" indent="-514350">
              <a:buFont typeface="+mj-lt"/>
              <a:buAutoNum type="arabicPeriod"/>
            </a:pPr>
            <a:r>
              <a:rPr lang="fr-BE" sz="2400" dirty="0">
                <a:solidFill>
                  <a:schemeClr val="bg1"/>
                </a:solidFill>
              </a:rPr>
              <a:t>Progestérone, </a:t>
            </a:r>
            <a:r>
              <a:rPr lang="fr-BE" sz="2400" dirty="0" err="1">
                <a:solidFill>
                  <a:schemeClr val="bg1"/>
                </a:solidFill>
              </a:rPr>
              <a:t>trophoblastine</a:t>
            </a:r>
            <a:r>
              <a:rPr lang="fr-BE" sz="2400" dirty="0">
                <a:solidFill>
                  <a:schemeClr val="bg1"/>
                </a:solidFill>
              </a:rPr>
              <a:t> et PAG sont les acteurs essentiels du dialogue entre l’embryon et l’utérus</a:t>
            </a: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179512" y="1275606"/>
            <a:ext cx="8784976" cy="309634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183127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1475656" y="1059582"/>
            <a:ext cx="6480720" cy="216024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4000" dirty="0"/>
              <a:t>Quels sont les facteurs </a:t>
            </a:r>
          </a:p>
          <a:p>
            <a:pPr lvl="1" algn="ctr"/>
            <a:r>
              <a:rPr lang="fr-BE" sz="4000" dirty="0"/>
              <a:t>de réussite d’un transfert d’embryon ?</a:t>
            </a:r>
          </a:p>
        </p:txBody>
      </p:sp>
    </p:spTree>
    <p:extLst>
      <p:ext uri="{BB962C8B-B14F-4D97-AF65-F5344CB8AC3E}">
        <p14:creationId xmlns:p14="http://schemas.microsoft.com/office/powerpoint/2010/main" val="3382887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66" name="Connecteur droit 265"/>
          <p:cNvCxnSpPr/>
          <p:nvPr/>
        </p:nvCxnSpPr>
        <p:spPr>
          <a:xfrm>
            <a:off x="499676" y="2697764"/>
            <a:ext cx="8464812"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 name="Titre 1"/>
          <p:cNvSpPr txBox="1">
            <a:spLocks/>
          </p:cNvSpPr>
          <p:nvPr/>
        </p:nvSpPr>
        <p:spPr>
          <a:xfrm>
            <a:off x="1626342" y="2352548"/>
            <a:ext cx="92943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J 1 à J7</a:t>
            </a:r>
          </a:p>
        </p:txBody>
      </p:sp>
      <p:sp>
        <p:nvSpPr>
          <p:cNvPr id="308" name="Titre 1"/>
          <p:cNvSpPr txBox="1">
            <a:spLocks/>
          </p:cNvSpPr>
          <p:nvPr/>
        </p:nvSpPr>
        <p:spPr>
          <a:xfrm>
            <a:off x="499676" y="2352547"/>
            <a:ext cx="1047988"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p>
        </p:txBody>
      </p:sp>
      <p:pic>
        <p:nvPicPr>
          <p:cNvPr id="311" name="Picture 4" descr="Résultat de recherche d'images pour &quot;embryon défini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3" y="1561107"/>
            <a:ext cx="864096"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2" name="Picture 6" descr="Résultat de recherche d'images pour &quot;spermatozoïd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84" y="1561107"/>
            <a:ext cx="903972"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6" name="Titre 1"/>
          <p:cNvSpPr txBox="1">
            <a:spLocks/>
          </p:cNvSpPr>
          <p:nvPr/>
        </p:nvSpPr>
        <p:spPr>
          <a:xfrm>
            <a:off x="2602516" y="2352547"/>
            <a:ext cx="1897477"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J8 à J27</a:t>
            </a:r>
          </a:p>
        </p:txBody>
      </p:sp>
      <p:sp>
        <p:nvSpPr>
          <p:cNvPr id="317" name="Titre 1"/>
          <p:cNvSpPr txBox="1">
            <a:spLocks/>
          </p:cNvSpPr>
          <p:nvPr/>
        </p:nvSpPr>
        <p:spPr>
          <a:xfrm>
            <a:off x="4572002" y="2352548"/>
            <a:ext cx="1775047" cy="21572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J28 à J45</a:t>
            </a:r>
          </a:p>
        </p:txBody>
      </p:sp>
      <p:sp>
        <p:nvSpPr>
          <p:cNvPr id="318" name="Titre 1"/>
          <p:cNvSpPr txBox="1">
            <a:spLocks/>
          </p:cNvSpPr>
          <p:nvPr/>
        </p:nvSpPr>
        <p:spPr>
          <a:xfrm>
            <a:off x="6444208" y="2352548"/>
            <a:ext cx="2428913" cy="21572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&gt; J45</a:t>
            </a: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9997" y="1518682"/>
            <a:ext cx="1259057" cy="76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7075236" y="1488451"/>
            <a:ext cx="1380864" cy="798560"/>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758" y="1561107"/>
            <a:ext cx="1528218" cy="7259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5" name="Rectangle à coins arrondis 354"/>
          <p:cNvSpPr/>
          <p:nvPr/>
        </p:nvSpPr>
        <p:spPr>
          <a:xfrm>
            <a:off x="1658391" y="1164415"/>
            <a:ext cx="2841600"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précoce</a:t>
            </a:r>
          </a:p>
        </p:txBody>
      </p:sp>
      <p:sp>
        <p:nvSpPr>
          <p:cNvPr id="358" name="Rectangle à coins arrondis 357"/>
          <p:cNvSpPr/>
          <p:nvPr/>
        </p:nvSpPr>
        <p:spPr>
          <a:xfrm>
            <a:off x="4572000" y="771550"/>
            <a:ext cx="1728192" cy="6300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tardive</a:t>
            </a:r>
          </a:p>
        </p:txBody>
      </p:sp>
      <p:sp>
        <p:nvSpPr>
          <p:cNvPr id="359" name="Rectangle à coins arrondis 358"/>
          <p:cNvSpPr/>
          <p:nvPr/>
        </p:nvSpPr>
        <p:spPr>
          <a:xfrm>
            <a:off x="6460729" y="1152771"/>
            <a:ext cx="1728192"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a:t>
            </a:r>
            <a:r>
              <a:rPr lang="fr-BE" sz="1200" dirty="0" err="1">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sp>
        <p:nvSpPr>
          <p:cNvPr id="88" name="Rectangle à coins arrondis 87"/>
          <p:cNvSpPr/>
          <p:nvPr/>
        </p:nvSpPr>
        <p:spPr>
          <a:xfrm>
            <a:off x="1790217" y="123479"/>
            <a:ext cx="5814379" cy="504056"/>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Définir périodes et prévalence des pertes de gestation</a:t>
            </a:r>
          </a:p>
        </p:txBody>
      </p:sp>
      <p:sp>
        <p:nvSpPr>
          <p:cNvPr id="94" name="Titre 1"/>
          <p:cNvSpPr txBox="1">
            <a:spLocks/>
          </p:cNvSpPr>
          <p:nvPr/>
        </p:nvSpPr>
        <p:spPr>
          <a:xfrm>
            <a:off x="499676" y="2834814"/>
            <a:ext cx="1047988" cy="34900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Non Fécond</a:t>
            </a:r>
          </a:p>
        </p:txBody>
      </p:sp>
      <p:sp>
        <p:nvSpPr>
          <p:cNvPr id="95" name="Titre 1"/>
          <p:cNvSpPr txBox="1">
            <a:spLocks/>
          </p:cNvSpPr>
          <p:nvPr/>
        </p:nvSpPr>
        <p:spPr>
          <a:xfrm>
            <a:off x="1658392" y="2834814"/>
            <a:ext cx="897385" cy="34900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ME très précoce</a:t>
            </a:r>
          </a:p>
        </p:txBody>
      </p:sp>
      <p:sp>
        <p:nvSpPr>
          <p:cNvPr id="96" name="Titre 1"/>
          <p:cNvSpPr txBox="1">
            <a:spLocks/>
          </p:cNvSpPr>
          <p:nvPr/>
        </p:nvSpPr>
        <p:spPr>
          <a:xfrm>
            <a:off x="2659168" y="2834814"/>
            <a:ext cx="1840824" cy="244349"/>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ME précoce</a:t>
            </a:r>
          </a:p>
        </p:txBody>
      </p:sp>
      <p:sp>
        <p:nvSpPr>
          <p:cNvPr id="97" name="Titre 1"/>
          <p:cNvSpPr txBox="1">
            <a:spLocks/>
          </p:cNvSpPr>
          <p:nvPr/>
        </p:nvSpPr>
        <p:spPr>
          <a:xfrm>
            <a:off x="6460730" y="2834814"/>
            <a:ext cx="2287735" cy="25121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Avortement J45 – J260 </a:t>
            </a:r>
          </a:p>
        </p:txBody>
      </p:sp>
      <p:sp>
        <p:nvSpPr>
          <p:cNvPr id="98" name="Titre 1"/>
          <p:cNvSpPr txBox="1">
            <a:spLocks/>
          </p:cNvSpPr>
          <p:nvPr/>
        </p:nvSpPr>
        <p:spPr>
          <a:xfrm>
            <a:off x="4572002" y="2834814"/>
            <a:ext cx="1775046" cy="25121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ME tardive</a:t>
            </a:r>
          </a:p>
        </p:txBody>
      </p:sp>
      <p:sp>
        <p:nvSpPr>
          <p:cNvPr id="100" name="Titre 1"/>
          <p:cNvSpPr txBox="1">
            <a:spLocks/>
          </p:cNvSpPr>
          <p:nvPr/>
        </p:nvSpPr>
        <p:spPr>
          <a:xfrm>
            <a:off x="6512711" y="3200328"/>
            <a:ext cx="2451777" cy="36153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Accouchement prématuré</a:t>
            </a:r>
          </a:p>
          <a:p>
            <a:r>
              <a:rPr lang="fr-BE" sz="1200" dirty="0">
                <a:latin typeface="Verdana" panose="020B0604030504040204" pitchFamily="34" charset="0"/>
                <a:ea typeface="Verdana" panose="020B0604030504040204" pitchFamily="34" charset="0"/>
                <a:cs typeface="Verdana" panose="020B0604030504040204" pitchFamily="34" charset="0"/>
              </a:rPr>
              <a:t>&gt; J260</a:t>
            </a:r>
          </a:p>
        </p:txBody>
      </p:sp>
      <p:sp>
        <p:nvSpPr>
          <p:cNvPr id="2" name="ZoneTexte 1"/>
          <p:cNvSpPr txBox="1"/>
          <p:nvPr/>
        </p:nvSpPr>
        <p:spPr>
          <a:xfrm>
            <a:off x="647605" y="3723878"/>
            <a:ext cx="752129" cy="369332"/>
          </a:xfrm>
          <a:prstGeom prst="rect">
            <a:avLst/>
          </a:prstGeom>
          <a:solidFill>
            <a:schemeClr val="accent2">
              <a:lumMod val="75000"/>
            </a:schemeClr>
          </a:solidFill>
        </p:spPr>
        <p:txBody>
          <a:bodyPr wrap="none" rtlCol="0">
            <a:spAutoFit/>
          </a:bodyPr>
          <a:lstStyle/>
          <a:p>
            <a:r>
              <a:rPr lang="fr-BE" dirty="0">
                <a:solidFill>
                  <a:schemeClr val="bg1"/>
                </a:solidFill>
              </a:rPr>
              <a:t>≈20 %</a:t>
            </a:r>
          </a:p>
        </p:txBody>
      </p:sp>
      <p:sp>
        <p:nvSpPr>
          <p:cNvPr id="26" name="ZoneTexte 25"/>
          <p:cNvSpPr txBox="1"/>
          <p:nvPr/>
        </p:nvSpPr>
        <p:spPr>
          <a:xfrm>
            <a:off x="1790217" y="3723878"/>
            <a:ext cx="752129" cy="369332"/>
          </a:xfrm>
          <a:prstGeom prst="rect">
            <a:avLst/>
          </a:prstGeom>
          <a:solidFill>
            <a:schemeClr val="accent2">
              <a:lumMod val="75000"/>
            </a:schemeClr>
          </a:solidFill>
        </p:spPr>
        <p:txBody>
          <a:bodyPr wrap="none" rtlCol="0">
            <a:spAutoFit/>
          </a:bodyPr>
          <a:lstStyle/>
          <a:p>
            <a:r>
              <a:rPr lang="fr-BE" dirty="0">
                <a:solidFill>
                  <a:schemeClr val="bg1"/>
                </a:solidFill>
              </a:rPr>
              <a:t>≈30 %</a:t>
            </a:r>
          </a:p>
        </p:txBody>
      </p:sp>
      <p:sp>
        <p:nvSpPr>
          <p:cNvPr id="27" name="ZoneTexte 26"/>
          <p:cNvSpPr txBox="1"/>
          <p:nvPr/>
        </p:nvSpPr>
        <p:spPr>
          <a:xfrm>
            <a:off x="5260031" y="3723878"/>
            <a:ext cx="939681" cy="369332"/>
          </a:xfrm>
          <a:prstGeom prst="rect">
            <a:avLst/>
          </a:prstGeom>
          <a:solidFill>
            <a:schemeClr val="accent2">
              <a:lumMod val="75000"/>
            </a:schemeClr>
          </a:solidFill>
        </p:spPr>
        <p:txBody>
          <a:bodyPr wrap="none" rtlCol="0">
            <a:spAutoFit/>
          </a:bodyPr>
          <a:lstStyle/>
          <a:p>
            <a:r>
              <a:rPr lang="fr-BE" dirty="0">
                <a:solidFill>
                  <a:schemeClr val="bg1"/>
                </a:solidFill>
              </a:rPr>
              <a:t>≈5-10 %</a:t>
            </a:r>
          </a:p>
        </p:txBody>
      </p:sp>
      <p:sp>
        <p:nvSpPr>
          <p:cNvPr id="28" name="ZoneTexte 27"/>
          <p:cNvSpPr txBox="1"/>
          <p:nvPr/>
        </p:nvSpPr>
        <p:spPr>
          <a:xfrm>
            <a:off x="7088703" y="3723878"/>
            <a:ext cx="750526" cy="369332"/>
          </a:xfrm>
          <a:prstGeom prst="rect">
            <a:avLst/>
          </a:prstGeom>
          <a:solidFill>
            <a:schemeClr val="accent2">
              <a:lumMod val="75000"/>
            </a:schemeClr>
          </a:solidFill>
        </p:spPr>
        <p:txBody>
          <a:bodyPr wrap="none" rtlCol="0">
            <a:spAutoFit/>
          </a:bodyPr>
          <a:lstStyle/>
          <a:p>
            <a:r>
              <a:rPr lang="fr-BE" dirty="0">
                <a:solidFill>
                  <a:schemeClr val="bg1"/>
                </a:solidFill>
              </a:rPr>
              <a:t>≈ &lt;5%</a:t>
            </a:r>
          </a:p>
        </p:txBody>
      </p:sp>
      <p:sp>
        <p:nvSpPr>
          <p:cNvPr id="29" name="ZoneTexte 28"/>
          <p:cNvSpPr txBox="1"/>
          <p:nvPr/>
        </p:nvSpPr>
        <p:spPr>
          <a:xfrm>
            <a:off x="3387823" y="3723878"/>
            <a:ext cx="752129" cy="369332"/>
          </a:xfrm>
          <a:prstGeom prst="rect">
            <a:avLst/>
          </a:prstGeom>
          <a:solidFill>
            <a:schemeClr val="accent2">
              <a:lumMod val="75000"/>
            </a:schemeClr>
          </a:solidFill>
        </p:spPr>
        <p:txBody>
          <a:bodyPr wrap="none" rtlCol="0">
            <a:spAutoFit/>
          </a:bodyPr>
          <a:lstStyle/>
          <a:p>
            <a:r>
              <a:rPr lang="fr-BE" dirty="0">
                <a:solidFill>
                  <a:schemeClr val="bg1"/>
                </a:solidFill>
              </a:rPr>
              <a:t>≈20 %</a:t>
            </a:r>
          </a:p>
        </p:txBody>
      </p:sp>
    </p:spTree>
    <p:extLst>
      <p:ext uri="{BB962C8B-B14F-4D97-AF65-F5344CB8AC3E}">
        <p14:creationId xmlns:p14="http://schemas.microsoft.com/office/powerpoint/2010/main" val="8289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100" grpId="0" animBg="1"/>
      <p:bldP spid="2" grpId="0" animBg="1"/>
      <p:bldP spid="26" grpId="0" animBg="1"/>
      <p:bldP spid="27" grpId="0" animBg="1"/>
      <p:bldP spid="28" grpId="0" animBg="1"/>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3C4C2A-2209-E363-8435-9634064697C0}"/>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1D0F6864-61D5-5E82-8725-2A8D6F806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814"/>
            <a:ext cx="9144000" cy="5109254"/>
          </a:xfrm>
          <a:prstGeom prst="rect">
            <a:avLst/>
          </a:prstGeom>
        </p:spPr>
      </p:pic>
      <p:sp>
        <p:nvSpPr>
          <p:cNvPr id="3" name="ZoneTexte 2">
            <a:extLst>
              <a:ext uri="{FF2B5EF4-FFF2-40B4-BE49-F238E27FC236}">
                <a16:creationId xmlns:a16="http://schemas.microsoft.com/office/drawing/2014/main" id="{80A58A96-B3F5-D328-E8CD-98FE1FFE6F3E}"/>
              </a:ext>
            </a:extLst>
          </p:cNvPr>
          <p:cNvSpPr txBox="1"/>
          <p:nvPr/>
        </p:nvSpPr>
        <p:spPr>
          <a:xfrm>
            <a:off x="2596458" y="4011910"/>
            <a:ext cx="1964989" cy="276999"/>
          </a:xfrm>
          <a:prstGeom prst="rect">
            <a:avLst/>
          </a:prstGeom>
          <a:noFill/>
        </p:spPr>
        <p:txBody>
          <a:bodyPr wrap="square">
            <a:spAutoFit/>
          </a:bodyPr>
          <a:lstStyle/>
          <a:p>
            <a:r>
              <a:rPr lang="fr-FR"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Interferon</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stimulated</a:t>
            </a:r>
            <a:r>
              <a:rPr lang="fr-FR"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genes</a:t>
            </a:r>
            <a:endParaRPr lang="fr-BE" sz="1200" dirty="0">
              <a:solidFill>
                <a:schemeClr val="bg1"/>
              </a:solidFill>
            </a:endParaRPr>
          </a:p>
        </p:txBody>
      </p:sp>
    </p:spTree>
    <p:extLst>
      <p:ext uri="{BB962C8B-B14F-4D97-AF65-F5344CB8AC3E}">
        <p14:creationId xmlns:p14="http://schemas.microsoft.com/office/powerpoint/2010/main" val="20913962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15566"/>
            <a:ext cx="5779922" cy="331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07504" y="4659982"/>
            <a:ext cx="3798412" cy="307777"/>
          </a:xfrm>
          <a:prstGeom prst="rect">
            <a:avLst/>
          </a:prstGeom>
          <a:noFill/>
        </p:spPr>
        <p:txBody>
          <a:bodyPr wrap="none" rtlCol="0">
            <a:spAutoFit/>
          </a:bodyPr>
          <a:lstStyle/>
          <a:p>
            <a:r>
              <a:rPr lang="fr-BE" sz="1400" dirty="0">
                <a:solidFill>
                  <a:schemeClr val="bg1">
                    <a:lumMod val="75000"/>
                  </a:schemeClr>
                </a:solidFill>
              </a:rPr>
              <a:t>Hansen PJ </a:t>
            </a:r>
            <a:r>
              <a:rPr lang="en-US" sz="1400" dirty="0">
                <a:solidFill>
                  <a:schemeClr val="bg1">
                    <a:lumMod val="75000"/>
                  </a:schemeClr>
                </a:solidFill>
              </a:rPr>
              <a:t>Journal of Animal Science, 2020, 98, 11</a:t>
            </a:r>
            <a:endParaRPr lang="fr-BE" sz="1400" dirty="0">
              <a:solidFill>
                <a:schemeClr val="bg1">
                  <a:lumMod val="75000"/>
                </a:schemeClr>
              </a:solidFill>
            </a:endParaRPr>
          </a:p>
        </p:txBody>
      </p:sp>
      <p:sp>
        <p:nvSpPr>
          <p:cNvPr id="4" name="Rectangle à coins arrondis 3"/>
          <p:cNvSpPr/>
          <p:nvPr/>
        </p:nvSpPr>
        <p:spPr>
          <a:xfrm>
            <a:off x="1338914" y="254107"/>
            <a:ext cx="3917165" cy="504056"/>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 de gestation à J7 : TE vs IA</a:t>
            </a:r>
          </a:p>
        </p:txBody>
      </p:sp>
      <p:sp>
        <p:nvSpPr>
          <p:cNvPr id="5" name="Rectangle à coins arrondis 4"/>
          <p:cNvSpPr>
            <a:spLocks noChangeArrowheads="1"/>
          </p:cNvSpPr>
          <p:nvPr/>
        </p:nvSpPr>
        <p:spPr bwMode="auto">
          <a:xfrm>
            <a:off x="4139952" y="3651870"/>
            <a:ext cx="792088" cy="432197"/>
          </a:xfrm>
          <a:prstGeom prst="roundRect">
            <a:avLst>
              <a:gd name="adj" fmla="val 1666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fr-BE" altLang="fr-FR" sz="2400">
              <a:latin typeface="Times New Roman" pitchFamily="18" charset="0"/>
            </a:endParaRPr>
          </a:p>
        </p:txBody>
      </p:sp>
      <p:sp>
        <p:nvSpPr>
          <p:cNvPr id="2" name="ZoneTexte 1"/>
          <p:cNvSpPr txBox="1"/>
          <p:nvPr/>
        </p:nvSpPr>
        <p:spPr>
          <a:xfrm>
            <a:off x="2134067" y="2984634"/>
            <a:ext cx="1985159" cy="523220"/>
          </a:xfrm>
          <a:prstGeom prst="rect">
            <a:avLst/>
          </a:prstGeom>
          <a:solidFill>
            <a:schemeClr val="accent3">
              <a:lumMod val="60000"/>
              <a:lumOff val="40000"/>
            </a:schemeClr>
          </a:solidFill>
          <a:ln>
            <a:solidFill>
              <a:schemeClr val="tx1"/>
            </a:solidFill>
          </a:ln>
        </p:spPr>
        <p:txBody>
          <a:bodyPr wrap="none" rtlCol="0">
            <a:spAutoFit/>
          </a:bodyPr>
          <a:lstStyle/>
          <a:p>
            <a:pPr algn="ctr"/>
            <a:r>
              <a:rPr lang="fr-BE" sz="1400" dirty="0"/>
              <a:t>Mortalité embryonnaire </a:t>
            </a:r>
          </a:p>
          <a:p>
            <a:pPr algn="ctr"/>
            <a:r>
              <a:rPr lang="fr-BE" sz="1400" dirty="0"/>
              <a:t>très précoce</a:t>
            </a:r>
          </a:p>
        </p:txBody>
      </p:sp>
      <p:sp>
        <p:nvSpPr>
          <p:cNvPr id="7" name="ZoneTexte 6"/>
          <p:cNvSpPr txBox="1"/>
          <p:nvPr/>
        </p:nvSpPr>
        <p:spPr>
          <a:xfrm>
            <a:off x="1225658" y="2427734"/>
            <a:ext cx="682046" cy="523220"/>
          </a:xfrm>
          <a:prstGeom prst="rect">
            <a:avLst/>
          </a:prstGeom>
          <a:solidFill>
            <a:schemeClr val="accent2">
              <a:lumMod val="60000"/>
              <a:lumOff val="40000"/>
            </a:schemeClr>
          </a:solidFill>
          <a:ln>
            <a:solidFill>
              <a:schemeClr val="tx1"/>
            </a:solidFill>
          </a:ln>
        </p:spPr>
        <p:txBody>
          <a:bodyPr wrap="none" rtlCol="0">
            <a:spAutoFit/>
          </a:bodyPr>
          <a:lstStyle/>
          <a:p>
            <a:pPr algn="ctr"/>
            <a:r>
              <a:rPr lang="fr-BE" sz="1400" dirty="0"/>
              <a:t>Non</a:t>
            </a:r>
          </a:p>
          <a:p>
            <a:pPr algn="ctr"/>
            <a:r>
              <a:rPr lang="fr-BE" sz="1400" dirty="0"/>
              <a:t>fécond</a:t>
            </a:r>
          </a:p>
        </p:txBody>
      </p:sp>
    </p:spTree>
    <p:extLst>
      <p:ext uri="{BB962C8B-B14F-4D97-AF65-F5344CB8AC3E}">
        <p14:creationId xmlns:p14="http://schemas.microsoft.com/office/powerpoint/2010/main" val="141574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287" y="631976"/>
            <a:ext cx="39433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07504" y="4659982"/>
            <a:ext cx="3798412" cy="307777"/>
          </a:xfrm>
          <a:prstGeom prst="rect">
            <a:avLst/>
          </a:prstGeom>
          <a:noFill/>
        </p:spPr>
        <p:txBody>
          <a:bodyPr wrap="none" rtlCol="0">
            <a:spAutoFit/>
          </a:bodyPr>
          <a:lstStyle/>
          <a:p>
            <a:r>
              <a:rPr lang="fr-BE" sz="1400" dirty="0">
                <a:solidFill>
                  <a:schemeClr val="bg1">
                    <a:lumMod val="75000"/>
                  </a:schemeClr>
                </a:solidFill>
              </a:rPr>
              <a:t>Hansen PJ </a:t>
            </a:r>
            <a:r>
              <a:rPr lang="en-US" sz="1400" dirty="0">
                <a:solidFill>
                  <a:schemeClr val="bg1">
                    <a:lumMod val="75000"/>
                  </a:schemeClr>
                </a:solidFill>
              </a:rPr>
              <a:t>Journal of Animal Science, 2020, 98, 11</a:t>
            </a:r>
            <a:endParaRPr lang="fr-BE" sz="1400" dirty="0">
              <a:solidFill>
                <a:schemeClr val="bg1">
                  <a:lumMod val="75000"/>
                </a:schemeClr>
              </a:solidFill>
            </a:endParaRPr>
          </a:p>
        </p:txBody>
      </p:sp>
      <p:sp>
        <p:nvSpPr>
          <p:cNvPr id="2" name="ZoneTexte 1"/>
          <p:cNvSpPr txBox="1"/>
          <p:nvPr/>
        </p:nvSpPr>
        <p:spPr>
          <a:xfrm>
            <a:off x="395536" y="699542"/>
            <a:ext cx="3982052" cy="646331"/>
          </a:xfrm>
          <a:prstGeom prst="rect">
            <a:avLst/>
          </a:prstGeom>
          <a:solidFill>
            <a:schemeClr val="tx2">
              <a:lumMod val="75000"/>
            </a:schemeClr>
          </a:solidFill>
        </p:spPr>
        <p:txBody>
          <a:bodyPr wrap="none" rtlCol="0">
            <a:spAutoFit/>
          </a:bodyPr>
          <a:lstStyle/>
          <a:p>
            <a:r>
              <a:rPr lang="fr-BE" dirty="0">
                <a:solidFill>
                  <a:schemeClr val="bg1"/>
                </a:solidFill>
              </a:rPr>
              <a:t>Au 30</a:t>
            </a:r>
            <a:r>
              <a:rPr lang="fr-BE" baseline="30000" dirty="0">
                <a:solidFill>
                  <a:schemeClr val="bg1"/>
                </a:solidFill>
              </a:rPr>
              <a:t>ème</a:t>
            </a:r>
            <a:r>
              <a:rPr lang="fr-BE" dirty="0">
                <a:solidFill>
                  <a:schemeClr val="bg1"/>
                </a:solidFill>
              </a:rPr>
              <a:t> jour, les % de gestation </a:t>
            </a:r>
          </a:p>
          <a:p>
            <a:r>
              <a:rPr lang="fr-BE" dirty="0">
                <a:solidFill>
                  <a:schemeClr val="bg1"/>
                </a:solidFill>
              </a:rPr>
              <a:t>sont comparables après une IA et un TE</a:t>
            </a:r>
          </a:p>
        </p:txBody>
      </p:sp>
      <p:sp>
        <p:nvSpPr>
          <p:cNvPr id="4" name="Flèche vers le bas 3"/>
          <p:cNvSpPr/>
          <p:nvPr/>
        </p:nvSpPr>
        <p:spPr>
          <a:xfrm>
            <a:off x="1907704" y="1491630"/>
            <a:ext cx="431537" cy="865837"/>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1291068" y="2499742"/>
            <a:ext cx="1773178" cy="369332"/>
          </a:xfrm>
          <a:prstGeom prst="rect">
            <a:avLst/>
          </a:prstGeom>
          <a:solidFill>
            <a:schemeClr val="tx2">
              <a:lumMod val="75000"/>
            </a:schemeClr>
          </a:solidFill>
        </p:spPr>
        <p:txBody>
          <a:bodyPr wrap="none" rtlCol="0">
            <a:spAutoFit/>
          </a:bodyPr>
          <a:lstStyle/>
          <a:p>
            <a:r>
              <a:rPr lang="fr-BE" dirty="0">
                <a:solidFill>
                  <a:schemeClr val="bg1"/>
                </a:solidFill>
              </a:rPr>
              <a:t>Deux exceptions</a:t>
            </a:r>
          </a:p>
        </p:txBody>
      </p:sp>
      <p:sp>
        <p:nvSpPr>
          <p:cNvPr id="8" name="Flèche vers le bas 7"/>
          <p:cNvSpPr/>
          <p:nvPr/>
        </p:nvSpPr>
        <p:spPr>
          <a:xfrm rot="16200000">
            <a:off x="3851177" y="2066439"/>
            <a:ext cx="431537" cy="129814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4704805" y="103733"/>
            <a:ext cx="3587457" cy="307777"/>
          </a:xfrm>
          <a:prstGeom prst="rect">
            <a:avLst/>
          </a:prstGeom>
          <a:noFill/>
        </p:spPr>
        <p:txBody>
          <a:bodyPr wrap="none" rtlCol="0">
            <a:spAutoFit/>
          </a:bodyPr>
          <a:lstStyle/>
          <a:p>
            <a:r>
              <a:rPr lang="fr-BE" sz="1400" dirty="0">
                <a:solidFill>
                  <a:schemeClr val="bg1"/>
                </a:solidFill>
              </a:rPr>
              <a:t>Si production en l’absence de stress thermique</a:t>
            </a:r>
          </a:p>
        </p:txBody>
      </p:sp>
      <p:cxnSp>
        <p:nvCxnSpPr>
          <p:cNvPr id="10" name="Connecteur droit avec flèche 9"/>
          <p:cNvCxnSpPr/>
          <p:nvPr/>
        </p:nvCxnSpPr>
        <p:spPr>
          <a:xfrm flipV="1">
            <a:off x="6300192" y="411510"/>
            <a:ext cx="0"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92833" y="3795886"/>
            <a:ext cx="3804247" cy="523220"/>
          </a:xfrm>
          <a:prstGeom prst="rect">
            <a:avLst/>
          </a:prstGeom>
          <a:noFill/>
        </p:spPr>
        <p:txBody>
          <a:bodyPr wrap="none" rtlCol="0">
            <a:spAutoFit/>
          </a:bodyPr>
          <a:lstStyle/>
          <a:p>
            <a:r>
              <a:rPr lang="fr-BE" sz="1400" dirty="0"/>
              <a:t>Les embryons thérapeutiques, </a:t>
            </a:r>
          </a:p>
          <a:p>
            <a:r>
              <a:rPr lang="fr-BE" sz="1400" dirty="0"/>
              <a:t>Un autre moyen de traiter les vaches infertiles ? </a:t>
            </a:r>
          </a:p>
        </p:txBody>
      </p:sp>
    </p:spTree>
    <p:extLst>
      <p:ext uri="{BB962C8B-B14F-4D97-AF65-F5344CB8AC3E}">
        <p14:creationId xmlns:p14="http://schemas.microsoft.com/office/powerpoint/2010/main" val="23464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36420E-8257-C049-486F-380594668DD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E98F82C-1147-E63F-FA6C-045A2431C4BB}"/>
              </a:ext>
            </a:extLst>
          </p:cNvPr>
          <p:cNvPicPr>
            <a:picLocks noChangeAspect="1"/>
          </p:cNvPicPr>
          <p:nvPr/>
        </p:nvPicPr>
        <p:blipFill>
          <a:blip r:embed="rId2"/>
          <a:stretch>
            <a:fillRect/>
          </a:stretch>
        </p:blipFill>
        <p:spPr>
          <a:xfrm>
            <a:off x="107504" y="1203598"/>
            <a:ext cx="9023228" cy="3225921"/>
          </a:xfrm>
          <a:prstGeom prst="rect">
            <a:avLst/>
          </a:prstGeom>
        </p:spPr>
      </p:pic>
      <p:sp>
        <p:nvSpPr>
          <p:cNvPr id="5" name="Rectangle à coins arrondis 2">
            <a:extLst>
              <a:ext uri="{FF2B5EF4-FFF2-40B4-BE49-F238E27FC236}">
                <a16:creationId xmlns:a16="http://schemas.microsoft.com/office/drawing/2014/main" id="{FEA1EAA6-EE7D-128B-B8FB-13682A0BD624}"/>
              </a:ext>
            </a:extLst>
          </p:cNvPr>
          <p:cNvSpPr/>
          <p:nvPr/>
        </p:nvSpPr>
        <p:spPr>
          <a:xfrm>
            <a:off x="1259632" y="123478"/>
            <a:ext cx="6912768" cy="414046"/>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Production in vivo et in vitro d'embryons(Viana </a:t>
            </a:r>
            <a:r>
              <a:rPr lang="fr-BE" dirty="0" err="1">
                <a:solidFill>
                  <a:schemeClr val="bg1"/>
                </a:solidFill>
              </a:rPr>
              <a:t>Theriogenology</a:t>
            </a:r>
            <a:r>
              <a:rPr lang="fr-BE" dirty="0">
                <a:solidFill>
                  <a:schemeClr val="bg1"/>
                </a:solidFill>
              </a:rPr>
              <a:t> 2024)</a:t>
            </a:r>
          </a:p>
        </p:txBody>
      </p:sp>
      <p:sp>
        <p:nvSpPr>
          <p:cNvPr id="6" name="ZoneTexte 5">
            <a:extLst>
              <a:ext uri="{FF2B5EF4-FFF2-40B4-BE49-F238E27FC236}">
                <a16:creationId xmlns:a16="http://schemas.microsoft.com/office/drawing/2014/main" id="{64637F9F-EA5E-2655-43FA-FE9E31D94290}"/>
              </a:ext>
            </a:extLst>
          </p:cNvPr>
          <p:cNvSpPr txBox="1"/>
          <p:nvPr/>
        </p:nvSpPr>
        <p:spPr>
          <a:xfrm>
            <a:off x="4142915" y="3511259"/>
            <a:ext cx="861133" cy="338554"/>
          </a:xfrm>
          <a:prstGeom prst="rect">
            <a:avLst/>
          </a:prstGeom>
          <a:noFill/>
        </p:spPr>
        <p:txBody>
          <a:bodyPr wrap="none" rtlCol="0">
            <a:spAutoFit/>
          </a:bodyPr>
          <a:lstStyle/>
          <a:p>
            <a:r>
              <a:rPr lang="fr-BE" sz="1600" dirty="0">
                <a:solidFill>
                  <a:srgbClr val="FF0000"/>
                </a:solidFill>
              </a:rPr>
              <a:t>394.000</a:t>
            </a:r>
          </a:p>
        </p:txBody>
      </p:sp>
      <p:sp>
        <p:nvSpPr>
          <p:cNvPr id="7" name="ZoneTexte 6">
            <a:extLst>
              <a:ext uri="{FF2B5EF4-FFF2-40B4-BE49-F238E27FC236}">
                <a16:creationId xmlns:a16="http://schemas.microsoft.com/office/drawing/2014/main" id="{9A0E8450-A38B-F48D-381A-CA8B113F3CC1}"/>
              </a:ext>
            </a:extLst>
          </p:cNvPr>
          <p:cNvSpPr txBox="1"/>
          <p:nvPr/>
        </p:nvSpPr>
        <p:spPr>
          <a:xfrm>
            <a:off x="2835295" y="1923678"/>
            <a:ext cx="1016625" cy="584775"/>
          </a:xfrm>
          <a:prstGeom prst="rect">
            <a:avLst/>
          </a:prstGeom>
          <a:noFill/>
        </p:spPr>
        <p:txBody>
          <a:bodyPr wrap="none" rtlCol="0">
            <a:spAutoFit/>
          </a:bodyPr>
          <a:lstStyle/>
          <a:p>
            <a:pPr algn="ctr"/>
            <a:r>
              <a:rPr lang="fr-BE" sz="1600" dirty="0">
                <a:solidFill>
                  <a:srgbClr val="FF0000"/>
                </a:solidFill>
              </a:rPr>
              <a:t>1.616.971</a:t>
            </a:r>
          </a:p>
          <a:p>
            <a:pPr algn="ctr"/>
            <a:r>
              <a:rPr lang="fr-BE" sz="1600" dirty="0">
                <a:solidFill>
                  <a:srgbClr val="FF0000"/>
                </a:solidFill>
              </a:rPr>
              <a:t>(80 %)</a:t>
            </a:r>
          </a:p>
        </p:txBody>
      </p:sp>
      <p:cxnSp>
        <p:nvCxnSpPr>
          <p:cNvPr id="9" name="Connecteur droit avec flèche 8">
            <a:extLst>
              <a:ext uri="{FF2B5EF4-FFF2-40B4-BE49-F238E27FC236}">
                <a16:creationId xmlns:a16="http://schemas.microsoft.com/office/drawing/2014/main" id="{02209A0A-EE0F-24FC-E25F-D82AF5D0514E}"/>
              </a:ext>
            </a:extLst>
          </p:cNvPr>
          <p:cNvCxnSpPr>
            <a:cxnSpLocks/>
          </p:cNvCxnSpPr>
          <p:nvPr/>
        </p:nvCxnSpPr>
        <p:spPr>
          <a:xfrm flipH="1">
            <a:off x="3851920" y="2211710"/>
            <a:ext cx="4484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7856E117-4CF8-80C6-FA23-5E3F4DC59315}"/>
              </a:ext>
            </a:extLst>
          </p:cNvPr>
          <p:cNvCxnSpPr>
            <a:cxnSpLocks/>
          </p:cNvCxnSpPr>
          <p:nvPr/>
        </p:nvCxnSpPr>
        <p:spPr>
          <a:xfrm>
            <a:off x="4421169" y="3435846"/>
            <a:ext cx="0" cy="161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DBFB82B-0114-B9AD-4AB2-8CDFED65F49E}"/>
              </a:ext>
            </a:extLst>
          </p:cNvPr>
          <p:cNvSpPr txBox="1"/>
          <p:nvPr/>
        </p:nvSpPr>
        <p:spPr>
          <a:xfrm>
            <a:off x="1702354" y="653956"/>
            <a:ext cx="2598019" cy="523220"/>
          </a:xfrm>
          <a:prstGeom prst="rect">
            <a:avLst/>
          </a:prstGeom>
          <a:noFill/>
        </p:spPr>
        <p:txBody>
          <a:bodyPr wrap="none" rtlCol="0">
            <a:spAutoFit/>
          </a:bodyPr>
          <a:lstStyle/>
          <a:p>
            <a:pPr algn="ctr"/>
            <a:r>
              <a:rPr lang="fr-BE" sz="1400" dirty="0"/>
              <a:t>Production annuelle d’embryons </a:t>
            </a:r>
          </a:p>
          <a:p>
            <a:pPr algn="ctr"/>
            <a:r>
              <a:rPr lang="fr-BE" sz="1400" dirty="0"/>
              <a:t>in vivo et in vitro (x 100.000)</a:t>
            </a:r>
          </a:p>
        </p:txBody>
      </p:sp>
      <p:sp>
        <p:nvSpPr>
          <p:cNvPr id="13" name="ZoneTexte 12">
            <a:extLst>
              <a:ext uri="{FF2B5EF4-FFF2-40B4-BE49-F238E27FC236}">
                <a16:creationId xmlns:a16="http://schemas.microsoft.com/office/drawing/2014/main" id="{5FE5BFF6-1FD9-F7C1-2ED4-B58E553556CF}"/>
              </a:ext>
            </a:extLst>
          </p:cNvPr>
          <p:cNvSpPr txBox="1"/>
          <p:nvPr/>
        </p:nvSpPr>
        <p:spPr>
          <a:xfrm>
            <a:off x="5796136" y="629966"/>
            <a:ext cx="2633285" cy="523220"/>
          </a:xfrm>
          <a:prstGeom prst="rect">
            <a:avLst/>
          </a:prstGeom>
          <a:noFill/>
        </p:spPr>
        <p:txBody>
          <a:bodyPr wrap="none" rtlCol="0">
            <a:spAutoFit/>
          </a:bodyPr>
          <a:lstStyle/>
          <a:p>
            <a:r>
              <a:rPr lang="fr-BE" sz="1400" dirty="0"/>
              <a:t>Production cumulée d’embryons </a:t>
            </a:r>
          </a:p>
          <a:p>
            <a:r>
              <a:rPr lang="fr-BE" sz="1400" dirty="0"/>
              <a:t>in vivo et in vitro (x 1.000.000)</a:t>
            </a:r>
          </a:p>
        </p:txBody>
      </p:sp>
      <p:sp>
        <p:nvSpPr>
          <p:cNvPr id="16" name="Flèche : courbe vers la droite 15">
            <a:extLst>
              <a:ext uri="{FF2B5EF4-FFF2-40B4-BE49-F238E27FC236}">
                <a16:creationId xmlns:a16="http://schemas.microsoft.com/office/drawing/2014/main" id="{D3AD9834-4933-A4D3-1706-839B667D169B}"/>
              </a:ext>
            </a:extLst>
          </p:cNvPr>
          <p:cNvSpPr/>
          <p:nvPr/>
        </p:nvSpPr>
        <p:spPr>
          <a:xfrm>
            <a:off x="3203848" y="3147814"/>
            <a:ext cx="526735" cy="1512168"/>
          </a:xfrm>
          <a:prstGeom prst="curvedRightArrow">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a:extLst>
              <a:ext uri="{FF2B5EF4-FFF2-40B4-BE49-F238E27FC236}">
                <a16:creationId xmlns:a16="http://schemas.microsoft.com/office/drawing/2014/main" id="{0F7C0E7D-A45D-65E2-A6E4-469998566A94}"/>
              </a:ext>
            </a:extLst>
          </p:cNvPr>
          <p:cNvSpPr txBox="1"/>
          <p:nvPr/>
        </p:nvSpPr>
        <p:spPr>
          <a:xfrm>
            <a:off x="3856725" y="4321428"/>
            <a:ext cx="4365234" cy="338554"/>
          </a:xfrm>
          <a:prstGeom prst="rect">
            <a:avLst/>
          </a:prstGeom>
          <a:noFill/>
        </p:spPr>
        <p:txBody>
          <a:bodyPr wrap="none" rtlCol="0">
            <a:spAutoFit/>
          </a:bodyPr>
          <a:lstStyle/>
          <a:p>
            <a:r>
              <a:rPr lang="fr-BE" sz="1600" dirty="0">
                <a:solidFill>
                  <a:schemeClr val="accent3">
                    <a:lumMod val="75000"/>
                  </a:schemeClr>
                </a:solidFill>
              </a:rPr>
              <a:t>En 2017 les embryons in vitro &gt; embryons in vivo</a:t>
            </a:r>
          </a:p>
        </p:txBody>
      </p:sp>
    </p:spTree>
    <p:extLst>
      <p:ext uri="{BB962C8B-B14F-4D97-AF65-F5344CB8AC3E}">
        <p14:creationId xmlns:p14="http://schemas.microsoft.com/office/powerpoint/2010/main" val="224782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animBg="1"/>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249815" y="221915"/>
            <a:ext cx="5258289" cy="86409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2400" dirty="0"/>
              <a:t>Quels sont les facteurs de réussite </a:t>
            </a:r>
          </a:p>
          <a:p>
            <a:pPr lvl="1" algn="ctr"/>
            <a:r>
              <a:rPr lang="fr-BE" sz="2400" dirty="0"/>
              <a:t>d’un transfert d’embryon ?</a:t>
            </a:r>
          </a:p>
        </p:txBody>
      </p:sp>
      <p:sp>
        <p:nvSpPr>
          <p:cNvPr id="5" name="Rectangle à coins arrondis 4"/>
          <p:cNvSpPr/>
          <p:nvPr/>
        </p:nvSpPr>
        <p:spPr>
          <a:xfrm>
            <a:off x="251982" y="1555352"/>
            <a:ext cx="1224136" cy="648072"/>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Qualité</a:t>
            </a:r>
          </a:p>
          <a:p>
            <a:pPr algn="ctr"/>
            <a:r>
              <a:rPr lang="fr-BE" dirty="0"/>
              <a:t>embryon</a:t>
            </a:r>
          </a:p>
        </p:txBody>
      </p:sp>
      <p:sp>
        <p:nvSpPr>
          <p:cNvPr id="6" name="Rectangle à coins arrondis 5"/>
          <p:cNvSpPr/>
          <p:nvPr/>
        </p:nvSpPr>
        <p:spPr>
          <a:xfrm>
            <a:off x="5877891" y="1499022"/>
            <a:ext cx="2440994" cy="314528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Œstrus naturel vs induit</a:t>
            </a:r>
          </a:p>
          <a:p>
            <a:pPr marL="107950" indent="-107950">
              <a:buFont typeface="Arial" panose="020B0604020202020204" pitchFamily="34" charset="0"/>
              <a:buChar char="•"/>
            </a:pPr>
            <a:r>
              <a:rPr lang="fr-BE" sz="1400" dirty="0">
                <a:solidFill>
                  <a:schemeClr val="bg1"/>
                </a:solidFill>
              </a:rPr>
              <a:t>Qualité du </a:t>
            </a:r>
            <a:r>
              <a:rPr lang="fr-BE" sz="1400" dirty="0" err="1">
                <a:solidFill>
                  <a:schemeClr val="bg1"/>
                </a:solidFill>
              </a:rPr>
              <a:t>CJ</a:t>
            </a:r>
            <a:r>
              <a:rPr lang="fr-BE" sz="1400" dirty="0">
                <a:solidFill>
                  <a:schemeClr val="bg1"/>
                </a:solidFill>
              </a:rPr>
              <a:t> et P4</a:t>
            </a:r>
          </a:p>
          <a:p>
            <a:pPr marL="107950" indent="-107950">
              <a:buFont typeface="Arial" panose="020B0604020202020204" pitchFamily="34" charset="0"/>
              <a:buChar char="•"/>
            </a:pPr>
            <a:r>
              <a:rPr lang="fr-BE" sz="1400" dirty="0">
                <a:solidFill>
                  <a:schemeClr val="bg1"/>
                </a:solidFill>
              </a:rPr>
              <a:t>Etat corporel</a:t>
            </a:r>
          </a:p>
          <a:p>
            <a:pPr marL="107950" indent="-107950">
              <a:buFont typeface="Arial" panose="020B0604020202020204" pitchFamily="34" charset="0"/>
              <a:buChar char="•"/>
            </a:pPr>
            <a:r>
              <a:rPr lang="fr-BE" sz="1400" dirty="0">
                <a:solidFill>
                  <a:schemeClr val="bg1"/>
                </a:solidFill>
              </a:rPr>
              <a:t>Pathologies du PP</a:t>
            </a:r>
          </a:p>
          <a:p>
            <a:pPr marL="107950" indent="-107950">
              <a:buFont typeface="Arial" panose="020B0604020202020204" pitchFamily="34" charset="0"/>
              <a:buChar char="•"/>
            </a:pPr>
            <a:r>
              <a:rPr lang="fr-BE" sz="1400" dirty="0">
                <a:solidFill>
                  <a:schemeClr val="bg1"/>
                </a:solidFill>
              </a:rPr>
              <a:t>Tempérament</a:t>
            </a:r>
          </a:p>
          <a:p>
            <a:pPr marL="107950" indent="-107950">
              <a:buFont typeface="Arial" panose="020B0604020202020204" pitchFamily="34" charset="0"/>
              <a:buChar char="•"/>
            </a:pPr>
            <a:r>
              <a:rPr lang="fr-BE" sz="1400" dirty="0">
                <a:solidFill>
                  <a:schemeClr val="bg1"/>
                </a:solidFill>
              </a:rPr>
              <a:t>Age</a:t>
            </a:r>
          </a:p>
          <a:p>
            <a:pPr marL="107950" indent="-107950">
              <a:buFont typeface="Arial" panose="020B0604020202020204" pitchFamily="34" charset="0"/>
              <a:buChar char="•"/>
            </a:pPr>
            <a:r>
              <a:rPr lang="fr-BE" sz="1400" dirty="0">
                <a:solidFill>
                  <a:schemeClr val="bg1"/>
                </a:solidFill>
              </a:rPr>
              <a:t>Race</a:t>
            </a:r>
          </a:p>
          <a:p>
            <a:pPr marL="107950" indent="-107950">
              <a:buFont typeface="Arial" panose="020B0604020202020204" pitchFamily="34" charset="0"/>
              <a:buChar char="•"/>
            </a:pPr>
            <a:r>
              <a:rPr lang="fr-BE" sz="1400" dirty="0">
                <a:solidFill>
                  <a:schemeClr val="bg1"/>
                </a:solidFill>
              </a:rPr>
              <a:t>Stress</a:t>
            </a:r>
          </a:p>
          <a:p>
            <a:pPr marL="107950" indent="-107950">
              <a:buFont typeface="Arial" panose="020B0604020202020204" pitchFamily="34" charset="0"/>
              <a:buChar char="•"/>
            </a:pPr>
            <a:r>
              <a:rPr lang="fr-BE" sz="1400" dirty="0">
                <a:solidFill>
                  <a:schemeClr val="bg1"/>
                </a:solidFill>
              </a:rPr>
              <a:t>Site utérin du transfert</a:t>
            </a:r>
          </a:p>
          <a:p>
            <a:pPr marL="107950" indent="-107950">
              <a:buFont typeface="Arial" panose="020B0604020202020204" pitchFamily="34" charset="0"/>
              <a:buChar char="•"/>
            </a:pPr>
            <a:r>
              <a:rPr lang="fr-BE" sz="1400" dirty="0">
                <a:solidFill>
                  <a:schemeClr val="bg1"/>
                </a:solidFill>
              </a:rPr>
              <a:t>Côté du transfert</a:t>
            </a:r>
          </a:p>
          <a:p>
            <a:pPr marL="107950" indent="-107950">
              <a:buFont typeface="Arial" panose="020B0604020202020204" pitchFamily="34" charset="0"/>
              <a:buChar char="•"/>
            </a:pPr>
            <a:r>
              <a:rPr lang="fr-BE" sz="1400" dirty="0">
                <a:solidFill>
                  <a:schemeClr val="bg1"/>
                </a:solidFill>
              </a:rPr>
              <a:t>Degré de synchronisation </a:t>
            </a:r>
          </a:p>
          <a:p>
            <a:pPr marL="107950" indent="-107950">
              <a:buFont typeface="Arial" panose="020B0604020202020204" pitchFamily="34" charset="0"/>
              <a:buChar char="•"/>
            </a:pPr>
            <a:r>
              <a:rPr lang="fr-BE" sz="1400" dirty="0">
                <a:solidFill>
                  <a:schemeClr val="bg1"/>
                </a:solidFill>
              </a:rPr>
              <a:t>Spéculation </a:t>
            </a:r>
          </a:p>
          <a:p>
            <a:pPr marL="107950" indent="-107950">
              <a:buFont typeface="Arial" panose="020B0604020202020204" pitchFamily="34" charset="0"/>
              <a:buChar char="•"/>
            </a:pPr>
            <a:r>
              <a:rPr lang="fr-BE" sz="1400" dirty="0">
                <a:solidFill>
                  <a:schemeClr val="bg1"/>
                </a:solidFill>
              </a:rPr>
              <a:t>N° de lactation</a:t>
            </a:r>
          </a:p>
          <a:p>
            <a:pPr marL="107950" indent="-107950">
              <a:buFont typeface="Arial" panose="020B0604020202020204" pitchFamily="34" charset="0"/>
              <a:buChar char="•"/>
            </a:pPr>
            <a:r>
              <a:rPr lang="fr-BE" sz="1400" dirty="0">
                <a:solidFill>
                  <a:schemeClr val="bg1"/>
                </a:solidFill>
              </a:rPr>
              <a:t>Stade de lactation</a:t>
            </a:r>
          </a:p>
        </p:txBody>
      </p:sp>
      <p:sp>
        <p:nvSpPr>
          <p:cNvPr id="8" name="Rectangle à coins arrondis 7"/>
          <p:cNvSpPr/>
          <p:nvPr/>
        </p:nvSpPr>
        <p:spPr>
          <a:xfrm>
            <a:off x="2549033" y="2777664"/>
            <a:ext cx="2310999" cy="515991"/>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Stress thermique (</a:t>
            </a:r>
            <a:r>
              <a:rPr lang="fr-BE" sz="1400" dirty="0" err="1">
                <a:solidFill>
                  <a:schemeClr val="bg1"/>
                </a:solidFill>
              </a:rPr>
              <a:t>THI</a:t>
            </a:r>
            <a:r>
              <a:rPr lang="fr-BE" sz="1400" dirty="0">
                <a:solidFill>
                  <a:schemeClr val="bg1"/>
                </a:solidFill>
              </a:rPr>
              <a:t>)</a:t>
            </a:r>
          </a:p>
          <a:p>
            <a:pPr marL="107950" indent="-107950">
              <a:buFont typeface="Arial" panose="020B0604020202020204" pitchFamily="34" charset="0"/>
              <a:buChar char="•"/>
            </a:pPr>
            <a:r>
              <a:rPr lang="fr-BE" sz="1400" dirty="0">
                <a:solidFill>
                  <a:schemeClr val="bg1"/>
                </a:solidFill>
              </a:rPr>
              <a:t>Nutrition</a:t>
            </a:r>
          </a:p>
        </p:txBody>
      </p:sp>
      <p:sp>
        <p:nvSpPr>
          <p:cNvPr id="12" name="Rectangle à coins arrondis 11"/>
          <p:cNvSpPr/>
          <p:nvPr/>
        </p:nvSpPr>
        <p:spPr>
          <a:xfrm>
            <a:off x="251982" y="3939902"/>
            <a:ext cx="1584176" cy="64807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Technicien</a:t>
            </a:r>
          </a:p>
        </p:txBody>
      </p:sp>
      <p:sp>
        <p:nvSpPr>
          <p:cNvPr id="15" name="Rectangle à coins arrondis 14"/>
          <p:cNvSpPr/>
          <p:nvPr/>
        </p:nvSpPr>
        <p:spPr>
          <a:xfrm>
            <a:off x="6361272" y="437939"/>
            <a:ext cx="1363741" cy="648072"/>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tx1"/>
                </a:solidFill>
              </a:rPr>
              <a:t>Receveuse</a:t>
            </a:r>
          </a:p>
        </p:txBody>
      </p:sp>
      <p:sp>
        <p:nvSpPr>
          <p:cNvPr id="16" name="Rectangle à coins arrondis 15"/>
          <p:cNvSpPr/>
          <p:nvPr/>
        </p:nvSpPr>
        <p:spPr>
          <a:xfrm>
            <a:off x="251982" y="2747627"/>
            <a:ext cx="1722267" cy="6480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Environnement </a:t>
            </a:r>
          </a:p>
        </p:txBody>
      </p:sp>
      <p:sp>
        <p:nvSpPr>
          <p:cNvPr id="17" name="Rectangle à coins arrondis 16"/>
          <p:cNvSpPr/>
          <p:nvPr/>
        </p:nvSpPr>
        <p:spPr>
          <a:xfrm>
            <a:off x="2411760" y="3867894"/>
            <a:ext cx="2520280" cy="720080"/>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Stratégie d’examen clinique</a:t>
            </a:r>
          </a:p>
          <a:p>
            <a:pPr marL="107950" indent="-107950">
              <a:buFont typeface="Arial" panose="020B0604020202020204" pitchFamily="34" charset="0"/>
              <a:buChar char="•"/>
            </a:pPr>
            <a:r>
              <a:rPr lang="fr-BE" sz="1400" dirty="0">
                <a:solidFill>
                  <a:schemeClr val="bg1"/>
                </a:solidFill>
              </a:rPr>
              <a:t>Technicité</a:t>
            </a:r>
          </a:p>
          <a:p>
            <a:pPr marL="107950" indent="-107950">
              <a:buFont typeface="Arial" panose="020B0604020202020204" pitchFamily="34" charset="0"/>
              <a:buChar char="•"/>
            </a:pPr>
            <a:r>
              <a:rPr lang="fr-BE" sz="1400" dirty="0">
                <a:solidFill>
                  <a:schemeClr val="bg1"/>
                </a:solidFill>
              </a:rPr>
              <a:t>Stratégie thérapeutique</a:t>
            </a:r>
          </a:p>
        </p:txBody>
      </p:sp>
      <p:sp>
        <p:nvSpPr>
          <p:cNvPr id="18" name="Rectangle à coins arrondis 17"/>
          <p:cNvSpPr/>
          <p:nvPr/>
        </p:nvSpPr>
        <p:spPr>
          <a:xfrm>
            <a:off x="2339752" y="1485182"/>
            <a:ext cx="1681193" cy="71824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In vivo vs in vitro</a:t>
            </a:r>
          </a:p>
          <a:p>
            <a:pPr marL="107950" indent="-107950">
              <a:buFont typeface="Arial" panose="020B0604020202020204" pitchFamily="34" charset="0"/>
              <a:buChar char="•"/>
            </a:pPr>
            <a:r>
              <a:rPr lang="fr-BE" sz="1400" dirty="0">
                <a:solidFill>
                  <a:schemeClr val="bg1"/>
                </a:solidFill>
              </a:rPr>
              <a:t>Congelé vs frais</a:t>
            </a:r>
          </a:p>
          <a:p>
            <a:pPr marL="107950" indent="-107950">
              <a:buFont typeface="Arial" panose="020B0604020202020204" pitchFamily="34" charset="0"/>
              <a:buChar char="•"/>
            </a:pPr>
            <a:r>
              <a:rPr lang="fr-BE" sz="1400" dirty="0">
                <a:solidFill>
                  <a:schemeClr val="bg1"/>
                </a:solidFill>
              </a:rPr>
              <a:t>Grade de qualité </a:t>
            </a:r>
          </a:p>
        </p:txBody>
      </p:sp>
      <p:cxnSp>
        <p:nvCxnSpPr>
          <p:cNvPr id="4" name="Connecteur droit avec flèche 3"/>
          <p:cNvCxnSpPr>
            <a:stCxn id="5" idx="3"/>
          </p:cNvCxnSpPr>
          <p:nvPr/>
        </p:nvCxnSpPr>
        <p:spPr>
          <a:xfrm>
            <a:off x="1476118" y="1879388"/>
            <a:ext cx="863634"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a:stCxn id="16" idx="3"/>
          </p:cNvCxnSpPr>
          <p:nvPr/>
        </p:nvCxnSpPr>
        <p:spPr>
          <a:xfrm>
            <a:off x="1974249" y="3071663"/>
            <a:ext cx="574784"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1836158" y="4263938"/>
            <a:ext cx="574784"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6948264" y="1086011"/>
            <a:ext cx="0" cy="399171"/>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399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2" grpId="0" animBg="1"/>
      <p:bldP spid="15" grpId="0" animBg="1"/>
      <p:bldP spid="16" grpId="0" animBg="1"/>
      <p:bldP spid="17"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à coins arrondis 4"/>
          <p:cNvSpPr/>
          <p:nvPr/>
        </p:nvSpPr>
        <p:spPr>
          <a:xfrm>
            <a:off x="251982" y="1555352"/>
            <a:ext cx="1224136" cy="648072"/>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Qualité</a:t>
            </a:r>
          </a:p>
          <a:p>
            <a:pPr algn="ctr"/>
            <a:r>
              <a:rPr lang="fr-BE" dirty="0"/>
              <a:t>embryon</a:t>
            </a:r>
          </a:p>
        </p:txBody>
      </p:sp>
      <p:sp>
        <p:nvSpPr>
          <p:cNvPr id="6" name="Rectangle à coins arrondis 5"/>
          <p:cNvSpPr/>
          <p:nvPr/>
        </p:nvSpPr>
        <p:spPr>
          <a:xfrm>
            <a:off x="2339752" y="1485182"/>
            <a:ext cx="1681193" cy="718242"/>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In vivo vs in vitro</a:t>
            </a:r>
          </a:p>
          <a:p>
            <a:pPr marL="107950" indent="-107950">
              <a:buFont typeface="Arial" panose="020B0604020202020204" pitchFamily="34" charset="0"/>
              <a:buChar char="•"/>
            </a:pPr>
            <a:r>
              <a:rPr lang="fr-BE" sz="1400" dirty="0">
                <a:solidFill>
                  <a:schemeClr val="bg1"/>
                </a:solidFill>
              </a:rPr>
              <a:t>Congelé vs frais</a:t>
            </a:r>
          </a:p>
          <a:p>
            <a:pPr marL="107950" indent="-107950">
              <a:buFont typeface="Arial" panose="020B0604020202020204" pitchFamily="34" charset="0"/>
              <a:buChar char="•"/>
            </a:pPr>
            <a:r>
              <a:rPr lang="fr-BE" sz="1400" dirty="0">
                <a:solidFill>
                  <a:schemeClr val="bg1"/>
                </a:solidFill>
              </a:rPr>
              <a:t>Grade de qualité </a:t>
            </a:r>
          </a:p>
        </p:txBody>
      </p:sp>
      <p:cxnSp>
        <p:nvCxnSpPr>
          <p:cNvPr id="7" name="Connecteur droit avec flèche 6"/>
          <p:cNvCxnSpPr>
            <a:stCxn id="5" idx="3"/>
          </p:cNvCxnSpPr>
          <p:nvPr/>
        </p:nvCxnSpPr>
        <p:spPr>
          <a:xfrm>
            <a:off x="1476118" y="1879388"/>
            <a:ext cx="863634"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à coins arrondis 7"/>
          <p:cNvSpPr/>
          <p:nvPr/>
        </p:nvSpPr>
        <p:spPr>
          <a:xfrm>
            <a:off x="311036" y="195486"/>
            <a:ext cx="1584176" cy="648072"/>
          </a:xfrm>
          <a:prstGeom prst="roundRect">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Embryon</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39502"/>
            <a:ext cx="3672408" cy="459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4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5"/>
          <p:cNvSpPr>
            <a:spLocks noGrp="1" noChangeArrowheads="1"/>
          </p:cNvSpPr>
          <p:nvPr>
            <p:ph type="body" idx="1"/>
          </p:nvPr>
        </p:nvSpPr>
        <p:spPr>
          <a:xfrm>
            <a:off x="1280129" y="1020366"/>
            <a:ext cx="7385050" cy="3750469"/>
          </a:xfrm>
        </p:spPr>
        <p:txBody>
          <a:bodyPr>
            <a:normAutofit fontScale="85000" lnSpcReduction="20000"/>
          </a:bodyPr>
          <a:lstStyle/>
          <a:p>
            <a:r>
              <a:rPr lang="en-US" altLang="fr-FR" sz="1800" dirty="0">
                <a:solidFill>
                  <a:schemeClr val="bg1"/>
                </a:solidFill>
                <a:latin typeface="Calibri" pitchFamily="34" charset="0"/>
              </a:rPr>
              <a:t>Code 1: Excellent or Good (freezable embryos, international trade). </a:t>
            </a:r>
          </a:p>
          <a:p>
            <a:pPr lvl="1"/>
            <a:r>
              <a:rPr lang="en-US" altLang="fr-FR" sz="1800" dirty="0">
                <a:solidFill>
                  <a:schemeClr val="bg1"/>
                </a:solidFill>
                <a:latin typeface="Calibri" pitchFamily="34" charset="0"/>
              </a:rPr>
              <a:t>Symmetrical and spherical aspect</a:t>
            </a:r>
          </a:p>
          <a:p>
            <a:pPr lvl="1"/>
            <a:r>
              <a:rPr lang="en-US" altLang="fr-FR" sz="1800" dirty="0">
                <a:solidFill>
                  <a:schemeClr val="bg1"/>
                </a:solidFill>
                <a:latin typeface="Calibri" pitchFamily="34" charset="0"/>
              </a:rPr>
              <a:t>Individual </a:t>
            </a:r>
            <a:r>
              <a:rPr lang="en-US" altLang="fr-FR" sz="1800" dirty="0" err="1">
                <a:solidFill>
                  <a:schemeClr val="bg1"/>
                </a:solidFill>
                <a:latin typeface="Calibri" pitchFamily="34" charset="0"/>
              </a:rPr>
              <a:t>blastomeres</a:t>
            </a:r>
            <a:r>
              <a:rPr lang="en-US" altLang="fr-FR" sz="1800" dirty="0">
                <a:solidFill>
                  <a:schemeClr val="bg1"/>
                </a:solidFill>
                <a:latin typeface="Calibri" pitchFamily="34" charset="0"/>
              </a:rPr>
              <a:t> are uniform in size, color, and density</a:t>
            </a:r>
          </a:p>
          <a:p>
            <a:pPr lvl="1"/>
            <a:r>
              <a:rPr lang="en-US" altLang="fr-FR" sz="1800" dirty="0">
                <a:solidFill>
                  <a:schemeClr val="bg1"/>
                </a:solidFill>
                <a:latin typeface="Calibri" pitchFamily="34" charset="0"/>
              </a:rPr>
              <a:t>85% of the cellular material should be an intact (no or few extruded material in the </a:t>
            </a:r>
            <a:r>
              <a:rPr lang="en-US" altLang="fr-FR" sz="1800" dirty="0" err="1">
                <a:solidFill>
                  <a:schemeClr val="bg1"/>
                </a:solidFill>
                <a:latin typeface="Calibri" pitchFamily="34" charset="0"/>
              </a:rPr>
              <a:t>perivitelline</a:t>
            </a:r>
            <a:r>
              <a:rPr lang="en-US" altLang="fr-FR" sz="1800" dirty="0">
                <a:solidFill>
                  <a:schemeClr val="bg1"/>
                </a:solidFill>
                <a:latin typeface="Calibri" pitchFamily="34" charset="0"/>
              </a:rPr>
              <a:t> space. </a:t>
            </a:r>
          </a:p>
          <a:p>
            <a:pPr lvl="1"/>
            <a:r>
              <a:rPr lang="en-US" altLang="fr-FR" sz="1800" dirty="0">
                <a:solidFill>
                  <a:schemeClr val="bg1"/>
                </a:solidFill>
                <a:latin typeface="Calibri" pitchFamily="34" charset="0"/>
              </a:rPr>
              <a:t>The zona </a:t>
            </a:r>
            <a:r>
              <a:rPr lang="en-US" altLang="fr-FR" sz="1800" dirty="0" err="1">
                <a:solidFill>
                  <a:schemeClr val="bg1"/>
                </a:solidFill>
                <a:latin typeface="Calibri" pitchFamily="34" charset="0"/>
              </a:rPr>
              <a:t>pellucida</a:t>
            </a:r>
            <a:r>
              <a:rPr lang="en-US" altLang="fr-FR" sz="1800" dirty="0">
                <a:solidFill>
                  <a:schemeClr val="bg1"/>
                </a:solidFill>
                <a:latin typeface="Calibri" pitchFamily="34" charset="0"/>
              </a:rPr>
              <a:t> should be smooth and have no concave or flat surfaces of the zona </a:t>
            </a:r>
            <a:r>
              <a:rPr lang="en-US" altLang="fr-FR" sz="1800" dirty="0" err="1">
                <a:solidFill>
                  <a:schemeClr val="bg1"/>
                </a:solidFill>
                <a:latin typeface="Calibri" pitchFamily="34" charset="0"/>
              </a:rPr>
              <a:t>pellucida</a:t>
            </a:r>
            <a:r>
              <a:rPr lang="en-US" altLang="fr-FR" sz="1800" dirty="0">
                <a:solidFill>
                  <a:schemeClr val="bg1"/>
                </a:solidFill>
                <a:latin typeface="Calibri" pitchFamily="34" charset="0"/>
              </a:rPr>
              <a:t> (that might cause the embryo to adhere to a petri dish or a straw). </a:t>
            </a:r>
          </a:p>
          <a:p>
            <a:r>
              <a:rPr lang="en-US" altLang="fr-FR" sz="1800" dirty="0">
                <a:solidFill>
                  <a:schemeClr val="bg1"/>
                </a:solidFill>
                <a:latin typeface="Calibri" pitchFamily="34" charset="0"/>
              </a:rPr>
              <a:t>Code 2: Fair Transferable but not freezable embryos. </a:t>
            </a:r>
          </a:p>
          <a:p>
            <a:pPr lvl="1"/>
            <a:r>
              <a:rPr lang="en-US" altLang="fr-FR" sz="1800" dirty="0">
                <a:solidFill>
                  <a:schemeClr val="bg1"/>
                </a:solidFill>
                <a:latin typeface="Calibri" pitchFamily="34" charset="0"/>
              </a:rPr>
              <a:t>Moderate irregularities in the overall shape of the embryonic mass or in size, color, and density of individual cells. </a:t>
            </a:r>
          </a:p>
          <a:p>
            <a:pPr lvl="1"/>
            <a:r>
              <a:rPr lang="en-US" altLang="fr-FR" sz="1800" dirty="0">
                <a:solidFill>
                  <a:schemeClr val="bg1"/>
                </a:solidFill>
                <a:latin typeface="Calibri" pitchFamily="34" charset="0"/>
              </a:rPr>
              <a:t>Delay of development according to the stage of transfer</a:t>
            </a:r>
          </a:p>
          <a:p>
            <a:pPr lvl="1"/>
            <a:r>
              <a:rPr lang="en-US" altLang="fr-FR" sz="1800" dirty="0">
                <a:solidFill>
                  <a:schemeClr val="bg1"/>
                </a:solidFill>
                <a:latin typeface="Calibri" pitchFamily="34" charset="0"/>
              </a:rPr>
              <a:t>At least 50% of the embryonic mass should be intact. </a:t>
            </a:r>
          </a:p>
          <a:p>
            <a:r>
              <a:rPr lang="en-US" altLang="fr-FR" sz="1800" dirty="0">
                <a:solidFill>
                  <a:schemeClr val="bg1"/>
                </a:solidFill>
                <a:latin typeface="Calibri" pitchFamily="34" charset="0"/>
              </a:rPr>
              <a:t>Code 3: Poor (not transferable or freezable) </a:t>
            </a:r>
          </a:p>
          <a:p>
            <a:pPr lvl="1"/>
            <a:r>
              <a:rPr lang="en-US" altLang="fr-FR" sz="1800" dirty="0">
                <a:solidFill>
                  <a:schemeClr val="bg1"/>
                </a:solidFill>
                <a:latin typeface="Calibri" pitchFamily="34" charset="0"/>
              </a:rPr>
              <a:t>Major irregularities in shape of the embryonic mass or in size, color, and density of individual cells (wall of the cell are difficult identify). </a:t>
            </a:r>
          </a:p>
          <a:p>
            <a:pPr lvl="1"/>
            <a:r>
              <a:rPr lang="en-US" altLang="fr-FR" sz="1800" dirty="0">
                <a:solidFill>
                  <a:schemeClr val="bg1"/>
                </a:solidFill>
                <a:latin typeface="Calibri" pitchFamily="34" charset="0"/>
              </a:rPr>
              <a:t>25% of embryo mass must be intact. </a:t>
            </a:r>
          </a:p>
          <a:p>
            <a:r>
              <a:rPr lang="en-US" altLang="fr-FR" sz="1800" dirty="0">
                <a:solidFill>
                  <a:schemeClr val="bg1"/>
                </a:solidFill>
                <a:latin typeface="Calibri" pitchFamily="34" charset="0"/>
              </a:rPr>
              <a:t>Code 4: Dead or degenerating. </a:t>
            </a:r>
          </a:p>
          <a:p>
            <a:pPr lvl="1" eaLnBrk="1" hangingPunct="1"/>
            <a:endParaRPr lang="fr-FR" altLang="fr-FR" sz="1800" dirty="0">
              <a:solidFill>
                <a:schemeClr val="bg1"/>
              </a:solidFill>
              <a:latin typeface="Calibri" pitchFamily="34" charset="0"/>
            </a:endParaRPr>
          </a:p>
        </p:txBody>
      </p:sp>
      <p:sp>
        <p:nvSpPr>
          <p:cNvPr id="5" name="Rectangle à coins arrondis 4"/>
          <p:cNvSpPr/>
          <p:nvPr/>
        </p:nvSpPr>
        <p:spPr bwMode="auto">
          <a:xfrm>
            <a:off x="2123728" y="158925"/>
            <a:ext cx="5329087" cy="684633"/>
          </a:xfrm>
          <a:prstGeom prst="round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fr-FR" sz="1600" dirty="0">
                <a:solidFill>
                  <a:schemeClr val="bg1"/>
                </a:solidFill>
                <a:latin typeface="Calibri" panose="020F0502020204030204" pitchFamily="34" charset="0"/>
                <a:cs typeface="Arial" pitchFamily="34" charset="0"/>
              </a:rPr>
              <a:t>Evaluation of the </a:t>
            </a:r>
            <a:r>
              <a:rPr lang="fr-FR" sz="1600" dirty="0" err="1">
                <a:solidFill>
                  <a:schemeClr val="bg1"/>
                </a:solidFill>
                <a:latin typeface="Calibri" panose="020F0502020204030204" pitchFamily="34" charset="0"/>
                <a:cs typeface="Arial" pitchFamily="34" charset="0"/>
              </a:rPr>
              <a:t>quality</a:t>
            </a:r>
            <a:r>
              <a:rPr lang="fr-FR" sz="1600" dirty="0">
                <a:solidFill>
                  <a:schemeClr val="bg1"/>
                </a:solidFill>
                <a:latin typeface="Calibri" panose="020F0502020204030204" pitchFamily="34" charset="0"/>
                <a:cs typeface="Arial" pitchFamily="34" charset="0"/>
              </a:rPr>
              <a:t> of the </a:t>
            </a:r>
            <a:r>
              <a:rPr lang="fr-FR" sz="1600" dirty="0" err="1">
                <a:solidFill>
                  <a:schemeClr val="bg1"/>
                </a:solidFill>
                <a:latin typeface="Calibri" panose="020F0502020204030204" pitchFamily="34" charset="0"/>
                <a:cs typeface="Arial" pitchFamily="34" charset="0"/>
              </a:rPr>
              <a:t>embryo</a:t>
            </a:r>
            <a:r>
              <a:rPr lang="fr-FR" sz="1600" dirty="0">
                <a:solidFill>
                  <a:schemeClr val="bg1"/>
                </a:solidFill>
                <a:latin typeface="Calibri" panose="020F0502020204030204" pitchFamily="34" charset="0"/>
                <a:cs typeface="Arial" pitchFamily="34" charset="0"/>
              </a:rPr>
              <a:t> : 4 grades </a:t>
            </a:r>
          </a:p>
          <a:p>
            <a:pPr algn="ctr" eaLnBrk="0" hangingPunct="0">
              <a:defRPr/>
            </a:pPr>
            <a:r>
              <a:rPr lang="fr-FR" sz="1600" dirty="0">
                <a:solidFill>
                  <a:schemeClr val="bg1"/>
                </a:solidFill>
                <a:latin typeface="Calibri" panose="020F0502020204030204" pitchFamily="34" charset="0"/>
                <a:cs typeface="Arial" pitchFamily="34" charset="0"/>
              </a:rPr>
              <a:t>(Bo and </a:t>
            </a:r>
            <a:r>
              <a:rPr lang="fr-FR" sz="1600" dirty="0" err="1">
                <a:solidFill>
                  <a:schemeClr val="bg1"/>
                </a:solidFill>
                <a:latin typeface="Calibri" panose="020F0502020204030204" pitchFamily="34" charset="0"/>
                <a:cs typeface="Arial" pitchFamily="34" charset="0"/>
              </a:rPr>
              <a:t>Mapletoft</a:t>
            </a:r>
            <a:r>
              <a:rPr lang="fr-FR" sz="1600" dirty="0">
                <a:solidFill>
                  <a:schemeClr val="bg1"/>
                </a:solidFill>
                <a:latin typeface="Calibri" panose="020F0502020204030204" pitchFamily="34" charset="0"/>
                <a:cs typeface="Arial" pitchFamily="34" charset="0"/>
              </a:rPr>
              <a:t> </a:t>
            </a:r>
            <a:r>
              <a:rPr lang="fr-FR" sz="1600" dirty="0" err="1">
                <a:solidFill>
                  <a:schemeClr val="bg1"/>
                </a:solidFill>
                <a:latin typeface="Calibri" panose="020F0502020204030204" pitchFamily="34" charset="0"/>
                <a:cs typeface="Arial" pitchFamily="34" charset="0"/>
              </a:rPr>
              <a:t>Anim</a:t>
            </a:r>
            <a:r>
              <a:rPr lang="fr-FR" sz="1600" dirty="0">
                <a:solidFill>
                  <a:schemeClr val="bg1"/>
                </a:solidFill>
                <a:latin typeface="Calibri" panose="020F0502020204030204" pitchFamily="34" charset="0"/>
                <a:cs typeface="Arial" pitchFamily="34" charset="0"/>
              </a:rPr>
              <a:t> </a:t>
            </a:r>
            <a:r>
              <a:rPr lang="fr-FR" sz="1600" dirty="0" err="1">
                <a:solidFill>
                  <a:schemeClr val="bg1"/>
                </a:solidFill>
                <a:latin typeface="Calibri" panose="020F0502020204030204" pitchFamily="34" charset="0"/>
                <a:cs typeface="Arial" pitchFamily="34" charset="0"/>
              </a:rPr>
              <a:t>Reprod</a:t>
            </a:r>
            <a:r>
              <a:rPr lang="fr-FR" sz="1600" dirty="0">
                <a:solidFill>
                  <a:schemeClr val="bg1"/>
                </a:solidFill>
                <a:latin typeface="Calibri" panose="020F0502020204030204" pitchFamily="34" charset="0"/>
                <a:cs typeface="Arial" pitchFamily="34" charset="0"/>
              </a:rPr>
              <a:t> 2013) (</a:t>
            </a:r>
            <a:r>
              <a:rPr lang="fr-FR" sz="1600" dirty="0" err="1">
                <a:solidFill>
                  <a:schemeClr val="bg1"/>
                </a:solidFill>
                <a:latin typeface="Calibri" panose="020F0502020204030204" pitchFamily="34" charset="0"/>
                <a:cs typeface="Arial" pitchFamily="34" charset="0"/>
              </a:rPr>
              <a:t>IETS</a:t>
            </a:r>
            <a:r>
              <a:rPr lang="fr-FR" sz="1600" dirty="0">
                <a:solidFill>
                  <a:schemeClr val="bg1"/>
                </a:solidFill>
                <a:latin typeface="Calibri" panose="020F0502020204030204" pitchFamily="34" charset="0"/>
                <a:cs typeface="Arial" pitchFamily="34" charset="0"/>
              </a:rPr>
              <a:t>)</a:t>
            </a:r>
            <a:endParaRPr lang="fr-BE" sz="1600" dirty="0">
              <a:solidFill>
                <a:schemeClr val="bg1"/>
              </a:solidFill>
              <a:latin typeface="Calibri" panose="020F0502020204030204" pitchFamily="34" charset="0"/>
              <a:cs typeface="Arial" pitchFamily="34" charset="0"/>
            </a:endParaRPr>
          </a:p>
        </p:txBody>
      </p:sp>
      <p:pic>
        <p:nvPicPr>
          <p:cNvPr id="788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50" y="4137422"/>
            <a:ext cx="1040455" cy="93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0" y="2972991"/>
            <a:ext cx="104045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14" y="1945482"/>
            <a:ext cx="1036629" cy="95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838" y="897731"/>
            <a:ext cx="101877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388368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71549"/>
            <a:ext cx="5079438" cy="3659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à coins arrondis 2"/>
          <p:cNvSpPr/>
          <p:nvPr/>
        </p:nvSpPr>
        <p:spPr>
          <a:xfrm>
            <a:off x="1619672" y="123478"/>
            <a:ext cx="2880320" cy="43204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dirty="0"/>
              <a:t>Conservation de l’embryon</a:t>
            </a:r>
          </a:p>
        </p:txBody>
      </p:sp>
      <p:sp>
        <p:nvSpPr>
          <p:cNvPr id="4" name="ZoneTexte 3"/>
          <p:cNvSpPr txBox="1"/>
          <p:nvPr/>
        </p:nvSpPr>
        <p:spPr>
          <a:xfrm>
            <a:off x="1403648" y="4493540"/>
            <a:ext cx="3798412" cy="307777"/>
          </a:xfrm>
          <a:prstGeom prst="rect">
            <a:avLst/>
          </a:prstGeom>
          <a:noFill/>
        </p:spPr>
        <p:txBody>
          <a:bodyPr wrap="none" rtlCol="0">
            <a:spAutoFit/>
          </a:bodyPr>
          <a:lstStyle/>
          <a:p>
            <a:r>
              <a:rPr lang="fr-BE" sz="1400" dirty="0">
                <a:solidFill>
                  <a:schemeClr val="bg1">
                    <a:lumMod val="75000"/>
                  </a:schemeClr>
                </a:solidFill>
              </a:rPr>
              <a:t>Hansen PJ </a:t>
            </a:r>
            <a:r>
              <a:rPr lang="en-US" sz="1400" dirty="0">
                <a:solidFill>
                  <a:schemeClr val="bg1">
                    <a:lumMod val="75000"/>
                  </a:schemeClr>
                </a:solidFill>
              </a:rPr>
              <a:t>Journal of Animal Science, 2020, 98, 11</a:t>
            </a:r>
            <a:endParaRPr lang="fr-BE" sz="1400" dirty="0">
              <a:solidFill>
                <a:schemeClr val="bg1">
                  <a:lumMod val="75000"/>
                </a:schemeClr>
              </a:solidFill>
            </a:endParaRPr>
          </a:p>
        </p:txBody>
      </p:sp>
      <p:sp>
        <p:nvSpPr>
          <p:cNvPr id="2" name="ZoneTexte 1"/>
          <p:cNvSpPr txBox="1"/>
          <p:nvPr/>
        </p:nvSpPr>
        <p:spPr>
          <a:xfrm>
            <a:off x="6588224" y="1923678"/>
            <a:ext cx="2092496" cy="954107"/>
          </a:xfrm>
          <a:prstGeom prst="rect">
            <a:avLst/>
          </a:prstGeom>
          <a:solidFill>
            <a:schemeClr val="accent3">
              <a:lumMod val="60000"/>
              <a:lumOff val="40000"/>
            </a:schemeClr>
          </a:solidFill>
          <a:ln>
            <a:solidFill>
              <a:schemeClr val="tx1"/>
            </a:solidFill>
          </a:ln>
        </p:spPr>
        <p:txBody>
          <a:bodyPr wrap="none" rtlCol="0">
            <a:spAutoFit/>
          </a:bodyPr>
          <a:lstStyle/>
          <a:p>
            <a:r>
              <a:rPr lang="fr-BE" sz="1400" dirty="0"/>
              <a:t>La congélation réduit</a:t>
            </a:r>
          </a:p>
          <a:p>
            <a:r>
              <a:rPr lang="fr-BE" sz="1400" dirty="0"/>
              <a:t>le % de gestation après </a:t>
            </a:r>
          </a:p>
          <a:p>
            <a:r>
              <a:rPr lang="fr-BE" sz="1400" dirty="0"/>
              <a:t>une production in vivo ou </a:t>
            </a:r>
          </a:p>
          <a:p>
            <a:r>
              <a:rPr lang="fr-BE" sz="1400" dirty="0"/>
              <a:t>in vitro d’un embryon</a:t>
            </a:r>
          </a:p>
        </p:txBody>
      </p:sp>
    </p:spTree>
    <p:extLst>
      <p:ext uri="{BB962C8B-B14F-4D97-AF65-F5344CB8AC3E}">
        <p14:creationId xmlns:p14="http://schemas.microsoft.com/office/powerpoint/2010/main" val="37687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à coins arrondis 5"/>
          <p:cNvSpPr>
            <a:spLocks noChangeArrowheads="1"/>
          </p:cNvSpPr>
          <p:nvPr/>
        </p:nvSpPr>
        <p:spPr bwMode="auto">
          <a:xfrm>
            <a:off x="358679" y="152967"/>
            <a:ext cx="2917178" cy="1050631"/>
          </a:xfrm>
          <a:prstGeom prst="roundRect">
            <a:avLst>
              <a:gd name="adj" fmla="val 16667"/>
            </a:avLst>
          </a:prstGeom>
          <a:solidFill>
            <a:schemeClr val="accent2">
              <a:lumMod val="75000"/>
            </a:schemeClr>
          </a:solidFill>
          <a:ln w="9525" algn="ctr">
            <a:solidFill>
              <a:schemeClr val="tx1"/>
            </a:solidFill>
            <a:round/>
            <a:headEnd/>
            <a:tailEnd/>
          </a:ln>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buFont typeface="Arial" charset="0"/>
              <a:buNone/>
              <a:defRPr/>
            </a:pPr>
            <a:r>
              <a:rPr lang="en-US" sz="1600" dirty="0">
                <a:solidFill>
                  <a:schemeClr val="bg1"/>
                </a:solidFill>
                <a:latin typeface="Calibri" panose="020F0502020204030204" pitchFamily="34" charset="0"/>
              </a:rPr>
              <a:t>Obtention in vivo </a:t>
            </a:r>
            <a:r>
              <a:rPr lang="en-US" sz="1600" dirty="0" err="1">
                <a:solidFill>
                  <a:schemeClr val="bg1"/>
                </a:solidFill>
                <a:latin typeface="Calibri" panose="020F0502020204030204" pitchFamily="34" charset="0"/>
              </a:rPr>
              <a:t>ou</a:t>
            </a:r>
            <a:r>
              <a:rPr lang="en-US" sz="1600" dirty="0">
                <a:solidFill>
                  <a:schemeClr val="bg1"/>
                </a:solidFill>
                <a:latin typeface="Calibri" panose="020F0502020204030204" pitchFamily="34" charset="0"/>
              </a:rPr>
              <a:t> in vitro </a:t>
            </a:r>
          </a:p>
          <a:p>
            <a:pPr>
              <a:buFont typeface="Arial" charset="0"/>
              <a:buNone/>
              <a:defRPr/>
            </a:pPr>
            <a:r>
              <a:rPr lang="en-US" sz="1600" dirty="0" err="1">
                <a:solidFill>
                  <a:schemeClr val="bg1"/>
                </a:solidFill>
                <a:latin typeface="Calibri" panose="020F0502020204030204" pitchFamily="34" charset="0"/>
              </a:rPr>
              <a:t>qualité</a:t>
            </a:r>
            <a:r>
              <a:rPr lang="en-US" sz="1600" dirty="0">
                <a:solidFill>
                  <a:schemeClr val="bg1"/>
                </a:solidFill>
                <a:latin typeface="Calibri" panose="020F0502020204030204" pitchFamily="34" charset="0"/>
              </a:rPr>
              <a:t> et conservation </a:t>
            </a:r>
          </a:p>
          <a:p>
            <a:pPr>
              <a:buFont typeface="Arial" charset="0"/>
              <a:buNone/>
              <a:defRPr/>
            </a:pPr>
            <a:r>
              <a:rPr lang="en-US" sz="1600" dirty="0">
                <a:solidFill>
                  <a:schemeClr val="bg1"/>
                </a:solidFill>
                <a:latin typeface="Calibri" panose="020F0502020204030204" pitchFamily="34" charset="0"/>
              </a:rPr>
              <a:t>de </a:t>
            </a:r>
            <a:r>
              <a:rPr lang="en-US" sz="1600" dirty="0" err="1">
                <a:solidFill>
                  <a:schemeClr val="bg1"/>
                </a:solidFill>
                <a:latin typeface="Calibri" panose="020F0502020204030204" pitchFamily="34" charset="0"/>
              </a:rPr>
              <a:t>l’embryon</a:t>
            </a:r>
            <a:r>
              <a:rPr lang="en-US" sz="1600" dirty="0">
                <a:solidFill>
                  <a:schemeClr val="bg1"/>
                </a:solidFill>
                <a:latin typeface="Calibri" panose="020F0502020204030204" pitchFamily="34" charset="0"/>
              </a:rPr>
              <a:t> </a:t>
            </a:r>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041" y="483518"/>
            <a:ext cx="4799417" cy="115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041" y="1605029"/>
            <a:ext cx="4772525" cy="66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43190" y="152967"/>
            <a:ext cx="3673118" cy="307777"/>
          </a:xfrm>
          <a:prstGeom prst="rect">
            <a:avLst/>
          </a:prstGeom>
        </p:spPr>
        <p:txBody>
          <a:bodyPr wrap="square">
            <a:spAutoFit/>
          </a:bodyPr>
          <a:lstStyle/>
          <a:p>
            <a:pPr>
              <a:buNone/>
              <a:defRPr/>
            </a:pPr>
            <a:r>
              <a:rPr lang="en-US" sz="1400" dirty="0" err="1">
                <a:solidFill>
                  <a:schemeClr val="bg1"/>
                </a:solidFill>
                <a:latin typeface="Calibri" panose="020F0502020204030204" pitchFamily="34" charset="0"/>
              </a:rPr>
              <a:t>Chebel</a:t>
            </a:r>
            <a:r>
              <a:rPr lang="en-US" sz="1400" dirty="0">
                <a:solidFill>
                  <a:schemeClr val="bg1"/>
                </a:solidFill>
                <a:latin typeface="Calibri" panose="020F0502020204030204" pitchFamily="34" charset="0"/>
              </a:rPr>
              <a:t> et al. Theriogenology 2008, 69,98-106</a:t>
            </a:r>
            <a:endParaRPr lang="fr-BE" sz="1400" dirty="0">
              <a:solidFill>
                <a:schemeClr val="bg1"/>
              </a:solidFill>
              <a:latin typeface="Calibri" panose="020F0502020204030204" pitchFamily="34" charset="0"/>
            </a:endParaRPr>
          </a:p>
        </p:txBody>
      </p:sp>
      <p:sp>
        <p:nvSpPr>
          <p:cNvPr id="6" name="Rectangle 5"/>
          <p:cNvSpPr/>
          <p:nvPr/>
        </p:nvSpPr>
        <p:spPr>
          <a:xfrm>
            <a:off x="4788024" y="4699347"/>
            <a:ext cx="3673118" cy="307777"/>
          </a:xfrm>
          <a:prstGeom prst="rect">
            <a:avLst/>
          </a:prstGeom>
        </p:spPr>
        <p:txBody>
          <a:bodyPr wrap="square">
            <a:spAutoFit/>
          </a:bodyPr>
          <a:lstStyle/>
          <a:p>
            <a:r>
              <a:rPr lang="en-US" sz="1400" dirty="0" err="1">
                <a:solidFill>
                  <a:schemeClr val="bg1"/>
                </a:solidFill>
                <a:latin typeface="Calibri" panose="020F0502020204030204" pitchFamily="34" charset="0"/>
              </a:rPr>
              <a:t>Ferraz</a:t>
            </a:r>
            <a:r>
              <a:rPr lang="en-US" sz="1400" dirty="0">
                <a:solidFill>
                  <a:schemeClr val="bg1"/>
                </a:solidFill>
                <a:latin typeface="Calibri" panose="020F0502020204030204" pitchFamily="34" charset="0"/>
              </a:rPr>
              <a:t> et al Theriogenology 2016, 86,1834-1846</a:t>
            </a:r>
            <a:endParaRPr lang="fr-BE" sz="1400" dirty="0">
              <a:solidFill>
                <a:schemeClr val="bg1"/>
              </a:solidFill>
            </a:endParaRPr>
          </a:p>
        </p:txBody>
      </p:sp>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0041" y="2680841"/>
            <a:ext cx="4799417" cy="197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368776" y="1770950"/>
            <a:ext cx="3277218" cy="1169551"/>
          </a:xfrm>
          <a:prstGeom prst="rect">
            <a:avLst/>
          </a:prstGeom>
          <a:solidFill>
            <a:schemeClr val="bg1">
              <a:lumMod val="50000"/>
            </a:schemeClr>
          </a:solidFill>
        </p:spPr>
        <p:txBody>
          <a:bodyPr wrap="square" rtlCol="0">
            <a:spAutoFit/>
          </a:bodyPr>
          <a:lstStyle/>
          <a:p>
            <a:r>
              <a:rPr lang="fr-BE" sz="1400" dirty="0">
                <a:solidFill>
                  <a:schemeClr val="bg1"/>
                </a:solidFill>
              </a:rPr>
              <a:t>Après transfert d’embryons obtenus </a:t>
            </a:r>
            <a:r>
              <a:rPr lang="fr-BE" sz="1400" dirty="0">
                <a:solidFill>
                  <a:srgbClr val="FFFF00"/>
                </a:solidFill>
              </a:rPr>
              <a:t>in vitro</a:t>
            </a:r>
            <a:r>
              <a:rPr lang="fr-BE" sz="1400" dirty="0">
                <a:solidFill>
                  <a:schemeClr val="bg1"/>
                </a:solidFill>
              </a:rPr>
              <a:t>, les % de gestation sont </a:t>
            </a:r>
            <a:r>
              <a:rPr lang="fr-BE" sz="1400" dirty="0">
                <a:solidFill>
                  <a:srgbClr val="FFFF00"/>
                </a:solidFill>
              </a:rPr>
              <a:t>10 à 40 % </a:t>
            </a:r>
            <a:r>
              <a:rPr lang="fr-BE" sz="1400" dirty="0">
                <a:solidFill>
                  <a:schemeClr val="bg1"/>
                </a:solidFill>
              </a:rPr>
              <a:t>inférieurs à ceux observés après transfert d’embryons obtenus in vivo (</a:t>
            </a:r>
            <a:r>
              <a:rPr lang="fr-BE" sz="1400" dirty="0" err="1">
                <a:solidFill>
                  <a:schemeClr val="bg1"/>
                </a:solidFill>
              </a:rPr>
              <a:t>Ealy</a:t>
            </a:r>
            <a:r>
              <a:rPr lang="fr-BE" sz="1400" dirty="0">
                <a:solidFill>
                  <a:schemeClr val="bg1"/>
                </a:solidFill>
              </a:rPr>
              <a:t> et al. </a:t>
            </a:r>
            <a:r>
              <a:rPr lang="pl-PL" sz="1400" dirty="0">
                <a:solidFill>
                  <a:schemeClr val="bg1"/>
                </a:solidFill>
              </a:rPr>
              <a:t>J. Anim. Sci. 2019.97:2555–2568</a:t>
            </a:r>
            <a:r>
              <a:rPr lang="fr-BE" sz="1400" dirty="0">
                <a:solidFill>
                  <a:schemeClr val="bg1"/>
                </a:solidFill>
              </a:rPr>
              <a:t>)</a:t>
            </a:r>
          </a:p>
        </p:txBody>
      </p:sp>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256698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0041" y="2355726"/>
            <a:ext cx="48006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472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à coins arrondis 9"/>
          <p:cNvSpPr/>
          <p:nvPr/>
        </p:nvSpPr>
        <p:spPr>
          <a:xfrm>
            <a:off x="254342" y="244559"/>
            <a:ext cx="1722267" cy="648072"/>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Environnement </a:t>
            </a:r>
          </a:p>
        </p:txBody>
      </p:sp>
      <p:pic>
        <p:nvPicPr>
          <p:cNvPr id="11" name="Picture 3" descr="C:\Users\User\Pictures\Rechauffement climatiqu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342" y="1105126"/>
            <a:ext cx="3053929" cy="16829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349728" y="4359999"/>
            <a:ext cx="2664256" cy="523220"/>
          </a:xfrm>
          <a:prstGeom prst="rect">
            <a:avLst/>
          </a:prstGeom>
        </p:spPr>
        <p:txBody>
          <a:bodyPr wrap="square">
            <a:spAutoFit/>
          </a:bodyPr>
          <a:lstStyle/>
          <a:p>
            <a:r>
              <a:rPr lang="en-US" sz="1400" dirty="0" err="1">
                <a:solidFill>
                  <a:schemeClr val="bg1"/>
                </a:solidFill>
                <a:latin typeface="Calibri" panose="020F0502020204030204" pitchFamily="34" charset="0"/>
              </a:rPr>
              <a:t>Ferraz</a:t>
            </a:r>
            <a:r>
              <a:rPr lang="en-US" sz="1400" dirty="0">
                <a:solidFill>
                  <a:schemeClr val="bg1"/>
                </a:solidFill>
                <a:latin typeface="Calibri" panose="020F0502020204030204" pitchFamily="34" charset="0"/>
              </a:rPr>
              <a:t> et al Theriogenology 2016, 86,1834(p&lt;0.05)</a:t>
            </a:r>
            <a:endParaRPr lang="fr-BE" sz="1400" dirty="0">
              <a:solidFill>
                <a:schemeClr val="bg1"/>
              </a:solidFill>
            </a:endParaRPr>
          </a:p>
        </p:txBody>
      </p:sp>
      <p:pic>
        <p:nvPicPr>
          <p:cNvPr id="13" name="Image 12" descr="Aucun texte alternatif disponible."/>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23478"/>
            <a:ext cx="5328632" cy="3744416"/>
          </a:xfrm>
          <a:prstGeom prst="rect">
            <a:avLst/>
          </a:prstGeom>
          <a:noFill/>
          <a:ln>
            <a:noFill/>
          </a:ln>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81" y="4083918"/>
            <a:ext cx="5708018" cy="77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92280" y="1725861"/>
            <a:ext cx="1925622" cy="588558"/>
          </a:xfrm>
          <a:prstGeom prst="rect">
            <a:avLst/>
          </a:prstGeom>
          <a:noFill/>
        </p:spPr>
        <p:txBody>
          <a:bodyPr wrap="square" lIns="34226" tIns="17113" rIns="34226" bIns="17113" rtlCol="0">
            <a:spAutoFit/>
          </a:bodyPr>
          <a:lstStyle/>
          <a:p>
            <a:r>
              <a:rPr lang="fr-BE" sz="1200" dirty="0"/>
              <a:t>Adapté par Ch. Hanzen de Hansen 2013, Roth et al. 2017, 2020</a:t>
            </a:r>
          </a:p>
        </p:txBody>
      </p:sp>
      <p:cxnSp>
        <p:nvCxnSpPr>
          <p:cNvPr id="47" name="Connecteur droit 46"/>
          <p:cNvCxnSpPr/>
          <p:nvPr/>
        </p:nvCxnSpPr>
        <p:spPr>
          <a:xfrm flipV="1">
            <a:off x="1059688" y="1297237"/>
            <a:ext cx="2552908" cy="159005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flipV="1">
            <a:off x="566109" y="2887292"/>
            <a:ext cx="516549" cy="658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e 16"/>
          <p:cNvGrpSpPr/>
          <p:nvPr/>
        </p:nvGrpSpPr>
        <p:grpSpPr>
          <a:xfrm>
            <a:off x="212588" y="2273959"/>
            <a:ext cx="676788" cy="733651"/>
            <a:chOff x="569187" y="6048449"/>
            <a:chExt cx="1812054" cy="1951422"/>
          </a:xfrm>
        </p:grpSpPr>
        <p:grpSp>
          <p:nvGrpSpPr>
            <p:cNvPr id="99" name="Groupe 98"/>
            <p:cNvGrpSpPr/>
            <p:nvPr/>
          </p:nvGrpSpPr>
          <p:grpSpPr>
            <a:xfrm>
              <a:off x="1229433" y="7468720"/>
              <a:ext cx="506731" cy="531151"/>
              <a:chOff x="4536356" y="10440937"/>
              <a:chExt cx="1512020" cy="1504283"/>
            </a:xfrm>
          </p:grpSpPr>
          <p:sp>
            <p:nvSpPr>
              <p:cNvPr id="100" name="Ellipse 99"/>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1" name="Ellipse 100"/>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2" name="Ellipse 101"/>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0" name="ZoneTexte 109"/>
            <p:cNvSpPr txBox="1"/>
            <p:nvPr/>
          </p:nvSpPr>
          <p:spPr>
            <a:xfrm>
              <a:off x="569187" y="6048449"/>
              <a:ext cx="1812054" cy="1350768"/>
            </a:xfrm>
            <a:prstGeom prst="rect">
              <a:avLst/>
            </a:prstGeom>
            <a:noFill/>
          </p:spPr>
          <p:txBody>
            <a:bodyPr wrap="none" rtlCol="0">
              <a:spAutoFit/>
            </a:bodyPr>
            <a:lstStyle/>
            <a:p>
              <a:pPr algn="ctr"/>
              <a:r>
                <a:rPr lang="fr-BE" sz="900" dirty="0"/>
                <a:t>Follicule</a:t>
              </a:r>
            </a:p>
            <a:p>
              <a:pPr algn="ctr"/>
              <a:r>
                <a:rPr lang="fr-BE" sz="900" dirty="0"/>
                <a:t>primordial</a:t>
              </a:r>
            </a:p>
            <a:p>
              <a:pPr algn="ctr"/>
              <a:r>
                <a:rPr lang="fr-BE" sz="900" dirty="0"/>
                <a:t>(150.000)</a:t>
              </a:r>
            </a:p>
          </p:txBody>
        </p:sp>
      </p:grpSp>
      <p:grpSp>
        <p:nvGrpSpPr>
          <p:cNvPr id="15" name="Groupe 14"/>
          <p:cNvGrpSpPr/>
          <p:nvPr/>
        </p:nvGrpSpPr>
        <p:grpSpPr>
          <a:xfrm>
            <a:off x="1104225" y="2439294"/>
            <a:ext cx="774572" cy="883934"/>
            <a:chOff x="2956484" y="6488221"/>
            <a:chExt cx="2073864" cy="2351154"/>
          </a:xfrm>
        </p:grpSpPr>
        <p:grpSp>
          <p:nvGrpSpPr>
            <p:cNvPr id="71" name="Groupe 70"/>
            <p:cNvGrpSpPr/>
            <p:nvPr/>
          </p:nvGrpSpPr>
          <p:grpSpPr>
            <a:xfrm>
              <a:off x="3424232" y="6488221"/>
              <a:ext cx="985213" cy="982514"/>
              <a:chOff x="7632700" y="10944993"/>
              <a:chExt cx="1152128" cy="1152128"/>
            </a:xfrm>
          </p:grpSpPr>
          <p:sp>
            <p:nvSpPr>
              <p:cNvPr id="72" name="Ellipse 71"/>
              <p:cNvSpPr/>
              <p:nvPr/>
            </p:nvSpPr>
            <p:spPr>
              <a:xfrm>
                <a:off x="7632700" y="10944993"/>
                <a:ext cx="1152128"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3" name="Groupe 72"/>
              <p:cNvGrpSpPr/>
              <p:nvPr/>
            </p:nvGrpSpPr>
            <p:grpSpPr>
              <a:xfrm>
                <a:off x="7904215" y="11186244"/>
                <a:ext cx="592581" cy="622845"/>
                <a:chOff x="4536356" y="10440937"/>
                <a:chExt cx="1512020" cy="1504283"/>
              </a:xfrm>
            </p:grpSpPr>
            <p:sp>
              <p:nvSpPr>
                <p:cNvPr id="74" name="Ellipse 73"/>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5" name="Ellipse 74"/>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6" name="Ellipse 75"/>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11" name="ZoneTexte 110"/>
            <p:cNvSpPr txBox="1"/>
            <p:nvPr/>
          </p:nvSpPr>
          <p:spPr>
            <a:xfrm>
              <a:off x="2956484" y="7488608"/>
              <a:ext cx="2073864" cy="1350767"/>
            </a:xfrm>
            <a:prstGeom prst="rect">
              <a:avLst/>
            </a:prstGeom>
            <a:noFill/>
          </p:spPr>
          <p:txBody>
            <a:bodyPr wrap="none" rtlCol="0">
              <a:spAutoFit/>
            </a:bodyPr>
            <a:lstStyle/>
            <a:p>
              <a:pPr algn="ctr"/>
              <a:r>
                <a:rPr lang="fr-BE" sz="900" dirty="0"/>
                <a:t>Follicule</a:t>
              </a:r>
            </a:p>
            <a:p>
              <a:pPr algn="ctr"/>
              <a:r>
                <a:rPr lang="fr-BE" sz="900" dirty="0"/>
                <a:t>secondaire</a:t>
              </a:r>
            </a:p>
            <a:p>
              <a:pPr algn="ctr"/>
              <a:r>
                <a:rPr lang="fr-BE" sz="900" dirty="0"/>
                <a:t>(0,3 à 2 mm)</a:t>
              </a:r>
            </a:p>
          </p:txBody>
        </p:sp>
      </p:grpSp>
      <p:grpSp>
        <p:nvGrpSpPr>
          <p:cNvPr id="16" name="Groupe 15"/>
          <p:cNvGrpSpPr/>
          <p:nvPr/>
        </p:nvGrpSpPr>
        <p:grpSpPr>
          <a:xfrm>
            <a:off x="637983" y="2757198"/>
            <a:ext cx="585418" cy="671178"/>
            <a:chOff x="1708155" y="7333807"/>
            <a:chExt cx="1567417" cy="1785250"/>
          </a:xfrm>
        </p:grpSpPr>
        <p:grpSp>
          <p:nvGrpSpPr>
            <p:cNvPr id="103" name="Groupe 102"/>
            <p:cNvGrpSpPr/>
            <p:nvPr/>
          </p:nvGrpSpPr>
          <p:grpSpPr>
            <a:xfrm>
              <a:off x="2519530" y="7333807"/>
              <a:ext cx="615758" cy="661115"/>
              <a:chOff x="5976516" y="11033844"/>
              <a:chExt cx="720080" cy="775245"/>
            </a:xfrm>
          </p:grpSpPr>
          <p:sp>
            <p:nvSpPr>
              <p:cNvPr id="104" name="Ellipse 103"/>
              <p:cNvSpPr/>
              <p:nvPr/>
            </p:nvSpPr>
            <p:spPr>
              <a:xfrm>
                <a:off x="5976516" y="11033844"/>
                <a:ext cx="720080" cy="775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05" name="Groupe 104"/>
              <p:cNvGrpSpPr/>
              <p:nvPr/>
            </p:nvGrpSpPr>
            <p:grpSpPr>
              <a:xfrm>
                <a:off x="6032007" y="11097393"/>
                <a:ext cx="592581" cy="622845"/>
                <a:chOff x="4536356" y="10440937"/>
                <a:chExt cx="1512020" cy="1504283"/>
              </a:xfrm>
            </p:grpSpPr>
            <p:sp>
              <p:nvSpPr>
                <p:cNvPr id="106" name="Ellipse 105"/>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7" name="Ellipse 106"/>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8" name="Ellipse 107"/>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12" name="ZoneTexte 111"/>
            <p:cNvSpPr txBox="1"/>
            <p:nvPr/>
          </p:nvSpPr>
          <p:spPr>
            <a:xfrm>
              <a:off x="1708155" y="8136680"/>
              <a:ext cx="1567417" cy="982377"/>
            </a:xfrm>
            <a:prstGeom prst="rect">
              <a:avLst/>
            </a:prstGeom>
            <a:noFill/>
          </p:spPr>
          <p:txBody>
            <a:bodyPr wrap="none" rtlCol="0">
              <a:spAutoFit/>
            </a:bodyPr>
            <a:lstStyle/>
            <a:p>
              <a:pPr algn="ctr"/>
              <a:r>
                <a:rPr lang="fr-BE" sz="900" dirty="0"/>
                <a:t>Follicule</a:t>
              </a:r>
            </a:p>
            <a:p>
              <a:pPr algn="ctr"/>
              <a:r>
                <a:rPr lang="fr-BE" sz="900" dirty="0"/>
                <a:t>primaire</a:t>
              </a:r>
            </a:p>
          </p:txBody>
        </p:sp>
      </p:grpSp>
      <p:grpSp>
        <p:nvGrpSpPr>
          <p:cNvPr id="14" name="Groupe 13"/>
          <p:cNvGrpSpPr/>
          <p:nvPr/>
        </p:nvGrpSpPr>
        <p:grpSpPr>
          <a:xfrm>
            <a:off x="1725112" y="1933842"/>
            <a:ext cx="688010" cy="1203023"/>
            <a:chOff x="4618868" y="5143782"/>
            <a:chExt cx="1842097" cy="3199892"/>
          </a:xfrm>
        </p:grpSpPr>
        <p:grpSp>
          <p:nvGrpSpPr>
            <p:cNvPr id="70" name="Groupe 69"/>
            <p:cNvGrpSpPr/>
            <p:nvPr/>
          </p:nvGrpSpPr>
          <p:grpSpPr>
            <a:xfrm rot="440527">
              <a:off x="4743489" y="5143782"/>
              <a:ext cx="1416244" cy="1473771"/>
              <a:chOff x="8740908" y="8432356"/>
              <a:chExt cx="1656184" cy="1728192"/>
            </a:xfrm>
          </p:grpSpPr>
          <p:grpSp>
            <p:nvGrpSpPr>
              <p:cNvPr id="65" name="Groupe 64"/>
              <p:cNvGrpSpPr/>
              <p:nvPr/>
            </p:nvGrpSpPr>
            <p:grpSpPr>
              <a:xfrm>
                <a:off x="8740908" y="8432356"/>
                <a:ext cx="1656184" cy="1728192"/>
                <a:chOff x="8740908" y="8432356"/>
                <a:chExt cx="1656184" cy="1728192"/>
              </a:xfrm>
            </p:grpSpPr>
            <p:sp>
              <p:nvSpPr>
                <p:cNvPr id="23" name="Ellipse 22"/>
                <p:cNvSpPr/>
                <p:nvPr/>
              </p:nvSpPr>
              <p:spPr>
                <a:xfrm>
                  <a:off x="8740908" y="8432356"/>
                  <a:ext cx="1656184"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4" name="Forme libre 63"/>
                <p:cNvSpPr/>
                <p:nvPr/>
              </p:nvSpPr>
              <p:spPr>
                <a:xfrm>
                  <a:off x="8973413" y="8758989"/>
                  <a:ext cx="982703" cy="866274"/>
                </a:xfrm>
                <a:custGeom>
                  <a:avLst/>
                  <a:gdLst>
                    <a:gd name="connsiteX0" fmla="*/ 531534 w 982703"/>
                    <a:gd name="connsiteY0" fmla="*/ 577516 h 866274"/>
                    <a:gd name="connsiteX1" fmla="*/ 290903 w 982703"/>
                    <a:gd name="connsiteY1" fmla="*/ 577516 h 866274"/>
                    <a:gd name="connsiteX2" fmla="*/ 242776 w 982703"/>
                    <a:gd name="connsiteY2" fmla="*/ 625643 h 866274"/>
                    <a:gd name="connsiteX3" fmla="*/ 98398 w 982703"/>
                    <a:gd name="connsiteY3" fmla="*/ 673769 h 866274"/>
                    <a:gd name="connsiteX4" fmla="*/ 26208 w 982703"/>
                    <a:gd name="connsiteY4" fmla="*/ 649706 h 866274"/>
                    <a:gd name="connsiteX5" fmla="*/ 2145 w 982703"/>
                    <a:gd name="connsiteY5" fmla="*/ 577516 h 866274"/>
                    <a:gd name="connsiteX6" fmla="*/ 74334 w 982703"/>
                    <a:gd name="connsiteY6" fmla="*/ 216569 h 866274"/>
                    <a:gd name="connsiteX7" fmla="*/ 170587 w 982703"/>
                    <a:gd name="connsiteY7" fmla="*/ 120316 h 866274"/>
                    <a:gd name="connsiteX8" fmla="*/ 387155 w 982703"/>
                    <a:gd name="connsiteY8" fmla="*/ 48127 h 866274"/>
                    <a:gd name="connsiteX9" fmla="*/ 459345 w 982703"/>
                    <a:gd name="connsiteY9" fmla="*/ 24064 h 866274"/>
                    <a:gd name="connsiteX10" fmla="*/ 531534 w 982703"/>
                    <a:gd name="connsiteY10" fmla="*/ 0 h 866274"/>
                    <a:gd name="connsiteX11" fmla="*/ 675913 w 982703"/>
                    <a:gd name="connsiteY11" fmla="*/ 48127 h 866274"/>
                    <a:gd name="connsiteX12" fmla="*/ 724040 w 982703"/>
                    <a:gd name="connsiteY12" fmla="*/ 96253 h 866274"/>
                    <a:gd name="connsiteX13" fmla="*/ 772166 w 982703"/>
                    <a:gd name="connsiteY13" fmla="*/ 168443 h 866274"/>
                    <a:gd name="connsiteX14" fmla="*/ 844355 w 982703"/>
                    <a:gd name="connsiteY14" fmla="*/ 216569 h 866274"/>
                    <a:gd name="connsiteX15" fmla="*/ 892482 w 982703"/>
                    <a:gd name="connsiteY15" fmla="*/ 264695 h 866274"/>
                    <a:gd name="connsiteX16" fmla="*/ 940608 w 982703"/>
                    <a:gd name="connsiteY16" fmla="*/ 409074 h 866274"/>
                    <a:gd name="connsiteX17" fmla="*/ 964671 w 982703"/>
                    <a:gd name="connsiteY17" fmla="*/ 481264 h 866274"/>
                    <a:gd name="connsiteX18" fmla="*/ 868419 w 982703"/>
                    <a:gd name="connsiteY18" fmla="*/ 866274 h 866274"/>
                    <a:gd name="connsiteX19" fmla="*/ 772166 w 982703"/>
                    <a:gd name="connsiteY19" fmla="*/ 842211 h 866274"/>
                    <a:gd name="connsiteX20" fmla="*/ 675913 w 982703"/>
                    <a:gd name="connsiteY20" fmla="*/ 721895 h 866274"/>
                    <a:gd name="connsiteX21" fmla="*/ 627787 w 982703"/>
                    <a:gd name="connsiteY21" fmla="*/ 649706 h 866274"/>
                    <a:gd name="connsiteX22" fmla="*/ 555598 w 982703"/>
                    <a:gd name="connsiteY22" fmla="*/ 601579 h 866274"/>
                    <a:gd name="connsiteX23" fmla="*/ 531534 w 982703"/>
                    <a:gd name="connsiteY23" fmla="*/ 577516 h 86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2703" h="866274">
                      <a:moveTo>
                        <a:pt x="531534" y="577516"/>
                      </a:moveTo>
                      <a:cubicBezTo>
                        <a:pt x="487418" y="573505"/>
                        <a:pt x="392989" y="533765"/>
                        <a:pt x="290903" y="577516"/>
                      </a:cubicBezTo>
                      <a:cubicBezTo>
                        <a:pt x="270050" y="586453"/>
                        <a:pt x="263068" y="615497"/>
                        <a:pt x="242776" y="625643"/>
                      </a:cubicBezTo>
                      <a:cubicBezTo>
                        <a:pt x="197402" y="648330"/>
                        <a:pt x="98398" y="673769"/>
                        <a:pt x="98398" y="673769"/>
                      </a:cubicBezTo>
                      <a:cubicBezTo>
                        <a:pt x="74335" y="665748"/>
                        <a:pt x="44144" y="667642"/>
                        <a:pt x="26208" y="649706"/>
                      </a:cubicBezTo>
                      <a:cubicBezTo>
                        <a:pt x="8272" y="631770"/>
                        <a:pt x="2145" y="602881"/>
                        <a:pt x="2145" y="577516"/>
                      </a:cubicBezTo>
                      <a:cubicBezTo>
                        <a:pt x="2145" y="404034"/>
                        <a:pt x="-19444" y="325977"/>
                        <a:pt x="74334" y="216569"/>
                      </a:cubicBezTo>
                      <a:cubicBezTo>
                        <a:pt x="103863" y="182118"/>
                        <a:pt x="127541" y="134664"/>
                        <a:pt x="170587" y="120316"/>
                      </a:cubicBezTo>
                      <a:lnTo>
                        <a:pt x="387155" y="48127"/>
                      </a:lnTo>
                      <a:lnTo>
                        <a:pt x="459345" y="24064"/>
                      </a:lnTo>
                      <a:lnTo>
                        <a:pt x="531534" y="0"/>
                      </a:lnTo>
                      <a:cubicBezTo>
                        <a:pt x="579660" y="16042"/>
                        <a:pt x="640041" y="12256"/>
                        <a:pt x="675913" y="48127"/>
                      </a:cubicBezTo>
                      <a:cubicBezTo>
                        <a:pt x="691955" y="64169"/>
                        <a:pt x="709867" y="78537"/>
                        <a:pt x="724040" y="96253"/>
                      </a:cubicBezTo>
                      <a:cubicBezTo>
                        <a:pt x="742106" y="118836"/>
                        <a:pt x="751716" y="147993"/>
                        <a:pt x="772166" y="168443"/>
                      </a:cubicBezTo>
                      <a:cubicBezTo>
                        <a:pt x="792616" y="188893"/>
                        <a:pt x="821772" y="198503"/>
                        <a:pt x="844355" y="216569"/>
                      </a:cubicBezTo>
                      <a:cubicBezTo>
                        <a:pt x="862071" y="230741"/>
                        <a:pt x="876440" y="248653"/>
                        <a:pt x="892482" y="264695"/>
                      </a:cubicBezTo>
                      <a:lnTo>
                        <a:pt x="940608" y="409074"/>
                      </a:lnTo>
                      <a:lnTo>
                        <a:pt x="964671" y="481264"/>
                      </a:lnTo>
                      <a:cubicBezTo>
                        <a:pt x="958632" y="571848"/>
                        <a:pt x="1050857" y="866274"/>
                        <a:pt x="868419" y="866274"/>
                      </a:cubicBezTo>
                      <a:cubicBezTo>
                        <a:pt x="835347" y="866274"/>
                        <a:pt x="804250" y="850232"/>
                        <a:pt x="772166" y="842211"/>
                      </a:cubicBezTo>
                      <a:cubicBezTo>
                        <a:pt x="624041" y="620023"/>
                        <a:pt x="813065" y="893334"/>
                        <a:pt x="675913" y="721895"/>
                      </a:cubicBezTo>
                      <a:cubicBezTo>
                        <a:pt x="657847" y="699312"/>
                        <a:pt x="648237" y="670156"/>
                        <a:pt x="627787" y="649706"/>
                      </a:cubicBezTo>
                      <a:cubicBezTo>
                        <a:pt x="607337" y="629256"/>
                        <a:pt x="578734" y="618931"/>
                        <a:pt x="555598" y="601579"/>
                      </a:cubicBezTo>
                      <a:cubicBezTo>
                        <a:pt x="546523" y="594773"/>
                        <a:pt x="575650" y="581527"/>
                        <a:pt x="531534" y="577516"/>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6" name="Groupe 65"/>
              <p:cNvGrpSpPr/>
              <p:nvPr/>
            </p:nvGrpSpPr>
            <p:grpSpPr>
              <a:xfrm>
                <a:off x="9072860" y="9432825"/>
                <a:ext cx="592581" cy="622845"/>
                <a:chOff x="4536356" y="10440937"/>
                <a:chExt cx="1512020" cy="1504283"/>
              </a:xfrm>
            </p:grpSpPr>
            <p:sp>
              <p:nvSpPr>
                <p:cNvPr id="67" name="Ellipse 66"/>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Ellipse 67"/>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9" name="Ellipse 68"/>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13" name="ZoneTexte 112"/>
            <p:cNvSpPr txBox="1"/>
            <p:nvPr/>
          </p:nvSpPr>
          <p:spPr>
            <a:xfrm>
              <a:off x="4618868" y="6624514"/>
              <a:ext cx="1842097" cy="1719160"/>
            </a:xfrm>
            <a:prstGeom prst="rect">
              <a:avLst/>
            </a:prstGeom>
            <a:noFill/>
          </p:spPr>
          <p:txBody>
            <a:bodyPr wrap="none" rtlCol="0">
              <a:spAutoFit/>
            </a:bodyPr>
            <a:lstStyle/>
            <a:p>
              <a:pPr algn="ctr"/>
              <a:r>
                <a:rPr lang="fr-BE" sz="900" dirty="0"/>
                <a:t>Follicule</a:t>
              </a:r>
            </a:p>
            <a:p>
              <a:pPr algn="ctr"/>
              <a:r>
                <a:rPr lang="fr-BE" sz="900" dirty="0"/>
                <a:t>tertiaire</a:t>
              </a:r>
            </a:p>
            <a:p>
              <a:pPr algn="ctr"/>
              <a:r>
                <a:rPr lang="fr-BE" sz="900" dirty="0"/>
                <a:t>(</a:t>
              </a:r>
              <a:r>
                <a:rPr lang="fr-BE" sz="900" dirty="0" err="1"/>
                <a:t>antral</a:t>
              </a:r>
              <a:r>
                <a:rPr lang="fr-BE" sz="900" dirty="0"/>
                <a:t>)</a:t>
              </a:r>
            </a:p>
            <a:p>
              <a:pPr algn="ctr"/>
              <a:r>
                <a:rPr lang="fr-BE" sz="900" dirty="0"/>
                <a:t>(3 à 5 mm)</a:t>
              </a:r>
            </a:p>
          </p:txBody>
        </p:sp>
      </p:grpSp>
      <p:grpSp>
        <p:nvGrpSpPr>
          <p:cNvPr id="13" name="Groupe 12"/>
          <p:cNvGrpSpPr/>
          <p:nvPr/>
        </p:nvGrpSpPr>
        <p:grpSpPr>
          <a:xfrm>
            <a:off x="2321078" y="1491365"/>
            <a:ext cx="803425" cy="1127993"/>
            <a:chOff x="6214526" y="3966847"/>
            <a:chExt cx="2151114" cy="3000323"/>
          </a:xfrm>
        </p:grpSpPr>
        <p:grpSp>
          <p:nvGrpSpPr>
            <p:cNvPr id="77" name="Groupe 76"/>
            <p:cNvGrpSpPr/>
            <p:nvPr/>
          </p:nvGrpSpPr>
          <p:grpSpPr>
            <a:xfrm rot="2018144">
              <a:off x="6372547" y="3966847"/>
              <a:ext cx="1539523" cy="1657992"/>
              <a:chOff x="12457236" y="10728969"/>
              <a:chExt cx="1800348" cy="1944216"/>
            </a:xfrm>
          </p:grpSpPr>
          <p:sp>
            <p:nvSpPr>
              <p:cNvPr id="78" name="Ellipse 77"/>
              <p:cNvSpPr/>
              <p:nvPr/>
            </p:nvSpPr>
            <p:spPr>
              <a:xfrm>
                <a:off x="12457236" y="10728969"/>
                <a:ext cx="1800348"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79" name="Groupe 78"/>
              <p:cNvGrpSpPr/>
              <p:nvPr/>
            </p:nvGrpSpPr>
            <p:grpSpPr>
              <a:xfrm>
                <a:off x="13061119" y="11935326"/>
                <a:ext cx="592581" cy="622845"/>
                <a:chOff x="4536356" y="10440937"/>
                <a:chExt cx="1512020" cy="1504283"/>
              </a:xfrm>
            </p:grpSpPr>
            <p:sp>
              <p:nvSpPr>
                <p:cNvPr id="81" name="Ellipse 80"/>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2" name="Ellipse 81"/>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3" name="Ellipse 82"/>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0" name="Forme libre 79"/>
              <p:cNvSpPr/>
              <p:nvPr/>
            </p:nvSpPr>
            <p:spPr>
              <a:xfrm>
                <a:off x="12745268" y="11018262"/>
                <a:ext cx="1347671" cy="1302075"/>
              </a:xfrm>
              <a:custGeom>
                <a:avLst/>
                <a:gdLst>
                  <a:gd name="connsiteX0" fmla="*/ 134 w 1347671"/>
                  <a:gd name="connsiteY0" fmla="*/ 724559 h 1302075"/>
                  <a:gd name="connsiteX1" fmla="*/ 72324 w 1347671"/>
                  <a:gd name="connsiteY1" fmla="*/ 459864 h 1302075"/>
                  <a:gd name="connsiteX2" fmla="*/ 96387 w 1347671"/>
                  <a:gd name="connsiteY2" fmla="*/ 387675 h 1302075"/>
                  <a:gd name="connsiteX3" fmla="*/ 192639 w 1347671"/>
                  <a:gd name="connsiteY3" fmla="*/ 243296 h 1302075"/>
                  <a:gd name="connsiteX4" fmla="*/ 361082 w 1347671"/>
                  <a:gd name="connsiteY4" fmla="*/ 98917 h 1302075"/>
                  <a:gd name="connsiteX5" fmla="*/ 433271 w 1347671"/>
                  <a:gd name="connsiteY5" fmla="*/ 74854 h 1302075"/>
                  <a:gd name="connsiteX6" fmla="*/ 481397 w 1347671"/>
                  <a:gd name="connsiteY6" fmla="*/ 26727 h 1302075"/>
                  <a:gd name="connsiteX7" fmla="*/ 914534 w 1347671"/>
                  <a:gd name="connsiteY7" fmla="*/ 26727 h 1302075"/>
                  <a:gd name="connsiteX8" fmla="*/ 962660 w 1347671"/>
                  <a:gd name="connsiteY8" fmla="*/ 74854 h 1302075"/>
                  <a:gd name="connsiteX9" fmla="*/ 1034850 w 1347671"/>
                  <a:gd name="connsiteY9" fmla="*/ 122980 h 1302075"/>
                  <a:gd name="connsiteX10" fmla="*/ 1058913 w 1347671"/>
                  <a:gd name="connsiteY10" fmla="*/ 195170 h 1302075"/>
                  <a:gd name="connsiteX11" fmla="*/ 1155166 w 1347671"/>
                  <a:gd name="connsiteY11" fmla="*/ 315485 h 1302075"/>
                  <a:gd name="connsiteX12" fmla="*/ 1179229 w 1347671"/>
                  <a:gd name="connsiteY12" fmla="*/ 387675 h 1302075"/>
                  <a:gd name="connsiteX13" fmla="*/ 1275482 w 1347671"/>
                  <a:gd name="connsiteY13" fmla="*/ 532054 h 1302075"/>
                  <a:gd name="connsiteX14" fmla="*/ 1323608 w 1347671"/>
                  <a:gd name="connsiteY14" fmla="*/ 676433 h 1302075"/>
                  <a:gd name="connsiteX15" fmla="*/ 1347671 w 1347671"/>
                  <a:gd name="connsiteY15" fmla="*/ 748622 h 1302075"/>
                  <a:gd name="connsiteX16" fmla="*/ 1299545 w 1347671"/>
                  <a:gd name="connsiteY16" fmla="*/ 1013317 h 1302075"/>
                  <a:gd name="connsiteX17" fmla="*/ 1251418 w 1347671"/>
                  <a:gd name="connsiteY17" fmla="*/ 1061443 h 1302075"/>
                  <a:gd name="connsiteX18" fmla="*/ 1107039 w 1347671"/>
                  <a:gd name="connsiteY18" fmla="*/ 1253949 h 1302075"/>
                  <a:gd name="connsiteX19" fmla="*/ 1034850 w 1347671"/>
                  <a:gd name="connsiteY19" fmla="*/ 1302075 h 1302075"/>
                  <a:gd name="connsiteX20" fmla="*/ 938597 w 1347671"/>
                  <a:gd name="connsiteY20" fmla="*/ 1109570 h 1302075"/>
                  <a:gd name="connsiteX21" fmla="*/ 866408 w 1347671"/>
                  <a:gd name="connsiteY21" fmla="*/ 965191 h 1302075"/>
                  <a:gd name="connsiteX22" fmla="*/ 818282 w 1347671"/>
                  <a:gd name="connsiteY22" fmla="*/ 917064 h 1302075"/>
                  <a:gd name="connsiteX23" fmla="*/ 673903 w 1347671"/>
                  <a:gd name="connsiteY23" fmla="*/ 868938 h 1302075"/>
                  <a:gd name="connsiteX24" fmla="*/ 337018 w 1347671"/>
                  <a:gd name="connsiteY24" fmla="*/ 893001 h 1302075"/>
                  <a:gd name="connsiteX25" fmla="*/ 192639 w 1347671"/>
                  <a:gd name="connsiteY25" fmla="*/ 941127 h 1302075"/>
                  <a:gd name="connsiteX26" fmla="*/ 120450 w 1347671"/>
                  <a:gd name="connsiteY26" fmla="*/ 965191 h 1302075"/>
                  <a:gd name="connsiteX27" fmla="*/ 24197 w 1347671"/>
                  <a:gd name="connsiteY27" fmla="*/ 844875 h 1302075"/>
                  <a:gd name="connsiteX28" fmla="*/ 134 w 1347671"/>
                  <a:gd name="connsiteY28" fmla="*/ 604243 h 130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47671" h="1302075">
                    <a:moveTo>
                      <a:pt x="134" y="724559"/>
                    </a:moveTo>
                    <a:cubicBezTo>
                      <a:pt x="34146" y="554497"/>
                      <a:pt x="11263" y="643046"/>
                      <a:pt x="72324" y="459864"/>
                    </a:cubicBezTo>
                    <a:cubicBezTo>
                      <a:pt x="80345" y="435801"/>
                      <a:pt x="82317" y="408780"/>
                      <a:pt x="96387" y="387675"/>
                    </a:cubicBezTo>
                    <a:cubicBezTo>
                      <a:pt x="128471" y="339549"/>
                      <a:pt x="151740" y="284195"/>
                      <a:pt x="192639" y="243296"/>
                    </a:cubicBezTo>
                    <a:cubicBezTo>
                      <a:pt x="251846" y="184089"/>
                      <a:pt x="287785" y="135565"/>
                      <a:pt x="361082" y="98917"/>
                    </a:cubicBezTo>
                    <a:cubicBezTo>
                      <a:pt x="383769" y="87574"/>
                      <a:pt x="409208" y="82875"/>
                      <a:pt x="433271" y="74854"/>
                    </a:cubicBezTo>
                    <a:cubicBezTo>
                      <a:pt x="449313" y="58812"/>
                      <a:pt x="461105" y="36873"/>
                      <a:pt x="481397" y="26727"/>
                    </a:cubicBezTo>
                    <a:cubicBezTo>
                      <a:pt x="596974" y="-31062"/>
                      <a:pt x="850680" y="22166"/>
                      <a:pt x="914534" y="26727"/>
                    </a:cubicBezTo>
                    <a:cubicBezTo>
                      <a:pt x="930576" y="42769"/>
                      <a:pt x="944944" y="60681"/>
                      <a:pt x="962660" y="74854"/>
                    </a:cubicBezTo>
                    <a:cubicBezTo>
                      <a:pt x="985243" y="92920"/>
                      <a:pt x="1016784" y="100397"/>
                      <a:pt x="1034850" y="122980"/>
                    </a:cubicBezTo>
                    <a:cubicBezTo>
                      <a:pt x="1050695" y="142787"/>
                      <a:pt x="1047570" y="172483"/>
                      <a:pt x="1058913" y="195170"/>
                    </a:cubicBezTo>
                    <a:cubicBezTo>
                      <a:pt x="1089268" y="255881"/>
                      <a:pt x="1110402" y="270722"/>
                      <a:pt x="1155166" y="315485"/>
                    </a:cubicBezTo>
                    <a:cubicBezTo>
                      <a:pt x="1163187" y="339548"/>
                      <a:pt x="1166911" y="365502"/>
                      <a:pt x="1179229" y="387675"/>
                    </a:cubicBezTo>
                    <a:cubicBezTo>
                      <a:pt x="1207319" y="438237"/>
                      <a:pt x="1275482" y="532054"/>
                      <a:pt x="1275482" y="532054"/>
                    </a:cubicBezTo>
                    <a:lnTo>
                      <a:pt x="1323608" y="676433"/>
                    </a:lnTo>
                    <a:lnTo>
                      <a:pt x="1347671" y="748622"/>
                    </a:lnTo>
                    <a:cubicBezTo>
                      <a:pt x="1344354" y="775158"/>
                      <a:pt x="1334686" y="954749"/>
                      <a:pt x="1299545" y="1013317"/>
                    </a:cubicBezTo>
                    <a:cubicBezTo>
                      <a:pt x="1287873" y="1032771"/>
                      <a:pt x="1265030" y="1043293"/>
                      <a:pt x="1251418" y="1061443"/>
                    </a:cubicBezTo>
                    <a:cubicBezTo>
                      <a:pt x="1193681" y="1138426"/>
                      <a:pt x="1176022" y="1198762"/>
                      <a:pt x="1107039" y="1253949"/>
                    </a:cubicBezTo>
                    <a:cubicBezTo>
                      <a:pt x="1084456" y="1272015"/>
                      <a:pt x="1058913" y="1286033"/>
                      <a:pt x="1034850" y="1302075"/>
                    </a:cubicBezTo>
                    <a:cubicBezTo>
                      <a:pt x="979550" y="1136173"/>
                      <a:pt x="1022596" y="1193567"/>
                      <a:pt x="938597" y="1109570"/>
                    </a:cubicBezTo>
                    <a:cubicBezTo>
                      <a:pt x="913181" y="1033321"/>
                      <a:pt x="919719" y="1031831"/>
                      <a:pt x="866408" y="965191"/>
                    </a:cubicBezTo>
                    <a:cubicBezTo>
                      <a:pt x="852236" y="947475"/>
                      <a:pt x="838574" y="927210"/>
                      <a:pt x="818282" y="917064"/>
                    </a:cubicBezTo>
                    <a:cubicBezTo>
                      <a:pt x="772908" y="894377"/>
                      <a:pt x="673903" y="868938"/>
                      <a:pt x="673903" y="868938"/>
                    </a:cubicBezTo>
                    <a:cubicBezTo>
                      <a:pt x="561608" y="876959"/>
                      <a:pt x="448354" y="876301"/>
                      <a:pt x="337018" y="893001"/>
                    </a:cubicBezTo>
                    <a:cubicBezTo>
                      <a:pt x="286850" y="900526"/>
                      <a:pt x="240765" y="925085"/>
                      <a:pt x="192639" y="941127"/>
                    </a:cubicBezTo>
                    <a:lnTo>
                      <a:pt x="120450" y="965191"/>
                    </a:lnTo>
                    <a:cubicBezTo>
                      <a:pt x="89296" y="934036"/>
                      <a:pt x="37206" y="888237"/>
                      <a:pt x="24197" y="844875"/>
                    </a:cubicBezTo>
                    <a:cubicBezTo>
                      <a:pt x="-3269" y="753322"/>
                      <a:pt x="134" y="690422"/>
                      <a:pt x="134" y="604243"/>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14" name="ZoneTexte 113"/>
            <p:cNvSpPr txBox="1"/>
            <p:nvPr/>
          </p:nvSpPr>
          <p:spPr>
            <a:xfrm>
              <a:off x="6214526" y="5616402"/>
              <a:ext cx="2151114" cy="1350768"/>
            </a:xfrm>
            <a:prstGeom prst="rect">
              <a:avLst/>
            </a:prstGeom>
            <a:noFill/>
          </p:spPr>
          <p:txBody>
            <a:bodyPr wrap="none" rtlCol="0">
              <a:spAutoFit/>
            </a:bodyPr>
            <a:lstStyle/>
            <a:p>
              <a:pPr algn="ctr"/>
              <a:r>
                <a:rPr lang="fr-BE" sz="900" dirty="0"/>
                <a:t>Follicule</a:t>
              </a:r>
            </a:p>
            <a:p>
              <a:pPr algn="ctr"/>
              <a:r>
                <a:rPr lang="fr-BE" sz="900" dirty="0"/>
                <a:t>dominant</a:t>
              </a:r>
            </a:p>
            <a:p>
              <a:pPr algn="ctr"/>
              <a:r>
                <a:rPr lang="fr-BE" sz="900" dirty="0"/>
                <a:t>(10 à 15 mm)</a:t>
              </a:r>
            </a:p>
          </p:txBody>
        </p:sp>
      </p:grpSp>
      <p:sp>
        <p:nvSpPr>
          <p:cNvPr id="116" name="ZoneTexte 115"/>
          <p:cNvSpPr txBox="1"/>
          <p:nvPr/>
        </p:nvSpPr>
        <p:spPr>
          <a:xfrm>
            <a:off x="4621464" y="1759592"/>
            <a:ext cx="529183" cy="173060"/>
          </a:xfrm>
          <a:prstGeom prst="rect">
            <a:avLst/>
          </a:prstGeom>
          <a:noFill/>
        </p:spPr>
        <p:txBody>
          <a:bodyPr wrap="none" lIns="34226" tIns="17113" rIns="34226" bIns="17113" rtlCol="0">
            <a:spAutoFit/>
          </a:bodyPr>
          <a:lstStyle/>
          <a:p>
            <a:pPr algn="ctr"/>
            <a:r>
              <a:rPr lang="fr-BE" sz="900" dirty="0"/>
              <a:t>Ovulation</a:t>
            </a:r>
          </a:p>
        </p:txBody>
      </p:sp>
      <p:cxnSp>
        <p:nvCxnSpPr>
          <p:cNvPr id="118" name="Connecteur droit 117"/>
          <p:cNvCxnSpPr/>
          <p:nvPr/>
        </p:nvCxnSpPr>
        <p:spPr>
          <a:xfrm>
            <a:off x="550981" y="3570530"/>
            <a:ext cx="7813135" cy="0"/>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Connecteur droit 119"/>
          <p:cNvCxnSpPr/>
          <p:nvPr/>
        </p:nvCxnSpPr>
        <p:spPr>
          <a:xfrm flipH="1">
            <a:off x="551177" y="3088792"/>
            <a:ext cx="1318" cy="481739"/>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p:nvCxnSpPr>
        <p:spPr>
          <a:xfrm>
            <a:off x="1457439" y="3329661"/>
            <a:ext cx="0" cy="240869"/>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8" name="Connecteur droit 127"/>
          <p:cNvCxnSpPr/>
          <p:nvPr/>
        </p:nvCxnSpPr>
        <p:spPr>
          <a:xfrm>
            <a:off x="3747914" y="3131888"/>
            <a:ext cx="0" cy="433614"/>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Connecteur droit 128"/>
          <p:cNvCxnSpPr/>
          <p:nvPr/>
        </p:nvCxnSpPr>
        <p:spPr>
          <a:xfrm>
            <a:off x="6158772" y="3131888"/>
            <a:ext cx="0" cy="433614"/>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2644005" y="3131888"/>
            <a:ext cx="0" cy="433614"/>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5" name="ZoneTexte 134"/>
          <p:cNvSpPr txBox="1"/>
          <p:nvPr/>
        </p:nvSpPr>
        <p:spPr>
          <a:xfrm>
            <a:off x="894075" y="3376088"/>
            <a:ext cx="271099" cy="188449"/>
          </a:xfrm>
          <a:prstGeom prst="rect">
            <a:avLst/>
          </a:prstGeom>
          <a:noFill/>
        </p:spPr>
        <p:txBody>
          <a:bodyPr wrap="none" lIns="34226" tIns="17113" rIns="34226" bIns="17113" rtlCol="0">
            <a:spAutoFit/>
          </a:bodyPr>
          <a:lstStyle/>
          <a:p>
            <a:pPr algn="ctr"/>
            <a:r>
              <a:rPr lang="fr-BE" sz="1000" dirty="0">
                <a:solidFill>
                  <a:srgbClr val="FF0000"/>
                </a:solidFill>
              </a:rPr>
              <a:t>55 J</a:t>
            </a:r>
          </a:p>
        </p:txBody>
      </p:sp>
      <p:sp>
        <p:nvSpPr>
          <p:cNvPr id="136" name="ZoneTexte 135"/>
          <p:cNvSpPr txBox="1"/>
          <p:nvPr/>
        </p:nvSpPr>
        <p:spPr>
          <a:xfrm>
            <a:off x="3074295" y="3376088"/>
            <a:ext cx="389722" cy="188449"/>
          </a:xfrm>
          <a:prstGeom prst="rect">
            <a:avLst/>
          </a:prstGeom>
          <a:noFill/>
        </p:spPr>
        <p:txBody>
          <a:bodyPr wrap="none" lIns="34226" tIns="17113" rIns="34226" bIns="17113" rtlCol="0">
            <a:spAutoFit/>
          </a:bodyPr>
          <a:lstStyle/>
          <a:p>
            <a:pPr algn="ctr"/>
            <a:r>
              <a:rPr lang="fr-BE" sz="1000" dirty="0">
                <a:solidFill>
                  <a:srgbClr val="FF0000"/>
                </a:solidFill>
              </a:rPr>
              <a:t>2 à 3 J</a:t>
            </a:r>
          </a:p>
        </p:txBody>
      </p:sp>
      <p:sp>
        <p:nvSpPr>
          <p:cNvPr id="137" name="ZoneTexte 136"/>
          <p:cNvSpPr txBox="1"/>
          <p:nvPr/>
        </p:nvSpPr>
        <p:spPr>
          <a:xfrm>
            <a:off x="4513882" y="3376088"/>
            <a:ext cx="205376" cy="188449"/>
          </a:xfrm>
          <a:prstGeom prst="rect">
            <a:avLst/>
          </a:prstGeom>
          <a:noFill/>
        </p:spPr>
        <p:txBody>
          <a:bodyPr wrap="none" lIns="34226" tIns="17113" rIns="34226" bIns="17113" rtlCol="0">
            <a:spAutoFit/>
          </a:bodyPr>
          <a:lstStyle/>
          <a:p>
            <a:pPr algn="ctr"/>
            <a:r>
              <a:rPr lang="fr-BE" sz="1000" dirty="0">
                <a:solidFill>
                  <a:srgbClr val="FF0000"/>
                </a:solidFill>
              </a:rPr>
              <a:t>1 J</a:t>
            </a:r>
          </a:p>
        </p:txBody>
      </p:sp>
      <p:sp>
        <p:nvSpPr>
          <p:cNvPr id="138" name="ZoneTexte 137"/>
          <p:cNvSpPr txBox="1"/>
          <p:nvPr/>
        </p:nvSpPr>
        <p:spPr>
          <a:xfrm>
            <a:off x="1926461" y="3376088"/>
            <a:ext cx="271099" cy="188449"/>
          </a:xfrm>
          <a:prstGeom prst="rect">
            <a:avLst/>
          </a:prstGeom>
          <a:noFill/>
        </p:spPr>
        <p:txBody>
          <a:bodyPr wrap="none" lIns="34226" tIns="17113" rIns="34226" bIns="17113" rtlCol="0">
            <a:spAutoFit/>
          </a:bodyPr>
          <a:lstStyle/>
          <a:p>
            <a:pPr algn="ctr"/>
            <a:r>
              <a:rPr lang="fr-BE" sz="1000" dirty="0">
                <a:solidFill>
                  <a:srgbClr val="FF0000"/>
                </a:solidFill>
              </a:rPr>
              <a:t>42 J</a:t>
            </a:r>
          </a:p>
        </p:txBody>
      </p:sp>
      <p:cxnSp>
        <p:nvCxnSpPr>
          <p:cNvPr id="140" name="Connecteur droit 139"/>
          <p:cNvCxnSpPr/>
          <p:nvPr/>
        </p:nvCxnSpPr>
        <p:spPr>
          <a:xfrm flipV="1">
            <a:off x="3612597" y="1294106"/>
            <a:ext cx="1022689" cy="772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3237253" y="853942"/>
            <a:ext cx="829663" cy="1220838"/>
            <a:chOff x="8667524" y="2271380"/>
            <a:chExt cx="2221365" cy="3247277"/>
          </a:xfrm>
        </p:grpSpPr>
        <p:sp>
          <p:nvSpPr>
            <p:cNvPr id="115" name="ZoneTexte 114"/>
            <p:cNvSpPr txBox="1"/>
            <p:nvPr/>
          </p:nvSpPr>
          <p:spPr>
            <a:xfrm>
              <a:off x="8681977" y="4536280"/>
              <a:ext cx="2206912" cy="982377"/>
            </a:xfrm>
            <a:prstGeom prst="rect">
              <a:avLst/>
            </a:prstGeom>
            <a:noFill/>
          </p:spPr>
          <p:txBody>
            <a:bodyPr wrap="none" rtlCol="0">
              <a:spAutoFit/>
            </a:bodyPr>
            <a:lstStyle/>
            <a:p>
              <a:pPr algn="ctr"/>
              <a:r>
                <a:rPr lang="fr-BE" sz="900" dirty="0"/>
                <a:t>Follicule</a:t>
              </a:r>
            </a:p>
            <a:p>
              <a:pPr algn="ctr"/>
              <a:r>
                <a:rPr lang="fr-BE" sz="900" dirty="0" err="1"/>
                <a:t>preovulatoire</a:t>
              </a:r>
              <a:endParaRPr lang="fr-BE" sz="900" dirty="0"/>
            </a:p>
          </p:txBody>
        </p:sp>
        <p:grpSp>
          <p:nvGrpSpPr>
            <p:cNvPr id="141" name="Groupe 140"/>
            <p:cNvGrpSpPr/>
            <p:nvPr/>
          </p:nvGrpSpPr>
          <p:grpSpPr>
            <a:xfrm rot="3204850">
              <a:off x="8701264" y="2237640"/>
              <a:ext cx="2149249" cy="2216730"/>
              <a:chOff x="15913620" y="10368929"/>
              <a:chExt cx="2520280" cy="2592288"/>
            </a:xfrm>
          </p:grpSpPr>
          <p:sp>
            <p:nvSpPr>
              <p:cNvPr id="142" name="Ellipse 141"/>
              <p:cNvSpPr/>
              <p:nvPr/>
            </p:nvSpPr>
            <p:spPr>
              <a:xfrm>
                <a:off x="15913620" y="10368929"/>
                <a:ext cx="2520280"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143" name="Groupe 142"/>
              <p:cNvGrpSpPr/>
              <p:nvPr/>
            </p:nvGrpSpPr>
            <p:grpSpPr>
              <a:xfrm>
                <a:off x="16877469" y="12246748"/>
                <a:ext cx="592581" cy="622845"/>
                <a:chOff x="4536356" y="10440937"/>
                <a:chExt cx="1512020" cy="1504283"/>
              </a:xfrm>
            </p:grpSpPr>
            <p:sp>
              <p:nvSpPr>
                <p:cNvPr id="145" name="Ellipse 144"/>
                <p:cNvSpPr/>
                <p:nvPr/>
              </p:nvSpPr>
              <p:spPr>
                <a:xfrm>
                  <a:off x="4536356" y="10440937"/>
                  <a:ext cx="1512020" cy="1504283"/>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6" name="Ellipse 145"/>
                <p:cNvSpPr/>
                <p:nvPr/>
              </p:nvSpPr>
              <p:spPr>
                <a:xfrm flipH="1">
                  <a:off x="4779130" y="10680427"/>
                  <a:ext cx="981211" cy="101276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7" name="Ellipse 146"/>
                <p:cNvSpPr/>
                <p:nvPr/>
              </p:nvSpPr>
              <p:spPr>
                <a:xfrm>
                  <a:off x="5098817" y="11045120"/>
                  <a:ext cx="341835" cy="2959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4" name="Forme libre 143"/>
              <p:cNvSpPr/>
              <p:nvPr/>
            </p:nvSpPr>
            <p:spPr>
              <a:xfrm>
                <a:off x="16098253" y="10611853"/>
                <a:ext cx="2141621" cy="2069431"/>
              </a:xfrm>
              <a:custGeom>
                <a:avLst/>
                <a:gdLst>
                  <a:gd name="connsiteX0" fmla="*/ 1155031 w 2141621"/>
                  <a:gd name="connsiteY0" fmla="*/ 0 h 2069431"/>
                  <a:gd name="connsiteX1" fmla="*/ 842210 w 2141621"/>
                  <a:gd name="connsiteY1" fmla="*/ 24063 h 2069431"/>
                  <a:gd name="connsiteX2" fmla="*/ 721894 w 2141621"/>
                  <a:gd name="connsiteY2" fmla="*/ 96252 h 2069431"/>
                  <a:gd name="connsiteX3" fmla="*/ 649705 w 2141621"/>
                  <a:gd name="connsiteY3" fmla="*/ 120315 h 2069431"/>
                  <a:gd name="connsiteX4" fmla="*/ 529389 w 2141621"/>
                  <a:gd name="connsiteY4" fmla="*/ 192505 h 2069431"/>
                  <a:gd name="connsiteX5" fmla="*/ 409073 w 2141621"/>
                  <a:gd name="connsiteY5" fmla="*/ 312821 h 2069431"/>
                  <a:gd name="connsiteX6" fmla="*/ 336884 w 2141621"/>
                  <a:gd name="connsiteY6" fmla="*/ 360947 h 2069431"/>
                  <a:gd name="connsiteX7" fmla="*/ 288758 w 2141621"/>
                  <a:gd name="connsiteY7" fmla="*/ 433136 h 2069431"/>
                  <a:gd name="connsiteX8" fmla="*/ 240631 w 2141621"/>
                  <a:gd name="connsiteY8" fmla="*/ 481263 h 2069431"/>
                  <a:gd name="connsiteX9" fmla="*/ 168442 w 2141621"/>
                  <a:gd name="connsiteY9" fmla="*/ 601579 h 2069431"/>
                  <a:gd name="connsiteX10" fmla="*/ 144379 w 2141621"/>
                  <a:gd name="connsiteY10" fmla="*/ 673768 h 2069431"/>
                  <a:gd name="connsiteX11" fmla="*/ 96252 w 2141621"/>
                  <a:gd name="connsiteY11" fmla="*/ 721894 h 2069431"/>
                  <a:gd name="connsiteX12" fmla="*/ 48126 w 2141621"/>
                  <a:gd name="connsiteY12" fmla="*/ 866273 h 2069431"/>
                  <a:gd name="connsiteX13" fmla="*/ 0 w 2141621"/>
                  <a:gd name="connsiteY13" fmla="*/ 1155031 h 2069431"/>
                  <a:gd name="connsiteX14" fmla="*/ 24063 w 2141621"/>
                  <a:gd name="connsiteY14" fmla="*/ 1467852 h 2069431"/>
                  <a:gd name="connsiteX15" fmla="*/ 168442 w 2141621"/>
                  <a:gd name="connsiteY15" fmla="*/ 1660358 h 2069431"/>
                  <a:gd name="connsiteX16" fmla="*/ 312821 w 2141621"/>
                  <a:gd name="connsiteY16" fmla="*/ 1852863 h 2069431"/>
                  <a:gd name="connsiteX17" fmla="*/ 385010 w 2141621"/>
                  <a:gd name="connsiteY17" fmla="*/ 1973179 h 2069431"/>
                  <a:gd name="connsiteX18" fmla="*/ 529389 w 2141621"/>
                  <a:gd name="connsiteY18" fmla="*/ 2069431 h 2069431"/>
                  <a:gd name="connsiteX19" fmla="*/ 625642 w 2141621"/>
                  <a:gd name="connsiteY19" fmla="*/ 2045368 h 2069431"/>
                  <a:gd name="connsiteX20" fmla="*/ 649705 w 2141621"/>
                  <a:gd name="connsiteY20" fmla="*/ 1973179 h 2069431"/>
                  <a:gd name="connsiteX21" fmla="*/ 697831 w 2141621"/>
                  <a:gd name="connsiteY21" fmla="*/ 1925052 h 2069431"/>
                  <a:gd name="connsiteX22" fmla="*/ 745958 w 2141621"/>
                  <a:gd name="connsiteY22" fmla="*/ 1852863 h 2069431"/>
                  <a:gd name="connsiteX23" fmla="*/ 770021 w 2141621"/>
                  <a:gd name="connsiteY23" fmla="*/ 1780673 h 2069431"/>
                  <a:gd name="connsiteX24" fmla="*/ 914400 w 2141621"/>
                  <a:gd name="connsiteY24" fmla="*/ 1588168 h 2069431"/>
                  <a:gd name="connsiteX25" fmla="*/ 1034715 w 2141621"/>
                  <a:gd name="connsiteY25" fmla="*/ 1491915 h 2069431"/>
                  <a:gd name="connsiteX26" fmla="*/ 1299410 w 2141621"/>
                  <a:gd name="connsiteY26" fmla="*/ 1588168 h 2069431"/>
                  <a:gd name="connsiteX27" fmla="*/ 1395663 w 2141621"/>
                  <a:gd name="connsiteY27" fmla="*/ 1708484 h 2069431"/>
                  <a:gd name="connsiteX28" fmla="*/ 1540042 w 2141621"/>
                  <a:gd name="connsiteY28" fmla="*/ 1876926 h 2069431"/>
                  <a:gd name="connsiteX29" fmla="*/ 1612231 w 2141621"/>
                  <a:gd name="connsiteY29" fmla="*/ 1949115 h 2069431"/>
                  <a:gd name="connsiteX30" fmla="*/ 1660358 w 2141621"/>
                  <a:gd name="connsiteY30" fmla="*/ 1997242 h 2069431"/>
                  <a:gd name="connsiteX31" fmla="*/ 1876926 w 2141621"/>
                  <a:gd name="connsiteY31" fmla="*/ 1925052 h 2069431"/>
                  <a:gd name="connsiteX32" fmla="*/ 1900989 w 2141621"/>
                  <a:gd name="connsiteY32" fmla="*/ 1828800 h 2069431"/>
                  <a:gd name="connsiteX33" fmla="*/ 1925052 w 2141621"/>
                  <a:gd name="connsiteY33" fmla="*/ 1756610 h 2069431"/>
                  <a:gd name="connsiteX34" fmla="*/ 1973179 w 2141621"/>
                  <a:gd name="connsiteY34" fmla="*/ 1708484 h 2069431"/>
                  <a:gd name="connsiteX35" fmla="*/ 2069431 w 2141621"/>
                  <a:gd name="connsiteY35" fmla="*/ 1491915 h 2069431"/>
                  <a:gd name="connsiteX36" fmla="*/ 2093494 w 2141621"/>
                  <a:gd name="connsiteY36" fmla="*/ 1371600 h 2069431"/>
                  <a:gd name="connsiteX37" fmla="*/ 2117558 w 2141621"/>
                  <a:gd name="connsiteY37" fmla="*/ 1299410 h 2069431"/>
                  <a:gd name="connsiteX38" fmla="*/ 2141621 w 2141621"/>
                  <a:gd name="connsiteY38" fmla="*/ 1130968 h 2069431"/>
                  <a:gd name="connsiteX39" fmla="*/ 2117558 w 2141621"/>
                  <a:gd name="connsiteY39" fmla="*/ 794084 h 2069431"/>
                  <a:gd name="connsiteX40" fmla="*/ 2069431 w 2141621"/>
                  <a:gd name="connsiteY40" fmla="*/ 649705 h 2069431"/>
                  <a:gd name="connsiteX41" fmla="*/ 1949115 w 2141621"/>
                  <a:gd name="connsiteY41" fmla="*/ 553452 h 2069431"/>
                  <a:gd name="connsiteX42" fmla="*/ 1828800 w 2141621"/>
                  <a:gd name="connsiteY42" fmla="*/ 360947 h 2069431"/>
                  <a:gd name="connsiteX43" fmla="*/ 1756610 w 2141621"/>
                  <a:gd name="connsiteY43" fmla="*/ 240631 h 2069431"/>
                  <a:gd name="connsiteX44" fmla="*/ 1684421 w 2141621"/>
                  <a:gd name="connsiteY44" fmla="*/ 216568 h 2069431"/>
                  <a:gd name="connsiteX45" fmla="*/ 1564105 w 2141621"/>
                  <a:gd name="connsiteY45" fmla="*/ 144379 h 2069431"/>
                  <a:gd name="connsiteX46" fmla="*/ 1515979 w 2141621"/>
                  <a:gd name="connsiteY46" fmla="*/ 96252 h 2069431"/>
                  <a:gd name="connsiteX47" fmla="*/ 1371600 w 2141621"/>
                  <a:gd name="connsiteY47" fmla="*/ 48126 h 2069431"/>
                  <a:gd name="connsiteX48" fmla="*/ 1299410 w 2141621"/>
                  <a:gd name="connsiteY48" fmla="*/ 24063 h 2069431"/>
                  <a:gd name="connsiteX49" fmla="*/ 1227221 w 2141621"/>
                  <a:gd name="connsiteY49" fmla="*/ 0 h 2069431"/>
                  <a:gd name="connsiteX50" fmla="*/ 986589 w 2141621"/>
                  <a:gd name="connsiteY50" fmla="*/ 96252 h 2069431"/>
                  <a:gd name="connsiteX51" fmla="*/ 986589 w 2141621"/>
                  <a:gd name="connsiteY51" fmla="*/ 120315 h 206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141621" h="2069431">
                    <a:moveTo>
                      <a:pt x="1155031" y="0"/>
                    </a:moveTo>
                    <a:cubicBezTo>
                      <a:pt x="1050757" y="8021"/>
                      <a:pt x="945984" y="11091"/>
                      <a:pt x="842210" y="24063"/>
                    </a:cubicBezTo>
                    <a:cubicBezTo>
                      <a:pt x="727405" y="38414"/>
                      <a:pt x="806823" y="45295"/>
                      <a:pt x="721894" y="96252"/>
                    </a:cubicBezTo>
                    <a:cubicBezTo>
                      <a:pt x="700144" y="109302"/>
                      <a:pt x="673768" y="112294"/>
                      <a:pt x="649705" y="120315"/>
                    </a:cubicBezTo>
                    <a:cubicBezTo>
                      <a:pt x="443957" y="326067"/>
                      <a:pt x="779276" y="5090"/>
                      <a:pt x="529389" y="192505"/>
                    </a:cubicBezTo>
                    <a:cubicBezTo>
                      <a:pt x="484015" y="226535"/>
                      <a:pt x="456265" y="281360"/>
                      <a:pt x="409073" y="312821"/>
                    </a:cubicBezTo>
                    <a:lnTo>
                      <a:pt x="336884" y="360947"/>
                    </a:lnTo>
                    <a:cubicBezTo>
                      <a:pt x="320842" y="385010"/>
                      <a:pt x="306824" y="410553"/>
                      <a:pt x="288758" y="433136"/>
                    </a:cubicBezTo>
                    <a:cubicBezTo>
                      <a:pt x="274585" y="450852"/>
                      <a:pt x="252304" y="461809"/>
                      <a:pt x="240631" y="481263"/>
                    </a:cubicBezTo>
                    <a:cubicBezTo>
                      <a:pt x="146916" y="637454"/>
                      <a:pt x="290386" y="479633"/>
                      <a:pt x="168442" y="601579"/>
                    </a:cubicBezTo>
                    <a:cubicBezTo>
                      <a:pt x="160421" y="625642"/>
                      <a:pt x="157429" y="652018"/>
                      <a:pt x="144379" y="673768"/>
                    </a:cubicBezTo>
                    <a:cubicBezTo>
                      <a:pt x="132706" y="693222"/>
                      <a:pt x="106398" y="701602"/>
                      <a:pt x="96252" y="721894"/>
                    </a:cubicBezTo>
                    <a:cubicBezTo>
                      <a:pt x="73565" y="767268"/>
                      <a:pt x="58075" y="816529"/>
                      <a:pt x="48126" y="866273"/>
                    </a:cubicBezTo>
                    <a:cubicBezTo>
                      <a:pt x="12940" y="1042205"/>
                      <a:pt x="29847" y="946100"/>
                      <a:pt x="0" y="1155031"/>
                    </a:cubicBezTo>
                    <a:cubicBezTo>
                      <a:pt x="8021" y="1259305"/>
                      <a:pt x="-2552" y="1366714"/>
                      <a:pt x="24063" y="1467852"/>
                    </a:cubicBezTo>
                    <a:cubicBezTo>
                      <a:pt x="62088" y="1612349"/>
                      <a:pt x="107190" y="1578689"/>
                      <a:pt x="168442" y="1660358"/>
                    </a:cubicBezTo>
                    <a:cubicBezTo>
                      <a:pt x="331698" y="1878032"/>
                      <a:pt x="202449" y="1742491"/>
                      <a:pt x="312821" y="1852863"/>
                    </a:cubicBezTo>
                    <a:cubicBezTo>
                      <a:pt x="335851" y="1921954"/>
                      <a:pt x="326289" y="1929138"/>
                      <a:pt x="385010" y="1973179"/>
                    </a:cubicBezTo>
                    <a:cubicBezTo>
                      <a:pt x="431282" y="2007883"/>
                      <a:pt x="529389" y="2069431"/>
                      <a:pt x="529389" y="2069431"/>
                    </a:cubicBezTo>
                    <a:cubicBezTo>
                      <a:pt x="561473" y="2061410"/>
                      <a:pt x="599817" y="2066028"/>
                      <a:pt x="625642" y="2045368"/>
                    </a:cubicBezTo>
                    <a:cubicBezTo>
                      <a:pt x="645449" y="2029523"/>
                      <a:pt x="636655" y="1994929"/>
                      <a:pt x="649705" y="1973179"/>
                    </a:cubicBezTo>
                    <a:cubicBezTo>
                      <a:pt x="661377" y="1953725"/>
                      <a:pt x="683658" y="1942768"/>
                      <a:pt x="697831" y="1925052"/>
                    </a:cubicBezTo>
                    <a:cubicBezTo>
                      <a:pt x="715897" y="1902469"/>
                      <a:pt x="729916" y="1876926"/>
                      <a:pt x="745958" y="1852863"/>
                    </a:cubicBezTo>
                    <a:cubicBezTo>
                      <a:pt x="753979" y="1828800"/>
                      <a:pt x="757703" y="1802846"/>
                      <a:pt x="770021" y="1780673"/>
                    </a:cubicBezTo>
                    <a:cubicBezTo>
                      <a:pt x="800816" y="1725241"/>
                      <a:pt x="855984" y="1634901"/>
                      <a:pt x="914400" y="1588168"/>
                    </a:cubicBezTo>
                    <a:cubicBezTo>
                      <a:pt x="1066165" y="1466757"/>
                      <a:pt x="918523" y="1608110"/>
                      <a:pt x="1034715" y="1491915"/>
                    </a:cubicBezTo>
                    <a:cubicBezTo>
                      <a:pt x="1255278" y="1547056"/>
                      <a:pt x="1172186" y="1503352"/>
                      <a:pt x="1299410" y="1588168"/>
                    </a:cubicBezTo>
                    <a:cubicBezTo>
                      <a:pt x="1447530" y="1810351"/>
                      <a:pt x="1258516" y="1537052"/>
                      <a:pt x="1395663" y="1708484"/>
                    </a:cubicBezTo>
                    <a:cubicBezTo>
                      <a:pt x="1542261" y="1891729"/>
                      <a:pt x="1308332" y="1645216"/>
                      <a:pt x="1540042" y="1876926"/>
                    </a:cubicBezTo>
                    <a:lnTo>
                      <a:pt x="1612231" y="1949115"/>
                    </a:lnTo>
                    <a:lnTo>
                      <a:pt x="1660358" y="1997242"/>
                    </a:lnTo>
                    <a:cubicBezTo>
                      <a:pt x="1714344" y="1988244"/>
                      <a:pt x="1834631" y="1988494"/>
                      <a:pt x="1876926" y="1925052"/>
                    </a:cubicBezTo>
                    <a:cubicBezTo>
                      <a:pt x="1895271" y="1897535"/>
                      <a:pt x="1891904" y="1860599"/>
                      <a:pt x="1900989" y="1828800"/>
                    </a:cubicBezTo>
                    <a:cubicBezTo>
                      <a:pt x="1907957" y="1804411"/>
                      <a:pt x="1912002" y="1778360"/>
                      <a:pt x="1925052" y="1756610"/>
                    </a:cubicBezTo>
                    <a:cubicBezTo>
                      <a:pt x="1936724" y="1737156"/>
                      <a:pt x="1957137" y="1724526"/>
                      <a:pt x="1973179" y="1708484"/>
                    </a:cubicBezTo>
                    <a:cubicBezTo>
                      <a:pt x="2030450" y="1536669"/>
                      <a:pt x="1993166" y="1606315"/>
                      <a:pt x="2069431" y="1491915"/>
                    </a:cubicBezTo>
                    <a:cubicBezTo>
                      <a:pt x="2077452" y="1451810"/>
                      <a:pt x="2083574" y="1411278"/>
                      <a:pt x="2093494" y="1371600"/>
                    </a:cubicBezTo>
                    <a:cubicBezTo>
                      <a:pt x="2099646" y="1346992"/>
                      <a:pt x="2112583" y="1324282"/>
                      <a:pt x="2117558" y="1299410"/>
                    </a:cubicBezTo>
                    <a:cubicBezTo>
                      <a:pt x="2128681" y="1243794"/>
                      <a:pt x="2133600" y="1187115"/>
                      <a:pt x="2141621" y="1130968"/>
                    </a:cubicBezTo>
                    <a:cubicBezTo>
                      <a:pt x="2133600" y="1018673"/>
                      <a:pt x="2134258" y="905419"/>
                      <a:pt x="2117558" y="794084"/>
                    </a:cubicBezTo>
                    <a:cubicBezTo>
                      <a:pt x="2110033" y="743916"/>
                      <a:pt x="2111641" y="677845"/>
                      <a:pt x="2069431" y="649705"/>
                    </a:cubicBezTo>
                    <a:cubicBezTo>
                      <a:pt x="1978365" y="588994"/>
                      <a:pt x="2017692" y="622029"/>
                      <a:pt x="1949115" y="553452"/>
                    </a:cubicBezTo>
                    <a:cubicBezTo>
                      <a:pt x="1891844" y="381637"/>
                      <a:pt x="1943199" y="437213"/>
                      <a:pt x="1828800" y="360947"/>
                    </a:cubicBezTo>
                    <a:cubicBezTo>
                      <a:pt x="1809872" y="304166"/>
                      <a:pt x="1811660" y="273662"/>
                      <a:pt x="1756610" y="240631"/>
                    </a:cubicBezTo>
                    <a:cubicBezTo>
                      <a:pt x="1734860" y="227581"/>
                      <a:pt x="1708484" y="224589"/>
                      <a:pt x="1684421" y="216568"/>
                    </a:cubicBezTo>
                    <a:cubicBezTo>
                      <a:pt x="1562473" y="94623"/>
                      <a:pt x="1720298" y="238096"/>
                      <a:pt x="1564105" y="144379"/>
                    </a:cubicBezTo>
                    <a:cubicBezTo>
                      <a:pt x="1544651" y="132706"/>
                      <a:pt x="1536271" y="106398"/>
                      <a:pt x="1515979" y="96252"/>
                    </a:cubicBezTo>
                    <a:cubicBezTo>
                      <a:pt x="1470605" y="73565"/>
                      <a:pt x="1419726" y="64168"/>
                      <a:pt x="1371600" y="48126"/>
                    </a:cubicBezTo>
                    <a:lnTo>
                      <a:pt x="1299410" y="24063"/>
                    </a:lnTo>
                    <a:lnTo>
                      <a:pt x="1227221" y="0"/>
                    </a:lnTo>
                    <a:cubicBezTo>
                      <a:pt x="1020074" y="23016"/>
                      <a:pt x="1021527" y="-43500"/>
                      <a:pt x="986589" y="96252"/>
                    </a:cubicBezTo>
                    <a:cubicBezTo>
                      <a:pt x="984644" y="104034"/>
                      <a:pt x="986589" y="112294"/>
                      <a:pt x="986589" y="120315"/>
                    </a:cubicBezTo>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sp>
        <p:nvSpPr>
          <p:cNvPr id="161" name="Secteurs 160"/>
          <p:cNvSpPr/>
          <p:nvPr/>
        </p:nvSpPr>
        <p:spPr>
          <a:xfrm rot="1998340">
            <a:off x="4455575" y="853164"/>
            <a:ext cx="839928" cy="812082"/>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a:solidFill>
                <a:schemeClr val="tx1"/>
              </a:solidFill>
            </a:endParaRPr>
          </a:p>
        </p:txBody>
      </p:sp>
      <p:sp>
        <p:nvSpPr>
          <p:cNvPr id="172" name="ZoneTexte 171"/>
          <p:cNvSpPr txBox="1"/>
          <p:nvPr/>
        </p:nvSpPr>
        <p:spPr>
          <a:xfrm>
            <a:off x="3318928" y="3662062"/>
            <a:ext cx="336822" cy="188449"/>
          </a:xfrm>
          <a:prstGeom prst="rect">
            <a:avLst/>
          </a:prstGeom>
          <a:noFill/>
        </p:spPr>
        <p:txBody>
          <a:bodyPr wrap="none" lIns="34226" tIns="17113" rIns="34226" bIns="17113" rtlCol="0">
            <a:spAutoFit/>
          </a:bodyPr>
          <a:lstStyle/>
          <a:p>
            <a:pPr algn="ctr"/>
            <a:r>
              <a:rPr lang="fr-BE" sz="1000" dirty="0">
                <a:solidFill>
                  <a:srgbClr val="FF0000"/>
                </a:solidFill>
              </a:rPr>
              <a:t>100 J</a:t>
            </a:r>
          </a:p>
        </p:txBody>
      </p:sp>
      <p:sp>
        <p:nvSpPr>
          <p:cNvPr id="173" name="Rectangle à coins arrondis 172"/>
          <p:cNvSpPr/>
          <p:nvPr/>
        </p:nvSpPr>
        <p:spPr>
          <a:xfrm>
            <a:off x="510939" y="3661832"/>
            <a:ext cx="863670" cy="750809"/>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t>Phase gonadotrope indépendante</a:t>
            </a:r>
          </a:p>
          <a:p>
            <a:pPr algn="ctr"/>
            <a:r>
              <a:rPr lang="fr-BE" sz="900" dirty="0"/>
              <a:t>(facteurs de croissance)</a:t>
            </a:r>
          </a:p>
        </p:txBody>
      </p:sp>
      <p:sp>
        <p:nvSpPr>
          <p:cNvPr id="174" name="Rectangle à coins arrondis 173"/>
          <p:cNvSpPr/>
          <p:nvPr/>
        </p:nvSpPr>
        <p:spPr>
          <a:xfrm>
            <a:off x="457150" y="4467111"/>
            <a:ext cx="926715" cy="379007"/>
          </a:xfrm>
          <a:prstGeom prst="roundRe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solidFill>
                  <a:schemeClr val="tx1"/>
                </a:solidFill>
              </a:rPr>
              <a:t>Résistance au stress thermique</a:t>
            </a:r>
          </a:p>
        </p:txBody>
      </p:sp>
      <p:sp>
        <p:nvSpPr>
          <p:cNvPr id="175" name="Rectangle à coins arrondis 174"/>
          <p:cNvSpPr/>
          <p:nvPr/>
        </p:nvSpPr>
        <p:spPr>
          <a:xfrm>
            <a:off x="1507292" y="3661832"/>
            <a:ext cx="1074519" cy="534234"/>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t>Phase gonadotrope dépendante</a:t>
            </a:r>
          </a:p>
          <a:p>
            <a:pPr algn="ctr"/>
            <a:r>
              <a:rPr lang="fr-BE" sz="900" dirty="0"/>
              <a:t>(</a:t>
            </a:r>
            <a:r>
              <a:rPr lang="fr-BE" sz="900" dirty="0" err="1"/>
              <a:t>FSH</a:t>
            </a:r>
            <a:r>
              <a:rPr lang="fr-BE" sz="900" dirty="0"/>
              <a:t>/LH)</a:t>
            </a:r>
          </a:p>
        </p:txBody>
      </p:sp>
      <p:sp>
        <p:nvSpPr>
          <p:cNvPr id="176" name="Rectangle à coins arrondis 175"/>
          <p:cNvSpPr/>
          <p:nvPr/>
        </p:nvSpPr>
        <p:spPr>
          <a:xfrm>
            <a:off x="1611906" y="4467111"/>
            <a:ext cx="926715" cy="379007"/>
          </a:xfrm>
          <a:prstGeom prst="roundRe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solidFill>
                  <a:schemeClr val="tx1"/>
                </a:solidFill>
              </a:rPr>
              <a:t>Sensible  au stress thermique</a:t>
            </a:r>
          </a:p>
        </p:txBody>
      </p:sp>
      <p:sp>
        <p:nvSpPr>
          <p:cNvPr id="178" name="Rectangle à coins arrondis 177"/>
          <p:cNvSpPr/>
          <p:nvPr/>
        </p:nvSpPr>
        <p:spPr>
          <a:xfrm>
            <a:off x="4213899" y="3662062"/>
            <a:ext cx="792242" cy="534234"/>
          </a:xfrm>
          <a:prstGeom prst="roundRect">
            <a:avLst/>
          </a:prstGeom>
          <a:solidFill>
            <a:schemeClr val="accent3">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t>Reprise de </a:t>
            </a:r>
          </a:p>
          <a:p>
            <a:pPr algn="ctr"/>
            <a:r>
              <a:rPr lang="fr-BE" sz="900" dirty="0"/>
              <a:t>la méiose</a:t>
            </a:r>
          </a:p>
          <a:p>
            <a:pPr algn="ctr"/>
            <a:r>
              <a:rPr lang="fr-BE" sz="900" dirty="0"/>
              <a:t>(LH)</a:t>
            </a:r>
          </a:p>
        </p:txBody>
      </p:sp>
      <p:cxnSp>
        <p:nvCxnSpPr>
          <p:cNvPr id="180" name="Connecteur droit 179"/>
          <p:cNvCxnSpPr/>
          <p:nvPr/>
        </p:nvCxnSpPr>
        <p:spPr>
          <a:xfrm>
            <a:off x="7691755" y="3140260"/>
            <a:ext cx="0" cy="433614"/>
          </a:xfrm>
          <a:prstGeom prst="line">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2" name="ZoneTexte 181"/>
          <p:cNvSpPr txBox="1"/>
          <p:nvPr/>
        </p:nvSpPr>
        <p:spPr>
          <a:xfrm>
            <a:off x="6369772" y="3356836"/>
            <a:ext cx="389721" cy="188449"/>
          </a:xfrm>
          <a:prstGeom prst="rect">
            <a:avLst/>
          </a:prstGeom>
          <a:noFill/>
        </p:spPr>
        <p:txBody>
          <a:bodyPr wrap="none" lIns="34226" tIns="17113" rIns="34226" bIns="17113" rtlCol="0">
            <a:spAutoFit/>
          </a:bodyPr>
          <a:lstStyle/>
          <a:p>
            <a:pPr algn="ctr"/>
            <a:r>
              <a:rPr lang="fr-BE" sz="1000" dirty="0">
                <a:solidFill>
                  <a:srgbClr val="FF0000"/>
                </a:solidFill>
              </a:rPr>
              <a:t>4 à 5 J</a:t>
            </a:r>
          </a:p>
        </p:txBody>
      </p:sp>
      <p:grpSp>
        <p:nvGrpSpPr>
          <p:cNvPr id="2" name="Groupe 1"/>
          <p:cNvGrpSpPr/>
          <p:nvPr/>
        </p:nvGrpSpPr>
        <p:grpSpPr>
          <a:xfrm>
            <a:off x="367112" y="297708"/>
            <a:ext cx="389851" cy="580114"/>
            <a:chOff x="982915" y="980647"/>
            <a:chExt cx="1043800" cy="1543033"/>
          </a:xfrm>
        </p:grpSpPr>
        <p:grpSp>
          <p:nvGrpSpPr>
            <p:cNvPr id="84" name="Groupe 83"/>
            <p:cNvGrpSpPr/>
            <p:nvPr/>
          </p:nvGrpSpPr>
          <p:grpSpPr>
            <a:xfrm>
              <a:off x="1112160" y="980647"/>
              <a:ext cx="858763" cy="871223"/>
              <a:chOff x="2952180" y="2760111"/>
              <a:chExt cx="4464496" cy="4512474"/>
            </a:xfrm>
          </p:grpSpPr>
          <p:grpSp>
            <p:nvGrpSpPr>
              <p:cNvPr id="85" name="Groupe 84"/>
              <p:cNvGrpSpPr/>
              <p:nvPr/>
            </p:nvGrpSpPr>
            <p:grpSpPr>
              <a:xfrm>
                <a:off x="2952180" y="2760111"/>
                <a:ext cx="4464496" cy="4512474"/>
                <a:chOff x="7997542" y="5812162"/>
                <a:chExt cx="3220761" cy="3398430"/>
              </a:xfrm>
            </p:grpSpPr>
            <p:sp>
              <p:nvSpPr>
                <p:cNvPr id="131" name="Ellipse 130"/>
                <p:cNvSpPr/>
                <p:nvPr/>
              </p:nvSpPr>
              <p:spPr>
                <a:xfrm flipH="1">
                  <a:off x="7997542" y="5812162"/>
                  <a:ext cx="3220761" cy="3398430"/>
                </a:xfrm>
                <a:prstGeom prst="ellipse">
                  <a:avLst/>
                </a:prstGeom>
                <a:solidFill>
                  <a:schemeClr val="accent6">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3" name="Ellipse 132"/>
                <p:cNvSpPr/>
                <p:nvPr/>
              </p:nvSpPr>
              <p:spPr>
                <a:xfrm>
                  <a:off x="9046896" y="6924992"/>
                  <a:ext cx="1122050" cy="11727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86" name="Ellipse 85"/>
              <p:cNvSpPr/>
              <p:nvPr/>
            </p:nvSpPr>
            <p:spPr>
              <a:xfrm>
                <a:off x="5256433" y="302411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7" name="Ellipse 86"/>
              <p:cNvSpPr/>
              <p:nvPr/>
            </p:nvSpPr>
            <p:spPr>
              <a:xfrm>
                <a:off x="3818561" y="557892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8" name="Ellipse 87"/>
              <p:cNvSpPr/>
              <p:nvPr/>
            </p:nvSpPr>
            <p:spPr>
              <a:xfrm>
                <a:off x="3386510" y="458338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9" name="Ellipse 88"/>
              <p:cNvSpPr/>
              <p:nvPr/>
            </p:nvSpPr>
            <p:spPr>
              <a:xfrm>
                <a:off x="5765967" y="3634228"/>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0" name="Ellipse 89"/>
              <p:cNvSpPr/>
              <p:nvPr/>
            </p:nvSpPr>
            <p:spPr>
              <a:xfrm>
                <a:off x="4824385" y="376059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1" name="Ellipse 90"/>
              <p:cNvSpPr/>
              <p:nvPr/>
            </p:nvSpPr>
            <p:spPr>
              <a:xfrm>
                <a:off x="5946425" y="437592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Ellipse 91"/>
              <p:cNvSpPr/>
              <p:nvPr/>
            </p:nvSpPr>
            <p:spPr>
              <a:xfrm>
                <a:off x="6768604" y="480032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3" name="Ellipse 92"/>
              <p:cNvSpPr/>
              <p:nvPr/>
            </p:nvSpPr>
            <p:spPr>
              <a:xfrm>
                <a:off x="3384228" y="380569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4" name="Ellipse 93"/>
              <p:cNvSpPr/>
              <p:nvPr/>
            </p:nvSpPr>
            <p:spPr>
              <a:xfrm>
                <a:off x="4190728" y="326528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5" name="Ellipse 94"/>
              <p:cNvSpPr/>
              <p:nvPr/>
            </p:nvSpPr>
            <p:spPr>
              <a:xfrm>
                <a:off x="5256436" y="640848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6" name="Ellipse 95"/>
              <p:cNvSpPr/>
              <p:nvPr/>
            </p:nvSpPr>
            <p:spPr>
              <a:xfrm>
                <a:off x="5976516" y="540037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7" name="Ellipse 96"/>
              <p:cNvSpPr/>
              <p:nvPr/>
            </p:nvSpPr>
            <p:spPr>
              <a:xfrm>
                <a:off x="4832694" y="585680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9" name="Ellipse 108"/>
              <p:cNvSpPr/>
              <p:nvPr/>
            </p:nvSpPr>
            <p:spPr>
              <a:xfrm>
                <a:off x="5760490" y="3056888"/>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7" name="Ellipse 116"/>
              <p:cNvSpPr/>
              <p:nvPr/>
            </p:nvSpPr>
            <p:spPr>
              <a:xfrm>
                <a:off x="6764635" y="4138465"/>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9" name="Ellipse 118"/>
              <p:cNvSpPr/>
              <p:nvPr/>
            </p:nvSpPr>
            <p:spPr>
              <a:xfrm>
                <a:off x="3170484" y="5243756"/>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2" name="Ellipse 121"/>
              <p:cNvSpPr/>
              <p:nvPr/>
            </p:nvSpPr>
            <p:spPr>
              <a:xfrm>
                <a:off x="6661526" y="544564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3" name="Ellipse 122"/>
              <p:cNvSpPr/>
              <p:nvPr/>
            </p:nvSpPr>
            <p:spPr>
              <a:xfrm>
                <a:off x="4320326" y="6192465"/>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4" name="Ellipse 123"/>
              <p:cNvSpPr/>
              <p:nvPr/>
            </p:nvSpPr>
            <p:spPr>
              <a:xfrm>
                <a:off x="4156387" y="385950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5" name="Ellipse 124"/>
              <p:cNvSpPr/>
              <p:nvPr/>
            </p:nvSpPr>
            <p:spPr>
              <a:xfrm>
                <a:off x="4752377" y="318574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6" name="Ellipse 125"/>
              <p:cNvSpPr/>
              <p:nvPr/>
            </p:nvSpPr>
            <p:spPr>
              <a:xfrm>
                <a:off x="5528703" y="580311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7" name="Ellipse 126"/>
              <p:cNvSpPr/>
              <p:nvPr/>
            </p:nvSpPr>
            <p:spPr>
              <a:xfrm>
                <a:off x="6204869" y="6019143"/>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0" name="Ellipse 129"/>
              <p:cNvSpPr/>
              <p:nvPr/>
            </p:nvSpPr>
            <p:spPr>
              <a:xfrm>
                <a:off x="3940362" y="4972802"/>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2" name="ZoneTexte 241"/>
            <p:cNvSpPr txBox="1"/>
            <p:nvPr/>
          </p:nvSpPr>
          <p:spPr>
            <a:xfrm>
              <a:off x="982915" y="1909695"/>
              <a:ext cx="1043800" cy="613985"/>
            </a:xfrm>
            <a:prstGeom prst="rect">
              <a:avLst/>
            </a:prstGeom>
            <a:noFill/>
          </p:spPr>
          <p:txBody>
            <a:bodyPr wrap="none" rtlCol="0">
              <a:spAutoFit/>
            </a:bodyPr>
            <a:lstStyle/>
            <a:p>
              <a:pPr algn="ctr"/>
              <a:r>
                <a:rPr lang="fr-BE" sz="900" dirty="0"/>
                <a:t>30 µ</a:t>
              </a:r>
            </a:p>
          </p:txBody>
        </p:sp>
      </p:grpSp>
      <p:grpSp>
        <p:nvGrpSpPr>
          <p:cNvPr id="4" name="Groupe 3"/>
          <p:cNvGrpSpPr/>
          <p:nvPr/>
        </p:nvGrpSpPr>
        <p:grpSpPr>
          <a:xfrm>
            <a:off x="1721464" y="189419"/>
            <a:ext cx="483825" cy="708226"/>
            <a:chOff x="4409447" y="602178"/>
            <a:chExt cx="1295408" cy="1883792"/>
          </a:xfrm>
        </p:grpSpPr>
        <p:grpSp>
          <p:nvGrpSpPr>
            <p:cNvPr id="216" name="Groupe 215"/>
            <p:cNvGrpSpPr/>
            <p:nvPr/>
          </p:nvGrpSpPr>
          <p:grpSpPr>
            <a:xfrm>
              <a:off x="4409447" y="602178"/>
              <a:ext cx="1295408" cy="1307516"/>
              <a:chOff x="2952180" y="2760111"/>
              <a:chExt cx="4464496" cy="4512474"/>
            </a:xfrm>
          </p:grpSpPr>
          <p:grpSp>
            <p:nvGrpSpPr>
              <p:cNvPr id="217" name="Groupe 216"/>
              <p:cNvGrpSpPr/>
              <p:nvPr/>
            </p:nvGrpSpPr>
            <p:grpSpPr>
              <a:xfrm>
                <a:off x="2952180" y="2760111"/>
                <a:ext cx="4464496" cy="4512474"/>
                <a:chOff x="7997542" y="5812162"/>
                <a:chExt cx="3220761" cy="3398430"/>
              </a:xfrm>
            </p:grpSpPr>
            <p:sp>
              <p:nvSpPr>
                <p:cNvPr id="240" name="Ellipse 239"/>
                <p:cNvSpPr/>
                <p:nvPr/>
              </p:nvSpPr>
              <p:spPr>
                <a:xfrm flipH="1">
                  <a:off x="7997542" y="5812162"/>
                  <a:ext cx="3220761" cy="3398430"/>
                </a:xfrm>
                <a:prstGeom prst="ellipse">
                  <a:avLst/>
                </a:prstGeom>
                <a:solidFill>
                  <a:schemeClr val="accent6">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1" name="Ellipse 240"/>
                <p:cNvSpPr/>
                <p:nvPr/>
              </p:nvSpPr>
              <p:spPr>
                <a:xfrm>
                  <a:off x="9046896" y="6924992"/>
                  <a:ext cx="1122050" cy="11727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8" name="Ellipse 217"/>
              <p:cNvSpPr/>
              <p:nvPr/>
            </p:nvSpPr>
            <p:spPr>
              <a:xfrm>
                <a:off x="5256433" y="302411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9" name="Ellipse 218"/>
              <p:cNvSpPr/>
              <p:nvPr/>
            </p:nvSpPr>
            <p:spPr>
              <a:xfrm>
                <a:off x="3818561" y="557892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0" name="Ellipse 219"/>
              <p:cNvSpPr/>
              <p:nvPr/>
            </p:nvSpPr>
            <p:spPr>
              <a:xfrm>
                <a:off x="3386510" y="458338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1" name="Ellipse 220"/>
              <p:cNvSpPr/>
              <p:nvPr/>
            </p:nvSpPr>
            <p:spPr>
              <a:xfrm>
                <a:off x="5765967" y="3634228"/>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2" name="Ellipse 221"/>
              <p:cNvSpPr/>
              <p:nvPr/>
            </p:nvSpPr>
            <p:spPr>
              <a:xfrm>
                <a:off x="4824385" y="376059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3" name="Ellipse 222"/>
              <p:cNvSpPr/>
              <p:nvPr/>
            </p:nvSpPr>
            <p:spPr>
              <a:xfrm>
                <a:off x="5946425" y="437592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4" name="Ellipse 223"/>
              <p:cNvSpPr/>
              <p:nvPr/>
            </p:nvSpPr>
            <p:spPr>
              <a:xfrm>
                <a:off x="6768604" y="480032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5" name="Ellipse 224"/>
              <p:cNvSpPr/>
              <p:nvPr/>
            </p:nvSpPr>
            <p:spPr>
              <a:xfrm>
                <a:off x="3384228" y="380569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6" name="Ellipse 225"/>
              <p:cNvSpPr/>
              <p:nvPr/>
            </p:nvSpPr>
            <p:spPr>
              <a:xfrm>
                <a:off x="4190728" y="326528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7" name="Ellipse 226"/>
              <p:cNvSpPr/>
              <p:nvPr/>
            </p:nvSpPr>
            <p:spPr>
              <a:xfrm>
                <a:off x="5256436" y="640848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8" name="Ellipse 227"/>
              <p:cNvSpPr/>
              <p:nvPr/>
            </p:nvSpPr>
            <p:spPr>
              <a:xfrm>
                <a:off x="5976516" y="540037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9" name="Ellipse 228"/>
              <p:cNvSpPr/>
              <p:nvPr/>
            </p:nvSpPr>
            <p:spPr>
              <a:xfrm>
                <a:off x="4832694" y="585680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0" name="Ellipse 229"/>
              <p:cNvSpPr/>
              <p:nvPr/>
            </p:nvSpPr>
            <p:spPr>
              <a:xfrm>
                <a:off x="5760490" y="3056888"/>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1" name="Ellipse 230"/>
              <p:cNvSpPr/>
              <p:nvPr/>
            </p:nvSpPr>
            <p:spPr>
              <a:xfrm>
                <a:off x="6764635" y="4138465"/>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2" name="Ellipse 231"/>
              <p:cNvSpPr/>
              <p:nvPr/>
            </p:nvSpPr>
            <p:spPr>
              <a:xfrm>
                <a:off x="3170484" y="5243756"/>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3" name="Ellipse 232"/>
              <p:cNvSpPr/>
              <p:nvPr/>
            </p:nvSpPr>
            <p:spPr>
              <a:xfrm>
                <a:off x="6661526" y="544564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4" name="Ellipse 233"/>
              <p:cNvSpPr/>
              <p:nvPr/>
            </p:nvSpPr>
            <p:spPr>
              <a:xfrm>
                <a:off x="4320326" y="6192465"/>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Ellipse 234"/>
              <p:cNvSpPr/>
              <p:nvPr/>
            </p:nvSpPr>
            <p:spPr>
              <a:xfrm>
                <a:off x="4156387" y="385950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Ellipse 235"/>
              <p:cNvSpPr/>
              <p:nvPr/>
            </p:nvSpPr>
            <p:spPr>
              <a:xfrm>
                <a:off x="4752377" y="318574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7" name="Ellipse 236"/>
              <p:cNvSpPr/>
              <p:nvPr/>
            </p:nvSpPr>
            <p:spPr>
              <a:xfrm>
                <a:off x="5528703" y="5803119"/>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8" name="Ellipse 237"/>
              <p:cNvSpPr/>
              <p:nvPr/>
            </p:nvSpPr>
            <p:spPr>
              <a:xfrm>
                <a:off x="6204869" y="6019143"/>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9" name="Ellipse 238"/>
              <p:cNvSpPr/>
              <p:nvPr/>
            </p:nvSpPr>
            <p:spPr>
              <a:xfrm>
                <a:off x="3940362" y="4972802"/>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3" name="ZoneTexte 242"/>
            <p:cNvSpPr txBox="1"/>
            <p:nvPr/>
          </p:nvSpPr>
          <p:spPr>
            <a:xfrm>
              <a:off x="4437212" y="1871986"/>
              <a:ext cx="1198308" cy="613984"/>
            </a:xfrm>
            <a:prstGeom prst="rect">
              <a:avLst/>
            </a:prstGeom>
            <a:noFill/>
          </p:spPr>
          <p:txBody>
            <a:bodyPr wrap="none" rtlCol="0">
              <a:spAutoFit/>
            </a:bodyPr>
            <a:lstStyle/>
            <a:p>
              <a:pPr algn="ctr"/>
              <a:r>
                <a:rPr lang="fr-BE" sz="900" dirty="0"/>
                <a:t>100 µ</a:t>
              </a:r>
            </a:p>
          </p:txBody>
        </p:sp>
      </p:grpSp>
      <p:grpSp>
        <p:nvGrpSpPr>
          <p:cNvPr id="244" name="Groupe 243"/>
          <p:cNvGrpSpPr/>
          <p:nvPr/>
        </p:nvGrpSpPr>
        <p:grpSpPr>
          <a:xfrm>
            <a:off x="5015995" y="1055722"/>
            <a:ext cx="318791" cy="295363"/>
            <a:chOff x="8712820" y="5423377"/>
            <a:chExt cx="4104457" cy="4039256"/>
          </a:xfrm>
        </p:grpSpPr>
        <p:grpSp>
          <p:nvGrpSpPr>
            <p:cNvPr id="245" name="Groupe 244"/>
            <p:cNvGrpSpPr/>
            <p:nvPr/>
          </p:nvGrpSpPr>
          <p:grpSpPr>
            <a:xfrm>
              <a:off x="8712820" y="5423377"/>
              <a:ext cx="4104456" cy="4039256"/>
              <a:chOff x="9450328" y="5768801"/>
              <a:chExt cx="4464496" cy="4512474"/>
            </a:xfrm>
          </p:grpSpPr>
          <p:grpSp>
            <p:nvGrpSpPr>
              <p:cNvPr id="247" name="Groupe 246"/>
              <p:cNvGrpSpPr/>
              <p:nvPr/>
            </p:nvGrpSpPr>
            <p:grpSpPr>
              <a:xfrm>
                <a:off x="9450328" y="5768801"/>
                <a:ext cx="4464496" cy="4512474"/>
                <a:chOff x="7997542" y="5812162"/>
                <a:chExt cx="3220761" cy="3398430"/>
              </a:xfrm>
            </p:grpSpPr>
            <p:sp>
              <p:nvSpPr>
                <p:cNvPr id="270" name="Ellipse 269"/>
                <p:cNvSpPr/>
                <p:nvPr/>
              </p:nvSpPr>
              <p:spPr>
                <a:xfrm flipH="1">
                  <a:off x="7997542" y="5812162"/>
                  <a:ext cx="3220761" cy="3398430"/>
                </a:xfrm>
                <a:prstGeom prst="ellipse">
                  <a:avLst/>
                </a:prstGeom>
                <a:solidFill>
                  <a:schemeClr val="accent6">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1" name="Ellipse 270"/>
                <p:cNvSpPr/>
                <p:nvPr/>
              </p:nvSpPr>
              <p:spPr>
                <a:xfrm>
                  <a:off x="9270872" y="7026987"/>
                  <a:ext cx="809393" cy="90319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8" name="Ellipse 247"/>
              <p:cNvSpPr/>
              <p:nvPr/>
            </p:nvSpPr>
            <p:spPr>
              <a:xfrm>
                <a:off x="10818473" y="608144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49" name="Ellipse 248"/>
              <p:cNvSpPr/>
              <p:nvPr/>
            </p:nvSpPr>
            <p:spPr>
              <a:xfrm>
                <a:off x="11810825" y="967419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0" name="Ellipse 249"/>
              <p:cNvSpPr/>
              <p:nvPr/>
            </p:nvSpPr>
            <p:spPr>
              <a:xfrm>
                <a:off x="10654535" y="962627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1" name="Ellipse 250"/>
              <p:cNvSpPr/>
              <p:nvPr/>
            </p:nvSpPr>
            <p:spPr>
              <a:xfrm>
                <a:off x="12074156" y="6072825"/>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2" name="Ellipse 251"/>
              <p:cNvSpPr/>
              <p:nvPr/>
            </p:nvSpPr>
            <p:spPr>
              <a:xfrm>
                <a:off x="10006459" y="886094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3" name="Ellipse 252"/>
              <p:cNvSpPr/>
              <p:nvPr/>
            </p:nvSpPr>
            <p:spPr>
              <a:xfrm>
                <a:off x="13050726" y="684053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4" name="Ellipse 253"/>
              <p:cNvSpPr/>
              <p:nvPr/>
            </p:nvSpPr>
            <p:spPr>
              <a:xfrm>
                <a:off x="13266752" y="754944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5" name="Ellipse 254"/>
              <p:cNvSpPr/>
              <p:nvPr/>
            </p:nvSpPr>
            <p:spPr>
              <a:xfrm>
                <a:off x="9654952" y="783349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6" name="Ellipse 255"/>
              <p:cNvSpPr/>
              <p:nvPr/>
            </p:nvSpPr>
            <p:spPr>
              <a:xfrm>
                <a:off x="9946439" y="6642918"/>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7" name="Ellipse 256"/>
              <p:cNvSpPr/>
              <p:nvPr/>
            </p:nvSpPr>
            <p:spPr>
              <a:xfrm>
                <a:off x="12669379" y="925179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8" name="Ellipse 257"/>
              <p:cNvSpPr/>
              <p:nvPr/>
            </p:nvSpPr>
            <p:spPr>
              <a:xfrm>
                <a:off x="13211448" y="857403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9" name="Ellipse 258"/>
              <p:cNvSpPr/>
              <p:nvPr/>
            </p:nvSpPr>
            <p:spPr>
              <a:xfrm>
                <a:off x="11630804" y="913867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0" name="Ellipse 259"/>
              <p:cNvSpPr/>
              <p:nvPr/>
            </p:nvSpPr>
            <p:spPr>
              <a:xfrm>
                <a:off x="11782565" y="6513497"/>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1" name="Ellipse 260"/>
              <p:cNvSpPr/>
              <p:nvPr/>
            </p:nvSpPr>
            <p:spPr>
              <a:xfrm>
                <a:off x="12506207" y="700357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2" name="Ellipse 261"/>
              <p:cNvSpPr/>
              <p:nvPr/>
            </p:nvSpPr>
            <p:spPr>
              <a:xfrm>
                <a:off x="10275988" y="7604374"/>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3" name="Ellipse 262"/>
              <p:cNvSpPr/>
              <p:nvPr/>
            </p:nvSpPr>
            <p:spPr>
              <a:xfrm>
                <a:off x="12747732" y="759299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4" name="Ellipse 263"/>
              <p:cNvSpPr/>
              <p:nvPr/>
            </p:nvSpPr>
            <p:spPr>
              <a:xfrm>
                <a:off x="11080056" y="8978712"/>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5" name="Ellipse 264"/>
              <p:cNvSpPr/>
              <p:nvPr/>
            </p:nvSpPr>
            <p:spPr>
              <a:xfrm>
                <a:off x="11034499" y="6624513"/>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6" name="Ellipse 265"/>
              <p:cNvSpPr/>
              <p:nvPr/>
            </p:nvSpPr>
            <p:spPr>
              <a:xfrm>
                <a:off x="10428561" y="8252446"/>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7" name="Ellipse 266"/>
              <p:cNvSpPr/>
              <p:nvPr/>
            </p:nvSpPr>
            <p:spPr>
              <a:xfrm>
                <a:off x="12187405" y="898513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8" name="Ellipse 267"/>
              <p:cNvSpPr/>
              <p:nvPr/>
            </p:nvSpPr>
            <p:spPr>
              <a:xfrm>
                <a:off x="12669379" y="846847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9" name="Ellipse 268"/>
              <p:cNvSpPr/>
              <p:nvPr/>
            </p:nvSpPr>
            <p:spPr>
              <a:xfrm>
                <a:off x="10472851" y="7022384"/>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46" name="Ellipse 245"/>
            <p:cNvSpPr/>
            <p:nvPr/>
          </p:nvSpPr>
          <p:spPr>
            <a:xfrm>
              <a:off x="12221469" y="5622341"/>
              <a:ext cx="595808" cy="64228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5" name="Groupe 4"/>
          <p:cNvGrpSpPr/>
          <p:nvPr/>
        </p:nvGrpSpPr>
        <p:grpSpPr>
          <a:xfrm>
            <a:off x="4069330" y="135276"/>
            <a:ext cx="610248" cy="812854"/>
            <a:chOff x="9672476" y="359817"/>
            <a:chExt cx="1633896" cy="2162090"/>
          </a:xfrm>
        </p:grpSpPr>
        <p:grpSp>
          <p:nvGrpSpPr>
            <p:cNvPr id="188" name="Groupe 187"/>
            <p:cNvGrpSpPr/>
            <p:nvPr/>
          </p:nvGrpSpPr>
          <p:grpSpPr>
            <a:xfrm>
              <a:off x="9672476" y="359817"/>
              <a:ext cx="1633896" cy="1496627"/>
              <a:chOff x="8712820" y="5423377"/>
              <a:chExt cx="4104457" cy="4039256"/>
            </a:xfrm>
          </p:grpSpPr>
          <p:grpSp>
            <p:nvGrpSpPr>
              <p:cNvPr id="189" name="Groupe 188"/>
              <p:cNvGrpSpPr/>
              <p:nvPr/>
            </p:nvGrpSpPr>
            <p:grpSpPr>
              <a:xfrm>
                <a:off x="8712820" y="5423377"/>
                <a:ext cx="4104456" cy="4039256"/>
                <a:chOff x="9450328" y="5768801"/>
                <a:chExt cx="4464496" cy="4512474"/>
              </a:xfrm>
            </p:grpSpPr>
            <p:grpSp>
              <p:nvGrpSpPr>
                <p:cNvPr id="191" name="Groupe 190"/>
                <p:cNvGrpSpPr/>
                <p:nvPr/>
              </p:nvGrpSpPr>
              <p:grpSpPr>
                <a:xfrm>
                  <a:off x="9450328" y="5768801"/>
                  <a:ext cx="4464496" cy="4512474"/>
                  <a:chOff x="7997542" y="5812162"/>
                  <a:chExt cx="3220761" cy="3398430"/>
                </a:xfrm>
              </p:grpSpPr>
              <p:sp>
                <p:nvSpPr>
                  <p:cNvPr id="214" name="Ellipse 213"/>
                  <p:cNvSpPr/>
                  <p:nvPr/>
                </p:nvSpPr>
                <p:spPr>
                  <a:xfrm flipH="1">
                    <a:off x="7997542" y="5812162"/>
                    <a:ext cx="3220761" cy="3398430"/>
                  </a:xfrm>
                  <a:prstGeom prst="ellipse">
                    <a:avLst/>
                  </a:prstGeom>
                  <a:solidFill>
                    <a:schemeClr val="accent6">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5" name="Ellipse 214"/>
                  <p:cNvSpPr/>
                  <p:nvPr/>
                </p:nvSpPr>
                <p:spPr>
                  <a:xfrm>
                    <a:off x="9270872" y="7026987"/>
                    <a:ext cx="809393" cy="90319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2" name="Ellipse 191"/>
                <p:cNvSpPr/>
                <p:nvPr/>
              </p:nvSpPr>
              <p:spPr>
                <a:xfrm>
                  <a:off x="10818473" y="6081449"/>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3" name="Ellipse 192"/>
                <p:cNvSpPr/>
                <p:nvPr/>
              </p:nvSpPr>
              <p:spPr>
                <a:xfrm>
                  <a:off x="11810825" y="967419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4" name="Ellipse 193"/>
                <p:cNvSpPr/>
                <p:nvPr/>
              </p:nvSpPr>
              <p:spPr>
                <a:xfrm>
                  <a:off x="10654535" y="9626271"/>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5" name="Ellipse 194"/>
                <p:cNvSpPr/>
                <p:nvPr/>
              </p:nvSpPr>
              <p:spPr>
                <a:xfrm>
                  <a:off x="12074156" y="6072825"/>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6" name="Ellipse 195"/>
                <p:cNvSpPr/>
                <p:nvPr/>
              </p:nvSpPr>
              <p:spPr>
                <a:xfrm>
                  <a:off x="10006459" y="886094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7" name="Ellipse 196"/>
                <p:cNvSpPr/>
                <p:nvPr/>
              </p:nvSpPr>
              <p:spPr>
                <a:xfrm>
                  <a:off x="13050726" y="684053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8" name="Ellipse 197"/>
                <p:cNvSpPr/>
                <p:nvPr/>
              </p:nvSpPr>
              <p:spPr>
                <a:xfrm>
                  <a:off x="13266752" y="754944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9" name="Ellipse 198"/>
                <p:cNvSpPr/>
                <p:nvPr/>
              </p:nvSpPr>
              <p:spPr>
                <a:xfrm>
                  <a:off x="9654952" y="7833493"/>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0" name="Ellipse 199"/>
                <p:cNvSpPr/>
                <p:nvPr/>
              </p:nvSpPr>
              <p:spPr>
                <a:xfrm>
                  <a:off x="9946439" y="6642918"/>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1" name="Ellipse 200"/>
                <p:cNvSpPr/>
                <p:nvPr/>
              </p:nvSpPr>
              <p:spPr>
                <a:xfrm>
                  <a:off x="12669379" y="9251797"/>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2" name="Ellipse 201"/>
                <p:cNvSpPr/>
                <p:nvPr/>
              </p:nvSpPr>
              <p:spPr>
                <a:xfrm>
                  <a:off x="13211448" y="8574034"/>
                  <a:ext cx="432051" cy="432048"/>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3" name="Ellipse 202"/>
                <p:cNvSpPr/>
                <p:nvPr/>
              </p:nvSpPr>
              <p:spPr>
                <a:xfrm>
                  <a:off x="11630804" y="913867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4" name="Ellipse 203"/>
                <p:cNvSpPr/>
                <p:nvPr/>
              </p:nvSpPr>
              <p:spPr>
                <a:xfrm>
                  <a:off x="11782565" y="6513497"/>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5" name="Ellipse 204"/>
                <p:cNvSpPr/>
                <p:nvPr/>
              </p:nvSpPr>
              <p:spPr>
                <a:xfrm>
                  <a:off x="12506207" y="700357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6" name="Ellipse 205"/>
                <p:cNvSpPr/>
                <p:nvPr/>
              </p:nvSpPr>
              <p:spPr>
                <a:xfrm>
                  <a:off x="10275988" y="7604374"/>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7" name="Ellipse 206"/>
                <p:cNvSpPr/>
                <p:nvPr/>
              </p:nvSpPr>
              <p:spPr>
                <a:xfrm>
                  <a:off x="12747732" y="759299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8" name="Ellipse 207"/>
                <p:cNvSpPr/>
                <p:nvPr/>
              </p:nvSpPr>
              <p:spPr>
                <a:xfrm>
                  <a:off x="11080056" y="8978712"/>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9" name="Ellipse 208"/>
                <p:cNvSpPr/>
                <p:nvPr/>
              </p:nvSpPr>
              <p:spPr>
                <a:xfrm>
                  <a:off x="11034499" y="6624513"/>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0" name="Ellipse 209"/>
                <p:cNvSpPr/>
                <p:nvPr/>
              </p:nvSpPr>
              <p:spPr>
                <a:xfrm>
                  <a:off x="10428561" y="8252446"/>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1" name="Ellipse 210"/>
                <p:cNvSpPr/>
                <p:nvPr/>
              </p:nvSpPr>
              <p:spPr>
                <a:xfrm>
                  <a:off x="12187405" y="8985131"/>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2" name="Ellipse 211"/>
                <p:cNvSpPr/>
                <p:nvPr/>
              </p:nvSpPr>
              <p:spPr>
                <a:xfrm>
                  <a:off x="12669379" y="8468470"/>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3" name="Ellipse 212"/>
                <p:cNvSpPr/>
                <p:nvPr/>
              </p:nvSpPr>
              <p:spPr>
                <a:xfrm>
                  <a:off x="10472851" y="7022384"/>
                  <a:ext cx="432051" cy="432048"/>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90" name="Ellipse 189"/>
              <p:cNvSpPr/>
              <p:nvPr/>
            </p:nvSpPr>
            <p:spPr>
              <a:xfrm>
                <a:off x="12221469" y="5622341"/>
                <a:ext cx="595808" cy="64228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72" name="ZoneTexte 271"/>
            <p:cNvSpPr txBox="1"/>
            <p:nvPr/>
          </p:nvSpPr>
          <p:spPr>
            <a:xfrm>
              <a:off x="9978608" y="1907923"/>
              <a:ext cx="1198308" cy="613984"/>
            </a:xfrm>
            <a:prstGeom prst="rect">
              <a:avLst/>
            </a:prstGeom>
            <a:noFill/>
          </p:spPr>
          <p:txBody>
            <a:bodyPr wrap="none" rtlCol="0">
              <a:spAutoFit/>
            </a:bodyPr>
            <a:lstStyle/>
            <a:p>
              <a:pPr algn="ctr"/>
              <a:r>
                <a:rPr lang="fr-BE" sz="900" dirty="0"/>
                <a:t>110 µ</a:t>
              </a:r>
            </a:p>
          </p:txBody>
        </p:sp>
      </p:grpSp>
      <p:cxnSp>
        <p:nvCxnSpPr>
          <p:cNvPr id="7" name="Connecteur droit 6"/>
          <p:cNvCxnSpPr>
            <a:stCxn id="100" idx="0"/>
          </p:cNvCxnSpPr>
          <p:nvPr/>
        </p:nvCxnSpPr>
        <p:spPr>
          <a:xfrm flipV="1">
            <a:off x="553814" y="717297"/>
            <a:ext cx="12295" cy="2090623"/>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3" name="Connecteur droit 272"/>
          <p:cNvCxnSpPr/>
          <p:nvPr/>
        </p:nvCxnSpPr>
        <p:spPr>
          <a:xfrm flipV="1">
            <a:off x="1940836" y="820556"/>
            <a:ext cx="13768" cy="1477793"/>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4" name="Connecteur droit 273"/>
          <p:cNvCxnSpPr/>
          <p:nvPr/>
        </p:nvCxnSpPr>
        <p:spPr>
          <a:xfrm flipH="1" flipV="1">
            <a:off x="4383739" y="890863"/>
            <a:ext cx="8374" cy="2798518"/>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5" name="ZoneTexte 274"/>
          <p:cNvSpPr txBox="1"/>
          <p:nvPr/>
        </p:nvSpPr>
        <p:spPr>
          <a:xfrm>
            <a:off x="5041548" y="360306"/>
            <a:ext cx="3725985" cy="173566"/>
          </a:xfrm>
          <a:prstGeom prst="rect">
            <a:avLst/>
          </a:prstGeom>
          <a:noFill/>
        </p:spPr>
        <p:txBody>
          <a:bodyPr wrap="none" lIns="34226" tIns="17113" rIns="34226" bIns="17113" rtlCol="0">
            <a:spAutoFit/>
          </a:bodyPr>
          <a:lstStyle/>
          <a:p>
            <a:pPr algn="ctr"/>
            <a:r>
              <a:rPr lang="fr-BE" sz="900" dirty="0"/>
              <a:t>Maturation cytoplasmique : réorganisation des mitochondries et des granules</a:t>
            </a:r>
          </a:p>
        </p:txBody>
      </p:sp>
      <p:sp>
        <p:nvSpPr>
          <p:cNvPr id="276" name="ZoneTexte 275"/>
          <p:cNvSpPr txBox="1"/>
          <p:nvPr/>
        </p:nvSpPr>
        <p:spPr>
          <a:xfrm>
            <a:off x="5042105" y="127190"/>
            <a:ext cx="2473625" cy="173060"/>
          </a:xfrm>
          <a:prstGeom prst="rect">
            <a:avLst/>
          </a:prstGeom>
          <a:noFill/>
        </p:spPr>
        <p:txBody>
          <a:bodyPr wrap="none" lIns="34226" tIns="17113" rIns="34226" bIns="17113" rtlCol="0">
            <a:spAutoFit/>
          </a:bodyPr>
          <a:lstStyle/>
          <a:p>
            <a:pPr algn="ctr"/>
            <a:r>
              <a:rPr lang="fr-BE" sz="900" dirty="0"/>
              <a:t>Maturation nucléaire : expulsion du globule polaire</a:t>
            </a:r>
          </a:p>
        </p:txBody>
      </p:sp>
      <p:cxnSp>
        <p:nvCxnSpPr>
          <p:cNvPr id="26" name="Connecteur droit avec flèche 25"/>
          <p:cNvCxnSpPr/>
          <p:nvPr/>
        </p:nvCxnSpPr>
        <p:spPr>
          <a:xfrm>
            <a:off x="4708030" y="207726"/>
            <a:ext cx="298111" cy="0"/>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7" name="Connecteur droit avec flèche 276"/>
          <p:cNvCxnSpPr/>
          <p:nvPr/>
        </p:nvCxnSpPr>
        <p:spPr>
          <a:xfrm flipV="1">
            <a:off x="4573648" y="433067"/>
            <a:ext cx="432493" cy="2038"/>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Flèche droite 29"/>
          <p:cNvSpPr/>
          <p:nvPr/>
        </p:nvSpPr>
        <p:spPr>
          <a:xfrm>
            <a:off x="1129512" y="334930"/>
            <a:ext cx="389337" cy="2519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a:p>
        </p:txBody>
      </p:sp>
      <p:sp>
        <p:nvSpPr>
          <p:cNvPr id="279" name="Flèche droite 278"/>
          <p:cNvSpPr/>
          <p:nvPr/>
        </p:nvSpPr>
        <p:spPr>
          <a:xfrm>
            <a:off x="2952023" y="319834"/>
            <a:ext cx="389337" cy="25192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fr-B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933" y="974506"/>
            <a:ext cx="1579595" cy="390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0" name="Groupe 279"/>
          <p:cNvGrpSpPr/>
          <p:nvPr/>
        </p:nvGrpSpPr>
        <p:grpSpPr>
          <a:xfrm>
            <a:off x="5500356" y="1013881"/>
            <a:ext cx="335683" cy="351066"/>
            <a:chOff x="5832500" y="5011965"/>
            <a:chExt cx="3456384" cy="3988811"/>
          </a:xfrm>
        </p:grpSpPr>
        <p:grpSp>
          <p:nvGrpSpPr>
            <p:cNvPr id="281" name="Groupe 280"/>
            <p:cNvGrpSpPr/>
            <p:nvPr/>
          </p:nvGrpSpPr>
          <p:grpSpPr>
            <a:xfrm>
              <a:off x="5832500" y="5406451"/>
              <a:ext cx="3456384" cy="3594325"/>
              <a:chOff x="8712820" y="5423377"/>
              <a:chExt cx="4104457" cy="4039256"/>
            </a:xfrm>
          </p:grpSpPr>
          <p:grpSp>
            <p:nvGrpSpPr>
              <p:cNvPr id="283" name="Groupe 282"/>
              <p:cNvGrpSpPr/>
              <p:nvPr/>
            </p:nvGrpSpPr>
            <p:grpSpPr>
              <a:xfrm>
                <a:off x="8712820" y="5423377"/>
                <a:ext cx="4104456" cy="4039256"/>
                <a:chOff x="7997542" y="5812162"/>
                <a:chExt cx="3220761" cy="3398430"/>
              </a:xfrm>
            </p:grpSpPr>
            <p:sp>
              <p:nvSpPr>
                <p:cNvPr id="285" name="Ellipse 284"/>
                <p:cNvSpPr/>
                <p:nvPr/>
              </p:nvSpPr>
              <p:spPr>
                <a:xfrm flipH="1">
                  <a:off x="7997542" y="5812162"/>
                  <a:ext cx="3220761" cy="3398430"/>
                </a:xfrm>
                <a:prstGeom prst="ellipse">
                  <a:avLst/>
                </a:prstGeom>
                <a:solidFill>
                  <a:schemeClr val="accent6">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6" name="Ellipse 285"/>
                <p:cNvSpPr/>
                <p:nvPr/>
              </p:nvSpPr>
              <p:spPr>
                <a:xfrm>
                  <a:off x="9202739" y="7026986"/>
                  <a:ext cx="809392" cy="903191"/>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84" name="Ellipse 283"/>
              <p:cNvSpPr/>
              <p:nvPr/>
            </p:nvSpPr>
            <p:spPr>
              <a:xfrm>
                <a:off x="12221469" y="5622341"/>
                <a:ext cx="595808" cy="64228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82" name="Ellipse 281"/>
            <p:cNvSpPr/>
            <p:nvPr/>
          </p:nvSpPr>
          <p:spPr>
            <a:xfrm>
              <a:off x="7994471" y="5011965"/>
              <a:ext cx="501733" cy="571534"/>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111602" y="1530323"/>
            <a:ext cx="659907" cy="89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7" name="ZoneTexte 286"/>
          <p:cNvSpPr txBox="1"/>
          <p:nvPr/>
        </p:nvSpPr>
        <p:spPr>
          <a:xfrm>
            <a:off x="5378833" y="622571"/>
            <a:ext cx="2307761" cy="173566"/>
          </a:xfrm>
          <a:prstGeom prst="rect">
            <a:avLst/>
          </a:prstGeom>
          <a:noFill/>
        </p:spPr>
        <p:txBody>
          <a:bodyPr wrap="none" lIns="34226" tIns="17113" rIns="34226" bIns="17113" rtlCol="0">
            <a:spAutoFit/>
          </a:bodyPr>
          <a:lstStyle/>
          <a:p>
            <a:pPr algn="ctr"/>
            <a:r>
              <a:rPr lang="fr-BE" sz="900" dirty="0"/>
              <a:t>Fécondation : expulsion du 2</a:t>
            </a:r>
            <a:r>
              <a:rPr lang="fr-BE" sz="900" baseline="30000" dirty="0"/>
              <a:t>ème</a:t>
            </a:r>
            <a:r>
              <a:rPr lang="fr-BE" sz="900" dirty="0"/>
              <a:t> globule polaire</a:t>
            </a:r>
          </a:p>
        </p:txBody>
      </p:sp>
      <p:cxnSp>
        <p:nvCxnSpPr>
          <p:cNvPr id="288" name="Connecteur droit avec flèche 287"/>
          <p:cNvCxnSpPr/>
          <p:nvPr/>
        </p:nvCxnSpPr>
        <p:spPr>
          <a:xfrm flipV="1">
            <a:off x="5531597" y="820556"/>
            <a:ext cx="0" cy="190891"/>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9" name="ZoneTexte 288"/>
          <p:cNvSpPr txBox="1"/>
          <p:nvPr/>
        </p:nvSpPr>
        <p:spPr>
          <a:xfrm>
            <a:off x="7207655" y="1434729"/>
            <a:ext cx="409637" cy="173566"/>
          </a:xfrm>
          <a:prstGeom prst="rect">
            <a:avLst/>
          </a:prstGeom>
          <a:noFill/>
        </p:spPr>
        <p:txBody>
          <a:bodyPr wrap="none" lIns="34226" tIns="17113" rIns="34226" bIns="17113" rtlCol="0">
            <a:spAutoFit/>
          </a:bodyPr>
          <a:lstStyle/>
          <a:p>
            <a:pPr algn="ctr"/>
            <a:r>
              <a:rPr lang="fr-BE" sz="900" dirty="0"/>
              <a:t>Morula</a:t>
            </a:r>
          </a:p>
        </p:txBody>
      </p:sp>
      <p:sp>
        <p:nvSpPr>
          <p:cNvPr id="290" name="Rectangle à coins arrondis 289"/>
          <p:cNvSpPr/>
          <p:nvPr/>
        </p:nvSpPr>
        <p:spPr>
          <a:xfrm>
            <a:off x="7805269" y="3735843"/>
            <a:ext cx="926715" cy="379007"/>
          </a:xfrm>
          <a:prstGeom prst="roundRe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solidFill>
                  <a:schemeClr val="tx1"/>
                </a:solidFill>
              </a:rPr>
              <a:t>Résistance au stress thermique</a:t>
            </a:r>
          </a:p>
        </p:txBody>
      </p:sp>
      <p:sp>
        <p:nvSpPr>
          <p:cNvPr id="291" name="Rectangle à coins arrondis 290"/>
          <p:cNvSpPr/>
          <p:nvPr/>
        </p:nvSpPr>
        <p:spPr>
          <a:xfrm>
            <a:off x="6485759" y="3753484"/>
            <a:ext cx="926715" cy="379007"/>
          </a:xfrm>
          <a:prstGeom prst="roundRect">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sz="900" dirty="0">
                <a:solidFill>
                  <a:schemeClr val="tx1"/>
                </a:solidFill>
              </a:rPr>
              <a:t>Sensible  au stress thermique</a:t>
            </a:r>
          </a:p>
        </p:txBody>
      </p:sp>
      <p:cxnSp>
        <p:nvCxnSpPr>
          <p:cNvPr id="292" name="Connecteur droit 291"/>
          <p:cNvCxnSpPr/>
          <p:nvPr/>
        </p:nvCxnSpPr>
        <p:spPr>
          <a:xfrm flipV="1">
            <a:off x="1446524" y="3549418"/>
            <a:ext cx="0" cy="1293295"/>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4" name="Connecteur droit 293"/>
          <p:cNvCxnSpPr/>
          <p:nvPr/>
        </p:nvCxnSpPr>
        <p:spPr>
          <a:xfrm flipH="1" flipV="1">
            <a:off x="6145993" y="3573412"/>
            <a:ext cx="12779" cy="1269302"/>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5" name="Connecteur droit 294"/>
          <p:cNvCxnSpPr/>
          <p:nvPr/>
        </p:nvCxnSpPr>
        <p:spPr>
          <a:xfrm flipV="1">
            <a:off x="7691755" y="3573412"/>
            <a:ext cx="0" cy="1293295"/>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8" name="Connecteur droit avec flèche 297"/>
          <p:cNvCxnSpPr/>
          <p:nvPr/>
        </p:nvCxnSpPr>
        <p:spPr>
          <a:xfrm>
            <a:off x="4964207" y="1577216"/>
            <a:ext cx="567390" cy="596207"/>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99" name="Picture 4" descr="C:\Users\User\AppData\Local\Temp\SNAGHTMLb946884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3941" y="1989654"/>
            <a:ext cx="931891" cy="708431"/>
          </a:xfrm>
          <a:prstGeom prst="rect">
            <a:avLst/>
          </a:prstGeom>
          <a:noFill/>
          <a:extLst>
            <a:ext uri="{909E8E84-426E-40DD-AFC4-6F175D3DCCD1}">
              <a14:hiddenFill xmlns:a14="http://schemas.microsoft.com/office/drawing/2010/main">
                <a:solidFill>
                  <a:srgbClr val="FFFFFF"/>
                </a:solidFill>
              </a14:hiddenFill>
            </a:ext>
          </a:extLst>
        </p:spPr>
      </p:pic>
      <p:cxnSp>
        <p:nvCxnSpPr>
          <p:cNvPr id="301" name="Connecteur droit avec flèche 300"/>
          <p:cNvCxnSpPr/>
          <p:nvPr/>
        </p:nvCxnSpPr>
        <p:spPr>
          <a:xfrm>
            <a:off x="8268626" y="4132491"/>
            <a:ext cx="0" cy="280150"/>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2" name="ZoneTexte 301"/>
          <p:cNvSpPr txBox="1"/>
          <p:nvPr/>
        </p:nvSpPr>
        <p:spPr>
          <a:xfrm>
            <a:off x="7937529" y="4412642"/>
            <a:ext cx="662196" cy="312419"/>
          </a:xfrm>
          <a:prstGeom prst="rect">
            <a:avLst/>
          </a:prstGeom>
          <a:noFill/>
        </p:spPr>
        <p:txBody>
          <a:bodyPr wrap="none" lIns="34226" tIns="17113" rIns="34226" bIns="17113" rtlCol="0">
            <a:spAutoFit/>
          </a:bodyPr>
          <a:lstStyle/>
          <a:p>
            <a:pPr algn="ctr"/>
            <a:r>
              <a:rPr lang="fr-BE" sz="900" dirty="0"/>
              <a:t>Synthèse de </a:t>
            </a:r>
          </a:p>
          <a:p>
            <a:pPr algn="ctr"/>
            <a:r>
              <a:rPr lang="fr-BE" sz="900" dirty="0"/>
              <a:t>HS protéines</a:t>
            </a:r>
          </a:p>
        </p:txBody>
      </p:sp>
      <p:sp>
        <p:nvSpPr>
          <p:cNvPr id="278" name="Rectangle à coins arrondis 277"/>
          <p:cNvSpPr/>
          <p:nvPr/>
        </p:nvSpPr>
        <p:spPr>
          <a:xfrm>
            <a:off x="6949116" y="2417158"/>
            <a:ext cx="2068786" cy="614474"/>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dirty="0"/>
              <a:t>Effets du stress </a:t>
            </a:r>
          </a:p>
          <a:p>
            <a:pPr algn="ctr"/>
            <a:r>
              <a:rPr lang="fr-BE" dirty="0"/>
              <a:t>thermique</a:t>
            </a:r>
          </a:p>
        </p:txBody>
      </p:sp>
    </p:spTree>
    <p:extLst>
      <p:ext uri="{BB962C8B-B14F-4D97-AF65-F5344CB8AC3E}">
        <p14:creationId xmlns:p14="http://schemas.microsoft.com/office/powerpoint/2010/main" val="258623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6" grpId="0" animBg="1"/>
      <p:bldP spid="290" grpId="0" animBg="1"/>
      <p:bldP spid="291" grpId="0" animBg="1"/>
      <p:bldP spid="30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à coins arrondis 11"/>
          <p:cNvSpPr/>
          <p:nvPr/>
        </p:nvSpPr>
        <p:spPr>
          <a:xfrm>
            <a:off x="179512" y="267494"/>
            <a:ext cx="1584176" cy="64807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Receveuse</a:t>
            </a:r>
          </a:p>
        </p:txBody>
      </p:sp>
      <p:pic>
        <p:nvPicPr>
          <p:cNvPr id="60418" name="Picture 2" descr="C:\Users\User\Pictures\génisses laitiè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386158"/>
            <a:ext cx="5229225" cy="29241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à coins arrondis 4"/>
          <p:cNvSpPr/>
          <p:nvPr/>
        </p:nvSpPr>
        <p:spPr>
          <a:xfrm>
            <a:off x="395536" y="1275606"/>
            <a:ext cx="2440994" cy="3312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400" dirty="0">
                <a:solidFill>
                  <a:schemeClr val="bg1"/>
                </a:solidFill>
              </a:rPr>
              <a:t>Œstrus naturel vs induit</a:t>
            </a:r>
          </a:p>
          <a:p>
            <a:pPr marL="107950" indent="-107950">
              <a:buFont typeface="Arial" panose="020B0604020202020204" pitchFamily="34" charset="0"/>
              <a:buChar char="•"/>
            </a:pPr>
            <a:r>
              <a:rPr lang="fr-BE" sz="1400" dirty="0">
                <a:solidFill>
                  <a:schemeClr val="bg1"/>
                </a:solidFill>
              </a:rPr>
              <a:t>Qualité du </a:t>
            </a:r>
            <a:r>
              <a:rPr lang="fr-BE" sz="1400" dirty="0" err="1">
                <a:solidFill>
                  <a:schemeClr val="bg1"/>
                </a:solidFill>
              </a:rPr>
              <a:t>CJ</a:t>
            </a:r>
            <a:r>
              <a:rPr lang="fr-BE" sz="1400" dirty="0">
                <a:solidFill>
                  <a:schemeClr val="bg1"/>
                </a:solidFill>
              </a:rPr>
              <a:t> et P4</a:t>
            </a:r>
          </a:p>
          <a:p>
            <a:pPr marL="107950" indent="-107950">
              <a:buFont typeface="Arial" panose="020B0604020202020204" pitchFamily="34" charset="0"/>
              <a:buChar char="•"/>
            </a:pPr>
            <a:r>
              <a:rPr lang="fr-BE" sz="1400" dirty="0">
                <a:solidFill>
                  <a:schemeClr val="bg1"/>
                </a:solidFill>
              </a:rPr>
              <a:t>Etat corporel</a:t>
            </a:r>
          </a:p>
          <a:p>
            <a:pPr marL="107950" indent="-107950">
              <a:buFont typeface="Arial" panose="020B0604020202020204" pitchFamily="34" charset="0"/>
              <a:buChar char="•"/>
            </a:pPr>
            <a:r>
              <a:rPr lang="fr-BE" sz="1400" dirty="0">
                <a:solidFill>
                  <a:schemeClr val="bg1"/>
                </a:solidFill>
              </a:rPr>
              <a:t>Pathologies du PP</a:t>
            </a:r>
          </a:p>
          <a:p>
            <a:pPr marL="107950" indent="-107950">
              <a:buFont typeface="Arial" panose="020B0604020202020204" pitchFamily="34" charset="0"/>
              <a:buChar char="•"/>
            </a:pPr>
            <a:r>
              <a:rPr lang="fr-BE" sz="1400" dirty="0">
                <a:solidFill>
                  <a:schemeClr val="bg1"/>
                </a:solidFill>
              </a:rPr>
              <a:t>Tempérament</a:t>
            </a:r>
          </a:p>
          <a:p>
            <a:pPr marL="107950" indent="-107950">
              <a:buFont typeface="Arial" panose="020B0604020202020204" pitchFamily="34" charset="0"/>
              <a:buChar char="•"/>
            </a:pPr>
            <a:r>
              <a:rPr lang="fr-BE" sz="1400" dirty="0">
                <a:solidFill>
                  <a:schemeClr val="bg1"/>
                </a:solidFill>
              </a:rPr>
              <a:t>Age</a:t>
            </a:r>
          </a:p>
          <a:p>
            <a:pPr marL="107950" indent="-107950">
              <a:buFont typeface="Arial" panose="020B0604020202020204" pitchFamily="34" charset="0"/>
              <a:buChar char="•"/>
            </a:pPr>
            <a:r>
              <a:rPr lang="fr-BE" sz="1400" dirty="0">
                <a:solidFill>
                  <a:schemeClr val="bg1"/>
                </a:solidFill>
              </a:rPr>
              <a:t>Race</a:t>
            </a:r>
          </a:p>
          <a:p>
            <a:pPr marL="107950" indent="-107950">
              <a:buFont typeface="Arial" panose="020B0604020202020204" pitchFamily="34" charset="0"/>
              <a:buChar char="•"/>
            </a:pPr>
            <a:r>
              <a:rPr lang="fr-BE" sz="1400" dirty="0">
                <a:solidFill>
                  <a:schemeClr val="bg1"/>
                </a:solidFill>
              </a:rPr>
              <a:t>Stress</a:t>
            </a:r>
          </a:p>
          <a:p>
            <a:pPr marL="107950" indent="-107950">
              <a:buFont typeface="Arial" panose="020B0604020202020204" pitchFamily="34" charset="0"/>
              <a:buChar char="•"/>
            </a:pPr>
            <a:r>
              <a:rPr lang="fr-BE" sz="1400" dirty="0">
                <a:solidFill>
                  <a:schemeClr val="bg1"/>
                </a:solidFill>
              </a:rPr>
              <a:t>Site utérin du transfert</a:t>
            </a:r>
          </a:p>
          <a:p>
            <a:pPr marL="107950" indent="-107950">
              <a:buFont typeface="Arial" panose="020B0604020202020204" pitchFamily="34" charset="0"/>
              <a:buChar char="•"/>
            </a:pPr>
            <a:r>
              <a:rPr lang="fr-BE" sz="1400" dirty="0">
                <a:solidFill>
                  <a:schemeClr val="bg1"/>
                </a:solidFill>
              </a:rPr>
              <a:t>Côté du transfert</a:t>
            </a:r>
          </a:p>
          <a:p>
            <a:pPr marL="107950" indent="-107950">
              <a:buFont typeface="Arial" panose="020B0604020202020204" pitchFamily="34" charset="0"/>
              <a:buChar char="•"/>
            </a:pPr>
            <a:r>
              <a:rPr lang="fr-BE" sz="1400" dirty="0">
                <a:solidFill>
                  <a:schemeClr val="bg1"/>
                </a:solidFill>
              </a:rPr>
              <a:t>Degré de synchronisation </a:t>
            </a:r>
          </a:p>
          <a:p>
            <a:pPr marL="107950" indent="-107950">
              <a:buFont typeface="Arial" panose="020B0604020202020204" pitchFamily="34" charset="0"/>
              <a:buChar char="•"/>
            </a:pPr>
            <a:r>
              <a:rPr lang="fr-BE" sz="1400" dirty="0">
                <a:solidFill>
                  <a:schemeClr val="bg1"/>
                </a:solidFill>
              </a:rPr>
              <a:t>Spéculation </a:t>
            </a:r>
          </a:p>
          <a:p>
            <a:pPr marL="107950" indent="-107950">
              <a:buFont typeface="Arial" panose="020B0604020202020204" pitchFamily="34" charset="0"/>
              <a:buChar char="•"/>
            </a:pPr>
            <a:r>
              <a:rPr lang="fr-BE" sz="1400" dirty="0">
                <a:solidFill>
                  <a:schemeClr val="bg1"/>
                </a:solidFill>
              </a:rPr>
              <a:t>N° de lactation</a:t>
            </a:r>
          </a:p>
          <a:p>
            <a:pPr marL="107950" indent="-107950">
              <a:buFont typeface="Arial" panose="020B0604020202020204" pitchFamily="34" charset="0"/>
              <a:buChar char="•"/>
            </a:pPr>
            <a:r>
              <a:rPr lang="fr-BE" sz="1400" dirty="0">
                <a:solidFill>
                  <a:schemeClr val="bg1"/>
                </a:solidFill>
              </a:rPr>
              <a:t>Stade de lactation</a:t>
            </a:r>
          </a:p>
        </p:txBody>
      </p:sp>
    </p:spTree>
    <p:extLst>
      <p:ext uri="{BB962C8B-B14F-4D97-AF65-F5344CB8AC3E}">
        <p14:creationId xmlns:p14="http://schemas.microsoft.com/office/powerpoint/2010/main" val="3336811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à coins arrondis 11"/>
          <p:cNvSpPr/>
          <p:nvPr/>
        </p:nvSpPr>
        <p:spPr>
          <a:xfrm>
            <a:off x="467544" y="153947"/>
            <a:ext cx="1656184" cy="576064"/>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solidFill>
                  <a:schemeClr val="bg1"/>
                </a:solidFill>
              </a:rPr>
              <a:t>Receveuse</a:t>
            </a:r>
          </a:p>
        </p:txBody>
      </p:sp>
      <p:sp>
        <p:nvSpPr>
          <p:cNvPr id="5" name="Rectangle à coins arrondis 4"/>
          <p:cNvSpPr/>
          <p:nvPr/>
        </p:nvSpPr>
        <p:spPr>
          <a:xfrm>
            <a:off x="179512" y="960862"/>
            <a:ext cx="8856984" cy="40591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indent="-107950">
              <a:buFont typeface="Arial" panose="020B0604020202020204" pitchFamily="34" charset="0"/>
              <a:buChar char="•"/>
            </a:pPr>
            <a:r>
              <a:rPr lang="fr-BE" sz="1500" dirty="0">
                <a:solidFill>
                  <a:srgbClr val="FFFF00"/>
                </a:solidFill>
              </a:rPr>
              <a:t>Œstrus naturel vs induit </a:t>
            </a:r>
            <a:r>
              <a:rPr lang="fr-BE" sz="1500" dirty="0">
                <a:solidFill>
                  <a:schemeClr val="bg1"/>
                </a:solidFill>
              </a:rPr>
              <a:t>: pas d’effet si détection des chaleurs est optimale</a:t>
            </a:r>
          </a:p>
          <a:p>
            <a:pPr marL="107950" indent="-107950">
              <a:buFont typeface="Arial" panose="020B0604020202020204" pitchFamily="34" charset="0"/>
              <a:buChar char="•"/>
            </a:pPr>
            <a:r>
              <a:rPr lang="fr-BE" sz="1500" dirty="0">
                <a:solidFill>
                  <a:srgbClr val="FFFF00"/>
                </a:solidFill>
              </a:rPr>
              <a:t>Qualité du </a:t>
            </a:r>
            <a:r>
              <a:rPr lang="fr-BE" sz="1500" dirty="0" err="1">
                <a:solidFill>
                  <a:srgbClr val="FFFF00"/>
                </a:solidFill>
              </a:rPr>
              <a:t>CJ</a:t>
            </a:r>
            <a:r>
              <a:rPr lang="fr-BE" sz="1500" dirty="0">
                <a:solidFill>
                  <a:srgbClr val="FFFF00"/>
                </a:solidFill>
              </a:rPr>
              <a:t> </a:t>
            </a:r>
            <a:r>
              <a:rPr lang="fr-BE" sz="1500" dirty="0">
                <a:solidFill>
                  <a:schemeClr val="bg1"/>
                </a:solidFill>
              </a:rPr>
              <a:t>et P4</a:t>
            </a:r>
          </a:p>
          <a:p>
            <a:pPr marL="107950" indent="-107950">
              <a:buFont typeface="Arial" panose="020B0604020202020204" pitchFamily="34" charset="0"/>
              <a:buChar char="•"/>
            </a:pPr>
            <a:r>
              <a:rPr lang="fr-BE" sz="1500" dirty="0">
                <a:solidFill>
                  <a:srgbClr val="FFFF00"/>
                </a:solidFill>
              </a:rPr>
              <a:t>Etat corporel </a:t>
            </a:r>
            <a:r>
              <a:rPr lang="fr-BE" sz="1500" dirty="0">
                <a:solidFill>
                  <a:schemeClr val="bg1"/>
                </a:solidFill>
              </a:rPr>
              <a:t>: &gt; 2.5 et &lt; 4 </a:t>
            </a:r>
          </a:p>
          <a:p>
            <a:pPr marL="107950" indent="-107950">
              <a:buFont typeface="Arial" panose="020B0604020202020204" pitchFamily="34" charset="0"/>
              <a:buChar char="•"/>
            </a:pPr>
            <a:r>
              <a:rPr lang="fr-BE" sz="1500" dirty="0">
                <a:solidFill>
                  <a:srgbClr val="FFFF00"/>
                </a:solidFill>
              </a:rPr>
              <a:t>Pathologies du PP </a:t>
            </a:r>
            <a:r>
              <a:rPr lang="fr-BE" sz="1500" dirty="0">
                <a:solidFill>
                  <a:schemeClr val="bg1"/>
                </a:solidFill>
              </a:rPr>
              <a:t>: effet négatif des infections utérines et anoestrus </a:t>
            </a:r>
          </a:p>
          <a:p>
            <a:pPr marL="107950" indent="-107950">
              <a:buFont typeface="Arial" panose="020B0604020202020204" pitchFamily="34" charset="0"/>
              <a:buChar char="•"/>
            </a:pPr>
            <a:r>
              <a:rPr lang="fr-BE" sz="1500" dirty="0">
                <a:solidFill>
                  <a:srgbClr val="FFFF00"/>
                </a:solidFill>
              </a:rPr>
              <a:t>Stress, tempérament </a:t>
            </a:r>
            <a:r>
              <a:rPr lang="fr-BE" sz="1500" dirty="0">
                <a:solidFill>
                  <a:schemeClr val="bg1"/>
                </a:solidFill>
              </a:rPr>
              <a:t>: ?</a:t>
            </a:r>
          </a:p>
          <a:p>
            <a:pPr marL="107950" indent="-107950">
              <a:buFont typeface="Arial" panose="020B0604020202020204" pitchFamily="34" charset="0"/>
              <a:buChar char="•"/>
            </a:pPr>
            <a:r>
              <a:rPr lang="fr-BE" sz="1500" dirty="0">
                <a:solidFill>
                  <a:srgbClr val="FFFF00"/>
                </a:solidFill>
              </a:rPr>
              <a:t>Race</a:t>
            </a:r>
            <a:r>
              <a:rPr lang="fr-BE" sz="1500" dirty="0">
                <a:solidFill>
                  <a:schemeClr val="bg1"/>
                </a:solidFill>
              </a:rPr>
              <a:t> : résultats moins bons avec </a:t>
            </a:r>
            <a:r>
              <a:rPr lang="fr-BE" sz="1500" i="1" dirty="0">
                <a:solidFill>
                  <a:schemeClr val="bg1"/>
                </a:solidFill>
              </a:rPr>
              <a:t>Bos </a:t>
            </a:r>
            <a:r>
              <a:rPr lang="fr-BE" sz="1500" i="1" dirty="0" err="1">
                <a:solidFill>
                  <a:schemeClr val="bg1"/>
                </a:solidFill>
              </a:rPr>
              <a:t>indicus</a:t>
            </a:r>
            <a:r>
              <a:rPr lang="fr-BE" sz="1500" i="1" dirty="0">
                <a:solidFill>
                  <a:schemeClr val="bg1"/>
                </a:solidFill>
              </a:rPr>
              <a:t> </a:t>
            </a:r>
            <a:r>
              <a:rPr lang="fr-BE" sz="1500" dirty="0">
                <a:solidFill>
                  <a:schemeClr val="bg1"/>
                </a:solidFill>
              </a:rPr>
              <a:t>que </a:t>
            </a:r>
            <a:r>
              <a:rPr lang="fr-BE" sz="1500" i="1" dirty="0" err="1">
                <a:solidFill>
                  <a:schemeClr val="bg1"/>
                </a:solidFill>
              </a:rPr>
              <a:t>taurus</a:t>
            </a:r>
            <a:r>
              <a:rPr lang="fr-BE" sz="1500" dirty="0">
                <a:solidFill>
                  <a:schemeClr val="bg1"/>
                </a:solidFill>
              </a:rPr>
              <a:t> (nervosité , col utérin, œstrus ? )</a:t>
            </a:r>
          </a:p>
          <a:p>
            <a:pPr marL="107950" indent="-107950">
              <a:buFont typeface="Arial" panose="020B0604020202020204" pitchFamily="34" charset="0"/>
              <a:buChar char="•"/>
            </a:pPr>
            <a:r>
              <a:rPr lang="fr-BE" sz="1500" dirty="0">
                <a:solidFill>
                  <a:srgbClr val="FFFF00"/>
                </a:solidFill>
              </a:rPr>
              <a:t>Age</a:t>
            </a:r>
            <a:r>
              <a:rPr lang="fr-BE" sz="1500" dirty="0">
                <a:solidFill>
                  <a:schemeClr val="bg1"/>
                </a:solidFill>
              </a:rPr>
              <a:t> : résultats moins bons avec des génisses </a:t>
            </a:r>
            <a:r>
              <a:rPr lang="fr-BE" sz="1500" dirty="0" err="1">
                <a:solidFill>
                  <a:schemeClr val="bg1"/>
                </a:solidFill>
              </a:rPr>
              <a:t>prepubères</a:t>
            </a:r>
            <a:r>
              <a:rPr lang="fr-BE" sz="1500" dirty="0">
                <a:solidFill>
                  <a:schemeClr val="bg1"/>
                </a:solidFill>
              </a:rPr>
              <a:t> que pubères</a:t>
            </a:r>
          </a:p>
          <a:p>
            <a:pPr marL="107950" indent="-107950">
              <a:buFont typeface="Arial" panose="020B0604020202020204" pitchFamily="34" charset="0"/>
              <a:buChar char="•"/>
            </a:pPr>
            <a:r>
              <a:rPr lang="fr-BE" sz="1500" dirty="0">
                <a:solidFill>
                  <a:srgbClr val="FFFF00"/>
                </a:solidFill>
              </a:rPr>
              <a:t>Site utérin du transfert </a:t>
            </a:r>
            <a:r>
              <a:rPr lang="fr-BE" sz="1500" dirty="0">
                <a:solidFill>
                  <a:schemeClr val="bg1"/>
                </a:solidFill>
              </a:rPr>
              <a:t>: après un transfert chirurgical, meilleurs résultats si transfert dans le tiers supérieur mais pas d’effets si embryon de qualité 1. Moins bon est l’embryon et plus haut il doit être transféré.</a:t>
            </a:r>
          </a:p>
          <a:p>
            <a:pPr marL="107950" indent="-107950">
              <a:buFont typeface="Arial" panose="020B0604020202020204" pitchFamily="34" charset="0"/>
              <a:buChar char="•"/>
            </a:pPr>
            <a:r>
              <a:rPr lang="fr-BE" sz="1500" dirty="0">
                <a:solidFill>
                  <a:srgbClr val="FFFF00"/>
                </a:solidFill>
              </a:rPr>
              <a:t>Côté du transfert </a:t>
            </a:r>
            <a:r>
              <a:rPr lang="fr-BE" sz="1500" dirty="0">
                <a:solidFill>
                  <a:schemeClr val="bg1"/>
                </a:solidFill>
              </a:rPr>
              <a:t>: pas d’effet mais  facilité différente selon gaucher et droitier </a:t>
            </a:r>
          </a:p>
          <a:p>
            <a:pPr marL="107950" indent="-107950">
              <a:buFont typeface="Arial" panose="020B0604020202020204" pitchFamily="34" charset="0"/>
              <a:buChar char="•"/>
            </a:pPr>
            <a:r>
              <a:rPr lang="fr-BE" sz="1500" dirty="0">
                <a:solidFill>
                  <a:srgbClr val="FFFF00"/>
                </a:solidFill>
              </a:rPr>
              <a:t>Degré de synchronisation </a:t>
            </a:r>
            <a:r>
              <a:rPr lang="fr-BE" sz="1500" dirty="0">
                <a:solidFill>
                  <a:schemeClr val="bg1"/>
                </a:solidFill>
              </a:rPr>
              <a:t>: pas d’effet si synchronisation comprise entre -1 et + 1 j  (</a:t>
            </a:r>
            <a:r>
              <a:rPr lang="fr-BE" sz="1500" dirty="0" err="1">
                <a:solidFill>
                  <a:schemeClr val="bg1"/>
                </a:solidFill>
              </a:rPr>
              <a:t>emb</a:t>
            </a:r>
            <a:r>
              <a:rPr lang="fr-BE" sz="1500" dirty="0">
                <a:solidFill>
                  <a:schemeClr val="bg1"/>
                </a:solidFill>
              </a:rPr>
              <a:t> frais ou </a:t>
            </a:r>
            <a:r>
              <a:rPr lang="fr-BE" sz="1500" dirty="0" err="1">
                <a:solidFill>
                  <a:schemeClr val="bg1"/>
                </a:solidFill>
              </a:rPr>
              <a:t>cong</a:t>
            </a:r>
            <a:r>
              <a:rPr lang="fr-BE" sz="1500" dirty="0">
                <a:solidFill>
                  <a:schemeClr val="bg1"/>
                </a:solidFill>
              </a:rPr>
              <a:t>) </a:t>
            </a:r>
          </a:p>
          <a:p>
            <a:pPr marL="107950" indent="-107950">
              <a:buFont typeface="Arial" panose="020B0604020202020204" pitchFamily="34" charset="0"/>
              <a:buChar char="•"/>
            </a:pPr>
            <a:r>
              <a:rPr lang="fr-BE" sz="1500" dirty="0">
                <a:solidFill>
                  <a:srgbClr val="FFFF00"/>
                </a:solidFill>
              </a:rPr>
              <a:t>Spéculation</a:t>
            </a:r>
            <a:r>
              <a:rPr lang="fr-BE" sz="1500" dirty="0">
                <a:solidFill>
                  <a:schemeClr val="bg1"/>
                </a:solidFill>
              </a:rPr>
              <a:t>  : pas de différence entre génisses laitières et à viande (</a:t>
            </a:r>
            <a:r>
              <a:rPr lang="fr-BE" sz="1500" dirty="0" err="1">
                <a:solidFill>
                  <a:schemeClr val="bg1"/>
                </a:solidFill>
              </a:rPr>
              <a:t>emb</a:t>
            </a:r>
            <a:r>
              <a:rPr lang="fr-BE" sz="1500" dirty="0">
                <a:solidFill>
                  <a:schemeClr val="bg1"/>
                </a:solidFill>
              </a:rPr>
              <a:t> congelé ou non)</a:t>
            </a:r>
          </a:p>
          <a:p>
            <a:pPr marL="107950" indent="-107950">
              <a:buFont typeface="Arial" panose="020B0604020202020204" pitchFamily="34" charset="0"/>
              <a:buChar char="•"/>
            </a:pPr>
            <a:r>
              <a:rPr lang="fr-BE" sz="1500" dirty="0">
                <a:solidFill>
                  <a:srgbClr val="FFFF00"/>
                </a:solidFill>
              </a:rPr>
              <a:t>N° de lactation </a:t>
            </a:r>
            <a:r>
              <a:rPr lang="fr-BE" sz="1500" dirty="0">
                <a:solidFill>
                  <a:schemeClr val="bg1"/>
                </a:solidFill>
              </a:rPr>
              <a:t>: moins bons résultats avec les vaches que les génisses laitières (</a:t>
            </a:r>
            <a:r>
              <a:rPr lang="fr-BE" sz="1500" dirty="0" err="1">
                <a:solidFill>
                  <a:schemeClr val="bg1"/>
                </a:solidFill>
              </a:rPr>
              <a:t>emb</a:t>
            </a:r>
            <a:r>
              <a:rPr lang="fr-BE" sz="1500" dirty="0">
                <a:solidFill>
                  <a:schemeClr val="bg1"/>
                </a:solidFill>
              </a:rPr>
              <a:t> </a:t>
            </a:r>
            <a:r>
              <a:rPr lang="fr-BE" sz="1500" dirty="0" err="1">
                <a:solidFill>
                  <a:schemeClr val="bg1"/>
                </a:solidFill>
              </a:rPr>
              <a:t>cong</a:t>
            </a:r>
            <a:r>
              <a:rPr lang="fr-BE" sz="1500" dirty="0">
                <a:solidFill>
                  <a:schemeClr val="bg1"/>
                </a:solidFill>
              </a:rPr>
              <a:t> ou non)</a:t>
            </a:r>
          </a:p>
          <a:p>
            <a:pPr marL="107950" indent="-107950">
              <a:buFont typeface="Arial" panose="020B0604020202020204" pitchFamily="34" charset="0"/>
              <a:buChar char="•"/>
            </a:pPr>
            <a:r>
              <a:rPr lang="fr-BE" sz="1500" dirty="0">
                <a:solidFill>
                  <a:srgbClr val="FFFF00"/>
                </a:solidFill>
              </a:rPr>
              <a:t>Stade de lactation </a:t>
            </a:r>
            <a:r>
              <a:rPr lang="fr-BE" sz="1500" dirty="0">
                <a:solidFill>
                  <a:schemeClr val="bg1"/>
                </a:solidFill>
              </a:rPr>
              <a:t>: éviter le premier tiers de lactation (?) (BEN)</a:t>
            </a:r>
          </a:p>
        </p:txBody>
      </p:sp>
      <p:sp>
        <p:nvSpPr>
          <p:cNvPr id="2" name="Rectangle 1"/>
          <p:cNvSpPr/>
          <p:nvPr/>
        </p:nvSpPr>
        <p:spPr>
          <a:xfrm>
            <a:off x="4283968" y="222198"/>
            <a:ext cx="4572000" cy="738664"/>
          </a:xfrm>
          <a:prstGeom prst="rect">
            <a:avLst/>
          </a:prstGeom>
        </p:spPr>
        <p:txBody>
          <a:bodyPr>
            <a:spAutoFit/>
          </a:bodyPr>
          <a:lstStyle/>
          <a:p>
            <a:pPr algn="ctr"/>
            <a:r>
              <a:rPr lang="fr-BE" sz="1400" dirty="0" err="1">
                <a:solidFill>
                  <a:schemeClr val="bg1"/>
                </a:solidFill>
              </a:rPr>
              <a:t>Hasler</a:t>
            </a:r>
            <a:r>
              <a:rPr lang="fr-BE" sz="1400" dirty="0">
                <a:solidFill>
                  <a:schemeClr val="bg1"/>
                </a:solidFill>
              </a:rPr>
              <a:t> J. Bovine </a:t>
            </a:r>
            <a:r>
              <a:rPr lang="fr-BE" sz="1400" dirty="0" err="1">
                <a:solidFill>
                  <a:schemeClr val="bg1"/>
                </a:solidFill>
              </a:rPr>
              <a:t>embryo</a:t>
            </a:r>
            <a:r>
              <a:rPr lang="fr-BE" sz="1400" dirty="0">
                <a:solidFill>
                  <a:schemeClr val="bg1"/>
                </a:solidFill>
              </a:rPr>
              <a:t> </a:t>
            </a:r>
            <a:r>
              <a:rPr lang="fr-BE" sz="1400" dirty="0" err="1">
                <a:solidFill>
                  <a:schemeClr val="bg1"/>
                </a:solidFill>
              </a:rPr>
              <a:t>transfer</a:t>
            </a:r>
            <a:r>
              <a:rPr lang="fr-BE" sz="1400" dirty="0">
                <a:solidFill>
                  <a:schemeClr val="bg1"/>
                </a:solidFill>
              </a:rPr>
              <a:t>: are </a:t>
            </a:r>
            <a:r>
              <a:rPr lang="fr-BE" sz="1400" dirty="0" err="1">
                <a:solidFill>
                  <a:schemeClr val="bg1"/>
                </a:solidFill>
              </a:rPr>
              <a:t>efficiencies</a:t>
            </a:r>
            <a:r>
              <a:rPr lang="fr-BE" sz="1400" dirty="0">
                <a:solidFill>
                  <a:schemeClr val="bg1"/>
                </a:solidFill>
              </a:rPr>
              <a:t> </a:t>
            </a:r>
            <a:r>
              <a:rPr lang="fr-BE" sz="1400" dirty="0" err="1">
                <a:solidFill>
                  <a:schemeClr val="bg1"/>
                </a:solidFill>
              </a:rPr>
              <a:t>improving</a:t>
            </a:r>
            <a:r>
              <a:rPr lang="fr-BE" sz="1400" dirty="0">
                <a:solidFill>
                  <a:schemeClr val="bg1"/>
                </a:solidFill>
              </a:rPr>
              <a:t>? </a:t>
            </a:r>
            <a:r>
              <a:rPr lang="en-US" sz="1400" dirty="0">
                <a:solidFill>
                  <a:schemeClr val="bg1"/>
                </a:solidFill>
              </a:rPr>
              <a:t>Applied Reproductive Strategies Conference Proceedings August 5th &amp; 6th, 2010 Nashville, TN</a:t>
            </a:r>
            <a:endParaRPr lang="fr-BE" sz="1400" dirty="0">
              <a:solidFill>
                <a:schemeClr val="bg1"/>
              </a:solidFill>
            </a:endParaRPr>
          </a:p>
        </p:txBody>
      </p:sp>
    </p:spTree>
    <p:extLst>
      <p:ext uri="{BB962C8B-B14F-4D97-AF65-F5344CB8AC3E}">
        <p14:creationId xmlns:p14="http://schemas.microsoft.com/office/powerpoint/2010/main" val="326595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e 11"/>
          <p:cNvGrpSpPr/>
          <p:nvPr/>
        </p:nvGrpSpPr>
        <p:grpSpPr>
          <a:xfrm>
            <a:off x="6880173" y="3591469"/>
            <a:ext cx="1978256" cy="1323355"/>
            <a:chOff x="0" y="0"/>
            <a:chExt cx="12444434" cy="8568952"/>
          </a:xfrm>
        </p:grpSpPr>
        <p:pic>
          <p:nvPicPr>
            <p:cNvPr id="13" name="Picture 5" descr="oestrus_monte_passi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444434" cy="85689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1916" y="6336704"/>
              <a:ext cx="697577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angle 1"/>
          <p:cNvSpPr/>
          <p:nvPr/>
        </p:nvSpPr>
        <p:spPr>
          <a:xfrm>
            <a:off x="5076056" y="1879252"/>
            <a:ext cx="3960440" cy="1384995"/>
          </a:xfrm>
          <a:prstGeom prst="rect">
            <a:avLst/>
          </a:prstGeom>
        </p:spPr>
        <p:txBody>
          <a:bodyPr wrap="square">
            <a:spAutoFit/>
          </a:bodyPr>
          <a:lstStyle/>
          <a:p>
            <a:pPr lvl="0"/>
            <a:r>
              <a:rPr lang="fr-FR" sz="1400" dirty="0">
                <a:solidFill>
                  <a:schemeClr val="bg1"/>
                </a:solidFill>
              </a:rPr>
              <a:t>Chez des vaches laitières receveuses, le % de gestation au 29</a:t>
            </a:r>
            <a:r>
              <a:rPr lang="fr-FR" sz="1400" baseline="30000" dirty="0">
                <a:solidFill>
                  <a:schemeClr val="bg1"/>
                </a:solidFill>
              </a:rPr>
              <a:t>ème</a:t>
            </a:r>
            <a:r>
              <a:rPr lang="fr-FR" sz="1400" dirty="0">
                <a:solidFill>
                  <a:schemeClr val="bg1"/>
                </a:solidFill>
              </a:rPr>
              <a:t> jour est corrélée </a:t>
            </a:r>
          </a:p>
          <a:p>
            <a:pPr lvl="0"/>
            <a:r>
              <a:rPr lang="fr-FR" sz="1400" dirty="0">
                <a:solidFill>
                  <a:schemeClr val="bg1"/>
                </a:solidFill>
              </a:rPr>
              <a:t>à l’intensité des manifestations </a:t>
            </a:r>
            <a:r>
              <a:rPr lang="fr-FR" sz="1400" dirty="0" err="1">
                <a:solidFill>
                  <a:schemeClr val="bg1"/>
                </a:solidFill>
              </a:rPr>
              <a:t>oestrales</a:t>
            </a:r>
            <a:r>
              <a:rPr lang="fr-FR" sz="1400" dirty="0">
                <a:solidFill>
                  <a:schemeClr val="bg1"/>
                </a:solidFill>
              </a:rPr>
              <a:t> </a:t>
            </a:r>
          </a:p>
          <a:p>
            <a:pPr marL="285750" lvl="0" indent="-285750">
              <a:buFont typeface="Arial" panose="020B0604020202020204" pitchFamily="34" charset="0"/>
              <a:buChar char="•"/>
            </a:pPr>
            <a:r>
              <a:rPr lang="fr-FR" sz="1400" dirty="0">
                <a:solidFill>
                  <a:schemeClr val="bg1"/>
                </a:solidFill>
              </a:rPr>
              <a:t>Intense : 41,3 % </a:t>
            </a:r>
          </a:p>
          <a:p>
            <a:pPr marL="285750" lvl="0" indent="-285750">
              <a:buFont typeface="Arial" panose="020B0604020202020204" pitchFamily="34" charset="0"/>
              <a:buChar char="•"/>
            </a:pPr>
            <a:r>
              <a:rPr lang="fr-FR" sz="1400" dirty="0">
                <a:solidFill>
                  <a:schemeClr val="bg1"/>
                </a:solidFill>
              </a:rPr>
              <a:t>Moyenne : 32,7  %   </a:t>
            </a:r>
          </a:p>
          <a:p>
            <a:pPr marL="285750" lvl="0" indent="-285750">
              <a:buFont typeface="Arial" panose="020B0604020202020204" pitchFamily="34" charset="0"/>
              <a:buChar char="•"/>
            </a:pPr>
            <a:r>
              <a:rPr lang="fr-FR" sz="1400" dirty="0">
                <a:solidFill>
                  <a:schemeClr val="bg1"/>
                </a:solidFill>
              </a:rPr>
              <a:t>Absente : 11,3 %</a:t>
            </a:r>
          </a:p>
        </p:txBody>
      </p:sp>
      <p:sp>
        <p:nvSpPr>
          <p:cNvPr id="9" name="Rectangle à coins arrondis 8"/>
          <p:cNvSpPr/>
          <p:nvPr/>
        </p:nvSpPr>
        <p:spPr>
          <a:xfrm>
            <a:off x="899592" y="148640"/>
            <a:ext cx="7128792" cy="432048"/>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BE" dirty="0"/>
              <a:t>Effet des manifestations </a:t>
            </a:r>
            <a:r>
              <a:rPr lang="fr-BE" dirty="0" err="1"/>
              <a:t>oestrales</a:t>
            </a:r>
            <a:r>
              <a:rPr lang="fr-BE" dirty="0"/>
              <a:t> avant un transfert d’embryon </a:t>
            </a:r>
          </a:p>
        </p:txBody>
      </p:sp>
      <p:sp>
        <p:nvSpPr>
          <p:cNvPr id="10" name="Rectangle à coins arrondis 9"/>
          <p:cNvSpPr/>
          <p:nvPr/>
        </p:nvSpPr>
        <p:spPr>
          <a:xfrm>
            <a:off x="251520" y="4210837"/>
            <a:ext cx="6478268" cy="531617"/>
          </a:xfrm>
          <a:prstGeom prst="roundRect">
            <a:avLst/>
          </a:prstGeom>
          <a:solidFill>
            <a:schemeClr val="accent3">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r>
              <a:rPr lang="fr-FR" sz="1400" dirty="0" err="1"/>
              <a:t>Madureira</a:t>
            </a:r>
            <a:r>
              <a:rPr lang="fr-FR" sz="1400" dirty="0"/>
              <a:t> et al. Occurrence and </a:t>
            </a:r>
            <a:r>
              <a:rPr lang="fr-FR" sz="1400" dirty="0" err="1"/>
              <a:t>greater</a:t>
            </a:r>
            <a:r>
              <a:rPr lang="fr-FR" sz="1400" dirty="0"/>
              <a:t> </a:t>
            </a:r>
            <a:r>
              <a:rPr lang="fr-FR" sz="1400" dirty="0" err="1"/>
              <a:t>intensity</a:t>
            </a:r>
            <a:r>
              <a:rPr lang="fr-FR" sz="1400" dirty="0"/>
              <a:t> of </a:t>
            </a:r>
            <a:r>
              <a:rPr lang="fr-FR" sz="1400" dirty="0" err="1"/>
              <a:t>estrus</a:t>
            </a:r>
            <a:r>
              <a:rPr lang="fr-FR" sz="1400" dirty="0"/>
              <a:t> in </a:t>
            </a:r>
            <a:r>
              <a:rPr lang="fr-FR" sz="1400" dirty="0" err="1"/>
              <a:t>recipient</a:t>
            </a:r>
            <a:r>
              <a:rPr lang="fr-FR" sz="1400" dirty="0"/>
              <a:t> </a:t>
            </a:r>
            <a:r>
              <a:rPr lang="fr-FR" sz="1400" dirty="0" err="1"/>
              <a:t>lactating</a:t>
            </a:r>
            <a:r>
              <a:rPr lang="fr-FR" sz="1400" dirty="0"/>
              <a:t> </a:t>
            </a:r>
            <a:r>
              <a:rPr lang="fr-FR" sz="1400" dirty="0" err="1"/>
              <a:t>dairy</a:t>
            </a:r>
            <a:r>
              <a:rPr lang="fr-FR" sz="1400" dirty="0"/>
              <a:t> </a:t>
            </a:r>
            <a:r>
              <a:rPr lang="fr-FR" sz="1400" dirty="0" err="1"/>
              <a:t>cows</a:t>
            </a:r>
            <a:r>
              <a:rPr lang="fr-FR" sz="1400" dirty="0"/>
              <a:t> </a:t>
            </a:r>
            <a:r>
              <a:rPr lang="fr-FR" sz="1400" dirty="0" err="1"/>
              <a:t>improve</a:t>
            </a:r>
            <a:r>
              <a:rPr lang="fr-FR" sz="1400" dirty="0"/>
              <a:t> </a:t>
            </a:r>
            <a:r>
              <a:rPr lang="fr-FR" sz="1400" dirty="0" err="1"/>
              <a:t>pregnancy</a:t>
            </a:r>
            <a:r>
              <a:rPr lang="fr-FR" sz="1400" dirty="0"/>
              <a:t> per </a:t>
            </a:r>
            <a:r>
              <a:rPr lang="fr-FR" sz="1400" dirty="0" err="1"/>
              <a:t>embryo</a:t>
            </a:r>
            <a:r>
              <a:rPr lang="fr-FR" sz="1400" dirty="0"/>
              <a:t> </a:t>
            </a:r>
            <a:r>
              <a:rPr lang="fr-FR" sz="1400" dirty="0" err="1"/>
              <a:t>transfer</a:t>
            </a:r>
            <a:r>
              <a:rPr lang="fr-FR" sz="1400" dirty="0"/>
              <a:t>. J. </a:t>
            </a:r>
            <a:r>
              <a:rPr lang="fr-FR" sz="1400" dirty="0" err="1"/>
              <a:t>Dairy</a:t>
            </a:r>
            <a:r>
              <a:rPr lang="fr-FR" sz="1400" dirty="0"/>
              <a:t> </a:t>
            </a:r>
            <a:r>
              <a:rPr lang="fr-FR" sz="1400" dirty="0" err="1"/>
              <a:t>Sci</a:t>
            </a:r>
            <a:r>
              <a:rPr lang="fr-FR" sz="1400" dirty="0"/>
              <a:t>. 2022, 105:877–888 (2548 TE)</a:t>
            </a:r>
          </a:p>
        </p:txBody>
      </p:sp>
      <p:pic>
        <p:nvPicPr>
          <p:cNvPr id="4" name="Image 3">
            <a:extLst>
              <a:ext uri="{FF2B5EF4-FFF2-40B4-BE49-F238E27FC236}">
                <a16:creationId xmlns:a16="http://schemas.microsoft.com/office/drawing/2014/main" id="{5190B20C-81AA-F107-81BA-E66D130E8321}"/>
              </a:ext>
            </a:extLst>
          </p:cNvPr>
          <p:cNvPicPr>
            <a:picLocks noChangeAspect="1"/>
          </p:cNvPicPr>
          <p:nvPr/>
        </p:nvPicPr>
        <p:blipFill>
          <a:blip r:embed="rId5"/>
          <a:stretch>
            <a:fillRect/>
          </a:stretch>
        </p:blipFill>
        <p:spPr>
          <a:xfrm>
            <a:off x="251520" y="1560836"/>
            <a:ext cx="4254826" cy="2235050"/>
          </a:xfrm>
          <a:prstGeom prst="rect">
            <a:avLst/>
          </a:prstGeom>
        </p:spPr>
      </p:pic>
      <p:sp>
        <p:nvSpPr>
          <p:cNvPr id="5" name="Rectangle 4">
            <a:extLst>
              <a:ext uri="{FF2B5EF4-FFF2-40B4-BE49-F238E27FC236}">
                <a16:creationId xmlns:a16="http://schemas.microsoft.com/office/drawing/2014/main" id="{33F622F1-86F6-2229-334B-3C348C09E4D0}"/>
              </a:ext>
            </a:extLst>
          </p:cNvPr>
          <p:cNvSpPr/>
          <p:nvPr/>
        </p:nvSpPr>
        <p:spPr>
          <a:xfrm>
            <a:off x="251520" y="903873"/>
            <a:ext cx="3960440" cy="523220"/>
          </a:xfrm>
          <a:prstGeom prst="rect">
            <a:avLst/>
          </a:prstGeom>
        </p:spPr>
        <p:txBody>
          <a:bodyPr wrap="square">
            <a:spAutoFit/>
          </a:bodyPr>
          <a:lstStyle/>
          <a:p>
            <a:pPr lvl="0"/>
            <a:r>
              <a:rPr lang="fr-FR" sz="1400" dirty="0">
                <a:solidFill>
                  <a:schemeClr val="bg1"/>
                </a:solidFill>
              </a:rPr>
              <a:t>Comparaison entre primipares et pluripares du % de gestation en fonction de l’intensité de l’</a:t>
            </a:r>
            <a:r>
              <a:rPr lang="fr-FR" sz="1400" dirty="0" err="1">
                <a:solidFill>
                  <a:schemeClr val="bg1"/>
                </a:solidFill>
              </a:rPr>
              <a:t>oestrus</a:t>
            </a:r>
            <a:endParaRPr lang="fr-FR" sz="1400" dirty="0">
              <a:solidFill>
                <a:schemeClr val="bg1"/>
              </a:solidFill>
            </a:endParaRPr>
          </a:p>
        </p:txBody>
      </p:sp>
      <p:sp>
        <p:nvSpPr>
          <p:cNvPr id="6" name="Flèche : bas 5">
            <a:extLst>
              <a:ext uri="{FF2B5EF4-FFF2-40B4-BE49-F238E27FC236}">
                <a16:creationId xmlns:a16="http://schemas.microsoft.com/office/drawing/2014/main" id="{2EAA7885-8A57-4A42-3652-E7A9667C6EC0}"/>
              </a:ext>
            </a:extLst>
          </p:cNvPr>
          <p:cNvSpPr/>
          <p:nvPr/>
        </p:nvSpPr>
        <p:spPr>
          <a:xfrm>
            <a:off x="6084168" y="995639"/>
            <a:ext cx="796005" cy="80318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14830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3372915F-343A-2A21-7F9E-0449EF38FE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341112"/>
            <a:ext cx="9144000" cy="4461276"/>
          </a:xfrm>
          <a:prstGeom prst="rect">
            <a:avLst/>
          </a:prstGeom>
        </p:spPr>
      </p:pic>
      <p:sp>
        <p:nvSpPr>
          <p:cNvPr id="22" name="ZoneTexte 21">
            <a:extLst>
              <a:ext uri="{FF2B5EF4-FFF2-40B4-BE49-F238E27FC236}">
                <a16:creationId xmlns:a16="http://schemas.microsoft.com/office/drawing/2014/main" id="{D64C70D1-8E81-8E7E-D329-0F88C7FD53F6}"/>
              </a:ext>
            </a:extLst>
          </p:cNvPr>
          <p:cNvSpPr txBox="1"/>
          <p:nvPr/>
        </p:nvSpPr>
        <p:spPr>
          <a:xfrm>
            <a:off x="2915816" y="1131590"/>
            <a:ext cx="896399" cy="307777"/>
          </a:xfrm>
          <a:prstGeom prst="rect">
            <a:avLst/>
          </a:prstGeom>
          <a:noFill/>
        </p:spPr>
        <p:txBody>
          <a:bodyPr wrap="none" rtlCol="0">
            <a:spAutoFit/>
          </a:bodyPr>
          <a:lstStyle/>
          <a:p>
            <a:pPr algn="ctr"/>
            <a:r>
              <a:rPr lang="fr-BE" sz="1400" dirty="0"/>
              <a:t>x 100.000</a:t>
            </a:r>
          </a:p>
        </p:txBody>
      </p:sp>
      <p:sp>
        <p:nvSpPr>
          <p:cNvPr id="24" name="ZoneTexte 23">
            <a:extLst>
              <a:ext uri="{FF2B5EF4-FFF2-40B4-BE49-F238E27FC236}">
                <a16:creationId xmlns:a16="http://schemas.microsoft.com/office/drawing/2014/main" id="{6247F9BC-3E79-A462-B0F2-B43C6DD32A56}"/>
              </a:ext>
            </a:extLst>
          </p:cNvPr>
          <p:cNvSpPr txBox="1"/>
          <p:nvPr/>
        </p:nvSpPr>
        <p:spPr>
          <a:xfrm>
            <a:off x="6683377" y="1131589"/>
            <a:ext cx="896399" cy="307777"/>
          </a:xfrm>
          <a:prstGeom prst="rect">
            <a:avLst/>
          </a:prstGeom>
          <a:noFill/>
        </p:spPr>
        <p:txBody>
          <a:bodyPr wrap="none" rtlCol="0">
            <a:spAutoFit/>
          </a:bodyPr>
          <a:lstStyle/>
          <a:p>
            <a:pPr algn="ctr"/>
            <a:r>
              <a:rPr lang="fr-BE" sz="1400" dirty="0"/>
              <a:t>x 100.000</a:t>
            </a:r>
          </a:p>
        </p:txBody>
      </p:sp>
    </p:spTree>
    <p:extLst>
      <p:ext uri="{BB962C8B-B14F-4D97-AF65-F5344CB8AC3E}">
        <p14:creationId xmlns:p14="http://schemas.microsoft.com/office/powerpoint/2010/main" val="41251386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CF6B66-B800-6FC9-C31A-F48FA1D3AB35}"/>
            </a:ext>
          </a:extLst>
        </p:cNvPr>
        <p:cNvGrpSpPr/>
        <p:nvPr/>
      </p:nvGrpSpPr>
      <p:grpSpPr>
        <a:xfrm>
          <a:off x="0" y="0"/>
          <a:ext cx="0" cy="0"/>
          <a:chOff x="0" y="0"/>
          <a:chExt cx="0" cy="0"/>
        </a:xfrm>
      </p:grpSpPr>
      <p:sp>
        <p:nvSpPr>
          <p:cNvPr id="9" name="Rectangle à coins arrondis 8">
            <a:extLst>
              <a:ext uri="{FF2B5EF4-FFF2-40B4-BE49-F238E27FC236}">
                <a16:creationId xmlns:a16="http://schemas.microsoft.com/office/drawing/2014/main" id="{2CFD85DC-3793-4E6F-B635-89FA43809937}"/>
              </a:ext>
            </a:extLst>
          </p:cNvPr>
          <p:cNvSpPr/>
          <p:nvPr/>
        </p:nvSpPr>
        <p:spPr>
          <a:xfrm>
            <a:off x="212693" y="163807"/>
            <a:ext cx="8530984" cy="75176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r>
              <a:rPr lang="fr-BE" sz="1600" dirty="0"/>
              <a:t>Effet des manifestations </a:t>
            </a:r>
            <a:r>
              <a:rPr lang="fr-BE" sz="1600" dirty="0" err="1"/>
              <a:t>oestrales</a:t>
            </a:r>
            <a:r>
              <a:rPr lang="fr-BE" sz="1600" dirty="0"/>
              <a:t> avant une insémination</a:t>
            </a:r>
          </a:p>
          <a:p>
            <a:r>
              <a:rPr lang="en-US" sz="1100" dirty="0">
                <a:solidFill>
                  <a:schemeClr val="bg1"/>
                </a:solidFill>
              </a:rPr>
              <a:t>Oosthuizen N. et al. Effects of estrous expression and intensity of behavioral estrous symptoms on variables associated with fertility in beef cows (Bos taurus ¾ et Bos indicus ¼) treated for fixed-time artificial insemination (GnRH-CIDR-PGF). </a:t>
            </a:r>
            <a:r>
              <a:rPr lang="fr-FR" sz="1100" dirty="0">
                <a:solidFill>
                  <a:schemeClr val="bg1"/>
                </a:solidFill>
              </a:rPr>
              <a:t>Animal Reproduction Science 214 (2020) 106308</a:t>
            </a:r>
            <a:endParaRPr lang="fr-BE" sz="1100" dirty="0">
              <a:solidFill>
                <a:schemeClr val="bg1"/>
              </a:solidFill>
            </a:endParaRPr>
          </a:p>
        </p:txBody>
      </p:sp>
      <p:graphicFrame>
        <p:nvGraphicFramePr>
          <p:cNvPr id="5" name="Tableau 4">
            <a:extLst>
              <a:ext uri="{FF2B5EF4-FFF2-40B4-BE49-F238E27FC236}">
                <a16:creationId xmlns:a16="http://schemas.microsoft.com/office/drawing/2014/main" id="{1456F232-409D-5D56-80D1-9295DDF0112A}"/>
              </a:ext>
            </a:extLst>
          </p:cNvPr>
          <p:cNvGraphicFramePr>
            <a:graphicFrameLocks noGrp="1"/>
          </p:cNvGraphicFramePr>
          <p:nvPr>
            <p:extLst>
              <p:ext uri="{D42A27DB-BD31-4B8C-83A1-F6EECF244321}">
                <p14:modId xmlns:p14="http://schemas.microsoft.com/office/powerpoint/2010/main" val="2269785365"/>
              </p:ext>
            </p:extLst>
          </p:nvPr>
        </p:nvGraphicFramePr>
        <p:xfrm>
          <a:off x="212693" y="2098197"/>
          <a:ext cx="8460000" cy="2377440"/>
        </p:xfrm>
        <a:graphic>
          <a:graphicData uri="http://schemas.openxmlformats.org/drawingml/2006/table">
            <a:tbl>
              <a:tblPr firstRow="1" bandRow="1">
                <a:tableStyleId>{5C22544A-7EE6-4342-B048-85BDC9FD1C3A}</a:tableStyleId>
              </a:tblPr>
              <a:tblGrid>
                <a:gridCol w="2196000">
                  <a:extLst>
                    <a:ext uri="{9D8B030D-6E8A-4147-A177-3AD203B41FA5}">
                      <a16:colId xmlns:a16="http://schemas.microsoft.com/office/drawing/2014/main" val="104658344"/>
                    </a:ext>
                  </a:extLst>
                </a:gridCol>
                <a:gridCol w="756000">
                  <a:extLst>
                    <a:ext uri="{9D8B030D-6E8A-4147-A177-3AD203B41FA5}">
                      <a16:colId xmlns:a16="http://schemas.microsoft.com/office/drawing/2014/main" val="463397350"/>
                    </a:ext>
                  </a:extLst>
                </a:gridCol>
                <a:gridCol w="756000">
                  <a:extLst>
                    <a:ext uri="{9D8B030D-6E8A-4147-A177-3AD203B41FA5}">
                      <a16:colId xmlns:a16="http://schemas.microsoft.com/office/drawing/2014/main" val="3837981216"/>
                    </a:ext>
                  </a:extLst>
                </a:gridCol>
                <a:gridCol w="756000">
                  <a:extLst>
                    <a:ext uri="{9D8B030D-6E8A-4147-A177-3AD203B41FA5}">
                      <a16:colId xmlns:a16="http://schemas.microsoft.com/office/drawing/2014/main" val="1332734041"/>
                    </a:ext>
                  </a:extLst>
                </a:gridCol>
                <a:gridCol w="3996000">
                  <a:extLst>
                    <a:ext uri="{9D8B030D-6E8A-4147-A177-3AD203B41FA5}">
                      <a16:colId xmlns:a16="http://schemas.microsoft.com/office/drawing/2014/main" val="423491040"/>
                    </a:ext>
                  </a:extLst>
                </a:gridCol>
              </a:tblGrid>
              <a:tr h="0">
                <a:tc>
                  <a:txBody>
                    <a:bodyPr/>
                    <a:lstStyle/>
                    <a:p>
                      <a:endParaRPr lang="fr-BE" sz="1200" b="0" dirty="0"/>
                    </a:p>
                  </a:txBody>
                  <a:tcPr/>
                </a:tc>
                <a:tc>
                  <a:txBody>
                    <a:bodyPr/>
                    <a:lstStyle/>
                    <a:p>
                      <a:pPr algn="ctr"/>
                      <a:r>
                        <a:rPr lang="fr-BE" sz="1200" b="0" dirty="0" err="1"/>
                        <a:t>Oestrus</a:t>
                      </a:r>
                      <a:r>
                        <a:rPr lang="fr-BE" sz="1200" b="0" dirty="0"/>
                        <a:t> -</a:t>
                      </a:r>
                    </a:p>
                  </a:txBody>
                  <a:tcPr/>
                </a:tc>
                <a:tc>
                  <a:txBody>
                    <a:bodyPr/>
                    <a:lstStyle/>
                    <a:p>
                      <a:pPr algn="ctr"/>
                      <a:r>
                        <a:rPr lang="fr-BE" sz="1200" b="0" dirty="0" err="1"/>
                        <a:t>Oestrus</a:t>
                      </a:r>
                      <a:r>
                        <a:rPr lang="fr-BE" sz="1200" b="0" dirty="0"/>
                        <a:t> ≈</a:t>
                      </a:r>
                    </a:p>
                  </a:txBody>
                  <a:tcPr/>
                </a:tc>
                <a:tc>
                  <a:txBody>
                    <a:bodyPr/>
                    <a:lstStyle/>
                    <a:p>
                      <a:pPr algn="ctr"/>
                      <a:r>
                        <a:rPr lang="fr-BE" sz="1200" b="0" dirty="0" err="1"/>
                        <a:t>Oestrus</a:t>
                      </a:r>
                      <a:r>
                        <a:rPr lang="fr-BE" sz="1200" b="0" dirty="0"/>
                        <a:t> +</a:t>
                      </a:r>
                    </a:p>
                  </a:txBody>
                  <a:tcPr/>
                </a:tc>
                <a:tc>
                  <a:txBody>
                    <a:bodyPr/>
                    <a:lstStyle/>
                    <a:p>
                      <a:r>
                        <a:rPr lang="fr-BE" sz="1200" b="0" dirty="0"/>
                        <a:t>P</a:t>
                      </a:r>
                    </a:p>
                  </a:txBody>
                  <a:tcPr/>
                </a:tc>
                <a:extLst>
                  <a:ext uri="{0D108BD9-81ED-4DB2-BD59-A6C34878D82A}">
                    <a16:rowId xmlns:a16="http://schemas.microsoft.com/office/drawing/2014/main" val="1487068481"/>
                  </a:ext>
                </a:extLst>
              </a:tr>
              <a:tr h="216000">
                <a:tc>
                  <a:txBody>
                    <a:bodyPr/>
                    <a:lstStyle/>
                    <a:p>
                      <a:r>
                        <a:rPr lang="fr-BE" sz="1200" b="0" dirty="0"/>
                        <a:t>N pas (podomètre)</a:t>
                      </a:r>
                    </a:p>
                  </a:txBody>
                  <a:tcPr/>
                </a:tc>
                <a:tc>
                  <a:txBody>
                    <a:bodyPr/>
                    <a:lstStyle/>
                    <a:p>
                      <a:pPr algn="ctr"/>
                      <a:r>
                        <a:rPr lang="fr-BE" sz="1200" b="0" dirty="0"/>
                        <a:t>384</a:t>
                      </a:r>
                    </a:p>
                  </a:txBody>
                  <a:tcPr/>
                </a:tc>
                <a:tc>
                  <a:txBody>
                    <a:bodyPr/>
                    <a:lstStyle/>
                    <a:p>
                      <a:pPr algn="ctr"/>
                      <a:r>
                        <a:rPr lang="fr-BE" sz="1200" b="0" dirty="0"/>
                        <a:t>621</a:t>
                      </a:r>
                    </a:p>
                  </a:txBody>
                  <a:tcPr/>
                </a:tc>
                <a:tc>
                  <a:txBody>
                    <a:bodyPr/>
                    <a:lstStyle/>
                    <a:p>
                      <a:pPr algn="ctr"/>
                      <a:r>
                        <a:rPr lang="fr-BE" sz="1200" b="0" dirty="0"/>
                        <a:t>2118</a:t>
                      </a:r>
                    </a:p>
                  </a:txBody>
                  <a:tcPr/>
                </a:tc>
                <a:tc>
                  <a:txBody>
                    <a:bodyPr/>
                    <a:lstStyle/>
                    <a:p>
                      <a:r>
                        <a:rPr lang="fr-BE" sz="1200" b="0" dirty="0"/>
                        <a:t>&lt;0.01</a:t>
                      </a:r>
                    </a:p>
                  </a:txBody>
                  <a:tcPr/>
                </a:tc>
                <a:extLst>
                  <a:ext uri="{0D108BD9-81ED-4DB2-BD59-A6C34878D82A}">
                    <a16:rowId xmlns:a16="http://schemas.microsoft.com/office/drawing/2014/main" val="2003475901"/>
                  </a:ext>
                </a:extLst>
              </a:tr>
              <a:tr h="216000">
                <a:tc>
                  <a:txBody>
                    <a:bodyPr/>
                    <a:lstStyle/>
                    <a:p>
                      <a:r>
                        <a:rPr lang="fr-BE" sz="1200" b="0" dirty="0"/>
                        <a:t>Diamètre du follicule dominant</a:t>
                      </a:r>
                    </a:p>
                  </a:txBody>
                  <a:tcPr/>
                </a:tc>
                <a:tc>
                  <a:txBody>
                    <a:bodyPr/>
                    <a:lstStyle/>
                    <a:p>
                      <a:pPr algn="ctr"/>
                      <a:r>
                        <a:rPr lang="fr-BE" sz="1200" b="0" dirty="0"/>
                        <a:t>11,6</a:t>
                      </a:r>
                    </a:p>
                  </a:txBody>
                  <a:tcPr/>
                </a:tc>
                <a:tc>
                  <a:txBody>
                    <a:bodyPr/>
                    <a:lstStyle/>
                    <a:p>
                      <a:pPr algn="ctr"/>
                      <a:r>
                        <a:rPr lang="fr-BE" sz="1200" b="0" dirty="0"/>
                        <a:t>12,9</a:t>
                      </a:r>
                    </a:p>
                  </a:txBody>
                  <a:tcPr/>
                </a:tc>
                <a:tc>
                  <a:txBody>
                    <a:bodyPr/>
                    <a:lstStyle/>
                    <a:p>
                      <a:pPr algn="ctr"/>
                      <a:r>
                        <a:rPr lang="fr-BE" sz="1200" b="0" dirty="0"/>
                        <a:t>13,8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dirty="0"/>
                        <a:t>&lt;0.01 : la probabilité d’une </a:t>
                      </a:r>
                      <a:r>
                        <a:rPr lang="fr-BE" sz="1200" b="0" dirty="0">
                          <a:solidFill>
                            <a:schemeClr val="tx1"/>
                          </a:solidFill>
                        </a:rPr>
                        <a:t>gestation </a:t>
                      </a:r>
                      <a:r>
                        <a:rPr lang="en-US" sz="1200" dirty="0">
                          <a:solidFill>
                            <a:schemeClr val="tx1"/>
                          </a:solidFill>
                          <a:latin typeface="+mn-lt"/>
                          <a:ea typeface="Lato Light" panose="020F0502020204030203" pitchFamily="34" charset="0"/>
                          <a:cs typeface="Calibri"/>
                        </a:rPr>
                        <a:t>↑ avec le </a:t>
                      </a:r>
                      <a:r>
                        <a:rPr lang="en-US" sz="1200" dirty="0" err="1">
                          <a:solidFill>
                            <a:schemeClr val="tx1"/>
                          </a:solidFill>
                          <a:latin typeface="+mn-lt"/>
                          <a:ea typeface="Lato Light" panose="020F0502020204030203" pitchFamily="34" charset="0"/>
                          <a:cs typeface="Calibri"/>
                        </a:rPr>
                        <a:t>diamètre</a:t>
                      </a:r>
                      <a:endParaRPr lang="fr-BE" sz="1200" b="0" dirty="0">
                        <a:solidFill>
                          <a:schemeClr val="tx1"/>
                        </a:solidFill>
                      </a:endParaRPr>
                    </a:p>
                  </a:txBody>
                  <a:tcPr/>
                </a:tc>
                <a:extLst>
                  <a:ext uri="{0D108BD9-81ED-4DB2-BD59-A6C34878D82A}">
                    <a16:rowId xmlns:a16="http://schemas.microsoft.com/office/drawing/2014/main" val="3670348502"/>
                  </a:ext>
                </a:extLst>
              </a:tr>
              <a:tr h="216000">
                <a:tc>
                  <a:txBody>
                    <a:bodyPr/>
                    <a:lstStyle/>
                    <a:p>
                      <a:r>
                        <a:rPr lang="fr-BE" sz="1200" b="0" dirty="0" err="1"/>
                        <a:t>Oestradiol</a:t>
                      </a:r>
                      <a:r>
                        <a:rPr lang="fr-BE" sz="1200" b="0" dirty="0"/>
                        <a:t> (</a:t>
                      </a:r>
                      <a:r>
                        <a:rPr lang="fr-BE" sz="1200" b="0" dirty="0" err="1"/>
                        <a:t>pg</a:t>
                      </a:r>
                      <a:r>
                        <a:rPr lang="fr-BE" sz="1200" b="0" dirty="0"/>
                        <a:t>/ml) (J0)</a:t>
                      </a:r>
                    </a:p>
                  </a:txBody>
                  <a:tcPr/>
                </a:tc>
                <a:tc>
                  <a:txBody>
                    <a:bodyPr/>
                    <a:lstStyle/>
                    <a:p>
                      <a:pPr algn="ctr"/>
                      <a:r>
                        <a:rPr lang="fr-BE" sz="1200" b="0" dirty="0"/>
                        <a:t>6,17</a:t>
                      </a:r>
                    </a:p>
                  </a:txBody>
                  <a:tcPr/>
                </a:tc>
                <a:tc>
                  <a:txBody>
                    <a:bodyPr/>
                    <a:lstStyle/>
                    <a:p>
                      <a:pPr algn="ctr"/>
                      <a:r>
                        <a:rPr lang="fr-BE" sz="1200" b="0" dirty="0"/>
                        <a:t>6,06</a:t>
                      </a:r>
                    </a:p>
                  </a:txBody>
                  <a:tcPr/>
                </a:tc>
                <a:tc>
                  <a:txBody>
                    <a:bodyPr/>
                    <a:lstStyle/>
                    <a:p>
                      <a:pPr algn="ctr"/>
                      <a:r>
                        <a:rPr lang="fr-BE" sz="1200" b="0" dirty="0"/>
                        <a:t>5,46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dirty="0"/>
                        <a:t>NS (un seul prélèvement)</a:t>
                      </a:r>
                    </a:p>
                  </a:txBody>
                  <a:tcPr/>
                </a:tc>
                <a:extLst>
                  <a:ext uri="{0D108BD9-81ED-4DB2-BD59-A6C34878D82A}">
                    <a16:rowId xmlns:a16="http://schemas.microsoft.com/office/drawing/2014/main" val="707072898"/>
                  </a:ext>
                </a:extLst>
              </a:tr>
              <a:tr h="216000">
                <a:tc>
                  <a:txBody>
                    <a:bodyPr/>
                    <a:lstStyle/>
                    <a:p>
                      <a:r>
                        <a:rPr lang="fr-BE" sz="1200" b="0" dirty="0"/>
                        <a:t>Volume du CJ (J7) (cm</a:t>
                      </a:r>
                      <a:r>
                        <a:rPr lang="fr-BE" sz="1200" b="0" baseline="30000" dirty="0"/>
                        <a:t>3</a:t>
                      </a:r>
                      <a:r>
                        <a:rPr lang="fr-BE" sz="1200" b="0" dirty="0"/>
                        <a:t>)</a:t>
                      </a:r>
                    </a:p>
                  </a:txBody>
                  <a:tcPr/>
                </a:tc>
                <a:tc>
                  <a:txBody>
                    <a:bodyPr/>
                    <a:lstStyle/>
                    <a:p>
                      <a:pPr algn="ctr"/>
                      <a:r>
                        <a:rPr lang="fr-BE" sz="1200" b="0" dirty="0"/>
                        <a:t>3,34</a:t>
                      </a:r>
                    </a:p>
                  </a:txBody>
                  <a:tcPr/>
                </a:tc>
                <a:tc>
                  <a:txBody>
                    <a:bodyPr/>
                    <a:lstStyle/>
                    <a:p>
                      <a:pPr algn="ctr"/>
                      <a:r>
                        <a:rPr lang="fr-BE" sz="1200" b="0" dirty="0"/>
                        <a:t>4,98</a:t>
                      </a:r>
                    </a:p>
                  </a:txBody>
                  <a:tcPr/>
                </a:tc>
                <a:tc>
                  <a:txBody>
                    <a:bodyPr/>
                    <a:lstStyle/>
                    <a:p>
                      <a:pPr algn="ctr"/>
                      <a:r>
                        <a:rPr lang="fr-BE" sz="1200" b="0" dirty="0"/>
                        <a:t>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dirty="0"/>
                        <a:t>&lt;0.01 la probabilité d’une </a:t>
                      </a:r>
                      <a:r>
                        <a:rPr lang="fr-BE" sz="1200" b="0" dirty="0">
                          <a:solidFill>
                            <a:schemeClr val="tx1"/>
                          </a:solidFill>
                        </a:rPr>
                        <a:t>gestation </a:t>
                      </a:r>
                      <a:r>
                        <a:rPr lang="en-US" sz="1200" dirty="0">
                          <a:solidFill>
                            <a:schemeClr val="tx1"/>
                          </a:solidFill>
                          <a:latin typeface="+mn-lt"/>
                          <a:ea typeface="Lato Light" panose="020F0502020204030203" pitchFamily="34" charset="0"/>
                          <a:cs typeface="Calibri"/>
                        </a:rPr>
                        <a:t>↑ avec le volume</a:t>
                      </a:r>
                      <a:endParaRPr lang="fr-BE" sz="1200" b="0" dirty="0"/>
                    </a:p>
                  </a:txBody>
                  <a:tcPr/>
                </a:tc>
                <a:extLst>
                  <a:ext uri="{0D108BD9-81ED-4DB2-BD59-A6C34878D82A}">
                    <a16:rowId xmlns:a16="http://schemas.microsoft.com/office/drawing/2014/main" val="4212042268"/>
                  </a:ext>
                </a:extLst>
              </a:tr>
              <a:tr h="216000">
                <a:tc>
                  <a:txBody>
                    <a:bodyPr/>
                    <a:lstStyle/>
                    <a:p>
                      <a:r>
                        <a:rPr lang="fr-BE" sz="1200" b="0" dirty="0"/>
                        <a:t>P4 à J7 (</a:t>
                      </a:r>
                      <a:r>
                        <a:rPr lang="fr-BE" sz="1200" b="0" dirty="0" err="1"/>
                        <a:t>ng</a:t>
                      </a:r>
                      <a:r>
                        <a:rPr lang="fr-BE" sz="1200" b="0" dirty="0"/>
                        <a:t>/ml) </a:t>
                      </a:r>
                    </a:p>
                  </a:txBody>
                  <a:tcPr/>
                </a:tc>
                <a:tc>
                  <a:txBody>
                    <a:bodyPr/>
                    <a:lstStyle/>
                    <a:p>
                      <a:pPr algn="ctr"/>
                      <a:r>
                        <a:rPr lang="fr-BE" sz="1200" b="0" dirty="0"/>
                        <a:t>1,95</a:t>
                      </a:r>
                    </a:p>
                  </a:txBody>
                  <a:tcPr/>
                </a:tc>
                <a:tc>
                  <a:txBody>
                    <a:bodyPr/>
                    <a:lstStyle/>
                    <a:p>
                      <a:pPr algn="ctr"/>
                      <a:r>
                        <a:rPr lang="fr-BE" sz="1200" b="0" dirty="0"/>
                        <a:t>3,53</a:t>
                      </a:r>
                    </a:p>
                  </a:txBody>
                  <a:tcPr/>
                </a:tc>
                <a:tc>
                  <a:txBody>
                    <a:bodyPr/>
                    <a:lstStyle/>
                    <a:p>
                      <a:pPr algn="ctr"/>
                      <a:r>
                        <a:rPr lang="fr-BE" sz="1200" b="0" dirty="0"/>
                        <a:t>3,61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dirty="0"/>
                        <a:t>&lt;0.01</a:t>
                      </a:r>
                    </a:p>
                  </a:txBody>
                  <a:tcPr/>
                </a:tc>
                <a:extLst>
                  <a:ext uri="{0D108BD9-81ED-4DB2-BD59-A6C34878D82A}">
                    <a16:rowId xmlns:a16="http://schemas.microsoft.com/office/drawing/2014/main" val="1745268414"/>
                  </a:ext>
                </a:extLst>
              </a:tr>
              <a:tr h="216000">
                <a:tc>
                  <a:txBody>
                    <a:bodyPr/>
                    <a:lstStyle/>
                    <a:p>
                      <a:r>
                        <a:rPr lang="fr-BE" sz="1200" b="0" dirty="0"/>
                        <a:t>% de gestation (J28)</a:t>
                      </a:r>
                    </a:p>
                  </a:txBody>
                  <a:tcPr/>
                </a:tc>
                <a:tc>
                  <a:txBody>
                    <a:bodyPr/>
                    <a:lstStyle/>
                    <a:p>
                      <a:pPr algn="ctr"/>
                      <a:r>
                        <a:rPr lang="fr-BE" sz="1200" b="0" dirty="0"/>
                        <a:t>19,6</a:t>
                      </a:r>
                    </a:p>
                  </a:txBody>
                  <a:tcPr/>
                </a:tc>
                <a:tc>
                  <a:txBody>
                    <a:bodyPr/>
                    <a:lstStyle/>
                    <a:p>
                      <a:pPr algn="ctr"/>
                      <a:r>
                        <a:rPr lang="fr-BE" sz="1200" b="0" dirty="0"/>
                        <a:t>50,3</a:t>
                      </a:r>
                    </a:p>
                  </a:txBody>
                  <a:tcPr/>
                </a:tc>
                <a:tc>
                  <a:txBody>
                    <a:bodyPr/>
                    <a:lstStyle/>
                    <a:p>
                      <a:pPr algn="ctr"/>
                      <a:r>
                        <a:rPr lang="fr-BE" sz="1200" b="0" dirty="0"/>
                        <a:t>43,9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b="0" dirty="0"/>
                        <a:t>&lt;0.01</a:t>
                      </a:r>
                    </a:p>
                  </a:txBody>
                  <a:tcPr/>
                </a:tc>
                <a:extLst>
                  <a:ext uri="{0D108BD9-81ED-4DB2-BD59-A6C34878D82A}">
                    <a16:rowId xmlns:a16="http://schemas.microsoft.com/office/drawing/2014/main" val="591428583"/>
                  </a:ext>
                </a:extLst>
              </a:tr>
              <a:tr h="216000">
                <a:tc>
                  <a:txBody>
                    <a:bodyPr/>
                    <a:lstStyle/>
                    <a:p>
                      <a:r>
                        <a:rPr lang="fr-BE" sz="1200" b="0" dirty="0"/>
                        <a:t>% de vaches sans FD lors de l’IA</a:t>
                      </a:r>
                    </a:p>
                  </a:txBody>
                  <a:tcPr/>
                </a:tc>
                <a:tc>
                  <a:txBody>
                    <a:bodyPr/>
                    <a:lstStyle/>
                    <a:p>
                      <a:pPr algn="ctr"/>
                      <a:r>
                        <a:rPr lang="fr-BE" sz="1200" b="0" dirty="0"/>
                        <a:t>6,28</a:t>
                      </a:r>
                    </a:p>
                  </a:txBody>
                  <a:tcPr/>
                </a:tc>
                <a:tc>
                  <a:txBody>
                    <a:bodyPr/>
                    <a:lstStyle/>
                    <a:p>
                      <a:pPr algn="ctr"/>
                      <a:r>
                        <a:rPr lang="fr-BE" sz="1200" b="0" dirty="0"/>
                        <a:t>4,0</a:t>
                      </a:r>
                    </a:p>
                  </a:txBody>
                  <a:tcPr/>
                </a:tc>
                <a:tc>
                  <a:txBody>
                    <a:bodyPr/>
                    <a:lstStyle/>
                    <a:p>
                      <a:pPr algn="ctr"/>
                      <a:r>
                        <a:rPr lang="fr-BE" sz="1200" b="0" dirty="0"/>
                        <a:t>5,92</a:t>
                      </a:r>
                    </a:p>
                  </a:txBody>
                  <a:tcPr/>
                </a:tc>
                <a:tc>
                  <a:txBody>
                    <a:bodyPr/>
                    <a:lstStyle/>
                    <a:p>
                      <a:r>
                        <a:rPr lang="fr-BE" sz="1200" b="0" dirty="0"/>
                        <a:t>NS</a:t>
                      </a:r>
                    </a:p>
                  </a:txBody>
                  <a:tcPr/>
                </a:tc>
                <a:extLst>
                  <a:ext uri="{0D108BD9-81ED-4DB2-BD59-A6C34878D82A}">
                    <a16:rowId xmlns:a16="http://schemas.microsoft.com/office/drawing/2014/main" val="1979032753"/>
                  </a:ext>
                </a:extLst>
              </a:tr>
            </a:tbl>
          </a:graphicData>
        </a:graphic>
      </p:graphicFrame>
      <p:sp>
        <p:nvSpPr>
          <p:cNvPr id="6" name="ZoneTexte 5">
            <a:extLst>
              <a:ext uri="{FF2B5EF4-FFF2-40B4-BE49-F238E27FC236}">
                <a16:creationId xmlns:a16="http://schemas.microsoft.com/office/drawing/2014/main" id="{A30DC9A6-8713-27E0-C371-ADE665009151}"/>
              </a:ext>
            </a:extLst>
          </p:cNvPr>
          <p:cNvSpPr txBox="1"/>
          <p:nvPr/>
        </p:nvSpPr>
        <p:spPr>
          <a:xfrm>
            <a:off x="179512" y="1060464"/>
            <a:ext cx="5925533" cy="954107"/>
          </a:xfrm>
          <a:prstGeom prst="rect">
            <a:avLst/>
          </a:prstGeom>
          <a:noFill/>
        </p:spPr>
        <p:txBody>
          <a:bodyPr wrap="none" rtlCol="0">
            <a:spAutoFit/>
          </a:bodyPr>
          <a:lstStyle/>
          <a:p>
            <a:r>
              <a:rPr lang="fr-BE" sz="1400" dirty="0">
                <a:solidFill>
                  <a:schemeClr val="bg1"/>
                </a:solidFill>
              </a:rPr>
              <a:t>Manifestation d’un </a:t>
            </a:r>
            <a:r>
              <a:rPr lang="fr-BE" sz="1400" dirty="0" err="1">
                <a:solidFill>
                  <a:schemeClr val="bg1"/>
                </a:solidFill>
              </a:rPr>
              <a:t>oestrus</a:t>
            </a:r>
            <a:r>
              <a:rPr lang="fr-BE" sz="1400" dirty="0">
                <a:solidFill>
                  <a:schemeClr val="bg1"/>
                </a:solidFill>
              </a:rPr>
              <a:t> (Patch) par 45,7 % des 273 vaches traitées</a:t>
            </a:r>
          </a:p>
          <a:p>
            <a:r>
              <a:rPr lang="fr-BE" sz="1400" dirty="0">
                <a:solidFill>
                  <a:schemeClr val="bg1"/>
                </a:solidFill>
              </a:rPr>
              <a:t>Effet positif du score corporel</a:t>
            </a:r>
          </a:p>
          <a:p>
            <a:r>
              <a:rPr lang="fr-BE" sz="1400" dirty="0">
                <a:solidFill>
                  <a:schemeClr val="bg1"/>
                </a:solidFill>
              </a:rPr>
              <a:t>Les manifestations d’</a:t>
            </a:r>
            <a:r>
              <a:rPr lang="fr-BE" sz="1400" dirty="0" err="1">
                <a:solidFill>
                  <a:schemeClr val="bg1"/>
                </a:solidFill>
              </a:rPr>
              <a:t>oestrus</a:t>
            </a:r>
            <a:r>
              <a:rPr lang="fr-BE" sz="1400" dirty="0">
                <a:solidFill>
                  <a:schemeClr val="bg1"/>
                </a:solidFill>
              </a:rPr>
              <a:t> sont + corrélées au diamètre du follicule dominant</a:t>
            </a:r>
          </a:p>
          <a:p>
            <a:r>
              <a:rPr lang="fr-BE" sz="1400" dirty="0">
                <a:solidFill>
                  <a:schemeClr val="bg1"/>
                </a:solidFill>
              </a:rPr>
              <a:t>Le volume du CJ est + corrélé au diamètre du follicule dominant</a:t>
            </a:r>
          </a:p>
        </p:txBody>
      </p:sp>
      <p:pic>
        <p:nvPicPr>
          <p:cNvPr id="3" name="Image 2">
            <a:extLst>
              <a:ext uri="{FF2B5EF4-FFF2-40B4-BE49-F238E27FC236}">
                <a16:creationId xmlns:a16="http://schemas.microsoft.com/office/drawing/2014/main" id="{CD75BDC8-BDDF-8F4D-0034-32A66D7B1E68}"/>
              </a:ext>
            </a:extLst>
          </p:cNvPr>
          <p:cNvPicPr>
            <a:picLocks noChangeAspect="1"/>
          </p:cNvPicPr>
          <p:nvPr/>
        </p:nvPicPr>
        <p:blipFill>
          <a:blip r:embed="rId3"/>
          <a:stretch>
            <a:fillRect/>
          </a:stretch>
        </p:blipFill>
        <p:spPr>
          <a:xfrm>
            <a:off x="6084168" y="1531692"/>
            <a:ext cx="2992111" cy="1295262"/>
          </a:xfrm>
          <a:prstGeom prst="rect">
            <a:avLst/>
          </a:prstGeom>
        </p:spPr>
      </p:pic>
      <p:pic>
        <p:nvPicPr>
          <p:cNvPr id="7" name="Image 6">
            <a:extLst>
              <a:ext uri="{FF2B5EF4-FFF2-40B4-BE49-F238E27FC236}">
                <a16:creationId xmlns:a16="http://schemas.microsoft.com/office/drawing/2014/main" id="{67876E2D-3747-7B2E-3037-F0253F91DCC9}"/>
              </a:ext>
            </a:extLst>
          </p:cNvPr>
          <p:cNvPicPr>
            <a:picLocks noChangeAspect="1"/>
          </p:cNvPicPr>
          <p:nvPr/>
        </p:nvPicPr>
        <p:blipFill>
          <a:blip r:embed="rId4"/>
          <a:stretch>
            <a:fillRect/>
          </a:stretch>
        </p:blipFill>
        <p:spPr>
          <a:xfrm>
            <a:off x="6084168" y="3684431"/>
            <a:ext cx="3012509" cy="1295262"/>
          </a:xfrm>
          <a:prstGeom prst="rect">
            <a:avLst/>
          </a:prstGeom>
        </p:spPr>
      </p:pic>
    </p:spTree>
    <p:extLst>
      <p:ext uri="{BB962C8B-B14F-4D97-AF65-F5344CB8AC3E}">
        <p14:creationId xmlns:p14="http://schemas.microsoft.com/office/powerpoint/2010/main" val="33231313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36120A93-62DB-305B-5E47-94721B155AA0}"/>
              </a:ext>
            </a:extLst>
          </p:cNvPr>
          <p:cNvSpPr txBox="1"/>
          <p:nvPr/>
        </p:nvSpPr>
        <p:spPr>
          <a:xfrm>
            <a:off x="2483768" y="3743884"/>
            <a:ext cx="2959465" cy="261610"/>
          </a:xfrm>
          <a:prstGeom prst="rect">
            <a:avLst/>
          </a:prstGeom>
          <a:noFill/>
        </p:spPr>
        <p:txBody>
          <a:bodyPr wrap="none" rtlCol="0">
            <a:spAutoFit/>
          </a:bodyPr>
          <a:lstStyle/>
          <a:p>
            <a:r>
              <a:rPr lang="fr-BE" sz="1100" dirty="0">
                <a:solidFill>
                  <a:schemeClr val="bg1"/>
                </a:solidFill>
              </a:rPr>
              <a:t>Nature des protocoles de synchronisation (1 à 5)</a:t>
            </a:r>
          </a:p>
        </p:txBody>
      </p:sp>
      <p:sp>
        <p:nvSpPr>
          <p:cNvPr id="10" name="Rectangle : coins arrondis 9">
            <a:extLst>
              <a:ext uri="{FF2B5EF4-FFF2-40B4-BE49-F238E27FC236}">
                <a16:creationId xmlns:a16="http://schemas.microsoft.com/office/drawing/2014/main" id="{4136F57C-58A6-4E2E-78A1-BA952E58680F}"/>
              </a:ext>
            </a:extLst>
          </p:cNvPr>
          <p:cNvSpPr/>
          <p:nvPr/>
        </p:nvSpPr>
        <p:spPr>
          <a:xfrm>
            <a:off x="2526825" y="166435"/>
            <a:ext cx="6159729" cy="95250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400" b="0" i="0" u="none" strike="noStrike" baseline="0" dirty="0">
                <a:solidFill>
                  <a:schemeClr val="bg1"/>
                </a:solidFill>
              </a:rPr>
              <a:t>Effet de la manifestation ou non d’un </a:t>
            </a:r>
            <a:r>
              <a:rPr lang="fr-FR" sz="1400" b="0" i="0" u="none" strike="noStrike" baseline="0" dirty="0" err="1">
                <a:solidFill>
                  <a:schemeClr val="bg1"/>
                </a:solidFill>
              </a:rPr>
              <a:t>oestrus</a:t>
            </a:r>
            <a:r>
              <a:rPr lang="fr-FR" sz="1400" b="0" i="0" u="none" strike="noStrike" baseline="0" dirty="0">
                <a:solidFill>
                  <a:schemeClr val="bg1"/>
                </a:solidFill>
              </a:rPr>
              <a:t> détecté visuellement et/ou au moyen de patchs ou de marqueurs après un traitement de synchronisation </a:t>
            </a:r>
          </a:p>
          <a:p>
            <a:r>
              <a:rPr lang="fr-FR" sz="1400" b="0" i="0" u="none" strike="noStrike" baseline="0" dirty="0">
                <a:solidFill>
                  <a:schemeClr val="bg1"/>
                </a:solidFill>
              </a:rPr>
              <a:t>sur le % de gestation  de 10.106 génisses et vaches de race à viande (22 études)  </a:t>
            </a:r>
          </a:p>
          <a:p>
            <a:r>
              <a:rPr lang="fr-FR" sz="1400" b="0" i="0" u="none" strike="noStrike" baseline="0" dirty="0">
                <a:solidFill>
                  <a:schemeClr val="bg1"/>
                </a:solidFill>
              </a:rPr>
              <a:t>Richardson BN et al. Animal Reproduction Science 166 (2016) 133–140 </a:t>
            </a:r>
            <a:endParaRPr lang="fr-BE" sz="1400" dirty="0">
              <a:solidFill>
                <a:schemeClr val="bg1"/>
              </a:solidFill>
            </a:endParaRPr>
          </a:p>
        </p:txBody>
      </p:sp>
      <p:graphicFrame>
        <p:nvGraphicFramePr>
          <p:cNvPr id="12" name="Tableau 11">
            <a:extLst>
              <a:ext uri="{FF2B5EF4-FFF2-40B4-BE49-F238E27FC236}">
                <a16:creationId xmlns:a16="http://schemas.microsoft.com/office/drawing/2014/main" id="{6210F579-1EE4-D073-543A-AC00BCB290F0}"/>
              </a:ext>
            </a:extLst>
          </p:cNvPr>
          <p:cNvGraphicFramePr>
            <a:graphicFrameLocks noGrp="1"/>
          </p:cNvGraphicFramePr>
          <p:nvPr>
            <p:extLst>
              <p:ext uri="{D42A27DB-BD31-4B8C-83A1-F6EECF244321}">
                <p14:modId xmlns:p14="http://schemas.microsoft.com/office/powerpoint/2010/main" val="2952026792"/>
              </p:ext>
            </p:extLst>
          </p:nvPr>
        </p:nvGraphicFramePr>
        <p:xfrm>
          <a:off x="2526825" y="4024565"/>
          <a:ext cx="6264696" cy="952500"/>
        </p:xfrm>
        <a:graphic>
          <a:graphicData uri="http://schemas.openxmlformats.org/drawingml/2006/table">
            <a:tbl>
              <a:tblPr/>
              <a:tblGrid>
                <a:gridCol w="3112648">
                  <a:extLst>
                    <a:ext uri="{9D8B030D-6E8A-4147-A177-3AD203B41FA5}">
                      <a16:colId xmlns:a16="http://schemas.microsoft.com/office/drawing/2014/main" val="1188649946"/>
                    </a:ext>
                  </a:extLst>
                </a:gridCol>
                <a:gridCol w="788012">
                  <a:extLst>
                    <a:ext uri="{9D8B030D-6E8A-4147-A177-3AD203B41FA5}">
                      <a16:colId xmlns:a16="http://schemas.microsoft.com/office/drawing/2014/main" val="1527446313"/>
                    </a:ext>
                  </a:extLst>
                </a:gridCol>
                <a:gridCol w="788012">
                  <a:extLst>
                    <a:ext uri="{9D8B030D-6E8A-4147-A177-3AD203B41FA5}">
                      <a16:colId xmlns:a16="http://schemas.microsoft.com/office/drawing/2014/main" val="2584744037"/>
                    </a:ext>
                  </a:extLst>
                </a:gridCol>
                <a:gridCol w="788012">
                  <a:extLst>
                    <a:ext uri="{9D8B030D-6E8A-4147-A177-3AD203B41FA5}">
                      <a16:colId xmlns:a16="http://schemas.microsoft.com/office/drawing/2014/main" val="2751225706"/>
                    </a:ext>
                  </a:extLst>
                </a:gridCol>
                <a:gridCol w="788012">
                  <a:extLst>
                    <a:ext uri="{9D8B030D-6E8A-4147-A177-3AD203B41FA5}">
                      <a16:colId xmlns:a16="http://schemas.microsoft.com/office/drawing/2014/main" val="2796766835"/>
                    </a:ext>
                  </a:extLst>
                </a:gridCol>
              </a:tblGrid>
              <a:tr h="190500">
                <a:tc>
                  <a:txBody>
                    <a:bodyPr/>
                    <a:lstStyle/>
                    <a:p>
                      <a:pPr algn="l" fontAlgn="b"/>
                      <a:r>
                        <a:rPr lang="fr-BE" sz="1000" b="0" i="0" u="none" strike="noStrike">
                          <a:solidFill>
                            <a:srgbClr val="FFFFFF"/>
                          </a:solidFill>
                          <a:effectLst/>
                          <a:latin typeface="Calibri" panose="020F0502020204030204" pitchFamily="34" charset="0"/>
                        </a:rPr>
                        <a:t>1. CoSynch J-7 GnRH; J0 PGF; J2 AI et GnRH</a:t>
                      </a:r>
                    </a:p>
                  </a:txBody>
                  <a:tcPr marL="9525" marR="9525" marT="9525" marB="0" anchor="b">
                    <a:lnL>
                      <a:noFill/>
                    </a:lnL>
                    <a:lnR>
                      <a:noFill/>
                    </a:lnR>
                    <a:lnT>
                      <a:noFill/>
                    </a:lnT>
                    <a:lnB>
                      <a:noFill/>
                    </a:lnB>
                    <a:noFill/>
                  </a:tcPr>
                </a:tc>
                <a:tc>
                  <a:txBody>
                    <a:bodyPr/>
                    <a:lstStyle/>
                    <a:p>
                      <a:pPr algn="l" fontAlgn="b"/>
                      <a:endParaRPr lang="fr-BE" sz="10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fr-BE" sz="10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fr-BE" sz="10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fr-BE" sz="10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145308636"/>
                  </a:ext>
                </a:extLst>
              </a:tr>
              <a:tr h="190500">
                <a:tc gridSpan="5">
                  <a:txBody>
                    <a:bodyPr/>
                    <a:lstStyle/>
                    <a:p>
                      <a:pPr algn="l" fontAlgn="b"/>
                      <a:r>
                        <a:rPr lang="fr-BE" sz="1000" b="0" i="0" u="none" strike="noStrike" dirty="0">
                          <a:solidFill>
                            <a:srgbClr val="FFFFFF"/>
                          </a:solidFill>
                          <a:effectLst/>
                          <a:latin typeface="Calibri" panose="020F0502020204030204" pitchFamily="34" charset="0"/>
                        </a:rPr>
                        <a:t>2. </a:t>
                      </a:r>
                      <a:r>
                        <a:rPr lang="fr-BE" sz="1000" b="0" i="0" u="none" strike="noStrike" dirty="0" err="1">
                          <a:solidFill>
                            <a:srgbClr val="FFFFFF"/>
                          </a:solidFill>
                          <a:effectLst/>
                          <a:latin typeface="Calibri" panose="020F0502020204030204" pitchFamily="34" charset="0"/>
                        </a:rPr>
                        <a:t>CoSynch</a:t>
                      </a:r>
                      <a:r>
                        <a:rPr lang="fr-BE" sz="1000" b="0" i="0" u="none" strike="noStrike" dirty="0">
                          <a:solidFill>
                            <a:srgbClr val="FFFFFF"/>
                          </a:solidFill>
                          <a:effectLst/>
                          <a:latin typeface="Calibri" panose="020F0502020204030204" pitchFamily="34" charset="0"/>
                        </a:rPr>
                        <a:t>/CIDR : GnRH et CIDR J-7; J0 retrait CIDR et PGF; GnRH et AI (56 (G) ou 60 (V) h après PGF</a:t>
                      </a:r>
                    </a:p>
                  </a:txBody>
                  <a:tcPr marL="9525" marR="9525" marT="9525" marB="0" anchor="b">
                    <a:lnL>
                      <a:noFill/>
                    </a:lnL>
                    <a:lnR>
                      <a:noFill/>
                    </a:lnR>
                    <a:lnT>
                      <a:noFill/>
                    </a:lnT>
                    <a:lnB>
                      <a:noFill/>
                    </a:lnB>
                    <a:no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342255750"/>
                  </a:ext>
                </a:extLst>
              </a:tr>
              <a:tr h="190500">
                <a:tc gridSpan="5">
                  <a:txBody>
                    <a:bodyPr/>
                    <a:lstStyle/>
                    <a:p>
                      <a:pPr algn="l" fontAlgn="b"/>
                      <a:r>
                        <a:rPr lang="fr-BE" sz="1000" b="0" i="0" u="none" strike="noStrike">
                          <a:solidFill>
                            <a:srgbClr val="FFFFFF"/>
                          </a:solidFill>
                          <a:effectLst/>
                          <a:latin typeface="Calibri" panose="020F0502020204030204" pitchFamily="34" charset="0"/>
                        </a:rPr>
                        <a:t>3. CoSynch/CIDR : PGF J-9; GnRH et CIDR J-6; J0 retrait CIDR et PGF; GnRH et AI 66 (G) ou 72 (V) h après PGF</a:t>
                      </a:r>
                    </a:p>
                  </a:txBody>
                  <a:tcPr marL="9525" marR="9525" marT="9525" marB="0" anchor="b">
                    <a:lnL>
                      <a:noFill/>
                    </a:lnL>
                    <a:lnR>
                      <a:noFill/>
                    </a:lnR>
                    <a:lnT>
                      <a:noFill/>
                    </a:lnT>
                    <a:lnB>
                      <a:noFill/>
                    </a:lnB>
                    <a:no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1733051621"/>
                  </a:ext>
                </a:extLst>
              </a:tr>
              <a:tr h="190500">
                <a:tc gridSpan="5">
                  <a:txBody>
                    <a:bodyPr/>
                    <a:lstStyle/>
                    <a:p>
                      <a:pPr algn="l" fontAlgn="b"/>
                      <a:r>
                        <a:rPr lang="fr-BE" sz="1000" b="0" i="0" u="none" strike="noStrike" dirty="0">
                          <a:solidFill>
                            <a:srgbClr val="FFFFFF"/>
                          </a:solidFill>
                          <a:effectLst/>
                          <a:latin typeface="Calibri" panose="020F0502020204030204" pitchFamily="34" charset="0"/>
                        </a:rPr>
                        <a:t>4. </a:t>
                      </a:r>
                      <a:r>
                        <a:rPr lang="fr-BE" sz="1000" b="0" i="0" u="none" strike="noStrike" dirty="0" err="1">
                          <a:solidFill>
                            <a:srgbClr val="FFFFFF"/>
                          </a:solidFill>
                          <a:effectLst/>
                          <a:latin typeface="Calibri" panose="020F0502020204030204" pitchFamily="34" charset="0"/>
                        </a:rPr>
                        <a:t>CoSynch</a:t>
                      </a:r>
                      <a:r>
                        <a:rPr lang="fr-BE" sz="1000" b="0" i="0" u="none" strike="noStrike" dirty="0">
                          <a:solidFill>
                            <a:srgbClr val="FFFFFF"/>
                          </a:solidFill>
                          <a:effectLst/>
                          <a:latin typeface="Calibri" panose="020F0502020204030204" pitchFamily="34" charset="0"/>
                        </a:rPr>
                        <a:t>/CIDR : GnRH et CIDR J-5; J0 retrait CIDR et PGF; GnRH et AI 72 (V ou G) h après PGF</a:t>
                      </a:r>
                    </a:p>
                  </a:txBody>
                  <a:tcPr marL="9525" marR="9525" marT="9525" marB="0" anchor="b">
                    <a:lnL>
                      <a:noFill/>
                    </a:lnL>
                    <a:lnR>
                      <a:noFill/>
                    </a:lnR>
                    <a:lnT>
                      <a:noFill/>
                    </a:lnT>
                    <a:lnB>
                      <a:noFill/>
                    </a:lnB>
                    <a:noFill/>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extLst>
                  <a:ext uri="{0D108BD9-81ED-4DB2-BD59-A6C34878D82A}">
                    <a16:rowId xmlns:a16="http://schemas.microsoft.com/office/drawing/2014/main" val="3963737130"/>
                  </a:ext>
                </a:extLst>
              </a:tr>
              <a:tr h="190500">
                <a:tc gridSpan="3">
                  <a:txBody>
                    <a:bodyPr/>
                    <a:lstStyle/>
                    <a:p>
                      <a:pPr algn="l" fontAlgn="b"/>
                      <a:r>
                        <a:rPr lang="fr-BE" sz="1000" b="0" i="0" u="none" strike="noStrike">
                          <a:solidFill>
                            <a:srgbClr val="FFFFFF"/>
                          </a:solidFill>
                          <a:effectLst/>
                          <a:latin typeface="Calibri" panose="020F0502020204030204" pitchFamily="34" charset="0"/>
                        </a:rPr>
                        <a:t>5. CIDR : J-30 à J-16; PGF J0; GnRH et AI 66 (G) ou 72 (V) h après PGF</a:t>
                      </a:r>
                    </a:p>
                  </a:txBody>
                  <a:tcPr marL="9525" marR="9525" marT="9525" marB="0" anchor="b">
                    <a:lnL>
                      <a:noFill/>
                    </a:lnL>
                    <a:lnR>
                      <a:noFill/>
                    </a:lnR>
                    <a:lnT>
                      <a:noFill/>
                    </a:lnT>
                    <a:lnB>
                      <a:noFill/>
                    </a:lnB>
                    <a:noFill/>
                  </a:tcPr>
                </a:tc>
                <a:tc hMerge="1">
                  <a:txBody>
                    <a:bodyPr/>
                    <a:lstStyle/>
                    <a:p>
                      <a:endParaRPr lang="fr-BE"/>
                    </a:p>
                  </a:txBody>
                  <a:tcPr/>
                </a:tc>
                <a:tc hMerge="1">
                  <a:txBody>
                    <a:bodyPr/>
                    <a:lstStyle/>
                    <a:p>
                      <a:endParaRPr lang="fr-BE"/>
                    </a:p>
                  </a:txBody>
                  <a:tcPr/>
                </a:tc>
                <a:tc>
                  <a:txBody>
                    <a:bodyPr/>
                    <a:lstStyle/>
                    <a:p>
                      <a:pPr algn="l" fontAlgn="b"/>
                      <a:endParaRPr lang="fr-BE" sz="1000" b="0" i="0" u="none" strike="noStrike">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l" fontAlgn="b"/>
                      <a:endParaRPr lang="fr-BE" sz="1000" b="0" i="0" u="none" strike="noStrike" dirty="0">
                        <a:solidFill>
                          <a:srgbClr val="FFFFFF"/>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505927658"/>
                  </a:ext>
                </a:extLst>
              </a:tr>
            </a:tbl>
          </a:graphicData>
        </a:graphic>
      </p:graphicFrame>
      <p:sp>
        <p:nvSpPr>
          <p:cNvPr id="13" name="ZoneTexte 12">
            <a:extLst>
              <a:ext uri="{FF2B5EF4-FFF2-40B4-BE49-F238E27FC236}">
                <a16:creationId xmlns:a16="http://schemas.microsoft.com/office/drawing/2014/main" id="{5605961D-41BC-28A3-8D81-7EAE57A1167C}"/>
              </a:ext>
            </a:extLst>
          </p:cNvPr>
          <p:cNvSpPr txBox="1"/>
          <p:nvPr/>
        </p:nvSpPr>
        <p:spPr>
          <a:xfrm>
            <a:off x="2453215" y="1275606"/>
            <a:ext cx="6295249" cy="2292935"/>
          </a:xfrm>
          <a:prstGeom prst="rect">
            <a:avLst/>
          </a:prstGeom>
          <a:noFill/>
        </p:spPr>
        <p:txBody>
          <a:bodyPr wrap="none" rtlCol="0">
            <a:spAutoFit/>
          </a:bodyPr>
          <a:lstStyle/>
          <a:p>
            <a:r>
              <a:rPr lang="fr-BE" sz="1300" dirty="0">
                <a:solidFill>
                  <a:srgbClr val="FFFF00"/>
                </a:solidFill>
              </a:rPr>
              <a:t>Une différence moyenne de 27 % de gestation a été constatée </a:t>
            </a:r>
          </a:p>
          <a:p>
            <a:r>
              <a:rPr lang="fr-BE" sz="1300" dirty="0">
                <a:solidFill>
                  <a:srgbClr val="FFFF00"/>
                </a:solidFill>
              </a:rPr>
              <a:t>entre les vaches détectées ou non en </a:t>
            </a:r>
            <a:r>
              <a:rPr lang="fr-BE" sz="1300" dirty="0" err="1">
                <a:solidFill>
                  <a:srgbClr val="FFFF00"/>
                </a:solidFill>
              </a:rPr>
              <a:t>oestrus</a:t>
            </a:r>
            <a:r>
              <a:rPr lang="fr-BE" sz="1300" dirty="0">
                <a:solidFill>
                  <a:schemeClr val="bg1"/>
                </a:solidFill>
              </a:rPr>
              <a:t>. </a:t>
            </a:r>
          </a:p>
          <a:p>
            <a:r>
              <a:rPr lang="fr-BE" sz="1300" dirty="0">
                <a:solidFill>
                  <a:schemeClr val="bg1"/>
                </a:solidFill>
              </a:rPr>
              <a:t>Hypothèses : </a:t>
            </a:r>
          </a:p>
          <a:p>
            <a:pPr marL="285750" indent="-285750">
              <a:buFont typeface="Arial" panose="020B0604020202020204" pitchFamily="34" charset="0"/>
              <a:buChar char="•"/>
            </a:pPr>
            <a:r>
              <a:rPr lang="fr-BE" sz="1300" dirty="0">
                <a:solidFill>
                  <a:schemeClr val="bg1"/>
                </a:solidFill>
              </a:rPr>
              <a:t>Plus la P4 est basse et plus l’</a:t>
            </a:r>
            <a:r>
              <a:rPr lang="fr-BE" sz="1300" dirty="0" err="1">
                <a:solidFill>
                  <a:schemeClr val="bg1"/>
                </a:solidFill>
              </a:rPr>
              <a:t>oestradiol</a:t>
            </a:r>
            <a:r>
              <a:rPr lang="fr-BE" sz="1300" dirty="0">
                <a:solidFill>
                  <a:schemeClr val="bg1"/>
                </a:solidFill>
              </a:rPr>
              <a:t> est élevé et meilleur sera l’</a:t>
            </a:r>
            <a:r>
              <a:rPr lang="fr-BE" sz="1300" dirty="0" err="1">
                <a:solidFill>
                  <a:schemeClr val="bg1"/>
                </a:solidFill>
              </a:rPr>
              <a:t>oestrus</a:t>
            </a:r>
            <a:endParaRPr lang="fr-BE" sz="1300" dirty="0">
              <a:solidFill>
                <a:schemeClr val="bg1"/>
              </a:solidFill>
            </a:endParaRPr>
          </a:p>
          <a:p>
            <a:pPr marL="285750" indent="-285750">
              <a:buFont typeface="Arial" panose="020B0604020202020204" pitchFamily="34" charset="0"/>
              <a:buChar char="•"/>
            </a:pPr>
            <a:r>
              <a:rPr lang="fr-BE" sz="1300" dirty="0">
                <a:solidFill>
                  <a:schemeClr val="bg1"/>
                </a:solidFill>
              </a:rPr>
              <a:t>L’</a:t>
            </a:r>
            <a:r>
              <a:rPr lang="fr-BE" sz="1300" dirty="0" err="1">
                <a:solidFill>
                  <a:schemeClr val="bg1"/>
                </a:solidFill>
              </a:rPr>
              <a:t>oestradiol</a:t>
            </a:r>
            <a:r>
              <a:rPr lang="fr-BE" sz="1300" dirty="0">
                <a:solidFill>
                  <a:schemeClr val="bg1"/>
                </a:solidFill>
              </a:rPr>
              <a:t> </a:t>
            </a:r>
          </a:p>
          <a:p>
            <a:pPr marL="742950" lvl="1" indent="-285750">
              <a:buFont typeface="Arial" panose="020B0604020202020204" pitchFamily="34" charset="0"/>
              <a:buChar char="•"/>
            </a:pPr>
            <a:r>
              <a:rPr lang="fr-BE" sz="1300" dirty="0">
                <a:solidFill>
                  <a:schemeClr val="bg1"/>
                </a:solidFill>
              </a:rPr>
              <a:t>assure les contractions utérines et donc le transport du sperme</a:t>
            </a:r>
          </a:p>
          <a:p>
            <a:pPr marL="742950" lvl="1" indent="-285750">
              <a:buFont typeface="Arial" panose="020B0604020202020204" pitchFamily="34" charset="0"/>
              <a:buChar char="•"/>
            </a:pPr>
            <a:r>
              <a:rPr lang="fr-BE" sz="1300" dirty="0">
                <a:solidFill>
                  <a:schemeClr val="bg1"/>
                </a:solidFill>
              </a:rPr>
              <a:t>abaisse le pH utérin et augmente la longévité des spermatozoïdes</a:t>
            </a:r>
          </a:p>
          <a:p>
            <a:pPr marL="742950" lvl="1" indent="-285750">
              <a:buFont typeface="Arial" panose="020B0604020202020204" pitchFamily="34" charset="0"/>
              <a:buChar char="•"/>
            </a:pPr>
            <a:r>
              <a:rPr lang="fr-BE" sz="1300" dirty="0">
                <a:solidFill>
                  <a:schemeClr val="bg1"/>
                </a:solidFill>
              </a:rPr>
              <a:t>stimule la synthèse par l’oviducte de glycoprotéines et des </a:t>
            </a:r>
            <a:r>
              <a:rPr lang="fr-BE" sz="1300" dirty="0" err="1">
                <a:solidFill>
                  <a:schemeClr val="bg1"/>
                </a:solidFill>
              </a:rPr>
              <a:t>glycosaminoglycans</a:t>
            </a:r>
            <a:r>
              <a:rPr lang="fr-BE" sz="1300" dirty="0">
                <a:solidFill>
                  <a:schemeClr val="bg1"/>
                </a:solidFill>
              </a:rPr>
              <a:t> </a:t>
            </a:r>
            <a:br>
              <a:rPr lang="fr-BE" sz="1300" dirty="0">
                <a:solidFill>
                  <a:schemeClr val="bg1"/>
                </a:solidFill>
              </a:rPr>
            </a:br>
            <a:r>
              <a:rPr lang="fr-BE" sz="1300" dirty="0">
                <a:solidFill>
                  <a:schemeClr val="bg1"/>
                </a:solidFill>
              </a:rPr>
              <a:t>qui facilitent la capacitation des spermatozoïdes, l’expansion des cellules </a:t>
            </a:r>
            <a:br>
              <a:rPr lang="fr-BE" sz="1300" dirty="0">
                <a:solidFill>
                  <a:schemeClr val="bg1"/>
                </a:solidFill>
              </a:rPr>
            </a:br>
            <a:r>
              <a:rPr lang="fr-BE" sz="1300" dirty="0">
                <a:solidFill>
                  <a:schemeClr val="bg1"/>
                </a:solidFill>
              </a:rPr>
              <a:t>entourant l’ovocyte et donc la fertilisation </a:t>
            </a:r>
          </a:p>
          <a:p>
            <a:pPr marL="742950" lvl="1" indent="-285750">
              <a:buFont typeface="Arial" panose="020B0604020202020204" pitchFamily="34" charset="0"/>
              <a:buChar char="•"/>
            </a:pPr>
            <a:r>
              <a:rPr lang="fr-BE" sz="1300" dirty="0">
                <a:solidFill>
                  <a:schemeClr val="bg1"/>
                </a:solidFill>
              </a:rPr>
              <a:t>favorise le développement du corps jaune</a:t>
            </a:r>
          </a:p>
        </p:txBody>
      </p:sp>
      <p:graphicFrame>
        <p:nvGraphicFramePr>
          <p:cNvPr id="14" name="Tableau 13">
            <a:extLst>
              <a:ext uri="{FF2B5EF4-FFF2-40B4-BE49-F238E27FC236}">
                <a16:creationId xmlns:a16="http://schemas.microsoft.com/office/drawing/2014/main" id="{E25F278D-B661-C8F3-4CE6-D8A9DDD8F47B}"/>
              </a:ext>
            </a:extLst>
          </p:cNvPr>
          <p:cNvGraphicFramePr>
            <a:graphicFrameLocks noGrp="1"/>
          </p:cNvGraphicFramePr>
          <p:nvPr>
            <p:extLst>
              <p:ext uri="{D42A27DB-BD31-4B8C-83A1-F6EECF244321}">
                <p14:modId xmlns:p14="http://schemas.microsoft.com/office/powerpoint/2010/main" val="3857563857"/>
              </p:ext>
            </p:extLst>
          </p:nvPr>
        </p:nvGraphicFramePr>
        <p:xfrm>
          <a:off x="107504" y="200106"/>
          <a:ext cx="2096538" cy="4742499"/>
        </p:xfrm>
        <a:graphic>
          <a:graphicData uri="http://schemas.openxmlformats.org/drawingml/2006/table">
            <a:tbl>
              <a:tblPr>
                <a:tableStyleId>{8799B23B-EC83-4686-B30A-512413B5E67A}</a:tableStyleId>
              </a:tblPr>
              <a:tblGrid>
                <a:gridCol w="805512">
                  <a:extLst>
                    <a:ext uri="{9D8B030D-6E8A-4147-A177-3AD203B41FA5}">
                      <a16:colId xmlns:a16="http://schemas.microsoft.com/office/drawing/2014/main" val="1904820735"/>
                    </a:ext>
                  </a:extLst>
                </a:gridCol>
                <a:gridCol w="430342">
                  <a:extLst>
                    <a:ext uri="{9D8B030D-6E8A-4147-A177-3AD203B41FA5}">
                      <a16:colId xmlns:a16="http://schemas.microsoft.com/office/drawing/2014/main" val="1757287867"/>
                    </a:ext>
                  </a:extLst>
                </a:gridCol>
                <a:gridCol w="430342">
                  <a:extLst>
                    <a:ext uri="{9D8B030D-6E8A-4147-A177-3AD203B41FA5}">
                      <a16:colId xmlns:a16="http://schemas.microsoft.com/office/drawing/2014/main" val="3889738002"/>
                    </a:ext>
                  </a:extLst>
                </a:gridCol>
                <a:gridCol w="430342">
                  <a:extLst>
                    <a:ext uri="{9D8B030D-6E8A-4147-A177-3AD203B41FA5}">
                      <a16:colId xmlns:a16="http://schemas.microsoft.com/office/drawing/2014/main" val="1758911334"/>
                    </a:ext>
                  </a:extLst>
                </a:gridCol>
              </a:tblGrid>
              <a:tr h="158846">
                <a:tc>
                  <a:txBody>
                    <a:bodyPr/>
                    <a:lstStyle/>
                    <a:p>
                      <a:pPr algn="ctr" fontAlgn="b"/>
                      <a:r>
                        <a:rPr lang="fr-BE" sz="1000" u="none" strike="noStrike">
                          <a:solidFill>
                            <a:schemeClr val="bg1"/>
                          </a:solidFill>
                          <a:effectLst/>
                        </a:rPr>
                        <a:t>N°</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bg1">
                        <a:lumMod val="65000"/>
                      </a:schemeClr>
                    </a:solidFill>
                  </a:tcPr>
                </a:tc>
                <a:tc>
                  <a:txBody>
                    <a:bodyPr/>
                    <a:lstStyle/>
                    <a:p>
                      <a:pPr algn="ctr" fontAlgn="b"/>
                      <a:r>
                        <a:rPr lang="fr-BE" sz="1000" u="none" strike="noStrike">
                          <a:solidFill>
                            <a:schemeClr val="bg1"/>
                          </a:solidFill>
                          <a:effectLst/>
                        </a:rPr>
                        <a:t>N</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bg1">
                        <a:lumMod val="65000"/>
                      </a:schemeClr>
                    </a:solidFill>
                  </a:tcPr>
                </a:tc>
                <a:tc>
                  <a:txBody>
                    <a:bodyPr/>
                    <a:lstStyle/>
                    <a:p>
                      <a:pPr algn="ctr" fontAlgn="b"/>
                      <a:r>
                        <a:rPr lang="fr-BE" sz="1000" u="none" strike="noStrike">
                          <a:solidFill>
                            <a:schemeClr val="bg1"/>
                          </a:solidFill>
                          <a:effectLst/>
                        </a:rPr>
                        <a:t>NL</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bg1">
                        <a:lumMod val="65000"/>
                      </a:schemeClr>
                    </a:solidFill>
                  </a:tcPr>
                </a:tc>
                <a:tc>
                  <a:txBody>
                    <a:bodyPr/>
                    <a:lstStyle/>
                    <a:p>
                      <a:pPr algn="ctr" fontAlgn="b"/>
                      <a:r>
                        <a:rPr lang="fr-BE" sz="1000" u="none" strike="noStrike" dirty="0">
                          <a:solidFill>
                            <a:schemeClr val="bg1"/>
                          </a:solidFill>
                          <a:effectLst/>
                        </a:rPr>
                        <a:t>%</a:t>
                      </a:r>
                      <a:endParaRPr lang="fr-BE" sz="1000" b="0" i="0" u="none" strike="noStrike" dirty="0">
                        <a:solidFill>
                          <a:schemeClr val="bg1"/>
                        </a:solidFill>
                        <a:effectLst/>
                        <a:latin typeface="Calibri" panose="020F0502020204030204" pitchFamily="34" charset="0"/>
                      </a:endParaRPr>
                    </a:p>
                  </a:txBody>
                  <a:tcPr marL="5657" marR="5657" marT="5657" marB="0" anchor="b">
                    <a:solidFill>
                      <a:schemeClr val="bg1">
                        <a:lumMod val="65000"/>
                      </a:schemeClr>
                    </a:solidFill>
                  </a:tcPr>
                </a:tc>
                <a:extLst>
                  <a:ext uri="{0D108BD9-81ED-4DB2-BD59-A6C34878D82A}">
                    <a16:rowId xmlns:a16="http://schemas.microsoft.com/office/drawing/2014/main" val="2160461358"/>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dirty="0">
                          <a:solidFill>
                            <a:schemeClr val="bg1"/>
                          </a:solidFill>
                          <a:effectLst/>
                        </a:rPr>
                        <a:t>G</a:t>
                      </a:r>
                      <a:endParaRPr lang="fr-BE" sz="1000" b="0" i="0" u="none" strike="noStrike" dirty="0">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36,6</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3100279041"/>
                  </a:ext>
                </a:extLst>
              </a:tr>
              <a:tr h="153437">
                <a:tc>
                  <a:txBody>
                    <a:bodyPr/>
                    <a:lstStyle/>
                    <a:p>
                      <a:pPr algn="ctr" fontAlgn="b"/>
                      <a:r>
                        <a:rPr lang="fr-BE" sz="1000" u="none" strike="noStrike">
                          <a:solidFill>
                            <a:schemeClr val="bg1"/>
                          </a:solidFill>
                          <a:effectLst/>
                        </a:rPr>
                        <a:t>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38</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42,1</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037366009"/>
                  </a:ext>
                </a:extLst>
              </a:tr>
              <a:tr h="153437">
                <a:tc>
                  <a:txBody>
                    <a:bodyPr/>
                    <a:lstStyle/>
                    <a:p>
                      <a:pPr algn="ctr" fontAlgn="b"/>
                      <a:r>
                        <a:rPr lang="fr-BE" sz="1000" u="none" strike="noStrike">
                          <a:solidFill>
                            <a:schemeClr val="bg1"/>
                          </a:solidFill>
                          <a:effectLst/>
                        </a:rPr>
                        <a:t>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108</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54,6</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2779508696"/>
                  </a:ext>
                </a:extLst>
              </a:tr>
              <a:tr h="153437">
                <a:tc>
                  <a:txBody>
                    <a:bodyPr/>
                    <a:lstStyle/>
                    <a:p>
                      <a:pPr algn="ctr" fontAlgn="b"/>
                      <a:r>
                        <a:rPr lang="fr-BE" sz="1000" u="none" strike="noStrike">
                          <a:solidFill>
                            <a:schemeClr val="bg1"/>
                          </a:solidFill>
                          <a:effectLst/>
                        </a:rPr>
                        <a:t>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135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63,0</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2745226337"/>
                  </a:ext>
                </a:extLst>
              </a:tr>
              <a:tr h="153437">
                <a:tc>
                  <a:txBody>
                    <a:bodyPr/>
                    <a:lstStyle/>
                    <a:p>
                      <a:pPr algn="ctr" fontAlgn="b"/>
                      <a:r>
                        <a:rPr lang="fr-BE" sz="1000" u="none" strike="noStrike">
                          <a:solidFill>
                            <a:schemeClr val="bg1"/>
                          </a:solidFill>
                          <a:effectLst/>
                        </a:rPr>
                        <a:t>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126</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63,5</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992479674"/>
                  </a:ext>
                </a:extLst>
              </a:tr>
              <a:tr h="153437">
                <a:tc>
                  <a:txBody>
                    <a:bodyPr/>
                    <a:lstStyle/>
                    <a:p>
                      <a:pPr algn="ctr" fontAlgn="b"/>
                      <a:r>
                        <a:rPr lang="fr-BE" sz="1000" u="none" strike="noStrike">
                          <a:solidFill>
                            <a:schemeClr val="bg1"/>
                          </a:solidFill>
                          <a:effectLst/>
                        </a:rPr>
                        <a:t>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77</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66,2</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3990531845"/>
                  </a:ext>
                </a:extLst>
              </a:tr>
              <a:tr h="153437">
                <a:tc>
                  <a:txBody>
                    <a:bodyPr/>
                    <a:lstStyle/>
                    <a:p>
                      <a:pPr algn="ctr" fontAlgn="b"/>
                      <a:r>
                        <a:rPr lang="fr-BE" sz="1000" u="none" strike="noStrike">
                          <a:solidFill>
                            <a:schemeClr val="bg1"/>
                          </a:solidFill>
                          <a:effectLst/>
                        </a:rPr>
                        <a:t>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366</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68,9</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3334022373"/>
                  </a:ext>
                </a:extLst>
              </a:tr>
              <a:tr h="153437">
                <a:tc>
                  <a:txBody>
                    <a:bodyPr/>
                    <a:lstStyle/>
                    <a:p>
                      <a:pPr algn="ctr" fontAlgn="b"/>
                      <a:r>
                        <a:rPr lang="fr-BE" sz="1000" u="none" strike="noStrike">
                          <a:solidFill>
                            <a:schemeClr val="bg1"/>
                          </a:solidFill>
                          <a:effectLst/>
                        </a:rPr>
                        <a:t>Tot/Moy G</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2">
                        <a:lumMod val="60000"/>
                        <a:lumOff val="40000"/>
                      </a:schemeClr>
                    </a:solidFill>
                  </a:tcPr>
                </a:tc>
                <a:tc>
                  <a:txBody>
                    <a:bodyPr/>
                    <a:lstStyle/>
                    <a:p>
                      <a:pPr algn="ctr" fontAlgn="b"/>
                      <a:r>
                        <a:rPr lang="fr-BE" sz="1000" u="none" strike="noStrike">
                          <a:solidFill>
                            <a:schemeClr val="bg1"/>
                          </a:solidFill>
                          <a:effectLst/>
                        </a:rPr>
                        <a:t>5463</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2">
                        <a:lumMod val="60000"/>
                        <a:lumOff val="40000"/>
                      </a:schemeClr>
                    </a:solidFill>
                  </a:tcPr>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2">
                        <a:lumMod val="60000"/>
                        <a:lumOff val="40000"/>
                      </a:schemeClr>
                    </a:solidFill>
                  </a:tcPr>
                </a:tc>
                <a:tc>
                  <a:txBody>
                    <a:bodyPr/>
                    <a:lstStyle/>
                    <a:p>
                      <a:pPr algn="ctr" fontAlgn="b"/>
                      <a:r>
                        <a:rPr lang="fr-BE" sz="1000" u="none" strike="noStrike" dirty="0">
                          <a:solidFill>
                            <a:schemeClr val="bg1"/>
                          </a:solidFill>
                          <a:effectLst/>
                        </a:rPr>
                        <a:t>69,0</a:t>
                      </a:r>
                      <a:endParaRPr lang="fr-BE" sz="1000" b="0" i="0" u="none" strike="noStrike" dirty="0">
                        <a:solidFill>
                          <a:schemeClr val="bg1"/>
                        </a:solidFill>
                        <a:effectLst/>
                        <a:latin typeface="Calibri" panose="020F0502020204030204" pitchFamily="34" charset="0"/>
                      </a:endParaRPr>
                    </a:p>
                  </a:txBody>
                  <a:tcPr marL="5657" marR="5657" marT="5657" marB="0" anchor="b">
                    <a:solidFill>
                      <a:schemeClr val="accent2">
                        <a:lumMod val="60000"/>
                        <a:lumOff val="40000"/>
                      </a:schemeClr>
                    </a:solidFill>
                  </a:tcPr>
                </a:tc>
                <a:extLst>
                  <a:ext uri="{0D108BD9-81ED-4DB2-BD59-A6C34878D82A}">
                    <a16:rowId xmlns:a16="http://schemas.microsoft.com/office/drawing/2014/main" val="2891421333"/>
                  </a:ext>
                </a:extLst>
              </a:tr>
              <a:tr h="153437">
                <a:tc>
                  <a:txBody>
                    <a:bodyPr/>
                    <a:lstStyle/>
                    <a:p>
                      <a:pPr algn="ctr" fontAlgn="b"/>
                      <a:r>
                        <a:rPr lang="fr-BE" sz="1000" u="none" strike="noStrike">
                          <a:solidFill>
                            <a:schemeClr val="bg1"/>
                          </a:solidFill>
                          <a:effectLst/>
                        </a:rPr>
                        <a:t>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133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69,1</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4143681553"/>
                  </a:ext>
                </a:extLst>
              </a:tr>
              <a:tr h="153437">
                <a:tc>
                  <a:txBody>
                    <a:bodyPr/>
                    <a:lstStyle/>
                    <a:p>
                      <a:pPr algn="ctr" fontAlgn="b"/>
                      <a:r>
                        <a:rPr lang="fr-BE" sz="1000" u="none" strike="noStrike">
                          <a:solidFill>
                            <a:schemeClr val="bg1"/>
                          </a:solidFill>
                          <a:effectLst/>
                        </a:rPr>
                        <a:t>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292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82,5</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077321535"/>
                  </a:ext>
                </a:extLst>
              </a:tr>
              <a:tr h="153437">
                <a:tc>
                  <a:txBody>
                    <a:bodyPr/>
                    <a:lstStyle/>
                    <a:p>
                      <a:pPr algn="ctr" fontAlgn="b"/>
                      <a:r>
                        <a:rPr lang="fr-BE" sz="1000" u="none" strike="noStrike">
                          <a:solidFill>
                            <a:schemeClr val="bg1"/>
                          </a:solidFill>
                          <a:effectLst/>
                        </a:rPr>
                        <a:t>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124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G</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83,1</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637448013"/>
                  </a:ext>
                </a:extLst>
              </a:tr>
              <a:tr h="153437">
                <a:tc>
                  <a:txBody>
                    <a:bodyPr/>
                    <a:lstStyle/>
                    <a:p>
                      <a:pPr algn="ctr" fontAlgn="b"/>
                      <a:r>
                        <a:rPr lang="fr-BE" sz="1000" u="none" strike="noStrike">
                          <a:solidFill>
                            <a:schemeClr val="bg1"/>
                          </a:solidFill>
                          <a:effectLst/>
                        </a:rPr>
                        <a:t>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167</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dirty="0">
                          <a:solidFill>
                            <a:schemeClr val="bg1"/>
                          </a:solidFill>
                          <a:effectLst/>
                        </a:rPr>
                        <a:t>22,8</a:t>
                      </a:r>
                      <a:endParaRPr lang="fr-BE" sz="1000" b="0" i="0" u="none" strike="noStrike" dirty="0">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72739407"/>
                  </a:ext>
                </a:extLst>
              </a:tr>
              <a:tr h="153437">
                <a:tc>
                  <a:txBody>
                    <a:bodyPr/>
                    <a:lstStyle/>
                    <a:p>
                      <a:pPr algn="ctr" fontAlgn="b"/>
                      <a:r>
                        <a:rPr lang="fr-BE" sz="1000" u="none" strike="noStrike">
                          <a:solidFill>
                            <a:schemeClr val="bg1"/>
                          </a:solidFill>
                          <a:effectLst/>
                        </a:rPr>
                        <a:t>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173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23,1</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3562595117"/>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35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25,7</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3435518174"/>
                  </a:ext>
                </a:extLst>
              </a:tr>
              <a:tr h="153437">
                <a:tc>
                  <a:txBody>
                    <a:bodyPr/>
                    <a:lstStyle/>
                    <a:p>
                      <a:pPr algn="ctr" fontAlgn="b"/>
                      <a:r>
                        <a:rPr lang="fr-BE" sz="1000" u="none" strike="noStrike">
                          <a:solidFill>
                            <a:schemeClr val="bg1"/>
                          </a:solidFill>
                          <a:effectLst/>
                        </a:rPr>
                        <a:t>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194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29,4</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2034824473"/>
                  </a:ext>
                </a:extLst>
              </a:tr>
              <a:tr h="153437">
                <a:tc>
                  <a:txBody>
                    <a:bodyPr/>
                    <a:lstStyle/>
                    <a:p>
                      <a:pPr algn="ctr" fontAlgn="b"/>
                      <a:r>
                        <a:rPr lang="fr-BE" sz="1000" u="none" strike="noStrike">
                          <a:solidFill>
                            <a:schemeClr val="bg1"/>
                          </a:solidFill>
                          <a:effectLst/>
                        </a:rPr>
                        <a:t>3</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82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39,0</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607228121"/>
                  </a:ext>
                </a:extLst>
              </a:tr>
              <a:tr h="153437">
                <a:tc>
                  <a:txBody>
                    <a:bodyPr/>
                    <a:lstStyle/>
                    <a:p>
                      <a:pPr algn="ctr" fontAlgn="b"/>
                      <a:r>
                        <a:rPr lang="fr-BE" sz="1000" u="none" strike="noStrike">
                          <a:solidFill>
                            <a:schemeClr val="bg1"/>
                          </a:solidFill>
                          <a:effectLst/>
                        </a:rPr>
                        <a:t>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68</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44,1</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624467120"/>
                  </a:ext>
                </a:extLst>
              </a:tr>
              <a:tr h="153437">
                <a:tc>
                  <a:txBody>
                    <a:bodyPr/>
                    <a:lstStyle/>
                    <a:p>
                      <a:pPr algn="ctr" fontAlgn="b"/>
                      <a:r>
                        <a:rPr lang="fr-BE" sz="1000" u="none" strike="noStrike">
                          <a:solidFill>
                            <a:schemeClr val="bg1"/>
                          </a:solidFill>
                          <a:effectLst/>
                        </a:rPr>
                        <a:t>5</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196</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47,4</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258259532"/>
                  </a:ext>
                </a:extLst>
              </a:tr>
              <a:tr h="153437">
                <a:tc>
                  <a:txBody>
                    <a:bodyPr/>
                    <a:lstStyle/>
                    <a:p>
                      <a:pPr algn="ctr" fontAlgn="b"/>
                      <a:r>
                        <a:rPr lang="fr-BE" sz="1000" u="none" strike="noStrike">
                          <a:solidFill>
                            <a:schemeClr val="bg1"/>
                          </a:solidFill>
                          <a:effectLst/>
                        </a:rPr>
                        <a:t>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214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47,7</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2269463767"/>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218</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48,2</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198165969"/>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177</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48,6</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2323063862"/>
                  </a:ext>
                </a:extLst>
              </a:tr>
              <a:tr h="153437">
                <a:tc>
                  <a:txBody>
                    <a:bodyPr/>
                    <a:lstStyle/>
                    <a:p>
                      <a:pPr algn="ctr" fontAlgn="b"/>
                      <a:r>
                        <a:rPr lang="fr-BE" sz="1000" u="none" strike="noStrike">
                          <a:solidFill>
                            <a:schemeClr val="bg1"/>
                          </a:solidFill>
                          <a:effectLst/>
                        </a:rPr>
                        <a:t>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1817</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57,0</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48497646"/>
                  </a:ext>
                </a:extLst>
              </a:tr>
              <a:tr h="153437">
                <a:tc>
                  <a:txBody>
                    <a:bodyPr/>
                    <a:lstStyle/>
                    <a:p>
                      <a:pPr algn="ctr" fontAlgn="b"/>
                      <a:r>
                        <a:rPr lang="fr-BE" sz="1000" u="none" strike="noStrike">
                          <a:solidFill>
                            <a:schemeClr val="bg1"/>
                          </a:solidFill>
                          <a:effectLst/>
                        </a:rPr>
                        <a:t>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830</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60,0</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67764910"/>
                  </a:ext>
                </a:extLst>
              </a:tr>
              <a:tr h="153437">
                <a:tc>
                  <a:txBody>
                    <a:bodyPr/>
                    <a:lstStyle/>
                    <a:p>
                      <a:pPr algn="ctr" fontAlgn="b"/>
                      <a:r>
                        <a:rPr lang="fr-BE" sz="1000" u="none" strike="noStrike">
                          <a:solidFill>
                            <a:schemeClr val="bg1"/>
                          </a:solidFill>
                          <a:effectLst/>
                        </a:rPr>
                        <a:t>Tot/Moy V</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1">
                        <a:lumMod val="60000"/>
                        <a:lumOff val="40000"/>
                      </a:schemeClr>
                    </a:solidFill>
                  </a:tcPr>
                </a:tc>
                <a:tc>
                  <a:txBody>
                    <a:bodyPr/>
                    <a:lstStyle/>
                    <a:p>
                      <a:pPr algn="ctr" fontAlgn="b"/>
                      <a:r>
                        <a:rPr lang="fr-BE" sz="1000" u="none" strike="noStrike">
                          <a:solidFill>
                            <a:schemeClr val="bg1"/>
                          </a:solidFill>
                          <a:effectLst/>
                        </a:rPr>
                        <a:t>8336</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1">
                        <a:lumMod val="60000"/>
                        <a:lumOff val="40000"/>
                      </a:schemeClr>
                    </a:solidFill>
                  </a:tcPr>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1">
                        <a:lumMod val="60000"/>
                        <a:lumOff val="40000"/>
                      </a:schemeClr>
                    </a:solidFill>
                  </a:tcPr>
                </a:tc>
                <a:tc>
                  <a:txBody>
                    <a:bodyPr/>
                    <a:lstStyle/>
                    <a:p>
                      <a:pPr algn="ctr" fontAlgn="b"/>
                      <a:r>
                        <a:rPr lang="fr-BE" sz="1000" u="none" strike="noStrike" dirty="0">
                          <a:solidFill>
                            <a:schemeClr val="bg1"/>
                          </a:solidFill>
                          <a:effectLst/>
                        </a:rPr>
                        <a:t>61,3</a:t>
                      </a:r>
                      <a:endParaRPr lang="fr-BE" sz="1000" b="0" i="0" u="none" strike="noStrike" dirty="0">
                        <a:solidFill>
                          <a:schemeClr val="bg1"/>
                        </a:solidFill>
                        <a:effectLst/>
                        <a:latin typeface="Calibri" panose="020F0502020204030204" pitchFamily="34" charset="0"/>
                      </a:endParaRPr>
                    </a:p>
                  </a:txBody>
                  <a:tcPr marL="5657" marR="5657" marT="5657" marB="0" anchor="b">
                    <a:solidFill>
                      <a:schemeClr val="accent1">
                        <a:lumMod val="60000"/>
                        <a:lumOff val="40000"/>
                      </a:schemeClr>
                    </a:solidFill>
                  </a:tcPr>
                </a:tc>
                <a:extLst>
                  <a:ext uri="{0D108BD9-81ED-4DB2-BD59-A6C34878D82A}">
                    <a16:rowId xmlns:a16="http://schemas.microsoft.com/office/drawing/2014/main" val="1668153040"/>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1667</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65,8</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742930932"/>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298</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70,8</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1593336257"/>
                  </a:ext>
                </a:extLst>
              </a:tr>
              <a:tr h="153437">
                <a:tc>
                  <a:txBody>
                    <a:bodyPr/>
                    <a:lstStyle/>
                    <a:p>
                      <a:pPr algn="ctr" fontAlgn="b"/>
                      <a:r>
                        <a:rPr lang="fr-BE" sz="1000" u="none" strike="noStrike">
                          <a:solidFill>
                            <a:schemeClr val="bg1"/>
                          </a:solidFill>
                          <a:effectLst/>
                        </a:rPr>
                        <a:t>4</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2421</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tc>
                <a:tc>
                  <a:txBody>
                    <a:bodyPr/>
                    <a:lstStyle/>
                    <a:p>
                      <a:pPr algn="ctr" fontAlgn="b"/>
                      <a:r>
                        <a:rPr lang="fr-BE" sz="1000" u="none" strike="noStrike">
                          <a:solidFill>
                            <a:schemeClr val="bg1"/>
                          </a:solidFill>
                          <a:effectLst/>
                        </a:rPr>
                        <a:t>74,2</a:t>
                      </a:r>
                      <a:endParaRPr lang="fr-BE" sz="1000" b="0" i="0" u="none" strike="noStrike">
                        <a:solidFill>
                          <a:schemeClr val="bg1"/>
                        </a:solidFill>
                        <a:effectLst/>
                        <a:latin typeface="Calibri" panose="020F0502020204030204" pitchFamily="34" charset="0"/>
                      </a:endParaRPr>
                    </a:p>
                  </a:txBody>
                  <a:tcPr marL="5657" marR="5657" marT="5657" marB="0" anchor="b"/>
                </a:tc>
                <a:extLst>
                  <a:ext uri="{0D108BD9-81ED-4DB2-BD59-A6C34878D82A}">
                    <a16:rowId xmlns:a16="http://schemas.microsoft.com/office/drawing/2014/main" val="4188467861"/>
                  </a:ext>
                </a:extLst>
              </a:tr>
              <a:tr h="153437">
                <a:tc>
                  <a:txBody>
                    <a:bodyPr/>
                    <a:lstStyle/>
                    <a:p>
                      <a:pPr algn="ctr" fontAlgn="b"/>
                      <a:r>
                        <a:rPr lang="fr-BE" sz="1000" u="none" strike="noStrike">
                          <a:solidFill>
                            <a:schemeClr val="bg1"/>
                          </a:solidFill>
                          <a:effectLst/>
                        </a:rPr>
                        <a:t>2</a:t>
                      </a:r>
                      <a:endParaRPr lang="fr-BE" sz="1000" b="0" i="0" u="none" strike="noStrike">
                        <a:solidFill>
                          <a:schemeClr val="bg1"/>
                        </a:solidFill>
                        <a:effectLst/>
                        <a:latin typeface="Calibri" panose="020F0502020204030204" pitchFamily="34" charset="0"/>
                      </a:endParaRPr>
                    </a:p>
                  </a:txBody>
                  <a:tcPr marL="5657" marR="5657" marT="5657" marB="0" anchor="b">
                    <a:noFill/>
                  </a:tcPr>
                </a:tc>
                <a:tc>
                  <a:txBody>
                    <a:bodyPr/>
                    <a:lstStyle/>
                    <a:p>
                      <a:pPr algn="ctr" fontAlgn="b"/>
                      <a:r>
                        <a:rPr lang="fr-BE" sz="1000" u="none" strike="noStrike">
                          <a:solidFill>
                            <a:schemeClr val="bg1"/>
                          </a:solidFill>
                          <a:effectLst/>
                        </a:rPr>
                        <a:t>119</a:t>
                      </a:r>
                      <a:endParaRPr lang="fr-BE" sz="1000" b="0" i="0" u="none" strike="noStrike">
                        <a:solidFill>
                          <a:schemeClr val="bg1"/>
                        </a:solidFill>
                        <a:effectLst/>
                        <a:latin typeface="Calibri" panose="020F0502020204030204" pitchFamily="34" charset="0"/>
                      </a:endParaRPr>
                    </a:p>
                  </a:txBody>
                  <a:tcPr marL="5657" marR="5657" marT="5657" marB="0" anchor="b">
                    <a:noFill/>
                  </a:tcPr>
                </a:tc>
                <a:tc>
                  <a:txBody>
                    <a:bodyPr/>
                    <a:lstStyle/>
                    <a:p>
                      <a:pPr algn="ctr" fontAlgn="b"/>
                      <a:r>
                        <a:rPr lang="fr-BE" sz="1000" u="none" strike="noStrike">
                          <a:solidFill>
                            <a:schemeClr val="bg1"/>
                          </a:solidFill>
                          <a:effectLst/>
                        </a:rPr>
                        <a:t>V</a:t>
                      </a:r>
                      <a:endParaRPr lang="fr-BE" sz="1000" b="0" i="0" u="none" strike="noStrike">
                        <a:solidFill>
                          <a:schemeClr val="bg1"/>
                        </a:solidFill>
                        <a:effectLst/>
                        <a:latin typeface="Calibri" panose="020F0502020204030204" pitchFamily="34" charset="0"/>
                      </a:endParaRPr>
                    </a:p>
                  </a:txBody>
                  <a:tcPr marL="5657" marR="5657" marT="5657" marB="0" anchor="b">
                    <a:noFill/>
                  </a:tcPr>
                </a:tc>
                <a:tc>
                  <a:txBody>
                    <a:bodyPr/>
                    <a:lstStyle/>
                    <a:p>
                      <a:pPr algn="ctr" fontAlgn="b"/>
                      <a:r>
                        <a:rPr lang="fr-BE" sz="1000" u="none" strike="noStrike" dirty="0">
                          <a:solidFill>
                            <a:schemeClr val="bg1"/>
                          </a:solidFill>
                          <a:effectLst/>
                        </a:rPr>
                        <a:t>79,8</a:t>
                      </a:r>
                      <a:endParaRPr lang="fr-BE" sz="1000" b="0" i="0" u="none" strike="noStrike" dirty="0">
                        <a:solidFill>
                          <a:schemeClr val="bg1"/>
                        </a:solidFill>
                        <a:effectLst/>
                        <a:latin typeface="Calibri" panose="020F0502020204030204" pitchFamily="34" charset="0"/>
                      </a:endParaRPr>
                    </a:p>
                  </a:txBody>
                  <a:tcPr marL="5657" marR="5657" marT="5657" marB="0" anchor="b">
                    <a:noFill/>
                  </a:tcPr>
                </a:tc>
                <a:extLst>
                  <a:ext uri="{0D108BD9-81ED-4DB2-BD59-A6C34878D82A}">
                    <a16:rowId xmlns:a16="http://schemas.microsoft.com/office/drawing/2014/main" val="630315988"/>
                  </a:ext>
                </a:extLst>
              </a:tr>
              <a:tr h="153437">
                <a:tc>
                  <a:txBody>
                    <a:bodyPr/>
                    <a:lstStyle/>
                    <a:p>
                      <a:pPr algn="ctr" fontAlgn="b"/>
                      <a:r>
                        <a:rPr lang="fr-BE" sz="1000" u="none" strike="noStrike" dirty="0" err="1">
                          <a:solidFill>
                            <a:schemeClr val="bg1"/>
                          </a:solidFill>
                          <a:effectLst/>
                        </a:rPr>
                        <a:t>Tot</a:t>
                      </a:r>
                      <a:r>
                        <a:rPr lang="fr-BE" sz="1000" u="none" strike="noStrike" dirty="0">
                          <a:solidFill>
                            <a:schemeClr val="bg1"/>
                          </a:solidFill>
                          <a:effectLst/>
                        </a:rPr>
                        <a:t>/</a:t>
                      </a:r>
                      <a:r>
                        <a:rPr lang="fr-BE" sz="1000" u="none" strike="noStrike" dirty="0" err="1">
                          <a:solidFill>
                            <a:schemeClr val="bg1"/>
                          </a:solidFill>
                          <a:effectLst/>
                        </a:rPr>
                        <a:t>Moy</a:t>
                      </a:r>
                      <a:r>
                        <a:rPr lang="fr-BE" sz="1000" u="none" strike="noStrike" dirty="0">
                          <a:solidFill>
                            <a:schemeClr val="bg1"/>
                          </a:solidFill>
                          <a:effectLst/>
                        </a:rPr>
                        <a:t> G+V</a:t>
                      </a:r>
                      <a:endParaRPr lang="fr-BE" sz="1000" b="0" i="0" u="none" strike="noStrike" dirty="0">
                        <a:solidFill>
                          <a:schemeClr val="bg1"/>
                        </a:solidFill>
                        <a:effectLst/>
                        <a:latin typeface="Calibri" panose="020F0502020204030204" pitchFamily="34" charset="0"/>
                      </a:endParaRPr>
                    </a:p>
                  </a:txBody>
                  <a:tcPr marL="5657" marR="5657" marT="5657" marB="0" anchor="b">
                    <a:solidFill>
                      <a:schemeClr val="accent6">
                        <a:lumMod val="75000"/>
                      </a:schemeClr>
                    </a:solidFill>
                  </a:tcPr>
                </a:tc>
                <a:tc>
                  <a:txBody>
                    <a:bodyPr/>
                    <a:lstStyle/>
                    <a:p>
                      <a:pPr algn="ctr" fontAlgn="b"/>
                      <a:r>
                        <a:rPr lang="fr-BE" sz="1000" u="none" strike="noStrike">
                          <a:solidFill>
                            <a:schemeClr val="bg1"/>
                          </a:solidFill>
                          <a:effectLst/>
                        </a:rPr>
                        <a:t>10106</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6">
                        <a:lumMod val="75000"/>
                      </a:schemeClr>
                    </a:solidFill>
                  </a:tcPr>
                </a:tc>
                <a:tc>
                  <a:txBody>
                    <a:bodyPr/>
                    <a:lstStyle/>
                    <a:p>
                      <a:pPr algn="ctr" fontAlgn="b"/>
                      <a:r>
                        <a:rPr lang="fr-BE" sz="1000" u="none" strike="noStrike">
                          <a:solidFill>
                            <a:schemeClr val="bg1"/>
                          </a:solidFill>
                          <a:effectLst/>
                        </a:rPr>
                        <a:t>0</a:t>
                      </a:r>
                      <a:endParaRPr lang="fr-BE" sz="1000" b="0" i="0" u="none" strike="noStrike">
                        <a:solidFill>
                          <a:schemeClr val="bg1"/>
                        </a:solidFill>
                        <a:effectLst/>
                        <a:latin typeface="Calibri" panose="020F0502020204030204" pitchFamily="34" charset="0"/>
                      </a:endParaRPr>
                    </a:p>
                  </a:txBody>
                  <a:tcPr marL="5657" marR="5657" marT="5657" marB="0" anchor="b">
                    <a:solidFill>
                      <a:schemeClr val="accent6">
                        <a:lumMod val="75000"/>
                      </a:schemeClr>
                    </a:solidFill>
                  </a:tcPr>
                </a:tc>
                <a:tc>
                  <a:txBody>
                    <a:bodyPr/>
                    <a:lstStyle/>
                    <a:p>
                      <a:pPr algn="ctr" fontAlgn="b"/>
                      <a:r>
                        <a:rPr lang="fr-BE" sz="1000" u="none" strike="noStrike" dirty="0">
                          <a:solidFill>
                            <a:schemeClr val="bg1"/>
                          </a:solidFill>
                          <a:effectLst/>
                        </a:rPr>
                        <a:t>63,2</a:t>
                      </a:r>
                      <a:endParaRPr lang="fr-BE" sz="1000" b="0" i="0" u="none" strike="noStrike" dirty="0">
                        <a:solidFill>
                          <a:schemeClr val="bg1"/>
                        </a:solidFill>
                        <a:effectLst/>
                        <a:latin typeface="Calibri" panose="020F0502020204030204" pitchFamily="34" charset="0"/>
                      </a:endParaRPr>
                    </a:p>
                  </a:txBody>
                  <a:tcPr marL="5657" marR="5657" marT="5657" marB="0" anchor="b">
                    <a:solidFill>
                      <a:schemeClr val="accent6">
                        <a:lumMod val="75000"/>
                      </a:schemeClr>
                    </a:solidFill>
                  </a:tcPr>
                </a:tc>
                <a:extLst>
                  <a:ext uri="{0D108BD9-81ED-4DB2-BD59-A6C34878D82A}">
                    <a16:rowId xmlns:a16="http://schemas.microsoft.com/office/drawing/2014/main" val="553201338"/>
                  </a:ext>
                </a:extLst>
              </a:tr>
            </a:tbl>
          </a:graphicData>
        </a:graphic>
      </p:graphicFrame>
    </p:spTree>
    <p:extLst>
      <p:ext uri="{BB962C8B-B14F-4D97-AF65-F5344CB8AC3E}">
        <p14:creationId xmlns:p14="http://schemas.microsoft.com/office/powerpoint/2010/main" val="36119326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EB1A23F-9D5B-167D-B1AA-847D4B564F85}"/>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46890C5-EB8E-83D1-F5DB-7EE549326E3D}"/>
              </a:ext>
            </a:extLst>
          </p:cNvPr>
          <p:cNvSpPr txBox="1"/>
          <p:nvPr/>
        </p:nvSpPr>
        <p:spPr>
          <a:xfrm>
            <a:off x="251520" y="4587974"/>
            <a:ext cx="8208912" cy="400110"/>
          </a:xfrm>
          <a:prstGeom prst="rect">
            <a:avLst/>
          </a:prstGeom>
          <a:noFill/>
        </p:spPr>
        <p:txBody>
          <a:bodyPr wrap="square">
            <a:spAutoFit/>
          </a:bodyPr>
          <a:lstStyle/>
          <a:p>
            <a:pPr algn="l"/>
            <a:r>
              <a:rPr lang="fr-BE" sz="1000" b="0" i="0" u="none" strike="noStrike" baseline="0" dirty="0">
                <a:solidFill>
                  <a:schemeClr val="bg1"/>
                </a:solidFill>
              </a:rPr>
              <a:t>Goncalves L.M. et al.</a:t>
            </a:r>
            <a:r>
              <a:rPr lang="en-US" sz="1000" b="0" i="0" u="none" strike="noStrike" baseline="0" dirty="0">
                <a:solidFill>
                  <a:schemeClr val="bg1"/>
                </a:solidFill>
              </a:rPr>
              <a:t> Impact of luteal blood perfusion and expression of estrus on pregnancy rates of </a:t>
            </a:r>
            <a:r>
              <a:rPr lang="en-US" sz="1000" b="0" i="1" u="none" strike="noStrike" baseline="0" dirty="0">
                <a:solidFill>
                  <a:schemeClr val="bg1"/>
                </a:solidFill>
              </a:rPr>
              <a:t>Bos taurus </a:t>
            </a:r>
            <a:r>
              <a:rPr lang="en-US" sz="1000" b="0" i="0" u="none" strike="noStrike" baseline="0" dirty="0">
                <a:solidFill>
                  <a:schemeClr val="bg1"/>
                </a:solidFill>
              </a:rPr>
              <a:t>embryo recipients exposed to fixed-time embryo transfer, </a:t>
            </a:r>
            <a:r>
              <a:rPr lang="en-US" sz="1000" b="0" i="1" u="none" strike="noStrike" baseline="0" dirty="0">
                <a:solidFill>
                  <a:schemeClr val="bg1"/>
                </a:solidFill>
              </a:rPr>
              <a:t>Animal Reproduction Science, </a:t>
            </a:r>
            <a:r>
              <a:rPr lang="en-US" sz="1000" b="0" i="0" u="none" strike="noStrike" baseline="0" dirty="0">
                <a:solidFill>
                  <a:schemeClr val="bg1"/>
                </a:solidFill>
              </a:rPr>
              <a:t>(</a:t>
            </a:r>
            <a:r>
              <a:rPr lang="en-US" sz="1000" b="0" i="0" u="none" strike="noStrike" baseline="0" dirty="0">
                <a:solidFill>
                  <a:srgbClr val="FFFF00"/>
                </a:solidFill>
              </a:rPr>
              <a:t>2025</a:t>
            </a:r>
            <a:r>
              <a:rPr lang="en-US" sz="1000" b="0" i="0" u="none" strike="noStrike" baseline="0" dirty="0">
                <a:solidFill>
                  <a:schemeClr val="bg1"/>
                </a:solidFill>
              </a:rPr>
              <a:t>) </a:t>
            </a:r>
            <a:r>
              <a:rPr lang="fr-BE" sz="1000" b="0" i="0" u="none" strike="noStrike" baseline="0" dirty="0" err="1">
                <a:solidFill>
                  <a:schemeClr val="bg1"/>
                </a:solidFill>
              </a:rPr>
              <a:t>doi:https</a:t>
            </a:r>
            <a:r>
              <a:rPr lang="fr-BE" sz="1000" b="0" i="0" u="none" strike="noStrike" baseline="0" dirty="0">
                <a:solidFill>
                  <a:schemeClr val="bg1"/>
                </a:solidFill>
              </a:rPr>
              <a:t>://doi.org/10.1016/j.anireprosci.2025.107764</a:t>
            </a:r>
            <a:endParaRPr lang="fr-BE" sz="1000" dirty="0">
              <a:solidFill>
                <a:schemeClr val="bg1"/>
              </a:solidFill>
            </a:endParaRPr>
          </a:p>
        </p:txBody>
      </p:sp>
      <p:sp>
        <p:nvSpPr>
          <p:cNvPr id="2" name="Rectangle : coins arrondis 1">
            <a:extLst>
              <a:ext uri="{FF2B5EF4-FFF2-40B4-BE49-F238E27FC236}">
                <a16:creationId xmlns:a16="http://schemas.microsoft.com/office/drawing/2014/main" id="{27E8DEF2-7C6C-C611-F10E-A290CE8F3EF0}"/>
              </a:ext>
            </a:extLst>
          </p:cNvPr>
          <p:cNvSpPr/>
          <p:nvPr/>
        </p:nvSpPr>
        <p:spPr>
          <a:xfrm>
            <a:off x="251520" y="130580"/>
            <a:ext cx="6498416" cy="568962"/>
          </a:xfrm>
          <a:prstGeom prst="roundRect">
            <a:avLst/>
          </a:prstGeom>
          <a:solidFill>
            <a:schemeClr val="accent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500" dirty="0"/>
              <a:t>Effet des manifestations d’</a:t>
            </a:r>
            <a:r>
              <a:rPr lang="fr-BE" sz="1500" dirty="0" err="1"/>
              <a:t>oestrus</a:t>
            </a:r>
            <a:r>
              <a:rPr lang="fr-BE" sz="1500" dirty="0"/>
              <a:t> et de la perfusion lutéale sur le % de gestation </a:t>
            </a:r>
          </a:p>
          <a:p>
            <a:pPr algn="ctr"/>
            <a:r>
              <a:rPr lang="fr-BE" sz="1500" dirty="0"/>
              <a:t>lors d’un transfert d’embryon (746 vaches à viande Bos </a:t>
            </a:r>
            <a:r>
              <a:rPr lang="fr-BE" sz="1500" dirty="0" err="1"/>
              <a:t>taurus</a:t>
            </a:r>
            <a:r>
              <a:rPr lang="fr-BE" sz="1500" dirty="0"/>
              <a:t>) </a:t>
            </a:r>
          </a:p>
        </p:txBody>
      </p:sp>
      <p:graphicFrame>
        <p:nvGraphicFramePr>
          <p:cNvPr id="6" name="Tableau 5">
            <a:extLst>
              <a:ext uri="{FF2B5EF4-FFF2-40B4-BE49-F238E27FC236}">
                <a16:creationId xmlns:a16="http://schemas.microsoft.com/office/drawing/2014/main" id="{CD5A0374-1370-B1AB-B60D-B8588CE84A9E}"/>
              </a:ext>
            </a:extLst>
          </p:cNvPr>
          <p:cNvGraphicFramePr>
            <a:graphicFrameLocks noGrp="1"/>
          </p:cNvGraphicFramePr>
          <p:nvPr>
            <p:extLst>
              <p:ext uri="{D42A27DB-BD31-4B8C-83A1-F6EECF244321}">
                <p14:modId xmlns:p14="http://schemas.microsoft.com/office/powerpoint/2010/main" val="3782045331"/>
              </p:ext>
            </p:extLst>
          </p:nvPr>
        </p:nvGraphicFramePr>
        <p:xfrm>
          <a:off x="322639" y="1419622"/>
          <a:ext cx="4321369" cy="3109821"/>
        </p:xfrm>
        <a:graphic>
          <a:graphicData uri="http://schemas.openxmlformats.org/drawingml/2006/table">
            <a:tbl>
              <a:tblPr>
                <a:tableStyleId>{69CF1AB2-1976-4502-BF36-3FF5EA218861}</a:tableStyleId>
              </a:tblPr>
              <a:tblGrid>
                <a:gridCol w="1573314">
                  <a:extLst>
                    <a:ext uri="{9D8B030D-6E8A-4147-A177-3AD203B41FA5}">
                      <a16:colId xmlns:a16="http://schemas.microsoft.com/office/drawing/2014/main" val="2996263993"/>
                    </a:ext>
                  </a:extLst>
                </a:gridCol>
                <a:gridCol w="611345">
                  <a:extLst>
                    <a:ext uri="{9D8B030D-6E8A-4147-A177-3AD203B41FA5}">
                      <a16:colId xmlns:a16="http://schemas.microsoft.com/office/drawing/2014/main" val="1009036419"/>
                    </a:ext>
                  </a:extLst>
                </a:gridCol>
                <a:gridCol w="1033892">
                  <a:extLst>
                    <a:ext uri="{9D8B030D-6E8A-4147-A177-3AD203B41FA5}">
                      <a16:colId xmlns:a16="http://schemas.microsoft.com/office/drawing/2014/main" val="294563473"/>
                    </a:ext>
                  </a:extLst>
                </a:gridCol>
                <a:gridCol w="611345">
                  <a:extLst>
                    <a:ext uri="{9D8B030D-6E8A-4147-A177-3AD203B41FA5}">
                      <a16:colId xmlns:a16="http://schemas.microsoft.com/office/drawing/2014/main" val="372022881"/>
                    </a:ext>
                  </a:extLst>
                </a:gridCol>
                <a:gridCol w="491473">
                  <a:extLst>
                    <a:ext uri="{9D8B030D-6E8A-4147-A177-3AD203B41FA5}">
                      <a16:colId xmlns:a16="http://schemas.microsoft.com/office/drawing/2014/main" val="1636141121"/>
                    </a:ext>
                  </a:extLst>
                </a:gridCol>
              </a:tblGrid>
              <a:tr h="93321">
                <a:tc>
                  <a:txBody>
                    <a:bodyPr/>
                    <a:lstStyle/>
                    <a:p>
                      <a:pPr algn="l" fontAlgn="b"/>
                      <a:r>
                        <a:rPr lang="fr-BE" sz="1000" b="0" u="none" strike="noStrike" dirty="0">
                          <a:solidFill>
                            <a:schemeClr val="bg1"/>
                          </a:solidFill>
                          <a:effectLst/>
                        </a:rPr>
                        <a:t>Surface lutéale</a:t>
                      </a:r>
                      <a:endParaRPr lang="fr-BE" sz="1000" b="0" i="0" u="none" strike="noStrike" dirty="0">
                        <a:solidFill>
                          <a:schemeClr val="bg1"/>
                        </a:solidFill>
                        <a:effectLst/>
                        <a:latin typeface="Calibri" panose="020F0502020204030204" pitchFamily="34" charset="0"/>
                      </a:endParaRPr>
                    </a:p>
                  </a:txBody>
                  <a:tcPr marL="9003" marR="9003" marT="9003" marB="0" anchor="b">
                    <a:solidFill>
                      <a:schemeClr val="accent3">
                        <a:lumMod val="75000"/>
                      </a:schemeClr>
                    </a:solidFill>
                  </a:tcPr>
                </a:tc>
                <a:tc>
                  <a:txBody>
                    <a:bodyPr/>
                    <a:lstStyle/>
                    <a:p>
                      <a:pPr algn="ctr" fontAlgn="ctr"/>
                      <a:r>
                        <a:rPr lang="fr-FR" sz="1000" b="0" u="none" strike="noStrike">
                          <a:solidFill>
                            <a:schemeClr val="bg1"/>
                          </a:solidFill>
                          <a:effectLst/>
                        </a:rPr>
                        <a:t>&lt; 2,5 cm</a:t>
                      </a:r>
                      <a:r>
                        <a:rPr lang="fr-FR" sz="1000" b="0" u="none" strike="noStrike" baseline="30000">
                          <a:solidFill>
                            <a:schemeClr val="bg1"/>
                          </a:solidFill>
                          <a:effectLst/>
                        </a:rPr>
                        <a:t>2</a:t>
                      </a:r>
                      <a:endParaRPr lang="fr-FR" sz="1000" b="0" i="0" u="none" strike="noStrike">
                        <a:solidFill>
                          <a:schemeClr val="bg1"/>
                        </a:solidFill>
                        <a:effectLst/>
                        <a:latin typeface="Calibri" panose="020F0502020204030204" pitchFamily="34" charset="0"/>
                      </a:endParaRPr>
                    </a:p>
                  </a:txBody>
                  <a:tcPr marL="9003" marR="9003" marT="9003" marB="0" anchor="ctr">
                    <a:solidFill>
                      <a:schemeClr val="accent3">
                        <a:lumMod val="75000"/>
                      </a:schemeClr>
                    </a:solidFill>
                  </a:tcPr>
                </a:tc>
                <a:tc>
                  <a:txBody>
                    <a:bodyPr/>
                    <a:lstStyle/>
                    <a:p>
                      <a:pPr algn="ctr" fontAlgn="ctr"/>
                      <a:r>
                        <a:rPr lang="fr-FR" sz="1000" b="0" u="none" strike="noStrike">
                          <a:solidFill>
                            <a:schemeClr val="bg1"/>
                          </a:solidFill>
                          <a:effectLst/>
                        </a:rPr>
                        <a:t>2,5 à 3,5 cm</a:t>
                      </a:r>
                      <a:r>
                        <a:rPr lang="fr-FR" sz="1000" b="0" u="none" strike="noStrike" baseline="30000">
                          <a:solidFill>
                            <a:schemeClr val="bg1"/>
                          </a:solidFill>
                          <a:effectLst/>
                        </a:rPr>
                        <a:t>2</a:t>
                      </a:r>
                      <a:endParaRPr lang="fr-FR" sz="1000" b="0" i="0" u="none" strike="noStrike">
                        <a:solidFill>
                          <a:schemeClr val="bg1"/>
                        </a:solidFill>
                        <a:effectLst/>
                        <a:latin typeface="Calibri" panose="020F0502020204030204" pitchFamily="34" charset="0"/>
                      </a:endParaRPr>
                    </a:p>
                  </a:txBody>
                  <a:tcPr marL="9003" marR="9003" marT="9003" marB="0" anchor="ctr">
                    <a:solidFill>
                      <a:schemeClr val="accent3">
                        <a:lumMod val="75000"/>
                      </a:schemeClr>
                    </a:solidFill>
                  </a:tcPr>
                </a:tc>
                <a:tc>
                  <a:txBody>
                    <a:bodyPr/>
                    <a:lstStyle/>
                    <a:p>
                      <a:pPr algn="ctr" fontAlgn="ctr"/>
                      <a:r>
                        <a:rPr lang="fr-BE" sz="1000" b="0" u="none" strike="noStrike">
                          <a:solidFill>
                            <a:schemeClr val="bg1"/>
                          </a:solidFill>
                          <a:effectLst/>
                        </a:rPr>
                        <a:t>&gt; 3,5 cm2</a:t>
                      </a:r>
                      <a:endParaRPr lang="fr-BE" sz="1000" b="0" i="0" u="none" strike="noStrike">
                        <a:solidFill>
                          <a:schemeClr val="bg1"/>
                        </a:solidFill>
                        <a:effectLst/>
                        <a:latin typeface="Calibri" panose="020F0502020204030204" pitchFamily="34" charset="0"/>
                      </a:endParaRPr>
                    </a:p>
                  </a:txBody>
                  <a:tcPr marL="9003" marR="9003" marT="9003" marB="0" anchor="ctr">
                    <a:solidFill>
                      <a:schemeClr val="accent3">
                        <a:lumMod val="75000"/>
                      </a:schemeClr>
                    </a:solidFill>
                  </a:tcPr>
                </a:tc>
                <a:tc>
                  <a:txBody>
                    <a:bodyPr/>
                    <a:lstStyle/>
                    <a:p>
                      <a:pPr algn="ctr" fontAlgn="b"/>
                      <a:r>
                        <a:rPr lang="fr-BE" sz="1000" b="0" u="none" strike="noStrike" dirty="0">
                          <a:solidFill>
                            <a:schemeClr val="bg1"/>
                          </a:solidFill>
                          <a:effectLst/>
                        </a:rPr>
                        <a:t>P</a:t>
                      </a:r>
                      <a:endParaRPr lang="fr-BE" sz="1000" b="0" i="0" u="none" strike="noStrike" dirty="0">
                        <a:solidFill>
                          <a:schemeClr val="bg1"/>
                        </a:solidFill>
                        <a:effectLst/>
                        <a:latin typeface="Calibri" panose="020F0502020204030204" pitchFamily="34" charset="0"/>
                      </a:endParaRPr>
                    </a:p>
                  </a:txBody>
                  <a:tcPr marL="9003" marR="9003" marT="9003" marB="0" anchor="b">
                    <a:solidFill>
                      <a:schemeClr val="accent3">
                        <a:lumMod val="75000"/>
                      </a:schemeClr>
                    </a:solidFill>
                  </a:tcPr>
                </a:tc>
                <a:extLst>
                  <a:ext uri="{0D108BD9-81ED-4DB2-BD59-A6C34878D82A}">
                    <a16:rowId xmlns:a16="http://schemas.microsoft.com/office/drawing/2014/main" val="2211874431"/>
                  </a:ext>
                </a:extLst>
              </a:tr>
              <a:tr h="107992">
                <a:tc>
                  <a:txBody>
                    <a:bodyPr/>
                    <a:lstStyle/>
                    <a:p>
                      <a:pPr algn="l" rtl="0" fontAlgn="ctr"/>
                      <a:r>
                        <a:rPr lang="fr-BE" sz="1000" b="0" u="none" strike="noStrike">
                          <a:solidFill>
                            <a:schemeClr val="tx1"/>
                          </a:solidFill>
                          <a:effectLst/>
                        </a:rPr>
                        <a:t>Surface du CJ (cm</a:t>
                      </a:r>
                      <a:r>
                        <a:rPr lang="fr-BE" sz="1000" b="0" u="none" strike="noStrike" baseline="30000">
                          <a:solidFill>
                            <a:schemeClr val="tx1"/>
                          </a:solidFill>
                          <a:effectLst/>
                        </a:rPr>
                        <a:t>2</a:t>
                      </a:r>
                      <a:r>
                        <a:rPr lang="fr-BE" sz="1000" b="0" u="none" strike="noStrike">
                          <a:solidFill>
                            <a:schemeClr val="tx1"/>
                          </a:solidFill>
                          <a:effectLst/>
                        </a:rPr>
                        <a:t>)</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r>
                        <a:rPr lang="fr-BE" sz="1000" b="0" u="none" strike="noStrike">
                          <a:solidFill>
                            <a:schemeClr val="tx1"/>
                          </a:solidFill>
                          <a:effectLst/>
                        </a:rPr>
                        <a:t>2</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2,96</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4,04</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996810627"/>
                  </a:ext>
                </a:extLst>
              </a:tr>
              <a:tr h="107992">
                <a:tc>
                  <a:txBody>
                    <a:bodyPr/>
                    <a:lstStyle/>
                    <a:p>
                      <a:pPr algn="l" rtl="0" fontAlgn="ctr"/>
                      <a:r>
                        <a:rPr lang="fr-BE" sz="1000" b="0" u="none" strike="noStrike">
                          <a:solidFill>
                            <a:schemeClr val="tx1"/>
                          </a:solidFill>
                          <a:effectLst/>
                        </a:rPr>
                        <a:t>Diamètre du CJ (mm)</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r>
                        <a:rPr lang="fr-BE" sz="1000" b="0" u="none" strike="noStrike">
                          <a:solidFill>
                            <a:schemeClr val="tx1"/>
                          </a:solidFill>
                          <a:effectLst/>
                        </a:rPr>
                        <a:t>14,79</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17,65</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20,87</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2997017744"/>
                  </a:ext>
                </a:extLst>
              </a:tr>
              <a:tr h="107992">
                <a:tc>
                  <a:txBody>
                    <a:bodyPr/>
                    <a:lstStyle/>
                    <a:p>
                      <a:pPr algn="l" rtl="0" fontAlgn="ctr"/>
                      <a:r>
                        <a:rPr lang="fr-BE" sz="1000" b="0" u="none" strike="noStrike" dirty="0">
                          <a:solidFill>
                            <a:schemeClr val="tx1"/>
                          </a:solidFill>
                          <a:effectLst/>
                        </a:rPr>
                        <a:t>Présence d'une cavité (%)</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r>
                        <a:rPr lang="fr-BE" sz="1000" b="0" u="none" strike="noStrike">
                          <a:solidFill>
                            <a:schemeClr val="tx1"/>
                          </a:solidFill>
                          <a:effectLst/>
                        </a:rPr>
                        <a:t>54,41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40,07</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39,91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692515090"/>
                  </a:ext>
                </a:extLst>
              </a:tr>
              <a:tr h="107992">
                <a:tc>
                  <a:txBody>
                    <a:bodyPr/>
                    <a:lstStyle/>
                    <a:p>
                      <a:pPr algn="l" rtl="0" fontAlgn="ctr"/>
                      <a:r>
                        <a:rPr lang="fr-BE" sz="1000" b="0" u="none" strike="noStrike">
                          <a:solidFill>
                            <a:schemeClr val="tx1"/>
                          </a:solidFill>
                          <a:effectLst/>
                        </a:rPr>
                        <a:t>S perfusion (%)</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r>
                        <a:rPr lang="fr-BE" sz="1000" b="0" u="none" strike="noStrike">
                          <a:solidFill>
                            <a:schemeClr val="tx1"/>
                          </a:solidFill>
                          <a:effectLst/>
                        </a:rPr>
                        <a:t>35,01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36,71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38,47</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dirty="0">
                          <a:solidFill>
                            <a:schemeClr val="tx1"/>
                          </a:solidFill>
                          <a:effectLst/>
                        </a:rPr>
                        <a:t>0,02</a:t>
                      </a:r>
                      <a:endParaRPr lang="fr-BE" sz="1000" b="0" i="0" u="none" strike="noStrike" dirty="0">
                        <a:solidFill>
                          <a:schemeClr val="tx1"/>
                        </a:solidFill>
                        <a:effectLst/>
                        <a:latin typeface="Calibri" panose="020F0502020204030204" pitchFamily="34" charset="0"/>
                      </a:endParaRPr>
                    </a:p>
                  </a:txBody>
                  <a:tcPr marL="9003" marR="9003" marT="9003" marB="0" anchor="b">
                    <a:solidFill>
                      <a:schemeClr val="bg1">
                        <a:lumMod val="95000"/>
                      </a:schemeClr>
                    </a:solidFill>
                  </a:tcPr>
                </a:tc>
                <a:extLst>
                  <a:ext uri="{0D108BD9-81ED-4DB2-BD59-A6C34878D82A}">
                    <a16:rowId xmlns:a16="http://schemas.microsoft.com/office/drawing/2014/main" val="2803274352"/>
                  </a:ext>
                </a:extLst>
              </a:tr>
              <a:tr h="107992">
                <a:tc>
                  <a:txBody>
                    <a:bodyPr/>
                    <a:lstStyle/>
                    <a:p>
                      <a:pPr algn="l" fontAlgn="b"/>
                      <a:r>
                        <a:rPr lang="fr-BE" sz="1000" b="0" u="none" strike="noStrike">
                          <a:solidFill>
                            <a:schemeClr val="tx1"/>
                          </a:solidFill>
                          <a:effectLst/>
                        </a:rPr>
                        <a:t>Progestérone (ng/ml)</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2,61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dirty="0">
                          <a:solidFill>
                            <a:schemeClr val="tx1"/>
                          </a:solidFill>
                          <a:effectLst/>
                        </a:rPr>
                        <a:t>3,4</a:t>
                      </a:r>
                      <a:endParaRPr lang="fr-BE" sz="1000" b="0" i="0" u="none" strike="noStrike" dirty="0">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3,81</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2319477729"/>
                  </a:ext>
                </a:extLst>
              </a:tr>
              <a:tr h="107992">
                <a:tc>
                  <a:txBody>
                    <a:bodyPr/>
                    <a:lstStyle/>
                    <a:p>
                      <a:pPr algn="l" fontAlgn="b"/>
                      <a:r>
                        <a:rPr lang="fr-BE" sz="1000" b="0" u="none" strike="noStrike">
                          <a:solidFill>
                            <a:schemeClr val="bg1"/>
                          </a:solidFill>
                          <a:effectLst/>
                        </a:rPr>
                        <a:t>Surface de perfusion</a:t>
                      </a:r>
                      <a:endParaRPr lang="fr-BE" sz="1000" b="0" i="0" u="none" strike="noStrike">
                        <a:solidFill>
                          <a:schemeClr val="bg1"/>
                        </a:solidFill>
                        <a:effectLst/>
                        <a:latin typeface="Calibri" panose="020F0502020204030204" pitchFamily="34" charset="0"/>
                      </a:endParaRPr>
                    </a:p>
                  </a:txBody>
                  <a:tcPr marL="9003" marR="9003" marT="9003" marB="0" anchor="b">
                    <a:solidFill>
                      <a:schemeClr val="accent1">
                        <a:lumMod val="75000"/>
                      </a:schemeClr>
                    </a:solidFill>
                  </a:tcPr>
                </a:tc>
                <a:tc>
                  <a:txBody>
                    <a:bodyPr/>
                    <a:lstStyle/>
                    <a:p>
                      <a:pPr algn="ctr" rtl="0" fontAlgn="ctr"/>
                      <a:r>
                        <a:rPr lang="fr-BE" sz="1000" b="0" u="none" strike="noStrike" dirty="0">
                          <a:solidFill>
                            <a:schemeClr val="bg1"/>
                          </a:solidFill>
                          <a:effectLst/>
                        </a:rPr>
                        <a:t> &lt; 30 %</a:t>
                      </a:r>
                      <a:endParaRPr lang="fr-BE" sz="1000" b="0" i="0" u="none" strike="noStrike" dirty="0">
                        <a:solidFill>
                          <a:schemeClr val="bg1"/>
                        </a:solidFill>
                        <a:effectLst/>
                        <a:latin typeface="Calibri" panose="020F0502020204030204" pitchFamily="34" charset="0"/>
                      </a:endParaRPr>
                    </a:p>
                  </a:txBody>
                  <a:tcPr marL="9003" marR="9003" marT="9003" marB="0" anchor="ctr">
                    <a:solidFill>
                      <a:schemeClr val="accent1">
                        <a:lumMod val="75000"/>
                      </a:schemeClr>
                    </a:solidFill>
                  </a:tcPr>
                </a:tc>
                <a:tc>
                  <a:txBody>
                    <a:bodyPr/>
                    <a:lstStyle/>
                    <a:p>
                      <a:pPr algn="ctr" rtl="0" fontAlgn="ctr"/>
                      <a:r>
                        <a:rPr lang="fr-BE" sz="1000" b="0" u="none" strike="noStrike" dirty="0">
                          <a:solidFill>
                            <a:schemeClr val="bg1"/>
                          </a:solidFill>
                          <a:effectLst/>
                        </a:rPr>
                        <a:t>30 à 40 %</a:t>
                      </a:r>
                      <a:endParaRPr lang="fr-BE" sz="1000" b="0" i="0" u="none" strike="noStrike" dirty="0">
                        <a:solidFill>
                          <a:schemeClr val="bg1"/>
                        </a:solidFill>
                        <a:effectLst/>
                        <a:latin typeface="Calibri" panose="020F0502020204030204" pitchFamily="34" charset="0"/>
                      </a:endParaRPr>
                    </a:p>
                  </a:txBody>
                  <a:tcPr marL="9003" marR="9003" marT="9003" marB="0" anchor="ctr">
                    <a:solidFill>
                      <a:schemeClr val="accent1">
                        <a:lumMod val="75000"/>
                      </a:schemeClr>
                    </a:solidFill>
                  </a:tcPr>
                </a:tc>
                <a:tc>
                  <a:txBody>
                    <a:bodyPr/>
                    <a:lstStyle/>
                    <a:p>
                      <a:pPr algn="ctr" rtl="0" fontAlgn="ctr"/>
                      <a:r>
                        <a:rPr lang="fr-BE" sz="1000" b="0" u="none" strike="noStrike" dirty="0">
                          <a:solidFill>
                            <a:schemeClr val="bg1"/>
                          </a:solidFill>
                          <a:effectLst/>
                        </a:rPr>
                        <a:t>&gt; 40 %</a:t>
                      </a:r>
                      <a:endParaRPr lang="fr-BE" sz="1000" b="0" i="0" u="none" strike="noStrike" dirty="0">
                        <a:solidFill>
                          <a:schemeClr val="bg1"/>
                        </a:solidFill>
                        <a:effectLst/>
                        <a:latin typeface="Calibri" panose="020F0502020204030204" pitchFamily="34" charset="0"/>
                      </a:endParaRPr>
                    </a:p>
                  </a:txBody>
                  <a:tcPr marL="9003" marR="9003" marT="9003" marB="0" anchor="ctr">
                    <a:solidFill>
                      <a:schemeClr val="accent1">
                        <a:lumMod val="75000"/>
                      </a:schemeClr>
                    </a:solidFill>
                  </a:tcPr>
                </a:tc>
                <a:tc>
                  <a:txBody>
                    <a:bodyPr/>
                    <a:lstStyle/>
                    <a:p>
                      <a:pPr algn="ctr" rtl="0" fontAlgn="ctr"/>
                      <a:r>
                        <a:rPr lang="fr-BE" sz="1000" b="0" u="none" strike="noStrike" dirty="0">
                          <a:solidFill>
                            <a:schemeClr val="bg1"/>
                          </a:solidFill>
                          <a:effectLst/>
                        </a:rPr>
                        <a:t>P</a:t>
                      </a:r>
                      <a:endParaRPr lang="fr-BE" sz="1000" b="0" i="0" u="none" strike="noStrike" dirty="0">
                        <a:solidFill>
                          <a:schemeClr val="bg1"/>
                        </a:solidFill>
                        <a:effectLst/>
                        <a:latin typeface="Calibri" panose="020F0502020204030204" pitchFamily="34" charset="0"/>
                      </a:endParaRPr>
                    </a:p>
                  </a:txBody>
                  <a:tcPr marL="9003" marR="9003" marT="9003" marB="0" anchor="ctr">
                    <a:solidFill>
                      <a:schemeClr val="accent1">
                        <a:lumMod val="75000"/>
                      </a:schemeClr>
                    </a:solidFill>
                  </a:tcPr>
                </a:tc>
                <a:extLst>
                  <a:ext uri="{0D108BD9-81ED-4DB2-BD59-A6C34878D82A}">
                    <a16:rowId xmlns:a16="http://schemas.microsoft.com/office/drawing/2014/main" val="820918125"/>
                  </a:ext>
                </a:extLst>
              </a:tr>
              <a:tr h="180000">
                <a:tc>
                  <a:txBody>
                    <a:bodyPr/>
                    <a:lstStyle/>
                    <a:p>
                      <a:pPr algn="l" rtl="0" fontAlgn="ctr"/>
                      <a:r>
                        <a:rPr lang="fr-BE" sz="1000" b="0" u="none" strike="noStrike">
                          <a:solidFill>
                            <a:schemeClr val="tx1"/>
                          </a:solidFill>
                          <a:effectLst/>
                        </a:rPr>
                        <a:t>Surface du CJ (cm</a:t>
                      </a:r>
                      <a:r>
                        <a:rPr lang="fr-BE" sz="1000" b="0" u="none" strike="noStrike" baseline="30000">
                          <a:solidFill>
                            <a:schemeClr val="tx1"/>
                          </a:solidFill>
                          <a:effectLst/>
                        </a:rPr>
                        <a:t>2</a:t>
                      </a:r>
                      <a:r>
                        <a:rPr lang="fr-BE" sz="1000" b="0" u="none" strike="noStrike">
                          <a:solidFill>
                            <a:schemeClr val="tx1"/>
                          </a:solidFill>
                          <a:effectLst/>
                        </a:rPr>
                        <a:t>)</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2,73</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2,93</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2,96</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1337659038"/>
                  </a:ext>
                </a:extLst>
              </a:tr>
              <a:tr h="180000">
                <a:tc>
                  <a:txBody>
                    <a:bodyPr/>
                    <a:lstStyle/>
                    <a:p>
                      <a:pPr algn="l" rtl="0" fontAlgn="ctr"/>
                      <a:r>
                        <a:rPr lang="fr-BE" sz="1000" b="0" u="none" strike="noStrike">
                          <a:solidFill>
                            <a:schemeClr val="tx1"/>
                          </a:solidFill>
                          <a:effectLst/>
                        </a:rPr>
                        <a:t>Diamètre du CJ (mm)</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17,2</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17,31</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17,66</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NS</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168648773"/>
                  </a:ext>
                </a:extLst>
              </a:tr>
              <a:tr h="180000">
                <a:tc>
                  <a:txBody>
                    <a:bodyPr/>
                    <a:lstStyle/>
                    <a:p>
                      <a:pPr algn="l" rtl="0" fontAlgn="ctr"/>
                      <a:r>
                        <a:rPr lang="fr-BE" sz="1000" b="0" u="none" strike="noStrike" dirty="0">
                          <a:solidFill>
                            <a:schemeClr val="tx1"/>
                          </a:solidFill>
                          <a:effectLst/>
                        </a:rPr>
                        <a:t>Présence d'une cavité (%)</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50,38</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40,97</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40,28</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0.06</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3355773496"/>
                  </a:ext>
                </a:extLst>
              </a:tr>
              <a:tr h="180000">
                <a:tc>
                  <a:txBody>
                    <a:bodyPr/>
                    <a:lstStyle/>
                    <a:p>
                      <a:pPr algn="l" rtl="0" fontAlgn="ctr"/>
                      <a:r>
                        <a:rPr lang="fr-BE" sz="1000" b="0" u="none" strike="noStrike">
                          <a:solidFill>
                            <a:schemeClr val="tx1"/>
                          </a:solidFill>
                          <a:effectLst/>
                        </a:rPr>
                        <a:t>S perfusion (%)</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24,52</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35,84</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51,22</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684977036"/>
                  </a:ext>
                </a:extLst>
              </a:tr>
              <a:tr h="180000">
                <a:tc>
                  <a:txBody>
                    <a:bodyPr/>
                    <a:lstStyle/>
                    <a:p>
                      <a:pPr algn="l" fontAlgn="b"/>
                      <a:r>
                        <a:rPr lang="fr-BE" sz="1000" b="0" u="none" strike="noStrike">
                          <a:solidFill>
                            <a:schemeClr val="tx1"/>
                          </a:solidFill>
                          <a:effectLst/>
                        </a:rPr>
                        <a:t>Progestérone (ng/ml)</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3,4</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3,5</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2,9</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dirty="0">
                          <a:solidFill>
                            <a:schemeClr val="tx1"/>
                          </a:solidFill>
                          <a:effectLst/>
                        </a:rPr>
                        <a:t>NS</a:t>
                      </a:r>
                      <a:endParaRPr lang="fr-BE" sz="1000" b="0" i="0" u="none" strike="noStrike" dirty="0">
                        <a:solidFill>
                          <a:schemeClr val="tx1"/>
                        </a:solidFill>
                        <a:effectLst/>
                        <a:latin typeface="Calibri" panose="020F0502020204030204" pitchFamily="34" charset="0"/>
                      </a:endParaRPr>
                    </a:p>
                  </a:txBody>
                  <a:tcPr marL="9003" marR="9003" marT="9003" marB="0" anchor="b">
                    <a:solidFill>
                      <a:schemeClr val="bg1">
                        <a:lumMod val="95000"/>
                      </a:schemeClr>
                    </a:solidFill>
                  </a:tcPr>
                </a:tc>
                <a:extLst>
                  <a:ext uri="{0D108BD9-81ED-4DB2-BD59-A6C34878D82A}">
                    <a16:rowId xmlns:a16="http://schemas.microsoft.com/office/drawing/2014/main" val="4234358377"/>
                  </a:ext>
                </a:extLst>
              </a:tr>
              <a:tr h="180000">
                <a:tc>
                  <a:txBody>
                    <a:bodyPr/>
                    <a:lstStyle/>
                    <a:p>
                      <a:pPr algn="l" rtl="0" fontAlgn="ctr"/>
                      <a:r>
                        <a:rPr lang="fr-BE" sz="1000" b="0" u="none" strike="noStrike">
                          <a:solidFill>
                            <a:schemeClr val="tx1"/>
                          </a:solidFill>
                          <a:effectLst/>
                        </a:rPr>
                        <a:t>Oestrus ou non</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accent6">
                        <a:lumMod val="60000"/>
                        <a:lumOff val="40000"/>
                      </a:schemeClr>
                    </a:solidFill>
                  </a:tcPr>
                </a:tc>
                <a:tc>
                  <a:txBody>
                    <a:bodyPr/>
                    <a:lstStyle/>
                    <a:p>
                      <a:pPr algn="ctr" rtl="0" fontAlgn="ctr"/>
                      <a:r>
                        <a:rPr lang="fr-BE" sz="1000" b="0" u="none" strike="noStrike">
                          <a:solidFill>
                            <a:schemeClr val="tx1"/>
                          </a:solidFill>
                          <a:effectLst/>
                        </a:rPr>
                        <a:t>Oestrus +</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accent6">
                        <a:lumMod val="60000"/>
                        <a:lumOff val="40000"/>
                      </a:schemeClr>
                    </a:solidFill>
                  </a:tcPr>
                </a:tc>
                <a:tc>
                  <a:txBody>
                    <a:bodyPr/>
                    <a:lstStyle/>
                    <a:p>
                      <a:pPr algn="ctr" rtl="0" fontAlgn="ctr"/>
                      <a:r>
                        <a:rPr lang="fr-BE" sz="1000" b="0" u="none" strike="noStrike">
                          <a:solidFill>
                            <a:schemeClr val="tx1"/>
                          </a:solidFill>
                          <a:effectLst/>
                        </a:rPr>
                        <a:t>Oestrus -</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accent6">
                        <a:lumMod val="60000"/>
                        <a:lumOff val="40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accent6">
                        <a:lumMod val="60000"/>
                        <a:lumOff val="40000"/>
                      </a:schemeClr>
                    </a:solidFill>
                  </a:tcPr>
                </a:tc>
                <a:tc>
                  <a:txBody>
                    <a:bodyPr/>
                    <a:lstStyle/>
                    <a:p>
                      <a:pPr algn="ctr" rtl="0" fontAlgn="ctr"/>
                      <a:r>
                        <a:rPr lang="fr-BE" sz="1000" b="0" u="none" strike="noStrike" dirty="0">
                          <a:solidFill>
                            <a:schemeClr val="tx1"/>
                          </a:solidFill>
                          <a:effectLst/>
                        </a:rPr>
                        <a:t>P</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accent6">
                        <a:lumMod val="60000"/>
                        <a:lumOff val="40000"/>
                      </a:schemeClr>
                    </a:solidFill>
                  </a:tcPr>
                </a:tc>
                <a:extLst>
                  <a:ext uri="{0D108BD9-81ED-4DB2-BD59-A6C34878D82A}">
                    <a16:rowId xmlns:a16="http://schemas.microsoft.com/office/drawing/2014/main" val="51048735"/>
                  </a:ext>
                </a:extLst>
              </a:tr>
              <a:tr h="180000">
                <a:tc>
                  <a:txBody>
                    <a:bodyPr/>
                    <a:lstStyle/>
                    <a:p>
                      <a:pPr algn="l" rtl="0" fontAlgn="ctr"/>
                      <a:r>
                        <a:rPr lang="fr-BE" sz="1000" b="0" u="none" strike="noStrike">
                          <a:solidFill>
                            <a:schemeClr val="tx1"/>
                          </a:solidFill>
                          <a:effectLst/>
                        </a:rPr>
                        <a:t>Surface du CJ (cm</a:t>
                      </a:r>
                      <a:r>
                        <a:rPr lang="fr-BE" sz="1000" b="0" u="none" strike="noStrike" baseline="30000">
                          <a:solidFill>
                            <a:schemeClr val="tx1"/>
                          </a:solidFill>
                          <a:effectLst/>
                        </a:rPr>
                        <a:t>2</a:t>
                      </a:r>
                      <a:r>
                        <a:rPr lang="fr-BE" sz="1000" b="0" u="none" strike="noStrike">
                          <a:solidFill>
                            <a:schemeClr val="tx1"/>
                          </a:solidFill>
                          <a:effectLst/>
                        </a:rPr>
                        <a:t>)</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3,03</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i="0" u="none" strike="noStrike" dirty="0">
                          <a:solidFill>
                            <a:schemeClr val="tx1"/>
                          </a:solidFill>
                          <a:effectLst/>
                          <a:latin typeface="Calibri" panose="020F0502020204030204" pitchFamily="34" charset="0"/>
                        </a:rPr>
                        <a:t>2,42</a:t>
                      </a:r>
                    </a:p>
                  </a:txBody>
                  <a:tcPr marL="9003" marR="9003" marT="9003" marB="0" anchor="ctr">
                    <a:solidFill>
                      <a:schemeClr val="bg1">
                        <a:lumMod val="95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2364976070"/>
                  </a:ext>
                </a:extLst>
              </a:tr>
              <a:tr h="180000">
                <a:tc>
                  <a:txBody>
                    <a:bodyPr/>
                    <a:lstStyle/>
                    <a:p>
                      <a:pPr algn="l" rtl="0" fontAlgn="ctr"/>
                      <a:r>
                        <a:rPr lang="fr-BE" sz="1000" b="0" u="none" strike="noStrike">
                          <a:solidFill>
                            <a:schemeClr val="tx1"/>
                          </a:solidFill>
                          <a:effectLst/>
                        </a:rPr>
                        <a:t>Diamètre du CJ (mm)</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17,8</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dirty="0">
                          <a:solidFill>
                            <a:schemeClr val="tx1"/>
                          </a:solidFill>
                          <a:effectLst/>
                        </a:rPr>
                        <a:t>16,11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&lt;0,01</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1802992040"/>
                  </a:ext>
                </a:extLst>
              </a:tr>
              <a:tr h="180000">
                <a:tc>
                  <a:txBody>
                    <a:bodyPr/>
                    <a:lstStyle/>
                    <a:p>
                      <a:pPr algn="l" rtl="0" fontAlgn="ctr"/>
                      <a:r>
                        <a:rPr lang="fr-BE" sz="1000" b="0" u="none" strike="noStrike" dirty="0">
                          <a:solidFill>
                            <a:schemeClr val="tx1"/>
                          </a:solidFill>
                          <a:effectLst/>
                        </a:rPr>
                        <a:t>Présence d'une cavité (%)</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41,6</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51,5</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0,03</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1217355891"/>
                  </a:ext>
                </a:extLst>
              </a:tr>
              <a:tr h="180000">
                <a:tc>
                  <a:txBody>
                    <a:bodyPr/>
                    <a:lstStyle/>
                    <a:p>
                      <a:pPr algn="l" rtl="0" fontAlgn="ctr"/>
                      <a:r>
                        <a:rPr lang="fr-BE" sz="1000" b="0" u="none" strike="noStrike">
                          <a:solidFill>
                            <a:schemeClr val="tx1"/>
                          </a:solidFill>
                          <a:effectLst/>
                        </a:rPr>
                        <a:t>S perfusion (%)</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37,18</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rtl="0" fontAlgn="ctr"/>
                      <a:r>
                        <a:rPr lang="fr-BE" sz="1000" b="0" u="none" strike="noStrike">
                          <a:solidFill>
                            <a:schemeClr val="tx1"/>
                          </a:solidFill>
                          <a:effectLst/>
                        </a:rPr>
                        <a:t>34,85</a:t>
                      </a:r>
                      <a:endParaRPr lang="fr-BE" sz="1000" b="0" i="0" u="none" strike="noStrike">
                        <a:solidFill>
                          <a:schemeClr val="tx1"/>
                        </a:solidFill>
                        <a:effectLst/>
                        <a:latin typeface="Calibri" panose="020F0502020204030204" pitchFamily="34" charset="0"/>
                      </a:endParaRPr>
                    </a:p>
                  </a:txBody>
                  <a:tcPr marL="9003" marR="9003" marT="9003" marB="0" anchor="ctr">
                    <a:solidFill>
                      <a:schemeClr val="bg1">
                        <a:lumMod val="95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rtl="0" fontAlgn="ctr"/>
                      <a:r>
                        <a:rPr lang="fr-BE" sz="1000" b="0" u="none" strike="noStrike" dirty="0">
                          <a:solidFill>
                            <a:schemeClr val="tx1"/>
                          </a:solidFill>
                          <a:effectLst/>
                        </a:rPr>
                        <a:t>0,02</a:t>
                      </a:r>
                      <a:endParaRPr lang="fr-BE" sz="1000" b="0" i="0" u="none" strike="noStrike" dirty="0">
                        <a:solidFill>
                          <a:schemeClr val="tx1"/>
                        </a:solidFill>
                        <a:effectLst/>
                        <a:latin typeface="Calibri" panose="020F0502020204030204" pitchFamily="34" charset="0"/>
                      </a:endParaRPr>
                    </a:p>
                  </a:txBody>
                  <a:tcPr marL="9003" marR="9003" marT="9003" marB="0" anchor="ctr">
                    <a:solidFill>
                      <a:schemeClr val="bg1">
                        <a:lumMod val="95000"/>
                      </a:schemeClr>
                    </a:solidFill>
                  </a:tcPr>
                </a:tc>
                <a:extLst>
                  <a:ext uri="{0D108BD9-81ED-4DB2-BD59-A6C34878D82A}">
                    <a16:rowId xmlns:a16="http://schemas.microsoft.com/office/drawing/2014/main" val="4148739195"/>
                  </a:ext>
                </a:extLst>
              </a:tr>
              <a:tr h="180000">
                <a:tc>
                  <a:txBody>
                    <a:bodyPr/>
                    <a:lstStyle/>
                    <a:p>
                      <a:pPr algn="l" fontAlgn="b"/>
                      <a:r>
                        <a:rPr lang="fr-BE" sz="1000" b="0" u="none" strike="noStrike">
                          <a:solidFill>
                            <a:schemeClr val="tx1"/>
                          </a:solidFill>
                          <a:effectLst/>
                        </a:rPr>
                        <a:t>Progestérone (ng/ml)</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a:solidFill>
                            <a:schemeClr val="tx1"/>
                          </a:solidFill>
                          <a:effectLst/>
                        </a:rPr>
                        <a:t>3,58</a:t>
                      </a:r>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dirty="0">
                          <a:solidFill>
                            <a:schemeClr val="tx1"/>
                          </a:solidFill>
                          <a:effectLst/>
                        </a:rPr>
                        <a:t>3,04</a:t>
                      </a:r>
                      <a:endParaRPr lang="fr-BE" sz="1000" b="0" i="0" u="none" strike="noStrike" dirty="0">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endParaRPr lang="fr-BE" sz="1000" b="0" i="0" u="none" strike="noStrike">
                        <a:solidFill>
                          <a:schemeClr val="tx1"/>
                        </a:solidFill>
                        <a:effectLst/>
                        <a:latin typeface="Calibri" panose="020F0502020204030204" pitchFamily="34" charset="0"/>
                      </a:endParaRPr>
                    </a:p>
                  </a:txBody>
                  <a:tcPr marL="9003" marR="9003" marT="9003" marB="0" anchor="b">
                    <a:solidFill>
                      <a:schemeClr val="bg1">
                        <a:lumMod val="95000"/>
                      </a:schemeClr>
                    </a:solidFill>
                  </a:tcPr>
                </a:tc>
                <a:tc>
                  <a:txBody>
                    <a:bodyPr/>
                    <a:lstStyle/>
                    <a:p>
                      <a:pPr algn="ctr" fontAlgn="b"/>
                      <a:r>
                        <a:rPr lang="fr-BE" sz="1000" b="0" u="none" strike="noStrike" dirty="0">
                          <a:solidFill>
                            <a:schemeClr val="tx1"/>
                          </a:solidFill>
                          <a:effectLst/>
                        </a:rPr>
                        <a:t>0,02</a:t>
                      </a:r>
                      <a:endParaRPr lang="fr-BE" sz="1000" b="0" i="0" u="none" strike="noStrike" dirty="0">
                        <a:solidFill>
                          <a:schemeClr val="tx1"/>
                        </a:solidFill>
                        <a:effectLst/>
                        <a:latin typeface="Calibri" panose="020F0502020204030204" pitchFamily="34" charset="0"/>
                      </a:endParaRPr>
                    </a:p>
                  </a:txBody>
                  <a:tcPr marL="9003" marR="9003" marT="9003" marB="0" anchor="b">
                    <a:solidFill>
                      <a:schemeClr val="bg1">
                        <a:lumMod val="95000"/>
                      </a:schemeClr>
                    </a:solidFill>
                  </a:tcPr>
                </a:tc>
                <a:extLst>
                  <a:ext uri="{0D108BD9-81ED-4DB2-BD59-A6C34878D82A}">
                    <a16:rowId xmlns:a16="http://schemas.microsoft.com/office/drawing/2014/main" val="2709500491"/>
                  </a:ext>
                </a:extLst>
              </a:tr>
            </a:tbl>
          </a:graphicData>
        </a:graphic>
      </p:graphicFrame>
      <p:sp>
        <p:nvSpPr>
          <p:cNvPr id="7" name="ZoneTexte 6">
            <a:extLst>
              <a:ext uri="{FF2B5EF4-FFF2-40B4-BE49-F238E27FC236}">
                <a16:creationId xmlns:a16="http://schemas.microsoft.com/office/drawing/2014/main" id="{B218DDB6-EAAC-2807-C864-A638D2018F70}"/>
              </a:ext>
            </a:extLst>
          </p:cNvPr>
          <p:cNvSpPr txBox="1"/>
          <p:nvPr/>
        </p:nvSpPr>
        <p:spPr>
          <a:xfrm>
            <a:off x="7789166" y="3147815"/>
            <a:ext cx="1175322" cy="1169551"/>
          </a:xfrm>
          <a:prstGeom prst="rect">
            <a:avLst/>
          </a:prstGeom>
          <a:noFill/>
        </p:spPr>
        <p:txBody>
          <a:bodyPr wrap="none" rtlCol="0">
            <a:spAutoFit/>
          </a:bodyPr>
          <a:lstStyle/>
          <a:p>
            <a:r>
              <a:rPr lang="fr-BE" sz="1400" dirty="0">
                <a:solidFill>
                  <a:srgbClr val="FFFF00"/>
                </a:solidFill>
              </a:rPr>
              <a:t>Le % de </a:t>
            </a:r>
          </a:p>
          <a:p>
            <a:r>
              <a:rPr lang="fr-BE" sz="1400" dirty="0">
                <a:solidFill>
                  <a:srgbClr val="FFFF00"/>
                </a:solidFill>
              </a:rPr>
              <a:t>gestation </a:t>
            </a:r>
          </a:p>
          <a:p>
            <a:r>
              <a:rPr lang="fr-BE" sz="1400" dirty="0">
                <a:solidFill>
                  <a:srgbClr val="FFFF00"/>
                </a:solidFill>
              </a:rPr>
              <a:t>dépend </a:t>
            </a:r>
          </a:p>
          <a:p>
            <a:r>
              <a:rPr lang="fr-BE" sz="1400" dirty="0">
                <a:solidFill>
                  <a:srgbClr val="FFFF00"/>
                </a:solidFill>
              </a:rPr>
              <a:t>de l’intensité </a:t>
            </a:r>
          </a:p>
          <a:p>
            <a:r>
              <a:rPr lang="fr-BE" sz="1400" dirty="0">
                <a:solidFill>
                  <a:srgbClr val="FFFF00"/>
                </a:solidFill>
              </a:rPr>
              <a:t>de l’</a:t>
            </a:r>
            <a:r>
              <a:rPr lang="fr-BE" sz="1400" dirty="0" err="1">
                <a:solidFill>
                  <a:srgbClr val="FFFF00"/>
                </a:solidFill>
              </a:rPr>
              <a:t>oestrus</a:t>
            </a:r>
            <a:endParaRPr lang="fr-BE" sz="1400" dirty="0">
              <a:solidFill>
                <a:srgbClr val="FFFF00"/>
              </a:solidFill>
            </a:endParaRPr>
          </a:p>
        </p:txBody>
      </p:sp>
      <p:sp>
        <p:nvSpPr>
          <p:cNvPr id="9" name="ZoneTexte 8">
            <a:extLst>
              <a:ext uri="{FF2B5EF4-FFF2-40B4-BE49-F238E27FC236}">
                <a16:creationId xmlns:a16="http://schemas.microsoft.com/office/drawing/2014/main" id="{39A817BE-5F3A-1EE9-9AD5-96A547E75A74}"/>
              </a:ext>
            </a:extLst>
          </p:cNvPr>
          <p:cNvSpPr txBox="1"/>
          <p:nvPr/>
        </p:nvSpPr>
        <p:spPr>
          <a:xfrm>
            <a:off x="4326751" y="920398"/>
            <a:ext cx="2333481" cy="738664"/>
          </a:xfrm>
          <a:prstGeom prst="rect">
            <a:avLst/>
          </a:prstGeom>
          <a:noFill/>
        </p:spPr>
        <p:txBody>
          <a:bodyPr wrap="square">
            <a:spAutoFit/>
          </a:bodyPr>
          <a:lstStyle/>
          <a:p>
            <a:pPr algn="r"/>
            <a:r>
              <a:rPr lang="fr-BE" sz="1400" dirty="0">
                <a:solidFill>
                  <a:srgbClr val="FFFF00"/>
                </a:solidFill>
              </a:rPr>
              <a:t>Le % de gestation augmente </a:t>
            </a:r>
          </a:p>
          <a:p>
            <a:pPr algn="r"/>
            <a:r>
              <a:rPr lang="fr-BE" sz="1400" dirty="0">
                <a:solidFill>
                  <a:srgbClr val="FFFF00"/>
                </a:solidFill>
              </a:rPr>
              <a:t>avec le degré de perfusion </a:t>
            </a:r>
          </a:p>
          <a:p>
            <a:pPr algn="r"/>
            <a:r>
              <a:rPr lang="fr-BE" sz="1400" dirty="0">
                <a:solidFill>
                  <a:srgbClr val="FFFF00"/>
                </a:solidFill>
              </a:rPr>
              <a:t>jusqu’à la valeur de 65 %</a:t>
            </a:r>
          </a:p>
        </p:txBody>
      </p:sp>
      <p:pic>
        <p:nvPicPr>
          <p:cNvPr id="12" name="Image 11">
            <a:extLst>
              <a:ext uri="{FF2B5EF4-FFF2-40B4-BE49-F238E27FC236}">
                <a16:creationId xmlns:a16="http://schemas.microsoft.com/office/drawing/2014/main" id="{A5A3C78A-C904-01EC-57B7-0CCD4E74C3C6}"/>
              </a:ext>
            </a:extLst>
          </p:cNvPr>
          <p:cNvPicPr>
            <a:picLocks noChangeAspect="1"/>
          </p:cNvPicPr>
          <p:nvPr/>
        </p:nvPicPr>
        <p:blipFill>
          <a:blip r:embed="rId2"/>
          <a:stretch>
            <a:fillRect/>
          </a:stretch>
        </p:blipFill>
        <p:spPr>
          <a:xfrm>
            <a:off x="6970682" y="387603"/>
            <a:ext cx="2065814" cy="1608083"/>
          </a:xfrm>
          <a:prstGeom prst="rect">
            <a:avLst/>
          </a:prstGeom>
        </p:spPr>
      </p:pic>
      <p:cxnSp>
        <p:nvCxnSpPr>
          <p:cNvPr id="14" name="Connecteur droit avec flèche 13">
            <a:extLst>
              <a:ext uri="{FF2B5EF4-FFF2-40B4-BE49-F238E27FC236}">
                <a16:creationId xmlns:a16="http://schemas.microsoft.com/office/drawing/2014/main" id="{53E08B36-1BC9-262E-5853-DFA0133742B9}"/>
              </a:ext>
            </a:extLst>
          </p:cNvPr>
          <p:cNvCxnSpPr>
            <a:stCxn id="12" idx="1"/>
          </p:cNvCxnSpPr>
          <p:nvPr/>
        </p:nvCxnSpPr>
        <p:spPr>
          <a:xfrm flipH="1" flipV="1">
            <a:off x="6588224" y="1191644"/>
            <a:ext cx="382458" cy="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5C0E832E-C578-E049-D9B9-C5C421D21C92}"/>
              </a:ext>
            </a:extLst>
          </p:cNvPr>
          <p:cNvPicPr>
            <a:picLocks noChangeAspect="1"/>
          </p:cNvPicPr>
          <p:nvPr/>
        </p:nvPicPr>
        <p:blipFill>
          <a:blip r:embed="rId3"/>
          <a:stretch>
            <a:fillRect/>
          </a:stretch>
        </p:blipFill>
        <p:spPr>
          <a:xfrm>
            <a:off x="4813851" y="2550911"/>
            <a:ext cx="2566461" cy="1988229"/>
          </a:xfrm>
          <a:prstGeom prst="rect">
            <a:avLst/>
          </a:prstGeom>
        </p:spPr>
      </p:pic>
      <p:cxnSp>
        <p:nvCxnSpPr>
          <p:cNvPr id="17" name="Connecteur droit avec flèche 16">
            <a:extLst>
              <a:ext uri="{FF2B5EF4-FFF2-40B4-BE49-F238E27FC236}">
                <a16:creationId xmlns:a16="http://schemas.microsoft.com/office/drawing/2014/main" id="{25D884EC-ABB9-C250-7BE0-68095F8DAC39}"/>
              </a:ext>
            </a:extLst>
          </p:cNvPr>
          <p:cNvCxnSpPr>
            <a:cxnSpLocks/>
            <a:endCxn id="7" idx="1"/>
          </p:cNvCxnSpPr>
          <p:nvPr/>
        </p:nvCxnSpPr>
        <p:spPr>
          <a:xfrm>
            <a:off x="7380312" y="3732591"/>
            <a:ext cx="408854" cy="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0" name="Image 19">
            <a:extLst>
              <a:ext uri="{FF2B5EF4-FFF2-40B4-BE49-F238E27FC236}">
                <a16:creationId xmlns:a16="http://schemas.microsoft.com/office/drawing/2014/main" id="{D289F695-22F5-9BBC-E1B1-DD49E37B5E1D}"/>
              </a:ext>
            </a:extLst>
          </p:cNvPr>
          <p:cNvPicPr>
            <a:picLocks noChangeAspect="1"/>
          </p:cNvPicPr>
          <p:nvPr/>
        </p:nvPicPr>
        <p:blipFill>
          <a:blip r:embed="rId4"/>
          <a:stretch>
            <a:fillRect/>
          </a:stretch>
        </p:blipFill>
        <p:spPr>
          <a:xfrm>
            <a:off x="5272751" y="2499742"/>
            <a:ext cx="1819529" cy="142895"/>
          </a:xfrm>
          <a:prstGeom prst="rect">
            <a:avLst/>
          </a:prstGeom>
        </p:spPr>
      </p:pic>
      <p:cxnSp>
        <p:nvCxnSpPr>
          <p:cNvPr id="22" name="Connecteur droit avec flèche 21">
            <a:extLst>
              <a:ext uri="{FF2B5EF4-FFF2-40B4-BE49-F238E27FC236}">
                <a16:creationId xmlns:a16="http://schemas.microsoft.com/office/drawing/2014/main" id="{00074D8C-A269-D7CE-B96A-6C4B9DF27120}"/>
              </a:ext>
            </a:extLst>
          </p:cNvPr>
          <p:cNvCxnSpPr>
            <a:cxnSpLocks/>
          </p:cNvCxnSpPr>
          <p:nvPr/>
        </p:nvCxnSpPr>
        <p:spPr>
          <a:xfrm>
            <a:off x="5714390" y="1746412"/>
            <a:ext cx="0" cy="60877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55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98F43E1-751F-5F49-A47B-16403997C984}"/>
              </a:ext>
            </a:extLst>
          </p:cNvPr>
          <p:cNvSpPr/>
          <p:nvPr/>
        </p:nvSpPr>
        <p:spPr>
          <a:xfrm>
            <a:off x="3546914" y="2019972"/>
            <a:ext cx="1857859" cy="185737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6" name="Block Arc 5">
            <a:extLst>
              <a:ext uri="{FF2B5EF4-FFF2-40B4-BE49-F238E27FC236}">
                <a16:creationId xmlns:a16="http://schemas.microsoft.com/office/drawing/2014/main" id="{3839A55E-6DFD-0242-8ED4-F67B9BF5082D}"/>
              </a:ext>
            </a:extLst>
          </p:cNvPr>
          <p:cNvSpPr/>
          <p:nvPr/>
        </p:nvSpPr>
        <p:spPr>
          <a:xfrm rot="5400000">
            <a:off x="3420915" y="1859332"/>
            <a:ext cx="2130490" cy="2163970"/>
          </a:xfrm>
          <a:prstGeom prst="blockArc">
            <a:avLst>
              <a:gd name="adj1" fmla="val 10800000"/>
              <a:gd name="adj2" fmla="val 0"/>
              <a:gd name="adj3" fmla="val 19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solidFill>
                <a:schemeClr val="tx1"/>
              </a:solidFill>
              <a:latin typeface="Lato Light" panose="020F0502020204030203" pitchFamily="34" charset="0"/>
            </a:endParaRPr>
          </a:p>
        </p:txBody>
      </p:sp>
      <p:sp>
        <p:nvSpPr>
          <p:cNvPr id="5" name="TextBox 4">
            <a:extLst>
              <a:ext uri="{FF2B5EF4-FFF2-40B4-BE49-F238E27FC236}">
                <a16:creationId xmlns:a16="http://schemas.microsoft.com/office/drawing/2014/main" id="{34D62C34-F747-C040-9D5E-07002E140EB8}"/>
              </a:ext>
            </a:extLst>
          </p:cNvPr>
          <p:cNvSpPr txBox="1"/>
          <p:nvPr/>
        </p:nvSpPr>
        <p:spPr>
          <a:xfrm>
            <a:off x="3825589" y="2293716"/>
            <a:ext cx="1300517" cy="1191822"/>
          </a:xfrm>
          <a:prstGeom prst="rect">
            <a:avLst/>
          </a:prstGeom>
          <a:noFill/>
        </p:spPr>
        <p:txBody>
          <a:bodyPr wrap="none" lIns="34226" tIns="17113" rIns="34226" bIns="17113" rtlCol="0" anchor="ctr" anchorCtr="0">
            <a:spAutoFit/>
          </a:bodyPr>
          <a:lstStyle/>
          <a:p>
            <a:pPr algn="ctr"/>
            <a:r>
              <a:rPr lang="en-US" sz="1500" dirty="0" err="1">
                <a:solidFill>
                  <a:srgbClr val="FFFF00"/>
                </a:solidFill>
                <a:latin typeface="Poppins" pitchFamily="2" charset="77"/>
                <a:ea typeface="League Spartan" charset="0"/>
                <a:cs typeface="Poppins" pitchFamily="2" charset="77"/>
              </a:rPr>
              <a:t>Facteurs</a:t>
            </a:r>
            <a:r>
              <a:rPr lang="en-US" sz="1500" dirty="0">
                <a:solidFill>
                  <a:srgbClr val="FFFF00"/>
                </a:solidFill>
                <a:latin typeface="Poppins" pitchFamily="2" charset="77"/>
                <a:ea typeface="League Spartan" charset="0"/>
                <a:cs typeface="Poppins" pitchFamily="2" charset="77"/>
              </a:rPr>
              <a:t> </a:t>
            </a:r>
          </a:p>
          <a:p>
            <a:pPr algn="ctr"/>
            <a:r>
              <a:rPr lang="en-US" sz="1500" dirty="0" err="1">
                <a:solidFill>
                  <a:srgbClr val="FFFF00"/>
                </a:solidFill>
                <a:latin typeface="Poppins" pitchFamily="2" charset="77"/>
                <a:ea typeface="League Spartan" charset="0"/>
                <a:cs typeface="Poppins" pitchFamily="2" charset="77"/>
              </a:rPr>
              <a:t>associés</a:t>
            </a:r>
            <a:r>
              <a:rPr lang="en-US" sz="1500" dirty="0">
                <a:solidFill>
                  <a:srgbClr val="FFFF00"/>
                </a:solidFill>
                <a:latin typeface="Poppins" pitchFamily="2" charset="77"/>
                <a:ea typeface="League Spartan" charset="0"/>
                <a:cs typeface="Poppins" pitchFamily="2" charset="77"/>
              </a:rPr>
              <a:t> </a:t>
            </a:r>
          </a:p>
          <a:p>
            <a:pPr algn="ctr"/>
            <a:r>
              <a:rPr lang="en-US" sz="1500" dirty="0">
                <a:solidFill>
                  <a:srgbClr val="FFFF00"/>
                </a:solidFill>
                <a:latin typeface="Poppins" pitchFamily="2" charset="77"/>
                <a:ea typeface="League Spartan" charset="0"/>
                <a:cs typeface="Poppins" pitchFamily="2" charset="77"/>
              </a:rPr>
              <a:t>à la </a:t>
            </a:r>
            <a:r>
              <a:rPr lang="en-US" sz="1500" dirty="0" err="1">
                <a:solidFill>
                  <a:srgbClr val="FFFF00"/>
                </a:solidFill>
                <a:latin typeface="Poppins" pitchFamily="2" charset="77"/>
                <a:ea typeface="League Spartan" charset="0"/>
                <a:cs typeface="Poppins" pitchFamily="2" charset="77"/>
              </a:rPr>
              <a:t>durée</a:t>
            </a:r>
            <a:r>
              <a:rPr lang="en-US" sz="1500" dirty="0">
                <a:solidFill>
                  <a:srgbClr val="FFFF00"/>
                </a:solidFill>
                <a:latin typeface="Poppins" pitchFamily="2" charset="77"/>
                <a:ea typeface="League Spartan" charset="0"/>
                <a:cs typeface="Poppins" pitchFamily="2" charset="77"/>
              </a:rPr>
              <a:t> </a:t>
            </a:r>
          </a:p>
          <a:p>
            <a:pPr algn="ctr"/>
            <a:r>
              <a:rPr lang="en-US" sz="1500" dirty="0">
                <a:solidFill>
                  <a:srgbClr val="FFFF00"/>
                </a:solidFill>
                <a:latin typeface="Poppins" pitchFamily="2" charset="77"/>
                <a:ea typeface="League Spartan" charset="0"/>
                <a:cs typeface="Poppins" pitchFamily="2" charset="77"/>
              </a:rPr>
              <a:t>et à </a:t>
            </a:r>
            <a:r>
              <a:rPr lang="en-US" sz="1500" dirty="0" err="1">
                <a:solidFill>
                  <a:srgbClr val="FFFF00"/>
                </a:solidFill>
                <a:latin typeface="Poppins" pitchFamily="2" charset="77"/>
                <a:ea typeface="League Spartan" charset="0"/>
                <a:cs typeface="Poppins" pitchFamily="2" charset="77"/>
              </a:rPr>
              <a:t>l’intensité</a:t>
            </a:r>
            <a:r>
              <a:rPr lang="en-US" sz="1500" dirty="0">
                <a:solidFill>
                  <a:srgbClr val="FFFF00"/>
                </a:solidFill>
                <a:latin typeface="Poppins" pitchFamily="2" charset="77"/>
                <a:ea typeface="League Spartan" charset="0"/>
                <a:cs typeface="Poppins" pitchFamily="2" charset="77"/>
              </a:rPr>
              <a:t> </a:t>
            </a:r>
          </a:p>
          <a:p>
            <a:pPr algn="ctr"/>
            <a:r>
              <a:rPr lang="en-US" sz="1500" dirty="0">
                <a:solidFill>
                  <a:srgbClr val="FFFF00"/>
                </a:solidFill>
                <a:latin typeface="Poppins" pitchFamily="2" charset="77"/>
                <a:ea typeface="League Spartan" charset="0"/>
                <a:cs typeface="Poppins" pitchFamily="2" charset="77"/>
              </a:rPr>
              <a:t>de </a:t>
            </a:r>
            <a:r>
              <a:rPr lang="en-US" sz="1500" dirty="0" err="1">
                <a:solidFill>
                  <a:srgbClr val="FFFF00"/>
                </a:solidFill>
                <a:latin typeface="Poppins" pitchFamily="2" charset="77"/>
                <a:ea typeface="League Spartan" charset="0"/>
                <a:cs typeface="Poppins" pitchFamily="2" charset="77"/>
              </a:rPr>
              <a:t>l’oestrus</a:t>
            </a:r>
            <a:endParaRPr lang="en-US" sz="1500" dirty="0">
              <a:solidFill>
                <a:srgbClr val="FFFF00"/>
              </a:solidFill>
              <a:latin typeface="Poppins" pitchFamily="2" charset="77"/>
              <a:ea typeface="League Spartan" charset="0"/>
              <a:cs typeface="Poppins" pitchFamily="2" charset="77"/>
            </a:endParaRPr>
          </a:p>
        </p:txBody>
      </p:sp>
      <p:cxnSp>
        <p:nvCxnSpPr>
          <p:cNvPr id="24" name="Straight Connector 23">
            <a:extLst>
              <a:ext uri="{FF2B5EF4-FFF2-40B4-BE49-F238E27FC236}">
                <a16:creationId xmlns:a16="http://schemas.microsoft.com/office/drawing/2014/main" id="{81E572B1-B8EE-C14B-AFF5-0C104ED153C5}"/>
              </a:ext>
            </a:extLst>
          </p:cNvPr>
          <p:cNvCxnSpPr>
            <a:cxnSpLocks/>
          </p:cNvCxnSpPr>
          <p:nvPr/>
        </p:nvCxnSpPr>
        <p:spPr>
          <a:xfrm flipH="1">
            <a:off x="5484622" y="2856640"/>
            <a:ext cx="1648256"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36E721-F8A3-B049-9B6E-5A64320A01A6}"/>
              </a:ext>
            </a:extLst>
          </p:cNvPr>
          <p:cNvCxnSpPr>
            <a:cxnSpLocks/>
            <a:stCxn id="53" idx="6"/>
          </p:cNvCxnSpPr>
          <p:nvPr/>
        </p:nvCxnSpPr>
        <p:spPr>
          <a:xfrm flipH="1" flipV="1">
            <a:off x="5110811" y="1717278"/>
            <a:ext cx="1547127" cy="558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31519F-0650-DE45-8813-C17428020C01}"/>
              </a:ext>
            </a:extLst>
          </p:cNvPr>
          <p:cNvCxnSpPr>
            <a:cxnSpLocks/>
            <a:stCxn id="87" idx="6"/>
          </p:cNvCxnSpPr>
          <p:nvPr/>
        </p:nvCxnSpPr>
        <p:spPr>
          <a:xfrm flipH="1">
            <a:off x="2253605" y="3281180"/>
            <a:ext cx="128665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5CF1CF8-336C-1A46-9660-E6F83AFFEFF2}"/>
              </a:ext>
            </a:extLst>
          </p:cNvPr>
          <p:cNvSpPr txBox="1"/>
          <p:nvPr/>
        </p:nvSpPr>
        <p:spPr>
          <a:xfrm>
            <a:off x="2459658" y="2940051"/>
            <a:ext cx="936345" cy="342337"/>
          </a:xfrm>
          <a:prstGeom prst="rect">
            <a:avLst/>
          </a:prstGeom>
          <a:noFill/>
        </p:spPr>
        <p:txBody>
          <a:bodyPr wrap="none" lIns="34226" tIns="17113" rIns="34226" bIns="17113" rtlCol="0" anchor="b" anchorCtr="0">
            <a:spAutoFit/>
          </a:bodyPr>
          <a:lstStyle/>
          <a:p>
            <a:pPr algn="ctr"/>
            <a:r>
              <a:rPr lang="en-US" sz="1000" b="1" dirty="0" err="1">
                <a:solidFill>
                  <a:srgbClr val="E46C0A"/>
                </a:solidFill>
                <a:latin typeface="Poppins" pitchFamily="2" charset="77"/>
                <a:ea typeface="League Spartan" charset="0"/>
                <a:cs typeface="Poppins" pitchFamily="2" charset="77"/>
              </a:rPr>
              <a:t>STADE</a:t>
            </a:r>
            <a:r>
              <a:rPr lang="en-US" sz="1000" b="1" dirty="0">
                <a:solidFill>
                  <a:srgbClr val="E46C0A"/>
                </a:solidFill>
                <a:latin typeface="Poppins" pitchFamily="2" charset="77"/>
                <a:ea typeface="League Spartan" charset="0"/>
                <a:cs typeface="Poppins" pitchFamily="2" charset="77"/>
              </a:rPr>
              <a:t> DU </a:t>
            </a:r>
          </a:p>
          <a:p>
            <a:pPr algn="ctr"/>
            <a:r>
              <a:rPr lang="en-US" sz="1000" b="1" dirty="0">
                <a:solidFill>
                  <a:srgbClr val="E46C0A"/>
                </a:solidFill>
                <a:latin typeface="Poppins" pitchFamily="2" charset="77"/>
                <a:ea typeface="League Spartan" charset="0"/>
                <a:cs typeface="Poppins" pitchFamily="2" charset="77"/>
              </a:rPr>
              <a:t>POSTPARTUM</a:t>
            </a:r>
          </a:p>
        </p:txBody>
      </p:sp>
      <p:sp>
        <p:nvSpPr>
          <p:cNvPr id="40" name="TextBox 39">
            <a:extLst>
              <a:ext uri="{FF2B5EF4-FFF2-40B4-BE49-F238E27FC236}">
                <a16:creationId xmlns:a16="http://schemas.microsoft.com/office/drawing/2014/main" id="{D8005314-46AC-134F-83EB-9C062AB570B1}"/>
              </a:ext>
            </a:extLst>
          </p:cNvPr>
          <p:cNvSpPr txBox="1"/>
          <p:nvPr/>
        </p:nvSpPr>
        <p:spPr>
          <a:xfrm>
            <a:off x="5615686" y="2425793"/>
            <a:ext cx="1349919" cy="342337"/>
          </a:xfrm>
          <a:prstGeom prst="rect">
            <a:avLst/>
          </a:prstGeom>
          <a:noFill/>
        </p:spPr>
        <p:txBody>
          <a:bodyPr wrap="none" lIns="34226" tIns="17113" rIns="34226" bIns="17113" rtlCol="0" anchor="b" anchorCtr="0">
            <a:spAutoFit/>
          </a:bodyPr>
          <a:lstStyle/>
          <a:p>
            <a:pPr algn="r"/>
            <a:r>
              <a:rPr lang="en-US" sz="1000" b="1" dirty="0">
                <a:solidFill>
                  <a:srgbClr val="E46C0A"/>
                </a:solidFill>
                <a:latin typeface="Poppins" pitchFamily="2" charset="77"/>
                <a:ea typeface="League Spartan" charset="0"/>
                <a:cs typeface="Poppins" pitchFamily="2" charset="77"/>
              </a:rPr>
              <a:t>N CELLULES DU </a:t>
            </a:r>
            <a:r>
              <a:rPr lang="en-US" sz="1000" b="1" dirty="0" err="1">
                <a:solidFill>
                  <a:srgbClr val="E46C0A"/>
                </a:solidFill>
                <a:latin typeface="Poppins" pitchFamily="2" charset="77"/>
                <a:ea typeface="League Spartan" charset="0"/>
                <a:cs typeface="Poppins" pitchFamily="2" charset="77"/>
              </a:rPr>
              <a:t>LAIT</a:t>
            </a:r>
            <a:r>
              <a:rPr lang="en-US" sz="1000" b="1" dirty="0">
                <a:solidFill>
                  <a:srgbClr val="E46C0A"/>
                </a:solidFill>
                <a:latin typeface="Poppins" pitchFamily="2" charset="77"/>
                <a:ea typeface="League Spartan" charset="0"/>
                <a:cs typeface="Poppins" pitchFamily="2" charset="77"/>
              </a:rPr>
              <a:t> </a:t>
            </a:r>
          </a:p>
          <a:p>
            <a:pPr algn="r"/>
            <a:r>
              <a:rPr lang="en-US" sz="1000" b="1" dirty="0">
                <a:solidFill>
                  <a:srgbClr val="E46C0A"/>
                </a:solidFill>
                <a:latin typeface="Poppins" pitchFamily="2" charset="77"/>
                <a:ea typeface="League Spartan" charset="0"/>
                <a:cs typeface="Poppins" pitchFamily="2" charset="77"/>
              </a:rPr>
              <a:t>AVANT </a:t>
            </a:r>
            <a:r>
              <a:rPr lang="en-US" sz="1000" b="1" dirty="0" err="1">
                <a:solidFill>
                  <a:srgbClr val="E46C0A"/>
                </a:solidFill>
                <a:latin typeface="Poppins" pitchFamily="2" charset="77"/>
                <a:ea typeface="League Spartan" charset="0"/>
                <a:cs typeface="Poppins" pitchFamily="2" charset="77"/>
              </a:rPr>
              <a:t>L’OESTRUS</a:t>
            </a:r>
            <a:r>
              <a:rPr lang="en-US" sz="1000" b="1" dirty="0">
                <a:solidFill>
                  <a:srgbClr val="E46C0A"/>
                </a:solidFill>
                <a:latin typeface="Poppins" pitchFamily="2" charset="77"/>
                <a:ea typeface="League Spartan" charset="0"/>
                <a:cs typeface="Poppins" pitchFamily="2" charset="77"/>
              </a:rPr>
              <a:t> </a:t>
            </a:r>
          </a:p>
        </p:txBody>
      </p:sp>
      <p:sp>
        <p:nvSpPr>
          <p:cNvPr id="42" name="TextBox 41">
            <a:extLst>
              <a:ext uri="{FF2B5EF4-FFF2-40B4-BE49-F238E27FC236}">
                <a16:creationId xmlns:a16="http://schemas.microsoft.com/office/drawing/2014/main" id="{DD7369B2-86EA-1D46-9D1F-339ACF90FAFC}"/>
              </a:ext>
            </a:extLst>
          </p:cNvPr>
          <p:cNvSpPr txBox="1"/>
          <p:nvPr/>
        </p:nvSpPr>
        <p:spPr>
          <a:xfrm>
            <a:off x="4857284" y="1290683"/>
            <a:ext cx="1450909" cy="342337"/>
          </a:xfrm>
          <a:prstGeom prst="rect">
            <a:avLst/>
          </a:prstGeom>
          <a:noFill/>
        </p:spPr>
        <p:txBody>
          <a:bodyPr wrap="none" lIns="34226" tIns="17113" rIns="34226" bIns="17113" rtlCol="0" anchor="b" anchorCtr="0">
            <a:spAutoFit/>
          </a:bodyPr>
          <a:lstStyle/>
          <a:p>
            <a:pPr algn="r"/>
            <a:r>
              <a:rPr lang="en-US" sz="1000" b="1" dirty="0">
                <a:solidFill>
                  <a:srgbClr val="E46C0A"/>
                </a:solidFill>
                <a:latin typeface="Poppins" pitchFamily="2" charset="77"/>
                <a:ea typeface="League Spartan" charset="0"/>
                <a:cs typeface="Poppins" pitchFamily="2" charset="77"/>
              </a:rPr>
              <a:t>PRODUCTION DE </a:t>
            </a:r>
            <a:r>
              <a:rPr lang="en-US" sz="1000" b="1" dirty="0" err="1">
                <a:solidFill>
                  <a:srgbClr val="E46C0A"/>
                </a:solidFill>
                <a:latin typeface="Poppins" pitchFamily="2" charset="77"/>
                <a:ea typeface="League Spartan" charset="0"/>
                <a:cs typeface="Poppins" pitchFamily="2" charset="77"/>
              </a:rPr>
              <a:t>LAIT</a:t>
            </a:r>
            <a:r>
              <a:rPr lang="en-US" sz="1000" b="1" dirty="0">
                <a:solidFill>
                  <a:srgbClr val="E46C0A"/>
                </a:solidFill>
                <a:latin typeface="Poppins" pitchFamily="2" charset="77"/>
                <a:ea typeface="League Spartan" charset="0"/>
                <a:cs typeface="Poppins" pitchFamily="2" charset="77"/>
              </a:rPr>
              <a:t> </a:t>
            </a:r>
          </a:p>
          <a:p>
            <a:pPr algn="r"/>
            <a:r>
              <a:rPr lang="en-US" sz="1000" b="1" dirty="0">
                <a:solidFill>
                  <a:srgbClr val="E46C0A"/>
                </a:solidFill>
                <a:latin typeface="Poppins" pitchFamily="2" charset="77"/>
                <a:ea typeface="League Spartan" charset="0"/>
                <a:cs typeface="Poppins" pitchFamily="2" charset="77"/>
              </a:rPr>
              <a:t>AVANT </a:t>
            </a:r>
            <a:r>
              <a:rPr lang="en-US" sz="1000" b="1" dirty="0" err="1">
                <a:solidFill>
                  <a:srgbClr val="E46C0A"/>
                </a:solidFill>
                <a:latin typeface="Poppins" pitchFamily="2" charset="77"/>
                <a:ea typeface="League Spartan" charset="0"/>
                <a:cs typeface="Poppins" pitchFamily="2" charset="77"/>
              </a:rPr>
              <a:t>L’OESTRUS</a:t>
            </a:r>
            <a:endParaRPr lang="en-US" sz="1000" b="1" dirty="0">
              <a:solidFill>
                <a:srgbClr val="E46C0A"/>
              </a:solidFill>
              <a:latin typeface="Poppins" pitchFamily="2" charset="77"/>
              <a:ea typeface="League Spartan" charset="0"/>
              <a:cs typeface="Poppins" pitchFamily="2" charset="77"/>
            </a:endParaRPr>
          </a:p>
        </p:txBody>
      </p:sp>
      <p:sp>
        <p:nvSpPr>
          <p:cNvPr id="67" name="Subtitle 2">
            <a:extLst>
              <a:ext uri="{FF2B5EF4-FFF2-40B4-BE49-F238E27FC236}">
                <a16:creationId xmlns:a16="http://schemas.microsoft.com/office/drawing/2014/main" id="{099AE79C-2867-EC41-B2A0-CC1AE453CA1C}"/>
              </a:ext>
            </a:extLst>
          </p:cNvPr>
          <p:cNvSpPr txBox="1">
            <a:spLocks/>
          </p:cNvSpPr>
          <p:nvPr/>
        </p:nvSpPr>
        <p:spPr>
          <a:xfrm>
            <a:off x="161311" y="995246"/>
            <a:ext cx="2065400"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est</a:t>
            </a:r>
            <a:r>
              <a:rPr lang="en-US" sz="1000" dirty="0">
                <a:solidFill>
                  <a:schemeClr val="tx1"/>
                </a:solidFill>
                <a:latin typeface="+mn-lt"/>
                <a:ea typeface="Lato Light" panose="020F0502020204030203" pitchFamily="34" charset="0"/>
                <a:cs typeface="Mukta ExtraLight" panose="020B0000000000000000" pitchFamily="34" charset="77"/>
              </a:rPr>
              <a:t> plus long chez les </a:t>
            </a:r>
            <a:r>
              <a:rPr lang="en-US" sz="1000" dirty="0" err="1">
                <a:solidFill>
                  <a:schemeClr val="tx1"/>
                </a:solidFill>
                <a:latin typeface="+mn-lt"/>
                <a:ea typeface="Lato Light" panose="020F0502020204030203" pitchFamily="34" charset="0"/>
                <a:cs typeface="Mukta ExtraLight" panose="020B0000000000000000" pitchFamily="34" charset="77"/>
              </a:rPr>
              <a:t>multipares</a:t>
            </a:r>
            <a:r>
              <a:rPr lang="en-US" sz="1000" dirty="0">
                <a:solidFill>
                  <a:schemeClr val="tx1"/>
                </a:solidFill>
                <a:latin typeface="+mn-lt"/>
                <a:ea typeface="Lato Light" panose="020F0502020204030203" pitchFamily="34" charset="0"/>
                <a:cs typeface="Mukta ExtraLight" panose="020B0000000000000000" pitchFamily="34" charset="77"/>
              </a:rPr>
              <a:t> (</a:t>
            </a:r>
            <a:r>
              <a:rPr lang="fr-BE" sz="1000" dirty="0">
                <a:latin typeface="+mn-lt"/>
              </a:rPr>
              <a:t>13.15 ± 0.31 h) </a:t>
            </a:r>
            <a:r>
              <a:rPr lang="en-US" sz="1000" dirty="0">
                <a:solidFill>
                  <a:schemeClr val="tx1"/>
                </a:solidFill>
                <a:latin typeface="+mn-lt"/>
                <a:ea typeface="Lato Light" panose="020F0502020204030203" pitchFamily="34" charset="0"/>
                <a:cs typeface="Mukta ExtraLight" panose="020B0000000000000000" pitchFamily="34" charset="77"/>
              </a:rPr>
              <a:t>que chez les </a:t>
            </a:r>
            <a:r>
              <a:rPr lang="en-US" sz="1000" dirty="0" err="1">
                <a:solidFill>
                  <a:schemeClr val="tx1"/>
                </a:solidFill>
                <a:latin typeface="+mn-lt"/>
                <a:ea typeface="Lato Light" panose="020F0502020204030203" pitchFamily="34" charset="0"/>
                <a:cs typeface="Mukta ExtraLight" panose="020B0000000000000000" pitchFamily="34" charset="77"/>
              </a:rPr>
              <a:t>primipares</a:t>
            </a:r>
            <a:r>
              <a:rPr lang="en-US" sz="1000" dirty="0">
                <a:solidFill>
                  <a:schemeClr val="tx1"/>
                </a:solidFill>
                <a:latin typeface="+mn-lt"/>
                <a:ea typeface="Lato Light" panose="020F0502020204030203" pitchFamily="34" charset="0"/>
                <a:cs typeface="Mukta ExtraLight" panose="020B0000000000000000" pitchFamily="34" charset="77"/>
              </a:rPr>
              <a:t> .(</a:t>
            </a:r>
            <a:r>
              <a:rPr lang="fr-BE" sz="1000" dirty="0">
                <a:latin typeface="+mn-lt"/>
              </a:rPr>
              <a:t>(12.52 ± 0.32 h)</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cxnSp>
        <p:nvCxnSpPr>
          <p:cNvPr id="54" name="Straight Connector 30">
            <a:extLst>
              <a:ext uri="{FF2B5EF4-FFF2-40B4-BE49-F238E27FC236}">
                <a16:creationId xmlns:a16="http://schemas.microsoft.com/office/drawing/2014/main" id="{520552F9-AA1B-D942-8D94-9FDBC7831EA9}"/>
              </a:ext>
            </a:extLst>
          </p:cNvPr>
          <p:cNvCxnSpPr>
            <a:cxnSpLocks/>
          </p:cNvCxnSpPr>
          <p:nvPr/>
        </p:nvCxnSpPr>
        <p:spPr>
          <a:xfrm flipH="1">
            <a:off x="5010884" y="1708154"/>
            <a:ext cx="99928" cy="31996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0" name="Oval 11">
            <a:extLst>
              <a:ext uri="{FF2B5EF4-FFF2-40B4-BE49-F238E27FC236}">
                <a16:creationId xmlns:a16="http://schemas.microsoft.com/office/drawing/2014/main" id="{43797F0D-C1BB-A544-B748-967CCE9A2A9B}"/>
              </a:ext>
            </a:extLst>
          </p:cNvPr>
          <p:cNvSpPr/>
          <p:nvPr/>
        </p:nvSpPr>
        <p:spPr>
          <a:xfrm>
            <a:off x="5473353" y="2798991"/>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68" name="Oval 7">
            <a:extLst>
              <a:ext uri="{FF2B5EF4-FFF2-40B4-BE49-F238E27FC236}">
                <a16:creationId xmlns:a16="http://schemas.microsoft.com/office/drawing/2014/main" id="{372D03B4-CF98-6A4B-B047-5F202522C825}"/>
              </a:ext>
            </a:extLst>
          </p:cNvPr>
          <p:cNvSpPr/>
          <p:nvPr/>
        </p:nvSpPr>
        <p:spPr>
          <a:xfrm>
            <a:off x="4948522" y="1949845"/>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35" name="Block Arc 5">
            <a:extLst>
              <a:ext uri="{FF2B5EF4-FFF2-40B4-BE49-F238E27FC236}">
                <a16:creationId xmlns:a16="http://schemas.microsoft.com/office/drawing/2014/main" id="{3839A55E-6DFD-0242-8ED4-F67B9BF5082D}"/>
              </a:ext>
            </a:extLst>
          </p:cNvPr>
          <p:cNvSpPr/>
          <p:nvPr/>
        </p:nvSpPr>
        <p:spPr>
          <a:xfrm rot="16200000">
            <a:off x="3281909" y="2017217"/>
            <a:ext cx="2111612" cy="1867080"/>
          </a:xfrm>
          <a:prstGeom prst="blockArc">
            <a:avLst>
              <a:gd name="adj1" fmla="val 10800000"/>
              <a:gd name="adj2" fmla="val 0"/>
              <a:gd name="adj3" fmla="val 198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solidFill>
                <a:schemeClr val="tx1"/>
              </a:solidFill>
              <a:latin typeface="Lato Light" panose="020F0502020204030203" pitchFamily="34" charset="0"/>
            </a:endParaRPr>
          </a:p>
        </p:txBody>
      </p:sp>
      <p:sp>
        <p:nvSpPr>
          <p:cNvPr id="39" name="Subtitle 2">
            <a:extLst>
              <a:ext uri="{FF2B5EF4-FFF2-40B4-BE49-F238E27FC236}">
                <a16:creationId xmlns:a16="http://schemas.microsoft.com/office/drawing/2014/main" id="{099AE79C-2867-EC41-B2A0-CC1AE453CA1C}"/>
              </a:ext>
            </a:extLst>
          </p:cNvPr>
          <p:cNvSpPr txBox="1">
            <a:spLocks/>
          </p:cNvSpPr>
          <p:nvPr/>
        </p:nvSpPr>
        <p:spPr>
          <a:xfrm>
            <a:off x="161311" y="2869541"/>
            <a:ext cx="1828822"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a:solidFill>
                  <a:schemeClr val="tx1"/>
                </a:solidFill>
                <a:latin typeface="+mn-lt"/>
                <a:ea typeface="Lato Light" panose="020F0502020204030203" pitchFamily="34" charset="0"/>
                <a:cs typeface="Mukta ExtraLight" panose="020B0000000000000000" pitchFamily="34" charset="77"/>
              </a:rPr>
              <a:t>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de 0,84 h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le </a:t>
            </a:r>
            <a:r>
              <a:rPr lang="en-US" sz="1000" dirty="0" err="1">
                <a:solidFill>
                  <a:schemeClr val="tx1"/>
                </a:solidFill>
                <a:latin typeface="+mn-lt"/>
                <a:ea typeface="Lato Light" panose="020F0502020204030203" pitchFamily="34" charset="0"/>
                <a:cs typeface="Mukta ExtraLight" panose="020B0000000000000000" pitchFamily="34" charset="77"/>
              </a:rPr>
              <a:t>stade</a:t>
            </a:r>
            <a:r>
              <a:rPr lang="en-US" sz="1000" dirty="0">
                <a:solidFill>
                  <a:schemeClr val="tx1"/>
                </a:solidFill>
                <a:latin typeface="+mn-lt"/>
                <a:ea typeface="Lato Light" panose="020F0502020204030203" pitchFamily="34" charset="0"/>
                <a:cs typeface="Mukta ExtraLight" panose="020B0000000000000000" pitchFamily="34" charset="77"/>
              </a:rPr>
              <a:t> du PP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de 100 </a:t>
            </a:r>
            <a:r>
              <a:rPr lang="en-US" sz="1000" dirty="0" err="1">
                <a:solidFill>
                  <a:schemeClr val="tx1"/>
                </a:solidFill>
                <a:latin typeface="+mn-lt"/>
                <a:ea typeface="Lato Light" panose="020F0502020204030203" pitchFamily="34" charset="0"/>
                <a:cs typeface="Mukta ExtraLight" panose="020B0000000000000000" pitchFamily="34" charset="77"/>
              </a:rPr>
              <a:t>jours</a:t>
            </a:r>
            <a:r>
              <a:rPr lang="en-US" sz="1000" dirty="0">
                <a:solidFill>
                  <a:schemeClr val="tx1"/>
                </a:solidFill>
                <a:latin typeface="+mn-lt"/>
                <a:ea typeface="Lato Light" panose="020F0502020204030203" pitchFamily="34" charset="0"/>
                <a:cs typeface="Mukta ExtraLight" panose="020B0000000000000000" pitchFamily="34" charset="77"/>
              </a:rPr>
              <a:t>.  </a:t>
            </a:r>
          </a:p>
        </p:txBody>
      </p:sp>
      <p:sp>
        <p:nvSpPr>
          <p:cNvPr id="43" name="Subtitle 2">
            <a:extLst>
              <a:ext uri="{FF2B5EF4-FFF2-40B4-BE49-F238E27FC236}">
                <a16:creationId xmlns:a16="http://schemas.microsoft.com/office/drawing/2014/main" id="{099AE79C-2867-EC41-B2A0-CC1AE453CA1C}"/>
              </a:ext>
            </a:extLst>
          </p:cNvPr>
          <p:cNvSpPr txBox="1">
            <a:spLocks/>
          </p:cNvSpPr>
          <p:nvPr/>
        </p:nvSpPr>
        <p:spPr>
          <a:xfrm>
            <a:off x="161311" y="1813736"/>
            <a:ext cx="2658941"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a:solidFill>
                  <a:schemeClr val="tx1"/>
                </a:solidFill>
                <a:latin typeface="+mn-lt"/>
                <a:ea typeface="Lato Light" panose="020F0502020204030203" pitchFamily="34" charset="0"/>
                <a:cs typeface="Mukta ExtraLight" panose="020B0000000000000000" pitchFamily="34" charset="77"/>
              </a:rPr>
              <a:t>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le </a:t>
            </a:r>
            <a:r>
              <a:rPr lang="en-US" sz="1000" dirty="0" err="1">
                <a:solidFill>
                  <a:schemeClr val="tx1"/>
                </a:solidFill>
                <a:latin typeface="+mn-lt"/>
                <a:ea typeface="Lato Light" panose="020F0502020204030203" pitchFamily="34" charset="0"/>
                <a:cs typeface="Mukta ExtraLight" panose="020B0000000000000000" pitchFamily="34" charset="77"/>
              </a:rPr>
              <a:t>THI</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 </a:t>
            </a:r>
            <a:r>
              <a:rPr lang="fr-BE" sz="1000" dirty="0">
                <a:solidFill>
                  <a:schemeClr val="tx1"/>
                </a:solidFill>
                <a:latin typeface="+mn-lt"/>
              </a:rPr>
              <a:t> </a:t>
            </a:r>
            <a:r>
              <a:rPr lang="fr-BE" sz="1000" dirty="0" err="1">
                <a:solidFill>
                  <a:schemeClr val="tx1"/>
                </a:solidFill>
                <a:latin typeface="+mn-lt"/>
              </a:rPr>
              <a:t>THI</a:t>
            </a:r>
            <a:r>
              <a:rPr lang="fr-BE" sz="1000" dirty="0">
                <a:solidFill>
                  <a:schemeClr val="tx1"/>
                </a:solidFill>
                <a:latin typeface="+mn-lt"/>
              </a:rPr>
              <a:t>&lt;50 : 13.58 ± 0.32 h et </a:t>
            </a:r>
            <a:r>
              <a:rPr lang="pt-BR" sz="1000" dirty="0">
                <a:solidFill>
                  <a:schemeClr val="tx1"/>
                </a:solidFill>
                <a:latin typeface="+mn-lt"/>
              </a:rPr>
              <a:t>THI 70: 11.18 ± 0.44 h</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sp>
        <p:nvSpPr>
          <p:cNvPr id="48" name="Oval 13">
            <a:extLst>
              <a:ext uri="{FF2B5EF4-FFF2-40B4-BE49-F238E27FC236}">
                <a16:creationId xmlns:a16="http://schemas.microsoft.com/office/drawing/2014/main" id="{E8921884-337B-674A-B211-0FE3B408C34C}"/>
              </a:ext>
            </a:extLst>
          </p:cNvPr>
          <p:cNvSpPr/>
          <p:nvPr/>
        </p:nvSpPr>
        <p:spPr>
          <a:xfrm>
            <a:off x="2086332" y="3144185"/>
            <a:ext cx="334546" cy="33055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50" name="Oval 13">
            <a:extLst>
              <a:ext uri="{FF2B5EF4-FFF2-40B4-BE49-F238E27FC236}">
                <a16:creationId xmlns:a16="http://schemas.microsoft.com/office/drawing/2014/main" id="{E8921884-337B-674A-B211-0FE3B408C34C}"/>
              </a:ext>
            </a:extLst>
          </p:cNvPr>
          <p:cNvSpPr/>
          <p:nvPr/>
        </p:nvSpPr>
        <p:spPr>
          <a:xfrm>
            <a:off x="6938711" y="2691365"/>
            <a:ext cx="334546" cy="33055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51" name="Subtitle 2">
            <a:extLst>
              <a:ext uri="{FF2B5EF4-FFF2-40B4-BE49-F238E27FC236}">
                <a16:creationId xmlns:a16="http://schemas.microsoft.com/office/drawing/2014/main" id="{099AE79C-2867-EC41-B2A0-CC1AE453CA1C}"/>
              </a:ext>
            </a:extLst>
          </p:cNvPr>
          <p:cNvSpPr txBox="1">
            <a:spLocks/>
          </p:cNvSpPr>
          <p:nvPr/>
        </p:nvSpPr>
        <p:spPr>
          <a:xfrm>
            <a:off x="7326068" y="2442497"/>
            <a:ext cx="1677884" cy="804002"/>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a:solidFill>
                  <a:schemeClr val="tx1"/>
                </a:solidFill>
                <a:latin typeface="+mn-lt"/>
                <a:ea typeface="Lato Light" panose="020F0502020204030203" pitchFamily="34" charset="0"/>
                <a:cs typeface="Mukta ExtraLight" panose="020B0000000000000000" pitchFamily="34" charset="77"/>
              </a:rPr>
              <a:t>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le </a:t>
            </a:r>
            <a:r>
              <a:rPr lang="en-US" sz="1000" dirty="0" err="1">
                <a:solidFill>
                  <a:schemeClr val="tx1"/>
                </a:solidFill>
                <a:latin typeface="+mn-lt"/>
                <a:ea typeface="Lato Light" panose="020F0502020204030203" pitchFamily="34" charset="0"/>
                <a:cs typeface="Mukta ExtraLight" panose="020B0000000000000000" pitchFamily="34" charset="77"/>
              </a:rPr>
              <a:t>comptage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cellulaire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 &lt;100.000 cell  : </a:t>
            </a:r>
            <a:r>
              <a:rPr lang="fr-BE" sz="1000" dirty="0">
                <a:solidFill>
                  <a:schemeClr val="tx1"/>
                </a:solidFill>
                <a:latin typeface="+mn-lt"/>
              </a:rPr>
              <a:t>15.15 ± 0.31 h et &gt;1.000.000 : 13.74 ± 0.44 h</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sp>
        <p:nvSpPr>
          <p:cNvPr id="53" name="Oval 13">
            <a:extLst>
              <a:ext uri="{FF2B5EF4-FFF2-40B4-BE49-F238E27FC236}">
                <a16:creationId xmlns:a16="http://schemas.microsoft.com/office/drawing/2014/main" id="{E8921884-337B-674A-B211-0FE3B408C34C}"/>
              </a:ext>
            </a:extLst>
          </p:cNvPr>
          <p:cNvSpPr/>
          <p:nvPr/>
        </p:nvSpPr>
        <p:spPr>
          <a:xfrm>
            <a:off x="6323392" y="1557584"/>
            <a:ext cx="334546" cy="3305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55" name="Subtitle 2">
            <a:extLst>
              <a:ext uri="{FF2B5EF4-FFF2-40B4-BE49-F238E27FC236}">
                <a16:creationId xmlns:a16="http://schemas.microsoft.com/office/drawing/2014/main" id="{099AE79C-2867-EC41-B2A0-CC1AE453CA1C}"/>
              </a:ext>
            </a:extLst>
          </p:cNvPr>
          <p:cNvSpPr txBox="1">
            <a:spLocks/>
          </p:cNvSpPr>
          <p:nvPr/>
        </p:nvSpPr>
        <p:spPr>
          <a:xfrm>
            <a:off x="6739639" y="1231176"/>
            <a:ext cx="2126225"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a:solidFill>
                  <a:schemeClr val="tx1"/>
                </a:solidFill>
                <a:latin typeface="+mn-lt"/>
                <a:ea typeface="Lato Light" panose="020F0502020204030203" pitchFamily="34" charset="0"/>
                <a:cs typeface="Mukta ExtraLight" panose="020B0000000000000000" pitchFamily="34" charset="77"/>
              </a:rPr>
              <a:t>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br>
              <a:rPr lang="en-US" sz="1000" dirty="0">
                <a:solidFill>
                  <a:schemeClr val="tx1"/>
                </a:solidFill>
                <a:latin typeface="+mn-lt"/>
                <a:ea typeface="Lato Light" panose="020F0502020204030203" pitchFamily="34" charset="0"/>
                <a:cs typeface="Mukta ExtraLight" panose="020B0000000000000000" pitchFamily="34" charset="77"/>
              </a:rPr>
            </a:br>
            <a:r>
              <a:rPr lang="en-US" sz="1000" dirty="0">
                <a:solidFill>
                  <a:schemeClr val="tx1"/>
                </a:solidFill>
                <a:latin typeface="+mn-lt"/>
                <a:ea typeface="Lato Light" panose="020F0502020204030203" pitchFamily="34" charset="0"/>
                <a:cs typeface="Mukta ExtraLight" panose="020B0000000000000000" pitchFamily="34" charset="77"/>
              </a:rPr>
              <a:t>de 0.38 h pour </a:t>
            </a:r>
            <a:r>
              <a:rPr lang="en-US" sz="1000" dirty="0" err="1">
                <a:solidFill>
                  <a:schemeClr val="tx1"/>
                </a:solidFill>
                <a:latin typeface="+mn-lt"/>
                <a:ea typeface="Lato Light" panose="020F0502020204030203" pitchFamily="34" charset="0"/>
                <a:cs typeface="Mukta ExtraLight" panose="020B0000000000000000" pitchFamily="34" charset="77"/>
              </a:rPr>
              <a:t>chaque</a:t>
            </a:r>
            <a:r>
              <a:rPr lang="en-US" sz="1000" dirty="0">
                <a:solidFill>
                  <a:schemeClr val="tx1"/>
                </a:solidFill>
                <a:latin typeface="+mn-lt"/>
                <a:ea typeface="Lato Light" panose="020F0502020204030203" pitchFamily="34" charset="0"/>
                <a:cs typeface="Mukta ExtraLight" panose="020B0000000000000000" pitchFamily="34" charset="77"/>
              </a:rPr>
              <a:t> augmentation</a:t>
            </a:r>
            <a:br>
              <a:rPr lang="en-US" sz="1000" dirty="0">
                <a:solidFill>
                  <a:schemeClr val="tx1"/>
                </a:solidFill>
                <a:latin typeface="+mn-lt"/>
                <a:ea typeface="Lato Light" panose="020F0502020204030203" pitchFamily="34" charset="0"/>
                <a:cs typeface="Mukta ExtraLight" panose="020B0000000000000000" pitchFamily="34" charset="77"/>
              </a:rPr>
            </a:br>
            <a:r>
              <a:rPr lang="en-US" sz="1000" dirty="0">
                <a:solidFill>
                  <a:schemeClr val="tx1"/>
                </a:solidFill>
                <a:latin typeface="+mn-lt"/>
                <a:ea typeface="Lato Light" panose="020F0502020204030203" pitchFamily="34" charset="0"/>
                <a:cs typeface="Mukta ExtraLight" panose="020B0000000000000000" pitchFamily="34" charset="77"/>
              </a:rPr>
              <a:t> de 10 kg de la production</a:t>
            </a:r>
          </a:p>
        </p:txBody>
      </p:sp>
      <p:cxnSp>
        <p:nvCxnSpPr>
          <p:cNvPr id="56" name="Straight Connector 25">
            <a:extLst>
              <a:ext uri="{FF2B5EF4-FFF2-40B4-BE49-F238E27FC236}">
                <a16:creationId xmlns:a16="http://schemas.microsoft.com/office/drawing/2014/main" id="{C736E721-F8A3-B049-9B6E-5A64320A01A6}"/>
              </a:ext>
            </a:extLst>
          </p:cNvPr>
          <p:cNvCxnSpPr>
            <a:cxnSpLocks/>
          </p:cNvCxnSpPr>
          <p:nvPr/>
        </p:nvCxnSpPr>
        <p:spPr>
          <a:xfrm flipH="1" flipV="1">
            <a:off x="4795728" y="3939902"/>
            <a:ext cx="2337150" cy="1066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41">
            <a:extLst>
              <a:ext uri="{FF2B5EF4-FFF2-40B4-BE49-F238E27FC236}">
                <a16:creationId xmlns:a16="http://schemas.microsoft.com/office/drawing/2014/main" id="{DD7369B2-86EA-1D46-9D1F-339ACF90FAFC}"/>
              </a:ext>
            </a:extLst>
          </p:cNvPr>
          <p:cNvSpPr txBox="1"/>
          <p:nvPr/>
        </p:nvSpPr>
        <p:spPr>
          <a:xfrm>
            <a:off x="5374051" y="3579862"/>
            <a:ext cx="1502205" cy="342337"/>
          </a:xfrm>
          <a:prstGeom prst="rect">
            <a:avLst/>
          </a:prstGeom>
          <a:noFill/>
        </p:spPr>
        <p:txBody>
          <a:bodyPr wrap="none" lIns="34226" tIns="17113" rIns="34226" bIns="17113" rtlCol="0" anchor="b" anchorCtr="0">
            <a:spAutoFit/>
          </a:bodyPr>
          <a:lstStyle/>
          <a:p>
            <a:pPr algn="r"/>
            <a:r>
              <a:rPr lang="en-US" sz="1000" b="1" dirty="0">
                <a:solidFill>
                  <a:srgbClr val="E46C0A"/>
                </a:solidFill>
                <a:latin typeface="Poppins" pitchFamily="2" charset="77"/>
                <a:ea typeface="League Spartan" charset="0"/>
                <a:cs typeface="Poppins" pitchFamily="2" charset="77"/>
              </a:rPr>
              <a:t>COMPOSITION DU </a:t>
            </a:r>
            <a:r>
              <a:rPr lang="en-US" sz="1000" b="1" dirty="0" err="1">
                <a:solidFill>
                  <a:srgbClr val="E46C0A"/>
                </a:solidFill>
                <a:latin typeface="Poppins" pitchFamily="2" charset="77"/>
                <a:ea typeface="League Spartan" charset="0"/>
                <a:cs typeface="Poppins" pitchFamily="2" charset="77"/>
              </a:rPr>
              <a:t>LAIT</a:t>
            </a:r>
            <a:endParaRPr lang="en-US" sz="1000" b="1" dirty="0">
              <a:solidFill>
                <a:srgbClr val="E46C0A"/>
              </a:solidFill>
              <a:latin typeface="Poppins" pitchFamily="2" charset="77"/>
              <a:ea typeface="League Spartan" charset="0"/>
              <a:cs typeface="Poppins" pitchFamily="2" charset="77"/>
            </a:endParaRPr>
          </a:p>
          <a:p>
            <a:pPr algn="r"/>
            <a:r>
              <a:rPr lang="en-US" sz="1000" b="1" dirty="0">
                <a:solidFill>
                  <a:srgbClr val="E46C0A"/>
                </a:solidFill>
                <a:latin typeface="Poppins" pitchFamily="2" charset="77"/>
                <a:ea typeface="League Spartan" charset="0"/>
                <a:cs typeface="Poppins" pitchFamily="2" charset="77"/>
              </a:rPr>
              <a:t>AVANT </a:t>
            </a:r>
            <a:r>
              <a:rPr lang="en-US" sz="1000" b="1" dirty="0" err="1">
                <a:solidFill>
                  <a:srgbClr val="E46C0A"/>
                </a:solidFill>
                <a:latin typeface="Poppins" pitchFamily="2" charset="77"/>
                <a:ea typeface="League Spartan" charset="0"/>
                <a:cs typeface="Poppins" pitchFamily="2" charset="77"/>
              </a:rPr>
              <a:t>L’OESTRUS</a:t>
            </a:r>
            <a:endParaRPr lang="en-US" sz="1000" b="1" dirty="0">
              <a:solidFill>
                <a:srgbClr val="E46C0A"/>
              </a:solidFill>
              <a:latin typeface="Poppins" pitchFamily="2" charset="77"/>
              <a:ea typeface="League Spartan" charset="0"/>
              <a:cs typeface="Poppins" pitchFamily="2" charset="77"/>
            </a:endParaRPr>
          </a:p>
        </p:txBody>
      </p:sp>
      <p:sp>
        <p:nvSpPr>
          <p:cNvPr id="65" name="Oval 13">
            <a:extLst>
              <a:ext uri="{FF2B5EF4-FFF2-40B4-BE49-F238E27FC236}">
                <a16:creationId xmlns:a16="http://schemas.microsoft.com/office/drawing/2014/main" id="{E8921884-337B-674A-B211-0FE3B408C34C}"/>
              </a:ext>
            </a:extLst>
          </p:cNvPr>
          <p:cNvSpPr/>
          <p:nvPr/>
        </p:nvSpPr>
        <p:spPr>
          <a:xfrm>
            <a:off x="6878343" y="3857690"/>
            <a:ext cx="334546" cy="33055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66" name="Oval 7">
            <a:extLst>
              <a:ext uri="{FF2B5EF4-FFF2-40B4-BE49-F238E27FC236}">
                <a16:creationId xmlns:a16="http://schemas.microsoft.com/office/drawing/2014/main" id="{372D03B4-CF98-6A4B-B047-5F202522C825}"/>
              </a:ext>
            </a:extLst>
          </p:cNvPr>
          <p:cNvSpPr/>
          <p:nvPr/>
        </p:nvSpPr>
        <p:spPr>
          <a:xfrm>
            <a:off x="4733367" y="3898274"/>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69" name="Subtitle 2">
            <a:extLst>
              <a:ext uri="{FF2B5EF4-FFF2-40B4-BE49-F238E27FC236}">
                <a16:creationId xmlns:a16="http://schemas.microsoft.com/office/drawing/2014/main" id="{099AE79C-2867-EC41-B2A0-CC1AE453CA1C}"/>
              </a:ext>
            </a:extLst>
          </p:cNvPr>
          <p:cNvSpPr txBox="1">
            <a:spLocks/>
          </p:cNvSpPr>
          <p:nvPr/>
        </p:nvSpPr>
        <p:spPr>
          <a:xfrm>
            <a:off x="4317320" y="4244751"/>
            <a:ext cx="1786370"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Une</a:t>
            </a:r>
            <a:r>
              <a:rPr lang="en-US" sz="1000" dirty="0">
                <a:solidFill>
                  <a:schemeClr val="tx1"/>
                </a:solidFill>
                <a:latin typeface="+mn-lt"/>
                <a:ea typeface="Lato Light" panose="020F0502020204030203" pitchFamily="34" charset="0"/>
                <a:cs typeface="Mukta ExtraLight" panose="020B0000000000000000" pitchFamily="34" charset="77"/>
              </a:rPr>
              <a:t> augmentation de 1 % de la </a:t>
            </a:r>
            <a:r>
              <a:rPr lang="en-US" sz="1000" dirty="0" err="1">
                <a:solidFill>
                  <a:schemeClr val="tx1"/>
                </a:solidFill>
                <a:latin typeface="+mn-lt"/>
                <a:ea typeface="Lato Light" panose="020F0502020204030203" pitchFamily="34" charset="0"/>
                <a:cs typeface="Mukta ExtraLight" panose="020B0000000000000000" pitchFamily="34" charset="77"/>
              </a:rPr>
              <a:t>protéine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de 1.88 h 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p>
        </p:txBody>
      </p:sp>
      <p:sp>
        <p:nvSpPr>
          <p:cNvPr id="71" name="TextBox 41">
            <a:extLst>
              <a:ext uri="{FF2B5EF4-FFF2-40B4-BE49-F238E27FC236}">
                <a16:creationId xmlns:a16="http://schemas.microsoft.com/office/drawing/2014/main" id="{DD7369B2-86EA-1D46-9D1F-339ACF90FAFC}"/>
              </a:ext>
            </a:extLst>
          </p:cNvPr>
          <p:cNvSpPr txBox="1"/>
          <p:nvPr/>
        </p:nvSpPr>
        <p:spPr>
          <a:xfrm>
            <a:off x="2767986" y="1300423"/>
            <a:ext cx="1170383" cy="188449"/>
          </a:xfrm>
          <a:prstGeom prst="rect">
            <a:avLst/>
          </a:prstGeom>
          <a:noFill/>
        </p:spPr>
        <p:txBody>
          <a:bodyPr wrap="none" lIns="34226" tIns="17113" rIns="34226" bIns="17113" rtlCol="0" anchor="b" anchorCtr="0">
            <a:spAutoFit/>
          </a:bodyPr>
          <a:lstStyle/>
          <a:p>
            <a:pPr algn="r"/>
            <a:r>
              <a:rPr lang="en-US" sz="1000" b="1" dirty="0">
                <a:solidFill>
                  <a:srgbClr val="E46C0A"/>
                </a:solidFill>
                <a:latin typeface="Poppins" pitchFamily="2" charset="77"/>
                <a:ea typeface="League Spartan" charset="0"/>
                <a:cs typeface="Poppins" pitchFamily="2" charset="77"/>
              </a:rPr>
              <a:t>N° DE LACTATION</a:t>
            </a:r>
          </a:p>
        </p:txBody>
      </p:sp>
      <p:sp>
        <p:nvSpPr>
          <p:cNvPr id="78" name="TextBox 41">
            <a:extLst>
              <a:ext uri="{FF2B5EF4-FFF2-40B4-BE49-F238E27FC236}">
                <a16:creationId xmlns:a16="http://schemas.microsoft.com/office/drawing/2014/main" id="{DD7369B2-86EA-1D46-9D1F-339ACF90FAFC}"/>
              </a:ext>
            </a:extLst>
          </p:cNvPr>
          <p:cNvSpPr txBox="1"/>
          <p:nvPr/>
        </p:nvSpPr>
        <p:spPr>
          <a:xfrm>
            <a:off x="3372320" y="1841862"/>
            <a:ext cx="282319" cy="188449"/>
          </a:xfrm>
          <a:prstGeom prst="rect">
            <a:avLst/>
          </a:prstGeom>
          <a:noFill/>
        </p:spPr>
        <p:txBody>
          <a:bodyPr wrap="none" lIns="34226" tIns="17113" rIns="34226" bIns="17113" rtlCol="0" anchor="b" anchorCtr="0">
            <a:spAutoFit/>
          </a:bodyPr>
          <a:lstStyle/>
          <a:p>
            <a:pPr algn="r"/>
            <a:r>
              <a:rPr lang="en-US" sz="1000" b="1" dirty="0" err="1">
                <a:solidFill>
                  <a:srgbClr val="E46C0A"/>
                </a:solidFill>
                <a:latin typeface="Poppins" pitchFamily="2" charset="77"/>
                <a:ea typeface="League Spartan" charset="0"/>
                <a:cs typeface="Poppins" pitchFamily="2" charset="77"/>
              </a:rPr>
              <a:t>THI</a:t>
            </a:r>
            <a:endParaRPr lang="en-US" sz="1000" b="1" dirty="0">
              <a:solidFill>
                <a:srgbClr val="E46C0A"/>
              </a:solidFill>
              <a:latin typeface="Poppins" pitchFamily="2" charset="77"/>
              <a:ea typeface="League Spartan" charset="0"/>
              <a:cs typeface="Poppins" pitchFamily="2" charset="77"/>
            </a:endParaRPr>
          </a:p>
        </p:txBody>
      </p:sp>
      <p:cxnSp>
        <p:nvCxnSpPr>
          <p:cNvPr id="80" name="Straight Connector 30">
            <a:extLst>
              <a:ext uri="{FF2B5EF4-FFF2-40B4-BE49-F238E27FC236}">
                <a16:creationId xmlns:a16="http://schemas.microsoft.com/office/drawing/2014/main" id="{520552F9-AA1B-D942-8D94-9FDBC7831EA9}"/>
              </a:ext>
            </a:extLst>
          </p:cNvPr>
          <p:cNvCxnSpPr>
            <a:cxnSpLocks/>
          </p:cNvCxnSpPr>
          <p:nvPr/>
        </p:nvCxnSpPr>
        <p:spPr>
          <a:xfrm>
            <a:off x="4061006" y="1529626"/>
            <a:ext cx="0" cy="40158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28">
            <a:extLst>
              <a:ext uri="{FF2B5EF4-FFF2-40B4-BE49-F238E27FC236}">
                <a16:creationId xmlns:a16="http://schemas.microsoft.com/office/drawing/2014/main" id="{5D2BD3F9-52BB-DF43-BA95-373B21C215AC}"/>
              </a:ext>
            </a:extLst>
          </p:cNvPr>
          <p:cNvCxnSpPr>
            <a:cxnSpLocks/>
          </p:cNvCxnSpPr>
          <p:nvPr/>
        </p:nvCxnSpPr>
        <p:spPr>
          <a:xfrm flipH="1">
            <a:off x="2453570" y="1538138"/>
            <a:ext cx="1607436"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Oval 13">
            <a:extLst>
              <a:ext uri="{FF2B5EF4-FFF2-40B4-BE49-F238E27FC236}">
                <a16:creationId xmlns:a16="http://schemas.microsoft.com/office/drawing/2014/main" id="{E8921884-337B-674A-B211-0FE3B408C34C}"/>
              </a:ext>
            </a:extLst>
          </p:cNvPr>
          <p:cNvSpPr/>
          <p:nvPr/>
        </p:nvSpPr>
        <p:spPr>
          <a:xfrm>
            <a:off x="2286297" y="1320754"/>
            <a:ext cx="334546" cy="3305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84" name="Oval 6">
            <a:extLst>
              <a:ext uri="{FF2B5EF4-FFF2-40B4-BE49-F238E27FC236}">
                <a16:creationId xmlns:a16="http://schemas.microsoft.com/office/drawing/2014/main" id="{28CE0B34-505A-FB45-92E4-0F96BBB86679}"/>
              </a:ext>
            </a:extLst>
          </p:cNvPr>
          <p:cNvSpPr/>
          <p:nvPr/>
        </p:nvSpPr>
        <p:spPr>
          <a:xfrm>
            <a:off x="4007217" y="1888133"/>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cxnSp>
        <p:nvCxnSpPr>
          <p:cNvPr id="91" name="Straight Connector 28">
            <a:extLst>
              <a:ext uri="{FF2B5EF4-FFF2-40B4-BE49-F238E27FC236}">
                <a16:creationId xmlns:a16="http://schemas.microsoft.com/office/drawing/2014/main" id="{5D2BD3F9-52BB-DF43-BA95-373B21C215AC}"/>
              </a:ext>
            </a:extLst>
          </p:cNvPr>
          <p:cNvCxnSpPr>
            <a:cxnSpLocks/>
          </p:cNvCxnSpPr>
          <p:nvPr/>
        </p:nvCxnSpPr>
        <p:spPr>
          <a:xfrm flipH="1" flipV="1">
            <a:off x="3012122" y="2076349"/>
            <a:ext cx="797725" cy="8106"/>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2" name="Oval 13">
            <a:extLst>
              <a:ext uri="{FF2B5EF4-FFF2-40B4-BE49-F238E27FC236}">
                <a16:creationId xmlns:a16="http://schemas.microsoft.com/office/drawing/2014/main" id="{E8921884-337B-674A-B211-0FE3B408C34C}"/>
              </a:ext>
            </a:extLst>
          </p:cNvPr>
          <p:cNvSpPr/>
          <p:nvPr/>
        </p:nvSpPr>
        <p:spPr>
          <a:xfrm>
            <a:off x="2958333" y="1916337"/>
            <a:ext cx="334546" cy="330550"/>
          </a:xfrm>
          <a:prstGeom prst="ellips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109" name="Oval 6">
            <a:extLst>
              <a:ext uri="{FF2B5EF4-FFF2-40B4-BE49-F238E27FC236}">
                <a16:creationId xmlns:a16="http://schemas.microsoft.com/office/drawing/2014/main" id="{28CE0B34-505A-FB45-92E4-0F96BBB86679}"/>
              </a:ext>
            </a:extLst>
          </p:cNvPr>
          <p:cNvSpPr/>
          <p:nvPr/>
        </p:nvSpPr>
        <p:spPr>
          <a:xfrm>
            <a:off x="3738272" y="2040980"/>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129" name="Rectangle à coins arrondis 128"/>
          <p:cNvSpPr/>
          <p:nvPr/>
        </p:nvSpPr>
        <p:spPr>
          <a:xfrm>
            <a:off x="268889" y="43722"/>
            <a:ext cx="8724228" cy="471505"/>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FR" sz="1300" dirty="0"/>
              <a:t>Selon </a:t>
            </a:r>
            <a:r>
              <a:rPr lang="fr-FR" sz="1300" dirty="0" err="1"/>
              <a:t>Tippenhauer</a:t>
            </a:r>
            <a:r>
              <a:rPr lang="fr-FR" sz="1300" dirty="0"/>
              <a:t> et al. </a:t>
            </a:r>
            <a:r>
              <a:rPr lang="fr-FR" sz="1300" dirty="0" err="1"/>
              <a:t>Factors</a:t>
            </a:r>
            <a:r>
              <a:rPr lang="fr-FR" sz="1300" dirty="0"/>
              <a:t> </a:t>
            </a:r>
            <a:r>
              <a:rPr lang="fr-FR" sz="1300" dirty="0" err="1"/>
              <a:t>associated</a:t>
            </a:r>
            <a:r>
              <a:rPr lang="fr-FR" sz="1300" dirty="0"/>
              <a:t> </a:t>
            </a:r>
            <a:r>
              <a:rPr lang="fr-FR" sz="1300" dirty="0" err="1"/>
              <a:t>with</a:t>
            </a:r>
            <a:r>
              <a:rPr lang="fr-FR" sz="1300" dirty="0"/>
              <a:t> </a:t>
            </a:r>
            <a:r>
              <a:rPr lang="fr-FR" sz="1300" dirty="0" err="1"/>
              <a:t>estrous</a:t>
            </a:r>
            <a:r>
              <a:rPr lang="fr-FR" sz="1300" dirty="0"/>
              <a:t> expression and </a:t>
            </a:r>
            <a:r>
              <a:rPr lang="fr-FR" sz="1300" dirty="0" err="1"/>
              <a:t>subsequent</a:t>
            </a:r>
            <a:r>
              <a:rPr lang="fr-FR" sz="1300" dirty="0"/>
              <a:t> </a:t>
            </a:r>
            <a:r>
              <a:rPr lang="fr-FR" sz="1300" dirty="0" err="1"/>
              <a:t>fertility</a:t>
            </a:r>
            <a:r>
              <a:rPr lang="fr-FR" sz="1300" dirty="0"/>
              <a:t> in </a:t>
            </a:r>
            <a:r>
              <a:rPr lang="fr-FR" sz="1300" dirty="0" err="1"/>
              <a:t>lactating</a:t>
            </a:r>
            <a:r>
              <a:rPr lang="fr-FR" sz="1300" dirty="0"/>
              <a:t> </a:t>
            </a:r>
            <a:r>
              <a:rPr lang="fr-FR" sz="1300" dirty="0" err="1"/>
              <a:t>dairy</a:t>
            </a:r>
            <a:r>
              <a:rPr lang="fr-FR" sz="1300" dirty="0"/>
              <a:t> </a:t>
            </a:r>
            <a:r>
              <a:rPr lang="fr-FR" sz="1300" dirty="0" err="1"/>
              <a:t>cows</a:t>
            </a:r>
            <a:r>
              <a:rPr lang="fr-FR" sz="1300" dirty="0"/>
              <a:t> </a:t>
            </a:r>
            <a:r>
              <a:rPr lang="fr-FR" sz="1300" dirty="0" err="1"/>
              <a:t>using</a:t>
            </a:r>
            <a:r>
              <a:rPr lang="fr-FR" sz="1300" dirty="0"/>
              <a:t> </a:t>
            </a:r>
            <a:r>
              <a:rPr lang="fr-FR" sz="1300" dirty="0" err="1"/>
              <a:t>automated</a:t>
            </a:r>
            <a:r>
              <a:rPr lang="fr-FR" sz="1300" dirty="0"/>
              <a:t> </a:t>
            </a:r>
            <a:r>
              <a:rPr lang="fr-FR" sz="1300" dirty="0" err="1"/>
              <a:t>activity</a:t>
            </a:r>
            <a:r>
              <a:rPr lang="fr-FR" sz="1300" dirty="0"/>
              <a:t> monitoring. J. </a:t>
            </a:r>
            <a:r>
              <a:rPr lang="fr-FR" sz="1300" dirty="0" err="1"/>
              <a:t>Dairy</a:t>
            </a:r>
            <a:r>
              <a:rPr lang="fr-FR" sz="1300" dirty="0"/>
              <a:t> </a:t>
            </a:r>
            <a:r>
              <a:rPr lang="fr-FR" sz="1300" dirty="0" err="1"/>
              <a:t>Sci</a:t>
            </a:r>
            <a:r>
              <a:rPr lang="fr-FR" sz="1300" dirty="0"/>
              <a:t>. 2020,104:6267–6282 </a:t>
            </a:r>
            <a:r>
              <a:rPr lang="fr-FR" sz="1300" u="sng" dirty="0">
                <a:hlinkClick r:id="rId3"/>
              </a:rPr>
              <a:t>https://doi.org/10.3168/jds.2020-19578</a:t>
            </a:r>
            <a:endParaRPr lang="fr-BE" sz="1300" dirty="0"/>
          </a:p>
        </p:txBody>
      </p:sp>
      <p:sp>
        <p:nvSpPr>
          <p:cNvPr id="82" name="Subtitle 2">
            <a:extLst>
              <a:ext uri="{FF2B5EF4-FFF2-40B4-BE49-F238E27FC236}">
                <a16:creationId xmlns:a16="http://schemas.microsoft.com/office/drawing/2014/main" id="{099AE79C-2867-EC41-B2A0-CC1AE453CA1C}"/>
              </a:ext>
            </a:extLst>
          </p:cNvPr>
          <p:cNvSpPr txBox="1">
            <a:spLocks/>
          </p:cNvSpPr>
          <p:nvPr/>
        </p:nvSpPr>
        <p:spPr>
          <a:xfrm>
            <a:off x="161311" y="1562884"/>
            <a:ext cx="2065400" cy="188449"/>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a:solidFill>
                  <a:schemeClr val="tx1"/>
                </a:solidFill>
                <a:latin typeface="+mn-lt"/>
                <a:ea typeface="Lato Light" panose="020F0502020204030203" pitchFamily="34" charset="0"/>
                <a:cs typeface="Mukta ExtraLight" panose="020B0000000000000000" pitchFamily="34" charset="77"/>
              </a:rPr>
              <a:t>Pas </a:t>
            </a:r>
            <a:r>
              <a:rPr lang="en-US" sz="1000" dirty="0" err="1">
                <a:solidFill>
                  <a:schemeClr val="tx1"/>
                </a:solidFill>
                <a:latin typeface="+mn-lt"/>
                <a:ea typeface="Lato Light" panose="020F0502020204030203" pitchFamily="34" charset="0"/>
                <a:cs typeface="Mukta ExtraLight" panose="020B0000000000000000" pitchFamily="34" charset="77"/>
              </a:rPr>
              <a:t>d’effet</a:t>
            </a:r>
            <a:r>
              <a:rPr lang="en-US" sz="1000" dirty="0">
                <a:solidFill>
                  <a:schemeClr val="tx1"/>
                </a:solidFill>
                <a:latin typeface="+mn-lt"/>
                <a:ea typeface="Lato Light" panose="020F0502020204030203" pitchFamily="34" charset="0"/>
                <a:cs typeface="Mukta ExtraLight" panose="020B0000000000000000" pitchFamily="34" charset="77"/>
              </a:rPr>
              <a:t> sur </a:t>
            </a: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sp>
        <p:nvSpPr>
          <p:cNvPr id="85" name="Subtitle 2">
            <a:extLst>
              <a:ext uri="{FF2B5EF4-FFF2-40B4-BE49-F238E27FC236}">
                <a16:creationId xmlns:a16="http://schemas.microsoft.com/office/drawing/2014/main" id="{099AE79C-2867-EC41-B2A0-CC1AE453CA1C}"/>
              </a:ext>
            </a:extLst>
          </p:cNvPr>
          <p:cNvSpPr txBox="1">
            <a:spLocks/>
          </p:cNvSpPr>
          <p:nvPr/>
        </p:nvSpPr>
        <p:spPr>
          <a:xfrm>
            <a:off x="161311" y="3438052"/>
            <a:ext cx="1794650" cy="342337"/>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avec le </a:t>
            </a:r>
            <a:r>
              <a:rPr lang="en-US" sz="1000" dirty="0" err="1">
                <a:solidFill>
                  <a:schemeClr val="tx1"/>
                </a:solidFill>
                <a:latin typeface="+mn-lt"/>
                <a:ea typeface="Lato Light" panose="020F0502020204030203" pitchFamily="34" charset="0"/>
                <a:cs typeface="Mukta ExtraLight" panose="020B0000000000000000" pitchFamily="34" charset="77"/>
              </a:rPr>
              <a:t>stade</a:t>
            </a:r>
            <a:r>
              <a:rPr lang="en-US" sz="1000" dirty="0">
                <a:solidFill>
                  <a:schemeClr val="tx1"/>
                </a:solidFill>
                <a:latin typeface="+mn-lt"/>
                <a:ea typeface="Lato Light" panose="020F0502020204030203" pitchFamily="34" charset="0"/>
                <a:cs typeface="Mukta ExtraLight" panose="020B0000000000000000" pitchFamily="34" charset="77"/>
              </a:rPr>
              <a:t> du postpartum</a:t>
            </a:r>
          </a:p>
        </p:txBody>
      </p:sp>
      <p:sp>
        <p:nvSpPr>
          <p:cNvPr id="86" name="Subtitle 2">
            <a:extLst>
              <a:ext uri="{FF2B5EF4-FFF2-40B4-BE49-F238E27FC236}">
                <a16:creationId xmlns:a16="http://schemas.microsoft.com/office/drawing/2014/main" id="{099AE79C-2867-EC41-B2A0-CC1AE453CA1C}"/>
              </a:ext>
            </a:extLst>
          </p:cNvPr>
          <p:cNvSpPr txBox="1">
            <a:spLocks/>
          </p:cNvSpPr>
          <p:nvPr/>
        </p:nvSpPr>
        <p:spPr>
          <a:xfrm>
            <a:off x="161312" y="2409319"/>
            <a:ext cx="2459532" cy="342337"/>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le </a:t>
            </a:r>
            <a:r>
              <a:rPr lang="en-US" sz="1000" dirty="0" err="1">
                <a:solidFill>
                  <a:schemeClr val="tx1"/>
                </a:solidFill>
                <a:latin typeface="+mn-lt"/>
                <a:ea typeface="Lato Light" panose="020F0502020204030203" pitchFamily="34" charset="0"/>
                <a:cs typeface="Mukta ExtraLight" panose="020B0000000000000000" pitchFamily="34" charset="77"/>
              </a:rPr>
              <a:t>THI</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(&lt;60 vs &gt; 60)</a:t>
            </a:r>
          </a:p>
        </p:txBody>
      </p:sp>
      <p:sp>
        <p:nvSpPr>
          <p:cNvPr id="87" name="Oval 9">
            <a:extLst>
              <a:ext uri="{FF2B5EF4-FFF2-40B4-BE49-F238E27FC236}">
                <a16:creationId xmlns:a16="http://schemas.microsoft.com/office/drawing/2014/main" id="{9A95AF00-44D6-0747-BF74-ECB53AFF74C3}"/>
              </a:ext>
            </a:extLst>
          </p:cNvPr>
          <p:cNvSpPr/>
          <p:nvPr/>
        </p:nvSpPr>
        <p:spPr>
          <a:xfrm>
            <a:off x="3415539" y="3218835"/>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88" name="Subtitle 2">
            <a:extLst>
              <a:ext uri="{FF2B5EF4-FFF2-40B4-BE49-F238E27FC236}">
                <a16:creationId xmlns:a16="http://schemas.microsoft.com/office/drawing/2014/main" id="{099AE79C-2867-EC41-B2A0-CC1AE453CA1C}"/>
              </a:ext>
            </a:extLst>
          </p:cNvPr>
          <p:cNvSpPr txBox="1">
            <a:spLocks/>
          </p:cNvSpPr>
          <p:nvPr/>
        </p:nvSpPr>
        <p:spPr>
          <a:xfrm>
            <a:off x="6739639" y="1813736"/>
            <a:ext cx="2185330" cy="342337"/>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la production </a:t>
            </a:r>
            <a:r>
              <a:rPr lang="en-US" sz="1000" dirty="0" err="1">
                <a:solidFill>
                  <a:schemeClr val="tx1"/>
                </a:solidFill>
                <a:latin typeface="+mn-lt"/>
                <a:ea typeface="Lato Light" panose="020F0502020204030203" pitchFamily="34" charset="0"/>
                <a:cs typeface="Mukta ExtraLight" panose="020B0000000000000000" pitchFamily="34" charset="77"/>
              </a:rPr>
              <a:t>laitière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a:t>
            </a:r>
          </a:p>
        </p:txBody>
      </p:sp>
      <p:sp>
        <p:nvSpPr>
          <p:cNvPr id="93" name="Subtitle 2">
            <a:extLst>
              <a:ext uri="{FF2B5EF4-FFF2-40B4-BE49-F238E27FC236}">
                <a16:creationId xmlns:a16="http://schemas.microsoft.com/office/drawing/2014/main" id="{099AE79C-2867-EC41-B2A0-CC1AE453CA1C}"/>
              </a:ext>
            </a:extLst>
          </p:cNvPr>
          <p:cNvSpPr txBox="1">
            <a:spLocks/>
          </p:cNvSpPr>
          <p:nvPr/>
        </p:nvSpPr>
        <p:spPr>
          <a:xfrm>
            <a:off x="6141990" y="4244751"/>
            <a:ext cx="2809888" cy="804002"/>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Une</a:t>
            </a:r>
            <a:r>
              <a:rPr lang="en-US" sz="1000" dirty="0">
                <a:solidFill>
                  <a:schemeClr val="tx1"/>
                </a:solidFill>
                <a:latin typeface="+mn-lt"/>
                <a:ea typeface="Lato Light" panose="020F0502020204030203" pitchFamily="34" charset="0"/>
                <a:cs typeface="Mukta ExtraLight" panose="020B0000000000000000" pitchFamily="34" charset="77"/>
              </a:rPr>
              <a:t> augmentation de 1 % de la </a:t>
            </a:r>
            <a:r>
              <a:rPr lang="en-US" sz="1000" dirty="0" err="1">
                <a:solidFill>
                  <a:schemeClr val="tx1"/>
                </a:solidFill>
                <a:latin typeface="+mn-lt"/>
                <a:ea typeface="Lato Light" panose="020F0502020204030203" pitchFamily="34" charset="0"/>
                <a:cs typeface="Mukta ExtraLight" panose="020B0000000000000000" pitchFamily="34" charset="77"/>
              </a:rPr>
              <a:t>protéine</a:t>
            </a:r>
            <a:r>
              <a:rPr lang="en-US" sz="1000" dirty="0">
                <a:solidFill>
                  <a:schemeClr val="tx1"/>
                </a:solidFill>
                <a:latin typeface="+mn-lt"/>
                <a:ea typeface="Lato Light" panose="020F0502020204030203" pitchFamily="34" charset="0"/>
                <a:cs typeface="Mukta ExtraLight" panose="020B0000000000000000" pitchFamily="34" charset="77"/>
              </a:rPr>
              <a:t> et de 1 % du lactose </a:t>
            </a:r>
            <a:r>
              <a:rPr lang="en-US" sz="1000" dirty="0" err="1">
                <a:solidFill>
                  <a:schemeClr val="tx1"/>
                </a:solidFill>
                <a:latin typeface="+mn-lt"/>
                <a:ea typeface="Lato Light" panose="020F0502020204030203" pitchFamily="34" charset="0"/>
                <a:cs typeface="Mukta ExtraLight" panose="020B0000000000000000" pitchFamily="34" charset="77"/>
              </a:rPr>
              <a:t>multiplie</a:t>
            </a:r>
            <a:r>
              <a:rPr lang="en-US" sz="1000" dirty="0">
                <a:solidFill>
                  <a:schemeClr val="tx1"/>
                </a:solidFill>
                <a:latin typeface="+mn-lt"/>
                <a:ea typeface="Lato Light" panose="020F0502020204030203" pitchFamily="34" charset="0"/>
                <a:cs typeface="Mukta ExtraLight" panose="020B0000000000000000" pitchFamily="34" charset="77"/>
              </a:rPr>
              <a:t> par 1.4 et 1.5  la </a:t>
            </a:r>
            <a:r>
              <a:rPr lang="en-US" sz="1000" dirty="0" err="1">
                <a:solidFill>
                  <a:schemeClr val="tx1"/>
                </a:solidFill>
                <a:latin typeface="+mn-lt"/>
                <a:ea typeface="Lato Light" panose="020F0502020204030203" pitchFamily="34" charset="0"/>
                <a:cs typeface="Mukta ExtraLight" panose="020B0000000000000000" pitchFamily="34" charset="77"/>
              </a:rPr>
              <a:t>probabilité</a:t>
            </a:r>
            <a:r>
              <a:rPr lang="en-US" sz="1000" dirty="0">
                <a:solidFill>
                  <a:schemeClr val="tx1"/>
                </a:solidFill>
                <a:latin typeface="+mn-lt"/>
                <a:ea typeface="Lato Light" panose="020F0502020204030203" pitchFamily="34" charset="0"/>
                <a:cs typeface="Mukta ExtraLight" panose="020B0000000000000000" pitchFamily="34" charset="77"/>
              </a:rPr>
              <a:t> d’un </a:t>
            </a:r>
            <a:r>
              <a:rPr lang="en-US" sz="1000" dirty="0" err="1">
                <a:solidFill>
                  <a:schemeClr val="tx1"/>
                </a:solidFill>
                <a:latin typeface="+mn-lt"/>
                <a:ea typeface="Lato Light" panose="020F0502020204030203" pitchFamily="34" charset="0"/>
                <a:cs typeface="Mukta ExtraLight" panose="020B0000000000000000" pitchFamily="34" charset="77"/>
              </a:rPr>
              <a:t>oestrus</a:t>
            </a:r>
            <a:r>
              <a:rPr lang="en-US" sz="1000" dirty="0">
                <a:solidFill>
                  <a:schemeClr val="tx1"/>
                </a:solidFill>
                <a:latin typeface="+mn-lt"/>
                <a:ea typeface="Lato Light" panose="020F0502020204030203" pitchFamily="34" charset="0"/>
                <a:cs typeface="Mukta ExtraLight" panose="020B0000000000000000" pitchFamily="34" charset="77"/>
              </a:rPr>
              <a:t> plus intense. </a:t>
            </a:r>
            <a:r>
              <a:rPr lang="en-US" sz="1000" dirty="0" err="1">
                <a:solidFill>
                  <a:schemeClr val="tx1"/>
                </a:solidFill>
                <a:latin typeface="+mn-lt"/>
                <a:ea typeface="Lato Light" panose="020F0502020204030203" pitchFamily="34" charset="0"/>
                <a:cs typeface="Mukta ExtraLight" panose="020B0000000000000000" pitchFamily="34" charset="77"/>
              </a:rPr>
              <a:t>Une</a:t>
            </a:r>
            <a:r>
              <a:rPr lang="en-US" sz="1000" dirty="0">
                <a:solidFill>
                  <a:schemeClr val="tx1"/>
                </a:solidFill>
                <a:latin typeface="+mn-lt"/>
                <a:ea typeface="Lato Light" panose="020F0502020204030203" pitchFamily="34" charset="0"/>
                <a:cs typeface="Mukta ExtraLight" panose="020B0000000000000000" pitchFamily="34" charset="77"/>
              </a:rPr>
              <a:t> augmentation de </a:t>
            </a:r>
            <a:r>
              <a:rPr lang="en-US" sz="1000" dirty="0" err="1">
                <a:solidFill>
                  <a:schemeClr val="tx1"/>
                </a:solidFill>
                <a:latin typeface="+mn-lt"/>
                <a:ea typeface="Lato Light" panose="020F0502020204030203" pitchFamily="34" charset="0"/>
                <a:cs typeface="Mukta ExtraLight" panose="020B0000000000000000" pitchFamily="34" charset="77"/>
              </a:rPr>
              <a:t>l’urée</a:t>
            </a:r>
            <a:r>
              <a:rPr lang="en-US" sz="1000" dirty="0">
                <a:solidFill>
                  <a:schemeClr val="tx1"/>
                </a:solidFill>
                <a:latin typeface="+mn-lt"/>
                <a:ea typeface="Lato Light" panose="020F0502020204030203" pitchFamily="34" charset="0"/>
                <a:cs typeface="Mukta ExtraLight" panose="020B0000000000000000" pitchFamily="34" charset="77"/>
              </a:rPr>
              <a:t> (&gt;150 mg/L) tend à augmenter </a:t>
            </a: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p>
        </p:txBody>
      </p:sp>
      <p:sp>
        <p:nvSpPr>
          <p:cNvPr id="94" name="Subtitle 2">
            <a:extLst>
              <a:ext uri="{FF2B5EF4-FFF2-40B4-BE49-F238E27FC236}">
                <a16:creationId xmlns:a16="http://schemas.microsoft.com/office/drawing/2014/main" id="{099AE79C-2867-EC41-B2A0-CC1AE453CA1C}"/>
              </a:ext>
            </a:extLst>
          </p:cNvPr>
          <p:cNvSpPr txBox="1">
            <a:spLocks/>
          </p:cNvSpPr>
          <p:nvPr/>
        </p:nvSpPr>
        <p:spPr>
          <a:xfrm>
            <a:off x="7369022" y="3369827"/>
            <a:ext cx="1677884" cy="496225"/>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L’intensité</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diminue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quand</a:t>
            </a:r>
            <a:r>
              <a:rPr lang="en-US" sz="1000" dirty="0">
                <a:solidFill>
                  <a:schemeClr val="tx1"/>
                </a:solidFill>
                <a:latin typeface="+mn-lt"/>
                <a:ea typeface="Lato Light" panose="020F0502020204030203" pitchFamily="34" charset="0"/>
                <a:cs typeface="Mukta ExtraLight" panose="020B0000000000000000" pitchFamily="34" charset="77"/>
              </a:rPr>
              <a:t> le </a:t>
            </a:r>
            <a:r>
              <a:rPr lang="en-US" sz="1000" dirty="0" err="1">
                <a:solidFill>
                  <a:schemeClr val="tx1"/>
                </a:solidFill>
                <a:latin typeface="+mn-lt"/>
                <a:ea typeface="Lato Light" panose="020F0502020204030203" pitchFamily="34" charset="0"/>
                <a:cs typeface="Mukta ExtraLight" panose="020B0000000000000000" pitchFamily="34" charset="77"/>
              </a:rPr>
              <a:t>comptage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cellulaire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augmente</a:t>
            </a:r>
            <a:r>
              <a:rPr lang="en-US" sz="1000" dirty="0">
                <a:solidFill>
                  <a:schemeClr val="tx1"/>
                </a:solidFill>
                <a:latin typeface="+mn-lt"/>
                <a:ea typeface="Lato Light" panose="020F0502020204030203" pitchFamily="34" charset="0"/>
                <a:cs typeface="Mukta ExtraLight" panose="020B0000000000000000" pitchFamily="34" charset="77"/>
              </a:rPr>
              <a:t> </a:t>
            </a:r>
          </a:p>
        </p:txBody>
      </p:sp>
      <p:sp>
        <p:nvSpPr>
          <p:cNvPr id="28" name="Rectangle à coins arrondis 27"/>
          <p:cNvSpPr/>
          <p:nvPr/>
        </p:nvSpPr>
        <p:spPr>
          <a:xfrm>
            <a:off x="6847744" y="671029"/>
            <a:ext cx="817117" cy="32378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spcCol="0" rtlCol="0" anchor="ctr"/>
          <a:lstStyle/>
          <a:p>
            <a:pPr algn="ctr"/>
            <a:r>
              <a:rPr lang="fr-BE" dirty="0">
                <a:solidFill>
                  <a:schemeClr val="tx1"/>
                </a:solidFill>
              </a:rPr>
              <a:t>DUREE</a:t>
            </a:r>
          </a:p>
        </p:txBody>
      </p:sp>
      <p:sp>
        <p:nvSpPr>
          <p:cNvPr id="95" name="Rectangle à coins arrondis 94"/>
          <p:cNvSpPr/>
          <p:nvPr/>
        </p:nvSpPr>
        <p:spPr>
          <a:xfrm>
            <a:off x="7863486" y="677797"/>
            <a:ext cx="1140466" cy="32378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spcCol="0" rtlCol="0" anchor="ctr"/>
          <a:lstStyle/>
          <a:p>
            <a:pPr algn="ctr"/>
            <a:r>
              <a:rPr lang="fr-BE" dirty="0">
                <a:solidFill>
                  <a:schemeClr val="tx1"/>
                </a:solidFill>
              </a:rPr>
              <a:t>INTENSITE</a:t>
            </a:r>
          </a:p>
        </p:txBody>
      </p:sp>
      <p:sp>
        <p:nvSpPr>
          <p:cNvPr id="98" name="TextBox 37">
            <a:extLst>
              <a:ext uri="{FF2B5EF4-FFF2-40B4-BE49-F238E27FC236}">
                <a16:creationId xmlns:a16="http://schemas.microsoft.com/office/drawing/2014/main" id="{45CF1CF8-336C-1A46-9660-E6F83AFFEFF2}"/>
              </a:ext>
            </a:extLst>
          </p:cNvPr>
          <p:cNvSpPr txBox="1"/>
          <p:nvPr/>
        </p:nvSpPr>
        <p:spPr>
          <a:xfrm>
            <a:off x="2643322" y="4056301"/>
            <a:ext cx="913903" cy="188449"/>
          </a:xfrm>
          <a:prstGeom prst="rect">
            <a:avLst/>
          </a:prstGeom>
          <a:noFill/>
        </p:spPr>
        <p:txBody>
          <a:bodyPr wrap="none" lIns="34226" tIns="17113" rIns="34226" bIns="17113" rtlCol="0" anchor="b" anchorCtr="0">
            <a:spAutoFit/>
          </a:bodyPr>
          <a:lstStyle/>
          <a:p>
            <a:pPr algn="ctr"/>
            <a:r>
              <a:rPr lang="en-US" sz="1000" b="1" dirty="0">
                <a:solidFill>
                  <a:srgbClr val="E46C0A"/>
                </a:solidFill>
                <a:latin typeface="Poppins" pitchFamily="2" charset="77"/>
                <a:ea typeface="League Spartan" charset="0"/>
                <a:cs typeface="Poppins" pitchFamily="2" charset="77"/>
              </a:rPr>
              <a:t>RUMINATION</a:t>
            </a:r>
          </a:p>
        </p:txBody>
      </p:sp>
      <p:sp>
        <p:nvSpPr>
          <p:cNvPr id="99" name="Subtitle 2">
            <a:extLst>
              <a:ext uri="{FF2B5EF4-FFF2-40B4-BE49-F238E27FC236}">
                <a16:creationId xmlns:a16="http://schemas.microsoft.com/office/drawing/2014/main" id="{099AE79C-2867-EC41-B2A0-CC1AE453CA1C}"/>
              </a:ext>
            </a:extLst>
          </p:cNvPr>
          <p:cNvSpPr txBox="1">
            <a:spLocks/>
          </p:cNvSpPr>
          <p:nvPr/>
        </p:nvSpPr>
        <p:spPr>
          <a:xfrm>
            <a:off x="161311" y="4063393"/>
            <a:ext cx="2065400" cy="496225"/>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Une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réduction</a:t>
            </a:r>
            <a:r>
              <a:rPr lang="en-US" sz="1000" dirty="0">
                <a:solidFill>
                  <a:schemeClr val="tx1"/>
                </a:solidFill>
                <a:latin typeface="+mn-lt"/>
                <a:ea typeface="Lato Light" panose="020F0502020204030203" pitchFamily="34" charset="0"/>
                <a:cs typeface="Mukta ExtraLight" panose="020B0000000000000000" pitchFamily="34" charset="77"/>
              </a:rPr>
              <a:t> de la rumination </a:t>
            </a:r>
            <a:r>
              <a:rPr lang="en-US" sz="1000" dirty="0" err="1">
                <a:solidFill>
                  <a:schemeClr val="tx1"/>
                </a:solidFill>
                <a:latin typeface="+mn-lt"/>
                <a:ea typeface="Lato Light" panose="020F0502020204030203" pitchFamily="34" charset="0"/>
                <a:cs typeface="Mukta ExtraLight" panose="020B0000000000000000" pitchFamily="34" charset="77"/>
              </a:rPr>
              <a:t>s’accompagne</a:t>
            </a:r>
            <a:r>
              <a:rPr lang="en-US" sz="1000" dirty="0">
                <a:solidFill>
                  <a:schemeClr val="tx1"/>
                </a:solidFill>
                <a:latin typeface="+mn-lt"/>
                <a:ea typeface="Lato Light" panose="020F0502020204030203" pitchFamily="34" charset="0"/>
                <a:cs typeface="Mukta ExtraLight" panose="020B0000000000000000" pitchFamily="34" charset="77"/>
              </a:rPr>
              <a:t> d’un </a:t>
            </a:r>
            <a:r>
              <a:rPr lang="en-US" sz="1000" dirty="0" err="1">
                <a:solidFill>
                  <a:schemeClr val="tx1"/>
                </a:solidFill>
                <a:latin typeface="+mn-lt"/>
                <a:ea typeface="Lato Light" panose="020F0502020204030203" pitchFamily="34" charset="0"/>
                <a:cs typeface="Mukta ExtraLight" panose="020B0000000000000000" pitchFamily="34" charset="77"/>
              </a:rPr>
              <a:t>allongement</a:t>
            </a:r>
            <a:r>
              <a:rPr lang="en-US" sz="1000" dirty="0">
                <a:solidFill>
                  <a:schemeClr val="tx1"/>
                </a:solidFill>
                <a:latin typeface="+mn-lt"/>
                <a:ea typeface="Lato Light" panose="020F0502020204030203" pitchFamily="34" charset="0"/>
                <a:cs typeface="Mukta ExtraLight" panose="020B0000000000000000" pitchFamily="34" charset="77"/>
              </a:rPr>
              <a:t> de la </a:t>
            </a:r>
            <a:r>
              <a:rPr lang="en-US" sz="1000" dirty="0" err="1">
                <a:solidFill>
                  <a:schemeClr val="tx1"/>
                </a:solidFill>
                <a:latin typeface="+mn-lt"/>
                <a:ea typeface="Lato Light" panose="020F0502020204030203" pitchFamily="34" charset="0"/>
                <a:cs typeface="Mukta ExtraLight" panose="020B0000000000000000" pitchFamily="34" charset="77"/>
              </a:rPr>
              <a:t>durée</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l’oestrus</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sp>
        <p:nvSpPr>
          <p:cNvPr id="103" name="Subtitle 2">
            <a:extLst>
              <a:ext uri="{FF2B5EF4-FFF2-40B4-BE49-F238E27FC236}">
                <a16:creationId xmlns:a16="http://schemas.microsoft.com/office/drawing/2014/main" id="{099AE79C-2867-EC41-B2A0-CC1AE453CA1C}"/>
              </a:ext>
            </a:extLst>
          </p:cNvPr>
          <p:cNvSpPr txBox="1">
            <a:spLocks/>
          </p:cNvSpPr>
          <p:nvPr/>
        </p:nvSpPr>
        <p:spPr>
          <a:xfrm>
            <a:off x="161311" y="4667095"/>
            <a:ext cx="2163600" cy="342337"/>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Une</a:t>
            </a:r>
            <a:r>
              <a:rPr lang="en-US" sz="1000" dirty="0">
                <a:solidFill>
                  <a:schemeClr val="tx1"/>
                </a:solidFill>
                <a:latin typeface="+mn-lt"/>
                <a:ea typeface="Lato Light" panose="020F0502020204030203" pitchFamily="34" charset="0"/>
                <a:cs typeface="Mukta ExtraLight" panose="020B0000000000000000" pitchFamily="34" charset="77"/>
              </a:rPr>
              <a:t> </a:t>
            </a:r>
            <a:r>
              <a:rPr lang="en-US" sz="1000" dirty="0" err="1">
                <a:solidFill>
                  <a:schemeClr val="tx1"/>
                </a:solidFill>
                <a:latin typeface="+mn-lt"/>
                <a:ea typeface="Lato Light" panose="020F0502020204030203" pitchFamily="34" charset="0"/>
                <a:cs typeface="Mukta ExtraLight" panose="020B0000000000000000" pitchFamily="34" charset="77"/>
              </a:rPr>
              <a:t>réduction</a:t>
            </a:r>
            <a:r>
              <a:rPr lang="en-US" sz="1000" dirty="0">
                <a:solidFill>
                  <a:schemeClr val="tx1"/>
                </a:solidFill>
                <a:latin typeface="+mn-lt"/>
                <a:ea typeface="Lato Light" panose="020F0502020204030203" pitchFamily="34" charset="0"/>
                <a:cs typeface="Mukta ExtraLight" panose="020B0000000000000000" pitchFamily="34" charset="77"/>
              </a:rPr>
              <a:t> de la rumination </a:t>
            </a:r>
            <a:r>
              <a:rPr lang="en-US" sz="1000" dirty="0" err="1">
                <a:solidFill>
                  <a:schemeClr val="tx1"/>
                </a:solidFill>
                <a:latin typeface="+mn-lt"/>
                <a:ea typeface="Lato Light" panose="020F0502020204030203" pitchFamily="34" charset="0"/>
                <a:cs typeface="Mukta ExtraLight" panose="020B0000000000000000" pitchFamily="34" charset="77"/>
              </a:rPr>
              <a:t>s’accompagne</a:t>
            </a:r>
            <a:r>
              <a:rPr lang="en-US" sz="1000" dirty="0">
                <a:solidFill>
                  <a:schemeClr val="tx1"/>
                </a:solidFill>
                <a:latin typeface="+mn-lt"/>
                <a:ea typeface="Lato Light" panose="020F0502020204030203" pitchFamily="34" charset="0"/>
                <a:cs typeface="Mukta ExtraLight" panose="020B0000000000000000" pitchFamily="34" charset="77"/>
              </a:rPr>
              <a:t> d’un </a:t>
            </a:r>
            <a:r>
              <a:rPr lang="en-US" sz="1000" dirty="0" err="1">
                <a:solidFill>
                  <a:schemeClr val="tx1"/>
                </a:solidFill>
                <a:latin typeface="+mn-lt"/>
                <a:ea typeface="Lato Light" panose="020F0502020204030203" pitchFamily="34" charset="0"/>
                <a:cs typeface="Mukta ExtraLight" panose="020B0000000000000000" pitchFamily="34" charset="77"/>
              </a:rPr>
              <a:t>oestrus</a:t>
            </a:r>
            <a:r>
              <a:rPr lang="en-US" sz="1000" dirty="0">
                <a:solidFill>
                  <a:schemeClr val="tx1"/>
                </a:solidFill>
                <a:latin typeface="+mn-lt"/>
                <a:ea typeface="Lato Light" panose="020F0502020204030203" pitchFamily="34" charset="0"/>
                <a:cs typeface="Mukta ExtraLight" panose="020B0000000000000000" pitchFamily="34" charset="77"/>
              </a:rPr>
              <a:t> plus intense</a:t>
            </a:r>
          </a:p>
        </p:txBody>
      </p:sp>
      <p:cxnSp>
        <p:nvCxnSpPr>
          <p:cNvPr id="105" name="Straight Connector 26">
            <a:extLst>
              <a:ext uri="{FF2B5EF4-FFF2-40B4-BE49-F238E27FC236}">
                <a16:creationId xmlns:a16="http://schemas.microsoft.com/office/drawing/2014/main" id="{1431519F-0650-DE45-8813-C17428020C01}"/>
              </a:ext>
            </a:extLst>
          </p:cNvPr>
          <p:cNvCxnSpPr>
            <a:cxnSpLocks/>
          </p:cNvCxnSpPr>
          <p:nvPr/>
        </p:nvCxnSpPr>
        <p:spPr>
          <a:xfrm flipH="1">
            <a:off x="2332065" y="4287379"/>
            <a:ext cx="128665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26">
            <a:extLst>
              <a:ext uri="{FF2B5EF4-FFF2-40B4-BE49-F238E27FC236}">
                <a16:creationId xmlns:a16="http://schemas.microsoft.com/office/drawing/2014/main" id="{1431519F-0650-DE45-8813-C17428020C01}"/>
              </a:ext>
            </a:extLst>
          </p:cNvPr>
          <p:cNvCxnSpPr>
            <a:cxnSpLocks/>
          </p:cNvCxnSpPr>
          <p:nvPr/>
        </p:nvCxnSpPr>
        <p:spPr>
          <a:xfrm flipH="1">
            <a:off x="3630239" y="3857690"/>
            <a:ext cx="251506" cy="42968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4" name="Oval 9">
            <a:extLst>
              <a:ext uri="{FF2B5EF4-FFF2-40B4-BE49-F238E27FC236}">
                <a16:creationId xmlns:a16="http://schemas.microsoft.com/office/drawing/2014/main" id="{9A95AF00-44D6-0747-BF74-ECB53AFF74C3}"/>
              </a:ext>
            </a:extLst>
          </p:cNvPr>
          <p:cNvSpPr/>
          <p:nvPr/>
        </p:nvSpPr>
        <p:spPr>
          <a:xfrm>
            <a:off x="3831384" y="3773584"/>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115" name="Oval 13">
            <a:extLst>
              <a:ext uri="{FF2B5EF4-FFF2-40B4-BE49-F238E27FC236}">
                <a16:creationId xmlns:a16="http://schemas.microsoft.com/office/drawing/2014/main" id="{E8921884-337B-674A-B211-0FE3B408C34C}"/>
              </a:ext>
            </a:extLst>
          </p:cNvPr>
          <p:cNvSpPr/>
          <p:nvPr/>
        </p:nvSpPr>
        <p:spPr>
          <a:xfrm>
            <a:off x="2324911" y="4079475"/>
            <a:ext cx="334546" cy="33055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
        <p:nvSpPr>
          <p:cNvPr id="116" name="TextBox 41">
            <a:extLst>
              <a:ext uri="{FF2B5EF4-FFF2-40B4-BE49-F238E27FC236}">
                <a16:creationId xmlns:a16="http://schemas.microsoft.com/office/drawing/2014/main" id="{DD7369B2-86EA-1D46-9D1F-339ACF90FAFC}"/>
              </a:ext>
            </a:extLst>
          </p:cNvPr>
          <p:cNvSpPr txBox="1"/>
          <p:nvPr/>
        </p:nvSpPr>
        <p:spPr>
          <a:xfrm>
            <a:off x="3351165" y="611865"/>
            <a:ext cx="1353126" cy="342337"/>
          </a:xfrm>
          <a:prstGeom prst="rect">
            <a:avLst/>
          </a:prstGeom>
          <a:noFill/>
        </p:spPr>
        <p:txBody>
          <a:bodyPr wrap="none" lIns="34226" tIns="17113" rIns="34226" bIns="17113" rtlCol="0" anchor="b" anchorCtr="0">
            <a:spAutoFit/>
          </a:bodyPr>
          <a:lstStyle/>
          <a:p>
            <a:pPr algn="ctr"/>
            <a:r>
              <a:rPr lang="en-US" sz="1000" b="1" dirty="0" err="1">
                <a:solidFill>
                  <a:srgbClr val="E46C0A"/>
                </a:solidFill>
                <a:latin typeface="Poppins" pitchFamily="2" charset="77"/>
                <a:ea typeface="League Spartan" charset="0"/>
                <a:cs typeface="Poppins" pitchFamily="2" charset="77"/>
              </a:rPr>
              <a:t>INTERVALLES</a:t>
            </a:r>
            <a:r>
              <a:rPr lang="en-US" sz="1000" b="1" dirty="0">
                <a:solidFill>
                  <a:srgbClr val="E46C0A"/>
                </a:solidFill>
                <a:latin typeface="Poppins" pitchFamily="2" charset="77"/>
                <a:ea typeface="League Spartan" charset="0"/>
                <a:cs typeface="Poppins" pitchFamily="2" charset="77"/>
              </a:rPr>
              <a:t> ENTRE </a:t>
            </a:r>
          </a:p>
          <a:p>
            <a:pPr algn="ctr"/>
            <a:r>
              <a:rPr lang="en-US" sz="1000" b="1" dirty="0" err="1">
                <a:solidFill>
                  <a:srgbClr val="E46C0A"/>
                </a:solidFill>
                <a:latin typeface="Poppins" pitchFamily="2" charset="77"/>
                <a:ea typeface="League Spartan" charset="0"/>
                <a:cs typeface="Poppins" pitchFamily="2" charset="77"/>
              </a:rPr>
              <a:t>OESTRUS</a:t>
            </a:r>
            <a:r>
              <a:rPr lang="en-US" sz="1000" b="1" dirty="0">
                <a:solidFill>
                  <a:srgbClr val="E46C0A"/>
                </a:solidFill>
                <a:latin typeface="Poppins" pitchFamily="2" charset="77"/>
                <a:ea typeface="League Spartan" charset="0"/>
                <a:cs typeface="Poppins" pitchFamily="2" charset="77"/>
              </a:rPr>
              <a:t> (7J)</a:t>
            </a:r>
          </a:p>
        </p:txBody>
      </p:sp>
      <p:sp>
        <p:nvSpPr>
          <p:cNvPr id="117" name="Subtitle 2">
            <a:extLst>
              <a:ext uri="{FF2B5EF4-FFF2-40B4-BE49-F238E27FC236}">
                <a16:creationId xmlns:a16="http://schemas.microsoft.com/office/drawing/2014/main" id="{099AE79C-2867-EC41-B2A0-CC1AE453CA1C}"/>
              </a:ext>
            </a:extLst>
          </p:cNvPr>
          <p:cNvSpPr txBox="1">
            <a:spLocks/>
          </p:cNvSpPr>
          <p:nvPr/>
        </p:nvSpPr>
        <p:spPr>
          <a:xfrm>
            <a:off x="161311" y="750726"/>
            <a:ext cx="1290747" cy="188449"/>
          </a:xfrm>
          <a:prstGeom prst="rect">
            <a:avLst/>
          </a:prstGeom>
          <a:solidFill>
            <a:schemeClr val="accent3">
              <a:lumMod val="40000"/>
              <a:lumOff val="6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Réduction</a:t>
            </a:r>
            <a:r>
              <a:rPr lang="en-US" sz="1000" dirty="0">
                <a:solidFill>
                  <a:schemeClr val="tx1"/>
                </a:solidFill>
                <a:latin typeface="+mn-lt"/>
                <a:ea typeface="Lato Light" panose="020F0502020204030203" pitchFamily="34" charset="0"/>
                <a:cs typeface="Mukta ExtraLight" panose="020B0000000000000000" pitchFamily="34" charset="77"/>
              </a:rPr>
              <a:t> de la </a:t>
            </a:r>
            <a:r>
              <a:rPr lang="en-US" sz="1000" dirty="0" err="1">
                <a:solidFill>
                  <a:schemeClr val="tx1"/>
                </a:solidFill>
                <a:latin typeface="+mn-lt"/>
                <a:ea typeface="Lato Light" panose="020F0502020204030203" pitchFamily="34" charset="0"/>
                <a:cs typeface="Mukta ExtraLight" panose="020B0000000000000000" pitchFamily="34" charset="77"/>
              </a:rPr>
              <a:t>durée</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sp>
        <p:nvSpPr>
          <p:cNvPr id="118" name="Subtitle 2">
            <a:extLst>
              <a:ext uri="{FF2B5EF4-FFF2-40B4-BE49-F238E27FC236}">
                <a16:creationId xmlns:a16="http://schemas.microsoft.com/office/drawing/2014/main" id="{099AE79C-2867-EC41-B2A0-CC1AE453CA1C}"/>
              </a:ext>
            </a:extLst>
          </p:cNvPr>
          <p:cNvSpPr txBox="1">
            <a:spLocks/>
          </p:cNvSpPr>
          <p:nvPr/>
        </p:nvSpPr>
        <p:spPr>
          <a:xfrm>
            <a:off x="1506033" y="750726"/>
            <a:ext cx="1464448" cy="188449"/>
          </a:xfrm>
          <a:prstGeom prst="rect">
            <a:avLst/>
          </a:prstGeom>
          <a:solidFill>
            <a:schemeClr val="accent2">
              <a:lumMod val="20000"/>
              <a:lumOff val="80000"/>
            </a:schemeClr>
          </a:solidFill>
          <a:ln>
            <a:solidFill>
              <a:schemeClr val="bg1">
                <a:lumMod val="65000"/>
              </a:schemeClr>
            </a:solidFill>
          </a:ln>
        </p:spPr>
        <p:txBody>
          <a:bodyPr vert="horz" wrap="square" lIns="34226" tIns="17113" rIns="34226" bIns="1711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000" dirty="0" err="1">
                <a:solidFill>
                  <a:schemeClr val="tx1"/>
                </a:solidFill>
                <a:latin typeface="+mn-lt"/>
                <a:ea typeface="Lato Light" panose="020F0502020204030203" pitchFamily="34" charset="0"/>
                <a:cs typeface="Mukta ExtraLight" panose="020B0000000000000000" pitchFamily="34" charset="77"/>
              </a:rPr>
              <a:t>Réduction</a:t>
            </a:r>
            <a:r>
              <a:rPr lang="en-US" sz="1000" dirty="0">
                <a:solidFill>
                  <a:schemeClr val="tx1"/>
                </a:solidFill>
                <a:latin typeface="+mn-lt"/>
                <a:ea typeface="Lato Light" panose="020F0502020204030203" pitchFamily="34" charset="0"/>
                <a:cs typeface="Mukta ExtraLight" panose="020B0000000000000000" pitchFamily="34" charset="77"/>
              </a:rPr>
              <a:t> de </a:t>
            </a:r>
            <a:r>
              <a:rPr lang="en-US" sz="1000" dirty="0" err="1">
                <a:solidFill>
                  <a:schemeClr val="tx1"/>
                </a:solidFill>
                <a:latin typeface="+mn-lt"/>
                <a:ea typeface="Lato Light" panose="020F0502020204030203" pitchFamily="34" charset="0"/>
                <a:cs typeface="Mukta ExtraLight" panose="020B0000000000000000" pitchFamily="34" charset="77"/>
              </a:rPr>
              <a:t>l’intensité</a:t>
            </a:r>
            <a:endParaRPr lang="en-US" sz="1000" dirty="0">
              <a:solidFill>
                <a:schemeClr val="tx1"/>
              </a:solidFill>
              <a:latin typeface="+mn-lt"/>
              <a:ea typeface="Lato Light" panose="020F0502020204030203" pitchFamily="34" charset="0"/>
              <a:cs typeface="Mukta ExtraLight" panose="020B0000000000000000" pitchFamily="34" charset="77"/>
            </a:endParaRPr>
          </a:p>
        </p:txBody>
      </p:sp>
      <p:cxnSp>
        <p:nvCxnSpPr>
          <p:cNvPr id="120" name="Straight Connector 30">
            <a:extLst>
              <a:ext uri="{FF2B5EF4-FFF2-40B4-BE49-F238E27FC236}">
                <a16:creationId xmlns:a16="http://schemas.microsoft.com/office/drawing/2014/main" id="{520552F9-AA1B-D942-8D94-9FDBC7831EA9}"/>
              </a:ext>
            </a:extLst>
          </p:cNvPr>
          <p:cNvCxnSpPr>
            <a:cxnSpLocks/>
          </p:cNvCxnSpPr>
          <p:nvPr/>
        </p:nvCxnSpPr>
        <p:spPr>
          <a:xfrm>
            <a:off x="4321377" y="1001578"/>
            <a:ext cx="8573" cy="88887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1" name="Oval 6">
            <a:extLst>
              <a:ext uri="{FF2B5EF4-FFF2-40B4-BE49-F238E27FC236}">
                <a16:creationId xmlns:a16="http://schemas.microsoft.com/office/drawing/2014/main" id="{28CE0B34-505A-FB45-92E4-0F96BBB86679}"/>
              </a:ext>
            </a:extLst>
          </p:cNvPr>
          <p:cNvSpPr/>
          <p:nvPr/>
        </p:nvSpPr>
        <p:spPr>
          <a:xfrm>
            <a:off x="4259016" y="1840807"/>
            <a:ext cx="124723" cy="1246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cxnSp>
        <p:nvCxnSpPr>
          <p:cNvPr id="122" name="Straight Connector 28">
            <a:extLst>
              <a:ext uri="{FF2B5EF4-FFF2-40B4-BE49-F238E27FC236}">
                <a16:creationId xmlns:a16="http://schemas.microsoft.com/office/drawing/2014/main" id="{5D2BD3F9-52BB-DF43-BA95-373B21C215AC}"/>
              </a:ext>
            </a:extLst>
          </p:cNvPr>
          <p:cNvCxnSpPr>
            <a:cxnSpLocks/>
          </p:cNvCxnSpPr>
          <p:nvPr/>
        </p:nvCxnSpPr>
        <p:spPr>
          <a:xfrm flipH="1">
            <a:off x="3254173" y="1001578"/>
            <a:ext cx="1075777"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4" name="Oval 13">
            <a:extLst>
              <a:ext uri="{FF2B5EF4-FFF2-40B4-BE49-F238E27FC236}">
                <a16:creationId xmlns:a16="http://schemas.microsoft.com/office/drawing/2014/main" id="{E8921884-337B-674A-B211-0FE3B408C34C}"/>
              </a:ext>
            </a:extLst>
          </p:cNvPr>
          <p:cNvSpPr/>
          <p:nvPr/>
        </p:nvSpPr>
        <p:spPr>
          <a:xfrm>
            <a:off x="3107887" y="812074"/>
            <a:ext cx="334546" cy="33055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endParaRPr lang="en-US" dirty="0">
              <a:latin typeface="Lato Light" panose="020F0502020204030203" pitchFamily="34" charset="0"/>
            </a:endParaRPr>
          </a:p>
        </p:txBody>
      </p:sp>
    </p:spTree>
    <p:extLst>
      <p:ext uri="{BB962C8B-B14F-4D97-AF65-F5344CB8AC3E}">
        <p14:creationId xmlns:p14="http://schemas.microsoft.com/office/powerpoint/2010/main" val="429450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67" grpId="0" animBg="1"/>
      <p:bldP spid="39" grpId="0" animBg="1"/>
      <p:bldP spid="43" grpId="0" animBg="1"/>
      <p:bldP spid="51" grpId="0" animBg="1"/>
      <p:bldP spid="55" grpId="0" animBg="1"/>
      <p:bldP spid="59" grpId="0"/>
      <p:bldP spid="69" grpId="0" animBg="1"/>
      <p:bldP spid="71" grpId="0"/>
      <p:bldP spid="78" grpId="0"/>
      <p:bldP spid="82" grpId="0" animBg="1"/>
      <p:bldP spid="85" grpId="0" animBg="1"/>
      <p:bldP spid="86" grpId="0" animBg="1"/>
      <p:bldP spid="88" grpId="0" animBg="1"/>
      <p:bldP spid="93" grpId="0" animBg="1"/>
      <p:bldP spid="94" grpId="0" animBg="1"/>
      <p:bldP spid="98" grpId="0"/>
      <p:bldP spid="99" grpId="0" animBg="1"/>
      <p:bldP spid="103" grpId="0" animBg="1"/>
      <p:bldP spid="116" grpId="0"/>
      <p:bldP spid="117" grpId="0" animBg="1"/>
      <p:bldP spid="1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930" name="Rectangle à coins arrondis 5"/>
          <p:cNvSpPr>
            <a:spLocks noChangeArrowheads="1"/>
          </p:cNvSpPr>
          <p:nvPr/>
        </p:nvSpPr>
        <p:spPr bwMode="auto">
          <a:xfrm>
            <a:off x="638175" y="152400"/>
            <a:ext cx="5877719" cy="636985"/>
          </a:xfrm>
          <a:prstGeom prst="roundRect">
            <a:avLst>
              <a:gd name="adj" fmla="val 16667"/>
            </a:avLst>
          </a:prstGeom>
          <a:solidFill>
            <a:schemeClr val="accent2">
              <a:lumMod val="75000"/>
            </a:schemeClr>
          </a:solidFill>
          <a:ln w="9525" algn="ctr">
            <a:solidFill>
              <a:schemeClr val="tx1"/>
            </a:solidFill>
            <a:round/>
            <a:headEnd/>
            <a:tailEnd/>
          </a:ln>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fr-FR" altLang="fr-FR" sz="1800" dirty="0">
                <a:solidFill>
                  <a:schemeClr val="bg1"/>
                </a:solidFill>
                <a:latin typeface="Calibri" pitchFamily="34" charset="0"/>
              </a:rPr>
              <a:t>Importance de la détection d’un corps jaune et de sa qualité</a:t>
            </a:r>
          </a:p>
          <a:p>
            <a:pPr>
              <a:spcBef>
                <a:spcPct val="0"/>
              </a:spcBef>
              <a:buFontTx/>
              <a:buNone/>
            </a:pPr>
            <a:r>
              <a:rPr lang="fr-FR" altLang="fr-FR" sz="1400" dirty="0">
                <a:solidFill>
                  <a:schemeClr val="bg1"/>
                </a:solidFill>
                <a:latin typeface="Calibri" pitchFamily="34" charset="0"/>
              </a:rPr>
              <a:t>(Yoshida et al. Animal Science Journal 2012,83,207-212) </a:t>
            </a:r>
            <a:endParaRPr lang="fr-BE" altLang="fr-FR" sz="1400" dirty="0">
              <a:solidFill>
                <a:schemeClr val="bg1"/>
              </a:solidFill>
              <a:latin typeface="Calibri" pitchFamily="34" charset="0"/>
            </a:endParaRPr>
          </a:p>
        </p:txBody>
      </p:sp>
      <p:graphicFrame>
        <p:nvGraphicFramePr>
          <p:cNvPr id="4" name="Tableau 3"/>
          <p:cNvGraphicFramePr>
            <a:graphicFrameLocks noGrp="1"/>
          </p:cNvGraphicFramePr>
          <p:nvPr/>
        </p:nvGraphicFramePr>
        <p:xfrm>
          <a:off x="395288" y="951310"/>
          <a:ext cx="6786560" cy="2513938"/>
        </p:xfrm>
        <a:graphic>
          <a:graphicData uri="http://schemas.openxmlformats.org/drawingml/2006/table">
            <a:tbl>
              <a:tblPr firstRow="1" bandRow="1">
                <a:tableStyleId>{5C22544A-7EE6-4342-B048-85BDC9FD1C3A}</a:tableStyleId>
              </a:tblPr>
              <a:tblGrid>
                <a:gridCol w="1357312">
                  <a:extLst>
                    <a:ext uri="{9D8B030D-6E8A-4147-A177-3AD203B41FA5}">
                      <a16:colId xmlns:a16="http://schemas.microsoft.com/office/drawing/2014/main" val="20000"/>
                    </a:ext>
                  </a:extLst>
                </a:gridCol>
                <a:gridCol w="1357312">
                  <a:extLst>
                    <a:ext uri="{9D8B030D-6E8A-4147-A177-3AD203B41FA5}">
                      <a16:colId xmlns:a16="http://schemas.microsoft.com/office/drawing/2014/main" val="20001"/>
                    </a:ext>
                  </a:extLst>
                </a:gridCol>
                <a:gridCol w="1357312">
                  <a:extLst>
                    <a:ext uri="{9D8B030D-6E8A-4147-A177-3AD203B41FA5}">
                      <a16:colId xmlns:a16="http://schemas.microsoft.com/office/drawing/2014/main" val="20002"/>
                    </a:ext>
                  </a:extLst>
                </a:gridCol>
                <a:gridCol w="1357312">
                  <a:extLst>
                    <a:ext uri="{9D8B030D-6E8A-4147-A177-3AD203B41FA5}">
                      <a16:colId xmlns:a16="http://schemas.microsoft.com/office/drawing/2014/main" val="20003"/>
                    </a:ext>
                  </a:extLst>
                </a:gridCol>
                <a:gridCol w="1357312">
                  <a:extLst>
                    <a:ext uri="{9D8B030D-6E8A-4147-A177-3AD203B41FA5}">
                      <a16:colId xmlns:a16="http://schemas.microsoft.com/office/drawing/2014/main" val="20004"/>
                    </a:ext>
                  </a:extLst>
                </a:gridCol>
              </a:tblGrid>
              <a:tr h="540218">
                <a:tc>
                  <a:txBody>
                    <a:bodyPr/>
                    <a:lstStyle/>
                    <a:p>
                      <a:r>
                        <a:rPr lang="fr-BE" sz="1400" dirty="0">
                          <a:latin typeface="Calibri" panose="020F0502020204030204" pitchFamily="34" charset="0"/>
                        </a:rPr>
                        <a:t>Corpus </a:t>
                      </a:r>
                      <a:r>
                        <a:rPr lang="fr-BE" sz="1400" dirty="0" err="1">
                          <a:latin typeface="Calibri" panose="020F0502020204030204" pitchFamily="34" charset="0"/>
                        </a:rPr>
                        <a:t>luteum</a:t>
                      </a:r>
                      <a:endParaRPr lang="fr-BE" sz="1400" dirty="0">
                        <a:latin typeface="Calibri" panose="020F0502020204030204" pitchFamily="34" charset="0"/>
                      </a:endParaRPr>
                    </a:p>
                  </a:txBody>
                  <a:tcPr marL="91434" marR="91434" marT="34300" marB="34300">
                    <a:solidFill>
                      <a:srgbClr val="800000"/>
                    </a:solidFill>
                  </a:tcPr>
                </a:tc>
                <a:tc>
                  <a:txBody>
                    <a:bodyPr/>
                    <a:lstStyle/>
                    <a:p>
                      <a:pPr algn="ctr"/>
                      <a:r>
                        <a:rPr lang="fr-BE" sz="1400" dirty="0">
                          <a:latin typeface="Calibri" panose="020F0502020204030204" pitchFamily="34" charset="0"/>
                        </a:rPr>
                        <a:t>Diam CL (mm)</a:t>
                      </a:r>
                    </a:p>
                  </a:txBody>
                  <a:tcPr marL="91434" marR="91434" marT="34300" marB="34300">
                    <a:solidFill>
                      <a:srgbClr val="800000"/>
                    </a:solidFill>
                  </a:tcPr>
                </a:tc>
                <a:tc>
                  <a:txBody>
                    <a:bodyPr/>
                    <a:lstStyle/>
                    <a:p>
                      <a:pPr algn="ctr"/>
                      <a:r>
                        <a:rPr lang="fr-BE" sz="1400" dirty="0">
                          <a:latin typeface="Calibri" panose="020F0502020204030204" pitchFamily="34" charset="0"/>
                        </a:rPr>
                        <a:t>P4 (</a:t>
                      </a:r>
                      <a:r>
                        <a:rPr lang="fr-BE" sz="1400" dirty="0" err="1">
                          <a:latin typeface="Calibri" panose="020F0502020204030204" pitchFamily="34" charset="0"/>
                        </a:rPr>
                        <a:t>ng</a:t>
                      </a:r>
                      <a:r>
                        <a:rPr lang="fr-BE" sz="1400" dirty="0">
                          <a:latin typeface="Calibri" panose="020F0502020204030204" pitchFamily="34" charset="0"/>
                        </a:rPr>
                        <a:t>/ml)</a:t>
                      </a:r>
                    </a:p>
                  </a:txBody>
                  <a:tcPr marL="91434" marR="91434" marT="34300" marB="34300">
                    <a:solidFill>
                      <a:srgbClr val="800000"/>
                    </a:solidFill>
                  </a:tcPr>
                </a:tc>
                <a:tc>
                  <a:txBody>
                    <a:bodyPr/>
                    <a:lstStyle/>
                    <a:p>
                      <a:pPr algn="ctr"/>
                      <a:r>
                        <a:rPr lang="fr-BE" sz="1400" dirty="0">
                          <a:latin typeface="Calibri" panose="020F0502020204030204" pitchFamily="34" charset="0"/>
                        </a:rPr>
                        <a:t>CL (%)</a:t>
                      </a:r>
                    </a:p>
                    <a:p>
                      <a:pPr algn="ctr"/>
                      <a:r>
                        <a:rPr lang="fr-BE" sz="1400" dirty="0">
                          <a:latin typeface="Calibri" panose="020F0502020204030204" pitchFamily="34" charset="0"/>
                        </a:rPr>
                        <a:t>(n=543)</a:t>
                      </a:r>
                    </a:p>
                  </a:txBody>
                  <a:tcPr marL="91434" marR="91434" marT="34300" marB="34300">
                    <a:solidFill>
                      <a:srgbClr val="800000"/>
                    </a:solidFill>
                  </a:tcPr>
                </a:tc>
                <a:tc>
                  <a:txBody>
                    <a:bodyPr/>
                    <a:lstStyle/>
                    <a:p>
                      <a:pPr algn="ctr"/>
                      <a:r>
                        <a:rPr lang="fr-BE" sz="1400" dirty="0">
                          <a:latin typeface="Calibri" panose="020F0502020204030204" pitchFamily="34" charset="0"/>
                        </a:rPr>
                        <a:t>PR</a:t>
                      </a:r>
                    </a:p>
                    <a:p>
                      <a:pPr algn="ctr"/>
                      <a:r>
                        <a:rPr lang="fr-BE" sz="1400" dirty="0">
                          <a:latin typeface="Calibri" panose="020F0502020204030204" pitchFamily="34" charset="0"/>
                        </a:rPr>
                        <a:t>(n=370)</a:t>
                      </a:r>
                    </a:p>
                  </a:txBody>
                  <a:tcPr marL="91434" marR="91434" marT="34300" marB="34300">
                    <a:solidFill>
                      <a:srgbClr val="800000"/>
                    </a:solidFill>
                  </a:tcPr>
                </a:tc>
                <a:extLst>
                  <a:ext uri="{0D108BD9-81ED-4DB2-BD59-A6C34878D82A}">
                    <a16:rowId xmlns:a16="http://schemas.microsoft.com/office/drawing/2014/main" val="10000"/>
                  </a:ext>
                </a:extLst>
              </a:tr>
              <a:tr h="274400">
                <a:tc>
                  <a:txBody>
                    <a:bodyPr/>
                    <a:lstStyle/>
                    <a:p>
                      <a:r>
                        <a:rPr lang="fr-BE" sz="1400" dirty="0">
                          <a:latin typeface="Calibri" panose="020F0502020204030204" pitchFamily="34" charset="0"/>
                        </a:rPr>
                        <a:t>I</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22,9 ± 3,0</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8,9 ± 2,2</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32,2</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76,0</a:t>
                      </a:r>
                    </a:p>
                  </a:txBody>
                  <a:tcPr marL="91434" marR="91434" marT="34300" marB="34300">
                    <a:solidFill>
                      <a:schemeClr val="bg1">
                        <a:lumMod val="75000"/>
                      </a:schemeClr>
                    </a:solidFill>
                  </a:tcPr>
                </a:tc>
                <a:extLst>
                  <a:ext uri="{0D108BD9-81ED-4DB2-BD59-A6C34878D82A}">
                    <a16:rowId xmlns:a16="http://schemas.microsoft.com/office/drawing/2014/main" val="10001"/>
                  </a:ext>
                </a:extLst>
              </a:tr>
              <a:tr h="274400">
                <a:tc>
                  <a:txBody>
                    <a:bodyPr/>
                    <a:lstStyle/>
                    <a:p>
                      <a:r>
                        <a:rPr lang="fr-BE" sz="1400" dirty="0">
                          <a:latin typeface="Calibri" panose="020F0502020204030204" pitchFamily="34" charset="0"/>
                        </a:rPr>
                        <a:t>II</a:t>
                      </a:r>
                    </a:p>
                  </a:txBody>
                  <a:tcPr marL="91434" marR="91434" marT="34300" marB="34300"/>
                </a:tc>
                <a:tc>
                  <a:txBody>
                    <a:bodyPr/>
                    <a:lstStyle/>
                    <a:p>
                      <a:pPr algn="ctr"/>
                      <a:r>
                        <a:rPr lang="fr-BE" sz="1400" dirty="0">
                          <a:latin typeface="Calibri" panose="020F0502020204030204" pitchFamily="34" charset="0"/>
                        </a:rPr>
                        <a:t>19,7 ± 2,4</a:t>
                      </a:r>
                    </a:p>
                  </a:txBody>
                  <a:tcPr marL="91434" marR="91434" marT="34300" marB="34300"/>
                </a:tc>
                <a:tc>
                  <a:txBody>
                    <a:bodyPr/>
                    <a:lstStyle/>
                    <a:p>
                      <a:pPr algn="ctr"/>
                      <a:r>
                        <a:rPr lang="fr-BE" sz="1400" dirty="0">
                          <a:latin typeface="Calibri" panose="020F0502020204030204" pitchFamily="34" charset="0"/>
                        </a:rPr>
                        <a:t>6,9 ± 1,8</a:t>
                      </a:r>
                    </a:p>
                  </a:txBody>
                  <a:tcPr marL="91434" marR="91434" marT="34300" marB="34300"/>
                </a:tc>
                <a:tc>
                  <a:txBody>
                    <a:bodyPr/>
                    <a:lstStyle/>
                    <a:p>
                      <a:pPr algn="ctr"/>
                      <a:r>
                        <a:rPr lang="fr-BE" sz="1400" dirty="0">
                          <a:latin typeface="Calibri" panose="020F0502020204030204" pitchFamily="34" charset="0"/>
                        </a:rPr>
                        <a:t>42,0</a:t>
                      </a:r>
                    </a:p>
                  </a:txBody>
                  <a:tcPr marL="91434" marR="91434" marT="34300" marB="34300"/>
                </a:tc>
                <a:tc>
                  <a:txBody>
                    <a:bodyPr/>
                    <a:lstStyle/>
                    <a:p>
                      <a:pPr algn="ctr"/>
                      <a:r>
                        <a:rPr lang="fr-BE" sz="1400" dirty="0">
                          <a:latin typeface="Calibri" panose="020F0502020204030204" pitchFamily="34" charset="0"/>
                        </a:rPr>
                        <a:t>74,6</a:t>
                      </a:r>
                    </a:p>
                  </a:txBody>
                  <a:tcPr marL="91434" marR="91434" marT="34300" marB="34300"/>
                </a:tc>
                <a:extLst>
                  <a:ext uri="{0D108BD9-81ED-4DB2-BD59-A6C34878D82A}">
                    <a16:rowId xmlns:a16="http://schemas.microsoft.com/office/drawing/2014/main" val="10002"/>
                  </a:ext>
                </a:extLst>
              </a:tr>
              <a:tr h="274400">
                <a:tc>
                  <a:txBody>
                    <a:bodyPr/>
                    <a:lstStyle/>
                    <a:p>
                      <a:r>
                        <a:rPr lang="fr-BE" sz="1400" dirty="0">
                          <a:latin typeface="Calibri" panose="020F0502020204030204" pitchFamily="34" charset="0"/>
                        </a:rPr>
                        <a:t>I + II</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20,1 ± 3,1</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8,1 ± 2,3</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74,2</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75,2</a:t>
                      </a:r>
                    </a:p>
                  </a:txBody>
                  <a:tcPr marL="91434" marR="91434" marT="34300" marB="34300">
                    <a:solidFill>
                      <a:schemeClr val="bg1">
                        <a:lumMod val="75000"/>
                      </a:schemeClr>
                    </a:solidFill>
                  </a:tcPr>
                </a:tc>
                <a:extLst>
                  <a:ext uri="{0D108BD9-81ED-4DB2-BD59-A6C34878D82A}">
                    <a16:rowId xmlns:a16="http://schemas.microsoft.com/office/drawing/2014/main" val="10003"/>
                  </a:ext>
                </a:extLst>
              </a:tr>
              <a:tr h="274400">
                <a:tc>
                  <a:txBody>
                    <a:bodyPr/>
                    <a:lstStyle/>
                    <a:p>
                      <a:r>
                        <a:rPr lang="fr-BE" sz="1400" dirty="0">
                          <a:latin typeface="Calibri" panose="020F0502020204030204" pitchFamily="34" charset="0"/>
                        </a:rPr>
                        <a:t>III</a:t>
                      </a:r>
                    </a:p>
                  </a:txBody>
                  <a:tcPr marL="91434" marR="91434" marT="34300" marB="34300"/>
                </a:tc>
                <a:tc>
                  <a:txBody>
                    <a:bodyPr/>
                    <a:lstStyle/>
                    <a:p>
                      <a:pPr algn="ctr"/>
                      <a:r>
                        <a:rPr lang="fr-BE" sz="1400" dirty="0">
                          <a:latin typeface="Calibri" panose="020F0502020204030204" pitchFamily="34" charset="0"/>
                        </a:rPr>
                        <a:t>15,4 ± 1,1</a:t>
                      </a:r>
                    </a:p>
                  </a:txBody>
                  <a:tcPr marL="91434" marR="91434" marT="34300" marB="34300"/>
                </a:tc>
                <a:tc>
                  <a:txBody>
                    <a:bodyPr/>
                    <a:lstStyle/>
                    <a:p>
                      <a:pPr algn="ctr"/>
                      <a:r>
                        <a:rPr lang="fr-BE" sz="1400" dirty="0">
                          <a:latin typeface="Calibri" panose="020F0502020204030204" pitchFamily="34" charset="0"/>
                        </a:rPr>
                        <a:t>4,6 ± 3,0</a:t>
                      </a:r>
                    </a:p>
                  </a:txBody>
                  <a:tcPr marL="91434" marR="91434" marT="34300" marB="34300"/>
                </a:tc>
                <a:tc>
                  <a:txBody>
                    <a:bodyPr/>
                    <a:lstStyle/>
                    <a:p>
                      <a:pPr algn="ctr"/>
                      <a:r>
                        <a:rPr lang="fr-BE" sz="1400" dirty="0">
                          <a:latin typeface="Calibri" panose="020F0502020204030204" pitchFamily="34" charset="0"/>
                        </a:rPr>
                        <a:t>24,3</a:t>
                      </a:r>
                    </a:p>
                  </a:txBody>
                  <a:tcPr marL="91434" marR="91434" marT="34300" marB="34300"/>
                </a:tc>
                <a:tc>
                  <a:txBody>
                    <a:bodyPr/>
                    <a:lstStyle/>
                    <a:p>
                      <a:pPr algn="ctr"/>
                      <a:r>
                        <a:rPr lang="fr-BE" sz="1400" dirty="0">
                          <a:latin typeface="Calibri" panose="020F0502020204030204" pitchFamily="34" charset="0"/>
                        </a:rPr>
                        <a:t>47,7</a:t>
                      </a:r>
                    </a:p>
                  </a:txBody>
                  <a:tcPr marL="91434" marR="91434" marT="34300" marB="34300"/>
                </a:tc>
                <a:extLst>
                  <a:ext uri="{0D108BD9-81ED-4DB2-BD59-A6C34878D82A}">
                    <a16:rowId xmlns:a16="http://schemas.microsoft.com/office/drawing/2014/main" val="10004"/>
                  </a:ext>
                </a:extLst>
              </a:tr>
              <a:tr h="274400">
                <a:tc>
                  <a:txBody>
                    <a:bodyPr/>
                    <a:lstStyle/>
                    <a:p>
                      <a:r>
                        <a:rPr lang="fr-BE" sz="1400" dirty="0">
                          <a:latin typeface="Calibri" panose="020F0502020204030204" pitchFamily="34" charset="0"/>
                        </a:rPr>
                        <a:t>IV</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6,4 ± 5,6</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3,5 ± 2,5</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1,5</a:t>
                      </a:r>
                    </a:p>
                  </a:txBody>
                  <a:tcPr marL="91434" marR="91434" marT="34300" marB="34300">
                    <a:solidFill>
                      <a:schemeClr val="bg1">
                        <a:lumMod val="75000"/>
                      </a:schemeClr>
                    </a:solidFill>
                  </a:tcPr>
                </a:tc>
                <a:tc>
                  <a:txBody>
                    <a:bodyPr/>
                    <a:lstStyle/>
                    <a:p>
                      <a:pPr algn="ctr"/>
                      <a:r>
                        <a:rPr lang="fr-BE" sz="1400" dirty="0">
                          <a:latin typeface="Calibri" panose="020F0502020204030204" pitchFamily="34" charset="0"/>
                        </a:rPr>
                        <a:t>50,0</a:t>
                      </a:r>
                    </a:p>
                  </a:txBody>
                  <a:tcPr marL="91434" marR="91434" marT="34300" marB="34300">
                    <a:solidFill>
                      <a:schemeClr val="bg1">
                        <a:lumMod val="75000"/>
                      </a:schemeClr>
                    </a:solidFill>
                  </a:tcPr>
                </a:tc>
                <a:extLst>
                  <a:ext uri="{0D108BD9-81ED-4DB2-BD59-A6C34878D82A}">
                    <a16:rowId xmlns:a16="http://schemas.microsoft.com/office/drawing/2014/main" val="10005"/>
                  </a:ext>
                </a:extLst>
              </a:tr>
              <a:tr h="274400">
                <a:tc>
                  <a:txBody>
                    <a:bodyPr/>
                    <a:lstStyle/>
                    <a:p>
                      <a:r>
                        <a:rPr lang="fr-BE" sz="1400" dirty="0">
                          <a:latin typeface="Calibri" panose="020F0502020204030204" pitchFamily="34" charset="0"/>
                        </a:rPr>
                        <a:t>III + IV</a:t>
                      </a:r>
                    </a:p>
                  </a:txBody>
                  <a:tcPr marL="91434" marR="91434" marT="34300" marB="34300"/>
                </a:tc>
                <a:tc>
                  <a:txBody>
                    <a:bodyPr/>
                    <a:lstStyle/>
                    <a:p>
                      <a:pPr algn="ctr"/>
                      <a:r>
                        <a:rPr lang="fr-BE" sz="1400" dirty="0">
                          <a:latin typeface="Calibri" panose="020F0502020204030204" pitchFamily="34" charset="0"/>
                        </a:rPr>
                        <a:t>12,4 ± 5,4</a:t>
                      </a:r>
                    </a:p>
                  </a:txBody>
                  <a:tcPr marL="91434" marR="91434" marT="34300" marB="34300"/>
                </a:tc>
                <a:tc>
                  <a:txBody>
                    <a:bodyPr/>
                    <a:lstStyle/>
                    <a:p>
                      <a:pPr algn="ctr"/>
                      <a:r>
                        <a:rPr lang="fr-BE" sz="1400" dirty="0">
                          <a:latin typeface="Calibri" panose="020F0502020204030204" pitchFamily="34" charset="0"/>
                        </a:rPr>
                        <a:t>4,0 ± 2,8</a:t>
                      </a:r>
                    </a:p>
                  </a:txBody>
                  <a:tcPr marL="91434" marR="91434" marT="34300" marB="34300"/>
                </a:tc>
                <a:tc>
                  <a:txBody>
                    <a:bodyPr/>
                    <a:lstStyle/>
                    <a:p>
                      <a:pPr algn="ctr"/>
                      <a:r>
                        <a:rPr lang="fr-BE" sz="1400" dirty="0">
                          <a:latin typeface="Calibri" panose="020F0502020204030204" pitchFamily="34" charset="0"/>
                        </a:rPr>
                        <a:t>25,8</a:t>
                      </a:r>
                    </a:p>
                  </a:txBody>
                  <a:tcPr marL="91434" marR="91434" marT="34300" marB="34300"/>
                </a:tc>
                <a:tc>
                  <a:txBody>
                    <a:bodyPr/>
                    <a:lstStyle/>
                    <a:p>
                      <a:pPr algn="ctr"/>
                      <a:r>
                        <a:rPr lang="fr-BE" sz="1400" dirty="0">
                          <a:latin typeface="Calibri" panose="020F0502020204030204" pitchFamily="34" charset="0"/>
                        </a:rPr>
                        <a:t>47,9</a:t>
                      </a:r>
                    </a:p>
                  </a:txBody>
                  <a:tcPr marL="91434" marR="91434" marT="34300" marB="34300"/>
                </a:tc>
                <a:extLst>
                  <a:ext uri="{0D108BD9-81ED-4DB2-BD59-A6C34878D82A}">
                    <a16:rowId xmlns:a16="http://schemas.microsoft.com/office/drawing/2014/main" val="10006"/>
                  </a:ext>
                </a:extLst>
              </a:tr>
              <a:tr h="274400">
                <a:tc>
                  <a:txBody>
                    <a:bodyPr/>
                    <a:lstStyle/>
                    <a:p>
                      <a:r>
                        <a:rPr lang="fr-BE" sz="1400" dirty="0">
                          <a:latin typeface="Calibri" panose="020F0502020204030204" pitchFamily="34" charset="0"/>
                        </a:rPr>
                        <a:t>Total</a:t>
                      </a:r>
                    </a:p>
                  </a:txBody>
                  <a:tcPr marL="91434" marR="91434" marT="34300" marB="34300">
                    <a:solidFill>
                      <a:schemeClr val="bg1">
                        <a:lumMod val="50000"/>
                      </a:schemeClr>
                    </a:solidFill>
                  </a:tcPr>
                </a:tc>
                <a:tc>
                  <a:txBody>
                    <a:bodyPr/>
                    <a:lstStyle/>
                    <a:p>
                      <a:pPr algn="ctr"/>
                      <a:endParaRPr lang="fr-BE" sz="1400" dirty="0">
                        <a:latin typeface="Calibri" panose="020F0502020204030204" pitchFamily="34" charset="0"/>
                      </a:endParaRPr>
                    </a:p>
                  </a:txBody>
                  <a:tcPr marL="91434" marR="91434" marT="34300" marB="34300">
                    <a:solidFill>
                      <a:schemeClr val="bg1">
                        <a:lumMod val="50000"/>
                      </a:schemeClr>
                    </a:solidFill>
                  </a:tcPr>
                </a:tc>
                <a:tc>
                  <a:txBody>
                    <a:bodyPr/>
                    <a:lstStyle/>
                    <a:p>
                      <a:pPr algn="ctr"/>
                      <a:endParaRPr lang="fr-BE" sz="1400" dirty="0">
                        <a:latin typeface="Calibri" panose="020F0502020204030204" pitchFamily="34" charset="0"/>
                      </a:endParaRPr>
                    </a:p>
                  </a:txBody>
                  <a:tcPr marL="91434" marR="91434" marT="34300" marB="34300">
                    <a:solidFill>
                      <a:schemeClr val="bg1">
                        <a:lumMod val="50000"/>
                      </a:schemeClr>
                    </a:solidFill>
                  </a:tcPr>
                </a:tc>
                <a:tc>
                  <a:txBody>
                    <a:bodyPr/>
                    <a:lstStyle/>
                    <a:p>
                      <a:pPr algn="ctr"/>
                      <a:r>
                        <a:rPr lang="fr-BE" sz="1400" dirty="0">
                          <a:latin typeface="Calibri" panose="020F0502020204030204" pitchFamily="34" charset="0"/>
                        </a:rPr>
                        <a:t>100</a:t>
                      </a:r>
                    </a:p>
                  </a:txBody>
                  <a:tcPr marL="91434" marR="91434" marT="34300" marB="34300">
                    <a:solidFill>
                      <a:schemeClr val="bg1">
                        <a:lumMod val="50000"/>
                      </a:schemeClr>
                    </a:solidFill>
                  </a:tcPr>
                </a:tc>
                <a:tc>
                  <a:txBody>
                    <a:bodyPr/>
                    <a:lstStyle/>
                    <a:p>
                      <a:pPr algn="ctr"/>
                      <a:r>
                        <a:rPr lang="fr-BE" sz="1400" dirty="0">
                          <a:latin typeface="Calibri" panose="020F0502020204030204" pitchFamily="34" charset="0"/>
                        </a:rPr>
                        <a:t>68,1</a:t>
                      </a:r>
                    </a:p>
                  </a:txBody>
                  <a:tcPr marL="91434" marR="91434" marT="34300" marB="34300">
                    <a:solidFill>
                      <a:schemeClr val="bg1">
                        <a:lumMod val="50000"/>
                      </a:schemeClr>
                    </a:solidFill>
                  </a:tcPr>
                </a:tc>
                <a:extLst>
                  <a:ext uri="{0D108BD9-81ED-4DB2-BD59-A6C34878D82A}">
                    <a16:rowId xmlns:a16="http://schemas.microsoft.com/office/drawing/2014/main" val="10007"/>
                  </a:ext>
                </a:extLst>
              </a:tr>
            </a:tbl>
          </a:graphicData>
        </a:graphic>
      </p:graphicFrame>
      <p:sp>
        <p:nvSpPr>
          <p:cNvPr id="124987" name="ZoneTexte 4"/>
          <p:cNvSpPr txBox="1">
            <a:spLocks noChangeArrowheads="1"/>
          </p:cNvSpPr>
          <p:nvPr/>
        </p:nvSpPr>
        <p:spPr bwMode="auto">
          <a:xfrm>
            <a:off x="638175" y="3507854"/>
            <a:ext cx="3861818" cy="9541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fontAlgn="t" hangingPunct="1">
              <a:spcBef>
                <a:spcPct val="0"/>
              </a:spcBef>
              <a:buFontTx/>
              <a:buNone/>
            </a:pPr>
            <a:r>
              <a:rPr lang="fr-BE" altLang="fr-FR" sz="1400" dirty="0">
                <a:solidFill>
                  <a:schemeClr val="bg1"/>
                </a:solidFill>
                <a:latin typeface="Calibri" pitchFamily="34" charset="0"/>
              </a:rPr>
              <a:t>CL I : &gt;= 20 mm</a:t>
            </a:r>
          </a:p>
          <a:p>
            <a:pPr eaLnBrk="1" hangingPunct="1">
              <a:spcBef>
                <a:spcPct val="0"/>
              </a:spcBef>
              <a:buFontTx/>
              <a:buNone/>
            </a:pPr>
            <a:r>
              <a:rPr lang="fr-BE" altLang="fr-FR" sz="1400" dirty="0">
                <a:solidFill>
                  <a:schemeClr val="bg1"/>
                </a:solidFill>
                <a:latin typeface="Calibri" pitchFamily="34" charset="0"/>
              </a:rPr>
              <a:t>CL II : &gt;= 20 mm avec une cavité</a:t>
            </a:r>
          </a:p>
          <a:p>
            <a:pPr eaLnBrk="1" hangingPunct="1">
              <a:spcBef>
                <a:spcPct val="0"/>
              </a:spcBef>
              <a:buFontTx/>
              <a:buNone/>
            </a:pPr>
            <a:r>
              <a:rPr lang="fr-BE" altLang="fr-FR" sz="1400" dirty="0">
                <a:solidFill>
                  <a:schemeClr val="bg1"/>
                </a:solidFill>
                <a:latin typeface="Calibri" pitchFamily="34" charset="0"/>
              </a:rPr>
              <a:t>CL III : &gt;=15 mm et &lt; 20 mm avec ou pas une cavité</a:t>
            </a:r>
          </a:p>
          <a:p>
            <a:pPr eaLnBrk="1" hangingPunct="1">
              <a:spcBef>
                <a:spcPct val="0"/>
              </a:spcBef>
              <a:buFontTx/>
              <a:buNone/>
            </a:pPr>
            <a:r>
              <a:rPr lang="fr-BE" altLang="fr-FR" sz="1400" dirty="0">
                <a:solidFill>
                  <a:schemeClr val="bg1"/>
                </a:solidFill>
                <a:latin typeface="Calibri" pitchFamily="34" charset="0"/>
              </a:rPr>
              <a:t>CL IV : &lt; 15 mm </a:t>
            </a:r>
          </a:p>
        </p:txBody>
      </p:sp>
      <p:pic>
        <p:nvPicPr>
          <p:cNvPr id="124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188" y="3632576"/>
            <a:ext cx="1727868" cy="121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87" name="ZoneTexte 7"/>
          <p:cNvSpPr txBox="1">
            <a:spLocks noChangeArrowheads="1"/>
          </p:cNvSpPr>
          <p:nvPr/>
        </p:nvSpPr>
        <p:spPr bwMode="auto">
          <a:xfrm>
            <a:off x="7559676" y="2247900"/>
            <a:ext cx="1152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fontAlgn="t" hangingPunct="1">
              <a:spcBef>
                <a:spcPct val="0"/>
              </a:spcBef>
              <a:buFontTx/>
              <a:buNone/>
            </a:pPr>
            <a:r>
              <a:rPr lang="fr-BE" altLang="fr-FR" sz="1800" dirty="0">
                <a:solidFill>
                  <a:schemeClr val="bg1"/>
                </a:solidFill>
                <a:latin typeface="Calibri" pitchFamily="34" charset="0"/>
              </a:rPr>
              <a:t>P &lt;0,0001</a:t>
            </a:r>
          </a:p>
        </p:txBody>
      </p:sp>
      <p:sp>
        <p:nvSpPr>
          <p:cNvPr id="103488" name="Ellipse 5"/>
          <p:cNvSpPr>
            <a:spLocks noChangeArrowheads="1"/>
          </p:cNvSpPr>
          <p:nvPr/>
        </p:nvSpPr>
        <p:spPr bwMode="auto">
          <a:xfrm>
            <a:off x="6227763" y="2031207"/>
            <a:ext cx="576262" cy="27027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fr-BE" altLang="fr-FR" sz="2400">
              <a:latin typeface="Times New Roman" pitchFamily="18" charset="0"/>
            </a:endParaRPr>
          </a:p>
        </p:txBody>
      </p:sp>
      <p:sp>
        <p:nvSpPr>
          <p:cNvPr id="103489" name="Ellipse 9"/>
          <p:cNvSpPr>
            <a:spLocks noChangeArrowheads="1"/>
          </p:cNvSpPr>
          <p:nvPr/>
        </p:nvSpPr>
        <p:spPr bwMode="auto">
          <a:xfrm>
            <a:off x="6202363" y="2859882"/>
            <a:ext cx="576262" cy="269081"/>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endParaRPr lang="fr-BE" altLang="fr-FR" sz="2400">
              <a:latin typeface="Times New Roman" pitchFamily="18" charset="0"/>
            </a:endParaRPr>
          </a:p>
        </p:txBody>
      </p:sp>
      <p:sp>
        <p:nvSpPr>
          <p:cNvPr id="2" name="ZoneTexte 1"/>
          <p:cNvSpPr txBox="1"/>
          <p:nvPr/>
        </p:nvSpPr>
        <p:spPr>
          <a:xfrm>
            <a:off x="638170" y="4587974"/>
            <a:ext cx="3699218" cy="338554"/>
          </a:xfrm>
          <a:prstGeom prst="rect">
            <a:avLst/>
          </a:prstGeom>
          <a:solidFill>
            <a:srgbClr val="FF0000"/>
          </a:solidFill>
          <a:ln>
            <a:solidFill>
              <a:schemeClr val="tx1"/>
            </a:solidFill>
          </a:ln>
        </p:spPr>
        <p:txBody>
          <a:bodyPr wrap="none" rtlCol="0">
            <a:spAutoFit/>
          </a:bodyPr>
          <a:lstStyle/>
          <a:p>
            <a:r>
              <a:rPr lang="fr-BE" sz="1600" dirty="0">
                <a:solidFill>
                  <a:schemeClr val="bg1"/>
                </a:solidFill>
              </a:rPr>
              <a:t>Plus la taille ↑ et plus le % de gestation ↑</a:t>
            </a:r>
          </a:p>
        </p:txBody>
      </p:sp>
    </p:spTree>
    <p:extLst>
      <p:ext uri="{BB962C8B-B14F-4D97-AF65-F5344CB8AC3E}">
        <p14:creationId xmlns:p14="http://schemas.microsoft.com/office/powerpoint/2010/main" val="15377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4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87" grpId="0"/>
      <p:bldP spid="103488" grpId="0" animBg="1"/>
      <p:bldP spid="103489" grpId="0" animBg="1"/>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9656"/>
            <a:ext cx="7344940" cy="3456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3" name="Rectangle à coins arrondis 5"/>
          <p:cNvSpPr>
            <a:spLocks noChangeArrowheads="1"/>
          </p:cNvSpPr>
          <p:nvPr/>
        </p:nvSpPr>
        <p:spPr bwMode="auto">
          <a:xfrm>
            <a:off x="323528" y="152401"/>
            <a:ext cx="8388424" cy="475133"/>
          </a:xfrm>
          <a:prstGeom prst="roundRect">
            <a:avLst>
              <a:gd name="adj" fmla="val 16667"/>
            </a:avLst>
          </a:prstGeom>
          <a:solidFill>
            <a:schemeClr val="accent2">
              <a:lumMod val="75000"/>
            </a:schemeClr>
          </a:solidFill>
          <a:ln w="9525" algn="ctr">
            <a:solidFill>
              <a:schemeClr val="tx1"/>
            </a:solidFill>
            <a:round/>
            <a:headEnd/>
            <a:tailEnd/>
          </a:ln>
        </p:spPr>
        <p:txBody>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a:spcBef>
                <a:spcPct val="0"/>
              </a:spcBef>
              <a:buFontTx/>
              <a:buNone/>
            </a:pPr>
            <a:r>
              <a:rPr lang="fr-FR" altLang="fr-FR" sz="1800" dirty="0">
                <a:solidFill>
                  <a:schemeClr val="bg1"/>
                </a:solidFill>
                <a:latin typeface="Calibri" pitchFamily="34" charset="0"/>
              </a:rPr>
              <a:t>Taille du </a:t>
            </a:r>
            <a:r>
              <a:rPr lang="fr-FR" altLang="fr-FR" sz="1800" dirty="0" err="1">
                <a:solidFill>
                  <a:schemeClr val="bg1"/>
                </a:solidFill>
                <a:latin typeface="Calibri" pitchFamily="34" charset="0"/>
              </a:rPr>
              <a:t>CJ</a:t>
            </a:r>
            <a:r>
              <a:rPr lang="fr-FR" altLang="fr-FR" sz="1800" dirty="0">
                <a:solidFill>
                  <a:schemeClr val="bg1"/>
                </a:solidFill>
                <a:latin typeface="Calibri" pitchFamily="34" charset="0"/>
              </a:rPr>
              <a:t> et synthèse de progestérone </a:t>
            </a:r>
            <a:r>
              <a:rPr lang="fr-FR" altLang="fr-FR" sz="1400" dirty="0">
                <a:solidFill>
                  <a:schemeClr val="bg1"/>
                </a:solidFill>
                <a:latin typeface="Calibri" pitchFamily="34" charset="0"/>
              </a:rPr>
              <a:t>(</a:t>
            </a:r>
            <a:r>
              <a:rPr lang="fr-FR" altLang="fr-FR" sz="1400" dirty="0" err="1">
                <a:solidFill>
                  <a:schemeClr val="bg1"/>
                </a:solidFill>
                <a:latin typeface="Calibri" pitchFamily="34" charset="0"/>
              </a:rPr>
              <a:t>Luttgenau</a:t>
            </a:r>
            <a:r>
              <a:rPr lang="fr-FR" altLang="fr-FR" sz="1400" dirty="0">
                <a:solidFill>
                  <a:schemeClr val="bg1"/>
                </a:solidFill>
                <a:latin typeface="Calibri" pitchFamily="34" charset="0"/>
              </a:rPr>
              <a:t> and </a:t>
            </a:r>
            <a:r>
              <a:rPr lang="fr-FR" altLang="fr-FR" sz="1400" dirty="0" err="1">
                <a:solidFill>
                  <a:schemeClr val="bg1"/>
                </a:solidFill>
                <a:latin typeface="Calibri" pitchFamily="34" charset="0"/>
              </a:rPr>
              <a:t>Bollwein</a:t>
            </a:r>
            <a:r>
              <a:rPr lang="fr-FR" altLang="fr-FR" sz="1400" dirty="0">
                <a:solidFill>
                  <a:schemeClr val="bg1"/>
                </a:solidFill>
                <a:latin typeface="Calibri" pitchFamily="34" charset="0"/>
              </a:rPr>
              <a:t> Reproductive </a:t>
            </a:r>
            <a:r>
              <a:rPr lang="fr-FR" altLang="fr-FR" sz="1400" dirty="0" err="1">
                <a:solidFill>
                  <a:schemeClr val="bg1"/>
                </a:solidFill>
                <a:latin typeface="Calibri" pitchFamily="34" charset="0"/>
              </a:rPr>
              <a:t>biology</a:t>
            </a:r>
            <a:r>
              <a:rPr lang="fr-FR" altLang="fr-FR" sz="1400" dirty="0">
                <a:solidFill>
                  <a:schemeClr val="bg1"/>
                </a:solidFill>
                <a:latin typeface="Calibri" pitchFamily="34" charset="0"/>
              </a:rPr>
              <a:t> 2014,14,103)</a:t>
            </a:r>
          </a:p>
        </p:txBody>
      </p:sp>
      <p:sp>
        <p:nvSpPr>
          <p:cNvPr id="11" name="Rectangle 10"/>
          <p:cNvSpPr>
            <a:spLocks noChangeArrowheads="1"/>
          </p:cNvSpPr>
          <p:nvPr/>
        </p:nvSpPr>
        <p:spPr bwMode="auto">
          <a:xfrm>
            <a:off x="1115616" y="4537452"/>
            <a:ext cx="7127900" cy="338554"/>
          </a:xfrm>
          <a:prstGeom prst="rect">
            <a:avLst/>
          </a:prstGeom>
          <a:solidFill>
            <a:srgbClr val="CC3300"/>
          </a:solidFill>
          <a:ln w="9525">
            <a:solidFill>
              <a:schemeClr val="tx1"/>
            </a:solidFill>
            <a:miter lim="800000"/>
            <a:headEnd/>
            <a:tailEnd/>
          </a:ln>
        </p:spPr>
        <p:txBody>
          <a:bodyPr wrap="square">
            <a:spAutoFit/>
          </a:bodyPr>
          <a:lstStyle>
            <a:lvl1pPr eaLnBrk="0" hangingPunct="0">
              <a:spcBef>
                <a:spcPct val="20000"/>
              </a:spcBef>
              <a:buFont typeface="Arial" charset="0"/>
              <a:buChar char="•"/>
              <a:defRPr sz="2600">
                <a:solidFill>
                  <a:schemeClr val="tx1"/>
                </a:solidFill>
                <a:latin typeface="Arial Narrow" pitchFamily="34" charset="0"/>
              </a:defRPr>
            </a:lvl1pPr>
            <a:lvl2pPr marL="742950" indent="-285750" eaLnBrk="0" hangingPunct="0">
              <a:spcBef>
                <a:spcPct val="20000"/>
              </a:spcBef>
              <a:buFont typeface="Arial" charset="0"/>
              <a:buChar char="•"/>
              <a:defRPr sz="2400">
                <a:solidFill>
                  <a:schemeClr val="tx1"/>
                </a:solidFill>
                <a:latin typeface="Arial Narrow" pitchFamily="34" charset="0"/>
              </a:defRPr>
            </a:lvl2pPr>
            <a:lvl3pPr marL="1143000" indent="-228600" eaLnBrk="0" hangingPunct="0">
              <a:spcBef>
                <a:spcPct val="20000"/>
              </a:spcBef>
              <a:buFont typeface="Arial" charset="0"/>
              <a:buChar char="•"/>
              <a:defRPr sz="2000">
                <a:solidFill>
                  <a:schemeClr val="tx1"/>
                </a:solidFill>
                <a:latin typeface="Arial Narrow" pitchFamily="34"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Times New Roman" pitchFamily="18" charset="0"/>
              </a:defRPr>
            </a:lvl5pPr>
            <a:lvl6pPr marL="2514600" indent="-228600" eaLnBrk="0" fontAlgn="base" hangingPunct="0">
              <a:spcBef>
                <a:spcPct val="20000"/>
              </a:spcBef>
              <a:spcAft>
                <a:spcPct val="0"/>
              </a:spcAft>
              <a:buFont typeface="Arial" charset="0"/>
              <a:buChar char="•"/>
              <a:defRPr sz="2000">
                <a:solidFill>
                  <a:schemeClr val="tx1"/>
                </a:solidFill>
                <a:latin typeface="Times New Roman" pitchFamily="18" charset="0"/>
              </a:defRPr>
            </a:lvl6pPr>
            <a:lvl7pPr marL="2971800" indent="-228600" eaLnBrk="0" fontAlgn="base" hangingPunct="0">
              <a:spcBef>
                <a:spcPct val="20000"/>
              </a:spcBef>
              <a:spcAft>
                <a:spcPct val="0"/>
              </a:spcAft>
              <a:buFont typeface="Arial" charset="0"/>
              <a:buChar char="•"/>
              <a:defRPr sz="2000">
                <a:solidFill>
                  <a:schemeClr val="tx1"/>
                </a:solidFill>
                <a:latin typeface="Times New Roman" pitchFamily="18" charset="0"/>
              </a:defRPr>
            </a:lvl7pPr>
            <a:lvl8pPr marL="3429000" indent="-228600" eaLnBrk="0" fontAlgn="base" hangingPunct="0">
              <a:spcBef>
                <a:spcPct val="20000"/>
              </a:spcBef>
              <a:spcAft>
                <a:spcPct val="0"/>
              </a:spcAft>
              <a:buFont typeface="Arial" charset="0"/>
              <a:buChar char="•"/>
              <a:defRPr sz="2000">
                <a:solidFill>
                  <a:schemeClr val="tx1"/>
                </a:solidFill>
                <a:latin typeface="Times New Roman" pitchFamily="18" charset="0"/>
              </a:defRPr>
            </a:lvl8pPr>
            <a:lvl9pPr marL="3886200" indent="-228600" eaLnBrk="0" fontAlgn="base" hangingPunct="0">
              <a:spcBef>
                <a:spcPct val="20000"/>
              </a:spcBef>
              <a:spcAft>
                <a:spcPct val="0"/>
              </a:spcAft>
              <a:buFont typeface="Arial" charset="0"/>
              <a:buChar char="•"/>
              <a:defRPr sz="2000">
                <a:solidFill>
                  <a:schemeClr val="tx1"/>
                </a:solidFill>
                <a:latin typeface="Times New Roman" pitchFamily="18" charset="0"/>
              </a:defRPr>
            </a:lvl9pPr>
          </a:lstStyle>
          <a:p>
            <a:pPr eaLnBrk="1" hangingPunct="1">
              <a:spcBef>
                <a:spcPct val="0"/>
              </a:spcBef>
              <a:buFontTx/>
              <a:buNone/>
            </a:pPr>
            <a:r>
              <a:rPr lang="en-US" altLang="fr-FR" sz="1600" dirty="0" err="1">
                <a:solidFill>
                  <a:schemeClr val="bg1"/>
                </a:solidFill>
                <a:latin typeface="Calibri" pitchFamily="34" charset="0"/>
              </a:rPr>
              <a:t>Etroite</a:t>
            </a:r>
            <a:r>
              <a:rPr lang="en-US" altLang="fr-FR" sz="1600" dirty="0">
                <a:solidFill>
                  <a:schemeClr val="bg1"/>
                </a:solidFill>
                <a:latin typeface="Calibri" pitchFamily="34" charset="0"/>
              </a:rPr>
              <a:t> </a:t>
            </a:r>
            <a:r>
              <a:rPr lang="en-US" altLang="fr-FR" sz="1600" dirty="0" err="1">
                <a:solidFill>
                  <a:schemeClr val="bg1"/>
                </a:solidFill>
                <a:latin typeface="Calibri" pitchFamily="34" charset="0"/>
              </a:rPr>
              <a:t>corrélation</a:t>
            </a:r>
            <a:r>
              <a:rPr lang="en-US" altLang="fr-FR" sz="1600" dirty="0">
                <a:solidFill>
                  <a:schemeClr val="bg1"/>
                </a:solidFill>
                <a:latin typeface="Calibri" pitchFamily="34" charset="0"/>
              </a:rPr>
              <a:t> entre la </a:t>
            </a:r>
            <a:r>
              <a:rPr lang="en-US" altLang="fr-FR" sz="1600" dirty="0" err="1">
                <a:solidFill>
                  <a:schemeClr val="bg1"/>
                </a:solidFill>
                <a:latin typeface="Calibri" pitchFamily="34" charset="0"/>
              </a:rPr>
              <a:t>taille</a:t>
            </a:r>
            <a:r>
              <a:rPr lang="en-US" altLang="fr-FR" sz="1600" dirty="0">
                <a:solidFill>
                  <a:schemeClr val="bg1"/>
                </a:solidFill>
                <a:latin typeface="Calibri" pitchFamily="34" charset="0"/>
              </a:rPr>
              <a:t> du CJ et la concentration </a:t>
            </a:r>
            <a:r>
              <a:rPr lang="en-US" altLang="fr-FR" sz="1600" dirty="0" err="1">
                <a:solidFill>
                  <a:schemeClr val="bg1"/>
                </a:solidFill>
                <a:latin typeface="Calibri" pitchFamily="34" charset="0"/>
              </a:rPr>
              <a:t>en</a:t>
            </a:r>
            <a:r>
              <a:rPr lang="en-US" altLang="fr-FR" sz="1600" dirty="0">
                <a:solidFill>
                  <a:schemeClr val="bg1"/>
                </a:solidFill>
                <a:latin typeface="Calibri" pitchFamily="34" charset="0"/>
              </a:rPr>
              <a:t> P4 (r = 0.70, p &lt; 0.05) </a:t>
            </a:r>
            <a:endParaRPr lang="fr-BE" altLang="fr-FR" sz="1600" dirty="0">
              <a:solidFill>
                <a:schemeClr val="bg1"/>
              </a:solidFill>
              <a:latin typeface="Calibri" pitchFamily="34" charset="0"/>
            </a:endParaRPr>
          </a:p>
        </p:txBody>
      </p:sp>
      <p:cxnSp>
        <p:nvCxnSpPr>
          <p:cNvPr id="14" name="Connecteur droit 13"/>
          <p:cNvCxnSpPr>
            <a:cxnSpLocks noChangeShapeType="1"/>
          </p:cNvCxnSpPr>
          <p:nvPr/>
        </p:nvCxnSpPr>
        <p:spPr bwMode="auto">
          <a:xfrm flipH="1">
            <a:off x="899592" y="3751660"/>
            <a:ext cx="1065290"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 name="Connecteur droit 16"/>
          <p:cNvCxnSpPr>
            <a:cxnSpLocks noChangeShapeType="1"/>
          </p:cNvCxnSpPr>
          <p:nvPr/>
        </p:nvCxnSpPr>
        <p:spPr bwMode="auto">
          <a:xfrm flipH="1">
            <a:off x="899592" y="2139554"/>
            <a:ext cx="1971426"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8" name="Connecteur droit 17"/>
          <p:cNvCxnSpPr>
            <a:cxnSpLocks noChangeShapeType="1"/>
          </p:cNvCxnSpPr>
          <p:nvPr/>
        </p:nvCxnSpPr>
        <p:spPr bwMode="auto">
          <a:xfrm flipH="1">
            <a:off x="899592" y="1815704"/>
            <a:ext cx="2304256"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 name="Connecteur droit 19"/>
          <p:cNvCxnSpPr>
            <a:cxnSpLocks noChangeShapeType="1"/>
          </p:cNvCxnSpPr>
          <p:nvPr/>
        </p:nvCxnSpPr>
        <p:spPr bwMode="auto">
          <a:xfrm flipH="1">
            <a:off x="899592" y="3112294"/>
            <a:ext cx="1480092"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9950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à coins arrondis 6"/>
          <p:cNvSpPr/>
          <p:nvPr/>
        </p:nvSpPr>
        <p:spPr>
          <a:xfrm>
            <a:off x="395536" y="267494"/>
            <a:ext cx="1584176" cy="648072"/>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t>Technicien</a:t>
            </a:r>
          </a:p>
        </p:txBody>
      </p:sp>
      <p:sp>
        <p:nvSpPr>
          <p:cNvPr id="8" name="ZoneTexte 7"/>
          <p:cNvSpPr txBox="1"/>
          <p:nvPr/>
        </p:nvSpPr>
        <p:spPr>
          <a:xfrm>
            <a:off x="323528" y="1131590"/>
            <a:ext cx="6984776" cy="37888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BE" dirty="0">
                <a:solidFill>
                  <a:schemeClr val="bg1"/>
                </a:solidFill>
              </a:rPr>
              <a:t>Stratégie d’examen clinique le jour du transfert et 7 jours avant </a:t>
            </a:r>
          </a:p>
          <a:p>
            <a:pPr marL="742950" lvl="1" indent="-285750">
              <a:lnSpc>
                <a:spcPct val="150000"/>
              </a:lnSpc>
              <a:buFont typeface="Arial" panose="020B0604020202020204" pitchFamily="34" charset="0"/>
              <a:buChar char="•"/>
            </a:pPr>
            <a:r>
              <a:rPr lang="fr-BE" dirty="0">
                <a:solidFill>
                  <a:schemeClr val="bg1"/>
                </a:solidFill>
              </a:rPr>
              <a:t>Manuel vs échographie ?</a:t>
            </a:r>
          </a:p>
          <a:p>
            <a:pPr marL="742950" lvl="1" indent="-285750">
              <a:lnSpc>
                <a:spcPct val="150000"/>
              </a:lnSpc>
              <a:buFont typeface="Arial" panose="020B0604020202020204" pitchFamily="34" charset="0"/>
              <a:buChar char="•"/>
            </a:pPr>
            <a:r>
              <a:rPr lang="fr-BE" dirty="0">
                <a:solidFill>
                  <a:schemeClr val="bg1"/>
                </a:solidFill>
              </a:rPr>
              <a:t>Maîtrise des critères ?</a:t>
            </a:r>
          </a:p>
          <a:p>
            <a:pPr marL="742950" lvl="1" indent="-285750">
              <a:lnSpc>
                <a:spcPct val="150000"/>
              </a:lnSpc>
              <a:buFont typeface="Arial" panose="020B0604020202020204" pitchFamily="34" charset="0"/>
              <a:buChar char="•"/>
            </a:pPr>
            <a:r>
              <a:rPr lang="fr-BE" dirty="0">
                <a:solidFill>
                  <a:schemeClr val="bg1"/>
                </a:solidFill>
              </a:rPr>
              <a:t>Technicité du geste </a:t>
            </a:r>
          </a:p>
          <a:p>
            <a:pPr marL="1200150" lvl="2" indent="-285750">
              <a:lnSpc>
                <a:spcPct val="150000"/>
              </a:lnSpc>
              <a:buFont typeface="Arial" panose="020B0604020202020204" pitchFamily="34" charset="0"/>
              <a:buChar char="•"/>
            </a:pPr>
            <a:r>
              <a:rPr lang="fr-BE" dirty="0">
                <a:solidFill>
                  <a:schemeClr val="bg1"/>
                </a:solidFill>
              </a:rPr>
              <a:t>Durée du passage du col </a:t>
            </a:r>
          </a:p>
          <a:p>
            <a:pPr marL="1200150" lvl="2" indent="-285750">
              <a:lnSpc>
                <a:spcPct val="150000"/>
              </a:lnSpc>
              <a:buFont typeface="Arial" panose="020B0604020202020204" pitchFamily="34" charset="0"/>
              <a:buChar char="•"/>
            </a:pPr>
            <a:r>
              <a:rPr lang="fr-BE" dirty="0">
                <a:solidFill>
                  <a:schemeClr val="bg1"/>
                </a:solidFill>
              </a:rPr>
              <a:t>Site utérin du transfert  </a:t>
            </a:r>
          </a:p>
          <a:p>
            <a:pPr marL="1200150" lvl="2" indent="-285750">
              <a:lnSpc>
                <a:spcPct val="150000"/>
              </a:lnSpc>
              <a:buFont typeface="Arial" panose="020B0604020202020204" pitchFamily="34" charset="0"/>
              <a:buChar char="•"/>
            </a:pPr>
            <a:r>
              <a:rPr lang="fr-BE" dirty="0">
                <a:solidFill>
                  <a:schemeClr val="bg1"/>
                </a:solidFill>
              </a:rPr>
              <a:t>Lésions induites</a:t>
            </a:r>
          </a:p>
          <a:p>
            <a:pPr marL="1200150" lvl="2" indent="-285750">
              <a:lnSpc>
                <a:spcPct val="150000"/>
              </a:lnSpc>
              <a:buFont typeface="Arial" panose="020B0604020202020204" pitchFamily="34" charset="0"/>
              <a:buChar char="•"/>
            </a:pPr>
            <a:r>
              <a:rPr lang="fr-BE" dirty="0">
                <a:solidFill>
                  <a:schemeClr val="bg1"/>
                </a:solidFill>
              </a:rPr>
              <a:t>Délai entre décongélation et TE : pas d’effet (Bo et al. 2012) </a:t>
            </a:r>
          </a:p>
          <a:p>
            <a:pPr marL="285750" indent="-285750">
              <a:lnSpc>
                <a:spcPct val="150000"/>
              </a:lnSpc>
              <a:buFont typeface="Arial" panose="020B0604020202020204" pitchFamily="34" charset="0"/>
              <a:buChar char="•"/>
            </a:pPr>
            <a:r>
              <a:rPr lang="fr-BE" dirty="0">
                <a:solidFill>
                  <a:schemeClr val="bg1"/>
                </a:solidFill>
              </a:rPr>
              <a:t>Stratégie thérapeutique  </a:t>
            </a:r>
          </a:p>
        </p:txBody>
      </p:sp>
      <p:pic>
        <p:nvPicPr>
          <p:cNvPr id="9" name="Picture 2" descr="C:\Users\User\Pictures\Palpation renne merry christm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320" y="1654378"/>
            <a:ext cx="1512168"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195486"/>
            <a:ext cx="8568952" cy="86409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1600" dirty="0" err="1"/>
              <a:t>Alkan</a:t>
            </a:r>
            <a:r>
              <a:rPr lang="fr-BE" sz="1600" dirty="0"/>
              <a:t> H et al. </a:t>
            </a:r>
            <a:r>
              <a:rPr lang="en-US" sz="1600" dirty="0"/>
              <a:t>Evaluation of the factors that affect the pregnancy rates during embryo transfer (</a:t>
            </a:r>
            <a:r>
              <a:rPr lang="en-US" sz="1600" dirty="0" err="1">
                <a:solidFill>
                  <a:srgbClr val="FFFF00"/>
                </a:solidFill>
              </a:rPr>
              <a:t>embryons</a:t>
            </a:r>
            <a:r>
              <a:rPr lang="en-US" sz="1600" dirty="0">
                <a:solidFill>
                  <a:srgbClr val="FFFF00"/>
                </a:solidFill>
              </a:rPr>
              <a:t> </a:t>
            </a:r>
            <a:r>
              <a:rPr lang="en-US" sz="1600" dirty="0" err="1">
                <a:solidFill>
                  <a:srgbClr val="FFFF00"/>
                </a:solidFill>
              </a:rPr>
              <a:t>frais</a:t>
            </a:r>
            <a:r>
              <a:rPr lang="en-US" sz="1600" dirty="0"/>
              <a:t>) in beef heifers (</a:t>
            </a:r>
            <a:r>
              <a:rPr lang="en-US" sz="1600" dirty="0">
                <a:solidFill>
                  <a:srgbClr val="FFFF00"/>
                </a:solidFill>
              </a:rPr>
              <a:t>n=561 </a:t>
            </a:r>
            <a:r>
              <a:rPr lang="en-US" sz="1600" dirty="0" err="1">
                <a:solidFill>
                  <a:srgbClr val="FFFF00"/>
                </a:solidFill>
              </a:rPr>
              <a:t>synchronisées</a:t>
            </a:r>
            <a:r>
              <a:rPr lang="en-US" sz="1600" dirty="0">
                <a:solidFill>
                  <a:srgbClr val="FFFF00"/>
                </a:solidFill>
              </a:rPr>
              <a:t> à </a:t>
            </a:r>
            <a:r>
              <a:rPr lang="en-US" sz="1600" dirty="0" err="1">
                <a:solidFill>
                  <a:srgbClr val="FFFF00"/>
                </a:solidFill>
              </a:rPr>
              <a:t>l’Ovsynch</a:t>
            </a:r>
            <a:r>
              <a:rPr lang="en-US" sz="1600" dirty="0">
                <a:solidFill>
                  <a:srgbClr val="FFFF00"/>
                </a:solidFill>
              </a:rPr>
              <a:t> et </a:t>
            </a:r>
            <a:r>
              <a:rPr lang="en-US" sz="1600" dirty="0" err="1">
                <a:solidFill>
                  <a:srgbClr val="FFFF00"/>
                </a:solidFill>
              </a:rPr>
              <a:t>détectées</a:t>
            </a:r>
            <a:r>
              <a:rPr lang="en-US" sz="1600" dirty="0">
                <a:solidFill>
                  <a:srgbClr val="FFFF00"/>
                </a:solidFill>
              </a:rPr>
              <a:t> avec un </a:t>
            </a:r>
            <a:r>
              <a:rPr lang="en-US" sz="1600" dirty="0" err="1">
                <a:solidFill>
                  <a:srgbClr val="FFFF00"/>
                </a:solidFill>
              </a:rPr>
              <a:t>Kamar</a:t>
            </a:r>
            <a:r>
              <a:rPr lang="en-US" sz="1600" dirty="0"/>
              <a:t>). </a:t>
            </a:r>
            <a:r>
              <a:rPr lang="fr-BE" sz="1600" dirty="0" err="1"/>
              <a:t>Reprod</a:t>
            </a:r>
            <a:r>
              <a:rPr lang="fr-BE" sz="1600" dirty="0"/>
              <a:t> Dom </a:t>
            </a:r>
            <a:r>
              <a:rPr lang="fr-BE" sz="1600" dirty="0" err="1"/>
              <a:t>Anim</a:t>
            </a:r>
            <a:r>
              <a:rPr lang="fr-BE" sz="1600" dirty="0"/>
              <a:t>. 2020;55:421–428.</a:t>
            </a:r>
          </a:p>
        </p:txBody>
      </p:sp>
      <p:graphicFrame>
        <p:nvGraphicFramePr>
          <p:cNvPr id="4" name="Tableau 3"/>
          <p:cNvGraphicFramePr>
            <a:graphicFrameLocks noGrp="1"/>
          </p:cNvGraphicFramePr>
          <p:nvPr>
            <p:extLst>
              <p:ext uri="{D42A27DB-BD31-4B8C-83A1-F6EECF244321}">
                <p14:modId xmlns:p14="http://schemas.microsoft.com/office/powerpoint/2010/main" val="783465088"/>
              </p:ext>
            </p:extLst>
          </p:nvPr>
        </p:nvGraphicFramePr>
        <p:xfrm>
          <a:off x="443880" y="2012486"/>
          <a:ext cx="8328247" cy="1524000"/>
        </p:xfrm>
        <a:graphic>
          <a:graphicData uri="http://schemas.openxmlformats.org/drawingml/2006/table">
            <a:tbl>
              <a:tblPr firstRow="1" bandRow="1">
                <a:tableStyleId>{5C22544A-7EE6-4342-B048-85BDC9FD1C3A}</a:tableStyleId>
              </a:tblPr>
              <a:tblGrid>
                <a:gridCol w="1542607">
                  <a:extLst>
                    <a:ext uri="{9D8B030D-6E8A-4147-A177-3AD203B41FA5}">
                      <a16:colId xmlns:a16="http://schemas.microsoft.com/office/drawing/2014/main" val="20000"/>
                    </a:ext>
                  </a:extLst>
                </a:gridCol>
                <a:gridCol w="1788693">
                  <a:extLst>
                    <a:ext uri="{9D8B030D-6E8A-4147-A177-3AD203B41FA5}">
                      <a16:colId xmlns:a16="http://schemas.microsoft.com/office/drawing/2014/main" val="20001"/>
                    </a:ext>
                  </a:extLst>
                </a:gridCol>
                <a:gridCol w="2141308">
                  <a:extLst>
                    <a:ext uri="{9D8B030D-6E8A-4147-A177-3AD203B41FA5}">
                      <a16:colId xmlns:a16="http://schemas.microsoft.com/office/drawing/2014/main" val="20002"/>
                    </a:ext>
                  </a:extLst>
                </a:gridCol>
                <a:gridCol w="2232248">
                  <a:extLst>
                    <a:ext uri="{9D8B030D-6E8A-4147-A177-3AD203B41FA5}">
                      <a16:colId xmlns:a16="http://schemas.microsoft.com/office/drawing/2014/main" val="20003"/>
                    </a:ext>
                  </a:extLst>
                </a:gridCol>
                <a:gridCol w="623391">
                  <a:extLst>
                    <a:ext uri="{9D8B030D-6E8A-4147-A177-3AD203B41FA5}">
                      <a16:colId xmlns:a16="http://schemas.microsoft.com/office/drawing/2014/main" val="20004"/>
                    </a:ext>
                  </a:extLst>
                </a:gridCol>
              </a:tblGrid>
              <a:tr h="143984">
                <a:tc>
                  <a:txBody>
                    <a:bodyPr/>
                    <a:lstStyle/>
                    <a:p>
                      <a:r>
                        <a:rPr lang="fr-BE" sz="1400" b="0" dirty="0"/>
                        <a:t>Qualité embryon</a:t>
                      </a:r>
                    </a:p>
                  </a:txBody>
                  <a:tcPr>
                    <a:solidFill>
                      <a:schemeClr val="bg2">
                        <a:lumMod val="50000"/>
                      </a:schemeClr>
                    </a:solidFill>
                  </a:tcPr>
                </a:tc>
                <a:tc>
                  <a:txBody>
                    <a:bodyPr/>
                    <a:lstStyle/>
                    <a:p>
                      <a:r>
                        <a:rPr lang="fr-BE" sz="1400" b="0" dirty="0"/>
                        <a:t>Grade 1 : 44,6</a:t>
                      </a:r>
                    </a:p>
                  </a:txBody>
                  <a:tcPr>
                    <a:solidFill>
                      <a:schemeClr val="bg2">
                        <a:lumMod val="50000"/>
                      </a:schemeClr>
                    </a:solidFill>
                  </a:tcPr>
                </a:tc>
                <a:tc>
                  <a:txBody>
                    <a:bodyPr/>
                    <a:lstStyle/>
                    <a:p>
                      <a:r>
                        <a:rPr lang="fr-BE" sz="1400" b="0" dirty="0"/>
                        <a:t>Grade 2 : 33,1</a:t>
                      </a:r>
                    </a:p>
                  </a:txBody>
                  <a:tcPr>
                    <a:solidFill>
                      <a:schemeClr val="bg2">
                        <a:lumMod val="50000"/>
                      </a:schemeClr>
                    </a:solidFill>
                  </a:tcPr>
                </a:tc>
                <a:tc>
                  <a:txBody>
                    <a:bodyPr/>
                    <a:lstStyle/>
                    <a:p>
                      <a:endParaRPr lang="fr-BE" sz="1400" dirty="0"/>
                    </a:p>
                  </a:txBody>
                  <a:tcPr>
                    <a:solidFill>
                      <a:schemeClr val="bg2">
                        <a:lumMod val="50000"/>
                      </a:schemeClr>
                    </a:solidFill>
                  </a:tcPr>
                </a:tc>
                <a:tc>
                  <a:txBody>
                    <a:bodyPr/>
                    <a:lstStyle/>
                    <a:p>
                      <a:r>
                        <a:rPr lang="fr-BE" sz="1400" dirty="0"/>
                        <a:t>S</a:t>
                      </a:r>
                    </a:p>
                  </a:txBody>
                  <a:tcPr>
                    <a:solidFill>
                      <a:schemeClr val="bg2">
                        <a:lumMod val="50000"/>
                      </a:schemeClr>
                    </a:solidFill>
                  </a:tcPr>
                </a:tc>
                <a:extLst>
                  <a:ext uri="{0D108BD9-81ED-4DB2-BD59-A6C34878D82A}">
                    <a16:rowId xmlns:a16="http://schemas.microsoft.com/office/drawing/2014/main" val="10000"/>
                  </a:ext>
                </a:extLst>
              </a:tr>
              <a:tr h="288000">
                <a:tc>
                  <a:txBody>
                    <a:bodyPr/>
                    <a:lstStyle/>
                    <a:p>
                      <a:r>
                        <a:rPr lang="fr-BE" sz="1400" dirty="0"/>
                        <a:t>Passage du col </a:t>
                      </a:r>
                    </a:p>
                  </a:txBody>
                  <a:tcPr/>
                </a:tc>
                <a:tc>
                  <a:txBody>
                    <a:bodyPr/>
                    <a:lstStyle/>
                    <a:p>
                      <a:r>
                        <a:rPr lang="fr-BE" sz="1400" dirty="0"/>
                        <a:t>Aisé (&lt;60 sec) : 41,2</a:t>
                      </a:r>
                    </a:p>
                  </a:txBody>
                  <a:tcPr/>
                </a:tc>
                <a:tc>
                  <a:txBody>
                    <a:bodyPr/>
                    <a:lstStyle/>
                    <a:p>
                      <a:r>
                        <a:rPr lang="fr-BE" sz="1400" dirty="0"/>
                        <a:t>Moyen (60 à 80 sec) : 34,9</a:t>
                      </a:r>
                    </a:p>
                  </a:txBody>
                  <a:tcPr/>
                </a:tc>
                <a:tc>
                  <a:txBody>
                    <a:bodyPr/>
                    <a:lstStyle/>
                    <a:p>
                      <a:r>
                        <a:rPr lang="fr-BE" sz="1400" dirty="0"/>
                        <a:t>Difficile (&gt; 80 sec) : 30,3</a:t>
                      </a:r>
                    </a:p>
                  </a:txBody>
                  <a:tcPr/>
                </a:tc>
                <a:tc>
                  <a:txBody>
                    <a:bodyPr/>
                    <a:lstStyle/>
                    <a:p>
                      <a:r>
                        <a:rPr lang="fr-BE" sz="1400" dirty="0"/>
                        <a:t>NS</a:t>
                      </a:r>
                    </a:p>
                  </a:txBody>
                  <a:tcPr/>
                </a:tc>
                <a:extLst>
                  <a:ext uri="{0D108BD9-81ED-4DB2-BD59-A6C34878D82A}">
                    <a16:rowId xmlns:a16="http://schemas.microsoft.com/office/drawing/2014/main" val="10001"/>
                  </a:ext>
                </a:extLst>
              </a:tr>
              <a:tr h="288000">
                <a:tc>
                  <a:txBody>
                    <a:bodyPr/>
                    <a:lstStyle/>
                    <a:p>
                      <a:r>
                        <a:rPr lang="fr-BE" sz="1400" dirty="0">
                          <a:solidFill>
                            <a:schemeClr val="bg1"/>
                          </a:solidFill>
                        </a:rPr>
                        <a:t>Côté du transfert</a:t>
                      </a:r>
                    </a:p>
                  </a:txBody>
                  <a:tcPr>
                    <a:solidFill>
                      <a:schemeClr val="bg2">
                        <a:lumMod val="50000"/>
                      </a:schemeClr>
                    </a:solidFill>
                  </a:tcPr>
                </a:tc>
                <a:tc>
                  <a:txBody>
                    <a:bodyPr/>
                    <a:lstStyle/>
                    <a:p>
                      <a:r>
                        <a:rPr lang="fr-BE" sz="1400" dirty="0">
                          <a:solidFill>
                            <a:schemeClr val="bg1"/>
                          </a:solidFill>
                        </a:rPr>
                        <a:t>Gauche : 42,2</a:t>
                      </a:r>
                    </a:p>
                  </a:txBody>
                  <a:tcPr>
                    <a:solidFill>
                      <a:schemeClr val="bg2">
                        <a:lumMod val="50000"/>
                      </a:schemeClr>
                    </a:solidFill>
                  </a:tcPr>
                </a:tc>
                <a:tc>
                  <a:txBody>
                    <a:bodyPr/>
                    <a:lstStyle/>
                    <a:p>
                      <a:r>
                        <a:rPr lang="fr-BE" sz="1400" dirty="0">
                          <a:solidFill>
                            <a:schemeClr val="bg1"/>
                          </a:solidFill>
                        </a:rPr>
                        <a:t>Droit</a:t>
                      </a:r>
                      <a:r>
                        <a:rPr lang="fr-BE" sz="1400" baseline="0" dirty="0">
                          <a:solidFill>
                            <a:schemeClr val="bg1"/>
                          </a:solidFill>
                        </a:rPr>
                        <a:t> : 37,0</a:t>
                      </a:r>
                      <a:endParaRPr lang="fr-BE" sz="1400" dirty="0">
                        <a:solidFill>
                          <a:schemeClr val="bg1"/>
                        </a:solidFill>
                      </a:endParaRPr>
                    </a:p>
                  </a:txBody>
                  <a:tcPr>
                    <a:solidFill>
                      <a:schemeClr val="bg2">
                        <a:lumMod val="50000"/>
                      </a:schemeClr>
                    </a:solidFill>
                  </a:tcPr>
                </a:tc>
                <a:tc>
                  <a:txBody>
                    <a:bodyPr/>
                    <a:lstStyle/>
                    <a:p>
                      <a:endParaRPr lang="fr-BE" sz="1400" dirty="0">
                        <a:solidFill>
                          <a:schemeClr val="bg1"/>
                        </a:solidFill>
                      </a:endParaRPr>
                    </a:p>
                  </a:txBody>
                  <a:tcPr>
                    <a:solidFill>
                      <a:schemeClr val="bg2">
                        <a:lumMod val="50000"/>
                      </a:schemeClr>
                    </a:solidFill>
                  </a:tcPr>
                </a:tc>
                <a:tc>
                  <a:txBody>
                    <a:bodyPr/>
                    <a:lstStyle/>
                    <a:p>
                      <a:r>
                        <a:rPr lang="fr-BE" sz="1400" dirty="0">
                          <a:solidFill>
                            <a:schemeClr val="bg1"/>
                          </a:solidFill>
                        </a:rPr>
                        <a:t>NS</a:t>
                      </a:r>
                    </a:p>
                  </a:txBody>
                  <a:tcPr>
                    <a:solidFill>
                      <a:schemeClr val="bg2">
                        <a:lumMod val="50000"/>
                      </a:schemeClr>
                    </a:solidFill>
                  </a:tcPr>
                </a:tc>
                <a:extLst>
                  <a:ext uri="{0D108BD9-81ED-4DB2-BD59-A6C34878D82A}">
                    <a16:rowId xmlns:a16="http://schemas.microsoft.com/office/drawing/2014/main" val="10002"/>
                  </a:ext>
                </a:extLst>
              </a:tr>
              <a:tr h="288000">
                <a:tc>
                  <a:txBody>
                    <a:bodyPr/>
                    <a:lstStyle/>
                    <a:p>
                      <a:r>
                        <a:rPr lang="fr-BE" sz="1400" dirty="0"/>
                        <a:t>Site du transfert</a:t>
                      </a:r>
                    </a:p>
                  </a:txBody>
                  <a:tcPr/>
                </a:tc>
                <a:tc>
                  <a:txBody>
                    <a:bodyPr/>
                    <a:lstStyle/>
                    <a:p>
                      <a:r>
                        <a:rPr lang="fr-BE" sz="1400" dirty="0"/>
                        <a:t>Tiers supérieur : 41,0</a:t>
                      </a:r>
                    </a:p>
                  </a:txBody>
                  <a:tcPr/>
                </a:tc>
                <a:tc>
                  <a:txBody>
                    <a:bodyPr/>
                    <a:lstStyle/>
                    <a:p>
                      <a:r>
                        <a:rPr lang="fr-BE" sz="1400" dirty="0"/>
                        <a:t>Tiers moyen : 30,0</a:t>
                      </a:r>
                    </a:p>
                  </a:txBody>
                  <a:tcPr/>
                </a:tc>
                <a:tc>
                  <a:txBody>
                    <a:bodyPr/>
                    <a:lstStyle/>
                    <a:p>
                      <a:endParaRPr lang="fr-BE" sz="1400" dirty="0"/>
                    </a:p>
                  </a:txBody>
                  <a:tcPr/>
                </a:tc>
                <a:tc>
                  <a:txBody>
                    <a:bodyPr/>
                    <a:lstStyle/>
                    <a:p>
                      <a:r>
                        <a:rPr lang="fr-BE" sz="1400" dirty="0"/>
                        <a:t>S</a:t>
                      </a:r>
                    </a:p>
                  </a:txBody>
                  <a:tcPr/>
                </a:tc>
                <a:extLst>
                  <a:ext uri="{0D108BD9-81ED-4DB2-BD59-A6C34878D82A}">
                    <a16:rowId xmlns:a16="http://schemas.microsoft.com/office/drawing/2014/main" val="10003"/>
                  </a:ext>
                </a:extLst>
              </a:tr>
              <a:tr h="288000">
                <a:tc>
                  <a:txBody>
                    <a:bodyPr/>
                    <a:lstStyle/>
                    <a:p>
                      <a:r>
                        <a:rPr lang="fr-BE" sz="1400" dirty="0">
                          <a:solidFill>
                            <a:schemeClr val="bg1"/>
                          </a:solidFill>
                        </a:rPr>
                        <a:t>Diamètre du </a:t>
                      </a:r>
                      <a:r>
                        <a:rPr lang="fr-BE" sz="1400" dirty="0" err="1">
                          <a:solidFill>
                            <a:schemeClr val="bg1"/>
                          </a:solidFill>
                        </a:rPr>
                        <a:t>CJ</a:t>
                      </a:r>
                      <a:endParaRPr lang="fr-BE" sz="1400" dirty="0">
                        <a:solidFill>
                          <a:schemeClr val="bg1"/>
                        </a:solidFill>
                      </a:endParaRPr>
                    </a:p>
                  </a:txBody>
                  <a:tcPr>
                    <a:solidFill>
                      <a:schemeClr val="bg2">
                        <a:lumMod val="50000"/>
                      </a:schemeClr>
                    </a:solidFill>
                  </a:tcPr>
                </a:tc>
                <a:tc>
                  <a:txBody>
                    <a:bodyPr/>
                    <a:lstStyle/>
                    <a:p>
                      <a:r>
                        <a:rPr lang="fr-BE" sz="1400" dirty="0">
                          <a:solidFill>
                            <a:schemeClr val="bg1"/>
                          </a:solidFill>
                        </a:rPr>
                        <a:t>15 à 20 mm : 33,5</a:t>
                      </a:r>
                    </a:p>
                  </a:txBody>
                  <a:tcPr>
                    <a:solidFill>
                      <a:schemeClr val="bg2">
                        <a:lumMod val="50000"/>
                      </a:schemeClr>
                    </a:solidFill>
                  </a:tcPr>
                </a:tc>
                <a:tc>
                  <a:txBody>
                    <a:bodyPr/>
                    <a:lstStyle/>
                    <a:p>
                      <a:r>
                        <a:rPr lang="fr-BE" sz="1400" dirty="0">
                          <a:solidFill>
                            <a:schemeClr val="bg1"/>
                          </a:solidFill>
                        </a:rPr>
                        <a:t>20 à 25 mm : 40,8</a:t>
                      </a:r>
                    </a:p>
                  </a:txBody>
                  <a:tcPr>
                    <a:solidFill>
                      <a:schemeClr val="bg2">
                        <a:lumMod val="50000"/>
                      </a:schemeClr>
                    </a:solidFill>
                  </a:tcPr>
                </a:tc>
                <a:tc>
                  <a:txBody>
                    <a:bodyPr/>
                    <a:lstStyle/>
                    <a:p>
                      <a:pPr marL="0" indent="0">
                        <a:buFont typeface="Wingdings"/>
                        <a:buNone/>
                      </a:pPr>
                      <a:r>
                        <a:rPr lang="fr-BE" sz="1400" dirty="0">
                          <a:solidFill>
                            <a:schemeClr val="bg1"/>
                          </a:solidFill>
                        </a:rPr>
                        <a:t>&gt;</a:t>
                      </a:r>
                      <a:r>
                        <a:rPr lang="fr-BE" sz="1400" baseline="0" dirty="0">
                          <a:solidFill>
                            <a:schemeClr val="bg1"/>
                          </a:solidFill>
                        </a:rPr>
                        <a:t> 25 </a:t>
                      </a:r>
                      <a:r>
                        <a:rPr lang="fr-BE" sz="1400" dirty="0">
                          <a:solidFill>
                            <a:schemeClr val="bg1"/>
                          </a:solidFill>
                        </a:rPr>
                        <a:t>mm : 46,7</a:t>
                      </a:r>
                    </a:p>
                  </a:txBody>
                  <a:tcPr>
                    <a:solidFill>
                      <a:schemeClr val="bg2">
                        <a:lumMod val="50000"/>
                      </a:schemeClr>
                    </a:solidFill>
                  </a:tcPr>
                </a:tc>
                <a:tc>
                  <a:txBody>
                    <a:bodyPr/>
                    <a:lstStyle/>
                    <a:p>
                      <a:r>
                        <a:rPr lang="fr-BE" sz="1400" dirty="0">
                          <a:solidFill>
                            <a:schemeClr val="bg1"/>
                          </a:solidFill>
                        </a:rPr>
                        <a:t>S</a:t>
                      </a:r>
                    </a:p>
                  </a:txBody>
                  <a:tcPr>
                    <a:solidFill>
                      <a:schemeClr val="bg2">
                        <a:lumMod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002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195486"/>
            <a:ext cx="8568952" cy="86409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1600" dirty="0"/>
              <a:t>Roper DA et al. </a:t>
            </a:r>
            <a:r>
              <a:rPr lang="fr-BE" sz="1600" dirty="0" err="1"/>
              <a:t>Alkan</a:t>
            </a:r>
            <a:r>
              <a:rPr lang="fr-BE" sz="1600" dirty="0"/>
              <a:t> H et al. </a:t>
            </a:r>
            <a:r>
              <a:rPr lang="en-US" sz="1600" dirty="0"/>
              <a:t>Factors in cattle affecting embryo </a:t>
            </a:r>
            <a:r>
              <a:rPr lang="en-US" sz="1600" dirty="0">
                <a:solidFill>
                  <a:srgbClr val="FFFF00"/>
                </a:solidFill>
              </a:rPr>
              <a:t>(</a:t>
            </a:r>
            <a:r>
              <a:rPr lang="en-US" sz="1600" dirty="0" err="1">
                <a:solidFill>
                  <a:srgbClr val="FFFF00"/>
                </a:solidFill>
              </a:rPr>
              <a:t>frais</a:t>
            </a:r>
            <a:r>
              <a:rPr lang="en-US" sz="1600" dirty="0">
                <a:solidFill>
                  <a:srgbClr val="FFFF00"/>
                </a:solidFill>
              </a:rPr>
              <a:t> et </a:t>
            </a:r>
            <a:r>
              <a:rPr lang="en-US" sz="1600" dirty="0" err="1">
                <a:solidFill>
                  <a:srgbClr val="FFFF00"/>
                </a:solidFill>
              </a:rPr>
              <a:t>congelés</a:t>
            </a:r>
            <a:r>
              <a:rPr lang="en-US" sz="1600" dirty="0">
                <a:solidFill>
                  <a:srgbClr val="FFFF00"/>
                </a:solidFill>
              </a:rPr>
              <a:t> in vivo de grade 1 </a:t>
            </a:r>
            <a:r>
              <a:rPr lang="en-US" sz="1600" dirty="0" err="1">
                <a:solidFill>
                  <a:srgbClr val="FFFF00"/>
                </a:solidFill>
              </a:rPr>
              <a:t>ou</a:t>
            </a:r>
            <a:r>
              <a:rPr lang="en-US" sz="1600" dirty="0">
                <a:solidFill>
                  <a:srgbClr val="FFFF00"/>
                </a:solidFill>
              </a:rPr>
              <a:t> 2)</a:t>
            </a:r>
            <a:r>
              <a:rPr lang="en-US" sz="1600" dirty="0"/>
              <a:t> transfer </a:t>
            </a:r>
            <a:r>
              <a:rPr lang="en-US" sz="1600" dirty="0">
                <a:solidFill>
                  <a:srgbClr val="FFFF00"/>
                </a:solidFill>
              </a:rPr>
              <a:t>(7 </a:t>
            </a:r>
            <a:r>
              <a:rPr lang="en-US" sz="1600" dirty="0" err="1">
                <a:solidFill>
                  <a:srgbClr val="FFFF00"/>
                </a:solidFill>
              </a:rPr>
              <a:t>techniciens</a:t>
            </a:r>
            <a:r>
              <a:rPr lang="en-US" sz="1600" dirty="0">
                <a:solidFill>
                  <a:srgbClr val="FFFF00"/>
                </a:solidFill>
              </a:rPr>
              <a:t>) </a:t>
            </a:r>
            <a:r>
              <a:rPr lang="en-US" sz="1600" dirty="0"/>
              <a:t>pregnancies in recipient animals </a:t>
            </a:r>
            <a:r>
              <a:rPr lang="en-US" sz="1600" dirty="0">
                <a:solidFill>
                  <a:srgbClr val="FFFF00"/>
                </a:solidFill>
              </a:rPr>
              <a:t>(256 </a:t>
            </a:r>
            <a:r>
              <a:rPr lang="en-US" sz="1600" dirty="0" err="1">
                <a:solidFill>
                  <a:srgbClr val="FFFF00"/>
                </a:solidFill>
              </a:rPr>
              <a:t>vaches</a:t>
            </a:r>
            <a:r>
              <a:rPr lang="en-US" sz="1600" dirty="0">
                <a:solidFill>
                  <a:srgbClr val="FFFF00"/>
                </a:solidFill>
              </a:rPr>
              <a:t> Angus </a:t>
            </a:r>
            <a:r>
              <a:rPr lang="en-US" sz="1600" dirty="0" err="1">
                <a:solidFill>
                  <a:srgbClr val="FFFF00"/>
                </a:solidFill>
              </a:rPr>
              <a:t>synchronisées</a:t>
            </a:r>
            <a:r>
              <a:rPr lang="en-US" sz="1600" dirty="0">
                <a:solidFill>
                  <a:srgbClr val="FFFF00"/>
                </a:solidFill>
              </a:rPr>
              <a:t> avec un </a:t>
            </a:r>
            <a:r>
              <a:rPr lang="en-US" sz="1600" dirty="0" err="1">
                <a:solidFill>
                  <a:srgbClr val="FFFF00"/>
                </a:solidFill>
              </a:rPr>
              <a:t>CIDR</a:t>
            </a:r>
            <a:r>
              <a:rPr lang="en-US" sz="1600" dirty="0"/>
              <a:t>).  </a:t>
            </a:r>
            <a:r>
              <a:rPr lang="fr-BE" sz="1600" dirty="0"/>
              <a:t>Animal Reproduction Science 199 (2018) 79–83</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52133"/>
            <a:ext cx="2880320" cy="1547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152133"/>
            <a:ext cx="2746430" cy="1583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31590"/>
            <a:ext cx="3007221" cy="160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23528" y="2949828"/>
            <a:ext cx="2265364" cy="523220"/>
          </a:xfrm>
          <a:prstGeom prst="rect">
            <a:avLst/>
          </a:prstGeom>
          <a:noFill/>
          <a:ln>
            <a:solidFill>
              <a:srgbClr val="FFFF00"/>
            </a:solidFill>
          </a:ln>
        </p:spPr>
        <p:txBody>
          <a:bodyPr wrap="none" rtlCol="0">
            <a:spAutoFit/>
          </a:bodyPr>
          <a:lstStyle/>
          <a:p>
            <a:r>
              <a:rPr lang="fr-BE" sz="1400" dirty="0">
                <a:solidFill>
                  <a:srgbClr val="FFFF00"/>
                </a:solidFill>
              </a:rPr>
              <a:t>Site du transfert : </a:t>
            </a:r>
          </a:p>
          <a:p>
            <a:r>
              <a:rPr lang="fr-BE" sz="1400" dirty="0">
                <a:solidFill>
                  <a:srgbClr val="FFFF00"/>
                </a:solidFill>
              </a:rPr>
              <a:t>Effet S (P&lt;0.08) du 1/3 super</a:t>
            </a:r>
          </a:p>
        </p:txBody>
      </p:sp>
      <p:sp>
        <p:nvSpPr>
          <p:cNvPr id="8" name="ZoneTexte 7"/>
          <p:cNvSpPr txBox="1"/>
          <p:nvPr/>
        </p:nvSpPr>
        <p:spPr>
          <a:xfrm>
            <a:off x="3398532" y="2949828"/>
            <a:ext cx="1797800" cy="523220"/>
          </a:xfrm>
          <a:prstGeom prst="rect">
            <a:avLst/>
          </a:prstGeom>
          <a:noFill/>
          <a:ln>
            <a:solidFill>
              <a:srgbClr val="FFFF00"/>
            </a:solidFill>
          </a:ln>
        </p:spPr>
        <p:txBody>
          <a:bodyPr wrap="none" rtlCol="0">
            <a:spAutoFit/>
          </a:bodyPr>
          <a:lstStyle/>
          <a:p>
            <a:r>
              <a:rPr lang="fr-BE" sz="1400" dirty="0">
                <a:solidFill>
                  <a:srgbClr val="FFFF00"/>
                </a:solidFill>
              </a:rPr>
              <a:t>« Score » de difficulté </a:t>
            </a:r>
          </a:p>
          <a:p>
            <a:r>
              <a:rPr lang="fr-BE" sz="1400" dirty="0">
                <a:solidFill>
                  <a:srgbClr val="FFFF00"/>
                </a:solidFill>
              </a:rPr>
              <a:t>Effet S (P&lt;0.07)</a:t>
            </a:r>
          </a:p>
        </p:txBody>
      </p:sp>
      <p:sp>
        <p:nvSpPr>
          <p:cNvPr id="9" name="ZoneTexte 8"/>
          <p:cNvSpPr txBox="1"/>
          <p:nvPr/>
        </p:nvSpPr>
        <p:spPr>
          <a:xfrm>
            <a:off x="6012160" y="2949828"/>
            <a:ext cx="2684709" cy="954107"/>
          </a:xfrm>
          <a:prstGeom prst="rect">
            <a:avLst/>
          </a:prstGeom>
          <a:noFill/>
          <a:ln>
            <a:solidFill>
              <a:srgbClr val="FFFF00"/>
            </a:solidFill>
          </a:ln>
        </p:spPr>
        <p:txBody>
          <a:bodyPr wrap="none" rtlCol="0">
            <a:spAutoFit/>
          </a:bodyPr>
          <a:lstStyle/>
          <a:p>
            <a:r>
              <a:rPr lang="fr-BE" sz="1400" dirty="0">
                <a:solidFill>
                  <a:srgbClr val="FFFF00"/>
                </a:solidFill>
              </a:rPr>
              <a:t>Délai entre palpation des ovaires </a:t>
            </a:r>
          </a:p>
          <a:p>
            <a:r>
              <a:rPr lang="fr-BE" sz="1400" dirty="0">
                <a:solidFill>
                  <a:srgbClr val="FFFF00"/>
                </a:solidFill>
              </a:rPr>
              <a:t>et la fin du TE (temps de maintien </a:t>
            </a:r>
          </a:p>
          <a:p>
            <a:r>
              <a:rPr lang="fr-BE" sz="1400" dirty="0">
                <a:solidFill>
                  <a:srgbClr val="FFFF00"/>
                </a:solidFill>
              </a:rPr>
              <a:t>du bras dans le rectum) : : </a:t>
            </a:r>
          </a:p>
          <a:p>
            <a:r>
              <a:rPr lang="fr-BE" sz="1400" dirty="0">
                <a:solidFill>
                  <a:srgbClr val="FFFF00"/>
                </a:solidFill>
              </a:rPr>
              <a:t>Effet S (P&lt;0.03)</a:t>
            </a:r>
          </a:p>
        </p:txBody>
      </p:sp>
      <p:sp>
        <p:nvSpPr>
          <p:cNvPr id="5" name="ZoneTexte 4"/>
          <p:cNvSpPr txBox="1"/>
          <p:nvPr/>
        </p:nvSpPr>
        <p:spPr>
          <a:xfrm>
            <a:off x="6631412" y="4227934"/>
            <a:ext cx="2219390" cy="738664"/>
          </a:xfrm>
          <a:prstGeom prst="rect">
            <a:avLst/>
          </a:prstGeom>
          <a:noFill/>
          <a:ln>
            <a:solidFill>
              <a:schemeClr val="bg1"/>
            </a:solidFill>
          </a:ln>
        </p:spPr>
        <p:txBody>
          <a:bodyPr wrap="none" rtlCol="0">
            <a:spAutoFit/>
          </a:bodyPr>
          <a:lstStyle/>
          <a:p>
            <a:r>
              <a:rPr lang="fr-BE" sz="1400" dirty="0">
                <a:solidFill>
                  <a:schemeClr val="bg1"/>
                </a:solidFill>
              </a:rPr>
              <a:t>Variable selon l‘expérience, </a:t>
            </a:r>
          </a:p>
          <a:p>
            <a:r>
              <a:rPr lang="fr-BE" sz="1400" dirty="0">
                <a:solidFill>
                  <a:schemeClr val="bg1"/>
                </a:solidFill>
              </a:rPr>
              <a:t>la nervosité de la vache, </a:t>
            </a:r>
          </a:p>
          <a:p>
            <a:r>
              <a:rPr lang="fr-BE" sz="1400" dirty="0">
                <a:solidFill>
                  <a:schemeClr val="bg1"/>
                </a:solidFill>
              </a:rPr>
              <a:t>le site du TE…</a:t>
            </a:r>
          </a:p>
        </p:txBody>
      </p:sp>
      <p:sp>
        <p:nvSpPr>
          <p:cNvPr id="12" name="ZoneTexte 11"/>
          <p:cNvSpPr txBox="1"/>
          <p:nvPr/>
        </p:nvSpPr>
        <p:spPr>
          <a:xfrm>
            <a:off x="35496" y="4027046"/>
            <a:ext cx="2410596" cy="523220"/>
          </a:xfrm>
          <a:prstGeom prst="rect">
            <a:avLst/>
          </a:prstGeom>
          <a:noFill/>
          <a:ln>
            <a:solidFill>
              <a:schemeClr val="bg1"/>
            </a:solidFill>
          </a:ln>
        </p:spPr>
        <p:txBody>
          <a:bodyPr wrap="none" rtlCol="0">
            <a:spAutoFit/>
          </a:bodyPr>
          <a:lstStyle/>
          <a:p>
            <a:r>
              <a:rPr lang="fr-BE" sz="1400" dirty="0">
                <a:solidFill>
                  <a:schemeClr val="bg1"/>
                </a:solidFill>
              </a:rPr>
              <a:t>Pas d’effet selon Bo et al. 2012</a:t>
            </a:r>
          </a:p>
          <a:p>
            <a:r>
              <a:rPr lang="fr-BE" sz="1400" dirty="0">
                <a:solidFill>
                  <a:schemeClr val="bg1"/>
                </a:solidFill>
              </a:rPr>
              <a:t>avec des embryons de grade 1</a:t>
            </a:r>
          </a:p>
        </p:txBody>
      </p:sp>
      <p:cxnSp>
        <p:nvCxnSpPr>
          <p:cNvPr id="7" name="Connecteur droit avec flèche 6"/>
          <p:cNvCxnSpPr/>
          <p:nvPr/>
        </p:nvCxnSpPr>
        <p:spPr>
          <a:xfrm>
            <a:off x="8028384" y="3911739"/>
            <a:ext cx="0" cy="316195"/>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1521509" y="3534603"/>
            <a:ext cx="0" cy="49244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2954203" y="3993326"/>
            <a:ext cx="2769925" cy="738664"/>
          </a:xfrm>
          <a:prstGeom prst="rect">
            <a:avLst/>
          </a:prstGeom>
          <a:noFill/>
          <a:ln>
            <a:solidFill>
              <a:schemeClr val="bg1"/>
            </a:solidFill>
          </a:ln>
        </p:spPr>
        <p:txBody>
          <a:bodyPr wrap="none" rtlCol="0">
            <a:spAutoFit/>
          </a:bodyPr>
          <a:lstStyle/>
          <a:p>
            <a:r>
              <a:rPr lang="fr-BE" sz="1400" dirty="0">
                <a:solidFill>
                  <a:schemeClr val="bg1"/>
                </a:solidFill>
              </a:rPr>
              <a:t>Plus il augmente, plus on manipule </a:t>
            </a:r>
          </a:p>
          <a:p>
            <a:r>
              <a:rPr lang="fr-BE" sz="1400" dirty="0">
                <a:solidFill>
                  <a:schemeClr val="bg1"/>
                </a:solidFill>
              </a:rPr>
              <a:t>l’utérus et plus on risque </a:t>
            </a:r>
          </a:p>
          <a:p>
            <a:r>
              <a:rPr lang="fr-BE" sz="1400" dirty="0">
                <a:solidFill>
                  <a:schemeClr val="bg1"/>
                </a:solidFill>
              </a:rPr>
              <a:t>de libérer des PGF2a</a:t>
            </a:r>
          </a:p>
        </p:txBody>
      </p:sp>
      <p:cxnSp>
        <p:nvCxnSpPr>
          <p:cNvPr id="20" name="Connecteur droit avec flèche 19"/>
          <p:cNvCxnSpPr/>
          <p:nvPr/>
        </p:nvCxnSpPr>
        <p:spPr>
          <a:xfrm>
            <a:off x="4283968" y="3519467"/>
            <a:ext cx="0" cy="49244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19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5" grpId="0" animBg="1"/>
      <p:bldP spid="12" grpId="0" animBg="1"/>
      <p:bldP spid="1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à coins arrondis 1"/>
          <p:cNvSpPr/>
          <p:nvPr/>
        </p:nvSpPr>
        <p:spPr>
          <a:xfrm>
            <a:off x="323528" y="100993"/>
            <a:ext cx="5760640" cy="504056"/>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Ce que vous devriez connaître et comprendre</a:t>
            </a:r>
          </a:p>
        </p:txBody>
      </p:sp>
      <p:sp>
        <p:nvSpPr>
          <p:cNvPr id="3" name="Rectangle 2"/>
          <p:cNvSpPr/>
          <p:nvPr/>
        </p:nvSpPr>
        <p:spPr>
          <a:xfrm>
            <a:off x="467544" y="771550"/>
            <a:ext cx="7072753" cy="4031873"/>
          </a:xfrm>
          <a:prstGeom prst="rect">
            <a:avLst/>
          </a:prstGeom>
        </p:spPr>
        <p:txBody>
          <a:bodyPr wrap="square">
            <a:spAutoFit/>
          </a:bodyPr>
          <a:lstStyle/>
          <a:p>
            <a:r>
              <a:rPr lang="fr-BE" sz="1600" dirty="0">
                <a:solidFill>
                  <a:schemeClr val="bg1"/>
                </a:solidFill>
              </a:rPr>
              <a:t>Le mieux est de transférer  </a:t>
            </a:r>
          </a:p>
          <a:p>
            <a:pPr marL="285750" indent="-285750">
              <a:buFont typeface="Arial" panose="020B0604020202020204" pitchFamily="34" charset="0"/>
              <a:buChar char="•"/>
            </a:pPr>
            <a:r>
              <a:rPr lang="fr-BE" sz="1600" dirty="0">
                <a:solidFill>
                  <a:schemeClr val="bg1"/>
                </a:solidFill>
              </a:rPr>
              <a:t>un embryon  </a:t>
            </a:r>
          </a:p>
          <a:p>
            <a:pPr marL="742950" lvl="1" indent="-285750">
              <a:buFont typeface="Arial" panose="020B0604020202020204" pitchFamily="34" charset="0"/>
              <a:buChar char="•"/>
            </a:pPr>
            <a:r>
              <a:rPr lang="fr-BE" sz="1600" dirty="0">
                <a:solidFill>
                  <a:schemeClr val="bg1"/>
                </a:solidFill>
              </a:rPr>
              <a:t>non congelé, </a:t>
            </a:r>
          </a:p>
          <a:p>
            <a:pPr marL="742950" lvl="1" indent="-285750">
              <a:buFont typeface="Arial" panose="020B0604020202020204" pitchFamily="34" charset="0"/>
              <a:buChar char="•"/>
            </a:pPr>
            <a:r>
              <a:rPr lang="fr-BE" sz="1600" dirty="0">
                <a:solidFill>
                  <a:schemeClr val="bg1"/>
                </a:solidFill>
              </a:rPr>
              <a:t>obtenu in vivo </a:t>
            </a:r>
          </a:p>
          <a:p>
            <a:pPr marL="742950" lvl="1" indent="-285750">
              <a:buFont typeface="Arial" panose="020B0604020202020204" pitchFamily="34" charset="0"/>
              <a:buChar char="•"/>
            </a:pPr>
            <a:r>
              <a:rPr lang="fr-BE" sz="1600" dirty="0">
                <a:solidFill>
                  <a:schemeClr val="bg1"/>
                </a:solidFill>
              </a:rPr>
              <a:t>de qualité 1 voire 2</a:t>
            </a:r>
          </a:p>
          <a:p>
            <a:pPr marL="742950" lvl="1" indent="-285750">
              <a:buFont typeface="Arial" panose="020B0604020202020204" pitchFamily="34" charset="0"/>
              <a:buChar char="•"/>
            </a:pPr>
            <a:r>
              <a:rPr lang="fr-BE" sz="1600" dirty="0">
                <a:solidFill>
                  <a:schemeClr val="bg1"/>
                </a:solidFill>
              </a:rPr>
              <a:t>récolté en-dehors d’une période de stress thermique</a:t>
            </a:r>
          </a:p>
          <a:p>
            <a:pPr marL="285750" indent="-285750">
              <a:buFont typeface="Arial" panose="020B0604020202020204" pitchFamily="34" charset="0"/>
              <a:buChar char="•"/>
            </a:pPr>
            <a:r>
              <a:rPr lang="fr-BE" sz="1600" dirty="0">
                <a:solidFill>
                  <a:schemeClr val="bg1"/>
                </a:solidFill>
              </a:rPr>
              <a:t>sur une receveuse </a:t>
            </a:r>
          </a:p>
          <a:p>
            <a:pPr marL="742950" lvl="1" indent="-285750">
              <a:buFont typeface="Arial" panose="020B0604020202020204" pitchFamily="34" charset="0"/>
              <a:buChar char="•"/>
            </a:pPr>
            <a:r>
              <a:rPr lang="fr-BE" sz="1600" dirty="0">
                <a:solidFill>
                  <a:schemeClr val="bg1"/>
                </a:solidFill>
              </a:rPr>
              <a:t>qui est une génisse pubère, cyclée, de race laitière ou à viande</a:t>
            </a:r>
          </a:p>
          <a:p>
            <a:pPr marL="742950" lvl="1" indent="-285750">
              <a:buFont typeface="Arial" panose="020B0604020202020204" pitchFamily="34" charset="0"/>
              <a:buChar char="•"/>
            </a:pPr>
            <a:r>
              <a:rPr lang="fr-BE" sz="1600" dirty="0">
                <a:solidFill>
                  <a:schemeClr val="bg1"/>
                </a:solidFill>
              </a:rPr>
              <a:t>en bon état corporel (3 à 3,5)</a:t>
            </a:r>
          </a:p>
          <a:p>
            <a:pPr marL="742950" lvl="1" indent="-285750">
              <a:buFont typeface="Arial" panose="020B0604020202020204" pitchFamily="34" charset="0"/>
              <a:buChar char="•"/>
            </a:pPr>
            <a:r>
              <a:rPr lang="fr-BE" sz="1600" dirty="0">
                <a:solidFill>
                  <a:schemeClr val="bg1"/>
                </a:solidFill>
              </a:rPr>
              <a:t>qui présente un </a:t>
            </a:r>
            <a:r>
              <a:rPr lang="fr-BE" sz="1600" dirty="0" err="1">
                <a:solidFill>
                  <a:schemeClr val="bg1"/>
                </a:solidFill>
              </a:rPr>
              <a:t>CJ</a:t>
            </a:r>
            <a:r>
              <a:rPr lang="fr-BE" sz="1600" dirty="0">
                <a:solidFill>
                  <a:schemeClr val="bg1"/>
                </a:solidFill>
              </a:rPr>
              <a:t> de &gt; 20 mm identifié par échographie</a:t>
            </a:r>
          </a:p>
          <a:p>
            <a:pPr marL="742950" lvl="1" indent="-285750">
              <a:buFont typeface="Arial" panose="020B0604020202020204" pitchFamily="34" charset="0"/>
              <a:buChar char="•"/>
            </a:pPr>
            <a:r>
              <a:rPr lang="fr-BE" sz="1600" dirty="0">
                <a:solidFill>
                  <a:schemeClr val="bg1"/>
                </a:solidFill>
              </a:rPr>
              <a:t>bien synchronisée avec l’œstrus de la donneuse (-1 à +1 j)</a:t>
            </a:r>
          </a:p>
          <a:p>
            <a:pPr marL="742950" lvl="1" indent="-285750">
              <a:buFont typeface="Arial" panose="020B0604020202020204" pitchFamily="34" charset="0"/>
              <a:buChar char="•"/>
            </a:pPr>
            <a:r>
              <a:rPr lang="fr-BE" sz="1600" dirty="0">
                <a:solidFill>
                  <a:schemeClr val="bg1"/>
                </a:solidFill>
              </a:rPr>
              <a:t>après une chaleur manifeste naturelle ou induite</a:t>
            </a:r>
          </a:p>
          <a:p>
            <a:pPr marL="742950" lvl="1" indent="-285750">
              <a:buFont typeface="Arial" panose="020B0604020202020204" pitchFamily="34" charset="0"/>
              <a:buChar char="•"/>
            </a:pPr>
            <a:r>
              <a:rPr lang="fr-BE" sz="1600" dirty="0">
                <a:solidFill>
                  <a:schemeClr val="bg1"/>
                </a:solidFill>
              </a:rPr>
              <a:t>exempte d’infection utérine</a:t>
            </a:r>
          </a:p>
          <a:p>
            <a:pPr marL="742950" lvl="1" indent="-285750">
              <a:buFont typeface="Arial" panose="020B0604020202020204" pitchFamily="34" charset="0"/>
              <a:buChar char="•"/>
            </a:pPr>
            <a:r>
              <a:rPr lang="fr-BE" sz="1600" dirty="0">
                <a:solidFill>
                  <a:schemeClr val="bg1"/>
                </a:solidFill>
              </a:rPr>
              <a:t>« calme » </a:t>
            </a:r>
          </a:p>
          <a:p>
            <a:pPr marL="285750" indent="-285750">
              <a:buFont typeface="Arial" panose="020B0604020202020204" pitchFamily="34" charset="0"/>
              <a:buChar char="•"/>
            </a:pPr>
            <a:r>
              <a:rPr lang="fr-BE" sz="1600" dirty="0">
                <a:solidFill>
                  <a:schemeClr val="bg1"/>
                </a:solidFill>
              </a:rPr>
              <a:t>dans la corne </a:t>
            </a:r>
            <a:r>
              <a:rPr lang="fr-BE" sz="1600" dirty="0" err="1">
                <a:solidFill>
                  <a:schemeClr val="bg1"/>
                </a:solidFill>
              </a:rPr>
              <a:t>ispsilatérale</a:t>
            </a:r>
            <a:r>
              <a:rPr lang="fr-BE" sz="1600" dirty="0">
                <a:solidFill>
                  <a:schemeClr val="bg1"/>
                </a:solidFill>
              </a:rPr>
              <a:t> au </a:t>
            </a:r>
            <a:r>
              <a:rPr lang="fr-BE" sz="1600" dirty="0" err="1">
                <a:solidFill>
                  <a:schemeClr val="bg1"/>
                </a:solidFill>
              </a:rPr>
              <a:t>CJ</a:t>
            </a:r>
            <a:r>
              <a:rPr lang="fr-BE" sz="1600" dirty="0">
                <a:solidFill>
                  <a:schemeClr val="bg1"/>
                </a:solidFill>
              </a:rPr>
              <a:t> </a:t>
            </a:r>
          </a:p>
          <a:p>
            <a:pPr marL="285750" indent="-285750">
              <a:buFont typeface="Arial" panose="020B0604020202020204" pitchFamily="34" charset="0"/>
              <a:buChar char="•"/>
            </a:pPr>
            <a:r>
              <a:rPr lang="fr-BE" sz="1600" dirty="0">
                <a:solidFill>
                  <a:schemeClr val="bg1"/>
                </a:solidFill>
              </a:rPr>
              <a:t>de manière aussi rapide que possible (&lt; 60 sec)</a:t>
            </a:r>
          </a:p>
        </p:txBody>
      </p:sp>
    </p:spTree>
    <p:extLst>
      <p:ext uri="{BB962C8B-B14F-4D97-AF65-F5344CB8AC3E}">
        <p14:creationId xmlns:p14="http://schemas.microsoft.com/office/powerpoint/2010/main" val="192032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946F85F-210C-0AF8-BC44-C8CBCDF15787}"/>
            </a:ext>
          </a:extLst>
        </p:cNvPr>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B6E37423-ABEC-9B06-EB48-27E1A2BCD2E3}"/>
              </a:ext>
            </a:extLst>
          </p:cNvPr>
          <p:cNvGraphicFramePr>
            <a:graphicFrameLocks/>
          </p:cNvGraphicFramePr>
          <p:nvPr/>
        </p:nvGraphicFramePr>
        <p:xfrm>
          <a:off x="251520" y="762549"/>
          <a:ext cx="7560840" cy="394243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à coins arrondis 2">
            <a:extLst>
              <a:ext uri="{FF2B5EF4-FFF2-40B4-BE49-F238E27FC236}">
                <a16:creationId xmlns:a16="http://schemas.microsoft.com/office/drawing/2014/main" id="{60AD890B-462B-DA2E-04A7-94E65F7C5329}"/>
              </a:ext>
            </a:extLst>
          </p:cNvPr>
          <p:cNvSpPr/>
          <p:nvPr/>
        </p:nvSpPr>
        <p:spPr>
          <a:xfrm>
            <a:off x="107504" y="141480"/>
            <a:ext cx="8954872" cy="414046"/>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Production in vivo et in vitro </a:t>
            </a:r>
            <a:r>
              <a:rPr lang="fr-BE" sz="2000" dirty="0">
                <a:solidFill>
                  <a:srgbClr val="FFFF00"/>
                </a:solidFill>
              </a:rPr>
              <a:t>d'embryons transférables </a:t>
            </a:r>
            <a:r>
              <a:rPr lang="fr-BE" sz="2000" dirty="0"/>
              <a:t>en Europe (Data </a:t>
            </a:r>
            <a:r>
              <a:rPr lang="fr-BE" sz="2000" dirty="0" err="1"/>
              <a:t>AETE</a:t>
            </a:r>
            <a:r>
              <a:rPr lang="fr-BE" sz="2000" dirty="0"/>
              <a:t> 2020)</a:t>
            </a:r>
          </a:p>
        </p:txBody>
      </p:sp>
      <p:graphicFrame>
        <p:nvGraphicFramePr>
          <p:cNvPr id="4" name="Tableau 3">
            <a:extLst>
              <a:ext uri="{FF2B5EF4-FFF2-40B4-BE49-F238E27FC236}">
                <a16:creationId xmlns:a16="http://schemas.microsoft.com/office/drawing/2014/main" id="{33B342F3-BB71-9C64-DA52-679405571549}"/>
              </a:ext>
            </a:extLst>
          </p:cNvPr>
          <p:cNvGraphicFramePr>
            <a:graphicFrameLocks noGrp="1"/>
          </p:cNvGraphicFramePr>
          <p:nvPr/>
        </p:nvGraphicFramePr>
        <p:xfrm>
          <a:off x="6300193" y="789552"/>
          <a:ext cx="2471935" cy="1691640"/>
        </p:xfrm>
        <a:graphic>
          <a:graphicData uri="http://schemas.openxmlformats.org/drawingml/2006/table">
            <a:tbl>
              <a:tblPr firstRow="1" bandRow="1">
                <a:tableStyleId>{5C22544A-7EE6-4342-B048-85BDC9FD1C3A}</a:tableStyleId>
              </a:tblPr>
              <a:tblGrid>
                <a:gridCol w="815752">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864095">
                  <a:extLst>
                    <a:ext uri="{9D8B030D-6E8A-4147-A177-3AD203B41FA5}">
                      <a16:colId xmlns:a16="http://schemas.microsoft.com/office/drawing/2014/main" val="20002"/>
                    </a:ext>
                  </a:extLst>
                </a:gridCol>
              </a:tblGrid>
              <a:tr h="278130">
                <a:tc>
                  <a:txBody>
                    <a:bodyPr/>
                    <a:lstStyle/>
                    <a:p>
                      <a:endParaRPr lang="fr-BE" sz="1400" dirty="0"/>
                    </a:p>
                  </a:txBody>
                  <a:tcPr marT="34290" marB="34290"/>
                </a:tc>
                <a:tc>
                  <a:txBody>
                    <a:bodyPr/>
                    <a:lstStyle/>
                    <a:p>
                      <a:r>
                        <a:rPr lang="fr-BE" sz="1400" dirty="0" err="1"/>
                        <a:t>VL</a:t>
                      </a:r>
                      <a:endParaRPr lang="fr-BE" sz="1400" dirty="0"/>
                    </a:p>
                  </a:txBody>
                  <a:tcPr marT="34290" marB="34290"/>
                </a:tc>
                <a:tc>
                  <a:txBody>
                    <a:bodyPr/>
                    <a:lstStyle/>
                    <a:p>
                      <a:r>
                        <a:rPr lang="fr-BE" sz="1400" dirty="0" err="1"/>
                        <a:t>VV</a:t>
                      </a:r>
                      <a:endParaRPr lang="fr-BE" sz="1400" dirty="0"/>
                    </a:p>
                  </a:txBody>
                  <a:tcPr marT="34290" marB="34290"/>
                </a:tc>
                <a:extLst>
                  <a:ext uri="{0D108BD9-81ED-4DB2-BD59-A6C34878D82A}">
                    <a16:rowId xmlns:a16="http://schemas.microsoft.com/office/drawing/2014/main" val="10000"/>
                  </a:ext>
                </a:extLst>
              </a:tr>
              <a:tr h="278130">
                <a:tc>
                  <a:txBody>
                    <a:bodyPr/>
                    <a:lstStyle/>
                    <a:p>
                      <a:r>
                        <a:rPr lang="fr-BE" sz="1400" dirty="0"/>
                        <a:t>F</a:t>
                      </a:r>
                    </a:p>
                  </a:txBody>
                  <a:tcPr marT="34290" marB="34290"/>
                </a:tc>
                <a:tc>
                  <a:txBody>
                    <a:bodyPr/>
                    <a:lstStyle/>
                    <a:p>
                      <a:r>
                        <a:rPr lang="fr-BE" sz="1400" dirty="0"/>
                        <a:t>3.486</a:t>
                      </a:r>
                    </a:p>
                  </a:txBody>
                  <a:tcPr marT="34290" marB="34290"/>
                </a:tc>
                <a:tc>
                  <a:txBody>
                    <a:bodyPr/>
                    <a:lstStyle/>
                    <a:p>
                      <a:r>
                        <a:rPr lang="fr-BE" sz="1400" dirty="0"/>
                        <a:t>7.642</a:t>
                      </a:r>
                    </a:p>
                  </a:txBody>
                  <a:tcPr marT="34290" marB="34290"/>
                </a:tc>
                <a:extLst>
                  <a:ext uri="{0D108BD9-81ED-4DB2-BD59-A6C34878D82A}">
                    <a16:rowId xmlns:a16="http://schemas.microsoft.com/office/drawing/2014/main" val="10001"/>
                  </a:ext>
                </a:extLst>
              </a:tr>
              <a:tr h="278130">
                <a:tc>
                  <a:txBody>
                    <a:bodyPr/>
                    <a:lstStyle/>
                    <a:p>
                      <a:r>
                        <a:rPr lang="fr-BE" sz="1400" dirty="0"/>
                        <a:t>G</a:t>
                      </a:r>
                    </a:p>
                  </a:txBody>
                  <a:tcPr marT="34290" marB="34290"/>
                </a:tc>
                <a:tc>
                  <a:txBody>
                    <a:bodyPr/>
                    <a:lstStyle/>
                    <a:p>
                      <a:r>
                        <a:rPr lang="fr-BE" sz="1400" dirty="0"/>
                        <a:t>4.012</a:t>
                      </a:r>
                    </a:p>
                  </a:txBody>
                  <a:tcPr marT="34290" marB="34290"/>
                </a:tc>
                <a:tc>
                  <a:txBody>
                    <a:bodyPr/>
                    <a:lstStyle/>
                    <a:p>
                      <a:r>
                        <a:rPr lang="fr-BE" sz="1400" dirty="0"/>
                        <a:t>4.751</a:t>
                      </a:r>
                    </a:p>
                  </a:txBody>
                  <a:tcPr marT="34290" marB="34290"/>
                </a:tc>
                <a:extLst>
                  <a:ext uri="{0D108BD9-81ED-4DB2-BD59-A6C34878D82A}">
                    <a16:rowId xmlns:a16="http://schemas.microsoft.com/office/drawing/2014/main" val="10002"/>
                  </a:ext>
                </a:extLst>
              </a:tr>
              <a:tr h="278130">
                <a:tc>
                  <a:txBody>
                    <a:bodyPr/>
                    <a:lstStyle/>
                    <a:p>
                      <a:r>
                        <a:rPr lang="fr-BE" sz="1400" dirty="0"/>
                        <a:t>It</a:t>
                      </a:r>
                    </a:p>
                  </a:txBody>
                  <a:tcPr marT="34290" marB="34290"/>
                </a:tc>
                <a:tc>
                  <a:txBody>
                    <a:bodyPr/>
                    <a:lstStyle/>
                    <a:p>
                      <a:r>
                        <a:rPr lang="fr-BE" sz="1400" dirty="0"/>
                        <a:t>1.876</a:t>
                      </a:r>
                    </a:p>
                  </a:txBody>
                  <a:tcPr marT="34290" marB="34290"/>
                </a:tc>
                <a:tc>
                  <a:txBody>
                    <a:bodyPr/>
                    <a:lstStyle/>
                    <a:p>
                      <a:r>
                        <a:rPr lang="fr-BE" sz="1400" dirty="0"/>
                        <a:t>2.263</a:t>
                      </a:r>
                    </a:p>
                  </a:txBody>
                  <a:tcPr marT="34290" marB="34290"/>
                </a:tc>
                <a:extLst>
                  <a:ext uri="{0D108BD9-81ED-4DB2-BD59-A6C34878D82A}">
                    <a16:rowId xmlns:a16="http://schemas.microsoft.com/office/drawing/2014/main" val="10003"/>
                  </a:ext>
                </a:extLst>
              </a:tr>
              <a:tr h="278130">
                <a:tc>
                  <a:txBody>
                    <a:bodyPr/>
                    <a:lstStyle/>
                    <a:p>
                      <a:r>
                        <a:rPr lang="fr-BE" sz="1400" dirty="0"/>
                        <a:t>PB</a:t>
                      </a:r>
                    </a:p>
                  </a:txBody>
                  <a:tcPr marT="34290" marB="34290"/>
                </a:tc>
                <a:tc>
                  <a:txBody>
                    <a:bodyPr/>
                    <a:lstStyle/>
                    <a:p>
                      <a:r>
                        <a:rPr lang="fr-BE" sz="1400" dirty="0"/>
                        <a:t>1.590</a:t>
                      </a:r>
                    </a:p>
                  </a:txBody>
                  <a:tcPr marT="34290" marB="34290"/>
                </a:tc>
                <a:tc>
                  <a:txBody>
                    <a:bodyPr/>
                    <a:lstStyle/>
                    <a:p>
                      <a:r>
                        <a:rPr lang="fr-BE" sz="1400" dirty="0"/>
                        <a:t>1.594</a:t>
                      </a:r>
                    </a:p>
                  </a:txBody>
                  <a:tcPr marT="34290" marB="34290"/>
                </a:tc>
                <a:extLst>
                  <a:ext uri="{0D108BD9-81ED-4DB2-BD59-A6C34878D82A}">
                    <a16:rowId xmlns:a16="http://schemas.microsoft.com/office/drawing/2014/main" val="10004"/>
                  </a:ext>
                </a:extLst>
              </a:tr>
              <a:tr h="278130">
                <a:tc>
                  <a:txBody>
                    <a:bodyPr/>
                    <a:lstStyle/>
                    <a:p>
                      <a:r>
                        <a:rPr lang="fr-BE" sz="1400" dirty="0"/>
                        <a:t>UE 28</a:t>
                      </a:r>
                    </a:p>
                  </a:txBody>
                  <a:tcPr marT="34290" marB="34290"/>
                </a:tc>
                <a:tc>
                  <a:txBody>
                    <a:bodyPr/>
                    <a:lstStyle/>
                    <a:p>
                      <a:r>
                        <a:rPr lang="fr-BE" sz="1400" dirty="0"/>
                        <a:t>22.628</a:t>
                      </a:r>
                    </a:p>
                  </a:txBody>
                  <a:tcPr marT="34290" marB="34290"/>
                </a:tc>
                <a:tc>
                  <a:txBody>
                    <a:bodyPr/>
                    <a:lstStyle/>
                    <a:p>
                      <a:r>
                        <a:rPr lang="fr-BE" sz="1400" dirty="0"/>
                        <a:t>35.144</a:t>
                      </a:r>
                    </a:p>
                  </a:txBody>
                  <a:tcPr marT="34290" marB="34290"/>
                </a:tc>
                <a:extLst>
                  <a:ext uri="{0D108BD9-81ED-4DB2-BD59-A6C34878D82A}">
                    <a16:rowId xmlns:a16="http://schemas.microsoft.com/office/drawing/2014/main" val="10005"/>
                  </a:ext>
                </a:extLst>
              </a:tr>
            </a:tbl>
          </a:graphicData>
        </a:graphic>
      </p:graphicFrame>
      <p:sp>
        <p:nvSpPr>
          <p:cNvPr id="5" name="ZoneTexte 4">
            <a:extLst>
              <a:ext uri="{FF2B5EF4-FFF2-40B4-BE49-F238E27FC236}">
                <a16:creationId xmlns:a16="http://schemas.microsoft.com/office/drawing/2014/main" id="{CCB24414-AD4F-33E6-E6B2-62E7ED1E7D89}"/>
              </a:ext>
            </a:extLst>
          </p:cNvPr>
          <p:cNvSpPr txBox="1"/>
          <p:nvPr/>
        </p:nvSpPr>
        <p:spPr>
          <a:xfrm>
            <a:off x="6300192" y="2456769"/>
            <a:ext cx="2520280" cy="338554"/>
          </a:xfrm>
          <a:prstGeom prst="rect">
            <a:avLst/>
          </a:prstGeom>
          <a:solidFill>
            <a:schemeClr val="bg1">
              <a:lumMod val="50000"/>
            </a:schemeClr>
          </a:solidFill>
        </p:spPr>
        <p:txBody>
          <a:bodyPr wrap="square" rtlCol="0">
            <a:spAutoFit/>
          </a:bodyPr>
          <a:lstStyle/>
          <a:p>
            <a:r>
              <a:rPr lang="fr-BE" sz="1600" dirty="0">
                <a:solidFill>
                  <a:schemeClr val="bg1"/>
                </a:solidFill>
              </a:rPr>
              <a:t>Cheptel bovin (2020) x 1000 </a:t>
            </a:r>
          </a:p>
        </p:txBody>
      </p:sp>
      <p:sp>
        <p:nvSpPr>
          <p:cNvPr id="7" name="ZoneTexte 6">
            <a:extLst>
              <a:ext uri="{FF2B5EF4-FFF2-40B4-BE49-F238E27FC236}">
                <a16:creationId xmlns:a16="http://schemas.microsoft.com/office/drawing/2014/main" id="{189BB4E8-ABFE-955B-67E0-A5D68B85279F}"/>
              </a:ext>
            </a:extLst>
          </p:cNvPr>
          <p:cNvSpPr txBox="1"/>
          <p:nvPr/>
        </p:nvSpPr>
        <p:spPr>
          <a:xfrm>
            <a:off x="8126272" y="4407954"/>
            <a:ext cx="936104" cy="338554"/>
          </a:xfrm>
          <a:prstGeom prst="rect">
            <a:avLst/>
          </a:prstGeom>
          <a:noFill/>
        </p:spPr>
        <p:txBody>
          <a:bodyPr wrap="square" rtlCol="0">
            <a:spAutoFit/>
          </a:bodyPr>
          <a:lstStyle/>
          <a:p>
            <a:r>
              <a:rPr lang="fr-BE" sz="1600" dirty="0">
                <a:solidFill>
                  <a:schemeClr val="bg1"/>
                </a:solidFill>
              </a:rPr>
              <a:t>49,2 %</a:t>
            </a:r>
          </a:p>
        </p:txBody>
      </p:sp>
      <p:cxnSp>
        <p:nvCxnSpPr>
          <p:cNvPr id="9" name="Connecteur droit avec flèche 8">
            <a:extLst>
              <a:ext uri="{FF2B5EF4-FFF2-40B4-BE49-F238E27FC236}">
                <a16:creationId xmlns:a16="http://schemas.microsoft.com/office/drawing/2014/main" id="{03E363D0-E7D7-C96B-57DA-EDECD4316A31}"/>
              </a:ext>
            </a:extLst>
          </p:cNvPr>
          <p:cNvCxnSpPr/>
          <p:nvPr/>
        </p:nvCxnSpPr>
        <p:spPr>
          <a:xfrm>
            <a:off x="7560332" y="4540614"/>
            <a:ext cx="565940" cy="0"/>
          </a:xfrm>
          <a:prstGeom prst="straightConnector1">
            <a:avLst/>
          </a:prstGeom>
          <a:ln w="9525">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BDF38AB-A2A2-2B84-860E-AC47B41072A5}"/>
              </a:ext>
            </a:extLst>
          </p:cNvPr>
          <p:cNvSpPr txBox="1"/>
          <p:nvPr/>
        </p:nvSpPr>
        <p:spPr>
          <a:xfrm>
            <a:off x="2483768" y="1419622"/>
            <a:ext cx="3247180" cy="369332"/>
          </a:xfrm>
          <a:prstGeom prst="rect">
            <a:avLst/>
          </a:prstGeom>
          <a:solidFill>
            <a:schemeClr val="accent3">
              <a:lumMod val="50000"/>
            </a:schemeClr>
          </a:solidFill>
        </p:spPr>
        <p:txBody>
          <a:bodyPr wrap="square" rtlCol="0">
            <a:spAutoFit/>
          </a:bodyPr>
          <a:lstStyle/>
          <a:p>
            <a:r>
              <a:rPr lang="fr-BE" dirty="0">
                <a:solidFill>
                  <a:schemeClr val="bg1"/>
                </a:solidFill>
              </a:rPr>
              <a:t>Sexage d’embryons  : 7086 (5 %)</a:t>
            </a:r>
          </a:p>
        </p:txBody>
      </p:sp>
      <p:sp>
        <p:nvSpPr>
          <p:cNvPr id="11" name="ZoneTexte 10">
            <a:extLst>
              <a:ext uri="{FF2B5EF4-FFF2-40B4-BE49-F238E27FC236}">
                <a16:creationId xmlns:a16="http://schemas.microsoft.com/office/drawing/2014/main" id="{5E4E220C-E2B0-0CC6-230B-12498FA36B36}"/>
              </a:ext>
            </a:extLst>
          </p:cNvPr>
          <p:cNvSpPr txBox="1"/>
          <p:nvPr/>
        </p:nvSpPr>
        <p:spPr>
          <a:xfrm>
            <a:off x="2483768" y="1842378"/>
            <a:ext cx="3744416" cy="369332"/>
          </a:xfrm>
          <a:prstGeom prst="rect">
            <a:avLst/>
          </a:prstGeom>
          <a:solidFill>
            <a:schemeClr val="accent3">
              <a:lumMod val="50000"/>
            </a:schemeClr>
          </a:solidFill>
        </p:spPr>
        <p:txBody>
          <a:bodyPr wrap="square" rtlCol="0">
            <a:spAutoFit/>
          </a:bodyPr>
          <a:lstStyle/>
          <a:p>
            <a:r>
              <a:rPr lang="fr-BE" dirty="0" err="1">
                <a:solidFill>
                  <a:schemeClr val="bg1"/>
                </a:solidFill>
              </a:rPr>
              <a:t>Genotypage</a:t>
            </a:r>
            <a:r>
              <a:rPr lang="fr-BE" dirty="0">
                <a:solidFill>
                  <a:schemeClr val="bg1"/>
                </a:solidFill>
              </a:rPr>
              <a:t>  d’embryons  : 5846 (3 %)</a:t>
            </a:r>
          </a:p>
        </p:txBody>
      </p:sp>
      <p:sp>
        <p:nvSpPr>
          <p:cNvPr id="12" name="ZoneTexte 11">
            <a:extLst>
              <a:ext uri="{FF2B5EF4-FFF2-40B4-BE49-F238E27FC236}">
                <a16:creationId xmlns:a16="http://schemas.microsoft.com/office/drawing/2014/main" id="{C8C412D0-AC5A-D5E3-3A5A-B5C35C89B521}"/>
              </a:ext>
            </a:extLst>
          </p:cNvPr>
          <p:cNvSpPr txBox="1"/>
          <p:nvPr/>
        </p:nvSpPr>
        <p:spPr>
          <a:xfrm>
            <a:off x="2015716" y="4731990"/>
            <a:ext cx="756084" cy="338554"/>
          </a:xfrm>
          <a:prstGeom prst="rect">
            <a:avLst/>
          </a:prstGeom>
          <a:noFill/>
        </p:spPr>
        <p:txBody>
          <a:bodyPr wrap="square" rtlCol="0">
            <a:spAutoFit/>
          </a:bodyPr>
          <a:lstStyle/>
          <a:p>
            <a:r>
              <a:rPr lang="fr-BE" sz="1600" dirty="0">
                <a:solidFill>
                  <a:schemeClr val="bg1"/>
                </a:solidFill>
              </a:rPr>
              <a:t>83 %</a:t>
            </a:r>
          </a:p>
        </p:txBody>
      </p:sp>
      <p:cxnSp>
        <p:nvCxnSpPr>
          <p:cNvPr id="13" name="Connecteur droit avec flèche 12">
            <a:extLst>
              <a:ext uri="{FF2B5EF4-FFF2-40B4-BE49-F238E27FC236}">
                <a16:creationId xmlns:a16="http://schemas.microsoft.com/office/drawing/2014/main" id="{B31AD05D-E7F4-598E-A03B-825710B49820}"/>
              </a:ext>
            </a:extLst>
          </p:cNvPr>
          <p:cNvCxnSpPr/>
          <p:nvPr/>
        </p:nvCxnSpPr>
        <p:spPr>
          <a:xfrm>
            <a:off x="2385880" y="4234026"/>
            <a:ext cx="0" cy="497964"/>
          </a:xfrm>
          <a:prstGeom prst="straightConnector1">
            <a:avLst/>
          </a:prstGeom>
          <a:ln w="9525">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C7DF47F9-C4C5-8187-B1B8-564B5FFB0955}"/>
              </a:ext>
            </a:extLst>
          </p:cNvPr>
          <p:cNvCxnSpPr>
            <a:cxnSpLocks/>
          </p:cNvCxnSpPr>
          <p:nvPr/>
        </p:nvCxnSpPr>
        <p:spPr>
          <a:xfrm>
            <a:off x="3185846" y="4592620"/>
            <a:ext cx="0" cy="308647"/>
          </a:xfrm>
          <a:prstGeom prst="straightConnector1">
            <a:avLst/>
          </a:prstGeom>
          <a:ln w="95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FE0CF84C-3031-824C-BCD7-0E1B16400BE0}"/>
              </a:ext>
            </a:extLst>
          </p:cNvPr>
          <p:cNvSpPr txBox="1"/>
          <p:nvPr/>
        </p:nvSpPr>
        <p:spPr>
          <a:xfrm>
            <a:off x="3237649" y="4712227"/>
            <a:ext cx="900100" cy="338554"/>
          </a:xfrm>
          <a:prstGeom prst="rect">
            <a:avLst/>
          </a:prstGeom>
          <a:noFill/>
        </p:spPr>
        <p:txBody>
          <a:bodyPr wrap="square" rtlCol="0">
            <a:spAutoFit/>
          </a:bodyPr>
          <a:lstStyle/>
          <a:p>
            <a:r>
              <a:rPr lang="fr-BE" sz="1600" dirty="0">
                <a:solidFill>
                  <a:schemeClr val="bg1"/>
                </a:solidFill>
              </a:rPr>
              <a:t>0,06 %</a:t>
            </a:r>
          </a:p>
        </p:txBody>
      </p:sp>
      <p:sp>
        <p:nvSpPr>
          <p:cNvPr id="6" name="Rectangle 5">
            <a:extLst>
              <a:ext uri="{FF2B5EF4-FFF2-40B4-BE49-F238E27FC236}">
                <a16:creationId xmlns:a16="http://schemas.microsoft.com/office/drawing/2014/main" id="{62D5145B-C683-2E62-113D-D47F7C57B49B}"/>
              </a:ext>
            </a:extLst>
          </p:cNvPr>
          <p:cNvSpPr/>
          <p:nvPr/>
        </p:nvSpPr>
        <p:spPr>
          <a:xfrm>
            <a:off x="1547664" y="3867894"/>
            <a:ext cx="648072"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a:extLst>
              <a:ext uri="{FF2B5EF4-FFF2-40B4-BE49-F238E27FC236}">
                <a16:creationId xmlns:a16="http://schemas.microsoft.com/office/drawing/2014/main" id="{A3C47B68-8E39-6C4E-28F5-AA748DB68FB2}"/>
              </a:ext>
            </a:extLst>
          </p:cNvPr>
          <p:cNvSpPr/>
          <p:nvPr/>
        </p:nvSpPr>
        <p:spPr>
          <a:xfrm>
            <a:off x="6300192" y="2240745"/>
            <a:ext cx="244827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a:extLst>
              <a:ext uri="{FF2B5EF4-FFF2-40B4-BE49-F238E27FC236}">
                <a16:creationId xmlns:a16="http://schemas.microsoft.com/office/drawing/2014/main" id="{11249D17-81FF-723A-0E46-832FF3512440}"/>
              </a:ext>
            </a:extLst>
          </p:cNvPr>
          <p:cNvSpPr/>
          <p:nvPr/>
        </p:nvSpPr>
        <p:spPr>
          <a:xfrm>
            <a:off x="2843808" y="4376596"/>
            <a:ext cx="648072"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a:extLst>
              <a:ext uri="{FF2B5EF4-FFF2-40B4-BE49-F238E27FC236}">
                <a16:creationId xmlns:a16="http://schemas.microsoft.com/office/drawing/2014/main" id="{DA07C6D5-E0AD-629B-CE3C-7567FB882CE9}"/>
              </a:ext>
            </a:extLst>
          </p:cNvPr>
          <p:cNvSpPr/>
          <p:nvPr/>
        </p:nvSpPr>
        <p:spPr>
          <a:xfrm>
            <a:off x="6732240" y="4407954"/>
            <a:ext cx="648072" cy="2160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a:extLst>
              <a:ext uri="{FF2B5EF4-FFF2-40B4-BE49-F238E27FC236}">
                <a16:creationId xmlns:a16="http://schemas.microsoft.com/office/drawing/2014/main" id="{71A33A70-8534-F6BE-E566-73C4BCCBB215}"/>
              </a:ext>
            </a:extLst>
          </p:cNvPr>
          <p:cNvSpPr txBox="1"/>
          <p:nvPr/>
        </p:nvSpPr>
        <p:spPr>
          <a:xfrm>
            <a:off x="7812360" y="3435846"/>
            <a:ext cx="1233030" cy="584775"/>
          </a:xfrm>
          <a:prstGeom prst="rect">
            <a:avLst/>
          </a:prstGeom>
          <a:noFill/>
        </p:spPr>
        <p:txBody>
          <a:bodyPr wrap="none" rtlCol="0">
            <a:spAutoFit/>
          </a:bodyPr>
          <a:lstStyle/>
          <a:p>
            <a:r>
              <a:rPr lang="fr-BE" sz="1600" dirty="0">
                <a:solidFill>
                  <a:srgbClr val="FFFF00"/>
                </a:solidFill>
              </a:rPr>
              <a:t>2019 France</a:t>
            </a:r>
          </a:p>
          <a:p>
            <a:r>
              <a:rPr lang="fr-BE" sz="1600" dirty="0">
                <a:solidFill>
                  <a:srgbClr val="FFFF00"/>
                </a:solidFill>
              </a:rPr>
              <a:t>7.000.000 IA</a:t>
            </a:r>
          </a:p>
        </p:txBody>
      </p:sp>
    </p:spTree>
    <p:extLst>
      <p:ext uri="{BB962C8B-B14F-4D97-AF65-F5344CB8AC3E}">
        <p14:creationId xmlns:p14="http://schemas.microsoft.com/office/powerpoint/2010/main" val="7461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7" grpId="0" animBg="1"/>
      <p:bldP spid="10" grpId="0" animBg="1"/>
      <p:bldP spid="11" grpId="0" animBg="1"/>
      <p:bldP spid="12" grpId="0" animBg="1"/>
      <p:bldP spid="16" grpId="0" animBg="1"/>
      <p:bldP spid="6" grpId="0" animBg="1"/>
      <p:bldP spid="17" grpId="0" animBg="1"/>
      <p:bldP spid="18" grpId="0" animBg="1"/>
      <p:bldP spid="20" grpId="0" animBg="1"/>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1043608" y="1491630"/>
            <a:ext cx="7344816" cy="216024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fr-BE" sz="4000" dirty="0"/>
              <a:t>Quels traitements possibles </a:t>
            </a:r>
          </a:p>
          <a:p>
            <a:pPr lvl="1" algn="ctr"/>
            <a:r>
              <a:rPr lang="fr-BE" sz="4000" dirty="0"/>
              <a:t>pour augmenter la réussite </a:t>
            </a:r>
          </a:p>
          <a:p>
            <a:pPr lvl="1" algn="ctr"/>
            <a:r>
              <a:rPr lang="fr-BE" sz="4000" dirty="0"/>
              <a:t>d’un transfert d’embryon ?</a:t>
            </a:r>
          </a:p>
        </p:txBody>
      </p:sp>
    </p:spTree>
    <p:extLst>
      <p:ext uri="{BB962C8B-B14F-4D97-AF65-F5344CB8AC3E}">
        <p14:creationId xmlns:p14="http://schemas.microsoft.com/office/powerpoint/2010/main" val="1784684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578" name="Groupe 66"/>
          <p:cNvGrpSpPr>
            <a:grpSpLocks/>
          </p:cNvGrpSpPr>
          <p:nvPr/>
        </p:nvGrpSpPr>
        <p:grpSpPr bwMode="auto">
          <a:xfrm>
            <a:off x="1093788" y="3117557"/>
            <a:ext cx="6303968" cy="462305"/>
            <a:chOff x="1413924" y="3542936"/>
            <a:chExt cx="6829397" cy="616320"/>
          </a:xfrm>
        </p:grpSpPr>
        <p:cxnSp>
          <p:nvCxnSpPr>
            <p:cNvPr id="24614" name="Connecteur droit 50"/>
            <p:cNvCxnSpPr>
              <a:cxnSpLocks noChangeShapeType="1"/>
            </p:cNvCxnSpPr>
            <p:nvPr/>
          </p:nvCxnSpPr>
          <p:spPr bwMode="auto">
            <a:xfrm>
              <a:off x="1413924" y="3573099"/>
              <a:ext cx="6757987" cy="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15" name="Connecteur droit 52"/>
            <p:cNvCxnSpPr>
              <a:cxnSpLocks noChangeShapeType="1"/>
            </p:cNvCxnSpPr>
            <p:nvPr/>
          </p:nvCxnSpPr>
          <p:spPr bwMode="auto">
            <a:xfrm>
              <a:off x="2355056"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16" name="Connecteur droit 53"/>
            <p:cNvCxnSpPr>
              <a:cxnSpLocks noChangeShapeType="1"/>
            </p:cNvCxnSpPr>
            <p:nvPr/>
          </p:nvCxnSpPr>
          <p:spPr bwMode="auto">
            <a:xfrm>
              <a:off x="264874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17" name="Connecteur droit 54"/>
            <p:cNvCxnSpPr>
              <a:cxnSpLocks noChangeShapeType="1"/>
            </p:cNvCxnSpPr>
            <p:nvPr/>
          </p:nvCxnSpPr>
          <p:spPr bwMode="auto">
            <a:xfrm>
              <a:off x="2942431"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18" name="Connecteur droit 55"/>
            <p:cNvCxnSpPr>
              <a:cxnSpLocks noChangeShapeType="1"/>
            </p:cNvCxnSpPr>
            <p:nvPr/>
          </p:nvCxnSpPr>
          <p:spPr bwMode="auto">
            <a:xfrm>
              <a:off x="323611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19" name="Connecteur droit 56"/>
            <p:cNvCxnSpPr>
              <a:cxnSpLocks noChangeShapeType="1"/>
            </p:cNvCxnSpPr>
            <p:nvPr/>
          </p:nvCxnSpPr>
          <p:spPr bwMode="auto">
            <a:xfrm>
              <a:off x="352821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0" name="Connecteur droit 57"/>
            <p:cNvCxnSpPr>
              <a:cxnSpLocks noChangeShapeType="1"/>
            </p:cNvCxnSpPr>
            <p:nvPr/>
          </p:nvCxnSpPr>
          <p:spPr bwMode="auto">
            <a:xfrm>
              <a:off x="3821906"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1" name="Connecteur droit 58"/>
            <p:cNvCxnSpPr>
              <a:cxnSpLocks noChangeShapeType="1"/>
            </p:cNvCxnSpPr>
            <p:nvPr/>
          </p:nvCxnSpPr>
          <p:spPr bwMode="auto">
            <a:xfrm>
              <a:off x="411241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2" name="Connecteur droit 60"/>
            <p:cNvCxnSpPr>
              <a:cxnSpLocks noChangeShapeType="1"/>
            </p:cNvCxnSpPr>
            <p:nvPr/>
          </p:nvCxnSpPr>
          <p:spPr bwMode="auto">
            <a:xfrm>
              <a:off x="441086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3" name="Connecteur droit 61"/>
            <p:cNvCxnSpPr>
              <a:cxnSpLocks noChangeShapeType="1"/>
            </p:cNvCxnSpPr>
            <p:nvPr/>
          </p:nvCxnSpPr>
          <p:spPr bwMode="auto">
            <a:xfrm>
              <a:off x="4701381"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4" name="Connecteur droit 62"/>
            <p:cNvCxnSpPr>
              <a:cxnSpLocks noChangeShapeType="1"/>
            </p:cNvCxnSpPr>
            <p:nvPr/>
          </p:nvCxnSpPr>
          <p:spPr bwMode="auto">
            <a:xfrm>
              <a:off x="4996656"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5" name="Connecteur droit 63"/>
            <p:cNvCxnSpPr>
              <a:cxnSpLocks noChangeShapeType="1"/>
            </p:cNvCxnSpPr>
            <p:nvPr/>
          </p:nvCxnSpPr>
          <p:spPr bwMode="auto">
            <a:xfrm>
              <a:off x="528716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6" name="Connecteur droit 64"/>
            <p:cNvCxnSpPr>
              <a:cxnSpLocks noChangeShapeType="1"/>
            </p:cNvCxnSpPr>
            <p:nvPr/>
          </p:nvCxnSpPr>
          <p:spPr bwMode="auto">
            <a:xfrm>
              <a:off x="558244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7" name="Connecteur droit 65"/>
            <p:cNvCxnSpPr>
              <a:cxnSpLocks noChangeShapeType="1"/>
            </p:cNvCxnSpPr>
            <p:nvPr/>
          </p:nvCxnSpPr>
          <p:spPr bwMode="auto">
            <a:xfrm>
              <a:off x="587454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8" name="Connecteur droit 66"/>
            <p:cNvCxnSpPr>
              <a:cxnSpLocks noChangeShapeType="1"/>
            </p:cNvCxnSpPr>
            <p:nvPr/>
          </p:nvCxnSpPr>
          <p:spPr bwMode="auto">
            <a:xfrm>
              <a:off x="6168231"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29" name="Connecteur droit 67"/>
            <p:cNvCxnSpPr>
              <a:cxnSpLocks noChangeShapeType="1"/>
            </p:cNvCxnSpPr>
            <p:nvPr/>
          </p:nvCxnSpPr>
          <p:spPr bwMode="auto">
            <a:xfrm>
              <a:off x="6461919"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30" name="Connecteur droit 68"/>
            <p:cNvCxnSpPr>
              <a:cxnSpLocks noChangeShapeType="1"/>
            </p:cNvCxnSpPr>
            <p:nvPr/>
          </p:nvCxnSpPr>
          <p:spPr bwMode="auto">
            <a:xfrm>
              <a:off x="6755606"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31" name="Connecteur droit 69"/>
            <p:cNvCxnSpPr>
              <a:cxnSpLocks noChangeShapeType="1"/>
            </p:cNvCxnSpPr>
            <p:nvPr/>
          </p:nvCxnSpPr>
          <p:spPr bwMode="auto">
            <a:xfrm>
              <a:off x="704929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32" name="Connecteur droit 70"/>
            <p:cNvCxnSpPr>
              <a:cxnSpLocks noChangeShapeType="1"/>
            </p:cNvCxnSpPr>
            <p:nvPr/>
          </p:nvCxnSpPr>
          <p:spPr bwMode="auto">
            <a:xfrm>
              <a:off x="734139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33" name="Connecteur droit 71"/>
            <p:cNvCxnSpPr>
              <a:cxnSpLocks noChangeShapeType="1"/>
            </p:cNvCxnSpPr>
            <p:nvPr/>
          </p:nvCxnSpPr>
          <p:spPr bwMode="auto">
            <a:xfrm>
              <a:off x="7633494"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34" name="Connecteur droit 72"/>
            <p:cNvCxnSpPr>
              <a:cxnSpLocks noChangeShapeType="1"/>
            </p:cNvCxnSpPr>
            <p:nvPr/>
          </p:nvCxnSpPr>
          <p:spPr bwMode="auto">
            <a:xfrm>
              <a:off x="7927181"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4635" name="ZoneTexte 78"/>
            <p:cNvSpPr txBox="1">
              <a:spLocks noChangeArrowheads="1"/>
            </p:cNvSpPr>
            <p:nvPr/>
          </p:nvSpPr>
          <p:spPr bwMode="auto">
            <a:xfrm>
              <a:off x="1939386"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a:t>
              </a:r>
              <a:endParaRPr lang="en-US" altLang="fr-FR" sz="1700">
                <a:latin typeface="Calibri" pitchFamily="34" charset="0"/>
                <a:cs typeface="Calibri" pitchFamily="34" charset="0"/>
              </a:endParaRPr>
            </a:p>
          </p:txBody>
        </p:sp>
        <p:sp>
          <p:nvSpPr>
            <p:cNvPr id="24636" name="ZoneTexte 79"/>
            <p:cNvSpPr txBox="1">
              <a:spLocks noChangeArrowheads="1"/>
            </p:cNvSpPr>
            <p:nvPr/>
          </p:nvSpPr>
          <p:spPr bwMode="auto">
            <a:xfrm>
              <a:off x="2231486"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2</a:t>
              </a:r>
              <a:endParaRPr lang="en-US" altLang="fr-FR" sz="1700">
                <a:latin typeface="Calibri" pitchFamily="34" charset="0"/>
                <a:cs typeface="Calibri" pitchFamily="34" charset="0"/>
              </a:endParaRPr>
            </a:p>
          </p:txBody>
        </p:sp>
        <p:sp>
          <p:nvSpPr>
            <p:cNvPr id="24637" name="ZoneTexte 80"/>
            <p:cNvSpPr txBox="1">
              <a:spLocks noChangeArrowheads="1"/>
            </p:cNvSpPr>
            <p:nvPr/>
          </p:nvSpPr>
          <p:spPr bwMode="auto">
            <a:xfrm>
              <a:off x="2525175"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3</a:t>
              </a:r>
              <a:endParaRPr lang="en-US" altLang="fr-FR" sz="1700">
                <a:latin typeface="Calibri" pitchFamily="34" charset="0"/>
                <a:cs typeface="Calibri" pitchFamily="34" charset="0"/>
              </a:endParaRPr>
            </a:p>
          </p:txBody>
        </p:sp>
        <p:sp>
          <p:nvSpPr>
            <p:cNvPr id="24638" name="ZoneTexte 90"/>
            <p:cNvSpPr txBox="1">
              <a:spLocks noChangeArrowheads="1"/>
            </p:cNvSpPr>
            <p:nvPr/>
          </p:nvSpPr>
          <p:spPr bwMode="auto">
            <a:xfrm>
              <a:off x="2818861"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4</a:t>
              </a:r>
              <a:endParaRPr lang="en-US" altLang="fr-FR" sz="1700">
                <a:latin typeface="Calibri" pitchFamily="34" charset="0"/>
                <a:cs typeface="Calibri" pitchFamily="34" charset="0"/>
              </a:endParaRPr>
            </a:p>
          </p:txBody>
        </p:sp>
        <p:sp>
          <p:nvSpPr>
            <p:cNvPr id="24639" name="ZoneTexte 91"/>
            <p:cNvSpPr txBox="1">
              <a:spLocks noChangeArrowheads="1"/>
            </p:cNvSpPr>
            <p:nvPr/>
          </p:nvSpPr>
          <p:spPr bwMode="auto">
            <a:xfrm>
              <a:off x="3112549"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5</a:t>
              </a:r>
              <a:endParaRPr lang="en-US" altLang="fr-FR" sz="1700">
                <a:latin typeface="Calibri" pitchFamily="34" charset="0"/>
                <a:cs typeface="Calibri" pitchFamily="34" charset="0"/>
              </a:endParaRPr>
            </a:p>
          </p:txBody>
        </p:sp>
        <p:sp>
          <p:nvSpPr>
            <p:cNvPr id="24640" name="ZoneTexte 92"/>
            <p:cNvSpPr txBox="1">
              <a:spLocks noChangeArrowheads="1"/>
            </p:cNvSpPr>
            <p:nvPr/>
          </p:nvSpPr>
          <p:spPr bwMode="auto">
            <a:xfrm>
              <a:off x="3404648"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6</a:t>
              </a:r>
              <a:endParaRPr lang="en-US" altLang="fr-FR" sz="1700">
                <a:latin typeface="Calibri" pitchFamily="34" charset="0"/>
                <a:cs typeface="Calibri" pitchFamily="34" charset="0"/>
              </a:endParaRPr>
            </a:p>
          </p:txBody>
        </p:sp>
        <p:sp>
          <p:nvSpPr>
            <p:cNvPr id="24641" name="ZoneTexte 93"/>
            <p:cNvSpPr txBox="1">
              <a:spLocks noChangeArrowheads="1"/>
            </p:cNvSpPr>
            <p:nvPr/>
          </p:nvSpPr>
          <p:spPr bwMode="auto">
            <a:xfrm>
              <a:off x="3698336"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7</a:t>
              </a:r>
              <a:endParaRPr lang="en-US" altLang="fr-FR" sz="1700">
                <a:latin typeface="Calibri" pitchFamily="34" charset="0"/>
                <a:cs typeface="Calibri" pitchFamily="34" charset="0"/>
              </a:endParaRPr>
            </a:p>
          </p:txBody>
        </p:sp>
        <p:sp>
          <p:nvSpPr>
            <p:cNvPr id="24642" name="ZoneTexte 94"/>
            <p:cNvSpPr txBox="1">
              <a:spLocks noChangeArrowheads="1"/>
            </p:cNvSpPr>
            <p:nvPr/>
          </p:nvSpPr>
          <p:spPr bwMode="auto">
            <a:xfrm>
              <a:off x="3988849"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8</a:t>
              </a:r>
              <a:endParaRPr lang="en-US" altLang="fr-FR" sz="1700">
                <a:latin typeface="Calibri" pitchFamily="34" charset="0"/>
                <a:cs typeface="Calibri" pitchFamily="34" charset="0"/>
              </a:endParaRPr>
            </a:p>
          </p:txBody>
        </p:sp>
        <p:sp>
          <p:nvSpPr>
            <p:cNvPr id="24643" name="ZoneTexte 95"/>
            <p:cNvSpPr txBox="1">
              <a:spLocks noChangeArrowheads="1"/>
            </p:cNvSpPr>
            <p:nvPr/>
          </p:nvSpPr>
          <p:spPr bwMode="auto">
            <a:xfrm>
              <a:off x="4287299" y="3687398"/>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9</a:t>
              </a:r>
              <a:endParaRPr lang="en-US" altLang="fr-FR" sz="1700">
                <a:latin typeface="Calibri" pitchFamily="34" charset="0"/>
                <a:cs typeface="Calibri" pitchFamily="34" charset="0"/>
              </a:endParaRPr>
            </a:p>
          </p:txBody>
        </p:sp>
        <p:sp>
          <p:nvSpPr>
            <p:cNvPr id="24644" name="ZoneTexte 96"/>
            <p:cNvSpPr txBox="1">
              <a:spLocks noChangeArrowheads="1"/>
            </p:cNvSpPr>
            <p:nvPr/>
          </p:nvSpPr>
          <p:spPr bwMode="auto">
            <a:xfrm>
              <a:off x="4577811"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10</a:t>
              </a:r>
              <a:endParaRPr lang="en-US" altLang="fr-FR" sz="1700">
                <a:latin typeface="Calibri" pitchFamily="34" charset="0"/>
                <a:cs typeface="Calibri" pitchFamily="34" charset="0"/>
              </a:endParaRPr>
            </a:p>
          </p:txBody>
        </p:sp>
        <p:sp>
          <p:nvSpPr>
            <p:cNvPr id="24645" name="ZoneTexte 97"/>
            <p:cNvSpPr txBox="1">
              <a:spLocks noChangeArrowheads="1"/>
            </p:cNvSpPr>
            <p:nvPr/>
          </p:nvSpPr>
          <p:spPr bwMode="auto">
            <a:xfrm>
              <a:off x="4873086"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11</a:t>
              </a:r>
              <a:endParaRPr lang="en-US" altLang="fr-FR" sz="1700">
                <a:latin typeface="Calibri" pitchFamily="34" charset="0"/>
                <a:cs typeface="Calibri" pitchFamily="34" charset="0"/>
              </a:endParaRPr>
            </a:p>
          </p:txBody>
        </p:sp>
        <p:sp>
          <p:nvSpPr>
            <p:cNvPr id="24646" name="ZoneTexte 98"/>
            <p:cNvSpPr txBox="1">
              <a:spLocks noChangeArrowheads="1"/>
            </p:cNvSpPr>
            <p:nvPr/>
          </p:nvSpPr>
          <p:spPr bwMode="auto">
            <a:xfrm>
              <a:off x="5163599"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dirty="0">
                  <a:latin typeface="Calibri" pitchFamily="34" charset="0"/>
                  <a:cs typeface="Calibri" pitchFamily="34" charset="0"/>
                </a:rPr>
                <a:t>12</a:t>
              </a:r>
              <a:endParaRPr lang="en-US" altLang="fr-FR" sz="1700" dirty="0">
                <a:latin typeface="Calibri" pitchFamily="34" charset="0"/>
                <a:cs typeface="Calibri" pitchFamily="34" charset="0"/>
              </a:endParaRPr>
            </a:p>
          </p:txBody>
        </p:sp>
        <p:sp>
          <p:nvSpPr>
            <p:cNvPr id="24647" name="ZoneTexte 99"/>
            <p:cNvSpPr txBox="1">
              <a:spLocks noChangeArrowheads="1"/>
            </p:cNvSpPr>
            <p:nvPr/>
          </p:nvSpPr>
          <p:spPr bwMode="auto">
            <a:xfrm>
              <a:off x="5458875"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13</a:t>
              </a:r>
              <a:endParaRPr lang="en-US" altLang="fr-FR" sz="1700">
                <a:latin typeface="Calibri" pitchFamily="34" charset="0"/>
                <a:cs typeface="Calibri" pitchFamily="34" charset="0"/>
              </a:endParaRPr>
            </a:p>
          </p:txBody>
        </p:sp>
        <p:sp>
          <p:nvSpPr>
            <p:cNvPr id="24648" name="ZoneTexte 100"/>
            <p:cNvSpPr txBox="1">
              <a:spLocks noChangeArrowheads="1"/>
            </p:cNvSpPr>
            <p:nvPr/>
          </p:nvSpPr>
          <p:spPr bwMode="auto">
            <a:xfrm>
              <a:off x="5750974"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14</a:t>
              </a:r>
              <a:endParaRPr lang="en-US" altLang="fr-FR" sz="1700">
                <a:latin typeface="Calibri" pitchFamily="34" charset="0"/>
                <a:cs typeface="Calibri" pitchFamily="34" charset="0"/>
              </a:endParaRPr>
            </a:p>
          </p:txBody>
        </p:sp>
        <p:sp>
          <p:nvSpPr>
            <p:cNvPr id="24649" name="ZoneTexte 101"/>
            <p:cNvSpPr txBox="1">
              <a:spLocks noChangeArrowheads="1"/>
            </p:cNvSpPr>
            <p:nvPr/>
          </p:nvSpPr>
          <p:spPr bwMode="auto">
            <a:xfrm>
              <a:off x="6044661"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15</a:t>
              </a:r>
              <a:endParaRPr lang="en-US" altLang="fr-FR" sz="1700">
                <a:latin typeface="Calibri" pitchFamily="34" charset="0"/>
                <a:cs typeface="Calibri" pitchFamily="34" charset="0"/>
              </a:endParaRPr>
            </a:p>
          </p:txBody>
        </p:sp>
        <p:sp>
          <p:nvSpPr>
            <p:cNvPr id="24650" name="ZoneTexte 102"/>
            <p:cNvSpPr txBox="1">
              <a:spLocks noChangeArrowheads="1"/>
            </p:cNvSpPr>
            <p:nvPr/>
          </p:nvSpPr>
          <p:spPr bwMode="auto">
            <a:xfrm>
              <a:off x="6338348"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16</a:t>
              </a:r>
              <a:endParaRPr lang="en-US" altLang="fr-FR" sz="1700">
                <a:latin typeface="Calibri" pitchFamily="34" charset="0"/>
                <a:cs typeface="Calibri" pitchFamily="34" charset="0"/>
              </a:endParaRPr>
            </a:p>
          </p:txBody>
        </p:sp>
        <p:sp>
          <p:nvSpPr>
            <p:cNvPr id="24651" name="ZoneTexte 103"/>
            <p:cNvSpPr txBox="1">
              <a:spLocks noChangeArrowheads="1"/>
            </p:cNvSpPr>
            <p:nvPr/>
          </p:nvSpPr>
          <p:spPr bwMode="auto">
            <a:xfrm>
              <a:off x="6632036"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17</a:t>
              </a:r>
              <a:endParaRPr lang="en-US" altLang="fr-FR" sz="1700">
                <a:latin typeface="Calibri" pitchFamily="34" charset="0"/>
                <a:cs typeface="Calibri" pitchFamily="34" charset="0"/>
              </a:endParaRPr>
            </a:p>
          </p:txBody>
        </p:sp>
        <p:sp>
          <p:nvSpPr>
            <p:cNvPr id="24652" name="ZoneTexte 104"/>
            <p:cNvSpPr txBox="1">
              <a:spLocks noChangeArrowheads="1"/>
            </p:cNvSpPr>
            <p:nvPr/>
          </p:nvSpPr>
          <p:spPr bwMode="auto">
            <a:xfrm>
              <a:off x="6925725"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18</a:t>
              </a:r>
              <a:endParaRPr lang="en-US" altLang="fr-FR" sz="1700">
                <a:latin typeface="Calibri" pitchFamily="34" charset="0"/>
                <a:cs typeface="Calibri" pitchFamily="34" charset="0"/>
              </a:endParaRPr>
            </a:p>
          </p:txBody>
        </p:sp>
        <p:sp>
          <p:nvSpPr>
            <p:cNvPr id="24653" name="ZoneTexte 105"/>
            <p:cNvSpPr txBox="1">
              <a:spLocks noChangeArrowheads="1"/>
            </p:cNvSpPr>
            <p:nvPr/>
          </p:nvSpPr>
          <p:spPr bwMode="auto">
            <a:xfrm>
              <a:off x="7217824"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19</a:t>
              </a:r>
              <a:endParaRPr lang="en-US" altLang="fr-FR" sz="1700">
                <a:latin typeface="Calibri" pitchFamily="34" charset="0"/>
                <a:cs typeface="Calibri" pitchFamily="34" charset="0"/>
              </a:endParaRPr>
            </a:p>
          </p:txBody>
        </p:sp>
        <p:sp>
          <p:nvSpPr>
            <p:cNvPr id="24654" name="ZoneTexte 106"/>
            <p:cNvSpPr txBox="1">
              <a:spLocks noChangeArrowheads="1"/>
            </p:cNvSpPr>
            <p:nvPr/>
          </p:nvSpPr>
          <p:spPr bwMode="auto">
            <a:xfrm>
              <a:off x="7509924"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20</a:t>
              </a:r>
              <a:endParaRPr lang="en-US" altLang="fr-FR" sz="1700">
                <a:latin typeface="Calibri" pitchFamily="34" charset="0"/>
                <a:cs typeface="Calibri" pitchFamily="34" charset="0"/>
              </a:endParaRPr>
            </a:p>
          </p:txBody>
        </p:sp>
        <p:sp>
          <p:nvSpPr>
            <p:cNvPr id="24655" name="ZoneTexte 107"/>
            <p:cNvSpPr txBox="1">
              <a:spLocks noChangeArrowheads="1"/>
            </p:cNvSpPr>
            <p:nvPr/>
          </p:nvSpPr>
          <p:spPr bwMode="auto">
            <a:xfrm>
              <a:off x="7803611" y="3687398"/>
              <a:ext cx="439710"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21</a:t>
              </a:r>
              <a:endParaRPr lang="en-US" altLang="fr-FR" sz="1700">
                <a:latin typeface="Calibri" pitchFamily="34" charset="0"/>
                <a:cs typeface="Calibri" pitchFamily="34" charset="0"/>
              </a:endParaRPr>
            </a:p>
          </p:txBody>
        </p:sp>
        <p:cxnSp>
          <p:nvCxnSpPr>
            <p:cNvPr id="24656" name="Connecteur droit 113"/>
            <p:cNvCxnSpPr>
              <a:cxnSpLocks noChangeShapeType="1"/>
            </p:cNvCxnSpPr>
            <p:nvPr/>
          </p:nvCxnSpPr>
          <p:spPr bwMode="auto">
            <a:xfrm>
              <a:off x="2107406"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4657" name="Connecteur droit 143"/>
            <p:cNvCxnSpPr>
              <a:cxnSpLocks noChangeShapeType="1"/>
            </p:cNvCxnSpPr>
            <p:nvPr/>
          </p:nvCxnSpPr>
          <p:spPr bwMode="auto">
            <a:xfrm>
              <a:off x="1837531" y="3542936"/>
              <a:ext cx="0" cy="1444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4658" name="ZoneTexte 78"/>
            <p:cNvSpPr txBox="1">
              <a:spLocks noChangeArrowheads="1"/>
            </p:cNvSpPr>
            <p:nvPr/>
          </p:nvSpPr>
          <p:spPr bwMode="auto">
            <a:xfrm>
              <a:off x="1712374" y="3685811"/>
              <a:ext cx="319885"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0</a:t>
              </a:r>
              <a:endParaRPr lang="en-US" altLang="fr-FR" sz="1700">
                <a:latin typeface="Calibri" pitchFamily="34" charset="0"/>
                <a:cs typeface="Calibri" pitchFamily="34" charset="0"/>
              </a:endParaRPr>
            </a:p>
          </p:txBody>
        </p:sp>
        <p:cxnSp>
          <p:nvCxnSpPr>
            <p:cNvPr id="24659" name="Connecteur droit 143"/>
            <p:cNvCxnSpPr>
              <a:cxnSpLocks noChangeShapeType="1"/>
            </p:cNvCxnSpPr>
            <p:nvPr/>
          </p:nvCxnSpPr>
          <p:spPr bwMode="auto">
            <a:xfrm>
              <a:off x="1610519" y="3573099"/>
              <a:ext cx="0" cy="1428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4660" name="ZoneTexte 78"/>
            <p:cNvSpPr txBox="1">
              <a:spLocks noChangeArrowheads="1"/>
            </p:cNvSpPr>
            <p:nvPr/>
          </p:nvSpPr>
          <p:spPr bwMode="auto">
            <a:xfrm>
              <a:off x="1413924" y="3685811"/>
              <a:ext cx="392822" cy="47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FFFF"/>
                </a:buClr>
                <a:buFont typeface="Mistral" pitchFamily="66" charset="0"/>
                <a:buChar char="●"/>
                <a:defRPr sz="2600">
                  <a:solidFill>
                    <a:srgbClr val="FFFFFF"/>
                  </a:solidFill>
                  <a:latin typeface="Arial Narrow" pitchFamily="34" charset="0"/>
                </a:defRPr>
              </a:lvl1pPr>
              <a:lvl2pPr marL="742950" indent="-285750" eaLnBrk="0" hangingPunct="0">
                <a:spcBef>
                  <a:spcPct val="20000"/>
                </a:spcBef>
                <a:buClr>
                  <a:srgbClr val="FFFFFF"/>
                </a:buClr>
                <a:buFont typeface="Wingdings" pitchFamily="2" charset="2"/>
                <a:buChar char="§"/>
                <a:defRPr sz="2400">
                  <a:solidFill>
                    <a:srgbClr val="FFFFFF"/>
                  </a:solidFill>
                  <a:latin typeface="Arial Narrow" pitchFamily="34" charset="0"/>
                </a:defRPr>
              </a:lvl2pPr>
              <a:lvl3pPr marL="1143000" indent="-228600" eaLnBrk="0" hangingPunct="0">
                <a:spcBef>
                  <a:spcPct val="20000"/>
                </a:spcBef>
                <a:buClr>
                  <a:srgbClr val="FFFFFF"/>
                </a:buClr>
                <a:buChar char="•"/>
                <a:defRPr sz="2000">
                  <a:solidFill>
                    <a:srgbClr val="FFFFFF"/>
                  </a:solidFill>
                  <a:latin typeface="Arial Narrow" pitchFamily="34" charset="0"/>
                </a:defRPr>
              </a:lvl3pPr>
              <a:lvl4pPr marL="1600200" indent="-228600" eaLnBrk="0" hangingPunct="0">
                <a:spcBef>
                  <a:spcPct val="20000"/>
                </a:spcBef>
                <a:buClr>
                  <a:srgbClr val="FFFFFF"/>
                </a:buClr>
                <a:buChar char="–"/>
                <a:defRPr sz="2000">
                  <a:solidFill>
                    <a:srgbClr val="FFFFFF"/>
                  </a:solidFill>
                  <a:latin typeface="Times New Roman" pitchFamily="18" charset="0"/>
                </a:defRPr>
              </a:lvl4pPr>
              <a:lvl5pPr marL="2057400" indent="-228600" eaLnBrk="0" hangingPunct="0">
                <a:spcBef>
                  <a:spcPct val="20000"/>
                </a:spcBef>
                <a:buClr>
                  <a:srgbClr val="FFFFFF"/>
                </a:buClr>
                <a:buChar char="•"/>
                <a:defRPr sz="2000">
                  <a:solidFill>
                    <a:srgbClr val="FFFFFF"/>
                  </a:solidFill>
                  <a:latin typeface="Times New Roman" pitchFamily="18" charset="0"/>
                </a:defRPr>
              </a:lvl5pPr>
              <a:lvl6pPr marL="25146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6pPr>
              <a:lvl7pPr marL="29718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7pPr>
              <a:lvl8pPr marL="34290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8pPr>
              <a:lvl9pPr marL="3886200" indent="-228600" eaLnBrk="0" fontAlgn="base" hangingPunct="0">
                <a:spcBef>
                  <a:spcPct val="20000"/>
                </a:spcBef>
                <a:spcAft>
                  <a:spcPct val="0"/>
                </a:spcAft>
                <a:buClr>
                  <a:srgbClr val="FFFFFF"/>
                </a:buClr>
                <a:buChar char="•"/>
                <a:defRPr sz="2000">
                  <a:solidFill>
                    <a:srgbClr val="FFFFFF"/>
                  </a:solidFill>
                  <a:latin typeface="Times New Roman" pitchFamily="18" charset="0"/>
                </a:defRPr>
              </a:lvl9pPr>
            </a:lstStyle>
            <a:p>
              <a:pPr eaLnBrk="1" hangingPunct="1">
                <a:spcBef>
                  <a:spcPct val="0"/>
                </a:spcBef>
                <a:buClrTx/>
                <a:buFontTx/>
                <a:buNone/>
              </a:pPr>
              <a:r>
                <a:rPr lang="fr-BE" altLang="fr-FR" sz="1700">
                  <a:latin typeface="Calibri" pitchFamily="34" charset="0"/>
                  <a:cs typeface="Calibri" pitchFamily="34" charset="0"/>
                </a:rPr>
                <a:t>-1</a:t>
              </a:r>
              <a:endParaRPr lang="en-US" altLang="fr-FR" sz="1700">
                <a:latin typeface="Calibri" pitchFamily="34" charset="0"/>
                <a:cs typeface="Calibri" pitchFamily="34" charset="0"/>
              </a:endParaRPr>
            </a:p>
          </p:txBody>
        </p:sp>
      </p:grpSp>
      <p:sp>
        <p:nvSpPr>
          <p:cNvPr id="62" name="Rectangle 40"/>
          <p:cNvSpPr>
            <a:spLocks noChangeArrowheads="1"/>
          </p:cNvSpPr>
          <p:nvPr/>
        </p:nvSpPr>
        <p:spPr bwMode="auto">
          <a:xfrm>
            <a:off x="1365250" y="1902619"/>
            <a:ext cx="254000" cy="1283494"/>
          </a:xfrm>
          <a:prstGeom prst="rect">
            <a:avLst/>
          </a:prstGeom>
          <a:solidFill>
            <a:srgbClr val="00B05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lIns="91422" tIns="45711" rIns="91422" bIns="45711"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fr-BE" altLang="fr-FR" sz="1700">
              <a:solidFill>
                <a:srgbClr val="FFFFFF"/>
              </a:solidFill>
              <a:latin typeface="Calibri" pitchFamily="34" charset="0"/>
              <a:cs typeface="Calibri" pitchFamily="34" charset="0"/>
            </a:endParaRPr>
          </a:p>
        </p:txBody>
      </p:sp>
      <p:grpSp>
        <p:nvGrpSpPr>
          <p:cNvPr id="72" name="Groupe 71"/>
          <p:cNvGrpSpPr>
            <a:grpSpLocks/>
          </p:cNvGrpSpPr>
          <p:nvPr/>
        </p:nvGrpSpPr>
        <p:grpSpPr bwMode="auto">
          <a:xfrm>
            <a:off x="138113" y="2644130"/>
            <a:ext cx="944562" cy="647700"/>
            <a:chOff x="449517" y="2067096"/>
            <a:chExt cx="3657600" cy="2835275"/>
          </a:xfrm>
        </p:grpSpPr>
        <p:pic>
          <p:nvPicPr>
            <p:cNvPr id="24612" name="Picture 5" descr="C:\Users\User\AppData\Local\Temp\SNAGHTML27414c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17" y="2067096"/>
              <a:ext cx="36576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Forme libre 70"/>
            <p:cNvSpPr/>
            <p:nvPr/>
          </p:nvSpPr>
          <p:spPr>
            <a:xfrm>
              <a:off x="2459659" y="2885366"/>
              <a:ext cx="1223301" cy="1454119"/>
            </a:xfrm>
            <a:custGeom>
              <a:avLst/>
              <a:gdLst>
                <a:gd name="connsiteX0" fmla="*/ 531801 w 1223780"/>
                <a:gd name="connsiteY0" fmla="*/ 3859 h 1449600"/>
                <a:gd name="connsiteX1" fmla="*/ 432947 w 1223780"/>
                <a:gd name="connsiteY1" fmla="*/ 16216 h 1449600"/>
                <a:gd name="connsiteX2" fmla="*/ 358807 w 1223780"/>
                <a:gd name="connsiteY2" fmla="*/ 40929 h 1449600"/>
                <a:gd name="connsiteX3" fmla="*/ 247596 w 1223780"/>
                <a:gd name="connsiteY3" fmla="*/ 90356 h 1449600"/>
                <a:gd name="connsiteX4" fmla="*/ 210525 w 1223780"/>
                <a:gd name="connsiteY4" fmla="*/ 102713 h 1449600"/>
                <a:gd name="connsiteX5" fmla="*/ 173455 w 1223780"/>
                <a:gd name="connsiteY5" fmla="*/ 139783 h 1449600"/>
                <a:gd name="connsiteX6" fmla="*/ 136385 w 1223780"/>
                <a:gd name="connsiteY6" fmla="*/ 164497 h 1449600"/>
                <a:gd name="connsiteX7" fmla="*/ 62244 w 1223780"/>
                <a:gd name="connsiteY7" fmla="*/ 312778 h 1449600"/>
                <a:gd name="connsiteX8" fmla="*/ 25174 w 1223780"/>
                <a:gd name="connsiteY8" fmla="*/ 423989 h 1449600"/>
                <a:gd name="connsiteX9" fmla="*/ 12817 w 1223780"/>
                <a:gd name="connsiteY9" fmla="*/ 461059 h 1449600"/>
                <a:gd name="connsiteX10" fmla="*/ 461 w 1223780"/>
                <a:gd name="connsiteY10" fmla="*/ 535200 h 1449600"/>
                <a:gd name="connsiteX11" fmla="*/ 25174 w 1223780"/>
                <a:gd name="connsiteY11" fmla="*/ 769978 h 1449600"/>
                <a:gd name="connsiteX12" fmla="*/ 37531 w 1223780"/>
                <a:gd name="connsiteY12" fmla="*/ 893546 h 1449600"/>
                <a:gd name="connsiteX13" fmla="*/ 62244 w 1223780"/>
                <a:gd name="connsiteY13" fmla="*/ 1054183 h 1449600"/>
                <a:gd name="connsiteX14" fmla="*/ 86958 w 1223780"/>
                <a:gd name="connsiteY14" fmla="*/ 1128324 h 1449600"/>
                <a:gd name="connsiteX15" fmla="*/ 124028 w 1223780"/>
                <a:gd name="connsiteY15" fmla="*/ 1165394 h 1449600"/>
                <a:gd name="connsiteX16" fmla="*/ 148742 w 1223780"/>
                <a:gd name="connsiteY16" fmla="*/ 1202464 h 1449600"/>
                <a:gd name="connsiteX17" fmla="*/ 222882 w 1223780"/>
                <a:gd name="connsiteY17" fmla="*/ 1276605 h 1449600"/>
                <a:gd name="connsiteX18" fmla="*/ 247596 w 1223780"/>
                <a:gd name="connsiteY18" fmla="*/ 1313675 h 1449600"/>
                <a:gd name="connsiteX19" fmla="*/ 358807 w 1223780"/>
                <a:gd name="connsiteY19" fmla="*/ 1400173 h 1449600"/>
                <a:gd name="connsiteX20" fmla="*/ 395877 w 1223780"/>
                <a:gd name="connsiteY20" fmla="*/ 1424886 h 1449600"/>
                <a:gd name="connsiteX21" fmla="*/ 470017 w 1223780"/>
                <a:gd name="connsiteY21" fmla="*/ 1449600 h 1449600"/>
                <a:gd name="connsiteX22" fmla="*/ 877790 w 1223780"/>
                <a:gd name="connsiteY22" fmla="*/ 1437243 h 1449600"/>
                <a:gd name="connsiteX23" fmla="*/ 914861 w 1223780"/>
                <a:gd name="connsiteY23" fmla="*/ 1424886 h 1449600"/>
                <a:gd name="connsiteX24" fmla="*/ 951931 w 1223780"/>
                <a:gd name="connsiteY24" fmla="*/ 1400173 h 1449600"/>
                <a:gd name="connsiteX25" fmla="*/ 1013715 w 1223780"/>
                <a:gd name="connsiteY25" fmla="*/ 1326032 h 1449600"/>
                <a:gd name="connsiteX26" fmla="*/ 1050785 w 1223780"/>
                <a:gd name="connsiteY26" fmla="*/ 1301319 h 1449600"/>
                <a:gd name="connsiteX27" fmla="*/ 1124925 w 1223780"/>
                <a:gd name="connsiteY27" fmla="*/ 1239535 h 1449600"/>
                <a:gd name="connsiteX28" fmla="*/ 1137282 w 1223780"/>
                <a:gd name="connsiteY28" fmla="*/ 1202464 h 1449600"/>
                <a:gd name="connsiteX29" fmla="*/ 1161996 w 1223780"/>
                <a:gd name="connsiteY29" fmla="*/ 1165394 h 1449600"/>
                <a:gd name="connsiteX30" fmla="*/ 1174352 w 1223780"/>
                <a:gd name="connsiteY30" fmla="*/ 1066540 h 1449600"/>
                <a:gd name="connsiteX31" fmla="*/ 1186709 w 1223780"/>
                <a:gd name="connsiteY31" fmla="*/ 1029470 h 1449600"/>
                <a:gd name="connsiteX32" fmla="*/ 1199066 w 1223780"/>
                <a:gd name="connsiteY32" fmla="*/ 967686 h 1449600"/>
                <a:gd name="connsiteX33" fmla="*/ 1211423 w 1223780"/>
                <a:gd name="connsiteY33" fmla="*/ 930616 h 1449600"/>
                <a:gd name="connsiteX34" fmla="*/ 1223780 w 1223780"/>
                <a:gd name="connsiteY34" fmla="*/ 868832 h 1449600"/>
                <a:gd name="connsiteX35" fmla="*/ 1199066 w 1223780"/>
                <a:gd name="connsiteY35" fmla="*/ 621697 h 1449600"/>
                <a:gd name="connsiteX36" fmla="*/ 1174352 w 1223780"/>
                <a:gd name="connsiteY36" fmla="*/ 547556 h 1449600"/>
                <a:gd name="connsiteX37" fmla="*/ 1149639 w 1223780"/>
                <a:gd name="connsiteY37" fmla="*/ 473416 h 1449600"/>
                <a:gd name="connsiteX38" fmla="*/ 1124925 w 1223780"/>
                <a:gd name="connsiteY38" fmla="*/ 436346 h 1449600"/>
                <a:gd name="connsiteX39" fmla="*/ 1087855 w 1223780"/>
                <a:gd name="connsiteY39" fmla="*/ 362205 h 1449600"/>
                <a:gd name="connsiteX40" fmla="*/ 1075498 w 1223780"/>
                <a:gd name="connsiteY40" fmla="*/ 325135 h 1449600"/>
                <a:gd name="connsiteX41" fmla="*/ 1038428 w 1223780"/>
                <a:gd name="connsiteY41" fmla="*/ 312778 h 1449600"/>
                <a:gd name="connsiteX42" fmla="*/ 1013715 w 1223780"/>
                <a:gd name="connsiteY42" fmla="*/ 226281 h 1449600"/>
                <a:gd name="connsiteX43" fmla="*/ 976644 w 1223780"/>
                <a:gd name="connsiteY43" fmla="*/ 201567 h 1449600"/>
                <a:gd name="connsiteX44" fmla="*/ 964288 w 1223780"/>
                <a:gd name="connsiteY44" fmla="*/ 164497 h 1449600"/>
                <a:gd name="connsiteX45" fmla="*/ 853077 w 1223780"/>
                <a:gd name="connsiteY45" fmla="*/ 102713 h 1449600"/>
                <a:gd name="connsiteX46" fmla="*/ 778936 w 1223780"/>
                <a:gd name="connsiteY46" fmla="*/ 53286 h 1449600"/>
                <a:gd name="connsiteX47" fmla="*/ 704796 w 1223780"/>
                <a:gd name="connsiteY47" fmla="*/ 28573 h 1449600"/>
                <a:gd name="connsiteX48" fmla="*/ 531801 w 1223780"/>
                <a:gd name="connsiteY48" fmla="*/ 3859 h 14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23780" h="1449600">
                  <a:moveTo>
                    <a:pt x="531801" y="3859"/>
                  </a:moveTo>
                  <a:cubicBezTo>
                    <a:pt x="486493" y="1800"/>
                    <a:pt x="465418" y="9258"/>
                    <a:pt x="432947" y="16216"/>
                  </a:cubicBezTo>
                  <a:cubicBezTo>
                    <a:pt x="407475" y="21674"/>
                    <a:pt x="358807" y="40929"/>
                    <a:pt x="358807" y="40929"/>
                  </a:cubicBezTo>
                  <a:cubicBezTo>
                    <a:pt x="300061" y="80093"/>
                    <a:pt x="335826" y="60946"/>
                    <a:pt x="247596" y="90356"/>
                  </a:cubicBezTo>
                  <a:lnTo>
                    <a:pt x="210525" y="102713"/>
                  </a:lnTo>
                  <a:cubicBezTo>
                    <a:pt x="198168" y="115070"/>
                    <a:pt x="186880" y="128596"/>
                    <a:pt x="173455" y="139783"/>
                  </a:cubicBezTo>
                  <a:cubicBezTo>
                    <a:pt x="162046" y="149290"/>
                    <a:pt x="146164" y="153320"/>
                    <a:pt x="136385" y="164497"/>
                  </a:cubicBezTo>
                  <a:cubicBezTo>
                    <a:pt x="84793" y="223460"/>
                    <a:pt x="85576" y="242782"/>
                    <a:pt x="62244" y="312778"/>
                  </a:cubicBezTo>
                  <a:lnTo>
                    <a:pt x="25174" y="423989"/>
                  </a:lnTo>
                  <a:lnTo>
                    <a:pt x="12817" y="461059"/>
                  </a:lnTo>
                  <a:cubicBezTo>
                    <a:pt x="8698" y="485773"/>
                    <a:pt x="461" y="510145"/>
                    <a:pt x="461" y="535200"/>
                  </a:cubicBezTo>
                  <a:cubicBezTo>
                    <a:pt x="461" y="706404"/>
                    <a:pt x="-5467" y="678058"/>
                    <a:pt x="25174" y="769978"/>
                  </a:cubicBezTo>
                  <a:cubicBezTo>
                    <a:pt x="29293" y="811167"/>
                    <a:pt x="33198" y="852379"/>
                    <a:pt x="37531" y="893546"/>
                  </a:cubicBezTo>
                  <a:cubicBezTo>
                    <a:pt x="45526" y="969498"/>
                    <a:pt x="43682" y="992310"/>
                    <a:pt x="62244" y="1054183"/>
                  </a:cubicBezTo>
                  <a:cubicBezTo>
                    <a:pt x="69729" y="1079135"/>
                    <a:pt x="68537" y="1109903"/>
                    <a:pt x="86958" y="1128324"/>
                  </a:cubicBezTo>
                  <a:cubicBezTo>
                    <a:pt x="99315" y="1140681"/>
                    <a:pt x="112841" y="1151969"/>
                    <a:pt x="124028" y="1165394"/>
                  </a:cubicBezTo>
                  <a:cubicBezTo>
                    <a:pt x="133535" y="1176803"/>
                    <a:pt x="138876" y="1191364"/>
                    <a:pt x="148742" y="1202464"/>
                  </a:cubicBezTo>
                  <a:cubicBezTo>
                    <a:pt x="171962" y="1228586"/>
                    <a:pt x="203495" y="1247525"/>
                    <a:pt x="222882" y="1276605"/>
                  </a:cubicBezTo>
                  <a:cubicBezTo>
                    <a:pt x="231120" y="1288962"/>
                    <a:pt x="238089" y="1302266"/>
                    <a:pt x="247596" y="1313675"/>
                  </a:cubicBezTo>
                  <a:cubicBezTo>
                    <a:pt x="283894" y="1357233"/>
                    <a:pt x="307135" y="1365725"/>
                    <a:pt x="358807" y="1400173"/>
                  </a:cubicBezTo>
                  <a:cubicBezTo>
                    <a:pt x="371164" y="1408411"/>
                    <a:pt x="381788" y="1420190"/>
                    <a:pt x="395877" y="1424886"/>
                  </a:cubicBezTo>
                  <a:lnTo>
                    <a:pt x="470017" y="1449600"/>
                  </a:lnTo>
                  <a:cubicBezTo>
                    <a:pt x="605941" y="1445481"/>
                    <a:pt x="742013" y="1444786"/>
                    <a:pt x="877790" y="1437243"/>
                  </a:cubicBezTo>
                  <a:cubicBezTo>
                    <a:pt x="890795" y="1436520"/>
                    <a:pt x="903211" y="1430711"/>
                    <a:pt x="914861" y="1424886"/>
                  </a:cubicBezTo>
                  <a:cubicBezTo>
                    <a:pt x="928144" y="1418245"/>
                    <a:pt x="939574" y="1408411"/>
                    <a:pt x="951931" y="1400173"/>
                  </a:cubicBezTo>
                  <a:cubicBezTo>
                    <a:pt x="976232" y="1363720"/>
                    <a:pt x="978034" y="1355766"/>
                    <a:pt x="1013715" y="1326032"/>
                  </a:cubicBezTo>
                  <a:cubicBezTo>
                    <a:pt x="1025124" y="1316525"/>
                    <a:pt x="1039376" y="1310826"/>
                    <a:pt x="1050785" y="1301319"/>
                  </a:cubicBezTo>
                  <a:cubicBezTo>
                    <a:pt x="1145927" y="1222033"/>
                    <a:pt x="1032888" y="1300892"/>
                    <a:pt x="1124925" y="1239535"/>
                  </a:cubicBezTo>
                  <a:cubicBezTo>
                    <a:pt x="1129044" y="1227178"/>
                    <a:pt x="1131457" y="1214114"/>
                    <a:pt x="1137282" y="1202464"/>
                  </a:cubicBezTo>
                  <a:cubicBezTo>
                    <a:pt x="1143924" y="1189181"/>
                    <a:pt x="1158088" y="1179722"/>
                    <a:pt x="1161996" y="1165394"/>
                  </a:cubicBezTo>
                  <a:cubicBezTo>
                    <a:pt x="1170733" y="1133356"/>
                    <a:pt x="1168412" y="1099212"/>
                    <a:pt x="1174352" y="1066540"/>
                  </a:cubicBezTo>
                  <a:cubicBezTo>
                    <a:pt x="1176682" y="1053725"/>
                    <a:pt x="1183550" y="1042106"/>
                    <a:pt x="1186709" y="1029470"/>
                  </a:cubicBezTo>
                  <a:cubicBezTo>
                    <a:pt x="1191803" y="1009095"/>
                    <a:pt x="1193972" y="988061"/>
                    <a:pt x="1199066" y="967686"/>
                  </a:cubicBezTo>
                  <a:cubicBezTo>
                    <a:pt x="1202225" y="955050"/>
                    <a:pt x="1208264" y="943252"/>
                    <a:pt x="1211423" y="930616"/>
                  </a:cubicBezTo>
                  <a:cubicBezTo>
                    <a:pt x="1216517" y="910241"/>
                    <a:pt x="1219661" y="889427"/>
                    <a:pt x="1223780" y="868832"/>
                  </a:cubicBezTo>
                  <a:cubicBezTo>
                    <a:pt x="1220509" y="826310"/>
                    <a:pt x="1212879" y="681552"/>
                    <a:pt x="1199066" y="621697"/>
                  </a:cubicBezTo>
                  <a:cubicBezTo>
                    <a:pt x="1193208" y="596314"/>
                    <a:pt x="1182590" y="572270"/>
                    <a:pt x="1174352" y="547556"/>
                  </a:cubicBezTo>
                  <a:cubicBezTo>
                    <a:pt x="1174350" y="547551"/>
                    <a:pt x="1149642" y="473420"/>
                    <a:pt x="1149639" y="473416"/>
                  </a:cubicBezTo>
                  <a:lnTo>
                    <a:pt x="1124925" y="436346"/>
                  </a:lnTo>
                  <a:cubicBezTo>
                    <a:pt x="1093871" y="343177"/>
                    <a:pt x="1135759" y="458010"/>
                    <a:pt x="1087855" y="362205"/>
                  </a:cubicBezTo>
                  <a:cubicBezTo>
                    <a:pt x="1082030" y="350555"/>
                    <a:pt x="1084708" y="334345"/>
                    <a:pt x="1075498" y="325135"/>
                  </a:cubicBezTo>
                  <a:cubicBezTo>
                    <a:pt x="1066288" y="315925"/>
                    <a:pt x="1050785" y="316897"/>
                    <a:pt x="1038428" y="312778"/>
                  </a:cubicBezTo>
                  <a:cubicBezTo>
                    <a:pt x="1037622" y="309552"/>
                    <a:pt x="1020160" y="234337"/>
                    <a:pt x="1013715" y="226281"/>
                  </a:cubicBezTo>
                  <a:cubicBezTo>
                    <a:pt x="1004438" y="214684"/>
                    <a:pt x="989001" y="209805"/>
                    <a:pt x="976644" y="201567"/>
                  </a:cubicBezTo>
                  <a:cubicBezTo>
                    <a:pt x="972525" y="189210"/>
                    <a:pt x="973498" y="173707"/>
                    <a:pt x="964288" y="164497"/>
                  </a:cubicBezTo>
                  <a:cubicBezTo>
                    <a:pt x="868652" y="68861"/>
                    <a:pt x="922998" y="141558"/>
                    <a:pt x="853077" y="102713"/>
                  </a:cubicBezTo>
                  <a:cubicBezTo>
                    <a:pt x="827113" y="88288"/>
                    <a:pt x="807114" y="62679"/>
                    <a:pt x="778936" y="53286"/>
                  </a:cubicBezTo>
                  <a:lnTo>
                    <a:pt x="704796" y="28573"/>
                  </a:lnTo>
                  <a:cubicBezTo>
                    <a:pt x="636881" y="-16704"/>
                    <a:pt x="577109" y="5918"/>
                    <a:pt x="531801" y="3859"/>
                  </a:cubicBezTo>
                  <a:close/>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700">
                <a:solidFill>
                  <a:srgbClr val="FFFFFF"/>
                </a:solidFill>
                <a:latin typeface="Calibri" panose="020F0502020204030204" pitchFamily="34" charset="0"/>
                <a:cs typeface="Calibri" panose="020F0502020204030204" pitchFamily="34" charset="0"/>
              </a:endParaRPr>
            </a:p>
          </p:txBody>
        </p:sp>
      </p:grpSp>
      <p:grpSp>
        <p:nvGrpSpPr>
          <p:cNvPr id="78" name="Groupe 77"/>
          <p:cNvGrpSpPr>
            <a:grpSpLocks/>
          </p:cNvGrpSpPr>
          <p:nvPr/>
        </p:nvGrpSpPr>
        <p:grpSpPr bwMode="auto">
          <a:xfrm>
            <a:off x="3200400" y="2395538"/>
            <a:ext cx="1123950" cy="744141"/>
            <a:chOff x="1728592" y="2408541"/>
            <a:chExt cx="3158527" cy="2079626"/>
          </a:xfrm>
        </p:grpSpPr>
        <p:pic>
          <p:nvPicPr>
            <p:cNvPr id="24609" name="Picture 14" descr="C:\Users\User\AppData\Local\Temp\SNAGHTML2794be1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756" y="2408541"/>
              <a:ext cx="3154363" cy="20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Forme libre 75"/>
            <p:cNvSpPr/>
            <p:nvPr/>
          </p:nvSpPr>
          <p:spPr>
            <a:xfrm>
              <a:off x="1728592" y="2418524"/>
              <a:ext cx="1427583" cy="1653717"/>
            </a:xfrm>
            <a:custGeom>
              <a:avLst/>
              <a:gdLst>
                <a:gd name="connsiteX0" fmla="*/ 1352811 w 1429632"/>
                <a:gd name="connsiteY0" fmla="*/ 100209 h 1653436"/>
                <a:gd name="connsiteX1" fmla="*/ 1240076 w 1429632"/>
                <a:gd name="connsiteY1" fmla="*/ 75156 h 1653436"/>
                <a:gd name="connsiteX2" fmla="*/ 1202498 w 1429632"/>
                <a:gd name="connsiteY2" fmla="*/ 62630 h 1653436"/>
                <a:gd name="connsiteX3" fmla="*/ 739035 w 1429632"/>
                <a:gd name="connsiteY3" fmla="*/ 50104 h 1653436"/>
                <a:gd name="connsiteX4" fmla="*/ 588723 w 1429632"/>
                <a:gd name="connsiteY4" fmla="*/ 12526 h 1653436"/>
                <a:gd name="connsiteX5" fmla="*/ 551145 w 1429632"/>
                <a:gd name="connsiteY5" fmla="*/ 0 h 1653436"/>
                <a:gd name="connsiteX6" fmla="*/ 388307 w 1429632"/>
                <a:gd name="connsiteY6" fmla="*/ 12526 h 1653436"/>
                <a:gd name="connsiteX7" fmla="*/ 300624 w 1429632"/>
                <a:gd name="connsiteY7" fmla="*/ 37578 h 1653436"/>
                <a:gd name="connsiteX8" fmla="*/ 263046 w 1429632"/>
                <a:gd name="connsiteY8" fmla="*/ 62630 h 1653436"/>
                <a:gd name="connsiteX9" fmla="*/ 175364 w 1429632"/>
                <a:gd name="connsiteY9" fmla="*/ 175365 h 1653436"/>
                <a:gd name="connsiteX10" fmla="*/ 100208 w 1429632"/>
                <a:gd name="connsiteY10" fmla="*/ 225469 h 1653436"/>
                <a:gd name="connsiteX11" fmla="*/ 87682 w 1429632"/>
                <a:gd name="connsiteY11" fmla="*/ 288099 h 1653436"/>
                <a:gd name="connsiteX12" fmla="*/ 62630 w 1429632"/>
                <a:gd name="connsiteY12" fmla="*/ 400833 h 1653436"/>
                <a:gd name="connsiteX13" fmla="*/ 37578 w 1429632"/>
                <a:gd name="connsiteY13" fmla="*/ 438411 h 1653436"/>
                <a:gd name="connsiteX14" fmla="*/ 12526 w 1429632"/>
                <a:gd name="connsiteY14" fmla="*/ 513567 h 1653436"/>
                <a:gd name="connsiteX15" fmla="*/ 0 w 1429632"/>
                <a:gd name="connsiteY15" fmla="*/ 551145 h 1653436"/>
                <a:gd name="connsiteX16" fmla="*/ 25052 w 1429632"/>
                <a:gd name="connsiteY16" fmla="*/ 726510 h 1653436"/>
                <a:gd name="connsiteX17" fmla="*/ 50104 w 1429632"/>
                <a:gd name="connsiteY17" fmla="*/ 764088 h 1653436"/>
                <a:gd name="connsiteX18" fmla="*/ 62630 w 1429632"/>
                <a:gd name="connsiteY18" fmla="*/ 801666 h 1653436"/>
                <a:gd name="connsiteX19" fmla="*/ 137786 w 1429632"/>
                <a:gd name="connsiteY19" fmla="*/ 851770 h 1653436"/>
                <a:gd name="connsiteX20" fmla="*/ 212942 w 1429632"/>
                <a:gd name="connsiteY20" fmla="*/ 876822 h 1653436"/>
                <a:gd name="connsiteX21" fmla="*/ 263046 w 1429632"/>
                <a:gd name="connsiteY21" fmla="*/ 951978 h 1653436"/>
                <a:gd name="connsiteX22" fmla="*/ 288098 w 1429632"/>
                <a:gd name="connsiteY22" fmla="*/ 989556 h 1653436"/>
                <a:gd name="connsiteX23" fmla="*/ 338203 w 1429632"/>
                <a:gd name="connsiteY23" fmla="*/ 1102291 h 1653436"/>
                <a:gd name="connsiteX24" fmla="*/ 375781 w 1429632"/>
                <a:gd name="connsiteY24" fmla="*/ 1177447 h 1653436"/>
                <a:gd name="connsiteX25" fmla="*/ 388307 w 1429632"/>
                <a:gd name="connsiteY25" fmla="*/ 1215025 h 1653436"/>
                <a:gd name="connsiteX26" fmla="*/ 438411 w 1429632"/>
                <a:gd name="connsiteY26" fmla="*/ 1290181 h 1653436"/>
                <a:gd name="connsiteX27" fmla="*/ 475989 w 1429632"/>
                <a:gd name="connsiteY27" fmla="*/ 1365337 h 1653436"/>
                <a:gd name="connsiteX28" fmla="*/ 513567 w 1429632"/>
                <a:gd name="connsiteY28" fmla="*/ 1440493 h 1653436"/>
                <a:gd name="connsiteX29" fmla="*/ 551145 w 1429632"/>
                <a:gd name="connsiteY29" fmla="*/ 1453019 h 1653436"/>
                <a:gd name="connsiteX30" fmla="*/ 601249 w 1429632"/>
                <a:gd name="connsiteY30" fmla="*/ 1503124 h 1653436"/>
                <a:gd name="connsiteX31" fmla="*/ 638827 w 1429632"/>
                <a:gd name="connsiteY31" fmla="*/ 1540702 h 1653436"/>
                <a:gd name="connsiteX32" fmla="*/ 713983 w 1429632"/>
                <a:gd name="connsiteY32" fmla="*/ 1590806 h 1653436"/>
                <a:gd name="connsiteX33" fmla="*/ 789140 w 1429632"/>
                <a:gd name="connsiteY33" fmla="*/ 1640910 h 1653436"/>
                <a:gd name="connsiteX34" fmla="*/ 826718 w 1429632"/>
                <a:gd name="connsiteY34" fmla="*/ 1653436 h 1653436"/>
                <a:gd name="connsiteX35" fmla="*/ 951978 w 1429632"/>
                <a:gd name="connsiteY35" fmla="*/ 1640910 h 1653436"/>
                <a:gd name="connsiteX36" fmla="*/ 989556 w 1429632"/>
                <a:gd name="connsiteY36" fmla="*/ 1565754 h 1653436"/>
                <a:gd name="connsiteX37" fmla="*/ 1052186 w 1429632"/>
                <a:gd name="connsiteY37" fmla="*/ 1503124 h 1653436"/>
                <a:gd name="connsiteX38" fmla="*/ 1139868 w 1429632"/>
                <a:gd name="connsiteY38" fmla="*/ 1402915 h 1653436"/>
                <a:gd name="connsiteX39" fmla="*/ 1215024 w 1429632"/>
                <a:gd name="connsiteY39" fmla="*/ 1252603 h 1653436"/>
                <a:gd name="connsiteX40" fmla="*/ 1227550 w 1429632"/>
                <a:gd name="connsiteY40" fmla="*/ 1215025 h 1653436"/>
                <a:gd name="connsiteX41" fmla="*/ 1240076 w 1429632"/>
                <a:gd name="connsiteY41" fmla="*/ 1177447 h 1653436"/>
                <a:gd name="connsiteX42" fmla="*/ 1265129 w 1429632"/>
                <a:gd name="connsiteY42" fmla="*/ 801666 h 1653436"/>
                <a:gd name="connsiteX43" fmla="*/ 1315233 w 1429632"/>
                <a:gd name="connsiteY43" fmla="*/ 688932 h 1653436"/>
                <a:gd name="connsiteX44" fmla="*/ 1352811 w 1429632"/>
                <a:gd name="connsiteY44" fmla="*/ 663880 h 1653436"/>
                <a:gd name="connsiteX45" fmla="*/ 1365337 w 1429632"/>
                <a:gd name="connsiteY45" fmla="*/ 626302 h 1653436"/>
                <a:gd name="connsiteX46" fmla="*/ 1390389 w 1429632"/>
                <a:gd name="connsiteY46" fmla="*/ 588724 h 1653436"/>
                <a:gd name="connsiteX47" fmla="*/ 1402915 w 1429632"/>
                <a:gd name="connsiteY47" fmla="*/ 501041 h 1653436"/>
                <a:gd name="connsiteX48" fmla="*/ 1415441 w 1429632"/>
                <a:gd name="connsiteY48" fmla="*/ 450937 h 1653436"/>
                <a:gd name="connsiteX49" fmla="*/ 1427967 w 1429632"/>
                <a:gd name="connsiteY49" fmla="*/ 388307 h 1653436"/>
                <a:gd name="connsiteX50" fmla="*/ 1415441 w 1429632"/>
                <a:gd name="connsiteY50" fmla="*/ 150313 h 1653436"/>
                <a:gd name="connsiteX51" fmla="*/ 1265129 w 1429632"/>
                <a:gd name="connsiteY51" fmla="*/ 112735 h 1653436"/>
                <a:gd name="connsiteX52" fmla="*/ 1240076 w 1429632"/>
                <a:gd name="connsiteY52" fmla="*/ 62630 h 165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29632" h="1653436">
                  <a:moveTo>
                    <a:pt x="1352811" y="100209"/>
                  </a:moveTo>
                  <a:cubicBezTo>
                    <a:pt x="1309771" y="91600"/>
                    <a:pt x="1281344" y="86947"/>
                    <a:pt x="1240076" y="75156"/>
                  </a:cubicBezTo>
                  <a:cubicBezTo>
                    <a:pt x="1227380" y="71529"/>
                    <a:pt x="1215685" y="63289"/>
                    <a:pt x="1202498" y="62630"/>
                  </a:cubicBezTo>
                  <a:cubicBezTo>
                    <a:pt x="1048147" y="54912"/>
                    <a:pt x="893523" y="54279"/>
                    <a:pt x="739035" y="50104"/>
                  </a:cubicBezTo>
                  <a:cubicBezTo>
                    <a:pt x="637831" y="33237"/>
                    <a:pt x="687973" y="45609"/>
                    <a:pt x="588723" y="12526"/>
                  </a:cubicBezTo>
                  <a:lnTo>
                    <a:pt x="551145" y="0"/>
                  </a:lnTo>
                  <a:cubicBezTo>
                    <a:pt x="496866" y="4175"/>
                    <a:pt x="442374" y="6165"/>
                    <a:pt x="388307" y="12526"/>
                  </a:cubicBezTo>
                  <a:cubicBezTo>
                    <a:pt x="364001" y="15386"/>
                    <a:pt x="324923" y="29478"/>
                    <a:pt x="300624" y="37578"/>
                  </a:cubicBezTo>
                  <a:cubicBezTo>
                    <a:pt x="288098" y="45929"/>
                    <a:pt x="272959" y="51300"/>
                    <a:pt x="263046" y="62630"/>
                  </a:cubicBezTo>
                  <a:cubicBezTo>
                    <a:pt x="205392" y="128521"/>
                    <a:pt x="232893" y="130620"/>
                    <a:pt x="175364" y="175365"/>
                  </a:cubicBezTo>
                  <a:cubicBezTo>
                    <a:pt x="151598" y="193850"/>
                    <a:pt x="100208" y="225469"/>
                    <a:pt x="100208" y="225469"/>
                  </a:cubicBezTo>
                  <a:cubicBezTo>
                    <a:pt x="96033" y="246346"/>
                    <a:pt x="91490" y="267152"/>
                    <a:pt x="87682" y="288099"/>
                  </a:cubicBezTo>
                  <a:cubicBezTo>
                    <a:pt x="82184" y="318339"/>
                    <a:pt x="78405" y="369282"/>
                    <a:pt x="62630" y="400833"/>
                  </a:cubicBezTo>
                  <a:cubicBezTo>
                    <a:pt x="55897" y="414298"/>
                    <a:pt x="43692" y="424654"/>
                    <a:pt x="37578" y="438411"/>
                  </a:cubicBezTo>
                  <a:cubicBezTo>
                    <a:pt x="26853" y="462542"/>
                    <a:pt x="20877" y="488515"/>
                    <a:pt x="12526" y="513567"/>
                  </a:cubicBezTo>
                  <a:lnTo>
                    <a:pt x="0" y="551145"/>
                  </a:lnTo>
                  <a:cubicBezTo>
                    <a:pt x="3200" y="586347"/>
                    <a:pt x="954" y="678315"/>
                    <a:pt x="25052" y="726510"/>
                  </a:cubicBezTo>
                  <a:cubicBezTo>
                    <a:pt x="31785" y="739975"/>
                    <a:pt x="43371" y="750623"/>
                    <a:pt x="50104" y="764088"/>
                  </a:cubicBezTo>
                  <a:cubicBezTo>
                    <a:pt x="56009" y="775898"/>
                    <a:pt x="53294" y="792330"/>
                    <a:pt x="62630" y="801666"/>
                  </a:cubicBezTo>
                  <a:cubicBezTo>
                    <a:pt x="83920" y="822956"/>
                    <a:pt x="109222" y="842249"/>
                    <a:pt x="137786" y="851770"/>
                  </a:cubicBezTo>
                  <a:lnTo>
                    <a:pt x="212942" y="876822"/>
                  </a:lnTo>
                  <a:lnTo>
                    <a:pt x="263046" y="951978"/>
                  </a:lnTo>
                  <a:lnTo>
                    <a:pt x="288098" y="989556"/>
                  </a:lnTo>
                  <a:cubicBezTo>
                    <a:pt x="317911" y="1078995"/>
                    <a:pt x="298501" y="1042741"/>
                    <a:pt x="338203" y="1102291"/>
                  </a:cubicBezTo>
                  <a:cubicBezTo>
                    <a:pt x="369687" y="1196744"/>
                    <a:pt x="327217" y="1080319"/>
                    <a:pt x="375781" y="1177447"/>
                  </a:cubicBezTo>
                  <a:cubicBezTo>
                    <a:pt x="381686" y="1189257"/>
                    <a:pt x="381895" y="1203483"/>
                    <a:pt x="388307" y="1215025"/>
                  </a:cubicBezTo>
                  <a:cubicBezTo>
                    <a:pt x="402929" y="1241345"/>
                    <a:pt x="428890" y="1261617"/>
                    <a:pt x="438411" y="1290181"/>
                  </a:cubicBezTo>
                  <a:cubicBezTo>
                    <a:pt x="469895" y="1384634"/>
                    <a:pt x="427425" y="1268209"/>
                    <a:pt x="475989" y="1365337"/>
                  </a:cubicBezTo>
                  <a:cubicBezTo>
                    <a:pt x="491117" y="1395593"/>
                    <a:pt x="483652" y="1416561"/>
                    <a:pt x="513567" y="1440493"/>
                  </a:cubicBezTo>
                  <a:cubicBezTo>
                    <a:pt x="523877" y="1448741"/>
                    <a:pt x="538619" y="1448844"/>
                    <a:pt x="551145" y="1453019"/>
                  </a:cubicBezTo>
                  <a:cubicBezTo>
                    <a:pt x="575004" y="1524598"/>
                    <a:pt x="543987" y="1464949"/>
                    <a:pt x="601249" y="1503124"/>
                  </a:cubicBezTo>
                  <a:cubicBezTo>
                    <a:pt x="615988" y="1512950"/>
                    <a:pt x="624844" y="1529826"/>
                    <a:pt x="638827" y="1540702"/>
                  </a:cubicBezTo>
                  <a:cubicBezTo>
                    <a:pt x="662593" y="1559187"/>
                    <a:pt x="688931" y="1574105"/>
                    <a:pt x="713983" y="1590806"/>
                  </a:cubicBezTo>
                  <a:lnTo>
                    <a:pt x="789140" y="1640910"/>
                  </a:lnTo>
                  <a:lnTo>
                    <a:pt x="826718" y="1653436"/>
                  </a:lnTo>
                  <a:cubicBezTo>
                    <a:pt x="868471" y="1649261"/>
                    <a:pt x="912170" y="1654179"/>
                    <a:pt x="951978" y="1640910"/>
                  </a:cubicBezTo>
                  <a:cubicBezTo>
                    <a:pt x="973517" y="1633730"/>
                    <a:pt x="981774" y="1581317"/>
                    <a:pt x="989556" y="1565754"/>
                  </a:cubicBezTo>
                  <a:cubicBezTo>
                    <a:pt x="1010433" y="1524001"/>
                    <a:pt x="1014608" y="1528176"/>
                    <a:pt x="1052186" y="1503124"/>
                  </a:cubicBezTo>
                  <a:cubicBezTo>
                    <a:pt x="1110641" y="1415441"/>
                    <a:pt x="1077238" y="1444668"/>
                    <a:pt x="1139868" y="1402915"/>
                  </a:cubicBezTo>
                  <a:cubicBezTo>
                    <a:pt x="1204620" y="1305787"/>
                    <a:pt x="1180451" y="1356323"/>
                    <a:pt x="1215024" y="1252603"/>
                  </a:cubicBezTo>
                  <a:lnTo>
                    <a:pt x="1227550" y="1215025"/>
                  </a:lnTo>
                  <a:lnTo>
                    <a:pt x="1240076" y="1177447"/>
                  </a:lnTo>
                  <a:cubicBezTo>
                    <a:pt x="1243329" y="1096140"/>
                    <a:pt x="1234179" y="915150"/>
                    <a:pt x="1265129" y="801666"/>
                  </a:cubicBezTo>
                  <a:cubicBezTo>
                    <a:pt x="1274431" y="767558"/>
                    <a:pt x="1287226" y="716939"/>
                    <a:pt x="1315233" y="688932"/>
                  </a:cubicBezTo>
                  <a:cubicBezTo>
                    <a:pt x="1325878" y="678287"/>
                    <a:pt x="1340285" y="672231"/>
                    <a:pt x="1352811" y="663880"/>
                  </a:cubicBezTo>
                  <a:cubicBezTo>
                    <a:pt x="1356986" y="651354"/>
                    <a:pt x="1359432" y="638112"/>
                    <a:pt x="1365337" y="626302"/>
                  </a:cubicBezTo>
                  <a:cubicBezTo>
                    <a:pt x="1372070" y="612837"/>
                    <a:pt x="1386063" y="603143"/>
                    <a:pt x="1390389" y="588724"/>
                  </a:cubicBezTo>
                  <a:cubicBezTo>
                    <a:pt x="1398873" y="560445"/>
                    <a:pt x="1397634" y="530089"/>
                    <a:pt x="1402915" y="501041"/>
                  </a:cubicBezTo>
                  <a:cubicBezTo>
                    <a:pt x="1405995" y="484103"/>
                    <a:pt x="1411706" y="467742"/>
                    <a:pt x="1415441" y="450937"/>
                  </a:cubicBezTo>
                  <a:cubicBezTo>
                    <a:pt x="1420059" y="430154"/>
                    <a:pt x="1423792" y="409184"/>
                    <a:pt x="1427967" y="388307"/>
                  </a:cubicBezTo>
                  <a:cubicBezTo>
                    <a:pt x="1423792" y="308976"/>
                    <a:pt x="1440562" y="225677"/>
                    <a:pt x="1415441" y="150313"/>
                  </a:cubicBezTo>
                  <a:cubicBezTo>
                    <a:pt x="1409603" y="132798"/>
                    <a:pt x="1276492" y="114629"/>
                    <a:pt x="1265129" y="112735"/>
                  </a:cubicBezTo>
                  <a:cubicBezTo>
                    <a:pt x="1250736" y="69554"/>
                    <a:pt x="1261940" y="84492"/>
                    <a:pt x="1240076" y="6263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700">
                <a:solidFill>
                  <a:srgbClr val="FFFFFF"/>
                </a:solidFill>
                <a:latin typeface="Calibri" panose="020F0502020204030204" pitchFamily="34" charset="0"/>
                <a:cs typeface="Calibri" panose="020F0502020204030204" pitchFamily="34" charset="0"/>
              </a:endParaRPr>
            </a:p>
          </p:txBody>
        </p:sp>
        <p:sp>
          <p:nvSpPr>
            <p:cNvPr id="77" name="Forme libre 76"/>
            <p:cNvSpPr/>
            <p:nvPr/>
          </p:nvSpPr>
          <p:spPr>
            <a:xfrm>
              <a:off x="3883351" y="2731300"/>
              <a:ext cx="950233" cy="1237793"/>
            </a:xfrm>
            <a:custGeom>
              <a:avLst/>
              <a:gdLst>
                <a:gd name="connsiteX0" fmla="*/ 513568 w 951982"/>
                <a:gd name="connsiteY0" fmla="*/ 62630 h 1240077"/>
                <a:gd name="connsiteX1" fmla="*/ 388307 w 951982"/>
                <a:gd name="connsiteY1" fmla="*/ 37578 h 1240077"/>
                <a:gd name="connsiteX2" fmla="*/ 338203 w 951982"/>
                <a:gd name="connsiteY2" fmla="*/ 25052 h 1240077"/>
                <a:gd name="connsiteX3" fmla="*/ 300625 w 951982"/>
                <a:gd name="connsiteY3" fmla="*/ 12526 h 1240077"/>
                <a:gd name="connsiteX4" fmla="*/ 237995 w 951982"/>
                <a:gd name="connsiteY4" fmla="*/ 0 h 1240077"/>
                <a:gd name="connsiteX5" fmla="*/ 162839 w 951982"/>
                <a:gd name="connsiteY5" fmla="*/ 12526 h 1240077"/>
                <a:gd name="connsiteX6" fmla="*/ 137787 w 951982"/>
                <a:gd name="connsiteY6" fmla="*/ 50104 h 1240077"/>
                <a:gd name="connsiteX7" fmla="*/ 100209 w 951982"/>
                <a:gd name="connsiteY7" fmla="*/ 200416 h 1240077"/>
                <a:gd name="connsiteX8" fmla="*/ 87683 w 951982"/>
                <a:gd name="connsiteY8" fmla="*/ 450937 h 1240077"/>
                <a:gd name="connsiteX9" fmla="*/ 75157 w 951982"/>
                <a:gd name="connsiteY9" fmla="*/ 501041 h 1240077"/>
                <a:gd name="connsiteX10" fmla="*/ 50105 w 951982"/>
                <a:gd name="connsiteY10" fmla="*/ 538619 h 1240077"/>
                <a:gd name="connsiteX11" fmla="*/ 12527 w 951982"/>
                <a:gd name="connsiteY11" fmla="*/ 651353 h 1240077"/>
                <a:gd name="connsiteX12" fmla="*/ 0 w 951982"/>
                <a:gd name="connsiteY12" fmla="*/ 688931 h 1240077"/>
                <a:gd name="connsiteX13" fmla="*/ 12527 w 951982"/>
                <a:gd name="connsiteY13" fmla="*/ 889348 h 1240077"/>
                <a:gd name="connsiteX14" fmla="*/ 50105 w 951982"/>
                <a:gd name="connsiteY14" fmla="*/ 1014608 h 1240077"/>
                <a:gd name="connsiteX15" fmla="*/ 62631 w 951982"/>
                <a:gd name="connsiteY15" fmla="*/ 1052186 h 1240077"/>
                <a:gd name="connsiteX16" fmla="*/ 87683 w 951982"/>
                <a:gd name="connsiteY16" fmla="*/ 1089764 h 1240077"/>
                <a:gd name="connsiteX17" fmla="*/ 162839 w 951982"/>
                <a:gd name="connsiteY17" fmla="*/ 1152394 h 1240077"/>
                <a:gd name="connsiteX18" fmla="*/ 200417 w 951982"/>
                <a:gd name="connsiteY18" fmla="*/ 1164921 h 1240077"/>
                <a:gd name="connsiteX19" fmla="*/ 237995 w 951982"/>
                <a:gd name="connsiteY19" fmla="*/ 1202499 h 1240077"/>
                <a:gd name="connsiteX20" fmla="*/ 275573 w 951982"/>
                <a:gd name="connsiteY20" fmla="*/ 1215025 h 1240077"/>
                <a:gd name="connsiteX21" fmla="*/ 313151 w 951982"/>
                <a:gd name="connsiteY21" fmla="*/ 1240077 h 1240077"/>
                <a:gd name="connsiteX22" fmla="*/ 613776 w 951982"/>
                <a:gd name="connsiteY22" fmla="*/ 1227551 h 1240077"/>
                <a:gd name="connsiteX23" fmla="*/ 688932 w 951982"/>
                <a:gd name="connsiteY23" fmla="*/ 1202499 h 1240077"/>
                <a:gd name="connsiteX24" fmla="*/ 713984 w 951982"/>
                <a:gd name="connsiteY24" fmla="*/ 1164921 h 1240077"/>
                <a:gd name="connsiteX25" fmla="*/ 739036 w 951982"/>
                <a:gd name="connsiteY25" fmla="*/ 1139868 h 1240077"/>
                <a:gd name="connsiteX26" fmla="*/ 789140 w 951982"/>
                <a:gd name="connsiteY26" fmla="*/ 1064712 h 1240077"/>
                <a:gd name="connsiteX27" fmla="*/ 826718 w 951982"/>
                <a:gd name="connsiteY27" fmla="*/ 1027134 h 1240077"/>
                <a:gd name="connsiteX28" fmla="*/ 851770 w 951982"/>
                <a:gd name="connsiteY28" fmla="*/ 989556 h 1240077"/>
                <a:gd name="connsiteX29" fmla="*/ 876822 w 951982"/>
                <a:gd name="connsiteY29" fmla="*/ 914400 h 1240077"/>
                <a:gd name="connsiteX30" fmla="*/ 914400 w 951982"/>
                <a:gd name="connsiteY30" fmla="*/ 739036 h 1240077"/>
                <a:gd name="connsiteX31" fmla="*/ 939453 w 951982"/>
                <a:gd name="connsiteY31" fmla="*/ 713984 h 1240077"/>
                <a:gd name="connsiteX32" fmla="*/ 939453 w 951982"/>
                <a:gd name="connsiteY32" fmla="*/ 425885 h 1240077"/>
                <a:gd name="connsiteX33" fmla="*/ 876822 w 951982"/>
                <a:gd name="connsiteY33" fmla="*/ 350729 h 1240077"/>
                <a:gd name="connsiteX34" fmla="*/ 839244 w 951982"/>
                <a:gd name="connsiteY34" fmla="*/ 338203 h 1240077"/>
                <a:gd name="connsiteX35" fmla="*/ 789140 w 951982"/>
                <a:gd name="connsiteY35" fmla="*/ 263047 h 1240077"/>
                <a:gd name="connsiteX36" fmla="*/ 776614 w 951982"/>
                <a:gd name="connsiteY36" fmla="*/ 225468 h 1240077"/>
                <a:gd name="connsiteX37" fmla="*/ 739036 w 951982"/>
                <a:gd name="connsiteY37" fmla="*/ 200416 h 1240077"/>
                <a:gd name="connsiteX38" fmla="*/ 663880 w 951982"/>
                <a:gd name="connsiteY38" fmla="*/ 137786 h 1240077"/>
                <a:gd name="connsiteX39" fmla="*/ 588724 w 951982"/>
                <a:gd name="connsiteY39" fmla="*/ 112734 h 1240077"/>
                <a:gd name="connsiteX40" fmla="*/ 551146 w 951982"/>
                <a:gd name="connsiteY40" fmla="*/ 100208 h 1240077"/>
                <a:gd name="connsiteX41" fmla="*/ 450937 w 951982"/>
                <a:gd name="connsiteY41" fmla="*/ 50104 h 124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51982" h="1240077">
                  <a:moveTo>
                    <a:pt x="513568" y="62630"/>
                  </a:moveTo>
                  <a:cubicBezTo>
                    <a:pt x="471814" y="54279"/>
                    <a:pt x="429616" y="47905"/>
                    <a:pt x="388307" y="37578"/>
                  </a:cubicBezTo>
                  <a:cubicBezTo>
                    <a:pt x="371606" y="33403"/>
                    <a:pt x="354756" y="29781"/>
                    <a:pt x="338203" y="25052"/>
                  </a:cubicBezTo>
                  <a:cubicBezTo>
                    <a:pt x="325507" y="21425"/>
                    <a:pt x="313434" y="15728"/>
                    <a:pt x="300625" y="12526"/>
                  </a:cubicBezTo>
                  <a:cubicBezTo>
                    <a:pt x="279971" y="7362"/>
                    <a:pt x="258872" y="4175"/>
                    <a:pt x="237995" y="0"/>
                  </a:cubicBezTo>
                  <a:cubicBezTo>
                    <a:pt x="212943" y="4175"/>
                    <a:pt x="185555" y="1168"/>
                    <a:pt x="162839" y="12526"/>
                  </a:cubicBezTo>
                  <a:cubicBezTo>
                    <a:pt x="149374" y="19259"/>
                    <a:pt x="143901" y="36347"/>
                    <a:pt x="137787" y="50104"/>
                  </a:cubicBezTo>
                  <a:cubicBezTo>
                    <a:pt x="111320" y="109654"/>
                    <a:pt x="110713" y="137395"/>
                    <a:pt x="100209" y="200416"/>
                  </a:cubicBezTo>
                  <a:cubicBezTo>
                    <a:pt x="96034" y="283923"/>
                    <a:pt x="94627" y="367614"/>
                    <a:pt x="87683" y="450937"/>
                  </a:cubicBezTo>
                  <a:cubicBezTo>
                    <a:pt x="86253" y="468093"/>
                    <a:pt x="81938" y="485218"/>
                    <a:pt x="75157" y="501041"/>
                  </a:cubicBezTo>
                  <a:cubicBezTo>
                    <a:pt x="69227" y="514878"/>
                    <a:pt x="56219" y="524862"/>
                    <a:pt x="50105" y="538619"/>
                  </a:cubicBezTo>
                  <a:cubicBezTo>
                    <a:pt x="50103" y="538624"/>
                    <a:pt x="18791" y="632562"/>
                    <a:pt x="12527" y="651353"/>
                  </a:cubicBezTo>
                  <a:lnTo>
                    <a:pt x="0" y="688931"/>
                  </a:lnTo>
                  <a:cubicBezTo>
                    <a:pt x="4176" y="755737"/>
                    <a:pt x="5866" y="822744"/>
                    <a:pt x="12527" y="889348"/>
                  </a:cubicBezTo>
                  <a:cubicBezTo>
                    <a:pt x="15232" y="916392"/>
                    <a:pt x="44499" y="997789"/>
                    <a:pt x="50105" y="1014608"/>
                  </a:cubicBezTo>
                  <a:cubicBezTo>
                    <a:pt x="54280" y="1027134"/>
                    <a:pt x="55307" y="1041200"/>
                    <a:pt x="62631" y="1052186"/>
                  </a:cubicBezTo>
                  <a:cubicBezTo>
                    <a:pt x="70982" y="1064712"/>
                    <a:pt x="78045" y="1078199"/>
                    <a:pt x="87683" y="1089764"/>
                  </a:cubicBezTo>
                  <a:cubicBezTo>
                    <a:pt x="107471" y="1113510"/>
                    <a:pt x="134687" y="1138317"/>
                    <a:pt x="162839" y="1152394"/>
                  </a:cubicBezTo>
                  <a:cubicBezTo>
                    <a:pt x="174649" y="1158299"/>
                    <a:pt x="187891" y="1160745"/>
                    <a:pt x="200417" y="1164921"/>
                  </a:cubicBezTo>
                  <a:cubicBezTo>
                    <a:pt x="212943" y="1177447"/>
                    <a:pt x="223256" y="1192673"/>
                    <a:pt x="237995" y="1202499"/>
                  </a:cubicBezTo>
                  <a:cubicBezTo>
                    <a:pt x="248981" y="1209823"/>
                    <a:pt x="263763" y="1209120"/>
                    <a:pt x="275573" y="1215025"/>
                  </a:cubicBezTo>
                  <a:cubicBezTo>
                    <a:pt x="289038" y="1221758"/>
                    <a:pt x="300625" y="1231726"/>
                    <a:pt x="313151" y="1240077"/>
                  </a:cubicBezTo>
                  <a:cubicBezTo>
                    <a:pt x="413359" y="1235902"/>
                    <a:pt x="513978" y="1237531"/>
                    <a:pt x="613776" y="1227551"/>
                  </a:cubicBezTo>
                  <a:cubicBezTo>
                    <a:pt x="640052" y="1224923"/>
                    <a:pt x="688932" y="1202499"/>
                    <a:pt x="688932" y="1202499"/>
                  </a:cubicBezTo>
                  <a:cubicBezTo>
                    <a:pt x="697283" y="1189973"/>
                    <a:pt x="704580" y="1176677"/>
                    <a:pt x="713984" y="1164921"/>
                  </a:cubicBezTo>
                  <a:cubicBezTo>
                    <a:pt x="721361" y="1155699"/>
                    <a:pt x="731950" y="1149316"/>
                    <a:pt x="739036" y="1139868"/>
                  </a:cubicBezTo>
                  <a:cubicBezTo>
                    <a:pt x="757101" y="1115781"/>
                    <a:pt x="767850" y="1086002"/>
                    <a:pt x="789140" y="1064712"/>
                  </a:cubicBezTo>
                  <a:cubicBezTo>
                    <a:pt x="801666" y="1052186"/>
                    <a:pt x="815377" y="1040743"/>
                    <a:pt x="826718" y="1027134"/>
                  </a:cubicBezTo>
                  <a:cubicBezTo>
                    <a:pt x="836356" y="1015569"/>
                    <a:pt x="845656" y="1003313"/>
                    <a:pt x="851770" y="989556"/>
                  </a:cubicBezTo>
                  <a:cubicBezTo>
                    <a:pt x="862495" y="965425"/>
                    <a:pt x="876822" y="914400"/>
                    <a:pt x="876822" y="914400"/>
                  </a:cubicBezTo>
                  <a:cubicBezTo>
                    <a:pt x="879622" y="892002"/>
                    <a:pt x="888902" y="764533"/>
                    <a:pt x="914400" y="739036"/>
                  </a:cubicBezTo>
                  <a:lnTo>
                    <a:pt x="939453" y="713984"/>
                  </a:lnTo>
                  <a:cubicBezTo>
                    <a:pt x="946493" y="615422"/>
                    <a:pt x="963728" y="522982"/>
                    <a:pt x="939453" y="425885"/>
                  </a:cubicBezTo>
                  <a:cubicBezTo>
                    <a:pt x="934832" y="407401"/>
                    <a:pt x="889441" y="359142"/>
                    <a:pt x="876822" y="350729"/>
                  </a:cubicBezTo>
                  <a:cubicBezTo>
                    <a:pt x="865836" y="343405"/>
                    <a:pt x="851770" y="342378"/>
                    <a:pt x="839244" y="338203"/>
                  </a:cubicBezTo>
                  <a:cubicBezTo>
                    <a:pt x="822543" y="313151"/>
                    <a:pt x="798661" y="291611"/>
                    <a:pt x="789140" y="263047"/>
                  </a:cubicBezTo>
                  <a:cubicBezTo>
                    <a:pt x="784965" y="250521"/>
                    <a:pt x="784862" y="235779"/>
                    <a:pt x="776614" y="225468"/>
                  </a:cubicBezTo>
                  <a:cubicBezTo>
                    <a:pt x="767210" y="213712"/>
                    <a:pt x="750601" y="210054"/>
                    <a:pt x="739036" y="200416"/>
                  </a:cubicBezTo>
                  <a:cubicBezTo>
                    <a:pt x="705324" y="172323"/>
                    <a:pt x="703865" y="155557"/>
                    <a:pt x="663880" y="137786"/>
                  </a:cubicBezTo>
                  <a:cubicBezTo>
                    <a:pt x="639749" y="127061"/>
                    <a:pt x="613776" y="121085"/>
                    <a:pt x="588724" y="112734"/>
                  </a:cubicBezTo>
                  <a:cubicBezTo>
                    <a:pt x="576198" y="108559"/>
                    <a:pt x="562132" y="107532"/>
                    <a:pt x="551146" y="100208"/>
                  </a:cubicBezTo>
                  <a:cubicBezTo>
                    <a:pt x="469042" y="45472"/>
                    <a:pt x="506099" y="50104"/>
                    <a:pt x="450937" y="50104"/>
                  </a:cubicBezTo>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700">
                <a:solidFill>
                  <a:srgbClr val="FFFFFF"/>
                </a:solidFill>
                <a:latin typeface="Calibri" panose="020F0502020204030204" pitchFamily="34" charset="0"/>
                <a:cs typeface="Calibri" panose="020F0502020204030204" pitchFamily="34" charset="0"/>
              </a:endParaRPr>
            </a:p>
          </p:txBody>
        </p:sp>
      </p:grpSp>
      <p:sp>
        <p:nvSpPr>
          <p:cNvPr id="79" name="ZoneTexte 78"/>
          <p:cNvSpPr txBox="1"/>
          <p:nvPr/>
        </p:nvSpPr>
        <p:spPr>
          <a:xfrm>
            <a:off x="177858" y="1902619"/>
            <a:ext cx="1153782" cy="611357"/>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700" dirty="0">
                <a:solidFill>
                  <a:srgbClr val="FFFFFF"/>
                </a:solidFill>
                <a:latin typeface="Calibri" panose="020F0502020204030204" pitchFamily="34" charset="0"/>
                <a:cs typeface="Calibri" panose="020F0502020204030204" pitchFamily="34" charset="0"/>
              </a:rPr>
              <a:t>GnRH, </a:t>
            </a:r>
            <a:r>
              <a:rPr lang="fr-BE" sz="1700" dirty="0" err="1">
                <a:solidFill>
                  <a:srgbClr val="FFFFFF"/>
                </a:solidFill>
                <a:latin typeface="Calibri" panose="020F0502020204030204" pitchFamily="34" charset="0"/>
                <a:cs typeface="Calibri" panose="020F0502020204030204" pitchFamily="34" charset="0"/>
              </a:rPr>
              <a:t>hCG</a:t>
            </a:r>
            <a:endParaRPr lang="fr-BE" sz="1700" dirty="0">
              <a:solidFill>
                <a:srgbClr val="FFFFFF"/>
              </a:solidFill>
              <a:latin typeface="Calibri" panose="020F0502020204030204" pitchFamily="34" charset="0"/>
              <a:cs typeface="Calibri" panose="020F0502020204030204" pitchFamily="34" charset="0"/>
            </a:endParaRPr>
          </a:p>
          <a:p>
            <a:pPr eaLnBrk="0" hangingPunct="0">
              <a:defRPr/>
            </a:pPr>
            <a:r>
              <a:rPr lang="fr-BE" sz="1700" dirty="0">
                <a:solidFill>
                  <a:srgbClr val="FFFFFF"/>
                </a:solidFill>
                <a:latin typeface="Calibri" panose="020F0502020204030204" pitchFamily="34" charset="0"/>
                <a:cs typeface="Calibri" panose="020F0502020204030204" pitchFamily="34" charset="0"/>
              </a:rPr>
              <a:t>lors de l’IA</a:t>
            </a:r>
          </a:p>
        </p:txBody>
      </p:sp>
      <p:sp>
        <p:nvSpPr>
          <p:cNvPr id="80" name="ZoneTexte 79"/>
          <p:cNvSpPr txBox="1"/>
          <p:nvPr/>
        </p:nvSpPr>
        <p:spPr>
          <a:xfrm>
            <a:off x="809626" y="3562350"/>
            <a:ext cx="859919" cy="349746"/>
          </a:xfrm>
          <a:prstGeom prst="rect">
            <a:avLst/>
          </a:prstGeom>
          <a:solidFill>
            <a:schemeClr val="accent2">
              <a:lumMod val="75000"/>
            </a:schemeClr>
          </a:solidFill>
          <a:ln>
            <a:noFill/>
          </a:ln>
        </p:spPr>
        <p:txBody>
          <a:bodyPr wrap="none" lIns="87283" tIns="43642" rIns="87283" bIns="43642">
            <a:spAutoFit/>
          </a:bodyPr>
          <a:lstStyle/>
          <a:p>
            <a:pPr eaLnBrk="0" hangingPunct="0">
              <a:defRPr/>
            </a:pPr>
            <a:r>
              <a:rPr lang="fr-BE" sz="1700" dirty="0" err="1">
                <a:solidFill>
                  <a:srgbClr val="FFFFFF"/>
                </a:solidFill>
                <a:latin typeface="Calibri" panose="020F0502020204030204" pitchFamily="34" charset="0"/>
                <a:cs typeface="Calibri" panose="020F0502020204030204" pitchFamily="34" charset="0"/>
              </a:rPr>
              <a:t>Oestrus</a:t>
            </a:r>
            <a:endParaRPr lang="fr-BE" sz="1700" dirty="0">
              <a:solidFill>
                <a:srgbClr val="FFFFFF"/>
              </a:solidFill>
              <a:latin typeface="Calibri" panose="020F0502020204030204" pitchFamily="34" charset="0"/>
              <a:cs typeface="Calibri" panose="020F0502020204030204" pitchFamily="34" charset="0"/>
            </a:endParaRPr>
          </a:p>
        </p:txBody>
      </p:sp>
      <p:sp>
        <p:nvSpPr>
          <p:cNvPr id="90" name="ZoneTexte 89"/>
          <p:cNvSpPr txBox="1">
            <a:spLocks noChangeArrowheads="1"/>
          </p:cNvSpPr>
          <p:nvPr/>
        </p:nvSpPr>
        <p:spPr bwMode="auto">
          <a:xfrm>
            <a:off x="1624013" y="3562350"/>
            <a:ext cx="1314450" cy="349746"/>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700" dirty="0">
                <a:latin typeface="Calibri" pitchFamily="34" charset="0"/>
                <a:cs typeface="Calibri" pitchFamily="34" charset="0"/>
              </a:rPr>
              <a:t>Metoestrus</a:t>
            </a:r>
          </a:p>
        </p:txBody>
      </p:sp>
      <p:sp>
        <p:nvSpPr>
          <p:cNvPr id="91" name="ZoneTexte 90"/>
          <p:cNvSpPr txBox="1">
            <a:spLocks noChangeArrowheads="1"/>
          </p:cNvSpPr>
          <p:nvPr/>
        </p:nvSpPr>
        <p:spPr bwMode="auto">
          <a:xfrm>
            <a:off x="3038476" y="3562350"/>
            <a:ext cx="2932113" cy="34974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700">
                <a:latin typeface="Calibri" pitchFamily="34" charset="0"/>
                <a:cs typeface="Calibri" pitchFamily="34" charset="0"/>
              </a:rPr>
              <a:t>Dioestrus</a:t>
            </a:r>
          </a:p>
        </p:txBody>
      </p:sp>
      <p:grpSp>
        <p:nvGrpSpPr>
          <p:cNvPr id="84" name="Groupe 83"/>
          <p:cNvGrpSpPr>
            <a:grpSpLocks/>
          </p:cNvGrpSpPr>
          <p:nvPr/>
        </p:nvGrpSpPr>
        <p:grpSpPr bwMode="auto">
          <a:xfrm>
            <a:off x="1785939" y="2484835"/>
            <a:ext cx="949325" cy="625078"/>
            <a:chOff x="1907870" y="2059074"/>
            <a:chExt cx="3279775" cy="2365376"/>
          </a:xfrm>
        </p:grpSpPr>
        <p:pic>
          <p:nvPicPr>
            <p:cNvPr id="24606" name="Picture 16" descr="C:\Users\User\AppData\Local\Temp\SNAGHTML279cc2d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870" y="2059074"/>
              <a:ext cx="3279775" cy="23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Forme libre 81"/>
            <p:cNvSpPr/>
            <p:nvPr/>
          </p:nvSpPr>
          <p:spPr>
            <a:xfrm>
              <a:off x="2818309" y="3626981"/>
              <a:ext cx="548457" cy="500107"/>
            </a:xfrm>
            <a:custGeom>
              <a:avLst/>
              <a:gdLst>
                <a:gd name="connsiteX0" fmla="*/ 425885 w 551145"/>
                <a:gd name="connsiteY0" fmla="*/ 19670 h 501683"/>
                <a:gd name="connsiteX1" fmla="*/ 125260 w 551145"/>
                <a:gd name="connsiteY1" fmla="*/ 7144 h 501683"/>
                <a:gd name="connsiteX2" fmla="*/ 75156 w 551145"/>
                <a:gd name="connsiteY2" fmla="*/ 82300 h 501683"/>
                <a:gd name="connsiteX3" fmla="*/ 62630 w 551145"/>
                <a:gd name="connsiteY3" fmla="*/ 119878 h 501683"/>
                <a:gd name="connsiteX4" fmla="*/ 25052 w 551145"/>
                <a:gd name="connsiteY4" fmla="*/ 144930 h 501683"/>
                <a:gd name="connsiteX5" fmla="*/ 12526 w 551145"/>
                <a:gd name="connsiteY5" fmla="*/ 257664 h 501683"/>
                <a:gd name="connsiteX6" fmla="*/ 37578 w 551145"/>
                <a:gd name="connsiteY6" fmla="*/ 282717 h 501683"/>
                <a:gd name="connsiteX7" fmla="*/ 87682 w 551145"/>
                <a:gd name="connsiteY7" fmla="*/ 332821 h 501683"/>
                <a:gd name="connsiteX8" fmla="*/ 100208 w 551145"/>
                <a:gd name="connsiteY8" fmla="*/ 370399 h 501683"/>
                <a:gd name="connsiteX9" fmla="*/ 187891 w 551145"/>
                <a:gd name="connsiteY9" fmla="*/ 458081 h 501683"/>
                <a:gd name="connsiteX10" fmla="*/ 225469 w 551145"/>
                <a:gd name="connsiteY10" fmla="*/ 483133 h 501683"/>
                <a:gd name="connsiteX11" fmla="*/ 513567 w 551145"/>
                <a:gd name="connsiteY11" fmla="*/ 483133 h 501683"/>
                <a:gd name="connsiteX12" fmla="*/ 526093 w 551145"/>
                <a:gd name="connsiteY12" fmla="*/ 445555 h 501683"/>
                <a:gd name="connsiteX13" fmla="*/ 551145 w 551145"/>
                <a:gd name="connsiteY13" fmla="*/ 345347 h 501683"/>
                <a:gd name="connsiteX14" fmla="*/ 526093 w 551145"/>
                <a:gd name="connsiteY14" fmla="*/ 132404 h 501683"/>
                <a:gd name="connsiteX15" fmla="*/ 501041 w 551145"/>
                <a:gd name="connsiteY15" fmla="*/ 94826 h 501683"/>
                <a:gd name="connsiteX16" fmla="*/ 463463 w 551145"/>
                <a:gd name="connsiteY16" fmla="*/ 19670 h 501683"/>
                <a:gd name="connsiteX17" fmla="*/ 425885 w 551145"/>
                <a:gd name="connsiteY17" fmla="*/ 19670 h 50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145" h="501683">
                  <a:moveTo>
                    <a:pt x="425885" y="19670"/>
                  </a:moveTo>
                  <a:cubicBezTo>
                    <a:pt x="369518" y="17582"/>
                    <a:pt x="292274" y="-13733"/>
                    <a:pt x="125260" y="7144"/>
                  </a:cubicBezTo>
                  <a:cubicBezTo>
                    <a:pt x="108559" y="32196"/>
                    <a:pt x="84677" y="53736"/>
                    <a:pt x="75156" y="82300"/>
                  </a:cubicBezTo>
                  <a:cubicBezTo>
                    <a:pt x="70981" y="94826"/>
                    <a:pt x="70878" y="109568"/>
                    <a:pt x="62630" y="119878"/>
                  </a:cubicBezTo>
                  <a:cubicBezTo>
                    <a:pt x="53226" y="131633"/>
                    <a:pt x="37578" y="136579"/>
                    <a:pt x="25052" y="144930"/>
                  </a:cubicBezTo>
                  <a:cubicBezTo>
                    <a:pt x="7754" y="196824"/>
                    <a:pt x="-14315" y="212928"/>
                    <a:pt x="12526" y="257664"/>
                  </a:cubicBezTo>
                  <a:cubicBezTo>
                    <a:pt x="18602" y="267791"/>
                    <a:pt x="29227" y="274366"/>
                    <a:pt x="37578" y="282717"/>
                  </a:cubicBezTo>
                  <a:cubicBezTo>
                    <a:pt x="70981" y="382925"/>
                    <a:pt x="20877" y="266016"/>
                    <a:pt x="87682" y="332821"/>
                  </a:cubicBezTo>
                  <a:cubicBezTo>
                    <a:pt x="97018" y="342157"/>
                    <a:pt x="93796" y="358857"/>
                    <a:pt x="100208" y="370399"/>
                  </a:cubicBezTo>
                  <a:cubicBezTo>
                    <a:pt x="145890" y="452626"/>
                    <a:pt x="126900" y="437751"/>
                    <a:pt x="187891" y="458081"/>
                  </a:cubicBezTo>
                  <a:cubicBezTo>
                    <a:pt x="200417" y="466432"/>
                    <a:pt x="212004" y="476400"/>
                    <a:pt x="225469" y="483133"/>
                  </a:cubicBezTo>
                  <a:cubicBezTo>
                    <a:pt x="306944" y="523870"/>
                    <a:pt x="474179" y="485102"/>
                    <a:pt x="513567" y="483133"/>
                  </a:cubicBezTo>
                  <a:cubicBezTo>
                    <a:pt x="517742" y="470607"/>
                    <a:pt x="522891" y="458364"/>
                    <a:pt x="526093" y="445555"/>
                  </a:cubicBezTo>
                  <a:lnTo>
                    <a:pt x="551145" y="345347"/>
                  </a:lnTo>
                  <a:cubicBezTo>
                    <a:pt x="549166" y="317639"/>
                    <a:pt x="554563" y="189344"/>
                    <a:pt x="526093" y="132404"/>
                  </a:cubicBezTo>
                  <a:cubicBezTo>
                    <a:pt x="519360" y="118939"/>
                    <a:pt x="507774" y="108291"/>
                    <a:pt x="501041" y="94826"/>
                  </a:cubicBezTo>
                  <a:cubicBezTo>
                    <a:pt x="489661" y="72066"/>
                    <a:pt x="489104" y="35055"/>
                    <a:pt x="463463" y="19670"/>
                  </a:cubicBezTo>
                  <a:cubicBezTo>
                    <a:pt x="452722" y="13225"/>
                    <a:pt x="482252" y="21758"/>
                    <a:pt x="425885" y="1967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700">
                <a:solidFill>
                  <a:srgbClr val="FFFFFF"/>
                </a:solidFill>
                <a:latin typeface="Calibri" panose="020F0502020204030204" pitchFamily="34" charset="0"/>
                <a:cs typeface="Calibri" panose="020F0502020204030204" pitchFamily="34" charset="0"/>
              </a:endParaRPr>
            </a:p>
          </p:txBody>
        </p:sp>
        <p:sp>
          <p:nvSpPr>
            <p:cNvPr id="83" name="Forme libre 82"/>
            <p:cNvSpPr/>
            <p:nvPr/>
          </p:nvSpPr>
          <p:spPr>
            <a:xfrm>
              <a:off x="2028531" y="2554677"/>
              <a:ext cx="389403" cy="675822"/>
            </a:xfrm>
            <a:custGeom>
              <a:avLst/>
              <a:gdLst>
                <a:gd name="connsiteX0" fmla="*/ 228101 w 390939"/>
                <a:gd name="connsiteY0" fmla="*/ 536 h 676941"/>
                <a:gd name="connsiteX1" fmla="*/ 165471 w 390939"/>
                <a:gd name="connsiteY1" fmla="*/ 25588 h 676941"/>
                <a:gd name="connsiteX2" fmla="*/ 127893 w 390939"/>
                <a:gd name="connsiteY2" fmla="*/ 38114 h 676941"/>
                <a:gd name="connsiteX3" fmla="*/ 90315 w 390939"/>
                <a:gd name="connsiteY3" fmla="*/ 63166 h 676941"/>
                <a:gd name="connsiteX4" fmla="*/ 65263 w 390939"/>
                <a:gd name="connsiteY4" fmla="*/ 138322 h 676941"/>
                <a:gd name="connsiteX5" fmla="*/ 52737 w 390939"/>
                <a:gd name="connsiteY5" fmla="*/ 175900 h 676941"/>
                <a:gd name="connsiteX6" fmla="*/ 40211 w 390939"/>
                <a:gd name="connsiteY6" fmla="*/ 226004 h 676941"/>
                <a:gd name="connsiteX7" fmla="*/ 15158 w 390939"/>
                <a:gd name="connsiteY7" fmla="*/ 301160 h 676941"/>
                <a:gd name="connsiteX8" fmla="*/ 2632 w 390939"/>
                <a:gd name="connsiteY8" fmla="*/ 338738 h 676941"/>
                <a:gd name="connsiteX9" fmla="*/ 40211 w 390939"/>
                <a:gd name="connsiteY9" fmla="*/ 539155 h 676941"/>
                <a:gd name="connsiteX10" fmla="*/ 77789 w 390939"/>
                <a:gd name="connsiteY10" fmla="*/ 564207 h 676941"/>
                <a:gd name="connsiteX11" fmla="*/ 140419 w 390939"/>
                <a:gd name="connsiteY11" fmla="*/ 614311 h 676941"/>
                <a:gd name="connsiteX12" fmla="*/ 253153 w 390939"/>
                <a:gd name="connsiteY12" fmla="*/ 676941 h 676941"/>
                <a:gd name="connsiteX13" fmla="*/ 365887 w 390939"/>
                <a:gd name="connsiteY13" fmla="*/ 664415 h 676941"/>
                <a:gd name="connsiteX14" fmla="*/ 390939 w 390939"/>
                <a:gd name="connsiteY14" fmla="*/ 589259 h 676941"/>
                <a:gd name="connsiteX15" fmla="*/ 378413 w 390939"/>
                <a:gd name="connsiteY15" fmla="*/ 363790 h 676941"/>
                <a:gd name="connsiteX16" fmla="*/ 365887 w 390939"/>
                <a:gd name="connsiteY16" fmla="*/ 313686 h 676941"/>
                <a:gd name="connsiteX17" fmla="*/ 340835 w 390939"/>
                <a:gd name="connsiteY17" fmla="*/ 276108 h 676941"/>
                <a:gd name="connsiteX18" fmla="*/ 328309 w 390939"/>
                <a:gd name="connsiteY18" fmla="*/ 226004 h 676941"/>
                <a:gd name="connsiteX19" fmla="*/ 315783 w 390939"/>
                <a:gd name="connsiteY19" fmla="*/ 125796 h 676941"/>
                <a:gd name="connsiteX20" fmla="*/ 290731 w 390939"/>
                <a:gd name="connsiteY20" fmla="*/ 50640 h 676941"/>
                <a:gd name="connsiteX21" fmla="*/ 228101 w 390939"/>
                <a:gd name="connsiteY21" fmla="*/ 536 h 67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939" h="676941">
                  <a:moveTo>
                    <a:pt x="228101" y="536"/>
                  </a:moveTo>
                  <a:cubicBezTo>
                    <a:pt x="207224" y="-3639"/>
                    <a:pt x="186524" y="17693"/>
                    <a:pt x="165471" y="25588"/>
                  </a:cubicBezTo>
                  <a:cubicBezTo>
                    <a:pt x="153108" y="30224"/>
                    <a:pt x="139703" y="32209"/>
                    <a:pt x="127893" y="38114"/>
                  </a:cubicBezTo>
                  <a:cubicBezTo>
                    <a:pt x="114428" y="44847"/>
                    <a:pt x="102841" y="54815"/>
                    <a:pt x="90315" y="63166"/>
                  </a:cubicBezTo>
                  <a:lnTo>
                    <a:pt x="65263" y="138322"/>
                  </a:lnTo>
                  <a:cubicBezTo>
                    <a:pt x="61088" y="150848"/>
                    <a:pt x="55939" y="163091"/>
                    <a:pt x="52737" y="175900"/>
                  </a:cubicBezTo>
                  <a:cubicBezTo>
                    <a:pt x="48562" y="192601"/>
                    <a:pt x="45158" y="209515"/>
                    <a:pt x="40211" y="226004"/>
                  </a:cubicBezTo>
                  <a:cubicBezTo>
                    <a:pt x="32623" y="251297"/>
                    <a:pt x="23509" y="276108"/>
                    <a:pt x="15158" y="301160"/>
                  </a:cubicBezTo>
                  <a:lnTo>
                    <a:pt x="2632" y="338738"/>
                  </a:lnTo>
                  <a:cubicBezTo>
                    <a:pt x="11001" y="455901"/>
                    <a:pt x="-25275" y="486767"/>
                    <a:pt x="40211" y="539155"/>
                  </a:cubicBezTo>
                  <a:cubicBezTo>
                    <a:pt x="51967" y="548559"/>
                    <a:pt x="65263" y="555856"/>
                    <a:pt x="77789" y="564207"/>
                  </a:cubicBezTo>
                  <a:cubicBezTo>
                    <a:pt x="124078" y="633640"/>
                    <a:pt x="76357" y="578721"/>
                    <a:pt x="140419" y="614311"/>
                  </a:cubicBezTo>
                  <a:cubicBezTo>
                    <a:pt x="269632" y="686096"/>
                    <a:pt x="168123" y="648598"/>
                    <a:pt x="253153" y="676941"/>
                  </a:cubicBezTo>
                  <a:cubicBezTo>
                    <a:pt x="290731" y="672766"/>
                    <a:pt x="333989" y="684714"/>
                    <a:pt x="365887" y="664415"/>
                  </a:cubicBezTo>
                  <a:cubicBezTo>
                    <a:pt x="388166" y="650238"/>
                    <a:pt x="390939" y="589259"/>
                    <a:pt x="390939" y="589259"/>
                  </a:cubicBezTo>
                  <a:cubicBezTo>
                    <a:pt x="386764" y="514103"/>
                    <a:pt x="385228" y="438753"/>
                    <a:pt x="378413" y="363790"/>
                  </a:cubicBezTo>
                  <a:cubicBezTo>
                    <a:pt x="376854" y="346645"/>
                    <a:pt x="372668" y="329509"/>
                    <a:pt x="365887" y="313686"/>
                  </a:cubicBezTo>
                  <a:cubicBezTo>
                    <a:pt x="359957" y="299849"/>
                    <a:pt x="349186" y="288634"/>
                    <a:pt x="340835" y="276108"/>
                  </a:cubicBezTo>
                  <a:cubicBezTo>
                    <a:pt x="336660" y="259407"/>
                    <a:pt x="331139" y="242985"/>
                    <a:pt x="328309" y="226004"/>
                  </a:cubicBezTo>
                  <a:cubicBezTo>
                    <a:pt x="322775" y="192799"/>
                    <a:pt x="322836" y="158711"/>
                    <a:pt x="315783" y="125796"/>
                  </a:cubicBezTo>
                  <a:cubicBezTo>
                    <a:pt x="310250" y="99975"/>
                    <a:pt x="312703" y="65288"/>
                    <a:pt x="290731" y="50640"/>
                  </a:cubicBezTo>
                  <a:cubicBezTo>
                    <a:pt x="248240" y="22313"/>
                    <a:pt x="248978" y="4711"/>
                    <a:pt x="228101" y="536"/>
                  </a:cubicBezTo>
                  <a:close/>
                </a:path>
              </a:pathLst>
            </a:cu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fr-BE" sz="1700">
                <a:solidFill>
                  <a:srgbClr val="FFFFFF"/>
                </a:solidFill>
                <a:latin typeface="Calibri" panose="020F0502020204030204" pitchFamily="34" charset="0"/>
                <a:cs typeface="Calibri" panose="020F0502020204030204" pitchFamily="34" charset="0"/>
              </a:endParaRPr>
            </a:p>
          </p:txBody>
        </p:sp>
      </p:grpSp>
      <p:sp>
        <p:nvSpPr>
          <p:cNvPr id="85" name="ZoneTexte 84"/>
          <p:cNvSpPr txBox="1">
            <a:spLocks noChangeArrowheads="1"/>
          </p:cNvSpPr>
          <p:nvPr/>
        </p:nvSpPr>
        <p:spPr bwMode="auto">
          <a:xfrm>
            <a:off x="156387" y="812007"/>
            <a:ext cx="1823325" cy="8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600" dirty="0">
                <a:solidFill>
                  <a:srgbClr val="FFFFFF"/>
                </a:solidFill>
                <a:latin typeface="Calibri" pitchFamily="34" charset="0"/>
                <a:cs typeface="Calibri" pitchFamily="34" charset="0"/>
              </a:rPr>
              <a:t>Ovulation</a:t>
            </a:r>
          </a:p>
          <a:p>
            <a:r>
              <a:rPr lang="fr-BE" altLang="fr-FR" sz="1600" dirty="0">
                <a:solidFill>
                  <a:srgbClr val="FFFFFF"/>
                </a:solidFill>
                <a:latin typeface="Calibri" pitchFamily="34" charset="0"/>
                <a:cs typeface="Calibri" pitchFamily="34" charset="0"/>
              </a:rPr>
              <a:t>Maturation ovocyte</a:t>
            </a:r>
          </a:p>
          <a:p>
            <a:r>
              <a:rPr lang="fr-BE" altLang="fr-FR" sz="1600" dirty="0" err="1">
                <a:solidFill>
                  <a:srgbClr val="FFFFFF"/>
                </a:solidFill>
                <a:latin typeface="Calibri" pitchFamily="34" charset="0"/>
                <a:cs typeface="Calibri" pitchFamily="34" charset="0"/>
              </a:rPr>
              <a:t>Dévpt</a:t>
            </a:r>
            <a:r>
              <a:rPr lang="fr-BE" altLang="fr-FR" sz="1600" dirty="0">
                <a:solidFill>
                  <a:srgbClr val="FFFFFF"/>
                </a:solidFill>
                <a:latin typeface="Calibri" pitchFamily="34" charset="0"/>
                <a:cs typeface="Calibri" pitchFamily="34" charset="0"/>
              </a:rPr>
              <a:t> lutéal</a:t>
            </a:r>
          </a:p>
        </p:txBody>
      </p:sp>
      <p:sp>
        <p:nvSpPr>
          <p:cNvPr id="99" name="ZoneTexte 98"/>
          <p:cNvSpPr txBox="1">
            <a:spLocks noChangeArrowheads="1"/>
          </p:cNvSpPr>
          <p:nvPr/>
        </p:nvSpPr>
        <p:spPr bwMode="auto">
          <a:xfrm>
            <a:off x="6446838" y="1775147"/>
            <a:ext cx="2040948" cy="5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600" dirty="0">
                <a:solidFill>
                  <a:srgbClr val="FFFFFF"/>
                </a:solidFill>
                <a:latin typeface="Calibri" pitchFamily="34" charset="0"/>
                <a:cs typeface="Calibri" pitchFamily="34" charset="0"/>
              </a:rPr>
              <a:t>Synthèse accrue de P4</a:t>
            </a:r>
          </a:p>
          <a:p>
            <a:r>
              <a:rPr lang="fr-BE" altLang="fr-FR" sz="1600" dirty="0" err="1">
                <a:solidFill>
                  <a:srgbClr val="FFFFFF"/>
                </a:solidFill>
                <a:latin typeface="Calibri" pitchFamily="34" charset="0"/>
                <a:cs typeface="Calibri" pitchFamily="34" charset="0"/>
              </a:rPr>
              <a:t>Dévpt</a:t>
            </a:r>
            <a:r>
              <a:rPr lang="fr-BE" altLang="fr-FR" sz="1600" dirty="0">
                <a:solidFill>
                  <a:srgbClr val="FFFFFF"/>
                </a:solidFill>
                <a:latin typeface="Calibri" pitchFamily="34" charset="0"/>
                <a:cs typeface="Calibri" pitchFamily="34" charset="0"/>
              </a:rPr>
              <a:t> </a:t>
            </a:r>
            <a:r>
              <a:rPr lang="fr-BE" altLang="fr-FR" sz="1600" dirty="0" err="1">
                <a:solidFill>
                  <a:srgbClr val="FFFFFF"/>
                </a:solidFill>
                <a:latin typeface="Calibri" pitchFamily="34" charset="0"/>
                <a:cs typeface="Calibri" pitchFamily="34" charset="0"/>
              </a:rPr>
              <a:t>CJ</a:t>
            </a:r>
            <a:r>
              <a:rPr lang="fr-BE" altLang="fr-FR" sz="1600" dirty="0">
                <a:solidFill>
                  <a:srgbClr val="FFFFFF"/>
                </a:solidFill>
                <a:latin typeface="Calibri" pitchFamily="34" charset="0"/>
                <a:cs typeface="Calibri" pitchFamily="34" charset="0"/>
              </a:rPr>
              <a:t> accessoire</a:t>
            </a:r>
          </a:p>
        </p:txBody>
      </p:sp>
      <p:cxnSp>
        <p:nvCxnSpPr>
          <p:cNvPr id="87" name="Connecteur droit avec flèche 86"/>
          <p:cNvCxnSpPr/>
          <p:nvPr/>
        </p:nvCxnSpPr>
        <p:spPr>
          <a:xfrm flipV="1">
            <a:off x="484188" y="1584723"/>
            <a:ext cx="0" cy="283369"/>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2051051" y="978694"/>
            <a:ext cx="3994174" cy="349746"/>
          </a:xfrm>
          <a:prstGeom prst="rect">
            <a:avLst/>
          </a:prstGeom>
          <a:solidFill>
            <a:schemeClr val="accent3">
              <a:lumMod val="75000"/>
            </a:schemeClr>
          </a:solidFill>
          <a:ln>
            <a:noFill/>
          </a:ln>
        </p:spPr>
        <p:txBody>
          <a:bodyPr wrap="square" lIns="87283" tIns="43642" rIns="87283" bIns="43642">
            <a:spAutoFit/>
          </a:bodyPr>
          <a:lstStyle/>
          <a:p>
            <a:pPr eaLnBrk="0" hangingPunct="0">
              <a:defRPr/>
            </a:pPr>
            <a:r>
              <a:rPr lang="fr-BE" sz="1700" dirty="0" err="1">
                <a:solidFill>
                  <a:srgbClr val="FFFFFF"/>
                </a:solidFill>
                <a:latin typeface="Calibri" panose="020F0502020204030204" pitchFamily="34" charset="0"/>
                <a:cs typeface="Calibri" panose="020F0502020204030204" pitchFamily="34" charset="0"/>
              </a:rPr>
              <a:t>CIDR</a:t>
            </a:r>
            <a:r>
              <a:rPr lang="fr-BE" sz="1700" dirty="0">
                <a:solidFill>
                  <a:srgbClr val="FFFFFF"/>
                </a:solidFill>
                <a:latin typeface="Calibri" panose="020F0502020204030204" pitchFamily="34" charset="0"/>
                <a:cs typeface="Calibri" panose="020F0502020204030204" pitchFamily="34" charset="0"/>
              </a:rPr>
              <a:t> ou </a:t>
            </a:r>
            <a:r>
              <a:rPr lang="fr-BE" sz="1700" dirty="0" err="1">
                <a:solidFill>
                  <a:srgbClr val="FFFFFF"/>
                </a:solidFill>
                <a:latin typeface="Calibri" panose="020F0502020204030204" pitchFamily="34" charset="0"/>
                <a:cs typeface="Calibri" panose="020F0502020204030204" pitchFamily="34" charset="0"/>
              </a:rPr>
              <a:t>PRID</a:t>
            </a:r>
            <a:r>
              <a:rPr lang="fr-BE" sz="1700" dirty="0">
                <a:solidFill>
                  <a:srgbClr val="FFFFFF"/>
                </a:solidFill>
                <a:latin typeface="Calibri" panose="020F0502020204030204" pitchFamily="34" charset="0"/>
                <a:cs typeface="Calibri" panose="020F0502020204030204" pitchFamily="34" charset="0"/>
              </a:rPr>
              <a:t> : 3 à 6 J post IA pendant &gt;3J</a:t>
            </a:r>
          </a:p>
        </p:txBody>
      </p:sp>
      <p:sp>
        <p:nvSpPr>
          <p:cNvPr id="106" name="ZoneTexte 105"/>
          <p:cNvSpPr txBox="1">
            <a:spLocks noChangeArrowheads="1"/>
          </p:cNvSpPr>
          <p:nvPr/>
        </p:nvSpPr>
        <p:spPr bwMode="auto">
          <a:xfrm>
            <a:off x="1785938" y="135731"/>
            <a:ext cx="3428508" cy="580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600">
                <a:solidFill>
                  <a:srgbClr val="FFFFFF"/>
                </a:solidFill>
                <a:latin typeface="Calibri" pitchFamily="34" charset="0"/>
                <a:cs typeface="Calibri" pitchFamily="34" charset="0"/>
              </a:rPr>
              <a:t>Apport augmenté de P4 </a:t>
            </a:r>
          </a:p>
          <a:p>
            <a:r>
              <a:rPr lang="fr-BE" altLang="fr-FR" sz="1600">
                <a:solidFill>
                  <a:srgbClr val="FFFFFF"/>
                </a:solidFill>
                <a:latin typeface="Calibri" pitchFamily="34" charset="0"/>
                <a:cs typeface="Calibri" pitchFamily="34" charset="0"/>
              </a:rPr>
              <a:t>Effet sur l’embryon (taille et interféron)</a:t>
            </a:r>
          </a:p>
        </p:txBody>
      </p:sp>
      <p:cxnSp>
        <p:nvCxnSpPr>
          <p:cNvPr id="109" name="Connecteur droit avec flèche 108"/>
          <p:cNvCxnSpPr>
            <a:stCxn id="126" idx="3"/>
          </p:cNvCxnSpPr>
          <p:nvPr/>
        </p:nvCxnSpPr>
        <p:spPr>
          <a:xfrm>
            <a:off x="5482579" y="1902308"/>
            <a:ext cx="964259" cy="906"/>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Connecteur droit avec flèche 112"/>
          <p:cNvCxnSpPr/>
          <p:nvPr/>
        </p:nvCxnSpPr>
        <p:spPr>
          <a:xfrm flipV="1">
            <a:off x="7745413" y="2399110"/>
            <a:ext cx="0" cy="1747730"/>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p:cNvCxnSpPr/>
          <p:nvPr/>
        </p:nvCxnSpPr>
        <p:spPr>
          <a:xfrm flipV="1">
            <a:off x="3225800" y="716310"/>
            <a:ext cx="827" cy="262385"/>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Rectangle 40"/>
          <p:cNvSpPr>
            <a:spLocks noChangeArrowheads="1"/>
          </p:cNvSpPr>
          <p:nvPr/>
        </p:nvSpPr>
        <p:spPr bwMode="auto">
          <a:xfrm>
            <a:off x="2054226" y="1434703"/>
            <a:ext cx="206375" cy="937022"/>
          </a:xfrm>
          <a:prstGeom prst="rect">
            <a:avLst/>
          </a:prstGeom>
          <a:solidFill>
            <a:schemeClr val="accent1">
              <a:lumMod val="60000"/>
              <a:lumOff val="40000"/>
            </a:schemeClr>
          </a:solidFill>
          <a:ln w="28575">
            <a:noFill/>
            <a:miter lim="800000"/>
            <a:headEnd/>
            <a:tailEnd/>
          </a:ln>
        </p:spPr>
        <p:txBody>
          <a:bodyPr wrap="none" lIns="91422" tIns="45711" rIns="91422" bIns="45711" anchor="ctr"/>
          <a:lstStyle/>
          <a:p>
            <a:pPr algn="ctr">
              <a:defRPr/>
            </a:pPr>
            <a:endParaRPr lang="fr-BE" sz="1700">
              <a:solidFill>
                <a:srgbClr val="FFFFFF"/>
              </a:solidFill>
              <a:latin typeface="Calibri" panose="020F0502020204030204" pitchFamily="34" charset="0"/>
              <a:cs typeface="Calibri" panose="020F0502020204030204" pitchFamily="34" charset="0"/>
            </a:endParaRPr>
          </a:p>
        </p:txBody>
      </p:sp>
      <p:sp>
        <p:nvSpPr>
          <p:cNvPr id="126" name="ZoneTexte 125"/>
          <p:cNvSpPr txBox="1"/>
          <p:nvPr/>
        </p:nvSpPr>
        <p:spPr>
          <a:xfrm>
            <a:off x="1978025" y="1596629"/>
            <a:ext cx="3504554" cy="611357"/>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700" dirty="0">
                <a:solidFill>
                  <a:srgbClr val="FFFFFF"/>
                </a:solidFill>
                <a:latin typeface="Calibri" panose="020F0502020204030204" pitchFamily="34" charset="0"/>
                <a:cs typeface="Calibri" panose="020F0502020204030204" pitchFamily="34" charset="0"/>
              </a:rPr>
              <a:t>- </a:t>
            </a:r>
            <a:r>
              <a:rPr lang="fr-BE" sz="1700" dirty="0" err="1">
                <a:solidFill>
                  <a:srgbClr val="FFFFFF"/>
                </a:solidFill>
                <a:latin typeface="Calibri" panose="020F0502020204030204" pitchFamily="34" charset="0"/>
                <a:cs typeface="Calibri" panose="020F0502020204030204" pitchFamily="34" charset="0"/>
              </a:rPr>
              <a:t>hCG</a:t>
            </a:r>
            <a:r>
              <a:rPr lang="fr-BE" sz="1700" dirty="0">
                <a:solidFill>
                  <a:srgbClr val="FFFFFF"/>
                </a:solidFill>
                <a:latin typeface="Calibri" panose="020F0502020204030204" pitchFamily="34" charset="0"/>
                <a:cs typeface="Calibri" panose="020F0502020204030204" pitchFamily="34" charset="0"/>
              </a:rPr>
              <a:t> 2500 UI : &lt; 5 J post IA</a:t>
            </a:r>
          </a:p>
          <a:p>
            <a:pPr eaLnBrk="0" hangingPunct="0">
              <a:defRPr/>
            </a:pPr>
            <a:r>
              <a:rPr lang="fr-BE" sz="1700" dirty="0">
                <a:solidFill>
                  <a:srgbClr val="FFFFFF"/>
                </a:solidFill>
                <a:latin typeface="Calibri" panose="020F0502020204030204" pitchFamily="34" charset="0"/>
                <a:cs typeface="Calibri" panose="020F0502020204030204" pitchFamily="34" charset="0"/>
              </a:rPr>
              <a:t>- GnRH 250 </a:t>
            </a:r>
            <a:r>
              <a:rPr lang="el-GR" sz="1700" dirty="0">
                <a:solidFill>
                  <a:srgbClr val="FFFFFF"/>
                </a:solidFill>
                <a:latin typeface="Calibri" panose="020F0502020204030204" pitchFamily="34" charset="0"/>
                <a:cs typeface="Calibri" panose="020F0502020204030204" pitchFamily="34" charset="0"/>
              </a:rPr>
              <a:t>μ</a:t>
            </a:r>
            <a:r>
              <a:rPr lang="fr-BE" sz="1700" dirty="0">
                <a:solidFill>
                  <a:srgbClr val="FFFFFF"/>
                </a:solidFill>
                <a:latin typeface="Calibri" panose="020F0502020204030204" pitchFamily="34" charset="0"/>
                <a:cs typeface="Calibri" panose="020F0502020204030204" pitchFamily="34" charset="0"/>
              </a:rPr>
              <a:t>g </a:t>
            </a:r>
            <a:r>
              <a:rPr lang="fr-BE" sz="1700" dirty="0" err="1">
                <a:solidFill>
                  <a:srgbClr val="FFFFFF"/>
                </a:solidFill>
                <a:latin typeface="Calibri" panose="020F0502020204030204" pitchFamily="34" charset="0"/>
                <a:cs typeface="Calibri" panose="020F0502020204030204" pitchFamily="34" charset="0"/>
              </a:rPr>
              <a:t>gonadoréline</a:t>
            </a:r>
            <a:r>
              <a:rPr lang="fr-BE" sz="1700" dirty="0">
                <a:solidFill>
                  <a:srgbClr val="FFFFFF"/>
                </a:solidFill>
                <a:latin typeface="Calibri" panose="020F0502020204030204" pitchFamily="34" charset="0"/>
                <a:cs typeface="Calibri" panose="020F0502020204030204" pitchFamily="34" charset="0"/>
              </a:rPr>
              <a:t> J5,6 ou 7</a:t>
            </a:r>
          </a:p>
        </p:txBody>
      </p:sp>
      <p:pic>
        <p:nvPicPr>
          <p:cNvPr id="128" name="Picture 6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1038" y="2274094"/>
            <a:ext cx="991278" cy="877491"/>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1" name="ZoneTexte 130"/>
          <p:cNvSpPr txBox="1"/>
          <p:nvPr/>
        </p:nvSpPr>
        <p:spPr>
          <a:xfrm>
            <a:off x="4140200" y="4195763"/>
            <a:ext cx="4834213" cy="872967"/>
          </a:xfrm>
          <a:prstGeom prst="rect">
            <a:avLst/>
          </a:prstGeom>
          <a:solidFill>
            <a:schemeClr val="accent3">
              <a:lumMod val="75000"/>
            </a:schemeClr>
          </a:solidFill>
          <a:ln>
            <a:noFill/>
          </a:ln>
        </p:spPr>
        <p:txBody>
          <a:bodyPr wrap="none" lIns="87283" tIns="43642" rIns="87283" bIns="43642">
            <a:spAutoFit/>
          </a:bodyPr>
          <a:lstStyle/>
          <a:p>
            <a:pPr eaLnBrk="0" hangingPunct="0">
              <a:defRPr/>
            </a:pPr>
            <a:r>
              <a:rPr lang="fr-BE" sz="1700" dirty="0">
                <a:solidFill>
                  <a:srgbClr val="FFFFFF"/>
                </a:solidFill>
                <a:latin typeface="Calibri" panose="020F0502020204030204" pitchFamily="34" charset="0"/>
                <a:cs typeface="Calibri" panose="020F0502020204030204" pitchFamily="34" charset="0"/>
              </a:rPr>
              <a:t>- GnRH : &gt;10 J post IA: &gt; 12 </a:t>
            </a:r>
            <a:r>
              <a:rPr lang="el-GR" sz="1700" dirty="0">
                <a:solidFill>
                  <a:srgbClr val="FFFFFF"/>
                </a:solidFill>
                <a:latin typeface="Calibri" panose="020F0502020204030204" pitchFamily="34" charset="0"/>
                <a:cs typeface="Calibri" panose="020F0502020204030204" pitchFamily="34" charset="0"/>
              </a:rPr>
              <a:t>μ</a:t>
            </a:r>
            <a:r>
              <a:rPr lang="fr-BE" sz="1700" dirty="0">
                <a:solidFill>
                  <a:srgbClr val="FFFFFF"/>
                </a:solidFill>
                <a:latin typeface="Calibri" panose="020F0502020204030204" pitchFamily="34" charset="0"/>
                <a:cs typeface="Calibri" panose="020F0502020204030204" pitchFamily="34" charset="0"/>
              </a:rPr>
              <a:t>g </a:t>
            </a:r>
            <a:r>
              <a:rPr lang="fr-BE" sz="1700" dirty="0" err="1">
                <a:solidFill>
                  <a:srgbClr val="FFFFFF"/>
                </a:solidFill>
                <a:latin typeface="Calibri" panose="020F0502020204030204" pitchFamily="34" charset="0"/>
                <a:cs typeface="Calibri" panose="020F0502020204030204" pitchFamily="34" charset="0"/>
              </a:rPr>
              <a:t>buséréline</a:t>
            </a:r>
            <a:r>
              <a:rPr lang="fr-BE" sz="1700" dirty="0">
                <a:solidFill>
                  <a:srgbClr val="FFFFFF"/>
                </a:solidFill>
                <a:latin typeface="Calibri" panose="020F0502020204030204" pitchFamily="34" charset="0"/>
                <a:cs typeface="Calibri" panose="020F0502020204030204" pitchFamily="34" charset="0"/>
              </a:rPr>
              <a:t> (&gt; 3ml)</a:t>
            </a:r>
          </a:p>
          <a:p>
            <a:pPr eaLnBrk="0" hangingPunct="0">
              <a:defRPr/>
            </a:pPr>
            <a:r>
              <a:rPr lang="fr-BE" sz="1700" dirty="0">
                <a:solidFill>
                  <a:srgbClr val="FFFFFF"/>
                </a:solidFill>
                <a:latin typeface="Calibri" panose="020F0502020204030204" pitchFamily="34" charset="0"/>
                <a:cs typeface="Calibri" panose="020F0502020204030204" pitchFamily="34" charset="0"/>
              </a:rPr>
              <a:t>- GnRH : &gt;10 J post IA: &gt; 100 </a:t>
            </a:r>
            <a:r>
              <a:rPr lang="el-GR" sz="1700" dirty="0">
                <a:solidFill>
                  <a:srgbClr val="FFFFFF"/>
                </a:solidFill>
                <a:latin typeface="Calibri" panose="020F0502020204030204" pitchFamily="34" charset="0"/>
                <a:cs typeface="Calibri" panose="020F0502020204030204" pitchFamily="34" charset="0"/>
              </a:rPr>
              <a:t>μ</a:t>
            </a:r>
            <a:r>
              <a:rPr lang="fr-BE" sz="1700" dirty="0">
                <a:solidFill>
                  <a:srgbClr val="FFFFFF"/>
                </a:solidFill>
                <a:latin typeface="Calibri" panose="020F0502020204030204" pitchFamily="34" charset="0"/>
                <a:cs typeface="Calibri" panose="020F0502020204030204" pitchFamily="34" charset="0"/>
              </a:rPr>
              <a:t>g </a:t>
            </a:r>
            <a:r>
              <a:rPr lang="fr-BE" sz="1700" dirty="0" err="1">
                <a:solidFill>
                  <a:srgbClr val="FFFFFF"/>
                </a:solidFill>
                <a:latin typeface="Calibri" panose="020F0502020204030204" pitchFamily="34" charset="0"/>
                <a:cs typeface="Calibri" panose="020F0502020204030204" pitchFamily="34" charset="0"/>
              </a:rPr>
              <a:t>gonadoréline</a:t>
            </a:r>
            <a:r>
              <a:rPr lang="fr-BE" sz="1700" dirty="0">
                <a:solidFill>
                  <a:srgbClr val="FFFFFF"/>
                </a:solidFill>
                <a:latin typeface="Calibri" panose="020F0502020204030204" pitchFamily="34" charset="0"/>
                <a:cs typeface="Calibri" panose="020F0502020204030204" pitchFamily="34" charset="0"/>
              </a:rPr>
              <a:t> (&gt; 2ml)</a:t>
            </a:r>
          </a:p>
          <a:p>
            <a:pPr eaLnBrk="0" hangingPunct="0">
              <a:defRPr/>
            </a:pPr>
            <a:r>
              <a:rPr lang="fr-BE" sz="1700" dirty="0">
                <a:solidFill>
                  <a:srgbClr val="FFFFFF"/>
                </a:solidFill>
                <a:latin typeface="Calibri" panose="020F0502020204030204" pitchFamily="34" charset="0"/>
                <a:cs typeface="Calibri" panose="020F0502020204030204" pitchFamily="34" charset="0"/>
              </a:rPr>
              <a:t>- </a:t>
            </a:r>
            <a:r>
              <a:rPr lang="fr-BE" sz="1700" dirty="0" err="1">
                <a:solidFill>
                  <a:srgbClr val="FFFFFF"/>
                </a:solidFill>
                <a:latin typeface="Calibri" panose="020F0502020204030204" pitchFamily="34" charset="0"/>
                <a:cs typeface="Calibri" panose="020F0502020204030204" pitchFamily="34" charset="0"/>
              </a:rPr>
              <a:t>hCG</a:t>
            </a:r>
            <a:r>
              <a:rPr lang="fr-BE" sz="1700" dirty="0">
                <a:solidFill>
                  <a:srgbClr val="FFFFFF"/>
                </a:solidFill>
                <a:latin typeface="Calibri" panose="020F0502020204030204" pitchFamily="34" charset="0"/>
                <a:cs typeface="Calibri" panose="020F0502020204030204" pitchFamily="34" charset="0"/>
              </a:rPr>
              <a:t> 2500 UI &gt;5 J post IA</a:t>
            </a:r>
          </a:p>
        </p:txBody>
      </p:sp>
      <p:pic>
        <p:nvPicPr>
          <p:cNvPr id="81" name="Picture 3" descr="Screen Shot 2012-09-20 at 6.47.11 PM.jpg"/>
          <p:cNvPicPr>
            <a:picLocks noChangeAspect="1"/>
          </p:cNvPicPr>
          <p:nvPr/>
        </p:nvPicPr>
        <p:blipFill>
          <a:blip r:embed="rId7" cstate="print">
            <a:extLst>
              <a:ext uri="{28A0092B-C50C-407E-A947-70E740481C1C}">
                <a14:useLocalDpi xmlns:a14="http://schemas.microsoft.com/office/drawing/2010/main" val="0"/>
              </a:ext>
            </a:extLst>
          </a:blip>
          <a:srcRect r="50957" b="12486"/>
          <a:stretch>
            <a:fillRect/>
          </a:stretch>
        </p:blipFill>
        <p:spPr bwMode="auto">
          <a:xfrm>
            <a:off x="6146801" y="108348"/>
            <a:ext cx="1050925" cy="9072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 name="Picture 5" descr="Screen Shot 2012-09-20 at 6.47.11 PM.jpg"/>
          <p:cNvPicPr>
            <a:picLocks noChangeAspect="1"/>
          </p:cNvPicPr>
          <p:nvPr/>
        </p:nvPicPr>
        <p:blipFill>
          <a:blip r:embed="rId8" cstate="print">
            <a:extLst>
              <a:ext uri="{28A0092B-C50C-407E-A947-70E740481C1C}">
                <a14:useLocalDpi xmlns:a14="http://schemas.microsoft.com/office/drawing/2010/main" val="0"/>
              </a:ext>
            </a:extLst>
          </a:blip>
          <a:srcRect l="49321" r="1636" b="15311"/>
          <a:stretch>
            <a:fillRect/>
          </a:stretch>
        </p:blipFill>
        <p:spPr bwMode="auto">
          <a:xfrm>
            <a:off x="7218364" y="115491"/>
            <a:ext cx="1068387"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6234113" y="1053704"/>
            <a:ext cx="1120986" cy="28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341" tIns="19170" rIns="38341" bIns="1917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600">
                <a:solidFill>
                  <a:srgbClr val="FFFFFF"/>
                </a:solidFill>
                <a:latin typeface="Calibri" pitchFamily="34" charset="0"/>
                <a:cs typeface="Calibri" pitchFamily="34" charset="0"/>
              </a:rPr>
              <a:t>Emb N (J16) </a:t>
            </a:r>
          </a:p>
        </p:txBody>
      </p:sp>
      <p:sp>
        <p:nvSpPr>
          <p:cNvPr id="88" name="Rectangle 87"/>
          <p:cNvSpPr>
            <a:spLocks noChangeArrowheads="1"/>
          </p:cNvSpPr>
          <p:nvPr/>
        </p:nvSpPr>
        <p:spPr bwMode="auto">
          <a:xfrm>
            <a:off x="7213600" y="1056085"/>
            <a:ext cx="1760538" cy="777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41" tIns="19170" rIns="38341" bIns="1917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fr-BE" altLang="fr-FR" sz="1600">
                <a:solidFill>
                  <a:srgbClr val="FFFFFF"/>
                </a:solidFill>
                <a:latin typeface="Calibri" pitchFamily="34" charset="0"/>
                <a:cs typeface="Calibri" pitchFamily="34" charset="0"/>
              </a:rPr>
              <a:t>Emb si P4 </a:t>
            </a:r>
          </a:p>
          <a:p>
            <a:pPr algn="ctr"/>
            <a:r>
              <a:rPr lang="fr-BE" altLang="fr-FR" sz="1600">
                <a:solidFill>
                  <a:srgbClr val="FFFFFF"/>
                </a:solidFill>
                <a:latin typeface="Calibri" pitchFamily="34" charset="0"/>
                <a:cs typeface="Calibri" pitchFamily="34" charset="0"/>
              </a:rPr>
              <a:t>(Carter </a:t>
            </a:r>
          </a:p>
          <a:p>
            <a:pPr algn="ctr"/>
            <a:r>
              <a:rPr lang="fr-BE" altLang="fr-FR" sz="1600">
                <a:solidFill>
                  <a:srgbClr val="FFFFFF"/>
                </a:solidFill>
                <a:latin typeface="Calibri" pitchFamily="34" charset="0"/>
                <a:cs typeface="Calibri" pitchFamily="34" charset="0"/>
              </a:rPr>
              <a:t>et al. 2008)</a:t>
            </a:r>
          </a:p>
        </p:txBody>
      </p:sp>
      <p:cxnSp>
        <p:nvCxnSpPr>
          <p:cNvPr id="89" name="Connecteur droit avec flèche 88"/>
          <p:cNvCxnSpPr/>
          <p:nvPr/>
        </p:nvCxnSpPr>
        <p:spPr>
          <a:xfrm>
            <a:off x="5367339" y="433388"/>
            <a:ext cx="814387" cy="0"/>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604" name="Rectangle 91"/>
          <p:cNvSpPr>
            <a:spLocks noChangeArrowheads="1"/>
          </p:cNvSpPr>
          <p:nvPr/>
        </p:nvSpPr>
        <p:spPr bwMode="auto">
          <a:xfrm>
            <a:off x="345877" y="4311254"/>
            <a:ext cx="4802187" cy="68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83" tIns="43642" rIns="87283" bIns="43642">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fr-BE" altLang="fr-FR" sz="1300" dirty="0">
                <a:solidFill>
                  <a:srgbClr val="FFFFFF"/>
                </a:solidFill>
                <a:latin typeface="Calibri" pitchFamily="34" charset="0"/>
                <a:cs typeface="Calibri" pitchFamily="34" charset="0"/>
              </a:rPr>
              <a:t>Yan et al. Theriogenology 2016, </a:t>
            </a:r>
            <a:r>
              <a:rPr lang="fr-BE" altLang="fr-FR" sz="1300" dirty="0" err="1">
                <a:solidFill>
                  <a:srgbClr val="FFFFFF"/>
                </a:solidFill>
                <a:latin typeface="Calibri" pitchFamily="34" charset="0"/>
                <a:cs typeface="Calibri" pitchFamily="34" charset="0"/>
              </a:rPr>
              <a:t>Besbaci</a:t>
            </a:r>
            <a:r>
              <a:rPr lang="fr-BE" altLang="fr-FR" sz="1300" dirty="0">
                <a:solidFill>
                  <a:srgbClr val="FFFFFF"/>
                </a:solidFill>
                <a:latin typeface="Calibri" pitchFamily="34" charset="0"/>
                <a:cs typeface="Calibri" pitchFamily="34" charset="0"/>
              </a:rPr>
              <a:t> et al. 2019,  </a:t>
            </a:r>
          </a:p>
          <a:p>
            <a:r>
              <a:rPr lang="fr-BE" altLang="fr-FR" sz="1300" dirty="0">
                <a:solidFill>
                  <a:srgbClr val="FFFFFF"/>
                </a:solidFill>
                <a:latin typeface="Calibri" pitchFamily="34" charset="0"/>
                <a:cs typeface="Calibri" pitchFamily="34" charset="0"/>
              </a:rPr>
              <a:t>Lopez-</a:t>
            </a:r>
            <a:r>
              <a:rPr lang="fr-BE" altLang="fr-FR" sz="1300" dirty="0" err="1">
                <a:solidFill>
                  <a:srgbClr val="FFFFFF"/>
                </a:solidFill>
                <a:latin typeface="Calibri" pitchFamily="34" charset="0"/>
                <a:cs typeface="Calibri" pitchFamily="34" charset="0"/>
              </a:rPr>
              <a:t>Gatius</a:t>
            </a:r>
            <a:r>
              <a:rPr lang="fr-BE" altLang="fr-FR" sz="1300" dirty="0">
                <a:solidFill>
                  <a:srgbClr val="FFFFFF"/>
                </a:solidFill>
                <a:latin typeface="Calibri" pitchFamily="34" charset="0"/>
                <a:cs typeface="Calibri" pitchFamily="34" charset="0"/>
              </a:rPr>
              <a:t> F et al. Theriogenology 2020: </a:t>
            </a:r>
          </a:p>
          <a:p>
            <a:r>
              <a:rPr lang="fr-BE" altLang="fr-FR" sz="1300" dirty="0">
                <a:solidFill>
                  <a:srgbClr val="FFFFFF"/>
                </a:solidFill>
                <a:latin typeface="Calibri" pitchFamily="34" charset="0"/>
                <a:cs typeface="Calibri" pitchFamily="34" charset="0"/>
              </a:rPr>
              <a:t>(synthèses de  Pr. Ch. Hanzen) </a:t>
            </a:r>
          </a:p>
        </p:txBody>
      </p:sp>
      <p:cxnSp>
        <p:nvCxnSpPr>
          <p:cNvPr id="93" name="Connecteur droit avec flèche 92"/>
          <p:cNvCxnSpPr/>
          <p:nvPr/>
        </p:nvCxnSpPr>
        <p:spPr>
          <a:xfrm>
            <a:off x="5241925" y="3873104"/>
            <a:ext cx="0" cy="322659"/>
          </a:xfrm>
          <a:prstGeom prst="straightConnector1">
            <a:avLst/>
          </a:prstGeom>
          <a:ln w="31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993409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79" grpId="0" animBg="1"/>
      <p:bldP spid="80" grpId="0" animBg="1"/>
      <p:bldP spid="90" grpId="0" animBg="1"/>
      <p:bldP spid="91" grpId="0" animBg="1"/>
      <p:bldP spid="85" grpId="0"/>
      <p:bldP spid="99" grpId="0"/>
      <p:bldP spid="105" grpId="0" animBg="1"/>
      <p:bldP spid="106" grpId="0"/>
      <p:bldP spid="125" grpId="0" animBg="1"/>
      <p:bldP spid="126" grpId="0" animBg="1"/>
      <p:bldP spid="131" grpId="0" animBg="1"/>
      <p:bldP spid="2" grpId="0"/>
      <p:bldP spid="8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CFB7972-DDAA-AE32-8E22-87C6BC065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23"/>
            <a:ext cx="9144000" cy="5109254"/>
          </a:xfrm>
          <a:prstGeom prst="rect">
            <a:avLst/>
          </a:prstGeom>
        </p:spPr>
      </p:pic>
      <p:sp>
        <p:nvSpPr>
          <p:cNvPr id="2" name="Rectangle 1">
            <a:extLst>
              <a:ext uri="{FF2B5EF4-FFF2-40B4-BE49-F238E27FC236}">
                <a16:creationId xmlns:a16="http://schemas.microsoft.com/office/drawing/2014/main" id="{FC49FFAE-7AF6-7499-B8B3-8574D609C5E0}"/>
              </a:ext>
            </a:extLst>
          </p:cNvPr>
          <p:cNvSpPr/>
          <p:nvPr/>
        </p:nvSpPr>
        <p:spPr>
          <a:xfrm>
            <a:off x="179512" y="3003798"/>
            <a:ext cx="4176464" cy="2067694"/>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a:extLst>
              <a:ext uri="{FF2B5EF4-FFF2-40B4-BE49-F238E27FC236}">
                <a16:creationId xmlns:a16="http://schemas.microsoft.com/office/drawing/2014/main" id="{9A31FC65-6D10-5B9E-CDF7-78C61F8690CF}"/>
              </a:ext>
            </a:extLst>
          </p:cNvPr>
          <p:cNvSpPr/>
          <p:nvPr/>
        </p:nvSpPr>
        <p:spPr>
          <a:xfrm>
            <a:off x="4508376" y="1203598"/>
            <a:ext cx="4176464" cy="194421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E4E97C5F-DA71-BA08-F5BD-E16D339952B9}"/>
              </a:ext>
            </a:extLst>
          </p:cNvPr>
          <p:cNvSpPr/>
          <p:nvPr/>
        </p:nvSpPr>
        <p:spPr>
          <a:xfrm>
            <a:off x="4535488" y="3065537"/>
            <a:ext cx="4176464" cy="194421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9551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0A8781-F16A-02B3-4A87-57613AE57398}"/>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819F047E-3C0E-8C5B-7199-86E28A1172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23"/>
            <a:ext cx="9144000" cy="5109254"/>
          </a:xfrm>
          <a:prstGeom prst="rect">
            <a:avLst/>
          </a:prstGeom>
        </p:spPr>
      </p:pic>
    </p:spTree>
    <p:extLst>
      <p:ext uri="{BB962C8B-B14F-4D97-AF65-F5344CB8AC3E}">
        <p14:creationId xmlns:p14="http://schemas.microsoft.com/office/powerpoint/2010/main" val="2585468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1B838A6-688A-56A3-AD8A-BDBA49257773}"/>
            </a:ext>
          </a:extLst>
        </p:cNvPr>
        <p:cNvGrpSpPr/>
        <p:nvPr/>
      </p:nvGrpSpPr>
      <p:grpSpPr>
        <a:xfrm>
          <a:off x="0" y="0"/>
          <a:ext cx="0" cy="0"/>
          <a:chOff x="0" y="0"/>
          <a:chExt cx="0" cy="0"/>
        </a:xfrm>
      </p:grpSpPr>
      <p:grpSp>
        <p:nvGrpSpPr>
          <p:cNvPr id="4" name="Groupe 3">
            <a:extLst>
              <a:ext uri="{FF2B5EF4-FFF2-40B4-BE49-F238E27FC236}">
                <a16:creationId xmlns:a16="http://schemas.microsoft.com/office/drawing/2014/main" id="{3F6B0931-2D63-1A1B-FE43-876A40524F13}"/>
              </a:ext>
            </a:extLst>
          </p:cNvPr>
          <p:cNvGrpSpPr/>
          <p:nvPr/>
        </p:nvGrpSpPr>
        <p:grpSpPr>
          <a:xfrm>
            <a:off x="97347" y="1521642"/>
            <a:ext cx="3610557" cy="3426372"/>
            <a:chOff x="2411760" y="771550"/>
            <a:chExt cx="3528392" cy="3456384"/>
          </a:xfrm>
        </p:grpSpPr>
        <p:pic>
          <p:nvPicPr>
            <p:cNvPr id="2" name="Picture 65">
              <a:extLst>
                <a:ext uri="{FF2B5EF4-FFF2-40B4-BE49-F238E27FC236}">
                  <a16:creationId xmlns:a16="http://schemas.microsoft.com/office/drawing/2014/main" id="{BD8C1B87-EB27-89D4-0511-C7118211548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771550"/>
              <a:ext cx="3528392" cy="3456384"/>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E17213A-92D5-2CDD-52C6-B93A092CF627}"/>
                </a:ext>
              </a:extLst>
            </p:cNvPr>
            <p:cNvSpPr txBox="1"/>
            <p:nvPr/>
          </p:nvSpPr>
          <p:spPr>
            <a:xfrm>
              <a:off x="2771800" y="1747221"/>
              <a:ext cx="3048078" cy="1754326"/>
            </a:xfrm>
            <a:prstGeom prst="rect">
              <a:avLst/>
            </a:prstGeom>
            <a:noFill/>
          </p:spPr>
          <p:txBody>
            <a:bodyPr wrap="none" rtlCol="0">
              <a:spAutoFit/>
            </a:bodyPr>
            <a:lstStyle/>
            <a:p>
              <a:pPr algn="ctr"/>
              <a:r>
                <a:rPr lang="fr-BE" dirty="0">
                  <a:solidFill>
                    <a:srgbClr val="FF0000"/>
                  </a:solidFill>
                </a:rPr>
                <a:t>1500 UI d’</a:t>
              </a:r>
              <a:r>
                <a:rPr lang="fr-BE" dirty="0" err="1">
                  <a:solidFill>
                    <a:srgbClr val="FF0000"/>
                  </a:solidFill>
                </a:rPr>
                <a:t>hCG</a:t>
              </a:r>
              <a:r>
                <a:rPr lang="fr-BE" dirty="0">
                  <a:solidFill>
                    <a:srgbClr val="FF0000"/>
                  </a:solidFill>
                </a:rPr>
                <a:t> en IM </a:t>
              </a:r>
            </a:p>
            <a:p>
              <a:pPr algn="ctr"/>
              <a:r>
                <a:rPr lang="fr-BE" u="sng" dirty="0">
                  <a:solidFill>
                    <a:srgbClr val="FF0000"/>
                  </a:solidFill>
                </a:rPr>
                <a:t>au jour 5 du cycle </a:t>
              </a:r>
              <a:r>
                <a:rPr lang="fr-BE" dirty="0">
                  <a:solidFill>
                    <a:srgbClr val="FF0000"/>
                  </a:solidFill>
                </a:rPr>
                <a:t>augmente S </a:t>
              </a:r>
            </a:p>
            <a:p>
              <a:pPr algn="ctr"/>
              <a:r>
                <a:rPr lang="fr-BE" dirty="0">
                  <a:solidFill>
                    <a:srgbClr val="FF0000"/>
                  </a:solidFill>
                </a:rPr>
                <a:t>le % de gestation après </a:t>
              </a:r>
            </a:p>
            <a:p>
              <a:pPr algn="ctr"/>
              <a:r>
                <a:rPr lang="fr-BE" dirty="0">
                  <a:solidFill>
                    <a:srgbClr val="FF0000"/>
                  </a:solidFill>
                </a:rPr>
                <a:t>un transfert d’embryon </a:t>
              </a:r>
            </a:p>
            <a:p>
              <a:pPr algn="ctr"/>
              <a:r>
                <a:rPr lang="fr-BE" dirty="0">
                  <a:solidFill>
                    <a:srgbClr val="FF0000"/>
                  </a:solidFill>
                </a:rPr>
                <a:t>aux jours 6 à 8</a:t>
              </a:r>
            </a:p>
            <a:p>
              <a:pPr algn="ctr"/>
              <a:r>
                <a:rPr lang="fr-BE" dirty="0">
                  <a:solidFill>
                    <a:srgbClr val="FF0000"/>
                  </a:solidFill>
                </a:rPr>
                <a:t>(</a:t>
              </a:r>
              <a:r>
                <a:rPr lang="fr-BE" dirty="0" err="1">
                  <a:solidFill>
                    <a:srgbClr val="FF0000"/>
                  </a:solidFill>
                </a:rPr>
                <a:t>Hazano</a:t>
              </a:r>
              <a:r>
                <a:rPr lang="fr-BE" dirty="0">
                  <a:solidFill>
                    <a:srgbClr val="FF0000"/>
                  </a:solidFill>
                </a:rPr>
                <a:t> et al. 2021)</a:t>
              </a:r>
            </a:p>
          </p:txBody>
        </p:sp>
      </p:grpSp>
      <p:sp>
        <p:nvSpPr>
          <p:cNvPr id="5" name="Rectangle à coins arrondis 4">
            <a:extLst>
              <a:ext uri="{FF2B5EF4-FFF2-40B4-BE49-F238E27FC236}">
                <a16:creationId xmlns:a16="http://schemas.microsoft.com/office/drawing/2014/main" id="{EFA6C8BE-2A84-A104-E2F8-03F738F67DA5}"/>
              </a:ext>
            </a:extLst>
          </p:cNvPr>
          <p:cNvSpPr/>
          <p:nvPr/>
        </p:nvSpPr>
        <p:spPr>
          <a:xfrm>
            <a:off x="827584" y="123478"/>
            <a:ext cx="7344816" cy="122413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dirty="0"/>
              <a:t>Effet de l’</a:t>
            </a:r>
            <a:r>
              <a:rPr lang="fr-FR" sz="2000" dirty="0" err="1"/>
              <a:t>hCG</a:t>
            </a:r>
            <a:r>
              <a:rPr lang="fr-FR" sz="2000" dirty="0"/>
              <a:t> </a:t>
            </a:r>
          </a:p>
          <a:p>
            <a:r>
              <a:rPr lang="fr-FR" sz="1400" dirty="0" err="1"/>
              <a:t>Hazano</a:t>
            </a:r>
            <a:r>
              <a:rPr lang="fr-FR" sz="1400" dirty="0"/>
              <a:t> K et al. </a:t>
            </a:r>
            <a:r>
              <a:rPr lang="fr-FR" sz="1400" dirty="0" err="1"/>
              <a:t>Effects</a:t>
            </a:r>
            <a:r>
              <a:rPr lang="fr-FR" sz="1400" dirty="0"/>
              <a:t> of the formation and </a:t>
            </a:r>
            <a:r>
              <a:rPr lang="fr-FR" sz="1400" dirty="0" err="1"/>
              <a:t>regression</a:t>
            </a:r>
            <a:r>
              <a:rPr lang="fr-FR" sz="1400" dirty="0"/>
              <a:t> of </a:t>
            </a:r>
            <a:r>
              <a:rPr lang="fr-FR" sz="1400" dirty="0" err="1"/>
              <a:t>accessory</a:t>
            </a:r>
            <a:r>
              <a:rPr lang="fr-FR" sz="1400" dirty="0"/>
              <a:t> corpus </a:t>
            </a:r>
            <a:r>
              <a:rPr lang="fr-FR" sz="1400" dirty="0" err="1"/>
              <a:t>lutea</a:t>
            </a:r>
            <a:r>
              <a:rPr lang="fr-FR" sz="1400" dirty="0"/>
              <a:t> </a:t>
            </a:r>
            <a:r>
              <a:rPr lang="fr-FR" sz="1400" dirty="0" err="1"/>
              <a:t>during</a:t>
            </a:r>
            <a:r>
              <a:rPr lang="fr-FR" sz="1400" dirty="0"/>
              <a:t> </a:t>
            </a:r>
            <a:r>
              <a:rPr lang="fr-FR" sz="1400" dirty="0" err="1"/>
              <a:t>pregnancy</a:t>
            </a:r>
            <a:r>
              <a:rPr lang="fr-FR" sz="1400" dirty="0"/>
              <a:t> on plasma </a:t>
            </a:r>
            <a:r>
              <a:rPr lang="fr-FR" sz="1400" dirty="0" err="1"/>
              <a:t>progesterone</a:t>
            </a:r>
            <a:r>
              <a:rPr lang="fr-FR" sz="1400" dirty="0"/>
              <a:t> concentration and </a:t>
            </a:r>
            <a:r>
              <a:rPr lang="fr-FR" sz="1400" dirty="0" err="1"/>
              <a:t>pregnancy</a:t>
            </a:r>
            <a:r>
              <a:rPr lang="fr-FR" sz="1400" dirty="0"/>
              <a:t> </a:t>
            </a:r>
            <a:r>
              <a:rPr lang="fr-FR" sz="1400" dirty="0" err="1"/>
              <a:t>status</a:t>
            </a:r>
            <a:r>
              <a:rPr lang="fr-FR" sz="1400" dirty="0"/>
              <a:t> in cross-bred </a:t>
            </a:r>
            <a:r>
              <a:rPr lang="fr-FR" sz="1400" dirty="0" err="1"/>
              <a:t>beef</a:t>
            </a:r>
            <a:r>
              <a:rPr lang="fr-FR" sz="1400" dirty="0"/>
              <a:t> </a:t>
            </a:r>
            <a:r>
              <a:rPr lang="fr-FR" sz="1400" dirty="0" err="1"/>
              <a:t>heifers</a:t>
            </a:r>
            <a:r>
              <a:rPr lang="fr-FR" sz="1400" dirty="0"/>
              <a:t>. Animal Reproduction Science 232 (2021) 106825. </a:t>
            </a:r>
            <a:endParaRPr lang="fr-BE" sz="1400" dirty="0"/>
          </a:p>
        </p:txBody>
      </p:sp>
      <p:sp>
        <p:nvSpPr>
          <p:cNvPr id="6" name="Rectangle 5">
            <a:extLst>
              <a:ext uri="{FF2B5EF4-FFF2-40B4-BE49-F238E27FC236}">
                <a16:creationId xmlns:a16="http://schemas.microsoft.com/office/drawing/2014/main" id="{3BD6FA84-9E36-D5DD-9057-D80B12E34D08}"/>
              </a:ext>
            </a:extLst>
          </p:cNvPr>
          <p:cNvSpPr/>
          <p:nvPr/>
        </p:nvSpPr>
        <p:spPr>
          <a:xfrm>
            <a:off x="3923928" y="2235002"/>
            <a:ext cx="5022304" cy="2246769"/>
          </a:xfrm>
          <a:prstGeom prst="rect">
            <a:avLst/>
          </a:prstGeom>
        </p:spPr>
        <p:txBody>
          <a:bodyPr wrap="square">
            <a:spAutoFit/>
          </a:bodyPr>
          <a:lstStyle/>
          <a:p>
            <a:pPr marL="285750" indent="-285750">
              <a:buFont typeface="Arial" panose="020B0604020202020204" pitchFamily="34" charset="0"/>
              <a:buChar char="•"/>
            </a:pPr>
            <a:r>
              <a:rPr lang="fr-FR" sz="1400" dirty="0">
                <a:solidFill>
                  <a:schemeClr val="bg1"/>
                </a:solidFill>
              </a:rPr>
              <a:t>Les % de gestation ont été au 30ème jour respectivement de 68,6 et 80,5 % chez les animaux non traités et traités et au 50</a:t>
            </a:r>
            <a:r>
              <a:rPr lang="fr-FR" sz="1400" baseline="30000" dirty="0">
                <a:solidFill>
                  <a:schemeClr val="bg1"/>
                </a:solidFill>
              </a:rPr>
              <a:t>ème</a:t>
            </a:r>
            <a:r>
              <a:rPr lang="fr-FR" sz="1400" dirty="0">
                <a:solidFill>
                  <a:schemeClr val="bg1"/>
                </a:solidFill>
              </a:rPr>
              <a:t> jour de respectivement 65,3 et 76,2 % (P&lt;0.002 et 0.007). </a:t>
            </a:r>
          </a:p>
          <a:p>
            <a:pPr marL="285750" indent="-285750">
              <a:buFont typeface="Arial" panose="020B0604020202020204" pitchFamily="34" charset="0"/>
              <a:buChar char="•"/>
            </a:pPr>
            <a:r>
              <a:rPr lang="fr-FR" sz="1400" dirty="0">
                <a:solidFill>
                  <a:schemeClr val="bg1"/>
                </a:solidFill>
              </a:rPr>
              <a:t>La progestéronémie s’avère être supérieure 33 à 47 jours après l’œstrus chez les animaux traités (9 à 10 </a:t>
            </a:r>
            <a:r>
              <a:rPr lang="fr-FR" sz="1400" dirty="0" err="1">
                <a:solidFill>
                  <a:schemeClr val="bg1"/>
                </a:solidFill>
              </a:rPr>
              <a:t>ng</a:t>
            </a:r>
            <a:r>
              <a:rPr lang="fr-FR" sz="1400" dirty="0">
                <a:solidFill>
                  <a:schemeClr val="bg1"/>
                </a:solidFill>
              </a:rPr>
              <a:t>/ml) que chez les animaux non traités (6 à 7 </a:t>
            </a:r>
            <a:r>
              <a:rPr lang="fr-FR" sz="1400" dirty="0" err="1">
                <a:solidFill>
                  <a:schemeClr val="bg1"/>
                </a:solidFill>
              </a:rPr>
              <a:t>ng</a:t>
            </a:r>
            <a:r>
              <a:rPr lang="fr-FR" sz="1400" dirty="0">
                <a:solidFill>
                  <a:schemeClr val="bg1"/>
                </a:solidFill>
              </a:rPr>
              <a:t>/ml).</a:t>
            </a:r>
            <a:endParaRPr lang="fr-BE" sz="1400" dirty="0">
              <a:solidFill>
                <a:schemeClr val="bg1"/>
              </a:solidFill>
            </a:endParaRPr>
          </a:p>
          <a:p>
            <a:pPr marL="285750" indent="-285750">
              <a:buFont typeface="Arial" panose="020B0604020202020204" pitchFamily="34" charset="0"/>
              <a:buChar char="•"/>
            </a:pPr>
            <a:r>
              <a:rPr lang="fr-FR" sz="1400" dirty="0">
                <a:solidFill>
                  <a:schemeClr val="bg1"/>
                </a:solidFill>
              </a:rPr>
              <a:t>24 % des corps jaunes accessoires (</a:t>
            </a:r>
            <a:r>
              <a:rPr lang="fr-FR" sz="1400" dirty="0" err="1">
                <a:solidFill>
                  <a:schemeClr val="bg1"/>
                </a:solidFill>
              </a:rPr>
              <a:t>CJa</a:t>
            </a:r>
            <a:r>
              <a:rPr lang="fr-FR" sz="1400" dirty="0">
                <a:solidFill>
                  <a:schemeClr val="bg1"/>
                </a:solidFill>
              </a:rPr>
              <a:t> de diamètre ≥ 10 mm, observés dans 90,3 % des cas) régressent 30 à 50 jours après l’œstrus. </a:t>
            </a:r>
            <a:endParaRPr lang="fr-BE" sz="1400" dirty="0">
              <a:solidFill>
                <a:schemeClr val="bg1"/>
              </a:solidFill>
            </a:endParaRPr>
          </a:p>
        </p:txBody>
      </p:sp>
      <p:sp>
        <p:nvSpPr>
          <p:cNvPr id="7" name="Rectangle 6">
            <a:extLst>
              <a:ext uri="{FF2B5EF4-FFF2-40B4-BE49-F238E27FC236}">
                <a16:creationId xmlns:a16="http://schemas.microsoft.com/office/drawing/2014/main" id="{1BF697BF-D3AF-31E2-CCA3-299C86A0C5A8}"/>
              </a:ext>
            </a:extLst>
          </p:cNvPr>
          <p:cNvSpPr/>
          <p:nvPr/>
        </p:nvSpPr>
        <p:spPr>
          <a:xfrm>
            <a:off x="4149080" y="1606403"/>
            <a:ext cx="4572000" cy="523220"/>
          </a:xfrm>
          <a:prstGeom prst="rect">
            <a:avLst/>
          </a:prstGeom>
        </p:spPr>
        <p:txBody>
          <a:bodyPr>
            <a:spAutoFit/>
          </a:bodyPr>
          <a:lstStyle/>
          <a:p>
            <a:r>
              <a:rPr lang="fr-FR" sz="1400" dirty="0">
                <a:solidFill>
                  <a:schemeClr val="tx2">
                    <a:lumMod val="60000"/>
                    <a:lumOff val="40000"/>
                  </a:schemeClr>
                </a:solidFill>
              </a:rPr>
              <a:t>Transfert d’un embryon congelé aux jours 6 à 8 du cycle à des 571 génisses croisées.</a:t>
            </a:r>
            <a:endParaRPr lang="fr-BE" sz="1400" dirty="0">
              <a:solidFill>
                <a:schemeClr val="tx2">
                  <a:lumMod val="60000"/>
                  <a:lumOff val="40000"/>
                </a:schemeClr>
              </a:solidFill>
            </a:endParaRPr>
          </a:p>
        </p:txBody>
      </p:sp>
      <p:sp>
        <p:nvSpPr>
          <p:cNvPr id="8" name="Rectangle 7">
            <a:extLst>
              <a:ext uri="{FF2B5EF4-FFF2-40B4-BE49-F238E27FC236}">
                <a16:creationId xmlns:a16="http://schemas.microsoft.com/office/drawing/2014/main" id="{049E9AAA-17A5-EED7-7FD1-06F692A70CA8}"/>
              </a:ext>
            </a:extLst>
          </p:cNvPr>
          <p:cNvSpPr/>
          <p:nvPr/>
        </p:nvSpPr>
        <p:spPr>
          <a:xfrm>
            <a:off x="4149080" y="4481771"/>
            <a:ext cx="4572000" cy="523220"/>
          </a:xfrm>
          <a:prstGeom prst="rect">
            <a:avLst/>
          </a:prstGeom>
        </p:spPr>
        <p:txBody>
          <a:bodyPr>
            <a:spAutoFit/>
          </a:bodyPr>
          <a:lstStyle/>
          <a:p>
            <a:r>
              <a:rPr lang="fr-FR" sz="1400" dirty="0">
                <a:solidFill>
                  <a:srgbClr val="FFFF00"/>
                </a:solidFill>
              </a:rPr>
              <a:t>L’effet n’a pas été observé après traitement au moment du transfert à des génisses (Niles et al. 2019).</a:t>
            </a:r>
            <a:endParaRPr lang="fr-BE" sz="1400" dirty="0">
              <a:solidFill>
                <a:srgbClr val="FFFF00"/>
              </a:solidFill>
            </a:endParaRPr>
          </a:p>
        </p:txBody>
      </p:sp>
    </p:spTree>
    <p:extLst>
      <p:ext uri="{BB962C8B-B14F-4D97-AF65-F5344CB8AC3E}">
        <p14:creationId xmlns:p14="http://schemas.microsoft.com/office/powerpoint/2010/main" val="42041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à coins arrondis 4"/>
          <p:cNvSpPr/>
          <p:nvPr/>
        </p:nvSpPr>
        <p:spPr>
          <a:xfrm>
            <a:off x="395536" y="100483"/>
            <a:ext cx="7344816" cy="88709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Effet d’un </a:t>
            </a:r>
            <a:r>
              <a:rPr lang="fr-FR" dirty="0" err="1"/>
              <a:t>AINS</a:t>
            </a:r>
            <a:r>
              <a:rPr lang="fr-FR" dirty="0"/>
              <a:t> : la </a:t>
            </a:r>
            <a:r>
              <a:rPr lang="fr-FR" dirty="0" err="1"/>
              <a:t>flunixine</a:t>
            </a:r>
            <a:r>
              <a:rPr lang="fr-FR" dirty="0"/>
              <a:t> </a:t>
            </a:r>
            <a:r>
              <a:rPr lang="fr-FR" dirty="0" err="1"/>
              <a:t>meglumine</a:t>
            </a:r>
            <a:r>
              <a:rPr lang="fr-FR" dirty="0"/>
              <a:t> (1,1 mg/kg) </a:t>
            </a:r>
          </a:p>
          <a:p>
            <a:r>
              <a:rPr lang="fr-FR" sz="1400" dirty="0" err="1"/>
              <a:t>Karasahin</a:t>
            </a:r>
            <a:r>
              <a:rPr lang="fr-FR" sz="1400" dirty="0"/>
              <a:t> et al. </a:t>
            </a:r>
            <a:r>
              <a:rPr lang="fr-FR" sz="1400" dirty="0" err="1"/>
              <a:t>Effect</a:t>
            </a:r>
            <a:r>
              <a:rPr lang="fr-FR" sz="1400" dirty="0"/>
              <a:t> of </a:t>
            </a:r>
            <a:r>
              <a:rPr lang="fr-FR" sz="1400" dirty="0" err="1"/>
              <a:t>flunixin</a:t>
            </a:r>
            <a:r>
              <a:rPr lang="fr-FR" sz="1400" dirty="0"/>
              <a:t> </a:t>
            </a:r>
            <a:r>
              <a:rPr lang="fr-FR" sz="1400" dirty="0" err="1"/>
              <a:t>meglumine</a:t>
            </a:r>
            <a:r>
              <a:rPr lang="fr-FR" sz="1400" dirty="0"/>
              <a:t> </a:t>
            </a:r>
            <a:r>
              <a:rPr lang="fr-FR" sz="1400" dirty="0" err="1"/>
              <a:t>treatment</a:t>
            </a:r>
            <a:r>
              <a:rPr lang="fr-FR" sz="1400" dirty="0"/>
              <a:t> </a:t>
            </a:r>
            <a:r>
              <a:rPr lang="fr-FR" sz="1400" dirty="0" err="1"/>
              <a:t>during</a:t>
            </a:r>
            <a:r>
              <a:rPr lang="fr-FR" sz="1400" dirty="0"/>
              <a:t> and </a:t>
            </a:r>
            <a:r>
              <a:rPr lang="fr-FR" sz="1400" dirty="0" err="1"/>
              <a:t>after</a:t>
            </a:r>
            <a:r>
              <a:rPr lang="fr-FR" sz="1400" dirty="0"/>
              <a:t> </a:t>
            </a:r>
            <a:r>
              <a:rPr lang="fr-FR" sz="1400" dirty="0" err="1"/>
              <a:t>embryo</a:t>
            </a:r>
            <a:r>
              <a:rPr lang="fr-FR" sz="1400" dirty="0"/>
              <a:t> </a:t>
            </a:r>
            <a:r>
              <a:rPr lang="fr-FR" sz="1400" dirty="0" err="1"/>
              <a:t>transfer</a:t>
            </a:r>
            <a:r>
              <a:rPr lang="fr-FR" sz="1400" dirty="0"/>
              <a:t> on the </a:t>
            </a:r>
            <a:r>
              <a:rPr lang="fr-FR" sz="1400" dirty="0" err="1"/>
              <a:t>pregnancy</a:t>
            </a:r>
            <a:r>
              <a:rPr lang="fr-FR" sz="1400" dirty="0"/>
              <a:t> rate in </a:t>
            </a:r>
            <a:r>
              <a:rPr lang="fr-FR" sz="1400" dirty="0" err="1"/>
              <a:t>cattle</a:t>
            </a:r>
            <a:r>
              <a:rPr lang="fr-FR" sz="1400" dirty="0"/>
              <a:t>. Reproduction in </a:t>
            </a:r>
            <a:r>
              <a:rPr lang="fr-FR" sz="1400" dirty="0" err="1"/>
              <a:t>Domestic</a:t>
            </a:r>
            <a:r>
              <a:rPr lang="fr-FR" sz="1400" dirty="0"/>
              <a:t> </a:t>
            </a:r>
            <a:r>
              <a:rPr lang="fr-FR" sz="1400" dirty="0" err="1"/>
              <a:t>animals</a:t>
            </a:r>
            <a:r>
              <a:rPr lang="fr-FR" sz="1400" dirty="0"/>
              <a:t>, 2021, 1-7. </a:t>
            </a:r>
            <a:r>
              <a:rPr lang="fr-FR" sz="1400" dirty="0" err="1"/>
              <a:t>DOI</a:t>
            </a:r>
            <a:r>
              <a:rPr lang="fr-FR" sz="1400" dirty="0"/>
              <a:t>: 10.1111/rda.14019.</a:t>
            </a:r>
            <a:endParaRPr lang="fr-BE" sz="1400" dirty="0"/>
          </a:p>
        </p:txBody>
      </p:sp>
      <p:sp>
        <p:nvSpPr>
          <p:cNvPr id="10" name="ZoneTexte 9"/>
          <p:cNvSpPr txBox="1"/>
          <p:nvPr/>
        </p:nvSpPr>
        <p:spPr>
          <a:xfrm>
            <a:off x="6817544" y="2058402"/>
            <a:ext cx="1931939" cy="738664"/>
          </a:xfrm>
          <a:prstGeom prst="rect">
            <a:avLst/>
          </a:prstGeom>
          <a:noFill/>
          <a:ln>
            <a:solidFill>
              <a:schemeClr val="tx1"/>
            </a:solidFill>
          </a:ln>
        </p:spPr>
        <p:txBody>
          <a:bodyPr wrap="none" rtlCol="0">
            <a:spAutoFit/>
          </a:bodyPr>
          <a:lstStyle/>
          <a:p>
            <a:r>
              <a:rPr lang="fr-BE" sz="1400" dirty="0">
                <a:solidFill>
                  <a:schemeClr val="bg1"/>
                </a:solidFill>
              </a:rPr>
              <a:t>du fait de la production </a:t>
            </a:r>
          </a:p>
          <a:p>
            <a:r>
              <a:rPr lang="fr-BE" sz="1400" dirty="0">
                <a:solidFill>
                  <a:schemeClr val="bg1"/>
                </a:solidFill>
              </a:rPr>
              <a:t>laitière et de son effet </a:t>
            </a:r>
          </a:p>
          <a:p>
            <a:r>
              <a:rPr lang="fr-BE" sz="1400" dirty="0">
                <a:solidFill>
                  <a:schemeClr val="bg1"/>
                </a:solidFill>
              </a:rPr>
              <a:t>négatif sur la P4</a:t>
            </a:r>
          </a:p>
        </p:txBody>
      </p:sp>
      <p:sp>
        <p:nvSpPr>
          <p:cNvPr id="16" name="ZoneTexte 15"/>
          <p:cNvSpPr txBox="1"/>
          <p:nvPr/>
        </p:nvSpPr>
        <p:spPr>
          <a:xfrm>
            <a:off x="6938007" y="1275606"/>
            <a:ext cx="1717073" cy="523220"/>
          </a:xfrm>
          <a:prstGeom prst="rect">
            <a:avLst/>
          </a:prstGeom>
          <a:solidFill>
            <a:schemeClr val="accent3">
              <a:lumMod val="75000"/>
            </a:schemeClr>
          </a:solidFill>
        </p:spPr>
        <p:txBody>
          <a:bodyPr wrap="none" rtlCol="0">
            <a:spAutoFit/>
          </a:bodyPr>
          <a:lstStyle/>
          <a:p>
            <a:r>
              <a:rPr lang="fr-BE" sz="1400" dirty="0">
                <a:solidFill>
                  <a:schemeClr val="bg1"/>
                </a:solidFill>
              </a:rPr>
              <a:t>295 receveuses avec </a:t>
            </a:r>
          </a:p>
          <a:p>
            <a:r>
              <a:rPr lang="fr-BE" sz="1400" dirty="0">
                <a:solidFill>
                  <a:schemeClr val="bg1"/>
                </a:solidFill>
              </a:rPr>
              <a:t>un </a:t>
            </a:r>
            <a:r>
              <a:rPr lang="fr-BE" sz="1400" dirty="0" err="1">
                <a:solidFill>
                  <a:schemeClr val="bg1"/>
                </a:solidFill>
              </a:rPr>
              <a:t>CJ</a:t>
            </a:r>
            <a:r>
              <a:rPr lang="fr-BE" sz="1400" dirty="0">
                <a:solidFill>
                  <a:schemeClr val="bg1"/>
                </a:solidFill>
              </a:rPr>
              <a:t> &gt; 15 mm</a:t>
            </a:r>
          </a:p>
        </p:txBody>
      </p:sp>
      <p:pic>
        <p:nvPicPr>
          <p:cNvPr id="9" name="Image 8" descr="D:\2 ACTIVITES ENSEIGNEMENTS\Ressources\Facebook Theriogenology\Karasahin 2021 flunixine et T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31590"/>
            <a:ext cx="6336704" cy="3888432"/>
          </a:xfrm>
          <a:prstGeom prst="rect">
            <a:avLst/>
          </a:prstGeom>
          <a:noFill/>
          <a:ln>
            <a:noFill/>
          </a:ln>
        </p:spPr>
      </p:pic>
      <p:sp>
        <p:nvSpPr>
          <p:cNvPr id="4" name="Rectangle 3"/>
          <p:cNvSpPr/>
          <p:nvPr/>
        </p:nvSpPr>
        <p:spPr>
          <a:xfrm>
            <a:off x="4204492" y="3435846"/>
            <a:ext cx="1375619"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p:cNvSpPr txBox="1"/>
          <p:nvPr/>
        </p:nvSpPr>
        <p:spPr>
          <a:xfrm>
            <a:off x="4211960" y="4227934"/>
            <a:ext cx="1232197" cy="738664"/>
          </a:xfrm>
          <a:prstGeom prst="rect">
            <a:avLst/>
          </a:prstGeom>
          <a:noFill/>
          <a:ln>
            <a:solidFill>
              <a:schemeClr val="tx1"/>
            </a:solidFill>
          </a:ln>
        </p:spPr>
        <p:txBody>
          <a:bodyPr wrap="none" rtlCol="0">
            <a:spAutoFit/>
          </a:bodyPr>
          <a:lstStyle/>
          <a:p>
            <a:r>
              <a:rPr lang="fr-BE" sz="1400" dirty="0"/>
              <a:t>du fait de son</a:t>
            </a:r>
          </a:p>
          <a:p>
            <a:r>
              <a:rPr lang="fr-BE" sz="1400" dirty="0"/>
              <a:t>tempérament </a:t>
            </a:r>
          </a:p>
          <a:p>
            <a:r>
              <a:rPr lang="fr-BE" sz="1400" dirty="0"/>
              <a:t>plus nerveux ?</a:t>
            </a:r>
          </a:p>
        </p:txBody>
      </p:sp>
      <p:cxnSp>
        <p:nvCxnSpPr>
          <p:cNvPr id="17" name="Connecteur droit avec flèche 16"/>
          <p:cNvCxnSpPr/>
          <p:nvPr/>
        </p:nvCxnSpPr>
        <p:spPr>
          <a:xfrm>
            <a:off x="2843808" y="4868646"/>
            <a:ext cx="1360685"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6516216" y="3286211"/>
            <a:ext cx="2555776" cy="1384995"/>
          </a:xfrm>
          <a:prstGeom prst="rect">
            <a:avLst/>
          </a:prstGeom>
          <a:solidFill>
            <a:schemeClr val="accent6">
              <a:lumMod val="40000"/>
              <a:lumOff val="60000"/>
            </a:schemeClr>
          </a:solidFill>
          <a:ln>
            <a:solidFill>
              <a:schemeClr val="tx1"/>
            </a:solidFill>
          </a:ln>
        </p:spPr>
        <p:txBody>
          <a:bodyPr wrap="square" rtlCol="0">
            <a:spAutoFit/>
          </a:bodyPr>
          <a:lstStyle/>
          <a:p>
            <a:r>
              <a:rPr lang="fr-BE" sz="1400" dirty="0"/>
              <a:t>Selon  </a:t>
            </a:r>
            <a:r>
              <a:rPr lang="fr-BE" sz="1400" dirty="0" err="1"/>
              <a:t>Jaskowski</a:t>
            </a:r>
            <a:r>
              <a:rPr lang="fr-BE" sz="1400" dirty="0"/>
              <a:t> (</a:t>
            </a:r>
            <a:r>
              <a:rPr lang="fr-BE" sz="1400" dirty="0" err="1"/>
              <a:t>Animals</a:t>
            </a:r>
            <a:r>
              <a:rPr lang="fr-BE" sz="1400" dirty="0"/>
              <a:t> 2021)</a:t>
            </a:r>
          </a:p>
          <a:p>
            <a:r>
              <a:rPr lang="fr-BE" sz="1400" dirty="0"/>
              <a:t>- S’il faut choisir un </a:t>
            </a:r>
            <a:r>
              <a:rPr lang="fr-BE" sz="1400" dirty="0" err="1"/>
              <a:t>AINS</a:t>
            </a:r>
            <a:r>
              <a:rPr lang="fr-BE" sz="1400" dirty="0"/>
              <a:t> : FM</a:t>
            </a:r>
          </a:p>
          <a:p>
            <a:r>
              <a:rPr lang="fr-BE" sz="1400" dirty="0"/>
              <a:t>- S’il faut choisir une indication : stress</a:t>
            </a:r>
          </a:p>
          <a:p>
            <a:r>
              <a:rPr lang="fr-BE" sz="1400" dirty="0"/>
              <a:t>(Lors de l’IA ou du TE ou entre le 13</a:t>
            </a:r>
            <a:r>
              <a:rPr lang="fr-BE" sz="1400" baseline="30000" dirty="0"/>
              <a:t>ème</a:t>
            </a:r>
            <a:r>
              <a:rPr lang="fr-BE" sz="1400" dirty="0"/>
              <a:t>/16</a:t>
            </a:r>
            <a:r>
              <a:rPr lang="fr-BE" sz="1400" baseline="30000" dirty="0"/>
              <a:t>ème</a:t>
            </a:r>
            <a:r>
              <a:rPr lang="fr-BE" sz="1400" dirty="0"/>
              <a:t> J </a:t>
            </a:r>
            <a:r>
              <a:rPr lang="fr-BE" sz="1400" dirty="0" err="1"/>
              <a:t>gest</a:t>
            </a:r>
            <a:r>
              <a:rPr lang="fr-BE" sz="1400" dirty="0"/>
              <a:t>)</a:t>
            </a:r>
          </a:p>
        </p:txBody>
      </p:sp>
      <p:cxnSp>
        <p:nvCxnSpPr>
          <p:cNvPr id="19" name="Connecteur droit avec flèche 18"/>
          <p:cNvCxnSpPr/>
          <p:nvPr/>
        </p:nvCxnSpPr>
        <p:spPr>
          <a:xfrm>
            <a:off x="6300192" y="2437372"/>
            <a:ext cx="432048"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à coins arrondis 2"/>
          <p:cNvSpPr/>
          <p:nvPr/>
        </p:nvSpPr>
        <p:spPr>
          <a:xfrm>
            <a:off x="2414185" y="135026"/>
            <a:ext cx="6568503" cy="54143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226" tIns="17113" rIns="34226" bIns="17113" rtlCol="0" anchor="ctr"/>
          <a:lstStyle/>
          <a:p>
            <a:pPr algn="ctr"/>
            <a:r>
              <a:rPr lang="fr-FR" sz="1500" dirty="0" err="1"/>
              <a:t>Nowicki</a:t>
            </a:r>
            <a:r>
              <a:rPr lang="fr-FR" sz="1500" dirty="0"/>
              <a:t> A. </a:t>
            </a:r>
            <a:r>
              <a:rPr lang="fr-FR" sz="1500" dirty="0" err="1"/>
              <a:t>Embryo</a:t>
            </a:r>
            <a:r>
              <a:rPr lang="fr-FR" sz="1500" dirty="0"/>
              <a:t> </a:t>
            </a:r>
            <a:r>
              <a:rPr lang="fr-FR" sz="1500" dirty="0" err="1"/>
              <a:t>transfer</a:t>
            </a:r>
            <a:r>
              <a:rPr lang="fr-FR" sz="1500" dirty="0"/>
              <a:t> as an option to </a:t>
            </a:r>
            <a:r>
              <a:rPr lang="fr-FR" sz="1500" dirty="0" err="1"/>
              <a:t>improve</a:t>
            </a:r>
            <a:r>
              <a:rPr lang="fr-FR" sz="1500" dirty="0"/>
              <a:t> </a:t>
            </a:r>
            <a:r>
              <a:rPr lang="fr-FR" sz="1500" dirty="0" err="1"/>
              <a:t>fertility</a:t>
            </a:r>
            <a:r>
              <a:rPr lang="fr-FR" sz="1500" dirty="0"/>
              <a:t> in </a:t>
            </a:r>
            <a:r>
              <a:rPr lang="fr-FR" sz="1500" dirty="0" err="1"/>
              <a:t>repeat</a:t>
            </a:r>
            <a:r>
              <a:rPr lang="fr-FR" sz="1500" dirty="0"/>
              <a:t> breeder </a:t>
            </a:r>
            <a:r>
              <a:rPr lang="fr-FR" sz="1500" dirty="0" err="1"/>
              <a:t>dairy</a:t>
            </a:r>
            <a:r>
              <a:rPr lang="fr-FR" sz="1500" dirty="0"/>
              <a:t> </a:t>
            </a:r>
            <a:r>
              <a:rPr lang="fr-FR" sz="1500" dirty="0" err="1"/>
              <a:t>cows</a:t>
            </a:r>
            <a:r>
              <a:rPr lang="fr-FR" sz="1500" dirty="0"/>
              <a:t>.  J </a:t>
            </a:r>
            <a:r>
              <a:rPr lang="fr-FR" sz="1500" dirty="0" err="1"/>
              <a:t>Vet</a:t>
            </a:r>
            <a:r>
              <a:rPr lang="fr-FR" sz="1500" dirty="0"/>
              <a:t> </a:t>
            </a:r>
            <a:r>
              <a:rPr lang="fr-FR" sz="1500" dirty="0" err="1"/>
              <a:t>Res</a:t>
            </a:r>
            <a:r>
              <a:rPr lang="fr-FR" sz="1500" dirty="0"/>
              <a:t> 65, 231-237, 2021 (Adapté par Ch. Hanzen 2022)</a:t>
            </a:r>
            <a:endParaRPr lang="fr-BE" sz="1500" dirty="0"/>
          </a:p>
        </p:txBody>
      </p:sp>
      <p:sp>
        <p:nvSpPr>
          <p:cNvPr id="4" name="ZoneTexte 3"/>
          <p:cNvSpPr txBox="1"/>
          <p:nvPr/>
        </p:nvSpPr>
        <p:spPr>
          <a:xfrm>
            <a:off x="241995" y="3858321"/>
            <a:ext cx="2172190" cy="960400"/>
          </a:xfrm>
          <a:prstGeom prst="rect">
            <a:avLst/>
          </a:prstGeom>
          <a:noFill/>
        </p:spPr>
        <p:txBody>
          <a:bodyPr wrap="none" lIns="34226" tIns="17113" rIns="34226" bIns="17113" rtlCol="0">
            <a:spAutoFit/>
          </a:bodyPr>
          <a:lstStyle/>
          <a:p>
            <a:r>
              <a:rPr lang="fr-BE" sz="1200" dirty="0">
                <a:solidFill>
                  <a:schemeClr val="bg1"/>
                </a:solidFill>
              </a:rPr>
              <a:t>TEF : transfert d’embryon frais  </a:t>
            </a:r>
          </a:p>
          <a:p>
            <a:r>
              <a:rPr lang="fr-BE" sz="1200" dirty="0">
                <a:solidFill>
                  <a:schemeClr val="bg1"/>
                </a:solidFill>
              </a:rPr>
              <a:t>TEC : transfert d’embryon congelé</a:t>
            </a:r>
          </a:p>
          <a:p>
            <a:r>
              <a:rPr lang="fr-BE" sz="1200" dirty="0">
                <a:solidFill>
                  <a:schemeClr val="bg1"/>
                </a:solidFill>
              </a:rPr>
              <a:t>IA : Insémination artificielle</a:t>
            </a:r>
          </a:p>
          <a:p>
            <a:r>
              <a:rPr lang="fr-BE" sz="1200" dirty="0" err="1">
                <a:solidFill>
                  <a:schemeClr val="bg1"/>
                </a:solidFill>
              </a:rPr>
              <a:t>IAS</a:t>
            </a:r>
            <a:r>
              <a:rPr lang="fr-BE" sz="1200" dirty="0">
                <a:solidFill>
                  <a:schemeClr val="bg1"/>
                </a:solidFill>
              </a:rPr>
              <a:t> : IA systématique </a:t>
            </a:r>
          </a:p>
          <a:p>
            <a:r>
              <a:rPr lang="fr-BE" sz="1200" dirty="0">
                <a:solidFill>
                  <a:schemeClr val="bg1"/>
                </a:solidFill>
              </a:rPr>
              <a:t>DG : constat de gestation </a:t>
            </a:r>
          </a:p>
        </p:txBody>
      </p:sp>
      <p:graphicFrame>
        <p:nvGraphicFramePr>
          <p:cNvPr id="5" name="Tableau 4"/>
          <p:cNvGraphicFramePr>
            <a:graphicFrameLocks noGrp="1"/>
          </p:cNvGraphicFramePr>
          <p:nvPr>
            <p:extLst>
              <p:ext uri="{D42A27DB-BD31-4B8C-83A1-F6EECF244321}">
                <p14:modId xmlns:p14="http://schemas.microsoft.com/office/powerpoint/2010/main" val="2038462224"/>
              </p:ext>
            </p:extLst>
          </p:nvPr>
        </p:nvGraphicFramePr>
        <p:xfrm>
          <a:off x="2447339" y="812074"/>
          <a:ext cx="6562244" cy="4114587"/>
        </p:xfrm>
        <a:graphic>
          <a:graphicData uri="http://schemas.openxmlformats.org/drawingml/2006/table">
            <a:tbl>
              <a:tblPr/>
              <a:tblGrid>
                <a:gridCol w="441406">
                  <a:extLst>
                    <a:ext uri="{9D8B030D-6E8A-4147-A177-3AD203B41FA5}">
                      <a16:colId xmlns:a16="http://schemas.microsoft.com/office/drawing/2014/main" val="20000"/>
                    </a:ext>
                  </a:extLst>
                </a:gridCol>
                <a:gridCol w="795738">
                  <a:extLst>
                    <a:ext uri="{9D8B030D-6E8A-4147-A177-3AD203B41FA5}">
                      <a16:colId xmlns:a16="http://schemas.microsoft.com/office/drawing/2014/main" val="20001"/>
                    </a:ext>
                  </a:extLst>
                </a:gridCol>
                <a:gridCol w="557909">
                  <a:extLst>
                    <a:ext uri="{9D8B030D-6E8A-4147-A177-3AD203B41FA5}">
                      <a16:colId xmlns:a16="http://schemas.microsoft.com/office/drawing/2014/main" val="20002"/>
                    </a:ext>
                  </a:extLst>
                </a:gridCol>
                <a:gridCol w="3089846">
                  <a:extLst>
                    <a:ext uri="{9D8B030D-6E8A-4147-A177-3AD203B41FA5}">
                      <a16:colId xmlns:a16="http://schemas.microsoft.com/office/drawing/2014/main" val="20003"/>
                    </a:ext>
                  </a:extLst>
                </a:gridCol>
                <a:gridCol w="1677345">
                  <a:extLst>
                    <a:ext uri="{9D8B030D-6E8A-4147-A177-3AD203B41FA5}">
                      <a16:colId xmlns:a16="http://schemas.microsoft.com/office/drawing/2014/main" val="20004"/>
                    </a:ext>
                  </a:extLst>
                </a:gridCol>
              </a:tblGrid>
              <a:tr h="184581">
                <a:tc>
                  <a:txBody>
                    <a:bodyPr/>
                    <a:lstStyle/>
                    <a:p>
                      <a:pPr algn="ctr" fontAlgn="b"/>
                      <a:r>
                        <a:rPr lang="fr-BE" sz="1100" b="0" i="0" u="none" strike="noStrike" dirty="0">
                          <a:solidFill>
                            <a:schemeClr val="bg1"/>
                          </a:solidFill>
                          <a:effectLst/>
                          <a:latin typeface="Calibri"/>
                        </a:rPr>
                        <a:t>N RB</a:t>
                      </a:r>
                    </a:p>
                  </a:txBody>
                  <a:tcPr marL="3558" marR="3558" marT="3581" marB="0" anchor="b">
                    <a:lnL>
                      <a:noFill/>
                    </a:lnL>
                    <a:lnR>
                      <a:noFill/>
                    </a:lnR>
                    <a:lnT>
                      <a:noFill/>
                    </a:lnT>
                    <a:lnB>
                      <a:noFill/>
                    </a:lnB>
                    <a:solidFill>
                      <a:schemeClr val="accent2">
                        <a:lumMod val="75000"/>
                      </a:schemeClr>
                    </a:solidFill>
                  </a:tcPr>
                </a:tc>
                <a:tc>
                  <a:txBody>
                    <a:bodyPr/>
                    <a:lstStyle/>
                    <a:p>
                      <a:pPr algn="ctr" fontAlgn="b"/>
                      <a:r>
                        <a:rPr lang="fr-BE" sz="1100" b="0" i="0" u="none" strike="noStrike" dirty="0">
                          <a:solidFill>
                            <a:schemeClr val="bg1"/>
                          </a:solidFill>
                          <a:effectLst/>
                          <a:latin typeface="Calibri"/>
                        </a:rPr>
                        <a:t>N IA</a:t>
                      </a:r>
                    </a:p>
                  </a:txBody>
                  <a:tcPr marL="3558" marR="3558" marT="3581" marB="0" anchor="b">
                    <a:lnL>
                      <a:noFill/>
                    </a:lnL>
                    <a:lnR>
                      <a:noFill/>
                    </a:lnR>
                    <a:lnT>
                      <a:noFill/>
                    </a:lnT>
                    <a:lnB>
                      <a:noFill/>
                    </a:lnB>
                    <a:solidFill>
                      <a:schemeClr val="accent2">
                        <a:lumMod val="75000"/>
                      </a:schemeClr>
                    </a:solidFill>
                  </a:tcPr>
                </a:tc>
                <a:tc>
                  <a:txBody>
                    <a:bodyPr/>
                    <a:lstStyle/>
                    <a:p>
                      <a:pPr algn="ctr" fontAlgn="b"/>
                      <a:r>
                        <a:rPr lang="fr-BE" sz="1100" b="0" i="0" u="none" strike="noStrike" dirty="0">
                          <a:solidFill>
                            <a:schemeClr val="bg1"/>
                          </a:solidFill>
                          <a:effectLst/>
                          <a:latin typeface="Calibri"/>
                        </a:rPr>
                        <a:t>% </a:t>
                      </a:r>
                      <a:r>
                        <a:rPr lang="fr-BE" sz="1100" b="0" i="0" u="none" strike="noStrike" dirty="0" err="1">
                          <a:solidFill>
                            <a:schemeClr val="bg1"/>
                          </a:solidFill>
                          <a:effectLst/>
                          <a:latin typeface="Calibri"/>
                        </a:rPr>
                        <a:t>Gest</a:t>
                      </a:r>
                      <a:r>
                        <a:rPr lang="fr-BE" sz="1100" b="0" i="0" u="none" strike="noStrike" dirty="0">
                          <a:solidFill>
                            <a:schemeClr val="bg1"/>
                          </a:solidFill>
                          <a:effectLst/>
                          <a:latin typeface="Calibri"/>
                        </a:rPr>
                        <a:t> </a:t>
                      </a:r>
                    </a:p>
                  </a:txBody>
                  <a:tcPr marL="3558" marR="3558" marT="3581" marB="0" anchor="b">
                    <a:lnL>
                      <a:noFill/>
                    </a:lnL>
                    <a:lnR>
                      <a:noFill/>
                    </a:lnR>
                    <a:lnT>
                      <a:noFill/>
                    </a:lnT>
                    <a:lnB>
                      <a:noFill/>
                    </a:lnB>
                    <a:solidFill>
                      <a:schemeClr val="accent2">
                        <a:lumMod val="75000"/>
                      </a:schemeClr>
                    </a:solidFill>
                  </a:tcPr>
                </a:tc>
                <a:tc>
                  <a:txBody>
                    <a:bodyPr/>
                    <a:lstStyle/>
                    <a:p>
                      <a:pPr algn="ctr" fontAlgn="b"/>
                      <a:r>
                        <a:rPr lang="fr-BE" sz="1100" b="0" i="0" u="none" strike="noStrike" dirty="0">
                          <a:solidFill>
                            <a:schemeClr val="bg1"/>
                          </a:solidFill>
                          <a:effectLst/>
                          <a:latin typeface="Calibri"/>
                        </a:rPr>
                        <a:t>Commentaire</a:t>
                      </a:r>
                    </a:p>
                  </a:txBody>
                  <a:tcPr marL="3558" marR="3558" marT="3581" marB="0" anchor="b">
                    <a:lnL>
                      <a:noFill/>
                    </a:lnL>
                    <a:lnR>
                      <a:noFill/>
                    </a:lnR>
                    <a:lnT>
                      <a:noFill/>
                    </a:lnT>
                    <a:lnB>
                      <a:noFill/>
                    </a:lnB>
                    <a:solidFill>
                      <a:schemeClr val="accent2">
                        <a:lumMod val="75000"/>
                      </a:schemeClr>
                    </a:solidFill>
                  </a:tcPr>
                </a:tc>
                <a:tc>
                  <a:txBody>
                    <a:bodyPr/>
                    <a:lstStyle/>
                    <a:p>
                      <a:pPr algn="ctr" fontAlgn="b"/>
                      <a:r>
                        <a:rPr lang="fr-BE" sz="1100" b="0" i="0" u="none" strike="noStrike" dirty="0">
                          <a:solidFill>
                            <a:schemeClr val="bg1"/>
                          </a:solidFill>
                          <a:effectLst/>
                          <a:latin typeface="Calibri"/>
                        </a:rPr>
                        <a:t>Référence</a:t>
                      </a:r>
                    </a:p>
                  </a:txBody>
                  <a:tcPr marL="3558" marR="3558" marT="3581" marB="0" anchor="b">
                    <a:lnL>
                      <a:noFill/>
                    </a:lnL>
                    <a:lnR>
                      <a:noFill/>
                    </a:lnR>
                    <a:lnT>
                      <a:noFill/>
                    </a:lnT>
                    <a:lnB>
                      <a:noFill/>
                    </a:lnB>
                    <a:solidFill>
                      <a:schemeClr val="accent2">
                        <a:lumMod val="75000"/>
                      </a:schemeClr>
                    </a:solidFill>
                  </a:tcPr>
                </a:tc>
                <a:extLst>
                  <a:ext uri="{0D108BD9-81ED-4DB2-BD59-A6C34878D82A}">
                    <a16:rowId xmlns:a16="http://schemas.microsoft.com/office/drawing/2014/main" val="10000"/>
                  </a:ext>
                </a:extLst>
              </a:tr>
              <a:tr h="184581">
                <a:tc>
                  <a:txBody>
                    <a:bodyPr/>
                    <a:lstStyle/>
                    <a:p>
                      <a:pPr algn="ctr" fontAlgn="b"/>
                      <a:r>
                        <a:rPr lang="fr-BE" sz="1100" b="0" i="0" u="none" strike="noStrike" dirty="0">
                          <a:solidFill>
                            <a:schemeClr val="bg1"/>
                          </a:solidFill>
                          <a:effectLst/>
                          <a:latin typeface="Calibri"/>
                        </a:rPr>
                        <a:t>23</a:t>
                      </a:r>
                    </a:p>
                  </a:txBody>
                  <a:tcPr marL="3558" marR="3558" marT="3581" marB="0" anchor="b">
                    <a:lnL>
                      <a:noFill/>
                    </a:lnL>
                    <a:lnR>
                      <a:noFill/>
                    </a:lnR>
                    <a:lnT>
                      <a:noFill/>
                    </a:lnT>
                    <a:lnB>
                      <a:noFill/>
                    </a:lnB>
                    <a:solidFill>
                      <a:schemeClr val="accent3">
                        <a:lumMod val="50000"/>
                      </a:schemeClr>
                    </a:solidFill>
                  </a:tcPr>
                </a:tc>
                <a:tc>
                  <a:txBody>
                    <a:bodyPr/>
                    <a:lstStyle/>
                    <a:p>
                      <a:pPr algn="ctr" fontAlgn="b"/>
                      <a:r>
                        <a:rPr lang="fr-BE" sz="1100" b="0" i="0" u="none" strike="noStrike" dirty="0" err="1">
                          <a:solidFill>
                            <a:schemeClr val="bg1"/>
                          </a:solidFill>
                          <a:effectLst/>
                          <a:latin typeface="Calibri"/>
                        </a:rPr>
                        <a:t>Moy</a:t>
                      </a:r>
                      <a:r>
                        <a:rPr lang="fr-BE" sz="1100" b="0" i="0" u="none" strike="noStrike" dirty="0">
                          <a:solidFill>
                            <a:schemeClr val="bg1"/>
                          </a:solidFill>
                          <a:effectLst/>
                          <a:latin typeface="Calibri"/>
                        </a:rPr>
                        <a:t> 6.2</a:t>
                      </a:r>
                    </a:p>
                  </a:txBody>
                  <a:tcPr marL="3558" marR="3558" marT="3581" marB="0" anchor="b">
                    <a:lnL>
                      <a:noFill/>
                    </a:lnL>
                    <a:lnR>
                      <a:noFill/>
                    </a:lnR>
                    <a:lnT>
                      <a:noFill/>
                    </a:lnT>
                    <a:lnB>
                      <a:noFill/>
                    </a:lnB>
                    <a:solidFill>
                      <a:schemeClr val="accent3">
                        <a:lumMod val="50000"/>
                      </a:schemeClr>
                    </a:solidFill>
                  </a:tcPr>
                </a:tc>
                <a:tc>
                  <a:txBody>
                    <a:bodyPr/>
                    <a:lstStyle/>
                    <a:p>
                      <a:pPr algn="ctr" fontAlgn="b"/>
                      <a:r>
                        <a:rPr lang="fr-BE" sz="1100" b="0" i="0" u="none" strike="noStrike" dirty="0">
                          <a:solidFill>
                            <a:schemeClr val="bg1"/>
                          </a:solidFill>
                          <a:effectLst/>
                          <a:latin typeface="Calibri"/>
                        </a:rPr>
                        <a:t>72</a:t>
                      </a:r>
                    </a:p>
                  </a:txBody>
                  <a:tcPr marL="3558" marR="3558" marT="3581" marB="0" anchor="b">
                    <a:lnL>
                      <a:noFill/>
                    </a:lnL>
                    <a:lnR>
                      <a:noFill/>
                    </a:lnR>
                    <a:lnT>
                      <a:noFill/>
                    </a:lnT>
                    <a:lnB>
                      <a:noFill/>
                    </a:lnB>
                    <a:solidFill>
                      <a:schemeClr val="accent3">
                        <a:lumMod val="50000"/>
                      </a:schemeClr>
                    </a:solidFill>
                  </a:tcPr>
                </a:tc>
                <a:tc>
                  <a:txBody>
                    <a:bodyPr/>
                    <a:lstStyle/>
                    <a:p>
                      <a:pPr algn="l" fontAlgn="b"/>
                      <a:r>
                        <a:rPr lang="fr-BE" sz="1100" b="0" i="0" u="none" strike="noStrike" dirty="0">
                          <a:solidFill>
                            <a:schemeClr val="bg1"/>
                          </a:solidFill>
                          <a:effectLst/>
                          <a:latin typeface="Calibri"/>
                        </a:rPr>
                        <a:t>TEF in vivo</a:t>
                      </a:r>
                    </a:p>
                  </a:txBody>
                  <a:tcPr marL="3558" marR="3558" marT="3581" marB="0" anchor="b">
                    <a:lnL>
                      <a:noFill/>
                    </a:lnL>
                    <a:lnR>
                      <a:noFill/>
                    </a:lnR>
                    <a:lnT>
                      <a:noFill/>
                    </a:lnT>
                    <a:lnB>
                      <a:noFill/>
                    </a:lnB>
                    <a:solidFill>
                      <a:schemeClr val="accent3">
                        <a:lumMod val="50000"/>
                      </a:schemeClr>
                    </a:solidFill>
                  </a:tcPr>
                </a:tc>
                <a:tc>
                  <a:txBody>
                    <a:bodyPr/>
                    <a:lstStyle/>
                    <a:p>
                      <a:pPr algn="l" fontAlgn="b"/>
                      <a:r>
                        <a:rPr lang="fr-BE" sz="1100" b="0" i="0" u="none" strike="noStrike" dirty="0" err="1">
                          <a:solidFill>
                            <a:schemeClr val="bg1"/>
                          </a:solidFill>
                          <a:effectLst/>
                          <a:latin typeface="Calibri"/>
                        </a:rPr>
                        <a:t>Tanabe</a:t>
                      </a:r>
                      <a:r>
                        <a:rPr lang="fr-BE" sz="1100" b="0" i="0" u="none" strike="noStrike" dirty="0">
                          <a:solidFill>
                            <a:schemeClr val="bg1"/>
                          </a:solidFill>
                          <a:effectLst/>
                          <a:latin typeface="Calibri"/>
                        </a:rPr>
                        <a:t> et al. 1985</a:t>
                      </a:r>
                    </a:p>
                  </a:txBody>
                  <a:tcPr marL="3558" marR="3558" marT="3581" marB="0" anchor="b">
                    <a:lnL>
                      <a:noFill/>
                    </a:lnL>
                    <a:lnR>
                      <a:noFill/>
                    </a:lnR>
                    <a:lnT>
                      <a:noFill/>
                    </a:lnT>
                    <a:lnB>
                      <a:noFill/>
                    </a:lnB>
                    <a:solidFill>
                      <a:schemeClr val="accent3">
                        <a:lumMod val="50000"/>
                      </a:schemeClr>
                    </a:solidFill>
                  </a:tcPr>
                </a:tc>
                <a:extLst>
                  <a:ext uri="{0D108BD9-81ED-4DB2-BD59-A6C34878D82A}">
                    <a16:rowId xmlns:a16="http://schemas.microsoft.com/office/drawing/2014/main" val="10001"/>
                  </a:ext>
                </a:extLst>
              </a:tr>
              <a:tr h="238386">
                <a:tc>
                  <a:txBody>
                    <a:bodyPr/>
                    <a:lstStyle/>
                    <a:p>
                      <a:pPr algn="ctr" fontAlgn="b"/>
                      <a:r>
                        <a:rPr lang="fr-BE" sz="1100" b="0" i="0" u="none" strike="noStrike" dirty="0">
                          <a:solidFill>
                            <a:schemeClr val="bg1"/>
                          </a:solidFill>
                          <a:effectLst/>
                          <a:latin typeface="Calibri"/>
                        </a:rPr>
                        <a:t>3858</a:t>
                      </a:r>
                    </a:p>
                  </a:txBody>
                  <a:tcPr marL="3558" marR="3558" marT="3581" marB="0" anchor="b">
                    <a:lnL>
                      <a:noFill/>
                    </a:lnL>
                    <a:lnR>
                      <a:noFill/>
                    </a:lnR>
                    <a:lnT>
                      <a:noFill/>
                    </a:lnT>
                    <a:lnB>
                      <a:noFill/>
                    </a:lnB>
                    <a:solidFill>
                      <a:schemeClr val="tx2">
                        <a:lumMod val="75000"/>
                      </a:schemeClr>
                    </a:solidFill>
                  </a:tcPr>
                </a:tc>
                <a:tc>
                  <a:txBody>
                    <a:bodyPr/>
                    <a:lstStyle/>
                    <a:p>
                      <a:pPr algn="ctr"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41,7</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TE in vivo</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Rodrigues et al. 2007</a:t>
                      </a: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02"/>
                  </a:ext>
                </a:extLst>
              </a:tr>
              <a:tr h="184581">
                <a:tc>
                  <a:txBody>
                    <a:bodyPr/>
                    <a:lstStyle/>
                    <a:p>
                      <a:pPr algn="ctr" fontAlgn="b"/>
                      <a:r>
                        <a:rPr lang="fr-BE" sz="1100" b="0" i="0" u="none" strike="noStrike" dirty="0">
                          <a:solidFill>
                            <a:schemeClr val="bg1"/>
                          </a:solidFill>
                          <a:effectLst/>
                          <a:latin typeface="Calibri"/>
                        </a:rPr>
                        <a:t>5693</a:t>
                      </a:r>
                    </a:p>
                  </a:txBody>
                  <a:tcPr marL="3558" marR="3558" marT="3581" marB="0" anchor="b">
                    <a:lnL>
                      <a:noFill/>
                    </a:lnL>
                    <a:lnR>
                      <a:noFill/>
                    </a:lnR>
                    <a:lnT>
                      <a:noFill/>
                    </a:lnT>
                    <a:lnB>
                      <a:noFill/>
                    </a:lnB>
                    <a:solidFill>
                      <a:schemeClr val="tx2">
                        <a:lumMod val="75000"/>
                      </a:schemeClr>
                    </a:solidFill>
                  </a:tcPr>
                </a:tc>
                <a:tc>
                  <a:txBody>
                    <a:bodyPr/>
                    <a:lstStyle/>
                    <a:p>
                      <a:pPr algn="ctr"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rgbClr val="FFFF00"/>
                          </a:solidFill>
                          <a:effectLst/>
                          <a:latin typeface="Calibri"/>
                        </a:rPr>
                        <a:t>17,9</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rgbClr val="FFFF00"/>
                          </a:solidFill>
                          <a:effectLst/>
                          <a:latin typeface="Calibri"/>
                        </a:rPr>
                        <a:t>IA </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03"/>
                  </a:ext>
                </a:extLst>
              </a:tr>
              <a:tr h="184581">
                <a:tc>
                  <a:txBody>
                    <a:bodyPr/>
                    <a:lstStyle/>
                    <a:p>
                      <a:pPr algn="ctr" fontAlgn="b"/>
                      <a:r>
                        <a:rPr lang="fr-BE" sz="1100" b="0" i="0" u="none" strike="noStrike" dirty="0">
                          <a:solidFill>
                            <a:schemeClr val="bg1"/>
                          </a:solidFill>
                          <a:effectLst/>
                          <a:latin typeface="Calibri"/>
                        </a:rPr>
                        <a:t>24</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&gt;1</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53,8</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TEC in vivo</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Son et al. 2007</a:t>
                      </a: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04"/>
                  </a:ext>
                </a:extLst>
              </a:tr>
              <a:tr h="184581">
                <a:tc>
                  <a:txBody>
                    <a:bodyPr/>
                    <a:lstStyle/>
                    <a:p>
                      <a:pPr algn="ctr" fontAlgn="b"/>
                      <a:r>
                        <a:rPr lang="fr-BE" sz="1100" b="0" i="0" u="none" strike="noStrike">
                          <a:solidFill>
                            <a:schemeClr val="bg1"/>
                          </a:solidFill>
                          <a:effectLst/>
                          <a:latin typeface="Calibri"/>
                        </a:rPr>
                        <a:t>13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&gt;1</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rgbClr val="FFFF00"/>
                          </a:solidFill>
                          <a:effectLst/>
                          <a:latin typeface="Calibri"/>
                        </a:rPr>
                        <a:t>18,5</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rgbClr val="FFFF00"/>
                          </a:solidFill>
                          <a:effectLst/>
                          <a:latin typeface="Calibri"/>
                        </a:rPr>
                        <a:t>IA sur œstrus détecté</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05"/>
                  </a:ext>
                </a:extLst>
              </a:tr>
              <a:tr h="184581">
                <a:tc>
                  <a:txBody>
                    <a:bodyPr/>
                    <a:lstStyle/>
                    <a:p>
                      <a:pPr algn="ctr" fontAlgn="b"/>
                      <a:r>
                        <a:rPr lang="fr-BE" sz="1100" b="0" i="0" u="none" strike="noStrike">
                          <a:solidFill>
                            <a:schemeClr val="bg1"/>
                          </a:solidFill>
                          <a:effectLst/>
                          <a:latin typeface="Calibri"/>
                        </a:rPr>
                        <a:t>13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&gt;1</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rgbClr val="FFFF00"/>
                          </a:solidFill>
                          <a:effectLst/>
                          <a:latin typeface="Calibri"/>
                        </a:rPr>
                        <a:t>7,7</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rgbClr val="FFFF00"/>
                          </a:solidFill>
                          <a:effectLst/>
                          <a:latin typeface="Calibri"/>
                        </a:rPr>
                        <a:t>TAI  </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06"/>
                  </a:ext>
                </a:extLst>
              </a:tr>
              <a:tr h="184581">
                <a:tc>
                  <a:txBody>
                    <a:bodyPr/>
                    <a:lstStyle/>
                    <a:p>
                      <a:pPr algn="ctr" fontAlgn="b"/>
                      <a:r>
                        <a:rPr lang="fr-BE" sz="1100" b="0" i="0" u="none" strike="noStrike" dirty="0">
                          <a:solidFill>
                            <a:schemeClr val="bg1"/>
                          </a:solidFill>
                          <a:effectLst/>
                          <a:latin typeface="Calibri"/>
                        </a:rPr>
                        <a:t>334</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43,1</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IA puis TEC in vitro; DG 35-70: vaches et génisses</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err="1">
                          <a:solidFill>
                            <a:schemeClr val="bg1"/>
                          </a:solidFill>
                          <a:effectLst/>
                          <a:latin typeface="Calibri"/>
                        </a:rPr>
                        <a:t>Dochi</a:t>
                      </a:r>
                      <a:r>
                        <a:rPr lang="fr-BE" sz="1100" b="0" i="0" u="none" strike="noStrike" dirty="0">
                          <a:solidFill>
                            <a:schemeClr val="bg1"/>
                          </a:solidFill>
                          <a:effectLst/>
                          <a:latin typeface="Calibri"/>
                        </a:rPr>
                        <a:t> et al. 2008</a:t>
                      </a: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07"/>
                  </a:ext>
                </a:extLst>
              </a:tr>
              <a:tr h="184581">
                <a:tc>
                  <a:txBody>
                    <a:bodyPr/>
                    <a:lstStyle/>
                    <a:p>
                      <a:pPr algn="ctr" fontAlgn="b"/>
                      <a:r>
                        <a:rPr lang="fr-BE" sz="1100" b="0" i="0" u="none" strike="noStrike">
                          <a:solidFill>
                            <a:schemeClr val="bg1"/>
                          </a:solidFill>
                          <a:effectLst/>
                          <a:latin typeface="Calibri"/>
                        </a:rPr>
                        <a:t>198</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23,2</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a:solidFill>
                            <a:schemeClr val="bg1"/>
                          </a:solidFill>
                          <a:effectLst/>
                          <a:latin typeface="Calibri"/>
                        </a:rPr>
                        <a:t>TEC in vitro; DG 35-70: vaches et génisses</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08"/>
                  </a:ext>
                </a:extLst>
              </a:tr>
              <a:tr h="184581">
                <a:tc>
                  <a:txBody>
                    <a:bodyPr/>
                    <a:lstStyle/>
                    <a:p>
                      <a:pPr algn="ctr" fontAlgn="b"/>
                      <a:r>
                        <a:rPr lang="fr-BE" sz="1100" b="0" i="0" u="none" strike="noStrike">
                          <a:solidFill>
                            <a:schemeClr val="bg1"/>
                          </a:solidFill>
                          <a:effectLst/>
                          <a:latin typeface="Calibri"/>
                        </a:rPr>
                        <a:t>61</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49,2</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IA puis TEC in vitro; DG 35-70: génisses</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09"/>
                  </a:ext>
                </a:extLst>
              </a:tr>
              <a:tr h="184581">
                <a:tc>
                  <a:txBody>
                    <a:bodyPr/>
                    <a:lstStyle/>
                    <a:p>
                      <a:pPr algn="ctr" fontAlgn="b"/>
                      <a:r>
                        <a:rPr lang="fr-BE" sz="1100" b="0" i="0" u="none" strike="noStrike">
                          <a:solidFill>
                            <a:schemeClr val="bg1"/>
                          </a:solidFill>
                          <a:effectLst/>
                          <a:latin typeface="Calibri"/>
                        </a:rPr>
                        <a:t>273</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41,5</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IA puis TEC in vitro; DG 35-70: vaches</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10"/>
                  </a:ext>
                </a:extLst>
              </a:tr>
              <a:tr h="184581">
                <a:tc>
                  <a:txBody>
                    <a:bodyPr/>
                    <a:lstStyle/>
                    <a:p>
                      <a:pPr algn="ctr" fontAlgn="b"/>
                      <a:r>
                        <a:rPr lang="fr-BE" sz="1100" b="0" i="0" u="none" strike="noStrike">
                          <a:solidFill>
                            <a:schemeClr val="bg1"/>
                          </a:solidFill>
                          <a:effectLst/>
                          <a:latin typeface="Calibri"/>
                        </a:rPr>
                        <a:t>61</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29,5</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it-IT" sz="1100" b="0" i="0" u="none" strike="noStrike" dirty="0">
                          <a:solidFill>
                            <a:schemeClr val="bg1"/>
                          </a:solidFill>
                          <a:effectLst/>
                          <a:latin typeface="Calibri"/>
                        </a:rPr>
                        <a:t>TEC in vitro; DG 35-70: génisses</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11"/>
                  </a:ext>
                </a:extLst>
              </a:tr>
              <a:tr h="184581">
                <a:tc>
                  <a:txBody>
                    <a:bodyPr/>
                    <a:lstStyle/>
                    <a:p>
                      <a:pPr algn="ctr" fontAlgn="b"/>
                      <a:r>
                        <a:rPr lang="fr-BE" sz="1100" b="0" i="0" u="none" strike="noStrike">
                          <a:solidFill>
                            <a:schemeClr val="bg1"/>
                          </a:solidFill>
                          <a:effectLst/>
                          <a:latin typeface="Calibri"/>
                        </a:rPr>
                        <a:t>137</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&gt;2 </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20,4</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it-IT" sz="1100" b="0" i="0" u="none" strike="noStrike">
                          <a:solidFill>
                            <a:schemeClr val="bg1"/>
                          </a:solidFill>
                          <a:effectLst/>
                          <a:latin typeface="Calibri"/>
                        </a:rPr>
                        <a:t>TEC in vitro; DG 35-70: vaches</a:t>
                      </a:r>
                    </a:p>
                  </a:txBody>
                  <a:tcPr marL="3558" marR="3558" marT="3581" marB="0" anchor="b">
                    <a:lnL>
                      <a:noFill/>
                    </a:lnL>
                    <a:lnR>
                      <a:noFill/>
                    </a:lnR>
                    <a:lnT>
                      <a:noFill/>
                    </a:lnT>
                    <a:lnB>
                      <a:noFill/>
                    </a:lnB>
                    <a:solidFill>
                      <a:schemeClr val="tx2">
                        <a:lumMod val="75000"/>
                      </a:schemeClr>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12"/>
                  </a:ext>
                </a:extLst>
              </a:tr>
              <a:tr h="184581">
                <a:tc>
                  <a:txBody>
                    <a:bodyPr/>
                    <a:lstStyle/>
                    <a:p>
                      <a:pPr algn="ctr" fontAlgn="b"/>
                      <a:r>
                        <a:rPr lang="fr-BE" sz="1100" b="0" i="0" u="none" strike="noStrike" dirty="0">
                          <a:solidFill>
                            <a:schemeClr val="bg1"/>
                          </a:solidFill>
                          <a:effectLst/>
                          <a:latin typeface="Calibri"/>
                        </a:rPr>
                        <a:t>151</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rgbClr val="FFFF00"/>
                          </a:solidFill>
                          <a:effectLst/>
                          <a:latin typeface="Calibri"/>
                        </a:rPr>
                        <a:t>31,3</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err="1">
                          <a:solidFill>
                            <a:srgbClr val="FFFF00"/>
                          </a:solidFill>
                          <a:effectLst/>
                          <a:latin typeface="Calibri"/>
                        </a:rPr>
                        <a:t>IAS</a:t>
                      </a:r>
                      <a:r>
                        <a:rPr lang="fr-BE" sz="1100" b="0" i="0" u="none" strike="noStrike" dirty="0">
                          <a:solidFill>
                            <a:srgbClr val="FFFF00"/>
                          </a:solidFill>
                          <a:effectLst/>
                          <a:latin typeface="Calibri"/>
                        </a:rPr>
                        <a:t>, DG 32</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a:solidFill>
                            <a:schemeClr val="bg1"/>
                          </a:solidFill>
                          <a:effectLst/>
                          <a:latin typeface="Calibri"/>
                        </a:rPr>
                        <a:t>Block et al. 2010</a:t>
                      </a: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3"/>
                  </a:ext>
                </a:extLst>
              </a:tr>
              <a:tr h="184581">
                <a:tc>
                  <a:txBody>
                    <a:bodyPr/>
                    <a:lstStyle/>
                    <a:p>
                      <a:pPr algn="ctr" fontAlgn="b"/>
                      <a:r>
                        <a:rPr lang="fr-BE" sz="1100" b="0" i="0" u="none" strike="noStrike">
                          <a:solidFill>
                            <a:schemeClr val="bg1"/>
                          </a:solidFill>
                          <a:effectLst/>
                          <a:latin typeface="Calibri"/>
                        </a:rPr>
                        <a:t>142</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27,7</a:t>
                      </a:r>
                    </a:p>
                  </a:txBody>
                  <a:tcPr marL="3558" marR="3558" marT="3581" marB="0" anchor="b">
                    <a:lnL>
                      <a:noFill/>
                    </a:lnL>
                    <a:lnR>
                      <a:noFill/>
                    </a:lnR>
                    <a:lnT>
                      <a:noFill/>
                    </a:lnT>
                    <a:lnB>
                      <a:noFill/>
                    </a:lnB>
                    <a:solidFill>
                      <a:srgbClr val="006600"/>
                    </a:solidFill>
                  </a:tcPr>
                </a:tc>
                <a:tc>
                  <a:txBody>
                    <a:bodyPr/>
                    <a:lstStyle/>
                    <a:p>
                      <a:pPr algn="l" fontAlgn="b"/>
                      <a:r>
                        <a:rPr lang="it-IT" sz="1100" b="0" i="0" u="none" strike="noStrike" dirty="0">
                          <a:solidFill>
                            <a:schemeClr val="bg1"/>
                          </a:solidFill>
                          <a:effectLst/>
                          <a:latin typeface="Calibri"/>
                        </a:rPr>
                        <a:t>TEC in vitro sperme sexé, DG 32</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4"/>
                  </a:ext>
                </a:extLst>
              </a:tr>
              <a:tr h="184581">
                <a:tc>
                  <a:txBody>
                    <a:bodyPr/>
                    <a:lstStyle/>
                    <a:p>
                      <a:pPr algn="ctr" fontAlgn="b"/>
                      <a:r>
                        <a:rPr lang="fr-BE" sz="1100" b="0" i="0" u="none" strike="noStrike">
                          <a:solidFill>
                            <a:schemeClr val="bg1"/>
                          </a:solidFill>
                          <a:effectLst/>
                          <a:latin typeface="Calibri"/>
                        </a:rPr>
                        <a:t>96</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50,5</a:t>
                      </a:r>
                    </a:p>
                  </a:txBody>
                  <a:tcPr marL="3558" marR="3558" marT="3581" marB="0" anchor="b">
                    <a:lnL>
                      <a:noFill/>
                    </a:lnL>
                    <a:lnR>
                      <a:noFill/>
                    </a:lnR>
                    <a:lnT>
                      <a:noFill/>
                    </a:lnT>
                    <a:lnB>
                      <a:noFill/>
                    </a:lnB>
                    <a:solidFill>
                      <a:srgbClr val="006600"/>
                    </a:solidFill>
                  </a:tcPr>
                </a:tc>
                <a:tc>
                  <a:txBody>
                    <a:bodyPr/>
                    <a:lstStyle/>
                    <a:p>
                      <a:pPr algn="l" fontAlgn="b"/>
                      <a:r>
                        <a:rPr lang="it-IT" sz="1100" b="0" i="0" u="none" strike="noStrike" dirty="0">
                          <a:solidFill>
                            <a:schemeClr val="bg1"/>
                          </a:solidFill>
                          <a:effectLst/>
                          <a:latin typeface="Calibri"/>
                        </a:rPr>
                        <a:t>TEF in vitro sperme sexé, DG 32</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5"/>
                  </a:ext>
                </a:extLst>
              </a:tr>
              <a:tr h="184581">
                <a:tc>
                  <a:txBody>
                    <a:bodyPr/>
                    <a:lstStyle/>
                    <a:p>
                      <a:pPr algn="ctr" fontAlgn="b"/>
                      <a:r>
                        <a:rPr lang="fr-BE" sz="1100" b="0" i="0" u="none" strike="noStrike" dirty="0">
                          <a:solidFill>
                            <a:schemeClr val="bg1"/>
                          </a:solidFill>
                          <a:effectLst/>
                          <a:latin typeface="Calibri"/>
                        </a:rPr>
                        <a:t>651</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a:solidFill>
                            <a:schemeClr val="bg1"/>
                          </a:solidFill>
                          <a:effectLst/>
                          <a:latin typeface="Calibri"/>
                        </a:rPr>
                        <a:t>42,9</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it-IT" sz="1100" b="0" i="0" u="none" strike="noStrike" dirty="0">
                          <a:solidFill>
                            <a:schemeClr val="bg1"/>
                          </a:solidFill>
                          <a:effectLst/>
                          <a:latin typeface="Calibri"/>
                        </a:rPr>
                        <a:t>TEC in vivo, DG 30</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a:solidFill>
                            <a:schemeClr val="bg1"/>
                          </a:solidFill>
                          <a:effectLst/>
                          <a:latin typeface="Calibri"/>
                        </a:rPr>
                        <a:t>Rodrigues et al. 2010</a:t>
                      </a: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16"/>
                  </a:ext>
                </a:extLst>
              </a:tr>
              <a:tr h="184581">
                <a:tc>
                  <a:txBody>
                    <a:bodyPr/>
                    <a:lstStyle/>
                    <a:p>
                      <a:pPr algn="ctr" fontAlgn="b"/>
                      <a:r>
                        <a:rPr lang="fr-BE" sz="1100" b="0" i="0" u="none" strike="noStrike" dirty="0">
                          <a:solidFill>
                            <a:schemeClr val="bg1"/>
                          </a:solidFill>
                          <a:effectLst/>
                          <a:latin typeface="Calibri"/>
                        </a:rPr>
                        <a:t>114</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52,6</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IA puis TEC in vivo, vaches</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a:solidFill>
                            <a:schemeClr val="bg1"/>
                          </a:solidFill>
                          <a:effectLst/>
                          <a:latin typeface="Calibri"/>
                        </a:rPr>
                        <a:t>Canu et al. 2010</a:t>
                      </a: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7"/>
                  </a:ext>
                </a:extLst>
              </a:tr>
              <a:tr h="184581">
                <a:tc>
                  <a:txBody>
                    <a:bodyPr/>
                    <a:lstStyle/>
                    <a:p>
                      <a:pPr algn="ctr" fontAlgn="b"/>
                      <a:r>
                        <a:rPr lang="fr-BE" sz="1100" b="0" i="0" u="none" strike="noStrike" dirty="0">
                          <a:solidFill>
                            <a:schemeClr val="bg1"/>
                          </a:solidFill>
                          <a:effectLst/>
                          <a:latin typeface="Calibri"/>
                        </a:rPr>
                        <a:t>14</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dirty="0">
                          <a:solidFill>
                            <a:schemeClr val="bg1"/>
                          </a:solidFill>
                          <a:effectLst/>
                          <a:latin typeface="Calibri"/>
                        </a:rPr>
                        <a:t>57</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IA puis TEC in vivo, génisses</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8"/>
                  </a:ext>
                </a:extLst>
              </a:tr>
              <a:tr h="184581">
                <a:tc>
                  <a:txBody>
                    <a:bodyPr/>
                    <a:lstStyle/>
                    <a:p>
                      <a:pPr algn="ctr" fontAlgn="b"/>
                      <a:r>
                        <a:rPr lang="fr-BE" sz="1100" b="0" i="0" u="none" strike="noStrike">
                          <a:solidFill>
                            <a:schemeClr val="bg1"/>
                          </a:solidFill>
                          <a:effectLst/>
                          <a:latin typeface="Calibri"/>
                        </a:rPr>
                        <a:t>51</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49</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TEC in vivo, vaches</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19"/>
                  </a:ext>
                </a:extLst>
              </a:tr>
              <a:tr h="184581">
                <a:tc>
                  <a:txBody>
                    <a:bodyPr/>
                    <a:lstStyle/>
                    <a:p>
                      <a:pPr algn="ctr" fontAlgn="b"/>
                      <a:r>
                        <a:rPr lang="fr-BE" sz="1100" b="0" i="0" u="none" strike="noStrike">
                          <a:solidFill>
                            <a:schemeClr val="bg1"/>
                          </a:solidFill>
                          <a:effectLst/>
                          <a:latin typeface="Calibri"/>
                        </a:rPr>
                        <a:t>373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&gt; 3</a:t>
                      </a:r>
                    </a:p>
                  </a:txBody>
                  <a:tcPr marL="3558" marR="3558" marT="3581" marB="0" anchor="b">
                    <a:lnL>
                      <a:noFill/>
                    </a:lnL>
                    <a:lnR>
                      <a:noFill/>
                    </a:lnR>
                    <a:lnT>
                      <a:noFill/>
                    </a:lnT>
                    <a:lnB>
                      <a:noFill/>
                    </a:lnB>
                    <a:solidFill>
                      <a:srgbClr val="006600"/>
                    </a:solidFill>
                  </a:tcPr>
                </a:tc>
                <a:tc>
                  <a:txBody>
                    <a:bodyPr/>
                    <a:lstStyle/>
                    <a:p>
                      <a:pPr algn="ctr" fontAlgn="b"/>
                      <a:r>
                        <a:rPr lang="fr-BE" sz="1100" b="0" i="0" u="none" strike="noStrike">
                          <a:solidFill>
                            <a:schemeClr val="bg1"/>
                          </a:solidFill>
                          <a:effectLst/>
                          <a:latin typeface="Calibri"/>
                        </a:rPr>
                        <a:t>66,2</a:t>
                      </a:r>
                    </a:p>
                  </a:txBody>
                  <a:tcPr marL="3558" marR="3558" marT="3581" marB="0" anchor="b">
                    <a:lnL>
                      <a:noFill/>
                    </a:lnL>
                    <a:lnR>
                      <a:noFill/>
                    </a:lnR>
                    <a:lnT>
                      <a:noFill/>
                    </a:lnT>
                    <a:lnB>
                      <a:noFill/>
                    </a:lnB>
                    <a:solidFill>
                      <a:srgbClr val="006600"/>
                    </a:solidFill>
                  </a:tcPr>
                </a:tc>
                <a:tc>
                  <a:txBody>
                    <a:bodyPr/>
                    <a:lstStyle/>
                    <a:p>
                      <a:pPr algn="l" fontAlgn="b"/>
                      <a:r>
                        <a:rPr lang="fr-BE" sz="1100" b="0" i="0" u="none" strike="noStrike" dirty="0">
                          <a:solidFill>
                            <a:schemeClr val="bg1"/>
                          </a:solidFill>
                          <a:effectLst/>
                          <a:latin typeface="Calibri"/>
                        </a:rPr>
                        <a:t>TEC in vivo, génisses</a:t>
                      </a:r>
                    </a:p>
                  </a:txBody>
                  <a:tcPr marL="3558" marR="3558" marT="3581" marB="0" anchor="b">
                    <a:lnL>
                      <a:noFill/>
                    </a:lnL>
                    <a:lnR>
                      <a:noFill/>
                    </a:lnR>
                    <a:lnT>
                      <a:noFill/>
                    </a:lnT>
                    <a:lnB>
                      <a:noFill/>
                    </a:lnB>
                    <a:solidFill>
                      <a:srgbClr val="006600"/>
                    </a:solidFill>
                  </a:tcPr>
                </a:tc>
                <a:tc>
                  <a:txBody>
                    <a:bodyPr/>
                    <a:lstStyle/>
                    <a:p>
                      <a:pPr algn="l" fontAlgn="b"/>
                      <a:endParaRPr lang="fr-BE" sz="1100" b="0" i="0" u="none" strike="noStrike" dirty="0">
                        <a:solidFill>
                          <a:schemeClr val="bg1"/>
                        </a:solidFill>
                        <a:effectLst/>
                        <a:latin typeface="Calibri"/>
                      </a:endParaRPr>
                    </a:p>
                  </a:txBody>
                  <a:tcPr marL="3558" marR="3558" marT="3581" marB="0" anchor="b">
                    <a:lnL>
                      <a:noFill/>
                    </a:lnL>
                    <a:lnR>
                      <a:noFill/>
                    </a:lnR>
                    <a:lnT>
                      <a:noFill/>
                    </a:lnT>
                    <a:lnB>
                      <a:noFill/>
                    </a:lnB>
                    <a:solidFill>
                      <a:srgbClr val="006600"/>
                    </a:solidFill>
                  </a:tcPr>
                </a:tc>
                <a:extLst>
                  <a:ext uri="{0D108BD9-81ED-4DB2-BD59-A6C34878D82A}">
                    <a16:rowId xmlns:a16="http://schemas.microsoft.com/office/drawing/2014/main" val="10020"/>
                  </a:ext>
                </a:extLst>
              </a:tr>
              <a:tr h="184581">
                <a:tc>
                  <a:txBody>
                    <a:bodyPr/>
                    <a:lstStyle/>
                    <a:p>
                      <a:pPr algn="ctr" fontAlgn="b"/>
                      <a:r>
                        <a:rPr lang="fr-BE" sz="1100" b="0" i="0" u="none" strike="noStrike" dirty="0">
                          <a:solidFill>
                            <a:schemeClr val="bg1"/>
                          </a:solidFill>
                          <a:effectLst/>
                          <a:latin typeface="Calibri"/>
                        </a:rPr>
                        <a:t>1122</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&gt; 3</a:t>
                      </a:r>
                    </a:p>
                  </a:txBody>
                  <a:tcPr marL="3558" marR="3558" marT="3581" marB="0" anchor="b">
                    <a:lnL>
                      <a:noFill/>
                    </a:lnL>
                    <a:lnR>
                      <a:noFill/>
                    </a:lnR>
                    <a:lnT>
                      <a:noFill/>
                    </a:lnT>
                    <a:lnB>
                      <a:noFill/>
                    </a:lnB>
                    <a:solidFill>
                      <a:schemeClr val="tx2">
                        <a:lumMod val="75000"/>
                      </a:schemeClr>
                    </a:solidFill>
                  </a:tcPr>
                </a:tc>
                <a:tc>
                  <a:txBody>
                    <a:bodyPr/>
                    <a:lstStyle/>
                    <a:p>
                      <a:pPr algn="ctr" fontAlgn="b"/>
                      <a:r>
                        <a:rPr lang="fr-BE" sz="1100" b="0" i="0" u="none" strike="noStrike" dirty="0">
                          <a:solidFill>
                            <a:schemeClr val="bg1"/>
                          </a:solidFill>
                          <a:effectLst/>
                          <a:latin typeface="Calibri"/>
                        </a:rPr>
                        <a:t>46,9</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it-IT" sz="1100" b="0" i="0" u="none" strike="noStrike" dirty="0">
                          <a:solidFill>
                            <a:schemeClr val="bg1"/>
                          </a:solidFill>
                          <a:effectLst/>
                          <a:latin typeface="Calibri"/>
                        </a:rPr>
                        <a:t>IA puis TEC in vitro; DG 40-60</a:t>
                      </a:r>
                    </a:p>
                  </a:txBody>
                  <a:tcPr marL="3558" marR="3558" marT="3581" marB="0" anchor="b">
                    <a:lnL>
                      <a:noFill/>
                    </a:lnL>
                    <a:lnR>
                      <a:noFill/>
                    </a:lnR>
                    <a:lnT>
                      <a:noFill/>
                    </a:lnT>
                    <a:lnB>
                      <a:noFill/>
                    </a:lnB>
                    <a:solidFill>
                      <a:schemeClr val="tx2">
                        <a:lumMod val="75000"/>
                      </a:schemeClr>
                    </a:solidFill>
                  </a:tcPr>
                </a:tc>
                <a:tc>
                  <a:txBody>
                    <a:bodyPr/>
                    <a:lstStyle/>
                    <a:p>
                      <a:pPr algn="l" fontAlgn="b"/>
                      <a:r>
                        <a:rPr lang="fr-BE" sz="1100" b="0" i="0" u="none" strike="noStrike" dirty="0" err="1">
                          <a:solidFill>
                            <a:schemeClr val="bg1"/>
                          </a:solidFill>
                          <a:effectLst/>
                          <a:latin typeface="Calibri"/>
                        </a:rPr>
                        <a:t>Yaginuma</a:t>
                      </a:r>
                      <a:r>
                        <a:rPr lang="fr-BE" sz="1100" b="0" i="0" u="none" strike="noStrike" dirty="0">
                          <a:solidFill>
                            <a:schemeClr val="bg1"/>
                          </a:solidFill>
                          <a:effectLst/>
                          <a:latin typeface="Calibri"/>
                        </a:rPr>
                        <a:t> et al 2019</a:t>
                      </a:r>
                    </a:p>
                  </a:txBody>
                  <a:tcPr marL="3558" marR="3558" marT="3581" marB="0" anchor="b">
                    <a:lnL>
                      <a:noFill/>
                    </a:lnL>
                    <a:lnR>
                      <a:noFill/>
                    </a:lnR>
                    <a:lnT>
                      <a:noFill/>
                    </a:lnT>
                    <a:lnB>
                      <a:noFill/>
                    </a:lnB>
                    <a:solidFill>
                      <a:schemeClr val="tx2">
                        <a:lumMod val="75000"/>
                      </a:schemeClr>
                    </a:solidFill>
                  </a:tcPr>
                </a:tc>
                <a:extLst>
                  <a:ext uri="{0D108BD9-81ED-4DB2-BD59-A6C34878D82A}">
                    <a16:rowId xmlns:a16="http://schemas.microsoft.com/office/drawing/2014/main" val="10021"/>
                  </a:ext>
                </a:extLst>
              </a:tr>
            </a:tbl>
          </a:graphicData>
        </a:graphic>
      </p:graphicFrame>
      <p:sp>
        <p:nvSpPr>
          <p:cNvPr id="6" name="Rectangle à coins arrondis 5"/>
          <p:cNvSpPr/>
          <p:nvPr/>
        </p:nvSpPr>
        <p:spPr>
          <a:xfrm>
            <a:off x="72008" y="135026"/>
            <a:ext cx="2267744"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lvl="1"/>
            <a:r>
              <a:rPr lang="fr-BE" sz="2000" dirty="0"/>
              <a:t>Un embryon thérapeutique  ?</a:t>
            </a:r>
          </a:p>
        </p:txBody>
      </p:sp>
      <p:sp>
        <p:nvSpPr>
          <p:cNvPr id="2" name="ZoneTexte 1">
            <a:extLst>
              <a:ext uri="{FF2B5EF4-FFF2-40B4-BE49-F238E27FC236}">
                <a16:creationId xmlns:a16="http://schemas.microsoft.com/office/drawing/2014/main" id="{89D8881C-6344-5426-EB11-377088EC2B74}"/>
              </a:ext>
            </a:extLst>
          </p:cNvPr>
          <p:cNvSpPr txBox="1"/>
          <p:nvPr/>
        </p:nvSpPr>
        <p:spPr>
          <a:xfrm>
            <a:off x="134417" y="1275606"/>
            <a:ext cx="2022925" cy="219226"/>
          </a:xfrm>
          <a:prstGeom prst="rect">
            <a:avLst/>
          </a:prstGeom>
          <a:noFill/>
        </p:spPr>
        <p:txBody>
          <a:bodyPr wrap="none" lIns="34226" tIns="17113" rIns="34226" bIns="17113" rtlCol="0">
            <a:spAutoFit/>
          </a:bodyPr>
          <a:lstStyle/>
          <a:p>
            <a:r>
              <a:rPr lang="fr-BE" sz="1200" dirty="0">
                <a:solidFill>
                  <a:schemeClr val="bg1"/>
                </a:solidFill>
              </a:rPr>
              <a:t>Après ou non une insémination</a:t>
            </a:r>
          </a:p>
        </p:txBody>
      </p:sp>
      <p:cxnSp>
        <p:nvCxnSpPr>
          <p:cNvPr id="8" name="Connecteur droit avec flèche 7">
            <a:extLst>
              <a:ext uri="{FF2B5EF4-FFF2-40B4-BE49-F238E27FC236}">
                <a16:creationId xmlns:a16="http://schemas.microsoft.com/office/drawing/2014/main" id="{6009B2DF-76F3-977A-671D-A0793A525A82}"/>
              </a:ext>
            </a:extLst>
          </p:cNvPr>
          <p:cNvCxnSpPr/>
          <p:nvPr/>
        </p:nvCxnSpPr>
        <p:spPr>
          <a:xfrm>
            <a:off x="1043608" y="927114"/>
            <a:ext cx="0" cy="3484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4892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285961" y="1707654"/>
            <a:ext cx="7272808" cy="2542363"/>
          </a:xfrm>
          <a:prstGeom prst="rect">
            <a:avLst/>
          </a:prstGeom>
        </p:spPr>
        <p:txBody>
          <a:bodyPr wrap="square">
            <a:spAutoFit/>
          </a:bodyPr>
          <a:lstStyle/>
          <a:p>
            <a:pPr marL="285750" indent="-285750">
              <a:lnSpc>
                <a:spcPct val="150000"/>
              </a:lnSpc>
              <a:buFont typeface="Arial" panose="020B0604020202020204" pitchFamily="34" charset="0"/>
              <a:buChar char="•"/>
            </a:pPr>
            <a:r>
              <a:rPr lang="fr-FR" dirty="0">
                <a:solidFill>
                  <a:schemeClr val="bg1"/>
                </a:solidFill>
              </a:rPr>
              <a:t>Il contribue à augmenter le % de gestation </a:t>
            </a:r>
          </a:p>
          <a:p>
            <a:pPr marL="285750" indent="-285750">
              <a:lnSpc>
                <a:spcPct val="150000"/>
              </a:lnSpc>
              <a:buFont typeface="Arial" panose="020B0604020202020204" pitchFamily="34" charset="0"/>
              <a:buChar char="•"/>
            </a:pPr>
            <a:r>
              <a:rPr lang="fr-FR" dirty="0">
                <a:solidFill>
                  <a:schemeClr val="bg1"/>
                </a:solidFill>
              </a:rPr>
              <a:t>Son effet est supérieur chez les génisses </a:t>
            </a:r>
          </a:p>
          <a:p>
            <a:pPr marL="285750" indent="-285750">
              <a:lnSpc>
                <a:spcPct val="150000"/>
              </a:lnSpc>
              <a:buFont typeface="Arial" panose="020B0604020202020204" pitchFamily="34" charset="0"/>
              <a:buChar char="•"/>
            </a:pPr>
            <a:r>
              <a:rPr lang="fr-FR" dirty="0">
                <a:solidFill>
                  <a:schemeClr val="bg1"/>
                </a:solidFill>
              </a:rPr>
              <a:t>Son effet peut dépendre du nombre d’IA déjà réalisées </a:t>
            </a:r>
          </a:p>
          <a:p>
            <a:pPr marL="285750" indent="-285750">
              <a:lnSpc>
                <a:spcPct val="150000"/>
              </a:lnSpc>
              <a:buFont typeface="Arial" panose="020B0604020202020204" pitchFamily="34" charset="0"/>
              <a:buChar char="•"/>
            </a:pPr>
            <a:r>
              <a:rPr lang="fr-FR" dirty="0">
                <a:solidFill>
                  <a:schemeClr val="bg1"/>
                </a:solidFill>
              </a:rPr>
              <a:t>Son effet est supérieur s’il est précédé d’une IA</a:t>
            </a:r>
          </a:p>
          <a:p>
            <a:pPr marL="285750" indent="-285750">
              <a:lnSpc>
                <a:spcPct val="150000"/>
              </a:lnSpc>
              <a:buFont typeface="Arial" panose="020B0604020202020204" pitchFamily="34" charset="0"/>
              <a:buChar char="•"/>
            </a:pPr>
            <a:r>
              <a:rPr lang="fr-FR" dirty="0">
                <a:solidFill>
                  <a:schemeClr val="bg1"/>
                </a:solidFill>
              </a:rPr>
              <a:t>Il augmente le risque de gémellité s’il suit une IA</a:t>
            </a:r>
          </a:p>
          <a:p>
            <a:pPr marL="285750" indent="-285750">
              <a:lnSpc>
                <a:spcPct val="150000"/>
              </a:lnSpc>
              <a:buFont typeface="Arial" panose="020B0604020202020204" pitchFamily="34" charset="0"/>
              <a:buChar char="•"/>
            </a:pPr>
            <a:r>
              <a:rPr lang="fr-FR" dirty="0">
                <a:solidFill>
                  <a:schemeClr val="bg1"/>
                </a:solidFill>
              </a:rPr>
              <a:t>Son coût n’est-il pas prohibitif par rapport à un traitement hormonal ?</a:t>
            </a:r>
          </a:p>
        </p:txBody>
      </p:sp>
      <p:sp>
        <p:nvSpPr>
          <p:cNvPr id="9" name="Rectangle à coins arrondis 8"/>
          <p:cNvSpPr/>
          <p:nvPr/>
        </p:nvSpPr>
        <p:spPr>
          <a:xfrm>
            <a:off x="251520" y="1131590"/>
            <a:ext cx="8208912" cy="4205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7313" lvl="1"/>
            <a:r>
              <a:rPr lang="fr-BE" sz="2000" dirty="0"/>
              <a:t>Un embryon thérapeutique pour les </a:t>
            </a:r>
            <a:r>
              <a:rPr lang="fr-BE" sz="2000" dirty="0" err="1"/>
              <a:t>repeat</a:t>
            </a:r>
            <a:r>
              <a:rPr lang="fr-BE" sz="2000" dirty="0"/>
              <a:t>-breeders ? Pourquoi pas mais … </a:t>
            </a:r>
          </a:p>
        </p:txBody>
      </p:sp>
    </p:spTree>
    <p:extLst>
      <p:ext uri="{BB962C8B-B14F-4D97-AF65-F5344CB8AC3E}">
        <p14:creationId xmlns:p14="http://schemas.microsoft.com/office/powerpoint/2010/main" val="23855741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à coins arrondis 1"/>
          <p:cNvSpPr/>
          <p:nvPr/>
        </p:nvSpPr>
        <p:spPr>
          <a:xfrm>
            <a:off x="251521" y="598402"/>
            <a:ext cx="7128792" cy="49831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BE" sz="2400" dirty="0"/>
              <a:t>L’</a:t>
            </a:r>
            <a:r>
              <a:rPr lang="fr-BE" sz="2400" dirty="0" err="1"/>
              <a:t>écho-Doppler</a:t>
            </a:r>
            <a:r>
              <a:rPr lang="fr-BE" sz="2400" dirty="0"/>
              <a:t> et le constat très précoce de gestation ? </a:t>
            </a:r>
          </a:p>
        </p:txBody>
      </p:sp>
      <p:sp>
        <p:nvSpPr>
          <p:cNvPr id="3" name="ZoneTexte 2"/>
          <p:cNvSpPr txBox="1"/>
          <p:nvPr/>
        </p:nvSpPr>
        <p:spPr>
          <a:xfrm>
            <a:off x="3131840" y="2665980"/>
            <a:ext cx="5112568" cy="646331"/>
          </a:xfrm>
          <a:prstGeom prst="rect">
            <a:avLst/>
          </a:prstGeom>
          <a:noFill/>
        </p:spPr>
        <p:txBody>
          <a:bodyPr wrap="square" rtlCol="0">
            <a:spAutoFit/>
          </a:bodyPr>
          <a:lstStyle/>
          <a:p>
            <a:pPr algn="ctr"/>
            <a:r>
              <a:rPr lang="fr-BE" dirty="0">
                <a:solidFill>
                  <a:schemeClr val="bg1"/>
                </a:solidFill>
              </a:rPr>
              <a:t>Les caractéristiques physiologiques d’une structure </a:t>
            </a:r>
          </a:p>
          <a:p>
            <a:pPr algn="ctr"/>
            <a:r>
              <a:rPr lang="fr-BE" dirty="0">
                <a:solidFill>
                  <a:schemeClr val="bg1"/>
                </a:solidFill>
              </a:rPr>
              <a:t>sont directement liées à sa vascularisation.</a:t>
            </a:r>
          </a:p>
        </p:txBody>
      </p:sp>
      <p:pic>
        <p:nvPicPr>
          <p:cNvPr id="63492" name="Picture 4" descr="C:\Users\User\Pictures\Christian_doppl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14" y="1754013"/>
            <a:ext cx="2270321" cy="241355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51520" y="4640237"/>
            <a:ext cx="970137" cy="307777"/>
          </a:xfrm>
          <a:prstGeom prst="rect">
            <a:avLst/>
          </a:prstGeom>
          <a:noFill/>
        </p:spPr>
        <p:txBody>
          <a:bodyPr wrap="none" rtlCol="0">
            <a:spAutoFit/>
          </a:bodyPr>
          <a:lstStyle/>
          <a:p>
            <a:r>
              <a:rPr lang="fr-BE" sz="1400" dirty="0">
                <a:solidFill>
                  <a:schemeClr val="bg1"/>
                </a:solidFill>
              </a:rPr>
              <a:t>1803-1853</a:t>
            </a:r>
          </a:p>
        </p:txBody>
      </p:sp>
    </p:spTree>
    <p:extLst>
      <p:ext uri="{BB962C8B-B14F-4D97-AF65-F5344CB8AC3E}">
        <p14:creationId xmlns:p14="http://schemas.microsoft.com/office/powerpoint/2010/main" val="3721565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6709737" y="4662686"/>
            <a:ext cx="1959832" cy="307777"/>
          </a:xfrm>
          <a:prstGeom prst="rect">
            <a:avLst/>
          </a:prstGeom>
          <a:noFill/>
        </p:spPr>
        <p:txBody>
          <a:bodyPr wrap="none" rtlCol="0">
            <a:spAutoFit/>
          </a:bodyPr>
          <a:lstStyle/>
          <a:p>
            <a:r>
              <a:rPr lang="fr-BE" sz="1400" dirty="0"/>
              <a:t>Images : Kanazawa 2022</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092" y="1482520"/>
            <a:ext cx="2215505" cy="126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092" y="2818743"/>
            <a:ext cx="2453388" cy="1286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092" y="180704"/>
            <a:ext cx="2215505" cy="1264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orme libre 17"/>
          <p:cNvSpPr/>
          <p:nvPr/>
        </p:nvSpPr>
        <p:spPr bwMode="auto">
          <a:xfrm>
            <a:off x="7507096" y="1779810"/>
            <a:ext cx="365115" cy="360040"/>
          </a:xfrm>
          <a:custGeom>
            <a:avLst/>
            <a:gdLst>
              <a:gd name="connsiteX0" fmla="*/ 124168 w 324193"/>
              <a:gd name="connsiteY0" fmla="*/ 1411 h 258586"/>
              <a:gd name="connsiteX1" fmla="*/ 47968 w 324193"/>
              <a:gd name="connsiteY1" fmla="*/ 20461 h 258586"/>
              <a:gd name="connsiteX2" fmla="*/ 19393 w 324193"/>
              <a:gd name="connsiteY2" fmla="*/ 49036 h 258586"/>
              <a:gd name="connsiteX3" fmla="*/ 343 w 324193"/>
              <a:gd name="connsiteY3" fmla="*/ 106186 h 258586"/>
              <a:gd name="connsiteX4" fmla="*/ 19393 w 324193"/>
              <a:gd name="connsiteY4" fmla="*/ 201436 h 258586"/>
              <a:gd name="connsiteX5" fmla="*/ 47968 w 324193"/>
              <a:gd name="connsiteY5" fmla="*/ 230011 h 258586"/>
              <a:gd name="connsiteX6" fmla="*/ 181318 w 324193"/>
              <a:gd name="connsiteY6" fmla="*/ 258586 h 258586"/>
              <a:gd name="connsiteX7" fmla="*/ 276568 w 324193"/>
              <a:gd name="connsiteY7" fmla="*/ 249061 h 258586"/>
              <a:gd name="connsiteX8" fmla="*/ 305143 w 324193"/>
              <a:gd name="connsiteY8" fmla="*/ 220486 h 258586"/>
              <a:gd name="connsiteX9" fmla="*/ 324193 w 324193"/>
              <a:gd name="connsiteY9" fmla="*/ 134761 h 258586"/>
              <a:gd name="connsiteX10" fmla="*/ 295618 w 324193"/>
              <a:gd name="connsiteY10" fmla="*/ 77611 h 258586"/>
              <a:gd name="connsiteX11" fmla="*/ 238468 w 324193"/>
              <a:gd name="connsiteY11" fmla="*/ 39511 h 258586"/>
              <a:gd name="connsiteX12" fmla="*/ 181318 w 324193"/>
              <a:gd name="connsiteY12" fmla="*/ 1411 h 258586"/>
              <a:gd name="connsiteX13" fmla="*/ 124168 w 324193"/>
              <a:gd name="connsiteY13" fmla="*/ 1411 h 25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93" h="258586">
                <a:moveTo>
                  <a:pt x="124168" y="1411"/>
                </a:moveTo>
                <a:cubicBezTo>
                  <a:pt x="101943" y="4586"/>
                  <a:pt x="60520" y="12093"/>
                  <a:pt x="47968" y="20461"/>
                </a:cubicBezTo>
                <a:cubicBezTo>
                  <a:pt x="36760" y="27933"/>
                  <a:pt x="28918" y="39511"/>
                  <a:pt x="19393" y="49036"/>
                </a:cubicBezTo>
                <a:cubicBezTo>
                  <a:pt x="13043" y="68086"/>
                  <a:pt x="-2497" y="86307"/>
                  <a:pt x="343" y="106186"/>
                </a:cubicBezTo>
                <a:cubicBezTo>
                  <a:pt x="1150" y="111833"/>
                  <a:pt x="7302" y="183300"/>
                  <a:pt x="19393" y="201436"/>
                </a:cubicBezTo>
                <a:cubicBezTo>
                  <a:pt x="26865" y="212644"/>
                  <a:pt x="36193" y="223469"/>
                  <a:pt x="47968" y="230011"/>
                </a:cubicBezTo>
                <a:cubicBezTo>
                  <a:pt x="87372" y="251902"/>
                  <a:pt x="138771" y="253268"/>
                  <a:pt x="181318" y="258586"/>
                </a:cubicBezTo>
                <a:cubicBezTo>
                  <a:pt x="213068" y="255411"/>
                  <a:pt x="246071" y="258445"/>
                  <a:pt x="276568" y="249061"/>
                </a:cubicBezTo>
                <a:cubicBezTo>
                  <a:pt x="289443" y="245100"/>
                  <a:pt x="297671" y="231694"/>
                  <a:pt x="305143" y="220486"/>
                </a:cubicBezTo>
                <a:cubicBezTo>
                  <a:pt x="315564" y="204854"/>
                  <a:pt x="323040" y="141676"/>
                  <a:pt x="324193" y="134761"/>
                </a:cubicBezTo>
                <a:cubicBezTo>
                  <a:pt x="317399" y="114378"/>
                  <a:pt x="312996" y="92817"/>
                  <a:pt x="295618" y="77611"/>
                </a:cubicBezTo>
                <a:cubicBezTo>
                  <a:pt x="278388" y="62534"/>
                  <a:pt x="238468" y="39511"/>
                  <a:pt x="238468" y="39511"/>
                </a:cubicBezTo>
                <a:cubicBezTo>
                  <a:pt x="219328" y="10801"/>
                  <a:pt x="222323" y="1411"/>
                  <a:pt x="181318" y="1411"/>
                </a:cubicBezTo>
                <a:cubicBezTo>
                  <a:pt x="155720" y="1411"/>
                  <a:pt x="146393" y="-1764"/>
                  <a:pt x="124168" y="1411"/>
                </a:cubicBezTo>
                <a:close/>
              </a:path>
            </a:pathLst>
          </a:custGeom>
          <a:solidFill>
            <a:schemeClr val="accent4">
              <a:lumMod val="10000"/>
            </a:schemeClr>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p>
        </p:txBody>
      </p:sp>
      <p:sp>
        <p:nvSpPr>
          <p:cNvPr id="20" name="Rectangle à coins arrondis 19"/>
          <p:cNvSpPr/>
          <p:nvPr/>
        </p:nvSpPr>
        <p:spPr>
          <a:xfrm>
            <a:off x="287413" y="956491"/>
            <a:ext cx="2880542" cy="632107"/>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Paramètres d’évaluation </a:t>
            </a:r>
          </a:p>
          <a:p>
            <a:pPr algn="ctr"/>
            <a:r>
              <a:rPr lang="fr-BE" dirty="0">
                <a:solidFill>
                  <a:schemeClr val="bg1"/>
                </a:solidFill>
              </a:rPr>
              <a:t>du corps jaune</a:t>
            </a:r>
          </a:p>
        </p:txBody>
      </p:sp>
      <p:sp>
        <p:nvSpPr>
          <p:cNvPr id="16" name="ZoneTexte 15"/>
          <p:cNvSpPr txBox="1"/>
          <p:nvPr/>
        </p:nvSpPr>
        <p:spPr>
          <a:xfrm>
            <a:off x="7917915" y="1142814"/>
            <a:ext cx="758541" cy="307777"/>
          </a:xfrm>
          <a:prstGeom prst="rect">
            <a:avLst/>
          </a:prstGeom>
          <a:solidFill>
            <a:schemeClr val="bg2"/>
          </a:solidFill>
        </p:spPr>
        <p:txBody>
          <a:bodyPr wrap="none" rtlCol="0">
            <a:spAutoFit/>
          </a:bodyPr>
          <a:lstStyle/>
          <a:p>
            <a:r>
              <a:rPr lang="fr-BE" sz="1400" dirty="0"/>
              <a:t>B-mode</a:t>
            </a:r>
          </a:p>
        </p:txBody>
      </p:sp>
      <p:sp>
        <p:nvSpPr>
          <p:cNvPr id="22" name="ZoneTexte 21"/>
          <p:cNvSpPr txBox="1"/>
          <p:nvPr/>
        </p:nvSpPr>
        <p:spPr>
          <a:xfrm>
            <a:off x="7917915" y="2438958"/>
            <a:ext cx="758541" cy="307777"/>
          </a:xfrm>
          <a:prstGeom prst="rect">
            <a:avLst/>
          </a:prstGeom>
          <a:solidFill>
            <a:schemeClr val="bg2"/>
          </a:solidFill>
        </p:spPr>
        <p:txBody>
          <a:bodyPr wrap="none" rtlCol="0">
            <a:spAutoFit/>
          </a:bodyPr>
          <a:lstStyle/>
          <a:p>
            <a:r>
              <a:rPr lang="fr-BE" sz="1400" dirty="0"/>
              <a:t>B-mode</a:t>
            </a:r>
          </a:p>
        </p:txBody>
      </p:sp>
      <p:sp>
        <p:nvSpPr>
          <p:cNvPr id="23" name="ZoneTexte 22"/>
          <p:cNvSpPr txBox="1"/>
          <p:nvPr/>
        </p:nvSpPr>
        <p:spPr>
          <a:xfrm>
            <a:off x="8133939" y="3807110"/>
            <a:ext cx="772969" cy="307777"/>
          </a:xfrm>
          <a:prstGeom prst="rect">
            <a:avLst/>
          </a:prstGeom>
          <a:solidFill>
            <a:schemeClr val="bg2"/>
          </a:solidFill>
        </p:spPr>
        <p:txBody>
          <a:bodyPr wrap="none" rtlCol="0">
            <a:spAutoFit/>
          </a:bodyPr>
          <a:lstStyle/>
          <a:p>
            <a:r>
              <a:rPr lang="fr-BE" sz="1400" dirty="0"/>
              <a:t>Doppler</a:t>
            </a:r>
          </a:p>
        </p:txBody>
      </p:sp>
      <p:cxnSp>
        <p:nvCxnSpPr>
          <p:cNvPr id="21" name="Connecteur droit avec flèche 20"/>
          <p:cNvCxnSpPr/>
          <p:nvPr/>
        </p:nvCxnSpPr>
        <p:spPr>
          <a:xfrm>
            <a:off x="7507096" y="298463"/>
            <a:ext cx="365115" cy="72008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Forme libre 24"/>
          <p:cNvSpPr/>
          <p:nvPr/>
        </p:nvSpPr>
        <p:spPr>
          <a:xfrm>
            <a:off x="7113319" y="275058"/>
            <a:ext cx="1056904" cy="749494"/>
          </a:xfrm>
          <a:custGeom>
            <a:avLst/>
            <a:gdLst>
              <a:gd name="connsiteX0" fmla="*/ 391886 w 1056904"/>
              <a:gd name="connsiteY0" fmla="*/ 23751 h 749494"/>
              <a:gd name="connsiteX1" fmla="*/ 237507 w 1056904"/>
              <a:gd name="connsiteY1" fmla="*/ 47502 h 749494"/>
              <a:gd name="connsiteX2" fmla="*/ 201881 w 1056904"/>
              <a:gd name="connsiteY2" fmla="*/ 71252 h 749494"/>
              <a:gd name="connsiteX3" fmla="*/ 178130 w 1056904"/>
              <a:gd name="connsiteY3" fmla="*/ 106878 h 749494"/>
              <a:gd name="connsiteX4" fmla="*/ 142504 w 1056904"/>
              <a:gd name="connsiteY4" fmla="*/ 118754 h 749494"/>
              <a:gd name="connsiteX5" fmla="*/ 71252 w 1056904"/>
              <a:gd name="connsiteY5" fmla="*/ 178130 h 749494"/>
              <a:gd name="connsiteX6" fmla="*/ 23751 w 1056904"/>
              <a:gd name="connsiteY6" fmla="*/ 249382 h 749494"/>
              <a:gd name="connsiteX7" fmla="*/ 0 w 1056904"/>
              <a:gd name="connsiteY7" fmla="*/ 320634 h 749494"/>
              <a:gd name="connsiteX8" fmla="*/ 35626 w 1056904"/>
              <a:gd name="connsiteY8" fmla="*/ 581891 h 749494"/>
              <a:gd name="connsiteX9" fmla="*/ 59377 w 1056904"/>
              <a:gd name="connsiteY9" fmla="*/ 617517 h 749494"/>
              <a:gd name="connsiteX10" fmla="*/ 95003 w 1056904"/>
              <a:gd name="connsiteY10" fmla="*/ 629393 h 749494"/>
              <a:gd name="connsiteX11" fmla="*/ 130629 w 1056904"/>
              <a:gd name="connsiteY11" fmla="*/ 653143 h 749494"/>
              <a:gd name="connsiteX12" fmla="*/ 166255 w 1056904"/>
              <a:gd name="connsiteY12" fmla="*/ 665019 h 749494"/>
              <a:gd name="connsiteX13" fmla="*/ 201881 w 1056904"/>
              <a:gd name="connsiteY13" fmla="*/ 688769 h 749494"/>
              <a:gd name="connsiteX14" fmla="*/ 261258 w 1056904"/>
              <a:gd name="connsiteY14" fmla="*/ 700645 h 749494"/>
              <a:gd name="connsiteX15" fmla="*/ 439387 w 1056904"/>
              <a:gd name="connsiteY15" fmla="*/ 736271 h 749494"/>
              <a:gd name="connsiteX16" fmla="*/ 475013 w 1056904"/>
              <a:gd name="connsiteY16" fmla="*/ 748146 h 749494"/>
              <a:gd name="connsiteX17" fmla="*/ 736271 w 1056904"/>
              <a:gd name="connsiteY17" fmla="*/ 724395 h 749494"/>
              <a:gd name="connsiteX18" fmla="*/ 760021 w 1056904"/>
              <a:gd name="connsiteY18" fmla="*/ 688769 h 749494"/>
              <a:gd name="connsiteX19" fmla="*/ 866899 w 1056904"/>
              <a:gd name="connsiteY19" fmla="*/ 629393 h 749494"/>
              <a:gd name="connsiteX20" fmla="*/ 938151 w 1056904"/>
              <a:gd name="connsiteY20" fmla="*/ 581891 h 749494"/>
              <a:gd name="connsiteX21" fmla="*/ 973777 w 1056904"/>
              <a:gd name="connsiteY21" fmla="*/ 558141 h 749494"/>
              <a:gd name="connsiteX22" fmla="*/ 997528 w 1056904"/>
              <a:gd name="connsiteY22" fmla="*/ 522515 h 749494"/>
              <a:gd name="connsiteX23" fmla="*/ 1033154 w 1056904"/>
              <a:gd name="connsiteY23" fmla="*/ 498764 h 749494"/>
              <a:gd name="connsiteX24" fmla="*/ 1056904 w 1056904"/>
              <a:gd name="connsiteY24" fmla="*/ 427512 h 749494"/>
              <a:gd name="connsiteX25" fmla="*/ 1045029 w 1056904"/>
              <a:gd name="connsiteY25" fmla="*/ 320634 h 749494"/>
              <a:gd name="connsiteX26" fmla="*/ 1033154 w 1056904"/>
              <a:gd name="connsiteY26" fmla="*/ 273133 h 749494"/>
              <a:gd name="connsiteX27" fmla="*/ 997528 w 1056904"/>
              <a:gd name="connsiteY27" fmla="*/ 118754 h 749494"/>
              <a:gd name="connsiteX28" fmla="*/ 961902 w 1056904"/>
              <a:gd name="connsiteY28" fmla="*/ 95003 h 749494"/>
              <a:gd name="connsiteX29" fmla="*/ 938151 w 1056904"/>
              <a:gd name="connsiteY29" fmla="*/ 59377 h 749494"/>
              <a:gd name="connsiteX30" fmla="*/ 866899 w 1056904"/>
              <a:gd name="connsiteY30" fmla="*/ 35626 h 749494"/>
              <a:gd name="connsiteX31" fmla="*/ 831273 w 1056904"/>
              <a:gd name="connsiteY31" fmla="*/ 23751 h 749494"/>
              <a:gd name="connsiteX32" fmla="*/ 736271 w 1056904"/>
              <a:gd name="connsiteY32" fmla="*/ 0 h 749494"/>
              <a:gd name="connsiteX33" fmla="*/ 403762 w 1056904"/>
              <a:gd name="connsiteY33" fmla="*/ 11876 h 749494"/>
              <a:gd name="connsiteX34" fmla="*/ 368136 w 1056904"/>
              <a:gd name="connsiteY34" fmla="*/ 23751 h 749494"/>
              <a:gd name="connsiteX35" fmla="*/ 356260 w 1056904"/>
              <a:gd name="connsiteY35" fmla="*/ 83128 h 7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6904" h="749494">
                <a:moveTo>
                  <a:pt x="391886" y="23751"/>
                </a:moveTo>
                <a:cubicBezTo>
                  <a:pt x="357815" y="27158"/>
                  <a:pt x="280308" y="26102"/>
                  <a:pt x="237507" y="47502"/>
                </a:cubicBezTo>
                <a:cubicBezTo>
                  <a:pt x="224742" y="53885"/>
                  <a:pt x="213756" y="63335"/>
                  <a:pt x="201881" y="71252"/>
                </a:cubicBezTo>
                <a:cubicBezTo>
                  <a:pt x="193964" y="83127"/>
                  <a:pt x="189275" y="97962"/>
                  <a:pt x="178130" y="106878"/>
                </a:cubicBezTo>
                <a:cubicBezTo>
                  <a:pt x="168355" y="114698"/>
                  <a:pt x="153700" y="113156"/>
                  <a:pt x="142504" y="118754"/>
                </a:cubicBezTo>
                <a:cubicBezTo>
                  <a:pt x="109436" y="135288"/>
                  <a:pt x="97517" y="151865"/>
                  <a:pt x="71252" y="178130"/>
                </a:cubicBezTo>
                <a:cubicBezTo>
                  <a:pt x="31967" y="295987"/>
                  <a:pt x="97877" y="115956"/>
                  <a:pt x="23751" y="249382"/>
                </a:cubicBezTo>
                <a:cubicBezTo>
                  <a:pt x="11593" y="271267"/>
                  <a:pt x="0" y="320634"/>
                  <a:pt x="0" y="320634"/>
                </a:cubicBezTo>
                <a:cubicBezTo>
                  <a:pt x="1947" y="351780"/>
                  <a:pt x="-3657" y="522967"/>
                  <a:pt x="35626" y="581891"/>
                </a:cubicBezTo>
                <a:cubicBezTo>
                  <a:pt x="43543" y="593766"/>
                  <a:pt x="48232" y="608601"/>
                  <a:pt x="59377" y="617517"/>
                </a:cubicBezTo>
                <a:cubicBezTo>
                  <a:pt x="69152" y="625337"/>
                  <a:pt x="83807" y="623795"/>
                  <a:pt x="95003" y="629393"/>
                </a:cubicBezTo>
                <a:cubicBezTo>
                  <a:pt x="107768" y="635776"/>
                  <a:pt x="117864" y="646760"/>
                  <a:pt x="130629" y="653143"/>
                </a:cubicBezTo>
                <a:cubicBezTo>
                  <a:pt x="141825" y="658741"/>
                  <a:pt x="155059" y="659421"/>
                  <a:pt x="166255" y="665019"/>
                </a:cubicBezTo>
                <a:cubicBezTo>
                  <a:pt x="179020" y="671402"/>
                  <a:pt x="188517" y="683758"/>
                  <a:pt x="201881" y="688769"/>
                </a:cubicBezTo>
                <a:cubicBezTo>
                  <a:pt x="220780" y="695856"/>
                  <a:pt x="241785" y="695334"/>
                  <a:pt x="261258" y="700645"/>
                </a:cubicBezTo>
                <a:cubicBezTo>
                  <a:pt x="405983" y="740115"/>
                  <a:pt x="251119" y="715351"/>
                  <a:pt x="439387" y="736271"/>
                </a:cubicBezTo>
                <a:cubicBezTo>
                  <a:pt x="451262" y="740229"/>
                  <a:pt x="462495" y="748146"/>
                  <a:pt x="475013" y="748146"/>
                </a:cubicBezTo>
                <a:cubicBezTo>
                  <a:pt x="675549" y="748146"/>
                  <a:pt x="635444" y="758006"/>
                  <a:pt x="736271" y="724395"/>
                </a:cubicBezTo>
                <a:cubicBezTo>
                  <a:pt x="744188" y="712520"/>
                  <a:pt x="749280" y="698167"/>
                  <a:pt x="760021" y="688769"/>
                </a:cubicBezTo>
                <a:cubicBezTo>
                  <a:pt x="810277" y="644794"/>
                  <a:pt x="817968" y="645703"/>
                  <a:pt x="866899" y="629393"/>
                </a:cubicBezTo>
                <a:lnTo>
                  <a:pt x="938151" y="581891"/>
                </a:lnTo>
                <a:lnTo>
                  <a:pt x="973777" y="558141"/>
                </a:lnTo>
                <a:cubicBezTo>
                  <a:pt x="981694" y="546266"/>
                  <a:pt x="987436" y="532607"/>
                  <a:pt x="997528" y="522515"/>
                </a:cubicBezTo>
                <a:cubicBezTo>
                  <a:pt x="1007620" y="512423"/>
                  <a:pt x="1025590" y="510867"/>
                  <a:pt x="1033154" y="498764"/>
                </a:cubicBezTo>
                <a:cubicBezTo>
                  <a:pt x="1046423" y="477534"/>
                  <a:pt x="1056904" y="427512"/>
                  <a:pt x="1056904" y="427512"/>
                </a:cubicBezTo>
                <a:cubicBezTo>
                  <a:pt x="1052946" y="391886"/>
                  <a:pt x="1050479" y="356062"/>
                  <a:pt x="1045029" y="320634"/>
                </a:cubicBezTo>
                <a:cubicBezTo>
                  <a:pt x="1042547" y="304503"/>
                  <a:pt x="1035462" y="289290"/>
                  <a:pt x="1033154" y="273133"/>
                </a:cubicBezTo>
                <a:cubicBezTo>
                  <a:pt x="1023854" y="208031"/>
                  <a:pt x="1041911" y="163138"/>
                  <a:pt x="997528" y="118754"/>
                </a:cubicBezTo>
                <a:cubicBezTo>
                  <a:pt x="987436" y="108662"/>
                  <a:pt x="973777" y="102920"/>
                  <a:pt x="961902" y="95003"/>
                </a:cubicBezTo>
                <a:cubicBezTo>
                  <a:pt x="953985" y="83128"/>
                  <a:pt x="950254" y="66941"/>
                  <a:pt x="938151" y="59377"/>
                </a:cubicBezTo>
                <a:cubicBezTo>
                  <a:pt x="916921" y="46108"/>
                  <a:pt x="890650" y="43543"/>
                  <a:pt x="866899" y="35626"/>
                </a:cubicBezTo>
                <a:cubicBezTo>
                  <a:pt x="855024" y="31668"/>
                  <a:pt x="843417" y="26787"/>
                  <a:pt x="831273" y="23751"/>
                </a:cubicBezTo>
                <a:lnTo>
                  <a:pt x="736271" y="0"/>
                </a:lnTo>
                <a:cubicBezTo>
                  <a:pt x="625435" y="3959"/>
                  <a:pt x="514439" y="4735"/>
                  <a:pt x="403762" y="11876"/>
                </a:cubicBezTo>
                <a:cubicBezTo>
                  <a:pt x="391270" y="12682"/>
                  <a:pt x="375956" y="13976"/>
                  <a:pt x="368136" y="23751"/>
                </a:cubicBezTo>
                <a:cubicBezTo>
                  <a:pt x="355300" y="39796"/>
                  <a:pt x="356260" y="63492"/>
                  <a:pt x="356260" y="83128"/>
                </a:cubicBezTo>
              </a:path>
            </a:pathLst>
          </a:custGeom>
          <a:noFill/>
          <a:ln w="127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6" name="ZoneTexte 25"/>
          <p:cNvSpPr txBox="1"/>
          <p:nvPr/>
        </p:nvSpPr>
        <p:spPr>
          <a:xfrm>
            <a:off x="4716016" y="443479"/>
            <a:ext cx="1522148" cy="738664"/>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fr-BE" sz="1400" dirty="0"/>
              <a:t>Diamètre</a:t>
            </a:r>
          </a:p>
          <a:p>
            <a:pPr marL="285750" indent="-285750">
              <a:buFont typeface="Arial" panose="020B0604020202020204" pitchFamily="34" charset="0"/>
              <a:buChar char="•"/>
            </a:pPr>
            <a:r>
              <a:rPr lang="fr-BE" sz="1400" dirty="0"/>
              <a:t>Surface totale</a:t>
            </a:r>
          </a:p>
          <a:p>
            <a:pPr marL="285750" indent="-285750">
              <a:buFont typeface="Arial" panose="020B0604020202020204" pitchFamily="34" charset="0"/>
              <a:buChar char="•"/>
            </a:pPr>
            <a:r>
              <a:rPr lang="fr-BE" sz="1400" dirty="0"/>
              <a:t>Echogénicité ?</a:t>
            </a:r>
          </a:p>
        </p:txBody>
      </p:sp>
      <p:sp>
        <p:nvSpPr>
          <p:cNvPr id="29" name="ZoneTexte 28"/>
          <p:cNvSpPr txBox="1"/>
          <p:nvPr/>
        </p:nvSpPr>
        <p:spPr>
          <a:xfrm>
            <a:off x="3748485" y="1491630"/>
            <a:ext cx="2576154" cy="1169551"/>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fr-BE" sz="1400" dirty="0"/>
              <a:t>Diamètre total</a:t>
            </a:r>
          </a:p>
          <a:p>
            <a:pPr marL="285750" indent="-285750">
              <a:buFont typeface="Arial" panose="020B0604020202020204" pitchFamily="34" charset="0"/>
              <a:buChar char="•"/>
            </a:pPr>
            <a:r>
              <a:rPr lang="fr-BE" sz="1400" dirty="0"/>
              <a:t>Diamètre cavité</a:t>
            </a:r>
          </a:p>
          <a:p>
            <a:pPr marL="285750" indent="-285750">
              <a:buFont typeface="Arial" panose="020B0604020202020204" pitchFamily="34" charset="0"/>
              <a:buChar char="•"/>
            </a:pPr>
            <a:r>
              <a:rPr lang="fr-BE" sz="1400" dirty="0"/>
              <a:t>Surface totale (ST)</a:t>
            </a:r>
          </a:p>
          <a:p>
            <a:pPr marL="285750" indent="-285750">
              <a:buFont typeface="Arial" panose="020B0604020202020204" pitchFamily="34" charset="0"/>
              <a:buChar char="•"/>
            </a:pPr>
            <a:r>
              <a:rPr lang="fr-BE" sz="1400" dirty="0"/>
              <a:t>Surface lutéale : ST – S cavité</a:t>
            </a:r>
          </a:p>
          <a:p>
            <a:pPr marL="285750" indent="-285750">
              <a:buFont typeface="Arial" panose="020B0604020202020204" pitchFamily="34" charset="0"/>
              <a:buChar char="•"/>
            </a:pPr>
            <a:r>
              <a:rPr lang="fr-BE" sz="1400" dirty="0"/>
              <a:t>Echogénicité ?</a:t>
            </a:r>
          </a:p>
        </p:txBody>
      </p:sp>
      <p:cxnSp>
        <p:nvCxnSpPr>
          <p:cNvPr id="30" name="Connecteur droit avec flèche 29"/>
          <p:cNvCxnSpPr/>
          <p:nvPr/>
        </p:nvCxnSpPr>
        <p:spPr>
          <a:xfrm>
            <a:off x="7509273" y="1588598"/>
            <a:ext cx="365115" cy="720080"/>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Forme libre 30"/>
          <p:cNvSpPr/>
          <p:nvPr/>
        </p:nvSpPr>
        <p:spPr>
          <a:xfrm>
            <a:off x="7115496" y="1565193"/>
            <a:ext cx="1056904" cy="749494"/>
          </a:xfrm>
          <a:custGeom>
            <a:avLst/>
            <a:gdLst>
              <a:gd name="connsiteX0" fmla="*/ 391886 w 1056904"/>
              <a:gd name="connsiteY0" fmla="*/ 23751 h 749494"/>
              <a:gd name="connsiteX1" fmla="*/ 237507 w 1056904"/>
              <a:gd name="connsiteY1" fmla="*/ 47502 h 749494"/>
              <a:gd name="connsiteX2" fmla="*/ 201881 w 1056904"/>
              <a:gd name="connsiteY2" fmla="*/ 71252 h 749494"/>
              <a:gd name="connsiteX3" fmla="*/ 178130 w 1056904"/>
              <a:gd name="connsiteY3" fmla="*/ 106878 h 749494"/>
              <a:gd name="connsiteX4" fmla="*/ 142504 w 1056904"/>
              <a:gd name="connsiteY4" fmla="*/ 118754 h 749494"/>
              <a:gd name="connsiteX5" fmla="*/ 71252 w 1056904"/>
              <a:gd name="connsiteY5" fmla="*/ 178130 h 749494"/>
              <a:gd name="connsiteX6" fmla="*/ 23751 w 1056904"/>
              <a:gd name="connsiteY6" fmla="*/ 249382 h 749494"/>
              <a:gd name="connsiteX7" fmla="*/ 0 w 1056904"/>
              <a:gd name="connsiteY7" fmla="*/ 320634 h 749494"/>
              <a:gd name="connsiteX8" fmla="*/ 35626 w 1056904"/>
              <a:gd name="connsiteY8" fmla="*/ 581891 h 749494"/>
              <a:gd name="connsiteX9" fmla="*/ 59377 w 1056904"/>
              <a:gd name="connsiteY9" fmla="*/ 617517 h 749494"/>
              <a:gd name="connsiteX10" fmla="*/ 95003 w 1056904"/>
              <a:gd name="connsiteY10" fmla="*/ 629393 h 749494"/>
              <a:gd name="connsiteX11" fmla="*/ 130629 w 1056904"/>
              <a:gd name="connsiteY11" fmla="*/ 653143 h 749494"/>
              <a:gd name="connsiteX12" fmla="*/ 166255 w 1056904"/>
              <a:gd name="connsiteY12" fmla="*/ 665019 h 749494"/>
              <a:gd name="connsiteX13" fmla="*/ 201881 w 1056904"/>
              <a:gd name="connsiteY13" fmla="*/ 688769 h 749494"/>
              <a:gd name="connsiteX14" fmla="*/ 261258 w 1056904"/>
              <a:gd name="connsiteY14" fmla="*/ 700645 h 749494"/>
              <a:gd name="connsiteX15" fmla="*/ 439387 w 1056904"/>
              <a:gd name="connsiteY15" fmla="*/ 736271 h 749494"/>
              <a:gd name="connsiteX16" fmla="*/ 475013 w 1056904"/>
              <a:gd name="connsiteY16" fmla="*/ 748146 h 749494"/>
              <a:gd name="connsiteX17" fmla="*/ 736271 w 1056904"/>
              <a:gd name="connsiteY17" fmla="*/ 724395 h 749494"/>
              <a:gd name="connsiteX18" fmla="*/ 760021 w 1056904"/>
              <a:gd name="connsiteY18" fmla="*/ 688769 h 749494"/>
              <a:gd name="connsiteX19" fmla="*/ 866899 w 1056904"/>
              <a:gd name="connsiteY19" fmla="*/ 629393 h 749494"/>
              <a:gd name="connsiteX20" fmla="*/ 938151 w 1056904"/>
              <a:gd name="connsiteY20" fmla="*/ 581891 h 749494"/>
              <a:gd name="connsiteX21" fmla="*/ 973777 w 1056904"/>
              <a:gd name="connsiteY21" fmla="*/ 558141 h 749494"/>
              <a:gd name="connsiteX22" fmla="*/ 997528 w 1056904"/>
              <a:gd name="connsiteY22" fmla="*/ 522515 h 749494"/>
              <a:gd name="connsiteX23" fmla="*/ 1033154 w 1056904"/>
              <a:gd name="connsiteY23" fmla="*/ 498764 h 749494"/>
              <a:gd name="connsiteX24" fmla="*/ 1056904 w 1056904"/>
              <a:gd name="connsiteY24" fmla="*/ 427512 h 749494"/>
              <a:gd name="connsiteX25" fmla="*/ 1045029 w 1056904"/>
              <a:gd name="connsiteY25" fmla="*/ 320634 h 749494"/>
              <a:gd name="connsiteX26" fmla="*/ 1033154 w 1056904"/>
              <a:gd name="connsiteY26" fmla="*/ 273133 h 749494"/>
              <a:gd name="connsiteX27" fmla="*/ 997528 w 1056904"/>
              <a:gd name="connsiteY27" fmla="*/ 118754 h 749494"/>
              <a:gd name="connsiteX28" fmla="*/ 961902 w 1056904"/>
              <a:gd name="connsiteY28" fmla="*/ 95003 h 749494"/>
              <a:gd name="connsiteX29" fmla="*/ 938151 w 1056904"/>
              <a:gd name="connsiteY29" fmla="*/ 59377 h 749494"/>
              <a:gd name="connsiteX30" fmla="*/ 866899 w 1056904"/>
              <a:gd name="connsiteY30" fmla="*/ 35626 h 749494"/>
              <a:gd name="connsiteX31" fmla="*/ 831273 w 1056904"/>
              <a:gd name="connsiteY31" fmla="*/ 23751 h 749494"/>
              <a:gd name="connsiteX32" fmla="*/ 736271 w 1056904"/>
              <a:gd name="connsiteY32" fmla="*/ 0 h 749494"/>
              <a:gd name="connsiteX33" fmla="*/ 403762 w 1056904"/>
              <a:gd name="connsiteY33" fmla="*/ 11876 h 749494"/>
              <a:gd name="connsiteX34" fmla="*/ 368136 w 1056904"/>
              <a:gd name="connsiteY34" fmla="*/ 23751 h 749494"/>
              <a:gd name="connsiteX35" fmla="*/ 356260 w 1056904"/>
              <a:gd name="connsiteY35" fmla="*/ 83128 h 7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6904" h="749494">
                <a:moveTo>
                  <a:pt x="391886" y="23751"/>
                </a:moveTo>
                <a:cubicBezTo>
                  <a:pt x="357815" y="27158"/>
                  <a:pt x="280308" y="26102"/>
                  <a:pt x="237507" y="47502"/>
                </a:cubicBezTo>
                <a:cubicBezTo>
                  <a:pt x="224742" y="53885"/>
                  <a:pt x="213756" y="63335"/>
                  <a:pt x="201881" y="71252"/>
                </a:cubicBezTo>
                <a:cubicBezTo>
                  <a:pt x="193964" y="83127"/>
                  <a:pt x="189275" y="97962"/>
                  <a:pt x="178130" y="106878"/>
                </a:cubicBezTo>
                <a:cubicBezTo>
                  <a:pt x="168355" y="114698"/>
                  <a:pt x="153700" y="113156"/>
                  <a:pt x="142504" y="118754"/>
                </a:cubicBezTo>
                <a:cubicBezTo>
                  <a:pt x="109436" y="135288"/>
                  <a:pt x="97517" y="151865"/>
                  <a:pt x="71252" y="178130"/>
                </a:cubicBezTo>
                <a:cubicBezTo>
                  <a:pt x="31967" y="295987"/>
                  <a:pt x="97877" y="115956"/>
                  <a:pt x="23751" y="249382"/>
                </a:cubicBezTo>
                <a:cubicBezTo>
                  <a:pt x="11593" y="271267"/>
                  <a:pt x="0" y="320634"/>
                  <a:pt x="0" y="320634"/>
                </a:cubicBezTo>
                <a:cubicBezTo>
                  <a:pt x="1947" y="351780"/>
                  <a:pt x="-3657" y="522967"/>
                  <a:pt x="35626" y="581891"/>
                </a:cubicBezTo>
                <a:cubicBezTo>
                  <a:pt x="43543" y="593766"/>
                  <a:pt x="48232" y="608601"/>
                  <a:pt x="59377" y="617517"/>
                </a:cubicBezTo>
                <a:cubicBezTo>
                  <a:pt x="69152" y="625337"/>
                  <a:pt x="83807" y="623795"/>
                  <a:pt x="95003" y="629393"/>
                </a:cubicBezTo>
                <a:cubicBezTo>
                  <a:pt x="107768" y="635776"/>
                  <a:pt x="117864" y="646760"/>
                  <a:pt x="130629" y="653143"/>
                </a:cubicBezTo>
                <a:cubicBezTo>
                  <a:pt x="141825" y="658741"/>
                  <a:pt x="155059" y="659421"/>
                  <a:pt x="166255" y="665019"/>
                </a:cubicBezTo>
                <a:cubicBezTo>
                  <a:pt x="179020" y="671402"/>
                  <a:pt x="188517" y="683758"/>
                  <a:pt x="201881" y="688769"/>
                </a:cubicBezTo>
                <a:cubicBezTo>
                  <a:pt x="220780" y="695856"/>
                  <a:pt x="241785" y="695334"/>
                  <a:pt x="261258" y="700645"/>
                </a:cubicBezTo>
                <a:cubicBezTo>
                  <a:pt x="405983" y="740115"/>
                  <a:pt x="251119" y="715351"/>
                  <a:pt x="439387" y="736271"/>
                </a:cubicBezTo>
                <a:cubicBezTo>
                  <a:pt x="451262" y="740229"/>
                  <a:pt x="462495" y="748146"/>
                  <a:pt x="475013" y="748146"/>
                </a:cubicBezTo>
                <a:cubicBezTo>
                  <a:pt x="675549" y="748146"/>
                  <a:pt x="635444" y="758006"/>
                  <a:pt x="736271" y="724395"/>
                </a:cubicBezTo>
                <a:cubicBezTo>
                  <a:pt x="744188" y="712520"/>
                  <a:pt x="749280" y="698167"/>
                  <a:pt x="760021" y="688769"/>
                </a:cubicBezTo>
                <a:cubicBezTo>
                  <a:pt x="810277" y="644794"/>
                  <a:pt x="817968" y="645703"/>
                  <a:pt x="866899" y="629393"/>
                </a:cubicBezTo>
                <a:lnTo>
                  <a:pt x="938151" y="581891"/>
                </a:lnTo>
                <a:lnTo>
                  <a:pt x="973777" y="558141"/>
                </a:lnTo>
                <a:cubicBezTo>
                  <a:pt x="981694" y="546266"/>
                  <a:pt x="987436" y="532607"/>
                  <a:pt x="997528" y="522515"/>
                </a:cubicBezTo>
                <a:cubicBezTo>
                  <a:pt x="1007620" y="512423"/>
                  <a:pt x="1025590" y="510867"/>
                  <a:pt x="1033154" y="498764"/>
                </a:cubicBezTo>
                <a:cubicBezTo>
                  <a:pt x="1046423" y="477534"/>
                  <a:pt x="1056904" y="427512"/>
                  <a:pt x="1056904" y="427512"/>
                </a:cubicBezTo>
                <a:cubicBezTo>
                  <a:pt x="1052946" y="391886"/>
                  <a:pt x="1050479" y="356062"/>
                  <a:pt x="1045029" y="320634"/>
                </a:cubicBezTo>
                <a:cubicBezTo>
                  <a:pt x="1042547" y="304503"/>
                  <a:pt x="1035462" y="289290"/>
                  <a:pt x="1033154" y="273133"/>
                </a:cubicBezTo>
                <a:cubicBezTo>
                  <a:pt x="1023854" y="208031"/>
                  <a:pt x="1041911" y="163138"/>
                  <a:pt x="997528" y="118754"/>
                </a:cubicBezTo>
                <a:cubicBezTo>
                  <a:pt x="987436" y="108662"/>
                  <a:pt x="973777" y="102920"/>
                  <a:pt x="961902" y="95003"/>
                </a:cubicBezTo>
                <a:cubicBezTo>
                  <a:pt x="953985" y="83128"/>
                  <a:pt x="950254" y="66941"/>
                  <a:pt x="938151" y="59377"/>
                </a:cubicBezTo>
                <a:cubicBezTo>
                  <a:pt x="916921" y="46108"/>
                  <a:pt x="890650" y="43543"/>
                  <a:pt x="866899" y="35626"/>
                </a:cubicBezTo>
                <a:cubicBezTo>
                  <a:pt x="855024" y="31668"/>
                  <a:pt x="843417" y="26787"/>
                  <a:pt x="831273" y="23751"/>
                </a:cubicBezTo>
                <a:lnTo>
                  <a:pt x="736271" y="0"/>
                </a:lnTo>
                <a:cubicBezTo>
                  <a:pt x="625435" y="3959"/>
                  <a:pt x="514439" y="4735"/>
                  <a:pt x="403762" y="11876"/>
                </a:cubicBezTo>
                <a:cubicBezTo>
                  <a:pt x="391270" y="12682"/>
                  <a:pt x="375956" y="13976"/>
                  <a:pt x="368136" y="23751"/>
                </a:cubicBezTo>
                <a:cubicBezTo>
                  <a:pt x="355300" y="39796"/>
                  <a:pt x="356260" y="63492"/>
                  <a:pt x="356260" y="83128"/>
                </a:cubicBezTo>
              </a:path>
            </a:pathLst>
          </a:custGeom>
          <a:noFill/>
          <a:ln w="12700">
            <a:solidFill>
              <a:srgbClr val="FF339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32" name="Connecteur droit avec flèche 31"/>
          <p:cNvCxnSpPr>
            <a:endCxn id="18" idx="10"/>
          </p:cNvCxnSpPr>
          <p:nvPr/>
        </p:nvCxnSpPr>
        <p:spPr>
          <a:xfrm flipV="1">
            <a:off x="7515789" y="1887871"/>
            <a:ext cx="324240" cy="138784"/>
          </a:xfrm>
          <a:prstGeom prst="straightConnector1">
            <a:avLst/>
          </a:prstGeom>
          <a:ln w="28575">
            <a:solidFill>
              <a:srgbClr val="92D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Forme libre 32"/>
          <p:cNvSpPr/>
          <p:nvPr/>
        </p:nvSpPr>
        <p:spPr>
          <a:xfrm>
            <a:off x="7481455" y="1795100"/>
            <a:ext cx="415668" cy="368135"/>
          </a:xfrm>
          <a:custGeom>
            <a:avLst/>
            <a:gdLst>
              <a:gd name="connsiteX0" fmla="*/ 118753 w 415668"/>
              <a:gd name="connsiteY0" fmla="*/ 23751 h 368135"/>
              <a:gd name="connsiteX1" fmla="*/ 23750 w 415668"/>
              <a:gd name="connsiteY1" fmla="*/ 71252 h 368135"/>
              <a:gd name="connsiteX2" fmla="*/ 0 w 415668"/>
              <a:gd name="connsiteY2" fmla="*/ 142504 h 368135"/>
              <a:gd name="connsiteX3" fmla="*/ 47501 w 415668"/>
              <a:gd name="connsiteY3" fmla="*/ 285008 h 368135"/>
              <a:gd name="connsiteX4" fmla="*/ 83127 w 415668"/>
              <a:gd name="connsiteY4" fmla="*/ 296883 h 368135"/>
              <a:gd name="connsiteX5" fmla="*/ 154379 w 415668"/>
              <a:gd name="connsiteY5" fmla="*/ 332509 h 368135"/>
              <a:gd name="connsiteX6" fmla="*/ 225631 w 415668"/>
              <a:gd name="connsiteY6" fmla="*/ 368135 h 368135"/>
              <a:gd name="connsiteX7" fmla="*/ 380010 w 415668"/>
              <a:gd name="connsiteY7" fmla="*/ 332509 h 368135"/>
              <a:gd name="connsiteX8" fmla="*/ 403761 w 415668"/>
              <a:gd name="connsiteY8" fmla="*/ 261257 h 368135"/>
              <a:gd name="connsiteX9" fmla="*/ 403761 w 415668"/>
              <a:gd name="connsiteY9" fmla="*/ 118753 h 368135"/>
              <a:gd name="connsiteX10" fmla="*/ 368135 w 415668"/>
              <a:gd name="connsiteY10" fmla="*/ 95003 h 368135"/>
              <a:gd name="connsiteX11" fmla="*/ 332509 w 415668"/>
              <a:gd name="connsiteY11" fmla="*/ 83127 h 368135"/>
              <a:gd name="connsiteX12" fmla="*/ 308758 w 415668"/>
              <a:gd name="connsiteY12" fmla="*/ 47501 h 368135"/>
              <a:gd name="connsiteX13" fmla="*/ 237506 w 415668"/>
              <a:gd name="connsiteY13" fmla="*/ 0 h 368135"/>
              <a:gd name="connsiteX14" fmla="*/ 166254 w 415668"/>
              <a:gd name="connsiteY14" fmla="*/ 11875 h 368135"/>
              <a:gd name="connsiteX15" fmla="*/ 130628 w 415668"/>
              <a:gd name="connsiteY15" fmla="*/ 35626 h 368135"/>
              <a:gd name="connsiteX16" fmla="*/ 95002 w 415668"/>
              <a:gd name="connsiteY16" fmla="*/ 47501 h 368135"/>
              <a:gd name="connsiteX17" fmla="*/ 118753 w 415668"/>
              <a:gd name="connsiteY17" fmla="*/ 23751 h 36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668" h="368135">
                <a:moveTo>
                  <a:pt x="118753" y="23751"/>
                </a:moveTo>
                <a:cubicBezTo>
                  <a:pt x="108113" y="28007"/>
                  <a:pt x="35609" y="52277"/>
                  <a:pt x="23750" y="71252"/>
                </a:cubicBezTo>
                <a:cubicBezTo>
                  <a:pt x="10481" y="92482"/>
                  <a:pt x="0" y="142504"/>
                  <a:pt x="0" y="142504"/>
                </a:cubicBezTo>
                <a:cubicBezTo>
                  <a:pt x="9934" y="241849"/>
                  <a:pt x="-20020" y="251248"/>
                  <a:pt x="47501" y="285008"/>
                </a:cubicBezTo>
                <a:cubicBezTo>
                  <a:pt x="58697" y="290606"/>
                  <a:pt x="71252" y="292925"/>
                  <a:pt x="83127" y="296883"/>
                </a:cubicBezTo>
                <a:cubicBezTo>
                  <a:pt x="185227" y="364950"/>
                  <a:pt x="56047" y="283343"/>
                  <a:pt x="154379" y="332509"/>
                </a:cubicBezTo>
                <a:cubicBezTo>
                  <a:pt x="246462" y="378550"/>
                  <a:pt x="136084" y="338287"/>
                  <a:pt x="225631" y="368135"/>
                </a:cubicBezTo>
                <a:cubicBezTo>
                  <a:pt x="239393" y="366759"/>
                  <a:pt x="354046" y="374051"/>
                  <a:pt x="380010" y="332509"/>
                </a:cubicBezTo>
                <a:cubicBezTo>
                  <a:pt x="393279" y="311279"/>
                  <a:pt x="403761" y="261257"/>
                  <a:pt x="403761" y="261257"/>
                </a:cubicBezTo>
                <a:cubicBezTo>
                  <a:pt x="407567" y="230810"/>
                  <a:pt x="428538" y="155919"/>
                  <a:pt x="403761" y="118753"/>
                </a:cubicBezTo>
                <a:cubicBezTo>
                  <a:pt x="395844" y="106878"/>
                  <a:pt x="380900" y="101386"/>
                  <a:pt x="368135" y="95003"/>
                </a:cubicBezTo>
                <a:cubicBezTo>
                  <a:pt x="356939" y="89405"/>
                  <a:pt x="344384" y="87086"/>
                  <a:pt x="332509" y="83127"/>
                </a:cubicBezTo>
                <a:cubicBezTo>
                  <a:pt x="324592" y="71252"/>
                  <a:pt x="319499" y="56899"/>
                  <a:pt x="308758" y="47501"/>
                </a:cubicBezTo>
                <a:cubicBezTo>
                  <a:pt x="287276" y="28704"/>
                  <a:pt x="237506" y="0"/>
                  <a:pt x="237506" y="0"/>
                </a:cubicBezTo>
                <a:cubicBezTo>
                  <a:pt x="213755" y="3958"/>
                  <a:pt x="189097" y="4261"/>
                  <a:pt x="166254" y="11875"/>
                </a:cubicBezTo>
                <a:cubicBezTo>
                  <a:pt x="152714" y="16388"/>
                  <a:pt x="143394" y="29243"/>
                  <a:pt x="130628" y="35626"/>
                </a:cubicBezTo>
                <a:cubicBezTo>
                  <a:pt x="119432" y="41224"/>
                  <a:pt x="106877" y="43543"/>
                  <a:pt x="95002" y="47501"/>
                </a:cubicBezTo>
                <a:lnTo>
                  <a:pt x="118753" y="23751"/>
                </a:lnTo>
                <a:close/>
              </a:path>
            </a:pathLst>
          </a:custGeom>
          <a:noFill/>
          <a:ln>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ZoneTexte 35"/>
          <p:cNvSpPr txBox="1"/>
          <p:nvPr/>
        </p:nvSpPr>
        <p:spPr>
          <a:xfrm>
            <a:off x="2601266" y="2787774"/>
            <a:ext cx="3638945" cy="1169551"/>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fr-BE" sz="1400" dirty="0"/>
              <a:t>Flux sanguin (mesure de la perfusion) </a:t>
            </a:r>
          </a:p>
          <a:p>
            <a:pPr marL="742950" lvl="1" indent="-285750">
              <a:buFont typeface="Arial" panose="020B0604020202020204" pitchFamily="34" charset="0"/>
              <a:buChar char="•"/>
            </a:pPr>
            <a:r>
              <a:rPr lang="fr-BE" sz="1400" dirty="0"/>
              <a:t>évaluation au moyen de scores</a:t>
            </a:r>
          </a:p>
          <a:p>
            <a:pPr marL="742950" lvl="1" indent="-285750" algn="just">
              <a:buFont typeface="Arial" panose="020B0604020202020204" pitchFamily="34" charset="0"/>
              <a:buChar char="•"/>
            </a:pPr>
            <a:r>
              <a:rPr lang="fr-BE" sz="1400" dirty="0"/>
              <a:t>calcul de la surface (Logiciel Image  J </a:t>
            </a:r>
            <a:br>
              <a:rPr lang="fr-BE" sz="1400" dirty="0"/>
            </a:br>
            <a:r>
              <a:rPr lang="fr-BE" sz="1400" dirty="0"/>
              <a:t>(http://imagej.nih.gov/ij/).</a:t>
            </a:r>
          </a:p>
          <a:p>
            <a:pPr marL="285750" indent="-285750">
              <a:buFont typeface="Arial" panose="020B0604020202020204" pitchFamily="34" charset="0"/>
              <a:buChar char="•"/>
            </a:pPr>
            <a:r>
              <a:rPr lang="fr-BE" sz="1400" dirty="0"/>
              <a:t>Vélocité du flux au niveau de  l’a. ovarienne</a:t>
            </a:r>
          </a:p>
        </p:txBody>
      </p:sp>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2714" y="4032977"/>
            <a:ext cx="3537497" cy="915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ZoneTexte 33"/>
          <p:cNvSpPr txBox="1"/>
          <p:nvPr/>
        </p:nvSpPr>
        <p:spPr>
          <a:xfrm>
            <a:off x="6484262" y="3733132"/>
            <a:ext cx="1067152" cy="307777"/>
          </a:xfrm>
          <a:prstGeom prst="rect">
            <a:avLst/>
          </a:prstGeom>
          <a:noFill/>
        </p:spPr>
        <p:txBody>
          <a:bodyPr wrap="none" rtlCol="0">
            <a:spAutoFit/>
          </a:bodyPr>
          <a:lstStyle/>
          <a:p>
            <a:r>
              <a:rPr lang="fr-BE" sz="1400" dirty="0" err="1">
                <a:solidFill>
                  <a:srgbClr val="FFFF00"/>
                </a:solidFill>
              </a:rPr>
              <a:t>A.ovarienne</a:t>
            </a:r>
            <a:endParaRPr lang="fr-BE" sz="1400" dirty="0">
              <a:solidFill>
                <a:srgbClr val="FFFF00"/>
              </a:solidFill>
            </a:endParaRPr>
          </a:p>
        </p:txBody>
      </p:sp>
      <p:sp>
        <p:nvSpPr>
          <p:cNvPr id="39" name="Rectangle à coins arrondis 38"/>
          <p:cNvSpPr/>
          <p:nvPr/>
        </p:nvSpPr>
        <p:spPr>
          <a:xfrm>
            <a:off x="395536" y="164739"/>
            <a:ext cx="2664296" cy="648072"/>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400" dirty="0">
                <a:solidFill>
                  <a:schemeClr val="bg1"/>
                </a:solidFill>
              </a:rPr>
              <a:t>Le corps jaune</a:t>
            </a:r>
          </a:p>
        </p:txBody>
      </p:sp>
      <p:sp>
        <p:nvSpPr>
          <p:cNvPr id="40" name="Rectangle à coins arrondis 39"/>
          <p:cNvSpPr/>
          <p:nvPr/>
        </p:nvSpPr>
        <p:spPr>
          <a:xfrm>
            <a:off x="401298" y="4096899"/>
            <a:ext cx="1912722" cy="784570"/>
          </a:xfrm>
          <a:prstGeom prst="roundRect">
            <a:avLst/>
          </a:prstGeom>
          <a:solidFill>
            <a:schemeClr val="accent3">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solidFill>
                  <a:schemeClr val="bg1"/>
                </a:solidFill>
              </a:rPr>
              <a:t>Attention aux réglages </a:t>
            </a:r>
          </a:p>
          <a:p>
            <a:pPr algn="ctr"/>
            <a:r>
              <a:rPr lang="fr-BE" dirty="0">
                <a:solidFill>
                  <a:schemeClr val="bg1"/>
                </a:solidFill>
              </a:rPr>
              <a:t>de l’appareil </a:t>
            </a:r>
          </a:p>
        </p:txBody>
      </p:sp>
    </p:spTree>
    <p:extLst>
      <p:ext uri="{BB962C8B-B14F-4D97-AF65-F5344CB8AC3E}">
        <p14:creationId xmlns:p14="http://schemas.microsoft.com/office/powerpoint/2010/main" val="156179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à coins arrondis 14"/>
          <p:cNvSpPr/>
          <p:nvPr/>
        </p:nvSpPr>
        <p:spPr>
          <a:xfrm>
            <a:off x="179512" y="87474"/>
            <a:ext cx="8784976" cy="396044"/>
          </a:xfrm>
          <a:prstGeom prst="roundRect">
            <a:avLst/>
          </a:prstGeom>
          <a:solidFill>
            <a:schemeClr val="accent2">
              <a:lumMod val="75000"/>
            </a:schemeClr>
          </a:solidFill>
          <a:ln w="95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2000" dirty="0"/>
              <a:t>Distribution (%) des </a:t>
            </a:r>
            <a:r>
              <a:rPr lang="fr-BE" sz="2000" dirty="0">
                <a:solidFill>
                  <a:srgbClr val="FFFF00"/>
                </a:solidFill>
              </a:rPr>
              <a:t>récoltes d’embryons </a:t>
            </a:r>
            <a:r>
              <a:rPr lang="fr-BE" sz="2000" dirty="0"/>
              <a:t>en Europe par </a:t>
            </a:r>
            <a:r>
              <a:rPr lang="fr-BE" sz="2000" dirty="0">
                <a:solidFill>
                  <a:srgbClr val="FFFF00"/>
                </a:solidFill>
              </a:rPr>
              <a:t>spéculation</a:t>
            </a:r>
            <a:r>
              <a:rPr lang="fr-BE" sz="2000" dirty="0"/>
              <a:t>  </a:t>
            </a:r>
            <a:r>
              <a:rPr lang="fr-BE" sz="1400" dirty="0"/>
              <a:t>(Data </a:t>
            </a:r>
            <a:r>
              <a:rPr lang="fr-BE" sz="1400" dirty="0" err="1"/>
              <a:t>AETE</a:t>
            </a:r>
            <a:r>
              <a:rPr lang="fr-BE" sz="1400" dirty="0"/>
              <a:t> 2020)</a:t>
            </a:r>
          </a:p>
        </p:txBody>
      </p:sp>
      <p:graphicFrame>
        <p:nvGraphicFramePr>
          <p:cNvPr id="16" name="Graphique 15"/>
          <p:cNvGraphicFramePr>
            <a:graphicFrameLocks/>
          </p:cNvGraphicFramePr>
          <p:nvPr>
            <p:extLst>
              <p:ext uri="{D42A27DB-BD31-4B8C-83A1-F6EECF244321}">
                <p14:modId xmlns:p14="http://schemas.microsoft.com/office/powerpoint/2010/main" val="1148851094"/>
              </p:ext>
            </p:extLst>
          </p:nvPr>
        </p:nvGraphicFramePr>
        <p:xfrm>
          <a:off x="1475656" y="1815666"/>
          <a:ext cx="5832648" cy="31863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au 16"/>
          <p:cNvGraphicFramePr>
            <a:graphicFrameLocks noGrp="1"/>
          </p:cNvGraphicFramePr>
          <p:nvPr>
            <p:extLst>
              <p:ext uri="{D42A27DB-BD31-4B8C-83A1-F6EECF244321}">
                <p14:modId xmlns:p14="http://schemas.microsoft.com/office/powerpoint/2010/main" val="789752774"/>
              </p:ext>
            </p:extLst>
          </p:nvPr>
        </p:nvGraphicFramePr>
        <p:xfrm>
          <a:off x="2051720" y="753202"/>
          <a:ext cx="6624736" cy="743215"/>
        </p:xfrm>
        <a:graphic>
          <a:graphicData uri="http://schemas.openxmlformats.org/drawingml/2006/table">
            <a:tbl>
              <a:tblPr>
                <a:tableStyleId>{5C22544A-7EE6-4342-B048-85BDC9FD1C3A}</a:tableStyleId>
              </a:tblPr>
              <a:tblGrid>
                <a:gridCol w="1518966">
                  <a:extLst>
                    <a:ext uri="{9D8B030D-6E8A-4147-A177-3AD203B41FA5}">
                      <a16:colId xmlns:a16="http://schemas.microsoft.com/office/drawing/2014/main" val="20000"/>
                    </a:ext>
                  </a:extLst>
                </a:gridCol>
                <a:gridCol w="1021154">
                  <a:extLst>
                    <a:ext uri="{9D8B030D-6E8A-4147-A177-3AD203B41FA5}">
                      <a16:colId xmlns:a16="http://schemas.microsoft.com/office/drawing/2014/main" val="20001"/>
                    </a:ext>
                  </a:extLst>
                </a:gridCol>
                <a:gridCol w="1021154">
                  <a:extLst>
                    <a:ext uri="{9D8B030D-6E8A-4147-A177-3AD203B41FA5}">
                      <a16:colId xmlns:a16="http://schemas.microsoft.com/office/drawing/2014/main" val="20002"/>
                    </a:ext>
                  </a:extLst>
                </a:gridCol>
                <a:gridCol w="1021154">
                  <a:extLst>
                    <a:ext uri="{9D8B030D-6E8A-4147-A177-3AD203B41FA5}">
                      <a16:colId xmlns:a16="http://schemas.microsoft.com/office/drawing/2014/main" val="20003"/>
                    </a:ext>
                  </a:extLst>
                </a:gridCol>
                <a:gridCol w="1021154">
                  <a:extLst>
                    <a:ext uri="{9D8B030D-6E8A-4147-A177-3AD203B41FA5}">
                      <a16:colId xmlns:a16="http://schemas.microsoft.com/office/drawing/2014/main" val="20004"/>
                    </a:ext>
                  </a:extLst>
                </a:gridCol>
                <a:gridCol w="1021154">
                  <a:extLst>
                    <a:ext uri="{9D8B030D-6E8A-4147-A177-3AD203B41FA5}">
                      <a16:colId xmlns:a16="http://schemas.microsoft.com/office/drawing/2014/main" val="20005"/>
                    </a:ext>
                  </a:extLst>
                </a:gridCol>
              </a:tblGrid>
              <a:tr h="271727">
                <a:tc>
                  <a:txBody>
                    <a:bodyPr/>
                    <a:lstStyle/>
                    <a:p>
                      <a:pPr algn="l" fontAlgn="b"/>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err="1">
                          <a:effectLst/>
                          <a:latin typeface="+mn-lt"/>
                        </a:rPr>
                        <a:t>Tot</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FR</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GE</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IT</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PB</a:t>
                      </a:r>
                      <a:endParaRPr lang="fr-BE" sz="1500" b="0" i="0" u="none" strike="noStrike">
                        <a:solidFill>
                          <a:srgbClr val="000000"/>
                        </a:solidFill>
                        <a:effectLst/>
                        <a:latin typeface="+mn-lt"/>
                      </a:endParaRPr>
                    </a:p>
                  </a:txBody>
                  <a:tcPr marL="9525" marR="9525" marT="7144" marB="0" anchor="b"/>
                </a:tc>
                <a:extLst>
                  <a:ext uri="{0D108BD9-81ED-4DB2-BD59-A6C34878D82A}">
                    <a16:rowId xmlns:a16="http://schemas.microsoft.com/office/drawing/2014/main" val="10000"/>
                  </a:ext>
                </a:extLst>
              </a:tr>
              <a:tr h="235744">
                <a:tc>
                  <a:txBody>
                    <a:bodyPr/>
                    <a:lstStyle/>
                    <a:p>
                      <a:pPr algn="l" fontAlgn="b"/>
                      <a:r>
                        <a:rPr lang="fr-BE" sz="1500" u="none" strike="noStrike" dirty="0">
                          <a:effectLst/>
                          <a:latin typeface="+mn-lt"/>
                        </a:rPr>
                        <a:t>N récoltes total</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20436</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6142</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3602</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2576</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2246</a:t>
                      </a:r>
                      <a:endParaRPr lang="fr-BE" sz="1500" b="0" i="0" u="none" strike="noStrike" dirty="0">
                        <a:solidFill>
                          <a:srgbClr val="000000"/>
                        </a:solidFill>
                        <a:effectLst/>
                        <a:latin typeface="+mn-lt"/>
                      </a:endParaRPr>
                    </a:p>
                  </a:txBody>
                  <a:tcPr marL="9525" marR="9525" marT="7144" marB="0" anchor="b"/>
                </a:tc>
                <a:extLst>
                  <a:ext uri="{0D108BD9-81ED-4DB2-BD59-A6C34878D82A}">
                    <a16:rowId xmlns:a16="http://schemas.microsoft.com/office/drawing/2014/main" val="10001"/>
                  </a:ext>
                </a:extLst>
              </a:tr>
              <a:tr h="235744">
                <a:tc>
                  <a:txBody>
                    <a:bodyPr/>
                    <a:lstStyle/>
                    <a:p>
                      <a:pPr algn="l" fontAlgn="b"/>
                      <a:r>
                        <a:rPr lang="fr-BE" sz="1500" u="none" strike="noStrike" dirty="0">
                          <a:effectLst/>
                          <a:latin typeface="+mn-lt"/>
                        </a:rPr>
                        <a:t>% du total</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100</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30,1</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17,6</a:t>
                      </a:r>
                      <a:endParaRPr lang="fr-BE" sz="1500" b="0" i="0" u="none" strike="noStrike" dirty="0">
                        <a:solidFill>
                          <a:srgbClr val="000000"/>
                        </a:solidFill>
                        <a:effectLst/>
                        <a:latin typeface="+mn-lt"/>
                      </a:endParaRPr>
                    </a:p>
                  </a:txBody>
                  <a:tcPr marL="9525" marR="9525" marT="7144" marB="0" anchor="b"/>
                </a:tc>
                <a:tc>
                  <a:txBody>
                    <a:bodyPr/>
                    <a:lstStyle/>
                    <a:p>
                      <a:pPr algn="ctr" fontAlgn="b"/>
                      <a:r>
                        <a:rPr lang="fr-BE" sz="1500" u="none" strike="noStrike">
                          <a:effectLst/>
                          <a:latin typeface="+mn-lt"/>
                        </a:rPr>
                        <a:t>12,6</a:t>
                      </a:r>
                      <a:endParaRPr lang="fr-BE" sz="1500" b="0" i="0" u="none" strike="noStrike">
                        <a:solidFill>
                          <a:srgbClr val="000000"/>
                        </a:solidFill>
                        <a:effectLst/>
                        <a:latin typeface="+mn-lt"/>
                      </a:endParaRPr>
                    </a:p>
                  </a:txBody>
                  <a:tcPr marL="9525" marR="9525" marT="7144" marB="0" anchor="b"/>
                </a:tc>
                <a:tc>
                  <a:txBody>
                    <a:bodyPr/>
                    <a:lstStyle/>
                    <a:p>
                      <a:pPr algn="ctr" fontAlgn="b"/>
                      <a:r>
                        <a:rPr lang="fr-BE" sz="1500" u="none" strike="noStrike" dirty="0">
                          <a:effectLst/>
                          <a:latin typeface="+mn-lt"/>
                        </a:rPr>
                        <a:t>11,0</a:t>
                      </a:r>
                      <a:endParaRPr lang="fr-BE" sz="1500" b="0" i="0" u="none" strike="noStrike" dirty="0">
                        <a:solidFill>
                          <a:srgbClr val="000000"/>
                        </a:solidFill>
                        <a:effectLst/>
                        <a:latin typeface="+mn-lt"/>
                      </a:endParaRPr>
                    </a:p>
                  </a:txBody>
                  <a:tcPr marL="9525" marR="9525" marT="7144" marB="0" anchor="b"/>
                </a:tc>
                <a:extLst>
                  <a:ext uri="{0D108BD9-81ED-4DB2-BD59-A6C34878D82A}">
                    <a16:rowId xmlns:a16="http://schemas.microsoft.com/office/drawing/2014/main" val="10002"/>
                  </a:ext>
                </a:extLst>
              </a:tr>
            </a:tbl>
          </a:graphicData>
        </a:graphic>
      </p:graphicFrame>
      <p:sp>
        <p:nvSpPr>
          <p:cNvPr id="18" name="Ellipse 17"/>
          <p:cNvSpPr/>
          <p:nvPr/>
        </p:nvSpPr>
        <p:spPr>
          <a:xfrm>
            <a:off x="2251489" y="4347546"/>
            <a:ext cx="648072"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llipse 18"/>
          <p:cNvSpPr/>
          <p:nvPr/>
        </p:nvSpPr>
        <p:spPr>
          <a:xfrm>
            <a:off x="6300192" y="4631479"/>
            <a:ext cx="648072" cy="3240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0" name="Picture 3" descr="D:\000 Espagne\DSC_82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699542"/>
            <a:ext cx="1224136" cy="86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3723576" y="1563638"/>
            <a:ext cx="3422796" cy="338554"/>
          </a:xfrm>
          <a:prstGeom prst="rect">
            <a:avLst/>
          </a:prstGeom>
          <a:solidFill>
            <a:schemeClr val="accent3">
              <a:lumMod val="75000"/>
            </a:schemeClr>
          </a:solidFill>
          <a:ln>
            <a:solidFill>
              <a:schemeClr val="tx1"/>
            </a:solidFill>
          </a:ln>
        </p:spPr>
        <p:txBody>
          <a:bodyPr wrap="none">
            <a:spAutoFit/>
          </a:bodyPr>
          <a:lstStyle/>
          <a:p>
            <a:r>
              <a:rPr lang="fr-BE" sz="1600" dirty="0">
                <a:solidFill>
                  <a:schemeClr val="bg1"/>
                </a:solidFill>
              </a:rPr>
              <a:t>Sperme sexé : Lait 20 % et Viande : 5 %</a:t>
            </a:r>
          </a:p>
        </p:txBody>
      </p:sp>
    </p:spTree>
    <p:extLst>
      <p:ext uri="{BB962C8B-B14F-4D97-AF65-F5344CB8AC3E}">
        <p14:creationId xmlns:p14="http://schemas.microsoft.com/office/powerpoint/2010/main" val="12324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18" grpId="0" animBg="1"/>
      <p:bldP spid="19"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F19C7E0-D0F9-29A6-F7BA-20942B567A0E}"/>
              </a:ext>
            </a:extLst>
          </p:cNvPr>
          <p:cNvSpPr txBox="1"/>
          <p:nvPr/>
        </p:nvSpPr>
        <p:spPr>
          <a:xfrm>
            <a:off x="377840" y="4547904"/>
            <a:ext cx="8208912" cy="400110"/>
          </a:xfrm>
          <a:prstGeom prst="rect">
            <a:avLst/>
          </a:prstGeom>
          <a:noFill/>
        </p:spPr>
        <p:txBody>
          <a:bodyPr wrap="square">
            <a:spAutoFit/>
          </a:bodyPr>
          <a:lstStyle/>
          <a:p>
            <a:pPr algn="l"/>
            <a:r>
              <a:rPr lang="fr-BE" sz="1000" b="0" i="0" u="none" strike="noStrike" baseline="0" dirty="0">
                <a:solidFill>
                  <a:schemeClr val="bg1"/>
                </a:solidFill>
              </a:rPr>
              <a:t>Goncalves L.M. et al.</a:t>
            </a:r>
            <a:r>
              <a:rPr lang="en-US" sz="1000" b="0" i="0" u="none" strike="noStrike" baseline="0" dirty="0">
                <a:solidFill>
                  <a:schemeClr val="bg1"/>
                </a:solidFill>
              </a:rPr>
              <a:t> Impact of luteal blood perfusion and expression of estrus on pregnancy rates of </a:t>
            </a:r>
            <a:r>
              <a:rPr lang="en-US" sz="1000" b="0" i="1" u="none" strike="noStrike" baseline="0" dirty="0">
                <a:solidFill>
                  <a:schemeClr val="bg1"/>
                </a:solidFill>
              </a:rPr>
              <a:t>Bos taurus </a:t>
            </a:r>
            <a:r>
              <a:rPr lang="en-US" sz="1000" b="0" i="0" u="none" strike="noStrike" baseline="0" dirty="0">
                <a:solidFill>
                  <a:schemeClr val="bg1"/>
                </a:solidFill>
              </a:rPr>
              <a:t>embryo recipients exposed to fixed-time embryo transfer, </a:t>
            </a:r>
            <a:r>
              <a:rPr lang="en-US" sz="1000" b="0" i="1" u="none" strike="noStrike" baseline="0" dirty="0">
                <a:solidFill>
                  <a:schemeClr val="bg1"/>
                </a:solidFill>
              </a:rPr>
              <a:t>Animal Reproduction Science, </a:t>
            </a:r>
            <a:r>
              <a:rPr lang="en-US" sz="1000" b="0" i="0" u="none" strike="noStrike" baseline="0" dirty="0">
                <a:solidFill>
                  <a:schemeClr val="bg1"/>
                </a:solidFill>
              </a:rPr>
              <a:t>(</a:t>
            </a:r>
            <a:r>
              <a:rPr lang="en-US" sz="1000" b="0" i="0" u="none" strike="noStrike" baseline="0" dirty="0">
                <a:solidFill>
                  <a:srgbClr val="FFFF00"/>
                </a:solidFill>
              </a:rPr>
              <a:t>2025</a:t>
            </a:r>
            <a:r>
              <a:rPr lang="en-US" sz="1000" b="0" i="0" u="none" strike="noStrike" baseline="0" dirty="0">
                <a:solidFill>
                  <a:schemeClr val="bg1"/>
                </a:solidFill>
              </a:rPr>
              <a:t>) </a:t>
            </a:r>
            <a:r>
              <a:rPr lang="fr-BE" sz="1000" b="0" i="0" u="none" strike="noStrike" baseline="0" dirty="0" err="1">
                <a:solidFill>
                  <a:schemeClr val="bg1"/>
                </a:solidFill>
              </a:rPr>
              <a:t>doi:https</a:t>
            </a:r>
            <a:r>
              <a:rPr lang="fr-BE" sz="1000" b="0" i="0" u="none" strike="noStrike" baseline="0" dirty="0">
                <a:solidFill>
                  <a:schemeClr val="bg1"/>
                </a:solidFill>
              </a:rPr>
              <a:t>://doi.org/10.1016/j.anireprosci.2025.107764</a:t>
            </a:r>
            <a:endParaRPr lang="fr-BE" sz="1000" dirty="0">
              <a:solidFill>
                <a:schemeClr val="bg1"/>
              </a:solidFill>
            </a:endParaRPr>
          </a:p>
        </p:txBody>
      </p:sp>
      <p:pic>
        <p:nvPicPr>
          <p:cNvPr id="5" name="Image 4">
            <a:extLst>
              <a:ext uri="{FF2B5EF4-FFF2-40B4-BE49-F238E27FC236}">
                <a16:creationId xmlns:a16="http://schemas.microsoft.com/office/drawing/2014/main" id="{23F45281-C99F-D898-BCB3-D270B4A12C5F}"/>
              </a:ext>
            </a:extLst>
          </p:cNvPr>
          <p:cNvPicPr>
            <a:picLocks noChangeAspect="1"/>
          </p:cNvPicPr>
          <p:nvPr/>
        </p:nvPicPr>
        <p:blipFill>
          <a:blip r:embed="rId2"/>
          <a:stretch>
            <a:fillRect/>
          </a:stretch>
        </p:blipFill>
        <p:spPr>
          <a:xfrm>
            <a:off x="912924" y="1059582"/>
            <a:ext cx="7043452" cy="3096344"/>
          </a:xfrm>
          <a:prstGeom prst="rect">
            <a:avLst/>
          </a:prstGeom>
        </p:spPr>
      </p:pic>
      <p:sp>
        <p:nvSpPr>
          <p:cNvPr id="2" name="Rectangle : coins arrondis 1">
            <a:extLst>
              <a:ext uri="{FF2B5EF4-FFF2-40B4-BE49-F238E27FC236}">
                <a16:creationId xmlns:a16="http://schemas.microsoft.com/office/drawing/2014/main" id="{D692C79D-8944-C79D-EC88-5AFF01AC771A}"/>
              </a:ext>
            </a:extLst>
          </p:cNvPr>
          <p:cNvSpPr/>
          <p:nvPr/>
        </p:nvSpPr>
        <p:spPr>
          <a:xfrm>
            <a:off x="107504" y="253741"/>
            <a:ext cx="8712968" cy="400110"/>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dirty="0"/>
              <a:t>Evaluation subjective (Scores) du degré de perfusion de la surface lutéale (Goncalves LM et al. 2025) </a:t>
            </a:r>
          </a:p>
        </p:txBody>
      </p:sp>
      <p:sp>
        <p:nvSpPr>
          <p:cNvPr id="6" name="ZoneTexte 5">
            <a:extLst>
              <a:ext uri="{FF2B5EF4-FFF2-40B4-BE49-F238E27FC236}">
                <a16:creationId xmlns:a16="http://schemas.microsoft.com/office/drawing/2014/main" id="{F7405150-0D70-9725-8262-F8F7A5AFFF96}"/>
              </a:ext>
            </a:extLst>
          </p:cNvPr>
          <p:cNvSpPr txBox="1"/>
          <p:nvPr/>
        </p:nvSpPr>
        <p:spPr>
          <a:xfrm>
            <a:off x="2761535" y="2476949"/>
            <a:ext cx="1609736" cy="261610"/>
          </a:xfrm>
          <a:prstGeom prst="rect">
            <a:avLst/>
          </a:prstGeom>
          <a:noFill/>
        </p:spPr>
        <p:txBody>
          <a:bodyPr wrap="none" rtlCol="0">
            <a:spAutoFit/>
          </a:bodyPr>
          <a:lstStyle/>
          <a:p>
            <a:r>
              <a:rPr lang="fr-BE" sz="1100" dirty="0">
                <a:solidFill>
                  <a:srgbClr val="FF0000"/>
                </a:solidFill>
              </a:rPr>
              <a:t>Perfusion faible : </a:t>
            </a:r>
            <a:r>
              <a:rPr lang="fr-BE" sz="1100" b="0" u="none" strike="noStrike" dirty="0">
                <a:solidFill>
                  <a:srgbClr val="FF0000"/>
                </a:solidFill>
                <a:effectLst/>
              </a:rPr>
              <a:t>&lt; 30 %</a:t>
            </a:r>
            <a:endParaRPr lang="fr-BE" sz="1100" dirty="0">
              <a:solidFill>
                <a:srgbClr val="FF0000"/>
              </a:solidFill>
            </a:endParaRPr>
          </a:p>
        </p:txBody>
      </p:sp>
      <p:sp>
        <p:nvSpPr>
          <p:cNvPr id="7" name="ZoneTexte 6">
            <a:extLst>
              <a:ext uri="{FF2B5EF4-FFF2-40B4-BE49-F238E27FC236}">
                <a16:creationId xmlns:a16="http://schemas.microsoft.com/office/drawing/2014/main" id="{5E94E695-5B12-4859-20C2-56AC935D2C3B}"/>
              </a:ext>
            </a:extLst>
          </p:cNvPr>
          <p:cNvSpPr txBox="1"/>
          <p:nvPr/>
        </p:nvSpPr>
        <p:spPr>
          <a:xfrm>
            <a:off x="4853849" y="2476949"/>
            <a:ext cx="1010213" cy="261610"/>
          </a:xfrm>
          <a:prstGeom prst="rect">
            <a:avLst/>
          </a:prstGeom>
          <a:noFill/>
        </p:spPr>
        <p:txBody>
          <a:bodyPr wrap="none" rtlCol="0">
            <a:spAutoFit/>
          </a:bodyPr>
          <a:lstStyle/>
          <a:p>
            <a:r>
              <a:rPr lang="fr-BE" sz="1100" dirty="0">
                <a:solidFill>
                  <a:srgbClr val="FF0000"/>
                </a:solidFill>
              </a:rPr>
              <a:t>Perfusion </a:t>
            </a:r>
            <a:r>
              <a:rPr lang="fr-BE" sz="1100" dirty="0" err="1">
                <a:solidFill>
                  <a:srgbClr val="FF0000"/>
                </a:solidFill>
              </a:rPr>
              <a:t>moy</a:t>
            </a:r>
            <a:endParaRPr lang="fr-BE" sz="1100" dirty="0">
              <a:solidFill>
                <a:srgbClr val="FF0000"/>
              </a:solidFill>
            </a:endParaRPr>
          </a:p>
        </p:txBody>
      </p:sp>
      <p:sp>
        <p:nvSpPr>
          <p:cNvPr id="8" name="ZoneTexte 7">
            <a:extLst>
              <a:ext uri="{FF2B5EF4-FFF2-40B4-BE49-F238E27FC236}">
                <a16:creationId xmlns:a16="http://schemas.microsoft.com/office/drawing/2014/main" id="{1814ABF1-28B9-DFF8-EAEF-9746613E4044}"/>
              </a:ext>
            </a:extLst>
          </p:cNvPr>
          <p:cNvSpPr txBox="1"/>
          <p:nvPr/>
        </p:nvSpPr>
        <p:spPr>
          <a:xfrm>
            <a:off x="6381906" y="2481078"/>
            <a:ext cx="1574470" cy="261610"/>
          </a:xfrm>
          <a:prstGeom prst="rect">
            <a:avLst/>
          </a:prstGeom>
          <a:noFill/>
        </p:spPr>
        <p:txBody>
          <a:bodyPr wrap="none" rtlCol="0">
            <a:spAutoFit/>
          </a:bodyPr>
          <a:lstStyle/>
          <a:p>
            <a:r>
              <a:rPr lang="fr-BE" sz="1100" dirty="0">
                <a:solidFill>
                  <a:srgbClr val="FF0000"/>
                </a:solidFill>
              </a:rPr>
              <a:t>Perfusion forte (&gt; 40 %) </a:t>
            </a:r>
          </a:p>
        </p:txBody>
      </p:sp>
    </p:spTree>
    <p:extLst>
      <p:ext uri="{BB962C8B-B14F-4D97-AF65-F5344CB8AC3E}">
        <p14:creationId xmlns:p14="http://schemas.microsoft.com/office/powerpoint/2010/main" val="2688999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5566C8-34E2-5AB6-2DFD-E7EA7F50583A}"/>
              </a:ext>
            </a:extLst>
          </p:cNvPr>
          <p:cNvPicPr>
            <a:picLocks noChangeAspect="1"/>
          </p:cNvPicPr>
          <p:nvPr/>
        </p:nvPicPr>
        <p:blipFill>
          <a:blip r:embed="rId2"/>
          <a:stretch>
            <a:fillRect/>
          </a:stretch>
        </p:blipFill>
        <p:spPr>
          <a:xfrm>
            <a:off x="395536" y="406355"/>
            <a:ext cx="6192688" cy="4377864"/>
          </a:xfrm>
          <a:prstGeom prst="rect">
            <a:avLst/>
          </a:prstGeom>
        </p:spPr>
      </p:pic>
      <p:sp>
        <p:nvSpPr>
          <p:cNvPr id="4" name="ZoneTexte 3">
            <a:extLst>
              <a:ext uri="{FF2B5EF4-FFF2-40B4-BE49-F238E27FC236}">
                <a16:creationId xmlns:a16="http://schemas.microsoft.com/office/drawing/2014/main" id="{CC3F5976-F5FF-60AD-B15D-B7D193900B47}"/>
              </a:ext>
            </a:extLst>
          </p:cNvPr>
          <p:cNvSpPr txBox="1"/>
          <p:nvPr/>
        </p:nvSpPr>
        <p:spPr>
          <a:xfrm>
            <a:off x="4860032" y="4779501"/>
            <a:ext cx="4680520" cy="307777"/>
          </a:xfrm>
          <a:prstGeom prst="rect">
            <a:avLst/>
          </a:prstGeom>
          <a:noFill/>
        </p:spPr>
        <p:txBody>
          <a:bodyPr wrap="square" rtlCol="0">
            <a:spAutoFit/>
          </a:bodyPr>
          <a:lstStyle/>
          <a:p>
            <a:r>
              <a:rPr lang="fr-BE" sz="1400" dirty="0" err="1"/>
              <a:t>Mebarki</a:t>
            </a:r>
            <a:r>
              <a:rPr lang="fr-BE" sz="1400" dirty="0"/>
              <a:t> M. et al. Large animal </a:t>
            </a:r>
            <a:r>
              <a:rPr lang="fr-BE" sz="1400" dirty="0" err="1"/>
              <a:t>Review</a:t>
            </a:r>
            <a:r>
              <a:rPr lang="fr-BE" sz="1400" dirty="0"/>
              <a:t>, 2024, 30:251-256  </a:t>
            </a:r>
          </a:p>
        </p:txBody>
      </p:sp>
      <p:sp>
        <p:nvSpPr>
          <p:cNvPr id="5" name="Rectangle : coins arrondis 4">
            <a:extLst>
              <a:ext uri="{FF2B5EF4-FFF2-40B4-BE49-F238E27FC236}">
                <a16:creationId xmlns:a16="http://schemas.microsoft.com/office/drawing/2014/main" id="{C28FFFFE-ED8B-9E43-39CF-F22292317823}"/>
              </a:ext>
            </a:extLst>
          </p:cNvPr>
          <p:cNvSpPr/>
          <p:nvPr/>
        </p:nvSpPr>
        <p:spPr>
          <a:xfrm>
            <a:off x="6876256" y="406355"/>
            <a:ext cx="1692188" cy="504056"/>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400" dirty="0"/>
              <a:t>Analyse d’image au moyen du logiciel J </a:t>
            </a:r>
          </a:p>
        </p:txBody>
      </p:sp>
      <p:sp>
        <p:nvSpPr>
          <p:cNvPr id="6" name="ZoneTexte 5">
            <a:extLst>
              <a:ext uri="{FF2B5EF4-FFF2-40B4-BE49-F238E27FC236}">
                <a16:creationId xmlns:a16="http://schemas.microsoft.com/office/drawing/2014/main" id="{48F3E168-7D51-84C4-2A63-FC5AB5972F52}"/>
              </a:ext>
            </a:extLst>
          </p:cNvPr>
          <p:cNvSpPr txBox="1"/>
          <p:nvPr/>
        </p:nvSpPr>
        <p:spPr>
          <a:xfrm>
            <a:off x="5816090" y="1844788"/>
            <a:ext cx="1872208" cy="307777"/>
          </a:xfrm>
          <a:prstGeom prst="rect">
            <a:avLst/>
          </a:prstGeom>
          <a:noFill/>
        </p:spPr>
        <p:txBody>
          <a:bodyPr wrap="square" rtlCol="0">
            <a:spAutoFit/>
          </a:bodyPr>
          <a:lstStyle/>
          <a:p>
            <a:r>
              <a:rPr lang="fr-BE" sz="1400" dirty="0">
                <a:solidFill>
                  <a:schemeClr val="bg1"/>
                </a:solidFill>
              </a:rPr>
              <a:t>Limite du corps jaune</a:t>
            </a:r>
          </a:p>
        </p:txBody>
      </p:sp>
      <p:sp>
        <p:nvSpPr>
          <p:cNvPr id="7" name="ZoneTexte 6">
            <a:extLst>
              <a:ext uri="{FF2B5EF4-FFF2-40B4-BE49-F238E27FC236}">
                <a16:creationId xmlns:a16="http://schemas.microsoft.com/office/drawing/2014/main" id="{19AAF9D7-CEA5-7326-5684-2E540CA70BB8}"/>
              </a:ext>
            </a:extLst>
          </p:cNvPr>
          <p:cNvSpPr txBox="1"/>
          <p:nvPr/>
        </p:nvSpPr>
        <p:spPr>
          <a:xfrm>
            <a:off x="2277721" y="4041624"/>
            <a:ext cx="3240360" cy="307777"/>
          </a:xfrm>
          <a:prstGeom prst="rect">
            <a:avLst/>
          </a:prstGeom>
          <a:noFill/>
        </p:spPr>
        <p:txBody>
          <a:bodyPr wrap="square" rtlCol="0">
            <a:spAutoFit/>
          </a:bodyPr>
          <a:lstStyle/>
          <a:p>
            <a:r>
              <a:rPr lang="fr-BE" sz="1400" dirty="0">
                <a:solidFill>
                  <a:srgbClr val="FFFF00"/>
                </a:solidFill>
              </a:rPr>
              <a:t>Limites des zones perfusées</a:t>
            </a:r>
          </a:p>
        </p:txBody>
      </p:sp>
      <p:sp>
        <p:nvSpPr>
          <p:cNvPr id="8" name="ZoneTexte 7">
            <a:extLst>
              <a:ext uri="{FF2B5EF4-FFF2-40B4-BE49-F238E27FC236}">
                <a16:creationId xmlns:a16="http://schemas.microsoft.com/office/drawing/2014/main" id="{1FBF376D-466B-A5A3-2CA0-D81724EFE2D6}"/>
              </a:ext>
            </a:extLst>
          </p:cNvPr>
          <p:cNvSpPr txBox="1"/>
          <p:nvPr/>
        </p:nvSpPr>
        <p:spPr>
          <a:xfrm>
            <a:off x="6696236" y="3711563"/>
            <a:ext cx="1872208" cy="707886"/>
          </a:xfrm>
          <a:prstGeom prst="rect">
            <a:avLst/>
          </a:prstGeom>
          <a:noFill/>
        </p:spPr>
        <p:txBody>
          <a:bodyPr wrap="square" rtlCol="0">
            <a:spAutoFit/>
          </a:bodyPr>
          <a:lstStyle/>
          <a:p>
            <a:pPr marL="171450" indent="-171450">
              <a:buFont typeface="Arial" panose="020B0604020202020204" pitchFamily="34" charset="0"/>
              <a:buChar char="•"/>
            </a:pPr>
            <a:r>
              <a:rPr lang="fr-BE" sz="1000" dirty="0"/>
              <a:t>Rouge au jaune : le sang se rapproche de la sonde</a:t>
            </a:r>
          </a:p>
          <a:p>
            <a:pPr marL="171450" indent="-171450">
              <a:buFont typeface="Arial" panose="020B0604020202020204" pitchFamily="34" charset="0"/>
              <a:buChar char="•"/>
            </a:pPr>
            <a:r>
              <a:rPr lang="fr-BE" sz="1000" dirty="0"/>
              <a:t>Vert au bleu : le sang s’écarte de la sonde</a:t>
            </a:r>
          </a:p>
        </p:txBody>
      </p:sp>
    </p:spTree>
    <p:extLst>
      <p:ext uri="{BB962C8B-B14F-4D97-AF65-F5344CB8AC3E}">
        <p14:creationId xmlns:p14="http://schemas.microsoft.com/office/powerpoint/2010/main" val="24240825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2689" y="4659982"/>
            <a:ext cx="8263085" cy="432048"/>
          </a:xfrm>
        </p:spPr>
        <p:txBody>
          <a:bodyPr>
            <a:noAutofit/>
          </a:bodyPr>
          <a:lstStyle/>
          <a:p>
            <a:pPr marL="0" indent="0">
              <a:buClr>
                <a:schemeClr val="tx1"/>
              </a:buClr>
              <a:buNone/>
            </a:pPr>
            <a:r>
              <a:rPr lang="fr-BE" altLang="fr-FR" sz="1200" dirty="0">
                <a:solidFill>
                  <a:schemeClr val="bg1">
                    <a:lumMod val="65000"/>
                  </a:schemeClr>
                </a:solidFill>
                <a:latin typeface="Calibri" pitchFamily="34" charset="0"/>
              </a:rPr>
              <a:t>(Herzog et al. 2010, 2011, Herzog and </a:t>
            </a:r>
            <a:r>
              <a:rPr lang="fr-BE" altLang="fr-FR" sz="1200" dirty="0" err="1">
                <a:solidFill>
                  <a:schemeClr val="bg1">
                    <a:lumMod val="65000"/>
                  </a:schemeClr>
                </a:solidFill>
                <a:latin typeface="Calibri" pitchFamily="34" charset="0"/>
              </a:rPr>
              <a:t>Bollwein</a:t>
            </a:r>
            <a:r>
              <a:rPr lang="fr-BE" altLang="fr-FR" sz="1200" dirty="0">
                <a:solidFill>
                  <a:schemeClr val="bg1">
                    <a:lumMod val="65000"/>
                  </a:schemeClr>
                </a:solidFill>
                <a:latin typeface="Calibri" pitchFamily="34" charset="0"/>
              </a:rPr>
              <a:t> 2007, </a:t>
            </a:r>
            <a:r>
              <a:rPr lang="fr-BE" altLang="fr-FR" sz="1200" dirty="0" err="1">
                <a:solidFill>
                  <a:schemeClr val="bg1">
                    <a:lumMod val="65000"/>
                  </a:schemeClr>
                </a:solidFill>
                <a:latin typeface="Calibri" pitchFamily="34" charset="0"/>
              </a:rPr>
              <a:t>Wiltbank</a:t>
            </a:r>
            <a:r>
              <a:rPr lang="fr-BE" altLang="fr-FR" sz="1200" dirty="0">
                <a:solidFill>
                  <a:schemeClr val="bg1">
                    <a:lumMod val="65000"/>
                  </a:schemeClr>
                </a:solidFill>
                <a:latin typeface="Calibri" pitchFamily="34" charset="0"/>
              </a:rPr>
              <a:t> et al. 1988, </a:t>
            </a:r>
            <a:r>
              <a:rPr lang="fr-BE" altLang="fr-FR" sz="1200" dirty="0" err="1">
                <a:solidFill>
                  <a:schemeClr val="bg1">
                    <a:lumMod val="65000"/>
                  </a:schemeClr>
                </a:solidFill>
                <a:latin typeface="Calibri" pitchFamily="34" charset="0"/>
              </a:rPr>
              <a:t>Utt</a:t>
            </a:r>
            <a:r>
              <a:rPr lang="fr-BE" altLang="fr-FR" sz="1200" dirty="0">
                <a:solidFill>
                  <a:schemeClr val="bg1">
                    <a:lumMod val="65000"/>
                  </a:schemeClr>
                </a:solidFill>
                <a:latin typeface="Calibri" pitchFamily="34" charset="0"/>
              </a:rPr>
              <a:t> et al.2009, Herzog et al. 2011, Acosta et al. 2002, </a:t>
            </a:r>
            <a:r>
              <a:rPr lang="fr-BE" altLang="fr-FR" sz="1200" dirty="0" err="1">
                <a:solidFill>
                  <a:schemeClr val="bg1">
                    <a:lumMod val="65000"/>
                  </a:schemeClr>
                </a:solidFill>
                <a:latin typeface="Calibri" pitchFamily="34" charset="0"/>
              </a:rPr>
              <a:t>Shirasuna</a:t>
            </a:r>
            <a:r>
              <a:rPr lang="fr-BE" altLang="fr-FR" sz="1200" dirty="0">
                <a:solidFill>
                  <a:schemeClr val="bg1">
                    <a:lumMod val="65000"/>
                  </a:schemeClr>
                </a:solidFill>
                <a:latin typeface="Calibri" pitchFamily="34" charset="0"/>
              </a:rPr>
              <a:t> et al. 2004, </a:t>
            </a:r>
            <a:r>
              <a:rPr lang="fr-BE" altLang="fr-FR" sz="1200" dirty="0" err="1">
                <a:solidFill>
                  <a:schemeClr val="bg1">
                    <a:lumMod val="65000"/>
                  </a:schemeClr>
                </a:solidFill>
                <a:latin typeface="Calibri" pitchFamily="34" charset="0"/>
              </a:rPr>
              <a:t>Miyamoto</a:t>
            </a:r>
            <a:r>
              <a:rPr lang="fr-BE" altLang="fr-FR" sz="1200" dirty="0">
                <a:solidFill>
                  <a:schemeClr val="bg1">
                    <a:lumMod val="65000"/>
                  </a:schemeClr>
                </a:solidFill>
                <a:latin typeface="Calibri" pitchFamily="34" charset="0"/>
              </a:rPr>
              <a:t> et al. 2005, </a:t>
            </a:r>
            <a:r>
              <a:rPr lang="fr-BE" altLang="fr-FR" sz="1200" dirty="0" err="1">
                <a:solidFill>
                  <a:schemeClr val="bg1">
                    <a:lumMod val="65000"/>
                  </a:schemeClr>
                </a:solidFill>
                <a:latin typeface="Calibri" pitchFamily="34" charset="0"/>
              </a:rPr>
              <a:t>Luttgenau</a:t>
            </a:r>
            <a:r>
              <a:rPr lang="fr-BE" altLang="fr-FR" sz="1200" dirty="0">
                <a:solidFill>
                  <a:schemeClr val="bg1">
                    <a:lumMod val="65000"/>
                  </a:schemeClr>
                </a:solidFill>
                <a:latin typeface="Calibri" pitchFamily="34" charset="0"/>
              </a:rPr>
              <a:t> et al. 2011, </a:t>
            </a:r>
            <a:r>
              <a:rPr lang="fr-BE" altLang="fr-FR" sz="1200" dirty="0" err="1">
                <a:solidFill>
                  <a:schemeClr val="bg1">
                    <a:lumMod val="65000"/>
                  </a:schemeClr>
                </a:solidFill>
                <a:latin typeface="Calibri" pitchFamily="34" charset="0"/>
              </a:rPr>
              <a:t>Vasconcelos</a:t>
            </a:r>
            <a:r>
              <a:rPr lang="fr-BE" altLang="fr-FR" sz="1200" dirty="0">
                <a:solidFill>
                  <a:schemeClr val="bg1">
                    <a:lumMod val="65000"/>
                  </a:schemeClr>
                </a:solidFill>
                <a:latin typeface="Calibri" pitchFamily="34" charset="0"/>
              </a:rPr>
              <a:t> et al. 2001, Herzog et al. 2010, </a:t>
            </a:r>
            <a:r>
              <a:rPr lang="fr-BE" altLang="fr-FR" sz="1200" dirty="0" err="1">
                <a:solidFill>
                  <a:schemeClr val="bg1">
                    <a:lumMod val="65000"/>
                  </a:schemeClr>
                </a:solidFill>
                <a:latin typeface="Calibri" pitchFamily="34" charset="0"/>
              </a:rPr>
              <a:t>Scully</a:t>
            </a:r>
            <a:r>
              <a:rPr lang="fr-BE" altLang="fr-FR" sz="1200" dirty="0">
                <a:solidFill>
                  <a:schemeClr val="bg1">
                    <a:lumMod val="65000"/>
                  </a:schemeClr>
                </a:solidFill>
                <a:latin typeface="Calibri" pitchFamily="34" charset="0"/>
              </a:rPr>
              <a:t> et al. 2014)</a:t>
            </a:r>
            <a:endParaRPr lang="fr-BE" sz="1200" dirty="0">
              <a:solidFill>
                <a:schemeClr val="bg1">
                  <a:lumMod val="65000"/>
                </a:schemeClr>
              </a:solidFill>
            </a:endParaRPr>
          </a:p>
        </p:txBody>
      </p:sp>
      <p:grpSp>
        <p:nvGrpSpPr>
          <p:cNvPr id="4" name="Groupe 3"/>
          <p:cNvGrpSpPr/>
          <p:nvPr/>
        </p:nvGrpSpPr>
        <p:grpSpPr>
          <a:xfrm>
            <a:off x="1781944" y="1671416"/>
            <a:ext cx="4465481" cy="1972682"/>
            <a:chOff x="300039" y="883699"/>
            <a:chExt cx="7752556" cy="3625896"/>
          </a:xfrm>
        </p:grpSpPr>
        <p:cxnSp>
          <p:nvCxnSpPr>
            <p:cNvPr id="5" name="Connecteur droit 50"/>
            <p:cNvCxnSpPr>
              <a:cxnSpLocks noChangeShapeType="1"/>
            </p:cNvCxnSpPr>
            <p:nvPr/>
          </p:nvCxnSpPr>
          <p:spPr bwMode="auto">
            <a:xfrm>
              <a:off x="418308" y="4063604"/>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 name="Connecteur droit 52"/>
            <p:cNvCxnSpPr>
              <a:cxnSpLocks noChangeShapeType="1"/>
            </p:cNvCxnSpPr>
            <p:nvPr/>
          </p:nvCxnSpPr>
          <p:spPr bwMode="auto">
            <a:xfrm>
              <a:off x="17113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 name="Connecteur droit 53"/>
            <p:cNvCxnSpPr>
              <a:cxnSpLocks noChangeShapeType="1"/>
            </p:cNvCxnSpPr>
            <p:nvPr/>
          </p:nvCxnSpPr>
          <p:spPr bwMode="auto">
            <a:xfrm>
              <a:off x="20050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 name="Connecteur droit 54"/>
            <p:cNvCxnSpPr>
              <a:cxnSpLocks noChangeShapeType="1"/>
            </p:cNvCxnSpPr>
            <p:nvPr/>
          </p:nvCxnSpPr>
          <p:spPr bwMode="auto">
            <a:xfrm>
              <a:off x="22987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 name="Connecteur droit 55"/>
            <p:cNvCxnSpPr>
              <a:cxnSpLocks noChangeShapeType="1"/>
            </p:cNvCxnSpPr>
            <p:nvPr/>
          </p:nvCxnSpPr>
          <p:spPr bwMode="auto">
            <a:xfrm>
              <a:off x="25923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Connecteur droit 56"/>
            <p:cNvCxnSpPr>
              <a:cxnSpLocks noChangeShapeType="1"/>
            </p:cNvCxnSpPr>
            <p:nvPr/>
          </p:nvCxnSpPr>
          <p:spPr bwMode="auto">
            <a:xfrm>
              <a:off x="28844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Connecteur droit 57"/>
            <p:cNvCxnSpPr>
              <a:cxnSpLocks noChangeShapeType="1"/>
            </p:cNvCxnSpPr>
            <p:nvPr/>
          </p:nvCxnSpPr>
          <p:spPr bwMode="auto">
            <a:xfrm>
              <a:off x="31781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Connecteur droit 58"/>
            <p:cNvCxnSpPr>
              <a:cxnSpLocks noChangeShapeType="1"/>
            </p:cNvCxnSpPr>
            <p:nvPr/>
          </p:nvCxnSpPr>
          <p:spPr bwMode="auto">
            <a:xfrm>
              <a:off x="34686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Connecteur droit 60"/>
            <p:cNvCxnSpPr>
              <a:cxnSpLocks noChangeShapeType="1"/>
            </p:cNvCxnSpPr>
            <p:nvPr/>
          </p:nvCxnSpPr>
          <p:spPr bwMode="auto">
            <a:xfrm>
              <a:off x="376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Connecteur droit 61"/>
            <p:cNvCxnSpPr>
              <a:cxnSpLocks noChangeShapeType="1"/>
            </p:cNvCxnSpPr>
            <p:nvPr/>
          </p:nvCxnSpPr>
          <p:spPr bwMode="auto">
            <a:xfrm>
              <a:off x="40576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Connecteur droit 62"/>
            <p:cNvCxnSpPr>
              <a:cxnSpLocks noChangeShapeType="1"/>
            </p:cNvCxnSpPr>
            <p:nvPr/>
          </p:nvCxnSpPr>
          <p:spPr bwMode="auto">
            <a:xfrm>
              <a:off x="43529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Connecteur droit 63"/>
            <p:cNvCxnSpPr>
              <a:cxnSpLocks noChangeShapeType="1"/>
            </p:cNvCxnSpPr>
            <p:nvPr/>
          </p:nvCxnSpPr>
          <p:spPr bwMode="auto">
            <a:xfrm>
              <a:off x="46434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Connecteur droit 64"/>
            <p:cNvCxnSpPr>
              <a:cxnSpLocks noChangeShapeType="1"/>
            </p:cNvCxnSpPr>
            <p:nvPr/>
          </p:nvCxnSpPr>
          <p:spPr bwMode="auto">
            <a:xfrm>
              <a:off x="49387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Connecteur droit 65"/>
            <p:cNvCxnSpPr>
              <a:cxnSpLocks noChangeShapeType="1"/>
            </p:cNvCxnSpPr>
            <p:nvPr/>
          </p:nvCxnSpPr>
          <p:spPr bwMode="auto">
            <a:xfrm>
              <a:off x="52308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Connecteur droit 66"/>
            <p:cNvCxnSpPr>
              <a:cxnSpLocks noChangeShapeType="1"/>
            </p:cNvCxnSpPr>
            <p:nvPr/>
          </p:nvCxnSpPr>
          <p:spPr bwMode="auto">
            <a:xfrm>
              <a:off x="55245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 name="Connecteur droit 67"/>
            <p:cNvCxnSpPr>
              <a:cxnSpLocks noChangeShapeType="1"/>
            </p:cNvCxnSpPr>
            <p:nvPr/>
          </p:nvCxnSpPr>
          <p:spPr bwMode="auto">
            <a:xfrm>
              <a:off x="58181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 name="Connecteur droit 68"/>
            <p:cNvCxnSpPr>
              <a:cxnSpLocks noChangeShapeType="1"/>
            </p:cNvCxnSpPr>
            <p:nvPr/>
          </p:nvCxnSpPr>
          <p:spPr bwMode="auto">
            <a:xfrm>
              <a:off x="61118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 name="Connecteur droit 69"/>
            <p:cNvCxnSpPr>
              <a:cxnSpLocks noChangeShapeType="1"/>
            </p:cNvCxnSpPr>
            <p:nvPr/>
          </p:nvCxnSpPr>
          <p:spPr bwMode="auto">
            <a:xfrm>
              <a:off x="64055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 name="Connecteur droit 70"/>
            <p:cNvCxnSpPr>
              <a:cxnSpLocks noChangeShapeType="1"/>
            </p:cNvCxnSpPr>
            <p:nvPr/>
          </p:nvCxnSpPr>
          <p:spPr bwMode="auto">
            <a:xfrm>
              <a:off x="66976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 name="Connecteur droit 71"/>
            <p:cNvCxnSpPr>
              <a:cxnSpLocks noChangeShapeType="1"/>
            </p:cNvCxnSpPr>
            <p:nvPr/>
          </p:nvCxnSpPr>
          <p:spPr bwMode="auto">
            <a:xfrm>
              <a:off x="69897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 name="Connecteur droit 72"/>
            <p:cNvCxnSpPr>
              <a:cxnSpLocks noChangeShapeType="1"/>
            </p:cNvCxnSpPr>
            <p:nvPr/>
          </p:nvCxnSpPr>
          <p:spPr bwMode="auto">
            <a:xfrm>
              <a:off x="72834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 name="Connecteur droit 73"/>
            <p:cNvCxnSpPr>
              <a:cxnSpLocks noChangeShapeType="1"/>
            </p:cNvCxnSpPr>
            <p:nvPr/>
          </p:nvCxnSpPr>
          <p:spPr bwMode="auto">
            <a:xfrm>
              <a:off x="757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ZoneTexte 78"/>
            <p:cNvSpPr txBox="1">
              <a:spLocks noChangeArrowheads="1"/>
            </p:cNvSpPr>
            <p:nvPr/>
          </p:nvSpPr>
          <p:spPr bwMode="auto">
            <a:xfrm>
              <a:off x="1419225" y="4138614"/>
              <a:ext cx="387513" cy="37098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a:t>
              </a:r>
              <a:endParaRPr lang="en-US" altLang="fr-FR" sz="1000">
                <a:latin typeface="+mj-lt"/>
              </a:endParaRPr>
            </a:p>
          </p:txBody>
        </p:sp>
        <p:sp>
          <p:nvSpPr>
            <p:cNvPr id="28" name="ZoneTexte 79"/>
            <p:cNvSpPr txBox="1">
              <a:spLocks noChangeArrowheads="1"/>
            </p:cNvSpPr>
            <p:nvPr/>
          </p:nvSpPr>
          <p:spPr bwMode="auto">
            <a:xfrm>
              <a:off x="1711325"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a:t>
              </a:r>
              <a:endParaRPr lang="en-US" altLang="fr-FR" sz="1000">
                <a:latin typeface="+mj-lt"/>
              </a:endParaRPr>
            </a:p>
          </p:txBody>
        </p:sp>
        <p:sp>
          <p:nvSpPr>
            <p:cNvPr id="29" name="ZoneTexte 80"/>
            <p:cNvSpPr txBox="1">
              <a:spLocks noChangeArrowheads="1"/>
            </p:cNvSpPr>
            <p:nvPr/>
          </p:nvSpPr>
          <p:spPr bwMode="auto">
            <a:xfrm>
              <a:off x="2005014"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3</a:t>
              </a:r>
              <a:endParaRPr lang="en-US" altLang="fr-FR" sz="1000">
                <a:latin typeface="+mj-lt"/>
              </a:endParaRPr>
            </a:p>
          </p:txBody>
        </p:sp>
        <p:sp>
          <p:nvSpPr>
            <p:cNvPr id="30" name="ZoneTexte 90"/>
            <p:cNvSpPr txBox="1">
              <a:spLocks noChangeArrowheads="1"/>
            </p:cNvSpPr>
            <p:nvPr/>
          </p:nvSpPr>
          <p:spPr bwMode="auto">
            <a:xfrm>
              <a:off x="2298701"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4</a:t>
              </a:r>
              <a:endParaRPr lang="en-US" altLang="fr-FR" sz="1000">
                <a:latin typeface="+mj-lt"/>
              </a:endParaRPr>
            </a:p>
          </p:txBody>
        </p:sp>
        <p:sp>
          <p:nvSpPr>
            <p:cNvPr id="31" name="ZoneTexte 91"/>
            <p:cNvSpPr txBox="1">
              <a:spLocks noChangeArrowheads="1"/>
            </p:cNvSpPr>
            <p:nvPr/>
          </p:nvSpPr>
          <p:spPr bwMode="auto">
            <a:xfrm>
              <a:off x="2592389"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5</a:t>
              </a:r>
              <a:endParaRPr lang="en-US" altLang="fr-FR" sz="1000">
                <a:latin typeface="+mj-lt"/>
              </a:endParaRPr>
            </a:p>
          </p:txBody>
        </p:sp>
        <p:sp>
          <p:nvSpPr>
            <p:cNvPr id="32" name="ZoneTexte 92"/>
            <p:cNvSpPr txBox="1">
              <a:spLocks noChangeArrowheads="1"/>
            </p:cNvSpPr>
            <p:nvPr/>
          </p:nvSpPr>
          <p:spPr bwMode="auto">
            <a:xfrm>
              <a:off x="2884489"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6</a:t>
              </a:r>
              <a:endParaRPr lang="en-US" altLang="fr-FR" sz="1000">
                <a:latin typeface="+mj-lt"/>
              </a:endParaRPr>
            </a:p>
          </p:txBody>
        </p:sp>
        <p:sp>
          <p:nvSpPr>
            <p:cNvPr id="33" name="ZoneTexte 93"/>
            <p:cNvSpPr txBox="1">
              <a:spLocks noChangeArrowheads="1"/>
            </p:cNvSpPr>
            <p:nvPr/>
          </p:nvSpPr>
          <p:spPr bwMode="auto">
            <a:xfrm>
              <a:off x="3178177"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7</a:t>
              </a:r>
              <a:endParaRPr lang="en-US" altLang="fr-FR" sz="1000">
                <a:latin typeface="+mj-lt"/>
              </a:endParaRPr>
            </a:p>
          </p:txBody>
        </p:sp>
        <p:sp>
          <p:nvSpPr>
            <p:cNvPr id="34" name="ZoneTexte 94"/>
            <p:cNvSpPr txBox="1">
              <a:spLocks noChangeArrowheads="1"/>
            </p:cNvSpPr>
            <p:nvPr/>
          </p:nvSpPr>
          <p:spPr bwMode="auto">
            <a:xfrm>
              <a:off x="3468690"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8</a:t>
              </a:r>
              <a:endParaRPr lang="en-US" altLang="fr-FR" sz="1000">
                <a:latin typeface="+mj-lt"/>
              </a:endParaRPr>
            </a:p>
          </p:txBody>
        </p:sp>
        <p:sp>
          <p:nvSpPr>
            <p:cNvPr id="35" name="ZoneTexte 95"/>
            <p:cNvSpPr txBox="1">
              <a:spLocks noChangeArrowheads="1"/>
            </p:cNvSpPr>
            <p:nvPr/>
          </p:nvSpPr>
          <p:spPr bwMode="auto">
            <a:xfrm>
              <a:off x="3767137"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9</a:t>
              </a:r>
              <a:endParaRPr lang="en-US" altLang="fr-FR" sz="1000">
                <a:latin typeface="+mj-lt"/>
              </a:endParaRPr>
            </a:p>
          </p:txBody>
        </p:sp>
        <p:sp>
          <p:nvSpPr>
            <p:cNvPr id="36" name="ZoneTexte 96"/>
            <p:cNvSpPr txBox="1">
              <a:spLocks noChangeArrowheads="1"/>
            </p:cNvSpPr>
            <p:nvPr/>
          </p:nvSpPr>
          <p:spPr bwMode="auto">
            <a:xfrm>
              <a:off x="405765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10</a:t>
              </a:r>
              <a:endParaRPr lang="en-US" altLang="fr-FR" sz="1000">
                <a:latin typeface="+mj-lt"/>
              </a:endParaRPr>
            </a:p>
          </p:txBody>
        </p:sp>
        <p:sp>
          <p:nvSpPr>
            <p:cNvPr id="37" name="ZoneTexte 97"/>
            <p:cNvSpPr txBox="1">
              <a:spLocks noChangeArrowheads="1"/>
            </p:cNvSpPr>
            <p:nvPr/>
          </p:nvSpPr>
          <p:spPr bwMode="auto">
            <a:xfrm>
              <a:off x="4352925" y="4138614"/>
              <a:ext cx="489226" cy="37098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11</a:t>
              </a:r>
              <a:endParaRPr lang="en-US" altLang="fr-FR" sz="1000">
                <a:latin typeface="+mj-lt"/>
              </a:endParaRPr>
            </a:p>
          </p:txBody>
        </p:sp>
        <p:sp>
          <p:nvSpPr>
            <p:cNvPr id="38" name="ZoneTexte 98"/>
            <p:cNvSpPr txBox="1">
              <a:spLocks noChangeArrowheads="1"/>
            </p:cNvSpPr>
            <p:nvPr/>
          </p:nvSpPr>
          <p:spPr bwMode="auto">
            <a:xfrm>
              <a:off x="4643438"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12</a:t>
              </a:r>
              <a:endParaRPr lang="en-US" altLang="fr-FR" sz="1000">
                <a:latin typeface="+mj-lt"/>
              </a:endParaRPr>
            </a:p>
          </p:txBody>
        </p:sp>
        <p:sp>
          <p:nvSpPr>
            <p:cNvPr id="39" name="ZoneTexte 99"/>
            <p:cNvSpPr txBox="1">
              <a:spLocks noChangeArrowheads="1"/>
            </p:cNvSpPr>
            <p:nvPr/>
          </p:nvSpPr>
          <p:spPr bwMode="auto">
            <a:xfrm>
              <a:off x="493871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13</a:t>
              </a:r>
              <a:endParaRPr lang="en-US" altLang="fr-FR" sz="1000">
                <a:latin typeface="+mj-lt"/>
              </a:endParaRPr>
            </a:p>
          </p:txBody>
        </p:sp>
        <p:sp>
          <p:nvSpPr>
            <p:cNvPr id="40" name="ZoneTexte 100"/>
            <p:cNvSpPr txBox="1">
              <a:spLocks noChangeArrowheads="1"/>
            </p:cNvSpPr>
            <p:nvPr/>
          </p:nvSpPr>
          <p:spPr bwMode="auto">
            <a:xfrm>
              <a:off x="523081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14</a:t>
              </a:r>
              <a:endParaRPr lang="en-US" altLang="fr-FR" sz="1000">
                <a:latin typeface="+mj-lt"/>
              </a:endParaRPr>
            </a:p>
          </p:txBody>
        </p:sp>
        <p:sp>
          <p:nvSpPr>
            <p:cNvPr id="41" name="ZoneTexte 101"/>
            <p:cNvSpPr txBox="1">
              <a:spLocks noChangeArrowheads="1"/>
            </p:cNvSpPr>
            <p:nvPr/>
          </p:nvSpPr>
          <p:spPr bwMode="auto">
            <a:xfrm>
              <a:off x="552450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15</a:t>
              </a:r>
              <a:endParaRPr lang="en-US" altLang="fr-FR" sz="1000">
                <a:latin typeface="+mj-lt"/>
              </a:endParaRPr>
            </a:p>
          </p:txBody>
        </p:sp>
        <p:sp>
          <p:nvSpPr>
            <p:cNvPr id="42" name="ZoneTexte 102"/>
            <p:cNvSpPr txBox="1">
              <a:spLocks noChangeArrowheads="1"/>
            </p:cNvSpPr>
            <p:nvPr/>
          </p:nvSpPr>
          <p:spPr bwMode="auto">
            <a:xfrm>
              <a:off x="5818187"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16</a:t>
              </a:r>
              <a:endParaRPr lang="en-US" altLang="fr-FR" sz="1000">
                <a:latin typeface="+mj-lt"/>
              </a:endParaRPr>
            </a:p>
          </p:txBody>
        </p:sp>
        <p:sp>
          <p:nvSpPr>
            <p:cNvPr id="43" name="ZoneTexte 103"/>
            <p:cNvSpPr txBox="1">
              <a:spLocks noChangeArrowheads="1"/>
            </p:cNvSpPr>
            <p:nvPr/>
          </p:nvSpPr>
          <p:spPr bwMode="auto">
            <a:xfrm>
              <a:off x="6111874"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17</a:t>
              </a:r>
              <a:endParaRPr lang="en-US" altLang="fr-FR" sz="1000">
                <a:latin typeface="+mj-lt"/>
              </a:endParaRPr>
            </a:p>
          </p:txBody>
        </p:sp>
        <p:sp>
          <p:nvSpPr>
            <p:cNvPr id="44" name="ZoneTexte 104"/>
            <p:cNvSpPr txBox="1">
              <a:spLocks noChangeArrowheads="1"/>
            </p:cNvSpPr>
            <p:nvPr/>
          </p:nvSpPr>
          <p:spPr bwMode="auto">
            <a:xfrm>
              <a:off x="640556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18</a:t>
              </a:r>
              <a:endParaRPr lang="en-US" altLang="fr-FR" sz="1000">
                <a:latin typeface="+mj-lt"/>
              </a:endParaRPr>
            </a:p>
          </p:txBody>
        </p:sp>
        <p:sp>
          <p:nvSpPr>
            <p:cNvPr id="45" name="ZoneTexte 105"/>
            <p:cNvSpPr txBox="1">
              <a:spLocks noChangeArrowheads="1"/>
            </p:cNvSpPr>
            <p:nvPr/>
          </p:nvSpPr>
          <p:spPr bwMode="auto">
            <a:xfrm>
              <a:off x="6697662"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19</a:t>
              </a:r>
              <a:endParaRPr lang="en-US" altLang="fr-FR" sz="1000">
                <a:latin typeface="+mj-lt"/>
              </a:endParaRPr>
            </a:p>
          </p:txBody>
        </p:sp>
        <p:sp>
          <p:nvSpPr>
            <p:cNvPr id="46" name="ZoneTexte 106"/>
            <p:cNvSpPr txBox="1">
              <a:spLocks noChangeArrowheads="1"/>
            </p:cNvSpPr>
            <p:nvPr/>
          </p:nvSpPr>
          <p:spPr bwMode="auto">
            <a:xfrm>
              <a:off x="6989765"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20</a:t>
              </a:r>
              <a:endParaRPr lang="en-US" altLang="fr-FR" sz="1000">
                <a:latin typeface="+mj-lt"/>
              </a:endParaRPr>
            </a:p>
          </p:txBody>
        </p:sp>
        <p:sp>
          <p:nvSpPr>
            <p:cNvPr id="47" name="ZoneTexte 107"/>
            <p:cNvSpPr txBox="1">
              <a:spLocks noChangeArrowheads="1"/>
            </p:cNvSpPr>
            <p:nvPr/>
          </p:nvSpPr>
          <p:spPr bwMode="auto">
            <a:xfrm>
              <a:off x="728345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21</a:t>
              </a:r>
              <a:endParaRPr lang="en-US" altLang="fr-FR" sz="1000">
                <a:latin typeface="+mj-lt"/>
              </a:endParaRPr>
            </a:p>
          </p:txBody>
        </p:sp>
        <p:cxnSp>
          <p:nvCxnSpPr>
            <p:cNvPr id="48" name="Connecteur droit 113"/>
            <p:cNvCxnSpPr>
              <a:cxnSpLocks noChangeShapeType="1"/>
            </p:cNvCxnSpPr>
            <p:nvPr/>
          </p:nvCxnSpPr>
          <p:spPr bwMode="auto">
            <a:xfrm>
              <a:off x="14636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Connecteur droit 143"/>
            <p:cNvCxnSpPr>
              <a:cxnSpLocks noChangeShapeType="1"/>
            </p:cNvCxnSpPr>
            <p:nvPr/>
          </p:nvCxnSpPr>
          <p:spPr bwMode="auto">
            <a:xfrm>
              <a:off x="11938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ZoneTexte 78"/>
            <p:cNvSpPr txBox="1">
              <a:spLocks noChangeArrowheads="1"/>
            </p:cNvSpPr>
            <p:nvPr/>
          </p:nvSpPr>
          <p:spPr bwMode="auto">
            <a:xfrm>
              <a:off x="1192214" y="4137422"/>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0</a:t>
              </a:r>
              <a:endParaRPr lang="en-US" altLang="fr-FR" sz="1000">
                <a:latin typeface="+mj-lt"/>
              </a:endParaRPr>
            </a:p>
          </p:txBody>
        </p:sp>
        <p:cxnSp>
          <p:nvCxnSpPr>
            <p:cNvPr id="51" name="Connecteur droit 73"/>
            <p:cNvCxnSpPr>
              <a:cxnSpLocks noChangeShapeType="1"/>
            </p:cNvCxnSpPr>
            <p:nvPr/>
          </p:nvCxnSpPr>
          <p:spPr bwMode="auto">
            <a:xfrm>
              <a:off x="785653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2" name="ZoneTexte 107"/>
            <p:cNvSpPr txBox="1">
              <a:spLocks noChangeArrowheads="1"/>
            </p:cNvSpPr>
            <p:nvPr/>
          </p:nvSpPr>
          <p:spPr bwMode="auto">
            <a:xfrm>
              <a:off x="7627939" y="4137422"/>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0</a:t>
              </a:r>
              <a:endParaRPr lang="en-US" altLang="fr-FR" sz="1000">
                <a:latin typeface="+mj-lt"/>
              </a:endParaRPr>
            </a:p>
          </p:txBody>
        </p:sp>
        <p:cxnSp>
          <p:nvCxnSpPr>
            <p:cNvPr id="53" name="Connecteur droit 143"/>
            <p:cNvCxnSpPr>
              <a:cxnSpLocks noChangeShapeType="1"/>
            </p:cNvCxnSpPr>
            <p:nvPr/>
          </p:nvCxnSpPr>
          <p:spPr bwMode="auto">
            <a:xfrm>
              <a:off x="96678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4" name="Connecteur droit 143"/>
            <p:cNvCxnSpPr>
              <a:cxnSpLocks noChangeShapeType="1"/>
            </p:cNvCxnSpPr>
            <p:nvPr/>
          </p:nvCxnSpPr>
          <p:spPr bwMode="auto">
            <a:xfrm>
              <a:off x="717550"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ZoneTexte 78"/>
            <p:cNvSpPr txBox="1">
              <a:spLocks noChangeArrowheads="1"/>
            </p:cNvSpPr>
            <p:nvPr/>
          </p:nvSpPr>
          <p:spPr bwMode="auto">
            <a:xfrm>
              <a:off x="893763" y="4137422"/>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a:t>
              </a:r>
              <a:endParaRPr lang="en-US" altLang="fr-FR" sz="1000">
                <a:latin typeface="+mj-lt"/>
              </a:endParaRPr>
            </a:p>
          </p:txBody>
        </p:sp>
        <p:sp>
          <p:nvSpPr>
            <p:cNvPr id="56" name="ZoneTexte 78"/>
            <p:cNvSpPr txBox="1">
              <a:spLocks noChangeArrowheads="1"/>
            </p:cNvSpPr>
            <p:nvPr/>
          </p:nvSpPr>
          <p:spPr bwMode="auto">
            <a:xfrm>
              <a:off x="633414" y="4138614"/>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a:t>
              </a:r>
              <a:endParaRPr lang="en-US" altLang="fr-FR" sz="1000">
                <a:latin typeface="+mj-lt"/>
              </a:endParaRPr>
            </a:p>
          </p:txBody>
        </p:sp>
        <p:sp>
          <p:nvSpPr>
            <p:cNvPr id="57" name="ZoneTexte 78"/>
            <p:cNvSpPr txBox="1">
              <a:spLocks noChangeArrowheads="1"/>
            </p:cNvSpPr>
            <p:nvPr/>
          </p:nvSpPr>
          <p:spPr bwMode="auto">
            <a:xfrm>
              <a:off x="300039" y="4138614"/>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-3</a:t>
              </a:r>
              <a:endParaRPr lang="en-US" altLang="fr-FR" sz="1000">
                <a:latin typeface="+mj-lt"/>
              </a:endParaRPr>
            </a:p>
          </p:txBody>
        </p:sp>
        <p:cxnSp>
          <p:nvCxnSpPr>
            <p:cNvPr id="58" name="Connecteur droit 73"/>
            <p:cNvCxnSpPr>
              <a:cxnSpLocks noChangeShapeType="1"/>
            </p:cNvCxnSpPr>
            <p:nvPr/>
          </p:nvCxnSpPr>
          <p:spPr bwMode="auto">
            <a:xfrm>
              <a:off x="468313"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59" name="Group 312"/>
            <p:cNvGrpSpPr>
              <a:grpSpLocks/>
            </p:cNvGrpSpPr>
            <p:nvPr/>
          </p:nvGrpSpPr>
          <p:grpSpPr bwMode="auto">
            <a:xfrm>
              <a:off x="1476375" y="3868342"/>
              <a:ext cx="6156325" cy="107156"/>
              <a:chOff x="930" y="3430"/>
              <a:chExt cx="3878" cy="90"/>
            </a:xfrm>
          </p:grpSpPr>
          <p:grpSp>
            <p:nvGrpSpPr>
              <p:cNvPr id="64" name="Group 160"/>
              <p:cNvGrpSpPr>
                <a:grpSpLocks/>
              </p:cNvGrpSpPr>
              <p:nvPr/>
            </p:nvGrpSpPr>
            <p:grpSpPr bwMode="auto">
              <a:xfrm>
                <a:off x="930" y="3430"/>
                <a:ext cx="182" cy="90"/>
                <a:chOff x="2381" y="2024"/>
                <a:chExt cx="271" cy="136"/>
              </a:xfrm>
            </p:grpSpPr>
            <p:sp>
              <p:nvSpPr>
                <p:cNvPr id="19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20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20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5" name="Group 174"/>
              <p:cNvGrpSpPr>
                <a:grpSpLocks/>
              </p:cNvGrpSpPr>
              <p:nvPr/>
            </p:nvGrpSpPr>
            <p:grpSpPr bwMode="auto">
              <a:xfrm>
                <a:off x="1111" y="3430"/>
                <a:ext cx="182" cy="90"/>
                <a:chOff x="2381" y="2024"/>
                <a:chExt cx="271" cy="136"/>
              </a:xfrm>
            </p:grpSpPr>
            <p:sp>
              <p:nvSpPr>
                <p:cNvPr id="19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6" name="Group 180"/>
              <p:cNvGrpSpPr>
                <a:grpSpLocks/>
              </p:cNvGrpSpPr>
              <p:nvPr/>
            </p:nvGrpSpPr>
            <p:grpSpPr bwMode="auto">
              <a:xfrm>
                <a:off x="1837" y="3430"/>
                <a:ext cx="182" cy="90"/>
                <a:chOff x="2381" y="2024"/>
                <a:chExt cx="271" cy="136"/>
              </a:xfrm>
            </p:grpSpPr>
            <p:sp>
              <p:nvSpPr>
                <p:cNvPr id="18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7" name="Group 186"/>
              <p:cNvGrpSpPr>
                <a:grpSpLocks/>
              </p:cNvGrpSpPr>
              <p:nvPr/>
            </p:nvGrpSpPr>
            <p:grpSpPr bwMode="auto">
              <a:xfrm>
                <a:off x="1474" y="3430"/>
                <a:ext cx="182" cy="90"/>
                <a:chOff x="2381" y="2024"/>
                <a:chExt cx="271" cy="136"/>
              </a:xfrm>
            </p:grpSpPr>
            <p:sp>
              <p:nvSpPr>
                <p:cNvPr id="18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8" name="Group 192"/>
              <p:cNvGrpSpPr>
                <a:grpSpLocks/>
              </p:cNvGrpSpPr>
              <p:nvPr/>
            </p:nvGrpSpPr>
            <p:grpSpPr bwMode="auto">
              <a:xfrm>
                <a:off x="1655" y="3430"/>
                <a:ext cx="182" cy="90"/>
                <a:chOff x="2381" y="2024"/>
                <a:chExt cx="271" cy="136"/>
              </a:xfrm>
            </p:grpSpPr>
            <p:sp>
              <p:nvSpPr>
                <p:cNvPr id="17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9" name="Group 198"/>
              <p:cNvGrpSpPr>
                <a:grpSpLocks/>
              </p:cNvGrpSpPr>
              <p:nvPr/>
            </p:nvGrpSpPr>
            <p:grpSpPr bwMode="auto">
              <a:xfrm>
                <a:off x="1292" y="3430"/>
                <a:ext cx="182" cy="90"/>
                <a:chOff x="2381" y="2024"/>
                <a:chExt cx="271" cy="136"/>
              </a:xfrm>
            </p:grpSpPr>
            <p:sp>
              <p:nvSpPr>
                <p:cNvPr id="17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0" name="Group 204"/>
              <p:cNvGrpSpPr>
                <a:grpSpLocks/>
              </p:cNvGrpSpPr>
              <p:nvPr/>
            </p:nvGrpSpPr>
            <p:grpSpPr bwMode="auto">
              <a:xfrm>
                <a:off x="2880" y="3430"/>
                <a:ext cx="182" cy="90"/>
                <a:chOff x="2381" y="2024"/>
                <a:chExt cx="271" cy="136"/>
              </a:xfrm>
            </p:grpSpPr>
            <p:sp>
              <p:nvSpPr>
                <p:cNvPr id="16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1" name="Group 210"/>
              <p:cNvGrpSpPr>
                <a:grpSpLocks/>
              </p:cNvGrpSpPr>
              <p:nvPr/>
            </p:nvGrpSpPr>
            <p:grpSpPr bwMode="auto">
              <a:xfrm>
                <a:off x="2699" y="3430"/>
                <a:ext cx="182" cy="90"/>
                <a:chOff x="2381" y="2024"/>
                <a:chExt cx="271" cy="136"/>
              </a:xfrm>
            </p:grpSpPr>
            <p:sp>
              <p:nvSpPr>
                <p:cNvPr id="16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2" name="Group 216"/>
              <p:cNvGrpSpPr>
                <a:grpSpLocks/>
              </p:cNvGrpSpPr>
              <p:nvPr/>
            </p:nvGrpSpPr>
            <p:grpSpPr bwMode="auto">
              <a:xfrm>
                <a:off x="2562" y="3430"/>
                <a:ext cx="182" cy="90"/>
                <a:chOff x="2381" y="2024"/>
                <a:chExt cx="271" cy="136"/>
              </a:xfrm>
            </p:grpSpPr>
            <p:sp>
              <p:nvSpPr>
                <p:cNvPr id="15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3" name="Group 222"/>
              <p:cNvGrpSpPr>
                <a:grpSpLocks/>
              </p:cNvGrpSpPr>
              <p:nvPr/>
            </p:nvGrpSpPr>
            <p:grpSpPr bwMode="auto">
              <a:xfrm>
                <a:off x="2381" y="3430"/>
                <a:ext cx="182" cy="90"/>
                <a:chOff x="2381" y="2024"/>
                <a:chExt cx="271" cy="136"/>
              </a:xfrm>
            </p:grpSpPr>
            <p:sp>
              <p:nvSpPr>
                <p:cNvPr id="15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4" name="Group 228"/>
              <p:cNvGrpSpPr>
                <a:grpSpLocks/>
              </p:cNvGrpSpPr>
              <p:nvPr/>
            </p:nvGrpSpPr>
            <p:grpSpPr bwMode="auto">
              <a:xfrm>
                <a:off x="2200" y="3430"/>
                <a:ext cx="182" cy="90"/>
                <a:chOff x="2381" y="2024"/>
                <a:chExt cx="271" cy="136"/>
              </a:xfrm>
            </p:grpSpPr>
            <p:sp>
              <p:nvSpPr>
                <p:cNvPr id="14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5" name="Group 234"/>
              <p:cNvGrpSpPr>
                <a:grpSpLocks/>
              </p:cNvGrpSpPr>
              <p:nvPr/>
            </p:nvGrpSpPr>
            <p:grpSpPr bwMode="auto">
              <a:xfrm>
                <a:off x="2018" y="3430"/>
                <a:ext cx="182" cy="90"/>
                <a:chOff x="2381" y="2024"/>
                <a:chExt cx="271" cy="136"/>
              </a:xfrm>
            </p:grpSpPr>
            <p:sp>
              <p:nvSpPr>
                <p:cNvPr id="14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6" name="Group 240"/>
              <p:cNvGrpSpPr>
                <a:grpSpLocks/>
              </p:cNvGrpSpPr>
              <p:nvPr/>
            </p:nvGrpSpPr>
            <p:grpSpPr bwMode="auto">
              <a:xfrm>
                <a:off x="3924" y="3430"/>
                <a:ext cx="182" cy="90"/>
                <a:chOff x="2381" y="2024"/>
                <a:chExt cx="271" cy="136"/>
              </a:xfrm>
            </p:grpSpPr>
            <p:sp>
              <p:nvSpPr>
                <p:cNvPr id="13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7" name="Group 246"/>
              <p:cNvGrpSpPr>
                <a:grpSpLocks/>
              </p:cNvGrpSpPr>
              <p:nvPr/>
            </p:nvGrpSpPr>
            <p:grpSpPr bwMode="auto">
              <a:xfrm>
                <a:off x="3743" y="3430"/>
                <a:ext cx="182" cy="90"/>
                <a:chOff x="2381" y="2024"/>
                <a:chExt cx="271" cy="136"/>
              </a:xfrm>
            </p:grpSpPr>
            <p:sp>
              <p:nvSpPr>
                <p:cNvPr id="13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8" name="Group 252"/>
              <p:cNvGrpSpPr>
                <a:grpSpLocks/>
              </p:cNvGrpSpPr>
              <p:nvPr/>
            </p:nvGrpSpPr>
            <p:grpSpPr bwMode="auto">
              <a:xfrm>
                <a:off x="3606" y="3430"/>
                <a:ext cx="182" cy="90"/>
                <a:chOff x="2381" y="2024"/>
                <a:chExt cx="271" cy="136"/>
              </a:xfrm>
            </p:grpSpPr>
            <p:sp>
              <p:nvSpPr>
                <p:cNvPr id="12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9" name="Group 258"/>
              <p:cNvGrpSpPr>
                <a:grpSpLocks/>
              </p:cNvGrpSpPr>
              <p:nvPr/>
            </p:nvGrpSpPr>
            <p:grpSpPr bwMode="auto">
              <a:xfrm>
                <a:off x="3425" y="3430"/>
                <a:ext cx="182" cy="90"/>
                <a:chOff x="2381" y="2024"/>
                <a:chExt cx="271" cy="136"/>
              </a:xfrm>
            </p:grpSpPr>
            <p:sp>
              <p:nvSpPr>
                <p:cNvPr id="12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0" name="Group 264"/>
              <p:cNvGrpSpPr>
                <a:grpSpLocks/>
              </p:cNvGrpSpPr>
              <p:nvPr/>
            </p:nvGrpSpPr>
            <p:grpSpPr bwMode="auto">
              <a:xfrm>
                <a:off x="3244" y="3430"/>
                <a:ext cx="182" cy="90"/>
                <a:chOff x="2381" y="2024"/>
                <a:chExt cx="271" cy="136"/>
              </a:xfrm>
            </p:grpSpPr>
            <p:sp>
              <p:nvSpPr>
                <p:cNvPr id="11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1" name="Group 270"/>
              <p:cNvGrpSpPr>
                <a:grpSpLocks/>
              </p:cNvGrpSpPr>
              <p:nvPr/>
            </p:nvGrpSpPr>
            <p:grpSpPr bwMode="auto">
              <a:xfrm>
                <a:off x="3062" y="3430"/>
                <a:ext cx="182" cy="90"/>
                <a:chOff x="2381" y="2024"/>
                <a:chExt cx="271" cy="136"/>
              </a:xfrm>
            </p:grpSpPr>
            <p:sp>
              <p:nvSpPr>
                <p:cNvPr id="11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sp>
            <p:nvSpPr>
              <p:cNvPr id="109" name="Oval 285"/>
              <p:cNvSpPr>
                <a:spLocks noChangeArrowheads="1"/>
              </p:cNvSpPr>
              <p:nvPr/>
            </p:nvSpPr>
            <p:spPr bwMode="auto">
              <a:xfrm>
                <a:off x="4747" y="3460"/>
                <a:ext cx="61" cy="60"/>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nvGrpSpPr>
              <p:cNvPr id="83" name="Group 288"/>
              <p:cNvGrpSpPr>
                <a:grpSpLocks/>
              </p:cNvGrpSpPr>
              <p:nvPr/>
            </p:nvGrpSpPr>
            <p:grpSpPr bwMode="auto">
              <a:xfrm>
                <a:off x="4604" y="3430"/>
                <a:ext cx="182" cy="90"/>
                <a:chOff x="2381" y="2024"/>
                <a:chExt cx="271" cy="136"/>
              </a:xfrm>
            </p:grpSpPr>
            <p:sp>
              <p:nvSpPr>
                <p:cNvPr id="10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4" name="Group 294"/>
              <p:cNvGrpSpPr>
                <a:grpSpLocks/>
              </p:cNvGrpSpPr>
              <p:nvPr/>
            </p:nvGrpSpPr>
            <p:grpSpPr bwMode="auto">
              <a:xfrm>
                <a:off x="4423" y="3430"/>
                <a:ext cx="182" cy="90"/>
                <a:chOff x="2381" y="2024"/>
                <a:chExt cx="271" cy="136"/>
              </a:xfrm>
            </p:grpSpPr>
            <p:sp>
              <p:nvSpPr>
                <p:cNvPr id="9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5" name="Group 300"/>
              <p:cNvGrpSpPr>
                <a:grpSpLocks/>
              </p:cNvGrpSpPr>
              <p:nvPr/>
            </p:nvGrpSpPr>
            <p:grpSpPr bwMode="auto">
              <a:xfrm>
                <a:off x="4242" y="3430"/>
                <a:ext cx="182" cy="90"/>
                <a:chOff x="2381" y="2024"/>
                <a:chExt cx="271" cy="136"/>
              </a:xfrm>
            </p:grpSpPr>
            <p:sp>
              <p:nvSpPr>
                <p:cNvPr id="9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6" name="Group 306"/>
              <p:cNvGrpSpPr>
                <a:grpSpLocks/>
              </p:cNvGrpSpPr>
              <p:nvPr/>
            </p:nvGrpSpPr>
            <p:grpSpPr bwMode="auto">
              <a:xfrm>
                <a:off x="4060" y="3430"/>
                <a:ext cx="182" cy="90"/>
                <a:chOff x="2381" y="2024"/>
                <a:chExt cx="271" cy="136"/>
              </a:xfrm>
            </p:grpSpPr>
            <p:sp>
              <p:nvSpPr>
                <p:cNvPr id="8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8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8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sp>
          <p:nvSpPr>
            <p:cNvPr id="60" name="Rectangle 104"/>
            <p:cNvSpPr>
              <a:spLocks noChangeArrowheads="1"/>
            </p:cNvSpPr>
            <p:nvPr/>
          </p:nvSpPr>
          <p:spPr bwMode="auto">
            <a:xfrm>
              <a:off x="3328988" y="952502"/>
              <a:ext cx="3403600" cy="3024187"/>
            </a:xfrm>
            <a:prstGeom prst="rect">
              <a:avLst/>
            </a:prstGeom>
            <a:solidFill>
              <a:srgbClr val="FFFF00"/>
            </a:solidFill>
            <a:ln w="3175">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61" name="Rectangle 2"/>
            <p:cNvSpPr>
              <a:spLocks noChangeArrowheads="1"/>
            </p:cNvSpPr>
            <p:nvPr/>
          </p:nvSpPr>
          <p:spPr bwMode="auto">
            <a:xfrm>
              <a:off x="1229555" y="883699"/>
              <a:ext cx="288927" cy="3112958"/>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63" name="Triangle rectangle 62"/>
            <p:cNvSpPr/>
            <p:nvPr/>
          </p:nvSpPr>
          <p:spPr>
            <a:xfrm flipH="1">
              <a:off x="1469854" y="952503"/>
              <a:ext cx="1830740" cy="3022996"/>
            </a:xfrm>
            <a:prstGeom prst="rtTriangl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000">
                <a:latin typeface="+mj-lt"/>
              </a:endParaRPr>
            </a:p>
          </p:txBody>
        </p:sp>
      </p:grpSp>
      <p:sp>
        <p:nvSpPr>
          <p:cNvPr id="202" name="Rectangle 201"/>
          <p:cNvSpPr/>
          <p:nvPr/>
        </p:nvSpPr>
        <p:spPr>
          <a:xfrm>
            <a:off x="2516638" y="1634642"/>
            <a:ext cx="772240" cy="1730390"/>
          </a:xfrm>
          <a:prstGeom prst="rect">
            <a:avLst/>
          </a:prstGeom>
          <a:solidFill>
            <a:schemeClr val="accent2">
              <a:lumMod val="60000"/>
              <a:lumOff val="4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3" name="ZoneTexte 202"/>
          <p:cNvSpPr txBox="1"/>
          <p:nvPr/>
        </p:nvSpPr>
        <p:spPr>
          <a:xfrm>
            <a:off x="1960216" y="1123237"/>
            <a:ext cx="1399742" cy="307777"/>
          </a:xfrm>
          <a:prstGeom prst="rect">
            <a:avLst/>
          </a:prstGeom>
          <a:noFill/>
          <a:ln>
            <a:solidFill>
              <a:schemeClr val="tx1"/>
            </a:solidFill>
          </a:ln>
        </p:spPr>
        <p:txBody>
          <a:bodyPr wrap="none" rtlCol="0">
            <a:spAutoFit/>
          </a:bodyPr>
          <a:lstStyle/>
          <a:p>
            <a:r>
              <a:rPr lang="fr-BE" sz="1400" dirty="0"/>
              <a:t>↑ Flux jusque J5</a:t>
            </a:r>
          </a:p>
        </p:txBody>
      </p:sp>
      <p:sp>
        <p:nvSpPr>
          <p:cNvPr id="204" name="Rectangle 203"/>
          <p:cNvSpPr/>
          <p:nvPr/>
        </p:nvSpPr>
        <p:spPr>
          <a:xfrm>
            <a:off x="3600501" y="1636840"/>
            <a:ext cx="1388857" cy="1730390"/>
          </a:xfrm>
          <a:prstGeom prst="rect">
            <a:avLst/>
          </a:prstGeom>
          <a:solidFill>
            <a:schemeClr val="accent2">
              <a:lumMod val="60000"/>
              <a:lumOff val="40000"/>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5" name="ZoneTexte 204"/>
          <p:cNvSpPr txBox="1"/>
          <p:nvPr/>
        </p:nvSpPr>
        <p:spPr>
          <a:xfrm>
            <a:off x="3438128" y="907794"/>
            <a:ext cx="1704121" cy="523220"/>
          </a:xfrm>
          <a:prstGeom prst="rect">
            <a:avLst/>
          </a:prstGeom>
          <a:noFill/>
          <a:ln>
            <a:solidFill>
              <a:schemeClr val="tx1"/>
            </a:solidFill>
          </a:ln>
        </p:spPr>
        <p:txBody>
          <a:bodyPr wrap="none" rtlCol="0">
            <a:spAutoFit/>
          </a:bodyPr>
          <a:lstStyle/>
          <a:p>
            <a:pPr algn="ctr"/>
            <a:r>
              <a:rPr lang="fr-BE" sz="1400" dirty="0"/>
              <a:t>Le flux est X par 1,5 </a:t>
            </a:r>
          </a:p>
          <a:p>
            <a:pPr algn="ctr"/>
            <a:r>
              <a:rPr lang="fr-BE" sz="1400" dirty="0"/>
              <a:t>entre J7 et J15</a:t>
            </a:r>
          </a:p>
        </p:txBody>
      </p:sp>
      <p:sp>
        <p:nvSpPr>
          <p:cNvPr id="206" name="ZoneTexte 205"/>
          <p:cNvSpPr txBox="1"/>
          <p:nvPr/>
        </p:nvSpPr>
        <p:spPr>
          <a:xfrm>
            <a:off x="5238328" y="907794"/>
            <a:ext cx="1334789" cy="523220"/>
          </a:xfrm>
          <a:prstGeom prst="rect">
            <a:avLst/>
          </a:prstGeom>
          <a:noFill/>
          <a:ln>
            <a:solidFill>
              <a:schemeClr val="tx1"/>
            </a:solidFill>
          </a:ln>
        </p:spPr>
        <p:txBody>
          <a:bodyPr wrap="none" rtlCol="0">
            <a:spAutoFit/>
          </a:bodyPr>
          <a:lstStyle/>
          <a:p>
            <a:pPr algn="ctr"/>
            <a:r>
              <a:rPr lang="fr-BE" sz="1400" dirty="0"/>
              <a:t>Le flux </a:t>
            </a:r>
            <a:r>
              <a:rPr lang="fr-BE" sz="1400" dirty="0">
                <a:latin typeface="Calibri"/>
                <a:cs typeface="Calibri"/>
              </a:rPr>
              <a:t>↓ entre </a:t>
            </a:r>
          </a:p>
          <a:p>
            <a:pPr algn="ctr"/>
            <a:r>
              <a:rPr lang="fr-BE" sz="1400" dirty="0">
                <a:latin typeface="Calibri"/>
                <a:cs typeface="Calibri"/>
              </a:rPr>
              <a:t>J15 et J17</a:t>
            </a:r>
            <a:endParaRPr lang="fr-BE" sz="1400" dirty="0"/>
          </a:p>
        </p:txBody>
      </p:sp>
      <p:sp>
        <p:nvSpPr>
          <p:cNvPr id="207" name="Rectangle 206"/>
          <p:cNvSpPr/>
          <p:nvPr/>
        </p:nvSpPr>
        <p:spPr>
          <a:xfrm>
            <a:off x="5022303" y="1634642"/>
            <a:ext cx="313717" cy="1730390"/>
          </a:xfrm>
          <a:prstGeom prst="rect">
            <a:avLst/>
          </a:prstGeom>
          <a:solidFill>
            <a:schemeClr val="accent2">
              <a:lumMod val="60000"/>
              <a:lumOff val="40000"/>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09" name="Connecteur droit avec flèche 208"/>
          <p:cNvCxnSpPr/>
          <p:nvPr/>
        </p:nvCxnSpPr>
        <p:spPr>
          <a:xfrm flipH="1" flipV="1">
            <a:off x="5308386" y="1428856"/>
            <a:ext cx="1950" cy="20578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2" name="Connecteur droit avec flèche 211"/>
          <p:cNvCxnSpPr/>
          <p:nvPr/>
        </p:nvCxnSpPr>
        <p:spPr>
          <a:xfrm flipV="1">
            <a:off x="4374232" y="1437822"/>
            <a:ext cx="0" cy="19901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3" name="Connecteur droit avec flèche 212"/>
          <p:cNvCxnSpPr/>
          <p:nvPr/>
        </p:nvCxnSpPr>
        <p:spPr>
          <a:xfrm flipV="1">
            <a:off x="2790056" y="1428856"/>
            <a:ext cx="0" cy="19901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5" name="Connecteur droit avec flèche 214"/>
          <p:cNvCxnSpPr/>
          <p:nvPr/>
        </p:nvCxnSpPr>
        <p:spPr>
          <a:xfrm flipH="1">
            <a:off x="1639383" y="3068034"/>
            <a:ext cx="1742811"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204782" y="2482899"/>
            <a:ext cx="1434601" cy="1384995"/>
          </a:xfrm>
          <a:prstGeom prst="rect">
            <a:avLst/>
          </a:prstGeom>
          <a:ln>
            <a:solidFill>
              <a:schemeClr val="tx1"/>
            </a:solidFill>
          </a:ln>
        </p:spPr>
        <p:txBody>
          <a:bodyPr wrap="square">
            <a:spAutoFit/>
          </a:bodyPr>
          <a:lstStyle/>
          <a:p>
            <a:r>
              <a:rPr lang="fr-BE" altLang="fr-FR" sz="1400" dirty="0">
                <a:latin typeface="Calibri" pitchFamily="34" charset="0"/>
              </a:rPr>
              <a:t>la synthèse de P4 est davantage associée au flux sanguin qu’à la taille du corps jaune </a:t>
            </a:r>
            <a:endParaRPr lang="fr-BE" sz="1400" dirty="0"/>
          </a:p>
        </p:txBody>
      </p:sp>
      <p:sp>
        <p:nvSpPr>
          <p:cNvPr id="223" name="Rectangle 222"/>
          <p:cNvSpPr/>
          <p:nvPr/>
        </p:nvSpPr>
        <p:spPr>
          <a:xfrm>
            <a:off x="6606480" y="2203938"/>
            <a:ext cx="2286000" cy="1600438"/>
          </a:xfrm>
          <a:prstGeom prst="rect">
            <a:avLst/>
          </a:prstGeom>
          <a:ln>
            <a:solidFill>
              <a:schemeClr val="tx1"/>
            </a:solidFill>
          </a:ln>
        </p:spPr>
        <p:txBody>
          <a:bodyPr wrap="square">
            <a:spAutoFit/>
          </a:bodyPr>
          <a:lstStyle/>
          <a:p>
            <a:r>
              <a:rPr lang="fr-BE" altLang="fr-FR" sz="1400" dirty="0">
                <a:latin typeface="Calibri" pitchFamily="34" charset="0"/>
              </a:rPr>
              <a:t>La corrélation entre le flux sanguin et la P4 s’observe davantage, en début de dioestrus (J9-12) et après la lutéolyse (5 jours avant l’ovulation) qu’au milieu du dioestrus ou en metoestrus </a:t>
            </a:r>
            <a:endParaRPr lang="fr-BE" sz="1400" dirty="0"/>
          </a:p>
        </p:txBody>
      </p:sp>
      <p:sp>
        <p:nvSpPr>
          <p:cNvPr id="224" name="Triangle rectangle 223"/>
          <p:cNvSpPr/>
          <p:nvPr/>
        </p:nvSpPr>
        <p:spPr>
          <a:xfrm>
            <a:off x="5515648" y="1705457"/>
            <a:ext cx="487175" cy="1658381"/>
          </a:xfrm>
          <a:prstGeom prst="rtTriangl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225" name="Connecteur droit avec flèche 224"/>
          <p:cNvCxnSpPr/>
          <p:nvPr/>
        </p:nvCxnSpPr>
        <p:spPr>
          <a:xfrm>
            <a:off x="5709404" y="3051252"/>
            <a:ext cx="806812"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7092280" y="970151"/>
            <a:ext cx="1800200" cy="1169551"/>
          </a:xfrm>
          <a:prstGeom prst="rect">
            <a:avLst/>
          </a:prstGeom>
          <a:ln>
            <a:solidFill>
              <a:schemeClr val="tx1"/>
            </a:solidFill>
          </a:ln>
        </p:spPr>
        <p:txBody>
          <a:bodyPr wrap="square">
            <a:spAutoFit/>
          </a:bodyPr>
          <a:lstStyle/>
          <a:p>
            <a:r>
              <a:rPr lang="fr-BE" altLang="fr-FR" sz="1400" dirty="0">
                <a:latin typeface="Calibri" pitchFamily="34" charset="0"/>
              </a:rPr>
              <a:t>La régression anatomique est postérieure  à sa régression </a:t>
            </a:r>
          </a:p>
          <a:p>
            <a:r>
              <a:rPr lang="fr-BE" altLang="fr-FR" sz="1400" dirty="0">
                <a:latin typeface="Calibri" pitchFamily="34" charset="0"/>
              </a:rPr>
              <a:t>physiologique (</a:t>
            </a:r>
            <a:r>
              <a:rPr lang="fr-BE" altLang="fr-FR" sz="1400" dirty="0">
                <a:latin typeface="Calibri"/>
                <a:cs typeface="Calibri"/>
              </a:rPr>
              <a:t>↓ P4)</a:t>
            </a:r>
            <a:endParaRPr lang="fr-BE" sz="1400" dirty="0"/>
          </a:p>
        </p:txBody>
      </p:sp>
      <p:cxnSp>
        <p:nvCxnSpPr>
          <p:cNvPr id="228" name="Connecteur droit avec flèche 227"/>
          <p:cNvCxnSpPr/>
          <p:nvPr/>
        </p:nvCxnSpPr>
        <p:spPr>
          <a:xfrm>
            <a:off x="5580112" y="1923678"/>
            <a:ext cx="1512168"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0" name="Rectangle 229"/>
          <p:cNvSpPr/>
          <p:nvPr/>
        </p:nvSpPr>
        <p:spPr>
          <a:xfrm>
            <a:off x="179512" y="1186175"/>
            <a:ext cx="1434601" cy="1169551"/>
          </a:xfrm>
          <a:prstGeom prst="rect">
            <a:avLst/>
          </a:prstGeom>
          <a:ln>
            <a:solidFill>
              <a:schemeClr val="tx1"/>
            </a:solidFill>
          </a:ln>
        </p:spPr>
        <p:txBody>
          <a:bodyPr wrap="square">
            <a:spAutoFit/>
          </a:bodyPr>
          <a:lstStyle/>
          <a:p>
            <a:r>
              <a:rPr lang="fr-BE" altLang="fr-FR" sz="1400" dirty="0">
                <a:latin typeface="Calibri" pitchFamily="34" charset="0"/>
              </a:rPr>
              <a:t>la probabilité d’une gestation est + corrélée à la concentration en P4</a:t>
            </a:r>
            <a:endParaRPr lang="fr-BE" sz="1400" dirty="0"/>
          </a:p>
        </p:txBody>
      </p:sp>
      <p:cxnSp>
        <p:nvCxnSpPr>
          <p:cNvPr id="231" name="Connecteur droit avec flèche 230"/>
          <p:cNvCxnSpPr/>
          <p:nvPr/>
        </p:nvCxnSpPr>
        <p:spPr>
          <a:xfrm flipH="1">
            <a:off x="1619672" y="2067694"/>
            <a:ext cx="1742811"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Rectangle à coins arrondis 231"/>
          <p:cNvSpPr/>
          <p:nvPr/>
        </p:nvSpPr>
        <p:spPr>
          <a:xfrm>
            <a:off x="421062" y="54916"/>
            <a:ext cx="8111378" cy="64462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L’évaluation du corps jaune : </a:t>
            </a:r>
          </a:p>
          <a:p>
            <a:r>
              <a:rPr lang="fr-BE" sz="1600" dirty="0">
                <a:solidFill>
                  <a:schemeClr val="bg1"/>
                </a:solidFill>
              </a:rPr>
              <a:t>pourquoi l’écho-Doppler et pas la palpation, le dosage de la P4 ou l’échographie B-mode ?</a:t>
            </a:r>
          </a:p>
        </p:txBody>
      </p:sp>
      <p:sp>
        <p:nvSpPr>
          <p:cNvPr id="233" name="Rectangle à coins arrondis 232"/>
          <p:cNvSpPr/>
          <p:nvPr/>
        </p:nvSpPr>
        <p:spPr>
          <a:xfrm>
            <a:off x="1327602" y="3952365"/>
            <a:ext cx="5008594" cy="576064"/>
          </a:xfrm>
          <a:prstGeom prst="roundRect">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600" dirty="0"/>
              <a:t>Ne pas confondre morphologie (surface, diamètre) </a:t>
            </a:r>
          </a:p>
          <a:p>
            <a:pPr algn="ctr"/>
            <a:r>
              <a:rPr lang="fr-BE" sz="1600" dirty="0"/>
              <a:t>et physiologie lutéale (et donc vascularisation)</a:t>
            </a:r>
          </a:p>
        </p:txBody>
      </p:sp>
      <p:sp>
        <p:nvSpPr>
          <p:cNvPr id="234" name="ZoneTexte 233"/>
          <p:cNvSpPr txBox="1"/>
          <p:nvPr/>
        </p:nvSpPr>
        <p:spPr>
          <a:xfrm>
            <a:off x="6607145" y="4136762"/>
            <a:ext cx="2480231" cy="523220"/>
          </a:xfrm>
          <a:prstGeom prst="rect">
            <a:avLst/>
          </a:prstGeom>
          <a:noFill/>
          <a:ln>
            <a:solidFill>
              <a:schemeClr val="tx1"/>
            </a:solidFill>
          </a:ln>
        </p:spPr>
        <p:txBody>
          <a:bodyPr wrap="none" rtlCol="0">
            <a:spAutoFit/>
          </a:bodyPr>
          <a:lstStyle/>
          <a:p>
            <a:pPr algn="ctr"/>
            <a:r>
              <a:rPr lang="fr-BE" sz="1400" dirty="0"/>
              <a:t>Intérêt pour un constat </a:t>
            </a:r>
          </a:p>
          <a:p>
            <a:pPr algn="ctr"/>
            <a:r>
              <a:rPr lang="fr-BE" sz="1400" dirty="0"/>
              <a:t>précoce de gestation (J17-J21)</a:t>
            </a:r>
          </a:p>
        </p:txBody>
      </p:sp>
      <p:cxnSp>
        <p:nvCxnSpPr>
          <p:cNvPr id="235" name="Connecteur droit avec flèche 234"/>
          <p:cNvCxnSpPr/>
          <p:nvPr/>
        </p:nvCxnSpPr>
        <p:spPr>
          <a:xfrm>
            <a:off x="7502422" y="3804376"/>
            <a:ext cx="0" cy="33238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68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3" grpId="0" animBg="1"/>
      <p:bldP spid="204" grpId="0" animBg="1"/>
      <p:bldP spid="205" grpId="0" animBg="1"/>
      <p:bldP spid="206" grpId="0" animBg="1"/>
      <p:bldP spid="207" grpId="0" animBg="1"/>
      <p:bldP spid="220" grpId="0" animBg="1"/>
      <p:bldP spid="223" grpId="0" animBg="1"/>
      <p:bldP spid="227" grpId="0" animBg="1"/>
      <p:bldP spid="230" grpId="0" animBg="1"/>
      <p:bldP spid="233" grpId="0" animBg="1"/>
      <p:bldP spid="23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167C47A-9E22-FC3F-F9C6-9F044172C538}"/>
              </a:ext>
            </a:extLst>
          </p:cNvPr>
          <p:cNvPicPr>
            <a:picLocks noChangeAspect="1"/>
          </p:cNvPicPr>
          <p:nvPr/>
        </p:nvPicPr>
        <p:blipFill>
          <a:blip r:embed="rId2"/>
          <a:stretch>
            <a:fillRect/>
          </a:stretch>
        </p:blipFill>
        <p:spPr>
          <a:xfrm>
            <a:off x="1700338" y="1203597"/>
            <a:ext cx="5743323" cy="3600400"/>
          </a:xfrm>
          <a:prstGeom prst="rect">
            <a:avLst/>
          </a:prstGeom>
        </p:spPr>
      </p:pic>
      <p:pic>
        <p:nvPicPr>
          <p:cNvPr id="5" name="Image 4">
            <a:extLst>
              <a:ext uri="{FF2B5EF4-FFF2-40B4-BE49-F238E27FC236}">
                <a16:creationId xmlns:a16="http://schemas.microsoft.com/office/drawing/2014/main" id="{3A287539-C41E-7114-9027-01C014DD1E85}"/>
              </a:ext>
            </a:extLst>
          </p:cNvPr>
          <p:cNvPicPr>
            <a:picLocks noChangeAspect="1"/>
          </p:cNvPicPr>
          <p:nvPr/>
        </p:nvPicPr>
        <p:blipFill>
          <a:blip r:embed="rId3"/>
          <a:stretch>
            <a:fillRect/>
          </a:stretch>
        </p:blipFill>
        <p:spPr>
          <a:xfrm>
            <a:off x="107504" y="43752"/>
            <a:ext cx="4962660" cy="998735"/>
          </a:xfrm>
          <a:prstGeom prst="rect">
            <a:avLst/>
          </a:prstGeom>
        </p:spPr>
      </p:pic>
      <p:pic>
        <p:nvPicPr>
          <p:cNvPr id="9" name="Image 8">
            <a:extLst>
              <a:ext uri="{FF2B5EF4-FFF2-40B4-BE49-F238E27FC236}">
                <a16:creationId xmlns:a16="http://schemas.microsoft.com/office/drawing/2014/main" id="{6C5818D5-AE60-6BEB-5188-F1869F1384AD}"/>
              </a:ext>
            </a:extLst>
          </p:cNvPr>
          <p:cNvPicPr>
            <a:picLocks noChangeAspect="1"/>
          </p:cNvPicPr>
          <p:nvPr/>
        </p:nvPicPr>
        <p:blipFill>
          <a:blip r:embed="rId4"/>
          <a:stretch>
            <a:fillRect/>
          </a:stretch>
        </p:blipFill>
        <p:spPr>
          <a:xfrm>
            <a:off x="5220072" y="176476"/>
            <a:ext cx="1064707" cy="866011"/>
          </a:xfrm>
          <a:prstGeom prst="rect">
            <a:avLst/>
          </a:prstGeom>
        </p:spPr>
      </p:pic>
      <p:sp>
        <p:nvSpPr>
          <p:cNvPr id="10" name="ZoneTexte 9">
            <a:extLst>
              <a:ext uri="{FF2B5EF4-FFF2-40B4-BE49-F238E27FC236}">
                <a16:creationId xmlns:a16="http://schemas.microsoft.com/office/drawing/2014/main" id="{737D633A-31E5-6924-5BA7-89D2E9203167}"/>
              </a:ext>
            </a:extLst>
          </p:cNvPr>
          <p:cNvSpPr txBox="1"/>
          <p:nvPr/>
        </p:nvSpPr>
        <p:spPr>
          <a:xfrm>
            <a:off x="6284779" y="312286"/>
            <a:ext cx="2006960" cy="646331"/>
          </a:xfrm>
          <a:prstGeom prst="rect">
            <a:avLst/>
          </a:prstGeom>
          <a:noFill/>
        </p:spPr>
        <p:txBody>
          <a:bodyPr wrap="none" rtlCol="0">
            <a:spAutoFit/>
          </a:bodyPr>
          <a:lstStyle/>
          <a:p>
            <a:pPr marL="171450" indent="-171450">
              <a:buFont typeface="Arial" panose="020B0604020202020204" pitchFamily="34" charset="0"/>
              <a:buChar char="•"/>
            </a:pPr>
            <a:r>
              <a:rPr lang="fr-BE" sz="1200" dirty="0"/>
              <a:t>31 vaches Brune de l’Atlas </a:t>
            </a:r>
          </a:p>
          <a:p>
            <a:pPr marL="171450" indent="-171450">
              <a:buFont typeface="Arial" panose="020B0604020202020204" pitchFamily="34" charset="0"/>
              <a:buChar char="•"/>
            </a:pPr>
            <a:r>
              <a:rPr lang="fr-BE" sz="1200" dirty="0"/>
              <a:t>15 CJ cavitaires</a:t>
            </a:r>
          </a:p>
          <a:p>
            <a:pPr marL="171450" indent="-171450">
              <a:buFont typeface="Arial" panose="020B0604020202020204" pitchFamily="34" charset="0"/>
              <a:buChar char="•"/>
            </a:pPr>
            <a:r>
              <a:rPr lang="fr-BE" sz="1200" dirty="0"/>
              <a:t>700 kg/lactation</a:t>
            </a:r>
          </a:p>
        </p:txBody>
      </p:sp>
      <p:sp>
        <p:nvSpPr>
          <p:cNvPr id="11" name="ZoneTexte 10">
            <a:extLst>
              <a:ext uri="{FF2B5EF4-FFF2-40B4-BE49-F238E27FC236}">
                <a16:creationId xmlns:a16="http://schemas.microsoft.com/office/drawing/2014/main" id="{E2C41B15-4AE4-FD3E-CE80-61667A49C0BC}"/>
              </a:ext>
            </a:extLst>
          </p:cNvPr>
          <p:cNvSpPr txBox="1"/>
          <p:nvPr/>
        </p:nvSpPr>
        <p:spPr>
          <a:xfrm>
            <a:off x="195257" y="1939389"/>
            <a:ext cx="1421928" cy="646331"/>
          </a:xfrm>
          <a:prstGeom prst="rect">
            <a:avLst/>
          </a:prstGeom>
          <a:noFill/>
        </p:spPr>
        <p:txBody>
          <a:bodyPr wrap="none" rtlCol="0">
            <a:spAutoFit/>
          </a:bodyPr>
          <a:lstStyle/>
          <a:p>
            <a:r>
              <a:rPr lang="fr-BE" sz="1200" dirty="0">
                <a:solidFill>
                  <a:srgbClr val="FF0000"/>
                </a:solidFill>
              </a:rPr>
              <a:t>Corrélation de 0.67 </a:t>
            </a:r>
          </a:p>
          <a:p>
            <a:r>
              <a:rPr lang="fr-BE" sz="1200" dirty="0">
                <a:solidFill>
                  <a:srgbClr val="FF0000"/>
                </a:solidFill>
              </a:rPr>
              <a:t>(P&lt;0.001) entre P4 </a:t>
            </a:r>
            <a:br>
              <a:rPr lang="fr-BE" sz="1200" dirty="0">
                <a:solidFill>
                  <a:srgbClr val="FF0000"/>
                </a:solidFill>
              </a:rPr>
            </a:br>
            <a:r>
              <a:rPr lang="fr-BE" sz="1200" dirty="0">
                <a:solidFill>
                  <a:srgbClr val="FF0000"/>
                </a:solidFill>
              </a:rPr>
              <a:t>et S lutéale</a:t>
            </a:r>
          </a:p>
        </p:txBody>
      </p:sp>
      <p:sp>
        <p:nvSpPr>
          <p:cNvPr id="12" name="ZoneTexte 11">
            <a:extLst>
              <a:ext uri="{FF2B5EF4-FFF2-40B4-BE49-F238E27FC236}">
                <a16:creationId xmlns:a16="http://schemas.microsoft.com/office/drawing/2014/main" id="{9B55B8DB-47C2-7FF6-A65E-5C79A3110021}"/>
              </a:ext>
            </a:extLst>
          </p:cNvPr>
          <p:cNvSpPr txBox="1"/>
          <p:nvPr/>
        </p:nvSpPr>
        <p:spPr>
          <a:xfrm>
            <a:off x="195257" y="2680632"/>
            <a:ext cx="1421928" cy="646331"/>
          </a:xfrm>
          <a:prstGeom prst="rect">
            <a:avLst/>
          </a:prstGeom>
          <a:noFill/>
        </p:spPr>
        <p:txBody>
          <a:bodyPr wrap="none" rtlCol="0">
            <a:spAutoFit/>
          </a:bodyPr>
          <a:lstStyle/>
          <a:p>
            <a:r>
              <a:rPr lang="fr-BE" sz="1200" dirty="0">
                <a:solidFill>
                  <a:srgbClr val="FF0000"/>
                </a:solidFill>
              </a:rPr>
              <a:t>Corrélation de 0.93 </a:t>
            </a:r>
          </a:p>
          <a:p>
            <a:r>
              <a:rPr lang="fr-BE" sz="1200" dirty="0">
                <a:solidFill>
                  <a:srgbClr val="FF0000"/>
                </a:solidFill>
              </a:rPr>
              <a:t>(P&lt;0.001) entre P4 </a:t>
            </a:r>
            <a:br>
              <a:rPr lang="fr-BE" sz="1200" dirty="0">
                <a:solidFill>
                  <a:srgbClr val="FF0000"/>
                </a:solidFill>
              </a:rPr>
            </a:br>
            <a:r>
              <a:rPr lang="fr-BE" sz="1200" dirty="0">
                <a:solidFill>
                  <a:srgbClr val="FF0000"/>
                </a:solidFill>
              </a:rPr>
              <a:t>et S vascularisée</a:t>
            </a:r>
          </a:p>
        </p:txBody>
      </p:sp>
      <p:sp>
        <p:nvSpPr>
          <p:cNvPr id="13" name="ZoneTexte 12">
            <a:extLst>
              <a:ext uri="{FF2B5EF4-FFF2-40B4-BE49-F238E27FC236}">
                <a16:creationId xmlns:a16="http://schemas.microsoft.com/office/drawing/2014/main" id="{A33CE96B-3DDD-B62A-E4EC-6131524B59B7}"/>
              </a:ext>
            </a:extLst>
          </p:cNvPr>
          <p:cNvSpPr txBox="1"/>
          <p:nvPr/>
        </p:nvSpPr>
        <p:spPr>
          <a:xfrm>
            <a:off x="4860871" y="3723878"/>
            <a:ext cx="718402" cy="646331"/>
          </a:xfrm>
          <a:prstGeom prst="rect">
            <a:avLst/>
          </a:prstGeom>
          <a:noFill/>
        </p:spPr>
        <p:txBody>
          <a:bodyPr wrap="none" rtlCol="0">
            <a:spAutoFit/>
          </a:bodyPr>
          <a:lstStyle/>
          <a:p>
            <a:r>
              <a:rPr lang="fr-BE" sz="1200" dirty="0">
                <a:solidFill>
                  <a:schemeClr val="accent6">
                    <a:lumMod val="75000"/>
                  </a:schemeClr>
                </a:solidFill>
              </a:rPr>
              <a:t>S lutéale</a:t>
            </a:r>
          </a:p>
          <a:p>
            <a:r>
              <a:rPr lang="fr-BE" sz="1200" dirty="0">
                <a:solidFill>
                  <a:schemeClr val="accent6">
                    <a:lumMod val="75000"/>
                  </a:schemeClr>
                </a:solidFill>
              </a:rPr>
              <a:t>(sans la</a:t>
            </a:r>
          </a:p>
          <a:p>
            <a:r>
              <a:rPr lang="fr-BE" sz="1200" dirty="0">
                <a:solidFill>
                  <a:schemeClr val="accent6">
                    <a:lumMod val="75000"/>
                  </a:schemeClr>
                </a:solidFill>
              </a:rPr>
              <a:t>cavité) </a:t>
            </a:r>
          </a:p>
        </p:txBody>
      </p:sp>
      <p:sp>
        <p:nvSpPr>
          <p:cNvPr id="14" name="ZoneTexte 13">
            <a:extLst>
              <a:ext uri="{FF2B5EF4-FFF2-40B4-BE49-F238E27FC236}">
                <a16:creationId xmlns:a16="http://schemas.microsoft.com/office/drawing/2014/main" id="{38379A2F-34D1-A3C6-0968-7552475DF56E}"/>
              </a:ext>
            </a:extLst>
          </p:cNvPr>
          <p:cNvSpPr txBox="1"/>
          <p:nvPr/>
        </p:nvSpPr>
        <p:spPr>
          <a:xfrm>
            <a:off x="5508104" y="2726799"/>
            <a:ext cx="1247777" cy="461665"/>
          </a:xfrm>
          <a:prstGeom prst="rect">
            <a:avLst/>
          </a:prstGeom>
          <a:noFill/>
        </p:spPr>
        <p:txBody>
          <a:bodyPr wrap="none" rtlCol="0">
            <a:spAutoFit/>
          </a:bodyPr>
          <a:lstStyle/>
          <a:p>
            <a:r>
              <a:rPr lang="fr-BE" sz="1200" dirty="0">
                <a:solidFill>
                  <a:schemeClr val="accent6">
                    <a:lumMod val="75000"/>
                  </a:schemeClr>
                </a:solidFill>
              </a:rPr>
              <a:t>S vascularisée</a:t>
            </a:r>
          </a:p>
          <a:p>
            <a:r>
              <a:rPr lang="fr-BE" sz="1200" dirty="0">
                <a:solidFill>
                  <a:schemeClr val="accent6">
                    <a:lumMod val="75000"/>
                  </a:schemeClr>
                </a:solidFill>
              </a:rPr>
              <a:t>(Logiciel Image J)</a:t>
            </a:r>
          </a:p>
        </p:txBody>
      </p:sp>
      <p:sp>
        <p:nvSpPr>
          <p:cNvPr id="15" name="ZoneTexte 14">
            <a:extLst>
              <a:ext uri="{FF2B5EF4-FFF2-40B4-BE49-F238E27FC236}">
                <a16:creationId xmlns:a16="http://schemas.microsoft.com/office/drawing/2014/main" id="{1C682CC4-3D78-FD00-C773-5DBDC1D48347}"/>
              </a:ext>
            </a:extLst>
          </p:cNvPr>
          <p:cNvSpPr txBox="1"/>
          <p:nvPr/>
        </p:nvSpPr>
        <p:spPr>
          <a:xfrm>
            <a:off x="5928498" y="2139702"/>
            <a:ext cx="1019766" cy="276999"/>
          </a:xfrm>
          <a:prstGeom prst="rect">
            <a:avLst/>
          </a:prstGeom>
          <a:noFill/>
        </p:spPr>
        <p:txBody>
          <a:bodyPr wrap="none" rtlCol="0">
            <a:spAutoFit/>
          </a:bodyPr>
          <a:lstStyle/>
          <a:p>
            <a:r>
              <a:rPr lang="fr-BE" sz="1200" dirty="0">
                <a:solidFill>
                  <a:schemeClr val="accent6">
                    <a:lumMod val="75000"/>
                  </a:schemeClr>
                </a:solidFill>
              </a:rPr>
              <a:t>Progestérone</a:t>
            </a:r>
          </a:p>
        </p:txBody>
      </p:sp>
      <p:cxnSp>
        <p:nvCxnSpPr>
          <p:cNvPr id="17" name="Connecteur droit avec flèche 16">
            <a:extLst>
              <a:ext uri="{FF2B5EF4-FFF2-40B4-BE49-F238E27FC236}">
                <a16:creationId xmlns:a16="http://schemas.microsoft.com/office/drawing/2014/main" id="{5A177C58-3A67-1BE2-EB42-32D29008329D}"/>
              </a:ext>
            </a:extLst>
          </p:cNvPr>
          <p:cNvCxnSpPr/>
          <p:nvPr/>
        </p:nvCxnSpPr>
        <p:spPr>
          <a:xfrm>
            <a:off x="5752425" y="2278201"/>
            <a:ext cx="259735"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0B8EED38-6EF3-B68E-06A2-BC45AB350186}"/>
              </a:ext>
            </a:extLst>
          </p:cNvPr>
          <p:cNvCxnSpPr>
            <a:cxnSpLocks/>
          </p:cNvCxnSpPr>
          <p:nvPr/>
        </p:nvCxnSpPr>
        <p:spPr>
          <a:xfrm>
            <a:off x="5076056" y="2859782"/>
            <a:ext cx="50321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835945D5-22B1-ACA1-B5D5-FA6DF380892D}"/>
              </a:ext>
            </a:extLst>
          </p:cNvPr>
          <p:cNvCxnSpPr>
            <a:cxnSpLocks/>
          </p:cNvCxnSpPr>
          <p:nvPr/>
        </p:nvCxnSpPr>
        <p:spPr>
          <a:xfrm>
            <a:off x="5133202" y="3507854"/>
            <a:ext cx="0" cy="2935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34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 name="Connecteur droit 265"/>
          <p:cNvCxnSpPr/>
          <p:nvPr/>
        </p:nvCxnSpPr>
        <p:spPr>
          <a:xfrm flipV="1">
            <a:off x="618160" y="2363805"/>
            <a:ext cx="8189846" cy="4978"/>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7" name="Titre 1"/>
          <p:cNvSpPr txBox="1">
            <a:spLocks/>
          </p:cNvSpPr>
          <p:nvPr/>
        </p:nvSpPr>
        <p:spPr>
          <a:xfrm>
            <a:off x="1744826" y="2098751"/>
            <a:ext cx="848944" cy="215723"/>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J 1 à J7</a:t>
            </a:r>
          </a:p>
        </p:txBody>
      </p:sp>
      <p:sp>
        <p:nvSpPr>
          <p:cNvPr id="308" name="Titre 1"/>
          <p:cNvSpPr txBox="1">
            <a:spLocks/>
          </p:cNvSpPr>
          <p:nvPr/>
        </p:nvSpPr>
        <p:spPr>
          <a:xfrm>
            <a:off x="618160" y="2098750"/>
            <a:ext cx="957231" cy="216024"/>
          </a:xfrm>
          <a:prstGeom prst="rec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solidFill>
                  <a:schemeClr val="bg1"/>
                </a:solidFill>
                <a:latin typeface="Verdana" panose="020B0604030504040204" pitchFamily="34" charset="0"/>
                <a:ea typeface="Verdana" panose="020B0604030504040204" pitchFamily="34" charset="0"/>
                <a:cs typeface="Verdana" panose="020B0604030504040204" pitchFamily="34" charset="0"/>
              </a:rPr>
              <a:t>Fécondation</a:t>
            </a:r>
          </a:p>
        </p:txBody>
      </p:sp>
      <p:pic>
        <p:nvPicPr>
          <p:cNvPr id="311" name="Picture 4" descr="Résultat de recherche d'images pour &quot;embryon définition&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157" y="1307310"/>
            <a:ext cx="884052"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2" name="Picture 6" descr="Résultat de recherche d'images pour &quot;spermatozoïd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60" y="1307310"/>
            <a:ext cx="947266" cy="7259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6" name="Titre 1"/>
          <p:cNvSpPr txBox="1">
            <a:spLocks/>
          </p:cNvSpPr>
          <p:nvPr/>
        </p:nvSpPr>
        <p:spPr>
          <a:xfrm>
            <a:off x="2721000" y="2098750"/>
            <a:ext cx="1733153" cy="216024"/>
          </a:xfrm>
          <a:prstGeom prst="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J8 à J27</a:t>
            </a:r>
          </a:p>
        </p:txBody>
      </p:sp>
      <p:sp>
        <p:nvSpPr>
          <p:cNvPr id="317" name="Titre 1"/>
          <p:cNvSpPr txBox="1">
            <a:spLocks/>
          </p:cNvSpPr>
          <p:nvPr/>
        </p:nvSpPr>
        <p:spPr>
          <a:xfrm>
            <a:off x="4690487" y="2098751"/>
            <a:ext cx="1621326" cy="215723"/>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J28 à J45</a:t>
            </a:r>
          </a:p>
        </p:txBody>
      </p:sp>
      <p:sp>
        <p:nvSpPr>
          <p:cNvPr id="318" name="Titre 1"/>
          <p:cNvSpPr txBox="1">
            <a:spLocks/>
          </p:cNvSpPr>
          <p:nvPr/>
        </p:nvSpPr>
        <p:spPr>
          <a:xfrm>
            <a:off x="6562693" y="2098751"/>
            <a:ext cx="2218566" cy="21572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BE" sz="1200" dirty="0">
                <a:latin typeface="Verdana" panose="020B0604030504040204" pitchFamily="34" charset="0"/>
                <a:ea typeface="Verdana" panose="020B0604030504040204" pitchFamily="34" charset="0"/>
                <a:cs typeface="Verdana" panose="020B0604030504040204" pitchFamily="34" charset="0"/>
              </a:rPr>
              <a:t>&gt; J45</a:t>
            </a:r>
          </a:p>
        </p:txBody>
      </p:sp>
      <p:pic>
        <p:nvPicPr>
          <p:cNvPr id="319" name="Picture 2" descr="D:\Activités d'enseignements\Ressources\Multimedia\Multimedia echographie RU\Photos Titan Benedicte Gabriel\Bov Gestation J42 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1887" y="1196468"/>
            <a:ext cx="1242501" cy="83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0" name="Groupe 319"/>
          <p:cNvGrpSpPr/>
          <p:nvPr/>
        </p:nvGrpSpPr>
        <p:grpSpPr>
          <a:xfrm>
            <a:off x="6660232" y="1176902"/>
            <a:ext cx="1395872" cy="882791"/>
            <a:chOff x="112713" y="115888"/>
            <a:chExt cx="4478337" cy="3529012"/>
          </a:xfrm>
        </p:grpSpPr>
        <p:pic>
          <p:nvPicPr>
            <p:cNvPr id="321" name="Picture 2" descr="D:\Activités d'enseignements\Ressources\Multimedia\Multimedia echographie RU\Photos Titan Benedicte Gabriel\Bov Gestation Foetus.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115888"/>
              <a:ext cx="4411662"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p:nvPr/>
          </p:nvSpPr>
          <p:spPr>
            <a:xfrm>
              <a:off x="112713" y="425450"/>
              <a:ext cx="1290637" cy="2159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200">
                <a:latin typeface="Verdana" panose="020B0604030504040204" pitchFamily="34" charset="0"/>
                <a:ea typeface="Verdana" panose="020B0604030504040204" pitchFamily="34" charset="0"/>
              </a:endParaRPr>
            </a:p>
          </p:txBody>
        </p:sp>
      </p:grpSp>
      <p:pic>
        <p:nvPicPr>
          <p:cNvPr id="3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152" y="1216748"/>
            <a:ext cx="1594424" cy="8291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5" name="Rectangle à coins arrondis 354"/>
          <p:cNvSpPr/>
          <p:nvPr/>
        </p:nvSpPr>
        <p:spPr>
          <a:xfrm>
            <a:off x="1776875" y="867873"/>
            <a:ext cx="2595514" cy="270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précoce</a:t>
            </a:r>
          </a:p>
        </p:txBody>
      </p:sp>
      <p:sp>
        <p:nvSpPr>
          <p:cNvPr id="358" name="Rectangle à coins arrondis 357"/>
          <p:cNvSpPr/>
          <p:nvPr/>
        </p:nvSpPr>
        <p:spPr>
          <a:xfrm>
            <a:off x="4690483" y="562451"/>
            <a:ext cx="1725843" cy="542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embryonnaire tardive</a:t>
            </a:r>
          </a:p>
        </p:txBody>
      </p:sp>
      <p:sp>
        <p:nvSpPr>
          <p:cNvPr id="359" name="Rectangle à coins arrondis 358"/>
          <p:cNvSpPr/>
          <p:nvPr/>
        </p:nvSpPr>
        <p:spPr>
          <a:xfrm>
            <a:off x="6579213" y="856229"/>
            <a:ext cx="1578528" cy="2488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a:latin typeface="Verdana" panose="020B0604030504040204" pitchFamily="34" charset="0"/>
                <a:ea typeface="Verdana" panose="020B0604030504040204" pitchFamily="34" charset="0"/>
              </a:rPr>
              <a:t>Période </a:t>
            </a:r>
            <a:r>
              <a:rPr lang="fr-BE" sz="1200" dirty="0" err="1">
                <a:latin typeface="Verdana" panose="020B0604030504040204" pitchFamily="34" charset="0"/>
                <a:ea typeface="Verdana" panose="020B0604030504040204" pitchFamily="34" charset="0"/>
              </a:rPr>
              <a:t>foetale</a:t>
            </a:r>
            <a:endParaRPr lang="fr-BE" sz="1200" dirty="0">
              <a:latin typeface="Verdana" panose="020B0604030504040204" pitchFamily="34" charset="0"/>
              <a:ea typeface="Verdana" panose="020B0604030504040204" pitchFamily="34" charset="0"/>
            </a:endParaRPr>
          </a:p>
        </p:txBody>
      </p:sp>
      <p:sp>
        <p:nvSpPr>
          <p:cNvPr id="2" name="Rectangle 1"/>
          <p:cNvSpPr/>
          <p:nvPr/>
        </p:nvSpPr>
        <p:spPr>
          <a:xfrm>
            <a:off x="1628673" y="2526626"/>
            <a:ext cx="1071119" cy="518242"/>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Récolte  </a:t>
            </a:r>
          </a:p>
          <a:p>
            <a:pPr algn="ctr"/>
            <a:r>
              <a:rPr lang="fr-BE" sz="1400" dirty="0"/>
              <a:t>d’embryons</a:t>
            </a:r>
          </a:p>
        </p:txBody>
      </p:sp>
      <p:sp>
        <p:nvSpPr>
          <p:cNvPr id="68" name="Rectangle 67"/>
          <p:cNvSpPr/>
          <p:nvPr/>
        </p:nvSpPr>
        <p:spPr>
          <a:xfrm>
            <a:off x="3250326" y="3020031"/>
            <a:ext cx="792086" cy="378042"/>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tx1"/>
                </a:solidFill>
              </a:rPr>
              <a:t>P4  </a:t>
            </a:r>
          </a:p>
          <a:p>
            <a:pPr algn="ctr"/>
            <a:r>
              <a:rPr lang="fr-BE" sz="1400" dirty="0">
                <a:solidFill>
                  <a:schemeClr val="tx1"/>
                </a:solidFill>
              </a:rPr>
              <a:t>J18-24</a:t>
            </a:r>
          </a:p>
        </p:txBody>
      </p:sp>
      <p:sp>
        <p:nvSpPr>
          <p:cNvPr id="69" name="Rectangle 68"/>
          <p:cNvSpPr/>
          <p:nvPr/>
        </p:nvSpPr>
        <p:spPr>
          <a:xfrm>
            <a:off x="3034300" y="3849892"/>
            <a:ext cx="1172922" cy="450050"/>
          </a:xfrm>
          <a:prstGeom prst="rect">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t>Doppler</a:t>
            </a:r>
          </a:p>
          <a:p>
            <a:pPr algn="ctr"/>
            <a:r>
              <a:rPr lang="fr-BE" sz="1400" dirty="0"/>
              <a:t>J5 – J21</a:t>
            </a:r>
          </a:p>
        </p:txBody>
      </p:sp>
      <p:sp>
        <p:nvSpPr>
          <p:cNvPr id="70" name="Rectangle 69"/>
          <p:cNvSpPr/>
          <p:nvPr/>
        </p:nvSpPr>
        <p:spPr>
          <a:xfrm>
            <a:off x="3034302" y="2461969"/>
            <a:ext cx="1172920" cy="523220"/>
          </a:xfrm>
          <a:prstGeom prst="rect">
            <a:avLst/>
          </a:prstGeom>
          <a:solidFill>
            <a:schemeClr val="accent6">
              <a:lumMod val="75000"/>
            </a:schemeClr>
          </a:solidFill>
          <a:ln w="3175">
            <a:solidFill>
              <a:schemeClr val="tx1"/>
            </a:solidFill>
          </a:ln>
        </p:spPr>
        <p:txBody>
          <a:bodyPr wrap="square">
            <a:spAutoFit/>
          </a:bodyPr>
          <a:lstStyle/>
          <a:p>
            <a:pPr algn="ctr"/>
            <a:r>
              <a:rPr lang="fr-BE" sz="1400" dirty="0" err="1"/>
              <a:t>microRNAs</a:t>
            </a:r>
            <a:endParaRPr lang="fr-BE" sz="1400" dirty="0"/>
          </a:p>
          <a:p>
            <a:pPr algn="ctr"/>
            <a:r>
              <a:rPr lang="fr-BE" sz="1400" dirty="0"/>
              <a:t>J17-24</a:t>
            </a:r>
          </a:p>
        </p:txBody>
      </p:sp>
      <p:sp>
        <p:nvSpPr>
          <p:cNvPr id="71" name="Rectangle 70"/>
          <p:cNvSpPr/>
          <p:nvPr/>
        </p:nvSpPr>
        <p:spPr>
          <a:xfrm>
            <a:off x="3034300" y="3470081"/>
            <a:ext cx="1071346" cy="307777"/>
          </a:xfrm>
          <a:prstGeom prst="rect">
            <a:avLst/>
          </a:prstGeom>
          <a:solidFill>
            <a:schemeClr val="accent4">
              <a:lumMod val="75000"/>
            </a:schemeClr>
          </a:solidFill>
          <a:ln>
            <a:solidFill>
              <a:schemeClr val="tx1"/>
            </a:solidFill>
          </a:ln>
        </p:spPr>
        <p:txBody>
          <a:bodyPr wrap="square">
            <a:spAutoFit/>
          </a:bodyPr>
          <a:lstStyle/>
          <a:p>
            <a:pPr algn="ctr"/>
            <a:r>
              <a:rPr lang="fr-BE" sz="1400" dirty="0">
                <a:solidFill>
                  <a:schemeClr val="bg1"/>
                </a:solidFill>
              </a:rPr>
              <a:t>ISG J18-20</a:t>
            </a:r>
          </a:p>
        </p:txBody>
      </p:sp>
      <p:sp>
        <p:nvSpPr>
          <p:cNvPr id="79" name="Flèche droite 78"/>
          <p:cNvSpPr/>
          <p:nvPr/>
        </p:nvSpPr>
        <p:spPr>
          <a:xfrm>
            <a:off x="6154907" y="2839888"/>
            <a:ext cx="2693397" cy="486054"/>
          </a:xfrm>
          <a:prstGeom prst="rightArrow">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bg1"/>
                </a:solidFill>
              </a:rPr>
              <a:t>Palpation (J35 voire J45)</a:t>
            </a:r>
          </a:p>
        </p:txBody>
      </p:sp>
      <p:sp>
        <p:nvSpPr>
          <p:cNvPr id="80" name="Flèche droite 79"/>
          <p:cNvSpPr/>
          <p:nvPr/>
        </p:nvSpPr>
        <p:spPr>
          <a:xfrm>
            <a:off x="4736100" y="3309832"/>
            <a:ext cx="4084371" cy="486054"/>
          </a:xfrm>
          <a:prstGeom prst="rightArrow">
            <a:avLst/>
          </a:prstGeom>
          <a:solidFill>
            <a:schemeClr val="bg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bg1"/>
                </a:solidFill>
              </a:rPr>
              <a:t>Echographie transrectale (&gt; J25)</a:t>
            </a:r>
          </a:p>
        </p:txBody>
      </p:sp>
      <p:sp>
        <p:nvSpPr>
          <p:cNvPr id="83" name="Rectangle 82"/>
          <p:cNvSpPr/>
          <p:nvPr/>
        </p:nvSpPr>
        <p:spPr>
          <a:xfrm>
            <a:off x="4845375" y="2407840"/>
            <a:ext cx="908227" cy="478139"/>
          </a:xfrm>
          <a:prstGeom prst="rect">
            <a:avLst/>
          </a:prstGeom>
          <a:solidFill>
            <a:schemeClr val="accent3">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dirty="0">
                <a:solidFill>
                  <a:schemeClr val="bg1"/>
                </a:solidFill>
              </a:rPr>
              <a:t>PAG  </a:t>
            </a:r>
          </a:p>
          <a:p>
            <a:pPr algn="ctr"/>
            <a:r>
              <a:rPr lang="fr-BE" sz="1400" dirty="0">
                <a:solidFill>
                  <a:schemeClr val="bg1"/>
                </a:solidFill>
              </a:rPr>
              <a:t>J28-31</a:t>
            </a:r>
          </a:p>
        </p:txBody>
      </p:sp>
      <p:sp>
        <p:nvSpPr>
          <p:cNvPr id="88" name="Rectangle à coins arrondis 87"/>
          <p:cNvSpPr/>
          <p:nvPr/>
        </p:nvSpPr>
        <p:spPr>
          <a:xfrm>
            <a:off x="85556" y="51470"/>
            <a:ext cx="3835544" cy="465669"/>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Méthodes de constat de gestation </a:t>
            </a:r>
          </a:p>
        </p:txBody>
      </p:sp>
    </p:spTree>
    <p:extLst>
      <p:ext uri="{BB962C8B-B14F-4D97-AF65-F5344CB8AC3E}">
        <p14:creationId xmlns:p14="http://schemas.microsoft.com/office/powerpoint/2010/main" val="14797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P spid="71" grpId="0" animBg="1"/>
      <p:bldP spid="79" grpId="0" animBg="1"/>
      <p:bldP spid="80" grpId="0" animBg="1"/>
      <p:bldP spid="8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1933718" y="627534"/>
            <a:ext cx="4445765" cy="2103220"/>
            <a:chOff x="300039" y="883699"/>
            <a:chExt cx="7752556" cy="3685136"/>
          </a:xfrm>
        </p:grpSpPr>
        <p:cxnSp>
          <p:nvCxnSpPr>
            <p:cNvPr id="5" name="Connecteur droit 50"/>
            <p:cNvCxnSpPr>
              <a:cxnSpLocks noChangeShapeType="1"/>
            </p:cNvCxnSpPr>
            <p:nvPr/>
          </p:nvCxnSpPr>
          <p:spPr bwMode="auto">
            <a:xfrm>
              <a:off x="418308" y="4063604"/>
              <a:ext cx="7634287"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 name="Connecteur droit 52"/>
            <p:cNvCxnSpPr>
              <a:cxnSpLocks noChangeShapeType="1"/>
            </p:cNvCxnSpPr>
            <p:nvPr/>
          </p:nvCxnSpPr>
          <p:spPr bwMode="auto">
            <a:xfrm>
              <a:off x="17113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7" name="Connecteur droit 53"/>
            <p:cNvCxnSpPr>
              <a:cxnSpLocks noChangeShapeType="1"/>
            </p:cNvCxnSpPr>
            <p:nvPr/>
          </p:nvCxnSpPr>
          <p:spPr bwMode="auto">
            <a:xfrm>
              <a:off x="20050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8" name="Connecteur droit 54"/>
            <p:cNvCxnSpPr>
              <a:cxnSpLocks noChangeShapeType="1"/>
            </p:cNvCxnSpPr>
            <p:nvPr/>
          </p:nvCxnSpPr>
          <p:spPr bwMode="auto">
            <a:xfrm>
              <a:off x="22987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 name="Connecteur droit 55"/>
            <p:cNvCxnSpPr>
              <a:cxnSpLocks noChangeShapeType="1"/>
            </p:cNvCxnSpPr>
            <p:nvPr/>
          </p:nvCxnSpPr>
          <p:spPr bwMode="auto">
            <a:xfrm>
              <a:off x="25923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Connecteur droit 56"/>
            <p:cNvCxnSpPr>
              <a:cxnSpLocks noChangeShapeType="1"/>
            </p:cNvCxnSpPr>
            <p:nvPr/>
          </p:nvCxnSpPr>
          <p:spPr bwMode="auto">
            <a:xfrm>
              <a:off x="28844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1" name="Connecteur droit 57"/>
            <p:cNvCxnSpPr>
              <a:cxnSpLocks noChangeShapeType="1"/>
            </p:cNvCxnSpPr>
            <p:nvPr/>
          </p:nvCxnSpPr>
          <p:spPr bwMode="auto">
            <a:xfrm>
              <a:off x="31781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Connecteur droit 58"/>
            <p:cNvCxnSpPr>
              <a:cxnSpLocks noChangeShapeType="1"/>
            </p:cNvCxnSpPr>
            <p:nvPr/>
          </p:nvCxnSpPr>
          <p:spPr bwMode="auto">
            <a:xfrm>
              <a:off x="34686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Connecteur droit 60"/>
            <p:cNvCxnSpPr>
              <a:cxnSpLocks noChangeShapeType="1"/>
            </p:cNvCxnSpPr>
            <p:nvPr/>
          </p:nvCxnSpPr>
          <p:spPr bwMode="auto">
            <a:xfrm>
              <a:off x="376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Connecteur droit 61"/>
            <p:cNvCxnSpPr>
              <a:cxnSpLocks noChangeShapeType="1"/>
            </p:cNvCxnSpPr>
            <p:nvPr/>
          </p:nvCxnSpPr>
          <p:spPr bwMode="auto">
            <a:xfrm>
              <a:off x="40576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5" name="Connecteur droit 62"/>
            <p:cNvCxnSpPr>
              <a:cxnSpLocks noChangeShapeType="1"/>
            </p:cNvCxnSpPr>
            <p:nvPr/>
          </p:nvCxnSpPr>
          <p:spPr bwMode="auto">
            <a:xfrm>
              <a:off x="435292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6" name="Connecteur droit 63"/>
            <p:cNvCxnSpPr>
              <a:cxnSpLocks noChangeShapeType="1"/>
            </p:cNvCxnSpPr>
            <p:nvPr/>
          </p:nvCxnSpPr>
          <p:spPr bwMode="auto">
            <a:xfrm>
              <a:off x="46434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7" name="Connecteur droit 64"/>
            <p:cNvCxnSpPr>
              <a:cxnSpLocks noChangeShapeType="1"/>
            </p:cNvCxnSpPr>
            <p:nvPr/>
          </p:nvCxnSpPr>
          <p:spPr bwMode="auto">
            <a:xfrm>
              <a:off x="49387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8" name="Connecteur droit 65"/>
            <p:cNvCxnSpPr>
              <a:cxnSpLocks noChangeShapeType="1"/>
            </p:cNvCxnSpPr>
            <p:nvPr/>
          </p:nvCxnSpPr>
          <p:spPr bwMode="auto">
            <a:xfrm>
              <a:off x="523081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9" name="Connecteur droit 66"/>
            <p:cNvCxnSpPr>
              <a:cxnSpLocks noChangeShapeType="1"/>
            </p:cNvCxnSpPr>
            <p:nvPr/>
          </p:nvCxnSpPr>
          <p:spPr bwMode="auto">
            <a:xfrm>
              <a:off x="55245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0" name="Connecteur droit 67"/>
            <p:cNvCxnSpPr>
              <a:cxnSpLocks noChangeShapeType="1"/>
            </p:cNvCxnSpPr>
            <p:nvPr/>
          </p:nvCxnSpPr>
          <p:spPr bwMode="auto">
            <a:xfrm>
              <a:off x="581818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1" name="Connecteur droit 68"/>
            <p:cNvCxnSpPr>
              <a:cxnSpLocks noChangeShapeType="1"/>
            </p:cNvCxnSpPr>
            <p:nvPr/>
          </p:nvCxnSpPr>
          <p:spPr bwMode="auto">
            <a:xfrm>
              <a:off x="61118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2" name="Connecteur droit 69"/>
            <p:cNvCxnSpPr>
              <a:cxnSpLocks noChangeShapeType="1"/>
            </p:cNvCxnSpPr>
            <p:nvPr/>
          </p:nvCxnSpPr>
          <p:spPr bwMode="auto">
            <a:xfrm>
              <a:off x="64055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3" name="Connecteur droit 70"/>
            <p:cNvCxnSpPr>
              <a:cxnSpLocks noChangeShapeType="1"/>
            </p:cNvCxnSpPr>
            <p:nvPr/>
          </p:nvCxnSpPr>
          <p:spPr bwMode="auto">
            <a:xfrm>
              <a:off x="66976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4" name="Connecteur droit 71"/>
            <p:cNvCxnSpPr>
              <a:cxnSpLocks noChangeShapeType="1"/>
            </p:cNvCxnSpPr>
            <p:nvPr/>
          </p:nvCxnSpPr>
          <p:spPr bwMode="auto">
            <a:xfrm>
              <a:off x="6989763"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 name="Connecteur droit 72"/>
            <p:cNvCxnSpPr>
              <a:cxnSpLocks noChangeShapeType="1"/>
            </p:cNvCxnSpPr>
            <p:nvPr/>
          </p:nvCxnSpPr>
          <p:spPr bwMode="auto">
            <a:xfrm>
              <a:off x="728345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6" name="Connecteur droit 73"/>
            <p:cNvCxnSpPr>
              <a:cxnSpLocks noChangeShapeType="1"/>
            </p:cNvCxnSpPr>
            <p:nvPr/>
          </p:nvCxnSpPr>
          <p:spPr bwMode="auto">
            <a:xfrm>
              <a:off x="7577138"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7" name="ZoneTexte 78"/>
            <p:cNvSpPr txBox="1">
              <a:spLocks noChangeArrowheads="1"/>
            </p:cNvSpPr>
            <p:nvPr/>
          </p:nvSpPr>
          <p:spPr bwMode="auto">
            <a:xfrm>
              <a:off x="1419225" y="4138614"/>
              <a:ext cx="387513" cy="37098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a:t>
              </a:r>
              <a:endParaRPr lang="en-US" altLang="fr-FR" sz="1000">
                <a:latin typeface="+mj-lt"/>
              </a:endParaRPr>
            </a:p>
          </p:txBody>
        </p:sp>
        <p:sp>
          <p:nvSpPr>
            <p:cNvPr id="28" name="ZoneTexte 79"/>
            <p:cNvSpPr txBox="1">
              <a:spLocks noChangeArrowheads="1"/>
            </p:cNvSpPr>
            <p:nvPr/>
          </p:nvSpPr>
          <p:spPr bwMode="auto">
            <a:xfrm>
              <a:off x="1711325"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a:t>
              </a:r>
              <a:endParaRPr lang="en-US" altLang="fr-FR" sz="1000">
                <a:latin typeface="+mj-lt"/>
              </a:endParaRPr>
            </a:p>
          </p:txBody>
        </p:sp>
        <p:sp>
          <p:nvSpPr>
            <p:cNvPr id="29" name="ZoneTexte 80"/>
            <p:cNvSpPr txBox="1">
              <a:spLocks noChangeArrowheads="1"/>
            </p:cNvSpPr>
            <p:nvPr/>
          </p:nvSpPr>
          <p:spPr bwMode="auto">
            <a:xfrm>
              <a:off x="2005014"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3</a:t>
              </a:r>
              <a:endParaRPr lang="en-US" altLang="fr-FR" sz="1000">
                <a:latin typeface="+mj-lt"/>
              </a:endParaRPr>
            </a:p>
          </p:txBody>
        </p:sp>
        <p:sp>
          <p:nvSpPr>
            <p:cNvPr id="30" name="ZoneTexte 90"/>
            <p:cNvSpPr txBox="1">
              <a:spLocks noChangeArrowheads="1"/>
            </p:cNvSpPr>
            <p:nvPr/>
          </p:nvSpPr>
          <p:spPr bwMode="auto">
            <a:xfrm>
              <a:off x="2298701"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4</a:t>
              </a:r>
              <a:endParaRPr lang="en-US" altLang="fr-FR" sz="1000">
                <a:latin typeface="+mj-lt"/>
              </a:endParaRPr>
            </a:p>
          </p:txBody>
        </p:sp>
        <p:sp>
          <p:nvSpPr>
            <p:cNvPr id="31" name="ZoneTexte 91"/>
            <p:cNvSpPr txBox="1">
              <a:spLocks noChangeArrowheads="1"/>
            </p:cNvSpPr>
            <p:nvPr/>
          </p:nvSpPr>
          <p:spPr bwMode="auto">
            <a:xfrm>
              <a:off x="2592389"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5</a:t>
              </a:r>
              <a:endParaRPr lang="en-US" altLang="fr-FR" sz="1000">
                <a:latin typeface="+mj-lt"/>
              </a:endParaRPr>
            </a:p>
          </p:txBody>
        </p:sp>
        <p:sp>
          <p:nvSpPr>
            <p:cNvPr id="32" name="ZoneTexte 92"/>
            <p:cNvSpPr txBox="1">
              <a:spLocks noChangeArrowheads="1"/>
            </p:cNvSpPr>
            <p:nvPr/>
          </p:nvSpPr>
          <p:spPr bwMode="auto">
            <a:xfrm>
              <a:off x="2884489"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6</a:t>
              </a:r>
              <a:endParaRPr lang="en-US" altLang="fr-FR" sz="1000">
                <a:latin typeface="+mj-lt"/>
              </a:endParaRPr>
            </a:p>
          </p:txBody>
        </p:sp>
        <p:sp>
          <p:nvSpPr>
            <p:cNvPr id="33" name="ZoneTexte 93"/>
            <p:cNvSpPr txBox="1">
              <a:spLocks noChangeArrowheads="1"/>
            </p:cNvSpPr>
            <p:nvPr/>
          </p:nvSpPr>
          <p:spPr bwMode="auto">
            <a:xfrm>
              <a:off x="3178177"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7</a:t>
              </a:r>
              <a:endParaRPr lang="en-US" altLang="fr-FR" sz="1000">
                <a:latin typeface="+mj-lt"/>
              </a:endParaRPr>
            </a:p>
          </p:txBody>
        </p:sp>
        <p:sp>
          <p:nvSpPr>
            <p:cNvPr id="34" name="ZoneTexte 94"/>
            <p:cNvSpPr txBox="1">
              <a:spLocks noChangeArrowheads="1"/>
            </p:cNvSpPr>
            <p:nvPr/>
          </p:nvSpPr>
          <p:spPr bwMode="auto">
            <a:xfrm>
              <a:off x="3468690"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8</a:t>
              </a:r>
              <a:endParaRPr lang="en-US" altLang="fr-FR" sz="1000">
                <a:latin typeface="+mj-lt"/>
              </a:endParaRPr>
            </a:p>
          </p:txBody>
        </p:sp>
        <p:sp>
          <p:nvSpPr>
            <p:cNvPr id="35" name="ZoneTexte 95"/>
            <p:cNvSpPr txBox="1">
              <a:spLocks noChangeArrowheads="1"/>
            </p:cNvSpPr>
            <p:nvPr/>
          </p:nvSpPr>
          <p:spPr bwMode="auto">
            <a:xfrm>
              <a:off x="3767137" y="4138614"/>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9</a:t>
              </a:r>
              <a:endParaRPr lang="en-US" altLang="fr-FR" sz="1000">
                <a:latin typeface="+mj-lt"/>
              </a:endParaRPr>
            </a:p>
          </p:txBody>
        </p:sp>
        <p:sp>
          <p:nvSpPr>
            <p:cNvPr id="36" name="ZoneTexte 96"/>
            <p:cNvSpPr txBox="1">
              <a:spLocks noChangeArrowheads="1"/>
            </p:cNvSpPr>
            <p:nvPr/>
          </p:nvSpPr>
          <p:spPr bwMode="auto">
            <a:xfrm>
              <a:off x="405765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10</a:t>
              </a:r>
              <a:endParaRPr lang="en-US" altLang="fr-FR" sz="1000">
                <a:latin typeface="+mj-lt"/>
              </a:endParaRPr>
            </a:p>
          </p:txBody>
        </p:sp>
        <p:sp>
          <p:nvSpPr>
            <p:cNvPr id="37" name="ZoneTexte 97"/>
            <p:cNvSpPr txBox="1">
              <a:spLocks noChangeArrowheads="1"/>
            </p:cNvSpPr>
            <p:nvPr/>
          </p:nvSpPr>
          <p:spPr bwMode="auto">
            <a:xfrm>
              <a:off x="4352925" y="4138614"/>
              <a:ext cx="489226" cy="37098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11</a:t>
              </a:r>
              <a:endParaRPr lang="en-US" altLang="fr-FR" sz="1000">
                <a:latin typeface="+mj-lt"/>
              </a:endParaRPr>
            </a:p>
          </p:txBody>
        </p:sp>
        <p:sp>
          <p:nvSpPr>
            <p:cNvPr id="38" name="ZoneTexte 98"/>
            <p:cNvSpPr txBox="1">
              <a:spLocks noChangeArrowheads="1"/>
            </p:cNvSpPr>
            <p:nvPr/>
          </p:nvSpPr>
          <p:spPr bwMode="auto">
            <a:xfrm>
              <a:off x="4643438"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12</a:t>
              </a:r>
              <a:endParaRPr lang="en-US" altLang="fr-FR" sz="1000">
                <a:latin typeface="+mj-lt"/>
              </a:endParaRPr>
            </a:p>
          </p:txBody>
        </p:sp>
        <p:sp>
          <p:nvSpPr>
            <p:cNvPr id="39" name="ZoneTexte 99"/>
            <p:cNvSpPr txBox="1">
              <a:spLocks noChangeArrowheads="1"/>
            </p:cNvSpPr>
            <p:nvPr/>
          </p:nvSpPr>
          <p:spPr bwMode="auto">
            <a:xfrm>
              <a:off x="493871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13</a:t>
              </a:r>
              <a:endParaRPr lang="en-US" altLang="fr-FR" sz="1000">
                <a:latin typeface="+mj-lt"/>
              </a:endParaRPr>
            </a:p>
          </p:txBody>
        </p:sp>
        <p:sp>
          <p:nvSpPr>
            <p:cNvPr id="40" name="ZoneTexte 100"/>
            <p:cNvSpPr txBox="1">
              <a:spLocks noChangeArrowheads="1"/>
            </p:cNvSpPr>
            <p:nvPr/>
          </p:nvSpPr>
          <p:spPr bwMode="auto">
            <a:xfrm>
              <a:off x="523081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14</a:t>
              </a:r>
              <a:endParaRPr lang="en-US" altLang="fr-FR" sz="1000">
                <a:latin typeface="+mj-lt"/>
              </a:endParaRPr>
            </a:p>
          </p:txBody>
        </p:sp>
        <p:sp>
          <p:nvSpPr>
            <p:cNvPr id="41" name="ZoneTexte 101"/>
            <p:cNvSpPr txBox="1">
              <a:spLocks noChangeArrowheads="1"/>
            </p:cNvSpPr>
            <p:nvPr/>
          </p:nvSpPr>
          <p:spPr bwMode="auto">
            <a:xfrm>
              <a:off x="552450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15</a:t>
              </a:r>
              <a:endParaRPr lang="en-US" altLang="fr-FR" sz="1000">
                <a:latin typeface="+mj-lt"/>
              </a:endParaRPr>
            </a:p>
          </p:txBody>
        </p:sp>
        <p:sp>
          <p:nvSpPr>
            <p:cNvPr id="42" name="ZoneTexte 102"/>
            <p:cNvSpPr txBox="1">
              <a:spLocks noChangeArrowheads="1"/>
            </p:cNvSpPr>
            <p:nvPr/>
          </p:nvSpPr>
          <p:spPr bwMode="auto">
            <a:xfrm>
              <a:off x="5818187"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16</a:t>
              </a:r>
              <a:endParaRPr lang="en-US" altLang="fr-FR" sz="1000">
                <a:latin typeface="+mj-lt"/>
              </a:endParaRPr>
            </a:p>
          </p:txBody>
        </p:sp>
        <p:sp>
          <p:nvSpPr>
            <p:cNvPr id="43" name="ZoneTexte 103"/>
            <p:cNvSpPr txBox="1">
              <a:spLocks noChangeArrowheads="1"/>
            </p:cNvSpPr>
            <p:nvPr/>
          </p:nvSpPr>
          <p:spPr bwMode="auto">
            <a:xfrm>
              <a:off x="6111874"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17</a:t>
              </a:r>
              <a:endParaRPr lang="en-US" altLang="fr-FR" sz="1000">
                <a:latin typeface="+mj-lt"/>
              </a:endParaRPr>
            </a:p>
          </p:txBody>
        </p:sp>
        <p:sp>
          <p:nvSpPr>
            <p:cNvPr id="44" name="ZoneTexte 104"/>
            <p:cNvSpPr txBox="1">
              <a:spLocks noChangeArrowheads="1"/>
            </p:cNvSpPr>
            <p:nvPr/>
          </p:nvSpPr>
          <p:spPr bwMode="auto">
            <a:xfrm>
              <a:off x="6405563"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18</a:t>
              </a:r>
              <a:endParaRPr lang="en-US" altLang="fr-FR" sz="1000">
                <a:latin typeface="+mj-lt"/>
              </a:endParaRPr>
            </a:p>
          </p:txBody>
        </p:sp>
        <p:sp>
          <p:nvSpPr>
            <p:cNvPr id="45" name="ZoneTexte 105"/>
            <p:cNvSpPr txBox="1">
              <a:spLocks noChangeArrowheads="1"/>
            </p:cNvSpPr>
            <p:nvPr/>
          </p:nvSpPr>
          <p:spPr bwMode="auto">
            <a:xfrm>
              <a:off x="6697662"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19</a:t>
              </a:r>
              <a:endParaRPr lang="en-US" altLang="fr-FR" sz="1000">
                <a:latin typeface="+mj-lt"/>
              </a:endParaRPr>
            </a:p>
          </p:txBody>
        </p:sp>
        <p:sp>
          <p:nvSpPr>
            <p:cNvPr id="46" name="ZoneTexte 106"/>
            <p:cNvSpPr txBox="1">
              <a:spLocks noChangeArrowheads="1"/>
            </p:cNvSpPr>
            <p:nvPr/>
          </p:nvSpPr>
          <p:spPr bwMode="auto">
            <a:xfrm>
              <a:off x="6989765"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20</a:t>
              </a:r>
              <a:endParaRPr lang="en-US" altLang="fr-FR" sz="1000">
                <a:latin typeface="+mj-lt"/>
              </a:endParaRPr>
            </a:p>
          </p:txBody>
        </p:sp>
        <p:sp>
          <p:nvSpPr>
            <p:cNvPr id="47" name="ZoneTexte 107"/>
            <p:cNvSpPr txBox="1">
              <a:spLocks noChangeArrowheads="1"/>
            </p:cNvSpPr>
            <p:nvPr/>
          </p:nvSpPr>
          <p:spPr bwMode="auto">
            <a:xfrm>
              <a:off x="7283450" y="4138614"/>
              <a:ext cx="489226"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21</a:t>
              </a:r>
              <a:endParaRPr lang="en-US" altLang="fr-FR" sz="1000">
                <a:latin typeface="+mj-lt"/>
              </a:endParaRPr>
            </a:p>
          </p:txBody>
        </p:sp>
        <p:cxnSp>
          <p:nvCxnSpPr>
            <p:cNvPr id="48" name="Connecteur droit 113"/>
            <p:cNvCxnSpPr>
              <a:cxnSpLocks noChangeShapeType="1"/>
            </p:cNvCxnSpPr>
            <p:nvPr/>
          </p:nvCxnSpPr>
          <p:spPr bwMode="auto">
            <a:xfrm>
              <a:off x="1463675"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9" name="Connecteur droit 143"/>
            <p:cNvCxnSpPr>
              <a:cxnSpLocks noChangeShapeType="1"/>
            </p:cNvCxnSpPr>
            <p:nvPr/>
          </p:nvCxnSpPr>
          <p:spPr bwMode="auto">
            <a:xfrm>
              <a:off x="1193800" y="4030267"/>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0" name="ZoneTexte 78"/>
            <p:cNvSpPr txBox="1">
              <a:spLocks noChangeArrowheads="1"/>
            </p:cNvSpPr>
            <p:nvPr/>
          </p:nvSpPr>
          <p:spPr bwMode="auto">
            <a:xfrm>
              <a:off x="1192214" y="4137422"/>
              <a:ext cx="38751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0</a:t>
              </a:r>
              <a:endParaRPr lang="en-US" altLang="fr-FR" sz="1000">
                <a:latin typeface="+mj-lt"/>
              </a:endParaRPr>
            </a:p>
          </p:txBody>
        </p:sp>
        <p:cxnSp>
          <p:nvCxnSpPr>
            <p:cNvPr id="51" name="Connecteur droit 73"/>
            <p:cNvCxnSpPr>
              <a:cxnSpLocks noChangeShapeType="1"/>
            </p:cNvCxnSpPr>
            <p:nvPr/>
          </p:nvCxnSpPr>
          <p:spPr bwMode="auto">
            <a:xfrm>
              <a:off x="785653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2" name="ZoneTexte 107"/>
            <p:cNvSpPr txBox="1">
              <a:spLocks noChangeArrowheads="1"/>
            </p:cNvSpPr>
            <p:nvPr/>
          </p:nvSpPr>
          <p:spPr bwMode="auto">
            <a:xfrm>
              <a:off x="7627940" y="4137421"/>
              <a:ext cx="322135" cy="43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endParaRPr lang="en-US" altLang="fr-FR" sz="1000" dirty="0">
                <a:latin typeface="+mj-lt"/>
              </a:endParaRPr>
            </a:p>
          </p:txBody>
        </p:sp>
        <p:cxnSp>
          <p:nvCxnSpPr>
            <p:cNvPr id="53" name="Connecteur droit 143"/>
            <p:cNvCxnSpPr>
              <a:cxnSpLocks noChangeShapeType="1"/>
            </p:cNvCxnSpPr>
            <p:nvPr/>
          </p:nvCxnSpPr>
          <p:spPr bwMode="auto">
            <a:xfrm>
              <a:off x="966788" y="4052889"/>
              <a:ext cx="0" cy="10715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4" name="Connecteur droit 143"/>
            <p:cNvCxnSpPr>
              <a:cxnSpLocks noChangeShapeType="1"/>
            </p:cNvCxnSpPr>
            <p:nvPr/>
          </p:nvCxnSpPr>
          <p:spPr bwMode="auto">
            <a:xfrm>
              <a:off x="717550"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5" name="ZoneTexte 78"/>
            <p:cNvSpPr txBox="1">
              <a:spLocks noChangeArrowheads="1"/>
            </p:cNvSpPr>
            <p:nvPr/>
          </p:nvSpPr>
          <p:spPr bwMode="auto">
            <a:xfrm>
              <a:off x="893763" y="4137422"/>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-1</a:t>
              </a:r>
              <a:endParaRPr lang="en-US" altLang="fr-FR" sz="1000">
                <a:latin typeface="+mj-lt"/>
              </a:endParaRPr>
            </a:p>
          </p:txBody>
        </p:sp>
        <p:sp>
          <p:nvSpPr>
            <p:cNvPr id="56" name="ZoneTexte 78"/>
            <p:cNvSpPr txBox="1">
              <a:spLocks noChangeArrowheads="1"/>
            </p:cNvSpPr>
            <p:nvPr/>
          </p:nvSpPr>
          <p:spPr bwMode="auto">
            <a:xfrm>
              <a:off x="633414" y="4138614"/>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-2</a:t>
              </a:r>
              <a:endParaRPr lang="en-US" altLang="fr-FR" sz="1000">
                <a:latin typeface="+mj-lt"/>
              </a:endParaRPr>
            </a:p>
          </p:txBody>
        </p:sp>
        <p:sp>
          <p:nvSpPr>
            <p:cNvPr id="57" name="ZoneTexte 78"/>
            <p:cNvSpPr txBox="1">
              <a:spLocks noChangeArrowheads="1"/>
            </p:cNvSpPr>
            <p:nvPr/>
          </p:nvSpPr>
          <p:spPr bwMode="auto">
            <a:xfrm>
              <a:off x="300039" y="4138614"/>
              <a:ext cx="447053" cy="3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r>
                <a:rPr lang="fr-BE" altLang="fr-FR" sz="1000">
                  <a:latin typeface="+mj-lt"/>
                </a:rPr>
                <a:t>-3</a:t>
              </a:r>
              <a:endParaRPr lang="en-US" altLang="fr-FR" sz="1000">
                <a:latin typeface="+mj-lt"/>
              </a:endParaRPr>
            </a:p>
          </p:txBody>
        </p:sp>
        <p:cxnSp>
          <p:nvCxnSpPr>
            <p:cNvPr id="58" name="Connecteur droit 73"/>
            <p:cNvCxnSpPr>
              <a:cxnSpLocks noChangeShapeType="1"/>
            </p:cNvCxnSpPr>
            <p:nvPr/>
          </p:nvCxnSpPr>
          <p:spPr bwMode="auto">
            <a:xfrm>
              <a:off x="468313" y="4054079"/>
              <a:ext cx="0" cy="10834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59" name="Group 312"/>
            <p:cNvGrpSpPr>
              <a:grpSpLocks/>
            </p:cNvGrpSpPr>
            <p:nvPr/>
          </p:nvGrpSpPr>
          <p:grpSpPr bwMode="auto">
            <a:xfrm>
              <a:off x="1476375" y="3868342"/>
              <a:ext cx="6338888" cy="107156"/>
              <a:chOff x="930" y="3430"/>
              <a:chExt cx="3993" cy="90"/>
            </a:xfrm>
          </p:grpSpPr>
          <p:grpSp>
            <p:nvGrpSpPr>
              <p:cNvPr id="64" name="Group 160"/>
              <p:cNvGrpSpPr>
                <a:grpSpLocks/>
              </p:cNvGrpSpPr>
              <p:nvPr/>
            </p:nvGrpSpPr>
            <p:grpSpPr bwMode="auto">
              <a:xfrm>
                <a:off x="930" y="3430"/>
                <a:ext cx="182" cy="90"/>
                <a:chOff x="2381" y="2024"/>
                <a:chExt cx="271" cy="136"/>
              </a:xfrm>
            </p:grpSpPr>
            <p:sp>
              <p:nvSpPr>
                <p:cNvPr id="197" name="Oval 152"/>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8" name="Oval 153"/>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9" name="Oval 154"/>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200" name="Oval 155"/>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201" name="Oval 156"/>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5" name="Group 174"/>
              <p:cNvGrpSpPr>
                <a:grpSpLocks/>
              </p:cNvGrpSpPr>
              <p:nvPr/>
            </p:nvGrpSpPr>
            <p:grpSpPr bwMode="auto">
              <a:xfrm>
                <a:off x="1111" y="3430"/>
                <a:ext cx="182" cy="90"/>
                <a:chOff x="2381" y="2024"/>
                <a:chExt cx="271" cy="136"/>
              </a:xfrm>
            </p:grpSpPr>
            <p:sp>
              <p:nvSpPr>
                <p:cNvPr id="192" name="Oval 17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3" name="Oval 17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4" name="Oval 17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5" name="Oval 17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6" name="Oval 17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6" name="Group 180"/>
              <p:cNvGrpSpPr>
                <a:grpSpLocks/>
              </p:cNvGrpSpPr>
              <p:nvPr/>
            </p:nvGrpSpPr>
            <p:grpSpPr bwMode="auto">
              <a:xfrm>
                <a:off x="1837" y="3430"/>
                <a:ext cx="182" cy="90"/>
                <a:chOff x="2381" y="2024"/>
                <a:chExt cx="271" cy="136"/>
              </a:xfrm>
            </p:grpSpPr>
            <p:sp>
              <p:nvSpPr>
                <p:cNvPr id="187" name="Oval 18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8" name="Oval 18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9" name="Oval 18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0" name="Oval 18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91" name="Oval 18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7" name="Group 186"/>
              <p:cNvGrpSpPr>
                <a:grpSpLocks/>
              </p:cNvGrpSpPr>
              <p:nvPr/>
            </p:nvGrpSpPr>
            <p:grpSpPr bwMode="auto">
              <a:xfrm>
                <a:off x="1474" y="3430"/>
                <a:ext cx="182" cy="90"/>
                <a:chOff x="2381" y="2024"/>
                <a:chExt cx="271" cy="136"/>
              </a:xfrm>
            </p:grpSpPr>
            <p:sp>
              <p:nvSpPr>
                <p:cNvPr id="182" name="Oval 18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3" name="Oval 18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4" name="Oval 18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5" name="Oval 19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6" name="Oval 19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8" name="Group 192"/>
              <p:cNvGrpSpPr>
                <a:grpSpLocks/>
              </p:cNvGrpSpPr>
              <p:nvPr/>
            </p:nvGrpSpPr>
            <p:grpSpPr bwMode="auto">
              <a:xfrm>
                <a:off x="1655" y="3430"/>
                <a:ext cx="182" cy="90"/>
                <a:chOff x="2381" y="2024"/>
                <a:chExt cx="271" cy="136"/>
              </a:xfrm>
            </p:grpSpPr>
            <p:sp>
              <p:nvSpPr>
                <p:cNvPr id="177" name="Oval 19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8" name="Oval 19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9" name="Oval 19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0" name="Oval 19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81" name="Oval 19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69" name="Group 198"/>
              <p:cNvGrpSpPr>
                <a:grpSpLocks/>
              </p:cNvGrpSpPr>
              <p:nvPr/>
            </p:nvGrpSpPr>
            <p:grpSpPr bwMode="auto">
              <a:xfrm>
                <a:off x="1292" y="3430"/>
                <a:ext cx="182" cy="90"/>
                <a:chOff x="2381" y="2024"/>
                <a:chExt cx="271" cy="136"/>
              </a:xfrm>
            </p:grpSpPr>
            <p:sp>
              <p:nvSpPr>
                <p:cNvPr id="172" name="Oval 19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3" name="Oval 20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4" name="Oval 20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5" name="Oval 20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6" name="Oval 20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0" name="Group 204"/>
              <p:cNvGrpSpPr>
                <a:grpSpLocks/>
              </p:cNvGrpSpPr>
              <p:nvPr/>
            </p:nvGrpSpPr>
            <p:grpSpPr bwMode="auto">
              <a:xfrm>
                <a:off x="2880" y="3430"/>
                <a:ext cx="182" cy="90"/>
                <a:chOff x="2381" y="2024"/>
                <a:chExt cx="271" cy="136"/>
              </a:xfrm>
            </p:grpSpPr>
            <p:sp>
              <p:nvSpPr>
                <p:cNvPr id="167" name="Oval 20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8" name="Oval 20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9" name="Oval 20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0" name="Oval 20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71" name="Oval 20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1" name="Group 210"/>
              <p:cNvGrpSpPr>
                <a:grpSpLocks/>
              </p:cNvGrpSpPr>
              <p:nvPr/>
            </p:nvGrpSpPr>
            <p:grpSpPr bwMode="auto">
              <a:xfrm>
                <a:off x="2699" y="3430"/>
                <a:ext cx="182" cy="90"/>
                <a:chOff x="2381" y="2024"/>
                <a:chExt cx="271" cy="136"/>
              </a:xfrm>
            </p:grpSpPr>
            <p:sp>
              <p:nvSpPr>
                <p:cNvPr id="162" name="Oval 21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3" name="Oval 21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4" name="Oval 21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5" name="Oval 21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6" name="Oval 21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2" name="Group 216"/>
              <p:cNvGrpSpPr>
                <a:grpSpLocks/>
              </p:cNvGrpSpPr>
              <p:nvPr/>
            </p:nvGrpSpPr>
            <p:grpSpPr bwMode="auto">
              <a:xfrm>
                <a:off x="2562" y="3430"/>
                <a:ext cx="182" cy="90"/>
                <a:chOff x="2381" y="2024"/>
                <a:chExt cx="271" cy="136"/>
              </a:xfrm>
            </p:grpSpPr>
            <p:sp>
              <p:nvSpPr>
                <p:cNvPr id="157" name="Oval 21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8" name="Oval 21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9" name="Oval 21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0" name="Oval 22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61" name="Oval 22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3" name="Group 222"/>
              <p:cNvGrpSpPr>
                <a:grpSpLocks/>
              </p:cNvGrpSpPr>
              <p:nvPr/>
            </p:nvGrpSpPr>
            <p:grpSpPr bwMode="auto">
              <a:xfrm>
                <a:off x="2381" y="3430"/>
                <a:ext cx="182" cy="90"/>
                <a:chOff x="2381" y="2024"/>
                <a:chExt cx="271" cy="136"/>
              </a:xfrm>
            </p:grpSpPr>
            <p:sp>
              <p:nvSpPr>
                <p:cNvPr id="152" name="Oval 22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3" name="Oval 22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4" name="Oval 22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5" name="Oval 22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6" name="Oval 22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4" name="Group 228"/>
              <p:cNvGrpSpPr>
                <a:grpSpLocks/>
              </p:cNvGrpSpPr>
              <p:nvPr/>
            </p:nvGrpSpPr>
            <p:grpSpPr bwMode="auto">
              <a:xfrm>
                <a:off x="2200" y="3430"/>
                <a:ext cx="182" cy="90"/>
                <a:chOff x="2381" y="2024"/>
                <a:chExt cx="271" cy="136"/>
              </a:xfrm>
            </p:grpSpPr>
            <p:sp>
              <p:nvSpPr>
                <p:cNvPr id="147" name="Oval 22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8" name="Oval 23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9" name="Oval 23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0" name="Oval 23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51" name="Oval 23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5" name="Group 234"/>
              <p:cNvGrpSpPr>
                <a:grpSpLocks/>
              </p:cNvGrpSpPr>
              <p:nvPr/>
            </p:nvGrpSpPr>
            <p:grpSpPr bwMode="auto">
              <a:xfrm>
                <a:off x="2018" y="3430"/>
                <a:ext cx="182" cy="90"/>
                <a:chOff x="2381" y="2024"/>
                <a:chExt cx="271" cy="136"/>
              </a:xfrm>
            </p:grpSpPr>
            <p:sp>
              <p:nvSpPr>
                <p:cNvPr id="142" name="Oval 23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3" name="Oval 23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4" name="Oval 23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5" name="Oval 23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6" name="Oval 23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6" name="Group 240"/>
              <p:cNvGrpSpPr>
                <a:grpSpLocks/>
              </p:cNvGrpSpPr>
              <p:nvPr/>
            </p:nvGrpSpPr>
            <p:grpSpPr bwMode="auto">
              <a:xfrm>
                <a:off x="3924" y="3430"/>
                <a:ext cx="182" cy="90"/>
                <a:chOff x="2381" y="2024"/>
                <a:chExt cx="271" cy="136"/>
              </a:xfrm>
            </p:grpSpPr>
            <p:sp>
              <p:nvSpPr>
                <p:cNvPr id="137" name="Oval 24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8" name="Oval 24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9" name="Oval 24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0" name="Oval 24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41" name="Oval 24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7" name="Group 246"/>
              <p:cNvGrpSpPr>
                <a:grpSpLocks/>
              </p:cNvGrpSpPr>
              <p:nvPr/>
            </p:nvGrpSpPr>
            <p:grpSpPr bwMode="auto">
              <a:xfrm>
                <a:off x="3743" y="3430"/>
                <a:ext cx="182" cy="90"/>
                <a:chOff x="2381" y="2024"/>
                <a:chExt cx="271" cy="136"/>
              </a:xfrm>
            </p:grpSpPr>
            <p:sp>
              <p:nvSpPr>
                <p:cNvPr id="132" name="Oval 24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3" name="Oval 24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4" name="Oval 24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5" name="Oval 25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6" name="Oval 25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8" name="Group 252"/>
              <p:cNvGrpSpPr>
                <a:grpSpLocks/>
              </p:cNvGrpSpPr>
              <p:nvPr/>
            </p:nvGrpSpPr>
            <p:grpSpPr bwMode="auto">
              <a:xfrm>
                <a:off x="3606" y="3430"/>
                <a:ext cx="182" cy="90"/>
                <a:chOff x="2381" y="2024"/>
                <a:chExt cx="271" cy="136"/>
              </a:xfrm>
            </p:grpSpPr>
            <p:sp>
              <p:nvSpPr>
                <p:cNvPr id="127" name="Oval 25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8" name="Oval 25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9" name="Oval 25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0" name="Oval 25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31" name="Oval 25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79" name="Group 258"/>
              <p:cNvGrpSpPr>
                <a:grpSpLocks/>
              </p:cNvGrpSpPr>
              <p:nvPr/>
            </p:nvGrpSpPr>
            <p:grpSpPr bwMode="auto">
              <a:xfrm>
                <a:off x="3425" y="3430"/>
                <a:ext cx="182" cy="90"/>
                <a:chOff x="2381" y="2024"/>
                <a:chExt cx="271" cy="136"/>
              </a:xfrm>
            </p:grpSpPr>
            <p:sp>
              <p:nvSpPr>
                <p:cNvPr id="122" name="Oval 25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3" name="Oval 26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4" name="Oval 26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5" name="Oval 26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6" name="Oval 26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0" name="Group 264"/>
              <p:cNvGrpSpPr>
                <a:grpSpLocks/>
              </p:cNvGrpSpPr>
              <p:nvPr/>
            </p:nvGrpSpPr>
            <p:grpSpPr bwMode="auto">
              <a:xfrm>
                <a:off x="3244" y="3430"/>
                <a:ext cx="182" cy="90"/>
                <a:chOff x="2381" y="2024"/>
                <a:chExt cx="271" cy="136"/>
              </a:xfrm>
            </p:grpSpPr>
            <p:sp>
              <p:nvSpPr>
                <p:cNvPr id="117" name="Oval 26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8" name="Oval 26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9" name="Oval 26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0" name="Oval 26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21" name="Oval 26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1" name="Group 270"/>
              <p:cNvGrpSpPr>
                <a:grpSpLocks/>
              </p:cNvGrpSpPr>
              <p:nvPr/>
            </p:nvGrpSpPr>
            <p:grpSpPr bwMode="auto">
              <a:xfrm>
                <a:off x="3062" y="3430"/>
                <a:ext cx="182" cy="90"/>
                <a:chOff x="2381" y="2024"/>
                <a:chExt cx="271" cy="136"/>
              </a:xfrm>
            </p:grpSpPr>
            <p:sp>
              <p:nvSpPr>
                <p:cNvPr id="112" name="Oval 27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3" name="Oval 27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4" name="Oval 27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5" name="Oval 27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6" name="Oval 27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2" name="Group 282"/>
              <p:cNvGrpSpPr>
                <a:grpSpLocks/>
              </p:cNvGrpSpPr>
              <p:nvPr/>
            </p:nvGrpSpPr>
            <p:grpSpPr bwMode="auto">
              <a:xfrm>
                <a:off x="4741" y="3430"/>
                <a:ext cx="182" cy="90"/>
                <a:chOff x="2381" y="2024"/>
                <a:chExt cx="271" cy="136"/>
              </a:xfrm>
            </p:grpSpPr>
            <p:sp>
              <p:nvSpPr>
                <p:cNvPr id="107" name="Oval 283"/>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8" name="Oval 284"/>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9" name="Oval 285"/>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0" name="Oval 286"/>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11" name="Oval 287"/>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3" name="Group 288"/>
              <p:cNvGrpSpPr>
                <a:grpSpLocks/>
              </p:cNvGrpSpPr>
              <p:nvPr/>
            </p:nvGrpSpPr>
            <p:grpSpPr bwMode="auto">
              <a:xfrm>
                <a:off x="4604" y="3430"/>
                <a:ext cx="182" cy="90"/>
                <a:chOff x="2381" y="2024"/>
                <a:chExt cx="271" cy="136"/>
              </a:xfrm>
            </p:grpSpPr>
            <p:sp>
              <p:nvSpPr>
                <p:cNvPr id="102" name="Oval 289"/>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3" name="Oval 290"/>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4" name="Oval 291"/>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5" name="Oval 292"/>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6" name="Oval 293"/>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4" name="Group 294"/>
              <p:cNvGrpSpPr>
                <a:grpSpLocks/>
              </p:cNvGrpSpPr>
              <p:nvPr/>
            </p:nvGrpSpPr>
            <p:grpSpPr bwMode="auto">
              <a:xfrm>
                <a:off x="4423" y="3430"/>
                <a:ext cx="182" cy="90"/>
                <a:chOff x="2381" y="2024"/>
                <a:chExt cx="271" cy="136"/>
              </a:xfrm>
            </p:grpSpPr>
            <p:sp>
              <p:nvSpPr>
                <p:cNvPr id="97" name="Oval 295"/>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8" name="Oval 296"/>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9" name="Oval 297"/>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0" name="Oval 298"/>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101" name="Oval 299"/>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5" name="Group 300"/>
              <p:cNvGrpSpPr>
                <a:grpSpLocks/>
              </p:cNvGrpSpPr>
              <p:nvPr/>
            </p:nvGrpSpPr>
            <p:grpSpPr bwMode="auto">
              <a:xfrm>
                <a:off x="4242" y="3430"/>
                <a:ext cx="182" cy="90"/>
                <a:chOff x="2381" y="2024"/>
                <a:chExt cx="271" cy="136"/>
              </a:xfrm>
            </p:grpSpPr>
            <p:sp>
              <p:nvSpPr>
                <p:cNvPr id="92" name="Oval 301"/>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3" name="Oval 302"/>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4" name="Oval 303"/>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5" name="Oval 304"/>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6" name="Oval 305"/>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nvGrpSpPr>
              <p:cNvPr id="86" name="Group 306"/>
              <p:cNvGrpSpPr>
                <a:grpSpLocks/>
              </p:cNvGrpSpPr>
              <p:nvPr/>
            </p:nvGrpSpPr>
            <p:grpSpPr bwMode="auto">
              <a:xfrm>
                <a:off x="4060" y="3430"/>
                <a:ext cx="182" cy="90"/>
                <a:chOff x="2381" y="2024"/>
                <a:chExt cx="271" cy="136"/>
              </a:xfrm>
            </p:grpSpPr>
            <p:sp>
              <p:nvSpPr>
                <p:cNvPr id="87" name="Oval 307"/>
                <p:cNvSpPr>
                  <a:spLocks noChangeArrowheads="1"/>
                </p:cNvSpPr>
                <p:nvPr/>
              </p:nvSpPr>
              <p:spPr bwMode="auto">
                <a:xfrm>
                  <a:off x="247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88" name="Oval 308"/>
                <p:cNvSpPr>
                  <a:spLocks noChangeArrowheads="1"/>
                </p:cNvSpPr>
                <p:nvPr/>
              </p:nvSpPr>
              <p:spPr bwMode="auto">
                <a:xfrm>
                  <a:off x="2562"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89" name="Oval 309"/>
                <p:cNvSpPr>
                  <a:spLocks noChangeArrowheads="1"/>
                </p:cNvSpPr>
                <p:nvPr/>
              </p:nvSpPr>
              <p:spPr bwMode="auto">
                <a:xfrm>
                  <a:off x="2381" y="2069"/>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0" name="Oval 310"/>
                <p:cNvSpPr>
                  <a:spLocks noChangeArrowheads="1"/>
                </p:cNvSpPr>
                <p:nvPr/>
              </p:nvSpPr>
              <p:spPr bwMode="auto">
                <a:xfrm>
                  <a:off x="2426"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91" name="Oval 311"/>
                <p:cNvSpPr>
                  <a:spLocks noChangeArrowheads="1"/>
                </p:cNvSpPr>
                <p:nvPr/>
              </p:nvSpPr>
              <p:spPr bwMode="auto">
                <a:xfrm>
                  <a:off x="2517" y="2024"/>
                  <a:ext cx="90" cy="91"/>
                </a:xfrm>
                <a:prstGeom prst="ellipse">
                  <a:avLst/>
                </a:prstGeom>
                <a:solidFill>
                  <a:srgbClr val="808080"/>
                </a:solidFill>
                <a:ln w="9525">
                  <a:solidFill>
                    <a:schemeClr val="tx1"/>
                  </a:solidFill>
                  <a:round/>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grpSp>
        </p:grpSp>
        <p:sp>
          <p:nvSpPr>
            <p:cNvPr id="60" name="Rectangle 104"/>
            <p:cNvSpPr>
              <a:spLocks noChangeArrowheads="1"/>
            </p:cNvSpPr>
            <p:nvPr/>
          </p:nvSpPr>
          <p:spPr bwMode="auto">
            <a:xfrm>
              <a:off x="3268309" y="1009867"/>
              <a:ext cx="3403601" cy="2966822"/>
            </a:xfrm>
            <a:prstGeom prst="rect">
              <a:avLst/>
            </a:prstGeom>
            <a:solidFill>
              <a:srgbClr val="FFFF00"/>
            </a:solidFill>
            <a:ln w="3175">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61" name="Rectangle 2"/>
            <p:cNvSpPr>
              <a:spLocks noChangeArrowheads="1"/>
            </p:cNvSpPr>
            <p:nvPr/>
          </p:nvSpPr>
          <p:spPr bwMode="auto">
            <a:xfrm>
              <a:off x="1229555" y="883699"/>
              <a:ext cx="288927" cy="3112958"/>
            </a:xfrm>
            <a:prstGeom prst="rect">
              <a:avLst/>
            </a:prstGeom>
            <a:solidFill>
              <a:srgbClr val="006600"/>
            </a:solidFill>
            <a:ln w="12700">
              <a:solidFill>
                <a:schemeClr val="tx1"/>
              </a:solidFill>
              <a:miter lim="800000"/>
              <a:headEnd/>
              <a:tailEnd/>
            </a:ln>
          </p:spPr>
          <p:txBody>
            <a:bodyPr wrap="none" anchor="ct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eaLnBrk="1" hangingPunct="1"/>
              <a:endParaRPr lang="en-US" altLang="fr-FR" sz="1000">
                <a:latin typeface="+mj-lt"/>
              </a:endParaRPr>
            </a:p>
          </p:txBody>
        </p:sp>
        <p:sp>
          <p:nvSpPr>
            <p:cNvPr id="63" name="Triangle rectangle 62"/>
            <p:cNvSpPr/>
            <p:nvPr/>
          </p:nvSpPr>
          <p:spPr>
            <a:xfrm flipH="1">
              <a:off x="1469854" y="952503"/>
              <a:ext cx="1830740" cy="3022996"/>
            </a:xfrm>
            <a:prstGeom prst="rtTriangle">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000">
                <a:latin typeface="+mj-lt"/>
              </a:endParaRPr>
            </a:p>
          </p:txBody>
        </p:sp>
      </p:grpSp>
      <p:sp>
        <p:nvSpPr>
          <p:cNvPr id="232" name="Rectangle à coins arrondis 231"/>
          <p:cNvSpPr/>
          <p:nvPr/>
        </p:nvSpPr>
        <p:spPr>
          <a:xfrm>
            <a:off x="152123" y="54916"/>
            <a:ext cx="5855878" cy="428602"/>
          </a:xfrm>
          <a:prstGeom prst="roundRec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1600" dirty="0">
                <a:solidFill>
                  <a:schemeClr val="bg1"/>
                </a:solidFill>
              </a:rPr>
              <a:t>L’évaluation du corps jaune et le constat de gestation : observations </a:t>
            </a:r>
          </a:p>
        </p:txBody>
      </p:sp>
      <p:sp>
        <p:nvSpPr>
          <p:cNvPr id="62" name="Rectangle 61"/>
          <p:cNvSpPr/>
          <p:nvPr/>
        </p:nvSpPr>
        <p:spPr>
          <a:xfrm>
            <a:off x="299734" y="2715766"/>
            <a:ext cx="2112026" cy="1938992"/>
          </a:xfrm>
          <a:prstGeom prst="rect">
            <a:avLst/>
          </a:prstGeom>
          <a:ln>
            <a:solidFill>
              <a:schemeClr val="tx1"/>
            </a:solidFill>
          </a:ln>
        </p:spPr>
        <p:txBody>
          <a:bodyPr wrap="square">
            <a:spAutoFit/>
          </a:bodyPr>
          <a:lstStyle/>
          <a:p>
            <a:pPr>
              <a:buClr>
                <a:schemeClr val="tx1"/>
              </a:buClr>
            </a:pPr>
            <a:r>
              <a:rPr lang="en-US" sz="1200" dirty="0">
                <a:solidFill>
                  <a:srgbClr val="FF0000"/>
                </a:solidFill>
              </a:rPr>
              <a:t>J7, 8 </a:t>
            </a:r>
            <a:r>
              <a:rPr lang="en-US" sz="1200" dirty="0" err="1">
                <a:solidFill>
                  <a:srgbClr val="FF0000"/>
                </a:solidFill>
              </a:rPr>
              <a:t>ou</a:t>
            </a:r>
            <a:r>
              <a:rPr lang="en-US" sz="1200" dirty="0">
                <a:solidFill>
                  <a:srgbClr val="FF0000"/>
                </a:solidFill>
              </a:rPr>
              <a:t> 16 </a:t>
            </a:r>
            <a:r>
              <a:rPr lang="en-US" sz="1200" dirty="0"/>
              <a:t>: Le flux </a:t>
            </a:r>
            <a:r>
              <a:rPr lang="en-US" sz="1200" dirty="0" err="1"/>
              <a:t>sanguin</a:t>
            </a:r>
            <a:r>
              <a:rPr lang="en-US" sz="1200" dirty="0"/>
              <a:t> </a:t>
            </a:r>
            <a:r>
              <a:rPr lang="en-US" sz="1200" dirty="0" err="1"/>
              <a:t>lutéal</a:t>
            </a:r>
            <a:r>
              <a:rPr lang="en-US" sz="1200" dirty="0"/>
              <a:t> </a:t>
            </a:r>
            <a:r>
              <a:rPr lang="en-US" sz="1200" dirty="0" err="1"/>
              <a:t>est</a:t>
            </a:r>
            <a:r>
              <a:rPr lang="en-US" sz="1200" dirty="0"/>
              <a:t> </a:t>
            </a:r>
            <a:r>
              <a:rPr lang="en-US" sz="1200"/>
              <a:t>plus élevé</a:t>
            </a:r>
            <a:r>
              <a:rPr lang="en-US" sz="1200" dirty="0"/>
              <a:t> chez les </a:t>
            </a:r>
            <a:r>
              <a:rPr lang="en-US" sz="1200" dirty="0" err="1"/>
              <a:t>animaux</a:t>
            </a:r>
            <a:r>
              <a:rPr lang="en-US" sz="1200" dirty="0"/>
              <a:t> </a:t>
            </a:r>
            <a:r>
              <a:rPr lang="en-US" sz="1200" dirty="0" err="1"/>
              <a:t>gestants</a:t>
            </a:r>
            <a:r>
              <a:rPr lang="en-US" sz="1200" dirty="0"/>
              <a:t> que non </a:t>
            </a:r>
            <a:r>
              <a:rPr lang="en-US" sz="1200" dirty="0" err="1"/>
              <a:t>gestants</a:t>
            </a:r>
            <a:r>
              <a:rPr lang="en-US" sz="1200" dirty="0"/>
              <a:t>  (Hassan et al. 2019, </a:t>
            </a:r>
            <a:r>
              <a:rPr lang="en-US" sz="1200" dirty="0" err="1"/>
              <a:t>Salzano</a:t>
            </a:r>
            <a:r>
              <a:rPr lang="en-US" sz="1200" dirty="0"/>
              <a:t> et al. 2020, </a:t>
            </a:r>
            <a:r>
              <a:rPr lang="en-US" sz="1200" dirty="0" err="1"/>
              <a:t>Siqueira</a:t>
            </a:r>
            <a:r>
              <a:rPr lang="en-US" sz="1200" dirty="0"/>
              <a:t> et al. 2019, </a:t>
            </a:r>
            <a:r>
              <a:rPr lang="fr-BE" altLang="fr-FR" sz="1200" dirty="0" err="1"/>
              <a:t>Utt</a:t>
            </a:r>
            <a:r>
              <a:rPr lang="fr-BE" altLang="fr-FR" sz="1200" dirty="0"/>
              <a:t> et </a:t>
            </a:r>
            <a:r>
              <a:rPr lang="fr-BE" altLang="fr-FR" sz="1200" dirty="0" err="1"/>
              <a:t>aL</a:t>
            </a:r>
            <a:r>
              <a:rPr lang="fr-BE" altLang="fr-FR" sz="1200" dirty="0"/>
              <a:t> 2009, Herzog et al. 2011, </a:t>
            </a:r>
            <a:r>
              <a:rPr lang="fr-BE" altLang="fr-FR" sz="1200" dirty="0" err="1"/>
              <a:t>Scully</a:t>
            </a:r>
            <a:r>
              <a:rPr lang="fr-BE" altLang="fr-FR" sz="1200" dirty="0"/>
              <a:t> et al. 2014, </a:t>
            </a:r>
            <a:r>
              <a:rPr lang="fr-BE" altLang="fr-FR" sz="1200" dirty="0" err="1"/>
              <a:t>Pinaffi</a:t>
            </a:r>
            <a:r>
              <a:rPr lang="fr-BE" altLang="fr-FR" sz="1200" dirty="0"/>
              <a:t> et al. 2015, </a:t>
            </a:r>
            <a:r>
              <a:rPr lang="fr-BE" altLang="fr-FR" sz="1200" dirty="0" err="1"/>
              <a:t>Pugliesi</a:t>
            </a:r>
            <a:r>
              <a:rPr lang="fr-BE" altLang="fr-FR" sz="1200" dirty="0"/>
              <a:t> et al. 2016, Dos Santos et al. 2023)</a:t>
            </a:r>
          </a:p>
        </p:txBody>
      </p:sp>
      <p:sp>
        <p:nvSpPr>
          <p:cNvPr id="208" name="Rectangle 207"/>
          <p:cNvSpPr/>
          <p:nvPr/>
        </p:nvSpPr>
        <p:spPr>
          <a:xfrm>
            <a:off x="5595911" y="699542"/>
            <a:ext cx="671142" cy="1704854"/>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0" name="Rectangle 209"/>
          <p:cNvSpPr/>
          <p:nvPr/>
        </p:nvSpPr>
        <p:spPr>
          <a:xfrm>
            <a:off x="271355" y="957758"/>
            <a:ext cx="2140405" cy="1200329"/>
          </a:xfrm>
          <a:prstGeom prst="rect">
            <a:avLst/>
          </a:prstGeom>
          <a:ln>
            <a:solidFill>
              <a:schemeClr val="tx1"/>
            </a:solidFill>
          </a:ln>
        </p:spPr>
        <p:txBody>
          <a:bodyPr wrap="square">
            <a:spAutoFit/>
          </a:bodyPr>
          <a:lstStyle/>
          <a:p>
            <a:pPr>
              <a:buClr>
                <a:schemeClr val="tx1"/>
              </a:buClr>
            </a:pPr>
            <a:r>
              <a:rPr lang="fr-BE" altLang="fr-FR" sz="1200" dirty="0">
                <a:solidFill>
                  <a:srgbClr val="FF0000"/>
                </a:solidFill>
              </a:rPr>
              <a:t>J5</a:t>
            </a:r>
            <a:r>
              <a:rPr lang="fr-BE" altLang="fr-FR" sz="1200" dirty="0"/>
              <a:t> : Le diamètre (≥15 mm) du </a:t>
            </a:r>
            <a:r>
              <a:rPr lang="fr-BE" altLang="fr-FR" sz="1200" dirty="0" err="1"/>
              <a:t>CJ</a:t>
            </a:r>
            <a:r>
              <a:rPr lang="fr-BE" altLang="fr-FR" sz="1200" dirty="0"/>
              <a:t> et le flux sanguin lutéal sont au 5</a:t>
            </a:r>
            <a:r>
              <a:rPr lang="fr-BE" altLang="fr-FR" sz="1200" baseline="30000" dirty="0"/>
              <a:t>ème</a:t>
            </a:r>
            <a:r>
              <a:rPr lang="fr-BE" altLang="fr-FR" sz="1200" dirty="0"/>
              <a:t> jour suivant l’IA corrélés à la présence d’une gestation ( Dos Santos Velho et al. 2022).</a:t>
            </a:r>
          </a:p>
        </p:txBody>
      </p:sp>
      <p:sp>
        <p:nvSpPr>
          <p:cNvPr id="211" name="Rectangle 210"/>
          <p:cNvSpPr/>
          <p:nvPr/>
        </p:nvSpPr>
        <p:spPr>
          <a:xfrm>
            <a:off x="4582200" y="2917985"/>
            <a:ext cx="1790000" cy="1754326"/>
          </a:xfrm>
          <a:prstGeom prst="rect">
            <a:avLst/>
          </a:prstGeom>
          <a:ln>
            <a:solidFill>
              <a:schemeClr val="tx1"/>
            </a:solidFill>
          </a:ln>
        </p:spPr>
        <p:txBody>
          <a:bodyPr wrap="square">
            <a:spAutoFit/>
          </a:bodyPr>
          <a:lstStyle/>
          <a:p>
            <a:pPr>
              <a:buClr>
                <a:schemeClr val="tx1"/>
              </a:buClr>
            </a:pPr>
            <a:r>
              <a:rPr lang="fr-BE" altLang="fr-FR" sz="1200" dirty="0">
                <a:solidFill>
                  <a:srgbClr val="FF0000"/>
                </a:solidFill>
              </a:rPr>
              <a:t>J16</a:t>
            </a:r>
            <a:r>
              <a:rPr lang="fr-BE" altLang="fr-FR" sz="1200" dirty="0"/>
              <a:t> : L’absence de diminution du flux sanguin lutéal (après le début de la lutéolyse à J16) constituerait un signe très précoce de gestation (</a:t>
            </a:r>
            <a:r>
              <a:rPr lang="fr-BE" altLang="fr-FR" sz="1200" dirty="0" err="1"/>
              <a:t>Matsui</a:t>
            </a:r>
            <a:r>
              <a:rPr lang="fr-BE" altLang="fr-FR" sz="1200" dirty="0"/>
              <a:t> and </a:t>
            </a:r>
            <a:r>
              <a:rPr lang="fr-BE" altLang="fr-FR" sz="1200" dirty="0" err="1"/>
              <a:t>Miyamoto</a:t>
            </a:r>
            <a:r>
              <a:rPr lang="fr-BE" altLang="fr-FR" sz="1200" dirty="0"/>
              <a:t> 2009; </a:t>
            </a:r>
            <a:r>
              <a:rPr lang="fr-BE" altLang="fr-FR" sz="1200" dirty="0" err="1"/>
              <a:t>Utt</a:t>
            </a:r>
            <a:r>
              <a:rPr lang="fr-BE" altLang="fr-FR" sz="1200" dirty="0"/>
              <a:t> et al. 2009).</a:t>
            </a:r>
          </a:p>
        </p:txBody>
      </p:sp>
      <p:sp>
        <p:nvSpPr>
          <p:cNvPr id="214" name="Rectangle 213"/>
          <p:cNvSpPr/>
          <p:nvPr/>
        </p:nvSpPr>
        <p:spPr>
          <a:xfrm>
            <a:off x="6529279" y="509066"/>
            <a:ext cx="2376264" cy="1015663"/>
          </a:xfrm>
          <a:prstGeom prst="rect">
            <a:avLst/>
          </a:prstGeom>
          <a:ln>
            <a:solidFill>
              <a:schemeClr val="tx1"/>
            </a:solidFill>
          </a:ln>
        </p:spPr>
        <p:txBody>
          <a:bodyPr wrap="square">
            <a:spAutoFit/>
          </a:bodyPr>
          <a:lstStyle/>
          <a:p>
            <a:pPr>
              <a:buClr>
                <a:schemeClr val="tx1"/>
              </a:buClr>
            </a:pPr>
            <a:r>
              <a:rPr lang="fr-BE" altLang="fr-FR" sz="1200" dirty="0">
                <a:solidFill>
                  <a:srgbClr val="FF0000"/>
                </a:solidFill>
              </a:rPr>
              <a:t>&lt; 60 jours</a:t>
            </a:r>
            <a:r>
              <a:rPr lang="fr-BE" altLang="fr-FR" sz="1200" dirty="0"/>
              <a:t>, le flux sanguin utérin et lutéal est corrélé à la progestéronémie et au développement de l’</a:t>
            </a:r>
            <a:r>
              <a:rPr lang="fr-BE" altLang="fr-FR" sz="1200" dirty="0" err="1"/>
              <a:t>allantochorion</a:t>
            </a:r>
            <a:r>
              <a:rPr lang="fr-BE" altLang="fr-FR" sz="1200" dirty="0"/>
              <a:t> (</a:t>
            </a:r>
            <a:r>
              <a:rPr lang="fr-BE" altLang="fr-FR" sz="1200" dirty="0" err="1"/>
              <a:t>Pinaffi</a:t>
            </a:r>
            <a:r>
              <a:rPr lang="fr-BE" altLang="fr-FR" sz="1200" dirty="0"/>
              <a:t> et al. 2017) </a:t>
            </a:r>
          </a:p>
        </p:txBody>
      </p:sp>
      <p:sp>
        <p:nvSpPr>
          <p:cNvPr id="229" name="ZoneTexte 228"/>
          <p:cNvSpPr txBox="1"/>
          <p:nvPr/>
        </p:nvSpPr>
        <p:spPr>
          <a:xfrm>
            <a:off x="2555776" y="2917985"/>
            <a:ext cx="1779987" cy="1384995"/>
          </a:xfrm>
          <a:prstGeom prst="rect">
            <a:avLst/>
          </a:prstGeom>
          <a:noFill/>
          <a:ln>
            <a:solidFill>
              <a:schemeClr val="tx1"/>
            </a:solidFill>
          </a:ln>
        </p:spPr>
        <p:txBody>
          <a:bodyPr wrap="square" rtlCol="0">
            <a:spAutoFit/>
          </a:bodyPr>
          <a:lstStyle/>
          <a:p>
            <a:r>
              <a:rPr lang="fr-BE" sz="1200" dirty="0">
                <a:solidFill>
                  <a:srgbClr val="FF0000"/>
                </a:solidFill>
              </a:rPr>
              <a:t>J14</a:t>
            </a:r>
            <a:r>
              <a:rPr lang="fr-BE" sz="1200" dirty="0"/>
              <a:t> : La perfusion sanguine lutéale (</a:t>
            </a:r>
            <a:r>
              <a:rPr lang="fr-BE" sz="1200" dirty="0" err="1"/>
              <a:t>BFA</a:t>
            </a:r>
            <a:r>
              <a:rPr lang="fr-BE" sz="1200" dirty="0"/>
              <a:t>) associée à la vélocité sanguine sont  les meilleurs  prédicteurs de la gestation (Kanazawa et al. 2016). </a:t>
            </a:r>
          </a:p>
        </p:txBody>
      </p:sp>
      <p:sp>
        <p:nvSpPr>
          <p:cNvPr id="217" name="Rectangle 216"/>
          <p:cNvSpPr/>
          <p:nvPr/>
        </p:nvSpPr>
        <p:spPr>
          <a:xfrm>
            <a:off x="6529279" y="3795886"/>
            <a:ext cx="2481894" cy="1200329"/>
          </a:xfrm>
          <a:prstGeom prst="rect">
            <a:avLst/>
          </a:prstGeom>
          <a:ln>
            <a:solidFill>
              <a:schemeClr val="tx1"/>
            </a:solidFill>
          </a:ln>
        </p:spPr>
        <p:txBody>
          <a:bodyPr wrap="square">
            <a:spAutoFit/>
          </a:bodyPr>
          <a:lstStyle/>
          <a:p>
            <a:r>
              <a:rPr lang="fr-BE" sz="1200" dirty="0"/>
              <a:t>De </a:t>
            </a:r>
            <a:r>
              <a:rPr lang="fr-BE" sz="1200" dirty="0">
                <a:solidFill>
                  <a:srgbClr val="FF0000"/>
                </a:solidFill>
              </a:rPr>
              <a:t>17 à 21 jours, </a:t>
            </a:r>
            <a:r>
              <a:rPr lang="fr-BE" sz="1200" dirty="0"/>
              <a:t>la perfusion sanguine lutéale (</a:t>
            </a:r>
            <a:r>
              <a:rPr lang="fr-BE" sz="1200" dirty="0" err="1"/>
              <a:t>BFA</a:t>
            </a:r>
            <a:r>
              <a:rPr lang="fr-BE" sz="1200" dirty="0"/>
              <a:t>) est le meilleur  prédicteur de la gestation (Seuil de 64 mm</a:t>
            </a:r>
            <a:r>
              <a:rPr lang="fr-BE" sz="1200" baseline="30000" dirty="0"/>
              <a:t>2</a:t>
            </a:r>
            <a:r>
              <a:rPr lang="fr-BE" sz="1200" dirty="0"/>
              <a:t> ) surtout si la cavité lutéale est absente ou réduite (S &lt;10 mm</a:t>
            </a:r>
            <a:r>
              <a:rPr lang="fr-BE" sz="1200" baseline="30000" dirty="0"/>
              <a:t>2</a:t>
            </a:r>
            <a:r>
              <a:rPr lang="fr-BE" sz="1200" dirty="0"/>
              <a:t>) (Kanazawa et al.. 2022)</a:t>
            </a:r>
          </a:p>
        </p:txBody>
      </p:sp>
      <p:sp>
        <p:nvSpPr>
          <p:cNvPr id="218" name="Rectangle 217"/>
          <p:cNvSpPr/>
          <p:nvPr/>
        </p:nvSpPr>
        <p:spPr>
          <a:xfrm>
            <a:off x="6529279" y="2892881"/>
            <a:ext cx="2494154" cy="830997"/>
          </a:xfrm>
          <a:prstGeom prst="rect">
            <a:avLst/>
          </a:prstGeom>
          <a:ln>
            <a:solidFill>
              <a:schemeClr val="tx1"/>
            </a:solidFill>
          </a:ln>
        </p:spPr>
        <p:txBody>
          <a:bodyPr wrap="square">
            <a:spAutoFit/>
          </a:bodyPr>
          <a:lstStyle/>
          <a:p>
            <a:r>
              <a:rPr lang="fr-BE" sz="1200" dirty="0">
                <a:solidFill>
                  <a:srgbClr val="FF0000"/>
                </a:solidFill>
              </a:rPr>
              <a:t>A 21 jours</a:t>
            </a:r>
            <a:r>
              <a:rPr lang="fr-BE" sz="1200" dirty="0"/>
              <a:t>, la S du </a:t>
            </a:r>
            <a:r>
              <a:rPr lang="fr-BE" sz="1200" dirty="0" err="1"/>
              <a:t>CJ</a:t>
            </a:r>
            <a:r>
              <a:rPr lang="fr-BE" sz="1200" dirty="0"/>
              <a:t> et la S lutéale  (&gt; 268 mm</a:t>
            </a:r>
            <a:r>
              <a:rPr lang="fr-BE" sz="1200" baseline="30000" dirty="0"/>
              <a:t>2</a:t>
            </a:r>
            <a:r>
              <a:rPr lang="fr-BE" sz="1200" dirty="0"/>
              <a:t> ) sont les meilleurs  prédicteurs de la gestation. (Kanazawa et al. 2022)</a:t>
            </a:r>
          </a:p>
        </p:txBody>
      </p:sp>
      <p:sp>
        <p:nvSpPr>
          <p:cNvPr id="219" name="Ellipse 218"/>
          <p:cNvSpPr/>
          <p:nvPr/>
        </p:nvSpPr>
        <p:spPr>
          <a:xfrm>
            <a:off x="3378972"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4" name="Ellipse 233"/>
          <p:cNvSpPr/>
          <p:nvPr/>
        </p:nvSpPr>
        <p:spPr>
          <a:xfrm>
            <a:off x="4838387"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5" name="Ellipse 234"/>
          <p:cNvSpPr/>
          <p:nvPr/>
        </p:nvSpPr>
        <p:spPr>
          <a:xfrm>
            <a:off x="5183519"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6" name="Ellipse 235"/>
          <p:cNvSpPr/>
          <p:nvPr/>
        </p:nvSpPr>
        <p:spPr>
          <a:xfrm>
            <a:off x="3915478"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7" name="Ellipse 236"/>
          <p:cNvSpPr/>
          <p:nvPr/>
        </p:nvSpPr>
        <p:spPr>
          <a:xfrm>
            <a:off x="3709434"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8" name="Ellipse 237"/>
          <p:cNvSpPr/>
          <p:nvPr/>
        </p:nvSpPr>
        <p:spPr>
          <a:xfrm>
            <a:off x="6012160" y="2115119"/>
            <a:ext cx="137563" cy="215842"/>
          </a:xfrm>
          <a:prstGeom prst="ellipse">
            <a:avLst/>
          </a:prstGeom>
          <a:solidFill>
            <a:srgbClr val="FF33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1" name="Rectangle 220"/>
          <p:cNvSpPr/>
          <p:nvPr/>
        </p:nvSpPr>
        <p:spPr>
          <a:xfrm>
            <a:off x="5444590" y="2115119"/>
            <a:ext cx="493821" cy="232180"/>
          </a:xfrm>
          <a:prstGeom prst="rect">
            <a:avLst/>
          </a:prstGeom>
          <a:solidFill>
            <a:srgbClr val="FF339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2" name="Rectangle 221"/>
          <p:cNvSpPr/>
          <p:nvPr/>
        </p:nvSpPr>
        <p:spPr>
          <a:xfrm>
            <a:off x="6529279" y="1596737"/>
            <a:ext cx="2321956" cy="1200329"/>
          </a:xfrm>
          <a:prstGeom prst="rect">
            <a:avLst/>
          </a:prstGeom>
          <a:ln>
            <a:solidFill>
              <a:schemeClr val="tx1"/>
            </a:solidFill>
          </a:ln>
        </p:spPr>
        <p:txBody>
          <a:bodyPr wrap="square">
            <a:spAutoFit/>
          </a:bodyPr>
          <a:lstStyle/>
          <a:p>
            <a:pPr>
              <a:defRPr/>
            </a:pPr>
            <a:r>
              <a:rPr lang="en-US" sz="1200" dirty="0">
                <a:solidFill>
                  <a:srgbClr val="FF0000"/>
                </a:solidFill>
                <a:latin typeface="Calibri" panose="020F0502020204030204" pitchFamily="34" charset="0"/>
              </a:rPr>
              <a:t>J21</a:t>
            </a:r>
            <a:r>
              <a:rPr lang="en-US" sz="1200" dirty="0">
                <a:latin typeface="Calibri" panose="020F0502020204030204" pitchFamily="34" charset="0"/>
              </a:rPr>
              <a:t> : </a:t>
            </a:r>
            <a:r>
              <a:rPr lang="en-US" sz="1200" dirty="0" err="1">
                <a:latin typeface="Calibri" panose="020F0502020204030204" pitchFamily="34" charset="0"/>
              </a:rPr>
              <a:t>L’écho</a:t>
            </a:r>
            <a:r>
              <a:rPr lang="en-US" sz="1200" dirty="0">
                <a:latin typeface="Calibri" panose="020F0502020204030204" pitchFamily="34" charset="0"/>
              </a:rPr>
              <a:t>-Doppler </a:t>
            </a:r>
            <a:r>
              <a:rPr lang="en-US" sz="1200" dirty="0" err="1">
                <a:latin typeface="Calibri" panose="020F0502020204030204" pitchFamily="34" charset="0"/>
              </a:rPr>
              <a:t>est</a:t>
            </a:r>
            <a:r>
              <a:rPr lang="en-US" sz="1200" dirty="0">
                <a:latin typeface="Calibri" panose="020F0502020204030204" pitchFamily="34" charset="0"/>
              </a:rPr>
              <a:t> plus </a:t>
            </a:r>
            <a:r>
              <a:rPr lang="en-US" sz="1200" dirty="0" err="1">
                <a:latin typeface="Calibri" panose="020F0502020204030204" pitchFamily="34" charset="0"/>
              </a:rPr>
              <a:t>apte</a:t>
            </a:r>
            <a:r>
              <a:rPr lang="en-US" sz="1200" dirty="0">
                <a:latin typeface="Calibri" panose="020F0502020204030204" pitchFamily="34" charset="0"/>
              </a:rPr>
              <a:t> à identifier les non-</a:t>
            </a:r>
            <a:r>
              <a:rPr lang="en-US" sz="1200" dirty="0" err="1">
                <a:latin typeface="Calibri" panose="020F0502020204030204" pitchFamily="34" charset="0"/>
              </a:rPr>
              <a:t>gestants</a:t>
            </a:r>
            <a:r>
              <a:rPr lang="en-US" sz="1200" dirty="0">
                <a:latin typeface="Calibri" panose="020F0502020204030204" pitchFamily="34" charset="0"/>
              </a:rPr>
              <a:t> (</a:t>
            </a:r>
            <a:r>
              <a:rPr lang="en-US" sz="1200" dirty="0" err="1">
                <a:latin typeface="Calibri" panose="020F0502020204030204" pitchFamily="34" charset="0"/>
              </a:rPr>
              <a:t>Pugliesi</a:t>
            </a:r>
            <a:r>
              <a:rPr lang="en-US" sz="1200" dirty="0">
                <a:latin typeface="Calibri" panose="020F0502020204030204" pitchFamily="34" charset="0"/>
              </a:rPr>
              <a:t> et al.2014)  (Surface du CJ de &lt; 2 cm</a:t>
            </a:r>
            <a:r>
              <a:rPr lang="en-US" sz="1200" baseline="30000" dirty="0">
                <a:latin typeface="Calibri" panose="020F0502020204030204" pitchFamily="34" charset="0"/>
              </a:rPr>
              <a:t>2 </a:t>
            </a:r>
            <a:r>
              <a:rPr lang="en-US" sz="1200" dirty="0">
                <a:latin typeface="Calibri" panose="020F0502020204030204" pitchFamily="34" charset="0"/>
              </a:rPr>
              <a:t>et &lt; 25 % de la surface </a:t>
            </a:r>
            <a:r>
              <a:rPr lang="en-US" sz="1200" dirty="0" err="1">
                <a:latin typeface="Calibri" panose="020F0502020204030204" pitchFamily="34" charset="0"/>
              </a:rPr>
              <a:t>présentant</a:t>
            </a:r>
            <a:r>
              <a:rPr lang="en-US" sz="1200" dirty="0">
                <a:latin typeface="Calibri" panose="020F0502020204030204" pitchFamily="34" charset="0"/>
              </a:rPr>
              <a:t> des </a:t>
            </a:r>
            <a:r>
              <a:rPr lang="en-US" sz="1200" dirty="0" err="1">
                <a:latin typeface="Calibri" panose="020F0502020204030204" pitchFamily="34" charset="0"/>
              </a:rPr>
              <a:t>signes</a:t>
            </a:r>
            <a:r>
              <a:rPr lang="en-US" sz="1200" dirty="0">
                <a:latin typeface="Calibri" panose="020F0502020204030204" pitchFamily="34" charset="0"/>
              </a:rPr>
              <a:t> de flux </a:t>
            </a:r>
            <a:r>
              <a:rPr lang="en-US" sz="1200" dirty="0" err="1">
                <a:latin typeface="Calibri" panose="020F0502020204030204" pitchFamily="34" charset="0"/>
              </a:rPr>
              <a:t>sanguin</a:t>
            </a:r>
            <a:r>
              <a:rPr lang="en-US" sz="1200" dirty="0">
                <a:latin typeface="Calibri" panose="020F0502020204030204" pitchFamily="34" charset="0"/>
              </a:rPr>
              <a:t> (perfusion)</a:t>
            </a:r>
            <a:endParaRPr lang="fr-BE" sz="1200" dirty="0">
              <a:latin typeface="Calibri" panose="020F0502020204030204" pitchFamily="34" charset="0"/>
            </a:endParaRPr>
          </a:p>
        </p:txBody>
      </p:sp>
    </p:spTree>
    <p:extLst>
      <p:ext uri="{BB962C8B-B14F-4D97-AF65-F5344CB8AC3E}">
        <p14:creationId xmlns:p14="http://schemas.microsoft.com/office/powerpoint/2010/main" val="14159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210" grpId="0" animBg="1"/>
      <p:bldP spid="211" grpId="0" animBg="1"/>
      <p:bldP spid="214" grpId="0" animBg="1"/>
      <p:bldP spid="229" grpId="0" animBg="1"/>
      <p:bldP spid="217" grpId="0" animBg="1"/>
      <p:bldP spid="218" grpId="0" animBg="1"/>
      <p:bldP spid="219" grpId="0" animBg="1"/>
      <p:bldP spid="234" grpId="0" animBg="1"/>
      <p:bldP spid="235" grpId="0" animBg="1"/>
      <p:bldP spid="236" grpId="0" animBg="1"/>
      <p:bldP spid="237" grpId="0" animBg="1"/>
      <p:bldP spid="238" grpId="0" animBg="1"/>
      <p:bldP spid="221" grpId="0" animBg="1"/>
      <p:bldP spid="2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FF70682-E058-9979-C037-A5945DECD65B}"/>
              </a:ext>
            </a:extLst>
          </p:cNvPr>
          <p:cNvPicPr>
            <a:picLocks noChangeAspect="1"/>
          </p:cNvPicPr>
          <p:nvPr/>
        </p:nvPicPr>
        <p:blipFill>
          <a:blip r:embed="rId2"/>
          <a:stretch>
            <a:fillRect/>
          </a:stretch>
        </p:blipFill>
        <p:spPr>
          <a:xfrm>
            <a:off x="1043374" y="1485759"/>
            <a:ext cx="7135221" cy="3677163"/>
          </a:xfrm>
          <a:prstGeom prst="rect">
            <a:avLst/>
          </a:prstGeom>
        </p:spPr>
      </p:pic>
      <p:sp>
        <p:nvSpPr>
          <p:cNvPr id="4" name="Rectangle : coins arrondis 3">
            <a:extLst>
              <a:ext uri="{FF2B5EF4-FFF2-40B4-BE49-F238E27FC236}">
                <a16:creationId xmlns:a16="http://schemas.microsoft.com/office/drawing/2014/main" id="{E1BC4B40-7DE1-2824-8E71-C5778A238CE4}"/>
              </a:ext>
            </a:extLst>
          </p:cNvPr>
          <p:cNvSpPr/>
          <p:nvPr/>
        </p:nvSpPr>
        <p:spPr>
          <a:xfrm>
            <a:off x="467544" y="51470"/>
            <a:ext cx="8424936" cy="64807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b="0" i="0" u="none" strike="noStrike" baseline="0" dirty="0">
                <a:solidFill>
                  <a:schemeClr val="bg1"/>
                </a:solidFill>
                <a:latin typeface="Charis SIL"/>
              </a:rPr>
              <a:t>Dos Santos et al. Conception rate and pregnancy loss in fixed-time cattle embryo transfer programs are related to the luteal blood perfusion but not to the corpus luteum size. Theriogenology 2023, 210:251-260. </a:t>
            </a:r>
            <a:endParaRPr lang="fr-BE" sz="1400" dirty="0">
              <a:solidFill>
                <a:schemeClr val="bg1"/>
              </a:solidFill>
            </a:endParaRPr>
          </a:p>
        </p:txBody>
      </p:sp>
      <p:sp>
        <p:nvSpPr>
          <p:cNvPr id="5" name="ZoneTexte 4">
            <a:extLst>
              <a:ext uri="{FF2B5EF4-FFF2-40B4-BE49-F238E27FC236}">
                <a16:creationId xmlns:a16="http://schemas.microsoft.com/office/drawing/2014/main" id="{88F921CE-E188-7392-0816-CC6CBE7E79F6}"/>
              </a:ext>
            </a:extLst>
          </p:cNvPr>
          <p:cNvSpPr txBox="1"/>
          <p:nvPr/>
        </p:nvSpPr>
        <p:spPr>
          <a:xfrm>
            <a:off x="1927332" y="4638660"/>
            <a:ext cx="572593" cy="246221"/>
          </a:xfrm>
          <a:prstGeom prst="rect">
            <a:avLst/>
          </a:prstGeom>
          <a:noFill/>
        </p:spPr>
        <p:txBody>
          <a:bodyPr wrap="none" rtlCol="0">
            <a:spAutoFit/>
          </a:bodyPr>
          <a:lstStyle/>
          <a:p>
            <a:r>
              <a:rPr lang="fr-BE" sz="1000" dirty="0"/>
              <a:t>&lt; 3 cm</a:t>
            </a:r>
            <a:r>
              <a:rPr lang="fr-BE" sz="1000" baseline="30000" dirty="0"/>
              <a:t>2</a:t>
            </a:r>
          </a:p>
        </p:txBody>
      </p:sp>
      <p:sp>
        <p:nvSpPr>
          <p:cNvPr id="6" name="ZoneTexte 5">
            <a:extLst>
              <a:ext uri="{FF2B5EF4-FFF2-40B4-BE49-F238E27FC236}">
                <a16:creationId xmlns:a16="http://schemas.microsoft.com/office/drawing/2014/main" id="{01823B09-45B7-9621-690E-4F854DB10A7C}"/>
              </a:ext>
            </a:extLst>
          </p:cNvPr>
          <p:cNvSpPr txBox="1"/>
          <p:nvPr/>
        </p:nvSpPr>
        <p:spPr>
          <a:xfrm>
            <a:off x="3007452" y="4638660"/>
            <a:ext cx="663964" cy="246221"/>
          </a:xfrm>
          <a:prstGeom prst="rect">
            <a:avLst/>
          </a:prstGeom>
          <a:noFill/>
        </p:spPr>
        <p:txBody>
          <a:bodyPr wrap="none" rtlCol="0">
            <a:spAutoFit/>
          </a:bodyPr>
          <a:lstStyle/>
          <a:p>
            <a:r>
              <a:rPr lang="fr-BE" sz="1000" dirty="0"/>
              <a:t>3 à 4 cm</a:t>
            </a:r>
            <a:r>
              <a:rPr lang="fr-BE" sz="1000" baseline="30000" dirty="0"/>
              <a:t>2</a:t>
            </a:r>
          </a:p>
        </p:txBody>
      </p:sp>
      <p:sp>
        <p:nvSpPr>
          <p:cNvPr id="7" name="ZoneTexte 6">
            <a:extLst>
              <a:ext uri="{FF2B5EF4-FFF2-40B4-BE49-F238E27FC236}">
                <a16:creationId xmlns:a16="http://schemas.microsoft.com/office/drawing/2014/main" id="{B2FC8974-81CD-83A9-3A0E-740304B910A9}"/>
              </a:ext>
            </a:extLst>
          </p:cNvPr>
          <p:cNvSpPr txBox="1"/>
          <p:nvPr/>
        </p:nvSpPr>
        <p:spPr>
          <a:xfrm>
            <a:off x="4122722" y="4638660"/>
            <a:ext cx="543739" cy="246221"/>
          </a:xfrm>
          <a:prstGeom prst="rect">
            <a:avLst/>
          </a:prstGeom>
          <a:noFill/>
        </p:spPr>
        <p:txBody>
          <a:bodyPr wrap="none" rtlCol="0">
            <a:spAutoFit/>
          </a:bodyPr>
          <a:lstStyle/>
          <a:p>
            <a:r>
              <a:rPr lang="fr-BE" sz="1000" dirty="0"/>
              <a:t>&gt;4 cm</a:t>
            </a:r>
            <a:r>
              <a:rPr lang="fr-BE" sz="1000" baseline="30000" dirty="0"/>
              <a:t>2</a:t>
            </a:r>
          </a:p>
        </p:txBody>
      </p:sp>
      <p:sp>
        <p:nvSpPr>
          <p:cNvPr id="8" name="ZoneTexte 7">
            <a:extLst>
              <a:ext uri="{FF2B5EF4-FFF2-40B4-BE49-F238E27FC236}">
                <a16:creationId xmlns:a16="http://schemas.microsoft.com/office/drawing/2014/main" id="{BB703C6E-A982-DF25-B744-21E37150FBA2}"/>
              </a:ext>
            </a:extLst>
          </p:cNvPr>
          <p:cNvSpPr txBox="1"/>
          <p:nvPr/>
        </p:nvSpPr>
        <p:spPr>
          <a:xfrm>
            <a:off x="5254075" y="4638660"/>
            <a:ext cx="500458" cy="246221"/>
          </a:xfrm>
          <a:prstGeom prst="rect">
            <a:avLst/>
          </a:prstGeom>
          <a:noFill/>
        </p:spPr>
        <p:txBody>
          <a:bodyPr wrap="none" rtlCol="0">
            <a:spAutoFit/>
          </a:bodyPr>
          <a:lstStyle/>
          <a:p>
            <a:r>
              <a:rPr lang="fr-BE" sz="1000" dirty="0"/>
              <a:t>&lt;40 %</a:t>
            </a:r>
            <a:endParaRPr lang="fr-BE" sz="1000" baseline="30000" dirty="0"/>
          </a:p>
        </p:txBody>
      </p:sp>
      <p:sp>
        <p:nvSpPr>
          <p:cNvPr id="9" name="ZoneTexte 8">
            <a:extLst>
              <a:ext uri="{FF2B5EF4-FFF2-40B4-BE49-F238E27FC236}">
                <a16:creationId xmlns:a16="http://schemas.microsoft.com/office/drawing/2014/main" id="{DE1B841E-32AC-AFD0-43D5-6134DA1AAC7A}"/>
              </a:ext>
            </a:extLst>
          </p:cNvPr>
          <p:cNvSpPr txBox="1"/>
          <p:nvPr/>
        </p:nvSpPr>
        <p:spPr>
          <a:xfrm>
            <a:off x="6131354" y="4638660"/>
            <a:ext cx="861133" cy="246221"/>
          </a:xfrm>
          <a:prstGeom prst="rect">
            <a:avLst/>
          </a:prstGeom>
          <a:noFill/>
        </p:spPr>
        <p:txBody>
          <a:bodyPr wrap="none" rtlCol="0">
            <a:spAutoFit/>
          </a:bodyPr>
          <a:lstStyle/>
          <a:p>
            <a:r>
              <a:rPr lang="fr-BE" sz="1000" dirty="0"/>
              <a:t>&gt;40 et &lt;50 %</a:t>
            </a:r>
            <a:endParaRPr lang="fr-BE" sz="1000" baseline="30000" dirty="0"/>
          </a:p>
        </p:txBody>
      </p:sp>
      <p:sp>
        <p:nvSpPr>
          <p:cNvPr id="10" name="ZoneTexte 9">
            <a:extLst>
              <a:ext uri="{FF2B5EF4-FFF2-40B4-BE49-F238E27FC236}">
                <a16:creationId xmlns:a16="http://schemas.microsoft.com/office/drawing/2014/main" id="{CFC2A88C-699F-11E9-58D3-A3B2053BBC1A}"/>
              </a:ext>
            </a:extLst>
          </p:cNvPr>
          <p:cNvSpPr txBox="1"/>
          <p:nvPr/>
        </p:nvSpPr>
        <p:spPr>
          <a:xfrm>
            <a:off x="7383910" y="4638660"/>
            <a:ext cx="500458" cy="246221"/>
          </a:xfrm>
          <a:prstGeom prst="rect">
            <a:avLst/>
          </a:prstGeom>
          <a:noFill/>
        </p:spPr>
        <p:txBody>
          <a:bodyPr wrap="none" rtlCol="0">
            <a:spAutoFit/>
          </a:bodyPr>
          <a:lstStyle/>
          <a:p>
            <a:r>
              <a:rPr lang="fr-BE" sz="1000" dirty="0"/>
              <a:t>&gt;50 %</a:t>
            </a:r>
            <a:endParaRPr lang="fr-BE" sz="1000" baseline="30000" dirty="0"/>
          </a:p>
        </p:txBody>
      </p:sp>
      <p:sp>
        <p:nvSpPr>
          <p:cNvPr id="11" name="ZoneTexte 10">
            <a:extLst>
              <a:ext uri="{FF2B5EF4-FFF2-40B4-BE49-F238E27FC236}">
                <a16:creationId xmlns:a16="http://schemas.microsoft.com/office/drawing/2014/main" id="{CD83441E-126D-ECD6-9EC6-DB81AD83BD88}"/>
              </a:ext>
            </a:extLst>
          </p:cNvPr>
          <p:cNvSpPr txBox="1"/>
          <p:nvPr/>
        </p:nvSpPr>
        <p:spPr>
          <a:xfrm>
            <a:off x="2052112" y="987574"/>
            <a:ext cx="503664" cy="523220"/>
          </a:xfrm>
          <a:prstGeom prst="rect">
            <a:avLst/>
          </a:prstGeom>
          <a:noFill/>
        </p:spPr>
        <p:txBody>
          <a:bodyPr wrap="none" rtlCol="0">
            <a:spAutoFit/>
          </a:bodyPr>
          <a:lstStyle/>
          <a:p>
            <a:r>
              <a:rPr lang="fr-BE" sz="1400" dirty="0">
                <a:solidFill>
                  <a:srgbClr val="FF0000"/>
                </a:solidFill>
              </a:rPr>
              <a:t>50,5</a:t>
            </a:r>
          </a:p>
          <a:p>
            <a:r>
              <a:rPr lang="fr-BE" sz="1400" dirty="0">
                <a:solidFill>
                  <a:srgbClr val="FF0000"/>
                </a:solidFill>
              </a:rPr>
              <a:t>46,4</a:t>
            </a:r>
          </a:p>
        </p:txBody>
      </p:sp>
      <p:sp>
        <p:nvSpPr>
          <p:cNvPr id="13" name="ZoneTexte 12">
            <a:extLst>
              <a:ext uri="{FF2B5EF4-FFF2-40B4-BE49-F238E27FC236}">
                <a16:creationId xmlns:a16="http://schemas.microsoft.com/office/drawing/2014/main" id="{AB61010D-F7DD-867A-E26A-3D55C904F139}"/>
              </a:ext>
            </a:extLst>
          </p:cNvPr>
          <p:cNvSpPr txBox="1"/>
          <p:nvPr/>
        </p:nvSpPr>
        <p:spPr>
          <a:xfrm>
            <a:off x="3060224" y="987574"/>
            <a:ext cx="503664" cy="523220"/>
          </a:xfrm>
          <a:prstGeom prst="rect">
            <a:avLst/>
          </a:prstGeom>
          <a:noFill/>
        </p:spPr>
        <p:txBody>
          <a:bodyPr wrap="none" rtlCol="0">
            <a:spAutoFit/>
          </a:bodyPr>
          <a:lstStyle/>
          <a:p>
            <a:r>
              <a:rPr lang="fr-BE" sz="1400" dirty="0">
                <a:solidFill>
                  <a:srgbClr val="FF0000"/>
                </a:solidFill>
              </a:rPr>
              <a:t>49,0</a:t>
            </a:r>
          </a:p>
          <a:p>
            <a:r>
              <a:rPr lang="fr-BE" sz="1400" dirty="0">
                <a:solidFill>
                  <a:srgbClr val="FF0000"/>
                </a:solidFill>
              </a:rPr>
              <a:t>45,2</a:t>
            </a:r>
          </a:p>
        </p:txBody>
      </p:sp>
      <p:sp>
        <p:nvSpPr>
          <p:cNvPr id="14" name="ZoneTexte 13">
            <a:extLst>
              <a:ext uri="{FF2B5EF4-FFF2-40B4-BE49-F238E27FC236}">
                <a16:creationId xmlns:a16="http://schemas.microsoft.com/office/drawing/2014/main" id="{CADFBD19-3779-EAAF-9D0C-6DE957C1C6F1}"/>
              </a:ext>
            </a:extLst>
          </p:cNvPr>
          <p:cNvSpPr txBox="1"/>
          <p:nvPr/>
        </p:nvSpPr>
        <p:spPr>
          <a:xfrm>
            <a:off x="4140344" y="987574"/>
            <a:ext cx="941283" cy="523220"/>
          </a:xfrm>
          <a:prstGeom prst="rect">
            <a:avLst/>
          </a:prstGeom>
          <a:noFill/>
        </p:spPr>
        <p:txBody>
          <a:bodyPr wrap="none" rtlCol="0">
            <a:spAutoFit/>
          </a:bodyPr>
          <a:lstStyle/>
          <a:p>
            <a:r>
              <a:rPr lang="fr-BE" sz="1400" dirty="0">
                <a:solidFill>
                  <a:srgbClr val="FF0000"/>
                </a:solidFill>
              </a:rPr>
              <a:t>43,1      NS</a:t>
            </a:r>
          </a:p>
          <a:p>
            <a:r>
              <a:rPr lang="fr-BE" sz="1400" dirty="0">
                <a:solidFill>
                  <a:srgbClr val="FF0000"/>
                </a:solidFill>
              </a:rPr>
              <a:t>41,8      NS</a:t>
            </a:r>
          </a:p>
        </p:txBody>
      </p:sp>
      <p:sp>
        <p:nvSpPr>
          <p:cNvPr id="15" name="ZoneTexte 14">
            <a:extLst>
              <a:ext uri="{FF2B5EF4-FFF2-40B4-BE49-F238E27FC236}">
                <a16:creationId xmlns:a16="http://schemas.microsoft.com/office/drawing/2014/main" id="{5A776C4C-B68B-A7B6-0FE7-1CD9256C283E}"/>
              </a:ext>
            </a:extLst>
          </p:cNvPr>
          <p:cNvSpPr txBox="1"/>
          <p:nvPr/>
        </p:nvSpPr>
        <p:spPr>
          <a:xfrm>
            <a:off x="5220464" y="987574"/>
            <a:ext cx="503664" cy="523220"/>
          </a:xfrm>
          <a:prstGeom prst="rect">
            <a:avLst/>
          </a:prstGeom>
          <a:noFill/>
        </p:spPr>
        <p:txBody>
          <a:bodyPr wrap="none" rtlCol="0">
            <a:spAutoFit/>
          </a:bodyPr>
          <a:lstStyle/>
          <a:p>
            <a:r>
              <a:rPr lang="fr-BE" sz="1400" dirty="0">
                <a:solidFill>
                  <a:srgbClr val="FF0000"/>
                </a:solidFill>
              </a:rPr>
              <a:t>42,2</a:t>
            </a:r>
          </a:p>
          <a:p>
            <a:r>
              <a:rPr lang="fr-BE" sz="1400" dirty="0">
                <a:solidFill>
                  <a:srgbClr val="FF0000"/>
                </a:solidFill>
              </a:rPr>
              <a:t>37,8</a:t>
            </a:r>
          </a:p>
        </p:txBody>
      </p:sp>
      <p:sp>
        <p:nvSpPr>
          <p:cNvPr id="16" name="ZoneTexte 15">
            <a:extLst>
              <a:ext uri="{FF2B5EF4-FFF2-40B4-BE49-F238E27FC236}">
                <a16:creationId xmlns:a16="http://schemas.microsoft.com/office/drawing/2014/main" id="{A745AC75-180A-B1AA-D421-F1F62C82647C}"/>
              </a:ext>
            </a:extLst>
          </p:cNvPr>
          <p:cNvSpPr txBox="1"/>
          <p:nvPr/>
        </p:nvSpPr>
        <p:spPr>
          <a:xfrm>
            <a:off x="6300584" y="987574"/>
            <a:ext cx="503664" cy="523220"/>
          </a:xfrm>
          <a:prstGeom prst="rect">
            <a:avLst/>
          </a:prstGeom>
          <a:noFill/>
        </p:spPr>
        <p:txBody>
          <a:bodyPr wrap="none" rtlCol="0">
            <a:spAutoFit/>
          </a:bodyPr>
          <a:lstStyle/>
          <a:p>
            <a:r>
              <a:rPr lang="fr-BE" sz="1400" dirty="0">
                <a:solidFill>
                  <a:srgbClr val="FF0000"/>
                </a:solidFill>
              </a:rPr>
              <a:t>49,2</a:t>
            </a:r>
          </a:p>
          <a:p>
            <a:r>
              <a:rPr lang="fr-BE" sz="1400" dirty="0">
                <a:solidFill>
                  <a:srgbClr val="FF0000"/>
                </a:solidFill>
              </a:rPr>
              <a:t>44,6</a:t>
            </a:r>
          </a:p>
        </p:txBody>
      </p:sp>
      <p:sp>
        <p:nvSpPr>
          <p:cNvPr id="17" name="ZoneTexte 16">
            <a:extLst>
              <a:ext uri="{FF2B5EF4-FFF2-40B4-BE49-F238E27FC236}">
                <a16:creationId xmlns:a16="http://schemas.microsoft.com/office/drawing/2014/main" id="{5AA8F3EF-77FE-6B16-9FA5-81DEA046CCE7}"/>
              </a:ext>
            </a:extLst>
          </p:cNvPr>
          <p:cNvSpPr txBox="1"/>
          <p:nvPr/>
        </p:nvSpPr>
        <p:spPr>
          <a:xfrm>
            <a:off x="7452712" y="987574"/>
            <a:ext cx="982961" cy="523220"/>
          </a:xfrm>
          <a:prstGeom prst="rect">
            <a:avLst/>
          </a:prstGeom>
          <a:noFill/>
        </p:spPr>
        <p:txBody>
          <a:bodyPr wrap="none" rtlCol="0">
            <a:spAutoFit/>
          </a:bodyPr>
          <a:lstStyle/>
          <a:p>
            <a:r>
              <a:rPr lang="fr-BE" sz="1400" dirty="0">
                <a:solidFill>
                  <a:srgbClr val="FF0000"/>
                </a:solidFill>
              </a:rPr>
              <a:t>50,2    NS</a:t>
            </a:r>
          </a:p>
          <a:p>
            <a:r>
              <a:rPr lang="fr-BE" sz="1400" dirty="0">
                <a:solidFill>
                  <a:srgbClr val="FF0000"/>
                </a:solidFill>
              </a:rPr>
              <a:t>48,4    0,03</a:t>
            </a:r>
          </a:p>
        </p:txBody>
      </p:sp>
      <p:sp>
        <p:nvSpPr>
          <p:cNvPr id="18" name="ZoneTexte 17">
            <a:extLst>
              <a:ext uri="{FF2B5EF4-FFF2-40B4-BE49-F238E27FC236}">
                <a16:creationId xmlns:a16="http://schemas.microsoft.com/office/drawing/2014/main" id="{60D659D3-CC60-1928-AA0D-F781162EE2C2}"/>
              </a:ext>
            </a:extLst>
          </p:cNvPr>
          <p:cNvSpPr txBox="1"/>
          <p:nvPr/>
        </p:nvSpPr>
        <p:spPr>
          <a:xfrm>
            <a:off x="413326" y="987574"/>
            <a:ext cx="1350754" cy="523220"/>
          </a:xfrm>
          <a:prstGeom prst="rect">
            <a:avLst/>
          </a:prstGeom>
          <a:noFill/>
        </p:spPr>
        <p:txBody>
          <a:bodyPr wrap="none" rtlCol="0">
            <a:spAutoFit/>
          </a:bodyPr>
          <a:lstStyle/>
          <a:p>
            <a:r>
              <a:rPr lang="fr-BE" sz="1400" dirty="0">
                <a:solidFill>
                  <a:srgbClr val="FF0000"/>
                </a:solidFill>
              </a:rPr>
              <a:t>% gestation J 30</a:t>
            </a:r>
          </a:p>
          <a:p>
            <a:r>
              <a:rPr lang="fr-BE" sz="1400" dirty="0">
                <a:solidFill>
                  <a:srgbClr val="FF0000"/>
                </a:solidFill>
              </a:rPr>
              <a:t>% gestation J 90</a:t>
            </a:r>
          </a:p>
        </p:txBody>
      </p:sp>
      <p:cxnSp>
        <p:nvCxnSpPr>
          <p:cNvPr id="20" name="Connecteur droit 19">
            <a:extLst>
              <a:ext uri="{FF2B5EF4-FFF2-40B4-BE49-F238E27FC236}">
                <a16:creationId xmlns:a16="http://schemas.microsoft.com/office/drawing/2014/main" id="{F861382D-AF61-272B-3D92-A5DC1CB6ED8E}"/>
              </a:ext>
            </a:extLst>
          </p:cNvPr>
          <p:cNvCxnSpPr>
            <a:stCxn id="18" idx="1"/>
          </p:cNvCxnSpPr>
          <p:nvPr/>
        </p:nvCxnSpPr>
        <p:spPr>
          <a:xfrm>
            <a:off x="413326" y="1249184"/>
            <a:ext cx="7834296"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EE500D18-616E-C019-AB99-7701FCE7187E}"/>
              </a:ext>
            </a:extLst>
          </p:cNvPr>
          <p:cNvSpPr txBox="1"/>
          <p:nvPr/>
        </p:nvSpPr>
        <p:spPr>
          <a:xfrm>
            <a:off x="7554914" y="2048530"/>
            <a:ext cx="1385416" cy="584775"/>
          </a:xfrm>
          <a:prstGeom prst="rect">
            <a:avLst/>
          </a:prstGeom>
          <a:noFill/>
          <a:ln>
            <a:solidFill>
              <a:schemeClr val="bg2">
                <a:lumMod val="90000"/>
              </a:schemeClr>
            </a:solidFill>
          </a:ln>
        </p:spPr>
        <p:txBody>
          <a:bodyPr wrap="square">
            <a:spAutoFit/>
          </a:bodyPr>
          <a:lstStyle/>
          <a:p>
            <a:r>
              <a:rPr lang="fr-BE" sz="1600" dirty="0">
                <a:solidFill>
                  <a:schemeClr val="accent3">
                    <a:lumMod val="75000"/>
                  </a:schemeClr>
                </a:solidFill>
              </a:rPr>
              <a:t>% gestation J90 : 44,2 %</a:t>
            </a:r>
          </a:p>
        </p:txBody>
      </p:sp>
      <p:sp>
        <p:nvSpPr>
          <p:cNvPr id="2" name="ZoneTexte 1">
            <a:extLst>
              <a:ext uri="{FF2B5EF4-FFF2-40B4-BE49-F238E27FC236}">
                <a16:creationId xmlns:a16="http://schemas.microsoft.com/office/drawing/2014/main" id="{AF9851A0-5C13-B92B-D7F1-38A624039CB5}"/>
              </a:ext>
            </a:extLst>
          </p:cNvPr>
          <p:cNvSpPr txBox="1"/>
          <p:nvPr/>
        </p:nvSpPr>
        <p:spPr>
          <a:xfrm>
            <a:off x="1" y="2578720"/>
            <a:ext cx="982866" cy="1015663"/>
          </a:xfrm>
          <a:prstGeom prst="rect">
            <a:avLst/>
          </a:prstGeom>
          <a:noFill/>
          <a:ln>
            <a:solidFill>
              <a:schemeClr val="bg2">
                <a:lumMod val="90000"/>
              </a:schemeClr>
            </a:solidFill>
          </a:ln>
        </p:spPr>
        <p:txBody>
          <a:bodyPr wrap="square">
            <a:spAutoFit/>
          </a:bodyPr>
          <a:lstStyle/>
          <a:p>
            <a:pPr algn="r"/>
            <a:r>
              <a:rPr lang="fr-BE" sz="1200" dirty="0">
                <a:solidFill>
                  <a:schemeClr val="accent3">
                    <a:lumMod val="75000"/>
                  </a:schemeClr>
                </a:solidFill>
              </a:rPr>
              <a:t>% </a:t>
            </a:r>
          </a:p>
          <a:p>
            <a:pPr algn="r"/>
            <a:r>
              <a:rPr lang="fr-BE" sz="1200" dirty="0">
                <a:solidFill>
                  <a:schemeClr val="accent3">
                    <a:lumMod val="75000"/>
                  </a:schemeClr>
                </a:solidFill>
              </a:rPr>
              <a:t>interruption </a:t>
            </a:r>
          </a:p>
          <a:p>
            <a:pPr algn="r"/>
            <a:r>
              <a:rPr lang="fr-BE" sz="1200" dirty="0">
                <a:solidFill>
                  <a:schemeClr val="accent3">
                    <a:lumMod val="75000"/>
                  </a:schemeClr>
                </a:solidFill>
              </a:rPr>
              <a:t>de </a:t>
            </a:r>
          </a:p>
          <a:p>
            <a:pPr algn="r"/>
            <a:r>
              <a:rPr lang="fr-BE" sz="1200" dirty="0">
                <a:solidFill>
                  <a:schemeClr val="accent3">
                    <a:lumMod val="75000"/>
                  </a:schemeClr>
                </a:solidFill>
              </a:rPr>
              <a:t>gestation </a:t>
            </a:r>
          </a:p>
          <a:p>
            <a:pPr algn="r"/>
            <a:r>
              <a:rPr lang="fr-BE" sz="1200" dirty="0">
                <a:solidFill>
                  <a:schemeClr val="accent3">
                    <a:lumMod val="75000"/>
                  </a:schemeClr>
                </a:solidFill>
              </a:rPr>
              <a:t>(&lt; 90 J)</a:t>
            </a:r>
          </a:p>
        </p:txBody>
      </p:sp>
    </p:spTree>
    <p:extLst>
      <p:ext uri="{BB962C8B-B14F-4D97-AF65-F5344CB8AC3E}">
        <p14:creationId xmlns:p14="http://schemas.microsoft.com/office/powerpoint/2010/main" val="4820105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8" y="1131590"/>
            <a:ext cx="4139732" cy="3629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a:xfrm>
            <a:off x="250826" y="86915"/>
            <a:ext cx="8424863" cy="702469"/>
          </a:xfrm>
          <a:prstGeom prst="roundRect">
            <a:avLst>
              <a:gd name="adj" fmla="val 16667"/>
            </a:avLst>
          </a:prstGeom>
          <a:solidFill>
            <a:schemeClr val="accent2">
              <a:lumMod val="75000"/>
            </a:schemeClr>
          </a:solidFill>
          <a:ln>
            <a:solidFill>
              <a:schemeClr val="bg1"/>
            </a:solidFill>
            <a:miter lim="800000"/>
            <a:headEnd/>
            <a:tailEnd/>
          </a:ln>
        </p:spPr>
        <p:txBody>
          <a:bodyPr/>
          <a:lstStyle>
            <a:lvl1pPr algn="l" rtl="0" eaLnBrk="0" fontAlgn="base" hangingPunct="0">
              <a:spcBef>
                <a:spcPct val="0"/>
              </a:spcBef>
              <a:spcAft>
                <a:spcPct val="0"/>
              </a:spcAft>
              <a:buClr>
                <a:schemeClr val="bg1"/>
              </a:buClr>
              <a:defRPr sz="2600">
                <a:solidFill>
                  <a:schemeClr val="bg1"/>
                </a:solidFill>
                <a:latin typeface="+mj-lt"/>
                <a:ea typeface="+mj-ea"/>
                <a:cs typeface="+mj-cs"/>
              </a:defRPr>
            </a:lvl1pPr>
            <a:lvl2pPr algn="l" rtl="0" eaLnBrk="0" fontAlgn="base" hangingPunct="0">
              <a:spcBef>
                <a:spcPct val="0"/>
              </a:spcBef>
              <a:spcAft>
                <a:spcPct val="0"/>
              </a:spcAft>
              <a:buClr>
                <a:schemeClr val="bg1"/>
              </a:buClr>
              <a:defRPr sz="2600">
                <a:solidFill>
                  <a:schemeClr val="bg1"/>
                </a:solidFill>
                <a:latin typeface="Arial Narrow" pitchFamily="34" charset="0"/>
              </a:defRPr>
            </a:lvl2pPr>
            <a:lvl3pPr algn="l" rtl="0" eaLnBrk="0" fontAlgn="base" hangingPunct="0">
              <a:spcBef>
                <a:spcPct val="0"/>
              </a:spcBef>
              <a:spcAft>
                <a:spcPct val="0"/>
              </a:spcAft>
              <a:buClr>
                <a:schemeClr val="bg1"/>
              </a:buClr>
              <a:defRPr sz="2600">
                <a:solidFill>
                  <a:schemeClr val="bg1"/>
                </a:solidFill>
                <a:latin typeface="Arial Narrow" pitchFamily="34" charset="0"/>
              </a:defRPr>
            </a:lvl3pPr>
            <a:lvl4pPr algn="l" rtl="0" eaLnBrk="0" fontAlgn="base" hangingPunct="0">
              <a:spcBef>
                <a:spcPct val="0"/>
              </a:spcBef>
              <a:spcAft>
                <a:spcPct val="0"/>
              </a:spcAft>
              <a:buClr>
                <a:schemeClr val="bg1"/>
              </a:buClr>
              <a:defRPr sz="2600">
                <a:solidFill>
                  <a:schemeClr val="bg1"/>
                </a:solidFill>
                <a:latin typeface="Arial Narrow" pitchFamily="34" charset="0"/>
              </a:defRPr>
            </a:lvl4pPr>
            <a:lvl5pPr algn="l" rtl="0" eaLnBrk="0" fontAlgn="base" hangingPunct="0">
              <a:spcBef>
                <a:spcPct val="0"/>
              </a:spcBef>
              <a:spcAft>
                <a:spcPct val="0"/>
              </a:spcAft>
              <a:buClr>
                <a:schemeClr val="bg1"/>
              </a:buClr>
              <a:defRPr sz="2600">
                <a:solidFill>
                  <a:schemeClr val="bg1"/>
                </a:solidFill>
                <a:latin typeface="Arial Narrow" pitchFamily="34" charset="0"/>
              </a:defRPr>
            </a:lvl5pPr>
            <a:lvl6pPr marL="457200" algn="l" rtl="0" eaLnBrk="0" fontAlgn="base" hangingPunct="0">
              <a:spcBef>
                <a:spcPct val="0"/>
              </a:spcBef>
              <a:spcAft>
                <a:spcPct val="0"/>
              </a:spcAft>
              <a:buClr>
                <a:schemeClr val="bg1"/>
              </a:buClr>
              <a:defRPr sz="2600">
                <a:solidFill>
                  <a:schemeClr val="bg1"/>
                </a:solidFill>
                <a:latin typeface="Arial Narrow" pitchFamily="34" charset="0"/>
              </a:defRPr>
            </a:lvl6pPr>
            <a:lvl7pPr marL="914400" algn="l" rtl="0" eaLnBrk="0" fontAlgn="base" hangingPunct="0">
              <a:spcBef>
                <a:spcPct val="0"/>
              </a:spcBef>
              <a:spcAft>
                <a:spcPct val="0"/>
              </a:spcAft>
              <a:buClr>
                <a:schemeClr val="bg1"/>
              </a:buClr>
              <a:defRPr sz="2600">
                <a:solidFill>
                  <a:schemeClr val="bg1"/>
                </a:solidFill>
                <a:latin typeface="Arial Narrow" pitchFamily="34" charset="0"/>
              </a:defRPr>
            </a:lvl7pPr>
            <a:lvl8pPr marL="1371600" algn="l" rtl="0" eaLnBrk="0" fontAlgn="base" hangingPunct="0">
              <a:spcBef>
                <a:spcPct val="0"/>
              </a:spcBef>
              <a:spcAft>
                <a:spcPct val="0"/>
              </a:spcAft>
              <a:buClr>
                <a:schemeClr val="bg1"/>
              </a:buClr>
              <a:defRPr sz="2600">
                <a:solidFill>
                  <a:schemeClr val="bg1"/>
                </a:solidFill>
                <a:latin typeface="Arial Narrow" pitchFamily="34" charset="0"/>
              </a:defRPr>
            </a:lvl8pPr>
            <a:lvl9pPr marL="1828800" algn="l" rtl="0" eaLnBrk="0" fontAlgn="base" hangingPunct="0">
              <a:spcBef>
                <a:spcPct val="0"/>
              </a:spcBef>
              <a:spcAft>
                <a:spcPct val="0"/>
              </a:spcAft>
              <a:buClr>
                <a:schemeClr val="bg1"/>
              </a:buClr>
              <a:defRPr sz="2600">
                <a:solidFill>
                  <a:schemeClr val="bg1"/>
                </a:solidFill>
                <a:latin typeface="Arial Narrow" pitchFamily="34" charset="0"/>
              </a:defRPr>
            </a:lvl9pPr>
          </a:lstStyle>
          <a:p>
            <a:pPr algn="ctr">
              <a:defRPr/>
            </a:pPr>
            <a:r>
              <a:rPr lang="fr-BE" altLang="fr-FR" sz="1600" kern="0" dirty="0">
                <a:latin typeface="Calibri" panose="020F0502020204030204" pitchFamily="34" charset="0"/>
              </a:rPr>
              <a:t>Degré d’exactitude (</a:t>
            </a:r>
            <a:r>
              <a:rPr lang="fr-BE" altLang="fr-FR" sz="1600" kern="0" dirty="0" err="1">
                <a:latin typeface="Calibri" panose="020F0502020204030204" pitchFamily="34" charset="0"/>
              </a:rPr>
              <a:t>Accuracy</a:t>
            </a:r>
            <a:r>
              <a:rPr lang="fr-BE" altLang="fr-FR" sz="1600" kern="0" dirty="0">
                <a:latin typeface="Calibri" panose="020F0502020204030204" pitchFamily="34" charset="0"/>
              </a:rPr>
              <a:t>) du </a:t>
            </a:r>
            <a:r>
              <a:rPr lang="fr-BE" altLang="fr-FR" sz="1600" kern="0" dirty="0">
                <a:solidFill>
                  <a:srgbClr val="FFFF00"/>
                </a:solidFill>
                <a:latin typeface="Calibri" panose="020F0502020204030204" pitchFamily="34" charset="0"/>
              </a:rPr>
              <a:t>constat de gestation 20 jours post IA </a:t>
            </a:r>
            <a:r>
              <a:rPr lang="fr-BE" altLang="fr-FR" sz="1600" kern="0" dirty="0">
                <a:latin typeface="Calibri" panose="020F0502020204030204" pitchFamily="34" charset="0"/>
              </a:rPr>
              <a:t>selon les critères échographiques considérés (Bos </a:t>
            </a:r>
            <a:r>
              <a:rPr lang="fr-BE" altLang="fr-FR" sz="1600" kern="0" dirty="0" err="1">
                <a:latin typeface="Calibri" panose="020F0502020204030204" pitchFamily="34" charset="0"/>
              </a:rPr>
              <a:t>indicus</a:t>
            </a:r>
            <a:r>
              <a:rPr lang="fr-BE" altLang="fr-FR" sz="1600" kern="0" dirty="0">
                <a:latin typeface="Calibri" panose="020F0502020204030204" pitchFamily="34" charset="0"/>
              </a:rPr>
              <a:t> : </a:t>
            </a:r>
            <a:r>
              <a:rPr lang="fr-BE" altLang="fr-FR" sz="1600" kern="0" dirty="0" err="1">
                <a:latin typeface="Calibri" panose="020F0502020204030204" pitchFamily="34" charset="0"/>
              </a:rPr>
              <a:t>Nelore</a:t>
            </a:r>
            <a:r>
              <a:rPr lang="fr-BE" altLang="fr-FR" sz="1600" kern="0" dirty="0">
                <a:latin typeface="Calibri" panose="020F0502020204030204" pitchFamily="34" charset="0"/>
              </a:rPr>
              <a:t>) (</a:t>
            </a:r>
            <a:r>
              <a:rPr lang="en-US" sz="1600" dirty="0" err="1">
                <a:latin typeface="Calibri" panose="020F0502020204030204" pitchFamily="34" charset="0"/>
              </a:rPr>
              <a:t>Pugliesi</a:t>
            </a:r>
            <a:r>
              <a:rPr lang="en-US" sz="1600" dirty="0">
                <a:latin typeface="Calibri" panose="020F0502020204030204" pitchFamily="34" charset="0"/>
              </a:rPr>
              <a:t> et al. Biology of reproduction 2014)</a:t>
            </a:r>
            <a:endParaRPr lang="fr-BE" sz="1600" dirty="0">
              <a:latin typeface="Calibri" panose="020F0502020204030204" pitchFamily="34" charset="0"/>
            </a:endParaRPr>
          </a:p>
          <a:p>
            <a:pPr algn="ctr">
              <a:defRPr/>
            </a:pPr>
            <a:endParaRPr lang="fr-BE" altLang="fr-FR" sz="1600" kern="0" dirty="0">
              <a:latin typeface="Calibri" panose="020F0502020204030204" pitchFamily="34" charset="0"/>
            </a:endParaRPr>
          </a:p>
        </p:txBody>
      </p:sp>
      <p:sp>
        <p:nvSpPr>
          <p:cNvPr id="2" name="Rectangle 1"/>
          <p:cNvSpPr/>
          <p:nvPr/>
        </p:nvSpPr>
        <p:spPr>
          <a:xfrm>
            <a:off x="4984775" y="1006078"/>
            <a:ext cx="3581350" cy="954107"/>
          </a:xfrm>
          <a:prstGeom prst="rect">
            <a:avLst/>
          </a:prstGeom>
          <a:solidFill>
            <a:schemeClr val="accent3">
              <a:lumMod val="50000"/>
            </a:schemeClr>
          </a:solidFill>
        </p:spPr>
        <p:txBody>
          <a:bodyPr wrap="square">
            <a:spAutoFit/>
          </a:bodyPr>
          <a:lstStyle/>
          <a:p>
            <a:pPr>
              <a:defRPr/>
            </a:pPr>
            <a:r>
              <a:rPr lang="en-US" sz="1400" dirty="0">
                <a:solidFill>
                  <a:srgbClr val="FFFF00"/>
                </a:solidFill>
                <a:latin typeface="Calibri" panose="020F0502020204030204" pitchFamily="34" charset="0"/>
              </a:rPr>
              <a:t>Double </a:t>
            </a:r>
            <a:r>
              <a:rPr lang="en-US" sz="1400" dirty="0" err="1">
                <a:solidFill>
                  <a:srgbClr val="FFFF00"/>
                </a:solidFill>
                <a:latin typeface="Calibri" panose="020F0502020204030204" pitchFamily="34" charset="0"/>
              </a:rPr>
              <a:t>critère</a:t>
            </a:r>
            <a:r>
              <a:rPr lang="en-US" sz="1400" dirty="0">
                <a:solidFill>
                  <a:srgbClr val="FFFF00"/>
                </a:solidFill>
                <a:latin typeface="Calibri" panose="020F0502020204030204" pitchFamily="34" charset="0"/>
              </a:rPr>
              <a:t> possible </a:t>
            </a:r>
            <a:r>
              <a:rPr lang="en-US" sz="1400" u="sng" dirty="0">
                <a:solidFill>
                  <a:srgbClr val="FFFF00"/>
                </a:solidFill>
                <a:latin typeface="Calibri" panose="020F0502020204030204" pitchFamily="34" charset="0"/>
              </a:rPr>
              <a:t>de non gestation</a:t>
            </a:r>
          </a:p>
          <a:p>
            <a:pPr marL="285750" indent="-285750">
              <a:buFontTx/>
              <a:buChar char="-"/>
              <a:defRPr/>
            </a:pPr>
            <a:r>
              <a:rPr lang="en-US" sz="1400" dirty="0">
                <a:solidFill>
                  <a:srgbClr val="FFFF00"/>
                </a:solidFill>
                <a:latin typeface="Calibri" panose="020F0502020204030204" pitchFamily="34" charset="0"/>
              </a:rPr>
              <a:t>Surface du CJ de &lt; 2 cm</a:t>
            </a:r>
            <a:r>
              <a:rPr lang="en-US" sz="1400" baseline="30000" dirty="0">
                <a:solidFill>
                  <a:srgbClr val="FFFF00"/>
                </a:solidFill>
                <a:latin typeface="Calibri" panose="020F0502020204030204" pitchFamily="34" charset="0"/>
              </a:rPr>
              <a:t>2 </a:t>
            </a:r>
            <a:endParaRPr lang="en-US" sz="1400" dirty="0">
              <a:solidFill>
                <a:srgbClr val="FFFF00"/>
              </a:solidFill>
              <a:latin typeface="Calibri" panose="020F0502020204030204" pitchFamily="34" charset="0"/>
            </a:endParaRPr>
          </a:p>
          <a:p>
            <a:pPr marL="285750" indent="-285750">
              <a:buFontTx/>
              <a:buChar char="-"/>
              <a:defRPr/>
            </a:pPr>
            <a:r>
              <a:rPr lang="en-US" sz="1400" dirty="0">
                <a:solidFill>
                  <a:srgbClr val="FFFF00"/>
                </a:solidFill>
                <a:latin typeface="Calibri" panose="020F0502020204030204" pitchFamily="34" charset="0"/>
              </a:rPr>
              <a:t>&lt; 25 % de la surface </a:t>
            </a:r>
            <a:r>
              <a:rPr lang="en-US" sz="1400" dirty="0" err="1">
                <a:solidFill>
                  <a:srgbClr val="FFFF00"/>
                </a:solidFill>
                <a:latin typeface="Calibri" panose="020F0502020204030204" pitchFamily="34" charset="0"/>
              </a:rPr>
              <a:t>présentant</a:t>
            </a:r>
            <a:r>
              <a:rPr lang="en-US" sz="1400" dirty="0">
                <a:solidFill>
                  <a:srgbClr val="FFFF00"/>
                </a:solidFill>
                <a:latin typeface="Calibri" panose="020F0502020204030204" pitchFamily="34" charset="0"/>
              </a:rPr>
              <a:t> </a:t>
            </a:r>
            <a:br>
              <a:rPr lang="en-US" sz="1400" dirty="0">
                <a:solidFill>
                  <a:srgbClr val="FFFF00"/>
                </a:solidFill>
                <a:latin typeface="Calibri" panose="020F0502020204030204" pitchFamily="34" charset="0"/>
              </a:rPr>
            </a:br>
            <a:r>
              <a:rPr lang="en-US" sz="1400" dirty="0">
                <a:solidFill>
                  <a:srgbClr val="FFFF00"/>
                </a:solidFill>
                <a:latin typeface="Calibri" panose="020F0502020204030204" pitchFamily="34" charset="0"/>
              </a:rPr>
              <a:t>des </a:t>
            </a:r>
            <a:r>
              <a:rPr lang="en-US" sz="1400" dirty="0" err="1">
                <a:solidFill>
                  <a:srgbClr val="FFFF00"/>
                </a:solidFill>
                <a:latin typeface="Calibri" panose="020F0502020204030204" pitchFamily="34" charset="0"/>
              </a:rPr>
              <a:t>signes</a:t>
            </a:r>
            <a:r>
              <a:rPr lang="en-US" sz="1400" dirty="0">
                <a:solidFill>
                  <a:srgbClr val="FFFF00"/>
                </a:solidFill>
                <a:latin typeface="Calibri" panose="020F0502020204030204" pitchFamily="34" charset="0"/>
              </a:rPr>
              <a:t> de flux </a:t>
            </a:r>
            <a:r>
              <a:rPr lang="en-US" sz="1400" dirty="0" err="1">
                <a:solidFill>
                  <a:srgbClr val="FFFF00"/>
                </a:solidFill>
                <a:latin typeface="Calibri" panose="020F0502020204030204" pitchFamily="34" charset="0"/>
              </a:rPr>
              <a:t>sanguin</a:t>
            </a:r>
            <a:endParaRPr lang="fr-BE" sz="1400" dirty="0">
              <a:solidFill>
                <a:srgbClr val="FFFF00"/>
              </a:solidFill>
              <a:latin typeface="Calibri" panose="020F0502020204030204" pitchFamily="34" charset="0"/>
            </a:endParaRPr>
          </a:p>
        </p:txBody>
      </p:sp>
      <p:pic>
        <p:nvPicPr>
          <p:cNvPr id="225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050" y="2067694"/>
            <a:ext cx="4368800"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5" name="Rectangle 6"/>
          <p:cNvSpPr>
            <a:spLocks noChangeArrowheads="1"/>
          </p:cNvSpPr>
          <p:nvPr/>
        </p:nvSpPr>
        <p:spPr bwMode="auto">
          <a:xfrm>
            <a:off x="539552" y="4784253"/>
            <a:ext cx="3456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r>
              <a:rPr lang="en-US" altLang="fr-FR" sz="1400" dirty="0">
                <a:solidFill>
                  <a:schemeClr val="tx1"/>
                </a:solidFill>
                <a:latin typeface="Calibri" pitchFamily="34" charset="0"/>
              </a:rPr>
              <a:t>A à D : </a:t>
            </a:r>
            <a:r>
              <a:rPr lang="en-US" altLang="fr-FR" sz="1400" dirty="0" err="1">
                <a:solidFill>
                  <a:schemeClr val="tx1"/>
                </a:solidFill>
                <a:latin typeface="Calibri" pitchFamily="34" charset="0"/>
              </a:rPr>
              <a:t>gestantes</a:t>
            </a:r>
            <a:r>
              <a:rPr lang="en-US" altLang="fr-FR" sz="1400" dirty="0">
                <a:solidFill>
                  <a:schemeClr val="tx1"/>
                </a:solidFill>
                <a:latin typeface="Calibri" pitchFamily="34" charset="0"/>
              </a:rPr>
              <a:t> et E et F : non </a:t>
            </a:r>
            <a:r>
              <a:rPr lang="en-US" altLang="fr-FR" sz="1400" dirty="0" err="1">
                <a:solidFill>
                  <a:schemeClr val="tx1"/>
                </a:solidFill>
                <a:latin typeface="Calibri" pitchFamily="34" charset="0"/>
              </a:rPr>
              <a:t>gestantes</a:t>
            </a:r>
            <a:r>
              <a:rPr lang="en-US" altLang="fr-FR" sz="1400" dirty="0">
                <a:solidFill>
                  <a:schemeClr val="tx1"/>
                </a:solidFill>
                <a:latin typeface="Calibri" pitchFamily="34" charset="0"/>
              </a:rPr>
              <a:t> </a:t>
            </a:r>
            <a:endParaRPr lang="fr-BE" altLang="fr-FR" sz="1400" dirty="0">
              <a:solidFill>
                <a:schemeClr val="tx1"/>
              </a:solidFill>
              <a:latin typeface="Calibri" pitchFamily="34" charset="0"/>
            </a:endParaRPr>
          </a:p>
        </p:txBody>
      </p:sp>
      <p:sp>
        <p:nvSpPr>
          <p:cNvPr id="22536" name="Rectangle 4"/>
          <p:cNvSpPr>
            <a:spLocks noChangeArrowheads="1"/>
          </p:cNvSpPr>
          <p:nvPr/>
        </p:nvSpPr>
        <p:spPr bwMode="auto">
          <a:xfrm>
            <a:off x="4449764" y="4280778"/>
            <a:ext cx="4510086"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PPV</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probabilité</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qu’une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vache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soit</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gestante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si</a:t>
            </a:r>
            <a:r>
              <a:rPr lang="en-US" altLang="fr-FR" sz="1400" dirty="0">
                <a:solidFill>
                  <a:schemeClr val="tx1"/>
                </a:solidFill>
                <a:latin typeface="Calibri" pitchFamily="34" charset="0"/>
              </a:rPr>
              <a:t> test +.</a:t>
            </a:r>
          </a:p>
          <a:p>
            <a:pPr>
              <a:spcBef>
                <a:spcPct val="0"/>
              </a:spcBef>
              <a:buClrTx/>
              <a:buSzTx/>
              <a:buFontTx/>
              <a:buNone/>
            </a:pP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NPV</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probabilité</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qu’une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vache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soit</a:t>
            </a:r>
            <a:r>
              <a:rPr lang="en-US" altLang="fr-FR" sz="1400" dirty="0">
                <a:solidFill>
                  <a:schemeClr val="tx1"/>
                </a:solidFill>
                <a:latin typeface="Calibri" pitchFamily="34" charset="0"/>
              </a:rPr>
              <a:t> non </a:t>
            </a:r>
            <a:r>
              <a:rPr lang="en-US" altLang="fr-FR" sz="1400" dirty="0" err="1">
                <a:solidFill>
                  <a:schemeClr val="tx1"/>
                </a:solidFill>
                <a:latin typeface="Calibri" pitchFamily="34" charset="0"/>
              </a:rPr>
              <a:t>gestante</a:t>
            </a:r>
            <a:r>
              <a:rPr lang="en-US" altLang="fr-FR" sz="1400" dirty="0">
                <a:solidFill>
                  <a:schemeClr val="tx1"/>
                </a:solidFill>
                <a:latin typeface="Calibri" pitchFamily="34" charset="0"/>
              </a:rPr>
              <a:t> </a:t>
            </a:r>
            <a:r>
              <a:rPr lang="en-US" altLang="fr-FR" sz="1400" dirty="0" err="1">
                <a:solidFill>
                  <a:schemeClr val="tx1"/>
                </a:solidFill>
                <a:latin typeface="Calibri" pitchFamily="34" charset="0"/>
              </a:rPr>
              <a:t>si</a:t>
            </a:r>
            <a:r>
              <a:rPr lang="en-US" altLang="fr-FR" sz="1400" dirty="0">
                <a:solidFill>
                  <a:schemeClr val="tx1"/>
                </a:solidFill>
                <a:latin typeface="Calibri" pitchFamily="34" charset="0"/>
              </a:rPr>
              <a:t> test -.</a:t>
            </a:r>
            <a:endParaRPr lang="fr-BE" altLang="fr-FR" sz="1400" dirty="0">
              <a:solidFill>
                <a:schemeClr val="tx1"/>
              </a:solidFill>
              <a:latin typeface="Calibri" pitchFamily="34" charset="0"/>
            </a:endParaRPr>
          </a:p>
        </p:txBody>
      </p:sp>
      <p:sp>
        <p:nvSpPr>
          <p:cNvPr id="22537" name="Rectangle 7"/>
          <p:cNvSpPr>
            <a:spLocks noChangeArrowheads="1"/>
          </p:cNvSpPr>
          <p:nvPr/>
        </p:nvSpPr>
        <p:spPr bwMode="auto">
          <a:xfrm>
            <a:off x="4591050" y="3583334"/>
            <a:ext cx="4368800" cy="28456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bg1"/>
              </a:buClr>
              <a:buSzPct val="80000"/>
              <a:buFont typeface="Monotype Sorts" pitchFamily="2" charset="2"/>
              <a:buChar char="l"/>
              <a:defRPr sz="2200">
                <a:solidFill>
                  <a:schemeClr val="bg1"/>
                </a:solidFill>
                <a:latin typeface="Arial Narrow" pitchFamily="34" charset="0"/>
              </a:defRPr>
            </a:lvl1pPr>
            <a:lvl2pPr marL="742950" indent="-285750">
              <a:spcBef>
                <a:spcPct val="20000"/>
              </a:spcBef>
              <a:buClr>
                <a:schemeClr val="bg1"/>
              </a:buClr>
              <a:buSzPct val="95000"/>
              <a:buFont typeface="Wingdings" pitchFamily="2" charset="2"/>
              <a:buChar char="§"/>
              <a:defRPr sz="2000">
                <a:solidFill>
                  <a:schemeClr val="bg1"/>
                </a:solidFill>
                <a:latin typeface="Arial Narrow" pitchFamily="34" charset="0"/>
              </a:defRPr>
            </a:lvl2pPr>
            <a:lvl3pPr marL="1143000" indent="-228600">
              <a:spcBef>
                <a:spcPct val="20000"/>
              </a:spcBef>
              <a:buClr>
                <a:schemeClr val="bg1"/>
              </a:buClr>
              <a:buChar char="•"/>
              <a:defRPr>
                <a:solidFill>
                  <a:schemeClr val="bg1"/>
                </a:solidFill>
                <a:latin typeface="Arial Narrow" pitchFamily="34" charset="0"/>
              </a:defRPr>
            </a:lvl3pPr>
            <a:lvl4pPr marL="1600200" indent="-228600">
              <a:spcBef>
                <a:spcPct val="20000"/>
              </a:spcBef>
              <a:buClr>
                <a:schemeClr val="bg1"/>
              </a:buClr>
              <a:buChar char="–"/>
              <a:defRPr sz="2000">
                <a:solidFill>
                  <a:schemeClr val="bg1"/>
                </a:solidFill>
                <a:latin typeface="Arial Narrow" pitchFamily="34" charset="0"/>
              </a:defRPr>
            </a:lvl4pPr>
            <a:lvl5pPr marL="2057400" indent="-228600">
              <a:spcBef>
                <a:spcPct val="20000"/>
              </a:spcBef>
              <a:buClr>
                <a:schemeClr val="bg1"/>
              </a:buClr>
              <a:buChar char="»"/>
              <a:defRPr sz="2000">
                <a:solidFill>
                  <a:schemeClr val="bg1"/>
                </a:solidFill>
                <a:latin typeface="Arial Narrow" pitchFamily="34" charset="0"/>
              </a:defRPr>
            </a:lvl5pPr>
            <a:lvl6pPr marL="2514600" indent="-228600" eaLnBrk="0" fontAlgn="base" hangingPunct="0">
              <a:spcBef>
                <a:spcPct val="20000"/>
              </a:spcBef>
              <a:spcAft>
                <a:spcPct val="0"/>
              </a:spcAft>
              <a:buClr>
                <a:schemeClr val="bg1"/>
              </a:buClr>
              <a:buChar char="»"/>
              <a:defRPr sz="2000">
                <a:solidFill>
                  <a:schemeClr val="bg1"/>
                </a:solidFill>
                <a:latin typeface="Arial Narrow" pitchFamily="34" charset="0"/>
              </a:defRPr>
            </a:lvl6pPr>
            <a:lvl7pPr marL="2971800" indent="-228600" eaLnBrk="0" fontAlgn="base" hangingPunct="0">
              <a:spcBef>
                <a:spcPct val="20000"/>
              </a:spcBef>
              <a:spcAft>
                <a:spcPct val="0"/>
              </a:spcAft>
              <a:buClr>
                <a:schemeClr val="bg1"/>
              </a:buClr>
              <a:buChar char="»"/>
              <a:defRPr sz="2000">
                <a:solidFill>
                  <a:schemeClr val="bg1"/>
                </a:solidFill>
                <a:latin typeface="Arial Narrow" pitchFamily="34" charset="0"/>
              </a:defRPr>
            </a:lvl7pPr>
            <a:lvl8pPr marL="3429000" indent="-228600" eaLnBrk="0" fontAlgn="base" hangingPunct="0">
              <a:spcBef>
                <a:spcPct val="20000"/>
              </a:spcBef>
              <a:spcAft>
                <a:spcPct val="0"/>
              </a:spcAft>
              <a:buClr>
                <a:schemeClr val="bg1"/>
              </a:buClr>
              <a:buChar char="»"/>
              <a:defRPr sz="2000">
                <a:solidFill>
                  <a:schemeClr val="bg1"/>
                </a:solidFill>
                <a:latin typeface="Arial Narrow" pitchFamily="34" charset="0"/>
              </a:defRPr>
            </a:lvl8pPr>
            <a:lvl9pPr marL="3886200" indent="-228600" eaLnBrk="0" fontAlgn="base" hangingPunct="0">
              <a:spcBef>
                <a:spcPct val="20000"/>
              </a:spcBef>
              <a:spcAft>
                <a:spcPct val="0"/>
              </a:spcAft>
              <a:buClr>
                <a:schemeClr val="bg1"/>
              </a:buClr>
              <a:buChar char="»"/>
              <a:defRPr sz="2000">
                <a:solidFill>
                  <a:schemeClr val="bg1"/>
                </a:solidFill>
                <a:latin typeface="Arial Narrow" pitchFamily="34" charset="0"/>
              </a:defRPr>
            </a:lvl9pPr>
          </a:lstStyle>
          <a:p>
            <a:pPr>
              <a:spcBef>
                <a:spcPct val="0"/>
              </a:spcBef>
              <a:buClrTx/>
              <a:buSzTx/>
              <a:buFontTx/>
              <a:buNone/>
            </a:pPr>
            <a:endParaRPr lang="fr-BE" altLang="fr-FR" sz="2400">
              <a:solidFill>
                <a:schemeClr val="tx1"/>
              </a:solidFill>
              <a:latin typeface="Times New Roman" pitchFamily="18" charset="0"/>
            </a:endParaRPr>
          </a:p>
        </p:txBody>
      </p:sp>
    </p:spTree>
    <p:extLst>
      <p:ext uri="{BB962C8B-B14F-4D97-AF65-F5344CB8AC3E}">
        <p14:creationId xmlns:p14="http://schemas.microsoft.com/office/powerpoint/2010/main" val="38100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5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536" grpId="0" animBg="1"/>
      <p:bldP spid="2253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B0A32F6-7C6D-A0A6-78E3-67F871A64395}"/>
              </a:ext>
            </a:extLst>
          </p:cNvPr>
          <p:cNvGraphicFramePr>
            <a:graphicFrameLocks noGrp="1"/>
          </p:cNvGraphicFramePr>
          <p:nvPr>
            <p:extLst>
              <p:ext uri="{D42A27DB-BD31-4B8C-83A1-F6EECF244321}">
                <p14:modId xmlns:p14="http://schemas.microsoft.com/office/powerpoint/2010/main" val="3181145841"/>
              </p:ext>
            </p:extLst>
          </p:nvPr>
        </p:nvGraphicFramePr>
        <p:xfrm>
          <a:off x="539552" y="1325151"/>
          <a:ext cx="8136905" cy="2133485"/>
        </p:xfrm>
        <a:graphic>
          <a:graphicData uri="http://schemas.openxmlformats.org/drawingml/2006/table">
            <a:tbl>
              <a:tblPr firstRow="1" firstCol="1" bandRow="1">
                <a:tableStyleId>{5C22544A-7EE6-4342-B048-85BDC9FD1C3A}</a:tableStyleId>
              </a:tblPr>
              <a:tblGrid>
                <a:gridCol w="2649287">
                  <a:extLst>
                    <a:ext uri="{9D8B030D-6E8A-4147-A177-3AD203B41FA5}">
                      <a16:colId xmlns:a16="http://schemas.microsoft.com/office/drawing/2014/main" val="2529883487"/>
                    </a:ext>
                  </a:extLst>
                </a:gridCol>
                <a:gridCol w="559924">
                  <a:extLst>
                    <a:ext uri="{9D8B030D-6E8A-4147-A177-3AD203B41FA5}">
                      <a16:colId xmlns:a16="http://schemas.microsoft.com/office/drawing/2014/main" val="350298144"/>
                    </a:ext>
                  </a:extLst>
                </a:gridCol>
                <a:gridCol w="587829">
                  <a:extLst>
                    <a:ext uri="{9D8B030D-6E8A-4147-A177-3AD203B41FA5}">
                      <a16:colId xmlns:a16="http://schemas.microsoft.com/office/drawing/2014/main" val="2027334649"/>
                    </a:ext>
                  </a:extLst>
                </a:gridCol>
                <a:gridCol w="559924">
                  <a:extLst>
                    <a:ext uri="{9D8B030D-6E8A-4147-A177-3AD203B41FA5}">
                      <a16:colId xmlns:a16="http://schemas.microsoft.com/office/drawing/2014/main" val="138797249"/>
                    </a:ext>
                  </a:extLst>
                </a:gridCol>
                <a:gridCol w="469005">
                  <a:extLst>
                    <a:ext uri="{9D8B030D-6E8A-4147-A177-3AD203B41FA5}">
                      <a16:colId xmlns:a16="http://schemas.microsoft.com/office/drawing/2014/main" val="471085199"/>
                    </a:ext>
                  </a:extLst>
                </a:gridCol>
                <a:gridCol w="522116">
                  <a:extLst>
                    <a:ext uri="{9D8B030D-6E8A-4147-A177-3AD203B41FA5}">
                      <a16:colId xmlns:a16="http://schemas.microsoft.com/office/drawing/2014/main" val="386663390"/>
                    </a:ext>
                  </a:extLst>
                </a:gridCol>
                <a:gridCol w="522116">
                  <a:extLst>
                    <a:ext uri="{9D8B030D-6E8A-4147-A177-3AD203B41FA5}">
                      <a16:colId xmlns:a16="http://schemas.microsoft.com/office/drawing/2014/main" val="2588268222"/>
                    </a:ext>
                  </a:extLst>
                </a:gridCol>
                <a:gridCol w="522116">
                  <a:extLst>
                    <a:ext uri="{9D8B030D-6E8A-4147-A177-3AD203B41FA5}">
                      <a16:colId xmlns:a16="http://schemas.microsoft.com/office/drawing/2014/main" val="2990454555"/>
                    </a:ext>
                  </a:extLst>
                </a:gridCol>
                <a:gridCol w="522116">
                  <a:extLst>
                    <a:ext uri="{9D8B030D-6E8A-4147-A177-3AD203B41FA5}">
                      <a16:colId xmlns:a16="http://schemas.microsoft.com/office/drawing/2014/main" val="2888745426"/>
                    </a:ext>
                  </a:extLst>
                </a:gridCol>
                <a:gridCol w="522116">
                  <a:extLst>
                    <a:ext uri="{9D8B030D-6E8A-4147-A177-3AD203B41FA5}">
                      <a16:colId xmlns:a16="http://schemas.microsoft.com/office/drawing/2014/main" val="4233891096"/>
                    </a:ext>
                  </a:extLst>
                </a:gridCol>
                <a:gridCol w="700356">
                  <a:extLst>
                    <a:ext uri="{9D8B030D-6E8A-4147-A177-3AD203B41FA5}">
                      <a16:colId xmlns:a16="http://schemas.microsoft.com/office/drawing/2014/main" val="1132025063"/>
                    </a:ext>
                  </a:extLst>
                </a:gridCol>
              </a:tblGrid>
              <a:tr h="417965">
                <a:tc>
                  <a:txBody>
                    <a:bodyPr/>
                    <a:lstStyle/>
                    <a:p>
                      <a:endParaRPr lang="fr-BE" sz="1300">
                        <a:solidFill>
                          <a:srgbClr val="365F91"/>
                        </a:solidFill>
                        <a:effectLst/>
                        <a:latin typeface="+mn-lt"/>
                        <a:cs typeface="Arial" panose="020B0604020202020204" pitchFamily="34" charset="0"/>
                      </a:endParaRPr>
                    </a:p>
                  </a:txBody>
                  <a:tcPr marL="68580" marR="68580" marT="0" marB="0"/>
                </a:tc>
                <a:tc>
                  <a:txBody>
                    <a:bodyPr/>
                    <a:lstStyle/>
                    <a:p>
                      <a:pPr algn="ctr">
                        <a:lnSpc>
                          <a:spcPct val="115000"/>
                        </a:lnSpc>
                      </a:pPr>
                      <a:r>
                        <a:rPr lang="fr-BE" sz="1300">
                          <a:effectLst/>
                          <a:latin typeface="+mn-lt"/>
                        </a:rPr>
                        <a:t>NT</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VP</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VN</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FP</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FN</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SEN</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SP</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PPV</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NPV</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dirty="0">
                          <a:solidFill>
                            <a:schemeClr val="bg1"/>
                          </a:solidFill>
                          <a:effectLst/>
                          <a:latin typeface="+mn-lt"/>
                        </a:rPr>
                        <a:t>Ex </a:t>
                      </a:r>
                      <a:r>
                        <a:rPr lang="fr-BE" sz="1300" dirty="0" err="1">
                          <a:solidFill>
                            <a:schemeClr val="bg1"/>
                          </a:solidFill>
                          <a:effectLst/>
                          <a:latin typeface="+mn-lt"/>
                        </a:rPr>
                        <a:t>Tot</a:t>
                      </a:r>
                      <a:endParaRPr lang="fr-BE" sz="13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8515"/>
                  </a:ext>
                </a:extLst>
              </a:tr>
              <a:tr h="197169">
                <a:tc>
                  <a:txBody>
                    <a:bodyPr/>
                    <a:lstStyle/>
                    <a:p>
                      <a:pPr algn="l">
                        <a:lnSpc>
                          <a:spcPct val="115000"/>
                        </a:lnSpc>
                      </a:pPr>
                      <a:r>
                        <a:rPr lang="fr-BE" sz="1300">
                          <a:effectLst/>
                          <a:latin typeface="+mn-lt"/>
                        </a:rPr>
                        <a:t>ED : % perfusion J 19 à J22 : G</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2360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1034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1004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289</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36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solidFill>
                            <a:schemeClr val="tx1"/>
                          </a:solidFill>
                          <a:effectLst/>
                          <a:latin typeface="+mn-lt"/>
                        </a:rPr>
                        <a:t>86</a:t>
                      </a:r>
                      <a:endParaRPr lang="fr-BE" sz="13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174099517"/>
                  </a:ext>
                </a:extLst>
              </a:tr>
              <a:tr h="197169">
                <a:tc>
                  <a:txBody>
                    <a:bodyPr/>
                    <a:lstStyle/>
                    <a:p>
                      <a:pPr algn="l">
                        <a:lnSpc>
                          <a:spcPct val="115000"/>
                        </a:lnSpc>
                      </a:pPr>
                      <a:r>
                        <a:rPr lang="fr-BE" sz="1300">
                          <a:effectLst/>
                          <a:latin typeface="+mn-lt"/>
                        </a:rPr>
                        <a:t>ED : % perfusion J 19 à J22 : V</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2911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1230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1188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433</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49</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73</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solidFill>
                            <a:schemeClr val="tx1"/>
                          </a:solidFill>
                          <a:effectLst/>
                          <a:latin typeface="+mn-lt"/>
                        </a:rPr>
                        <a:t>83</a:t>
                      </a:r>
                      <a:endParaRPr lang="fr-BE" sz="13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1517244870"/>
                  </a:ext>
                </a:extLst>
              </a:tr>
              <a:tr h="197169">
                <a:tc>
                  <a:txBody>
                    <a:bodyPr/>
                    <a:lstStyle/>
                    <a:p>
                      <a:pPr algn="l">
                        <a:lnSpc>
                          <a:spcPct val="115000"/>
                        </a:lnSpc>
                      </a:pPr>
                      <a:r>
                        <a:rPr lang="fr-BE" sz="1300">
                          <a:effectLst/>
                          <a:latin typeface="+mn-lt"/>
                        </a:rPr>
                        <a:t>ED : % perfusion J 19 à J22 : G+V</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5271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2264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2192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722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85</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75</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effectLst/>
                          <a:latin typeface="+mn-lt"/>
                        </a:rPr>
                        <a:t>76</a:t>
                      </a:r>
                      <a:endParaRPr lang="fr-BE" sz="1300" dirty="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effectLst/>
                          <a:latin typeface="+mn-lt"/>
                        </a:rPr>
                        <a:t>96</a:t>
                      </a:r>
                      <a:endParaRPr lang="fr-BE" sz="1300" dirty="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solidFill>
                            <a:schemeClr val="tx1"/>
                          </a:solidFill>
                          <a:effectLst/>
                          <a:latin typeface="+mn-lt"/>
                        </a:rPr>
                        <a:t>85</a:t>
                      </a:r>
                      <a:endParaRPr lang="fr-BE" sz="13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2967216818"/>
                  </a:ext>
                </a:extLst>
              </a:tr>
              <a:tr h="197169">
                <a:tc>
                  <a:txBody>
                    <a:bodyPr/>
                    <a:lstStyle/>
                    <a:p>
                      <a:pPr algn="l">
                        <a:lnSpc>
                          <a:spcPct val="115000"/>
                        </a:lnSpc>
                      </a:pPr>
                      <a:r>
                        <a:rPr lang="fr-BE" sz="1300">
                          <a:effectLst/>
                          <a:latin typeface="+mn-lt"/>
                        </a:rPr>
                        <a:t>ISG J 20 à J22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453</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170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177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54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52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solidFill>
                            <a:schemeClr val="tx1"/>
                          </a:solidFill>
                          <a:effectLst/>
                          <a:latin typeface="+mn-lt"/>
                        </a:rPr>
                        <a:t>77</a:t>
                      </a:r>
                      <a:endParaRPr lang="fr-BE" sz="13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40560265"/>
                  </a:ext>
                </a:extLst>
              </a:tr>
              <a:tr h="197169">
                <a:tc>
                  <a:txBody>
                    <a:bodyPr/>
                    <a:lstStyle/>
                    <a:p>
                      <a:pPr algn="l">
                        <a:lnSpc>
                          <a:spcPct val="115000"/>
                        </a:lnSpc>
                      </a:pPr>
                      <a:r>
                        <a:rPr lang="fr-BE" sz="1300">
                          <a:effectLst/>
                          <a:latin typeface="+mn-lt"/>
                        </a:rPr>
                        <a:t>P4 J 20 à J 21 (&lt;1,41 ng/mL)</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1867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787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551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215</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314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79</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64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solidFill>
                            <a:schemeClr val="tx1"/>
                          </a:solidFill>
                          <a:effectLst/>
                          <a:latin typeface="+mn-lt"/>
                        </a:rPr>
                        <a:t>72</a:t>
                      </a:r>
                      <a:endParaRPr lang="fr-BE" sz="13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4856326"/>
                  </a:ext>
                </a:extLst>
              </a:tr>
              <a:tr h="197169">
                <a:tc>
                  <a:txBody>
                    <a:bodyPr/>
                    <a:lstStyle/>
                    <a:p>
                      <a:pPr algn="l">
                        <a:lnSpc>
                          <a:spcPct val="115000"/>
                        </a:lnSpc>
                      </a:pPr>
                      <a:r>
                        <a:rPr lang="fr-BE" sz="1300">
                          <a:effectLst/>
                          <a:latin typeface="+mn-lt"/>
                        </a:rPr>
                        <a:t>PAG J 25 à J 29</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1026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554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404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46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92</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95</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solidFill>
                            <a:schemeClr val="tx1"/>
                          </a:solidFill>
                          <a:effectLst/>
                          <a:latin typeface="+mn-lt"/>
                        </a:rPr>
                        <a:t>93</a:t>
                      </a:r>
                      <a:endParaRPr lang="fr-BE" sz="130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63303910"/>
                  </a:ext>
                </a:extLst>
              </a:tr>
              <a:tr h="197169">
                <a:tc>
                  <a:txBody>
                    <a:bodyPr/>
                    <a:lstStyle/>
                    <a:p>
                      <a:pPr algn="l">
                        <a:lnSpc>
                          <a:spcPct val="115000"/>
                        </a:lnSpc>
                      </a:pPr>
                      <a:r>
                        <a:rPr lang="fr-BE" sz="1300">
                          <a:effectLst/>
                          <a:latin typeface="+mn-lt"/>
                        </a:rPr>
                        <a:t>Diamètre du CJ (&lt;15 mm)</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2197</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340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903</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96</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858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28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90</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78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51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dirty="0">
                          <a:solidFill>
                            <a:schemeClr val="tx1"/>
                          </a:solidFill>
                          <a:effectLst/>
                          <a:latin typeface="+mn-lt"/>
                        </a:rPr>
                        <a:t>57</a:t>
                      </a:r>
                      <a:endParaRPr lang="fr-BE" sz="13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38469486"/>
                  </a:ext>
                </a:extLst>
              </a:tr>
              <a:tr h="197169">
                <a:tc>
                  <a:txBody>
                    <a:bodyPr/>
                    <a:lstStyle/>
                    <a:p>
                      <a:pPr algn="l">
                        <a:lnSpc>
                          <a:spcPct val="115000"/>
                        </a:lnSpc>
                      </a:pPr>
                      <a:r>
                        <a:rPr lang="fr-BE" sz="1300">
                          <a:effectLst/>
                          <a:latin typeface="+mn-lt"/>
                        </a:rPr>
                        <a:t>Surface CJ (&lt;2cm2) </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15000"/>
                        </a:lnSpc>
                      </a:pPr>
                      <a:r>
                        <a:rPr lang="fr-BE" sz="1300">
                          <a:effectLst/>
                          <a:latin typeface="+mn-lt"/>
                        </a:rPr>
                        <a:t>111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41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61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1</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88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84</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a:effectLst/>
                          <a:latin typeface="+mn-lt"/>
                        </a:rPr>
                        <a:t>98</a:t>
                      </a:r>
                      <a:endParaRPr lang="fr-BE" sz="1300">
                        <a:solidFill>
                          <a:srgbClr val="365F91"/>
                        </a:solidFill>
                        <a:effectLst/>
                        <a:latin typeface="+mn-lt"/>
                        <a:ea typeface="Calibri" panose="020F0502020204030204" pitchFamily="34" charset="0"/>
                        <a:cs typeface="Arial" panose="020B0604020202020204" pitchFamily="34" charset="0"/>
                      </a:endParaRPr>
                    </a:p>
                  </a:txBody>
                  <a:tcPr marL="68580" marR="68580" marT="0" marB="0" anchor="b"/>
                </a:tc>
                <a:tc>
                  <a:txBody>
                    <a:bodyPr/>
                    <a:lstStyle/>
                    <a:p>
                      <a:pPr algn="ctr">
                        <a:lnSpc>
                          <a:spcPct val="115000"/>
                        </a:lnSpc>
                      </a:pPr>
                      <a:r>
                        <a:rPr lang="fr-BE" sz="1300" dirty="0">
                          <a:solidFill>
                            <a:schemeClr val="tx1"/>
                          </a:solidFill>
                          <a:effectLst/>
                          <a:latin typeface="+mn-lt"/>
                        </a:rPr>
                        <a:t>92</a:t>
                      </a:r>
                      <a:endParaRPr lang="fr-BE" sz="1300" dirty="0">
                        <a:solidFill>
                          <a:schemeClr val="tx1"/>
                        </a:solidFill>
                        <a:effectLst/>
                        <a:latin typeface="+mn-lt"/>
                        <a:ea typeface="Calibri" panose="020F0502020204030204" pitchFamily="34" charset="0"/>
                        <a:cs typeface="Arial" panose="020B0604020202020204" pitchFamily="34" charset="0"/>
                      </a:endParaRPr>
                    </a:p>
                  </a:txBody>
                  <a:tcPr marL="68580" marR="68580" marT="0" marB="0" anchor="b"/>
                </a:tc>
                <a:extLst>
                  <a:ext uri="{0D108BD9-81ED-4DB2-BD59-A6C34878D82A}">
                    <a16:rowId xmlns:a16="http://schemas.microsoft.com/office/drawing/2014/main" val="3875412645"/>
                  </a:ext>
                </a:extLst>
              </a:tr>
            </a:tbl>
          </a:graphicData>
        </a:graphic>
      </p:graphicFrame>
      <p:sp>
        <p:nvSpPr>
          <p:cNvPr id="4" name="ZoneTexte 3">
            <a:extLst>
              <a:ext uri="{FF2B5EF4-FFF2-40B4-BE49-F238E27FC236}">
                <a16:creationId xmlns:a16="http://schemas.microsoft.com/office/drawing/2014/main" id="{01002B54-F844-31EB-3B5F-F6D0BA6F2D78}"/>
              </a:ext>
            </a:extLst>
          </p:cNvPr>
          <p:cNvSpPr txBox="1"/>
          <p:nvPr/>
        </p:nvSpPr>
        <p:spPr>
          <a:xfrm>
            <a:off x="539551" y="3471058"/>
            <a:ext cx="8115851" cy="612860"/>
          </a:xfrm>
          <a:prstGeom prst="rect">
            <a:avLst/>
          </a:prstGeom>
          <a:noFill/>
        </p:spPr>
        <p:txBody>
          <a:bodyPr wrap="square">
            <a:spAutoFit/>
          </a:bodyPr>
          <a:lstStyle/>
          <a:p>
            <a:pPr algn="just">
              <a:lnSpc>
                <a:spcPct val="115000"/>
              </a:lnSpc>
            </a:pPr>
            <a:r>
              <a:rPr lang="fr-BE" sz="1000" dirty="0">
                <a:effectLst/>
                <a:latin typeface="Calibri" panose="020F0502020204030204" pitchFamily="34" charset="0"/>
                <a:ea typeface="Calibri" panose="020F0502020204030204" pitchFamily="34" charset="0"/>
                <a:cs typeface="Arial" panose="020B0604020202020204" pitchFamily="34" charset="0"/>
              </a:rPr>
              <a:t>ED : </a:t>
            </a:r>
            <a:r>
              <a:rPr lang="fr-BE" sz="1000" dirty="0" err="1">
                <a:effectLst/>
                <a:latin typeface="Calibri" panose="020F0502020204030204" pitchFamily="34" charset="0"/>
                <a:ea typeface="Calibri" panose="020F0502020204030204" pitchFamily="34" charset="0"/>
                <a:cs typeface="Arial" panose="020B0604020202020204" pitchFamily="34" charset="0"/>
              </a:rPr>
              <a:t>Écho-Doppler</a:t>
            </a:r>
            <a:r>
              <a:rPr lang="fr-BE" sz="1000" dirty="0">
                <a:effectLst/>
                <a:latin typeface="Calibri" panose="020F0502020204030204" pitchFamily="34" charset="0"/>
                <a:ea typeface="Calibri" panose="020F0502020204030204" pitchFamily="34" charset="0"/>
                <a:cs typeface="Arial" panose="020B0604020202020204" pitchFamily="34" charset="0"/>
              </a:rPr>
              <a:t>, Ex </a:t>
            </a:r>
            <a:r>
              <a:rPr lang="fr-BE" sz="1000" dirty="0" err="1">
                <a:effectLst/>
                <a:latin typeface="Calibri" panose="020F0502020204030204" pitchFamily="34" charset="0"/>
                <a:ea typeface="Calibri" panose="020F0502020204030204" pitchFamily="34" charset="0"/>
                <a:cs typeface="Arial" panose="020B0604020202020204" pitchFamily="34" charset="0"/>
              </a:rPr>
              <a:t>Tot</a:t>
            </a:r>
            <a:r>
              <a:rPr lang="fr-BE" sz="1000" dirty="0">
                <a:effectLst/>
                <a:latin typeface="Calibri" panose="020F0502020204030204" pitchFamily="34" charset="0"/>
                <a:ea typeface="Calibri" panose="020F0502020204030204" pitchFamily="34" charset="0"/>
                <a:cs typeface="Arial" panose="020B0604020202020204" pitchFamily="34" charset="0"/>
              </a:rPr>
              <a:t> : </a:t>
            </a:r>
            <a:r>
              <a:rPr lang="fr-BE" sz="1000" dirty="0" err="1">
                <a:effectLst/>
                <a:latin typeface="Calibri" panose="020F0502020204030204" pitchFamily="34" charset="0"/>
                <a:ea typeface="Calibri" panose="020F0502020204030204" pitchFamily="34" charset="0"/>
                <a:cs typeface="Arial" panose="020B0604020202020204" pitchFamily="34" charset="0"/>
              </a:rPr>
              <a:t>Exatitude</a:t>
            </a:r>
            <a:r>
              <a:rPr lang="fr-BE" sz="1000" dirty="0">
                <a:effectLst/>
                <a:latin typeface="Calibri" panose="020F0502020204030204" pitchFamily="34" charset="0"/>
                <a:ea typeface="Calibri" panose="020F0502020204030204" pitchFamily="34" charset="0"/>
                <a:cs typeface="Arial" panose="020B0604020202020204" pitchFamily="34" charset="0"/>
              </a:rPr>
              <a:t> totale des constats positifs et négatifs, FP : Faux positifs, FN : Faux négatifs, G : Génisse, ISG : </a:t>
            </a:r>
            <a:r>
              <a:rPr lang="fr-BE" sz="1000" dirty="0" err="1">
                <a:effectLst/>
                <a:latin typeface="Calibri" panose="020F0502020204030204" pitchFamily="34" charset="0"/>
                <a:ea typeface="Calibri" panose="020F0502020204030204" pitchFamily="34" charset="0"/>
                <a:cs typeface="Arial" panose="020B0604020202020204" pitchFamily="34" charset="0"/>
              </a:rPr>
              <a:t>interferon</a:t>
            </a:r>
            <a:r>
              <a:rPr lang="fr-BE" sz="1000" dirty="0">
                <a:effectLst/>
                <a:latin typeface="Calibri" panose="020F0502020204030204" pitchFamily="34" charset="0"/>
                <a:ea typeface="Calibri" panose="020F0502020204030204" pitchFamily="34" charset="0"/>
                <a:cs typeface="Arial" panose="020B0604020202020204" pitchFamily="34" charset="0"/>
              </a:rPr>
              <a:t> </a:t>
            </a:r>
            <a:r>
              <a:rPr lang="fr-BE" sz="1000" dirty="0" err="1">
                <a:effectLst/>
                <a:latin typeface="Calibri" panose="020F0502020204030204" pitchFamily="34" charset="0"/>
                <a:ea typeface="Calibri" panose="020F0502020204030204" pitchFamily="34" charset="0"/>
                <a:cs typeface="Arial" panose="020B0604020202020204" pitchFamily="34" charset="0"/>
              </a:rPr>
              <a:t>stimulated</a:t>
            </a:r>
            <a:r>
              <a:rPr lang="fr-BE" sz="1000" dirty="0">
                <a:effectLst/>
                <a:latin typeface="Calibri" panose="020F0502020204030204" pitchFamily="34" charset="0"/>
                <a:ea typeface="Calibri" panose="020F0502020204030204" pitchFamily="34" charset="0"/>
                <a:cs typeface="Arial" panose="020B0604020202020204" pitchFamily="34" charset="0"/>
              </a:rPr>
              <a:t> </a:t>
            </a:r>
            <a:r>
              <a:rPr lang="fr-BE" sz="1000" dirty="0" err="1">
                <a:effectLst/>
                <a:latin typeface="Calibri" panose="020F0502020204030204" pitchFamily="34" charset="0"/>
                <a:ea typeface="Calibri" panose="020F0502020204030204" pitchFamily="34" charset="0"/>
                <a:cs typeface="Arial" panose="020B0604020202020204" pitchFamily="34" charset="0"/>
              </a:rPr>
              <a:t>genes</a:t>
            </a:r>
            <a:r>
              <a:rPr lang="fr-BE" sz="1000" dirty="0">
                <a:effectLst/>
                <a:latin typeface="Calibri" panose="020F0502020204030204" pitchFamily="34" charset="0"/>
                <a:ea typeface="Calibri" panose="020F0502020204030204" pitchFamily="34" charset="0"/>
                <a:cs typeface="Arial" panose="020B0604020202020204" pitchFamily="34" charset="0"/>
              </a:rPr>
              <a:t>, NPV : Valeur prédictive des constats négatifs, PPV : valeur prédictive des constats positifs, P4 : Progestérone, PAG : Protéine associée à la gestation, SEN : Sensibilité, SP : Spécificité, V : Vache, VP : Vrais positifs ; VN : Vrais négatifs,</a:t>
            </a:r>
          </a:p>
        </p:txBody>
      </p:sp>
      <p:sp>
        <p:nvSpPr>
          <p:cNvPr id="7" name="Flèche : bas 6">
            <a:extLst>
              <a:ext uri="{FF2B5EF4-FFF2-40B4-BE49-F238E27FC236}">
                <a16:creationId xmlns:a16="http://schemas.microsoft.com/office/drawing/2014/main" id="{EA67EF5F-74EB-B450-766E-5BC2B2FFFB53}"/>
              </a:ext>
            </a:extLst>
          </p:cNvPr>
          <p:cNvSpPr/>
          <p:nvPr/>
        </p:nvSpPr>
        <p:spPr>
          <a:xfrm>
            <a:off x="8295363" y="864747"/>
            <a:ext cx="360040" cy="38839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lumMod val="75000"/>
                </a:schemeClr>
              </a:solidFill>
            </a:endParaRPr>
          </a:p>
        </p:txBody>
      </p:sp>
      <p:sp>
        <p:nvSpPr>
          <p:cNvPr id="8" name="Rectangle : coins arrondis 7">
            <a:extLst>
              <a:ext uri="{FF2B5EF4-FFF2-40B4-BE49-F238E27FC236}">
                <a16:creationId xmlns:a16="http://schemas.microsoft.com/office/drawing/2014/main" id="{89E29C92-D74E-1C75-D684-1A0F2BBB1584}"/>
              </a:ext>
            </a:extLst>
          </p:cNvPr>
          <p:cNvSpPr/>
          <p:nvPr/>
        </p:nvSpPr>
        <p:spPr>
          <a:xfrm>
            <a:off x="527099" y="195486"/>
            <a:ext cx="6120680" cy="38839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BE" sz="1600" dirty="0"/>
              <a:t>Comparaison de 6 critères de constat de gestation (Hanzen et al. 2024)  </a:t>
            </a:r>
          </a:p>
        </p:txBody>
      </p:sp>
    </p:spTree>
    <p:extLst>
      <p:ext uri="{BB962C8B-B14F-4D97-AF65-F5344CB8AC3E}">
        <p14:creationId xmlns:p14="http://schemas.microsoft.com/office/powerpoint/2010/main" val="1540634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608" y="1704598"/>
            <a:ext cx="7056784" cy="2448272"/>
          </a:xfrm>
        </p:spPr>
        <p:txBody>
          <a:bodyPr>
            <a:normAutofit/>
          </a:bodyPr>
          <a:lstStyle/>
          <a:p>
            <a:pPr marL="514350" indent="-514350">
              <a:buFont typeface="+mj-lt"/>
              <a:buAutoNum type="arabicPeriod"/>
            </a:pPr>
            <a:r>
              <a:rPr lang="fr-BE" sz="2000" dirty="0">
                <a:solidFill>
                  <a:schemeClr val="bg1"/>
                </a:solidFill>
              </a:rPr>
              <a:t>La synthèse de progestérone est proportionnelle au degré </a:t>
            </a:r>
            <a:br>
              <a:rPr lang="fr-BE" sz="2000" dirty="0">
                <a:solidFill>
                  <a:schemeClr val="bg1"/>
                </a:solidFill>
              </a:rPr>
            </a:br>
            <a:r>
              <a:rPr lang="fr-BE" sz="2000" dirty="0">
                <a:solidFill>
                  <a:schemeClr val="bg1"/>
                </a:solidFill>
              </a:rPr>
              <a:t>de vascularisation du corps jaune.</a:t>
            </a:r>
          </a:p>
          <a:p>
            <a:pPr marL="514350" indent="-514350">
              <a:buFont typeface="+mj-lt"/>
              <a:buAutoNum type="arabicPeriod"/>
            </a:pPr>
            <a:r>
              <a:rPr lang="fr-BE" sz="2000" dirty="0">
                <a:solidFill>
                  <a:schemeClr val="bg1"/>
                </a:solidFill>
              </a:rPr>
              <a:t>Au moment du transfert (J7) l’analyse du flux sanguin du </a:t>
            </a:r>
            <a:r>
              <a:rPr lang="fr-BE" sz="2000" dirty="0" err="1">
                <a:solidFill>
                  <a:schemeClr val="bg1"/>
                </a:solidFill>
              </a:rPr>
              <a:t>CJ</a:t>
            </a:r>
            <a:r>
              <a:rPr lang="fr-BE" sz="2000" dirty="0">
                <a:solidFill>
                  <a:schemeClr val="bg1"/>
                </a:solidFill>
              </a:rPr>
              <a:t> permet de pronostiquer une gestation.  </a:t>
            </a:r>
          </a:p>
          <a:p>
            <a:pPr marL="514350" indent="-514350">
              <a:buFont typeface="+mj-lt"/>
              <a:buAutoNum type="arabicPeriod"/>
            </a:pPr>
            <a:r>
              <a:rPr lang="fr-BE" sz="2000" dirty="0">
                <a:solidFill>
                  <a:schemeClr val="bg1"/>
                </a:solidFill>
              </a:rPr>
              <a:t>Au 21</a:t>
            </a:r>
            <a:r>
              <a:rPr lang="fr-BE" sz="2000" baseline="30000" dirty="0">
                <a:solidFill>
                  <a:schemeClr val="bg1"/>
                </a:solidFill>
              </a:rPr>
              <a:t>ème</a:t>
            </a:r>
            <a:r>
              <a:rPr lang="fr-BE" sz="2000" dirty="0">
                <a:solidFill>
                  <a:schemeClr val="bg1"/>
                </a:solidFill>
              </a:rPr>
              <a:t> jour de gestation, l’écho-Doppler permet plus d’identifier les animaux non-gestants que gestants. </a:t>
            </a:r>
          </a:p>
          <a:p>
            <a:pPr marL="514350" indent="-514350">
              <a:buFont typeface="+mj-lt"/>
              <a:buAutoNum type="arabicPeriod"/>
            </a:pPr>
            <a:r>
              <a:rPr lang="fr-BE" sz="2000" dirty="0">
                <a:solidFill>
                  <a:schemeClr val="bg1"/>
                </a:solidFill>
              </a:rPr>
              <a:t>Le recours à l‘écho-Doppler requiert une réelle expertise</a:t>
            </a:r>
          </a:p>
          <a:p>
            <a:pPr marL="514350" indent="-514350">
              <a:buFont typeface="+mj-lt"/>
              <a:buAutoNum type="arabicPeriod"/>
            </a:pPr>
            <a:endParaRPr lang="fr-BE" sz="2000" dirty="0">
              <a:solidFill>
                <a:schemeClr val="bg1"/>
              </a:solidFill>
            </a:endParaRPr>
          </a:p>
        </p:txBody>
      </p:sp>
      <p:sp>
        <p:nvSpPr>
          <p:cNvPr id="4" name="Rectangle à coins arrondis 3"/>
          <p:cNvSpPr/>
          <p:nvPr/>
        </p:nvSpPr>
        <p:spPr>
          <a:xfrm>
            <a:off x="179512" y="123478"/>
            <a:ext cx="5544616" cy="576064"/>
          </a:xfrm>
          <a:prstGeom prst="roundRect">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3200" dirty="0"/>
              <a:t>Que devriez-vous retenir ?</a:t>
            </a:r>
          </a:p>
        </p:txBody>
      </p:sp>
      <p:sp>
        <p:nvSpPr>
          <p:cNvPr id="5" name="Ellipse 4"/>
          <p:cNvSpPr/>
          <p:nvPr/>
        </p:nvSpPr>
        <p:spPr>
          <a:xfrm>
            <a:off x="323528" y="915566"/>
            <a:ext cx="8136904" cy="388843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464253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TIMING" val="|12.6|3.2|11.9|5.5|15.2|4.8|20.9|26|33.5|62.7|10.5|69.9|0.4|34.6|2.5|21.4|23.4|43.7|30.5|32.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48876</TotalTime>
  <Words>10427</Words>
  <Application>Microsoft Office PowerPoint</Application>
  <PresentationFormat>Affichage à l'écran (16:9)</PresentationFormat>
  <Paragraphs>1683</Paragraphs>
  <Slides>101</Slides>
  <Notes>12</Notes>
  <HiddenSlides>0</HiddenSlides>
  <MMClips>0</MMClips>
  <ScaleCrop>false</ScaleCrop>
  <HeadingPairs>
    <vt:vector size="8" baseType="variant">
      <vt:variant>
        <vt:lpstr>Polices utilisées</vt:lpstr>
      </vt:variant>
      <vt:variant>
        <vt:i4>9</vt:i4>
      </vt:variant>
      <vt:variant>
        <vt:lpstr>Thème</vt:lpstr>
      </vt:variant>
      <vt:variant>
        <vt:i4>1</vt:i4>
      </vt:variant>
      <vt:variant>
        <vt:lpstr>Serveurs OLE incorporés</vt:lpstr>
      </vt:variant>
      <vt:variant>
        <vt:i4>1</vt:i4>
      </vt:variant>
      <vt:variant>
        <vt:lpstr>Titres des diapositives</vt:lpstr>
      </vt:variant>
      <vt:variant>
        <vt:i4>101</vt:i4>
      </vt:variant>
    </vt:vector>
  </HeadingPairs>
  <TitlesOfParts>
    <vt:vector size="112" baseType="lpstr">
      <vt:lpstr>Arial</vt:lpstr>
      <vt:lpstr>Arial Narrow</vt:lpstr>
      <vt:lpstr>Calibri</vt:lpstr>
      <vt:lpstr>Charis SIL</vt:lpstr>
      <vt:lpstr>Lato Light</vt:lpstr>
      <vt:lpstr>Poppins</vt:lpstr>
      <vt:lpstr>Times New Roman</vt:lpstr>
      <vt:lpstr>Verdana</vt:lpstr>
      <vt:lpstr>Wingdings</vt:lpstr>
      <vt:lpstr>Thème Office</vt:lpstr>
      <vt:lpstr>Photo Editor Photo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corps jaune de dioestrus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Degré d ’exactitude du diagnostic du corps jaune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User</dc:creator>
  <cp:lastModifiedBy>Christian Hanzen</cp:lastModifiedBy>
  <cp:revision>438</cp:revision>
  <dcterms:created xsi:type="dcterms:W3CDTF">2020-09-27T07:38:57Z</dcterms:created>
  <dcterms:modified xsi:type="dcterms:W3CDTF">2025-01-23T08:51:43Z</dcterms:modified>
</cp:coreProperties>
</file>