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74" r:id="rId5"/>
    <p:sldId id="259" r:id="rId6"/>
    <p:sldId id="258" r:id="rId7"/>
    <p:sldId id="263" r:id="rId8"/>
    <p:sldId id="262" r:id="rId9"/>
    <p:sldId id="275" r:id="rId10"/>
    <p:sldId id="261" r:id="rId11"/>
    <p:sldId id="264" r:id="rId12"/>
    <p:sldId id="270" r:id="rId13"/>
    <p:sldId id="265" r:id="rId14"/>
    <p:sldId id="266" r:id="rId15"/>
    <p:sldId id="269" r:id="rId16"/>
    <p:sldId id="267" r:id="rId17"/>
    <p:sldId id="277" r:id="rId18"/>
    <p:sldId id="271" r:id="rId19"/>
    <p:sldId id="268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982" autoAdjust="0"/>
  </p:normalViewPr>
  <p:slideViewPr>
    <p:cSldViewPr snapToGrid="0">
      <p:cViewPr varScale="1">
        <p:scale>
          <a:sx n="97" d="100"/>
          <a:sy n="97" d="100"/>
        </p:scale>
        <p:origin x="10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B1DDB8-1724-4930-B64C-F86C6B18382D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32D03657-7E02-4F86-B635-E4F2EEF06633}">
      <dgm:prSet phldrT="[Texte]"/>
      <dgm:spPr/>
      <dgm:t>
        <a:bodyPr/>
        <a:lstStyle/>
        <a:p>
          <a:r>
            <a:rPr lang="fr-FR" dirty="0"/>
            <a:t>MS1</a:t>
          </a:r>
          <a:endParaRPr lang="fr-BE" dirty="0"/>
        </a:p>
      </dgm:t>
    </dgm:pt>
    <dgm:pt modelId="{37082047-7A6C-489F-A595-6D7A7F80615B}" type="parTrans" cxnId="{C61A3B07-71DB-4B79-AADE-A3B0C9804E15}">
      <dgm:prSet/>
      <dgm:spPr/>
      <dgm:t>
        <a:bodyPr/>
        <a:lstStyle/>
        <a:p>
          <a:endParaRPr lang="fr-BE"/>
        </a:p>
      </dgm:t>
    </dgm:pt>
    <dgm:pt modelId="{1F2036B8-4112-497F-B275-4DCD8689119D}" type="sibTrans" cxnId="{C61A3B07-71DB-4B79-AADE-A3B0C9804E15}">
      <dgm:prSet/>
      <dgm:spPr/>
      <dgm:t>
        <a:bodyPr/>
        <a:lstStyle/>
        <a:p>
          <a:endParaRPr lang="fr-BE"/>
        </a:p>
      </dgm:t>
    </dgm:pt>
    <dgm:pt modelId="{24843DF8-DDB2-4779-A635-FA07B09575A4}">
      <dgm:prSet phldrT="[Texte]"/>
      <dgm:spPr>
        <a:solidFill>
          <a:schemeClr val="accent2"/>
        </a:solidFill>
      </dgm:spPr>
      <dgm:t>
        <a:bodyPr/>
        <a:lstStyle/>
        <a:p>
          <a:r>
            <a:rPr lang="fr-FR" dirty="0"/>
            <a:t>MS3</a:t>
          </a:r>
          <a:endParaRPr lang="fr-BE" dirty="0"/>
        </a:p>
      </dgm:t>
    </dgm:pt>
    <dgm:pt modelId="{E0E5BB10-296F-46F0-8CB3-C9EA41E7B4C6}" type="parTrans" cxnId="{C697B647-C417-4162-BE39-9AA1180F1189}">
      <dgm:prSet/>
      <dgm:spPr/>
      <dgm:t>
        <a:bodyPr/>
        <a:lstStyle/>
        <a:p>
          <a:endParaRPr lang="fr-BE"/>
        </a:p>
      </dgm:t>
    </dgm:pt>
    <dgm:pt modelId="{A9BAE0DB-FD60-40D8-B941-90A711CFD7E8}" type="sibTrans" cxnId="{C697B647-C417-4162-BE39-9AA1180F1189}">
      <dgm:prSet/>
      <dgm:spPr/>
      <dgm:t>
        <a:bodyPr/>
        <a:lstStyle/>
        <a:p>
          <a:endParaRPr lang="fr-BE"/>
        </a:p>
      </dgm:t>
    </dgm:pt>
    <dgm:pt modelId="{72F4E0F1-4483-4AC3-AE8D-D4F1DC8B66BC}">
      <dgm:prSet phldrT="[Texte]"/>
      <dgm:spPr>
        <a:solidFill>
          <a:srgbClr val="FF0000"/>
        </a:solidFill>
      </dgm:spPr>
      <dgm:t>
        <a:bodyPr/>
        <a:lstStyle/>
        <a:p>
          <a:r>
            <a:rPr lang="fr-FR" dirty="0"/>
            <a:t>MG</a:t>
          </a:r>
          <a:endParaRPr lang="fr-BE" dirty="0"/>
        </a:p>
      </dgm:t>
    </dgm:pt>
    <dgm:pt modelId="{2ACC7552-DC6A-42F7-A4C1-7DE495779A24}" type="parTrans" cxnId="{0DFD1B47-BC5D-47BA-B084-B3D49620F910}">
      <dgm:prSet/>
      <dgm:spPr/>
      <dgm:t>
        <a:bodyPr/>
        <a:lstStyle/>
        <a:p>
          <a:endParaRPr lang="fr-BE"/>
        </a:p>
      </dgm:t>
    </dgm:pt>
    <dgm:pt modelId="{0A347005-96FC-4486-8921-3B6FD6F0E289}" type="sibTrans" cxnId="{0DFD1B47-BC5D-47BA-B084-B3D49620F910}">
      <dgm:prSet/>
      <dgm:spPr/>
      <dgm:t>
        <a:bodyPr/>
        <a:lstStyle/>
        <a:p>
          <a:endParaRPr lang="fr-BE"/>
        </a:p>
      </dgm:t>
    </dgm:pt>
    <dgm:pt modelId="{C2770B22-B5E1-4192-8428-392F29969278}">
      <dgm:prSet phldrT="[Texte]"/>
      <dgm:spPr>
        <a:solidFill>
          <a:schemeClr val="accent6"/>
        </a:solidFill>
      </dgm:spPr>
      <dgm:t>
        <a:bodyPr/>
        <a:lstStyle/>
        <a:p>
          <a:r>
            <a:rPr lang="fr-FR" dirty="0">
              <a:solidFill>
                <a:schemeClr val="bg1"/>
              </a:solidFill>
            </a:rPr>
            <a:t>MS2</a:t>
          </a:r>
          <a:endParaRPr lang="fr-BE" dirty="0">
            <a:solidFill>
              <a:schemeClr val="bg1"/>
            </a:solidFill>
          </a:endParaRPr>
        </a:p>
      </dgm:t>
    </dgm:pt>
    <dgm:pt modelId="{8E6956DF-5710-4B46-BD59-DF3FE0A18BD9}" type="parTrans" cxnId="{C2B4178A-41F0-4DCB-8993-DE7BAD3773A5}">
      <dgm:prSet/>
      <dgm:spPr/>
      <dgm:t>
        <a:bodyPr/>
        <a:lstStyle/>
        <a:p>
          <a:endParaRPr lang="fr-BE"/>
        </a:p>
      </dgm:t>
    </dgm:pt>
    <dgm:pt modelId="{DA372600-ECC3-4ACB-A3CF-FFD29F52FAFF}" type="sibTrans" cxnId="{C2B4178A-41F0-4DCB-8993-DE7BAD3773A5}">
      <dgm:prSet/>
      <dgm:spPr/>
      <dgm:t>
        <a:bodyPr/>
        <a:lstStyle/>
        <a:p>
          <a:endParaRPr lang="fr-BE"/>
        </a:p>
      </dgm:t>
    </dgm:pt>
    <dgm:pt modelId="{C9FEC71D-644B-4A2B-8030-44183A76080C}" type="pres">
      <dgm:prSet presAssocID="{F9B1DDB8-1724-4930-B64C-F86C6B18382D}" presName="linearFlow" presStyleCnt="0">
        <dgm:presLayoutVars>
          <dgm:dir/>
          <dgm:resizeHandles val="exact"/>
        </dgm:presLayoutVars>
      </dgm:prSet>
      <dgm:spPr/>
    </dgm:pt>
    <dgm:pt modelId="{1F518F2A-53D6-4AE6-8ACE-5F7DEEC44009}" type="pres">
      <dgm:prSet presAssocID="{32D03657-7E02-4F86-B635-E4F2EEF06633}" presName="node" presStyleLbl="node1" presStyleIdx="0" presStyleCnt="4">
        <dgm:presLayoutVars>
          <dgm:bulletEnabled val="1"/>
        </dgm:presLayoutVars>
      </dgm:prSet>
      <dgm:spPr/>
    </dgm:pt>
    <dgm:pt modelId="{4CD778FF-7AB7-4903-91F7-BCA6A2399B6C}" type="pres">
      <dgm:prSet presAssocID="{1F2036B8-4112-497F-B275-4DCD8689119D}" presName="spacerL" presStyleCnt="0"/>
      <dgm:spPr/>
    </dgm:pt>
    <dgm:pt modelId="{F225CEDD-9E71-442F-A590-60BE07E9C214}" type="pres">
      <dgm:prSet presAssocID="{1F2036B8-4112-497F-B275-4DCD8689119D}" presName="sibTrans" presStyleLbl="sibTrans2D1" presStyleIdx="0" presStyleCnt="3"/>
      <dgm:spPr/>
    </dgm:pt>
    <dgm:pt modelId="{865820B1-2BE4-4A2B-8997-6B8CC733A9CC}" type="pres">
      <dgm:prSet presAssocID="{1F2036B8-4112-497F-B275-4DCD8689119D}" presName="spacerR" presStyleCnt="0"/>
      <dgm:spPr/>
    </dgm:pt>
    <dgm:pt modelId="{BECFC7E5-CA97-4A34-84DC-E007F5E432FF}" type="pres">
      <dgm:prSet presAssocID="{C2770B22-B5E1-4192-8428-392F29969278}" presName="node" presStyleLbl="node1" presStyleIdx="1" presStyleCnt="4">
        <dgm:presLayoutVars>
          <dgm:bulletEnabled val="1"/>
        </dgm:presLayoutVars>
      </dgm:prSet>
      <dgm:spPr/>
    </dgm:pt>
    <dgm:pt modelId="{CACF5426-A5BC-4D83-B54E-287CE15EA3F9}" type="pres">
      <dgm:prSet presAssocID="{DA372600-ECC3-4ACB-A3CF-FFD29F52FAFF}" presName="spacerL" presStyleCnt="0"/>
      <dgm:spPr/>
    </dgm:pt>
    <dgm:pt modelId="{1FF4D8DE-4605-4B14-9E0F-F6E015E4F4D6}" type="pres">
      <dgm:prSet presAssocID="{DA372600-ECC3-4ACB-A3CF-FFD29F52FAFF}" presName="sibTrans" presStyleLbl="sibTrans2D1" presStyleIdx="1" presStyleCnt="3"/>
      <dgm:spPr/>
    </dgm:pt>
    <dgm:pt modelId="{56A08053-FC2C-4FD9-9C2C-AE3DE73976FF}" type="pres">
      <dgm:prSet presAssocID="{DA372600-ECC3-4ACB-A3CF-FFD29F52FAFF}" presName="spacerR" presStyleCnt="0"/>
      <dgm:spPr/>
    </dgm:pt>
    <dgm:pt modelId="{2AE5D837-7E31-40E6-BADD-7268AE88E339}" type="pres">
      <dgm:prSet presAssocID="{24843DF8-DDB2-4779-A635-FA07B09575A4}" presName="node" presStyleLbl="node1" presStyleIdx="2" presStyleCnt="4">
        <dgm:presLayoutVars>
          <dgm:bulletEnabled val="1"/>
        </dgm:presLayoutVars>
      </dgm:prSet>
      <dgm:spPr/>
    </dgm:pt>
    <dgm:pt modelId="{4458A282-BBC2-40B9-88F4-51E7850F840E}" type="pres">
      <dgm:prSet presAssocID="{A9BAE0DB-FD60-40D8-B941-90A711CFD7E8}" presName="spacerL" presStyleCnt="0"/>
      <dgm:spPr/>
    </dgm:pt>
    <dgm:pt modelId="{C8E467AB-D9A1-4CEA-98D7-906DDDE67FC7}" type="pres">
      <dgm:prSet presAssocID="{A9BAE0DB-FD60-40D8-B941-90A711CFD7E8}" presName="sibTrans" presStyleLbl="sibTrans2D1" presStyleIdx="2" presStyleCnt="3"/>
      <dgm:spPr/>
    </dgm:pt>
    <dgm:pt modelId="{B48DAA6B-5DDC-43AA-A374-D7B63AB2AB3E}" type="pres">
      <dgm:prSet presAssocID="{A9BAE0DB-FD60-40D8-B941-90A711CFD7E8}" presName="spacerR" presStyleCnt="0"/>
      <dgm:spPr/>
    </dgm:pt>
    <dgm:pt modelId="{CCD41233-3975-4683-96E0-83322308210E}" type="pres">
      <dgm:prSet presAssocID="{72F4E0F1-4483-4AC3-AE8D-D4F1DC8B66BC}" presName="node" presStyleLbl="node1" presStyleIdx="3" presStyleCnt="4">
        <dgm:presLayoutVars>
          <dgm:bulletEnabled val="1"/>
        </dgm:presLayoutVars>
      </dgm:prSet>
      <dgm:spPr/>
    </dgm:pt>
  </dgm:ptLst>
  <dgm:cxnLst>
    <dgm:cxn modelId="{C61A3B07-71DB-4B79-AADE-A3B0C9804E15}" srcId="{F9B1DDB8-1724-4930-B64C-F86C6B18382D}" destId="{32D03657-7E02-4F86-B635-E4F2EEF06633}" srcOrd="0" destOrd="0" parTransId="{37082047-7A6C-489F-A595-6D7A7F80615B}" sibTransId="{1F2036B8-4112-497F-B275-4DCD8689119D}"/>
    <dgm:cxn modelId="{7AF44710-1E9C-42D5-973B-7A6EEDCDF076}" type="presOf" srcId="{F9B1DDB8-1724-4930-B64C-F86C6B18382D}" destId="{C9FEC71D-644B-4A2B-8030-44183A76080C}" srcOrd="0" destOrd="0" presId="urn:microsoft.com/office/officeart/2005/8/layout/equation1"/>
    <dgm:cxn modelId="{3FB45E1E-C4A9-427C-8A6A-D707E38F126A}" type="presOf" srcId="{24843DF8-DDB2-4779-A635-FA07B09575A4}" destId="{2AE5D837-7E31-40E6-BADD-7268AE88E339}" srcOrd="0" destOrd="0" presId="urn:microsoft.com/office/officeart/2005/8/layout/equation1"/>
    <dgm:cxn modelId="{B6F2D133-D33C-4544-A66B-F7B38B87C411}" type="presOf" srcId="{DA372600-ECC3-4ACB-A3CF-FFD29F52FAFF}" destId="{1FF4D8DE-4605-4B14-9E0F-F6E015E4F4D6}" srcOrd="0" destOrd="0" presId="urn:microsoft.com/office/officeart/2005/8/layout/equation1"/>
    <dgm:cxn modelId="{00C4EF5F-B0FF-4917-A7FF-1C01ECBA6DFE}" type="presOf" srcId="{1F2036B8-4112-497F-B275-4DCD8689119D}" destId="{F225CEDD-9E71-442F-A590-60BE07E9C214}" srcOrd="0" destOrd="0" presId="urn:microsoft.com/office/officeart/2005/8/layout/equation1"/>
    <dgm:cxn modelId="{0DFD1B47-BC5D-47BA-B084-B3D49620F910}" srcId="{F9B1DDB8-1724-4930-B64C-F86C6B18382D}" destId="{72F4E0F1-4483-4AC3-AE8D-D4F1DC8B66BC}" srcOrd="3" destOrd="0" parTransId="{2ACC7552-DC6A-42F7-A4C1-7DE495779A24}" sibTransId="{0A347005-96FC-4486-8921-3B6FD6F0E289}"/>
    <dgm:cxn modelId="{C697B647-C417-4162-BE39-9AA1180F1189}" srcId="{F9B1DDB8-1724-4930-B64C-F86C6B18382D}" destId="{24843DF8-DDB2-4779-A635-FA07B09575A4}" srcOrd="2" destOrd="0" parTransId="{E0E5BB10-296F-46F0-8CB3-C9EA41E7B4C6}" sibTransId="{A9BAE0DB-FD60-40D8-B941-90A711CFD7E8}"/>
    <dgm:cxn modelId="{BF63BF49-9C67-4E77-83D2-3057952B3C46}" type="presOf" srcId="{72F4E0F1-4483-4AC3-AE8D-D4F1DC8B66BC}" destId="{CCD41233-3975-4683-96E0-83322308210E}" srcOrd="0" destOrd="0" presId="urn:microsoft.com/office/officeart/2005/8/layout/equation1"/>
    <dgm:cxn modelId="{C2B4178A-41F0-4DCB-8993-DE7BAD3773A5}" srcId="{F9B1DDB8-1724-4930-B64C-F86C6B18382D}" destId="{C2770B22-B5E1-4192-8428-392F29969278}" srcOrd="1" destOrd="0" parTransId="{8E6956DF-5710-4B46-BD59-DF3FE0A18BD9}" sibTransId="{DA372600-ECC3-4ACB-A3CF-FFD29F52FAFF}"/>
    <dgm:cxn modelId="{8CEDBA8E-8B9B-4003-AE15-16BC09429413}" type="presOf" srcId="{C2770B22-B5E1-4192-8428-392F29969278}" destId="{BECFC7E5-CA97-4A34-84DC-E007F5E432FF}" srcOrd="0" destOrd="0" presId="urn:microsoft.com/office/officeart/2005/8/layout/equation1"/>
    <dgm:cxn modelId="{21B041EB-DA76-4B9C-BAB3-AA0D0D7B97D7}" type="presOf" srcId="{A9BAE0DB-FD60-40D8-B941-90A711CFD7E8}" destId="{C8E467AB-D9A1-4CEA-98D7-906DDDE67FC7}" srcOrd="0" destOrd="0" presId="urn:microsoft.com/office/officeart/2005/8/layout/equation1"/>
    <dgm:cxn modelId="{CCB11BFC-5004-482E-804C-C6A6F77D7F7B}" type="presOf" srcId="{32D03657-7E02-4F86-B635-E4F2EEF06633}" destId="{1F518F2A-53D6-4AE6-8ACE-5F7DEEC44009}" srcOrd="0" destOrd="0" presId="urn:microsoft.com/office/officeart/2005/8/layout/equation1"/>
    <dgm:cxn modelId="{1712C481-CF98-4753-B122-4DEF5F2E25F5}" type="presParOf" srcId="{C9FEC71D-644B-4A2B-8030-44183A76080C}" destId="{1F518F2A-53D6-4AE6-8ACE-5F7DEEC44009}" srcOrd="0" destOrd="0" presId="urn:microsoft.com/office/officeart/2005/8/layout/equation1"/>
    <dgm:cxn modelId="{DF26846E-1959-413A-AE37-D5E0BBB76A7B}" type="presParOf" srcId="{C9FEC71D-644B-4A2B-8030-44183A76080C}" destId="{4CD778FF-7AB7-4903-91F7-BCA6A2399B6C}" srcOrd="1" destOrd="0" presId="urn:microsoft.com/office/officeart/2005/8/layout/equation1"/>
    <dgm:cxn modelId="{4553355C-16BF-4395-9CCE-3ED9550CC5F6}" type="presParOf" srcId="{C9FEC71D-644B-4A2B-8030-44183A76080C}" destId="{F225CEDD-9E71-442F-A590-60BE07E9C214}" srcOrd="2" destOrd="0" presId="urn:microsoft.com/office/officeart/2005/8/layout/equation1"/>
    <dgm:cxn modelId="{20078AFC-B0AD-4003-B677-BE9510BE3D94}" type="presParOf" srcId="{C9FEC71D-644B-4A2B-8030-44183A76080C}" destId="{865820B1-2BE4-4A2B-8997-6B8CC733A9CC}" srcOrd="3" destOrd="0" presId="urn:microsoft.com/office/officeart/2005/8/layout/equation1"/>
    <dgm:cxn modelId="{02031E52-53F5-4041-940C-EAB7858775E6}" type="presParOf" srcId="{C9FEC71D-644B-4A2B-8030-44183A76080C}" destId="{BECFC7E5-CA97-4A34-84DC-E007F5E432FF}" srcOrd="4" destOrd="0" presId="urn:microsoft.com/office/officeart/2005/8/layout/equation1"/>
    <dgm:cxn modelId="{E216618E-0C32-40DF-97FD-3A2E47757041}" type="presParOf" srcId="{C9FEC71D-644B-4A2B-8030-44183A76080C}" destId="{CACF5426-A5BC-4D83-B54E-287CE15EA3F9}" srcOrd="5" destOrd="0" presId="urn:microsoft.com/office/officeart/2005/8/layout/equation1"/>
    <dgm:cxn modelId="{D7C2C03B-426A-43D4-8916-91FCAFAF9ED6}" type="presParOf" srcId="{C9FEC71D-644B-4A2B-8030-44183A76080C}" destId="{1FF4D8DE-4605-4B14-9E0F-F6E015E4F4D6}" srcOrd="6" destOrd="0" presId="urn:microsoft.com/office/officeart/2005/8/layout/equation1"/>
    <dgm:cxn modelId="{F8CF8D7D-D3C4-47DA-AF50-2E111A513BEB}" type="presParOf" srcId="{C9FEC71D-644B-4A2B-8030-44183A76080C}" destId="{56A08053-FC2C-4FD9-9C2C-AE3DE73976FF}" srcOrd="7" destOrd="0" presId="urn:microsoft.com/office/officeart/2005/8/layout/equation1"/>
    <dgm:cxn modelId="{9834556C-114C-4F46-A76C-212DCC93A8F7}" type="presParOf" srcId="{C9FEC71D-644B-4A2B-8030-44183A76080C}" destId="{2AE5D837-7E31-40E6-BADD-7268AE88E339}" srcOrd="8" destOrd="0" presId="urn:microsoft.com/office/officeart/2005/8/layout/equation1"/>
    <dgm:cxn modelId="{CFCDC664-0D82-4851-8CDE-134A202E7A40}" type="presParOf" srcId="{C9FEC71D-644B-4A2B-8030-44183A76080C}" destId="{4458A282-BBC2-40B9-88F4-51E7850F840E}" srcOrd="9" destOrd="0" presId="urn:microsoft.com/office/officeart/2005/8/layout/equation1"/>
    <dgm:cxn modelId="{11D326D0-CDCA-4A05-9BD3-CCB7528F6BA2}" type="presParOf" srcId="{C9FEC71D-644B-4A2B-8030-44183A76080C}" destId="{C8E467AB-D9A1-4CEA-98D7-906DDDE67FC7}" srcOrd="10" destOrd="0" presId="urn:microsoft.com/office/officeart/2005/8/layout/equation1"/>
    <dgm:cxn modelId="{A04ED747-12F7-4150-AABC-C33E59FC9232}" type="presParOf" srcId="{C9FEC71D-644B-4A2B-8030-44183A76080C}" destId="{B48DAA6B-5DDC-43AA-A374-D7B63AB2AB3E}" srcOrd="11" destOrd="0" presId="urn:microsoft.com/office/officeart/2005/8/layout/equation1"/>
    <dgm:cxn modelId="{1A7CB947-DEDA-48F0-B4A6-23E9049E15A1}" type="presParOf" srcId="{C9FEC71D-644B-4A2B-8030-44183A76080C}" destId="{CCD41233-3975-4683-96E0-83322308210E}" srcOrd="12" destOrd="0" presId="urn:microsoft.com/office/officeart/2005/8/layout/equation1"/>
  </dgm:cxnLst>
  <dgm:bg>
    <a:solidFill>
      <a:schemeClr val="bg1">
        <a:lumMod val="8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408FFE-96CC-47A7-BC35-F2B2724D415A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BFD66A01-5FAB-4004-A215-773D18C51F19}">
      <dgm:prSet phldrT="[Texte]"/>
      <dgm:spPr/>
      <dgm:t>
        <a:bodyPr/>
        <a:lstStyle/>
        <a:p>
          <a:r>
            <a:rPr lang="fr-FR" dirty="0"/>
            <a:t>Bases théoriques</a:t>
          </a:r>
          <a:endParaRPr lang="fr-BE" dirty="0"/>
        </a:p>
      </dgm:t>
    </dgm:pt>
    <dgm:pt modelId="{C1AC571D-6270-4F76-8B12-23977B4FAF22}" type="parTrans" cxnId="{D6CAAF77-0090-4926-917D-637CEC91EF27}">
      <dgm:prSet/>
      <dgm:spPr/>
      <dgm:t>
        <a:bodyPr/>
        <a:lstStyle/>
        <a:p>
          <a:endParaRPr lang="fr-BE"/>
        </a:p>
      </dgm:t>
    </dgm:pt>
    <dgm:pt modelId="{0C24AE6F-2F28-4029-860C-9000926737B9}" type="sibTrans" cxnId="{D6CAAF77-0090-4926-917D-637CEC91EF27}">
      <dgm:prSet/>
      <dgm:spPr/>
      <dgm:t>
        <a:bodyPr/>
        <a:lstStyle/>
        <a:p>
          <a:endParaRPr lang="fr-BE"/>
        </a:p>
      </dgm:t>
    </dgm:pt>
    <dgm:pt modelId="{257A3406-55D4-4C85-B356-3EF9E22546C8}">
      <dgm:prSet phldrT="[Texte]"/>
      <dgm:spPr/>
      <dgm:t>
        <a:bodyPr/>
        <a:lstStyle/>
        <a:p>
          <a:r>
            <a:rPr lang="fr-FR" dirty="0"/>
            <a:t>Echanges</a:t>
          </a:r>
        </a:p>
        <a:p>
          <a:r>
            <a:rPr lang="fr-FR" dirty="0"/>
            <a:t>Observation</a:t>
          </a:r>
          <a:endParaRPr lang="fr-BE" dirty="0"/>
        </a:p>
      </dgm:t>
    </dgm:pt>
    <dgm:pt modelId="{68AFAA21-B2CF-4AF5-B888-4C6F1DFFD8EC}" type="parTrans" cxnId="{0AB35D75-18A0-46D4-8634-CE7E238253BA}">
      <dgm:prSet/>
      <dgm:spPr/>
      <dgm:t>
        <a:bodyPr/>
        <a:lstStyle/>
        <a:p>
          <a:endParaRPr lang="fr-BE"/>
        </a:p>
      </dgm:t>
    </dgm:pt>
    <dgm:pt modelId="{A226940E-F2A4-45E9-83CD-AD49B6D97811}" type="sibTrans" cxnId="{0AB35D75-18A0-46D4-8634-CE7E238253BA}">
      <dgm:prSet/>
      <dgm:spPr/>
      <dgm:t>
        <a:bodyPr/>
        <a:lstStyle/>
        <a:p>
          <a:endParaRPr lang="fr-BE"/>
        </a:p>
      </dgm:t>
    </dgm:pt>
    <dgm:pt modelId="{0F3DB7FE-1B28-4FE0-898B-505478C5042B}">
      <dgm:prSet phldrT="[Texte]"/>
      <dgm:spPr/>
      <dgm:t>
        <a:bodyPr/>
        <a:lstStyle/>
        <a:p>
          <a:r>
            <a:rPr lang="fr-FR" dirty="0"/>
            <a:t>Evaluation</a:t>
          </a:r>
          <a:endParaRPr lang="fr-BE" dirty="0"/>
        </a:p>
      </dgm:t>
    </dgm:pt>
    <dgm:pt modelId="{8D295407-B438-4EEC-B8A5-CDC6FA4E9F7E}" type="parTrans" cxnId="{8A7F973C-E00A-4E0A-A7E3-40EAE79C8A03}">
      <dgm:prSet/>
      <dgm:spPr/>
      <dgm:t>
        <a:bodyPr/>
        <a:lstStyle/>
        <a:p>
          <a:endParaRPr lang="fr-BE"/>
        </a:p>
      </dgm:t>
    </dgm:pt>
    <dgm:pt modelId="{48A3382C-A7D0-43CF-82A4-2C4244718F09}" type="sibTrans" cxnId="{8A7F973C-E00A-4E0A-A7E3-40EAE79C8A03}">
      <dgm:prSet/>
      <dgm:spPr/>
      <dgm:t>
        <a:bodyPr/>
        <a:lstStyle/>
        <a:p>
          <a:endParaRPr lang="fr-BE"/>
        </a:p>
      </dgm:t>
    </dgm:pt>
    <dgm:pt modelId="{318A28BD-A0D7-45A8-BAA0-208154B7C511}">
      <dgm:prSet phldrT="[Texte]"/>
      <dgm:spPr/>
      <dgm:t>
        <a:bodyPr/>
        <a:lstStyle/>
        <a:p>
          <a:r>
            <a:rPr lang="fr-FR" dirty="0"/>
            <a:t>Pratique par simulation</a:t>
          </a:r>
          <a:endParaRPr lang="fr-BE" dirty="0"/>
        </a:p>
      </dgm:t>
    </dgm:pt>
    <dgm:pt modelId="{1F11DC55-A837-49B1-802B-9584AA09BF5D}" type="parTrans" cxnId="{74426F1D-79B2-4EED-B240-B7258FDDD76A}">
      <dgm:prSet/>
      <dgm:spPr/>
      <dgm:t>
        <a:bodyPr/>
        <a:lstStyle/>
        <a:p>
          <a:endParaRPr lang="fr-BE"/>
        </a:p>
      </dgm:t>
    </dgm:pt>
    <dgm:pt modelId="{F4BB4F20-476C-44C3-8A0D-8124FD2E263F}" type="sibTrans" cxnId="{74426F1D-79B2-4EED-B240-B7258FDDD76A}">
      <dgm:prSet/>
      <dgm:spPr/>
      <dgm:t>
        <a:bodyPr/>
        <a:lstStyle/>
        <a:p>
          <a:endParaRPr lang="fr-BE"/>
        </a:p>
      </dgm:t>
    </dgm:pt>
    <dgm:pt modelId="{CECC13E2-AFFD-4CC7-B267-C4BEC18CD48D}" type="pres">
      <dgm:prSet presAssocID="{C9408FFE-96CC-47A7-BC35-F2B2724D415A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C059E8FF-6F9D-4C7A-BC47-9497A40669A1}" type="pres">
      <dgm:prSet presAssocID="{BFD66A01-5FAB-4004-A215-773D18C51F19}" presName="Accent1" presStyleCnt="0"/>
      <dgm:spPr/>
    </dgm:pt>
    <dgm:pt modelId="{CD62CB83-2FFD-43EB-BDC3-8B7EC00AFDE8}" type="pres">
      <dgm:prSet presAssocID="{BFD66A01-5FAB-4004-A215-773D18C51F19}" presName="Accent" presStyleLbl="node1" presStyleIdx="0" presStyleCnt="4"/>
      <dgm:spPr/>
    </dgm:pt>
    <dgm:pt modelId="{2C06ADF5-9CCF-4B74-A434-42365AB808F3}" type="pres">
      <dgm:prSet presAssocID="{BFD66A01-5FAB-4004-A215-773D18C51F19}" presName="Parent1" presStyleLbl="revTx" presStyleIdx="0" presStyleCnt="4">
        <dgm:presLayoutVars>
          <dgm:chMax val="1"/>
          <dgm:chPref val="1"/>
          <dgm:bulletEnabled val="1"/>
        </dgm:presLayoutVars>
      </dgm:prSet>
      <dgm:spPr/>
    </dgm:pt>
    <dgm:pt modelId="{382026EA-52AA-42FB-94D2-66C623FF8A37}" type="pres">
      <dgm:prSet presAssocID="{257A3406-55D4-4C85-B356-3EF9E22546C8}" presName="Accent2" presStyleCnt="0"/>
      <dgm:spPr/>
    </dgm:pt>
    <dgm:pt modelId="{0B599D4F-88B0-4D1D-A177-8E3E44B5A4D1}" type="pres">
      <dgm:prSet presAssocID="{257A3406-55D4-4C85-B356-3EF9E22546C8}" presName="Accent" presStyleLbl="node1" presStyleIdx="1" presStyleCnt="4"/>
      <dgm:spPr/>
    </dgm:pt>
    <dgm:pt modelId="{3F262783-50F0-4D8D-891E-1D3634F80D68}" type="pres">
      <dgm:prSet presAssocID="{257A3406-55D4-4C85-B356-3EF9E22546C8}" presName="Parent2" presStyleLbl="revTx" presStyleIdx="1" presStyleCnt="4">
        <dgm:presLayoutVars>
          <dgm:chMax val="1"/>
          <dgm:chPref val="1"/>
          <dgm:bulletEnabled val="1"/>
        </dgm:presLayoutVars>
      </dgm:prSet>
      <dgm:spPr/>
    </dgm:pt>
    <dgm:pt modelId="{EA2DF18C-8886-4BB0-B29C-B997199BD0C0}" type="pres">
      <dgm:prSet presAssocID="{318A28BD-A0D7-45A8-BAA0-208154B7C511}" presName="Accent3" presStyleCnt="0"/>
      <dgm:spPr/>
    </dgm:pt>
    <dgm:pt modelId="{E570B0E8-FC54-4FA6-91D6-A44B8776D461}" type="pres">
      <dgm:prSet presAssocID="{318A28BD-A0D7-45A8-BAA0-208154B7C511}" presName="Accent" presStyleLbl="node1" presStyleIdx="2" presStyleCnt="4"/>
      <dgm:spPr/>
    </dgm:pt>
    <dgm:pt modelId="{E8133BB8-E7D2-40A8-8941-1CBE75FBD636}" type="pres">
      <dgm:prSet presAssocID="{318A28BD-A0D7-45A8-BAA0-208154B7C511}" presName="Parent3" presStyleLbl="revTx" presStyleIdx="2" presStyleCnt="4">
        <dgm:presLayoutVars>
          <dgm:chMax val="1"/>
          <dgm:chPref val="1"/>
          <dgm:bulletEnabled val="1"/>
        </dgm:presLayoutVars>
      </dgm:prSet>
      <dgm:spPr/>
    </dgm:pt>
    <dgm:pt modelId="{72E4BEFC-F990-46B9-B2F1-73B18CA1FED6}" type="pres">
      <dgm:prSet presAssocID="{0F3DB7FE-1B28-4FE0-898B-505478C5042B}" presName="Accent4" presStyleCnt="0"/>
      <dgm:spPr/>
    </dgm:pt>
    <dgm:pt modelId="{C0C1FD12-FD6B-4CC8-8132-7CFD2B078B9E}" type="pres">
      <dgm:prSet presAssocID="{0F3DB7FE-1B28-4FE0-898B-505478C5042B}" presName="Accent" presStyleLbl="node1" presStyleIdx="3" presStyleCnt="4"/>
      <dgm:spPr/>
    </dgm:pt>
    <dgm:pt modelId="{592F2F71-2FCD-47E1-A241-2C35F1733894}" type="pres">
      <dgm:prSet presAssocID="{0F3DB7FE-1B28-4FE0-898B-505478C5042B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74426F1D-79B2-4EED-B240-B7258FDDD76A}" srcId="{C9408FFE-96CC-47A7-BC35-F2B2724D415A}" destId="{318A28BD-A0D7-45A8-BAA0-208154B7C511}" srcOrd="2" destOrd="0" parTransId="{1F11DC55-A837-49B1-802B-9584AA09BF5D}" sibTransId="{F4BB4F20-476C-44C3-8A0D-8124FD2E263F}"/>
    <dgm:cxn modelId="{E0E25238-D3D1-481B-882C-D909A39ABC47}" type="presOf" srcId="{0F3DB7FE-1B28-4FE0-898B-505478C5042B}" destId="{592F2F71-2FCD-47E1-A241-2C35F1733894}" srcOrd="0" destOrd="0" presId="urn:microsoft.com/office/officeart/2009/layout/CircleArrowProcess"/>
    <dgm:cxn modelId="{8A7F973C-E00A-4E0A-A7E3-40EAE79C8A03}" srcId="{C9408FFE-96CC-47A7-BC35-F2B2724D415A}" destId="{0F3DB7FE-1B28-4FE0-898B-505478C5042B}" srcOrd="3" destOrd="0" parTransId="{8D295407-B438-4EEC-B8A5-CDC6FA4E9F7E}" sibTransId="{48A3382C-A7D0-43CF-82A4-2C4244718F09}"/>
    <dgm:cxn modelId="{0AB35D75-18A0-46D4-8634-CE7E238253BA}" srcId="{C9408FFE-96CC-47A7-BC35-F2B2724D415A}" destId="{257A3406-55D4-4C85-B356-3EF9E22546C8}" srcOrd="1" destOrd="0" parTransId="{68AFAA21-B2CF-4AF5-B888-4C6F1DFFD8EC}" sibTransId="{A226940E-F2A4-45E9-83CD-AD49B6D97811}"/>
    <dgm:cxn modelId="{D6CAAF77-0090-4926-917D-637CEC91EF27}" srcId="{C9408FFE-96CC-47A7-BC35-F2B2724D415A}" destId="{BFD66A01-5FAB-4004-A215-773D18C51F19}" srcOrd="0" destOrd="0" parTransId="{C1AC571D-6270-4F76-8B12-23977B4FAF22}" sibTransId="{0C24AE6F-2F28-4029-860C-9000926737B9}"/>
    <dgm:cxn modelId="{CAE15658-1681-43F4-B35D-5F159F481585}" type="presOf" srcId="{257A3406-55D4-4C85-B356-3EF9E22546C8}" destId="{3F262783-50F0-4D8D-891E-1D3634F80D68}" srcOrd="0" destOrd="0" presId="urn:microsoft.com/office/officeart/2009/layout/CircleArrowProcess"/>
    <dgm:cxn modelId="{E0D24290-9F94-4661-93F2-0FF19A7CD4D5}" type="presOf" srcId="{318A28BD-A0D7-45A8-BAA0-208154B7C511}" destId="{E8133BB8-E7D2-40A8-8941-1CBE75FBD636}" srcOrd="0" destOrd="0" presId="urn:microsoft.com/office/officeart/2009/layout/CircleArrowProcess"/>
    <dgm:cxn modelId="{39C1E1A3-2C74-4DA3-B054-3AA5C36F53F1}" type="presOf" srcId="{BFD66A01-5FAB-4004-A215-773D18C51F19}" destId="{2C06ADF5-9CCF-4B74-A434-42365AB808F3}" srcOrd="0" destOrd="0" presId="urn:microsoft.com/office/officeart/2009/layout/CircleArrowProcess"/>
    <dgm:cxn modelId="{B1F3D8F7-B04A-48ED-9C1E-FE494FE566D3}" type="presOf" srcId="{C9408FFE-96CC-47A7-BC35-F2B2724D415A}" destId="{CECC13E2-AFFD-4CC7-B267-C4BEC18CD48D}" srcOrd="0" destOrd="0" presId="urn:microsoft.com/office/officeart/2009/layout/CircleArrowProcess"/>
    <dgm:cxn modelId="{92194F6C-9D7B-4127-8384-E3206BCF4B04}" type="presParOf" srcId="{CECC13E2-AFFD-4CC7-B267-C4BEC18CD48D}" destId="{C059E8FF-6F9D-4C7A-BC47-9497A40669A1}" srcOrd="0" destOrd="0" presId="urn:microsoft.com/office/officeart/2009/layout/CircleArrowProcess"/>
    <dgm:cxn modelId="{4DC01632-3FB5-4243-8BA6-0DBAB58B212A}" type="presParOf" srcId="{C059E8FF-6F9D-4C7A-BC47-9497A40669A1}" destId="{CD62CB83-2FFD-43EB-BDC3-8B7EC00AFDE8}" srcOrd="0" destOrd="0" presId="urn:microsoft.com/office/officeart/2009/layout/CircleArrowProcess"/>
    <dgm:cxn modelId="{EF6DF43B-1306-465D-A1C8-8269A783BB8B}" type="presParOf" srcId="{CECC13E2-AFFD-4CC7-B267-C4BEC18CD48D}" destId="{2C06ADF5-9CCF-4B74-A434-42365AB808F3}" srcOrd="1" destOrd="0" presId="urn:microsoft.com/office/officeart/2009/layout/CircleArrowProcess"/>
    <dgm:cxn modelId="{A0A87D1B-55E6-4375-823D-EE0E0B173B03}" type="presParOf" srcId="{CECC13E2-AFFD-4CC7-B267-C4BEC18CD48D}" destId="{382026EA-52AA-42FB-94D2-66C623FF8A37}" srcOrd="2" destOrd="0" presId="urn:microsoft.com/office/officeart/2009/layout/CircleArrowProcess"/>
    <dgm:cxn modelId="{8B3867C2-5DD3-4273-AA90-32C91C71BB50}" type="presParOf" srcId="{382026EA-52AA-42FB-94D2-66C623FF8A37}" destId="{0B599D4F-88B0-4D1D-A177-8E3E44B5A4D1}" srcOrd="0" destOrd="0" presId="urn:microsoft.com/office/officeart/2009/layout/CircleArrowProcess"/>
    <dgm:cxn modelId="{BBA21B09-9F51-446B-A33F-40899A41F98D}" type="presParOf" srcId="{CECC13E2-AFFD-4CC7-B267-C4BEC18CD48D}" destId="{3F262783-50F0-4D8D-891E-1D3634F80D68}" srcOrd="3" destOrd="0" presId="urn:microsoft.com/office/officeart/2009/layout/CircleArrowProcess"/>
    <dgm:cxn modelId="{D56F7E62-A08C-4AFE-AB13-73BD90109565}" type="presParOf" srcId="{CECC13E2-AFFD-4CC7-B267-C4BEC18CD48D}" destId="{EA2DF18C-8886-4BB0-B29C-B997199BD0C0}" srcOrd="4" destOrd="0" presId="urn:microsoft.com/office/officeart/2009/layout/CircleArrowProcess"/>
    <dgm:cxn modelId="{CE1C3721-A574-43FB-85CE-CDFC136A0B94}" type="presParOf" srcId="{EA2DF18C-8886-4BB0-B29C-B997199BD0C0}" destId="{E570B0E8-FC54-4FA6-91D6-A44B8776D461}" srcOrd="0" destOrd="0" presId="urn:microsoft.com/office/officeart/2009/layout/CircleArrowProcess"/>
    <dgm:cxn modelId="{6A14B892-900F-4447-9FBB-5F316F685E66}" type="presParOf" srcId="{CECC13E2-AFFD-4CC7-B267-C4BEC18CD48D}" destId="{E8133BB8-E7D2-40A8-8941-1CBE75FBD636}" srcOrd="5" destOrd="0" presId="urn:microsoft.com/office/officeart/2009/layout/CircleArrowProcess"/>
    <dgm:cxn modelId="{88C611AB-FD7F-44BD-9675-17F61C0B3F55}" type="presParOf" srcId="{CECC13E2-AFFD-4CC7-B267-C4BEC18CD48D}" destId="{72E4BEFC-F990-46B9-B2F1-73B18CA1FED6}" srcOrd="6" destOrd="0" presId="urn:microsoft.com/office/officeart/2009/layout/CircleArrowProcess"/>
    <dgm:cxn modelId="{23071020-D17C-413C-8F6C-8BD69A7BBB8F}" type="presParOf" srcId="{72E4BEFC-F990-46B9-B2F1-73B18CA1FED6}" destId="{C0C1FD12-FD6B-4CC8-8132-7CFD2B078B9E}" srcOrd="0" destOrd="0" presId="urn:microsoft.com/office/officeart/2009/layout/CircleArrowProcess"/>
    <dgm:cxn modelId="{8A364216-8D8A-4982-BC03-9E62608CBD4A}" type="presParOf" srcId="{CECC13E2-AFFD-4CC7-B267-C4BEC18CD48D}" destId="{592F2F71-2FCD-47E1-A241-2C35F1733894}" srcOrd="7" destOrd="0" presId="urn:microsoft.com/office/officeart/2009/layout/CircleArrowProcess"/>
  </dgm:cxnLst>
  <dgm:bg>
    <a:solidFill>
      <a:schemeClr val="bg1">
        <a:lumMod val="85000"/>
      </a:schemeClr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408FFE-96CC-47A7-BC35-F2B2724D415A}" type="doc">
      <dgm:prSet loTypeId="urn:microsoft.com/office/officeart/2005/8/layout/process5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fr-BE"/>
        </a:p>
      </dgm:t>
    </dgm:pt>
    <dgm:pt modelId="{BFD66A01-5FAB-4004-A215-773D18C51F19}">
      <dgm:prSet phldrT="[Texte]"/>
      <dgm:spPr/>
      <dgm:t>
        <a:bodyPr/>
        <a:lstStyle/>
        <a:p>
          <a:r>
            <a:rPr lang="fr-FR" dirty="0"/>
            <a:t>Structuration de la consultation</a:t>
          </a:r>
          <a:endParaRPr lang="fr-BE" dirty="0"/>
        </a:p>
      </dgm:t>
    </dgm:pt>
    <dgm:pt modelId="{C1AC571D-6270-4F76-8B12-23977B4FAF22}" type="parTrans" cxnId="{D6CAAF77-0090-4926-917D-637CEC91EF27}">
      <dgm:prSet/>
      <dgm:spPr/>
      <dgm:t>
        <a:bodyPr/>
        <a:lstStyle/>
        <a:p>
          <a:endParaRPr lang="fr-BE"/>
        </a:p>
      </dgm:t>
    </dgm:pt>
    <dgm:pt modelId="{0C24AE6F-2F28-4029-860C-9000926737B9}" type="sibTrans" cxnId="{D6CAAF77-0090-4926-917D-637CEC91EF27}">
      <dgm:prSet/>
      <dgm:spPr/>
      <dgm:t>
        <a:bodyPr/>
        <a:lstStyle/>
        <a:p>
          <a:endParaRPr lang="fr-BE"/>
        </a:p>
      </dgm:t>
    </dgm:pt>
    <dgm:pt modelId="{257A3406-55D4-4C85-B356-3EF9E22546C8}">
      <dgm:prSet phldrT="[Texte]"/>
      <dgm:spPr/>
      <dgm:t>
        <a:bodyPr/>
        <a:lstStyle/>
        <a:p>
          <a:r>
            <a:rPr lang="fr-FR" dirty="0"/>
            <a:t>Recherche de la perspective du patient</a:t>
          </a:r>
          <a:endParaRPr lang="fr-BE" dirty="0"/>
        </a:p>
      </dgm:t>
    </dgm:pt>
    <dgm:pt modelId="{68AFAA21-B2CF-4AF5-B888-4C6F1DFFD8EC}" type="parTrans" cxnId="{0AB35D75-18A0-46D4-8634-CE7E238253BA}">
      <dgm:prSet/>
      <dgm:spPr/>
      <dgm:t>
        <a:bodyPr/>
        <a:lstStyle/>
        <a:p>
          <a:endParaRPr lang="fr-BE"/>
        </a:p>
      </dgm:t>
    </dgm:pt>
    <dgm:pt modelId="{A226940E-F2A4-45E9-83CD-AD49B6D97811}" type="sibTrans" cxnId="{0AB35D75-18A0-46D4-8634-CE7E238253BA}">
      <dgm:prSet/>
      <dgm:spPr/>
      <dgm:t>
        <a:bodyPr/>
        <a:lstStyle/>
        <a:p>
          <a:endParaRPr lang="fr-BE"/>
        </a:p>
      </dgm:t>
    </dgm:pt>
    <dgm:pt modelId="{318A28BD-A0D7-45A8-BAA0-208154B7C511}">
      <dgm:prSet phldrT="[Texte]"/>
      <dgm:spPr/>
      <dgm:t>
        <a:bodyPr/>
        <a:lstStyle/>
        <a:p>
          <a:r>
            <a:rPr lang="fr-FR" dirty="0"/>
            <a:t>Entretien motivationnel</a:t>
          </a:r>
          <a:endParaRPr lang="fr-BE" dirty="0"/>
        </a:p>
      </dgm:t>
    </dgm:pt>
    <dgm:pt modelId="{1F11DC55-A837-49B1-802B-9584AA09BF5D}" type="parTrans" cxnId="{74426F1D-79B2-4EED-B240-B7258FDDD76A}">
      <dgm:prSet/>
      <dgm:spPr/>
      <dgm:t>
        <a:bodyPr/>
        <a:lstStyle/>
        <a:p>
          <a:endParaRPr lang="fr-BE"/>
        </a:p>
      </dgm:t>
    </dgm:pt>
    <dgm:pt modelId="{F4BB4F20-476C-44C3-8A0D-8124FD2E263F}" type="sibTrans" cxnId="{74426F1D-79B2-4EED-B240-B7258FDDD76A}">
      <dgm:prSet/>
      <dgm:spPr/>
      <dgm:t>
        <a:bodyPr/>
        <a:lstStyle/>
        <a:p>
          <a:endParaRPr lang="fr-BE"/>
        </a:p>
      </dgm:t>
    </dgm:pt>
    <dgm:pt modelId="{CBCC67BE-48E5-4109-9337-C18BEC7754E1}" type="pres">
      <dgm:prSet presAssocID="{C9408FFE-96CC-47A7-BC35-F2B2724D415A}" presName="diagram" presStyleCnt="0">
        <dgm:presLayoutVars>
          <dgm:dir/>
          <dgm:resizeHandles val="exact"/>
        </dgm:presLayoutVars>
      </dgm:prSet>
      <dgm:spPr/>
    </dgm:pt>
    <dgm:pt modelId="{815A122C-E3E8-4E84-925C-A5C167815429}" type="pres">
      <dgm:prSet presAssocID="{BFD66A01-5FAB-4004-A215-773D18C51F19}" presName="node" presStyleLbl="node1" presStyleIdx="0" presStyleCnt="3">
        <dgm:presLayoutVars>
          <dgm:bulletEnabled val="1"/>
        </dgm:presLayoutVars>
      </dgm:prSet>
      <dgm:spPr/>
    </dgm:pt>
    <dgm:pt modelId="{F9F874A6-07FE-41F5-9107-0C3A1BA1170F}" type="pres">
      <dgm:prSet presAssocID="{0C24AE6F-2F28-4029-860C-9000926737B9}" presName="sibTrans" presStyleLbl="sibTrans2D1" presStyleIdx="0" presStyleCnt="2"/>
      <dgm:spPr/>
    </dgm:pt>
    <dgm:pt modelId="{67976960-9D6B-4ECA-A0FE-8B988B4380A7}" type="pres">
      <dgm:prSet presAssocID="{0C24AE6F-2F28-4029-860C-9000926737B9}" presName="connectorText" presStyleLbl="sibTrans2D1" presStyleIdx="0" presStyleCnt="2"/>
      <dgm:spPr/>
    </dgm:pt>
    <dgm:pt modelId="{7191139F-386C-4CB4-93F7-D7E89A2C5419}" type="pres">
      <dgm:prSet presAssocID="{257A3406-55D4-4C85-B356-3EF9E22546C8}" presName="node" presStyleLbl="node1" presStyleIdx="1" presStyleCnt="3">
        <dgm:presLayoutVars>
          <dgm:bulletEnabled val="1"/>
        </dgm:presLayoutVars>
      </dgm:prSet>
      <dgm:spPr/>
    </dgm:pt>
    <dgm:pt modelId="{1B065A5D-C577-4C80-837F-D2C02A094CBD}" type="pres">
      <dgm:prSet presAssocID="{A226940E-F2A4-45E9-83CD-AD49B6D97811}" presName="sibTrans" presStyleLbl="sibTrans2D1" presStyleIdx="1" presStyleCnt="2"/>
      <dgm:spPr/>
    </dgm:pt>
    <dgm:pt modelId="{1A22FE0D-8DC2-423D-95BB-6DE11AB9496C}" type="pres">
      <dgm:prSet presAssocID="{A226940E-F2A4-45E9-83CD-AD49B6D97811}" presName="connectorText" presStyleLbl="sibTrans2D1" presStyleIdx="1" presStyleCnt="2"/>
      <dgm:spPr/>
    </dgm:pt>
    <dgm:pt modelId="{1E1F3FDF-D06D-41F9-8EEE-FFCF31B06660}" type="pres">
      <dgm:prSet presAssocID="{318A28BD-A0D7-45A8-BAA0-208154B7C511}" presName="node" presStyleLbl="node1" presStyleIdx="2" presStyleCnt="3">
        <dgm:presLayoutVars>
          <dgm:bulletEnabled val="1"/>
        </dgm:presLayoutVars>
      </dgm:prSet>
      <dgm:spPr/>
    </dgm:pt>
  </dgm:ptLst>
  <dgm:cxnLst>
    <dgm:cxn modelId="{A031E617-C06B-4381-AB95-519A877AACA1}" type="presOf" srcId="{257A3406-55D4-4C85-B356-3EF9E22546C8}" destId="{7191139F-386C-4CB4-93F7-D7E89A2C5419}" srcOrd="0" destOrd="0" presId="urn:microsoft.com/office/officeart/2005/8/layout/process5"/>
    <dgm:cxn modelId="{26228F1A-0425-4F6B-BAA2-0299ACD29B68}" type="presOf" srcId="{0C24AE6F-2F28-4029-860C-9000926737B9}" destId="{67976960-9D6B-4ECA-A0FE-8B988B4380A7}" srcOrd="1" destOrd="0" presId="urn:microsoft.com/office/officeart/2005/8/layout/process5"/>
    <dgm:cxn modelId="{74426F1D-79B2-4EED-B240-B7258FDDD76A}" srcId="{C9408FFE-96CC-47A7-BC35-F2B2724D415A}" destId="{318A28BD-A0D7-45A8-BAA0-208154B7C511}" srcOrd="2" destOrd="0" parTransId="{1F11DC55-A837-49B1-802B-9584AA09BF5D}" sibTransId="{F4BB4F20-476C-44C3-8A0D-8124FD2E263F}"/>
    <dgm:cxn modelId="{EF77492B-D0AA-4DAB-9DA2-F71DC0920EA8}" type="presOf" srcId="{318A28BD-A0D7-45A8-BAA0-208154B7C511}" destId="{1E1F3FDF-D06D-41F9-8EEE-FFCF31B06660}" srcOrd="0" destOrd="0" presId="urn:microsoft.com/office/officeart/2005/8/layout/process5"/>
    <dgm:cxn modelId="{033FC05F-82C7-4B66-805B-A60C9D9C59E5}" type="presOf" srcId="{C9408FFE-96CC-47A7-BC35-F2B2724D415A}" destId="{CBCC67BE-48E5-4109-9337-C18BEC7754E1}" srcOrd="0" destOrd="0" presId="urn:microsoft.com/office/officeart/2005/8/layout/process5"/>
    <dgm:cxn modelId="{0AB35D75-18A0-46D4-8634-CE7E238253BA}" srcId="{C9408FFE-96CC-47A7-BC35-F2B2724D415A}" destId="{257A3406-55D4-4C85-B356-3EF9E22546C8}" srcOrd="1" destOrd="0" parTransId="{68AFAA21-B2CF-4AF5-B888-4C6F1DFFD8EC}" sibTransId="{A226940E-F2A4-45E9-83CD-AD49B6D97811}"/>
    <dgm:cxn modelId="{D6CAAF77-0090-4926-917D-637CEC91EF27}" srcId="{C9408FFE-96CC-47A7-BC35-F2B2724D415A}" destId="{BFD66A01-5FAB-4004-A215-773D18C51F19}" srcOrd="0" destOrd="0" parTransId="{C1AC571D-6270-4F76-8B12-23977B4FAF22}" sibTransId="{0C24AE6F-2F28-4029-860C-9000926737B9}"/>
    <dgm:cxn modelId="{F894C081-77AD-4BE9-BC16-93ED8E802E4F}" type="presOf" srcId="{A226940E-F2A4-45E9-83CD-AD49B6D97811}" destId="{1B065A5D-C577-4C80-837F-D2C02A094CBD}" srcOrd="0" destOrd="0" presId="urn:microsoft.com/office/officeart/2005/8/layout/process5"/>
    <dgm:cxn modelId="{B9747AA3-832D-43E9-8C3E-79FFFC955BC8}" type="presOf" srcId="{0C24AE6F-2F28-4029-860C-9000926737B9}" destId="{F9F874A6-07FE-41F5-9107-0C3A1BA1170F}" srcOrd="0" destOrd="0" presId="urn:microsoft.com/office/officeart/2005/8/layout/process5"/>
    <dgm:cxn modelId="{69F95EB7-739E-4BA4-85D3-0724EE54A34F}" type="presOf" srcId="{A226940E-F2A4-45E9-83CD-AD49B6D97811}" destId="{1A22FE0D-8DC2-423D-95BB-6DE11AB9496C}" srcOrd="1" destOrd="0" presId="urn:microsoft.com/office/officeart/2005/8/layout/process5"/>
    <dgm:cxn modelId="{1104E7D9-5F97-40FF-91EF-359CCCF35BCD}" type="presOf" srcId="{BFD66A01-5FAB-4004-A215-773D18C51F19}" destId="{815A122C-E3E8-4E84-925C-A5C167815429}" srcOrd="0" destOrd="0" presId="urn:microsoft.com/office/officeart/2005/8/layout/process5"/>
    <dgm:cxn modelId="{C4CC3E1C-8E17-4780-880B-336B21B1F077}" type="presParOf" srcId="{CBCC67BE-48E5-4109-9337-C18BEC7754E1}" destId="{815A122C-E3E8-4E84-925C-A5C167815429}" srcOrd="0" destOrd="0" presId="urn:microsoft.com/office/officeart/2005/8/layout/process5"/>
    <dgm:cxn modelId="{306CF56C-E276-47B5-BEC8-D643629DD9F2}" type="presParOf" srcId="{CBCC67BE-48E5-4109-9337-C18BEC7754E1}" destId="{F9F874A6-07FE-41F5-9107-0C3A1BA1170F}" srcOrd="1" destOrd="0" presId="urn:microsoft.com/office/officeart/2005/8/layout/process5"/>
    <dgm:cxn modelId="{10602813-7080-425A-854E-6DF755456075}" type="presParOf" srcId="{F9F874A6-07FE-41F5-9107-0C3A1BA1170F}" destId="{67976960-9D6B-4ECA-A0FE-8B988B4380A7}" srcOrd="0" destOrd="0" presId="urn:microsoft.com/office/officeart/2005/8/layout/process5"/>
    <dgm:cxn modelId="{80681A8B-6DD7-4BD9-BC13-2D04833C6B08}" type="presParOf" srcId="{CBCC67BE-48E5-4109-9337-C18BEC7754E1}" destId="{7191139F-386C-4CB4-93F7-D7E89A2C5419}" srcOrd="2" destOrd="0" presId="urn:microsoft.com/office/officeart/2005/8/layout/process5"/>
    <dgm:cxn modelId="{092D4B5D-1987-4754-8610-AB1C6478D6A4}" type="presParOf" srcId="{CBCC67BE-48E5-4109-9337-C18BEC7754E1}" destId="{1B065A5D-C577-4C80-837F-D2C02A094CBD}" srcOrd="3" destOrd="0" presId="urn:microsoft.com/office/officeart/2005/8/layout/process5"/>
    <dgm:cxn modelId="{7570C87D-946A-4F71-9BEF-B350D7164D83}" type="presParOf" srcId="{1B065A5D-C577-4C80-837F-D2C02A094CBD}" destId="{1A22FE0D-8DC2-423D-95BB-6DE11AB9496C}" srcOrd="0" destOrd="0" presId="urn:microsoft.com/office/officeart/2005/8/layout/process5"/>
    <dgm:cxn modelId="{FB8E03DF-748F-4ADE-91AF-BA987A8D0F46}" type="presParOf" srcId="{CBCC67BE-48E5-4109-9337-C18BEC7754E1}" destId="{1E1F3FDF-D06D-41F9-8EEE-FFCF31B06660}" srcOrd="4" destOrd="0" presId="urn:microsoft.com/office/officeart/2005/8/layout/process5"/>
  </dgm:cxnLst>
  <dgm:bg>
    <a:solidFill>
      <a:schemeClr val="bg1">
        <a:lumMod val="85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D0DDE9B-36FA-4F0A-B188-16B88F1A54AE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D909719A-B34A-49D6-9218-16947D8BE825}">
      <dgm:prSet phldrT="[Texte]"/>
      <dgm:spPr/>
      <dgm:t>
        <a:bodyPr/>
        <a:lstStyle/>
        <a:p>
          <a:r>
            <a:rPr lang="fr-FR" dirty="0"/>
            <a:t>PREMIERES CONSULTATIONS</a:t>
          </a:r>
        </a:p>
        <a:p>
          <a:r>
            <a:rPr lang="fr-FR" dirty="0"/>
            <a:t>CONSULTATION PAR TELEPHONE</a:t>
          </a:r>
          <a:endParaRPr lang="fr-BE" dirty="0"/>
        </a:p>
      </dgm:t>
    </dgm:pt>
    <dgm:pt modelId="{7FED9B11-D378-4279-8682-19190AB8469D}" type="parTrans" cxnId="{E8CE22B6-E224-48CA-BCD5-5E07267243A7}">
      <dgm:prSet/>
      <dgm:spPr/>
      <dgm:t>
        <a:bodyPr/>
        <a:lstStyle/>
        <a:p>
          <a:endParaRPr lang="fr-BE"/>
        </a:p>
      </dgm:t>
    </dgm:pt>
    <dgm:pt modelId="{B95FEF18-BF72-4FB6-A279-FE6C11C6FE36}" type="sibTrans" cxnId="{E8CE22B6-E224-48CA-BCD5-5E07267243A7}">
      <dgm:prSet/>
      <dgm:spPr/>
      <dgm:t>
        <a:bodyPr/>
        <a:lstStyle/>
        <a:p>
          <a:endParaRPr lang="fr-BE"/>
        </a:p>
      </dgm:t>
    </dgm:pt>
    <dgm:pt modelId="{D369D9BC-F019-4BAE-9B94-72CAF2824E23}">
      <dgm:prSet phldrT="[Texte]"/>
      <dgm:spPr/>
      <dgm:t>
        <a:bodyPr/>
        <a:lstStyle/>
        <a:p>
          <a:r>
            <a:rPr lang="fr-FR" dirty="0"/>
            <a:t>PEDIATRIE</a:t>
          </a:r>
          <a:br>
            <a:rPr lang="fr-FR" dirty="0"/>
          </a:br>
          <a:r>
            <a:rPr lang="fr-FR" dirty="0"/>
            <a:t>ANTIBIOTIQUE</a:t>
          </a:r>
          <a:endParaRPr lang="fr-BE" dirty="0"/>
        </a:p>
      </dgm:t>
    </dgm:pt>
    <dgm:pt modelId="{7E299F93-AA0B-406F-AE71-C84CED644CC3}" type="parTrans" cxnId="{010A1227-4BFF-43EE-A224-E514EDA4ECB7}">
      <dgm:prSet/>
      <dgm:spPr/>
      <dgm:t>
        <a:bodyPr/>
        <a:lstStyle/>
        <a:p>
          <a:endParaRPr lang="fr-BE"/>
        </a:p>
      </dgm:t>
    </dgm:pt>
    <dgm:pt modelId="{CAA62CCF-CC0C-44F9-9871-90368677D968}" type="sibTrans" cxnId="{010A1227-4BFF-43EE-A224-E514EDA4ECB7}">
      <dgm:prSet/>
      <dgm:spPr/>
      <dgm:t>
        <a:bodyPr/>
        <a:lstStyle/>
        <a:p>
          <a:endParaRPr lang="fr-BE"/>
        </a:p>
      </dgm:t>
    </dgm:pt>
    <dgm:pt modelId="{E88C7C38-D6B5-4E69-9415-D7D0427E612C}">
      <dgm:prSet phldrT="[Texte]"/>
      <dgm:spPr/>
      <dgm:t>
        <a:bodyPr/>
        <a:lstStyle/>
        <a:p>
          <a:r>
            <a:rPr lang="fr-FR" dirty="0"/>
            <a:t>MALADIES CHRONIQUES</a:t>
          </a:r>
          <a:endParaRPr lang="fr-BE" dirty="0"/>
        </a:p>
      </dgm:t>
    </dgm:pt>
    <dgm:pt modelId="{C707BF40-218F-4F77-871D-E0882F9E1580}" type="parTrans" cxnId="{02983E7D-9974-4AB4-B35E-A2D091C42853}">
      <dgm:prSet/>
      <dgm:spPr/>
      <dgm:t>
        <a:bodyPr/>
        <a:lstStyle/>
        <a:p>
          <a:endParaRPr lang="fr-BE"/>
        </a:p>
      </dgm:t>
    </dgm:pt>
    <dgm:pt modelId="{5295C8F5-39F0-4885-ACF9-F028FB5B42C3}" type="sibTrans" cxnId="{02983E7D-9974-4AB4-B35E-A2D091C42853}">
      <dgm:prSet/>
      <dgm:spPr/>
      <dgm:t>
        <a:bodyPr/>
        <a:lstStyle/>
        <a:p>
          <a:endParaRPr lang="fr-BE"/>
        </a:p>
      </dgm:t>
    </dgm:pt>
    <dgm:pt modelId="{74B96464-9D37-40ED-A50E-392D776B37DA}" type="pres">
      <dgm:prSet presAssocID="{AD0DDE9B-36FA-4F0A-B188-16B88F1A54AE}" presName="diagram" presStyleCnt="0">
        <dgm:presLayoutVars>
          <dgm:dir/>
          <dgm:resizeHandles val="exact"/>
        </dgm:presLayoutVars>
      </dgm:prSet>
      <dgm:spPr/>
    </dgm:pt>
    <dgm:pt modelId="{92C152A5-4333-493A-9F14-FA99229FA660}" type="pres">
      <dgm:prSet presAssocID="{D909719A-B34A-49D6-9218-16947D8BE825}" presName="node" presStyleLbl="node1" presStyleIdx="0" presStyleCnt="3">
        <dgm:presLayoutVars>
          <dgm:bulletEnabled val="1"/>
        </dgm:presLayoutVars>
      </dgm:prSet>
      <dgm:spPr/>
    </dgm:pt>
    <dgm:pt modelId="{0952A0D2-DC03-4E56-8C11-FB970F634615}" type="pres">
      <dgm:prSet presAssocID="{B95FEF18-BF72-4FB6-A279-FE6C11C6FE36}" presName="sibTrans" presStyleLbl="sibTrans2D1" presStyleIdx="0" presStyleCnt="2"/>
      <dgm:spPr/>
    </dgm:pt>
    <dgm:pt modelId="{24440646-3537-446B-AC65-7C5EEE84EE19}" type="pres">
      <dgm:prSet presAssocID="{B95FEF18-BF72-4FB6-A279-FE6C11C6FE36}" presName="connectorText" presStyleLbl="sibTrans2D1" presStyleIdx="0" presStyleCnt="2"/>
      <dgm:spPr/>
    </dgm:pt>
    <dgm:pt modelId="{C374AF9F-5CCC-4EA3-ACF6-0B4199EF7C4C}" type="pres">
      <dgm:prSet presAssocID="{D369D9BC-F019-4BAE-9B94-72CAF2824E23}" presName="node" presStyleLbl="node1" presStyleIdx="1" presStyleCnt="3">
        <dgm:presLayoutVars>
          <dgm:bulletEnabled val="1"/>
        </dgm:presLayoutVars>
      </dgm:prSet>
      <dgm:spPr/>
    </dgm:pt>
    <dgm:pt modelId="{6BD080D8-2F83-4A09-AE99-BEF7E59A6090}" type="pres">
      <dgm:prSet presAssocID="{CAA62CCF-CC0C-44F9-9871-90368677D968}" presName="sibTrans" presStyleLbl="sibTrans2D1" presStyleIdx="1" presStyleCnt="2"/>
      <dgm:spPr/>
    </dgm:pt>
    <dgm:pt modelId="{2BC70B96-60AB-40DD-826E-A792C79BE0EF}" type="pres">
      <dgm:prSet presAssocID="{CAA62CCF-CC0C-44F9-9871-90368677D968}" presName="connectorText" presStyleLbl="sibTrans2D1" presStyleIdx="1" presStyleCnt="2"/>
      <dgm:spPr/>
    </dgm:pt>
    <dgm:pt modelId="{AAE0154A-CBE4-424A-B942-BC566BF6A3D3}" type="pres">
      <dgm:prSet presAssocID="{E88C7C38-D6B5-4E69-9415-D7D0427E612C}" presName="node" presStyleLbl="node1" presStyleIdx="2" presStyleCnt="3">
        <dgm:presLayoutVars>
          <dgm:bulletEnabled val="1"/>
        </dgm:presLayoutVars>
      </dgm:prSet>
      <dgm:spPr/>
    </dgm:pt>
  </dgm:ptLst>
  <dgm:cxnLst>
    <dgm:cxn modelId="{30F36F0D-0C96-4390-962B-147F0334C0B1}" type="presOf" srcId="{CAA62CCF-CC0C-44F9-9871-90368677D968}" destId="{6BD080D8-2F83-4A09-AE99-BEF7E59A6090}" srcOrd="0" destOrd="0" presId="urn:microsoft.com/office/officeart/2005/8/layout/process5"/>
    <dgm:cxn modelId="{010A1227-4BFF-43EE-A224-E514EDA4ECB7}" srcId="{AD0DDE9B-36FA-4F0A-B188-16B88F1A54AE}" destId="{D369D9BC-F019-4BAE-9B94-72CAF2824E23}" srcOrd="1" destOrd="0" parTransId="{7E299F93-AA0B-406F-AE71-C84CED644CC3}" sibTransId="{CAA62CCF-CC0C-44F9-9871-90368677D968}"/>
    <dgm:cxn modelId="{115B2B43-DA34-492A-A34A-3A5D2C0AAC62}" type="presOf" srcId="{D909719A-B34A-49D6-9218-16947D8BE825}" destId="{92C152A5-4333-493A-9F14-FA99229FA660}" srcOrd="0" destOrd="0" presId="urn:microsoft.com/office/officeart/2005/8/layout/process5"/>
    <dgm:cxn modelId="{8623FA49-A163-47C9-980D-A233BFE64F74}" type="presOf" srcId="{AD0DDE9B-36FA-4F0A-B188-16B88F1A54AE}" destId="{74B96464-9D37-40ED-A50E-392D776B37DA}" srcOrd="0" destOrd="0" presId="urn:microsoft.com/office/officeart/2005/8/layout/process5"/>
    <dgm:cxn modelId="{02983E7D-9974-4AB4-B35E-A2D091C42853}" srcId="{AD0DDE9B-36FA-4F0A-B188-16B88F1A54AE}" destId="{E88C7C38-D6B5-4E69-9415-D7D0427E612C}" srcOrd="2" destOrd="0" parTransId="{C707BF40-218F-4F77-871D-E0882F9E1580}" sibTransId="{5295C8F5-39F0-4885-ACF9-F028FB5B42C3}"/>
    <dgm:cxn modelId="{11B7BE91-D102-49D6-AFD3-68FBB357E5F1}" type="presOf" srcId="{E88C7C38-D6B5-4E69-9415-D7D0427E612C}" destId="{AAE0154A-CBE4-424A-B942-BC566BF6A3D3}" srcOrd="0" destOrd="0" presId="urn:microsoft.com/office/officeart/2005/8/layout/process5"/>
    <dgm:cxn modelId="{D24261B4-C9A5-40B4-8529-D4F36043CEAD}" type="presOf" srcId="{B95FEF18-BF72-4FB6-A279-FE6C11C6FE36}" destId="{24440646-3537-446B-AC65-7C5EEE84EE19}" srcOrd="1" destOrd="0" presId="urn:microsoft.com/office/officeart/2005/8/layout/process5"/>
    <dgm:cxn modelId="{E8CE22B6-E224-48CA-BCD5-5E07267243A7}" srcId="{AD0DDE9B-36FA-4F0A-B188-16B88F1A54AE}" destId="{D909719A-B34A-49D6-9218-16947D8BE825}" srcOrd="0" destOrd="0" parTransId="{7FED9B11-D378-4279-8682-19190AB8469D}" sibTransId="{B95FEF18-BF72-4FB6-A279-FE6C11C6FE36}"/>
    <dgm:cxn modelId="{A05706C2-6CF7-40DF-8355-84AFE32CEFBA}" type="presOf" srcId="{CAA62CCF-CC0C-44F9-9871-90368677D968}" destId="{2BC70B96-60AB-40DD-826E-A792C79BE0EF}" srcOrd="1" destOrd="0" presId="urn:microsoft.com/office/officeart/2005/8/layout/process5"/>
    <dgm:cxn modelId="{33CBA5C4-5C09-4710-924B-E389732F3F3B}" type="presOf" srcId="{B95FEF18-BF72-4FB6-A279-FE6C11C6FE36}" destId="{0952A0D2-DC03-4E56-8C11-FB970F634615}" srcOrd="0" destOrd="0" presId="urn:microsoft.com/office/officeart/2005/8/layout/process5"/>
    <dgm:cxn modelId="{6591BEE9-87C4-4CDE-89F8-7A7C0D0B714B}" type="presOf" srcId="{D369D9BC-F019-4BAE-9B94-72CAF2824E23}" destId="{C374AF9F-5CCC-4EA3-ACF6-0B4199EF7C4C}" srcOrd="0" destOrd="0" presId="urn:microsoft.com/office/officeart/2005/8/layout/process5"/>
    <dgm:cxn modelId="{71BCEAB8-C75E-4570-AD48-5E6284618444}" type="presParOf" srcId="{74B96464-9D37-40ED-A50E-392D776B37DA}" destId="{92C152A5-4333-493A-9F14-FA99229FA660}" srcOrd="0" destOrd="0" presId="urn:microsoft.com/office/officeart/2005/8/layout/process5"/>
    <dgm:cxn modelId="{C19E7BF3-B37B-414A-B4E7-8BD48B2E02E4}" type="presParOf" srcId="{74B96464-9D37-40ED-A50E-392D776B37DA}" destId="{0952A0D2-DC03-4E56-8C11-FB970F634615}" srcOrd="1" destOrd="0" presId="urn:microsoft.com/office/officeart/2005/8/layout/process5"/>
    <dgm:cxn modelId="{BE05A502-4450-45AA-BBC7-D85A381D0422}" type="presParOf" srcId="{0952A0D2-DC03-4E56-8C11-FB970F634615}" destId="{24440646-3537-446B-AC65-7C5EEE84EE19}" srcOrd="0" destOrd="0" presId="urn:microsoft.com/office/officeart/2005/8/layout/process5"/>
    <dgm:cxn modelId="{C5928FB6-BAAC-4C80-B216-86B6CB5BD1E6}" type="presParOf" srcId="{74B96464-9D37-40ED-A50E-392D776B37DA}" destId="{C374AF9F-5CCC-4EA3-ACF6-0B4199EF7C4C}" srcOrd="2" destOrd="0" presId="urn:microsoft.com/office/officeart/2005/8/layout/process5"/>
    <dgm:cxn modelId="{36F03A8B-E1D9-4DFC-97EB-E9AFD225DB03}" type="presParOf" srcId="{74B96464-9D37-40ED-A50E-392D776B37DA}" destId="{6BD080D8-2F83-4A09-AE99-BEF7E59A6090}" srcOrd="3" destOrd="0" presId="urn:microsoft.com/office/officeart/2005/8/layout/process5"/>
    <dgm:cxn modelId="{CE743EE9-E89B-4800-A1B4-9236FD541403}" type="presParOf" srcId="{6BD080D8-2F83-4A09-AE99-BEF7E59A6090}" destId="{2BC70B96-60AB-40DD-826E-A792C79BE0EF}" srcOrd="0" destOrd="0" presId="urn:microsoft.com/office/officeart/2005/8/layout/process5"/>
    <dgm:cxn modelId="{9E114688-5B54-4061-BD17-A55406F1A51F}" type="presParOf" srcId="{74B96464-9D37-40ED-A50E-392D776B37DA}" destId="{AAE0154A-CBE4-424A-B942-BC566BF6A3D3}" srcOrd="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9408FFE-96CC-47A7-BC35-F2B2724D415A}" type="doc">
      <dgm:prSet loTypeId="urn:microsoft.com/office/officeart/2005/8/layout/process5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fr-BE"/>
        </a:p>
      </dgm:t>
    </dgm:pt>
    <dgm:pt modelId="{BFD66A01-5FAB-4004-A215-773D18C51F19}">
      <dgm:prSet phldrT="[Texte]"/>
      <dgm:spPr/>
      <dgm:t>
        <a:bodyPr/>
        <a:lstStyle/>
        <a:p>
          <a:r>
            <a:rPr lang="fr-FR" dirty="0"/>
            <a:t>Structuration de la consultation</a:t>
          </a:r>
          <a:endParaRPr lang="fr-BE" dirty="0"/>
        </a:p>
      </dgm:t>
    </dgm:pt>
    <dgm:pt modelId="{C1AC571D-6270-4F76-8B12-23977B4FAF22}" type="parTrans" cxnId="{D6CAAF77-0090-4926-917D-637CEC91EF27}">
      <dgm:prSet/>
      <dgm:spPr/>
      <dgm:t>
        <a:bodyPr/>
        <a:lstStyle/>
        <a:p>
          <a:endParaRPr lang="fr-BE"/>
        </a:p>
      </dgm:t>
    </dgm:pt>
    <dgm:pt modelId="{0C24AE6F-2F28-4029-860C-9000926737B9}" type="sibTrans" cxnId="{D6CAAF77-0090-4926-917D-637CEC91EF27}">
      <dgm:prSet/>
      <dgm:spPr/>
      <dgm:t>
        <a:bodyPr/>
        <a:lstStyle/>
        <a:p>
          <a:endParaRPr lang="fr-BE"/>
        </a:p>
      </dgm:t>
    </dgm:pt>
    <dgm:pt modelId="{257A3406-55D4-4C85-B356-3EF9E22546C8}">
      <dgm:prSet phldrT="[Texte]"/>
      <dgm:spPr/>
      <dgm:t>
        <a:bodyPr/>
        <a:lstStyle/>
        <a:p>
          <a:r>
            <a:rPr lang="fr-FR" dirty="0"/>
            <a:t>Recherche de la perspective du patient</a:t>
          </a:r>
          <a:endParaRPr lang="fr-BE" dirty="0"/>
        </a:p>
      </dgm:t>
    </dgm:pt>
    <dgm:pt modelId="{68AFAA21-B2CF-4AF5-B888-4C6F1DFFD8EC}" type="parTrans" cxnId="{0AB35D75-18A0-46D4-8634-CE7E238253BA}">
      <dgm:prSet/>
      <dgm:spPr/>
      <dgm:t>
        <a:bodyPr/>
        <a:lstStyle/>
        <a:p>
          <a:endParaRPr lang="fr-BE"/>
        </a:p>
      </dgm:t>
    </dgm:pt>
    <dgm:pt modelId="{A226940E-F2A4-45E9-83CD-AD49B6D97811}" type="sibTrans" cxnId="{0AB35D75-18A0-46D4-8634-CE7E238253BA}">
      <dgm:prSet/>
      <dgm:spPr/>
      <dgm:t>
        <a:bodyPr/>
        <a:lstStyle/>
        <a:p>
          <a:endParaRPr lang="fr-BE"/>
        </a:p>
      </dgm:t>
    </dgm:pt>
    <dgm:pt modelId="{318A28BD-A0D7-45A8-BAA0-208154B7C511}">
      <dgm:prSet phldrT="[Texte]"/>
      <dgm:spPr/>
      <dgm:t>
        <a:bodyPr/>
        <a:lstStyle/>
        <a:p>
          <a:r>
            <a:rPr lang="fr-FR" dirty="0"/>
            <a:t>Entretien motivationnel</a:t>
          </a:r>
          <a:endParaRPr lang="fr-BE" dirty="0"/>
        </a:p>
      </dgm:t>
    </dgm:pt>
    <dgm:pt modelId="{1F11DC55-A837-49B1-802B-9584AA09BF5D}" type="parTrans" cxnId="{74426F1D-79B2-4EED-B240-B7258FDDD76A}">
      <dgm:prSet/>
      <dgm:spPr/>
      <dgm:t>
        <a:bodyPr/>
        <a:lstStyle/>
        <a:p>
          <a:endParaRPr lang="fr-BE"/>
        </a:p>
      </dgm:t>
    </dgm:pt>
    <dgm:pt modelId="{F4BB4F20-476C-44C3-8A0D-8124FD2E263F}" type="sibTrans" cxnId="{74426F1D-79B2-4EED-B240-B7258FDDD76A}">
      <dgm:prSet/>
      <dgm:spPr/>
      <dgm:t>
        <a:bodyPr/>
        <a:lstStyle/>
        <a:p>
          <a:endParaRPr lang="fr-BE"/>
        </a:p>
      </dgm:t>
    </dgm:pt>
    <dgm:pt modelId="{CBCC67BE-48E5-4109-9337-C18BEC7754E1}" type="pres">
      <dgm:prSet presAssocID="{C9408FFE-96CC-47A7-BC35-F2B2724D415A}" presName="diagram" presStyleCnt="0">
        <dgm:presLayoutVars>
          <dgm:dir/>
          <dgm:resizeHandles val="exact"/>
        </dgm:presLayoutVars>
      </dgm:prSet>
      <dgm:spPr/>
    </dgm:pt>
    <dgm:pt modelId="{815A122C-E3E8-4E84-925C-A5C167815429}" type="pres">
      <dgm:prSet presAssocID="{BFD66A01-5FAB-4004-A215-773D18C51F19}" presName="node" presStyleLbl="node1" presStyleIdx="0" presStyleCnt="3">
        <dgm:presLayoutVars>
          <dgm:bulletEnabled val="1"/>
        </dgm:presLayoutVars>
      </dgm:prSet>
      <dgm:spPr/>
    </dgm:pt>
    <dgm:pt modelId="{F9F874A6-07FE-41F5-9107-0C3A1BA1170F}" type="pres">
      <dgm:prSet presAssocID="{0C24AE6F-2F28-4029-860C-9000926737B9}" presName="sibTrans" presStyleLbl="sibTrans2D1" presStyleIdx="0" presStyleCnt="2"/>
      <dgm:spPr/>
    </dgm:pt>
    <dgm:pt modelId="{67976960-9D6B-4ECA-A0FE-8B988B4380A7}" type="pres">
      <dgm:prSet presAssocID="{0C24AE6F-2F28-4029-860C-9000926737B9}" presName="connectorText" presStyleLbl="sibTrans2D1" presStyleIdx="0" presStyleCnt="2"/>
      <dgm:spPr/>
    </dgm:pt>
    <dgm:pt modelId="{7191139F-386C-4CB4-93F7-D7E89A2C5419}" type="pres">
      <dgm:prSet presAssocID="{257A3406-55D4-4C85-B356-3EF9E22546C8}" presName="node" presStyleLbl="node1" presStyleIdx="1" presStyleCnt="3">
        <dgm:presLayoutVars>
          <dgm:bulletEnabled val="1"/>
        </dgm:presLayoutVars>
      </dgm:prSet>
      <dgm:spPr/>
    </dgm:pt>
    <dgm:pt modelId="{1B065A5D-C577-4C80-837F-D2C02A094CBD}" type="pres">
      <dgm:prSet presAssocID="{A226940E-F2A4-45E9-83CD-AD49B6D97811}" presName="sibTrans" presStyleLbl="sibTrans2D1" presStyleIdx="1" presStyleCnt="2"/>
      <dgm:spPr/>
    </dgm:pt>
    <dgm:pt modelId="{1A22FE0D-8DC2-423D-95BB-6DE11AB9496C}" type="pres">
      <dgm:prSet presAssocID="{A226940E-F2A4-45E9-83CD-AD49B6D97811}" presName="connectorText" presStyleLbl="sibTrans2D1" presStyleIdx="1" presStyleCnt="2"/>
      <dgm:spPr/>
    </dgm:pt>
    <dgm:pt modelId="{1E1F3FDF-D06D-41F9-8EEE-FFCF31B06660}" type="pres">
      <dgm:prSet presAssocID="{318A28BD-A0D7-45A8-BAA0-208154B7C511}" presName="node" presStyleLbl="node1" presStyleIdx="2" presStyleCnt="3">
        <dgm:presLayoutVars>
          <dgm:bulletEnabled val="1"/>
        </dgm:presLayoutVars>
      </dgm:prSet>
      <dgm:spPr/>
    </dgm:pt>
  </dgm:ptLst>
  <dgm:cxnLst>
    <dgm:cxn modelId="{A031E617-C06B-4381-AB95-519A877AACA1}" type="presOf" srcId="{257A3406-55D4-4C85-B356-3EF9E22546C8}" destId="{7191139F-386C-4CB4-93F7-D7E89A2C5419}" srcOrd="0" destOrd="0" presId="urn:microsoft.com/office/officeart/2005/8/layout/process5"/>
    <dgm:cxn modelId="{26228F1A-0425-4F6B-BAA2-0299ACD29B68}" type="presOf" srcId="{0C24AE6F-2F28-4029-860C-9000926737B9}" destId="{67976960-9D6B-4ECA-A0FE-8B988B4380A7}" srcOrd="1" destOrd="0" presId="urn:microsoft.com/office/officeart/2005/8/layout/process5"/>
    <dgm:cxn modelId="{74426F1D-79B2-4EED-B240-B7258FDDD76A}" srcId="{C9408FFE-96CC-47A7-BC35-F2B2724D415A}" destId="{318A28BD-A0D7-45A8-BAA0-208154B7C511}" srcOrd="2" destOrd="0" parTransId="{1F11DC55-A837-49B1-802B-9584AA09BF5D}" sibTransId="{F4BB4F20-476C-44C3-8A0D-8124FD2E263F}"/>
    <dgm:cxn modelId="{EF77492B-D0AA-4DAB-9DA2-F71DC0920EA8}" type="presOf" srcId="{318A28BD-A0D7-45A8-BAA0-208154B7C511}" destId="{1E1F3FDF-D06D-41F9-8EEE-FFCF31B06660}" srcOrd="0" destOrd="0" presId="urn:microsoft.com/office/officeart/2005/8/layout/process5"/>
    <dgm:cxn modelId="{033FC05F-82C7-4B66-805B-A60C9D9C59E5}" type="presOf" srcId="{C9408FFE-96CC-47A7-BC35-F2B2724D415A}" destId="{CBCC67BE-48E5-4109-9337-C18BEC7754E1}" srcOrd="0" destOrd="0" presId="urn:microsoft.com/office/officeart/2005/8/layout/process5"/>
    <dgm:cxn modelId="{0AB35D75-18A0-46D4-8634-CE7E238253BA}" srcId="{C9408FFE-96CC-47A7-BC35-F2B2724D415A}" destId="{257A3406-55D4-4C85-B356-3EF9E22546C8}" srcOrd="1" destOrd="0" parTransId="{68AFAA21-B2CF-4AF5-B888-4C6F1DFFD8EC}" sibTransId="{A226940E-F2A4-45E9-83CD-AD49B6D97811}"/>
    <dgm:cxn modelId="{D6CAAF77-0090-4926-917D-637CEC91EF27}" srcId="{C9408FFE-96CC-47A7-BC35-F2B2724D415A}" destId="{BFD66A01-5FAB-4004-A215-773D18C51F19}" srcOrd="0" destOrd="0" parTransId="{C1AC571D-6270-4F76-8B12-23977B4FAF22}" sibTransId="{0C24AE6F-2F28-4029-860C-9000926737B9}"/>
    <dgm:cxn modelId="{F894C081-77AD-4BE9-BC16-93ED8E802E4F}" type="presOf" srcId="{A226940E-F2A4-45E9-83CD-AD49B6D97811}" destId="{1B065A5D-C577-4C80-837F-D2C02A094CBD}" srcOrd="0" destOrd="0" presId="urn:microsoft.com/office/officeart/2005/8/layout/process5"/>
    <dgm:cxn modelId="{B9747AA3-832D-43E9-8C3E-79FFFC955BC8}" type="presOf" srcId="{0C24AE6F-2F28-4029-860C-9000926737B9}" destId="{F9F874A6-07FE-41F5-9107-0C3A1BA1170F}" srcOrd="0" destOrd="0" presId="urn:microsoft.com/office/officeart/2005/8/layout/process5"/>
    <dgm:cxn modelId="{69F95EB7-739E-4BA4-85D3-0724EE54A34F}" type="presOf" srcId="{A226940E-F2A4-45E9-83CD-AD49B6D97811}" destId="{1A22FE0D-8DC2-423D-95BB-6DE11AB9496C}" srcOrd="1" destOrd="0" presId="urn:microsoft.com/office/officeart/2005/8/layout/process5"/>
    <dgm:cxn modelId="{1104E7D9-5F97-40FF-91EF-359CCCF35BCD}" type="presOf" srcId="{BFD66A01-5FAB-4004-A215-773D18C51F19}" destId="{815A122C-E3E8-4E84-925C-A5C167815429}" srcOrd="0" destOrd="0" presId="urn:microsoft.com/office/officeart/2005/8/layout/process5"/>
    <dgm:cxn modelId="{C4CC3E1C-8E17-4780-880B-336B21B1F077}" type="presParOf" srcId="{CBCC67BE-48E5-4109-9337-C18BEC7754E1}" destId="{815A122C-E3E8-4E84-925C-A5C167815429}" srcOrd="0" destOrd="0" presId="urn:microsoft.com/office/officeart/2005/8/layout/process5"/>
    <dgm:cxn modelId="{306CF56C-E276-47B5-BEC8-D643629DD9F2}" type="presParOf" srcId="{CBCC67BE-48E5-4109-9337-C18BEC7754E1}" destId="{F9F874A6-07FE-41F5-9107-0C3A1BA1170F}" srcOrd="1" destOrd="0" presId="urn:microsoft.com/office/officeart/2005/8/layout/process5"/>
    <dgm:cxn modelId="{10602813-7080-425A-854E-6DF755456075}" type="presParOf" srcId="{F9F874A6-07FE-41F5-9107-0C3A1BA1170F}" destId="{67976960-9D6B-4ECA-A0FE-8B988B4380A7}" srcOrd="0" destOrd="0" presId="urn:microsoft.com/office/officeart/2005/8/layout/process5"/>
    <dgm:cxn modelId="{80681A8B-6DD7-4BD9-BC13-2D04833C6B08}" type="presParOf" srcId="{CBCC67BE-48E5-4109-9337-C18BEC7754E1}" destId="{7191139F-386C-4CB4-93F7-D7E89A2C5419}" srcOrd="2" destOrd="0" presId="urn:microsoft.com/office/officeart/2005/8/layout/process5"/>
    <dgm:cxn modelId="{092D4B5D-1987-4754-8610-AB1C6478D6A4}" type="presParOf" srcId="{CBCC67BE-48E5-4109-9337-C18BEC7754E1}" destId="{1B065A5D-C577-4C80-837F-D2C02A094CBD}" srcOrd="3" destOrd="0" presId="urn:microsoft.com/office/officeart/2005/8/layout/process5"/>
    <dgm:cxn modelId="{7570C87D-946A-4F71-9BEF-B350D7164D83}" type="presParOf" srcId="{1B065A5D-C577-4C80-837F-D2C02A094CBD}" destId="{1A22FE0D-8DC2-423D-95BB-6DE11AB9496C}" srcOrd="0" destOrd="0" presId="urn:microsoft.com/office/officeart/2005/8/layout/process5"/>
    <dgm:cxn modelId="{FB8E03DF-748F-4ADE-91AF-BA987A8D0F46}" type="presParOf" srcId="{CBCC67BE-48E5-4109-9337-C18BEC7754E1}" destId="{1E1F3FDF-D06D-41F9-8EEE-FFCF31B06660}" srcOrd="4" destOrd="0" presId="urn:microsoft.com/office/officeart/2005/8/layout/process5"/>
  </dgm:cxnLst>
  <dgm:bg>
    <a:solidFill>
      <a:schemeClr val="bg1">
        <a:lumMod val="85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D0DDE9B-36FA-4F0A-B188-16B88F1A54AE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D909719A-B34A-49D6-9218-16947D8BE825}">
      <dgm:prSet phldrT="[Texte]"/>
      <dgm:spPr/>
      <dgm:t>
        <a:bodyPr/>
        <a:lstStyle/>
        <a:p>
          <a:r>
            <a:rPr lang="fr-FR" dirty="0"/>
            <a:t>PREMIERES CONSULTATIONS</a:t>
          </a:r>
        </a:p>
        <a:p>
          <a:r>
            <a:rPr lang="fr-FR" dirty="0"/>
            <a:t>CONSULTATION PAR TELEPHONE</a:t>
          </a:r>
          <a:endParaRPr lang="fr-BE" dirty="0"/>
        </a:p>
      </dgm:t>
    </dgm:pt>
    <dgm:pt modelId="{7FED9B11-D378-4279-8682-19190AB8469D}" type="parTrans" cxnId="{E8CE22B6-E224-48CA-BCD5-5E07267243A7}">
      <dgm:prSet/>
      <dgm:spPr/>
      <dgm:t>
        <a:bodyPr/>
        <a:lstStyle/>
        <a:p>
          <a:endParaRPr lang="fr-BE"/>
        </a:p>
      </dgm:t>
    </dgm:pt>
    <dgm:pt modelId="{B95FEF18-BF72-4FB6-A279-FE6C11C6FE36}" type="sibTrans" cxnId="{E8CE22B6-E224-48CA-BCD5-5E07267243A7}">
      <dgm:prSet/>
      <dgm:spPr/>
      <dgm:t>
        <a:bodyPr/>
        <a:lstStyle/>
        <a:p>
          <a:endParaRPr lang="fr-BE"/>
        </a:p>
      </dgm:t>
    </dgm:pt>
    <dgm:pt modelId="{D369D9BC-F019-4BAE-9B94-72CAF2824E23}">
      <dgm:prSet phldrT="[Texte]"/>
      <dgm:spPr/>
      <dgm:t>
        <a:bodyPr/>
        <a:lstStyle/>
        <a:p>
          <a:r>
            <a:rPr lang="fr-FR" dirty="0"/>
            <a:t>PEDIATRIE</a:t>
          </a:r>
          <a:br>
            <a:rPr lang="fr-FR" dirty="0"/>
          </a:br>
          <a:r>
            <a:rPr lang="fr-FR" dirty="0"/>
            <a:t>ANTIBIOTIQUE</a:t>
          </a:r>
          <a:endParaRPr lang="fr-BE" dirty="0"/>
        </a:p>
      </dgm:t>
    </dgm:pt>
    <dgm:pt modelId="{7E299F93-AA0B-406F-AE71-C84CED644CC3}" type="parTrans" cxnId="{010A1227-4BFF-43EE-A224-E514EDA4ECB7}">
      <dgm:prSet/>
      <dgm:spPr/>
      <dgm:t>
        <a:bodyPr/>
        <a:lstStyle/>
        <a:p>
          <a:endParaRPr lang="fr-BE"/>
        </a:p>
      </dgm:t>
    </dgm:pt>
    <dgm:pt modelId="{CAA62CCF-CC0C-44F9-9871-90368677D968}" type="sibTrans" cxnId="{010A1227-4BFF-43EE-A224-E514EDA4ECB7}">
      <dgm:prSet/>
      <dgm:spPr/>
      <dgm:t>
        <a:bodyPr/>
        <a:lstStyle/>
        <a:p>
          <a:endParaRPr lang="fr-BE"/>
        </a:p>
      </dgm:t>
    </dgm:pt>
    <dgm:pt modelId="{E88C7C38-D6B5-4E69-9415-D7D0427E612C}">
      <dgm:prSet phldrT="[Texte]"/>
      <dgm:spPr/>
      <dgm:t>
        <a:bodyPr/>
        <a:lstStyle/>
        <a:p>
          <a:r>
            <a:rPr lang="fr-FR" dirty="0"/>
            <a:t>MALADIES CHRONIQUES</a:t>
          </a:r>
          <a:endParaRPr lang="fr-BE" dirty="0"/>
        </a:p>
      </dgm:t>
    </dgm:pt>
    <dgm:pt modelId="{C707BF40-218F-4F77-871D-E0882F9E1580}" type="parTrans" cxnId="{02983E7D-9974-4AB4-B35E-A2D091C42853}">
      <dgm:prSet/>
      <dgm:spPr/>
      <dgm:t>
        <a:bodyPr/>
        <a:lstStyle/>
        <a:p>
          <a:endParaRPr lang="fr-BE"/>
        </a:p>
      </dgm:t>
    </dgm:pt>
    <dgm:pt modelId="{5295C8F5-39F0-4885-ACF9-F028FB5B42C3}" type="sibTrans" cxnId="{02983E7D-9974-4AB4-B35E-A2D091C42853}">
      <dgm:prSet/>
      <dgm:spPr/>
      <dgm:t>
        <a:bodyPr/>
        <a:lstStyle/>
        <a:p>
          <a:endParaRPr lang="fr-BE"/>
        </a:p>
      </dgm:t>
    </dgm:pt>
    <dgm:pt modelId="{74B96464-9D37-40ED-A50E-392D776B37DA}" type="pres">
      <dgm:prSet presAssocID="{AD0DDE9B-36FA-4F0A-B188-16B88F1A54AE}" presName="diagram" presStyleCnt="0">
        <dgm:presLayoutVars>
          <dgm:dir/>
          <dgm:resizeHandles val="exact"/>
        </dgm:presLayoutVars>
      </dgm:prSet>
      <dgm:spPr/>
    </dgm:pt>
    <dgm:pt modelId="{92C152A5-4333-493A-9F14-FA99229FA660}" type="pres">
      <dgm:prSet presAssocID="{D909719A-B34A-49D6-9218-16947D8BE825}" presName="node" presStyleLbl="node1" presStyleIdx="0" presStyleCnt="3">
        <dgm:presLayoutVars>
          <dgm:bulletEnabled val="1"/>
        </dgm:presLayoutVars>
      </dgm:prSet>
      <dgm:spPr/>
    </dgm:pt>
    <dgm:pt modelId="{0952A0D2-DC03-4E56-8C11-FB970F634615}" type="pres">
      <dgm:prSet presAssocID="{B95FEF18-BF72-4FB6-A279-FE6C11C6FE36}" presName="sibTrans" presStyleLbl="sibTrans2D1" presStyleIdx="0" presStyleCnt="2"/>
      <dgm:spPr/>
    </dgm:pt>
    <dgm:pt modelId="{24440646-3537-446B-AC65-7C5EEE84EE19}" type="pres">
      <dgm:prSet presAssocID="{B95FEF18-BF72-4FB6-A279-FE6C11C6FE36}" presName="connectorText" presStyleLbl="sibTrans2D1" presStyleIdx="0" presStyleCnt="2"/>
      <dgm:spPr/>
    </dgm:pt>
    <dgm:pt modelId="{C374AF9F-5CCC-4EA3-ACF6-0B4199EF7C4C}" type="pres">
      <dgm:prSet presAssocID="{D369D9BC-F019-4BAE-9B94-72CAF2824E23}" presName="node" presStyleLbl="node1" presStyleIdx="1" presStyleCnt="3">
        <dgm:presLayoutVars>
          <dgm:bulletEnabled val="1"/>
        </dgm:presLayoutVars>
      </dgm:prSet>
      <dgm:spPr/>
    </dgm:pt>
    <dgm:pt modelId="{6BD080D8-2F83-4A09-AE99-BEF7E59A6090}" type="pres">
      <dgm:prSet presAssocID="{CAA62CCF-CC0C-44F9-9871-90368677D968}" presName="sibTrans" presStyleLbl="sibTrans2D1" presStyleIdx="1" presStyleCnt="2"/>
      <dgm:spPr/>
    </dgm:pt>
    <dgm:pt modelId="{2BC70B96-60AB-40DD-826E-A792C79BE0EF}" type="pres">
      <dgm:prSet presAssocID="{CAA62CCF-CC0C-44F9-9871-90368677D968}" presName="connectorText" presStyleLbl="sibTrans2D1" presStyleIdx="1" presStyleCnt="2"/>
      <dgm:spPr/>
    </dgm:pt>
    <dgm:pt modelId="{AAE0154A-CBE4-424A-B942-BC566BF6A3D3}" type="pres">
      <dgm:prSet presAssocID="{E88C7C38-D6B5-4E69-9415-D7D0427E612C}" presName="node" presStyleLbl="node1" presStyleIdx="2" presStyleCnt="3">
        <dgm:presLayoutVars>
          <dgm:bulletEnabled val="1"/>
        </dgm:presLayoutVars>
      </dgm:prSet>
      <dgm:spPr/>
    </dgm:pt>
  </dgm:ptLst>
  <dgm:cxnLst>
    <dgm:cxn modelId="{30F36F0D-0C96-4390-962B-147F0334C0B1}" type="presOf" srcId="{CAA62CCF-CC0C-44F9-9871-90368677D968}" destId="{6BD080D8-2F83-4A09-AE99-BEF7E59A6090}" srcOrd="0" destOrd="0" presId="urn:microsoft.com/office/officeart/2005/8/layout/process5"/>
    <dgm:cxn modelId="{010A1227-4BFF-43EE-A224-E514EDA4ECB7}" srcId="{AD0DDE9B-36FA-4F0A-B188-16B88F1A54AE}" destId="{D369D9BC-F019-4BAE-9B94-72CAF2824E23}" srcOrd="1" destOrd="0" parTransId="{7E299F93-AA0B-406F-AE71-C84CED644CC3}" sibTransId="{CAA62CCF-CC0C-44F9-9871-90368677D968}"/>
    <dgm:cxn modelId="{115B2B43-DA34-492A-A34A-3A5D2C0AAC62}" type="presOf" srcId="{D909719A-B34A-49D6-9218-16947D8BE825}" destId="{92C152A5-4333-493A-9F14-FA99229FA660}" srcOrd="0" destOrd="0" presId="urn:microsoft.com/office/officeart/2005/8/layout/process5"/>
    <dgm:cxn modelId="{8623FA49-A163-47C9-980D-A233BFE64F74}" type="presOf" srcId="{AD0DDE9B-36FA-4F0A-B188-16B88F1A54AE}" destId="{74B96464-9D37-40ED-A50E-392D776B37DA}" srcOrd="0" destOrd="0" presId="urn:microsoft.com/office/officeart/2005/8/layout/process5"/>
    <dgm:cxn modelId="{02983E7D-9974-4AB4-B35E-A2D091C42853}" srcId="{AD0DDE9B-36FA-4F0A-B188-16B88F1A54AE}" destId="{E88C7C38-D6B5-4E69-9415-D7D0427E612C}" srcOrd="2" destOrd="0" parTransId="{C707BF40-218F-4F77-871D-E0882F9E1580}" sibTransId="{5295C8F5-39F0-4885-ACF9-F028FB5B42C3}"/>
    <dgm:cxn modelId="{11B7BE91-D102-49D6-AFD3-68FBB357E5F1}" type="presOf" srcId="{E88C7C38-D6B5-4E69-9415-D7D0427E612C}" destId="{AAE0154A-CBE4-424A-B942-BC566BF6A3D3}" srcOrd="0" destOrd="0" presId="urn:microsoft.com/office/officeart/2005/8/layout/process5"/>
    <dgm:cxn modelId="{D24261B4-C9A5-40B4-8529-D4F36043CEAD}" type="presOf" srcId="{B95FEF18-BF72-4FB6-A279-FE6C11C6FE36}" destId="{24440646-3537-446B-AC65-7C5EEE84EE19}" srcOrd="1" destOrd="0" presId="urn:microsoft.com/office/officeart/2005/8/layout/process5"/>
    <dgm:cxn modelId="{E8CE22B6-E224-48CA-BCD5-5E07267243A7}" srcId="{AD0DDE9B-36FA-4F0A-B188-16B88F1A54AE}" destId="{D909719A-B34A-49D6-9218-16947D8BE825}" srcOrd="0" destOrd="0" parTransId="{7FED9B11-D378-4279-8682-19190AB8469D}" sibTransId="{B95FEF18-BF72-4FB6-A279-FE6C11C6FE36}"/>
    <dgm:cxn modelId="{A05706C2-6CF7-40DF-8355-84AFE32CEFBA}" type="presOf" srcId="{CAA62CCF-CC0C-44F9-9871-90368677D968}" destId="{2BC70B96-60AB-40DD-826E-A792C79BE0EF}" srcOrd="1" destOrd="0" presId="urn:microsoft.com/office/officeart/2005/8/layout/process5"/>
    <dgm:cxn modelId="{33CBA5C4-5C09-4710-924B-E389732F3F3B}" type="presOf" srcId="{B95FEF18-BF72-4FB6-A279-FE6C11C6FE36}" destId="{0952A0D2-DC03-4E56-8C11-FB970F634615}" srcOrd="0" destOrd="0" presId="urn:microsoft.com/office/officeart/2005/8/layout/process5"/>
    <dgm:cxn modelId="{6591BEE9-87C4-4CDE-89F8-7A7C0D0B714B}" type="presOf" srcId="{D369D9BC-F019-4BAE-9B94-72CAF2824E23}" destId="{C374AF9F-5CCC-4EA3-ACF6-0B4199EF7C4C}" srcOrd="0" destOrd="0" presId="urn:microsoft.com/office/officeart/2005/8/layout/process5"/>
    <dgm:cxn modelId="{71BCEAB8-C75E-4570-AD48-5E6284618444}" type="presParOf" srcId="{74B96464-9D37-40ED-A50E-392D776B37DA}" destId="{92C152A5-4333-493A-9F14-FA99229FA660}" srcOrd="0" destOrd="0" presId="urn:microsoft.com/office/officeart/2005/8/layout/process5"/>
    <dgm:cxn modelId="{C19E7BF3-B37B-414A-B4E7-8BD48B2E02E4}" type="presParOf" srcId="{74B96464-9D37-40ED-A50E-392D776B37DA}" destId="{0952A0D2-DC03-4E56-8C11-FB970F634615}" srcOrd="1" destOrd="0" presId="urn:microsoft.com/office/officeart/2005/8/layout/process5"/>
    <dgm:cxn modelId="{BE05A502-4450-45AA-BBC7-D85A381D0422}" type="presParOf" srcId="{0952A0D2-DC03-4E56-8C11-FB970F634615}" destId="{24440646-3537-446B-AC65-7C5EEE84EE19}" srcOrd="0" destOrd="0" presId="urn:microsoft.com/office/officeart/2005/8/layout/process5"/>
    <dgm:cxn modelId="{C5928FB6-BAAC-4C80-B216-86B6CB5BD1E6}" type="presParOf" srcId="{74B96464-9D37-40ED-A50E-392D776B37DA}" destId="{C374AF9F-5CCC-4EA3-ACF6-0B4199EF7C4C}" srcOrd="2" destOrd="0" presId="urn:microsoft.com/office/officeart/2005/8/layout/process5"/>
    <dgm:cxn modelId="{36F03A8B-E1D9-4DFC-97EB-E9AFD225DB03}" type="presParOf" srcId="{74B96464-9D37-40ED-A50E-392D776B37DA}" destId="{6BD080D8-2F83-4A09-AE99-BEF7E59A6090}" srcOrd="3" destOrd="0" presId="urn:microsoft.com/office/officeart/2005/8/layout/process5"/>
    <dgm:cxn modelId="{CE743EE9-E89B-4800-A1B4-9236FD541403}" type="presParOf" srcId="{6BD080D8-2F83-4A09-AE99-BEF7E59A6090}" destId="{2BC70B96-60AB-40DD-826E-A792C79BE0EF}" srcOrd="0" destOrd="0" presId="urn:microsoft.com/office/officeart/2005/8/layout/process5"/>
    <dgm:cxn modelId="{9E114688-5B54-4061-BD17-A55406F1A51F}" type="presParOf" srcId="{74B96464-9D37-40ED-A50E-392D776B37DA}" destId="{AAE0154A-CBE4-424A-B942-BC566BF6A3D3}" srcOrd="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518F2A-53D6-4AE6-8ACE-5F7DEEC44009}">
      <dsp:nvSpPr>
        <dsp:cNvPr id="0" name=""/>
        <dsp:cNvSpPr/>
      </dsp:nvSpPr>
      <dsp:spPr>
        <a:xfrm>
          <a:off x="1873" y="235693"/>
          <a:ext cx="520559" cy="5205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MS1</a:t>
          </a:r>
          <a:endParaRPr lang="fr-BE" sz="1400" kern="1200" dirty="0"/>
        </a:p>
      </dsp:txBody>
      <dsp:txXfrm>
        <a:off x="78107" y="311927"/>
        <a:ext cx="368091" cy="368091"/>
      </dsp:txXfrm>
    </dsp:sp>
    <dsp:sp modelId="{F225CEDD-9E71-442F-A590-60BE07E9C214}">
      <dsp:nvSpPr>
        <dsp:cNvPr id="0" name=""/>
        <dsp:cNvSpPr/>
      </dsp:nvSpPr>
      <dsp:spPr>
        <a:xfrm>
          <a:off x="564702" y="345010"/>
          <a:ext cx="301924" cy="301924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BE" sz="500" kern="1200"/>
        </a:p>
      </dsp:txBody>
      <dsp:txXfrm>
        <a:off x="604722" y="460466"/>
        <a:ext cx="221884" cy="71012"/>
      </dsp:txXfrm>
    </dsp:sp>
    <dsp:sp modelId="{BECFC7E5-CA97-4A34-84DC-E007F5E432FF}">
      <dsp:nvSpPr>
        <dsp:cNvPr id="0" name=""/>
        <dsp:cNvSpPr/>
      </dsp:nvSpPr>
      <dsp:spPr>
        <a:xfrm>
          <a:off x="908896" y="235693"/>
          <a:ext cx="520559" cy="520559"/>
        </a:xfrm>
        <a:prstGeom prst="ellipse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solidFill>
                <a:schemeClr val="bg1"/>
              </a:solidFill>
            </a:rPr>
            <a:t>MS2</a:t>
          </a:r>
          <a:endParaRPr lang="fr-BE" sz="1400" kern="1200" dirty="0">
            <a:solidFill>
              <a:schemeClr val="bg1"/>
            </a:solidFill>
          </a:endParaRPr>
        </a:p>
      </dsp:txBody>
      <dsp:txXfrm>
        <a:off x="985130" y="311927"/>
        <a:ext cx="368091" cy="368091"/>
      </dsp:txXfrm>
    </dsp:sp>
    <dsp:sp modelId="{1FF4D8DE-4605-4B14-9E0F-F6E015E4F4D6}">
      <dsp:nvSpPr>
        <dsp:cNvPr id="0" name=""/>
        <dsp:cNvSpPr/>
      </dsp:nvSpPr>
      <dsp:spPr>
        <a:xfrm>
          <a:off x="1471724" y="345010"/>
          <a:ext cx="301924" cy="301924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BE" sz="500" kern="1200"/>
        </a:p>
      </dsp:txBody>
      <dsp:txXfrm>
        <a:off x="1511744" y="460466"/>
        <a:ext cx="221884" cy="71012"/>
      </dsp:txXfrm>
    </dsp:sp>
    <dsp:sp modelId="{2AE5D837-7E31-40E6-BADD-7268AE88E339}">
      <dsp:nvSpPr>
        <dsp:cNvPr id="0" name=""/>
        <dsp:cNvSpPr/>
      </dsp:nvSpPr>
      <dsp:spPr>
        <a:xfrm>
          <a:off x="1815918" y="235693"/>
          <a:ext cx="520559" cy="520559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MS3</a:t>
          </a:r>
          <a:endParaRPr lang="fr-BE" sz="1400" kern="1200" dirty="0"/>
        </a:p>
      </dsp:txBody>
      <dsp:txXfrm>
        <a:off x="1892152" y="311927"/>
        <a:ext cx="368091" cy="368091"/>
      </dsp:txXfrm>
    </dsp:sp>
    <dsp:sp modelId="{C8E467AB-D9A1-4CEA-98D7-906DDDE67FC7}">
      <dsp:nvSpPr>
        <dsp:cNvPr id="0" name=""/>
        <dsp:cNvSpPr/>
      </dsp:nvSpPr>
      <dsp:spPr>
        <a:xfrm>
          <a:off x="2378747" y="345010"/>
          <a:ext cx="301924" cy="301924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BE" sz="1200" kern="1200"/>
        </a:p>
      </dsp:txBody>
      <dsp:txXfrm>
        <a:off x="2418767" y="407206"/>
        <a:ext cx="221884" cy="177532"/>
      </dsp:txXfrm>
    </dsp:sp>
    <dsp:sp modelId="{CCD41233-3975-4683-96E0-83322308210E}">
      <dsp:nvSpPr>
        <dsp:cNvPr id="0" name=""/>
        <dsp:cNvSpPr/>
      </dsp:nvSpPr>
      <dsp:spPr>
        <a:xfrm>
          <a:off x="2722941" y="235693"/>
          <a:ext cx="520559" cy="520559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MG</a:t>
          </a:r>
          <a:endParaRPr lang="fr-BE" sz="1400" kern="1200" dirty="0"/>
        </a:p>
      </dsp:txBody>
      <dsp:txXfrm>
        <a:off x="2799175" y="311927"/>
        <a:ext cx="368091" cy="3680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62CB83-2FFD-43EB-BDC3-8B7EC00AFDE8}">
      <dsp:nvSpPr>
        <dsp:cNvPr id="0" name=""/>
        <dsp:cNvSpPr/>
      </dsp:nvSpPr>
      <dsp:spPr>
        <a:xfrm>
          <a:off x="1290834" y="0"/>
          <a:ext cx="1973598" cy="197379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06ADF5-9CCF-4B74-A434-42365AB808F3}">
      <dsp:nvSpPr>
        <dsp:cNvPr id="0" name=""/>
        <dsp:cNvSpPr/>
      </dsp:nvSpPr>
      <dsp:spPr>
        <a:xfrm>
          <a:off x="1726573" y="714461"/>
          <a:ext cx="1101379" cy="5506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Bases théoriques</a:t>
          </a:r>
          <a:endParaRPr lang="fr-BE" sz="1500" kern="1200" dirty="0"/>
        </a:p>
      </dsp:txBody>
      <dsp:txXfrm>
        <a:off x="1726573" y="714461"/>
        <a:ext cx="1101379" cy="550632"/>
      </dsp:txXfrm>
    </dsp:sp>
    <dsp:sp modelId="{0B599D4F-88B0-4D1D-A177-8E3E44B5A4D1}">
      <dsp:nvSpPr>
        <dsp:cNvPr id="0" name=""/>
        <dsp:cNvSpPr/>
      </dsp:nvSpPr>
      <dsp:spPr>
        <a:xfrm>
          <a:off x="742551" y="1134240"/>
          <a:ext cx="1973598" cy="197379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262783-50F0-4D8D-891E-1D3634F80D68}">
      <dsp:nvSpPr>
        <dsp:cNvPr id="0" name=""/>
        <dsp:cNvSpPr/>
      </dsp:nvSpPr>
      <dsp:spPr>
        <a:xfrm>
          <a:off x="1176068" y="1850796"/>
          <a:ext cx="1101379" cy="5506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Echanges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Observation</a:t>
          </a:r>
          <a:endParaRPr lang="fr-BE" sz="1500" kern="1200" dirty="0"/>
        </a:p>
      </dsp:txBody>
      <dsp:txXfrm>
        <a:off x="1176068" y="1850796"/>
        <a:ext cx="1101379" cy="550632"/>
      </dsp:txXfrm>
    </dsp:sp>
    <dsp:sp modelId="{E570B0E8-FC54-4FA6-91D6-A44B8776D461}">
      <dsp:nvSpPr>
        <dsp:cNvPr id="0" name=""/>
        <dsp:cNvSpPr/>
      </dsp:nvSpPr>
      <dsp:spPr>
        <a:xfrm>
          <a:off x="1290834" y="2272669"/>
          <a:ext cx="1973598" cy="1973799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133BB8-E7D2-40A8-8941-1CBE75FBD636}">
      <dsp:nvSpPr>
        <dsp:cNvPr id="0" name=""/>
        <dsp:cNvSpPr/>
      </dsp:nvSpPr>
      <dsp:spPr>
        <a:xfrm>
          <a:off x="1726573" y="2987131"/>
          <a:ext cx="1101379" cy="5506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Pratique par simulation</a:t>
          </a:r>
          <a:endParaRPr lang="fr-BE" sz="1500" kern="1200" dirty="0"/>
        </a:p>
      </dsp:txBody>
      <dsp:txXfrm>
        <a:off x="1726573" y="2987131"/>
        <a:ext cx="1101379" cy="550632"/>
      </dsp:txXfrm>
    </dsp:sp>
    <dsp:sp modelId="{C0C1FD12-FD6B-4CC8-8132-7CFD2B078B9E}">
      <dsp:nvSpPr>
        <dsp:cNvPr id="0" name=""/>
        <dsp:cNvSpPr/>
      </dsp:nvSpPr>
      <dsp:spPr>
        <a:xfrm>
          <a:off x="883231" y="3537764"/>
          <a:ext cx="1695569" cy="1696388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2F2F71-2FCD-47E1-A241-2C35F1733894}">
      <dsp:nvSpPr>
        <dsp:cNvPr id="0" name=""/>
        <dsp:cNvSpPr/>
      </dsp:nvSpPr>
      <dsp:spPr>
        <a:xfrm>
          <a:off x="1176068" y="4123465"/>
          <a:ext cx="1101379" cy="5506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Evaluation</a:t>
          </a:r>
          <a:endParaRPr lang="fr-BE" sz="1500" kern="1200" dirty="0"/>
        </a:p>
      </dsp:txBody>
      <dsp:txXfrm>
        <a:off x="1176068" y="4123465"/>
        <a:ext cx="1101379" cy="5506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5A122C-E3E8-4E84-925C-A5C167815429}">
      <dsp:nvSpPr>
        <dsp:cNvPr id="0" name=""/>
        <dsp:cNvSpPr/>
      </dsp:nvSpPr>
      <dsp:spPr>
        <a:xfrm>
          <a:off x="484565" y="1037"/>
          <a:ext cx="1601827" cy="96109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Structuration de la consultation</a:t>
          </a:r>
          <a:endParaRPr lang="fr-BE" sz="1800" kern="1200" dirty="0"/>
        </a:p>
      </dsp:txBody>
      <dsp:txXfrm>
        <a:off x="512715" y="29187"/>
        <a:ext cx="1545527" cy="904796"/>
      </dsp:txXfrm>
    </dsp:sp>
    <dsp:sp modelId="{F9F874A6-07FE-41F5-9107-0C3A1BA1170F}">
      <dsp:nvSpPr>
        <dsp:cNvPr id="0" name=""/>
        <dsp:cNvSpPr/>
      </dsp:nvSpPr>
      <dsp:spPr>
        <a:xfrm rot="5400000">
          <a:off x="1115685" y="1074261"/>
          <a:ext cx="339587" cy="39725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BE" sz="1400" kern="1200"/>
        </a:p>
      </dsp:txBody>
      <dsp:txXfrm rot="-5400000">
        <a:off x="1166303" y="1103094"/>
        <a:ext cx="238351" cy="237711"/>
      </dsp:txXfrm>
    </dsp:sp>
    <dsp:sp modelId="{7191139F-386C-4CB4-93F7-D7E89A2C5419}">
      <dsp:nvSpPr>
        <dsp:cNvPr id="0" name=""/>
        <dsp:cNvSpPr/>
      </dsp:nvSpPr>
      <dsp:spPr>
        <a:xfrm>
          <a:off x="484565" y="1602864"/>
          <a:ext cx="1601827" cy="96109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Recherche de la perspective du patient</a:t>
          </a:r>
          <a:endParaRPr lang="fr-BE" sz="1800" kern="1200" dirty="0"/>
        </a:p>
      </dsp:txBody>
      <dsp:txXfrm>
        <a:off x="512715" y="1631014"/>
        <a:ext cx="1545527" cy="904796"/>
      </dsp:txXfrm>
    </dsp:sp>
    <dsp:sp modelId="{1B065A5D-C577-4C80-837F-D2C02A094CBD}">
      <dsp:nvSpPr>
        <dsp:cNvPr id="0" name=""/>
        <dsp:cNvSpPr/>
      </dsp:nvSpPr>
      <dsp:spPr>
        <a:xfrm rot="5400000">
          <a:off x="1115685" y="2676089"/>
          <a:ext cx="339587" cy="39725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BE" sz="1400" kern="1200"/>
        </a:p>
      </dsp:txBody>
      <dsp:txXfrm rot="-5400000">
        <a:off x="1166303" y="2704922"/>
        <a:ext cx="238351" cy="237711"/>
      </dsp:txXfrm>
    </dsp:sp>
    <dsp:sp modelId="{1E1F3FDF-D06D-41F9-8EEE-FFCF31B06660}">
      <dsp:nvSpPr>
        <dsp:cNvPr id="0" name=""/>
        <dsp:cNvSpPr/>
      </dsp:nvSpPr>
      <dsp:spPr>
        <a:xfrm>
          <a:off x="484565" y="3204692"/>
          <a:ext cx="1601827" cy="96109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Entretien motivationnel</a:t>
          </a:r>
          <a:endParaRPr lang="fr-BE" sz="1800" kern="1200" dirty="0"/>
        </a:p>
      </dsp:txBody>
      <dsp:txXfrm>
        <a:off x="512715" y="3232842"/>
        <a:ext cx="1545527" cy="9047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C152A5-4333-493A-9F14-FA99229FA660}">
      <dsp:nvSpPr>
        <dsp:cNvPr id="0" name=""/>
        <dsp:cNvSpPr/>
      </dsp:nvSpPr>
      <dsp:spPr>
        <a:xfrm>
          <a:off x="376933" y="1946"/>
          <a:ext cx="1628723" cy="9772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PREMIERES CONSULTATIONS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CONSULTATION PAR TELEPHONE</a:t>
          </a:r>
          <a:endParaRPr lang="fr-BE" sz="1300" kern="1200" dirty="0"/>
        </a:p>
      </dsp:txBody>
      <dsp:txXfrm>
        <a:off x="405555" y="30568"/>
        <a:ext cx="1571479" cy="919990"/>
      </dsp:txXfrm>
    </dsp:sp>
    <dsp:sp modelId="{0952A0D2-DC03-4E56-8C11-FB970F634615}">
      <dsp:nvSpPr>
        <dsp:cNvPr id="0" name=""/>
        <dsp:cNvSpPr/>
      </dsp:nvSpPr>
      <dsp:spPr>
        <a:xfrm rot="5400000">
          <a:off x="1018650" y="1093191"/>
          <a:ext cx="345289" cy="4039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BE" sz="1000" kern="1200"/>
        </a:p>
      </dsp:txBody>
      <dsp:txXfrm rot="-5400000">
        <a:off x="1070119" y="1122508"/>
        <a:ext cx="242353" cy="241702"/>
      </dsp:txXfrm>
    </dsp:sp>
    <dsp:sp modelId="{C374AF9F-5CCC-4EA3-ACF6-0B4199EF7C4C}">
      <dsp:nvSpPr>
        <dsp:cNvPr id="0" name=""/>
        <dsp:cNvSpPr/>
      </dsp:nvSpPr>
      <dsp:spPr>
        <a:xfrm>
          <a:off x="376933" y="1630670"/>
          <a:ext cx="1628723" cy="9772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PEDIATRIE</a:t>
          </a:r>
          <a:br>
            <a:rPr lang="fr-FR" sz="1300" kern="1200" dirty="0"/>
          </a:br>
          <a:r>
            <a:rPr lang="fr-FR" sz="1300" kern="1200" dirty="0"/>
            <a:t>ANTIBIOTIQUE</a:t>
          </a:r>
          <a:endParaRPr lang="fr-BE" sz="1300" kern="1200" dirty="0"/>
        </a:p>
      </dsp:txBody>
      <dsp:txXfrm>
        <a:off x="405555" y="1659292"/>
        <a:ext cx="1571479" cy="919990"/>
      </dsp:txXfrm>
    </dsp:sp>
    <dsp:sp modelId="{6BD080D8-2F83-4A09-AE99-BEF7E59A6090}">
      <dsp:nvSpPr>
        <dsp:cNvPr id="0" name=""/>
        <dsp:cNvSpPr/>
      </dsp:nvSpPr>
      <dsp:spPr>
        <a:xfrm rot="5400000">
          <a:off x="1018650" y="2721915"/>
          <a:ext cx="345289" cy="4039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BE" sz="1000" kern="1200"/>
        </a:p>
      </dsp:txBody>
      <dsp:txXfrm rot="-5400000">
        <a:off x="1070119" y="2751232"/>
        <a:ext cx="242353" cy="241702"/>
      </dsp:txXfrm>
    </dsp:sp>
    <dsp:sp modelId="{AAE0154A-CBE4-424A-B942-BC566BF6A3D3}">
      <dsp:nvSpPr>
        <dsp:cNvPr id="0" name=""/>
        <dsp:cNvSpPr/>
      </dsp:nvSpPr>
      <dsp:spPr>
        <a:xfrm>
          <a:off x="376933" y="3259394"/>
          <a:ext cx="1628723" cy="9772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MALADIES CHRONIQUES</a:t>
          </a:r>
          <a:endParaRPr lang="fr-BE" sz="1300" kern="1200" dirty="0"/>
        </a:p>
      </dsp:txBody>
      <dsp:txXfrm>
        <a:off x="405555" y="3288016"/>
        <a:ext cx="1571479" cy="9199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5A122C-E3E8-4E84-925C-A5C167815429}">
      <dsp:nvSpPr>
        <dsp:cNvPr id="0" name=""/>
        <dsp:cNvSpPr/>
      </dsp:nvSpPr>
      <dsp:spPr>
        <a:xfrm>
          <a:off x="484565" y="1037"/>
          <a:ext cx="1601827" cy="96109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Structuration de la consultation</a:t>
          </a:r>
          <a:endParaRPr lang="fr-BE" sz="1800" kern="1200" dirty="0"/>
        </a:p>
      </dsp:txBody>
      <dsp:txXfrm>
        <a:off x="512715" y="29187"/>
        <a:ext cx="1545527" cy="904796"/>
      </dsp:txXfrm>
    </dsp:sp>
    <dsp:sp modelId="{F9F874A6-07FE-41F5-9107-0C3A1BA1170F}">
      <dsp:nvSpPr>
        <dsp:cNvPr id="0" name=""/>
        <dsp:cNvSpPr/>
      </dsp:nvSpPr>
      <dsp:spPr>
        <a:xfrm rot="5400000">
          <a:off x="1115685" y="1074261"/>
          <a:ext cx="339587" cy="39725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BE" sz="1400" kern="1200"/>
        </a:p>
      </dsp:txBody>
      <dsp:txXfrm rot="-5400000">
        <a:off x="1166303" y="1103094"/>
        <a:ext cx="238351" cy="237711"/>
      </dsp:txXfrm>
    </dsp:sp>
    <dsp:sp modelId="{7191139F-386C-4CB4-93F7-D7E89A2C5419}">
      <dsp:nvSpPr>
        <dsp:cNvPr id="0" name=""/>
        <dsp:cNvSpPr/>
      </dsp:nvSpPr>
      <dsp:spPr>
        <a:xfrm>
          <a:off x="484565" y="1602864"/>
          <a:ext cx="1601827" cy="96109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Recherche de la perspective du patient</a:t>
          </a:r>
          <a:endParaRPr lang="fr-BE" sz="1800" kern="1200" dirty="0"/>
        </a:p>
      </dsp:txBody>
      <dsp:txXfrm>
        <a:off x="512715" y="1631014"/>
        <a:ext cx="1545527" cy="904796"/>
      </dsp:txXfrm>
    </dsp:sp>
    <dsp:sp modelId="{1B065A5D-C577-4C80-837F-D2C02A094CBD}">
      <dsp:nvSpPr>
        <dsp:cNvPr id="0" name=""/>
        <dsp:cNvSpPr/>
      </dsp:nvSpPr>
      <dsp:spPr>
        <a:xfrm rot="5400000">
          <a:off x="1115685" y="2676089"/>
          <a:ext cx="339587" cy="39725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BE" sz="1400" kern="1200"/>
        </a:p>
      </dsp:txBody>
      <dsp:txXfrm rot="-5400000">
        <a:off x="1166303" y="2704922"/>
        <a:ext cx="238351" cy="237711"/>
      </dsp:txXfrm>
    </dsp:sp>
    <dsp:sp modelId="{1E1F3FDF-D06D-41F9-8EEE-FFCF31B06660}">
      <dsp:nvSpPr>
        <dsp:cNvPr id="0" name=""/>
        <dsp:cNvSpPr/>
      </dsp:nvSpPr>
      <dsp:spPr>
        <a:xfrm>
          <a:off x="484565" y="3204692"/>
          <a:ext cx="1601827" cy="96109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Entretien motivationnel</a:t>
          </a:r>
          <a:endParaRPr lang="fr-BE" sz="1800" kern="1200" dirty="0"/>
        </a:p>
      </dsp:txBody>
      <dsp:txXfrm>
        <a:off x="512715" y="3232842"/>
        <a:ext cx="1545527" cy="90479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C152A5-4333-493A-9F14-FA99229FA660}">
      <dsp:nvSpPr>
        <dsp:cNvPr id="0" name=""/>
        <dsp:cNvSpPr/>
      </dsp:nvSpPr>
      <dsp:spPr>
        <a:xfrm>
          <a:off x="376933" y="1946"/>
          <a:ext cx="1628723" cy="9772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PREMIERES CONSULTATIONS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CONSULTATION PAR TELEPHONE</a:t>
          </a:r>
          <a:endParaRPr lang="fr-BE" sz="1300" kern="1200" dirty="0"/>
        </a:p>
      </dsp:txBody>
      <dsp:txXfrm>
        <a:off x="405555" y="30568"/>
        <a:ext cx="1571479" cy="919990"/>
      </dsp:txXfrm>
    </dsp:sp>
    <dsp:sp modelId="{0952A0D2-DC03-4E56-8C11-FB970F634615}">
      <dsp:nvSpPr>
        <dsp:cNvPr id="0" name=""/>
        <dsp:cNvSpPr/>
      </dsp:nvSpPr>
      <dsp:spPr>
        <a:xfrm rot="5400000">
          <a:off x="1018650" y="1093191"/>
          <a:ext cx="345289" cy="4039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BE" sz="1000" kern="1200"/>
        </a:p>
      </dsp:txBody>
      <dsp:txXfrm rot="-5400000">
        <a:off x="1070119" y="1122508"/>
        <a:ext cx="242353" cy="241702"/>
      </dsp:txXfrm>
    </dsp:sp>
    <dsp:sp modelId="{C374AF9F-5CCC-4EA3-ACF6-0B4199EF7C4C}">
      <dsp:nvSpPr>
        <dsp:cNvPr id="0" name=""/>
        <dsp:cNvSpPr/>
      </dsp:nvSpPr>
      <dsp:spPr>
        <a:xfrm>
          <a:off x="376933" y="1630670"/>
          <a:ext cx="1628723" cy="9772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PEDIATRIE</a:t>
          </a:r>
          <a:br>
            <a:rPr lang="fr-FR" sz="1300" kern="1200" dirty="0"/>
          </a:br>
          <a:r>
            <a:rPr lang="fr-FR" sz="1300" kern="1200" dirty="0"/>
            <a:t>ANTIBIOTIQUE</a:t>
          </a:r>
          <a:endParaRPr lang="fr-BE" sz="1300" kern="1200" dirty="0"/>
        </a:p>
      </dsp:txBody>
      <dsp:txXfrm>
        <a:off x="405555" y="1659292"/>
        <a:ext cx="1571479" cy="919990"/>
      </dsp:txXfrm>
    </dsp:sp>
    <dsp:sp modelId="{6BD080D8-2F83-4A09-AE99-BEF7E59A6090}">
      <dsp:nvSpPr>
        <dsp:cNvPr id="0" name=""/>
        <dsp:cNvSpPr/>
      </dsp:nvSpPr>
      <dsp:spPr>
        <a:xfrm rot="5400000">
          <a:off x="1018650" y="2721915"/>
          <a:ext cx="345289" cy="4039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BE" sz="1000" kern="1200"/>
        </a:p>
      </dsp:txBody>
      <dsp:txXfrm rot="-5400000">
        <a:off x="1070119" y="2751232"/>
        <a:ext cx="242353" cy="241702"/>
      </dsp:txXfrm>
    </dsp:sp>
    <dsp:sp modelId="{AAE0154A-CBE4-424A-B942-BC566BF6A3D3}">
      <dsp:nvSpPr>
        <dsp:cNvPr id="0" name=""/>
        <dsp:cNvSpPr/>
      </dsp:nvSpPr>
      <dsp:spPr>
        <a:xfrm>
          <a:off x="376933" y="3259394"/>
          <a:ext cx="1628723" cy="9772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MALADIES CHRONIQUES</a:t>
          </a:r>
          <a:endParaRPr lang="fr-BE" sz="1300" kern="1200" dirty="0"/>
        </a:p>
      </dsp:txBody>
      <dsp:txXfrm>
        <a:off x="405555" y="3288016"/>
        <a:ext cx="1571479" cy="9199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9AEF16-2C6B-4C9D-A61F-9D11D410786B}" type="datetimeFigureOut">
              <a:rPr lang="fr-BE" smtClean="0"/>
              <a:t>29-11-23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1061B4-251D-4CF1-BD04-EC26A508504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8391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1061B4-251D-4CF1-BD04-EC26A5085046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8119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1061B4-251D-4CF1-BD04-EC26A5085046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74842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1061B4-251D-4CF1-BD04-EC26A5085046}" type="slidenum">
              <a:rPr lang="fr-BE" smtClean="0"/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55387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411FF-BF52-496D-8AF2-01410D35F845}" type="datetimeFigureOut">
              <a:rPr lang="fr-BE" smtClean="0"/>
              <a:t>29-11-23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D7DAC-73A9-4E7C-A49D-46A2F5C95C6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91266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411FF-BF52-496D-8AF2-01410D35F845}" type="datetimeFigureOut">
              <a:rPr lang="fr-BE" smtClean="0"/>
              <a:t>29-11-23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D7DAC-73A9-4E7C-A49D-46A2F5C95C6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26638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411FF-BF52-496D-8AF2-01410D35F845}" type="datetimeFigureOut">
              <a:rPr lang="fr-BE" smtClean="0"/>
              <a:t>29-11-23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D7DAC-73A9-4E7C-A49D-46A2F5C95C6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63581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411FF-BF52-496D-8AF2-01410D35F845}" type="datetimeFigureOut">
              <a:rPr lang="fr-BE" smtClean="0"/>
              <a:t>29-11-23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D7DAC-73A9-4E7C-A49D-46A2F5C95C6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79256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411FF-BF52-496D-8AF2-01410D35F845}" type="datetimeFigureOut">
              <a:rPr lang="fr-BE" smtClean="0"/>
              <a:t>29-11-23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D7DAC-73A9-4E7C-A49D-46A2F5C95C6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81878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411FF-BF52-496D-8AF2-01410D35F845}" type="datetimeFigureOut">
              <a:rPr lang="fr-BE" smtClean="0"/>
              <a:t>29-11-23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D7DAC-73A9-4E7C-A49D-46A2F5C95C6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55371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411FF-BF52-496D-8AF2-01410D35F845}" type="datetimeFigureOut">
              <a:rPr lang="fr-BE" smtClean="0"/>
              <a:t>29-11-23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D7DAC-73A9-4E7C-A49D-46A2F5C95C6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90707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411FF-BF52-496D-8AF2-01410D35F845}" type="datetimeFigureOut">
              <a:rPr lang="fr-BE" smtClean="0"/>
              <a:t>29-11-23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D7DAC-73A9-4E7C-A49D-46A2F5C95C6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81804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411FF-BF52-496D-8AF2-01410D35F845}" type="datetimeFigureOut">
              <a:rPr lang="fr-BE" smtClean="0"/>
              <a:t>29-11-23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D7DAC-73A9-4E7C-A49D-46A2F5C95C6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24540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411FF-BF52-496D-8AF2-01410D35F845}" type="datetimeFigureOut">
              <a:rPr lang="fr-BE" smtClean="0"/>
              <a:t>29-11-23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D7DAC-73A9-4E7C-A49D-46A2F5C95C6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19696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411FF-BF52-496D-8AF2-01410D35F845}" type="datetimeFigureOut">
              <a:rPr lang="fr-BE" smtClean="0"/>
              <a:t>29-11-23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D7DAC-73A9-4E7C-A49D-46A2F5C95C6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08890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411FF-BF52-496D-8AF2-01410D35F845}" type="datetimeFigureOut">
              <a:rPr lang="fr-BE" smtClean="0"/>
              <a:t>29-11-23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D7DAC-73A9-4E7C-A49D-46A2F5C95C6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11273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jlbelche@uliege.be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v.massart@uliege.be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18" Type="http://schemas.openxmlformats.org/officeDocument/2006/relationships/image" Target="../media/image16.svg"/><Relationship Id="rId3" Type="http://schemas.openxmlformats.org/officeDocument/2006/relationships/diagramData" Target="../diagrams/data5.xml"/><Relationship Id="rId21" Type="http://schemas.openxmlformats.org/officeDocument/2006/relationships/diagramQuickStyle" Target="../diagrams/quickStyle6.xml"/><Relationship Id="rId7" Type="http://schemas.microsoft.com/office/2007/relationships/diagramDrawing" Target="../diagrams/drawing5.xml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svg"/><Relationship Id="rId20" Type="http://schemas.openxmlformats.org/officeDocument/2006/relationships/diagramLayout" Target="../diagrams/layout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9.svg"/><Relationship Id="rId5" Type="http://schemas.openxmlformats.org/officeDocument/2006/relationships/diagramQuickStyle" Target="../diagrams/quickStyle5.xml"/><Relationship Id="rId15" Type="http://schemas.openxmlformats.org/officeDocument/2006/relationships/image" Target="../media/image13.png"/><Relationship Id="rId23" Type="http://schemas.microsoft.com/office/2007/relationships/diagramDrawing" Target="../diagrams/drawing6.xml"/><Relationship Id="rId10" Type="http://schemas.openxmlformats.org/officeDocument/2006/relationships/image" Target="../media/image8.png"/><Relationship Id="rId19" Type="http://schemas.openxmlformats.org/officeDocument/2006/relationships/diagramData" Target="../diagrams/data6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7.svg"/><Relationship Id="rId14" Type="http://schemas.openxmlformats.org/officeDocument/2006/relationships/image" Target="../media/image12.png"/><Relationship Id="rId22" Type="http://schemas.openxmlformats.org/officeDocument/2006/relationships/diagramColors" Target="../diagrams/colors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sv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4.sv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People and speech bubbles">
            <a:extLst>
              <a:ext uri="{FF2B5EF4-FFF2-40B4-BE49-F238E27FC236}">
                <a16:creationId xmlns:a16="http://schemas.microsoft.com/office/drawing/2014/main" id="{74C43AC3-5F85-60B1-801C-504EFC07AB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95" b="10395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D8195F71-BD39-E0C8-0188-165A15360B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1122363"/>
            <a:ext cx="4585633" cy="3204134"/>
          </a:xfrm>
        </p:spPr>
        <p:txBody>
          <a:bodyPr anchor="b">
            <a:normAutofit/>
          </a:bodyPr>
          <a:lstStyle/>
          <a:p>
            <a:pPr algn="l"/>
            <a:r>
              <a:rPr lang="fr-FR" sz="3000" dirty="0">
                <a:solidFill>
                  <a:schemeClr val="bg1"/>
                </a:solidFill>
              </a:rPr>
              <a:t>Dispositifs d’apprentissage de la compétence communicationnelle </a:t>
            </a:r>
            <a:br>
              <a:rPr lang="fr-FR" sz="3000" dirty="0">
                <a:solidFill>
                  <a:schemeClr val="bg1"/>
                </a:solidFill>
              </a:rPr>
            </a:br>
            <a:r>
              <a:rPr lang="fr-FR" sz="3000" dirty="0">
                <a:solidFill>
                  <a:schemeClr val="bg1"/>
                </a:solidFill>
              </a:rPr>
              <a:t>en Master de Spécialisation de Médecine Générale</a:t>
            </a:r>
            <a:endParaRPr lang="fr-BE" sz="3000" dirty="0">
              <a:solidFill>
                <a:schemeClr val="bg1"/>
              </a:solidFill>
            </a:endParaRPr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82EF45F7-917A-B91A-09C4-FF123A4BB8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fr-FR" sz="2000" dirty="0" err="1">
                <a:solidFill>
                  <a:schemeClr val="bg1"/>
                </a:solidFill>
              </a:rPr>
              <a:t>JeanLuc</a:t>
            </a:r>
            <a:r>
              <a:rPr lang="fr-FR" sz="2000" dirty="0">
                <a:solidFill>
                  <a:schemeClr val="bg1"/>
                </a:solidFill>
              </a:rPr>
              <a:t> Belche, MD GP PhD Lect.</a:t>
            </a:r>
          </a:p>
          <a:p>
            <a:pPr algn="l"/>
            <a:r>
              <a:rPr lang="fr-FR" sz="2000" dirty="0">
                <a:solidFill>
                  <a:schemeClr val="bg1"/>
                </a:solidFill>
              </a:rPr>
              <a:t>Valérie Massart, pédagogie médicale</a:t>
            </a:r>
            <a:endParaRPr lang="fr-BE" sz="2000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 5" descr="Une image contenant texte, Police, conception&#10;&#10;Description générée automatiquement">
            <a:extLst>
              <a:ext uri="{FF2B5EF4-FFF2-40B4-BE49-F238E27FC236}">
                <a16:creationId xmlns:a16="http://schemas.microsoft.com/office/drawing/2014/main" id="{B4FEDED4-094C-F4B1-A1C4-7B41C8C93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697" y="5831867"/>
            <a:ext cx="1671484" cy="80089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491676E-B118-8C03-C55D-1C0E690126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9903" y="5126854"/>
            <a:ext cx="1994128" cy="164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0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/>
              <a:t>Evaluation du dispositif d’entrevue médicale simulée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BE" dirty="0"/>
              <a:t>Prise d’avis des 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BE" dirty="0"/>
              <a:t>MG assistants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BE" dirty="0"/>
              <a:t>Patients simulés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BE" dirty="0"/>
              <a:t>Tuteurs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BE" dirty="0"/>
              <a:t>Enseignant</a:t>
            </a:r>
          </a:p>
          <a:p>
            <a:pPr marL="0" indent="0">
              <a:buNone/>
            </a:pPr>
            <a:endParaRPr lang="fr-BE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A549F5FD-A11F-FB5D-1499-6BB20725A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53497"/>
            <a:ext cx="5181600" cy="48178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Plus-value reconnue par les étudiants</a:t>
            </a:r>
            <a:r>
              <a:rPr lang="fr-BE" dirty="0"/>
              <a:t>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BE" dirty="0"/>
              <a:t>Situations réalistes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BE" dirty="0"/>
              <a:t>Bienveillance du dispositif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BE" dirty="0"/>
              <a:t>Exercice motivant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BE" dirty="0"/>
              <a:t>Développement de la confiance en soi et de la réflexivité</a:t>
            </a:r>
          </a:p>
          <a:p>
            <a:pPr marL="0" indent="0">
              <a:buNone/>
            </a:pPr>
            <a:endParaRPr lang="fr-BE" dirty="0"/>
          </a:p>
        </p:txBody>
      </p:sp>
      <p:sp>
        <p:nvSpPr>
          <p:cNvPr id="6" name="Espace réservé du contenu 9"/>
          <p:cNvSpPr txBox="1">
            <a:spLocks/>
          </p:cNvSpPr>
          <p:nvPr/>
        </p:nvSpPr>
        <p:spPr>
          <a:xfrm>
            <a:off x="838200" y="165935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BE" dirty="0"/>
          </a:p>
        </p:txBody>
      </p:sp>
      <p:sp>
        <p:nvSpPr>
          <p:cNvPr id="4" name="Légende : encadrée 3">
            <a:extLst>
              <a:ext uri="{FF2B5EF4-FFF2-40B4-BE49-F238E27FC236}">
                <a16:creationId xmlns:a16="http://schemas.microsoft.com/office/drawing/2014/main" id="{C0AD0F3C-D748-3BAC-C12D-BF93E5DE0990}"/>
              </a:ext>
            </a:extLst>
          </p:cNvPr>
          <p:cNvSpPr/>
          <p:nvPr/>
        </p:nvSpPr>
        <p:spPr>
          <a:xfrm>
            <a:off x="6019800" y="1455174"/>
            <a:ext cx="5179142" cy="3743475"/>
          </a:xfrm>
          <a:prstGeom prst="borderCallout1">
            <a:avLst>
              <a:gd name="adj1" fmla="val 18750"/>
              <a:gd name="adj2" fmla="val -8333"/>
              <a:gd name="adj3" fmla="val 29502"/>
              <a:gd name="adj4" fmla="val -49913"/>
            </a:avLst>
          </a:prstGeom>
          <a:solidFill>
            <a:schemeClr val="accent6">
              <a:alpha val="50000"/>
            </a:schemeClr>
          </a:solidFill>
          <a:ln>
            <a:solidFill>
              <a:schemeClr val="accent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96913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765221" cy="1325563"/>
          </a:xfrm>
        </p:spPr>
        <p:txBody>
          <a:bodyPr/>
          <a:lstStyle/>
          <a:p>
            <a:r>
              <a:rPr lang="fr-BE" b="1" dirty="0"/>
              <a:t>Evaluation de la compétence communicationnelle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628290" y="7630510"/>
            <a:ext cx="41778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i="1" dirty="0">
                <a:solidFill>
                  <a:srgbClr val="C00000"/>
                </a:solidFill>
              </a:rPr>
              <a:t>Dans le référentiel , l’entretien motivationnel se trouve dans promotion de la santé. Je ne sais pas à quelle finalité cela se rapporte : barrer ci-dessus les finalités inadéquates </a:t>
            </a:r>
          </a:p>
        </p:txBody>
      </p:sp>
      <p:sp>
        <p:nvSpPr>
          <p:cNvPr id="6" name="Espace réservé du contenu 9"/>
          <p:cNvSpPr txBox="1">
            <a:spLocks/>
          </p:cNvSpPr>
          <p:nvPr/>
        </p:nvSpPr>
        <p:spPr>
          <a:xfrm>
            <a:off x="838200" y="165935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926921"/>
            <a:ext cx="10515600" cy="493107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BE" dirty="0"/>
              <a:t>Entretien Médical Simulé en fin de 1</a:t>
            </a:r>
            <a:r>
              <a:rPr lang="fr-BE" baseline="30000" dirty="0"/>
              <a:t>ère</a:t>
            </a:r>
            <a:r>
              <a:rPr lang="fr-BE" dirty="0"/>
              <a:t> année de MS en MG</a:t>
            </a:r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sz="1700" dirty="0"/>
          </a:p>
          <a:p>
            <a:pPr marL="0" indent="0">
              <a:buNone/>
            </a:pPr>
            <a:r>
              <a:rPr lang="fr-BE" dirty="0">
                <a:sym typeface="Wingdings" panose="05000000000000000000" pitchFamily="2" charset="2"/>
              </a:rPr>
              <a:t> </a:t>
            </a:r>
            <a:r>
              <a:rPr lang="fr-BE" dirty="0"/>
              <a:t>selon l’aspect de la communication, la moitié ou moins de la moitié de la cohorte démontre le niveau attendu de compétence.</a:t>
            </a:r>
          </a:p>
          <a:p>
            <a:endParaRPr lang="fr-BE" dirty="0"/>
          </a:p>
          <a:p>
            <a:pPr marL="0" indent="0">
              <a:buNone/>
            </a:pPr>
            <a:endParaRPr lang="fr-BE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014283"/>
              </p:ext>
            </p:extLst>
          </p:nvPr>
        </p:nvGraphicFramePr>
        <p:xfrm>
          <a:off x="992567" y="2463198"/>
          <a:ext cx="8119902" cy="3010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4251">
                  <a:extLst>
                    <a:ext uri="{9D8B030D-6E8A-4147-A177-3AD203B41FA5}">
                      <a16:colId xmlns:a16="http://schemas.microsoft.com/office/drawing/2014/main" val="2086199883"/>
                    </a:ext>
                  </a:extLst>
                </a:gridCol>
                <a:gridCol w="5185651">
                  <a:extLst>
                    <a:ext uri="{9D8B030D-6E8A-4147-A177-3AD203B41FA5}">
                      <a16:colId xmlns:a16="http://schemas.microsoft.com/office/drawing/2014/main" val="3807387517"/>
                    </a:ext>
                  </a:extLst>
                </a:gridCol>
              </a:tblGrid>
              <a:tr h="392895">
                <a:tc>
                  <a:txBody>
                    <a:bodyPr/>
                    <a:lstStyle/>
                    <a:p>
                      <a:r>
                        <a:rPr lang="fr-BE" sz="2000" dirty="0"/>
                        <a:t>Eléments de la compétence communicationnelle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000" dirty="0"/>
                        <a:t>Performance des Assistants</a:t>
                      </a:r>
                    </a:p>
                    <a:p>
                      <a:pPr algn="ctr"/>
                      <a:r>
                        <a:rPr lang="fr-BE" sz="2000" dirty="0"/>
                        <a:t>Note médiane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6140630"/>
                  </a:ext>
                </a:extLst>
              </a:tr>
              <a:tr h="1035634">
                <a:tc>
                  <a:txBody>
                    <a:bodyPr/>
                    <a:lstStyle/>
                    <a:p>
                      <a:r>
                        <a:rPr lang="fr-BE" sz="2000" dirty="0"/>
                        <a:t>Information du patient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2000" dirty="0"/>
                        <a:t>2,4 /4</a:t>
                      </a:r>
                    </a:p>
                    <a:p>
                      <a:r>
                        <a:rPr lang="fr-BE" sz="2000" dirty="0"/>
                        <a:t>Entre « limite acceptable » et « correspondant aux attentes 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4081884"/>
                  </a:ext>
                </a:extLst>
              </a:tr>
              <a:tr h="968783">
                <a:tc>
                  <a:txBody>
                    <a:bodyPr/>
                    <a:lstStyle/>
                    <a:p>
                      <a:r>
                        <a:rPr lang="fr-BE" sz="2000" dirty="0"/>
                        <a:t>l’accueil et l’écoute active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2000" dirty="0"/>
                        <a:t>3</a:t>
                      </a:r>
                      <a:r>
                        <a:rPr lang="fr-BE" sz="2000" baseline="0" dirty="0"/>
                        <a:t> / 4 </a:t>
                      </a:r>
                      <a:endParaRPr lang="fr-BE" sz="2000" dirty="0"/>
                    </a:p>
                    <a:p>
                      <a:r>
                        <a:rPr lang="fr-BE" sz="2000" dirty="0"/>
                        <a:t>« correspond aux attentes 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93768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3191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46F03C2-6B1C-B783-932A-5531590D6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fr-BE" sz="4100"/>
              <a:t>Discussion et conclusion 1/3: </a:t>
            </a:r>
            <a:br>
              <a:rPr lang="fr-BE" sz="4100"/>
            </a:br>
            <a:r>
              <a:rPr lang="fr-BE" sz="4100"/>
              <a:t>défis pédagogiques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ADFD093-EC12-D4DC-2951-6EBEC1787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r>
              <a:rPr lang="fr-BE" sz="1700"/>
              <a:t>Développements :</a:t>
            </a:r>
          </a:p>
          <a:p>
            <a:pPr marL="685800" lvl="2">
              <a:spcBef>
                <a:spcPts val="1000"/>
              </a:spcBef>
            </a:pPr>
            <a:r>
              <a:rPr lang="fr-BE" sz="1700"/>
              <a:t>Continuer à rechercher la cohérence avec les enseignements de Master</a:t>
            </a:r>
          </a:p>
          <a:p>
            <a:pPr marL="685800" lvl="2">
              <a:spcBef>
                <a:spcPts val="1000"/>
              </a:spcBef>
            </a:pPr>
            <a:r>
              <a:rPr lang="fr-BE" sz="1700"/>
              <a:t>Suivre la trajectoire de compétence: situations plus complexes en MS2-MS3</a:t>
            </a:r>
          </a:p>
          <a:p>
            <a:pPr marL="1143000" lvl="3">
              <a:spcBef>
                <a:spcPts val="1000"/>
              </a:spcBef>
            </a:pPr>
            <a:r>
              <a:rPr lang="fr-BE" sz="1700"/>
              <a:t>Annonce de mauvaise nouvelle en MG</a:t>
            </a:r>
          </a:p>
          <a:p>
            <a:pPr marL="1143000" lvl="3">
              <a:spcBef>
                <a:spcPts val="1000"/>
              </a:spcBef>
            </a:pPr>
            <a:r>
              <a:rPr lang="fr-BE" sz="1700"/>
              <a:t>Situations conflictuelles avec un patient</a:t>
            </a:r>
          </a:p>
          <a:p>
            <a:pPr lvl="1"/>
            <a:r>
              <a:rPr lang="fr-BE" sz="1700"/>
              <a:t>Développer l’observation directe au cabinet: enregistrement vidéo et débriefing</a:t>
            </a:r>
          </a:p>
          <a:p>
            <a:endParaRPr lang="fr-BE" sz="1700"/>
          </a:p>
        </p:txBody>
      </p:sp>
      <p:pic>
        <p:nvPicPr>
          <p:cNvPr id="10" name="Image 9" descr="Photographie en noir et blanc d’escalier en colimaçon avec balustrades">
            <a:extLst>
              <a:ext uri="{FF2B5EF4-FFF2-40B4-BE49-F238E27FC236}">
                <a16:creationId xmlns:a16="http://schemas.microsoft.com/office/drawing/2014/main" id="{C79B8527-193C-D56A-4463-CAF64A1930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6" r="23777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59676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Grand groupe de parachutistes en vol">
            <a:extLst>
              <a:ext uri="{FF2B5EF4-FFF2-40B4-BE49-F238E27FC236}">
                <a16:creationId xmlns:a16="http://schemas.microsoft.com/office/drawing/2014/main" id="{E8CF4DD9-8D8C-517F-FF9A-4E0A959652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3" t="9091" r="2271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1093" y="1161288"/>
            <a:ext cx="3620803" cy="1124712"/>
          </a:xfrm>
        </p:spPr>
        <p:txBody>
          <a:bodyPr anchor="b">
            <a:normAutofit fontScale="90000"/>
          </a:bodyPr>
          <a:lstStyle/>
          <a:p>
            <a:r>
              <a:rPr lang="fr-BE" sz="3600"/>
              <a:t>Discussion et conclusion 2/3: gestion des ressources</a:t>
            </a:r>
            <a:endParaRPr lang="fr-BE" sz="36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1093" y="2718054"/>
            <a:ext cx="6039539" cy="3998066"/>
          </a:xfrm>
        </p:spPr>
        <p:txBody>
          <a:bodyPr anchor="t">
            <a:noAutofit/>
          </a:bodyPr>
          <a:lstStyle/>
          <a:p>
            <a:r>
              <a:rPr lang="fr-BE" sz="2200"/>
              <a:t>Défis organisationnels &amp; logistiques</a:t>
            </a:r>
          </a:p>
          <a:p>
            <a:pPr lvl="1"/>
            <a:r>
              <a:rPr lang="fr-BE" sz="2200"/>
              <a:t>Développement d’outils : formation à l’écriture de scénarios, développement e-learning </a:t>
            </a:r>
          </a:p>
          <a:p>
            <a:pPr lvl="1"/>
            <a:r>
              <a:rPr lang="fr-BE" sz="2200"/>
              <a:t>Défis organisationnels: locaux, horaires...</a:t>
            </a:r>
          </a:p>
          <a:p>
            <a:pPr lvl="1"/>
            <a:r>
              <a:rPr lang="fr-BE" sz="2200"/>
              <a:t>Recrutement et formation des intervenants : </a:t>
            </a:r>
          </a:p>
          <a:p>
            <a:pPr lvl="2"/>
            <a:r>
              <a:rPr lang="fr-BE" sz="2200"/>
              <a:t>Tuteurs MG</a:t>
            </a:r>
          </a:p>
          <a:p>
            <a:pPr lvl="2"/>
            <a:r>
              <a:rPr lang="fr-BE" sz="2200"/>
              <a:t>Patients simulés</a:t>
            </a:r>
          </a:p>
          <a:p>
            <a:pPr lvl="1"/>
            <a:r>
              <a:rPr lang="fr-BE" sz="2200"/>
              <a:t>Ressources limitées</a:t>
            </a:r>
          </a:p>
          <a:p>
            <a:pPr lvl="2"/>
            <a:r>
              <a:rPr lang="fr-BE" sz="2200"/>
              <a:t>MG sous pression</a:t>
            </a:r>
          </a:p>
          <a:p>
            <a:pPr lvl="2"/>
            <a:r>
              <a:rPr lang="fr-BE" sz="2200"/>
              <a:t>Choix d’allocation de moyens financiers</a:t>
            </a:r>
          </a:p>
          <a:p>
            <a:pPr lvl="2"/>
            <a:endParaRPr lang="fr-BE" sz="2200"/>
          </a:p>
          <a:p>
            <a:pPr lvl="1"/>
            <a:endParaRPr lang="fr-BE" sz="2200"/>
          </a:p>
          <a:p>
            <a:pPr lvl="1"/>
            <a:endParaRPr lang="fr-BE" sz="2200"/>
          </a:p>
          <a:p>
            <a:pPr lvl="1"/>
            <a:endParaRPr lang="fr-BE" sz="2200"/>
          </a:p>
          <a:p>
            <a:pPr lvl="1"/>
            <a:endParaRPr lang="fr-BE" sz="2200" dirty="0"/>
          </a:p>
        </p:txBody>
      </p:sp>
      <p:sp>
        <p:nvSpPr>
          <p:cNvPr id="6" name="Espace réservé du contenu 9"/>
          <p:cNvSpPr txBox="1">
            <a:spLocks/>
          </p:cNvSpPr>
          <p:nvPr/>
        </p:nvSpPr>
        <p:spPr>
          <a:xfrm>
            <a:off x="838200" y="165935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BE" dirty="0"/>
          </a:p>
        </p:txBody>
      </p:sp>
      <p:sp>
        <p:nvSpPr>
          <p:cNvPr id="4" name="ZoneTexte 3"/>
          <p:cNvSpPr txBox="1"/>
          <p:nvPr/>
        </p:nvSpPr>
        <p:spPr>
          <a:xfrm>
            <a:off x="5628290" y="7630510"/>
            <a:ext cx="41778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BE" i="1" dirty="0">
                <a:solidFill>
                  <a:srgbClr val="C00000"/>
                </a:solidFill>
              </a:rPr>
              <a:t>Dans le référentiel , l’entretien motivationnel se trouve dans promotion de la santé. Je ne sais pas à quelle finalité cela se rapporte : barrer ci-dessus les finalités inadéquates </a:t>
            </a:r>
            <a:endParaRPr lang="fr-BE" i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931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CF4DD9-8D8C-517F-FF9A-4E0A959652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1" r="937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1093" y="1161288"/>
            <a:ext cx="3620803" cy="1124712"/>
          </a:xfrm>
        </p:spPr>
        <p:txBody>
          <a:bodyPr anchor="b">
            <a:normAutofit/>
          </a:bodyPr>
          <a:lstStyle/>
          <a:p>
            <a:r>
              <a:rPr lang="fr-BE" sz="3600"/>
              <a:t>Discussion et conclusion 3/3: </a:t>
            </a:r>
            <a:endParaRPr lang="fr-BE" sz="36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1093" y="2718054"/>
            <a:ext cx="6039539" cy="3998066"/>
          </a:xfrm>
        </p:spPr>
        <p:txBody>
          <a:bodyPr anchor="t">
            <a:noAutofit/>
          </a:bodyPr>
          <a:lstStyle/>
          <a:p>
            <a:r>
              <a:rPr lang="fr-BE" sz="2200" dirty="0"/>
              <a:t>La reconnaissance de l’apprentissage de la compétence COMMUNICATION reste encore à faire dans notre faculté</a:t>
            </a:r>
          </a:p>
          <a:p>
            <a:pPr lvl="1"/>
            <a:r>
              <a:rPr lang="fr-BE" sz="1800" dirty="0"/>
              <a:t>Allié: MS à finalité maladie chronique, Urgences, Enseignant de sémiologie, centre de Simulation</a:t>
            </a:r>
          </a:p>
          <a:p>
            <a:r>
              <a:rPr lang="fr-BE" sz="2200" dirty="0"/>
              <a:t>Une manière indirecte de reconnaitre la plus-value de l’implication des patients dans la formation des médecins</a:t>
            </a:r>
          </a:p>
          <a:p>
            <a:pPr lvl="2"/>
            <a:endParaRPr lang="fr-BE" sz="2200" dirty="0"/>
          </a:p>
          <a:p>
            <a:pPr lvl="1"/>
            <a:endParaRPr lang="fr-BE" sz="2200" dirty="0"/>
          </a:p>
          <a:p>
            <a:pPr lvl="1"/>
            <a:endParaRPr lang="fr-BE" sz="2200" dirty="0"/>
          </a:p>
          <a:p>
            <a:pPr lvl="1"/>
            <a:endParaRPr lang="fr-BE" sz="2200" dirty="0"/>
          </a:p>
          <a:p>
            <a:pPr lvl="1"/>
            <a:endParaRPr lang="fr-BE" sz="2200" dirty="0"/>
          </a:p>
        </p:txBody>
      </p:sp>
      <p:sp>
        <p:nvSpPr>
          <p:cNvPr id="6" name="Espace réservé du contenu 9"/>
          <p:cNvSpPr txBox="1">
            <a:spLocks/>
          </p:cNvSpPr>
          <p:nvPr/>
        </p:nvSpPr>
        <p:spPr>
          <a:xfrm>
            <a:off x="838200" y="165935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BE" dirty="0"/>
          </a:p>
        </p:txBody>
      </p:sp>
      <p:sp>
        <p:nvSpPr>
          <p:cNvPr id="4" name="ZoneTexte 3"/>
          <p:cNvSpPr txBox="1"/>
          <p:nvPr/>
        </p:nvSpPr>
        <p:spPr>
          <a:xfrm>
            <a:off x="5628290" y="7630510"/>
            <a:ext cx="41778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BE" i="1" dirty="0">
                <a:solidFill>
                  <a:srgbClr val="C00000"/>
                </a:solidFill>
              </a:rPr>
              <a:t>Dans le référentiel , l’entretien motivationnel se trouve dans promotion de la santé. Je ne sais pas à quelle finalité cela se rapporte : barrer ci-dessus les finalités inadéquates </a:t>
            </a:r>
            <a:endParaRPr lang="fr-BE" i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804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mpoules flottantes sombres avec une brillant avec éclat">
            <a:extLst>
              <a:ext uri="{FF2B5EF4-FFF2-40B4-BE49-F238E27FC236}">
                <a16:creationId xmlns:a16="http://schemas.microsoft.com/office/drawing/2014/main" id="{374C93DE-79BC-5A4D-3D0A-925FE50E13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05" r="-1" b="1688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D8CA2FC-5E97-D252-D0D0-71D925744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fr-FR" sz="2400"/>
              <a:t>Je vous remercie pour votre attention</a:t>
            </a:r>
            <a:br>
              <a:rPr lang="fr-FR" sz="2400"/>
            </a:br>
            <a:endParaRPr lang="fr-BE" sz="24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D87EE0F-5440-91F1-D1CC-4369B2779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fr-FR" sz="1700" dirty="0">
                <a:hlinkClick r:id="rId3"/>
              </a:rPr>
              <a:t>jlbelche@uliege.be</a:t>
            </a:r>
            <a:endParaRPr lang="fr-FR" sz="1700" dirty="0"/>
          </a:p>
          <a:p>
            <a:pPr marL="0" indent="0">
              <a:buNone/>
            </a:pPr>
            <a:r>
              <a:rPr lang="fr-FR" sz="1700" dirty="0">
                <a:hlinkClick r:id="rId4"/>
              </a:rPr>
              <a:t>v.massart@uliege.be</a:t>
            </a:r>
            <a:endParaRPr lang="fr-FR" sz="1700" dirty="0"/>
          </a:p>
          <a:p>
            <a:pPr marL="0" indent="0">
              <a:buNone/>
            </a:pPr>
            <a:endParaRPr lang="fr-FR" sz="1700" dirty="0"/>
          </a:p>
          <a:p>
            <a:pPr marL="0" indent="0">
              <a:buNone/>
            </a:pPr>
            <a:r>
              <a:rPr lang="fr-FR" sz="1700" dirty="0"/>
              <a:t>Avec le soutien de prof. Isabelle </a:t>
            </a:r>
            <a:r>
              <a:rPr lang="fr-FR" sz="1700" dirty="0" err="1"/>
              <a:t>Burnier</a:t>
            </a:r>
            <a:r>
              <a:rPr lang="fr-FR" sz="1700" dirty="0"/>
              <a:t>-Ontario-CANADA</a:t>
            </a:r>
          </a:p>
          <a:p>
            <a:pPr marL="0" indent="0">
              <a:buNone/>
            </a:pPr>
            <a:r>
              <a:rPr lang="fr-FR" sz="1700" dirty="0"/>
              <a:t>Du Centre de Simulation Médicale </a:t>
            </a:r>
            <a:r>
              <a:rPr lang="fr-FR" sz="1700" dirty="0" err="1"/>
              <a:t>Uliège</a:t>
            </a:r>
            <a:endParaRPr lang="fr-FR" sz="1700" dirty="0"/>
          </a:p>
          <a:p>
            <a:pPr marL="0" indent="0">
              <a:buNone/>
            </a:pPr>
            <a:endParaRPr lang="fr-FR" sz="1700" dirty="0"/>
          </a:p>
          <a:p>
            <a:pPr marL="0" indent="0">
              <a:buNone/>
            </a:pPr>
            <a:r>
              <a:rPr lang="fr-FR" sz="1700" dirty="0"/>
              <a:t>…et de Ilse et mes enfants </a:t>
            </a:r>
          </a:p>
        </p:txBody>
      </p:sp>
    </p:spTree>
    <p:extLst>
      <p:ext uri="{BB962C8B-B14F-4D97-AF65-F5344CB8AC3E}">
        <p14:creationId xmlns:p14="http://schemas.microsoft.com/office/powerpoint/2010/main" val="1797579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err="1">
                <a:latin typeface="Bahnschrift Light SemiCondensed" panose="020B0502040204020203" pitchFamily="34" charset="0"/>
              </a:rPr>
              <a:t>Références</a:t>
            </a:r>
            <a:endParaRPr lang="en-GB" dirty="0">
              <a:latin typeface="Bahnschrift Light SemiCondensed" panose="020B0502040204020203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4"/>
            <a:ext cx="10807840" cy="5258463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fr-BE" dirty="0" err="1"/>
              <a:t>Millette</a:t>
            </a:r>
            <a:r>
              <a:rPr lang="fr-BE" dirty="0"/>
              <a:t> B, Lussier MT, </a:t>
            </a:r>
            <a:r>
              <a:rPr lang="fr-BE" dirty="0" err="1"/>
              <a:t>Goudreau</a:t>
            </a:r>
            <a:r>
              <a:rPr lang="fr-BE" dirty="0"/>
              <a:t> J. L’apprentissage de la communication par les médecins : aspects conceptuels et méthodologiques d’une mission académie prioritaire. Revue de pédagogie médicale. 2004. vol.5, pp.110-126.</a:t>
            </a:r>
          </a:p>
          <a:p>
            <a:pPr lvl="0"/>
            <a:r>
              <a:rPr lang="fr-BE" dirty="0"/>
              <a:t>Burnier I, Bouchard-Lamothe D, </a:t>
            </a:r>
            <a:r>
              <a:rPr lang="fr-BE" dirty="0" err="1"/>
              <a:t>Khouani</a:t>
            </a:r>
            <a:r>
              <a:rPr lang="fr-BE" dirty="0"/>
              <a:t> Z. Patient simulé et patient standardisé : peut-on en finir avec le terme </a:t>
            </a:r>
            <a:r>
              <a:rPr lang="fr-BE" dirty="0" err="1"/>
              <a:t>SPs</a:t>
            </a:r>
            <a:r>
              <a:rPr lang="fr-BE" dirty="0"/>
              <a:t> ? Pédagogie Médicale 2019 : 20 ;147-149.</a:t>
            </a:r>
          </a:p>
          <a:p>
            <a:pPr lvl="0"/>
            <a:r>
              <a:rPr lang="fr-BE" dirty="0" err="1"/>
              <a:t>Kurtz</a:t>
            </a:r>
            <a:r>
              <a:rPr lang="fr-BE" dirty="0"/>
              <a:t> S, </a:t>
            </a:r>
            <a:r>
              <a:rPr lang="fr-BE" dirty="0" err="1"/>
              <a:t>Silverman</a:t>
            </a:r>
            <a:r>
              <a:rPr lang="fr-BE" dirty="0"/>
              <a:t> J, Draper J. </a:t>
            </a:r>
            <a:r>
              <a:rPr lang="fr-BE" dirty="0" err="1"/>
              <a:t>Teaching</a:t>
            </a:r>
            <a:r>
              <a:rPr lang="fr-BE" dirty="0"/>
              <a:t> and </a:t>
            </a:r>
            <a:r>
              <a:rPr lang="fr-BE" dirty="0" err="1"/>
              <a:t>learning</a:t>
            </a:r>
            <a:r>
              <a:rPr lang="fr-BE" dirty="0"/>
              <a:t> communication </a:t>
            </a:r>
            <a:r>
              <a:rPr lang="fr-BE" dirty="0" err="1"/>
              <a:t>skills</a:t>
            </a:r>
            <a:r>
              <a:rPr lang="fr-BE" dirty="0"/>
              <a:t> in </a:t>
            </a:r>
            <a:r>
              <a:rPr lang="fr-BE" dirty="0" err="1"/>
              <a:t>medicine</a:t>
            </a:r>
            <a:r>
              <a:rPr lang="fr-BE" dirty="0"/>
              <a:t>. 2e </a:t>
            </a:r>
            <a:r>
              <a:rPr lang="fr-BE" dirty="0" err="1"/>
              <a:t>edition</a:t>
            </a:r>
            <a:r>
              <a:rPr lang="fr-BE" dirty="0"/>
              <a:t>. </a:t>
            </a:r>
            <a:r>
              <a:rPr lang="fr-BE" dirty="0" err="1"/>
              <a:t>Abingdon</a:t>
            </a:r>
            <a:r>
              <a:rPr lang="fr-BE" dirty="0"/>
              <a:t> (R-U). Radcliffe </a:t>
            </a:r>
            <a:r>
              <a:rPr lang="fr-BE" dirty="0" err="1"/>
              <a:t>Medical</a:t>
            </a:r>
            <a:r>
              <a:rPr lang="fr-BE" dirty="0"/>
              <a:t> </a:t>
            </a:r>
            <a:r>
              <a:rPr lang="fr-BE" dirty="0" err="1"/>
              <a:t>Press</a:t>
            </a:r>
            <a:r>
              <a:rPr lang="fr-BE" dirty="0"/>
              <a:t>; 2005.</a:t>
            </a:r>
          </a:p>
          <a:p>
            <a:pPr lvl="0"/>
            <a:r>
              <a:rPr lang="fr-BE" dirty="0" err="1"/>
              <a:t>Jaffrelot</a:t>
            </a:r>
            <a:r>
              <a:rPr lang="fr-BE" dirty="0"/>
              <a:t> M, </a:t>
            </a:r>
            <a:r>
              <a:rPr lang="fr-BE" dirty="0" err="1"/>
              <a:t>Pelaccia</a:t>
            </a:r>
            <a:r>
              <a:rPr lang="fr-BE" dirty="0"/>
              <a:t> T. La simulation en santé : principes, outils, impacts et implications pour la formation des enseignants. Recherche et formation [En ligne], 82. 2016, mis en ligne le 30 septembre 2019, consulté le 20 janvier 2023. URL : http://journals.openedition.org/rechercheformation/2658 ; DOI : https://doi.org/10.4000/rechercheformation.2658</a:t>
            </a:r>
          </a:p>
          <a:p>
            <a:pPr lvl="0"/>
            <a:r>
              <a:rPr lang="en-US" dirty="0" err="1"/>
              <a:t>Talwalkara</a:t>
            </a:r>
            <a:r>
              <a:rPr lang="en-US" dirty="0"/>
              <a:t>  J.S, Cyrus K.D, Fortin A.H. Twelve tips for running an effective session with standardized patients MEDICAL TEACHER. </a:t>
            </a:r>
            <a:r>
              <a:rPr lang="fr-BE" dirty="0"/>
              <a:t>2020, VOL. 42, No. 6, pp.622–627.</a:t>
            </a:r>
          </a:p>
          <a:p>
            <a:pPr lvl="0"/>
            <a:r>
              <a:rPr lang="fr-BE" dirty="0" err="1"/>
              <a:t>Kirkpatrick</a:t>
            </a:r>
            <a:r>
              <a:rPr lang="fr-BE" dirty="0"/>
              <a:t> D. </a:t>
            </a:r>
            <a:r>
              <a:rPr lang="fr-BE" dirty="0" err="1"/>
              <a:t>Revisiting</a:t>
            </a:r>
            <a:r>
              <a:rPr lang="fr-BE" dirty="0"/>
              <a:t> </a:t>
            </a:r>
            <a:r>
              <a:rPr lang="fr-BE" dirty="0" err="1"/>
              <a:t>Kirkpatrick’s</a:t>
            </a:r>
            <a:r>
              <a:rPr lang="fr-BE" dirty="0"/>
              <a:t> four-</a:t>
            </a:r>
            <a:r>
              <a:rPr lang="fr-BE" dirty="0" err="1"/>
              <a:t>level</a:t>
            </a:r>
            <a:r>
              <a:rPr lang="fr-BE" dirty="0"/>
              <a:t> model. Training and </a:t>
            </a:r>
            <a:r>
              <a:rPr lang="fr-BE" dirty="0" err="1"/>
              <a:t>Development</a:t>
            </a:r>
            <a:r>
              <a:rPr lang="fr-BE" dirty="0"/>
              <a:t>. 1996. 1, pp 54-59.</a:t>
            </a:r>
          </a:p>
          <a:p>
            <a:r>
              <a:rPr lang="fr-BE" dirty="0" err="1"/>
              <a:t>Cuenot</a:t>
            </a:r>
            <a:r>
              <a:rPr lang="fr-BE" dirty="0"/>
              <a:t> S, </a:t>
            </a:r>
            <a:r>
              <a:rPr lang="fr-BE" dirty="0" err="1"/>
              <a:t>Cochand</a:t>
            </a:r>
            <a:r>
              <a:rPr lang="fr-BE" dirty="0"/>
              <a:t> P, </a:t>
            </a:r>
            <a:r>
              <a:rPr lang="fr-BE" sz="2900" dirty="0" err="1"/>
              <a:t>Lanares</a:t>
            </a:r>
            <a:r>
              <a:rPr lang="fr-BE" sz="2900" dirty="0"/>
              <a:t> J, </a:t>
            </a:r>
            <a:r>
              <a:rPr lang="fr-BE" sz="2900" dirty="0" err="1"/>
              <a:t>Feihl</a:t>
            </a:r>
            <a:r>
              <a:rPr lang="fr-BE" sz="2900" dirty="0"/>
              <a:t> F, </a:t>
            </a:r>
            <a:r>
              <a:rPr lang="fr-BE" sz="2900" dirty="0" err="1"/>
              <a:t>Bonvin</a:t>
            </a:r>
            <a:r>
              <a:rPr lang="fr-BE" sz="2900" dirty="0"/>
              <a:t> R, </a:t>
            </a:r>
            <a:r>
              <a:rPr lang="fr-BE" sz="2900" dirty="0" err="1"/>
              <a:t>Guex</a:t>
            </a:r>
            <a:r>
              <a:rPr lang="fr-BE" sz="2900" dirty="0"/>
              <a:t> P </a:t>
            </a:r>
            <a:r>
              <a:rPr lang="fr-BE" dirty="0"/>
              <a:t>et </a:t>
            </a:r>
            <a:r>
              <a:rPr lang="fr-BE" sz="2900" dirty="0" err="1"/>
              <a:t>Waeber</a:t>
            </a:r>
            <a:r>
              <a:rPr lang="fr-BE" sz="2900" dirty="0"/>
              <a:t> B. L’apport du patient simulé dans l’apprentissage de la relation médecin-malade : résultats d’une évaluation préliminaire. Pédagogie médicale 2005; 6 (4): 216-224.</a:t>
            </a:r>
          </a:p>
          <a:p>
            <a:r>
              <a:rPr lang="fr-BE" sz="2900" dirty="0"/>
              <a:t>Richard C, Lussier MT, </a:t>
            </a:r>
            <a:r>
              <a:rPr lang="fr-BE" sz="2900" dirty="0" err="1"/>
              <a:t>Galarneau</a:t>
            </a:r>
            <a:r>
              <a:rPr lang="fr-BE" sz="2900" dirty="0"/>
              <a:t> S, Olivier </a:t>
            </a:r>
            <a:r>
              <a:rPr lang="fr-BE" sz="2900" dirty="0" err="1"/>
              <a:t>Jamoulle</a:t>
            </a:r>
            <a:r>
              <a:rPr lang="fr-BE" sz="2900" dirty="0"/>
              <a:t> O. Compétence en communication professionnelle en santé. Pédagogie Médicale 2010; 11 (4): 255–272.</a:t>
            </a:r>
          </a:p>
          <a:p>
            <a:r>
              <a:rPr lang="fr-BE" sz="2900" dirty="0" err="1"/>
              <a:t>Pelaccia</a:t>
            </a:r>
            <a:r>
              <a:rPr lang="fr-BE" sz="2900" dirty="0"/>
              <a:t> T. Comment [mieux] former et évaluer les étudiants en médecine et en sciences de la santé ? De Boeck Université. LLN, 2016. </a:t>
            </a:r>
          </a:p>
          <a:p>
            <a:endParaRPr lang="fr-BE" sz="2900" dirty="0"/>
          </a:p>
          <a:p>
            <a:pPr lvl="0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999675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fr-BE" sz="2800" b="1"/>
              <a:t>Des cadres de référence: CanMEDS et modèle de Calgary-Cambridge</a:t>
            </a:r>
            <a:endParaRPr lang="en-US" sz="2800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8" name="Image 7" descr="Une image contenant texte, Police, capture d’écran, cercle&#10;&#10;Description générée automatiquement">
            <a:extLst>
              <a:ext uri="{FF2B5EF4-FFF2-40B4-BE49-F238E27FC236}">
                <a16:creationId xmlns:a16="http://schemas.microsoft.com/office/drawing/2014/main" id="{47795ABD-1F3B-7CF1-E904-814C33FDC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109" y="1680213"/>
            <a:ext cx="4289364" cy="4308513"/>
          </a:xfrm>
          <a:prstGeom prst="rect">
            <a:avLst/>
          </a:prstGeom>
        </p:spPr>
      </p:pic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5B67A922-7575-718F-C90A-FD9FCE40F88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777" y="1818698"/>
            <a:ext cx="5938954" cy="4170027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CC60D19E-0382-969F-120E-A79D5C274650}"/>
              </a:ext>
            </a:extLst>
          </p:cNvPr>
          <p:cNvSpPr txBox="1"/>
          <p:nvPr/>
        </p:nvSpPr>
        <p:spPr>
          <a:xfrm>
            <a:off x="6096000" y="6192793"/>
            <a:ext cx="588579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BE" sz="1100" dirty="0"/>
              <a:t>Traduite et adaptée de </a:t>
            </a:r>
            <a:r>
              <a:rPr lang="fr-BE" sz="1100" dirty="0" err="1"/>
              <a:t>Kurtz</a:t>
            </a:r>
            <a:r>
              <a:rPr lang="fr-BE" sz="1100" dirty="0"/>
              <a:t> et autres (2003), avec la permission des auteurs, par Bernard </a:t>
            </a:r>
            <a:r>
              <a:rPr lang="fr-BE" sz="1100" dirty="0" err="1"/>
              <a:t>Millette</a:t>
            </a:r>
            <a:r>
              <a:rPr lang="fr-BE" sz="1100" dirty="0"/>
              <a:t>, Claude Richard et Marie-Thérèse Lussier. In Claude RICHARD et Marie-Thérèse LUSSIER (</a:t>
            </a:r>
            <a:r>
              <a:rPr lang="fr-BE" sz="1100" dirty="0" err="1"/>
              <a:t>dir</a:t>
            </a:r>
            <a:r>
              <a:rPr lang="fr-BE" sz="1100" dirty="0"/>
              <a:t>.) (2016), </a:t>
            </a:r>
            <a:r>
              <a:rPr lang="fr-BE" sz="1100" i="1" dirty="0"/>
              <a:t>La communication professionnelle en santé</a:t>
            </a:r>
            <a:r>
              <a:rPr lang="fr-BE" sz="1100" dirty="0"/>
              <a:t>,</a:t>
            </a:r>
            <a:r>
              <a:rPr lang="fr-BE" sz="1100" i="1" dirty="0"/>
              <a:t> </a:t>
            </a:r>
            <a:r>
              <a:rPr lang="fr-BE" sz="1100" dirty="0"/>
              <a:t>Montréal, Pearson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17A7F0C-E2EB-2D82-89C2-AFB9B206AF48}"/>
              </a:ext>
            </a:extLst>
          </p:cNvPr>
          <p:cNvSpPr txBox="1"/>
          <p:nvPr/>
        </p:nvSpPr>
        <p:spPr>
          <a:xfrm>
            <a:off x="808824" y="6176963"/>
            <a:ext cx="507954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100" dirty="0"/>
              <a:t>Frank JR, Snell L, </a:t>
            </a:r>
            <a:r>
              <a:rPr lang="fr-BE" sz="1100" dirty="0" err="1"/>
              <a:t>Sherbino</a:t>
            </a:r>
            <a:r>
              <a:rPr lang="fr-BE" sz="1100" dirty="0"/>
              <a:t> J, Boucher A, rédacteurs. Référentiel de compétences </a:t>
            </a:r>
            <a:r>
              <a:rPr lang="fr-BE" sz="1100" dirty="0" err="1"/>
              <a:t>CanMEDS</a:t>
            </a:r>
            <a:r>
              <a:rPr lang="fr-BE" sz="1100" dirty="0"/>
              <a:t> 2015 pour les médecins. Ottawa, Collège royal des médecins et chirurgiens du Canada, 2015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28BD3F56-D246-1C71-E358-6A004DDCBFBB}"/>
              </a:ext>
            </a:extLst>
          </p:cNvPr>
          <p:cNvSpPr/>
          <p:nvPr/>
        </p:nvSpPr>
        <p:spPr>
          <a:xfrm rot="1701725">
            <a:off x="3059189" y="1614244"/>
            <a:ext cx="1119316" cy="2392489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12375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>
          <a:xfrm>
            <a:off x="838200" y="1659351"/>
            <a:ext cx="7066935" cy="4351338"/>
          </a:xfrm>
        </p:spPr>
        <p:txBody>
          <a:bodyPr/>
          <a:lstStyle/>
          <a:p>
            <a:pPr marL="0" indent="0">
              <a:buNone/>
            </a:pPr>
            <a:r>
              <a:rPr lang="fr-BE" dirty="0"/>
              <a:t>Parcours de formation :</a:t>
            </a:r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  <a:p>
            <a:r>
              <a:rPr lang="fr-BE" dirty="0"/>
              <a:t>Structuré</a:t>
            </a:r>
          </a:p>
          <a:p>
            <a:r>
              <a:rPr lang="fr-BE" dirty="0"/>
              <a:t>Progressif à complexité croissante : trajectoires de compétences</a:t>
            </a:r>
          </a:p>
          <a:p>
            <a:r>
              <a:rPr lang="fr-BE" dirty="0"/>
              <a:t>Itératif </a:t>
            </a:r>
          </a:p>
          <a:p>
            <a:r>
              <a:rPr lang="fr-BE" dirty="0"/>
              <a:t>Cohérent : Objectifs – Méthodes - évaluation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/>
              <a:t>Principes sur lesquels repose la formation</a:t>
            </a:r>
            <a:endParaRPr lang="fr-BE" dirty="0"/>
          </a:p>
        </p:txBody>
      </p:sp>
      <p:graphicFrame>
        <p:nvGraphicFramePr>
          <p:cNvPr id="6" name="Espace réservé du contenu 3">
            <a:extLst>
              <a:ext uri="{FF2B5EF4-FFF2-40B4-BE49-F238E27FC236}">
                <a16:creationId xmlns:a16="http://schemas.microsoft.com/office/drawing/2014/main" id="{131994F9-B48D-440F-FD17-4BF4296EE8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8823515"/>
              </p:ext>
            </p:extLst>
          </p:nvPr>
        </p:nvGraphicFramePr>
        <p:xfrm>
          <a:off x="2034913" y="2239551"/>
          <a:ext cx="3245374" cy="991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me 7">
            <a:extLst>
              <a:ext uri="{FF2B5EF4-FFF2-40B4-BE49-F238E27FC236}">
                <a16:creationId xmlns:a16="http://schemas.microsoft.com/office/drawing/2014/main" id="{54333E2E-166A-C828-EA2A-6CFC746858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5421266"/>
              </p:ext>
            </p:extLst>
          </p:nvPr>
        </p:nvGraphicFramePr>
        <p:xfrm>
          <a:off x="8106361" y="1387366"/>
          <a:ext cx="4006984" cy="5234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424781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765221" cy="1325563"/>
          </a:xfrm>
        </p:spPr>
        <p:txBody>
          <a:bodyPr/>
          <a:lstStyle/>
          <a:p>
            <a:r>
              <a:rPr lang="fr-BE" b="1" dirty="0"/>
              <a:t>Trajectoires de compétences</a:t>
            </a:r>
            <a:endParaRPr lang="fr-BE" dirty="0"/>
          </a:p>
        </p:txBody>
      </p:sp>
      <p:sp>
        <p:nvSpPr>
          <p:cNvPr id="4" name="ZoneTexte 3"/>
          <p:cNvSpPr txBox="1"/>
          <p:nvPr/>
        </p:nvSpPr>
        <p:spPr>
          <a:xfrm>
            <a:off x="5628290" y="7630510"/>
            <a:ext cx="41778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i="1" dirty="0">
                <a:solidFill>
                  <a:srgbClr val="C00000"/>
                </a:solidFill>
              </a:rPr>
              <a:t>Dans le référentiel , l’entretien motivationnel se trouve dans promotion de la santé. Je ne sais pas à quelle finalité cela se rapporte : barrer ci-dessus les finalités inadéquates 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graphicFrame>
        <p:nvGraphicFramePr>
          <p:cNvPr id="11" name="Espace réservé du contenu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8627091"/>
              </p:ext>
            </p:extLst>
          </p:nvPr>
        </p:nvGraphicFramePr>
        <p:xfrm>
          <a:off x="838199" y="1452268"/>
          <a:ext cx="1051560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361706137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413974581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408537468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414857702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06553610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r>
                        <a:rPr lang="fr-BE" dirty="0"/>
                        <a:t>Compétence</a:t>
                      </a:r>
                      <a:r>
                        <a:rPr lang="fr-BE" baseline="0" dirty="0"/>
                        <a:t> COMMUNICATION</a:t>
                      </a:r>
                      <a:endParaRPr lang="fr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1206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dirty="0"/>
                        <a:t>Finalités</a:t>
                      </a:r>
                      <a:r>
                        <a:rPr lang="fr-BE" baseline="0" dirty="0"/>
                        <a:t> d’apprentissage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6 mois de 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1 an</a:t>
                      </a:r>
                      <a:r>
                        <a:rPr lang="fr-BE" baseline="0" dirty="0"/>
                        <a:t> de formation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2 ans de 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3 ans de formation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7707368"/>
                  </a:ext>
                </a:extLst>
              </a:tr>
            </a:tbl>
          </a:graphicData>
        </a:graphic>
      </p:graphicFrame>
      <p:sp>
        <p:nvSpPr>
          <p:cNvPr id="5" name="Flèche droite 4"/>
          <p:cNvSpPr/>
          <p:nvPr/>
        </p:nvSpPr>
        <p:spPr>
          <a:xfrm>
            <a:off x="838200" y="2463198"/>
            <a:ext cx="10515600" cy="1198179"/>
          </a:xfrm>
          <a:prstGeom prst="rightArrow">
            <a:avLst/>
          </a:prstGeom>
          <a:gradFill>
            <a:gsLst>
              <a:gs pos="0">
                <a:schemeClr val="accent6">
                  <a:lumMod val="110000"/>
                  <a:satMod val="105000"/>
                  <a:tint val="67000"/>
                  <a:alpha val="43000"/>
                </a:schemeClr>
              </a:gs>
              <a:gs pos="50000">
                <a:schemeClr val="accent6">
                  <a:lumMod val="105000"/>
                  <a:satMod val="103000"/>
                  <a:tint val="73000"/>
                </a:schemeClr>
              </a:gs>
              <a:gs pos="100000">
                <a:schemeClr val="accent6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2400" b="1" dirty="0">
                <a:solidFill>
                  <a:schemeClr val="bg1"/>
                </a:solidFill>
              </a:rPr>
              <a:t>Complexité croissante</a:t>
            </a:r>
          </a:p>
        </p:txBody>
      </p:sp>
    </p:spTree>
    <p:extLst>
      <p:ext uri="{BB962C8B-B14F-4D97-AF65-F5344CB8AC3E}">
        <p14:creationId xmlns:p14="http://schemas.microsoft.com/office/powerpoint/2010/main" val="428526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Espace réservé du contenu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9951462"/>
              </p:ext>
            </p:extLst>
          </p:nvPr>
        </p:nvGraphicFramePr>
        <p:xfrm>
          <a:off x="692070" y="1165684"/>
          <a:ext cx="11254125" cy="53985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0825">
                  <a:extLst>
                    <a:ext uri="{9D8B030D-6E8A-4147-A177-3AD203B41FA5}">
                      <a16:colId xmlns:a16="http://schemas.microsoft.com/office/drawing/2014/main" val="3617061379"/>
                    </a:ext>
                  </a:extLst>
                </a:gridCol>
                <a:gridCol w="2250825">
                  <a:extLst>
                    <a:ext uri="{9D8B030D-6E8A-4147-A177-3AD203B41FA5}">
                      <a16:colId xmlns:a16="http://schemas.microsoft.com/office/drawing/2014/main" val="4139745817"/>
                    </a:ext>
                  </a:extLst>
                </a:gridCol>
                <a:gridCol w="2250825">
                  <a:extLst>
                    <a:ext uri="{9D8B030D-6E8A-4147-A177-3AD203B41FA5}">
                      <a16:colId xmlns:a16="http://schemas.microsoft.com/office/drawing/2014/main" val="408537468"/>
                    </a:ext>
                  </a:extLst>
                </a:gridCol>
                <a:gridCol w="3163019">
                  <a:extLst>
                    <a:ext uri="{9D8B030D-6E8A-4147-A177-3AD203B41FA5}">
                      <a16:colId xmlns:a16="http://schemas.microsoft.com/office/drawing/2014/main" val="4148577024"/>
                    </a:ext>
                  </a:extLst>
                </a:gridCol>
                <a:gridCol w="1338631">
                  <a:extLst>
                    <a:ext uri="{9D8B030D-6E8A-4147-A177-3AD203B41FA5}">
                      <a16:colId xmlns:a16="http://schemas.microsoft.com/office/drawing/2014/main" val="1813148645"/>
                    </a:ext>
                  </a:extLst>
                </a:gridCol>
              </a:tblGrid>
              <a:tr h="515064">
                <a:tc>
                  <a:txBody>
                    <a:bodyPr/>
                    <a:lstStyle/>
                    <a:p>
                      <a:r>
                        <a:rPr lang="fr-BE" dirty="0"/>
                        <a:t>Finalités</a:t>
                      </a:r>
                      <a:r>
                        <a:rPr lang="fr-BE" baseline="0" dirty="0"/>
                        <a:t> d’apprentissage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6 mois de 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1 an</a:t>
                      </a:r>
                      <a:r>
                        <a:rPr lang="fr-BE" baseline="0" dirty="0"/>
                        <a:t> de formation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2 ans de 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3 ans de formation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7707368"/>
                  </a:ext>
                </a:extLst>
              </a:tr>
              <a:tr h="298410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600" b="1" dirty="0"/>
                        <a:t>Échanger de l’information : conduire l’entrevue médicale en partenariat avec le patient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BE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2978262"/>
                  </a:ext>
                </a:extLst>
              </a:tr>
              <a:tr h="956548">
                <a:tc>
                  <a:txBody>
                    <a:bodyPr/>
                    <a:lstStyle/>
                    <a:p>
                      <a:r>
                        <a:rPr lang="fr-BE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Structurer le déroulement de l'entrevue</a:t>
                      </a:r>
                      <a:endParaRPr lang="fr-B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Annonce au fur et à mesure les étapes de l’entrevue</a:t>
                      </a:r>
                      <a:endParaRPr lang="fr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Maintient l’entrevue centrée sur les objectifs à atteindre</a:t>
                      </a:r>
                      <a:endParaRPr lang="fr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Adapte la structure de l’entrevue aux exigences de la situation clinique</a:t>
                      </a:r>
                      <a:endParaRPr lang="fr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57239"/>
                  </a:ext>
                </a:extLst>
              </a:tr>
              <a:tr h="298410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Evaluer toute situation clinique de première ligne</a:t>
                      </a:r>
                      <a:endParaRPr lang="fr-BE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BE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BE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6369813"/>
                  </a:ext>
                </a:extLst>
              </a:tr>
              <a:tr h="956548">
                <a:tc>
                  <a:txBody>
                    <a:bodyPr/>
                    <a:lstStyle/>
                    <a:p>
                      <a:endParaRPr lang="fr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Recherche la perspective du patient</a:t>
                      </a:r>
                      <a:r>
                        <a:rPr lang="fr-BE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et de ses proches</a:t>
                      </a:r>
                      <a:endParaRPr lang="fr-BE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7673934"/>
                  </a:ext>
                </a:extLst>
              </a:tr>
              <a:tr h="298410">
                <a:tc gridSpan="5">
                  <a:txBody>
                    <a:bodyPr/>
                    <a:lstStyle/>
                    <a:p>
                      <a:r>
                        <a:rPr lang="fr-BE" sz="1600" b="1" dirty="0"/>
                        <a:t>Échanger de l’information : conduire l’entrevue médicale en partenariat avec le patient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949315"/>
                  </a:ext>
                </a:extLst>
              </a:tr>
              <a:tr h="1839515">
                <a:tc>
                  <a:txBody>
                    <a:bodyPr/>
                    <a:lstStyle/>
                    <a:p>
                      <a:endParaRPr lang="fr-B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Réalise l’entrevue médicale</a:t>
                      </a:r>
                      <a:r>
                        <a:rPr lang="fr-BE" sz="16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centrée sur le changement de comportement du patient, dans l’esprit de </a:t>
                      </a:r>
                      <a:r>
                        <a:rPr lang="fr-CA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l’entretien motivationnel</a:t>
                      </a:r>
                      <a:endParaRPr lang="fr-B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8815105"/>
                  </a:ext>
                </a:extLst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199" y="123473"/>
            <a:ext cx="10765221" cy="1042211"/>
          </a:xfrm>
        </p:spPr>
        <p:txBody>
          <a:bodyPr>
            <a:normAutofit fontScale="90000"/>
          </a:bodyPr>
          <a:lstStyle/>
          <a:p>
            <a:r>
              <a:rPr lang="fr-BE" sz="3600" b="1" dirty="0"/>
              <a:t>Objectifs spécifiques </a:t>
            </a:r>
            <a:br>
              <a:rPr lang="fr-BE" sz="3600" b="1" dirty="0"/>
            </a:br>
            <a:r>
              <a:rPr lang="fr-BE" sz="3600" b="1" dirty="0"/>
              <a:t>Apprentissage de la communication </a:t>
            </a:r>
            <a:endParaRPr lang="fr-BE" sz="3600" dirty="0"/>
          </a:p>
        </p:txBody>
      </p:sp>
      <p:sp>
        <p:nvSpPr>
          <p:cNvPr id="4" name="ZoneTexte 3"/>
          <p:cNvSpPr txBox="1"/>
          <p:nvPr/>
        </p:nvSpPr>
        <p:spPr>
          <a:xfrm>
            <a:off x="5628290" y="7630510"/>
            <a:ext cx="41778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i="1" dirty="0">
                <a:solidFill>
                  <a:srgbClr val="C00000"/>
                </a:solidFill>
              </a:rPr>
              <a:t>Dans le référentiel , l’entretien motivationnel se trouve dans promotion de la santé. Je ne sais pas à quelle finalité cela se rapporte : barrer ci-dessus les finalités inadéquates </a:t>
            </a:r>
          </a:p>
        </p:txBody>
      </p:sp>
      <p:sp>
        <p:nvSpPr>
          <p:cNvPr id="5" name="Ellipse 4"/>
          <p:cNvSpPr/>
          <p:nvPr/>
        </p:nvSpPr>
        <p:spPr>
          <a:xfrm>
            <a:off x="4866290" y="3256767"/>
            <a:ext cx="2459420" cy="1102291"/>
          </a:xfrm>
          <a:prstGeom prst="ellipse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Ellipse 5"/>
          <p:cNvSpPr/>
          <p:nvPr/>
        </p:nvSpPr>
        <p:spPr>
          <a:xfrm>
            <a:off x="407961" y="2104373"/>
            <a:ext cx="2044263" cy="939452"/>
          </a:xfrm>
          <a:prstGeom prst="ellipse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Ellipse 6"/>
          <p:cNvSpPr/>
          <p:nvPr/>
        </p:nvSpPr>
        <p:spPr>
          <a:xfrm>
            <a:off x="2632841" y="8592206"/>
            <a:ext cx="2044263" cy="865819"/>
          </a:xfrm>
          <a:prstGeom prst="ellipse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5463BA27-CB8C-53BA-8E03-73A33086278F}"/>
              </a:ext>
            </a:extLst>
          </p:cNvPr>
          <p:cNvSpPr/>
          <p:nvPr/>
        </p:nvSpPr>
        <p:spPr>
          <a:xfrm>
            <a:off x="2632841" y="4447796"/>
            <a:ext cx="2459420" cy="2266156"/>
          </a:xfrm>
          <a:prstGeom prst="ellipse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D46821-1264-0B95-03BE-A0D2897188B7}"/>
              </a:ext>
            </a:extLst>
          </p:cNvPr>
          <p:cNvSpPr/>
          <p:nvPr/>
        </p:nvSpPr>
        <p:spPr>
          <a:xfrm>
            <a:off x="324465" y="1071716"/>
            <a:ext cx="7148051" cy="566281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025777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765221" cy="1325563"/>
          </a:xfrm>
        </p:spPr>
        <p:txBody>
          <a:bodyPr/>
          <a:lstStyle/>
          <a:p>
            <a:r>
              <a:rPr lang="fr-BE" b="1" dirty="0"/>
              <a:t>Cohérence Objectifs - Méthodes - Evaluation</a:t>
            </a:r>
          </a:p>
        </p:txBody>
      </p:sp>
      <p:sp>
        <p:nvSpPr>
          <p:cNvPr id="6" name="Espace réservé du contenu 9"/>
          <p:cNvSpPr txBox="1">
            <a:spLocks/>
          </p:cNvSpPr>
          <p:nvPr/>
        </p:nvSpPr>
        <p:spPr>
          <a:xfrm>
            <a:off x="838200" y="165935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BE" dirty="0"/>
          </a:p>
        </p:txBody>
      </p:sp>
      <p:graphicFrame>
        <p:nvGraphicFramePr>
          <p:cNvPr id="8" name="Espace réservé du contenu 7"/>
          <p:cNvGraphicFramePr>
            <a:graphicFrameLocks noGrp="1"/>
          </p:cNvGraphicFramePr>
          <p:nvPr>
            <p:ph idx="1"/>
          </p:nvPr>
        </p:nvGraphicFramePr>
        <p:xfrm>
          <a:off x="838198" y="2121016"/>
          <a:ext cx="105156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269512985"/>
                    </a:ext>
                  </a:extLst>
                </a:gridCol>
                <a:gridCol w="2068463">
                  <a:extLst>
                    <a:ext uri="{9D8B030D-6E8A-4147-A177-3AD203B41FA5}">
                      <a16:colId xmlns:a16="http://schemas.microsoft.com/office/drawing/2014/main" val="1398675500"/>
                    </a:ext>
                  </a:extLst>
                </a:gridCol>
                <a:gridCol w="3189337">
                  <a:extLst>
                    <a:ext uri="{9D8B030D-6E8A-4147-A177-3AD203B41FA5}">
                      <a16:colId xmlns:a16="http://schemas.microsoft.com/office/drawing/2014/main" val="239854151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4278252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/>
                        <a:t>Thématiques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Contexte</a:t>
                      </a:r>
                      <a:endParaRPr lang="fr-B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800" dirty="0"/>
                        <a:t>Méthodes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800" dirty="0"/>
                        <a:t>Evaluation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4212741"/>
                  </a:ext>
                </a:extLst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803994" y="1314027"/>
            <a:ext cx="98541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/>
              <a:t>Public</a:t>
            </a:r>
            <a:r>
              <a:rPr lang="fr-BE" sz="2400" dirty="0"/>
              <a:t> : 70-80 étudiants en 1</a:t>
            </a:r>
            <a:r>
              <a:rPr lang="fr-BE" sz="2400" baseline="30000" dirty="0"/>
              <a:t>ère</a:t>
            </a:r>
            <a:r>
              <a:rPr lang="fr-BE" sz="2400" dirty="0"/>
              <a:t> année de MS en MG - 10 tuteurs MG</a:t>
            </a:r>
          </a:p>
          <a:p>
            <a:r>
              <a:rPr lang="fr-BE" sz="2400" b="1" dirty="0"/>
              <a:t>Durée</a:t>
            </a:r>
            <a:r>
              <a:rPr lang="fr-BE" sz="2400" dirty="0"/>
              <a:t> : 17h de formation</a:t>
            </a:r>
          </a:p>
        </p:txBody>
      </p:sp>
      <p:graphicFrame>
        <p:nvGraphicFramePr>
          <p:cNvPr id="10" name="Diagramme 9">
            <a:extLst>
              <a:ext uri="{FF2B5EF4-FFF2-40B4-BE49-F238E27FC236}">
                <a16:creationId xmlns:a16="http://schemas.microsoft.com/office/drawing/2014/main" id="{54333E2E-166A-C828-EA2A-6CFC7468582D}"/>
              </a:ext>
            </a:extLst>
          </p:cNvPr>
          <p:cNvGraphicFramePr/>
          <p:nvPr/>
        </p:nvGraphicFramePr>
        <p:xfrm>
          <a:off x="856587" y="2691174"/>
          <a:ext cx="2570958" cy="4166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9" name="Diagramme 68">
            <a:extLst>
              <a:ext uri="{FF2B5EF4-FFF2-40B4-BE49-F238E27FC236}">
                <a16:creationId xmlns:a16="http://schemas.microsoft.com/office/drawing/2014/main" id="{E7E3FAA9-0184-305E-5116-04EDD727E5E7}"/>
              </a:ext>
            </a:extLst>
          </p:cNvPr>
          <p:cNvGraphicFramePr/>
          <p:nvPr/>
        </p:nvGraphicFramePr>
        <p:xfrm>
          <a:off x="3319668" y="2639176"/>
          <a:ext cx="2382590" cy="4238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219255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Ellipse 45"/>
          <p:cNvSpPr/>
          <p:nvPr/>
        </p:nvSpPr>
        <p:spPr>
          <a:xfrm>
            <a:off x="5224290" y="3508076"/>
            <a:ext cx="1169223" cy="792009"/>
          </a:xfrm>
          <a:prstGeom prst="ellipse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7" name="Ellipse 46"/>
          <p:cNvSpPr/>
          <p:nvPr/>
        </p:nvSpPr>
        <p:spPr>
          <a:xfrm>
            <a:off x="6394837" y="3524117"/>
            <a:ext cx="1169223" cy="792009"/>
          </a:xfrm>
          <a:prstGeom prst="ellipse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5" name="Ellipse 44"/>
          <p:cNvSpPr/>
          <p:nvPr/>
        </p:nvSpPr>
        <p:spPr>
          <a:xfrm>
            <a:off x="5431882" y="2681919"/>
            <a:ext cx="1169223" cy="792009"/>
          </a:xfrm>
          <a:prstGeom prst="ellipse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765221" cy="1325563"/>
          </a:xfrm>
        </p:spPr>
        <p:txBody>
          <a:bodyPr/>
          <a:lstStyle/>
          <a:p>
            <a:r>
              <a:rPr lang="fr-BE" b="1" dirty="0"/>
              <a:t>Cohérence Objectifs - Méthodes - Evaluation</a:t>
            </a:r>
          </a:p>
        </p:txBody>
      </p:sp>
      <p:sp>
        <p:nvSpPr>
          <p:cNvPr id="6" name="Espace réservé du contenu 9"/>
          <p:cNvSpPr txBox="1">
            <a:spLocks/>
          </p:cNvSpPr>
          <p:nvPr/>
        </p:nvSpPr>
        <p:spPr>
          <a:xfrm>
            <a:off x="838200" y="165935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BE" dirty="0"/>
          </a:p>
        </p:txBody>
      </p:sp>
      <p:graphicFrame>
        <p:nvGraphicFramePr>
          <p:cNvPr id="8" name="Espace réservé du conten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3265651"/>
              </p:ext>
            </p:extLst>
          </p:nvPr>
        </p:nvGraphicFramePr>
        <p:xfrm>
          <a:off x="838198" y="2121016"/>
          <a:ext cx="105156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269512985"/>
                    </a:ext>
                  </a:extLst>
                </a:gridCol>
                <a:gridCol w="2068463">
                  <a:extLst>
                    <a:ext uri="{9D8B030D-6E8A-4147-A177-3AD203B41FA5}">
                      <a16:colId xmlns:a16="http://schemas.microsoft.com/office/drawing/2014/main" val="1398675500"/>
                    </a:ext>
                  </a:extLst>
                </a:gridCol>
                <a:gridCol w="3189337">
                  <a:extLst>
                    <a:ext uri="{9D8B030D-6E8A-4147-A177-3AD203B41FA5}">
                      <a16:colId xmlns:a16="http://schemas.microsoft.com/office/drawing/2014/main" val="239854151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4278252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/>
                        <a:t>Thématiques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Contexte</a:t>
                      </a:r>
                      <a:endParaRPr lang="fr-B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800" dirty="0"/>
                        <a:t>Méthodes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800" dirty="0"/>
                        <a:t>Evaluation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4212741"/>
                  </a:ext>
                </a:extLst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803994" y="1314027"/>
            <a:ext cx="98541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/>
              <a:t>Public</a:t>
            </a:r>
            <a:r>
              <a:rPr lang="fr-BE" sz="2400" dirty="0"/>
              <a:t> : 70-80 étudiants en 1</a:t>
            </a:r>
            <a:r>
              <a:rPr lang="fr-BE" sz="2400" baseline="30000" dirty="0"/>
              <a:t>ère</a:t>
            </a:r>
            <a:r>
              <a:rPr lang="fr-BE" sz="2400" dirty="0"/>
              <a:t> année de MS en MG - 10 tuteurs MG</a:t>
            </a:r>
          </a:p>
          <a:p>
            <a:r>
              <a:rPr lang="fr-BE" sz="2400" b="1" dirty="0"/>
              <a:t>Durée</a:t>
            </a:r>
            <a:r>
              <a:rPr lang="fr-BE" sz="2400" dirty="0"/>
              <a:t> : 17h de formation</a:t>
            </a:r>
          </a:p>
        </p:txBody>
      </p:sp>
      <p:graphicFrame>
        <p:nvGraphicFramePr>
          <p:cNvPr id="10" name="Diagramme 9">
            <a:extLst>
              <a:ext uri="{FF2B5EF4-FFF2-40B4-BE49-F238E27FC236}">
                <a16:creationId xmlns:a16="http://schemas.microsoft.com/office/drawing/2014/main" id="{54333E2E-166A-C828-EA2A-6CFC746858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708459"/>
              </p:ext>
            </p:extLst>
          </p:nvPr>
        </p:nvGraphicFramePr>
        <p:xfrm>
          <a:off x="856587" y="2691174"/>
          <a:ext cx="2570958" cy="4166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5" name="Groupe 24"/>
          <p:cNvGrpSpPr/>
          <p:nvPr/>
        </p:nvGrpSpPr>
        <p:grpSpPr>
          <a:xfrm>
            <a:off x="5438240" y="2753153"/>
            <a:ext cx="1060641" cy="686692"/>
            <a:chOff x="4443225" y="2742917"/>
            <a:chExt cx="1060641" cy="686692"/>
          </a:xfrm>
        </p:grpSpPr>
        <p:pic>
          <p:nvPicPr>
            <p:cNvPr id="13" name="Graphique 11" descr="Femme médecin avec un remplissage uni">
              <a:extLst>
                <a:ext uri="{FF2B5EF4-FFF2-40B4-BE49-F238E27FC236}">
                  <a16:creationId xmlns:a16="http://schemas.microsoft.com/office/drawing/2014/main" id="{2C588C72-11F1-9C50-4ABF-0802DFEAE3F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231118" y="2888410"/>
              <a:ext cx="272748" cy="272748"/>
            </a:xfrm>
            <a:prstGeom prst="rect">
              <a:avLst/>
            </a:prstGeom>
          </p:spPr>
        </p:pic>
        <p:pic>
          <p:nvPicPr>
            <p:cNvPr id="14" name="Graphique 12" descr="Femme médecin avec un remplissage uni">
              <a:extLst>
                <a:ext uri="{FF2B5EF4-FFF2-40B4-BE49-F238E27FC236}">
                  <a16:creationId xmlns:a16="http://schemas.microsoft.com/office/drawing/2014/main" id="{374222D0-AD55-D60D-7A54-6DF9FDF8D42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048064" y="2754080"/>
              <a:ext cx="272748" cy="272748"/>
            </a:xfrm>
            <a:prstGeom prst="rect">
              <a:avLst/>
            </a:prstGeom>
          </p:spPr>
        </p:pic>
        <p:pic>
          <p:nvPicPr>
            <p:cNvPr id="15" name="Graphique 13" descr="Femme médecin avec un remplissage uni">
              <a:extLst>
                <a:ext uri="{FF2B5EF4-FFF2-40B4-BE49-F238E27FC236}">
                  <a16:creationId xmlns:a16="http://schemas.microsoft.com/office/drawing/2014/main" id="{E013BD10-D795-2155-203B-0E34D1C7E23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852268" y="2815652"/>
              <a:ext cx="272748" cy="272748"/>
            </a:xfrm>
            <a:prstGeom prst="rect">
              <a:avLst/>
            </a:prstGeom>
          </p:spPr>
        </p:pic>
        <p:pic>
          <p:nvPicPr>
            <p:cNvPr id="16" name="Graphique 14" descr="Femme médecin avec un remplissage uni">
              <a:extLst>
                <a:ext uri="{FF2B5EF4-FFF2-40B4-BE49-F238E27FC236}">
                  <a16:creationId xmlns:a16="http://schemas.microsoft.com/office/drawing/2014/main" id="{9A801BBC-03BF-3F7D-4DD8-72A901E94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792094" y="3088400"/>
              <a:ext cx="272748" cy="272748"/>
            </a:xfrm>
            <a:prstGeom prst="rect">
              <a:avLst/>
            </a:prstGeom>
          </p:spPr>
        </p:pic>
        <p:pic>
          <p:nvPicPr>
            <p:cNvPr id="17" name="Graphique 16" descr="Femme médecin avec un remplissage uni">
              <a:extLst>
                <a:ext uri="{FF2B5EF4-FFF2-40B4-BE49-F238E27FC236}">
                  <a16:creationId xmlns:a16="http://schemas.microsoft.com/office/drawing/2014/main" id="{1E6915AA-8044-31AF-336F-E26776DD81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185116" y="3156861"/>
              <a:ext cx="272748" cy="272748"/>
            </a:xfrm>
            <a:prstGeom prst="rect">
              <a:avLst/>
            </a:prstGeom>
          </p:spPr>
        </p:pic>
        <p:pic>
          <p:nvPicPr>
            <p:cNvPr id="18" name="Graphique 19" descr="Femme médecin contour">
              <a:extLst>
                <a:ext uri="{FF2B5EF4-FFF2-40B4-BE49-F238E27FC236}">
                  <a16:creationId xmlns:a16="http://schemas.microsoft.com/office/drawing/2014/main" id="{4D16FD75-39FC-5761-F9CB-56BBBF5079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443225" y="2742917"/>
              <a:ext cx="464427" cy="464427"/>
            </a:xfrm>
            <a:prstGeom prst="rect">
              <a:avLst/>
            </a:prstGeom>
          </p:spPr>
        </p:pic>
      </p:grpSp>
      <p:grpSp>
        <p:nvGrpSpPr>
          <p:cNvPr id="22" name="Groupe 21"/>
          <p:cNvGrpSpPr/>
          <p:nvPr/>
        </p:nvGrpSpPr>
        <p:grpSpPr>
          <a:xfrm>
            <a:off x="6090604" y="2673101"/>
            <a:ext cx="3030643" cy="875898"/>
            <a:chOff x="653923" y="2646470"/>
            <a:chExt cx="2606193" cy="496345"/>
          </a:xfrm>
        </p:grpSpPr>
        <p:sp>
          <p:nvSpPr>
            <p:cNvPr id="23" name="Rectangle 22"/>
            <p:cNvSpPr/>
            <p:nvPr/>
          </p:nvSpPr>
          <p:spPr>
            <a:xfrm>
              <a:off x="653923" y="2684872"/>
              <a:ext cx="2377531" cy="45794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r-BE"/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882585" y="2646470"/>
              <a:ext cx="2377531" cy="4579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kern="1200" dirty="0">
                  <a:solidFill>
                    <a:srgbClr val="FF0000"/>
                  </a:solidFill>
                </a:rPr>
                <a:t>Ateliers théoriques en petits groupes </a:t>
              </a:r>
              <a:r>
                <a:rPr lang="fr-FR" sz="1400" kern="1200" dirty="0"/>
                <a:t>(6-10)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kern="1200" dirty="0"/>
                <a:t>Analyse de consultation vidéos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kern="1200" dirty="0">
                  <a:solidFill>
                    <a:srgbClr val="FF0000"/>
                  </a:solidFill>
                </a:rPr>
                <a:t>Ressources en ligne</a:t>
              </a:r>
            </a:p>
          </p:txBody>
        </p:sp>
      </p:grpSp>
      <p:grpSp>
        <p:nvGrpSpPr>
          <p:cNvPr id="26" name="Groupe 25"/>
          <p:cNvGrpSpPr/>
          <p:nvPr/>
        </p:nvGrpSpPr>
        <p:grpSpPr>
          <a:xfrm>
            <a:off x="5233979" y="3540938"/>
            <a:ext cx="1060641" cy="686692"/>
            <a:chOff x="4443225" y="2742917"/>
            <a:chExt cx="1060641" cy="686692"/>
          </a:xfrm>
        </p:grpSpPr>
        <p:pic>
          <p:nvPicPr>
            <p:cNvPr id="27" name="Graphique 11" descr="Femme médecin avec un remplissage uni">
              <a:extLst>
                <a:ext uri="{FF2B5EF4-FFF2-40B4-BE49-F238E27FC236}">
                  <a16:creationId xmlns:a16="http://schemas.microsoft.com/office/drawing/2014/main" id="{2C588C72-11F1-9C50-4ABF-0802DFEAE3F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231118" y="2888410"/>
              <a:ext cx="272748" cy="272748"/>
            </a:xfrm>
            <a:prstGeom prst="rect">
              <a:avLst/>
            </a:prstGeom>
          </p:spPr>
        </p:pic>
        <p:pic>
          <p:nvPicPr>
            <p:cNvPr id="28" name="Graphique 12" descr="Femme médecin avec un remplissage uni">
              <a:extLst>
                <a:ext uri="{FF2B5EF4-FFF2-40B4-BE49-F238E27FC236}">
                  <a16:creationId xmlns:a16="http://schemas.microsoft.com/office/drawing/2014/main" id="{374222D0-AD55-D60D-7A54-6DF9FDF8D42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048064" y="2754080"/>
              <a:ext cx="272748" cy="272748"/>
            </a:xfrm>
            <a:prstGeom prst="rect">
              <a:avLst/>
            </a:prstGeom>
          </p:spPr>
        </p:pic>
        <p:pic>
          <p:nvPicPr>
            <p:cNvPr id="29" name="Graphique 13" descr="Femme médecin avec un remplissage uni">
              <a:extLst>
                <a:ext uri="{FF2B5EF4-FFF2-40B4-BE49-F238E27FC236}">
                  <a16:creationId xmlns:a16="http://schemas.microsoft.com/office/drawing/2014/main" id="{E013BD10-D795-2155-203B-0E34D1C7E23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852268" y="2815652"/>
              <a:ext cx="272748" cy="272748"/>
            </a:xfrm>
            <a:prstGeom prst="rect">
              <a:avLst/>
            </a:prstGeom>
          </p:spPr>
        </p:pic>
        <p:pic>
          <p:nvPicPr>
            <p:cNvPr id="30" name="Graphique 14" descr="Femme médecin avec un remplissage uni">
              <a:extLst>
                <a:ext uri="{FF2B5EF4-FFF2-40B4-BE49-F238E27FC236}">
                  <a16:creationId xmlns:a16="http://schemas.microsoft.com/office/drawing/2014/main" id="{9A801BBC-03BF-3F7D-4DD8-72A901E94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792094" y="3088400"/>
              <a:ext cx="272748" cy="272748"/>
            </a:xfrm>
            <a:prstGeom prst="rect">
              <a:avLst/>
            </a:prstGeom>
          </p:spPr>
        </p:pic>
        <p:pic>
          <p:nvPicPr>
            <p:cNvPr id="31" name="Graphique 16" descr="Femme médecin avec un remplissage uni">
              <a:extLst>
                <a:ext uri="{FF2B5EF4-FFF2-40B4-BE49-F238E27FC236}">
                  <a16:creationId xmlns:a16="http://schemas.microsoft.com/office/drawing/2014/main" id="{1E6915AA-8044-31AF-336F-E26776DD81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185116" y="3156861"/>
              <a:ext cx="272748" cy="272748"/>
            </a:xfrm>
            <a:prstGeom prst="rect">
              <a:avLst/>
            </a:prstGeom>
          </p:spPr>
        </p:pic>
        <p:pic>
          <p:nvPicPr>
            <p:cNvPr id="32" name="Graphique 19" descr="Femme médecin contour">
              <a:extLst>
                <a:ext uri="{FF2B5EF4-FFF2-40B4-BE49-F238E27FC236}">
                  <a16:creationId xmlns:a16="http://schemas.microsoft.com/office/drawing/2014/main" id="{4D16FD75-39FC-5761-F9CB-56BBBF5079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443225" y="2742917"/>
              <a:ext cx="464427" cy="464427"/>
            </a:xfrm>
            <a:prstGeom prst="rect">
              <a:avLst/>
            </a:prstGeom>
          </p:spPr>
        </p:pic>
      </p:grpSp>
      <p:grpSp>
        <p:nvGrpSpPr>
          <p:cNvPr id="33" name="Groupe 32"/>
          <p:cNvGrpSpPr/>
          <p:nvPr/>
        </p:nvGrpSpPr>
        <p:grpSpPr>
          <a:xfrm>
            <a:off x="6409488" y="3592563"/>
            <a:ext cx="1060641" cy="686692"/>
            <a:chOff x="4443225" y="2742917"/>
            <a:chExt cx="1060641" cy="686692"/>
          </a:xfrm>
        </p:grpSpPr>
        <p:pic>
          <p:nvPicPr>
            <p:cNvPr id="34" name="Graphique 11" descr="Femme médecin avec un remplissage uni">
              <a:extLst>
                <a:ext uri="{FF2B5EF4-FFF2-40B4-BE49-F238E27FC236}">
                  <a16:creationId xmlns:a16="http://schemas.microsoft.com/office/drawing/2014/main" id="{2C588C72-11F1-9C50-4ABF-0802DFEAE3F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231118" y="2888410"/>
              <a:ext cx="272748" cy="272748"/>
            </a:xfrm>
            <a:prstGeom prst="rect">
              <a:avLst/>
            </a:prstGeom>
          </p:spPr>
        </p:pic>
        <p:pic>
          <p:nvPicPr>
            <p:cNvPr id="35" name="Graphique 12" descr="Femme médecin avec un remplissage uni">
              <a:extLst>
                <a:ext uri="{FF2B5EF4-FFF2-40B4-BE49-F238E27FC236}">
                  <a16:creationId xmlns:a16="http://schemas.microsoft.com/office/drawing/2014/main" id="{374222D0-AD55-D60D-7A54-6DF9FDF8D42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048064" y="2754080"/>
              <a:ext cx="272748" cy="272748"/>
            </a:xfrm>
            <a:prstGeom prst="rect">
              <a:avLst/>
            </a:prstGeom>
          </p:spPr>
        </p:pic>
        <p:pic>
          <p:nvPicPr>
            <p:cNvPr id="36" name="Graphique 13" descr="Femme médecin avec un remplissage uni">
              <a:extLst>
                <a:ext uri="{FF2B5EF4-FFF2-40B4-BE49-F238E27FC236}">
                  <a16:creationId xmlns:a16="http://schemas.microsoft.com/office/drawing/2014/main" id="{E013BD10-D795-2155-203B-0E34D1C7E23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852268" y="2815652"/>
              <a:ext cx="272748" cy="272748"/>
            </a:xfrm>
            <a:prstGeom prst="rect">
              <a:avLst/>
            </a:prstGeom>
          </p:spPr>
        </p:pic>
        <p:pic>
          <p:nvPicPr>
            <p:cNvPr id="37" name="Graphique 14" descr="Femme médecin avec un remplissage uni">
              <a:extLst>
                <a:ext uri="{FF2B5EF4-FFF2-40B4-BE49-F238E27FC236}">
                  <a16:creationId xmlns:a16="http://schemas.microsoft.com/office/drawing/2014/main" id="{9A801BBC-03BF-3F7D-4DD8-72A901E94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792094" y="3088400"/>
              <a:ext cx="272748" cy="272748"/>
            </a:xfrm>
            <a:prstGeom prst="rect">
              <a:avLst/>
            </a:prstGeom>
          </p:spPr>
        </p:pic>
        <p:pic>
          <p:nvPicPr>
            <p:cNvPr id="38" name="Graphique 16" descr="Femme médecin avec un remplissage uni">
              <a:extLst>
                <a:ext uri="{FF2B5EF4-FFF2-40B4-BE49-F238E27FC236}">
                  <a16:creationId xmlns:a16="http://schemas.microsoft.com/office/drawing/2014/main" id="{1E6915AA-8044-31AF-336F-E26776DD81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185116" y="3156861"/>
              <a:ext cx="272748" cy="272748"/>
            </a:xfrm>
            <a:prstGeom prst="rect">
              <a:avLst/>
            </a:prstGeom>
          </p:spPr>
        </p:pic>
        <p:pic>
          <p:nvPicPr>
            <p:cNvPr id="39" name="Graphique 19" descr="Femme médecin contour">
              <a:extLst>
                <a:ext uri="{FF2B5EF4-FFF2-40B4-BE49-F238E27FC236}">
                  <a16:creationId xmlns:a16="http://schemas.microsoft.com/office/drawing/2014/main" id="{4D16FD75-39FC-5761-F9CB-56BBBF5079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443225" y="2742917"/>
              <a:ext cx="464427" cy="464427"/>
            </a:xfrm>
            <a:prstGeom prst="rect">
              <a:avLst/>
            </a:prstGeom>
          </p:spPr>
        </p:pic>
      </p:grpSp>
      <p:sp>
        <p:nvSpPr>
          <p:cNvPr id="53" name="ZoneTexte 52"/>
          <p:cNvSpPr txBox="1"/>
          <p:nvPr/>
        </p:nvSpPr>
        <p:spPr>
          <a:xfrm>
            <a:off x="8999270" y="3733001"/>
            <a:ext cx="24594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dirty="0"/>
              <a:t>Entretien Médical Simulé</a:t>
            </a:r>
          </a:p>
          <a:p>
            <a:pPr algn="ctr"/>
            <a:r>
              <a:rPr lang="fr-BE" b="1" dirty="0"/>
              <a:t>Certificatif</a:t>
            </a:r>
          </a:p>
          <a:p>
            <a:pPr algn="ctr"/>
            <a:r>
              <a:rPr lang="fr-BE" b="1" dirty="0"/>
              <a:t>Avec Patient Standardisé </a:t>
            </a:r>
            <a:r>
              <a:rPr lang="fr-BE" b="1" dirty="0">
                <a:solidFill>
                  <a:srgbClr val="FF0000"/>
                </a:solidFill>
              </a:rPr>
              <a:t>(</a:t>
            </a:r>
            <a:r>
              <a:rPr lang="fr-BE" b="1" dirty="0" err="1">
                <a:solidFill>
                  <a:srgbClr val="FF0000"/>
                </a:solidFill>
              </a:rPr>
              <a:t>PaSta</a:t>
            </a:r>
            <a:r>
              <a:rPr lang="fr-BE" b="1" dirty="0">
                <a:solidFill>
                  <a:srgbClr val="FF0000"/>
                </a:solidFill>
              </a:rPr>
              <a:t>)</a:t>
            </a:r>
          </a:p>
        </p:txBody>
      </p:sp>
      <p:grpSp>
        <p:nvGrpSpPr>
          <p:cNvPr id="56" name="Groupe 55"/>
          <p:cNvGrpSpPr/>
          <p:nvPr/>
        </p:nvGrpSpPr>
        <p:grpSpPr>
          <a:xfrm>
            <a:off x="5524842" y="6063495"/>
            <a:ext cx="3746551" cy="454169"/>
            <a:chOff x="1042237" y="1911092"/>
            <a:chExt cx="3746551" cy="454169"/>
          </a:xfrm>
        </p:grpSpPr>
        <p:sp>
          <p:nvSpPr>
            <p:cNvPr id="57" name="Rectangle 56"/>
            <p:cNvSpPr/>
            <p:nvPr/>
          </p:nvSpPr>
          <p:spPr>
            <a:xfrm>
              <a:off x="1042237" y="1911092"/>
              <a:ext cx="2584764" cy="44015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r-BE"/>
            </a:p>
          </p:txBody>
        </p:sp>
        <p:sp>
          <p:nvSpPr>
            <p:cNvPr id="58" name="ZoneTexte 57"/>
            <p:cNvSpPr txBox="1"/>
            <p:nvPr/>
          </p:nvSpPr>
          <p:spPr>
            <a:xfrm>
              <a:off x="2204024" y="1925108"/>
              <a:ext cx="2584764" cy="4401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kern="1200" dirty="0">
                  <a:solidFill>
                    <a:schemeClr val="tx1"/>
                  </a:solidFill>
                </a:rPr>
                <a:t>Entrevue simulée avec Patient Simulé (PaSi)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dirty="0">
                  <a:solidFill>
                    <a:schemeClr val="accent6"/>
                  </a:solidFill>
                </a:rPr>
                <a:t>Supervision par Tuteur  formé</a:t>
              </a:r>
              <a:endParaRPr lang="fr-BE" sz="1400" kern="1200" dirty="0">
                <a:solidFill>
                  <a:schemeClr val="accent6"/>
                </a:solidFill>
              </a:endParaRPr>
            </a:p>
          </p:txBody>
        </p:sp>
      </p:grpSp>
      <p:pic>
        <p:nvPicPr>
          <p:cNvPr id="59" name="Graphique 8" descr="Utilisateur avec un remplissage uni">
            <a:extLst>
              <a:ext uri="{FF2B5EF4-FFF2-40B4-BE49-F238E27FC236}">
                <a16:creationId xmlns:a16="http://schemas.microsoft.com/office/drawing/2014/main" id="{2DA26E3C-AE3D-191C-7522-9F5BC615B6C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256826" y="5778573"/>
            <a:ext cx="620389" cy="620389"/>
          </a:xfrm>
          <a:prstGeom prst="rect">
            <a:avLst/>
          </a:prstGeom>
        </p:spPr>
      </p:pic>
      <p:pic>
        <p:nvPicPr>
          <p:cNvPr id="60" name="Graphique 20" descr="Femme médecin contour">
            <a:extLst>
              <a:ext uri="{FF2B5EF4-FFF2-40B4-BE49-F238E27FC236}">
                <a16:creationId xmlns:a16="http://schemas.microsoft.com/office/drawing/2014/main" id="{349BB1BB-6A19-F64C-8826-616F1703A1D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294620" y="6328297"/>
            <a:ext cx="460489" cy="457179"/>
          </a:xfrm>
          <a:prstGeom prst="rect">
            <a:avLst/>
          </a:prstGeom>
          <a:solidFill>
            <a:schemeClr val="accent6">
              <a:alpha val="69000"/>
            </a:schemeClr>
          </a:solidFill>
          <a:effectLst>
            <a:softEdge rad="0"/>
          </a:effectLst>
        </p:spPr>
      </p:pic>
      <p:pic>
        <p:nvPicPr>
          <p:cNvPr id="62" name="Image 61"/>
          <p:cNvPicPr>
            <a:picLocks noChangeAspect="1"/>
          </p:cNvPicPr>
          <p:nvPr/>
        </p:nvPicPr>
        <p:blipFill rotWithShape="1">
          <a:blip r:embed="rId14"/>
          <a:srcRect l="21517" t="9861" r="20552" b="9863"/>
          <a:stretch/>
        </p:blipFill>
        <p:spPr>
          <a:xfrm flipH="1">
            <a:off x="7352310" y="4382161"/>
            <a:ext cx="866841" cy="900896"/>
          </a:xfrm>
          <a:prstGeom prst="rect">
            <a:avLst/>
          </a:prstGeom>
        </p:spPr>
      </p:pic>
      <p:sp>
        <p:nvSpPr>
          <p:cNvPr id="63" name="ZoneTexte 62"/>
          <p:cNvSpPr txBox="1"/>
          <p:nvPr/>
        </p:nvSpPr>
        <p:spPr>
          <a:xfrm>
            <a:off x="7867963" y="4527600"/>
            <a:ext cx="11313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err="1"/>
              <a:t>E-learnings</a:t>
            </a:r>
            <a:endParaRPr lang="fr-BE" sz="1400" dirty="0"/>
          </a:p>
        </p:txBody>
      </p:sp>
      <p:pic>
        <p:nvPicPr>
          <p:cNvPr id="20" name="Graphique 20" descr="Femme médecin avec un remplissage uni">
            <a:extLst>
              <a:ext uri="{FF2B5EF4-FFF2-40B4-BE49-F238E27FC236}">
                <a16:creationId xmlns:a16="http://schemas.microsoft.com/office/drawing/2014/main" id="{0F9835B1-EA19-EC1A-7914-ECC2757B47F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5814208" y="5791409"/>
            <a:ext cx="594715" cy="594715"/>
          </a:xfrm>
          <a:prstGeom prst="rect">
            <a:avLst/>
          </a:prstGeom>
        </p:spPr>
      </p:pic>
      <p:pic>
        <p:nvPicPr>
          <p:cNvPr id="48" name="Graphique 47" descr="Badge 3 contour">
            <a:extLst>
              <a:ext uri="{FF2B5EF4-FFF2-40B4-BE49-F238E27FC236}">
                <a16:creationId xmlns:a16="http://schemas.microsoft.com/office/drawing/2014/main" id="{4A901B9A-2D5F-11F7-69ED-DA1C0CB5860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004035" y="4353266"/>
            <a:ext cx="489166" cy="489166"/>
          </a:xfrm>
          <a:prstGeom prst="rect">
            <a:avLst/>
          </a:prstGeom>
        </p:spPr>
      </p:pic>
      <p:pic>
        <p:nvPicPr>
          <p:cNvPr id="51" name="Graphique 50" descr="Badge contour">
            <a:extLst>
              <a:ext uri="{FF2B5EF4-FFF2-40B4-BE49-F238E27FC236}">
                <a16:creationId xmlns:a16="http://schemas.microsoft.com/office/drawing/2014/main" id="{26768E01-D5AB-0613-6E68-55433680C7B1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004035" y="5232272"/>
            <a:ext cx="489166" cy="489166"/>
          </a:xfrm>
          <a:prstGeom prst="rect">
            <a:avLst/>
          </a:prstGeom>
        </p:spPr>
      </p:pic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0EDC3E22-7CC5-6B0F-34C1-36A7C2D3EB45}"/>
              </a:ext>
            </a:extLst>
          </p:cNvPr>
          <p:cNvCxnSpPr>
            <a:stCxn id="48" idx="2"/>
            <a:endCxn id="51" idx="0"/>
          </p:cNvCxnSpPr>
          <p:nvPr/>
        </p:nvCxnSpPr>
        <p:spPr>
          <a:xfrm>
            <a:off x="6248618" y="4842432"/>
            <a:ext cx="0" cy="389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>
            <a:extLst>
              <a:ext uri="{FF2B5EF4-FFF2-40B4-BE49-F238E27FC236}">
                <a16:creationId xmlns:a16="http://schemas.microsoft.com/office/drawing/2014/main" id="{4108054F-DCE3-2E29-2405-3DC019BD20B8}"/>
              </a:ext>
            </a:extLst>
          </p:cNvPr>
          <p:cNvCxnSpPr>
            <a:cxnSpLocks/>
          </p:cNvCxnSpPr>
          <p:nvPr/>
        </p:nvCxnSpPr>
        <p:spPr>
          <a:xfrm>
            <a:off x="6493201" y="4647512"/>
            <a:ext cx="261908" cy="1949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>
            <a:extLst>
              <a:ext uri="{FF2B5EF4-FFF2-40B4-BE49-F238E27FC236}">
                <a16:creationId xmlns:a16="http://schemas.microsoft.com/office/drawing/2014/main" id="{66D69B92-B05D-E935-4286-2A812E9EF316}"/>
              </a:ext>
            </a:extLst>
          </p:cNvPr>
          <p:cNvCxnSpPr>
            <a:cxnSpLocks/>
          </p:cNvCxnSpPr>
          <p:nvPr/>
        </p:nvCxnSpPr>
        <p:spPr>
          <a:xfrm flipH="1">
            <a:off x="6488587" y="5148148"/>
            <a:ext cx="266522" cy="2399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9" name="Diagramme 68">
            <a:extLst>
              <a:ext uri="{FF2B5EF4-FFF2-40B4-BE49-F238E27FC236}">
                <a16:creationId xmlns:a16="http://schemas.microsoft.com/office/drawing/2014/main" id="{E7E3FAA9-0184-305E-5116-04EDD727E5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8360747"/>
              </p:ext>
            </p:extLst>
          </p:nvPr>
        </p:nvGraphicFramePr>
        <p:xfrm>
          <a:off x="3319668" y="2639176"/>
          <a:ext cx="2382590" cy="4238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pic>
        <p:nvPicPr>
          <p:cNvPr id="70" name="Graphique 69" descr="Badge 3 contour">
            <a:extLst>
              <a:ext uri="{FF2B5EF4-FFF2-40B4-BE49-F238E27FC236}">
                <a16:creationId xmlns:a16="http://schemas.microsoft.com/office/drawing/2014/main" id="{0029C6B2-9AF7-4677-23E2-9098BF1D6D4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716965" y="4750707"/>
            <a:ext cx="489166" cy="48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5582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34065" y="365125"/>
            <a:ext cx="6669355" cy="1325563"/>
          </a:xfrm>
        </p:spPr>
        <p:txBody>
          <a:bodyPr/>
          <a:lstStyle/>
          <a:p>
            <a:r>
              <a:rPr lang="fr-BE" b="1" dirty="0"/>
              <a:t>L’entrevue médicale simulée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056" y="1690688"/>
            <a:ext cx="6669355" cy="5002017"/>
          </a:xfrm>
        </p:spPr>
      </p:pic>
      <p:sp>
        <p:nvSpPr>
          <p:cNvPr id="7" name="Flèche droite 6"/>
          <p:cNvSpPr/>
          <p:nvPr/>
        </p:nvSpPr>
        <p:spPr>
          <a:xfrm>
            <a:off x="317558" y="3742802"/>
            <a:ext cx="1798485" cy="1066164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dirty="0"/>
              <a:t>Patient Simulé</a:t>
            </a:r>
          </a:p>
        </p:txBody>
      </p:sp>
      <p:sp>
        <p:nvSpPr>
          <p:cNvPr id="52" name="Flèche droite 51"/>
          <p:cNvSpPr/>
          <p:nvPr/>
        </p:nvSpPr>
        <p:spPr>
          <a:xfrm rot="2116636">
            <a:off x="669609" y="2613094"/>
            <a:ext cx="2997551" cy="88144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dirty="0"/>
              <a:t>Médecin en formation 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555421" y="1697555"/>
            <a:ext cx="3636579" cy="11128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BE" dirty="0"/>
              <a:t>Tuteur</a:t>
            </a:r>
          </a:p>
          <a:p>
            <a:pPr marL="285750" indent="-285750">
              <a:buFontTx/>
              <a:buChar char="-"/>
            </a:pPr>
            <a:r>
              <a:rPr lang="fr-BE" dirty="0"/>
              <a:t>observe</a:t>
            </a:r>
          </a:p>
          <a:p>
            <a:pPr marL="285750" indent="-285750">
              <a:buFontTx/>
              <a:buChar char="-"/>
            </a:pPr>
            <a:r>
              <a:rPr lang="fr-BE" dirty="0"/>
              <a:t>complète grille structurée</a:t>
            </a:r>
          </a:p>
          <a:p>
            <a:pPr marL="285750" indent="-285750">
              <a:buFontTx/>
              <a:buChar char="-"/>
            </a:pPr>
            <a:r>
              <a:rPr lang="fr-BE" dirty="0"/>
              <a:t>rend un feedback</a:t>
            </a:r>
          </a:p>
        </p:txBody>
      </p:sp>
      <p:sp>
        <p:nvSpPr>
          <p:cNvPr id="63" name="Flèche droite 62"/>
          <p:cNvSpPr/>
          <p:nvPr/>
        </p:nvSpPr>
        <p:spPr>
          <a:xfrm>
            <a:off x="3573996" y="5217998"/>
            <a:ext cx="1798485" cy="1066164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dirty="0"/>
              <a:t>Tuteur</a:t>
            </a:r>
          </a:p>
        </p:txBody>
      </p:sp>
      <p:sp>
        <p:nvSpPr>
          <p:cNvPr id="62" name="Rectangle 61"/>
          <p:cNvSpPr/>
          <p:nvPr/>
        </p:nvSpPr>
        <p:spPr>
          <a:xfrm>
            <a:off x="8555420" y="6000287"/>
            <a:ext cx="3636579" cy="6924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BE" dirty="0"/>
              <a:t>Patient Simulé </a:t>
            </a:r>
          </a:p>
          <a:p>
            <a:r>
              <a:rPr lang="fr-BE" dirty="0"/>
              <a:t>- rend un feedback sur ressenti</a:t>
            </a:r>
          </a:p>
        </p:txBody>
      </p:sp>
      <p:pic>
        <p:nvPicPr>
          <p:cNvPr id="65" name="Image 64">
            <a:extLst>
              <a:ext uri="{FF2B5EF4-FFF2-40B4-BE49-F238E27FC236}">
                <a16:creationId xmlns:a16="http://schemas.microsoft.com/office/drawing/2014/main" id="{B5A792FD-B96C-D439-CB46-7CBC978ED6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868" t="21654" r="53131" b="12024"/>
          <a:stretch/>
        </p:blipFill>
        <p:spPr>
          <a:xfrm>
            <a:off x="8720548" y="2953704"/>
            <a:ext cx="2299549" cy="3063708"/>
          </a:xfrm>
          <a:prstGeom prst="rect">
            <a:avLst/>
          </a:prstGeom>
        </p:spPr>
      </p:pic>
      <p:sp>
        <p:nvSpPr>
          <p:cNvPr id="66" name="Rectangle : coins arrondis 4">
            <a:extLst>
              <a:ext uri="{FF2B5EF4-FFF2-40B4-BE49-F238E27FC236}">
                <a16:creationId xmlns:a16="http://schemas.microsoft.com/office/drawing/2014/main" id="{6BAC524B-E949-673D-0AF8-AB72DA94D56F}"/>
              </a:ext>
            </a:extLst>
          </p:cNvPr>
          <p:cNvSpPr/>
          <p:nvPr/>
        </p:nvSpPr>
        <p:spPr>
          <a:xfrm>
            <a:off x="8737426" y="3611013"/>
            <a:ext cx="2237773" cy="327757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7" name="Rectangle : coins arrondis 34">
            <a:extLst>
              <a:ext uri="{FF2B5EF4-FFF2-40B4-BE49-F238E27FC236}">
                <a16:creationId xmlns:a16="http://schemas.microsoft.com/office/drawing/2014/main" id="{8832BA6D-BEBD-C5A5-70A6-603FB6D4B148}"/>
              </a:ext>
            </a:extLst>
          </p:cNvPr>
          <p:cNvSpPr/>
          <p:nvPr/>
        </p:nvSpPr>
        <p:spPr>
          <a:xfrm>
            <a:off x="8778115" y="4664621"/>
            <a:ext cx="2160262" cy="144345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" name="Flèche droite 51">
            <a:extLst>
              <a:ext uri="{FF2B5EF4-FFF2-40B4-BE49-F238E27FC236}">
                <a16:creationId xmlns:a16="http://schemas.microsoft.com/office/drawing/2014/main" id="{56E6DA0D-7473-36FF-3D27-D31FEB68B940}"/>
              </a:ext>
            </a:extLst>
          </p:cNvPr>
          <p:cNvSpPr/>
          <p:nvPr/>
        </p:nvSpPr>
        <p:spPr>
          <a:xfrm rot="2116636">
            <a:off x="4050260" y="2188766"/>
            <a:ext cx="2997551" cy="881442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i="1" dirty="0"/>
              <a:t>Médecin en formation 2</a:t>
            </a: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86892D82-91BE-376C-6E13-DA06532FF6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7397" y="1298664"/>
            <a:ext cx="2532309" cy="590872"/>
          </a:xfrm>
          <a:prstGeom prst="rect">
            <a:avLst/>
          </a:prstGeom>
        </p:spPr>
      </p:pic>
      <p:pic>
        <p:nvPicPr>
          <p:cNvPr id="8" name="Graphique 7" descr="Horloge contour">
            <a:extLst>
              <a:ext uri="{FF2B5EF4-FFF2-40B4-BE49-F238E27FC236}">
                <a16:creationId xmlns:a16="http://schemas.microsoft.com/office/drawing/2014/main" id="{56336799-53E0-0979-806E-96FA4146E1C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9154" y="4884879"/>
            <a:ext cx="666238" cy="666238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64CF9C35-734D-3313-E61E-05264CFC7F75}"/>
              </a:ext>
            </a:extLst>
          </p:cNvPr>
          <p:cNvSpPr txBox="1"/>
          <p:nvPr/>
        </p:nvSpPr>
        <p:spPr>
          <a:xfrm>
            <a:off x="222133" y="5620332"/>
            <a:ext cx="1232132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fr-FR" dirty="0"/>
              <a:t>30 minutes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815119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765221" cy="1325563"/>
          </a:xfrm>
        </p:spPr>
        <p:txBody>
          <a:bodyPr/>
          <a:lstStyle/>
          <a:p>
            <a:r>
              <a:rPr lang="fr-BE" b="1" dirty="0"/>
              <a:t>L’entrevue médicale simulée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056" y="1690688"/>
            <a:ext cx="6669355" cy="5002017"/>
          </a:xfrm>
        </p:spPr>
      </p:pic>
      <p:sp>
        <p:nvSpPr>
          <p:cNvPr id="7" name="Flèche droite 6"/>
          <p:cNvSpPr/>
          <p:nvPr/>
        </p:nvSpPr>
        <p:spPr>
          <a:xfrm>
            <a:off x="317558" y="3742802"/>
            <a:ext cx="1798485" cy="1066164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dirty="0"/>
              <a:t>Patient Simulé</a:t>
            </a:r>
          </a:p>
        </p:txBody>
      </p:sp>
      <p:sp>
        <p:nvSpPr>
          <p:cNvPr id="52" name="Flèche droite 51"/>
          <p:cNvSpPr/>
          <p:nvPr/>
        </p:nvSpPr>
        <p:spPr>
          <a:xfrm rot="2116636">
            <a:off x="4018170" y="2179382"/>
            <a:ext cx="2997551" cy="88144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dirty="0"/>
              <a:t>Médecin en formation 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555421" y="1697555"/>
            <a:ext cx="3636579" cy="11128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BE" dirty="0"/>
              <a:t>Tuteur</a:t>
            </a:r>
          </a:p>
          <a:p>
            <a:pPr marL="285750" indent="-285750">
              <a:buFontTx/>
              <a:buChar char="-"/>
            </a:pPr>
            <a:r>
              <a:rPr lang="fr-BE" dirty="0"/>
              <a:t>observe</a:t>
            </a:r>
          </a:p>
          <a:p>
            <a:pPr marL="285750" indent="-285750">
              <a:buFontTx/>
              <a:buChar char="-"/>
            </a:pPr>
            <a:r>
              <a:rPr lang="fr-BE" dirty="0"/>
              <a:t>complète grille structurée</a:t>
            </a:r>
          </a:p>
          <a:p>
            <a:pPr marL="285750" indent="-285750">
              <a:buFontTx/>
              <a:buChar char="-"/>
            </a:pPr>
            <a:r>
              <a:rPr lang="fr-BE" dirty="0"/>
              <a:t>rend un feedback</a:t>
            </a:r>
          </a:p>
        </p:txBody>
      </p:sp>
      <p:sp>
        <p:nvSpPr>
          <p:cNvPr id="63" name="Flèche droite 62"/>
          <p:cNvSpPr/>
          <p:nvPr/>
        </p:nvSpPr>
        <p:spPr>
          <a:xfrm>
            <a:off x="3573996" y="5217998"/>
            <a:ext cx="1798485" cy="1066164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dirty="0"/>
              <a:t>Tuteur</a:t>
            </a:r>
          </a:p>
        </p:txBody>
      </p:sp>
      <p:sp>
        <p:nvSpPr>
          <p:cNvPr id="62" name="Rectangle 61"/>
          <p:cNvSpPr/>
          <p:nvPr/>
        </p:nvSpPr>
        <p:spPr>
          <a:xfrm>
            <a:off x="8555420" y="6000287"/>
            <a:ext cx="3636579" cy="6924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BE" dirty="0"/>
              <a:t>Patient Simulé </a:t>
            </a:r>
          </a:p>
          <a:p>
            <a:r>
              <a:rPr lang="fr-BE" dirty="0"/>
              <a:t>- rend un feedback sur ressenti</a:t>
            </a:r>
          </a:p>
        </p:txBody>
      </p:sp>
      <p:pic>
        <p:nvPicPr>
          <p:cNvPr id="65" name="Image 64">
            <a:extLst>
              <a:ext uri="{FF2B5EF4-FFF2-40B4-BE49-F238E27FC236}">
                <a16:creationId xmlns:a16="http://schemas.microsoft.com/office/drawing/2014/main" id="{B5A792FD-B96C-D439-CB46-7CBC978ED6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868" t="21654" r="53131" b="12024"/>
          <a:stretch/>
        </p:blipFill>
        <p:spPr>
          <a:xfrm>
            <a:off x="8720548" y="2953704"/>
            <a:ext cx="2299549" cy="3063708"/>
          </a:xfrm>
          <a:prstGeom prst="rect">
            <a:avLst/>
          </a:prstGeom>
        </p:spPr>
      </p:pic>
      <p:sp>
        <p:nvSpPr>
          <p:cNvPr id="66" name="Rectangle : coins arrondis 4">
            <a:extLst>
              <a:ext uri="{FF2B5EF4-FFF2-40B4-BE49-F238E27FC236}">
                <a16:creationId xmlns:a16="http://schemas.microsoft.com/office/drawing/2014/main" id="{6BAC524B-E949-673D-0AF8-AB72DA94D56F}"/>
              </a:ext>
            </a:extLst>
          </p:cNvPr>
          <p:cNvSpPr/>
          <p:nvPr/>
        </p:nvSpPr>
        <p:spPr>
          <a:xfrm>
            <a:off x="8737426" y="3611013"/>
            <a:ext cx="2237773" cy="327757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7" name="Rectangle : coins arrondis 34">
            <a:extLst>
              <a:ext uri="{FF2B5EF4-FFF2-40B4-BE49-F238E27FC236}">
                <a16:creationId xmlns:a16="http://schemas.microsoft.com/office/drawing/2014/main" id="{8832BA6D-BEBD-C5A5-70A6-603FB6D4B148}"/>
              </a:ext>
            </a:extLst>
          </p:cNvPr>
          <p:cNvSpPr/>
          <p:nvPr/>
        </p:nvSpPr>
        <p:spPr>
          <a:xfrm>
            <a:off x="8778115" y="4664621"/>
            <a:ext cx="2160262" cy="144345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" name="Flèche droite 51">
            <a:extLst>
              <a:ext uri="{FF2B5EF4-FFF2-40B4-BE49-F238E27FC236}">
                <a16:creationId xmlns:a16="http://schemas.microsoft.com/office/drawing/2014/main" id="{56E6DA0D-7473-36FF-3D27-D31FEB68B940}"/>
              </a:ext>
            </a:extLst>
          </p:cNvPr>
          <p:cNvSpPr/>
          <p:nvPr/>
        </p:nvSpPr>
        <p:spPr>
          <a:xfrm rot="2162097">
            <a:off x="594624" y="2728299"/>
            <a:ext cx="2997551" cy="881442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i="1" dirty="0"/>
              <a:t>Médecin en formation 2</a:t>
            </a: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86892D82-91BE-376C-6E13-DA06532FF6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36007" y="698090"/>
            <a:ext cx="2532309" cy="590872"/>
          </a:xfrm>
          <a:prstGeom prst="rect">
            <a:avLst/>
          </a:prstGeom>
        </p:spPr>
      </p:pic>
      <p:pic>
        <p:nvPicPr>
          <p:cNvPr id="6" name="Graphique 5" descr="Horloge contour">
            <a:extLst>
              <a:ext uri="{FF2B5EF4-FFF2-40B4-BE49-F238E27FC236}">
                <a16:creationId xmlns:a16="http://schemas.microsoft.com/office/drawing/2014/main" id="{E31E1295-6DA5-22EF-6E32-46CAC008945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2947" y="5617924"/>
            <a:ext cx="666238" cy="66623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CBEB5163-5346-46CD-EEBF-596725A2C46C}"/>
              </a:ext>
            </a:extLst>
          </p:cNvPr>
          <p:cNvSpPr txBox="1"/>
          <p:nvPr/>
        </p:nvSpPr>
        <p:spPr>
          <a:xfrm>
            <a:off x="155926" y="6353377"/>
            <a:ext cx="1232132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fr-FR" dirty="0"/>
              <a:t>30 minutes</a:t>
            </a:r>
            <a:endParaRPr lang="fr-BE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1C53DA1-27CD-1A4D-ADB5-FC3724B4EC47}"/>
              </a:ext>
            </a:extLst>
          </p:cNvPr>
          <p:cNvSpPr txBox="1"/>
          <p:nvPr/>
        </p:nvSpPr>
        <p:spPr>
          <a:xfrm>
            <a:off x="155926" y="5248592"/>
            <a:ext cx="1232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30 minutes</a:t>
            </a:r>
            <a:endParaRPr lang="fr-BE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26E1C1A-EB3F-F321-9589-45A9B0432FF8}"/>
              </a:ext>
            </a:extLst>
          </p:cNvPr>
          <p:cNvSpPr txBox="1"/>
          <p:nvPr/>
        </p:nvSpPr>
        <p:spPr>
          <a:xfrm>
            <a:off x="1053580" y="5800984"/>
            <a:ext cx="300082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fr-FR" dirty="0"/>
              <a:t>+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5076219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920216A0EE384CBD197DC9B9F5B2F6" ma:contentTypeVersion="12" ma:contentTypeDescription="Een nieuw document maken." ma:contentTypeScope="" ma:versionID="990add58d8063cd0e17672fe2e1e3988">
  <xsd:schema xmlns:xsd="http://www.w3.org/2001/XMLSchema" xmlns:xs="http://www.w3.org/2001/XMLSchema" xmlns:p="http://schemas.microsoft.com/office/2006/metadata/properties" xmlns:ns3="7c7abd7d-46ba-4734-8e60-f55f51899d88" xmlns:ns4="be7f73ae-e97e-4b65-bde3-9f1ae6468dec" targetNamespace="http://schemas.microsoft.com/office/2006/metadata/properties" ma:root="true" ma:fieldsID="476a166a7ab3d0104eaa2082022716fa" ns3:_="" ns4:_="">
    <xsd:import namespace="7c7abd7d-46ba-4734-8e60-f55f51899d88"/>
    <xsd:import namespace="be7f73ae-e97e-4b65-bde3-9f1ae6468de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LengthInSecond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7abd7d-46ba-4734-8e60-f55f51899d8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int-hash delen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7f73ae-e97e-4b65-bde3-9f1ae6468d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70000AF-CCA3-42CF-BC41-6C2279200C6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7EB2E81-2D25-4CCE-B127-4EEC50D5C2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7abd7d-46ba-4734-8e60-f55f51899d88"/>
    <ds:schemaRef ds:uri="be7f73ae-e97e-4b65-bde3-9f1ae6468d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9C2BC85-8467-4CE0-8E6D-03E3A2C34B2E}">
  <ds:schemaRefs>
    <ds:schemaRef ds:uri="http://www.w3.org/XML/1998/namespace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be7f73ae-e97e-4b65-bde3-9f1ae6468dec"/>
    <ds:schemaRef ds:uri="7c7abd7d-46ba-4734-8e60-f55f51899d88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785</TotalTime>
  <Words>1321</Words>
  <Application>Microsoft Office PowerPoint</Application>
  <PresentationFormat>Grand écran</PresentationFormat>
  <Paragraphs>193</Paragraphs>
  <Slides>16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2" baseType="lpstr">
      <vt:lpstr>Arial</vt:lpstr>
      <vt:lpstr>Bahnschrift Light SemiCondensed</vt:lpstr>
      <vt:lpstr>Calibri</vt:lpstr>
      <vt:lpstr>Calibri Light</vt:lpstr>
      <vt:lpstr>Wingdings</vt:lpstr>
      <vt:lpstr>Thème Office</vt:lpstr>
      <vt:lpstr>Dispositifs d’apprentissage de la compétence communicationnelle  en Master de Spécialisation de Médecine Générale</vt:lpstr>
      <vt:lpstr>Des cadres de référence: CanMEDS et modèle de Calgary-Cambridge</vt:lpstr>
      <vt:lpstr>Principes sur lesquels repose la formation</vt:lpstr>
      <vt:lpstr>Trajectoires de compétences</vt:lpstr>
      <vt:lpstr>Objectifs spécifiques  Apprentissage de la communication </vt:lpstr>
      <vt:lpstr>Cohérence Objectifs - Méthodes - Evaluation</vt:lpstr>
      <vt:lpstr>Cohérence Objectifs - Méthodes - Evaluation</vt:lpstr>
      <vt:lpstr>L’entrevue médicale simulée</vt:lpstr>
      <vt:lpstr>L’entrevue médicale simulée</vt:lpstr>
      <vt:lpstr>Evaluation du dispositif d’entrevue médicale simulée</vt:lpstr>
      <vt:lpstr>Evaluation de la compétence communicationnelle</vt:lpstr>
      <vt:lpstr>Discussion et conclusion 1/3:  défis pédagogiques</vt:lpstr>
      <vt:lpstr>Discussion et conclusion 2/3: gestion des ressources</vt:lpstr>
      <vt:lpstr>Discussion et conclusion 3/3: </vt:lpstr>
      <vt:lpstr>Je vous remercie pour votre attention </vt:lpstr>
      <vt:lpstr>Références</vt:lpstr>
    </vt:vector>
  </TitlesOfParts>
  <Company>PRIMINFO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Apprentissage de la compétence communicationnelle</dc:title>
  <dc:creator>MASSART Valérie</dc:creator>
  <cp:lastModifiedBy>Belche Jean Luc</cp:lastModifiedBy>
  <cp:revision>108</cp:revision>
  <dcterms:created xsi:type="dcterms:W3CDTF">2023-11-14T15:48:35Z</dcterms:created>
  <dcterms:modified xsi:type="dcterms:W3CDTF">2023-11-29T18:19:32Z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0x0101004B920216A0EE384CBD197DC9B9F5B2F6</vt:lpwstr>
  </property>
</Properties>
</file>