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</p:sldIdLst>
  <p:sldSz cx="28803600" cy="39604950"/>
  <p:notesSz cx="6858000" cy="9144000"/>
  <p:defaultTextStyle>
    <a:defPPr>
      <a:defRPr lang="es-ES"/>
    </a:defPPr>
    <a:lvl1pPr marL="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5453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0906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6359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1812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7265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72718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68171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63624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4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F2AA"/>
    <a:srgbClr val="F2FC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299" autoAdjust="0"/>
  </p:normalViewPr>
  <p:slideViewPr>
    <p:cSldViewPr>
      <p:cViewPr varScale="1">
        <p:scale>
          <a:sx n="16" d="100"/>
          <a:sy n="16" d="100"/>
        </p:scale>
        <p:origin x="2830" y="62"/>
      </p:cViewPr>
      <p:guideLst>
        <p:guide orient="horz" pos="12474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12303207"/>
            <a:ext cx="24483060" cy="84893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0540" y="22442805"/>
            <a:ext cx="20162520" cy="10121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3225" y="9158647"/>
            <a:ext cx="20412551" cy="1951552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5568" y="9158647"/>
            <a:ext cx="60767595" cy="1951552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5286" y="25449850"/>
            <a:ext cx="24483060" cy="7865983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5286" y="16786270"/>
            <a:ext cx="24483060" cy="8663580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5570" y="53365842"/>
            <a:ext cx="40590072" cy="150948030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05700" y="53365842"/>
            <a:ext cx="40590075" cy="150948030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1586034"/>
            <a:ext cx="25923240" cy="6600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8865277"/>
            <a:ext cx="12726592" cy="3694626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0180" y="12559903"/>
            <a:ext cx="12726592" cy="22818688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1830" y="8865277"/>
            <a:ext cx="12731591" cy="3694626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1830" y="12559903"/>
            <a:ext cx="12731591" cy="22818688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2" y="1576864"/>
            <a:ext cx="9476186" cy="6710839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61407" y="1576866"/>
            <a:ext cx="16102013" cy="33801728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0182" y="8287705"/>
            <a:ext cx="9476186" cy="27090889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5707" y="27723465"/>
            <a:ext cx="17282160" cy="3272912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45707" y="3538776"/>
            <a:ext cx="17282160" cy="23762970"/>
          </a:xfrm>
        </p:spPr>
        <p:txBody>
          <a:bodyPr/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5707" y="30996377"/>
            <a:ext cx="17282160" cy="4648078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0180" y="1586034"/>
            <a:ext cx="25923240" cy="6600825"/>
          </a:xfrm>
          <a:prstGeom prst="rect">
            <a:avLst/>
          </a:prstGeom>
        </p:spPr>
        <p:txBody>
          <a:bodyPr vert="horz" lIns="390906" tIns="195453" rIns="390906" bIns="19545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9241158"/>
            <a:ext cx="25923240" cy="26137436"/>
          </a:xfrm>
          <a:prstGeom prst="rect">
            <a:avLst/>
          </a:prstGeom>
        </p:spPr>
        <p:txBody>
          <a:bodyPr vert="horz" lIns="390906" tIns="195453" rIns="390906" bIns="19545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0180" y="36707924"/>
            <a:ext cx="6720840" cy="2108597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022EA-0DB9-4ADA-9972-ED0CDD62E486}" type="datetimeFigureOut">
              <a:rPr lang="es-ES" smtClean="0"/>
              <a:pPr/>
              <a:t>17/01/2026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41230" y="36707924"/>
            <a:ext cx="9121140" cy="2108597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42580" y="36707924"/>
            <a:ext cx="6720840" cy="2108597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EE426-E06A-415E-829F-ACEED9DCFF5C}" type="slidenum">
              <a:rPr lang="es-ES" smtClean="0"/>
              <a:pPr/>
              <a:t>‹N°›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09060" rtl="0" eaLnBrk="1" latinLnBrk="0" hangingPunct="1">
        <a:spcBef>
          <a:spcPct val="0"/>
        </a:spcBef>
        <a:buNone/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5898" indent="-1465898" algn="l" defTabSz="3909060" rtl="0" eaLnBrk="1" latinLnBrk="0" hangingPunct="1">
        <a:spcBef>
          <a:spcPct val="20000"/>
        </a:spcBef>
        <a:buFont typeface="Arial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6111" indent="-1221581" algn="l" defTabSz="3909060" rtl="0" eaLnBrk="1" latinLnBrk="0" hangingPunct="1">
        <a:spcBef>
          <a:spcPct val="20000"/>
        </a:spcBef>
        <a:buFont typeface="Arial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855" indent="-977265" algn="l" defTabSz="3909060" rtl="0" eaLnBrk="1" latinLnBrk="0" hangingPunct="1">
        <a:spcBef>
          <a:spcPct val="20000"/>
        </a:spcBef>
        <a:buFont typeface="Arial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5385" indent="-977265" algn="l" defTabSz="3909060" rtl="0" eaLnBrk="1" latinLnBrk="0" hangingPunct="1">
        <a:spcBef>
          <a:spcPct val="20000"/>
        </a:spcBef>
        <a:buFont typeface="Arial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hyperlink" Target="http://www.sanger.ac.uk/resources/software/genevar/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le 40"/>
          <p:cNvSpPr/>
          <p:nvPr/>
        </p:nvSpPr>
        <p:spPr>
          <a:xfrm>
            <a:off x="614266" y="6729320"/>
            <a:ext cx="17002244" cy="3157559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Rounded Rectangle 37"/>
          <p:cNvSpPr/>
          <p:nvPr/>
        </p:nvSpPr>
        <p:spPr>
          <a:xfrm>
            <a:off x="18116576" y="7015073"/>
            <a:ext cx="10287072" cy="2793225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4398" y="371339"/>
            <a:ext cx="24483060" cy="4143404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Association of </a:t>
            </a:r>
            <a:r>
              <a:rPr lang="en-US" sz="7200" b="1" i="1" dirty="0" err="1">
                <a:solidFill>
                  <a:schemeClr val="accent5">
                    <a:lumMod val="75000"/>
                  </a:schemeClr>
                </a:solidFill>
              </a:rPr>
              <a:t>Neurexin</a:t>
            </a:r>
            <a:r>
              <a:rPr lang="en-US" sz="7200" b="1" i="1" dirty="0">
                <a:solidFill>
                  <a:schemeClr val="accent5">
                    <a:lumMod val="75000"/>
                  </a:schemeClr>
                </a:solidFill>
              </a:rPr>
              <a:t> 3 (NRXN3) </a:t>
            </a:r>
            <a:r>
              <a:rPr lang="en-US" sz="7200" b="1" dirty="0">
                <a:solidFill>
                  <a:schemeClr val="accent5">
                    <a:lumMod val="75000"/>
                  </a:schemeClr>
                </a:solidFill>
              </a:rPr>
              <a:t>variants with nicotine dependence</a:t>
            </a:r>
            <a:br>
              <a:rPr lang="es-ES" sz="9600" dirty="0"/>
            </a:br>
            <a:endParaRPr lang="es-ES" sz="4800" dirty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3504728"/>
            <a:ext cx="28803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Xavier Estivill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1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Monica Gratacos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1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Marta Ribases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2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Raquel</a:t>
            </a:r>
            <a:r>
              <a:rPr kumimoji="0" lang="en-US" sz="3600" b="1" i="0" u="none" strike="noStrike" cap="none" normalizeH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Rabionet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1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Cristina Sanchez-Mora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2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</a:t>
            </a: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Carles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Arribas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3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Sebastian Mora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3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</a:t>
            </a: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Magda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Montfort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3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</a:t>
            </a: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Gemma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Nieva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4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</a:t>
            </a: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Eugeni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Bruguera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4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</a:t>
            </a: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Miquel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Casas</a:t>
            </a:r>
            <a:r>
              <a:rPr kumimoji="0" lang="en-US" sz="3600" b="1" i="0" u="none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4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and </a:t>
            </a:r>
            <a:r>
              <a:rPr kumimoji="0" lang="en-US" sz="3600" b="1" i="0" strike="noStrike" cap="none" normalizeH="0" baseline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Elisa Docampo</a:t>
            </a:r>
            <a:r>
              <a:rPr kumimoji="0" lang="en-US" sz="3600" b="1" i="0" strike="noStrike" cap="none" normalizeH="0" baseline="3000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1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74159" y="5014809"/>
            <a:ext cx="2792944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3000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1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Genes and Disease Program, Center for Genomic Regulation (CRG-UPF), CIBER en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Epidemiología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y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Salud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Publica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(CIBERESP), Barcelona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08003, Catalonia, Spain; </a:t>
            </a:r>
            <a:r>
              <a:rPr kumimoji="0" lang="en-US" sz="2400" b="0" i="0" u="none" strike="noStrike" cap="none" normalizeH="0" baseline="3000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Psychiatric Genetics Unit,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Vall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d'Hebron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Research Institute (VHIR), Barcelona, Catalonia, Spain; </a:t>
            </a:r>
            <a:r>
              <a:rPr kumimoji="0" lang="en-US" sz="2400" b="0" i="0" u="none" strike="noStrike" cap="none" normalizeH="0" baseline="3000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3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Barcelona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Genotyping Node,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CeGen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-ISCIII, Barcelona, Catalonia, Spain;</a:t>
            </a:r>
            <a:r>
              <a:rPr kumimoji="0" lang="en-US" sz="2400" b="0" i="0" u="none" strike="noStrike" cap="none" normalizeH="0" baseline="3000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4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Department of Psychiatry, Hospital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Universitari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Vall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d’Hebron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, Barcelona, Catalonia, Spain</a:t>
            </a: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400084" y="8158081"/>
            <a:ext cx="1590199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Nicotine dependence has been previously associated with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Neurexin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 1 gene, and prior studies on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Neurexin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 3 point towards its pivotal role in alcohol dependence, illegal substance abuse as well as in obesity.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SzTx/>
              <a:buFont typeface="Wingdings" pitchFamily="2" charset="2"/>
              <a:buChar char="§"/>
              <a:tabLst/>
            </a:pPr>
            <a:endParaRPr lang="en-US" sz="2800" dirty="0">
              <a:latin typeface="Arial" pitchFamily="34" charset="0"/>
              <a:ea typeface="MS Mincho" pitchFamily="49" charset="-128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 </a:t>
            </a:r>
            <a:r>
              <a:rPr lang="en-US" sz="2800" dirty="0">
                <a:latin typeface="Arial" pitchFamily="34" charset="0"/>
                <a:ea typeface="MS Mincho" pitchFamily="49" charset="-128"/>
              </a:rPr>
              <a:t>There are three </a:t>
            </a:r>
            <a:r>
              <a:rPr lang="en-US" sz="2800" dirty="0" err="1">
                <a:latin typeface="Arial" pitchFamily="34" charset="0"/>
                <a:ea typeface="MS Mincho" pitchFamily="49" charset="-128"/>
              </a:rPr>
              <a:t>neurexin</a:t>
            </a:r>
            <a:r>
              <a:rPr lang="en-US" sz="2800" dirty="0">
                <a:latin typeface="Arial" pitchFamily="34" charset="0"/>
                <a:ea typeface="MS Mincho" pitchFamily="49" charset="-128"/>
              </a:rPr>
              <a:t> genes in humans. </a:t>
            </a:r>
            <a:r>
              <a:rPr lang="en-US" sz="2800" dirty="0" err="1">
                <a:latin typeface="Arial" pitchFamily="34" charset="0"/>
                <a:ea typeface="MS Mincho" pitchFamily="49" charset="-128"/>
              </a:rPr>
              <a:t>Neurexins</a:t>
            </a:r>
            <a:r>
              <a:rPr lang="en-US" sz="2800" dirty="0">
                <a:latin typeface="Arial" pitchFamily="34" charset="0"/>
                <a:ea typeface="MS Mincho" pitchFamily="49" charset="-128"/>
              </a:rPr>
              <a:t> are  </a:t>
            </a:r>
            <a:r>
              <a:rPr lang="en-US" sz="2800" dirty="0" err="1">
                <a:latin typeface="Arial" pitchFamily="34" charset="0"/>
                <a:ea typeface="MS Mincho" pitchFamily="49" charset="-128"/>
              </a:rPr>
              <a:t>presynaptic</a:t>
            </a:r>
            <a:r>
              <a:rPr lang="en-US" sz="2800" dirty="0">
                <a:latin typeface="Arial" pitchFamily="34" charset="0"/>
                <a:ea typeface="MS Mincho" pitchFamily="49" charset="-128"/>
              </a:rPr>
              <a:t> </a:t>
            </a:r>
            <a:r>
              <a:rPr lang="en-US" sz="2800" dirty="0" err="1">
                <a:latin typeface="Arial" pitchFamily="34" charset="0"/>
                <a:ea typeface="MS Mincho" pitchFamily="49" charset="-128"/>
              </a:rPr>
              <a:t>transmembrane</a:t>
            </a:r>
            <a:r>
              <a:rPr lang="en-US" sz="2800" dirty="0">
                <a:latin typeface="Arial" pitchFamily="34" charset="0"/>
                <a:ea typeface="MS Mincho" pitchFamily="49" charset="-128"/>
              </a:rPr>
              <a:t> proteins that are essential for synapse development and function</a:t>
            </a:r>
            <a:r>
              <a:rPr lang="en-US" sz="1800" dirty="0">
                <a:latin typeface="Arial" pitchFamily="34" charset="0"/>
                <a:ea typeface="MS Mincho" pitchFamily="49" charset="-128"/>
              </a:rPr>
              <a:t>(Figure1)</a:t>
            </a:r>
            <a:r>
              <a:rPr lang="en-US" sz="2800" dirty="0">
                <a:latin typeface="Arial" pitchFamily="34" charset="0"/>
                <a:ea typeface="MS Mincho" pitchFamily="49" charset="-128"/>
              </a:rPr>
              <a:t> . </a:t>
            </a:r>
            <a:r>
              <a:rPr lang="en-US" sz="2800" i="1" dirty="0" err="1">
                <a:latin typeface="Arial" pitchFamily="34" charset="0"/>
                <a:ea typeface="MS Mincho" pitchFamily="49" charset="-128"/>
              </a:rPr>
              <a:t>Neurexin</a:t>
            </a:r>
            <a:r>
              <a:rPr lang="en-US" sz="2800" i="1" dirty="0">
                <a:latin typeface="Arial" pitchFamily="34" charset="0"/>
                <a:ea typeface="MS Mincho" pitchFamily="49" charset="-128"/>
              </a:rPr>
              <a:t> 3 (NRXN3) </a:t>
            </a:r>
            <a:r>
              <a:rPr lang="en-US" sz="2800" dirty="0">
                <a:latin typeface="Arial" pitchFamily="34" charset="0"/>
                <a:ea typeface="MS Mincho" pitchFamily="49" charset="-128"/>
              </a:rPr>
              <a:t>is in located in chromosome 14. Two promoters encode for </a:t>
            </a:r>
            <a:r>
              <a:rPr lang="el-GR" sz="2800" dirty="0">
                <a:latin typeface="Arial" pitchFamily="34" charset="0"/>
                <a:ea typeface="MS Mincho" pitchFamily="49" charset="-128"/>
              </a:rPr>
              <a:t>α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and </a:t>
            </a:r>
            <a:r>
              <a:rPr lang="el-GR" sz="2800" dirty="0">
                <a:latin typeface="Arial" pitchFamily="34" charset="0"/>
                <a:ea typeface="MS Mincho" pitchFamily="49" charset="-128"/>
              </a:rPr>
              <a:t>β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</a:t>
            </a:r>
            <a:r>
              <a:rPr lang="en-US" sz="2800" i="1" dirty="0">
                <a:latin typeface="Arial" pitchFamily="34" charset="0"/>
                <a:ea typeface="MS Mincho" pitchFamily="49" charset="-128"/>
              </a:rPr>
              <a:t>NRXN3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;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this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, in 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addtion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to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five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canonical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sites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of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alternative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splicing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give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raise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to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more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that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1000  </a:t>
            </a:r>
            <a:r>
              <a:rPr lang="es-ES" sz="2800" dirty="0" err="1">
                <a:latin typeface="Arial" pitchFamily="34" charset="0"/>
                <a:ea typeface="MS Mincho" pitchFamily="49" charset="-128"/>
              </a:rPr>
              <a:t>isoforms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 </a:t>
            </a:r>
            <a:r>
              <a:rPr lang="en-US" sz="1800" dirty="0">
                <a:latin typeface="Arial" pitchFamily="34" charset="0"/>
                <a:ea typeface="MS Mincho" pitchFamily="49" charset="-128"/>
              </a:rPr>
              <a:t>(Figure2) </a:t>
            </a:r>
            <a:r>
              <a:rPr lang="es-ES" sz="2800" dirty="0">
                <a:latin typeface="Arial" pitchFamily="34" charset="0"/>
                <a:ea typeface="MS Mincho" pitchFamily="49" charset="-128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SzTx/>
              <a:buFont typeface="Wingdings" pitchFamily="2" charset="2"/>
              <a:buChar char="§"/>
              <a:tabLst/>
            </a:pPr>
            <a:endParaRPr lang="es-ES" sz="2800" dirty="0">
              <a:latin typeface="Arial" pitchFamily="34" charset="0"/>
              <a:ea typeface="MS Mincho" pitchFamily="49" charset="-128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ES" sz="2800" dirty="0">
                <a:latin typeface="Arial" pitchFamily="34" charset="0"/>
                <a:ea typeface="MS Mincho" pitchFamily="49" charset="-128"/>
              </a:rPr>
              <a:t>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n order to evaluate the possible role of </a:t>
            </a:r>
            <a:r>
              <a:rPr lang="en-US" sz="2800" i="1" dirty="0">
                <a:latin typeface="Arial" pitchFamily="34" charset="0"/>
                <a:ea typeface="MS Mincho" pitchFamily="49" charset="-128"/>
              </a:rPr>
              <a:t>NRXN3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in nicotine dependence susceptibility, we evaluated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tagSNPs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 and candidate SNPs located along the genomic region that contains the </a:t>
            </a:r>
            <a:r>
              <a:rPr lang="en-US" sz="2800" i="1" dirty="0">
                <a:latin typeface="Arial" pitchFamily="34" charset="0"/>
                <a:ea typeface="MS Mincho" pitchFamily="49" charset="-128"/>
              </a:rPr>
              <a:t>NRXN3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MS Mincho" pitchFamily="49" charset="-128"/>
              </a:rPr>
              <a:t>gene. </a:t>
            </a:r>
            <a:endParaRPr kumimoji="0" lang="en-US" sz="2800" b="0" i="0" u="none" strike="noStrike" cap="none" normalizeH="0" baseline="0" dirty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757274" y="15301881"/>
            <a:ext cx="13430344" cy="689419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  <a:tabLst>
                <a:tab pos="450850" algn="l"/>
              </a:tabLst>
            </a:pP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157 samples from smoker individuals and 1,439 controls  were included.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  <a:tabLst>
                <a:tab pos="450850" algn="l"/>
              </a:tabLst>
            </a:pP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Nicotine dependence was assessed by </a:t>
            </a:r>
            <a:r>
              <a:rPr kumimoji="0" lang="en-US" sz="2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Fagerström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index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(Figure 3 )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and the number of cigarettes smoked per day.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  <a:tabLst>
                <a:tab pos="450850" algn="l"/>
              </a:tabLst>
            </a:pP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All participants were </a:t>
            </a: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S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panish of Caucasian origin.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  <a:tabLst>
                <a:tab pos="450850" algn="l"/>
              </a:tabLst>
            </a:pP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Based on the CEU </a:t>
            </a:r>
            <a:r>
              <a:rPr kumimoji="0" lang="en-US" sz="2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HapMap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genotyped SNPs, Tag SNPs covering the genomic region of </a:t>
            </a:r>
            <a:r>
              <a:rPr kumimoji="0" lang="en-US" sz="2600" b="0" i="1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NRXN3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(1,170 Kb) were</a:t>
            </a:r>
            <a:r>
              <a:rPr kumimoji="0" lang="en-US" sz="2600" b="0" i="0" u="none" strike="noStrike" cap="none" normalizeH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selected.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  <a:tabLst>
                <a:tab pos="450850" algn="l"/>
              </a:tabLst>
            </a:pPr>
            <a:r>
              <a:rPr kumimoji="0" lang="en-US" sz="2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Haploview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</a:t>
            </a: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software was forced  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to include  potential functional  variants located near  splice sites as well as SNPs that had been previously associated with disease.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  <a:tabLst>
                <a:tab pos="450850" algn="l"/>
              </a:tabLst>
            </a:pP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45 SNPs were finally  included for genotyping with a </a:t>
            </a:r>
            <a:r>
              <a:rPr lang="en-US" sz="2600" dirty="0" err="1">
                <a:latin typeface="Arial" pitchFamily="34" charset="0"/>
                <a:ea typeface="DejaVu Sans"/>
                <a:cs typeface="Arial" pitchFamily="34" charset="0"/>
              </a:rPr>
              <a:t>Veracode</a:t>
            </a: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 assay (</a:t>
            </a:r>
            <a:r>
              <a:rPr lang="en-US" sz="2600" dirty="0" err="1">
                <a:latin typeface="Arial" pitchFamily="34" charset="0"/>
                <a:ea typeface="DejaVu Sans"/>
                <a:cs typeface="Arial" pitchFamily="34" charset="0"/>
              </a:rPr>
              <a:t>Illumina</a:t>
            </a: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). 5% of the samples were duplicated,  and six  </a:t>
            </a:r>
            <a:r>
              <a:rPr lang="en-US" sz="2600" dirty="0" err="1">
                <a:latin typeface="Arial" pitchFamily="34" charset="0"/>
                <a:ea typeface="DejaVu Sans"/>
                <a:cs typeface="Arial" pitchFamily="34" charset="0"/>
              </a:rPr>
              <a:t>Hapmap</a:t>
            </a: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 trios and  as well as negative controls were included.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  <a:tabLst>
                <a:tab pos="450850" algn="l"/>
              </a:tabLst>
            </a:pP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 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Quality</a:t>
            </a:r>
            <a:r>
              <a:rPr kumimoji="0" lang="en-US" sz="2600" b="0" i="0" u="none" strike="noStrike" cap="none" normalizeH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control and  </a:t>
            </a: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c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ase-control association analyses were performed </a:t>
            </a: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with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PLINK software.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  <a:tabLst>
                <a:tab pos="450850" algn="l"/>
              </a:tabLst>
            </a:pP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SNPs with</a:t>
            </a:r>
            <a:r>
              <a:rPr kumimoji="0" lang="en-US" sz="2600" b="0" i="0" u="none" strike="noStrike" cap="none" normalizeH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a low genotyping rate (&lt;95%), not fulfilling hardy-Weinberg equilibrium (p&lt;0.05) and with a minimum </a:t>
            </a:r>
            <a:r>
              <a:rPr kumimoji="0" lang="en-US" sz="2600" b="0" i="0" u="none" strike="noStrike" cap="none" normalizeH="0" dirty="0" err="1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allel</a:t>
            </a:r>
            <a:r>
              <a:rPr lang="en-US" sz="2600" dirty="0" err="1">
                <a:latin typeface="Arial" pitchFamily="34" charset="0"/>
                <a:ea typeface="DejaVu Sans"/>
                <a:cs typeface="Arial" pitchFamily="34" charset="0"/>
              </a:rPr>
              <a:t>le</a:t>
            </a: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 frequency  lower than 5%, as well as samples with a low genotyping rate (&lt;95%), ,were excluded from the association analysis.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  <a:tabLst>
                <a:tab pos="450850" algn="l"/>
              </a:tabLst>
            </a:pPr>
            <a:r>
              <a:rPr lang="en-US" sz="2600" dirty="0">
                <a:latin typeface="Arial" pitchFamily="34" charset="0"/>
                <a:ea typeface="DejaVu Sans"/>
                <a:cs typeface="Arial" pitchFamily="34" charset="0"/>
              </a:rPr>
              <a:t> </a:t>
            </a:r>
            <a:r>
              <a:rPr kumimoji="0" lang="en-US" sz="2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Haplotype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analysis was performed with </a:t>
            </a:r>
            <a:r>
              <a:rPr kumimoji="0" lang="en-US" sz="26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SNPassoc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DejaVu Sans"/>
                <a:cs typeface="Arial" pitchFamily="34" charset="0"/>
              </a:rPr>
              <a:t> package of R software.</a:t>
            </a:r>
            <a:endParaRPr kumimoji="0" lang="en-US" sz="2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88278" y="16373451"/>
            <a:ext cx="5438775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Content Placeholder 3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45270" y="24017317"/>
            <a:ext cx="2324425" cy="2276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150051" y="23445815"/>
            <a:ext cx="15901200" cy="9633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After quality control, 35 SNPs and 153 cases and 1,425 controls were included for the analyses. No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mendelian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errrors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were detected and concordance was of 100%.</a:t>
            </a: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Allelic and genotypic (log-additive model) association test showed that four SNPs were nominally associated with a lower risk of being a smoker. Based on the linkage equilibrium (LD) of the region, we defined 10 blocks. </a:t>
            </a: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haplotype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analysis showed that one block of 35 Kb, and consisting of three of the significant SNPs in the single-SNP analysis, was also associated with lower risk of being a smoker (OR = 0.50 [0.31-0.80]; permuted P = 0.037)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(Figure4).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The three SNPs are located in 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intronic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region .</a:t>
            </a: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ES" sz="2800" dirty="0">
                <a:latin typeface="Arial" pitchFamily="34" charset="0"/>
                <a:cs typeface="Arial" pitchFamily="34" charset="0"/>
              </a:rPr>
              <a:t>In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order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to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evaluate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possible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association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to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level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of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addiction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we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found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no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statistical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significant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association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between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Fagerström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index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(as a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quantitative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and a nominal variable)and 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SNPs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evaluated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ES" sz="2800" dirty="0">
                <a:latin typeface="Arial" pitchFamily="34" charset="0"/>
                <a:cs typeface="Arial" pitchFamily="34" charset="0"/>
              </a:rPr>
              <a:t>No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correlations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between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SNP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genotypes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and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expression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levels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was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found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as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assessed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by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Genevar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software (</a:t>
            </a:r>
            <a:r>
              <a:rPr lang="es-ES" sz="2800" dirty="0">
                <a:latin typeface="Arial" pitchFamily="34" charset="0"/>
                <a:cs typeface="Arial" pitchFamily="34" charset="0"/>
                <a:hlinkClick r:id="rId4"/>
              </a:rPr>
              <a:t>http://www.sanger.ac.uk/resources/software/genevar/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)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(Figure 5). </a:t>
            </a: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r>
              <a:rPr lang="es-ES" sz="2800" dirty="0" err="1">
                <a:latin typeface="Arial" pitchFamily="34" charset="0"/>
                <a:cs typeface="Arial" pitchFamily="34" charset="0"/>
              </a:rPr>
              <a:t>Evaluation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of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possible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functional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effects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by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means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of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Pupasuite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3.1 (http://pupasuite.bioinfo.cipf.es/) 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(Figure 6) 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only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showed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rs221496 and  rs221449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highly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conserved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in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comparison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with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 mouse </a:t>
            </a:r>
            <a:r>
              <a:rPr lang="es-ES" sz="2800" dirty="0" err="1">
                <a:latin typeface="Arial" pitchFamily="34" charset="0"/>
                <a:cs typeface="Arial" pitchFamily="34" charset="0"/>
              </a:rPr>
              <a:t>genome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Clr>
                <a:schemeClr val="accent5">
                  <a:lumMod val="75000"/>
                </a:schemeClr>
              </a:buClr>
              <a:buFont typeface="Wingdings" pitchFamily="2" charset="2"/>
              <a:buChar char="§"/>
            </a:pP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331154" y="11158477"/>
            <a:ext cx="5500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/>
              <a:t>Figure 1: </a:t>
            </a:r>
            <a:r>
              <a:rPr lang="es-ES" sz="1800" dirty="0" err="1"/>
              <a:t>The</a:t>
            </a:r>
            <a:r>
              <a:rPr lang="es-ES" sz="1800" dirty="0"/>
              <a:t> </a:t>
            </a:r>
            <a:r>
              <a:rPr lang="es-ES" sz="1800" dirty="0" err="1"/>
              <a:t>structure</a:t>
            </a:r>
            <a:r>
              <a:rPr lang="es-ES" sz="1800" dirty="0"/>
              <a:t> of a </a:t>
            </a:r>
            <a:r>
              <a:rPr lang="es-ES" sz="1800" dirty="0" err="1"/>
              <a:t>excitatory</a:t>
            </a:r>
            <a:r>
              <a:rPr lang="es-ES" sz="1800" dirty="0"/>
              <a:t> </a:t>
            </a:r>
            <a:r>
              <a:rPr lang="es-ES" sz="1800" dirty="0" err="1"/>
              <a:t>synapse</a:t>
            </a:r>
            <a:r>
              <a:rPr lang="es-ES" sz="1800" dirty="0"/>
              <a:t> and </a:t>
            </a:r>
            <a:r>
              <a:rPr lang="es-ES" sz="1800" dirty="0" err="1"/>
              <a:t>locations</a:t>
            </a:r>
            <a:r>
              <a:rPr lang="es-ES" sz="1800" dirty="0"/>
              <a:t> of </a:t>
            </a:r>
            <a:r>
              <a:rPr lang="es-ES" sz="1800" dirty="0" err="1"/>
              <a:t>neurexins</a:t>
            </a:r>
            <a:r>
              <a:rPr lang="es-ES" sz="1800" dirty="0"/>
              <a:t> and </a:t>
            </a:r>
            <a:r>
              <a:rPr lang="es-ES" sz="1800" dirty="0" err="1"/>
              <a:t>neuroligins</a:t>
            </a:r>
            <a:r>
              <a:rPr lang="es-ES" sz="1800" dirty="0"/>
              <a:t>. (</a:t>
            </a:r>
            <a:r>
              <a:rPr lang="es-ES" sz="1800" dirty="0" err="1"/>
              <a:t>Image</a:t>
            </a:r>
            <a:r>
              <a:rPr lang="es-ES" sz="1800" dirty="0"/>
              <a:t> </a:t>
            </a:r>
            <a:r>
              <a:rPr lang="es-ES" sz="1800" dirty="0" err="1"/>
              <a:t>from</a:t>
            </a:r>
            <a:r>
              <a:rPr lang="es-ES" sz="1800" dirty="0"/>
              <a:t> </a:t>
            </a:r>
            <a:r>
              <a:rPr lang="es-ES" sz="1800" i="1" dirty="0"/>
              <a:t>Thomas C. </a:t>
            </a:r>
            <a:r>
              <a:rPr lang="es-ES" sz="1800" i="1" dirty="0" err="1"/>
              <a:t>Südof</a:t>
            </a:r>
            <a:r>
              <a:rPr lang="es-ES" sz="1800" i="1" dirty="0"/>
              <a:t> ,</a:t>
            </a:r>
            <a:r>
              <a:rPr lang="es-ES" sz="1800" dirty="0" err="1"/>
              <a:t>Nature</a:t>
            </a:r>
            <a:r>
              <a:rPr lang="es-ES" sz="1800" dirty="0"/>
              <a:t> 2008).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045402" y="7586577"/>
            <a:ext cx="5480549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8688080" y="14587501"/>
            <a:ext cx="807249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Figure 2</a:t>
            </a:r>
            <a:r>
              <a:rPr lang="es-ES" sz="1800" dirty="0"/>
              <a:t>: </a:t>
            </a:r>
            <a:r>
              <a:rPr lang="es-ES" sz="1800" dirty="0" err="1"/>
              <a:t>Organisation</a:t>
            </a:r>
            <a:r>
              <a:rPr lang="es-ES" sz="1800" dirty="0"/>
              <a:t> of </a:t>
            </a:r>
            <a:r>
              <a:rPr lang="es-ES" sz="1800" dirty="0" err="1"/>
              <a:t>the</a:t>
            </a:r>
            <a:r>
              <a:rPr lang="es-ES" sz="1800" dirty="0"/>
              <a:t> </a:t>
            </a:r>
            <a:r>
              <a:rPr lang="es-ES" sz="1800" dirty="0" err="1"/>
              <a:t>human</a:t>
            </a:r>
            <a:r>
              <a:rPr lang="es-ES" sz="1800" dirty="0"/>
              <a:t> NRXN3 gene. </a:t>
            </a:r>
            <a:r>
              <a:rPr lang="el-GR" sz="1800" dirty="0"/>
              <a:t>α</a:t>
            </a:r>
            <a:r>
              <a:rPr lang="es-ES" sz="1800" dirty="0"/>
              <a:t> </a:t>
            </a:r>
            <a:r>
              <a:rPr lang="es-ES" sz="1800" i="1" dirty="0"/>
              <a:t>NRXN3</a:t>
            </a:r>
            <a:r>
              <a:rPr lang="es-ES" sz="1800" dirty="0"/>
              <a:t> </a:t>
            </a:r>
            <a:r>
              <a:rPr lang="es-ES" sz="1800" dirty="0" err="1"/>
              <a:t>mRNA</a:t>
            </a:r>
            <a:r>
              <a:rPr lang="es-ES" sz="1800" dirty="0"/>
              <a:t> </a:t>
            </a:r>
            <a:r>
              <a:rPr lang="es-ES" sz="1800" dirty="0" err="1"/>
              <a:t>is</a:t>
            </a:r>
            <a:r>
              <a:rPr lang="es-ES" sz="1800" dirty="0"/>
              <a:t> </a:t>
            </a:r>
            <a:r>
              <a:rPr lang="es-ES" sz="1800" dirty="0" err="1"/>
              <a:t>transcribed</a:t>
            </a:r>
            <a:r>
              <a:rPr lang="es-ES" sz="1800" dirty="0"/>
              <a:t>  </a:t>
            </a:r>
            <a:r>
              <a:rPr lang="es-ES" sz="1800" dirty="0" err="1"/>
              <a:t>from</a:t>
            </a:r>
            <a:r>
              <a:rPr lang="es-ES" sz="1800" dirty="0"/>
              <a:t> a </a:t>
            </a:r>
            <a:r>
              <a:rPr lang="es-ES" sz="1800" dirty="0" err="1"/>
              <a:t>promoter</a:t>
            </a:r>
            <a:r>
              <a:rPr lang="es-ES" sz="1800" dirty="0"/>
              <a:t> at </a:t>
            </a:r>
            <a:r>
              <a:rPr lang="es-ES" sz="1800" dirty="0" err="1"/>
              <a:t>the</a:t>
            </a:r>
            <a:r>
              <a:rPr lang="es-ES" sz="1800" dirty="0"/>
              <a:t> </a:t>
            </a:r>
            <a:r>
              <a:rPr lang="es-ES" sz="1800" dirty="0" err="1"/>
              <a:t>beginning</a:t>
            </a:r>
            <a:r>
              <a:rPr lang="es-ES" sz="1800" dirty="0"/>
              <a:t> of </a:t>
            </a:r>
            <a:r>
              <a:rPr lang="es-ES" sz="1800" dirty="0" err="1"/>
              <a:t>the</a:t>
            </a:r>
            <a:r>
              <a:rPr lang="es-ES" sz="1800" dirty="0"/>
              <a:t> gene, </a:t>
            </a:r>
            <a:r>
              <a:rPr lang="es-ES" sz="1800" dirty="0" err="1"/>
              <a:t>whereas</a:t>
            </a:r>
            <a:r>
              <a:rPr lang="es-ES" sz="1800" dirty="0"/>
              <a:t>  </a:t>
            </a:r>
            <a:r>
              <a:rPr lang="el-GR" sz="1800" dirty="0"/>
              <a:t>β</a:t>
            </a:r>
            <a:r>
              <a:rPr lang="es-ES" sz="1800" dirty="0"/>
              <a:t> </a:t>
            </a:r>
            <a:r>
              <a:rPr lang="es-ES" sz="1800" i="1" dirty="0"/>
              <a:t>NRXN3 </a:t>
            </a:r>
            <a:r>
              <a:rPr lang="es-ES" sz="1800" dirty="0" err="1"/>
              <a:t>mRNA</a:t>
            </a:r>
            <a:r>
              <a:rPr lang="es-ES" sz="1800" dirty="0"/>
              <a:t> </a:t>
            </a:r>
            <a:r>
              <a:rPr lang="es-ES" sz="1800" dirty="0" err="1"/>
              <a:t>is</a:t>
            </a:r>
            <a:r>
              <a:rPr lang="es-ES" sz="1800" dirty="0"/>
              <a:t> </a:t>
            </a:r>
            <a:r>
              <a:rPr lang="es-ES" sz="1800" dirty="0" err="1"/>
              <a:t>transcribed</a:t>
            </a:r>
            <a:r>
              <a:rPr lang="es-ES" sz="1800" dirty="0"/>
              <a:t> </a:t>
            </a:r>
            <a:r>
              <a:rPr lang="es-ES" sz="1800" dirty="0" err="1"/>
              <a:t>from</a:t>
            </a:r>
            <a:r>
              <a:rPr lang="es-ES" sz="1800" dirty="0"/>
              <a:t> a </a:t>
            </a:r>
            <a:r>
              <a:rPr lang="es-ES" sz="1800" dirty="0" err="1"/>
              <a:t>promoter</a:t>
            </a:r>
            <a:r>
              <a:rPr lang="es-ES" sz="1800" dirty="0"/>
              <a:t> </a:t>
            </a:r>
            <a:r>
              <a:rPr lang="es-ES" sz="1800" dirty="0" err="1"/>
              <a:t>located</a:t>
            </a:r>
            <a:r>
              <a:rPr lang="es-ES" sz="1800" dirty="0"/>
              <a:t> </a:t>
            </a:r>
            <a:r>
              <a:rPr lang="es-ES" sz="1800" dirty="0" err="1"/>
              <a:t>between</a:t>
            </a:r>
            <a:r>
              <a:rPr lang="es-ES" sz="1800" dirty="0"/>
              <a:t> </a:t>
            </a:r>
            <a:r>
              <a:rPr lang="es-ES" sz="1800" dirty="0" err="1"/>
              <a:t>exons</a:t>
            </a:r>
            <a:r>
              <a:rPr lang="es-ES" sz="1800" dirty="0"/>
              <a:t> 17 and 21.</a:t>
            </a:r>
            <a:r>
              <a:rPr lang="es-ES" sz="1800" i="1" dirty="0"/>
              <a:t> NRXN3 </a:t>
            </a:r>
            <a:r>
              <a:rPr lang="es-ES" sz="1800" dirty="0" err="1"/>
              <a:t>also</a:t>
            </a:r>
            <a:r>
              <a:rPr lang="es-ES" sz="1800" dirty="0"/>
              <a:t> </a:t>
            </a:r>
            <a:r>
              <a:rPr lang="es-ES" sz="1800" dirty="0" err="1"/>
              <a:t>presents</a:t>
            </a:r>
            <a:r>
              <a:rPr lang="es-ES" sz="1800" dirty="0"/>
              <a:t> </a:t>
            </a:r>
            <a:r>
              <a:rPr lang="es-ES" sz="1800" dirty="0" err="1"/>
              <a:t>five</a:t>
            </a:r>
            <a:r>
              <a:rPr lang="es-ES" sz="1800" dirty="0"/>
              <a:t> canonical </a:t>
            </a:r>
            <a:r>
              <a:rPr lang="es-ES" sz="1800" dirty="0" err="1"/>
              <a:t>sites</a:t>
            </a:r>
            <a:r>
              <a:rPr lang="es-ES" sz="1800" dirty="0"/>
              <a:t> of </a:t>
            </a:r>
            <a:r>
              <a:rPr lang="es-ES" sz="1800" dirty="0" err="1"/>
              <a:t>alternative</a:t>
            </a:r>
            <a:r>
              <a:rPr lang="es-ES" sz="1800" dirty="0"/>
              <a:t> </a:t>
            </a:r>
            <a:r>
              <a:rPr lang="es-ES" sz="1800" dirty="0" err="1"/>
              <a:t>splicing</a:t>
            </a:r>
            <a:r>
              <a:rPr lang="es-ES" sz="1800" dirty="0"/>
              <a:t> (#SS) (Figure </a:t>
            </a:r>
            <a:r>
              <a:rPr lang="es-ES" sz="1800" dirty="0" err="1"/>
              <a:t>taken</a:t>
            </a:r>
            <a:r>
              <a:rPr lang="es-ES" sz="1800" dirty="0"/>
              <a:t> </a:t>
            </a:r>
            <a:r>
              <a:rPr lang="es-ES" sz="1800" dirty="0" err="1"/>
              <a:t>from</a:t>
            </a:r>
            <a:r>
              <a:rPr lang="es-ES" sz="1800" dirty="0"/>
              <a:t> </a:t>
            </a:r>
            <a:r>
              <a:rPr lang="es-ES" sz="1800" i="1" dirty="0" err="1"/>
              <a:t>Hishimoto</a:t>
            </a:r>
            <a:r>
              <a:rPr lang="es-ES" sz="1800" i="1" dirty="0"/>
              <a:t> et al </a:t>
            </a:r>
            <a:r>
              <a:rPr lang="es-ES" sz="1800" dirty="0" err="1"/>
              <a:t>Human</a:t>
            </a:r>
            <a:r>
              <a:rPr lang="es-ES" sz="1800" dirty="0"/>
              <a:t> molecular </a:t>
            </a:r>
            <a:r>
              <a:rPr lang="es-ES" sz="1800" dirty="0" err="1"/>
              <a:t>genetics</a:t>
            </a:r>
            <a:r>
              <a:rPr lang="es-ES" sz="1800" dirty="0"/>
              <a:t> 2007).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616642" y="12301485"/>
            <a:ext cx="831532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900018" y="33875761"/>
            <a:ext cx="1778806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es-ES" sz="3600" dirty="0" err="1"/>
              <a:t>Three</a:t>
            </a:r>
            <a:r>
              <a:rPr lang="es-ES" sz="3600" dirty="0"/>
              <a:t> </a:t>
            </a:r>
            <a:r>
              <a:rPr lang="es-ES" sz="3600" dirty="0" err="1"/>
              <a:t>SNPs</a:t>
            </a:r>
            <a:r>
              <a:rPr lang="es-ES" sz="3600" dirty="0"/>
              <a:t> </a:t>
            </a:r>
            <a:r>
              <a:rPr lang="es-ES" sz="3600" dirty="0" err="1"/>
              <a:t>located</a:t>
            </a:r>
            <a:r>
              <a:rPr lang="es-ES" sz="3600" dirty="0"/>
              <a:t> in a </a:t>
            </a:r>
            <a:r>
              <a:rPr lang="es-ES" sz="3600" dirty="0" err="1"/>
              <a:t>an</a:t>
            </a:r>
            <a:r>
              <a:rPr lang="es-ES" sz="3600" dirty="0"/>
              <a:t> </a:t>
            </a:r>
            <a:r>
              <a:rPr lang="es-ES" sz="3600" dirty="0" err="1"/>
              <a:t>intronic</a:t>
            </a:r>
            <a:r>
              <a:rPr lang="es-ES" sz="3600" dirty="0"/>
              <a:t> </a:t>
            </a:r>
            <a:r>
              <a:rPr lang="es-ES" sz="3600" dirty="0" err="1"/>
              <a:t>region</a:t>
            </a:r>
            <a:r>
              <a:rPr lang="es-ES" sz="3600" dirty="0"/>
              <a:t> of NRXN3 </a:t>
            </a:r>
            <a:r>
              <a:rPr lang="es-ES" sz="3600" dirty="0" err="1"/>
              <a:t>showed</a:t>
            </a:r>
            <a:r>
              <a:rPr lang="es-ES" sz="3600" dirty="0"/>
              <a:t> </a:t>
            </a:r>
            <a:r>
              <a:rPr lang="es-ES" sz="3600" dirty="0" err="1"/>
              <a:t>association</a:t>
            </a:r>
            <a:r>
              <a:rPr lang="es-ES" sz="3600" dirty="0"/>
              <a:t> </a:t>
            </a:r>
            <a:r>
              <a:rPr lang="es-ES" sz="3600" dirty="0" err="1"/>
              <a:t>with</a:t>
            </a:r>
            <a:r>
              <a:rPr lang="es-ES" sz="3600" dirty="0"/>
              <a:t> </a:t>
            </a:r>
            <a:r>
              <a:rPr lang="es-ES" sz="3600" dirty="0" err="1"/>
              <a:t>nicotine</a:t>
            </a:r>
            <a:r>
              <a:rPr lang="es-ES" sz="3600" dirty="0"/>
              <a:t> </a:t>
            </a:r>
            <a:r>
              <a:rPr lang="es-ES" sz="3600" dirty="0" err="1"/>
              <a:t>addiction</a:t>
            </a:r>
            <a:r>
              <a:rPr lang="es-ES" sz="3600" dirty="0"/>
              <a:t>.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endParaRPr lang="es-ES" sz="3600" dirty="0"/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es-ES" sz="3600" dirty="0" err="1"/>
              <a:t>They</a:t>
            </a:r>
            <a:r>
              <a:rPr lang="es-ES" sz="3600" dirty="0"/>
              <a:t> </a:t>
            </a:r>
            <a:r>
              <a:rPr lang="es-ES" sz="3600" dirty="0" err="1"/>
              <a:t>defined</a:t>
            </a:r>
            <a:r>
              <a:rPr lang="es-ES" sz="3600" dirty="0"/>
              <a:t> a block of 35 </a:t>
            </a:r>
            <a:r>
              <a:rPr lang="es-ES" sz="3600" dirty="0" err="1"/>
              <a:t>kb</a:t>
            </a:r>
            <a:r>
              <a:rPr lang="es-ES" sz="3600" dirty="0"/>
              <a:t> </a:t>
            </a:r>
            <a:r>
              <a:rPr lang="es-ES" sz="3600" dirty="0" err="1"/>
              <a:t>showing</a:t>
            </a:r>
            <a:r>
              <a:rPr lang="es-ES" sz="3600" dirty="0"/>
              <a:t> </a:t>
            </a:r>
            <a:r>
              <a:rPr lang="es-ES" sz="3600" dirty="0" err="1"/>
              <a:t>high</a:t>
            </a:r>
            <a:r>
              <a:rPr lang="es-ES" sz="3600" dirty="0"/>
              <a:t> </a:t>
            </a:r>
            <a:r>
              <a:rPr lang="es-ES" sz="3600" dirty="0" err="1"/>
              <a:t>conservation</a:t>
            </a:r>
            <a:r>
              <a:rPr lang="es-ES" sz="3600" dirty="0"/>
              <a:t> </a:t>
            </a:r>
            <a:r>
              <a:rPr lang="es-ES" sz="3600" dirty="0" err="1"/>
              <a:t>across</a:t>
            </a:r>
            <a:r>
              <a:rPr lang="es-ES" sz="3600" dirty="0"/>
              <a:t> </a:t>
            </a:r>
            <a:r>
              <a:rPr lang="es-ES" sz="3600" dirty="0" err="1"/>
              <a:t>species</a:t>
            </a:r>
            <a:r>
              <a:rPr lang="es-ES" sz="3600" dirty="0"/>
              <a:t>.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endParaRPr lang="es-ES" sz="3600" dirty="0"/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es-ES" sz="3600" dirty="0" err="1"/>
              <a:t>Replication</a:t>
            </a:r>
            <a:r>
              <a:rPr lang="es-ES" sz="3600" dirty="0"/>
              <a:t> in </a:t>
            </a:r>
            <a:r>
              <a:rPr lang="es-ES" sz="3600" dirty="0" err="1"/>
              <a:t>undergoing</a:t>
            </a:r>
            <a:r>
              <a:rPr lang="es-ES" sz="3600" dirty="0"/>
              <a:t> in </a:t>
            </a:r>
            <a:r>
              <a:rPr lang="es-ES" sz="3600" dirty="0" err="1"/>
              <a:t>another</a:t>
            </a:r>
            <a:r>
              <a:rPr lang="es-ES" sz="3600" dirty="0"/>
              <a:t> set of  276 </a:t>
            </a:r>
            <a:r>
              <a:rPr lang="es-ES" sz="3600" dirty="0" err="1"/>
              <a:t>nicotine</a:t>
            </a:r>
            <a:r>
              <a:rPr lang="es-ES" sz="3600" dirty="0"/>
              <a:t> </a:t>
            </a:r>
            <a:r>
              <a:rPr lang="es-ES" sz="3600" dirty="0" err="1"/>
              <a:t>addiction</a:t>
            </a:r>
            <a:r>
              <a:rPr lang="es-ES" sz="3600" dirty="0"/>
              <a:t> </a:t>
            </a:r>
            <a:r>
              <a:rPr lang="es-ES" sz="3600" dirty="0" err="1"/>
              <a:t>samples</a:t>
            </a:r>
            <a:r>
              <a:rPr lang="es-ES" sz="3600" dirty="0"/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29240" y="7015073"/>
            <a:ext cx="5357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71918" y="14373187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MATERIAL AND METHODS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07967" y="22659995"/>
            <a:ext cx="3000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RESULTS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64959" y="32661315"/>
            <a:ext cx="5286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CONCLUSIONS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0259716" y="21374111"/>
            <a:ext cx="485778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Figure 3</a:t>
            </a:r>
            <a:r>
              <a:rPr lang="es-ES" sz="1800" dirty="0"/>
              <a:t>: </a:t>
            </a:r>
            <a:r>
              <a:rPr lang="es-ES" sz="1800" dirty="0" err="1"/>
              <a:t>Fagerström</a:t>
            </a:r>
            <a:r>
              <a:rPr lang="es-ES" sz="1800" dirty="0"/>
              <a:t> </a:t>
            </a:r>
            <a:r>
              <a:rPr lang="es-ES" sz="1800" dirty="0" err="1"/>
              <a:t>index</a:t>
            </a:r>
            <a:r>
              <a:rPr lang="es-ES" sz="1800" dirty="0"/>
              <a:t>. </a:t>
            </a:r>
          </a:p>
          <a:p>
            <a:r>
              <a:rPr lang="es-ES" sz="1800" dirty="0"/>
              <a:t>*Nominal variable </a:t>
            </a:r>
          </a:p>
          <a:p>
            <a:r>
              <a:rPr lang="es-ES" sz="1800" dirty="0"/>
              <a:t>7-10: </a:t>
            </a:r>
            <a:r>
              <a:rPr lang="es-ES" sz="1800" dirty="0" err="1"/>
              <a:t>highly</a:t>
            </a:r>
            <a:r>
              <a:rPr lang="es-ES" sz="1800" dirty="0"/>
              <a:t> </a:t>
            </a:r>
            <a:r>
              <a:rPr lang="es-ES" sz="1800" dirty="0" err="1"/>
              <a:t>dependent</a:t>
            </a:r>
            <a:endParaRPr lang="es-ES" sz="1800" dirty="0"/>
          </a:p>
          <a:p>
            <a:r>
              <a:rPr lang="es-ES" sz="1800" dirty="0"/>
              <a:t>4-6: </a:t>
            </a:r>
            <a:r>
              <a:rPr lang="es-ES" sz="1800" dirty="0" err="1"/>
              <a:t>moderately</a:t>
            </a:r>
            <a:r>
              <a:rPr lang="es-ES" sz="1800" dirty="0"/>
              <a:t> </a:t>
            </a:r>
            <a:r>
              <a:rPr lang="es-ES" sz="1800" dirty="0" err="1"/>
              <a:t>dependent</a:t>
            </a:r>
            <a:endParaRPr lang="es-ES" sz="1800" dirty="0"/>
          </a:p>
          <a:p>
            <a:r>
              <a:rPr lang="es-ES" sz="1800" dirty="0"/>
              <a:t>&lt;4: </a:t>
            </a:r>
            <a:r>
              <a:rPr lang="es-ES" sz="1800" dirty="0" err="1"/>
              <a:t>minimally</a:t>
            </a:r>
            <a:r>
              <a:rPr lang="es-ES" sz="1800" dirty="0"/>
              <a:t> </a:t>
            </a:r>
            <a:r>
              <a:rPr lang="es-ES" sz="1800" dirty="0" err="1"/>
              <a:t>dependent</a:t>
            </a:r>
            <a:endParaRPr lang="es-ES" sz="1800" dirty="0"/>
          </a:p>
          <a:p>
            <a:endParaRPr lang="es-ES" sz="1800" dirty="0"/>
          </a:p>
        </p:txBody>
      </p:sp>
      <p:sp>
        <p:nvSpPr>
          <p:cNvPr id="30" name="TextBox 29"/>
          <p:cNvSpPr txBox="1"/>
          <p:nvPr/>
        </p:nvSpPr>
        <p:spPr>
          <a:xfrm>
            <a:off x="18973832" y="27366150"/>
            <a:ext cx="371477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Figure 4</a:t>
            </a:r>
            <a:r>
              <a:rPr lang="es-ES" sz="1800" dirty="0"/>
              <a:t>: 35kb LD block </a:t>
            </a:r>
            <a:r>
              <a:rPr lang="es-ES" sz="1800" dirty="0" err="1"/>
              <a:t>defined</a:t>
            </a:r>
            <a:r>
              <a:rPr lang="es-ES" sz="1800" dirty="0"/>
              <a:t> </a:t>
            </a:r>
            <a:r>
              <a:rPr lang="es-ES" sz="1800" dirty="0" err="1"/>
              <a:t>by</a:t>
            </a:r>
            <a:r>
              <a:rPr lang="es-ES" sz="1800" dirty="0"/>
              <a:t> </a:t>
            </a:r>
            <a:r>
              <a:rPr lang="es-ES" sz="1800" dirty="0" err="1"/>
              <a:t>the</a:t>
            </a:r>
            <a:r>
              <a:rPr lang="es-ES" sz="1800" dirty="0"/>
              <a:t>  </a:t>
            </a:r>
            <a:r>
              <a:rPr lang="es-ES" sz="1800" dirty="0" err="1"/>
              <a:t>three</a:t>
            </a:r>
            <a:r>
              <a:rPr lang="es-ES" sz="1800" dirty="0"/>
              <a:t> </a:t>
            </a:r>
            <a:r>
              <a:rPr lang="es-ES" sz="1800" dirty="0" err="1"/>
              <a:t>associated</a:t>
            </a:r>
            <a:r>
              <a:rPr lang="es-ES" sz="1800" dirty="0"/>
              <a:t> </a:t>
            </a:r>
            <a:r>
              <a:rPr lang="es-ES" sz="1800" dirty="0" err="1"/>
              <a:t>SNPs</a:t>
            </a:r>
            <a:endParaRPr lang="es-ES" sz="1800" dirty="0"/>
          </a:p>
        </p:txBody>
      </p:sp>
      <p:sp>
        <p:nvSpPr>
          <p:cNvPr id="31" name="TextBox 30"/>
          <p:cNvSpPr txBox="1"/>
          <p:nvPr/>
        </p:nvSpPr>
        <p:spPr>
          <a:xfrm>
            <a:off x="22688608" y="27089151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Figure 5</a:t>
            </a:r>
            <a:r>
              <a:rPr lang="es-ES" sz="1800" dirty="0"/>
              <a:t>: No </a:t>
            </a:r>
            <a:r>
              <a:rPr lang="es-ES" sz="1800" dirty="0" err="1"/>
              <a:t>correlation</a:t>
            </a:r>
            <a:r>
              <a:rPr lang="es-ES" sz="1800" dirty="0"/>
              <a:t> </a:t>
            </a:r>
            <a:r>
              <a:rPr lang="es-ES" sz="1800" dirty="0" err="1"/>
              <a:t>was</a:t>
            </a:r>
            <a:r>
              <a:rPr lang="es-ES" sz="1800" dirty="0"/>
              <a:t> </a:t>
            </a:r>
            <a:r>
              <a:rPr lang="es-ES" sz="1800" dirty="0" err="1"/>
              <a:t>found</a:t>
            </a:r>
            <a:r>
              <a:rPr lang="es-ES" sz="1800" dirty="0"/>
              <a:t> </a:t>
            </a:r>
            <a:r>
              <a:rPr lang="es-ES" sz="1800" dirty="0" err="1"/>
              <a:t>betwween</a:t>
            </a:r>
            <a:r>
              <a:rPr lang="es-ES" sz="1800" dirty="0"/>
              <a:t> </a:t>
            </a:r>
            <a:r>
              <a:rPr lang="es-ES" sz="1800" dirty="0" err="1"/>
              <a:t>associated</a:t>
            </a:r>
            <a:r>
              <a:rPr lang="es-ES" sz="1800" dirty="0"/>
              <a:t> </a:t>
            </a:r>
            <a:r>
              <a:rPr lang="es-ES" sz="1800" dirty="0" err="1"/>
              <a:t>SNPs</a:t>
            </a:r>
            <a:r>
              <a:rPr lang="es-ES" sz="1800" dirty="0"/>
              <a:t> </a:t>
            </a:r>
            <a:r>
              <a:rPr lang="es-ES" sz="1800" dirty="0" err="1"/>
              <a:t>genotype</a:t>
            </a:r>
            <a:r>
              <a:rPr lang="es-ES" sz="1800" dirty="0"/>
              <a:t> (rs221473) as </a:t>
            </a:r>
            <a:r>
              <a:rPr lang="es-ES" sz="1800" dirty="0" err="1"/>
              <a:t>assessed</a:t>
            </a:r>
            <a:r>
              <a:rPr lang="es-ES" sz="1800" dirty="0"/>
              <a:t> </a:t>
            </a:r>
            <a:r>
              <a:rPr lang="es-ES" sz="1800" dirty="0" err="1"/>
              <a:t>by</a:t>
            </a:r>
            <a:r>
              <a:rPr lang="es-ES" sz="1800" dirty="0"/>
              <a:t> </a:t>
            </a:r>
            <a:r>
              <a:rPr lang="es-ES" sz="1800" dirty="0" err="1"/>
              <a:t>genevar</a:t>
            </a:r>
            <a:r>
              <a:rPr lang="es-ES" sz="1800" dirty="0"/>
              <a:t> software.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259980" y="23231499"/>
            <a:ext cx="386715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Rounded Rectangle 39"/>
          <p:cNvSpPr/>
          <p:nvPr/>
        </p:nvSpPr>
        <p:spPr>
          <a:xfrm>
            <a:off x="18973831" y="28205873"/>
            <a:ext cx="8572560" cy="607223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TextBox 31"/>
          <p:cNvSpPr txBox="1"/>
          <p:nvPr/>
        </p:nvSpPr>
        <p:spPr>
          <a:xfrm>
            <a:off x="19902526" y="34304389"/>
            <a:ext cx="7429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Figure 6</a:t>
            </a:r>
            <a:r>
              <a:rPr lang="es-ES" sz="1800" dirty="0"/>
              <a:t>: </a:t>
            </a:r>
            <a:r>
              <a:rPr lang="es-ES" sz="1800" dirty="0" err="1"/>
              <a:t>SNPs</a:t>
            </a:r>
            <a:r>
              <a:rPr lang="es-ES" sz="1800" dirty="0"/>
              <a:t> </a:t>
            </a:r>
            <a:r>
              <a:rPr lang="es-ES" sz="1800" dirty="0" err="1"/>
              <a:t>characteristics</a:t>
            </a:r>
            <a:r>
              <a:rPr lang="es-ES" sz="1800" dirty="0"/>
              <a:t> </a:t>
            </a:r>
            <a:r>
              <a:rPr lang="es-ES" sz="1800" dirty="0" err="1"/>
              <a:t>evaluated</a:t>
            </a:r>
            <a:r>
              <a:rPr lang="es-ES" sz="1800" dirty="0"/>
              <a:t> </a:t>
            </a:r>
            <a:r>
              <a:rPr lang="es-ES" sz="1800" dirty="0" err="1"/>
              <a:t>by</a:t>
            </a:r>
            <a:r>
              <a:rPr lang="es-ES" sz="1800" dirty="0"/>
              <a:t> </a:t>
            </a:r>
            <a:r>
              <a:rPr lang="es-ES" sz="1800" dirty="0" err="1"/>
              <a:t>Pupasuite</a:t>
            </a:r>
            <a:r>
              <a:rPr lang="es-ES" sz="1800" dirty="0"/>
              <a:t> </a:t>
            </a:r>
            <a:r>
              <a:rPr lang="es-ES" sz="1800" dirty="0" err="1"/>
              <a:t>analysis</a:t>
            </a:r>
            <a:r>
              <a:rPr lang="es-ES" sz="1800" dirty="0"/>
              <a:t> </a:t>
            </a:r>
            <a:r>
              <a:rPr lang="es-ES" sz="1800" dirty="0" err="1"/>
              <a:t>tool</a:t>
            </a:r>
            <a:r>
              <a:rPr lang="es-ES" sz="1800" dirty="0"/>
              <a:t>.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473898" y="28375035"/>
            <a:ext cx="868686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u="sng" dirty="0" err="1">
                <a:solidFill>
                  <a:srgbClr val="0070C0"/>
                </a:solidFill>
              </a:rPr>
              <a:t>SNPeffect</a:t>
            </a:r>
            <a:endParaRPr lang="es-ES" sz="1800" u="sng" dirty="0">
              <a:solidFill>
                <a:srgbClr val="0070C0"/>
              </a:solidFill>
            </a:endParaRPr>
          </a:p>
          <a:p>
            <a:r>
              <a:rPr lang="es-ES" sz="1800" dirty="0" err="1"/>
              <a:t>SNPeffect</a:t>
            </a:r>
            <a:r>
              <a:rPr lang="es-ES" sz="1800" dirty="0"/>
              <a:t> </a:t>
            </a:r>
            <a:r>
              <a:rPr lang="es-ES" sz="1800" dirty="0" err="1"/>
              <a:t>structure</a:t>
            </a:r>
            <a:r>
              <a:rPr lang="es-ES" sz="1800" dirty="0"/>
              <a:t>  (</a:t>
            </a:r>
            <a:r>
              <a:rPr lang="es-ES" sz="1800" dirty="0" err="1"/>
              <a:t>mutations</a:t>
            </a:r>
            <a:r>
              <a:rPr lang="es-ES" sz="1800" dirty="0"/>
              <a:t> </a:t>
            </a:r>
            <a:r>
              <a:rPr lang="es-ES" sz="1800" dirty="0" err="1"/>
              <a:t>affecting</a:t>
            </a:r>
            <a:r>
              <a:rPr lang="es-ES" sz="1800" dirty="0"/>
              <a:t> </a:t>
            </a:r>
            <a:r>
              <a:rPr lang="es-ES" sz="1800" dirty="0" err="1"/>
              <a:t>protein</a:t>
            </a:r>
            <a:r>
              <a:rPr lang="es-ES" sz="1800" dirty="0"/>
              <a:t> </a:t>
            </a:r>
            <a:r>
              <a:rPr lang="es-ES" sz="1800" dirty="0" err="1"/>
              <a:t>structure</a:t>
            </a:r>
            <a:r>
              <a:rPr lang="es-ES" sz="1800" dirty="0"/>
              <a:t> and </a:t>
            </a:r>
            <a:r>
              <a:rPr lang="es-ES" sz="1800" dirty="0" err="1"/>
              <a:t>dynamics</a:t>
            </a:r>
            <a:r>
              <a:rPr lang="es-ES" sz="1800" dirty="0"/>
              <a:t>) </a:t>
            </a:r>
          </a:p>
          <a:p>
            <a:r>
              <a:rPr lang="es-ES" sz="1800" dirty="0" err="1"/>
              <a:t>SNPeffect</a:t>
            </a:r>
            <a:r>
              <a:rPr lang="es-ES" sz="1800" dirty="0"/>
              <a:t> </a:t>
            </a:r>
            <a:r>
              <a:rPr lang="es-ES" sz="1800" dirty="0" err="1"/>
              <a:t>processing</a:t>
            </a:r>
            <a:r>
              <a:rPr lang="es-ES" sz="1800" dirty="0"/>
              <a:t>  (</a:t>
            </a:r>
            <a:r>
              <a:rPr lang="es-ES" sz="1800" dirty="0" err="1"/>
              <a:t>mutations</a:t>
            </a:r>
            <a:r>
              <a:rPr lang="es-ES" sz="1800" dirty="0"/>
              <a:t> </a:t>
            </a:r>
            <a:r>
              <a:rPr lang="es-ES" sz="1800" dirty="0" err="1"/>
              <a:t>affecting</a:t>
            </a:r>
            <a:r>
              <a:rPr lang="es-ES" sz="1800" dirty="0"/>
              <a:t> </a:t>
            </a:r>
            <a:r>
              <a:rPr lang="es-ES" sz="1800" dirty="0" err="1"/>
              <a:t>protein</a:t>
            </a:r>
            <a:r>
              <a:rPr lang="es-ES" sz="1800" dirty="0"/>
              <a:t> </a:t>
            </a:r>
            <a:r>
              <a:rPr lang="es-ES" sz="1800" dirty="0" err="1"/>
              <a:t>cellular</a:t>
            </a:r>
            <a:r>
              <a:rPr lang="es-ES" sz="1800" dirty="0"/>
              <a:t> </a:t>
            </a:r>
            <a:r>
              <a:rPr lang="es-ES" sz="1800" dirty="0" err="1"/>
              <a:t>processing</a:t>
            </a:r>
            <a:r>
              <a:rPr lang="es-ES" sz="1800" dirty="0"/>
              <a:t>) </a:t>
            </a:r>
          </a:p>
          <a:p>
            <a:r>
              <a:rPr lang="es-ES" sz="1800" dirty="0" err="1"/>
              <a:t>SNPeffect</a:t>
            </a:r>
            <a:r>
              <a:rPr lang="es-ES" sz="1800" dirty="0"/>
              <a:t> </a:t>
            </a:r>
            <a:r>
              <a:rPr lang="es-ES" sz="1800" dirty="0" err="1"/>
              <a:t>functional</a:t>
            </a:r>
            <a:r>
              <a:rPr lang="es-ES" sz="1800" dirty="0"/>
              <a:t>   (</a:t>
            </a:r>
            <a:r>
              <a:rPr lang="es-ES" sz="1800" dirty="0" err="1"/>
              <a:t>mutations</a:t>
            </a:r>
            <a:r>
              <a:rPr lang="es-ES" sz="1800" dirty="0"/>
              <a:t> </a:t>
            </a:r>
            <a:r>
              <a:rPr lang="es-ES" sz="1800" dirty="0" err="1"/>
              <a:t>affecting</a:t>
            </a:r>
            <a:r>
              <a:rPr lang="es-ES" sz="1800" dirty="0"/>
              <a:t> </a:t>
            </a:r>
            <a:r>
              <a:rPr lang="es-ES" sz="1800" dirty="0" err="1"/>
              <a:t>functional</a:t>
            </a:r>
            <a:r>
              <a:rPr lang="es-ES" sz="1800" dirty="0"/>
              <a:t> </a:t>
            </a:r>
            <a:r>
              <a:rPr lang="es-ES" sz="1800" dirty="0" err="1"/>
              <a:t>sites</a:t>
            </a:r>
            <a:r>
              <a:rPr lang="es-ES" sz="1800" dirty="0"/>
              <a:t>)</a:t>
            </a:r>
          </a:p>
          <a:p>
            <a:pPr lvl="1"/>
            <a:endParaRPr lang="es-ES" sz="1800" dirty="0"/>
          </a:p>
          <a:p>
            <a:r>
              <a:rPr lang="es-ES" sz="1800" u="sng" dirty="0" err="1">
                <a:solidFill>
                  <a:srgbClr val="0070C0"/>
                </a:solidFill>
              </a:rPr>
              <a:t>Transcription</a:t>
            </a:r>
            <a:r>
              <a:rPr lang="es-ES" sz="1800" u="sng" dirty="0">
                <a:solidFill>
                  <a:srgbClr val="0070C0"/>
                </a:solidFill>
              </a:rPr>
              <a:t> factor </a:t>
            </a:r>
            <a:r>
              <a:rPr lang="es-ES" sz="1800" u="sng" dirty="0" err="1">
                <a:solidFill>
                  <a:srgbClr val="0070C0"/>
                </a:solidFill>
              </a:rPr>
              <a:t>binding</a:t>
            </a:r>
            <a:r>
              <a:rPr lang="es-ES" sz="1800" u="sng" dirty="0">
                <a:solidFill>
                  <a:srgbClr val="0070C0"/>
                </a:solidFill>
              </a:rPr>
              <a:t> </a:t>
            </a:r>
            <a:r>
              <a:rPr lang="es-ES" sz="1800" u="sng" dirty="0" err="1">
                <a:solidFill>
                  <a:srgbClr val="0070C0"/>
                </a:solidFill>
              </a:rPr>
              <a:t>sites</a:t>
            </a:r>
            <a:endParaRPr lang="es-ES" sz="1800" u="sng" dirty="0">
              <a:solidFill>
                <a:srgbClr val="0070C0"/>
              </a:solidFill>
            </a:endParaRPr>
          </a:p>
          <a:p>
            <a:r>
              <a:rPr lang="es-ES" sz="1800" dirty="0" err="1"/>
              <a:t>Transfac</a:t>
            </a:r>
            <a:r>
              <a:rPr lang="es-ES" sz="1800" dirty="0"/>
              <a:t> TFBS </a:t>
            </a:r>
          </a:p>
          <a:p>
            <a:r>
              <a:rPr lang="es-ES" sz="1800" dirty="0" err="1"/>
              <a:t>Jaspar</a:t>
            </a:r>
            <a:r>
              <a:rPr lang="es-ES" sz="1800" dirty="0"/>
              <a:t> TFBS </a:t>
            </a:r>
          </a:p>
          <a:p>
            <a:r>
              <a:rPr lang="es-ES" sz="1800" dirty="0" err="1"/>
              <a:t>OregannoFilter</a:t>
            </a:r>
            <a:r>
              <a:rPr lang="es-ES" sz="1800" dirty="0"/>
              <a:t> TFBS  </a:t>
            </a:r>
          </a:p>
          <a:p>
            <a:pPr lvl="1"/>
            <a:endParaRPr lang="es-ES" sz="1800" dirty="0"/>
          </a:p>
          <a:p>
            <a:r>
              <a:rPr lang="es-ES" sz="1800" u="sng" dirty="0" err="1">
                <a:solidFill>
                  <a:srgbClr val="0070C0"/>
                </a:solidFill>
              </a:rPr>
              <a:t>miRNA</a:t>
            </a:r>
            <a:endParaRPr lang="es-ES" sz="1800" u="sng" dirty="0">
              <a:solidFill>
                <a:srgbClr val="0070C0"/>
              </a:solidFill>
            </a:endParaRPr>
          </a:p>
          <a:p>
            <a:r>
              <a:rPr lang="es-ES" sz="1800" dirty="0" err="1"/>
              <a:t>miRNA</a:t>
            </a:r>
            <a:r>
              <a:rPr lang="es-ES" sz="1800" dirty="0"/>
              <a:t> </a:t>
            </a:r>
            <a:r>
              <a:rPr lang="es-ES" sz="1800" dirty="0" err="1"/>
              <a:t>sequences</a:t>
            </a:r>
            <a:endParaRPr lang="es-ES" sz="1800" dirty="0"/>
          </a:p>
          <a:p>
            <a:r>
              <a:rPr lang="es-ES" sz="1800" dirty="0" err="1"/>
              <a:t>miRNA</a:t>
            </a:r>
            <a:r>
              <a:rPr lang="es-ES" sz="1800" dirty="0"/>
              <a:t> targets</a:t>
            </a:r>
          </a:p>
          <a:p>
            <a:endParaRPr lang="es-ES" sz="1800" u="sng" dirty="0">
              <a:solidFill>
                <a:srgbClr val="0070C0"/>
              </a:solidFill>
            </a:endParaRPr>
          </a:p>
          <a:p>
            <a:r>
              <a:rPr lang="es-ES" sz="1800" u="sng" dirty="0" err="1">
                <a:solidFill>
                  <a:srgbClr val="0070C0"/>
                </a:solidFill>
              </a:rPr>
              <a:t>Promoter</a:t>
            </a:r>
            <a:r>
              <a:rPr lang="es-ES" sz="1800" u="sng" dirty="0">
                <a:solidFill>
                  <a:srgbClr val="0070C0"/>
                </a:solidFill>
              </a:rPr>
              <a:t> </a:t>
            </a:r>
            <a:r>
              <a:rPr lang="es-ES" sz="1800" u="sng" dirty="0" err="1">
                <a:solidFill>
                  <a:srgbClr val="0070C0"/>
                </a:solidFill>
              </a:rPr>
              <a:t>regions</a:t>
            </a:r>
            <a:r>
              <a:rPr lang="es-ES" sz="1800" u="sng" dirty="0">
                <a:solidFill>
                  <a:srgbClr val="0070C0"/>
                </a:solidFill>
              </a:rPr>
              <a:t> </a:t>
            </a:r>
          </a:p>
          <a:p>
            <a:endParaRPr lang="es-ES" sz="1800" u="sng" dirty="0">
              <a:solidFill>
                <a:srgbClr val="0070C0"/>
              </a:solidFill>
            </a:endParaRPr>
          </a:p>
          <a:p>
            <a:r>
              <a:rPr lang="es-ES" sz="1800" u="sng" dirty="0" err="1">
                <a:solidFill>
                  <a:srgbClr val="0070C0"/>
                </a:solidFill>
              </a:rPr>
              <a:t>Conserved</a:t>
            </a:r>
            <a:r>
              <a:rPr lang="es-ES" sz="1800" u="sng" dirty="0">
                <a:solidFill>
                  <a:srgbClr val="0070C0"/>
                </a:solidFill>
              </a:rPr>
              <a:t> </a:t>
            </a:r>
            <a:r>
              <a:rPr lang="es-ES" sz="1800" u="sng" dirty="0" err="1">
                <a:solidFill>
                  <a:srgbClr val="0070C0"/>
                </a:solidFill>
              </a:rPr>
              <a:t>regions</a:t>
            </a:r>
            <a:r>
              <a:rPr lang="es-ES" sz="1800" u="sng" dirty="0">
                <a:solidFill>
                  <a:srgbClr val="0070C0"/>
                </a:solidFill>
              </a:rPr>
              <a:t> </a:t>
            </a:r>
            <a:endParaRPr lang="es-ES" sz="1800" dirty="0"/>
          </a:p>
          <a:p>
            <a:endParaRPr lang="es-ES" sz="1800" u="sng" dirty="0">
              <a:solidFill>
                <a:srgbClr val="0070C0"/>
              </a:solidFill>
            </a:endParaRPr>
          </a:p>
          <a:p>
            <a:r>
              <a:rPr lang="es-ES" sz="1800" u="sng" dirty="0" err="1">
                <a:solidFill>
                  <a:srgbClr val="0070C0"/>
                </a:solidFill>
              </a:rPr>
              <a:t>Structural</a:t>
            </a:r>
            <a:r>
              <a:rPr lang="es-ES" sz="1800" u="sng" dirty="0">
                <a:solidFill>
                  <a:srgbClr val="0070C0"/>
                </a:solidFill>
              </a:rPr>
              <a:t> </a:t>
            </a:r>
            <a:r>
              <a:rPr lang="es-ES" sz="1800" u="sng" dirty="0" err="1">
                <a:solidFill>
                  <a:srgbClr val="0070C0"/>
                </a:solidFill>
              </a:rPr>
              <a:t>properties</a:t>
            </a:r>
            <a:r>
              <a:rPr lang="es-ES" sz="1800" u="sng" dirty="0">
                <a:solidFill>
                  <a:srgbClr val="0070C0"/>
                </a:solidFill>
              </a:rPr>
              <a:t> </a:t>
            </a:r>
          </a:p>
          <a:p>
            <a:r>
              <a:rPr lang="es-ES" sz="1800" dirty="0" err="1"/>
              <a:t>Splice</a:t>
            </a:r>
            <a:r>
              <a:rPr lang="es-ES" sz="1800" dirty="0"/>
              <a:t> </a:t>
            </a:r>
            <a:r>
              <a:rPr lang="es-ES" sz="1800" dirty="0" err="1"/>
              <a:t>created</a:t>
            </a:r>
            <a:r>
              <a:rPr lang="es-ES" sz="1800" dirty="0"/>
              <a:t>/</a:t>
            </a:r>
            <a:r>
              <a:rPr lang="es-ES" sz="1800" dirty="0" err="1"/>
              <a:t>disrupted</a:t>
            </a:r>
            <a:endParaRPr lang="es-ES" sz="1800" dirty="0"/>
          </a:p>
          <a:p>
            <a:r>
              <a:rPr lang="es-ES" sz="1800" dirty="0" err="1"/>
              <a:t>Exonic</a:t>
            </a:r>
            <a:r>
              <a:rPr lang="es-ES" sz="1800" dirty="0"/>
              <a:t> </a:t>
            </a:r>
            <a:r>
              <a:rPr lang="es-ES" sz="1800" dirty="0" err="1"/>
              <a:t>splicing</a:t>
            </a:r>
            <a:r>
              <a:rPr lang="es-ES" sz="1800" dirty="0"/>
              <a:t> </a:t>
            </a:r>
            <a:r>
              <a:rPr lang="es-ES" sz="1800" dirty="0" err="1"/>
              <a:t>enhancer</a:t>
            </a:r>
            <a:r>
              <a:rPr lang="es-ES" sz="1800" dirty="0"/>
              <a:t>/</a:t>
            </a:r>
            <a:r>
              <a:rPr lang="es-ES" sz="1800" dirty="0" err="1"/>
              <a:t>silences</a:t>
            </a:r>
            <a:endParaRPr lang="es-ES" sz="1800" dirty="0"/>
          </a:p>
        </p:txBody>
      </p:sp>
      <p:pic>
        <p:nvPicPr>
          <p:cNvPr id="42" name="Picture 9" descr="Logo_crg_2"/>
          <p:cNvPicPr>
            <a:picLocks noChangeAspect="1" noChangeArrowheads="1"/>
          </p:cNvPicPr>
          <p:nvPr/>
        </p:nvPicPr>
        <p:blipFill>
          <a:blip r:embed="rId8" cstate="print"/>
          <a:srcRect t="-3867" r="87015"/>
          <a:stretch>
            <a:fillRect/>
          </a:stretch>
        </p:blipFill>
        <p:spPr bwMode="auto">
          <a:xfrm>
            <a:off x="685704" y="585653"/>
            <a:ext cx="1037274" cy="1111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704" y="1942975"/>
            <a:ext cx="1184055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Rectángulo 71"/>
          <p:cNvSpPr>
            <a:spLocks noChangeArrowheads="1"/>
          </p:cNvSpPr>
          <p:nvPr/>
        </p:nvSpPr>
        <p:spPr bwMode="auto">
          <a:xfrm>
            <a:off x="18364288" y="38249352"/>
            <a:ext cx="8569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u="none" dirty="0">
                <a:solidFill>
                  <a:srgbClr val="3C8C93"/>
                </a:solidFill>
                <a:latin typeface="Trebuchet MS" pitchFamily="34" charset="0"/>
              </a:rPr>
              <a:t>Supported by </a:t>
            </a:r>
            <a:r>
              <a:rPr lang="en-US" sz="3600" b="1" u="none" dirty="0" err="1">
                <a:solidFill>
                  <a:srgbClr val="3C8C93"/>
                </a:solidFill>
                <a:latin typeface="Trebuchet MS" pitchFamily="34" charset="0"/>
              </a:rPr>
              <a:t>Generalitat</a:t>
            </a:r>
            <a:r>
              <a:rPr lang="en-US" sz="3600" b="1" u="none" dirty="0">
                <a:solidFill>
                  <a:srgbClr val="3C8C93"/>
                </a:solidFill>
                <a:latin typeface="Trebuchet MS" pitchFamily="34" charset="0"/>
              </a:rPr>
              <a:t> de </a:t>
            </a:r>
            <a:r>
              <a:rPr lang="en-US" sz="3600" b="1" u="none" dirty="0" err="1">
                <a:solidFill>
                  <a:srgbClr val="3C8C93"/>
                </a:solidFill>
                <a:latin typeface="Trebuchet MS" pitchFamily="34" charset="0"/>
              </a:rPr>
              <a:t>Catalunya</a:t>
            </a:r>
            <a:endParaRPr lang="es-ES_tradnl" sz="3600" dirty="0">
              <a:solidFill>
                <a:srgbClr val="3C8C93"/>
              </a:solidFill>
            </a:endParaRPr>
          </a:p>
        </p:txBody>
      </p:sp>
      <p:pic>
        <p:nvPicPr>
          <p:cNvPr id="47" name="Imagen 72" descr="images.jpe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7046326" y="37876289"/>
            <a:ext cx="957262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 Box 354"/>
          <p:cNvSpPr txBox="1">
            <a:spLocks noChangeArrowheads="1"/>
          </p:cNvSpPr>
          <p:nvPr/>
        </p:nvSpPr>
        <p:spPr bwMode="auto">
          <a:xfrm>
            <a:off x="647700" y="38668325"/>
            <a:ext cx="69135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4114800">
              <a:spcBef>
                <a:spcPct val="50000"/>
              </a:spcBef>
            </a:pPr>
            <a:r>
              <a:rPr lang="es-ES" sz="3600" u="none" dirty="0">
                <a:solidFill>
                  <a:srgbClr val="333399"/>
                </a:solidFill>
              </a:rPr>
              <a:t>xavier.estivill@crg.cat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689004" y="514215"/>
            <a:ext cx="1676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5689004" y="2157289"/>
            <a:ext cx="161150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967</Words>
  <Application>Microsoft Office PowerPoint</Application>
  <PresentationFormat>Personnalisé</PresentationFormat>
  <Paragraphs>72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</vt:lpstr>
      <vt:lpstr>Office Theme</vt:lpstr>
      <vt:lpstr>Association of Neurexin 3 (NRXN3) variants with nicotine dependence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of Neurexin 3 (NRXN3) variants with nicotine dependence</dc:title>
  <dc:creator>edocampo</dc:creator>
  <cp:lastModifiedBy>Elisa Docampo</cp:lastModifiedBy>
  <cp:revision>19</cp:revision>
  <dcterms:created xsi:type="dcterms:W3CDTF">2011-08-10T09:51:21Z</dcterms:created>
  <dcterms:modified xsi:type="dcterms:W3CDTF">2026-01-17T11:48:47Z</dcterms:modified>
</cp:coreProperties>
</file>