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13" r:id="rId2"/>
    <p:sldId id="311" r:id="rId3"/>
    <p:sldId id="330" r:id="rId4"/>
    <p:sldId id="380" r:id="rId5"/>
    <p:sldId id="388" r:id="rId6"/>
    <p:sldId id="387" r:id="rId7"/>
    <p:sldId id="343" r:id="rId8"/>
    <p:sldId id="383" r:id="rId9"/>
    <p:sldId id="384" r:id="rId10"/>
    <p:sldId id="390" r:id="rId11"/>
    <p:sldId id="389" r:id="rId12"/>
    <p:sldId id="385" r:id="rId13"/>
    <p:sldId id="386" r:id="rId14"/>
    <p:sldId id="376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A2BB33-F109-482E-11C5-7DE95B12FCB9}" name="Vandeninden Frieda" initials="FV" userId="S::F.Vandeninden@uliege.be::3aef6d2b-cf8a-4a88-a71d-0e21d4cef50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5296"/>
    <a:srgbClr val="7ABAE6"/>
    <a:srgbClr val="ACD5F1"/>
    <a:srgbClr val="F3F6FC"/>
    <a:srgbClr val="A7B9DE"/>
    <a:srgbClr val="648AB1"/>
    <a:srgbClr val="00203F"/>
    <a:srgbClr val="0D1D84"/>
    <a:srgbClr val="CECBC6"/>
    <a:srgbClr val="3E5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B14324-8378-4C73-8AEB-9E2D3F7FCA23}" v="2" dt="2025-12-10T15:25:49.1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90"/>
    <p:restoredTop sz="94654"/>
  </p:normalViewPr>
  <p:slideViewPr>
    <p:cSldViewPr snapToGrid="0">
      <p:cViewPr varScale="1">
        <p:scale>
          <a:sx n="108" d="100"/>
          <a:sy n="108" d="100"/>
        </p:scale>
        <p:origin x="2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A6B832-1560-3748-8F5B-B2CB4DDE9D1F}" type="doc">
      <dgm:prSet loTypeId="urn:microsoft.com/office/officeart/2005/8/layout/vList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fr-FR"/>
        </a:p>
      </dgm:t>
    </dgm:pt>
    <dgm:pt modelId="{205C3371-0835-8947-9B07-2F77C9940EA0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fr-BE" sz="2800" dirty="0">
              <a:latin typeface="Arial" panose="020B0604020202020204" pitchFamily="34" charset="0"/>
              <a:cs typeface="Arial" panose="020B0604020202020204" pitchFamily="34" charset="0"/>
            </a:rPr>
            <a:t>Les violences basées sur le genre (VBG) sont une grave violation des droits humains</a:t>
          </a:r>
        </a:p>
      </dgm:t>
    </dgm:pt>
    <dgm:pt modelId="{8BFE364E-61B7-8848-BA7D-1429735FD76E}" type="parTrans" cxnId="{072E12D8-048A-6246-93DA-73FF80C3294D}">
      <dgm:prSet/>
      <dgm:spPr/>
      <dgm:t>
        <a:bodyPr/>
        <a:lstStyle/>
        <a:p>
          <a:endParaRPr lang="fr-FR"/>
        </a:p>
      </dgm:t>
    </dgm:pt>
    <dgm:pt modelId="{4A21C54B-4851-2542-BF76-99A0D3733622}" type="sibTrans" cxnId="{072E12D8-048A-6246-93DA-73FF80C3294D}">
      <dgm:prSet/>
      <dgm:spPr/>
      <dgm:t>
        <a:bodyPr/>
        <a:lstStyle/>
        <a:p>
          <a:endParaRPr lang="fr-FR"/>
        </a:p>
      </dgm:t>
    </dgm:pt>
    <dgm:pt modelId="{C6E9B9DA-5A73-DA48-98E1-866EAED78ED7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fr-BE" sz="2800">
              <a:latin typeface="Arial" panose="020B0604020202020204" pitchFamily="34" charset="0"/>
              <a:cs typeface="Arial" panose="020B0604020202020204" pitchFamily="34" charset="0"/>
            </a:rPr>
            <a:t>Phénomène universel, elles existent dans tous les pays</a:t>
          </a:r>
          <a:endParaRPr lang="fr-BE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243ED9-1A07-E848-A103-63E6EC29B0DF}" type="parTrans" cxnId="{ADF768BF-687A-A74C-AB9E-30DE920BF8BC}">
      <dgm:prSet/>
      <dgm:spPr/>
      <dgm:t>
        <a:bodyPr/>
        <a:lstStyle/>
        <a:p>
          <a:endParaRPr lang="fr-FR"/>
        </a:p>
      </dgm:t>
    </dgm:pt>
    <dgm:pt modelId="{20CE1F2D-B9F2-A24C-98B6-39F55B50CA1C}" type="sibTrans" cxnId="{ADF768BF-687A-A74C-AB9E-30DE920BF8BC}">
      <dgm:prSet/>
      <dgm:spPr/>
      <dgm:t>
        <a:bodyPr/>
        <a:lstStyle/>
        <a:p>
          <a:endParaRPr lang="fr-FR"/>
        </a:p>
      </dgm:t>
    </dgm:pt>
    <dgm:pt modelId="{1E768AC7-5456-0F43-8475-B98B1BE1D9A0}">
      <dgm:prSet custT="1"/>
      <dgm:spPr/>
      <dgm:t>
        <a:bodyPr/>
        <a:lstStyle/>
        <a:p>
          <a:pPr algn="just"/>
          <a:r>
            <a:rPr lang="fr-BE" sz="2800" dirty="0">
              <a:latin typeface="Arial" panose="020B0604020202020204" pitchFamily="34" charset="0"/>
              <a:cs typeface="Arial" panose="020B0604020202020204" pitchFamily="34" charset="0"/>
            </a:rPr>
            <a:t>En RDC, les conflits armés prolongés ont favorisé des violences sexuelles massives, avec des effets souvent irréversibles</a:t>
          </a:r>
        </a:p>
      </dgm:t>
    </dgm:pt>
    <dgm:pt modelId="{CD1B4D08-21F0-9F49-B16C-729513C2F234}" type="parTrans" cxnId="{3A60430B-5C5F-1A4B-BA84-DD1FFC5745B4}">
      <dgm:prSet/>
      <dgm:spPr/>
      <dgm:t>
        <a:bodyPr/>
        <a:lstStyle/>
        <a:p>
          <a:endParaRPr lang="fr-FR"/>
        </a:p>
      </dgm:t>
    </dgm:pt>
    <dgm:pt modelId="{F3CD6942-701A-3E4E-8495-5F7867936D48}" type="sibTrans" cxnId="{3A60430B-5C5F-1A4B-BA84-DD1FFC5745B4}">
      <dgm:prSet/>
      <dgm:spPr/>
      <dgm:t>
        <a:bodyPr/>
        <a:lstStyle/>
        <a:p>
          <a:endParaRPr lang="fr-FR"/>
        </a:p>
      </dgm:t>
    </dgm:pt>
    <dgm:pt modelId="{8AC3EBD6-0D75-2041-B315-BAD014128584}">
      <dgm:prSet custT="1"/>
      <dgm:spPr/>
      <dgm:t>
        <a:bodyPr/>
        <a:lstStyle/>
        <a:p>
          <a:pPr algn="just"/>
          <a:r>
            <a:rPr lang="fr-BE" sz="2800">
              <a:latin typeface="Arial" panose="020B0604020202020204" pitchFamily="34" charset="0"/>
              <a:cs typeface="Arial" panose="020B0604020202020204" pitchFamily="34" charset="0"/>
            </a:rPr>
            <a:t>La prise en charge des survivantes nécessite une approche holistique (médicale, psychologique, sociale, économique), </a:t>
          </a:r>
          <a:endParaRPr lang="fr-BE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5D18A3-A5AE-704B-BCB8-E8630966A72E}" type="parTrans" cxnId="{7484B52C-9479-5940-AD43-6EC0DC2C9AE5}">
      <dgm:prSet/>
      <dgm:spPr/>
    </dgm:pt>
    <dgm:pt modelId="{365208EE-F3B3-DB40-842B-BA5F44C08E8D}" type="sibTrans" cxnId="{7484B52C-9479-5940-AD43-6EC0DC2C9AE5}">
      <dgm:prSet/>
      <dgm:spPr/>
    </dgm:pt>
    <dgm:pt modelId="{BC4F5D70-5746-7948-A8BC-7DB44A4E1566}" type="pres">
      <dgm:prSet presAssocID="{05A6B832-1560-3748-8F5B-B2CB4DDE9D1F}" presName="linear" presStyleCnt="0">
        <dgm:presLayoutVars>
          <dgm:animLvl val="lvl"/>
          <dgm:resizeHandles val="exact"/>
        </dgm:presLayoutVars>
      </dgm:prSet>
      <dgm:spPr/>
    </dgm:pt>
    <dgm:pt modelId="{CF8B946F-B05C-F64E-81E7-722271C414DA}" type="pres">
      <dgm:prSet presAssocID="{205C3371-0835-8947-9B07-2F77C9940E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6B01F15-F98E-2F49-8843-438CF882125C}" type="pres">
      <dgm:prSet presAssocID="{4A21C54B-4851-2542-BF76-99A0D3733622}" presName="spacer" presStyleCnt="0"/>
      <dgm:spPr/>
    </dgm:pt>
    <dgm:pt modelId="{D4ECC6B1-06D9-214C-8721-4BEA5EAB5190}" type="pres">
      <dgm:prSet presAssocID="{C6E9B9DA-5A73-DA48-98E1-866EAED78ED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C6714B2-BFB3-4B4A-BC1B-F0F8D893D940}" type="pres">
      <dgm:prSet presAssocID="{20CE1F2D-B9F2-A24C-98B6-39F55B50CA1C}" presName="spacer" presStyleCnt="0"/>
      <dgm:spPr/>
    </dgm:pt>
    <dgm:pt modelId="{4FEF0F50-27C7-5746-9AF3-B512D147526C}" type="pres">
      <dgm:prSet presAssocID="{1E768AC7-5456-0F43-8475-B98B1BE1D9A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63537CB-734E-A643-B6C7-BA41DDF04B61}" type="pres">
      <dgm:prSet presAssocID="{F3CD6942-701A-3E4E-8495-5F7867936D48}" presName="spacer" presStyleCnt="0"/>
      <dgm:spPr/>
    </dgm:pt>
    <dgm:pt modelId="{03F5333E-745A-D24A-B06D-B3511ABB621A}" type="pres">
      <dgm:prSet presAssocID="{8AC3EBD6-0D75-2041-B315-BAD01412858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A60430B-5C5F-1A4B-BA84-DD1FFC5745B4}" srcId="{05A6B832-1560-3748-8F5B-B2CB4DDE9D1F}" destId="{1E768AC7-5456-0F43-8475-B98B1BE1D9A0}" srcOrd="2" destOrd="0" parTransId="{CD1B4D08-21F0-9F49-B16C-729513C2F234}" sibTransId="{F3CD6942-701A-3E4E-8495-5F7867936D48}"/>
    <dgm:cxn modelId="{7484B52C-9479-5940-AD43-6EC0DC2C9AE5}" srcId="{05A6B832-1560-3748-8F5B-B2CB4DDE9D1F}" destId="{8AC3EBD6-0D75-2041-B315-BAD014128584}" srcOrd="3" destOrd="0" parTransId="{BC5D18A3-A5AE-704B-BCB8-E8630966A72E}" sibTransId="{365208EE-F3B3-DB40-842B-BA5F44C08E8D}"/>
    <dgm:cxn modelId="{E2252757-24FA-444D-AE7F-69D9674C2CEC}" type="presOf" srcId="{C6E9B9DA-5A73-DA48-98E1-866EAED78ED7}" destId="{D4ECC6B1-06D9-214C-8721-4BEA5EAB5190}" srcOrd="0" destOrd="0" presId="urn:microsoft.com/office/officeart/2005/8/layout/vList2"/>
    <dgm:cxn modelId="{C7D6796C-0828-5F47-82CB-97644F29C0B4}" type="presOf" srcId="{1E768AC7-5456-0F43-8475-B98B1BE1D9A0}" destId="{4FEF0F50-27C7-5746-9AF3-B512D147526C}" srcOrd="0" destOrd="0" presId="urn:microsoft.com/office/officeart/2005/8/layout/vList2"/>
    <dgm:cxn modelId="{393D7A79-B4B2-AF45-BE4E-EA3D773CD560}" type="presOf" srcId="{05A6B832-1560-3748-8F5B-B2CB4DDE9D1F}" destId="{BC4F5D70-5746-7948-A8BC-7DB44A4E1566}" srcOrd="0" destOrd="0" presId="urn:microsoft.com/office/officeart/2005/8/layout/vList2"/>
    <dgm:cxn modelId="{1243A9BD-7FC2-B84E-9F80-669D167A1D21}" type="presOf" srcId="{205C3371-0835-8947-9B07-2F77C9940EA0}" destId="{CF8B946F-B05C-F64E-81E7-722271C414DA}" srcOrd="0" destOrd="0" presId="urn:microsoft.com/office/officeart/2005/8/layout/vList2"/>
    <dgm:cxn modelId="{ADF768BF-687A-A74C-AB9E-30DE920BF8BC}" srcId="{05A6B832-1560-3748-8F5B-B2CB4DDE9D1F}" destId="{C6E9B9DA-5A73-DA48-98E1-866EAED78ED7}" srcOrd="1" destOrd="0" parTransId="{B4243ED9-1A07-E848-A103-63E6EC29B0DF}" sibTransId="{20CE1F2D-B9F2-A24C-98B6-39F55B50CA1C}"/>
    <dgm:cxn modelId="{072E12D8-048A-6246-93DA-73FF80C3294D}" srcId="{05A6B832-1560-3748-8F5B-B2CB4DDE9D1F}" destId="{205C3371-0835-8947-9B07-2F77C9940EA0}" srcOrd="0" destOrd="0" parTransId="{8BFE364E-61B7-8848-BA7D-1429735FD76E}" sibTransId="{4A21C54B-4851-2542-BF76-99A0D3733622}"/>
    <dgm:cxn modelId="{B6212FF8-14C2-8246-98B0-0810A5CBBBD9}" type="presOf" srcId="{8AC3EBD6-0D75-2041-B315-BAD014128584}" destId="{03F5333E-745A-D24A-B06D-B3511ABB621A}" srcOrd="0" destOrd="0" presId="urn:microsoft.com/office/officeart/2005/8/layout/vList2"/>
    <dgm:cxn modelId="{F66CC151-5EF8-EF4B-9B8E-CCFB0685E03D}" type="presParOf" srcId="{BC4F5D70-5746-7948-A8BC-7DB44A4E1566}" destId="{CF8B946F-B05C-F64E-81E7-722271C414DA}" srcOrd="0" destOrd="0" presId="urn:microsoft.com/office/officeart/2005/8/layout/vList2"/>
    <dgm:cxn modelId="{C71D7536-2A49-B642-B416-26565455C386}" type="presParOf" srcId="{BC4F5D70-5746-7948-A8BC-7DB44A4E1566}" destId="{36B01F15-F98E-2F49-8843-438CF882125C}" srcOrd="1" destOrd="0" presId="urn:microsoft.com/office/officeart/2005/8/layout/vList2"/>
    <dgm:cxn modelId="{D2A29061-9701-1145-9864-876F8EE91DE3}" type="presParOf" srcId="{BC4F5D70-5746-7948-A8BC-7DB44A4E1566}" destId="{D4ECC6B1-06D9-214C-8721-4BEA5EAB5190}" srcOrd="2" destOrd="0" presId="urn:microsoft.com/office/officeart/2005/8/layout/vList2"/>
    <dgm:cxn modelId="{48B245D9-956D-7E45-810F-16335A45F923}" type="presParOf" srcId="{BC4F5D70-5746-7948-A8BC-7DB44A4E1566}" destId="{FC6714B2-BFB3-4B4A-BC1B-F0F8D893D940}" srcOrd="3" destOrd="0" presId="urn:microsoft.com/office/officeart/2005/8/layout/vList2"/>
    <dgm:cxn modelId="{05E4F022-6B4F-5849-82B4-BD5C76B11404}" type="presParOf" srcId="{BC4F5D70-5746-7948-A8BC-7DB44A4E1566}" destId="{4FEF0F50-27C7-5746-9AF3-B512D147526C}" srcOrd="4" destOrd="0" presId="urn:microsoft.com/office/officeart/2005/8/layout/vList2"/>
    <dgm:cxn modelId="{25670109-C8EA-9241-ACE4-0897F394CAEF}" type="presParOf" srcId="{BC4F5D70-5746-7948-A8BC-7DB44A4E1566}" destId="{B63537CB-734E-A643-B6C7-BA41DDF04B61}" srcOrd="5" destOrd="0" presId="urn:microsoft.com/office/officeart/2005/8/layout/vList2"/>
    <dgm:cxn modelId="{F8EF488B-4AB6-5241-87D0-C8E61CA3CE40}" type="presParOf" srcId="{BC4F5D70-5746-7948-A8BC-7DB44A4E1566}" destId="{03F5333E-745A-D24A-B06D-B3511ABB621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9AAEC4-43D5-034B-A110-905DE4F8A6E6}" type="doc">
      <dgm:prSet loTypeId="urn:microsoft.com/office/officeart/2005/8/layout/vList2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fr-FR"/>
        </a:p>
      </dgm:t>
    </dgm:pt>
    <dgm:pt modelId="{F83250F4-53A4-5345-82B1-695B2DA9DA10}">
      <dgm:prSet custT="1"/>
      <dgm:spPr/>
      <dgm:t>
        <a:bodyPr/>
        <a:lstStyle/>
        <a:p>
          <a:pPr algn="just"/>
          <a:r>
            <a:rPr lang="fr-BE" sz="2400" dirty="0">
              <a:latin typeface="Arial" panose="020B0604020202020204" pitchFamily="34" charset="0"/>
              <a:cs typeface="Arial" panose="020B0604020202020204" pitchFamily="34" charset="0"/>
            </a:rPr>
            <a:t>Le modèle « One Stop Center » de Panzi inclut un pilier socioéconomique pour faciliter la réintégration dans la communauté</a:t>
          </a:r>
        </a:p>
      </dgm:t>
    </dgm:pt>
    <dgm:pt modelId="{005CF2FB-967A-074C-B1BB-AC671D982598}" type="parTrans" cxnId="{3591B9F8-C28B-D94B-BCFD-F576F32B0D36}">
      <dgm:prSet/>
      <dgm:spPr/>
      <dgm:t>
        <a:bodyPr/>
        <a:lstStyle/>
        <a:p>
          <a:endParaRPr lang="fr-FR" sz="2400"/>
        </a:p>
      </dgm:t>
    </dgm:pt>
    <dgm:pt modelId="{8ADF5B38-7450-E04A-87EC-CD9075E271C7}" type="sibTrans" cxnId="{3591B9F8-C28B-D94B-BCFD-F576F32B0D36}">
      <dgm:prSet/>
      <dgm:spPr/>
      <dgm:t>
        <a:bodyPr/>
        <a:lstStyle/>
        <a:p>
          <a:endParaRPr lang="fr-FR" sz="2400"/>
        </a:p>
      </dgm:t>
    </dgm:pt>
    <dgm:pt modelId="{59F400CF-DCDD-9C45-8161-E83CEDF02D5C}">
      <dgm:prSet custT="1"/>
      <dgm:spPr/>
      <dgm:t>
        <a:bodyPr/>
        <a:lstStyle/>
        <a:p>
          <a:pPr algn="just"/>
          <a:r>
            <a:rPr lang="fr-BE" sz="2400" dirty="0">
              <a:latin typeface="Arial" panose="020B0604020202020204" pitchFamily="34" charset="0"/>
              <a:cs typeface="Arial" panose="020B0604020202020204" pitchFamily="34" charset="0"/>
            </a:rPr>
            <a:t>Bien que la Fondation Panzi soit pleinement engagée dans cette mission, de nombreuses contraintes peuvent entraver la réussite de la réintégration des victimes de violences sexuelle</a:t>
          </a:r>
        </a:p>
      </dgm:t>
    </dgm:pt>
    <dgm:pt modelId="{43EBFFC4-4257-A343-8706-2808FC5119B9}" type="parTrans" cxnId="{3E03DDBA-970A-D94A-9799-8C6F79A4BED9}">
      <dgm:prSet/>
      <dgm:spPr/>
      <dgm:t>
        <a:bodyPr/>
        <a:lstStyle/>
        <a:p>
          <a:endParaRPr lang="fr-FR" sz="2400"/>
        </a:p>
      </dgm:t>
    </dgm:pt>
    <dgm:pt modelId="{1E0CB08C-9327-114C-8296-190AE348D5A6}" type="sibTrans" cxnId="{3E03DDBA-970A-D94A-9799-8C6F79A4BED9}">
      <dgm:prSet/>
      <dgm:spPr/>
      <dgm:t>
        <a:bodyPr/>
        <a:lstStyle/>
        <a:p>
          <a:endParaRPr lang="fr-FR" sz="2400"/>
        </a:p>
      </dgm:t>
    </dgm:pt>
    <dgm:pt modelId="{F776FF6B-71C2-864A-854A-C88CB3573C58}">
      <dgm:prSet custT="1"/>
      <dgm:spPr/>
      <dgm:t>
        <a:bodyPr/>
        <a:lstStyle/>
        <a:p>
          <a:pPr algn="just"/>
          <a:r>
            <a:rPr lang="fr-BE" sz="2400" dirty="0">
              <a:latin typeface="Arial" panose="020B0604020202020204" pitchFamily="34" charset="0"/>
              <a:cs typeface="Arial" panose="020B0604020202020204" pitchFamily="34" charset="0"/>
            </a:rPr>
            <a:t>L’État congolais répond insuffisamment aux besoins, laissant un rôle majeur aux organisations (ex. Fondation/Hôpital Panzi)</a:t>
          </a:r>
        </a:p>
      </dgm:t>
    </dgm:pt>
    <dgm:pt modelId="{DD8516D6-2CC9-1446-BD1E-B44C70678B03}" type="parTrans" cxnId="{E2D709EE-4B8B-2246-A7FF-D1F276C5AB6F}">
      <dgm:prSet/>
      <dgm:spPr/>
      <dgm:t>
        <a:bodyPr/>
        <a:lstStyle/>
        <a:p>
          <a:endParaRPr lang="fr-FR" sz="2400"/>
        </a:p>
      </dgm:t>
    </dgm:pt>
    <dgm:pt modelId="{896A0AA7-FB2A-EF45-8718-B9FDDE3AB0BC}" type="sibTrans" cxnId="{E2D709EE-4B8B-2246-A7FF-D1F276C5AB6F}">
      <dgm:prSet/>
      <dgm:spPr/>
      <dgm:t>
        <a:bodyPr/>
        <a:lstStyle/>
        <a:p>
          <a:endParaRPr lang="fr-FR" sz="2400"/>
        </a:p>
      </dgm:t>
    </dgm:pt>
    <dgm:pt modelId="{BF6842F8-82EF-164E-B361-6F75BF0B3050}">
      <dgm:prSet custT="1"/>
      <dgm:spPr/>
      <dgm:t>
        <a:bodyPr/>
        <a:lstStyle/>
        <a:p>
          <a:pPr>
            <a:buNone/>
          </a:pPr>
          <a:r>
            <a:rPr lang="fr-BE" sz="2400" dirty="0">
              <a:latin typeface="Arial" panose="020B0604020202020204" pitchFamily="34" charset="0"/>
              <a:cs typeface="Arial" panose="020B0604020202020204" pitchFamily="34" charset="0"/>
            </a:rPr>
            <a:t>Comprendre les </a:t>
          </a:r>
          <a:r>
            <a:rPr lang="fr-BE" sz="2400" b="1" dirty="0">
              <a:latin typeface="Arial" panose="020B0604020202020204" pitchFamily="34" charset="0"/>
              <a:cs typeface="Arial" panose="020B0604020202020204" pitchFamily="34" charset="0"/>
            </a:rPr>
            <a:t>déterminants</a:t>
          </a:r>
          <a:r>
            <a:rPr lang="fr-BE" sz="2400" dirty="0">
              <a:latin typeface="Arial" panose="020B0604020202020204" pitchFamily="34" charset="0"/>
              <a:cs typeface="Arial" panose="020B0604020202020204" pitchFamily="34" charset="0"/>
            </a:rPr>
            <a:t> de cette réintégration est essentiel pour adapter les interventions.</a:t>
          </a:r>
        </a:p>
      </dgm:t>
    </dgm:pt>
    <dgm:pt modelId="{E71223A4-24EC-B940-A083-952DBEB091F5}" type="parTrans" cxnId="{832201BD-11BB-8E4D-A6EF-CFCE656A344F}">
      <dgm:prSet/>
      <dgm:spPr/>
      <dgm:t>
        <a:bodyPr/>
        <a:lstStyle/>
        <a:p>
          <a:endParaRPr lang="fr-FR" sz="2400"/>
        </a:p>
      </dgm:t>
    </dgm:pt>
    <dgm:pt modelId="{171265E6-92CD-C447-8BE2-A59CAAE5EA1F}" type="sibTrans" cxnId="{832201BD-11BB-8E4D-A6EF-CFCE656A344F}">
      <dgm:prSet/>
      <dgm:spPr/>
      <dgm:t>
        <a:bodyPr/>
        <a:lstStyle/>
        <a:p>
          <a:endParaRPr lang="fr-FR" sz="2400"/>
        </a:p>
      </dgm:t>
    </dgm:pt>
    <dgm:pt modelId="{77C309FF-119E-0C41-B421-74B74FED705D}" type="pres">
      <dgm:prSet presAssocID="{F19AAEC4-43D5-034B-A110-905DE4F8A6E6}" presName="linear" presStyleCnt="0">
        <dgm:presLayoutVars>
          <dgm:animLvl val="lvl"/>
          <dgm:resizeHandles val="exact"/>
        </dgm:presLayoutVars>
      </dgm:prSet>
      <dgm:spPr/>
    </dgm:pt>
    <dgm:pt modelId="{CB8579C1-DE94-BD47-ACA9-5502155C4FEB}" type="pres">
      <dgm:prSet presAssocID="{F776FF6B-71C2-864A-854A-C88CB3573C58}" presName="parentText" presStyleLbl="node1" presStyleIdx="0" presStyleCnt="4" custScaleY="126169" custLinFactNeighborX="-194" custLinFactNeighborY="81063">
        <dgm:presLayoutVars>
          <dgm:chMax val="0"/>
          <dgm:bulletEnabled val="1"/>
        </dgm:presLayoutVars>
      </dgm:prSet>
      <dgm:spPr/>
    </dgm:pt>
    <dgm:pt modelId="{EFB9162C-57C4-6F4C-AAE5-48520F30AF77}" type="pres">
      <dgm:prSet presAssocID="{896A0AA7-FB2A-EF45-8718-B9FDDE3AB0BC}" presName="spacer" presStyleCnt="0"/>
      <dgm:spPr/>
    </dgm:pt>
    <dgm:pt modelId="{E0512C7E-C5CE-C84C-A72C-7D663F7538B7}" type="pres">
      <dgm:prSet presAssocID="{F83250F4-53A4-5345-82B1-695B2DA9DA10}" presName="parentText" presStyleLbl="node1" presStyleIdx="1" presStyleCnt="4" custLinFactY="848" custLinFactNeighborX="26" custLinFactNeighborY="100000">
        <dgm:presLayoutVars>
          <dgm:chMax val="0"/>
          <dgm:bulletEnabled val="1"/>
        </dgm:presLayoutVars>
      </dgm:prSet>
      <dgm:spPr/>
    </dgm:pt>
    <dgm:pt modelId="{CFFB5C07-5A64-BD41-A948-F47DAB1D49F2}" type="pres">
      <dgm:prSet presAssocID="{8ADF5B38-7450-E04A-87EC-CD9075E271C7}" presName="spacer" presStyleCnt="0"/>
      <dgm:spPr/>
    </dgm:pt>
    <dgm:pt modelId="{771DC42E-301C-4748-9047-A0D7E66337FA}" type="pres">
      <dgm:prSet presAssocID="{59F400CF-DCDD-9C45-8161-E83CEDF02D5C}" presName="parentText" presStyleLbl="node1" presStyleIdx="2" presStyleCnt="4" custLinFactNeighborX="26" custLinFactNeighborY="47036">
        <dgm:presLayoutVars>
          <dgm:chMax val="0"/>
          <dgm:bulletEnabled val="1"/>
        </dgm:presLayoutVars>
      </dgm:prSet>
      <dgm:spPr/>
    </dgm:pt>
    <dgm:pt modelId="{4946DD53-8F3C-FB44-AAAB-961BE9BD233A}" type="pres">
      <dgm:prSet presAssocID="{1E0CB08C-9327-114C-8296-190AE348D5A6}" presName="spacer" presStyleCnt="0"/>
      <dgm:spPr/>
    </dgm:pt>
    <dgm:pt modelId="{72F83A7E-51DC-E346-A6E0-B6DD217E86C6}" type="pres">
      <dgm:prSet presAssocID="{BF6842F8-82EF-164E-B361-6F75BF0B3050}" presName="parentText" presStyleLbl="node1" presStyleIdx="3" presStyleCnt="4" custLinFactY="8520" custLinFactNeighborX="-132" custLinFactNeighborY="100000">
        <dgm:presLayoutVars>
          <dgm:chMax val="0"/>
          <dgm:bulletEnabled val="1"/>
        </dgm:presLayoutVars>
      </dgm:prSet>
      <dgm:spPr/>
    </dgm:pt>
  </dgm:ptLst>
  <dgm:cxnLst>
    <dgm:cxn modelId="{92815F05-A4A7-D94D-9492-B5663AC62FE1}" type="presOf" srcId="{59F400CF-DCDD-9C45-8161-E83CEDF02D5C}" destId="{771DC42E-301C-4748-9047-A0D7E66337FA}" srcOrd="0" destOrd="0" presId="urn:microsoft.com/office/officeart/2005/8/layout/vList2"/>
    <dgm:cxn modelId="{4402D516-D135-2E43-A515-685D26680A94}" type="presOf" srcId="{F83250F4-53A4-5345-82B1-695B2DA9DA10}" destId="{E0512C7E-C5CE-C84C-A72C-7D663F7538B7}" srcOrd="0" destOrd="0" presId="urn:microsoft.com/office/officeart/2005/8/layout/vList2"/>
    <dgm:cxn modelId="{36059420-0EA2-7D41-A5C5-292C798CA1B0}" type="presOf" srcId="{F19AAEC4-43D5-034B-A110-905DE4F8A6E6}" destId="{77C309FF-119E-0C41-B421-74B74FED705D}" srcOrd="0" destOrd="0" presId="urn:microsoft.com/office/officeart/2005/8/layout/vList2"/>
    <dgm:cxn modelId="{8F7BCC60-887E-5149-9FE1-4F3801C15851}" type="presOf" srcId="{F776FF6B-71C2-864A-854A-C88CB3573C58}" destId="{CB8579C1-DE94-BD47-ACA9-5502155C4FEB}" srcOrd="0" destOrd="0" presId="urn:microsoft.com/office/officeart/2005/8/layout/vList2"/>
    <dgm:cxn modelId="{3E03DDBA-970A-D94A-9799-8C6F79A4BED9}" srcId="{F19AAEC4-43D5-034B-A110-905DE4F8A6E6}" destId="{59F400CF-DCDD-9C45-8161-E83CEDF02D5C}" srcOrd="2" destOrd="0" parTransId="{43EBFFC4-4257-A343-8706-2808FC5119B9}" sibTransId="{1E0CB08C-9327-114C-8296-190AE348D5A6}"/>
    <dgm:cxn modelId="{832201BD-11BB-8E4D-A6EF-CFCE656A344F}" srcId="{F19AAEC4-43D5-034B-A110-905DE4F8A6E6}" destId="{BF6842F8-82EF-164E-B361-6F75BF0B3050}" srcOrd="3" destOrd="0" parTransId="{E71223A4-24EC-B940-A083-952DBEB091F5}" sibTransId="{171265E6-92CD-C447-8BE2-A59CAAE5EA1F}"/>
    <dgm:cxn modelId="{C355CFE6-9B98-DF4B-8A42-3390955C7586}" type="presOf" srcId="{BF6842F8-82EF-164E-B361-6F75BF0B3050}" destId="{72F83A7E-51DC-E346-A6E0-B6DD217E86C6}" srcOrd="0" destOrd="0" presId="urn:microsoft.com/office/officeart/2005/8/layout/vList2"/>
    <dgm:cxn modelId="{E2D709EE-4B8B-2246-A7FF-D1F276C5AB6F}" srcId="{F19AAEC4-43D5-034B-A110-905DE4F8A6E6}" destId="{F776FF6B-71C2-864A-854A-C88CB3573C58}" srcOrd="0" destOrd="0" parTransId="{DD8516D6-2CC9-1446-BD1E-B44C70678B03}" sibTransId="{896A0AA7-FB2A-EF45-8718-B9FDDE3AB0BC}"/>
    <dgm:cxn modelId="{3591B9F8-C28B-D94B-BCFD-F576F32B0D36}" srcId="{F19AAEC4-43D5-034B-A110-905DE4F8A6E6}" destId="{F83250F4-53A4-5345-82B1-695B2DA9DA10}" srcOrd="1" destOrd="0" parTransId="{005CF2FB-967A-074C-B1BB-AC671D982598}" sibTransId="{8ADF5B38-7450-E04A-87EC-CD9075E271C7}"/>
    <dgm:cxn modelId="{4CA821BC-CCA3-B042-A161-B7D7B8DEDA84}" type="presParOf" srcId="{77C309FF-119E-0C41-B421-74B74FED705D}" destId="{CB8579C1-DE94-BD47-ACA9-5502155C4FEB}" srcOrd="0" destOrd="0" presId="urn:microsoft.com/office/officeart/2005/8/layout/vList2"/>
    <dgm:cxn modelId="{414F24ED-2454-C44B-935E-0050E49365D3}" type="presParOf" srcId="{77C309FF-119E-0C41-B421-74B74FED705D}" destId="{EFB9162C-57C4-6F4C-AAE5-48520F30AF77}" srcOrd="1" destOrd="0" presId="urn:microsoft.com/office/officeart/2005/8/layout/vList2"/>
    <dgm:cxn modelId="{0DB78F97-9FBE-7746-BFA2-B58F4ABDA335}" type="presParOf" srcId="{77C309FF-119E-0C41-B421-74B74FED705D}" destId="{E0512C7E-C5CE-C84C-A72C-7D663F7538B7}" srcOrd="2" destOrd="0" presId="urn:microsoft.com/office/officeart/2005/8/layout/vList2"/>
    <dgm:cxn modelId="{D787B80E-AD6D-7540-9F89-09935CAF5F36}" type="presParOf" srcId="{77C309FF-119E-0C41-B421-74B74FED705D}" destId="{CFFB5C07-5A64-BD41-A948-F47DAB1D49F2}" srcOrd="3" destOrd="0" presId="urn:microsoft.com/office/officeart/2005/8/layout/vList2"/>
    <dgm:cxn modelId="{F28F7EF3-A661-854F-BED0-87BFDCB500A4}" type="presParOf" srcId="{77C309FF-119E-0C41-B421-74B74FED705D}" destId="{771DC42E-301C-4748-9047-A0D7E66337FA}" srcOrd="4" destOrd="0" presId="urn:microsoft.com/office/officeart/2005/8/layout/vList2"/>
    <dgm:cxn modelId="{563814B7-0E27-C14A-BB90-8A1E198EBFBF}" type="presParOf" srcId="{77C309FF-119E-0C41-B421-74B74FED705D}" destId="{4946DD53-8F3C-FB44-AAAB-961BE9BD233A}" srcOrd="5" destOrd="0" presId="urn:microsoft.com/office/officeart/2005/8/layout/vList2"/>
    <dgm:cxn modelId="{C9FAD6FD-3435-DD43-88A2-6ABA96FD8738}" type="presParOf" srcId="{77C309FF-119E-0C41-B421-74B74FED705D}" destId="{72F83A7E-51DC-E346-A6E0-B6DD217E86C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DFB236-AC6E-AC48-9BC4-18E2D84F7EE9}" type="doc">
      <dgm:prSet loTypeId="urn:microsoft.com/office/officeart/2016/7/layout/VerticalDownArrowProcess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BD32459-2014-D444-8BD1-DD952137D454}">
      <dgm:prSet/>
      <dgm:spPr/>
      <dgm:t>
        <a:bodyPr/>
        <a:lstStyle/>
        <a:p>
          <a:r>
            <a:rPr lang="fr-BE" b="1">
              <a:latin typeface="Arial" panose="020B0604020202020204" pitchFamily="34" charset="0"/>
              <a:cs typeface="Arial" panose="020B0604020202020204" pitchFamily="34" charset="0"/>
            </a:rPr>
            <a:t>Objectif général</a:t>
          </a:r>
          <a:endParaRPr lang="fr-B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A90D42-DD57-3547-A967-FFA3A3B02FEB}" type="parTrans" cxnId="{2563EC1D-FF33-2B45-B9B8-94704CF63935}">
      <dgm:prSet/>
      <dgm:spPr/>
      <dgm:t>
        <a:bodyPr/>
        <a:lstStyle/>
        <a:p>
          <a:endParaRPr lang="fr-FR"/>
        </a:p>
      </dgm:t>
    </dgm:pt>
    <dgm:pt modelId="{15EC6209-B987-904A-8336-28173D830BAF}" type="sibTrans" cxnId="{2563EC1D-FF33-2B45-B9B8-94704CF63935}">
      <dgm:prSet/>
      <dgm:spPr/>
      <dgm:t>
        <a:bodyPr/>
        <a:lstStyle/>
        <a:p>
          <a:endParaRPr lang="fr-FR"/>
        </a:p>
      </dgm:t>
    </dgm:pt>
    <dgm:pt modelId="{7C9437C6-2918-7F45-AC4E-5FED4C5508D8}">
      <dgm:prSet/>
      <dgm:spPr/>
      <dgm:t>
        <a:bodyPr/>
        <a:lstStyle/>
        <a:p>
          <a:r>
            <a:rPr lang="fr-BE" b="1">
              <a:latin typeface="Arial" panose="020B0604020202020204" pitchFamily="34" charset="0"/>
              <a:cs typeface="Arial" panose="020B0604020202020204" pitchFamily="34" charset="0"/>
            </a:rPr>
            <a:t>Objectifs spécifiques </a:t>
          </a:r>
          <a:endParaRPr lang="fr-B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94BA1E-A926-3C47-AECA-CBDC54E7CF1A}" type="parTrans" cxnId="{937D1C89-1D71-544B-B425-253CA58DAAEF}">
      <dgm:prSet/>
      <dgm:spPr/>
      <dgm:t>
        <a:bodyPr/>
        <a:lstStyle/>
        <a:p>
          <a:endParaRPr lang="fr-FR"/>
        </a:p>
      </dgm:t>
    </dgm:pt>
    <dgm:pt modelId="{21D3E605-0810-D344-B867-F38E5D3BC25A}" type="sibTrans" cxnId="{937D1C89-1D71-544B-B425-253CA58DAAEF}">
      <dgm:prSet/>
      <dgm:spPr/>
      <dgm:t>
        <a:bodyPr/>
        <a:lstStyle/>
        <a:p>
          <a:endParaRPr lang="fr-FR"/>
        </a:p>
      </dgm:t>
    </dgm:pt>
    <dgm:pt modelId="{A62162F5-EF56-3E4E-98F2-CA628F929AAF}">
      <dgm:prSet/>
      <dgm:spPr/>
      <dgm:t>
        <a:bodyPr/>
        <a:lstStyle/>
        <a:p>
          <a:r>
            <a:rPr lang="fr-BE" b="1" dirty="0"/>
            <a:t>Question de recherche </a:t>
          </a:r>
          <a:endParaRPr lang="fr-BE" dirty="0"/>
        </a:p>
      </dgm:t>
    </dgm:pt>
    <dgm:pt modelId="{BDD9BED9-7005-4349-A31A-7EF13DE2C50F}" type="parTrans" cxnId="{C664CBA2-6FA2-8B4F-BFE8-30ABCAA4FC5A}">
      <dgm:prSet/>
      <dgm:spPr/>
      <dgm:t>
        <a:bodyPr/>
        <a:lstStyle/>
        <a:p>
          <a:endParaRPr lang="fr-FR"/>
        </a:p>
      </dgm:t>
    </dgm:pt>
    <dgm:pt modelId="{4938000E-4CC8-6342-BF35-69632BE6212F}" type="sibTrans" cxnId="{C664CBA2-6FA2-8B4F-BFE8-30ABCAA4FC5A}">
      <dgm:prSet/>
      <dgm:spPr/>
      <dgm:t>
        <a:bodyPr/>
        <a:lstStyle/>
        <a:p>
          <a:endParaRPr lang="fr-FR"/>
        </a:p>
      </dgm:t>
    </dgm:pt>
    <dgm:pt modelId="{8DB776B8-09F0-654D-AF46-A1991647D6DA}">
      <dgm:prSet custT="1"/>
      <dgm:spPr/>
      <dgm:t>
        <a:bodyPr/>
        <a:lstStyle/>
        <a:p>
          <a:pPr algn="just"/>
          <a:r>
            <a:rPr lang="fr-BE" sz="2000" dirty="0">
              <a:latin typeface="Arial" panose="020B0604020202020204" pitchFamily="34" charset="0"/>
              <a:cs typeface="Arial" panose="020B0604020202020204" pitchFamily="34" charset="0"/>
            </a:rPr>
            <a:t>Identifier les facteurs associés à la réintégration socioéconomique des femmes survivantes de violences sexuelles à l’Est de la RDC</a:t>
          </a:r>
          <a:endParaRPr lang="fr-F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CDEB55-9622-BB41-8DB9-DC6F4BCEF708}" type="parTrans" cxnId="{DF85A7A3-C772-4546-A244-A916F231FFC9}">
      <dgm:prSet/>
      <dgm:spPr/>
      <dgm:t>
        <a:bodyPr/>
        <a:lstStyle/>
        <a:p>
          <a:endParaRPr lang="fr-FR"/>
        </a:p>
      </dgm:t>
    </dgm:pt>
    <dgm:pt modelId="{82C71479-0755-3C42-BABA-066FFBE020A2}" type="sibTrans" cxnId="{DF85A7A3-C772-4546-A244-A916F231FFC9}">
      <dgm:prSet/>
      <dgm:spPr/>
      <dgm:t>
        <a:bodyPr/>
        <a:lstStyle/>
        <a:p>
          <a:endParaRPr lang="fr-FR"/>
        </a:p>
      </dgm:t>
    </dgm:pt>
    <dgm:pt modelId="{3C419AA2-7589-824D-8BA4-53DF717DD251}">
      <dgm:prSet custT="1"/>
      <dgm:spPr/>
      <dgm:t>
        <a:bodyPr/>
        <a:lstStyle/>
        <a:p>
          <a:pPr algn="just"/>
          <a:r>
            <a:rPr lang="fr-BE" sz="2000" dirty="0">
              <a:latin typeface="Arial" panose="020B0604020202020204" pitchFamily="34" charset="0"/>
              <a:cs typeface="Arial" panose="020B0604020202020204" pitchFamily="34" charset="0"/>
            </a:rPr>
            <a:t>Décrire le profil socio-démographique des survivantes</a:t>
          </a:r>
          <a:endParaRPr lang="fr-F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ACFE1F-048E-A749-9E53-AEAFAA7BA705}" type="parTrans" cxnId="{F48F121D-79BB-7F4E-BE5B-F31B41F93646}">
      <dgm:prSet/>
      <dgm:spPr/>
      <dgm:t>
        <a:bodyPr/>
        <a:lstStyle/>
        <a:p>
          <a:endParaRPr lang="fr-FR"/>
        </a:p>
      </dgm:t>
    </dgm:pt>
    <dgm:pt modelId="{9E930C5B-EE50-3A4D-8FB0-E4C8877FE13C}" type="sibTrans" cxnId="{F48F121D-79BB-7F4E-BE5B-F31B41F93646}">
      <dgm:prSet/>
      <dgm:spPr/>
      <dgm:t>
        <a:bodyPr/>
        <a:lstStyle/>
        <a:p>
          <a:endParaRPr lang="fr-FR"/>
        </a:p>
      </dgm:t>
    </dgm:pt>
    <dgm:pt modelId="{DA090D6E-CBEC-2C44-A719-39E4B913100C}">
      <dgm:prSet custT="1"/>
      <dgm:spPr/>
      <dgm:t>
        <a:bodyPr/>
        <a:lstStyle/>
        <a:p>
          <a:pPr algn="just"/>
          <a:r>
            <a:rPr lang="fr-BE" sz="2000" dirty="0">
              <a:latin typeface="Arial" panose="020B0604020202020204" pitchFamily="34" charset="0"/>
              <a:cs typeface="Arial" panose="020B0604020202020204" pitchFamily="34" charset="0"/>
            </a:rPr>
            <a:t>Documenter les facteurs </a:t>
          </a:r>
          <a:r>
            <a:rPr lang="fr-BE" sz="2000" b="1" dirty="0">
              <a:latin typeface="Arial" panose="020B0604020202020204" pitchFamily="34" charset="0"/>
              <a:cs typeface="Arial" panose="020B0604020202020204" pitchFamily="34" charset="0"/>
            </a:rPr>
            <a:t>facilitateurs</a:t>
          </a:r>
          <a:r>
            <a:rPr lang="fr-BE" sz="2000" dirty="0">
              <a:latin typeface="Arial" panose="020B0604020202020204" pitchFamily="34" charset="0"/>
              <a:cs typeface="Arial" panose="020B0604020202020204" pitchFamily="34" charset="0"/>
            </a:rPr>
            <a:t> et </a:t>
          </a:r>
          <a:r>
            <a:rPr lang="fr-BE" sz="2000" b="1" dirty="0">
              <a:latin typeface="Arial" panose="020B0604020202020204" pitchFamily="34" charset="0"/>
              <a:cs typeface="Arial" panose="020B0604020202020204" pitchFamily="34" charset="0"/>
            </a:rPr>
            <a:t>obstacles</a:t>
          </a:r>
          <a:r>
            <a:rPr lang="fr-BE" sz="2000" dirty="0">
              <a:latin typeface="Arial" panose="020B0604020202020204" pitchFamily="34" charset="0"/>
              <a:cs typeface="Arial" panose="020B0604020202020204" pitchFamily="34" charset="0"/>
            </a:rPr>
            <a:t> de la réintégration socioéconomique</a:t>
          </a:r>
          <a:endParaRPr lang="fr-F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451BE3-AA0C-804D-98FF-9EFFB0BF6D1F}" type="parTrans" cxnId="{7A5D6A7B-6758-924F-808D-C4A7D08B7DA7}">
      <dgm:prSet/>
      <dgm:spPr/>
      <dgm:t>
        <a:bodyPr/>
        <a:lstStyle/>
        <a:p>
          <a:endParaRPr lang="fr-FR"/>
        </a:p>
      </dgm:t>
    </dgm:pt>
    <dgm:pt modelId="{556F3652-E05E-9647-89D2-89EBE7465DF6}" type="sibTrans" cxnId="{7A5D6A7B-6758-924F-808D-C4A7D08B7DA7}">
      <dgm:prSet/>
      <dgm:spPr/>
      <dgm:t>
        <a:bodyPr/>
        <a:lstStyle/>
        <a:p>
          <a:endParaRPr lang="fr-FR"/>
        </a:p>
      </dgm:t>
    </dgm:pt>
    <dgm:pt modelId="{FE477E64-B730-6645-9FAA-159DDDEB49D2}">
      <dgm:prSet custT="1"/>
      <dgm:spPr/>
      <dgm:t>
        <a:bodyPr/>
        <a:lstStyle/>
        <a:p>
          <a:pPr algn="just"/>
          <a:r>
            <a:rPr lang="fr-BE" sz="2000" dirty="0">
              <a:latin typeface="Arial" panose="020B0604020202020204" pitchFamily="34" charset="0"/>
              <a:cs typeface="Arial" panose="020B0604020202020204" pitchFamily="34" charset="0"/>
            </a:rPr>
            <a:t>Proposer des pistes d’amélioration des interventions socioéconomiques à partir des résultats</a:t>
          </a:r>
          <a:endParaRPr lang="fr-FR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5248A4-F546-B944-B662-5A62D4115208}" type="parTrans" cxnId="{1D13A83C-8D39-364D-B002-1F019360A640}">
      <dgm:prSet/>
      <dgm:spPr/>
      <dgm:t>
        <a:bodyPr/>
        <a:lstStyle/>
        <a:p>
          <a:endParaRPr lang="fr-FR"/>
        </a:p>
      </dgm:t>
    </dgm:pt>
    <dgm:pt modelId="{892E1AEE-D545-824B-9E15-4F3A64365E47}" type="sibTrans" cxnId="{1D13A83C-8D39-364D-B002-1F019360A640}">
      <dgm:prSet/>
      <dgm:spPr/>
      <dgm:t>
        <a:bodyPr/>
        <a:lstStyle/>
        <a:p>
          <a:endParaRPr lang="fr-FR"/>
        </a:p>
      </dgm:t>
    </dgm:pt>
    <dgm:pt modelId="{CFAC3444-1932-E445-A08C-F12E93754B8B}">
      <dgm:prSet custT="1"/>
      <dgm:spPr/>
      <dgm:t>
        <a:bodyPr/>
        <a:lstStyle/>
        <a:p>
          <a:pPr algn="just"/>
          <a:r>
            <a:rPr lang="fr-FR" sz="2000" dirty="0">
              <a:latin typeface="Arial" panose="020B0604020202020204" pitchFamily="34" charset="0"/>
              <a:cs typeface="Arial" panose="020B0604020202020204" pitchFamily="34" charset="0"/>
            </a:rPr>
            <a:t>Quels facteurs qui facilitent ou entravent la réintégration socioéconomique des survivantes de violences sexuelles à l’Est de la RDC? </a:t>
          </a:r>
        </a:p>
      </dgm:t>
    </dgm:pt>
    <dgm:pt modelId="{937863E3-6823-A04A-834F-2AD760027E7A}" type="parTrans" cxnId="{DBB9C386-85A3-AB4D-B712-484D5176E395}">
      <dgm:prSet/>
      <dgm:spPr/>
      <dgm:t>
        <a:bodyPr/>
        <a:lstStyle/>
        <a:p>
          <a:endParaRPr lang="fr-FR"/>
        </a:p>
      </dgm:t>
    </dgm:pt>
    <dgm:pt modelId="{16DE79EB-8FDA-AC4E-955A-40D0FB86B079}" type="sibTrans" cxnId="{DBB9C386-85A3-AB4D-B712-484D5176E395}">
      <dgm:prSet/>
      <dgm:spPr/>
      <dgm:t>
        <a:bodyPr/>
        <a:lstStyle/>
        <a:p>
          <a:endParaRPr lang="fr-FR"/>
        </a:p>
      </dgm:t>
    </dgm:pt>
    <dgm:pt modelId="{451D2A73-60C8-8E40-998F-383B6D100C4A}" type="pres">
      <dgm:prSet presAssocID="{C8DFB236-AC6E-AC48-9BC4-18E2D84F7EE9}" presName="Name0" presStyleCnt="0">
        <dgm:presLayoutVars>
          <dgm:dir/>
          <dgm:animLvl val="lvl"/>
          <dgm:resizeHandles val="exact"/>
        </dgm:presLayoutVars>
      </dgm:prSet>
      <dgm:spPr/>
    </dgm:pt>
    <dgm:pt modelId="{217B82FF-A427-BA40-B90C-895F34691F88}" type="pres">
      <dgm:prSet presAssocID="{A62162F5-EF56-3E4E-98F2-CA628F929AAF}" presName="boxAndChildren" presStyleCnt="0"/>
      <dgm:spPr/>
    </dgm:pt>
    <dgm:pt modelId="{CC3F7768-7AB3-6D4F-8E71-498677518E11}" type="pres">
      <dgm:prSet presAssocID="{A62162F5-EF56-3E4E-98F2-CA628F929AAF}" presName="parentTextBox" presStyleLbl="alignNode1" presStyleIdx="0" presStyleCnt="3"/>
      <dgm:spPr/>
    </dgm:pt>
    <dgm:pt modelId="{EBB87A78-2C43-B44F-88A6-975B15345DE7}" type="pres">
      <dgm:prSet presAssocID="{A62162F5-EF56-3E4E-98F2-CA628F929AAF}" presName="descendantBox" presStyleLbl="bgAccFollowNode1" presStyleIdx="0" presStyleCnt="3"/>
      <dgm:spPr/>
    </dgm:pt>
    <dgm:pt modelId="{1F4C2B68-51F8-914E-890F-F6387030D09C}" type="pres">
      <dgm:prSet presAssocID="{21D3E605-0810-D344-B867-F38E5D3BC25A}" presName="sp" presStyleCnt="0"/>
      <dgm:spPr/>
    </dgm:pt>
    <dgm:pt modelId="{233BAC6F-D2FA-3249-96DE-7229851D756E}" type="pres">
      <dgm:prSet presAssocID="{7C9437C6-2918-7F45-AC4E-5FED4C5508D8}" presName="arrowAndChildren" presStyleCnt="0"/>
      <dgm:spPr/>
    </dgm:pt>
    <dgm:pt modelId="{D5C922CB-F4D8-7347-9263-DFD19290967B}" type="pres">
      <dgm:prSet presAssocID="{7C9437C6-2918-7F45-AC4E-5FED4C5508D8}" presName="parentTextArrow" presStyleLbl="node1" presStyleIdx="0" presStyleCnt="0"/>
      <dgm:spPr/>
    </dgm:pt>
    <dgm:pt modelId="{C0E93AE8-3FC3-2849-8900-7E9D5B8BC156}" type="pres">
      <dgm:prSet presAssocID="{7C9437C6-2918-7F45-AC4E-5FED4C5508D8}" presName="arrow" presStyleLbl="alignNode1" presStyleIdx="1" presStyleCnt="3"/>
      <dgm:spPr/>
    </dgm:pt>
    <dgm:pt modelId="{50EDFCD0-F263-AB41-9F04-3F15DDFC070F}" type="pres">
      <dgm:prSet presAssocID="{7C9437C6-2918-7F45-AC4E-5FED4C5508D8}" presName="descendantArrow" presStyleLbl="bgAccFollowNode1" presStyleIdx="1" presStyleCnt="3" custScaleY="184654"/>
      <dgm:spPr/>
    </dgm:pt>
    <dgm:pt modelId="{004B0758-83F1-564F-A6AF-B0D2AC09878B}" type="pres">
      <dgm:prSet presAssocID="{15EC6209-B987-904A-8336-28173D830BAF}" presName="sp" presStyleCnt="0"/>
      <dgm:spPr/>
    </dgm:pt>
    <dgm:pt modelId="{F72F128A-CD79-484E-B5A6-A56D32280BD6}" type="pres">
      <dgm:prSet presAssocID="{DBD32459-2014-D444-8BD1-DD952137D454}" presName="arrowAndChildren" presStyleCnt="0"/>
      <dgm:spPr/>
    </dgm:pt>
    <dgm:pt modelId="{21CF58E1-EE24-064B-AD25-DB86B30D0F07}" type="pres">
      <dgm:prSet presAssocID="{DBD32459-2014-D444-8BD1-DD952137D454}" presName="parentTextArrow" presStyleLbl="node1" presStyleIdx="0" presStyleCnt="0"/>
      <dgm:spPr/>
    </dgm:pt>
    <dgm:pt modelId="{78FD9586-7DF8-4647-B05C-61640675DF86}" type="pres">
      <dgm:prSet presAssocID="{DBD32459-2014-D444-8BD1-DD952137D454}" presName="arrow" presStyleLbl="alignNode1" presStyleIdx="2" presStyleCnt="3"/>
      <dgm:spPr/>
    </dgm:pt>
    <dgm:pt modelId="{3BBFDA95-E35F-F945-9EF8-9F52DBD25B18}" type="pres">
      <dgm:prSet presAssocID="{DBD32459-2014-D444-8BD1-DD952137D454}" presName="descendantArrow" presStyleLbl="bgAccFollowNode1" presStyleIdx="2" presStyleCnt="3"/>
      <dgm:spPr/>
    </dgm:pt>
  </dgm:ptLst>
  <dgm:cxnLst>
    <dgm:cxn modelId="{10520A09-6DE7-D943-AA2F-4248B02B3F15}" type="presOf" srcId="{CFAC3444-1932-E445-A08C-F12E93754B8B}" destId="{EBB87A78-2C43-B44F-88A6-975B15345DE7}" srcOrd="0" destOrd="0" presId="urn:microsoft.com/office/officeart/2016/7/layout/VerticalDownArrowProcess"/>
    <dgm:cxn modelId="{F48F121D-79BB-7F4E-BE5B-F31B41F93646}" srcId="{7C9437C6-2918-7F45-AC4E-5FED4C5508D8}" destId="{3C419AA2-7589-824D-8BA4-53DF717DD251}" srcOrd="0" destOrd="0" parTransId="{5AACFE1F-048E-A749-9E53-AEAFAA7BA705}" sibTransId="{9E930C5B-EE50-3A4D-8FB0-E4C8877FE13C}"/>
    <dgm:cxn modelId="{2563EC1D-FF33-2B45-B9B8-94704CF63935}" srcId="{C8DFB236-AC6E-AC48-9BC4-18E2D84F7EE9}" destId="{DBD32459-2014-D444-8BD1-DD952137D454}" srcOrd="0" destOrd="0" parTransId="{53A90D42-DD57-3547-A967-FFA3A3B02FEB}" sibTransId="{15EC6209-B987-904A-8336-28173D830BAF}"/>
    <dgm:cxn modelId="{3ED15022-DC04-734F-B685-28E9A19E3AA0}" type="presOf" srcId="{DBD32459-2014-D444-8BD1-DD952137D454}" destId="{78FD9586-7DF8-4647-B05C-61640675DF86}" srcOrd="1" destOrd="0" presId="urn:microsoft.com/office/officeart/2016/7/layout/VerticalDownArrowProcess"/>
    <dgm:cxn modelId="{E168822E-AAF1-4E43-BB27-D12DB9016678}" type="presOf" srcId="{7C9437C6-2918-7F45-AC4E-5FED4C5508D8}" destId="{D5C922CB-F4D8-7347-9263-DFD19290967B}" srcOrd="0" destOrd="0" presId="urn:microsoft.com/office/officeart/2016/7/layout/VerticalDownArrowProcess"/>
    <dgm:cxn modelId="{622B2234-AA96-6E48-A373-B7AD5923C91A}" type="presOf" srcId="{FE477E64-B730-6645-9FAA-159DDDEB49D2}" destId="{50EDFCD0-F263-AB41-9F04-3F15DDFC070F}" srcOrd="0" destOrd="2" presId="urn:microsoft.com/office/officeart/2016/7/layout/VerticalDownArrowProcess"/>
    <dgm:cxn modelId="{1D13A83C-8D39-364D-B002-1F019360A640}" srcId="{7C9437C6-2918-7F45-AC4E-5FED4C5508D8}" destId="{FE477E64-B730-6645-9FAA-159DDDEB49D2}" srcOrd="2" destOrd="0" parTransId="{945248A4-F546-B944-B662-5A62D4115208}" sibTransId="{892E1AEE-D545-824B-9E15-4F3A64365E47}"/>
    <dgm:cxn modelId="{CFE65A5C-CA05-8A41-A077-6BE1ACCB8BCE}" type="presOf" srcId="{3C419AA2-7589-824D-8BA4-53DF717DD251}" destId="{50EDFCD0-F263-AB41-9F04-3F15DDFC070F}" srcOrd="0" destOrd="0" presId="urn:microsoft.com/office/officeart/2016/7/layout/VerticalDownArrowProcess"/>
    <dgm:cxn modelId="{D50AAC73-2ADB-5243-AF02-2DBD32A89A7B}" type="presOf" srcId="{C8DFB236-AC6E-AC48-9BC4-18E2D84F7EE9}" destId="{451D2A73-60C8-8E40-998F-383B6D100C4A}" srcOrd="0" destOrd="0" presId="urn:microsoft.com/office/officeart/2016/7/layout/VerticalDownArrowProcess"/>
    <dgm:cxn modelId="{7A5D6A7B-6758-924F-808D-C4A7D08B7DA7}" srcId="{7C9437C6-2918-7F45-AC4E-5FED4C5508D8}" destId="{DA090D6E-CBEC-2C44-A719-39E4B913100C}" srcOrd="1" destOrd="0" parTransId="{63451BE3-AA0C-804D-98FF-9EFFB0BF6D1F}" sibTransId="{556F3652-E05E-9647-89D2-89EBE7465DF6}"/>
    <dgm:cxn modelId="{4FB7507C-B3AC-1443-83F5-04E4E8F8FD94}" type="presOf" srcId="{DA090D6E-CBEC-2C44-A719-39E4B913100C}" destId="{50EDFCD0-F263-AB41-9F04-3F15DDFC070F}" srcOrd="0" destOrd="1" presId="urn:microsoft.com/office/officeart/2016/7/layout/VerticalDownArrowProcess"/>
    <dgm:cxn modelId="{3DC38C84-F600-584B-B3C1-76A5B061DF59}" type="presOf" srcId="{A62162F5-EF56-3E4E-98F2-CA628F929AAF}" destId="{CC3F7768-7AB3-6D4F-8E71-498677518E11}" srcOrd="0" destOrd="0" presId="urn:microsoft.com/office/officeart/2016/7/layout/VerticalDownArrowProcess"/>
    <dgm:cxn modelId="{DBB9C386-85A3-AB4D-B712-484D5176E395}" srcId="{A62162F5-EF56-3E4E-98F2-CA628F929AAF}" destId="{CFAC3444-1932-E445-A08C-F12E93754B8B}" srcOrd="0" destOrd="0" parTransId="{937863E3-6823-A04A-834F-2AD760027E7A}" sibTransId="{16DE79EB-8FDA-AC4E-955A-40D0FB86B079}"/>
    <dgm:cxn modelId="{937D1C89-1D71-544B-B425-253CA58DAAEF}" srcId="{C8DFB236-AC6E-AC48-9BC4-18E2D84F7EE9}" destId="{7C9437C6-2918-7F45-AC4E-5FED4C5508D8}" srcOrd="1" destOrd="0" parTransId="{1894BA1E-A926-3C47-AECA-CBDC54E7CF1A}" sibTransId="{21D3E605-0810-D344-B867-F38E5D3BC25A}"/>
    <dgm:cxn modelId="{3C438789-99B5-FE41-B57C-C3860D8C338B}" type="presOf" srcId="{8DB776B8-09F0-654D-AF46-A1991647D6DA}" destId="{3BBFDA95-E35F-F945-9EF8-9F52DBD25B18}" srcOrd="0" destOrd="0" presId="urn:microsoft.com/office/officeart/2016/7/layout/VerticalDownArrowProcess"/>
    <dgm:cxn modelId="{C664CBA2-6FA2-8B4F-BFE8-30ABCAA4FC5A}" srcId="{C8DFB236-AC6E-AC48-9BC4-18E2D84F7EE9}" destId="{A62162F5-EF56-3E4E-98F2-CA628F929AAF}" srcOrd="2" destOrd="0" parTransId="{BDD9BED9-7005-4349-A31A-7EF13DE2C50F}" sibTransId="{4938000E-4CC8-6342-BF35-69632BE6212F}"/>
    <dgm:cxn modelId="{DF85A7A3-C772-4546-A244-A916F231FFC9}" srcId="{DBD32459-2014-D444-8BD1-DD952137D454}" destId="{8DB776B8-09F0-654D-AF46-A1991647D6DA}" srcOrd="0" destOrd="0" parTransId="{5ECDEB55-9622-BB41-8DB9-DC6F4BCEF708}" sibTransId="{82C71479-0755-3C42-BABA-066FFBE020A2}"/>
    <dgm:cxn modelId="{B50CA8F9-F9A2-4042-A845-F52269ED3793}" type="presOf" srcId="{7C9437C6-2918-7F45-AC4E-5FED4C5508D8}" destId="{C0E93AE8-3FC3-2849-8900-7E9D5B8BC156}" srcOrd="1" destOrd="0" presId="urn:microsoft.com/office/officeart/2016/7/layout/VerticalDownArrowProcess"/>
    <dgm:cxn modelId="{1956A2FD-561A-DF4C-BB02-ACA2A41963C8}" type="presOf" srcId="{DBD32459-2014-D444-8BD1-DD952137D454}" destId="{21CF58E1-EE24-064B-AD25-DB86B30D0F07}" srcOrd="0" destOrd="0" presId="urn:microsoft.com/office/officeart/2016/7/layout/VerticalDownArrowProcess"/>
    <dgm:cxn modelId="{1F8EC4A6-A4BF-7945-91F1-C80E68D76B0F}" type="presParOf" srcId="{451D2A73-60C8-8E40-998F-383B6D100C4A}" destId="{217B82FF-A427-BA40-B90C-895F34691F88}" srcOrd="0" destOrd="0" presId="urn:microsoft.com/office/officeart/2016/7/layout/VerticalDownArrowProcess"/>
    <dgm:cxn modelId="{6B8E84CE-D28F-8C4C-BD38-3669DF408E90}" type="presParOf" srcId="{217B82FF-A427-BA40-B90C-895F34691F88}" destId="{CC3F7768-7AB3-6D4F-8E71-498677518E11}" srcOrd="0" destOrd="0" presId="urn:microsoft.com/office/officeart/2016/7/layout/VerticalDownArrowProcess"/>
    <dgm:cxn modelId="{2D49C710-4308-3C44-B832-80983FBF3FF8}" type="presParOf" srcId="{217B82FF-A427-BA40-B90C-895F34691F88}" destId="{EBB87A78-2C43-B44F-88A6-975B15345DE7}" srcOrd="1" destOrd="0" presId="urn:microsoft.com/office/officeart/2016/7/layout/VerticalDownArrowProcess"/>
    <dgm:cxn modelId="{E69313FC-DFD1-9148-BCF7-BBB8D866F4D1}" type="presParOf" srcId="{451D2A73-60C8-8E40-998F-383B6D100C4A}" destId="{1F4C2B68-51F8-914E-890F-F6387030D09C}" srcOrd="1" destOrd="0" presId="urn:microsoft.com/office/officeart/2016/7/layout/VerticalDownArrowProcess"/>
    <dgm:cxn modelId="{E1B35B77-D172-2F45-8065-DE49BD3BA599}" type="presParOf" srcId="{451D2A73-60C8-8E40-998F-383B6D100C4A}" destId="{233BAC6F-D2FA-3249-96DE-7229851D756E}" srcOrd="2" destOrd="0" presId="urn:microsoft.com/office/officeart/2016/7/layout/VerticalDownArrowProcess"/>
    <dgm:cxn modelId="{0B66497B-D296-C749-BE68-68AC200ADD7D}" type="presParOf" srcId="{233BAC6F-D2FA-3249-96DE-7229851D756E}" destId="{D5C922CB-F4D8-7347-9263-DFD19290967B}" srcOrd="0" destOrd="0" presId="urn:microsoft.com/office/officeart/2016/7/layout/VerticalDownArrowProcess"/>
    <dgm:cxn modelId="{67F1F0F2-36D0-E847-989D-333E3D8ACCB8}" type="presParOf" srcId="{233BAC6F-D2FA-3249-96DE-7229851D756E}" destId="{C0E93AE8-3FC3-2849-8900-7E9D5B8BC156}" srcOrd="1" destOrd="0" presId="urn:microsoft.com/office/officeart/2016/7/layout/VerticalDownArrowProcess"/>
    <dgm:cxn modelId="{9FAFA6B5-704F-BD46-9C7B-44AFD0D7D1CF}" type="presParOf" srcId="{233BAC6F-D2FA-3249-96DE-7229851D756E}" destId="{50EDFCD0-F263-AB41-9F04-3F15DDFC070F}" srcOrd="2" destOrd="0" presId="urn:microsoft.com/office/officeart/2016/7/layout/VerticalDownArrowProcess"/>
    <dgm:cxn modelId="{DF243C5F-C214-DA4F-9786-647DC289B2FF}" type="presParOf" srcId="{451D2A73-60C8-8E40-998F-383B6D100C4A}" destId="{004B0758-83F1-564F-A6AF-B0D2AC09878B}" srcOrd="3" destOrd="0" presId="urn:microsoft.com/office/officeart/2016/7/layout/VerticalDownArrowProcess"/>
    <dgm:cxn modelId="{3378FCD2-81CC-F243-8F0D-A6232EEE7EE8}" type="presParOf" srcId="{451D2A73-60C8-8E40-998F-383B6D100C4A}" destId="{F72F128A-CD79-484E-B5A6-A56D32280BD6}" srcOrd="4" destOrd="0" presId="urn:microsoft.com/office/officeart/2016/7/layout/VerticalDownArrowProcess"/>
    <dgm:cxn modelId="{5C54A75B-E9D0-AC45-AB24-470FD3D5A30C}" type="presParOf" srcId="{F72F128A-CD79-484E-B5A6-A56D32280BD6}" destId="{21CF58E1-EE24-064B-AD25-DB86B30D0F07}" srcOrd="0" destOrd="0" presId="urn:microsoft.com/office/officeart/2016/7/layout/VerticalDownArrowProcess"/>
    <dgm:cxn modelId="{DF62D45F-F99F-FF47-8505-CB5395ADE006}" type="presParOf" srcId="{F72F128A-CD79-484E-B5A6-A56D32280BD6}" destId="{78FD9586-7DF8-4647-B05C-61640675DF86}" srcOrd="1" destOrd="0" presId="urn:microsoft.com/office/officeart/2016/7/layout/VerticalDownArrowProcess"/>
    <dgm:cxn modelId="{CC06C9BD-8C06-254A-ABB0-01C422F4E1BD}" type="presParOf" srcId="{F72F128A-CD79-484E-B5A6-A56D32280BD6}" destId="{3BBFDA95-E35F-F945-9EF8-9F52DBD25B18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A726675-F7DB-484B-B27E-9E01DEF526E1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fr-FR"/>
        </a:p>
      </dgm:t>
    </dgm:pt>
    <dgm:pt modelId="{69555CD1-82DA-0D49-B895-F6CA772BCA69}">
      <dgm:prSet custT="1"/>
      <dgm:spPr/>
      <dgm:t>
        <a:bodyPr/>
        <a:lstStyle/>
        <a:p>
          <a:r>
            <a:rPr lang="fr-BE" sz="2400" b="1" dirty="0">
              <a:latin typeface="Arial" panose="020B0604020202020204" pitchFamily="34" charset="0"/>
              <a:cs typeface="Arial" panose="020B0604020202020204" pitchFamily="34" charset="0"/>
            </a:rPr>
            <a:t>Approche : qualitative</a:t>
          </a:r>
          <a:r>
            <a:rPr lang="fr-BE" sz="2400" dirty="0">
              <a:latin typeface="Arial" panose="020B0604020202020204" pitchFamily="34" charset="0"/>
              <a:cs typeface="Arial" panose="020B0604020202020204" pitchFamily="34" charset="0"/>
            </a:rPr>
            <a:t> (entretiens) pour comprendre les </a:t>
          </a:r>
          <a:r>
            <a:rPr lang="fr-BE" sz="2400" b="0" dirty="0">
              <a:latin typeface="Arial" panose="020B0604020202020204" pitchFamily="34" charset="0"/>
              <a:cs typeface="Arial" panose="020B0604020202020204" pitchFamily="34" charset="0"/>
            </a:rPr>
            <a:t>facteurs de de la réintégration à partir des récits d’expérience.</a:t>
          </a:r>
        </a:p>
      </dgm:t>
    </dgm:pt>
    <dgm:pt modelId="{ADEB76C1-B14D-6545-9E01-35E3014299F9}" type="parTrans" cxnId="{5CA8D845-DB6D-4848-B6A7-35948B920DCF}">
      <dgm:prSet/>
      <dgm:spPr/>
      <dgm:t>
        <a:bodyPr/>
        <a:lstStyle/>
        <a:p>
          <a:endParaRPr lang="fr-FR"/>
        </a:p>
      </dgm:t>
    </dgm:pt>
    <dgm:pt modelId="{40DF0BE2-5981-9B44-8336-15CC2444755D}" type="sibTrans" cxnId="{5CA8D845-DB6D-4848-B6A7-35948B920DCF}">
      <dgm:prSet/>
      <dgm:spPr/>
      <dgm:t>
        <a:bodyPr/>
        <a:lstStyle/>
        <a:p>
          <a:endParaRPr lang="fr-FR"/>
        </a:p>
      </dgm:t>
    </dgm:pt>
    <dgm:pt modelId="{BE9F00F8-C72D-0543-AC18-43B9D195E4F2}">
      <dgm:prSet custT="1"/>
      <dgm:spPr/>
      <dgm:t>
        <a:bodyPr/>
        <a:lstStyle/>
        <a:p>
          <a:pPr algn="just"/>
          <a:r>
            <a:rPr lang="fr-BE" sz="2400" b="1" dirty="0">
              <a:latin typeface="Arial" panose="020B0604020202020204" pitchFamily="34" charset="0"/>
              <a:cs typeface="Arial" panose="020B0604020202020204" pitchFamily="34" charset="0"/>
            </a:rPr>
            <a:t>Lieu : Sud-Kivu (Kabare, </a:t>
          </a:r>
          <a:r>
            <a:rPr lang="fr-BE" sz="2400" b="1" dirty="0" err="1">
              <a:latin typeface="Arial" panose="020B0604020202020204" pitchFamily="34" charset="0"/>
              <a:cs typeface="Arial" panose="020B0604020202020204" pitchFamily="34" charset="0"/>
            </a:rPr>
            <a:t>Kalehe</a:t>
          </a:r>
          <a:r>
            <a:rPr lang="fr-BE" sz="2400" b="1" dirty="0">
              <a:latin typeface="Arial" panose="020B0604020202020204" pitchFamily="34" charset="0"/>
              <a:cs typeface="Arial" panose="020B0604020202020204" pitchFamily="34" charset="0"/>
            </a:rPr>
            <a:t>, Uvira</a:t>
          </a:r>
          <a:r>
            <a:rPr lang="fr-BE" sz="2400" dirty="0">
              <a:latin typeface="Arial" panose="020B0604020202020204" pitchFamily="34" charset="0"/>
              <a:cs typeface="Arial" panose="020B0604020202020204" pitchFamily="34" charset="0"/>
            </a:rPr>
            <a:t>).province marquée par les conflits et une forte prévalence de violences sexuelles, zones de retour des survivantes.</a:t>
          </a:r>
        </a:p>
      </dgm:t>
    </dgm:pt>
    <dgm:pt modelId="{5D503FBA-B085-AD40-9B2D-E4DD21CB468D}" type="parTrans" cxnId="{AD42C206-9963-ED4C-BAB2-177CAF98DE14}">
      <dgm:prSet/>
      <dgm:spPr/>
      <dgm:t>
        <a:bodyPr/>
        <a:lstStyle/>
        <a:p>
          <a:endParaRPr lang="fr-FR"/>
        </a:p>
      </dgm:t>
    </dgm:pt>
    <dgm:pt modelId="{CB7A4A61-B312-5B4A-8175-13BB00A3B039}" type="sibTrans" cxnId="{AD42C206-9963-ED4C-BAB2-177CAF98DE14}">
      <dgm:prSet/>
      <dgm:spPr/>
      <dgm:t>
        <a:bodyPr/>
        <a:lstStyle/>
        <a:p>
          <a:endParaRPr lang="fr-FR"/>
        </a:p>
      </dgm:t>
    </dgm:pt>
    <dgm:pt modelId="{37D9C0AC-89EE-7B46-9B22-19D313625297}">
      <dgm:prSet custT="1"/>
      <dgm:spPr/>
      <dgm:t>
        <a:bodyPr/>
        <a:lstStyle/>
        <a:p>
          <a:pPr algn="just"/>
          <a:r>
            <a:rPr lang="fr-BE" sz="2400" b="1" dirty="0">
              <a:latin typeface="Arial" panose="020B0604020202020204" pitchFamily="34" charset="0"/>
              <a:cs typeface="Arial" panose="020B0604020202020204" pitchFamily="34" charset="0"/>
            </a:rPr>
            <a:t>Échantillon : 60 survivantes, critères: Survivantes, avoir été pris en charge par la FP, Être consentante </a:t>
          </a:r>
          <a:endParaRPr lang="fr-BE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52EBD4-139D-7048-90FA-4AAEDD76A3B2}" type="parTrans" cxnId="{F120B893-CC63-1046-B449-BB542F4C23C3}">
      <dgm:prSet/>
      <dgm:spPr/>
      <dgm:t>
        <a:bodyPr/>
        <a:lstStyle/>
        <a:p>
          <a:endParaRPr lang="fr-FR"/>
        </a:p>
      </dgm:t>
    </dgm:pt>
    <dgm:pt modelId="{64D12CCE-F7B2-2644-9079-CF8B1ED5409F}" type="sibTrans" cxnId="{F120B893-CC63-1046-B449-BB542F4C23C3}">
      <dgm:prSet/>
      <dgm:spPr/>
      <dgm:t>
        <a:bodyPr/>
        <a:lstStyle/>
        <a:p>
          <a:endParaRPr lang="fr-FR"/>
        </a:p>
      </dgm:t>
    </dgm:pt>
    <dgm:pt modelId="{E8C6CCD7-D62D-D84A-A766-C57748996FBA}">
      <dgm:prSet custT="1"/>
      <dgm:spPr/>
      <dgm:t>
        <a:bodyPr/>
        <a:lstStyle/>
        <a:p>
          <a:pPr algn="just">
            <a:buNone/>
          </a:pPr>
          <a:r>
            <a:rPr lang="fr-BE" sz="2400" b="1" dirty="0">
              <a:latin typeface="Arial" panose="020B0604020202020204" pitchFamily="34" charset="0"/>
              <a:cs typeface="Arial" panose="020B0604020202020204" pitchFamily="34" charset="0"/>
            </a:rPr>
            <a:t>Guide d’entretien: </a:t>
          </a:r>
          <a:r>
            <a:rPr lang="fr-BE" sz="2400" b="0" dirty="0">
              <a:latin typeface="Arial" panose="020B0604020202020204" pitchFamily="34" charset="0"/>
              <a:cs typeface="Arial" panose="020B0604020202020204" pitchFamily="34" charset="0"/>
            </a:rPr>
            <a:t>caractéristiques sociodémographiques, expériences et parcours de réintégration (levier et freins)</a:t>
          </a:r>
          <a:endParaRPr lang="fr-BE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E45F1E-E003-3347-9C51-052883CA5F14}" type="parTrans" cxnId="{F03045B9-6CCD-ED41-84E8-2A870A1FFE45}">
      <dgm:prSet/>
      <dgm:spPr/>
      <dgm:t>
        <a:bodyPr/>
        <a:lstStyle/>
        <a:p>
          <a:endParaRPr lang="fr-FR"/>
        </a:p>
      </dgm:t>
    </dgm:pt>
    <dgm:pt modelId="{CCEF823C-7B76-2C49-B63D-82E0CFCBA91C}" type="sibTrans" cxnId="{F03045B9-6CCD-ED41-84E8-2A870A1FFE45}">
      <dgm:prSet/>
      <dgm:spPr/>
      <dgm:t>
        <a:bodyPr/>
        <a:lstStyle/>
        <a:p>
          <a:endParaRPr lang="fr-FR"/>
        </a:p>
      </dgm:t>
    </dgm:pt>
    <dgm:pt modelId="{B5BD536D-C259-9941-B5B1-4022C4FDE05F}">
      <dgm:prSet custT="1"/>
      <dgm:spPr/>
      <dgm:t>
        <a:bodyPr/>
        <a:lstStyle/>
        <a:p>
          <a:pPr algn="just">
            <a:buNone/>
          </a:pPr>
          <a:r>
            <a:rPr lang="fr-BE" sz="2400" b="0" dirty="0">
              <a:latin typeface="Arial" panose="020B0604020202020204" pitchFamily="34" charset="0"/>
              <a:cs typeface="Arial" panose="020B0604020202020204" pitchFamily="34" charset="0"/>
            </a:rPr>
            <a:t>Analyse de contenu  </a:t>
          </a:r>
          <a:endParaRPr lang="fr-BE" sz="2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921373-0CAB-064D-BA1F-4B096B0F2CA4}" type="parTrans" cxnId="{36550448-40BC-3A48-9741-23C9F80D58F0}">
      <dgm:prSet/>
      <dgm:spPr/>
      <dgm:t>
        <a:bodyPr/>
        <a:lstStyle/>
        <a:p>
          <a:endParaRPr lang="fr-FR"/>
        </a:p>
      </dgm:t>
    </dgm:pt>
    <dgm:pt modelId="{9B926F87-9C2E-9949-9D8B-3D9AF342380C}" type="sibTrans" cxnId="{36550448-40BC-3A48-9741-23C9F80D58F0}">
      <dgm:prSet/>
      <dgm:spPr/>
      <dgm:t>
        <a:bodyPr/>
        <a:lstStyle/>
        <a:p>
          <a:endParaRPr lang="fr-FR"/>
        </a:p>
      </dgm:t>
    </dgm:pt>
    <dgm:pt modelId="{34D44D7B-52E6-FA47-981C-9271F87A55D0}" type="pres">
      <dgm:prSet presAssocID="{AA726675-F7DB-484B-B27E-9E01DEF526E1}" presName="linear" presStyleCnt="0">
        <dgm:presLayoutVars>
          <dgm:animLvl val="lvl"/>
          <dgm:resizeHandles val="exact"/>
        </dgm:presLayoutVars>
      </dgm:prSet>
      <dgm:spPr/>
    </dgm:pt>
    <dgm:pt modelId="{B97229F8-82CC-974F-A3F0-BA482700A035}" type="pres">
      <dgm:prSet presAssocID="{69555CD1-82DA-0D49-B895-F6CA772BCA6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6D1F93A-0CCD-744D-BD3A-88C9ADD81428}" type="pres">
      <dgm:prSet presAssocID="{40DF0BE2-5981-9B44-8336-15CC2444755D}" presName="spacer" presStyleCnt="0"/>
      <dgm:spPr/>
    </dgm:pt>
    <dgm:pt modelId="{86180424-B499-DC41-92F0-2860D6F74E35}" type="pres">
      <dgm:prSet presAssocID="{BE9F00F8-C72D-0543-AC18-43B9D195E4F2}" presName="parentText" presStyleLbl="node1" presStyleIdx="1" presStyleCnt="5" custLinFactNeighborX="-270" custLinFactNeighborY="-16270">
        <dgm:presLayoutVars>
          <dgm:chMax val="0"/>
          <dgm:bulletEnabled val="1"/>
        </dgm:presLayoutVars>
      </dgm:prSet>
      <dgm:spPr/>
    </dgm:pt>
    <dgm:pt modelId="{C2A71BE5-8137-254C-A78B-4A968EFA437A}" type="pres">
      <dgm:prSet presAssocID="{CB7A4A61-B312-5B4A-8175-13BB00A3B039}" presName="spacer" presStyleCnt="0"/>
      <dgm:spPr/>
    </dgm:pt>
    <dgm:pt modelId="{DD521D9B-B4FB-9B4B-AD71-3F85611B3BFF}" type="pres">
      <dgm:prSet presAssocID="{37D9C0AC-89EE-7B46-9B22-19D313625297}" presName="parentText" presStyleLbl="node1" presStyleIdx="2" presStyleCnt="5" custLinFactNeighborY="-37167">
        <dgm:presLayoutVars>
          <dgm:chMax val="0"/>
          <dgm:bulletEnabled val="1"/>
        </dgm:presLayoutVars>
      </dgm:prSet>
      <dgm:spPr/>
    </dgm:pt>
    <dgm:pt modelId="{21BF26F3-D976-9E4D-B83E-3DB232F003CD}" type="pres">
      <dgm:prSet presAssocID="{64D12CCE-F7B2-2644-9079-CF8B1ED5409F}" presName="spacer" presStyleCnt="0"/>
      <dgm:spPr/>
    </dgm:pt>
    <dgm:pt modelId="{BF8DD632-17BB-AF45-B9D9-D6369F3F8376}" type="pres">
      <dgm:prSet presAssocID="{E8C6CCD7-D62D-D84A-A766-C57748996FBA}" presName="parentText" presStyleLbl="node1" presStyleIdx="3" presStyleCnt="5" custLinFactNeighborX="1176" custLinFactNeighborY="-37178">
        <dgm:presLayoutVars>
          <dgm:chMax val="0"/>
          <dgm:bulletEnabled val="1"/>
        </dgm:presLayoutVars>
      </dgm:prSet>
      <dgm:spPr/>
    </dgm:pt>
    <dgm:pt modelId="{92B29349-E26F-864A-854E-E9AA300D79DA}" type="pres">
      <dgm:prSet presAssocID="{CCEF823C-7B76-2C49-B63D-82E0CFCBA91C}" presName="spacer" presStyleCnt="0"/>
      <dgm:spPr/>
    </dgm:pt>
    <dgm:pt modelId="{C1CED27D-B0E3-FD4C-A4D8-ED852B2DE0BE}" type="pres">
      <dgm:prSet presAssocID="{B5BD536D-C259-9941-B5B1-4022C4FDE05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D85C005-148A-594C-94D7-D7E42B8C1BAC}" type="presOf" srcId="{AA726675-F7DB-484B-B27E-9E01DEF526E1}" destId="{34D44D7B-52E6-FA47-981C-9271F87A55D0}" srcOrd="0" destOrd="0" presId="urn:microsoft.com/office/officeart/2005/8/layout/vList2"/>
    <dgm:cxn modelId="{AD42C206-9963-ED4C-BAB2-177CAF98DE14}" srcId="{AA726675-F7DB-484B-B27E-9E01DEF526E1}" destId="{BE9F00F8-C72D-0543-AC18-43B9D195E4F2}" srcOrd="1" destOrd="0" parTransId="{5D503FBA-B085-AD40-9B2D-E4DD21CB468D}" sibTransId="{CB7A4A61-B312-5B4A-8175-13BB00A3B039}"/>
    <dgm:cxn modelId="{56889D29-DCBE-854D-B547-3ACF1D2135E5}" type="presOf" srcId="{BE9F00F8-C72D-0543-AC18-43B9D195E4F2}" destId="{86180424-B499-DC41-92F0-2860D6F74E35}" srcOrd="0" destOrd="0" presId="urn:microsoft.com/office/officeart/2005/8/layout/vList2"/>
    <dgm:cxn modelId="{1A1AB845-71F4-5B48-BA07-DB062DDF0613}" type="presOf" srcId="{E8C6CCD7-D62D-D84A-A766-C57748996FBA}" destId="{BF8DD632-17BB-AF45-B9D9-D6369F3F8376}" srcOrd="0" destOrd="0" presId="urn:microsoft.com/office/officeart/2005/8/layout/vList2"/>
    <dgm:cxn modelId="{5CA8D845-DB6D-4848-B6A7-35948B920DCF}" srcId="{AA726675-F7DB-484B-B27E-9E01DEF526E1}" destId="{69555CD1-82DA-0D49-B895-F6CA772BCA69}" srcOrd="0" destOrd="0" parTransId="{ADEB76C1-B14D-6545-9E01-35E3014299F9}" sibTransId="{40DF0BE2-5981-9B44-8336-15CC2444755D}"/>
    <dgm:cxn modelId="{36550448-40BC-3A48-9741-23C9F80D58F0}" srcId="{AA726675-F7DB-484B-B27E-9E01DEF526E1}" destId="{B5BD536D-C259-9941-B5B1-4022C4FDE05F}" srcOrd="4" destOrd="0" parTransId="{CD921373-0CAB-064D-BA1F-4B096B0F2CA4}" sibTransId="{9B926F87-9C2E-9949-9D8B-3D9AF342380C}"/>
    <dgm:cxn modelId="{07AC6E55-A2F1-FA45-B740-375F5AF73454}" type="presOf" srcId="{69555CD1-82DA-0D49-B895-F6CA772BCA69}" destId="{B97229F8-82CC-974F-A3F0-BA482700A035}" srcOrd="0" destOrd="0" presId="urn:microsoft.com/office/officeart/2005/8/layout/vList2"/>
    <dgm:cxn modelId="{F120B893-CC63-1046-B449-BB542F4C23C3}" srcId="{AA726675-F7DB-484B-B27E-9E01DEF526E1}" destId="{37D9C0AC-89EE-7B46-9B22-19D313625297}" srcOrd="2" destOrd="0" parTransId="{AF52EBD4-139D-7048-90FA-4AAEDD76A3B2}" sibTransId="{64D12CCE-F7B2-2644-9079-CF8B1ED5409F}"/>
    <dgm:cxn modelId="{DC3B60AB-340C-0443-9516-CF786BF9EB8C}" type="presOf" srcId="{B5BD536D-C259-9941-B5B1-4022C4FDE05F}" destId="{C1CED27D-B0E3-FD4C-A4D8-ED852B2DE0BE}" srcOrd="0" destOrd="0" presId="urn:microsoft.com/office/officeart/2005/8/layout/vList2"/>
    <dgm:cxn modelId="{F03045B9-6CCD-ED41-84E8-2A870A1FFE45}" srcId="{AA726675-F7DB-484B-B27E-9E01DEF526E1}" destId="{E8C6CCD7-D62D-D84A-A766-C57748996FBA}" srcOrd="3" destOrd="0" parTransId="{C6E45F1E-E003-3347-9C51-052883CA5F14}" sibTransId="{CCEF823C-7B76-2C49-B63D-82E0CFCBA91C}"/>
    <dgm:cxn modelId="{8C4B5BF4-3946-0141-9AE9-52CF5483BF97}" type="presOf" srcId="{37D9C0AC-89EE-7B46-9B22-19D313625297}" destId="{DD521D9B-B4FB-9B4B-AD71-3F85611B3BFF}" srcOrd="0" destOrd="0" presId="urn:microsoft.com/office/officeart/2005/8/layout/vList2"/>
    <dgm:cxn modelId="{58EACFA9-6FE6-B642-9731-3CE7805161BF}" type="presParOf" srcId="{34D44D7B-52E6-FA47-981C-9271F87A55D0}" destId="{B97229F8-82CC-974F-A3F0-BA482700A035}" srcOrd="0" destOrd="0" presId="urn:microsoft.com/office/officeart/2005/8/layout/vList2"/>
    <dgm:cxn modelId="{5AB852E1-BA9A-2241-92F7-BD360E66DFC6}" type="presParOf" srcId="{34D44D7B-52E6-FA47-981C-9271F87A55D0}" destId="{A6D1F93A-0CCD-744D-BD3A-88C9ADD81428}" srcOrd="1" destOrd="0" presId="urn:microsoft.com/office/officeart/2005/8/layout/vList2"/>
    <dgm:cxn modelId="{E71CECDD-5841-1740-8FBF-373CF699C153}" type="presParOf" srcId="{34D44D7B-52E6-FA47-981C-9271F87A55D0}" destId="{86180424-B499-DC41-92F0-2860D6F74E35}" srcOrd="2" destOrd="0" presId="urn:microsoft.com/office/officeart/2005/8/layout/vList2"/>
    <dgm:cxn modelId="{FC2B1243-F82D-B648-AAB9-4381F3F99912}" type="presParOf" srcId="{34D44D7B-52E6-FA47-981C-9271F87A55D0}" destId="{C2A71BE5-8137-254C-A78B-4A968EFA437A}" srcOrd="3" destOrd="0" presId="urn:microsoft.com/office/officeart/2005/8/layout/vList2"/>
    <dgm:cxn modelId="{E95DB604-780E-0C48-8B49-78FB5B6A712B}" type="presParOf" srcId="{34D44D7B-52E6-FA47-981C-9271F87A55D0}" destId="{DD521D9B-B4FB-9B4B-AD71-3F85611B3BFF}" srcOrd="4" destOrd="0" presId="urn:microsoft.com/office/officeart/2005/8/layout/vList2"/>
    <dgm:cxn modelId="{8402B9F2-5BCC-1642-B651-F4B2C0415F7A}" type="presParOf" srcId="{34D44D7B-52E6-FA47-981C-9271F87A55D0}" destId="{21BF26F3-D976-9E4D-B83E-3DB232F003CD}" srcOrd="5" destOrd="0" presId="urn:microsoft.com/office/officeart/2005/8/layout/vList2"/>
    <dgm:cxn modelId="{2B9D35C0-F5F9-3849-A5B3-122A35A00587}" type="presParOf" srcId="{34D44D7B-52E6-FA47-981C-9271F87A55D0}" destId="{BF8DD632-17BB-AF45-B9D9-D6369F3F8376}" srcOrd="6" destOrd="0" presId="urn:microsoft.com/office/officeart/2005/8/layout/vList2"/>
    <dgm:cxn modelId="{DAD926C2-00A7-E94F-8AE9-6543E1D94D70}" type="presParOf" srcId="{34D44D7B-52E6-FA47-981C-9271F87A55D0}" destId="{92B29349-E26F-864A-854E-E9AA300D79DA}" srcOrd="7" destOrd="0" presId="urn:microsoft.com/office/officeart/2005/8/layout/vList2"/>
    <dgm:cxn modelId="{D4BD7243-184E-7A41-B388-AFF750AE53C5}" type="presParOf" srcId="{34D44D7B-52E6-FA47-981C-9271F87A55D0}" destId="{C1CED27D-B0E3-FD4C-A4D8-ED852B2DE0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9ED5089-9CB2-A346-9973-C889A7F64DF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6A590D3-B86A-0A4C-BC0D-48A274D983DB}">
      <dgm:prSet/>
      <dgm:spPr/>
      <dgm:t>
        <a:bodyPr/>
        <a:lstStyle/>
        <a:p>
          <a:pPr algn="just"/>
          <a:r>
            <a:rPr lang="fr-FR" b="1" dirty="0">
              <a:latin typeface="Arial" panose="020B0604020202020204" pitchFamily="34" charset="0"/>
              <a:cs typeface="Arial" panose="020B0604020202020204" pitchFamily="34" charset="0"/>
            </a:rPr>
            <a:t>Facteurs liés aux capacités individuelles</a:t>
          </a:r>
          <a:endParaRPr lang="fr-B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C194A5-2488-784B-ADCA-DC0A28E47E2C}" type="parTrans" cxnId="{45095719-DBE5-6446-8187-386608BA14F9}">
      <dgm:prSet/>
      <dgm:spPr/>
      <dgm:t>
        <a:bodyPr/>
        <a:lstStyle/>
        <a:p>
          <a:endParaRPr lang="fr-FR"/>
        </a:p>
      </dgm:t>
    </dgm:pt>
    <dgm:pt modelId="{21272BCC-2333-7044-BBDB-5F1961B63713}" type="sibTrans" cxnId="{45095719-DBE5-6446-8187-386608BA14F9}">
      <dgm:prSet/>
      <dgm:spPr/>
      <dgm:t>
        <a:bodyPr/>
        <a:lstStyle/>
        <a:p>
          <a:endParaRPr lang="fr-FR"/>
        </a:p>
      </dgm:t>
    </dgm:pt>
    <dgm:pt modelId="{55D675B5-C890-A44F-8F92-565078319AD0}">
      <dgm:prSet/>
      <dgm:spPr/>
      <dgm:t>
        <a:bodyPr/>
        <a:lstStyle/>
        <a:p>
          <a:pPr algn="just"/>
          <a:r>
            <a:rPr lang="fr-FR" b="1" dirty="0">
              <a:latin typeface="Arial" panose="020B0604020202020204" pitchFamily="34" charset="0"/>
              <a:cs typeface="Arial" panose="020B0604020202020204" pitchFamily="34" charset="0"/>
            </a:rPr>
            <a:t>Ressources économiques </a:t>
          </a:r>
          <a:endParaRPr lang="fr-B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318904-F110-B542-B151-0892DA0E9CFB}" type="parTrans" cxnId="{11E1EB89-E038-C543-821C-1825C815C514}">
      <dgm:prSet/>
      <dgm:spPr/>
      <dgm:t>
        <a:bodyPr/>
        <a:lstStyle/>
        <a:p>
          <a:endParaRPr lang="fr-FR"/>
        </a:p>
      </dgm:t>
    </dgm:pt>
    <dgm:pt modelId="{1E6872F7-3BAD-E545-B56F-822154FB8B5F}" type="sibTrans" cxnId="{11E1EB89-E038-C543-821C-1825C815C514}">
      <dgm:prSet/>
      <dgm:spPr/>
      <dgm:t>
        <a:bodyPr/>
        <a:lstStyle/>
        <a:p>
          <a:endParaRPr lang="fr-FR"/>
        </a:p>
      </dgm:t>
    </dgm:pt>
    <dgm:pt modelId="{A86358A9-58AF-7C49-AB89-93756D9ED3B0}">
      <dgm:prSet/>
      <dgm:spPr/>
      <dgm:t>
        <a:bodyPr/>
        <a:lstStyle/>
        <a:p>
          <a:pPr algn="just"/>
          <a:r>
            <a:rPr lang="fr-FR" b="1" dirty="0">
              <a:latin typeface="Arial" panose="020B0604020202020204" pitchFamily="34" charset="0"/>
              <a:cs typeface="Arial" panose="020B0604020202020204" pitchFamily="34" charset="0"/>
            </a:rPr>
            <a:t>Environnement social </a:t>
          </a:r>
          <a:endParaRPr lang="fr-B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9CE5C7-D42D-B748-9671-15105017186D}" type="parTrans" cxnId="{C4E633DE-2391-9A43-A8AB-0867B32C0B2C}">
      <dgm:prSet/>
      <dgm:spPr/>
      <dgm:t>
        <a:bodyPr/>
        <a:lstStyle/>
        <a:p>
          <a:endParaRPr lang="fr-FR"/>
        </a:p>
      </dgm:t>
    </dgm:pt>
    <dgm:pt modelId="{957C10DA-E9FE-9D42-B6F3-7CE8A04A5E34}" type="sibTrans" cxnId="{C4E633DE-2391-9A43-A8AB-0867B32C0B2C}">
      <dgm:prSet/>
      <dgm:spPr/>
      <dgm:t>
        <a:bodyPr/>
        <a:lstStyle/>
        <a:p>
          <a:endParaRPr lang="fr-FR"/>
        </a:p>
      </dgm:t>
    </dgm:pt>
    <dgm:pt modelId="{D3CEA0F5-4BCD-2045-BC9E-D6C7CD64559B}" type="pres">
      <dgm:prSet presAssocID="{99ED5089-9CB2-A346-9973-C889A7F64DFD}" presName="Name0" presStyleCnt="0">
        <dgm:presLayoutVars>
          <dgm:dir/>
          <dgm:animLvl val="lvl"/>
          <dgm:resizeHandles val="exact"/>
        </dgm:presLayoutVars>
      </dgm:prSet>
      <dgm:spPr/>
    </dgm:pt>
    <dgm:pt modelId="{DD079146-5052-B443-B740-9519AB9BF5A2}" type="pres">
      <dgm:prSet presAssocID="{46A590D3-B86A-0A4C-BC0D-48A274D983DB}" presName="composite" presStyleCnt="0"/>
      <dgm:spPr/>
    </dgm:pt>
    <dgm:pt modelId="{1FACDA32-75AF-D846-A42E-68B65EECEA90}" type="pres">
      <dgm:prSet presAssocID="{46A590D3-B86A-0A4C-BC0D-48A274D983DB}" presName="parTx" presStyleLbl="alignNode1" presStyleIdx="0" presStyleCnt="3" custLinFactNeighborX="-1196" custLinFactNeighborY="-36347">
        <dgm:presLayoutVars>
          <dgm:chMax val="0"/>
          <dgm:chPref val="0"/>
          <dgm:bulletEnabled val="1"/>
        </dgm:presLayoutVars>
      </dgm:prSet>
      <dgm:spPr/>
    </dgm:pt>
    <dgm:pt modelId="{C989047C-5515-3842-9AEB-3634EFB5748D}" type="pres">
      <dgm:prSet presAssocID="{46A590D3-B86A-0A4C-BC0D-48A274D983DB}" presName="desTx" presStyleLbl="alignAccFollowNode1" presStyleIdx="0" presStyleCnt="3" custScaleX="100155" custScaleY="204337" custLinFactNeighborX="-1196" custLinFactNeighborY="33932">
        <dgm:presLayoutVars>
          <dgm:bulletEnabled val="1"/>
        </dgm:presLayoutVars>
      </dgm:prSet>
      <dgm:spPr/>
    </dgm:pt>
    <dgm:pt modelId="{AB2E3977-6930-134D-BDF5-427CE9D2CC1A}" type="pres">
      <dgm:prSet presAssocID="{21272BCC-2333-7044-BBDB-5F1961B63713}" presName="space" presStyleCnt="0"/>
      <dgm:spPr/>
    </dgm:pt>
    <dgm:pt modelId="{2CEC1FF9-7179-FA4F-B43E-0ACB0C30625E}" type="pres">
      <dgm:prSet presAssocID="{55D675B5-C890-A44F-8F92-565078319AD0}" presName="composite" presStyleCnt="0"/>
      <dgm:spPr/>
    </dgm:pt>
    <dgm:pt modelId="{DCE35F4C-52B0-B14E-995B-8C295A6FC24A}" type="pres">
      <dgm:prSet presAssocID="{55D675B5-C890-A44F-8F92-565078319AD0}" presName="parTx" presStyleLbl="alignNode1" presStyleIdx="1" presStyleCnt="3" custLinFactNeighborX="-6561" custLinFactNeighborY="-44640">
        <dgm:presLayoutVars>
          <dgm:chMax val="0"/>
          <dgm:chPref val="0"/>
          <dgm:bulletEnabled val="1"/>
        </dgm:presLayoutVars>
      </dgm:prSet>
      <dgm:spPr/>
    </dgm:pt>
    <dgm:pt modelId="{397EAEFC-E938-E644-9D5C-EA614526210E}" type="pres">
      <dgm:prSet presAssocID="{55D675B5-C890-A44F-8F92-565078319AD0}" presName="desTx" presStyleLbl="alignAccFollowNode1" presStyleIdx="1" presStyleCnt="3" custScaleX="87150" custScaleY="158875" custLinFactNeighborX="-12626" custLinFactNeighborY="4337">
        <dgm:presLayoutVars>
          <dgm:bulletEnabled val="1"/>
        </dgm:presLayoutVars>
      </dgm:prSet>
      <dgm:spPr/>
    </dgm:pt>
    <dgm:pt modelId="{5B4E5C36-C131-0A4F-83E0-8D5DBA6374CF}" type="pres">
      <dgm:prSet presAssocID="{1E6872F7-3BAD-E545-B56F-822154FB8B5F}" presName="space" presStyleCnt="0"/>
      <dgm:spPr/>
    </dgm:pt>
    <dgm:pt modelId="{51AF9191-3A5C-8945-9D6A-518D87CD16C6}" type="pres">
      <dgm:prSet presAssocID="{A86358A9-58AF-7C49-AB89-93756D9ED3B0}" presName="composite" presStyleCnt="0"/>
      <dgm:spPr/>
    </dgm:pt>
    <dgm:pt modelId="{400B4896-0E19-6D4A-AE54-6C64A6A432E5}" type="pres">
      <dgm:prSet presAssocID="{A86358A9-58AF-7C49-AB89-93756D9ED3B0}" presName="parTx" presStyleLbl="alignNode1" presStyleIdx="2" presStyleCnt="3" custScaleX="83822" custLinFactNeighborX="-9151" custLinFactNeighborY="-32894">
        <dgm:presLayoutVars>
          <dgm:chMax val="0"/>
          <dgm:chPref val="0"/>
          <dgm:bulletEnabled val="1"/>
        </dgm:presLayoutVars>
      </dgm:prSet>
      <dgm:spPr/>
    </dgm:pt>
    <dgm:pt modelId="{240E8DDD-6082-8B43-8619-D88C416AEC1E}" type="pres">
      <dgm:prSet presAssocID="{A86358A9-58AF-7C49-AB89-93756D9ED3B0}" presName="desTx" presStyleLbl="alignAccFollowNode1" presStyleIdx="2" presStyleCnt="3" custScaleX="90596" custScaleY="202303" custLinFactNeighborX="-5764" custLinFactNeighborY="30867">
        <dgm:presLayoutVars>
          <dgm:bulletEnabled val="1"/>
        </dgm:presLayoutVars>
      </dgm:prSet>
      <dgm:spPr/>
    </dgm:pt>
  </dgm:ptLst>
  <dgm:cxnLst>
    <dgm:cxn modelId="{45095719-DBE5-6446-8187-386608BA14F9}" srcId="{99ED5089-9CB2-A346-9973-C889A7F64DFD}" destId="{46A590D3-B86A-0A4C-BC0D-48A274D983DB}" srcOrd="0" destOrd="0" parTransId="{E5C194A5-2488-784B-ADCA-DC0A28E47E2C}" sibTransId="{21272BCC-2333-7044-BBDB-5F1961B63713}"/>
    <dgm:cxn modelId="{1D7C965F-803E-C748-8E44-180F4BA0AB47}" type="presOf" srcId="{99ED5089-9CB2-A346-9973-C889A7F64DFD}" destId="{D3CEA0F5-4BCD-2045-BC9E-D6C7CD64559B}" srcOrd="0" destOrd="0" presId="urn:microsoft.com/office/officeart/2005/8/layout/hList1"/>
    <dgm:cxn modelId="{11E1EB89-E038-C543-821C-1825C815C514}" srcId="{99ED5089-9CB2-A346-9973-C889A7F64DFD}" destId="{55D675B5-C890-A44F-8F92-565078319AD0}" srcOrd="1" destOrd="0" parTransId="{FD318904-F110-B542-B151-0892DA0E9CFB}" sibTransId="{1E6872F7-3BAD-E545-B56F-822154FB8B5F}"/>
    <dgm:cxn modelId="{212D1292-E874-E149-85E7-383C86F8F5BD}" type="presOf" srcId="{A86358A9-58AF-7C49-AB89-93756D9ED3B0}" destId="{400B4896-0E19-6D4A-AE54-6C64A6A432E5}" srcOrd="0" destOrd="0" presId="urn:microsoft.com/office/officeart/2005/8/layout/hList1"/>
    <dgm:cxn modelId="{F239A5DC-1D77-9449-8B78-0783DF21E58A}" type="presOf" srcId="{55D675B5-C890-A44F-8F92-565078319AD0}" destId="{DCE35F4C-52B0-B14E-995B-8C295A6FC24A}" srcOrd="0" destOrd="0" presId="urn:microsoft.com/office/officeart/2005/8/layout/hList1"/>
    <dgm:cxn modelId="{C4E633DE-2391-9A43-A8AB-0867B32C0B2C}" srcId="{99ED5089-9CB2-A346-9973-C889A7F64DFD}" destId="{A86358A9-58AF-7C49-AB89-93756D9ED3B0}" srcOrd="2" destOrd="0" parTransId="{969CE5C7-D42D-B748-9671-15105017186D}" sibTransId="{957C10DA-E9FE-9D42-B6F3-7CE8A04A5E34}"/>
    <dgm:cxn modelId="{EF066DED-20A2-5047-870C-0ACFD7558A7B}" type="presOf" srcId="{46A590D3-B86A-0A4C-BC0D-48A274D983DB}" destId="{1FACDA32-75AF-D846-A42E-68B65EECEA90}" srcOrd="0" destOrd="0" presId="urn:microsoft.com/office/officeart/2005/8/layout/hList1"/>
    <dgm:cxn modelId="{769066BE-D87E-3847-844B-0A3C801349FD}" type="presParOf" srcId="{D3CEA0F5-4BCD-2045-BC9E-D6C7CD64559B}" destId="{DD079146-5052-B443-B740-9519AB9BF5A2}" srcOrd="0" destOrd="0" presId="urn:microsoft.com/office/officeart/2005/8/layout/hList1"/>
    <dgm:cxn modelId="{FF0F4F67-E42E-B44C-BFEB-67E67C750F52}" type="presParOf" srcId="{DD079146-5052-B443-B740-9519AB9BF5A2}" destId="{1FACDA32-75AF-D846-A42E-68B65EECEA90}" srcOrd="0" destOrd="0" presId="urn:microsoft.com/office/officeart/2005/8/layout/hList1"/>
    <dgm:cxn modelId="{E8AE55BB-6ECE-5047-AB41-D15158A242CF}" type="presParOf" srcId="{DD079146-5052-B443-B740-9519AB9BF5A2}" destId="{C989047C-5515-3842-9AEB-3634EFB5748D}" srcOrd="1" destOrd="0" presId="urn:microsoft.com/office/officeart/2005/8/layout/hList1"/>
    <dgm:cxn modelId="{1D43FCF3-F5AB-D74E-8738-02E92388A0DF}" type="presParOf" srcId="{D3CEA0F5-4BCD-2045-BC9E-D6C7CD64559B}" destId="{AB2E3977-6930-134D-BDF5-427CE9D2CC1A}" srcOrd="1" destOrd="0" presId="urn:microsoft.com/office/officeart/2005/8/layout/hList1"/>
    <dgm:cxn modelId="{E72DC19E-7E42-9D4D-93F7-9E3D8F0AB979}" type="presParOf" srcId="{D3CEA0F5-4BCD-2045-BC9E-D6C7CD64559B}" destId="{2CEC1FF9-7179-FA4F-B43E-0ACB0C30625E}" srcOrd="2" destOrd="0" presId="urn:microsoft.com/office/officeart/2005/8/layout/hList1"/>
    <dgm:cxn modelId="{24B31F07-90E2-5B49-A1B8-684B3038586D}" type="presParOf" srcId="{2CEC1FF9-7179-FA4F-B43E-0ACB0C30625E}" destId="{DCE35F4C-52B0-B14E-995B-8C295A6FC24A}" srcOrd="0" destOrd="0" presId="urn:microsoft.com/office/officeart/2005/8/layout/hList1"/>
    <dgm:cxn modelId="{392BCE90-F7CE-0040-BBD1-ABD29DF0B5DC}" type="presParOf" srcId="{2CEC1FF9-7179-FA4F-B43E-0ACB0C30625E}" destId="{397EAEFC-E938-E644-9D5C-EA614526210E}" srcOrd="1" destOrd="0" presId="urn:microsoft.com/office/officeart/2005/8/layout/hList1"/>
    <dgm:cxn modelId="{08BA0D87-3CA0-8645-BE72-90FCCDA1F91C}" type="presParOf" srcId="{D3CEA0F5-4BCD-2045-BC9E-D6C7CD64559B}" destId="{5B4E5C36-C131-0A4F-83E0-8D5DBA6374CF}" srcOrd="3" destOrd="0" presId="urn:microsoft.com/office/officeart/2005/8/layout/hList1"/>
    <dgm:cxn modelId="{23756C9E-09A1-DF4F-B69E-8B73657505A1}" type="presParOf" srcId="{D3CEA0F5-4BCD-2045-BC9E-D6C7CD64559B}" destId="{51AF9191-3A5C-8945-9D6A-518D87CD16C6}" srcOrd="4" destOrd="0" presId="urn:microsoft.com/office/officeart/2005/8/layout/hList1"/>
    <dgm:cxn modelId="{32D3FBAB-7410-CC4B-8FAB-BECA620ED869}" type="presParOf" srcId="{51AF9191-3A5C-8945-9D6A-518D87CD16C6}" destId="{400B4896-0E19-6D4A-AE54-6C64A6A432E5}" srcOrd="0" destOrd="0" presId="urn:microsoft.com/office/officeart/2005/8/layout/hList1"/>
    <dgm:cxn modelId="{34A46780-147E-3E46-837F-73576AAB17AA}" type="presParOf" srcId="{51AF9191-3A5C-8945-9D6A-518D87CD16C6}" destId="{240E8DDD-6082-8B43-8619-D88C416AEC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4B7793-681C-41A3-95A4-FA0DEF6A2293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40AB1DD-7926-4BBA-AE5F-CCFFF2883EB8}">
      <dgm:prSet/>
      <dgm:spPr/>
      <dgm:t>
        <a:bodyPr/>
        <a:lstStyle/>
        <a:p>
          <a:r>
            <a:rPr lang="fr-BE" b="1" dirty="0">
              <a:latin typeface="Arial" panose="020B0604020202020204" pitchFamily="34" charset="0"/>
              <a:cs typeface="Arial" panose="020B0604020202020204" pitchFamily="34" charset="0"/>
            </a:rPr>
            <a:t>Sécuriser/diversifier le financement</a:t>
          </a:r>
          <a:r>
            <a:rPr lang="fr-BE" dirty="0">
              <a:latin typeface="Arial" panose="020B0604020202020204" pitchFamily="34" charset="0"/>
              <a:cs typeface="Arial" panose="020B0604020202020204" pitchFamily="34" charset="0"/>
            </a:rPr>
            <a:t> pour élargir accès aux formations, kits et suivi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C1F217-0FD7-4E77-8782-ECABCA523E6C}" type="parTrans" cxnId="{CE2AF907-FF73-487D-AC22-A50481C136EB}">
      <dgm:prSet/>
      <dgm:spPr/>
      <dgm:t>
        <a:bodyPr/>
        <a:lstStyle/>
        <a:p>
          <a:endParaRPr lang="en-US"/>
        </a:p>
      </dgm:t>
    </dgm:pt>
    <dgm:pt modelId="{DA26A4BD-F76F-409F-8A90-3A0D694B0DFF}" type="sibTrans" cxnId="{CE2AF907-FF73-487D-AC22-A50481C136EB}">
      <dgm:prSet/>
      <dgm:spPr/>
      <dgm:t>
        <a:bodyPr/>
        <a:lstStyle/>
        <a:p>
          <a:endParaRPr lang="en-US"/>
        </a:p>
      </dgm:t>
    </dgm:pt>
    <dgm:pt modelId="{4C9009E4-7E3A-46F7-B2B1-F5C92E647763}">
      <dgm:prSet/>
      <dgm:spPr/>
      <dgm:t>
        <a:bodyPr/>
        <a:lstStyle/>
        <a:p>
          <a:r>
            <a:rPr lang="fr-FR" dirty="0">
              <a:latin typeface="Arial" panose="020B0604020202020204" pitchFamily="34" charset="0"/>
              <a:cs typeface="Arial" panose="020B0604020202020204" pitchFamily="34" charset="0"/>
            </a:rPr>
            <a:t>Mettre un </a:t>
          </a:r>
          <a:r>
            <a:rPr lang="fr-FR" b="1" dirty="0">
              <a:latin typeface="Arial" panose="020B0604020202020204" pitchFamily="34" charset="0"/>
              <a:cs typeface="Arial" panose="020B0604020202020204" pitchFamily="34" charset="0"/>
            </a:rPr>
            <a:t>suivi post-formation</a:t>
          </a:r>
          <a:r>
            <a:rPr lang="fr-FR" dirty="0">
              <a:latin typeface="Arial" panose="020B0604020202020204" pitchFamily="34" charset="0"/>
              <a:cs typeface="Arial" panose="020B0604020202020204" pitchFamily="34" charset="0"/>
            </a:rPr>
            <a:t> simple et régulier pour corriger vite les blocages (intrants, débouchés, santé,).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191CF8-BA96-412B-A620-17C86770654F}" type="parTrans" cxnId="{4BA5FC52-2D65-4793-9B6D-592DD23F64AD}">
      <dgm:prSet/>
      <dgm:spPr/>
      <dgm:t>
        <a:bodyPr/>
        <a:lstStyle/>
        <a:p>
          <a:endParaRPr lang="en-US"/>
        </a:p>
      </dgm:t>
    </dgm:pt>
    <dgm:pt modelId="{50EBCE59-27DE-4768-B81E-06A3AD047C37}" type="sibTrans" cxnId="{4BA5FC52-2D65-4793-9B6D-592DD23F64AD}">
      <dgm:prSet/>
      <dgm:spPr/>
      <dgm:t>
        <a:bodyPr/>
        <a:lstStyle/>
        <a:p>
          <a:endParaRPr lang="en-US"/>
        </a:p>
      </dgm:t>
    </dgm:pt>
    <dgm:pt modelId="{6073FE46-DA35-4EC2-A0E9-87E4350599F9}">
      <dgm:prSet/>
      <dgm:spPr/>
      <dgm:t>
        <a:bodyPr/>
        <a:lstStyle/>
        <a:p>
          <a:r>
            <a:rPr lang="fr-FR" b="1" dirty="0">
              <a:latin typeface="Arial" panose="020B0604020202020204" pitchFamily="34" charset="0"/>
              <a:cs typeface="Arial" panose="020B0604020202020204" pitchFamily="34" charset="0"/>
            </a:rPr>
            <a:t>Renforcer les mécanismes d’épargne/crédit</a:t>
          </a:r>
          <a:r>
            <a:rPr lang="fr-FR" dirty="0">
              <a:latin typeface="Arial" panose="020B0604020202020204" pitchFamily="34" charset="0"/>
              <a:cs typeface="Arial" panose="020B0604020202020204" pitchFamily="34" charset="0"/>
            </a:rPr>
            <a:t> (MUSO/AVEC/</a:t>
          </a:r>
          <a:r>
            <a:rPr lang="fr-FR" dirty="0" err="1">
              <a:latin typeface="Arial" panose="020B0604020202020204" pitchFamily="34" charset="0"/>
              <a:cs typeface="Arial" panose="020B0604020202020204" pitchFamily="34" charset="0"/>
            </a:rPr>
            <a:t>likilimba</a:t>
          </a:r>
          <a:r>
            <a:rPr lang="fr-FR" dirty="0">
              <a:latin typeface="Arial" panose="020B0604020202020204" pitchFamily="34" charset="0"/>
              <a:cs typeface="Arial" panose="020B0604020202020204" pitchFamily="34" charset="0"/>
            </a:rPr>
            <a:t>) + solutions pour inclure les plus vulnérables.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800C69-D4B2-4359-9F77-0C925DEA6E34}" type="parTrans" cxnId="{A1330AC1-3D73-49D1-A1AD-F22418B685C3}">
      <dgm:prSet/>
      <dgm:spPr/>
      <dgm:t>
        <a:bodyPr/>
        <a:lstStyle/>
        <a:p>
          <a:endParaRPr lang="en-US"/>
        </a:p>
      </dgm:t>
    </dgm:pt>
    <dgm:pt modelId="{C529F44E-3B31-411F-8B24-91A2FD95803D}" type="sibTrans" cxnId="{A1330AC1-3D73-49D1-A1AD-F22418B685C3}">
      <dgm:prSet/>
      <dgm:spPr/>
      <dgm:t>
        <a:bodyPr/>
        <a:lstStyle/>
        <a:p>
          <a:endParaRPr lang="en-US"/>
        </a:p>
      </dgm:t>
    </dgm:pt>
    <dgm:pt modelId="{823AECEC-81B2-4530-8EBC-45C90792D443}">
      <dgm:prSet/>
      <dgm:spPr/>
      <dgm:t>
        <a:bodyPr/>
        <a:lstStyle/>
        <a:p>
          <a:r>
            <a:rPr lang="fr-FR" dirty="0">
              <a:latin typeface="Arial" panose="020B0604020202020204" pitchFamily="34" charset="0"/>
              <a:cs typeface="Arial" panose="020B0604020202020204" pitchFamily="34" charset="0"/>
            </a:rPr>
            <a:t>Intensifier la </a:t>
          </a:r>
          <a:r>
            <a:rPr lang="fr-FR" b="1" dirty="0">
              <a:latin typeface="Arial" panose="020B0604020202020204" pitchFamily="34" charset="0"/>
              <a:cs typeface="Arial" panose="020B0604020202020204" pitchFamily="34" charset="0"/>
            </a:rPr>
            <a:t>sensibilisation communautaire</a:t>
          </a:r>
          <a:r>
            <a:rPr lang="fr-FR" dirty="0">
              <a:latin typeface="Arial" panose="020B0604020202020204" pitchFamily="34" charset="0"/>
              <a:cs typeface="Arial" panose="020B0604020202020204" pitchFamily="34" charset="0"/>
            </a:rPr>
            <a:t> contre stigmatisation et rejet.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0E8FBE-CDF0-41C6-BAD9-6A7676DF2049}" type="parTrans" cxnId="{0293A4C1-6A6F-471F-BCB7-0F0B068BF287}">
      <dgm:prSet/>
      <dgm:spPr/>
      <dgm:t>
        <a:bodyPr/>
        <a:lstStyle/>
        <a:p>
          <a:endParaRPr lang="en-US"/>
        </a:p>
      </dgm:t>
    </dgm:pt>
    <dgm:pt modelId="{EC42C5C7-452C-4BF6-BD79-05EA229C7FBE}" type="sibTrans" cxnId="{0293A4C1-6A6F-471F-BCB7-0F0B068BF287}">
      <dgm:prSet/>
      <dgm:spPr/>
      <dgm:t>
        <a:bodyPr/>
        <a:lstStyle/>
        <a:p>
          <a:endParaRPr lang="en-US"/>
        </a:p>
      </dgm:t>
    </dgm:pt>
    <dgm:pt modelId="{B6E7A14D-DE28-E34D-9869-95E9C36D9537}" type="pres">
      <dgm:prSet presAssocID="{9D4B7793-681C-41A3-95A4-FA0DEF6A2293}" presName="linear" presStyleCnt="0">
        <dgm:presLayoutVars>
          <dgm:animLvl val="lvl"/>
          <dgm:resizeHandles val="exact"/>
        </dgm:presLayoutVars>
      </dgm:prSet>
      <dgm:spPr/>
    </dgm:pt>
    <dgm:pt modelId="{A3D77DBD-1D24-CA4A-B1A2-62CC50D3616E}" type="pres">
      <dgm:prSet presAssocID="{840AB1DD-7926-4BBA-AE5F-CCFFF2883EB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4D15719-8BD8-1542-B0F7-E5BC30B1B04E}" type="pres">
      <dgm:prSet presAssocID="{DA26A4BD-F76F-409F-8A90-3A0D694B0DFF}" presName="spacer" presStyleCnt="0"/>
      <dgm:spPr/>
    </dgm:pt>
    <dgm:pt modelId="{2E89D0D3-7DC4-E845-87B2-D066605BFAA0}" type="pres">
      <dgm:prSet presAssocID="{4C9009E4-7E3A-46F7-B2B1-F5C92E64776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D66A8B4-D238-924E-90C5-472DC8CD3ACA}" type="pres">
      <dgm:prSet presAssocID="{50EBCE59-27DE-4768-B81E-06A3AD047C37}" presName="spacer" presStyleCnt="0"/>
      <dgm:spPr/>
    </dgm:pt>
    <dgm:pt modelId="{40C67B34-DFD5-7E4D-8188-418FA1BBC5FF}" type="pres">
      <dgm:prSet presAssocID="{6073FE46-DA35-4EC2-A0E9-87E4350599F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EB4CE82-B8E7-8E4E-8B27-47782E2F922B}" type="pres">
      <dgm:prSet presAssocID="{C529F44E-3B31-411F-8B24-91A2FD95803D}" presName="spacer" presStyleCnt="0"/>
      <dgm:spPr/>
    </dgm:pt>
    <dgm:pt modelId="{0E501233-B795-8049-A0B6-51D0DB1B2C40}" type="pres">
      <dgm:prSet presAssocID="{823AECEC-81B2-4530-8EBC-45C90792D443}" presName="parentText" presStyleLbl="node1" presStyleIdx="3" presStyleCnt="4" custLinFactNeighborX="683">
        <dgm:presLayoutVars>
          <dgm:chMax val="0"/>
          <dgm:bulletEnabled val="1"/>
        </dgm:presLayoutVars>
      </dgm:prSet>
      <dgm:spPr/>
    </dgm:pt>
  </dgm:ptLst>
  <dgm:cxnLst>
    <dgm:cxn modelId="{CE2AF907-FF73-487D-AC22-A50481C136EB}" srcId="{9D4B7793-681C-41A3-95A4-FA0DEF6A2293}" destId="{840AB1DD-7926-4BBA-AE5F-CCFFF2883EB8}" srcOrd="0" destOrd="0" parTransId="{FCC1F217-0FD7-4E77-8782-ECABCA523E6C}" sibTransId="{DA26A4BD-F76F-409F-8A90-3A0D694B0DFF}"/>
    <dgm:cxn modelId="{F13A6009-316F-ED4E-957C-53C2898860CD}" type="presOf" srcId="{823AECEC-81B2-4530-8EBC-45C90792D443}" destId="{0E501233-B795-8049-A0B6-51D0DB1B2C40}" srcOrd="0" destOrd="0" presId="urn:microsoft.com/office/officeart/2005/8/layout/vList2"/>
    <dgm:cxn modelId="{5288BE29-6E56-BE42-8316-2AFDA9DF7416}" type="presOf" srcId="{9D4B7793-681C-41A3-95A4-FA0DEF6A2293}" destId="{B6E7A14D-DE28-E34D-9869-95E9C36D9537}" srcOrd="0" destOrd="0" presId="urn:microsoft.com/office/officeart/2005/8/layout/vList2"/>
    <dgm:cxn modelId="{9C4D7B34-8D55-6048-BB66-7DCE7ED2EBBC}" type="presOf" srcId="{6073FE46-DA35-4EC2-A0E9-87E4350599F9}" destId="{40C67B34-DFD5-7E4D-8188-418FA1BBC5FF}" srcOrd="0" destOrd="0" presId="urn:microsoft.com/office/officeart/2005/8/layout/vList2"/>
    <dgm:cxn modelId="{4BA5FC52-2D65-4793-9B6D-592DD23F64AD}" srcId="{9D4B7793-681C-41A3-95A4-FA0DEF6A2293}" destId="{4C9009E4-7E3A-46F7-B2B1-F5C92E647763}" srcOrd="1" destOrd="0" parTransId="{82191CF8-BA96-412B-A620-17C86770654F}" sibTransId="{50EBCE59-27DE-4768-B81E-06A3AD047C37}"/>
    <dgm:cxn modelId="{AA3C1C86-F0D8-BE46-A014-635DD4EB40AA}" type="presOf" srcId="{4C9009E4-7E3A-46F7-B2B1-F5C92E647763}" destId="{2E89D0D3-7DC4-E845-87B2-D066605BFAA0}" srcOrd="0" destOrd="0" presId="urn:microsoft.com/office/officeart/2005/8/layout/vList2"/>
    <dgm:cxn modelId="{E97EE5AA-9A3E-134A-AC41-5D0A9E2F07DE}" type="presOf" srcId="{840AB1DD-7926-4BBA-AE5F-CCFFF2883EB8}" destId="{A3D77DBD-1D24-CA4A-B1A2-62CC50D3616E}" srcOrd="0" destOrd="0" presId="urn:microsoft.com/office/officeart/2005/8/layout/vList2"/>
    <dgm:cxn modelId="{A1330AC1-3D73-49D1-A1AD-F22418B685C3}" srcId="{9D4B7793-681C-41A3-95A4-FA0DEF6A2293}" destId="{6073FE46-DA35-4EC2-A0E9-87E4350599F9}" srcOrd="2" destOrd="0" parTransId="{F2800C69-D4B2-4359-9F77-0C925DEA6E34}" sibTransId="{C529F44E-3B31-411F-8B24-91A2FD95803D}"/>
    <dgm:cxn modelId="{0293A4C1-6A6F-471F-BCB7-0F0B068BF287}" srcId="{9D4B7793-681C-41A3-95A4-FA0DEF6A2293}" destId="{823AECEC-81B2-4530-8EBC-45C90792D443}" srcOrd="3" destOrd="0" parTransId="{F50E8FBE-CDF0-41C6-BAD9-6A7676DF2049}" sibTransId="{EC42C5C7-452C-4BF6-BD79-05EA229C7FBE}"/>
    <dgm:cxn modelId="{61F1C603-43B6-D447-A75D-BAE514F651BD}" type="presParOf" srcId="{B6E7A14D-DE28-E34D-9869-95E9C36D9537}" destId="{A3D77DBD-1D24-CA4A-B1A2-62CC50D3616E}" srcOrd="0" destOrd="0" presId="urn:microsoft.com/office/officeart/2005/8/layout/vList2"/>
    <dgm:cxn modelId="{82A1AF91-9825-3B4F-8D37-580998737FD4}" type="presParOf" srcId="{B6E7A14D-DE28-E34D-9869-95E9C36D9537}" destId="{B4D15719-8BD8-1542-B0F7-E5BC30B1B04E}" srcOrd="1" destOrd="0" presId="urn:microsoft.com/office/officeart/2005/8/layout/vList2"/>
    <dgm:cxn modelId="{4687F53F-B99A-814E-A3C6-E184B039199B}" type="presParOf" srcId="{B6E7A14D-DE28-E34D-9869-95E9C36D9537}" destId="{2E89D0D3-7DC4-E845-87B2-D066605BFAA0}" srcOrd="2" destOrd="0" presId="urn:microsoft.com/office/officeart/2005/8/layout/vList2"/>
    <dgm:cxn modelId="{7A80150F-C40A-3646-AE37-1B0A7644AB04}" type="presParOf" srcId="{B6E7A14D-DE28-E34D-9869-95E9C36D9537}" destId="{8D66A8B4-D238-924E-90C5-472DC8CD3ACA}" srcOrd="3" destOrd="0" presId="urn:microsoft.com/office/officeart/2005/8/layout/vList2"/>
    <dgm:cxn modelId="{8043C4FF-FA38-EF42-B0F2-4CC1011A0292}" type="presParOf" srcId="{B6E7A14D-DE28-E34D-9869-95E9C36D9537}" destId="{40C67B34-DFD5-7E4D-8188-418FA1BBC5FF}" srcOrd="4" destOrd="0" presId="urn:microsoft.com/office/officeart/2005/8/layout/vList2"/>
    <dgm:cxn modelId="{A01512BF-1754-9E41-9F4A-7BE24FA1FFDC}" type="presParOf" srcId="{B6E7A14D-DE28-E34D-9869-95E9C36D9537}" destId="{0EB4CE82-B8E7-8E4E-8B27-47782E2F922B}" srcOrd="5" destOrd="0" presId="urn:microsoft.com/office/officeart/2005/8/layout/vList2"/>
    <dgm:cxn modelId="{16A0F82A-2197-9448-B5AB-D25F69CBD6FD}" type="presParOf" srcId="{B6E7A14D-DE28-E34D-9869-95E9C36D9537}" destId="{0E501233-B795-8049-A0B6-51D0DB1B2C4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D4B7793-681C-41A3-95A4-FA0DEF6A2293}" type="doc">
      <dgm:prSet loTypeId="urn:microsoft.com/office/officeart/2005/8/layout/vList2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840AB1DD-7926-4BBA-AE5F-CCFFF2883EB8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La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réintégration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est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facilitée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par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une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combinaisaon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de leviers : </a:t>
          </a:r>
          <a:r>
            <a:rPr lang="fr-BE" dirty="0">
              <a:latin typeface="Arial" panose="020B0604020202020204" pitchFamily="34" charset="0"/>
              <a:cs typeface="Arial" panose="020B0604020202020204" pitchFamily="34" charset="0"/>
            </a:rPr>
            <a:t>appui socioéconomique, moyens de démarrage, accès au crédit, suivi psychosocial, santé physique, soutien social.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FCC1F217-0FD7-4E77-8782-ECABCA523E6C}" type="parTrans" cxnId="{CE2AF907-FF73-487D-AC22-A50481C136EB}">
      <dgm:prSet/>
      <dgm:spPr/>
      <dgm:t>
        <a:bodyPr/>
        <a:lstStyle/>
        <a:p>
          <a:endParaRPr lang="en-US"/>
        </a:p>
      </dgm:t>
    </dgm:pt>
    <dgm:pt modelId="{DA26A4BD-F76F-409F-8A90-3A0D694B0DFF}" type="sibTrans" cxnId="{CE2AF907-FF73-487D-AC22-A50481C136EB}">
      <dgm:prSet/>
      <dgm:spPr/>
      <dgm:t>
        <a:bodyPr/>
        <a:lstStyle/>
        <a:p>
          <a:endParaRPr lang="en-US"/>
        </a:p>
      </dgm:t>
    </dgm:pt>
    <dgm:pt modelId="{4C9009E4-7E3A-46F7-B2B1-F5C92E647763}">
      <dgm:prSet/>
      <dgm:spPr/>
      <dgm:t>
        <a:bodyPr/>
        <a:lstStyle/>
        <a:p>
          <a:r>
            <a:rPr lang="fr-BE" dirty="0">
              <a:latin typeface="Arial" panose="020B0604020202020204" pitchFamily="34" charset="0"/>
              <a:cs typeface="Arial" panose="020B0604020202020204" pitchFamily="34" charset="0"/>
            </a:rPr>
            <a:t>Les obstacles majeurs sont le </a:t>
          </a:r>
          <a:r>
            <a:rPr lang="fr-BE" b="1" dirty="0">
              <a:latin typeface="Arial" panose="020B0604020202020204" pitchFamily="34" charset="0"/>
              <a:cs typeface="Arial" panose="020B0604020202020204" pitchFamily="34" charset="0"/>
            </a:rPr>
            <a:t>manque d’appui économique</a:t>
          </a:r>
          <a:r>
            <a:rPr lang="fr-BE" dirty="0">
              <a:latin typeface="Arial" panose="020B0604020202020204" pitchFamily="34" charset="0"/>
              <a:cs typeface="Arial" panose="020B0604020202020204" pitchFamily="34" charset="0"/>
            </a:rPr>
            <a:t>, l’</a:t>
          </a:r>
          <a:r>
            <a:rPr lang="fr-BE" b="1" dirty="0">
              <a:latin typeface="Arial" panose="020B0604020202020204" pitchFamily="34" charset="0"/>
              <a:cs typeface="Arial" panose="020B0604020202020204" pitchFamily="34" charset="0"/>
            </a:rPr>
            <a:t>arrêt du suivi</a:t>
          </a:r>
          <a:r>
            <a:rPr lang="fr-BE" dirty="0">
              <a:latin typeface="Arial" panose="020B0604020202020204" pitchFamily="34" charset="0"/>
              <a:cs typeface="Arial" panose="020B0604020202020204" pitchFamily="34" charset="0"/>
            </a:rPr>
            <a:t>, les </a:t>
          </a:r>
          <a:r>
            <a:rPr lang="fr-BE" b="1" dirty="0">
              <a:latin typeface="Arial" panose="020B0604020202020204" pitchFamily="34" charset="0"/>
              <a:cs typeface="Arial" panose="020B0604020202020204" pitchFamily="34" charset="0"/>
            </a:rPr>
            <a:t>problèmes de santé</a:t>
          </a:r>
          <a:r>
            <a:rPr lang="fr-BE" dirty="0">
              <a:latin typeface="Arial" panose="020B0604020202020204" pitchFamily="34" charset="0"/>
              <a:cs typeface="Arial" panose="020B0604020202020204" pitchFamily="34" charset="0"/>
            </a:rPr>
            <a:t> et la </a:t>
          </a:r>
          <a:r>
            <a:rPr lang="fr-BE" b="1" dirty="0">
              <a:latin typeface="Arial" panose="020B0604020202020204" pitchFamily="34" charset="0"/>
              <a:cs typeface="Arial" panose="020B0604020202020204" pitchFamily="34" charset="0"/>
            </a:rPr>
            <a:t>stigmatisation</a:t>
          </a:r>
          <a:r>
            <a:rPr lang="fr-BE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191CF8-BA96-412B-A620-17C86770654F}" type="parTrans" cxnId="{4BA5FC52-2D65-4793-9B6D-592DD23F64AD}">
      <dgm:prSet/>
      <dgm:spPr/>
      <dgm:t>
        <a:bodyPr/>
        <a:lstStyle/>
        <a:p>
          <a:endParaRPr lang="en-US"/>
        </a:p>
      </dgm:t>
    </dgm:pt>
    <dgm:pt modelId="{50EBCE59-27DE-4768-B81E-06A3AD047C37}" type="sibTrans" cxnId="{4BA5FC52-2D65-4793-9B6D-592DD23F64AD}">
      <dgm:prSet/>
      <dgm:spPr/>
      <dgm:t>
        <a:bodyPr/>
        <a:lstStyle/>
        <a:p>
          <a:endParaRPr lang="en-US"/>
        </a:p>
      </dgm:t>
    </dgm:pt>
    <dgm:pt modelId="{6073FE46-DA35-4EC2-A0E9-87E4350599F9}">
      <dgm:prSet/>
      <dgm:spPr/>
      <dgm:t>
        <a:bodyPr/>
        <a:lstStyle/>
        <a:p>
          <a:r>
            <a:rPr kumimoji="0" lang="fr-FR" altLang="fr-FR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Le </a:t>
          </a:r>
          <a:r>
            <a:rPr kumimoji="0" lang="fr-FR" altLang="fr-FR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changement de milieu</a:t>
          </a:r>
          <a:r>
            <a:rPr kumimoji="0" lang="fr-FR" altLang="fr-FR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 peut protéger quand l’environnement d’origine est hostile</a:t>
          </a:r>
          <a:endParaRPr 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800C69-D4B2-4359-9F77-0C925DEA6E34}" type="parTrans" cxnId="{A1330AC1-3D73-49D1-A1AD-F22418B685C3}">
      <dgm:prSet/>
      <dgm:spPr/>
      <dgm:t>
        <a:bodyPr/>
        <a:lstStyle/>
        <a:p>
          <a:endParaRPr lang="en-US"/>
        </a:p>
      </dgm:t>
    </dgm:pt>
    <dgm:pt modelId="{C529F44E-3B31-411F-8B24-91A2FD95803D}" type="sibTrans" cxnId="{A1330AC1-3D73-49D1-A1AD-F22418B685C3}">
      <dgm:prSet/>
      <dgm:spPr/>
      <dgm:t>
        <a:bodyPr/>
        <a:lstStyle/>
        <a:p>
          <a:endParaRPr lang="en-US"/>
        </a:p>
      </dgm:t>
    </dgm:pt>
    <dgm:pt modelId="{823AECEC-81B2-4530-8EBC-45C90792D443}">
      <dgm:prSet/>
      <dgm:spPr/>
      <dgm:t>
        <a:bodyPr/>
        <a:lstStyle/>
        <a:p>
          <a:r>
            <a:rPr kumimoji="0" lang="fr-FR" altLang="fr-FR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Absence d’enfant né du viol</a:t>
          </a:r>
          <a:r>
            <a:rPr kumimoji="0" lang="fr-FR" altLang="fr-FR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 : moins de charge et moins de stigmatisation, donc réintégration souvent plus aisée.</a:t>
          </a:r>
          <a:endParaRPr lang="en-US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0E8FBE-CDF0-41C6-BAD9-6A7676DF2049}" type="parTrans" cxnId="{0293A4C1-6A6F-471F-BCB7-0F0B068BF287}">
      <dgm:prSet/>
      <dgm:spPr/>
      <dgm:t>
        <a:bodyPr/>
        <a:lstStyle/>
        <a:p>
          <a:endParaRPr lang="en-US"/>
        </a:p>
      </dgm:t>
    </dgm:pt>
    <dgm:pt modelId="{EC42C5C7-452C-4BF6-BD79-05EA229C7FBE}" type="sibTrans" cxnId="{0293A4C1-6A6F-471F-BCB7-0F0B068BF287}">
      <dgm:prSet/>
      <dgm:spPr/>
      <dgm:t>
        <a:bodyPr/>
        <a:lstStyle/>
        <a:p>
          <a:endParaRPr lang="en-US"/>
        </a:p>
      </dgm:t>
    </dgm:pt>
    <dgm:pt modelId="{D4A4D096-25FF-2D48-AEB5-6D6EBDF51934}">
      <dgm:prSet/>
      <dgm:spPr/>
      <dgm:t>
        <a:bodyPr/>
        <a:lstStyle/>
        <a:p>
          <a:r>
            <a:rPr lang="fr-FR" noProof="0" dirty="0">
              <a:latin typeface="Arial" panose="020B0604020202020204" pitchFamily="34" charset="0"/>
              <a:cs typeface="Arial" panose="020B0604020202020204" pitchFamily="34" charset="0"/>
            </a:rPr>
            <a:t>Il n’y a pas un “facteur unique”: les trajectoires dépendent des appuis adaptés au profil</a:t>
          </a:r>
        </a:p>
      </dgm:t>
    </dgm:pt>
    <dgm:pt modelId="{5329CC21-6925-AF4C-AB95-BB270DC6FA06}" type="parTrans" cxnId="{54C0A65C-9643-3948-B5CB-E492973F820A}">
      <dgm:prSet/>
      <dgm:spPr/>
      <dgm:t>
        <a:bodyPr/>
        <a:lstStyle/>
        <a:p>
          <a:endParaRPr lang="fr-FR"/>
        </a:p>
      </dgm:t>
    </dgm:pt>
    <dgm:pt modelId="{B8C620A3-593D-E841-A6AE-76A641B215D1}" type="sibTrans" cxnId="{54C0A65C-9643-3948-B5CB-E492973F820A}">
      <dgm:prSet/>
      <dgm:spPr/>
      <dgm:t>
        <a:bodyPr/>
        <a:lstStyle/>
        <a:p>
          <a:endParaRPr lang="fr-FR"/>
        </a:p>
      </dgm:t>
    </dgm:pt>
    <dgm:pt modelId="{B6E7A14D-DE28-E34D-9869-95E9C36D9537}" type="pres">
      <dgm:prSet presAssocID="{9D4B7793-681C-41A3-95A4-FA0DEF6A2293}" presName="linear" presStyleCnt="0">
        <dgm:presLayoutVars>
          <dgm:animLvl val="lvl"/>
          <dgm:resizeHandles val="exact"/>
        </dgm:presLayoutVars>
      </dgm:prSet>
      <dgm:spPr/>
    </dgm:pt>
    <dgm:pt modelId="{A3D77DBD-1D24-CA4A-B1A2-62CC50D3616E}" type="pres">
      <dgm:prSet presAssocID="{840AB1DD-7926-4BBA-AE5F-CCFFF2883EB8}" presName="parentText" presStyleLbl="node1" presStyleIdx="0" presStyleCnt="5" custLinFactNeighborX="315" custLinFactNeighborY="-36582">
        <dgm:presLayoutVars>
          <dgm:chMax val="0"/>
          <dgm:bulletEnabled val="1"/>
        </dgm:presLayoutVars>
      </dgm:prSet>
      <dgm:spPr/>
    </dgm:pt>
    <dgm:pt modelId="{B4D15719-8BD8-1542-B0F7-E5BC30B1B04E}" type="pres">
      <dgm:prSet presAssocID="{DA26A4BD-F76F-409F-8A90-3A0D694B0DFF}" presName="spacer" presStyleCnt="0"/>
      <dgm:spPr/>
    </dgm:pt>
    <dgm:pt modelId="{2E89D0D3-7DC4-E845-87B2-D066605BFAA0}" type="pres">
      <dgm:prSet presAssocID="{4C9009E4-7E3A-46F7-B2B1-F5C92E64776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8D66A8B4-D238-924E-90C5-472DC8CD3ACA}" type="pres">
      <dgm:prSet presAssocID="{50EBCE59-27DE-4768-B81E-06A3AD047C37}" presName="spacer" presStyleCnt="0"/>
      <dgm:spPr/>
    </dgm:pt>
    <dgm:pt modelId="{40C67B34-DFD5-7E4D-8188-418FA1BBC5FF}" type="pres">
      <dgm:prSet presAssocID="{6073FE46-DA35-4EC2-A0E9-87E4350599F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EB4CE82-B8E7-8E4E-8B27-47782E2F922B}" type="pres">
      <dgm:prSet presAssocID="{C529F44E-3B31-411F-8B24-91A2FD95803D}" presName="spacer" presStyleCnt="0"/>
      <dgm:spPr/>
    </dgm:pt>
    <dgm:pt modelId="{0E501233-B795-8049-A0B6-51D0DB1B2C40}" type="pres">
      <dgm:prSet presAssocID="{823AECEC-81B2-4530-8EBC-45C90792D443}" presName="parentText" presStyleLbl="node1" presStyleIdx="3" presStyleCnt="5" custLinFactNeighborX="683">
        <dgm:presLayoutVars>
          <dgm:chMax val="0"/>
          <dgm:bulletEnabled val="1"/>
        </dgm:presLayoutVars>
      </dgm:prSet>
      <dgm:spPr/>
    </dgm:pt>
    <dgm:pt modelId="{CAE8594F-7998-B641-B424-CFA7BACBFD19}" type="pres">
      <dgm:prSet presAssocID="{EC42C5C7-452C-4BF6-BD79-05EA229C7FBE}" presName="spacer" presStyleCnt="0"/>
      <dgm:spPr/>
    </dgm:pt>
    <dgm:pt modelId="{7168A215-7234-1344-B0C1-B759A4607C54}" type="pres">
      <dgm:prSet presAssocID="{D4A4D096-25FF-2D48-AEB5-6D6EBDF5193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E2AF907-FF73-487D-AC22-A50481C136EB}" srcId="{9D4B7793-681C-41A3-95A4-FA0DEF6A2293}" destId="{840AB1DD-7926-4BBA-AE5F-CCFFF2883EB8}" srcOrd="0" destOrd="0" parTransId="{FCC1F217-0FD7-4E77-8782-ECABCA523E6C}" sibTransId="{DA26A4BD-F76F-409F-8A90-3A0D694B0DFF}"/>
    <dgm:cxn modelId="{F13A6009-316F-ED4E-957C-53C2898860CD}" type="presOf" srcId="{823AECEC-81B2-4530-8EBC-45C90792D443}" destId="{0E501233-B795-8049-A0B6-51D0DB1B2C40}" srcOrd="0" destOrd="0" presId="urn:microsoft.com/office/officeart/2005/8/layout/vList2"/>
    <dgm:cxn modelId="{C2E30D25-3C27-1F41-AA89-385D803E3C1A}" type="presOf" srcId="{D4A4D096-25FF-2D48-AEB5-6D6EBDF51934}" destId="{7168A215-7234-1344-B0C1-B759A4607C54}" srcOrd="0" destOrd="0" presId="urn:microsoft.com/office/officeart/2005/8/layout/vList2"/>
    <dgm:cxn modelId="{5288BE29-6E56-BE42-8316-2AFDA9DF7416}" type="presOf" srcId="{9D4B7793-681C-41A3-95A4-FA0DEF6A2293}" destId="{B6E7A14D-DE28-E34D-9869-95E9C36D9537}" srcOrd="0" destOrd="0" presId="urn:microsoft.com/office/officeart/2005/8/layout/vList2"/>
    <dgm:cxn modelId="{9C4D7B34-8D55-6048-BB66-7DCE7ED2EBBC}" type="presOf" srcId="{6073FE46-DA35-4EC2-A0E9-87E4350599F9}" destId="{40C67B34-DFD5-7E4D-8188-418FA1BBC5FF}" srcOrd="0" destOrd="0" presId="urn:microsoft.com/office/officeart/2005/8/layout/vList2"/>
    <dgm:cxn modelId="{4BA5FC52-2D65-4793-9B6D-592DD23F64AD}" srcId="{9D4B7793-681C-41A3-95A4-FA0DEF6A2293}" destId="{4C9009E4-7E3A-46F7-B2B1-F5C92E647763}" srcOrd="1" destOrd="0" parTransId="{82191CF8-BA96-412B-A620-17C86770654F}" sibTransId="{50EBCE59-27DE-4768-B81E-06A3AD047C37}"/>
    <dgm:cxn modelId="{54C0A65C-9643-3948-B5CB-E492973F820A}" srcId="{9D4B7793-681C-41A3-95A4-FA0DEF6A2293}" destId="{D4A4D096-25FF-2D48-AEB5-6D6EBDF51934}" srcOrd="4" destOrd="0" parTransId="{5329CC21-6925-AF4C-AB95-BB270DC6FA06}" sibTransId="{B8C620A3-593D-E841-A6AE-76A641B215D1}"/>
    <dgm:cxn modelId="{AA3C1C86-F0D8-BE46-A014-635DD4EB40AA}" type="presOf" srcId="{4C9009E4-7E3A-46F7-B2B1-F5C92E647763}" destId="{2E89D0D3-7DC4-E845-87B2-D066605BFAA0}" srcOrd="0" destOrd="0" presId="urn:microsoft.com/office/officeart/2005/8/layout/vList2"/>
    <dgm:cxn modelId="{E97EE5AA-9A3E-134A-AC41-5D0A9E2F07DE}" type="presOf" srcId="{840AB1DD-7926-4BBA-AE5F-CCFFF2883EB8}" destId="{A3D77DBD-1D24-CA4A-B1A2-62CC50D3616E}" srcOrd="0" destOrd="0" presId="urn:microsoft.com/office/officeart/2005/8/layout/vList2"/>
    <dgm:cxn modelId="{A1330AC1-3D73-49D1-A1AD-F22418B685C3}" srcId="{9D4B7793-681C-41A3-95A4-FA0DEF6A2293}" destId="{6073FE46-DA35-4EC2-A0E9-87E4350599F9}" srcOrd="2" destOrd="0" parTransId="{F2800C69-D4B2-4359-9F77-0C925DEA6E34}" sibTransId="{C529F44E-3B31-411F-8B24-91A2FD95803D}"/>
    <dgm:cxn modelId="{0293A4C1-6A6F-471F-BCB7-0F0B068BF287}" srcId="{9D4B7793-681C-41A3-95A4-FA0DEF6A2293}" destId="{823AECEC-81B2-4530-8EBC-45C90792D443}" srcOrd="3" destOrd="0" parTransId="{F50E8FBE-CDF0-41C6-BAD9-6A7676DF2049}" sibTransId="{EC42C5C7-452C-4BF6-BD79-05EA229C7FBE}"/>
    <dgm:cxn modelId="{61F1C603-43B6-D447-A75D-BAE514F651BD}" type="presParOf" srcId="{B6E7A14D-DE28-E34D-9869-95E9C36D9537}" destId="{A3D77DBD-1D24-CA4A-B1A2-62CC50D3616E}" srcOrd="0" destOrd="0" presId="urn:microsoft.com/office/officeart/2005/8/layout/vList2"/>
    <dgm:cxn modelId="{82A1AF91-9825-3B4F-8D37-580998737FD4}" type="presParOf" srcId="{B6E7A14D-DE28-E34D-9869-95E9C36D9537}" destId="{B4D15719-8BD8-1542-B0F7-E5BC30B1B04E}" srcOrd="1" destOrd="0" presId="urn:microsoft.com/office/officeart/2005/8/layout/vList2"/>
    <dgm:cxn modelId="{4687F53F-B99A-814E-A3C6-E184B039199B}" type="presParOf" srcId="{B6E7A14D-DE28-E34D-9869-95E9C36D9537}" destId="{2E89D0D3-7DC4-E845-87B2-D066605BFAA0}" srcOrd="2" destOrd="0" presId="urn:microsoft.com/office/officeart/2005/8/layout/vList2"/>
    <dgm:cxn modelId="{7A80150F-C40A-3646-AE37-1B0A7644AB04}" type="presParOf" srcId="{B6E7A14D-DE28-E34D-9869-95E9C36D9537}" destId="{8D66A8B4-D238-924E-90C5-472DC8CD3ACA}" srcOrd="3" destOrd="0" presId="urn:microsoft.com/office/officeart/2005/8/layout/vList2"/>
    <dgm:cxn modelId="{8043C4FF-FA38-EF42-B0F2-4CC1011A0292}" type="presParOf" srcId="{B6E7A14D-DE28-E34D-9869-95E9C36D9537}" destId="{40C67B34-DFD5-7E4D-8188-418FA1BBC5FF}" srcOrd="4" destOrd="0" presId="urn:microsoft.com/office/officeart/2005/8/layout/vList2"/>
    <dgm:cxn modelId="{A01512BF-1754-9E41-9F4A-7BE24FA1FFDC}" type="presParOf" srcId="{B6E7A14D-DE28-E34D-9869-95E9C36D9537}" destId="{0EB4CE82-B8E7-8E4E-8B27-47782E2F922B}" srcOrd="5" destOrd="0" presId="urn:microsoft.com/office/officeart/2005/8/layout/vList2"/>
    <dgm:cxn modelId="{16A0F82A-2197-9448-B5AB-D25F69CBD6FD}" type="presParOf" srcId="{B6E7A14D-DE28-E34D-9869-95E9C36D9537}" destId="{0E501233-B795-8049-A0B6-51D0DB1B2C40}" srcOrd="6" destOrd="0" presId="urn:microsoft.com/office/officeart/2005/8/layout/vList2"/>
    <dgm:cxn modelId="{ED9A59C4-37C6-0541-AFB4-CBB6E8527015}" type="presParOf" srcId="{B6E7A14D-DE28-E34D-9869-95E9C36D9537}" destId="{CAE8594F-7998-B641-B424-CFA7BACBFD19}" srcOrd="7" destOrd="0" presId="urn:microsoft.com/office/officeart/2005/8/layout/vList2"/>
    <dgm:cxn modelId="{A15800B6-E55A-1844-B49C-E9B1BC5BFF20}" type="presParOf" srcId="{B6E7A14D-DE28-E34D-9869-95E9C36D9537}" destId="{7168A215-7234-1344-B0C1-B759A4607C5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B946F-B05C-F64E-81E7-722271C414DA}">
      <dsp:nvSpPr>
        <dsp:cNvPr id="0" name=""/>
        <dsp:cNvSpPr/>
      </dsp:nvSpPr>
      <dsp:spPr>
        <a:xfrm>
          <a:off x="0" y="26491"/>
          <a:ext cx="10996612" cy="119808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>
              <a:latin typeface="Arial" panose="020B0604020202020204" pitchFamily="34" charset="0"/>
              <a:cs typeface="Arial" panose="020B0604020202020204" pitchFamily="34" charset="0"/>
            </a:rPr>
            <a:t>Les violences basées sur le genre (VBG) sont une grave violation des droits humains</a:t>
          </a:r>
        </a:p>
      </dsp:txBody>
      <dsp:txXfrm>
        <a:off x="58485" y="84976"/>
        <a:ext cx="10879642" cy="1081110"/>
      </dsp:txXfrm>
    </dsp:sp>
    <dsp:sp modelId="{D4ECC6B1-06D9-214C-8721-4BEA5EAB5190}">
      <dsp:nvSpPr>
        <dsp:cNvPr id="0" name=""/>
        <dsp:cNvSpPr/>
      </dsp:nvSpPr>
      <dsp:spPr>
        <a:xfrm>
          <a:off x="0" y="1408891"/>
          <a:ext cx="10996612" cy="1198080"/>
        </a:xfrm>
        <a:prstGeom prst="roundRect">
          <a:avLst/>
        </a:prstGeom>
        <a:solidFill>
          <a:schemeClr val="accent6">
            <a:shade val="50000"/>
            <a:hueOff val="306704"/>
            <a:satOff val="-30208"/>
            <a:lumOff val="274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>
              <a:latin typeface="Arial" panose="020B0604020202020204" pitchFamily="34" charset="0"/>
              <a:cs typeface="Arial" panose="020B0604020202020204" pitchFamily="34" charset="0"/>
            </a:rPr>
            <a:t>Phénomène universel, elles existent dans tous les pays</a:t>
          </a:r>
          <a:endParaRPr lang="fr-BE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485" y="1467376"/>
        <a:ext cx="10879642" cy="1081110"/>
      </dsp:txXfrm>
    </dsp:sp>
    <dsp:sp modelId="{4FEF0F50-27C7-5746-9AF3-B512D147526C}">
      <dsp:nvSpPr>
        <dsp:cNvPr id="0" name=""/>
        <dsp:cNvSpPr/>
      </dsp:nvSpPr>
      <dsp:spPr>
        <a:xfrm>
          <a:off x="0" y="2791291"/>
          <a:ext cx="10996612" cy="1198080"/>
        </a:xfrm>
        <a:prstGeom prst="roundRect">
          <a:avLst/>
        </a:prstGeom>
        <a:solidFill>
          <a:schemeClr val="accent6">
            <a:shade val="50000"/>
            <a:hueOff val="613408"/>
            <a:satOff val="-60416"/>
            <a:lumOff val="549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>
              <a:latin typeface="Arial" panose="020B0604020202020204" pitchFamily="34" charset="0"/>
              <a:cs typeface="Arial" panose="020B0604020202020204" pitchFamily="34" charset="0"/>
            </a:rPr>
            <a:t>En RDC, les conflits armés prolongés ont favorisé des violences sexuelles massives, avec des effets souvent irréversibles</a:t>
          </a:r>
        </a:p>
      </dsp:txBody>
      <dsp:txXfrm>
        <a:off x="58485" y="2849776"/>
        <a:ext cx="10879642" cy="1081110"/>
      </dsp:txXfrm>
    </dsp:sp>
    <dsp:sp modelId="{03F5333E-745A-D24A-B06D-B3511ABB621A}">
      <dsp:nvSpPr>
        <dsp:cNvPr id="0" name=""/>
        <dsp:cNvSpPr/>
      </dsp:nvSpPr>
      <dsp:spPr>
        <a:xfrm>
          <a:off x="0" y="4173691"/>
          <a:ext cx="10996612" cy="1198080"/>
        </a:xfrm>
        <a:prstGeom prst="roundRect">
          <a:avLst/>
        </a:prstGeom>
        <a:solidFill>
          <a:schemeClr val="accent6">
            <a:shade val="50000"/>
            <a:hueOff val="306704"/>
            <a:satOff val="-30208"/>
            <a:lumOff val="274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>
              <a:latin typeface="Arial" panose="020B0604020202020204" pitchFamily="34" charset="0"/>
              <a:cs typeface="Arial" panose="020B0604020202020204" pitchFamily="34" charset="0"/>
            </a:rPr>
            <a:t>La prise en charge des survivantes nécessite une approche holistique (médicale, psychologique, sociale, économique), </a:t>
          </a:r>
          <a:endParaRPr lang="fr-BE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485" y="4232176"/>
        <a:ext cx="10879642" cy="10811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8579C1-DE94-BD47-ACA9-5502155C4FEB}">
      <dsp:nvSpPr>
        <dsp:cNvPr id="0" name=""/>
        <dsp:cNvSpPr/>
      </dsp:nvSpPr>
      <dsp:spPr>
        <a:xfrm>
          <a:off x="0" y="181697"/>
          <a:ext cx="11692328" cy="158320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Arial" panose="020B0604020202020204" pitchFamily="34" charset="0"/>
              <a:cs typeface="Arial" panose="020B0604020202020204" pitchFamily="34" charset="0"/>
            </a:rPr>
            <a:t>L’État congolais répond insuffisamment aux besoins, laissant un rôle majeur aux organisations (ex. Fondation/Hôpital Panzi)</a:t>
          </a:r>
        </a:p>
      </dsp:txBody>
      <dsp:txXfrm>
        <a:off x="77285" y="258982"/>
        <a:ext cx="11537758" cy="1428630"/>
      </dsp:txXfrm>
    </dsp:sp>
    <dsp:sp modelId="{E0512C7E-C5CE-C84C-A72C-7D663F7538B7}">
      <dsp:nvSpPr>
        <dsp:cNvPr id="0" name=""/>
        <dsp:cNvSpPr/>
      </dsp:nvSpPr>
      <dsp:spPr>
        <a:xfrm>
          <a:off x="0" y="1998188"/>
          <a:ext cx="11692328" cy="1254825"/>
        </a:xfrm>
        <a:prstGeom prst="roundRect">
          <a:avLst/>
        </a:prstGeom>
        <a:solidFill>
          <a:schemeClr val="accent6">
            <a:shade val="50000"/>
            <a:hueOff val="306704"/>
            <a:satOff val="-30208"/>
            <a:lumOff val="274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Arial" panose="020B0604020202020204" pitchFamily="34" charset="0"/>
              <a:cs typeface="Arial" panose="020B0604020202020204" pitchFamily="34" charset="0"/>
            </a:rPr>
            <a:t>Le modèle « One Stop Center » de Panzi inclut un pilier socioéconomique pour faciliter la réintégration dans la communauté</a:t>
          </a:r>
        </a:p>
      </dsp:txBody>
      <dsp:txXfrm>
        <a:off x="61256" y="2059444"/>
        <a:ext cx="11569816" cy="1132313"/>
      </dsp:txXfrm>
    </dsp:sp>
    <dsp:sp modelId="{771DC42E-301C-4748-9047-A0D7E66337FA}">
      <dsp:nvSpPr>
        <dsp:cNvPr id="0" name=""/>
        <dsp:cNvSpPr/>
      </dsp:nvSpPr>
      <dsp:spPr>
        <a:xfrm>
          <a:off x="0" y="3330423"/>
          <a:ext cx="11692328" cy="1254825"/>
        </a:xfrm>
        <a:prstGeom prst="roundRect">
          <a:avLst/>
        </a:prstGeom>
        <a:solidFill>
          <a:schemeClr val="accent6">
            <a:shade val="50000"/>
            <a:hueOff val="613408"/>
            <a:satOff val="-60416"/>
            <a:lumOff val="549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Arial" panose="020B0604020202020204" pitchFamily="34" charset="0"/>
              <a:cs typeface="Arial" panose="020B0604020202020204" pitchFamily="34" charset="0"/>
            </a:rPr>
            <a:t>Bien que la Fondation Panzi soit pleinement engagée dans cette mission, de nombreuses contraintes peuvent entraver la réussite de la réintégration des victimes de violences sexuelle</a:t>
          </a:r>
        </a:p>
      </dsp:txBody>
      <dsp:txXfrm>
        <a:off x="61256" y="3391679"/>
        <a:ext cx="11569816" cy="1132313"/>
      </dsp:txXfrm>
    </dsp:sp>
    <dsp:sp modelId="{72F83A7E-51DC-E346-A6E0-B6DD217E86C6}">
      <dsp:nvSpPr>
        <dsp:cNvPr id="0" name=""/>
        <dsp:cNvSpPr/>
      </dsp:nvSpPr>
      <dsp:spPr>
        <a:xfrm>
          <a:off x="0" y="4714345"/>
          <a:ext cx="11692328" cy="1254825"/>
        </a:xfrm>
        <a:prstGeom prst="roundRect">
          <a:avLst/>
        </a:prstGeom>
        <a:solidFill>
          <a:schemeClr val="accent6">
            <a:shade val="50000"/>
            <a:hueOff val="306704"/>
            <a:satOff val="-30208"/>
            <a:lumOff val="274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Arial" panose="020B0604020202020204" pitchFamily="34" charset="0"/>
              <a:cs typeface="Arial" panose="020B0604020202020204" pitchFamily="34" charset="0"/>
            </a:rPr>
            <a:t>Comprendre les </a:t>
          </a:r>
          <a:r>
            <a:rPr lang="fr-BE" sz="2400" b="1" kern="1200" dirty="0">
              <a:latin typeface="Arial" panose="020B0604020202020204" pitchFamily="34" charset="0"/>
              <a:cs typeface="Arial" panose="020B0604020202020204" pitchFamily="34" charset="0"/>
            </a:rPr>
            <a:t>déterminants</a:t>
          </a:r>
          <a:r>
            <a:rPr lang="fr-BE" sz="2400" kern="1200" dirty="0">
              <a:latin typeface="Arial" panose="020B0604020202020204" pitchFamily="34" charset="0"/>
              <a:cs typeface="Arial" panose="020B0604020202020204" pitchFamily="34" charset="0"/>
            </a:rPr>
            <a:t> de cette réintégration est essentiel pour adapter les interventions.</a:t>
          </a:r>
        </a:p>
      </dsp:txBody>
      <dsp:txXfrm>
        <a:off x="61256" y="4775601"/>
        <a:ext cx="11569816" cy="11323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F7768-7AB3-6D4F-8E71-498677518E11}">
      <dsp:nvSpPr>
        <dsp:cNvPr id="0" name=""/>
        <dsp:cNvSpPr/>
      </dsp:nvSpPr>
      <dsp:spPr>
        <a:xfrm>
          <a:off x="0" y="3377032"/>
          <a:ext cx="2628900" cy="9731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63576" rIns="186967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b="1" kern="1200" dirty="0"/>
            <a:t>Question de recherche </a:t>
          </a:r>
          <a:endParaRPr lang="fr-BE" sz="2300" kern="1200" dirty="0"/>
        </a:p>
      </dsp:txBody>
      <dsp:txXfrm>
        <a:off x="0" y="3377032"/>
        <a:ext cx="2628900" cy="973101"/>
      </dsp:txXfrm>
    </dsp:sp>
    <dsp:sp modelId="{EBB87A78-2C43-B44F-88A6-975B15345DE7}">
      <dsp:nvSpPr>
        <dsp:cNvPr id="0" name=""/>
        <dsp:cNvSpPr/>
      </dsp:nvSpPr>
      <dsp:spPr>
        <a:xfrm>
          <a:off x="2628900" y="3377032"/>
          <a:ext cx="7886700" cy="97310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54000" rIns="159980" bIns="2540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latin typeface="Arial" panose="020B0604020202020204" pitchFamily="34" charset="0"/>
              <a:cs typeface="Arial" panose="020B0604020202020204" pitchFamily="34" charset="0"/>
            </a:rPr>
            <a:t>Quels facteurs qui facilitent ou entravent la réintégration socioéconomique des survivantes de violences sexuelles à l’Est de la RDC? </a:t>
          </a:r>
        </a:p>
      </dsp:txBody>
      <dsp:txXfrm>
        <a:off x="2628900" y="3377032"/>
        <a:ext cx="7886700" cy="973101"/>
      </dsp:txXfrm>
    </dsp:sp>
    <dsp:sp modelId="{C0E93AE8-3FC3-2849-8900-7E9D5B8BC156}">
      <dsp:nvSpPr>
        <dsp:cNvPr id="0" name=""/>
        <dsp:cNvSpPr/>
      </dsp:nvSpPr>
      <dsp:spPr>
        <a:xfrm rot="10800000">
          <a:off x="0" y="1894998"/>
          <a:ext cx="2628900" cy="149663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146589"/>
            <a:satOff val="3222"/>
            <a:lumOff val="-16667"/>
            <a:alphaOff val="0"/>
          </a:schemeClr>
        </a:solidFill>
        <a:ln w="12700" cap="flat" cmpd="sng" algn="ctr">
          <a:solidFill>
            <a:schemeClr val="accent5">
              <a:hueOff val="146589"/>
              <a:satOff val="3222"/>
              <a:lumOff val="-166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63576" rIns="186967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b="1" kern="1200">
              <a:latin typeface="Arial" panose="020B0604020202020204" pitchFamily="34" charset="0"/>
              <a:cs typeface="Arial" panose="020B0604020202020204" pitchFamily="34" charset="0"/>
            </a:rPr>
            <a:t>Objectifs spécifiques </a:t>
          </a:r>
          <a:endParaRPr lang="fr-BE" sz="2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1894998"/>
        <a:ext cx="2628900" cy="972810"/>
      </dsp:txXfrm>
    </dsp:sp>
    <dsp:sp modelId="{50EDFCD0-F263-AB41-9F04-3F15DDFC070F}">
      <dsp:nvSpPr>
        <dsp:cNvPr id="0" name=""/>
        <dsp:cNvSpPr/>
      </dsp:nvSpPr>
      <dsp:spPr>
        <a:xfrm>
          <a:off x="2628900" y="1483237"/>
          <a:ext cx="7886700" cy="1796332"/>
        </a:xfrm>
        <a:prstGeom prst="rect">
          <a:avLst/>
        </a:prstGeom>
        <a:solidFill>
          <a:schemeClr val="accent5">
            <a:tint val="40000"/>
            <a:alpha val="90000"/>
            <a:hueOff val="270660"/>
            <a:satOff val="-19661"/>
            <a:lumOff val="-316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270660"/>
              <a:satOff val="-19661"/>
              <a:lumOff val="-316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54000" rIns="159980" bIns="2540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Décrire le profil socio-démographique des survivantes</a:t>
          </a:r>
          <a:endParaRPr lang="fr-FR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Documenter les facteurs </a:t>
          </a:r>
          <a:r>
            <a:rPr lang="fr-BE" sz="2000" b="1" kern="1200" dirty="0">
              <a:latin typeface="Arial" panose="020B0604020202020204" pitchFamily="34" charset="0"/>
              <a:cs typeface="Arial" panose="020B0604020202020204" pitchFamily="34" charset="0"/>
            </a:rPr>
            <a:t>facilitateurs</a:t>
          </a: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 et </a:t>
          </a:r>
          <a:r>
            <a:rPr lang="fr-BE" sz="2000" b="1" kern="1200" dirty="0">
              <a:latin typeface="Arial" panose="020B0604020202020204" pitchFamily="34" charset="0"/>
              <a:cs typeface="Arial" panose="020B0604020202020204" pitchFamily="34" charset="0"/>
            </a:rPr>
            <a:t>obstacles</a:t>
          </a: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 de la réintégration socioéconomique</a:t>
          </a:r>
          <a:endParaRPr lang="fr-FR" sz="2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Proposer des pistes d’amélioration des interventions socioéconomiques à partir des résultats</a:t>
          </a:r>
          <a:endParaRPr lang="fr-F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28900" y="1483237"/>
        <a:ext cx="7886700" cy="1796332"/>
      </dsp:txXfrm>
    </dsp:sp>
    <dsp:sp modelId="{78FD9586-7DF8-4647-B05C-61640675DF86}">
      <dsp:nvSpPr>
        <dsp:cNvPr id="0" name=""/>
        <dsp:cNvSpPr/>
      </dsp:nvSpPr>
      <dsp:spPr>
        <a:xfrm rot="10800000">
          <a:off x="0" y="1203"/>
          <a:ext cx="2628900" cy="1496630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5">
            <a:hueOff val="293177"/>
            <a:satOff val="6444"/>
            <a:lumOff val="-33333"/>
            <a:alphaOff val="0"/>
          </a:schemeClr>
        </a:solidFill>
        <a:ln w="12700" cap="flat" cmpd="sng" algn="ctr">
          <a:solidFill>
            <a:schemeClr val="accent5">
              <a:hueOff val="293177"/>
              <a:satOff val="6444"/>
              <a:lumOff val="-33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86967" tIns="163576" rIns="186967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b="1" kern="1200">
              <a:latin typeface="Arial" panose="020B0604020202020204" pitchFamily="34" charset="0"/>
              <a:cs typeface="Arial" panose="020B0604020202020204" pitchFamily="34" charset="0"/>
            </a:rPr>
            <a:t>Objectif général</a:t>
          </a:r>
          <a:endParaRPr lang="fr-BE" sz="23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0" y="1203"/>
        <a:ext cx="2628900" cy="972810"/>
      </dsp:txXfrm>
    </dsp:sp>
    <dsp:sp modelId="{3BBFDA95-E35F-F945-9EF8-9F52DBD25B18}">
      <dsp:nvSpPr>
        <dsp:cNvPr id="0" name=""/>
        <dsp:cNvSpPr/>
      </dsp:nvSpPr>
      <dsp:spPr>
        <a:xfrm>
          <a:off x="2628900" y="1203"/>
          <a:ext cx="7886700" cy="972810"/>
        </a:xfrm>
        <a:prstGeom prst="rect">
          <a:avLst/>
        </a:prstGeom>
        <a:solidFill>
          <a:schemeClr val="accent5">
            <a:tint val="40000"/>
            <a:alpha val="90000"/>
            <a:hueOff val="541319"/>
            <a:satOff val="-39322"/>
            <a:lumOff val="-6333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541319"/>
              <a:satOff val="-39322"/>
              <a:lumOff val="-633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9980" tIns="254000" rIns="159980" bIns="2540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Identifier les facteurs associés à la réintégration socioéconomique des femmes survivantes de violences sexuelles à l’Est de la RDC</a:t>
          </a:r>
          <a:endParaRPr lang="fr-FR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28900" y="1203"/>
        <a:ext cx="7886700" cy="9728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7229F8-82CC-974F-A3F0-BA482700A035}">
      <dsp:nvSpPr>
        <dsp:cNvPr id="0" name=""/>
        <dsp:cNvSpPr/>
      </dsp:nvSpPr>
      <dsp:spPr>
        <a:xfrm>
          <a:off x="0" y="22163"/>
          <a:ext cx="11409908" cy="907335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Arial" panose="020B0604020202020204" pitchFamily="34" charset="0"/>
              <a:cs typeface="Arial" panose="020B0604020202020204" pitchFamily="34" charset="0"/>
            </a:rPr>
            <a:t>Approche : qualitative</a:t>
          </a:r>
          <a:r>
            <a:rPr lang="fr-BE" sz="2400" kern="1200" dirty="0">
              <a:latin typeface="Arial" panose="020B0604020202020204" pitchFamily="34" charset="0"/>
              <a:cs typeface="Arial" panose="020B0604020202020204" pitchFamily="34" charset="0"/>
            </a:rPr>
            <a:t> (entretiens) pour comprendre les </a:t>
          </a:r>
          <a:r>
            <a:rPr lang="fr-BE" sz="2400" b="0" kern="1200" dirty="0">
              <a:latin typeface="Arial" panose="020B0604020202020204" pitchFamily="34" charset="0"/>
              <a:cs typeface="Arial" panose="020B0604020202020204" pitchFamily="34" charset="0"/>
            </a:rPr>
            <a:t>facteurs de de la réintégration à partir des récits d’expérience.</a:t>
          </a:r>
        </a:p>
      </dsp:txBody>
      <dsp:txXfrm>
        <a:off x="44292" y="66455"/>
        <a:ext cx="11321324" cy="818751"/>
      </dsp:txXfrm>
    </dsp:sp>
    <dsp:sp modelId="{86180424-B499-DC41-92F0-2860D6F74E35}">
      <dsp:nvSpPr>
        <dsp:cNvPr id="0" name=""/>
        <dsp:cNvSpPr/>
      </dsp:nvSpPr>
      <dsp:spPr>
        <a:xfrm>
          <a:off x="0" y="1009075"/>
          <a:ext cx="11409908" cy="907335"/>
        </a:xfrm>
        <a:prstGeom prst="roundRect">
          <a:avLst/>
        </a:prstGeom>
        <a:solidFill>
          <a:schemeClr val="accent1">
            <a:shade val="80000"/>
            <a:hueOff val="211210"/>
            <a:satOff val="-19400"/>
            <a:lumOff val="100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Arial" panose="020B0604020202020204" pitchFamily="34" charset="0"/>
              <a:cs typeface="Arial" panose="020B0604020202020204" pitchFamily="34" charset="0"/>
            </a:rPr>
            <a:t>Lieu : Sud-Kivu (Kabare, </a:t>
          </a:r>
          <a:r>
            <a:rPr lang="fr-BE" sz="2400" b="1" kern="1200" dirty="0" err="1">
              <a:latin typeface="Arial" panose="020B0604020202020204" pitchFamily="34" charset="0"/>
              <a:cs typeface="Arial" panose="020B0604020202020204" pitchFamily="34" charset="0"/>
            </a:rPr>
            <a:t>Kalehe</a:t>
          </a:r>
          <a:r>
            <a:rPr lang="fr-BE" sz="2400" b="1" kern="1200" dirty="0">
              <a:latin typeface="Arial" panose="020B0604020202020204" pitchFamily="34" charset="0"/>
              <a:cs typeface="Arial" panose="020B0604020202020204" pitchFamily="34" charset="0"/>
            </a:rPr>
            <a:t>, Uvira</a:t>
          </a:r>
          <a:r>
            <a:rPr lang="fr-BE" sz="2400" kern="1200" dirty="0">
              <a:latin typeface="Arial" panose="020B0604020202020204" pitchFamily="34" charset="0"/>
              <a:cs typeface="Arial" panose="020B0604020202020204" pitchFamily="34" charset="0"/>
            </a:rPr>
            <a:t>).province marquée par les conflits et une forte prévalence de violences sexuelles, zones de retour des survivantes.</a:t>
          </a:r>
        </a:p>
      </dsp:txBody>
      <dsp:txXfrm>
        <a:off x="44292" y="1053367"/>
        <a:ext cx="11321324" cy="818751"/>
      </dsp:txXfrm>
    </dsp:sp>
    <dsp:sp modelId="{DD521D9B-B4FB-9B4B-AD71-3F85611B3BFF}">
      <dsp:nvSpPr>
        <dsp:cNvPr id="0" name=""/>
        <dsp:cNvSpPr/>
      </dsp:nvSpPr>
      <dsp:spPr>
        <a:xfrm>
          <a:off x="0" y="1991590"/>
          <a:ext cx="11409908" cy="907335"/>
        </a:xfrm>
        <a:prstGeom prst="roundRect">
          <a:avLst/>
        </a:prstGeom>
        <a:solidFill>
          <a:schemeClr val="accent1">
            <a:shade val="80000"/>
            <a:hueOff val="422420"/>
            <a:satOff val="-38800"/>
            <a:lumOff val="20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Arial" panose="020B0604020202020204" pitchFamily="34" charset="0"/>
              <a:cs typeface="Arial" panose="020B0604020202020204" pitchFamily="34" charset="0"/>
            </a:rPr>
            <a:t>Échantillon : 60 survivantes, critères: Survivantes, avoir été pris en charge par la FP, Être consentante </a:t>
          </a:r>
          <a:endParaRPr lang="fr-BE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292" y="2035882"/>
        <a:ext cx="11321324" cy="818751"/>
      </dsp:txXfrm>
    </dsp:sp>
    <dsp:sp modelId="{BF8DD632-17BB-AF45-B9D9-D6369F3F8376}">
      <dsp:nvSpPr>
        <dsp:cNvPr id="0" name=""/>
        <dsp:cNvSpPr/>
      </dsp:nvSpPr>
      <dsp:spPr>
        <a:xfrm>
          <a:off x="0" y="2993955"/>
          <a:ext cx="11409908" cy="907335"/>
        </a:xfrm>
        <a:prstGeom prst="roundRect">
          <a:avLst/>
        </a:prstGeom>
        <a:solidFill>
          <a:schemeClr val="accent1">
            <a:shade val="80000"/>
            <a:hueOff val="633630"/>
            <a:satOff val="-58200"/>
            <a:lumOff val="301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1" kern="1200" dirty="0">
              <a:latin typeface="Arial" panose="020B0604020202020204" pitchFamily="34" charset="0"/>
              <a:cs typeface="Arial" panose="020B0604020202020204" pitchFamily="34" charset="0"/>
            </a:rPr>
            <a:t>Guide d’entretien: </a:t>
          </a:r>
          <a:r>
            <a:rPr lang="fr-BE" sz="2400" b="0" kern="1200" dirty="0">
              <a:latin typeface="Arial" panose="020B0604020202020204" pitchFamily="34" charset="0"/>
              <a:cs typeface="Arial" panose="020B0604020202020204" pitchFamily="34" charset="0"/>
            </a:rPr>
            <a:t>caractéristiques sociodémographiques, expériences et parcours de réintégration (levier et freins)</a:t>
          </a:r>
          <a:endParaRPr lang="fr-BE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292" y="3038247"/>
        <a:ext cx="11321324" cy="818751"/>
      </dsp:txXfrm>
    </dsp:sp>
    <dsp:sp modelId="{C1CED27D-B0E3-FD4C-A4D8-ED852B2DE0BE}">
      <dsp:nvSpPr>
        <dsp:cNvPr id="0" name=""/>
        <dsp:cNvSpPr/>
      </dsp:nvSpPr>
      <dsp:spPr>
        <a:xfrm>
          <a:off x="0" y="4031664"/>
          <a:ext cx="11409908" cy="907335"/>
        </a:xfrm>
        <a:prstGeom prst="roundRect">
          <a:avLst/>
        </a:prstGeom>
        <a:solidFill>
          <a:schemeClr val="accent1">
            <a:shade val="80000"/>
            <a:hueOff val="844839"/>
            <a:satOff val="-77600"/>
            <a:lumOff val="40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b="0" kern="1200" dirty="0">
              <a:latin typeface="Arial" panose="020B0604020202020204" pitchFamily="34" charset="0"/>
              <a:cs typeface="Arial" panose="020B0604020202020204" pitchFamily="34" charset="0"/>
            </a:rPr>
            <a:t>Analyse de contenu  </a:t>
          </a:r>
          <a:endParaRPr lang="fr-BE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292" y="4075956"/>
        <a:ext cx="11321324" cy="8187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ACDA32-75AF-D846-A42E-68B65EECEA90}">
      <dsp:nvSpPr>
        <dsp:cNvPr id="0" name=""/>
        <dsp:cNvSpPr/>
      </dsp:nvSpPr>
      <dsp:spPr>
        <a:xfrm>
          <a:off x="0" y="385833"/>
          <a:ext cx="3134697" cy="1238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kern="1200" dirty="0">
              <a:latin typeface="Arial" panose="020B0604020202020204" pitchFamily="34" charset="0"/>
              <a:cs typeface="Arial" panose="020B0604020202020204" pitchFamily="34" charset="0"/>
            </a:rPr>
            <a:t>Facteurs liés aux capacités individuelles</a:t>
          </a:r>
          <a:endParaRPr lang="fr-BE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85833"/>
        <a:ext cx="3134697" cy="1238095"/>
      </dsp:txXfrm>
    </dsp:sp>
    <dsp:sp modelId="{C989047C-5515-3842-9AEB-3634EFB5748D}">
      <dsp:nvSpPr>
        <dsp:cNvPr id="0" name=""/>
        <dsp:cNvSpPr/>
      </dsp:nvSpPr>
      <dsp:spPr>
        <a:xfrm>
          <a:off x="0" y="1865693"/>
          <a:ext cx="3139556" cy="23333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E35F4C-52B0-B14E-995B-8C295A6FC24A}">
      <dsp:nvSpPr>
        <dsp:cNvPr id="0" name=""/>
        <dsp:cNvSpPr/>
      </dsp:nvSpPr>
      <dsp:spPr>
        <a:xfrm>
          <a:off x="3376698" y="412943"/>
          <a:ext cx="3134697" cy="1238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kern="1200" dirty="0">
              <a:latin typeface="Arial" panose="020B0604020202020204" pitchFamily="34" charset="0"/>
              <a:cs typeface="Arial" panose="020B0604020202020204" pitchFamily="34" charset="0"/>
            </a:rPr>
            <a:t>Ressources économiques </a:t>
          </a:r>
          <a:endParaRPr lang="fr-BE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76698" y="412943"/>
        <a:ext cx="3134697" cy="1238095"/>
      </dsp:txXfrm>
    </dsp:sp>
    <dsp:sp modelId="{397EAEFC-E938-E644-9D5C-EA614526210E}">
      <dsp:nvSpPr>
        <dsp:cNvPr id="0" name=""/>
        <dsp:cNvSpPr/>
      </dsp:nvSpPr>
      <dsp:spPr>
        <a:xfrm>
          <a:off x="3387983" y="1917096"/>
          <a:ext cx="2731889" cy="18142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B4896-0E19-6D4A-AE54-6C64A6A432E5}">
      <dsp:nvSpPr>
        <dsp:cNvPr id="0" name=""/>
        <dsp:cNvSpPr/>
      </dsp:nvSpPr>
      <dsp:spPr>
        <a:xfrm>
          <a:off x="6975237" y="434391"/>
          <a:ext cx="2627566" cy="12380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b="1" kern="1200" dirty="0">
              <a:latin typeface="Arial" panose="020B0604020202020204" pitchFamily="34" charset="0"/>
              <a:cs typeface="Arial" panose="020B0604020202020204" pitchFamily="34" charset="0"/>
            </a:rPr>
            <a:t>Environnement social </a:t>
          </a:r>
          <a:endParaRPr lang="fr-BE" sz="2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75237" y="434391"/>
        <a:ext cx="2627566" cy="1238095"/>
      </dsp:txXfrm>
    </dsp:sp>
    <dsp:sp modelId="{240E8DDD-6082-8B43-8619-D88C416AEC1E}">
      <dsp:nvSpPr>
        <dsp:cNvPr id="0" name=""/>
        <dsp:cNvSpPr/>
      </dsp:nvSpPr>
      <dsp:spPr>
        <a:xfrm>
          <a:off x="6975237" y="1848113"/>
          <a:ext cx="2839910" cy="231013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77DBD-1D24-CA4A-B1A2-62CC50D3616E}">
      <dsp:nvSpPr>
        <dsp:cNvPr id="0" name=""/>
        <dsp:cNvSpPr/>
      </dsp:nvSpPr>
      <dsp:spPr>
        <a:xfrm>
          <a:off x="0" y="467729"/>
          <a:ext cx="9516302" cy="88803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300" b="1" kern="1200" dirty="0">
              <a:latin typeface="Arial" panose="020B0604020202020204" pitchFamily="34" charset="0"/>
              <a:cs typeface="Arial" panose="020B0604020202020204" pitchFamily="34" charset="0"/>
            </a:rPr>
            <a:t>Sécuriser/diversifier le financement</a:t>
          </a:r>
          <a:r>
            <a:rPr lang="fr-BE" sz="2300" kern="1200" dirty="0">
              <a:latin typeface="Arial" panose="020B0604020202020204" pitchFamily="34" charset="0"/>
              <a:cs typeface="Arial" panose="020B0604020202020204" pitchFamily="34" charset="0"/>
            </a:rPr>
            <a:t> pour élargir accès aux formations, kits et suivi</a:t>
          </a:r>
          <a:endParaRPr lang="en-US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350" y="511079"/>
        <a:ext cx="9429602" cy="801330"/>
      </dsp:txXfrm>
    </dsp:sp>
    <dsp:sp modelId="{2E89D0D3-7DC4-E845-87B2-D066605BFAA0}">
      <dsp:nvSpPr>
        <dsp:cNvPr id="0" name=""/>
        <dsp:cNvSpPr/>
      </dsp:nvSpPr>
      <dsp:spPr>
        <a:xfrm>
          <a:off x="0" y="1422000"/>
          <a:ext cx="9516302" cy="888030"/>
        </a:xfrm>
        <a:prstGeom prst="roundRect">
          <a:avLst/>
        </a:prstGeom>
        <a:solidFill>
          <a:schemeClr val="accent1">
            <a:shade val="80000"/>
            <a:hueOff val="281613"/>
            <a:satOff val="-25867"/>
            <a:lumOff val="133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>
              <a:latin typeface="Arial" panose="020B0604020202020204" pitchFamily="34" charset="0"/>
              <a:cs typeface="Arial" panose="020B0604020202020204" pitchFamily="34" charset="0"/>
            </a:rPr>
            <a:t>Mettre un </a:t>
          </a:r>
          <a:r>
            <a:rPr lang="fr-FR" sz="2300" b="1" kern="1200" dirty="0">
              <a:latin typeface="Arial" panose="020B0604020202020204" pitchFamily="34" charset="0"/>
              <a:cs typeface="Arial" panose="020B0604020202020204" pitchFamily="34" charset="0"/>
            </a:rPr>
            <a:t>suivi post-formation</a:t>
          </a:r>
          <a:r>
            <a:rPr lang="fr-FR" sz="2300" kern="1200" dirty="0">
              <a:latin typeface="Arial" panose="020B0604020202020204" pitchFamily="34" charset="0"/>
              <a:cs typeface="Arial" panose="020B0604020202020204" pitchFamily="34" charset="0"/>
            </a:rPr>
            <a:t> simple et régulier pour corriger vite les blocages (intrants, débouchés, santé,).</a:t>
          </a:r>
          <a:endParaRPr lang="en-US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350" y="1465350"/>
        <a:ext cx="9429602" cy="801330"/>
      </dsp:txXfrm>
    </dsp:sp>
    <dsp:sp modelId="{40C67B34-DFD5-7E4D-8188-418FA1BBC5FF}">
      <dsp:nvSpPr>
        <dsp:cNvPr id="0" name=""/>
        <dsp:cNvSpPr/>
      </dsp:nvSpPr>
      <dsp:spPr>
        <a:xfrm>
          <a:off x="0" y="2376270"/>
          <a:ext cx="9516302" cy="888030"/>
        </a:xfrm>
        <a:prstGeom prst="roundRect">
          <a:avLst/>
        </a:prstGeom>
        <a:solidFill>
          <a:schemeClr val="accent1">
            <a:shade val="80000"/>
            <a:hueOff val="563226"/>
            <a:satOff val="-51733"/>
            <a:lumOff val="267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b="1" kern="1200" dirty="0">
              <a:latin typeface="Arial" panose="020B0604020202020204" pitchFamily="34" charset="0"/>
              <a:cs typeface="Arial" panose="020B0604020202020204" pitchFamily="34" charset="0"/>
            </a:rPr>
            <a:t>Renforcer les mécanismes d’épargne/crédit</a:t>
          </a:r>
          <a:r>
            <a:rPr lang="fr-FR" sz="2300" kern="1200" dirty="0">
              <a:latin typeface="Arial" panose="020B0604020202020204" pitchFamily="34" charset="0"/>
              <a:cs typeface="Arial" panose="020B0604020202020204" pitchFamily="34" charset="0"/>
            </a:rPr>
            <a:t> (MUSO/AVEC/</a:t>
          </a:r>
          <a:r>
            <a:rPr lang="fr-FR" sz="2300" kern="1200" dirty="0" err="1">
              <a:latin typeface="Arial" panose="020B0604020202020204" pitchFamily="34" charset="0"/>
              <a:cs typeface="Arial" panose="020B0604020202020204" pitchFamily="34" charset="0"/>
            </a:rPr>
            <a:t>likilimba</a:t>
          </a:r>
          <a:r>
            <a:rPr lang="fr-FR" sz="2300" kern="1200" dirty="0">
              <a:latin typeface="Arial" panose="020B0604020202020204" pitchFamily="34" charset="0"/>
              <a:cs typeface="Arial" panose="020B0604020202020204" pitchFamily="34" charset="0"/>
            </a:rPr>
            <a:t>) + solutions pour inclure les plus vulnérables.</a:t>
          </a:r>
          <a:endParaRPr lang="en-US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350" y="2419620"/>
        <a:ext cx="9429602" cy="801330"/>
      </dsp:txXfrm>
    </dsp:sp>
    <dsp:sp modelId="{0E501233-B795-8049-A0B6-51D0DB1B2C40}">
      <dsp:nvSpPr>
        <dsp:cNvPr id="0" name=""/>
        <dsp:cNvSpPr/>
      </dsp:nvSpPr>
      <dsp:spPr>
        <a:xfrm>
          <a:off x="0" y="3330540"/>
          <a:ext cx="9516302" cy="888030"/>
        </a:xfrm>
        <a:prstGeom prst="roundRect">
          <a:avLst/>
        </a:prstGeom>
        <a:solidFill>
          <a:schemeClr val="accent1">
            <a:shade val="80000"/>
            <a:hueOff val="844839"/>
            <a:satOff val="-77600"/>
            <a:lumOff val="40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kern="1200" dirty="0">
              <a:latin typeface="Arial" panose="020B0604020202020204" pitchFamily="34" charset="0"/>
              <a:cs typeface="Arial" panose="020B0604020202020204" pitchFamily="34" charset="0"/>
            </a:rPr>
            <a:t>Intensifier la </a:t>
          </a:r>
          <a:r>
            <a:rPr lang="fr-FR" sz="2300" b="1" kern="1200" dirty="0">
              <a:latin typeface="Arial" panose="020B0604020202020204" pitchFamily="34" charset="0"/>
              <a:cs typeface="Arial" panose="020B0604020202020204" pitchFamily="34" charset="0"/>
            </a:rPr>
            <a:t>sensibilisation communautaire</a:t>
          </a:r>
          <a:r>
            <a:rPr lang="fr-FR" sz="2300" kern="1200" dirty="0">
              <a:latin typeface="Arial" panose="020B0604020202020204" pitchFamily="34" charset="0"/>
              <a:cs typeface="Arial" panose="020B0604020202020204" pitchFamily="34" charset="0"/>
            </a:rPr>
            <a:t> contre stigmatisation et rejet.</a:t>
          </a:r>
          <a:endParaRPr lang="en-US" sz="2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350" y="3373890"/>
        <a:ext cx="9429602" cy="8013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77DBD-1D24-CA4A-B1A2-62CC50D3616E}">
      <dsp:nvSpPr>
        <dsp:cNvPr id="0" name=""/>
        <dsp:cNvSpPr/>
      </dsp:nvSpPr>
      <dsp:spPr>
        <a:xfrm>
          <a:off x="0" y="560463"/>
          <a:ext cx="10441736" cy="772200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La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réintégration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est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facilitée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par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une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kern="1200" dirty="0" err="1">
              <a:latin typeface="Arial" panose="020B0604020202020204" pitchFamily="34" charset="0"/>
              <a:cs typeface="Arial" panose="020B0604020202020204" pitchFamily="34" charset="0"/>
            </a:rPr>
            <a:t>combinaisaon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de leviers : </a:t>
          </a: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appui socioéconomique, moyens de démarrage, accès au crédit, suivi psychosocial, santé physique, soutien social.</a:t>
          </a:r>
          <a:r>
            <a:rPr lang="en-US" sz="20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sp:txBody>
      <dsp:txXfrm>
        <a:off x="37696" y="598159"/>
        <a:ext cx="10366344" cy="696808"/>
      </dsp:txXfrm>
    </dsp:sp>
    <dsp:sp modelId="{2E89D0D3-7DC4-E845-87B2-D066605BFAA0}">
      <dsp:nvSpPr>
        <dsp:cNvPr id="0" name=""/>
        <dsp:cNvSpPr/>
      </dsp:nvSpPr>
      <dsp:spPr>
        <a:xfrm>
          <a:off x="0" y="1411335"/>
          <a:ext cx="10441736" cy="772200"/>
        </a:xfrm>
        <a:prstGeom prst="roundRect">
          <a:avLst/>
        </a:prstGeom>
        <a:solidFill>
          <a:schemeClr val="accent1">
            <a:shade val="80000"/>
            <a:hueOff val="211210"/>
            <a:satOff val="-19400"/>
            <a:lumOff val="100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Les obstacles majeurs sont le </a:t>
          </a:r>
          <a:r>
            <a:rPr lang="fr-BE" sz="2000" b="1" kern="1200" dirty="0">
              <a:latin typeface="Arial" panose="020B0604020202020204" pitchFamily="34" charset="0"/>
              <a:cs typeface="Arial" panose="020B0604020202020204" pitchFamily="34" charset="0"/>
            </a:rPr>
            <a:t>manque d’appui économique</a:t>
          </a: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, l’</a:t>
          </a:r>
          <a:r>
            <a:rPr lang="fr-BE" sz="2000" b="1" kern="1200" dirty="0">
              <a:latin typeface="Arial" panose="020B0604020202020204" pitchFamily="34" charset="0"/>
              <a:cs typeface="Arial" panose="020B0604020202020204" pitchFamily="34" charset="0"/>
            </a:rPr>
            <a:t>arrêt du suivi</a:t>
          </a: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, les </a:t>
          </a:r>
          <a:r>
            <a:rPr lang="fr-BE" sz="2000" b="1" kern="1200" dirty="0">
              <a:latin typeface="Arial" panose="020B0604020202020204" pitchFamily="34" charset="0"/>
              <a:cs typeface="Arial" panose="020B0604020202020204" pitchFamily="34" charset="0"/>
            </a:rPr>
            <a:t>problèmes de santé</a:t>
          </a: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 et la </a:t>
          </a:r>
          <a:r>
            <a:rPr lang="fr-BE" sz="2000" b="1" kern="1200" dirty="0">
              <a:latin typeface="Arial" panose="020B0604020202020204" pitchFamily="34" charset="0"/>
              <a:cs typeface="Arial" panose="020B0604020202020204" pitchFamily="34" charset="0"/>
            </a:rPr>
            <a:t>stigmatisation</a:t>
          </a:r>
          <a:r>
            <a:rPr lang="fr-BE" sz="20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696" y="1449031"/>
        <a:ext cx="10366344" cy="696808"/>
      </dsp:txXfrm>
    </dsp:sp>
    <dsp:sp modelId="{40C67B34-DFD5-7E4D-8188-418FA1BBC5FF}">
      <dsp:nvSpPr>
        <dsp:cNvPr id="0" name=""/>
        <dsp:cNvSpPr/>
      </dsp:nvSpPr>
      <dsp:spPr>
        <a:xfrm>
          <a:off x="0" y="2241135"/>
          <a:ext cx="10441736" cy="772200"/>
        </a:xfrm>
        <a:prstGeom prst="roundRect">
          <a:avLst/>
        </a:prstGeom>
        <a:solidFill>
          <a:schemeClr val="accent1">
            <a:shade val="80000"/>
            <a:hueOff val="422420"/>
            <a:satOff val="-38800"/>
            <a:lumOff val="20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fr-FR" altLang="fr-FR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Le </a:t>
          </a:r>
          <a:r>
            <a:rPr kumimoji="0" lang="fr-FR" altLang="fr-FR" sz="20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changement de milieu</a:t>
          </a:r>
          <a:r>
            <a:rPr kumimoji="0" lang="fr-FR" altLang="fr-FR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 peut protéger quand l’environnement d’origine est hostile</a:t>
          </a:r>
          <a:endParaRPr lang="en-US" sz="2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696" y="2278831"/>
        <a:ext cx="10366344" cy="696808"/>
      </dsp:txXfrm>
    </dsp:sp>
    <dsp:sp modelId="{0E501233-B795-8049-A0B6-51D0DB1B2C40}">
      <dsp:nvSpPr>
        <dsp:cNvPr id="0" name=""/>
        <dsp:cNvSpPr/>
      </dsp:nvSpPr>
      <dsp:spPr>
        <a:xfrm>
          <a:off x="0" y="3070935"/>
          <a:ext cx="10441736" cy="772200"/>
        </a:xfrm>
        <a:prstGeom prst="roundRect">
          <a:avLst/>
        </a:prstGeom>
        <a:solidFill>
          <a:schemeClr val="accent1">
            <a:shade val="80000"/>
            <a:hueOff val="633630"/>
            <a:satOff val="-58200"/>
            <a:lumOff val="301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fr-FR" altLang="fr-FR" sz="2000" b="1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Absence d’enfant né du viol</a:t>
          </a:r>
          <a:r>
            <a:rPr kumimoji="0" lang="fr-FR" altLang="fr-FR" sz="2000" b="0" i="0" u="none" strike="noStrike" kern="1200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 : moins de charge et moins de stigmatisation, donc réintégration souvent plus aisée.</a:t>
          </a:r>
          <a:endParaRPr lang="en-US" sz="20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696" y="3108631"/>
        <a:ext cx="10366344" cy="696808"/>
      </dsp:txXfrm>
    </dsp:sp>
    <dsp:sp modelId="{7168A215-7234-1344-B0C1-B759A4607C54}">
      <dsp:nvSpPr>
        <dsp:cNvPr id="0" name=""/>
        <dsp:cNvSpPr/>
      </dsp:nvSpPr>
      <dsp:spPr>
        <a:xfrm>
          <a:off x="0" y="3900735"/>
          <a:ext cx="10441736" cy="772200"/>
        </a:xfrm>
        <a:prstGeom prst="roundRect">
          <a:avLst/>
        </a:prstGeom>
        <a:solidFill>
          <a:schemeClr val="accent1">
            <a:shade val="80000"/>
            <a:hueOff val="844839"/>
            <a:satOff val="-77600"/>
            <a:lumOff val="401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noProof="0" dirty="0">
              <a:latin typeface="Arial" panose="020B0604020202020204" pitchFamily="34" charset="0"/>
              <a:cs typeface="Arial" panose="020B0604020202020204" pitchFamily="34" charset="0"/>
            </a:rPr>
            <a:t>Il n’y a pas un “facteur unique”: les trajectoires dépendent des appuis adaptés au profil</a:t>
          </a:r>
        </a:p>
      </dsp:txBody>
      <dsp:txXfrm>
        <a:off x="37696" y="3938431"/>
        <a:ext cx="10366344" cy="696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5E191-2D43-4775-B09B-C8D3C184E7B6}" type="datetimeFigureOut">
              <a:rPr lang="fr-BE" smtClean="0"/>
              <a:t>13/12/25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7D2D9-AD66-4ADB-A3FD-81932CDBD60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45003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D3AD1DC4-4DC3-E802-E1A1-A249CD345087}"/>
              </a:ext>
            </a:extLst>
          </p:cNvPr>
          <p:cNvSpPr/>
          <p:nvPr userDrawn="1"/>
        </p:nvSpPr>
        <p:spPr>
          <a:xfrm>
            <a:off x="0" y="1267641"/>
            <a:ext cx="12192000" cy="5590359"/>
          </a:xfrm>
          <a:prstGeom prst="rect">
            <a:avLst/>
          </a:prstGeom>
          <a:solidFill>
            <a:srgbClr val="0852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77791A-7FA8-26D9-331E-B787E35E2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28240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etaOT-Light" panose="020B0504030101020102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pic>
        <p:nvPicPr>
          <p:cNvPr id="19" name="Image 18" descr="Une image contenant texte&#10;&#10;Description générée automatiquement">
            <a:extLst>
              <a:ext uri="{FF2B5EF4-FFF2-40B4-BE49-F238E27FC236}">
                <a16:creationId xmlns:a16="http://schemas.microsoft.com/office/drawing/2014/main" id="{CF4D1A45-B84D-C079-BC92-9EC8A15B9B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3149" y="288070"/>
            <a:ext cx="2385701" cy="74221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44574A9D-0DD2-9370-C23E-3E5B5ADA0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24396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MetaOT-Norm" panose="020B0504030101020102" pitchFamily="34" charset="77"/>
              </a:defRPr>
            </a:lvl1pPr>
          </a:lstStyle>
          <a:p>
            <a:r>
              <a:rPr lang="fr-FR"/>
              <a:t>Modifiez le style du titre</a:t>
            </a: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5E836219-5985-76DF-7E79-33B9FCB0C1AB}"/>
              </a:ext>
            </a:extLst>
          </p:cNvPr>
          <p:cNvCxnSpPr/>
          <p:nvPr userDrawn="1"/>
        </p:nvCxnSpPr>
        <p:spPr>
          <a:xfrm>
            <a:off x="1524000" y="3990886"/>
            <a:ext cx="9144000" cy="0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2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B08D0-E603-D0BA-9E43-420D67629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860E39-91C7-6E3A-5FCF-72EE3AD582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2FFD21-E23F-E42D-C378-B6F4E078A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AEB8C3-C4D0-5E2D-5F18-BF09CDE47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4F05F2-2BB5-6802-6368-9A106727E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39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D98990-6D27-6458-6D03-89AC1CD12F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04E844-54C8-CF8C-0C3F-E6B2884D29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414BB5-3362-DD8D-4281-9A0AC443F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ECADD5-0132-FD28-3CD4-A4FBC6841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B3A9BF-0C6E-3A03-8FE5-449B9E21B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103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9FA029-16E6-2267-483F-5C2B12DA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F4505F-AA58-90F0-7C41-FF085DFC2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47DD6B-8ED9-3CE7-CBAD-3B165C5BB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18EE9E-951E-01D6-AAEE-67C5017B8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2A4E08-61AA-DFD9-5EEE-AAD293ED1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524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B36563-334C-C7FB-6D2B-74D553E92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95D43D0-DC5A-7101-1821-9D0847DA4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609CA4-06FB-DE7D-0181-DC44C480F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B7F92E-C549-E3AF-8220-C116538FA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245E1F-669D-6A20-82E9-E6160C63B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58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4E1A5F-8396-D0FE-9904-BB0E95CEF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2FD8E2-20B1-6131-73AC-40C9D55B9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AEA4BC-8757-213D-A681-E7CCC4887E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8A8E74-D58B-2947-B9BD-787905A76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9AB3BE-3DF6-C9DE-2C2E-F4322218F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40AF94A-12C2-4775-E79E-49605D26C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387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DF055E-16B3-8AFB-8336-B6EE7C38E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113062-93E9-EC62-BF56-88668C0A2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E42A35-9EBD-9D7A-23A5-FB6257220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B666F04-A02A-8BB1-B15B-50453807C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C2468EE-8DDF-73A1-3C1D-69F8E61133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0736753-12C1-88C9-8EB6-34BCD22C0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F57605-3B00-62C8-C4B9-28549CCD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467693E-88C3-D678-9A11-37166AF90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876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652CB-6AB9-84ED-618E-54B5A4B17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5A03243-EE14-B29E-6182-164FDA023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6BEF50-6F42-A180-6ACD-35ECE86AA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15612EE-4BC0-AD14-3ECE-90CEF449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456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E701787-E567-1883-9820-FE50A9FB5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63A264A-E46D-0E9B-27E4-4944D3B7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14C5A7B-5DC0-5A7E-D287-4726E53F6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093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B7CBCE-4B8D-BF0C-AAFE-5AA6232A5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6152D80-F1C5-AFC8-B0B5-17C94AB24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AAD861-25E2-18C8-4A5D-4A512F2F4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4D166F-DA8F-E1C4-E446-17DAECACB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A3C726-E490-D3AC-C780-5DF0CBD05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905B64-0185-05EC-F9A1-194999442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27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B2FE8D-B39C-2213-642F-BE46EADD0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A957840-11CE-3C8D-571B-469CFABC7C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5796628-66AF-7114-34E9-82403AC4B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9DC125-E28A-6F63-93C2-119A0EE57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28EDC3-0EB3-64F5-6A38-B6F16A5D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0B21A2-9BCD-031C-E19E-579B335DE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18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1D402F4-A34D-3327-297C-9F4465573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8B5130-A8B1-5390-E90A-EC652D966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A97E7B-D295-9771-5376-2D34BE816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2A50A-B433-5A47-BAA6-0F15DC421DE5}" type="datetimeFigureOut">
              <a:rPr lang="fr-FR" smtClean="0"/>
              <a:t>13/12/2025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3FFD84-0DEB-4F91-97E9-FA4EBCFCE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2B9D04-FFBD-A9A9-3EBE-FEED92EC19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B22D7-C3EE-5E40-A777-D63440101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83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communication@ulb.be" TargetMode="External"/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A89017D-C4B7-4B8D-0D53-610C315BE97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852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 descr="Une image contenant symbole, Emblème, cercle, logo&#10;&#10;Le contenu généré par l’IA peut être incorrect.">
            <a:extLst>
              <a:ext uri="{FF2B5EF4-FFF2-40B4-BE49-F238E27FC236}">
                <a16:creationId xmlns:a16="http://schemas.microsoft.com/office/drawing/2014/main" id="{C43E6E58-A900-0FC1-1DF7-1A854ADAB8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3467" y="5413591"/>
            <a:ext cx="1144472" cy="113729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4C9016A-B4E8-C573-D51A-0CD5B5A8164B}"/>
              </a:ext>
            </a:extLst>
          </p:cNvPr>
          <p:cNvSpPr txBox="1"/>
          <p:nvPr/>
        </p:nvSpPr>
        <p:spPr>
          <a:xfrm>
            <a:off x="1483054" y="1333676"/>
            <a:ext cx="10273518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BE" sz="4000" b="1" dirty="0">
                <a:solidFill>
                  <a:schemeClr val="bg1"/>
                </a:solidFill>
                <a:latin typeface="Tilda Sans Bold" panose="020B0502020204020303" pitchFamily="34" charset="0"/>
              </a:rPr>
              <a:t>Facteurs de réintégration socioéconomique des femmes victimes des violences sexuelles à l’est de la République démocratique du </a:t>
            </a:r>
            <a:r>
              <a:rPr lang="fr-BE" sz="4000" dirty="0">
                <a:solidFill>
                  <a:schemeClr val="bg1"/>
                </a:solidFill>
                <a:latin typeface="Tilda Sans" panose="020B0502020204020303" pitchFamily="34" charset="0"/>
              </a:rPr>
              <a:t>Congo</a:t>
            </a:r>
            <a:endParaRPr lang="fr-BE" sz="4000" b="1" dirty="0">
              <a:solidFill>
                <a:schemeClr val="bg1"/>
              </a:solidFill>
              <a:latin typeface="Tilda Sans Bold" panose="020B0502020204020303" pitchFamily="34" charset="0"/>
            </a:endParaRPr>
          </a:p>
          <a:p>
            <a:r>
              <a:rPr lang="fr-BE" sz="4000" b="1" dirty="0">
                <a:solidFill>
                  <a:schemeClr val="bg1"/>
                </a:solidFill>
                <a:latin typeface="Tilda Sans Bold" panose="020B0502020204020303" pitchFamily="34" charset="0"/>
              </a:rPr>
              <a:t>				</a:t>
            </a:r>
          </a:p>
          <a:p>
            <a:r>
              <a:rPr lang="fr-BE" sz="4000" b="1" dirty="0">
                <a:solidFill>
                  <a:schemeClr val="bg1"/>
                </a:solidFill>
                <a:latin typeface="Tilda Sans Bold" panose="020B0502020204020303" pitchFamily="34" charset="0"/>
              </a:rPr>
              <a:t>				Euphrasie KANINGINI</a:t>
            </a:r>
          </a:p>
          <a:p>
            <a:r>
              <a:rPr lang="fr-BE" sz="4000" b="1" dirty="0">
                <a:solidFill>
                  <a:schemeClr val="bg1"/>
                </a:solidFill>
                <a:latin typeface="Tilda Sans Bold" panose="020B0502020204020303" pitchFamily="34" charset="0"/>
              </a:rPr>
              <a:t>				</a:t>
            </a:r>
            <a:r>
              <a:rPr lang="fr-BE" sz="4000" dirty="0">
                <a:solidFill>
                  <a:schemeClr val="bg1"/>
                </a:solidFill>
                <a:latin typeface="Tilda Sans" panose="020B0502020204020303" pitchFamily="34" charset="0"/>
              </a:rPr>
              <a:t>Prof Frieda VANDENINDEN</a:t>
            </a:r>
          </a:p>
          <a:p>
            <a:r>
              <a:rPr lang="fr-BE" sz="4000" dirty="0">
                <a:solidFill>
                  <a:schemeClr val="bg1"/>
                </a:solidFill>
                <a:latin typeface="Tilda Sans" panose="020B0502020204020303" pitchFamily="34" charset="0"/>
              </a:rPr>
              <a:t>				Prof Germaine FURAHA</a:t>
            </a:r>
          </a:p>
          <a:p>
            <a:r>
              <a:rPr lang="fr-BE" sz="4000" dirty="0">
                <a:solidFill>
                  <a:schemeClr val="bg1"/>
                </a:solidFill>
                <a:latin typeface="Tilda Sans" panose="020B0502020204020303" pitchFamily="34" charset="0"/>
              </a:rPr>
              <a:t>				Prof </a:t>
            </a:r>
            <a:r>
              <a:rPr lang="fr-BE" sz="4000" dirty="0" err="1">
                <a:solidFill>
                  <a:schemeClr val="bg1"/>
                </a:solidFill>
                <a:latin typeface="Tilda Sans" panose="020B0502020204020303" pitchFamily="34" charset="0"/>
              </a:rPr>
              <a:t>Adélaide</a:t>
            </a:r>
            <a:r>
              <a:rPr lang="fr-BE" sz="4000" dirty="0">
                <a:solidFill>
                  <a:schemeClr val="bg1"/>
                </a:solidFill>
                <a:latin typeface="Tilda Sans" panose="020B0502020204020303" pitchFamily="34" charset="0"/>
              </a:rPr>
              <a:t> </a:t>
            </a:r>
            <a:r>
              <a:rPr lang="fr-BE" sz="4000" dirty="0" err="1">
                <a:solidFill>
                  <a:schemeClr val="bg1"/>
                </a:solidFill>
                <a:latin typeface="Tilda Sans" panose="020B0502020204020303" pitchFamily="34" charset="0"/>
              </a:rPr>
              <a:t>Blavier</a:t>
            </a:r>
            <a:endParaRPr lang="fr-BE" sz="4000" dirty="0">
              <a:solidFill>
                <a:schemeClr val="bg1"/>
              </a:solidFill>
              <a:latin typeface="Tilda Sans" panose="020B0502020204020303" pitchFamily="34" charset="0"/>
            </a:endParaRPr>
          </a:p>
          <a:p>
            <a:endParaRPr lang="fr-BE" sz="4000" dirty="0">
              <a:solidFill>
                <a:schemeClr val="bg1"/>
              </a:solidFill>
              <a:latin typeface="Tilda Sans" panose="020B0502020204020303" pitchFamily="34" charset="0"/>
            </a:endParaRPr>
          </a:p>
          <a:p>
            <a:endParaRPr lang="fr-BE" sz="4000" dirty="0">
              <a:solidFill>
                <a:schemeClr val="bg1"/>
              </a:solidFill>
              <a:latin typeface="Tilda Sans Bold" panose="020B0502020204020303" pitchFamily="34" charset="0"/>
            </a:endParaRPr>
          </a:p>
          <a:p>
            <a:br>
              <a:rPr lang="fr-BE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653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132E1-D7A8-E603-DC3A-A6ED8DB5A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7E5980AE-E407-EFF3-3DFD-7885D7293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092" y="-240116"/>
            <a:ext cx="1597123" cy="131679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B4EAA5F6-C79F-316E-023D-2056AB143832}"/>
              </a:ext>
            </a:extLst>
          </p:cNvPr>
          <p:cNvSpPr txBox="1"/>
          <p:nvPr/>
        </p:nvSpPr>
        <p:spPr>
          <a:xfrm>
            <a:off x="3352039" y="186692"/>
            <a:ext cx="6448359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Résultats</a:t>
            </a: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4073F98C-2B83-62A4-2DAD-B63D563500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2404552"/>
              </p:ext>
            </p:extLst>
          </p:nvPr>
        </p:nvGraphicFramePr>
        <p:xfrm>
          <a:off x="914400" y="1270228"/>
          <a:ext cx="9999784" cy="4647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4ACF9DBA-853B-151D-6360-E75F87CFF642}"/>
              </a:ext>
            </a:extLst>
          </p:cNvPr>
          <p:cNvSpPr txBox="1"/>
          <p:nvPr/>
        </p:nvSpPr>
        <p:spPr>
          <a:xfrm>
            <a:off x="927154" y="3739662"/>
            <a:ext cx="304697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Etat de santé: physique et mentale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Education: acquisition des compétences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BE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DCF0444-476C-7B8A-E5AC-E94C7035950D}"/>
              </a:ext>
            </a:extLst>
          </p:cNvPr>
          <p:cNvSpPr txBox="1"/>
          <p:nvPr/>
        </p:nvSpPr>
        <p:spPr>
          <a:xfrm>
            <a:off x="7889632" y="3235570"/>
            <a:ext cx="280181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Soutien familial et communautaire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Soutien conjugal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Nouveau milieu de réintégration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Appartenance à une MUSO</a:t>
            </a:r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C632665-65C6-30B8-E7CA-15AA8C158E5E}"/>
              </a:ext>
            </a:extLst>
          </p:cNvPr>
          <p:cNvSpPr txBox="1"/>
          <p:nvPr/>
        </p:nvSpPr>
        <p:spPr>
          <a:xfrm>
            <a:off x="4502343" y="3429000"/>
            <a:ext cx="2413596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Kit de réinsertion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Capital de démarrage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Accès facile au crédit </a:t>
            </a:r>
            <a:endParaRPr lang="fr-B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pic>
        <p:nvPicPr>
          <p:cNvPr id="12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F6298B89-6EB7-5A70-E177-1B9F69106C7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2494" y="97678"/>
            <a:ext cx="848522" cy="641199"/>
          </a:xfrm>
          <a:prstGeom prst="rect">
            <a:avLst/>
          </a:prstGeom>
          <a:noFill/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AE537314-1A73-1D34-2510-2D2F94672A2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315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9AACB-2B5A-1825-B14A-2AE5FFE2E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1E50DAF4-50D0-3E01-708B-D4C58A20B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2092" y="-240116"/>
            <a:ext cx="1597123" cy="131679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740661AE-FDA2-0A20-9EAB-C0F41BD2A234}"/>
              </a:ext>
            </a:extLst>
          </p:cNvPr>
          <p:cNvSpPr txBox="1"/>
          <p:nvPr/>
        </p:nvSpPr>
        <p:spPr>
          <a:xfrm>
            <a:off x="3352039" y="186692"/>
            <a:ext cx="6448359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Pistes de solutions  </a:t>
            </a:r>
          </a:p>
        </p:txBody>
      </p:sp>
      <p:graphicFrame>
        <p:nvGraphicFramePr>
          <p:cNvPr id="12" name="ZoneTexte 7">
            <a:extLst>
              <a:ext uri="{FF2B5EF4-FFF2-40B4-BE49-F238E27FC236}">
                <a16:creationId xmlns:a16="http://schemas.microsoft.com/office/drawing/2014/main" id="{9149337E-9620-28C0-29EF-29701CDBD7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5326388"/>
              </p:ext>
            </p:extLst>
          </p:nvPr>
        </p:nvGraphicFramePr>
        <p:xfrm>
          <a:off x="973898" y="1612900"/>
          <a:ext cx="9516302" cy="468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E038DF2F-E69B-12FE-F68A-AD2CB2D680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2494" y="97678"/>
            <a:ext cx="848522" cy="641199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B4AB2AF-774B-6E4D-BF4C-3984F7AA92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123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D2276-3E1A-5A83-5CEB-3717393BB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D24A1CEB-DAAD-577E-4B36-D3942EE1A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8292" y="-112195"/>
            <a:ext cx="1597123" cy="131679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2D9ABF1-B37E-F94B-03C8-66AB13BCE0B7}"/>
              </a:ext>
            </a:extLst>
          </p:cNvPr>
          <p:cNvSpPr txBox="1"/>
          <p:nvPr/>
        </p:nvSpPr>
        <p:spPr>
          <a:xfrm>
            <a:off x="3124200" y="128842"/>
            <a:ext cx="4965700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Conclusion</a:t>
            </a:r>
          </a:p>
        </p:txBody>
      </p:sp>
      <p:graphicFrame>
        <p:nvGraphicFramePr>
          <p:cNvPr id="12" name="ZoneTexte 7">
            <a:extLst>
              <a:ext uri="{FF2B5EF4-FFF2-40B4-BE49-F238E27FC236}">
                <a16:creationId xmlns:a16="http://schemas.microsoft.com/office/drawing/2014/main" id="{448879AC-FE6C-A86B-C04D-4088566A26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4958209"/>
              </p:ext>
            </p:extLst>
          </p:nvPr>
        </p:nvGraphicFramePr>
        <p:xfrm>
          <a:off x="935798" y="1041399"/>
          <a:ext cx="10441736" cy="5254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F9D9A228-4BA6-A55B-C0C8-FF16C4C16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2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BC1FC927-2EDA-DAC3-AC5A-8DD3301B631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8831" y="184666"/>
            <a:ext cx="848522" cy="641199"/>
          </a:xfrm>
          <a:prstGeom prst="rect">
            <a:avLst/>
          </a:prstGeom>
          <a:noFill/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C21297D-9574-CAC6-E360-5133EB4863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882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7E148-F7E3-5D48-6CE9-73B8D03E5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93E734E7-3127-0789-B640-27AD7343D9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48292" y="-112195"/>
            <a:ext cx="1597123" cy="131679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F1542DAB-6C2A-816D-FBB5-06006FEC3AA0}"/>
              </a:ext>
            </a:extLst>
          </p:cNvPr>
          <p:cNvSpPr txBox="1"/>
          <p:nvPr/>
        </p:nvSpPr>
        <p:spPr>
          <a:xfrm>
            <a:off x="3238499" y="8324"/>
            <a:ext cx="4938299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Bibliographie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3E93816-B8D2-6C2C-6828-C5954FD01B9D}"/>
              </a:ext>
            </a:extLst>
          </p:cNvPr>
          <p:cNvSpPr txBox="1"/>
          <p:nvPr/>
        </p:nvSpPr>
        <p:spPr>
          <a:xfrm>
            <a:off x="762000" y="1333500"/>
            <a:ext cx="105029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Kaburi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R.M. and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Kaburi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B.B. (2023) ‘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Formal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support services and (dis)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domestic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violence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victims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: perspectives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women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survivors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in Ghana’, 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BMC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Women’s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Health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23(1).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at: https://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/10.1186/s12905-023-02678-5.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Mukwege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D. and Berg, M. (2016) ‘A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Holistic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Person-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Centred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Care Model for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Victims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Sexual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Violence in Democratic Republic of Congo: The Panzi Hospital One-Stop Centre Model of Care’,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PLoS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Medicine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13(10).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at: https://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/10.1371/journal.pmed.1002156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Kaningini Wamunzila, E. and Vandeninden, F. (2025) ‘Support for children born of rape in the Democratic Republic of the Congo: mother’s experiences and challenges’, </a:t>
            </a:r>
            <a:r>
              <a:rPr lang="nl-BE" i="1" dirty="0">
                <a:latin typeface="Arial" panose="020B0604020202020204" pitchFamily="34" charset="0"/>
                <a:cs typeface="Arial" panose="020B0604020202020204" pitchFamily="34" charset="0"/>
              </a:rPr>
              <a:t>Conflict and Health</a:t>
            </a:r>
            <a:r>
              <a:rPr lang="nl-BE" dirty="0">
                <a:latin typeface="Arial" panose="020B0604020202020204" pitchFamily="34" charset="0"/>
                <a:cs typeface="Arial" panose="020B0604020202020204" pitchFamily="34" charset="0"/>
              </a:rPr>
              <a:t>, 19(1), p. 38.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at: https://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/10.1186/s13031-025-00674-0.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Agino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Foussiakda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C. 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et al.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(2022) ‘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Gender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Relations and Social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Reintegration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Rape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Survivors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in South Kivu: An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of Favorable and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Unfavorable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for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Reintegration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’, 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Journal of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Aggression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Maltreatment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 &amp; Trauma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31(9), pp. 1168–1186.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at: https://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/10.1080/10926771.2022.2133655.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Graffam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J. 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et al.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(2004) ‘Variables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Affecting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Successful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Reintegration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Perceived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Offenders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Professionals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’, 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Journal of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Offender</a:t>
            </a:r>
            <a:r>
              <a:rPr lang="fr-BE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i="1" dirty="0" err="1">
                <a:latin typeface="Arial" panose="020B0604020202020204" pitchFamily="34" charset="0"/>
                <a:cs typeface="Arial" panose="020B0604020202020204" pitchFamily="34" charset="0"/>
              </a:rPr>
              <a:t>Rehabilitation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, 40(1–2), pp. 147–171. 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 at: https://</a:t>
            </a:r>
            <a:r>
              <a:rPr lang="fr-BE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fr-BE" dirty="0">
                <a:latin typeface="Arial" panose="020B0604020202020204" pitchFamily="34" charset="0"/>
                <a:cs typeface="Arial" panose="020B0604020202020204" pitchFamily="34" charset="0"/>
              </a:rPr>
              <a:t>/10.1300/J076v40n01_08.</a:t>
            </a:r>
          </a:p>
          <a:p>
            <a:endParaRPr lang="fr-FR" dirty="0"/>
          </a:p>
        </p:txBody>
      </p:sp>
      <p:pic>
        <p:nvPicPr>
          <p:cNvPr id="4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243ACF21-9EF4-D6C6-0039-219CE99DD2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8831" y="225600"/>
            <a:ext cx="848522" cy="641199"/>
          </a:xfrm>
          <a:prstGeom prst="rect">
            <a:avLst/>
          </a:prstGeom>
          <a:noFill/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184B3D3-4829-45C2-F570-5B0BD42892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18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1C2A5-3AC5-DE2A-1293-27EF7168F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C4AE2B5-80B6-B392-ECFA-24021E5291ED}"/>
              </a:ext>
            </a:extLst>
          </p:cNvPr>
          <p:cNvSpPr/>
          <p:nvPr/>
        </p:nvSpPr>
        <p:spPr>
          <a:xfrm>
            <a:off x="0" y="340299"/>
            <a:ext cx="12192000" cy="7008395"/>
          </a:xfrm>
          <a:prstGeom prst="rect">
            <a:avLst/>
          </a:prstGeom>
          <a:solidFill>
            <a:srgbClr val="0852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" name="Image 6" descr="Une image contenant Police, texte, logo, Graphique&#10;&#10;Le contenu généré par l’IA peut être incorrect.">
            <a:extLst>
              <a:ext uri="{FF2B5EF4-FFF2-40B4-BE49-F238E27FC236}">
                <a16:creationId xmlns:a16="http://schemas.microsoft.com/office/drawing/2014/main" id="{F985D7CF-3C86-215F-FBEA-AFB941D4A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3058" y="829676"/>
            <a:ext cx="1579245" cy="152762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A83D6F0-3080-AB96-17C4-79241D70BC34}"/>
              </a:ext>
            </a:extLst>
          </p:cNvPr>
          <p:cNvSpPr txBox="1"/>
          <p:nvPr/>
        </p:nvSpPr>
        <p:spPr>
          <a:xfrm>
            <a:off x="2807530" y="3013500"/>
            <a:ext cx="65769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spc="300" dirty="0">
                <a:solidFill>
                  <a:schemeClr val="bg1"/>
                </a:solidFill>
                <a:latin typeface="Tilda Sans Bold" panose="020B0502020204020303" pitchFamily="34" charset="0"/>
              </a:rPr>
              <a:t>MERCI</a:t>
            </a:r>
          </a:p>
        </p:txBody>
      </p:sp>
      <p:pic>
        <p:nvPicPr>
          <p:cNvPr id="2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A5E072D1-AE39-FCEE-9976-E7E2CFF8CD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8555" y="996462"/>
            <a:ext cx="1761814" cy="1331342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5E86A220-D291-B4AC-B7F4-5E0287E64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74992" y="829676"/>
            <a:ext cx="1579245" cy="1170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33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C8BA750-A078-9377-8D4D-0B0A7C5FD786}"/>
              </a:ext>
            </a:extLst>
          </p:cNvPr>
          <p:cNvSpPr/>
          <p:nvPr/>
        </p:nvSpPr>
        <p:spPr>
          <a:xfrm>
            <a:off x="0" y="386338"/>
            <a:ext cx="6136186" cy="6858000"/>
          </a:xfrm>
          <a:prstGeom prst="rect">
            <a:avLst/>
          </a:prstGeom>
          <a:solidFill>
            <a:srgbClr val="7ABA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CCA15394-3C71-C3D1-DE94-900D49E2C647}"/>
              </a:ext>
            </a:extLst>
          </p:cNvPr>
          <p:cNvSpPr txBox="1"/>
          <p:nvPr/>
        </p:nvSpPr>
        <p:spPr>
          <a:xfrm>
            <a:off x="497629" y="1873357"/>
            <a:ext cx="50712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spc="300" dirty="0">
                <a:solidFill>
                  <a:schemeClr val="bg1"/>
                </a:solidFill>
                <a:latin typeface="Tilda Sans Bold" panose="020B0502020204020303" pitchFamily="34" charset="0"/>
              </a:rPr>
              <a:t>Plan de la présentation </a:t>
            </a:r>
          </a:p>
        </p:txBody>
      </p:sp>
      <p:pic>
        <p:nvPicPr>
          <p:cNvPr id="9" name="Image 8" descr="Une image contenant Police, texte, logo, Graphique&#10;&#10;Le contenu généré par l’IA peut être incorrect.">
            <a:extLst>
              <a:ext uri="{FF2B5EF4-FFF2-40B4-BE49-F238E27FC236}">
                <a16:creationId xmlns:a16="http://schemas.microsoft.com/office/drawing/2014/main" id="{5C26BD7B-FE34-0877-7EF7-5E98EAA44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27" y="386338"/>
            <a:ext cx="698495" cy="675663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6D6A831-BC2B-53FD-CAFB-7A01143D6717}"/>
              </a:ext>
            </a:extLst>
          </p:cNvPr>
          <p:cNvSpPr txBox="1"/>
          <p:nvPr/>
        </p:nvSpPr>
        <p:spPr>
          <a:xfrm>
            <a:off x="6633815" y="1873357"/>
            <a:ext cx="5060556" cy="3144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/>
              <a:buBlip>
                <a:blip r:embed="rId3"/>
              </a:buBlip>
            </a:pPr>
            <a:r>
              <a:rPr lang="fr-FR" sz="2700" dirty="0">
                <a:solidFill>
                  <a:srgbClr val="085296"/>
                </a:solidFill>
                <a:latin typeface="Tilda Sans" panose="020B0502020204020303" pitchFamily="34" charset="0"/>
              </a:rPr>
              <a:t>Contexte et problématique </a:t>
            </a:r>
          </a:p>
          <a:p>
            <a:pPr marL="457200" indent="-457200">
              <a:lnSpc>
                <a:spcPct val="150000"/>
              </a:lnSpc>
              <a:buFont typeface="Arial"/>
              <a:buBlip>
                <a:blip r:embed="rId3"/>
              </a:buBlip>
            </a:pPr>
            <a:r>
              <a:rPr lang="fr-FR" sz="2700" dirty="0">
                <a:solidFill>
                  <a:srgbClr val="085296"/>
                </a:solidFill>
                <a:latin typeface="Tilda Sans" panose="020B0502020204020303" pitchFamily="34" charset="0"/>
                <a:ea typeface="Calibri"/>
                <a:cs typeface="Calibri"/>
              </a:rPr>
              <a:t>Objectifs </a:t>
            </a:r>
          </a:p>
          <a:p>
            <a:pPr marL="457200" indent="-457200">
              <a:lnSpc>
                <a:spcPct val="150000"/>
              </a:lnSpc>
              <a:buFont typeface="Arial"/>
              <a:buBlip>
                <a:blip r:embed="rId3"/>
              </a:buBlip>
            </a:pPr>
            <a:r>
              <a:rPr lang="fr-FR" sz="2700" dirty="0">
                <a:solidFill>
                  <a:srgbClr val="085296"/>
                </a:solidFill>
                <a:latin typeface="Tilda Sans" panose="020B0502020204020303" pitchFamily="34" charset="0"/>
                <a:ea typeface="Calibri"/>
                <a:cs typeface="Calibri"/>
              </a:rPr>
              <a:t>Méthodologie </a:t>
            </a:r>
          </a:p>
          <a:p>
            <a:pPr marL="457200" indent="-457200">
              <a:lnSpc>
                <a:spcPct val="150000"/>
              </a:lnSpc>
              <a:buFont typeface="Arial"/>
              <a:buBlip>
                <a:blip r:embed="rId3"/>
              </a:buBlip>
            </a:pPr>
            <a:r>
              <a:rPr lang="fr-FR" sz="2700" dirty="0">
                <a:solidFill>
                  <a:srgbClr val="085296"/>
                </a:solidFill>
                <a:latin typeface="Tilda Sans" panose="020B0502020204020303" pitchFamily="34" charset="0"/>
                <a:ea typeface="Calibri"/>
                <a:cs typeface="Calibri"/>
              </a:rPr>
              <a:t>Résultats </a:t>
            </a:r>
          </a:p>
          <a:p>
            <a:pPr marL="457200" indent="-457200">
              <a:lnSpc>
                <a:spcPct val="150000"/>
              </a:lnSpc>
              <a:buFont typeface="Arial"/>
              <a:buBlip>
                <a:blip r:embed="rId3"/>
              </a:buBlip>
            </a:pPr>
            <a:r>
              <a:rPr lang="fr-FR" sz="2700" dirty="0">
                <a:solidFill>
                  <a:srgbClr val="085296"/>
                </a:solidFill>
                <a:latin typeface="Tilda Sans" panose="020B0502020204020303" pitchFamily="34" charset="0"/>
                <a:ea typeface="Calibri"/>
                <a:cs typeface="Calibri"/>
              </a:rPr>
              <a:t>Conclusion</a:t>
            </a:r>
          </a:p>
        </p:txBody>
      </p:sp>
      <p:pic>
        <p:nvPicPr>
          <p:cNvPr id="2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CC28C0F7-B13D-CADF-E2C0-C37F58DCEC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1940" y="376509"/>
            <a:ext cx="907137" cy="685492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7F67C7-1937-FC5A-C3B0-6A4DDE4E48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33537" y="241187"/>
            <a:ext cx="1107031" cy="820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2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58CF3-A620-F750-84B1-4B79DE5B5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208BEDAE-F2B7-1B9B-F020-1038405229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0421851"/>
              </p:ext>
            </p:extLst>
          </p:nvPr>
        </p:nvGraphicFramePr>
        <p:xfrm>
          <a:off x="585787" y="1459737"/>
          <a:ext cx="10996613" cy="539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 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6AD597C6-B561-B7D6-16F2-3BD01A574F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1" y="-240117"/>
            <a:ext cx="1597123" cy="1316791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CC6BE030-0EA8-BE3B-5813-3A190180181E}"/>
              </a:ext>
            </a:extLst>
          </p:cNvPr>
          <p:cNvSpPr txBox="1"/>
          <p:nvPr/>
        </p:nvSpPr>
        <p:spPr>
          <a:xfrm>
            <a:off x="2983739" y="418279"/>
            <a:ext cx="6448359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40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Contexte et problématique </a:t>
            </a:r>
          </a:p>
        </p:txBody>
      </p:sp>
      <p:pic>
        <p:nvPicPr>
          <p:cNvPr id="2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6FA291A5-3050-3DA4-3462-61E95150E6F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2494" y="97678"/>
            <a:ext cx="848522" cy="641199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E9B1D92-4E92-4504-979C-5E4BC6FA79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831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618ED0-8BF3-3420-7812-C3DE09E7C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0D29448C-4F5C-95EC-A8DA-512ADCB6B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016" y="643467"/>
            <a:ext cx="6691968" cy="557106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7E13358-A917-FE39-7124-C4B87E2E7665}"/>
              </a:ext>
            </a:extLst>
          </p:cNvPr>
          <p:cNvSpPr txBox="1"/>
          <p:nvPr/>
        </p:nvSpPr>
        <p:spPr>
          <a:xfrm>
            <a:off x="2924387" y="298312"/>
            <a:ext cx="5608180" cy="83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fr-FR" sz="36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Contexte et problématique </a:t>
            </a:r>
          </a:p>
        </p:txBody>
      </p:sp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EBDF55E2-C833-742C-78B2-DFEC8A6E15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829467"/>
              </p:ext>
            </p:extLst>
          </p:nvPr>
        </p:nvGraphicFramePr>
        <p:xfrm>
          <a:off x="477012" y="1128860"/>
          <a:ext cx="11692328" cy="5969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 1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C1E8C369-BEB6-0E9E-58C2-C49B39F5F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" y="-240117"/>
            <a:ext cx="1597123" cy="1316791"/>
          </a:xfrm>
          <a:prstGeom prst="rect">
            <a:avLst/>
          </a:prstGeom>
        </p:spPr>
      </p:pic>
      <p:pic>
        <p:nvPicPr>
          <p:cNvPr id="4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44C919D6-2DE4-D82B-6831-51F055C64D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2494" y="97678"/>
            <a:ext cx="848522" cy="641199"/>
          </a:xfrm>
          <a:prstGeom prst="rect">
            <a:avLst/>
          </a:prstGeom>
          <a:noFill/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7ACF94B-060F-4917-6A3C-7F7F527C0F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830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e image contenant bleu, art, léger&#10;&#10;Le contenu généré par l’IA peut être incorrect.">
            <a:extLst>
              <a:ext uri="{FF2B5EF4-FFF2-40B4-BE49-F238E27FC236}">
                <a16:creationId xmlns:a16="http://schemas.microsoft.com/office/drawing/2014/main" id="{E096A9DE-02AF-CE74-E67C-1C29FF7D5B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5730"/>
          <a:stretch>
            <a:fillRect/>
          </a:stretch>
        </p:blipFill>
        <p:spPr>
          <a:xfrm>
            <a:off x="20" y="-240117"/>
            <a:ext cx="12191980" cy="685799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A85C37D-C4FB-77BC-90B6-CBEEEF9E6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 err="1"/>
              <a:t>Objectifs</a:t>
            </a:r>
            <a:r>
              <a:rPr lang="en-US" dirty="0"/>
              <a:t> et question de recherche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C0A8B208-5401-4313-D623-38F1F07600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07517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ADA674BD-5DDC-4FE2-CF05-4B3B6F56134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2494" y="97678"/>
            <a:ext cx="848522" cy="641199"/>
          </a:xfrm>
          <a:prstGeom prst="rect">
            <a:avLst/>
          </a:prstGeom>
          <a:noFill/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624850E-72CE-E3E0-3809-670E880BB2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  <p:pic>
        <p:nvPicPr>
          <p:cNvPr id="6" name="Image 5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000B3BDF-9F93-201D-F82F-3671201AC2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71" y="-240117"/>
            <a:ext cx="1597123" cy="1316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2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5B3DD-17AF-21E5-0D29-C928BB687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A7E00C-A3B5-FE88-45A1-168C61A6AF15}"/>
              </a:ext>
            </a:extLst>
          </p:cNvPr>
          <p:cNvSpPr/>
          <p:nvPr/>
        </p:nvSpPr>
        <p:spPr>
          <a:xfrm>
            <a:off x="-12886133" y="3287556"/>
            <a:ext cx="4051108" cy="441905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F8D8F8-D916-2AA0-0BF5-FE8FF2A1A26E}"/>
              </a:ext>
            </a:extLst>
          </p:cNvPr>
          <p:cNvSpPr/>
          <p:nvPr/>
        </p:nvSpPr>
        <p:spPr>
          <a:xfrm>
            <a:off x="-12896293" y="4450488"/>
            <a:ext cx="6038293" cy="441905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79A83FFA-42E9-201F-76C1-BDB0F672C6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9633445"/>
              </p:ext>
            </p:extLst>
          </p:nvPr>
        </p:nvGraphicFramePr>
        <p:xfrm>
          <a:off x="415299" y="1471910"/>
          <a:ext cx="11409908" cy="4961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 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D0C1E297-4599-EDE0-E77E-4AB457721A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9824" y="66841"/>
            <a:ext cx="1597123" cy="131679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6634285C-991E-F34F-4D46-ED4C840BC3F2}"/>
              </a:ext>
            </a:extLst>
          </p:cNvPr>
          <p:cNvSpPr txBox="1"/>
          <p:nvPr/>
        </p:nvSpPr>
        <p:spPr>
          <a:xfrm>
            <a:off x="-13361297" y="2212314"/>
            <a:ext cx="8393673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BE" sz="2800">
                <a:solidFill>
                  <a:srgbClr val="085296"/>
                </a:solidFill>
                <a:latin typeface="MetaOT-Norm"/>
              </a:rPr>
              <a:t>Si vous avez des idées, projets ou des questions sur les podcasts :</a:t>
            </a:r>
          </a:p>
          <a:p>
            <a:endParaRPr lang="fr-FR" sz="1100" b="1"/>
          </a:p>
          <a:p>
            <a:r>
              <a:rPr lang="fr-BE" sz="2500" b="1">
                <a:solidFill>
                  <a:srgbClr val="084E91"/>
                </a:solidFill>
                <a:latin typeface="Tilda Sans Bold" panose="020B0502020204020303" pitchFamily="34" charset="0"/>
              </a:rPr>
              <a:t>→ </a:t>
            </a:r>
            <a:r>
              <a:rPr lang="fr-BE" sz="2500" b="1">
                <a:solidFill>
                  <a:srgbClr val="085296"/>
                </a:solidFill>
                <a:latin typeface="MetaOT-Bold" panose="020B0504030101020102" pitchFamily="34" charset="77"/>
                <a:ea typeface="Calibri" panose="020F0502020204030204" pitchFamily="34" charset="0"/>
                <a:cs typeface="Calibri"/>
              </a:rPr>
              <a:t>Contactez le pôle concerné ! </a:t>
            </a:r>
          </a:p>
          <a:p>
            <a:endParaRPr lang="fr-BE" sz="1600" b="1">
              <a:solidFill>
                <a:srgbClr val="084E91"/>
              </a:solidFill>
              <a:latin typeface="Tilda Sans Bold" panose="020B0502020204020303" pitchFamily="34" charset="0"/>
            </a:endParaRPr>
          </a:p>
          <a:p>
            <a:r>
              <a:rPr lang="fr-BE" sz="2000">
                <a:solidFill>
                  <a:srgbClr val="084E91"/>
                </a:solidFill>
                <a:latin typeface="MetaOT-Medi" panose="020B0504030101020102" pitchFamily="34" charset="77"/>
              </a:rPr>
              <a:t>Ou simplement </a:t>
            </a:r>
          </a:p>
          <a:p>
            <a:endParaRPr lang="fr-BE" sz="1600" b="1">
              <a:solidFill>
                <a:srgbClr val="084E91"/>
              </a:solidFill>
              <a:latin typeface="Tilda Sans Bold" panose="020B0502020204020303" pitchFamily="34" charset="0"/>
            </a:endParaRPr>
          </a:p>
          <a:p>
            <a:r>
              <a:rPr lang="fr-BE" sz="2500" b="1">
                <a:solidFill>
                  <a:srgbClr val="084E91"/>
                </a:solidFill>
                <a:latin typeface="Tilda Sans Bold" panose="020B0502020204020303" pitchFamily="34" charset="0"/>
              </a:rPr>
              <a:t>→</a:t>
            </a:r>
            <a:r>
              <a:rPr lang="fr-BE" sz="1600" b="1">
                <a:solidFill>
                  <a:srgbClr val="084E91"/>
                </a:solidFill>
                <a:latin typeface="Tilda Sans Bold" panose="020B0502020204020303" pitchFamily="34" charset="0"/>
              </a:rPr>
              <a:t> </a:t>
            </a:r>
            <a:r>
              <a:rPr lang="fr-BE" sz="2500" b="1">
                <a:solidFill>
                  <a:srgbClr val="085296"/>
                </a:solidFill>
                <a:latin typeface="MetaOT-Bold" panose="020B0504030101020102" pitchFamily="34" charset="77"/>
                <a:ea typeface="Calibri" panose="020F0502020204030204" pitchFamily="34" charset="0"/>
                <a:cs typeface="Calibri"/>
              </a:rPr>
              <a:t>Envoyez un mail à </a:t>
            </a:r>
            <a:r>
              <a:rPr lang="fr-BE" sz="2500" b="1">
                <a:solidFill>
                  <a:srgbClr val="085296"/>
                </a:solidFill>
                <a:latin typeface="MetaOT-Bold" panose="020B0504030101020102" pitchFamily="34" charset="77"/>
                <a:ea typeface="Calibri" panose="020F0502020204030204" pitchFamily="34" charset="0"/>
                <a:cs typeface="Calibri"/>
                <a:hlinkClick r:id="rId8"/>
              </a:rPr>
              <a:t>communication@ulb.be</a:t>
            </a:r>
            <a:endParaRPr lang="fr-BE" sz="2500" b="1">
              <a:solidFill>
                <a:srgbClr val="085296"/>
              </a:solidFill>
              <a:latin typeface="MetaOT-Bold" panose="020B0504030101020102" pitchFamily="34" charset="77"/>
              <a:ea typeface="Calibri" panose="020F0502020204030204" pitchFamily="34" charset="0"/>
              <a:cs typeface="Calibri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2298D2E-1005-9554-BE1F-C9E0A6C6D0B0}"/>
              </a:ext>
            </a:extLst>
          </p:cNvPr>
          <p:cNvSpPr txBox="1"/>
          <p:nvPr/>
        </p:nvSpPr>
        <p:spPr>
          <a:xfrm>
            <a:off x="3071445" y="424927"/>
            <a:ext cx="7832335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fontAlgn="base"/>
            <a:r>
              <a:rPr lang="fr-BE" sz="4800" dirty="0">
                <a:solidFill>
                  <a:schemeClr val="accent1"/>
                </a:solidFill>
                <a:latin typeface="Tilda Sans" panose="020B0502020204020303" pitchFamily="34" charset="0"/>
              </a:rPr>
              <a:t>Méthodologie</a:t>
            </a:r>
            <a:endParaRPr lang="fr-BE" sz="4800" dirty="0">
              <a:solidFill>
                <a:schemeClr val="accent1"/>
              </a:solidFill>
              <a:effectLst/>
              <a:latin typeface="Tilda Sans" panose="020B0502020204020303" pitchFamily="34" charset="0"/>
            </a:endParaRPr>
          </a:p>
        </p:txBody>
      </p:sp>
      <p:pic>
        <p:nvPicPr>
          <p:cNvPr id="5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8444EF15-6A90-C4F6-5CFE-DA481996479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7299" y="402119"/>
            <a:ext cx="848522" cy="641199"/>
          </a:xfrm>
          <a:prstGeom prst="rect">
            <a:avLst/>
          </a:prstGeom>
          <a:noFill/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682FA64-44A0-8EF0-5654-523938AE77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731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F8870-7393-DBC9-2D2B-CED838B6E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5934D4A-AA25-008A-403A-38FF845D2959}"/>
              </a:ext>
            </a:extLst>
          </p:cNvPr>
          <p:cNvSpPr/>
          <p:nvPr/>
        </p:nvSpPr>
        <p:spPr>
          <a:xfrm>
            <a:off x="45751" y="892265"/>
            <a:ext cx="10999657" cy="461665"/>
          </a:xfrm>
          <a:prstGeom prst="rect">
            <a:avLst/>
          </a:prstGeom>
          <a:solidFill>
            <a:srgbClr val="ACD5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CA9CBE9A-124D-AD70-DF3D-C9673B7C2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9249" y="-325401"/>
            <a:ext cx="1597123" cy="1316791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86B9FD6A-6CA9-D9B9-D3A2-D808BDB71D7B}"/>
              </a:ext>
            </a:extLst>
          </p:cNvPr>
          <p:cNvSpPr/>
          <p:nvPr/>
        </p:nvSpPr>
        <p:spPr>
          <a:xfrm>
            <a:off x="5430769" y="1381960"/>
            <a:ext cx="45719" cy="4859234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639736-BC61-985F-106B-0A556A2AC692}"/>
              </a:ext>
            </a:extLst>
          </p:cNvPr>
          <p:cNvSpPr/>
          <p:nvPr/>
        </p:nvSpPr>
        <p:spPr>
          <a:xfrm>
            <a:off x="237513" y="2331230"/>
            <a:ext cx="10999657" cy="635950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6D5849-D93D-D1E6-CDFF-35D834C1FED2}"/>
              </a:ext>
            </a:extLst>
          </p:cNvPr>
          <p:cNvSpPr/>
          <p:nvPr/>
        </p:nvSpPr>
        <p:spPr>
          <a:xfrm>
            <a:off x="255181" y="3498953"/>
            <a:ext cx="10999657" cy="648255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AE17ADB4-FDD7-18A6-3BBC-1FE20B385A92}"/>
              </a:ext>
            </a:extLst>
          </p:cNvPr>
          <p:cNvSpPr txBox="1"/>
          <p:nvPr/>
        </p:nvSpPr>
        <p:spPr>
          <a:xfrm>
            <a:off x="296603" y="951317"/>
            <a:ext cx="5248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fr-BE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Variables </a:t>
            </a:r>
            <a:endParaRPr lang="fr-BE" sz="2000" b="1" dirty="0">
              <a:solidFill>
                <a:schemeClr val="accen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41F2E47-079D-6C3C-212F-61EC8F9BF618}"/>
              </a:ext>
            </a:extLst>
          </p:cNvPr>
          <p:cNvSpPr txBox="1"/>
          <p:nvPr/>
        </p:nvSpPr>
        <p:spPr>
          <a:xfrm>
            <a:off x="5674713" y="982773"/>
            <a:ext cx="5248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fr-BE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Valeur </a:t>
            </a:r>
            <a:endParaRPr lang="fr-BE" sz="2000" b="1" dirty="0">
              <a:solidFill>
                <a:schemeClr val="accent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492AA82-6E6C-5F34-25E4-D3F9B8D16607}"/>
              </a:ext>
            </a:extLst>
          </p:cNvPr>
          <p:cNvSpPr txBox="1"/>
          <p:nvPr/>
        </p:nvSpPr>
        <p:spPr>
          <a:xfrm>
            <a:off x="225401" y="2501125"/>
            <a:ext cx="52351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 matrimonial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EE92F38D-4CB0-2432-AFF4-491D5B7653D7}"/>
              </a:ext>
            </a:extLst>
          </p:cNvPr>
          <p:cNvSpPr txBox="1"/>
          <p:nvPr/>
        </p:nvSpPr>
        <p:spPr>
          <a:xfrm>
            <a:off x="195620" y="1431790"/>
            <a:ext cx="52351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Niveau d’étude </a:t>
            </a:r>
            <a:endParaRPr lang="fr-BE" sz="1800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7924284-9A72-D545-60F9-5398C383D8C8}"/>
              </a:ext>
            </a:extLst>
          </p:cNvPr>
          <p:cNvSpPr txBox="1"/>
          <p:nvPr/>
        </p:nvSpPr>
        <p:spPr>
          <a:xfrm>
            <a:off x="279406" y="3010277"/>
            <a:ext cx="52351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(ans)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165E5D6-3844-1BDE-54CD-D3FAEDF5FD6C}"/>
              </a:ext>
            </a:extLst>
          </p:cNvPr>
          <p:cNvSpPr txBox="1"/>
          <p:nvPr/>
        </p:nvSpPr>
        <p:spPr>
          <a:xfrm>
            <a:off x="250371" y="3469353"/>
            <a:ext cx="52032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Année du dernier viol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E63DD8EB-C7EA-E5C5-D2B0-FABD6D3D8D0E}"/>
              </a:ext>
            </a:extLst>
          </p:cNvPr>
          <p:cNvSpPr txBox="1"/>
          <p:nvPr/>
        </p:nvSpPr>
        <p:spPr>
          <a:xfrm>
            <a:off x="250371" y="3861834"/>
            <a:ext cx="5140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Enfants issus du viol 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538AFC35-91C7-D1B4-D665-FB18F0C34D5B}"/>
              </a:ext>
            </a:extLst>
          </p:cNvPr>
          <p:cNvSpPr txBox="1"/>
          <p:nvPr/>
        </p:nvSpPr>
        <p:spPr>
          <a:xfrm>
            <a:off x="5514555" y="2357475"/>
            <a:ext cx="57082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Mariée 28 (46,7%) ; Veuve 16 (26,7%), Divorcé 9 (15%), Célibataire 7 (11,7%) </a:t>
            </a:r>
            <a:endParaRPr lang="fr-BE" sz="1800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4827ABDE-8D0D-3F1C-FF17-2BD59FB4C776}"/>
              </a:ext>
            </a:extLst>
          </p:cNvPr>
          <p:cNvSpPr txBox="1"/>
          <p:nvPr/>
        </p:nvSpPr>
        <p:spPr>
          <a:xfrm>
            <a:off x="5467074" y="1394930"/>
            <a:ext cx="630680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Analphabète 32 (53,3%) ; Primaire non achevé 14 (23,3%) ; Primaire achevé 8 (13,4%) ; secondaire non achevé 5 (8,3%) ; Diplôme d’état 1 (1,7%)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ED1A24F-4B8B-CAC4-5ADA-66A43052FD51}"/>
              </a:ext>
            </a:extLst>
          </p:cNvPr>
          <p:cNvSpPr txBox="1"/>
          <p:nvPr/>
        </p:nvSpPr>
        <p:spPr>
          <a:xfrm>
            <a:off x="5491350" y="3026702"/>
            <a:ext cx="60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Moyenne 46,3 ; Minimum 18 ; Maximum 69 ; médiane 49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4C9648A-41A7-7956-0A60-28F78BF70F2C}"/>
              </a:ext>
            </a:extLst>
          </p:cNvPr>
          <p:cNvSpPr txBox="1"/>
          <p:nvPr/>
        </p:nvSpPr>
        <p:spPr>
          <a:xfrm>
            <a:off x="5527288" y="3469353"/>
            <a:ext cx="5451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 2005 ; Max 2023 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A2340F40-C341-5AF0-3380-5D199F57673B}"/>
              </a:ext>
            </a:extLst>
          </p:cNvPr>
          <p:cNvSpPr txBox="1"/>
          <p:nvPr/>
        </p:nvSpPr>
        <p:spPr>
          <a:xfrm>
            <a:off x="5567550" y="3807945"/>
            <a:ext cx="54696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 : 47 (78,3) ; Oui 13 (21,7) Min : 0 ; Max :2 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C304C1D-2C87-6BAB-44CB-758145E613BD}"/>
              </a:ext>
            </a:extLst>
          </p:cNvPr>
          <p:cNvSpPr txBox="1"/>
          <p:nvPr/>
        </p:nvSpPr>
        <p:spPr>
          <a:xfrm>
            <a:off x="2719827" y="256532"/>
            <a:ext cx="7788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CARACTÉRISTIQUES DE L’ÉCHANTILLON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57EE72-22F2-5898-386F-71A6E6E71840}"/>
              </a:ext>
            </a:extLst>
          </p:cNvPr>
          <p:cNvSpPr/>
          <p:nvPr/>
        </p:nvSpPr>
        <p:spPr>
          <a:xfrm>
            <a:off x="237513" y="4227389"/>
            <a:ext cx="10999657" cy="1126180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48663AB-7F8A-A3A7-5A1F-3B0DEA6E81BA}"/>
              </a:ext>
            </a:extLst>
          </p:cNvPr>
          <p:cNvSpPr txBox="1"/>
          <p:nvPr/>
        </p:nvSpPr>
        <p:spPr>
          <a:xfrm>
            <a:off x="263691" y="5860461"/>
            <a:ext cx="51409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Activités faites après viol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7A02C0E-148E-1881-2919-F6ACCF6FD697}"/>
              </a:ext>
            </a:extLst>
          </p:cNvPr>
          <p:cNvSpPr txBox="1"/>
          <p:nvPr/>
        </p:nvSpPr>
        <p:spPr>
          <a:xfrm>
            <a:off x="5491350" y="5567037"/>
            <a:ext cx="55692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Commerce 31 (51,7%) ; Agriculture et commerce 7 (11,7%) ; Agriculture 6 (10%) ; Vannerie et commerce 4 (6,7%) ; Élevage 3 (5%) ; Couture 3(5%) ; chômage 2 (3,3%)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E9A73CD-E339-B749-155A-8F40287A36E2}"/>
              </a:ext>
            </a:extLst>
          </p:cNvPr>
          <p:cNvSpPr txBox="1"/>
          <p:nvPr/>
        </p:nvSpPr>
        <p:spPr>
          <a:xfrm>
            <a:off x="250370" y="4596721"/>
            <a:ext cx="52032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Activités faites avant Viol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EA3E30A-ED38-C844-2407-9BC437B2C8F5}"/>
              </a:ext>
            </a:extLst>
          </p:cNvPr>
          <p:cNvSpPr txBox="1"/>
          <p:nvPr/>
        </p:nvSpPr>
        <p:spPr>
          <a:xfrm>
            <a:off x="5535361" y="4104476"/>
            <a:ext cx="584394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Agriculture 30 (50%) ; commerce 9 (15%) ; Agriculture et commerce 7 (11,7%) ; Étude 5 (8,3%) ; Chômage 5 (6,7%) ; Élevage et commerce 3 (5%) ; Commerce et couture 1 (1,7%) ; Agriculture, commerce et élevage 1(1,7%) </a:t>
            </a:r>
          </a:p>
        </p:txBody>
      </p:sp>
      <p:pic>
        <p:nvPicPr>
          <p:cNvPr id="2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734DE47E-50B1-92E4-14DA-6B41902705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95602" y="4640"/>
            <a:ext cx="848522" cy="641199"/>
          </a:xfrm>
          <a:prstGeom prst="rect">
            <a:avLst/>
          </a:prstGeom>
          <a:noFill/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DCE3B7EA-1171-E10E-30BC-A42D09C3BF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71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DECF3-2CD7-FAA0-6F67-9B64F0783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2576EA-9217-3C4B-4E5B-87F43AE07015}"/>
              </a:ext>
            </a:extLst>
          </p:cNvPr>
          <p:cNvSpPr/>
          <p:nvPr/>
        </p:nvSpPr>
        <p:spPr>
          <a:xfrm>
            <a:off x="45751" y="892265"/>
            <a:ext cx="10999657" cy="461665"/>
          </a:xfrm>
          <a:prstGeom prst="rect">
            <a:avLst/>
          </a:prstGeom>
          <a:solidFill>
            <a:srgbClr val="ACD5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E22A0EFA-DD0F-40DA-4D53-E2B05761A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9249" y="-325401"/>
            <a:ext cx="1597123" cy="1316791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4091522F-41D3-A857-52C0-07F635593B20}"/>
              </a:ext>
            </a:extLst>
          </p:cNvPr>
          <p:cNvSpPr/>
          <p:nvPr/>
        </p:nvSpPr>
        <p:spPr>
          <a:xfrm>
            <a:off x="5430769" y="1381960"/>
            <a:ext cx="45719" cy="4859234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dirty="0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990B44-52F6-1F16-113B-325CA5F2EA43}"/>
              </a:ext>
            </a:extLst>
          </p:cNvPr>
          <p:cNvSpPr/>
          <p:nvPr/>
        </p:nvSpPr>
        <p:spPr>
          <a:xfrm>
            <a:off x="237514" y="2331230"/>
            <a:ext cx="10784008" cy="641140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AC4CD1-FA49-CFA0-7441-E3EAE9B893FE}"/>
              </a:ext>
            </a:extLst>
          </p:cNvPr>
          <p:cNvSpPr/>
          <p:nvPr/>
        </p:nvSpPr>
        <p:spPr>
          <a:xfrm>
            <a:off x="296603" y="4041799"/>
            <a:ext cx="10784009" cy="672593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45404D5-C4D3-18FA-1B28-1C435214F1D7}"/>
              </a:ext>
            </a:extLst>
          </p:cNvPr>
          <p:cNvSpPr txBox="1"/>
          <p:nvPr/>
        </p:nvSpPr>
        <p:spPr>
          <a:xfrm>
            <a:off x="296603" y="951317"/>
            <a:ext cx="5248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Facteurs qui facilitent la réintégration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2000" b="1" dirty="0">
              <a:solidFill>
                <a:srgbClr val="085296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5E57C42-1A01-6DA9-7671-322A18F88C7F}"/>
              </a:ext>
            </a:extLst>
          </p:cNvPr>
          <p:cNvSpPr txBox="1"/>
          <p:nvPr/>
        </p:nvSpPr>
        <p:spPr>
          <a:xfrm>
            <a:off x="5674713" y="982773"/>
            <a:ext cx="5248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Facteurs qui rendent difficile la réintégration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2000" b="1" dirty="0">
              <a:solidFill>
                <a:srgbClr val="085296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F29B797-773F-53B1-EFE0-DC3CC8913749}"/>
              </a:ext>
            </a:extLst>
          </p:cNvPr>
          <p:cNvSpPr txBox="1"/>
          <p:nvPr/>
        </p:nvSpPr>
        <p:spPr>
          <a:xfrm>
            <a:off x="216567" y="2326039"/>
            <a:ext cx="523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Formations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pratiques et adaptées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aux capacités des survivantes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7B0C944-5ED9-5E65-C52D-63EE128B6918}"/>
              </a:ext>
            </a:extLst>
          </p:cNvPr>
          <p:cNvSpPr txBox="1"/>
          <p:nvPr/>
        </p:nvSpPr>
        <p:spPr>
          <a:xfrm>
            <a:off x="195620" y="1431790"/>
            <a:ext cx="523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Accès effectif au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pilier socioéconomique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(formations / AGR) </a:t>
            </a:r>
            <a:endParaRPr lang="fr-BE" sz="1800" kern="1200" dirty="0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C1942A3-9BD0-B541-0396-7496C62B5304}"/>
              </a:ext>
            </a:extLst>
          </p:cNvPr>
          <p:cNvSpPr txBox="1"/>
          <p:nvPr/>
        </p:nvSpPr>
        <p:spPr>
          <a:xfrm>
            <a:off x="229100" y="3229173"/>
            <a:ext cx="523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 / capital de démarrage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disponible après la formation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CC683B81-681D-3CEC-74A3-843F0362C19D}"/>
              </a:ext>
            </a:extLst>
          </p:cNvPr>
          <p:cNvSpPr txBox="1"/>
          <p:nvPr/>
        </p:nvSpPr>
        <p:spPr>
          <a:xfrm>
            <a:off x="278304" y="4035088"/>
            <a:ext cx="51409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Accès possible à un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(MUSO/AVEC/</a:t>
            </a:r>
            <a:r>
              <a:rPr lang="fr-BE" dirty="0" err="1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Likelemba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C12434B4-0C2C-5698-D661-6B2B308CEC32}"/>
              </a:ext>
            </a:extLst>
          </p:cNvPr>
          <p:cNvSpPr txBox="1"/>
          <p:nvPr/>
        </p:nvSpPr>
        <p:spPr>
          <a:xfrm>
            <a:off x="5514556" y="2357475"/>
            <a:ext cx="55069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Formations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inadaptées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(handicap/santé) ou insuffisamment préparées </a:t>
            </a:r>
            <a:endParaRPr lang="fr-BE" sz="1800" kern="1200" dirty="0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A6E029D-6F9E-4A0F-00E8-8A0CADAA7E08}"/>
              </a:ext>
            </a:extLst>
          </p:cNvPr>
          <p:cNvSpPr txBox="1"/>
          <p:nvPr/>
        </p:nvSpPr>
        <p:spPr>
          <a:xfrm>
            <a:off x="5511153" y="1497278"/>
            <a:ext cx="55701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Accès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limité 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pilier socioéconomique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B2AB9244-DED4-A838-7857-A72DB115F345}"/>
              </a:ext>
            </a:extLst>
          </p:cNvPr>
          <p:cNvSpPr txBox="1"/>
          <p:nvPr/>
        </p:nvSpPr>
        <p:spPr>
          <a:xfrm>
            <a:off x="5475814" y="3249724"/>
            <a:ext cx="55457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Absence de kit/capital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→ difficulté à démarrer ou à stabiliser l’activité 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5F8D93F-D7A1-664A-604F-8F4BE15F0866}"/>
              </a:ext>
            </a:extLst>
          </p:cNvPr>
          <p:cNvSpPr txBox="1"/>
          <p:nvPr/>
        </p:nvSpPr>
        <p:spPr>
          <a:xfrm>
            <a:off x="5563585" y="4061692"/>
            <a:ext cx="56432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Crédit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difficile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(épargne faible, solvabilité jugée incertaine)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F39E7E6-6A53-4F3C-CB04-35ED20F90914}"/>
              </a:ext>
            </a:extLst>
          </p:cNvPr>
          <p:cNvSpPr txBox="1"/>
          <p:nvPr/>
        </p:nvSpPr>
        <p:spPr>
          <a:xfrm>
            <a:off x="195620" y="4929337"/>
            <a:ext cx="52686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Continuité du suivi psychologique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bonne santé compatible avec l’activité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0F826579-D07F-2270-F23D-BAA1840DA4C3}"/>
              </a:ext>
            </a:extLst>
          </p:cNvPr>
          <p:cNvSpPr txBox="1"/>
          <p:nvPr/>
        </p:nvSpPr>
        <p:spPr>
          <a:xfrm>
            <a:off x="5611629" y="4861847"/>
            <a:ext cx="54689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Arrêt du suivi psychologique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et/ou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santé fragile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→ interruptions d’activité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C189225-EF93-6C56-6A28-EC05448C98BB}"/>
              </a:ext>
            </a:extLst>
          </p:cNvPr>
          <p:cNvSpPr txBox="1"/>
          <p:nvPr/>
        </p:nvSpPr>
        <p:spPr>
          <a:xfrm>
            <a:off x="2921091" y="-45208"/>
            <a:ext cx="6448359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Résultats</a:t>
            </a:r>
          </a:p>
        </p:txBody>
      </p:sp>
      <p:pic>
        <p:nvPicPr>
          <p:cNvPr id="3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EAD268E3-D697-1FF2-BEAD-CD8EC4ABD3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87874" y="-5737"/>
            <a:ext cx="848522" cy="641199"/>
          </a:xfrm>
          <a:prstGeom prst="rect">
            <a:avLst/>
          </a:prstGeom>
          <a:noFill/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52DABEF-91B3-8AF7-E3F7-B93A88FDFD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144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25AB10-707C-35A4-A3AB-7D9F58AA6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F1A114E-9240-ECA8-259E-77183693FB5C}"/>
              </a:ext>
            </a:extLst>
          </p:cNvPr>
          <p:cNvSpPr/>
          <p:nvPr/>
        </p:nvSpPr>
        <p:spPr>
          <a:xfrm>
            <a:off x="45751" y="892265"/>
            <a:ext cx="10999657" cy="461665"/>
          </a:xfrm>
          <a:prstGeom prst="rect">
            <a:avLst/>
          </a:prstGeom>
          <a:solidFill>
            <a:srgbClr val="ACD5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 12" descr="Une image contenant texte, capture d’écran, Police, Graphique&#10;&#10;Le contenu généré par l’IA peut être incorrect.">
            <a:extLst>
              <a:ext uri="{FF2B5EF4-FFF2-40B4-BE49-F238E27FC236}">
                <a16:creationId xmlns:a16="http://schemas.microsoft.com/office/drawing/2014/main" id="{BC641F29-220E-E219-6026-5821CA9E53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9249" y="-325401"/>
            <a:ext cx="1597123" cy="1316791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0DCCC9A6-74B6-FA7A-5D9F-87D4CECE1C28}"/>
              </a:ext>
            </a:extLst>
          </p:cNvPr>
          <p:cNvSpPr/>
          <p:nvPr/>
        </p:nvSpPr>
        <p:spPr>
          <a:xfrm>
            <a:off x="5430769" y="1381960"/>
            <a:ext cx="45719" cy="4859234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dirty="0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ABAFDF-D502-946A-7423-8E6E11890ACE}"/>
              </a:ext>
            </a:extLst>
          </p:cNvPr>
          <p:cNvSpPr/>
          <p:nvPr/>
        </p:nvSpPr>
        <p:spPr>
          <a:xfrm>
            <a:off x="237514" y="2331230"/>
            <a:ext cx="10784008" cy="641140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DA8945-C0CF-690D-3DD8-5F735D1CA18A}"/>
              </a:ext>
            </a:extLst>
          </p:cNvPr>
          <p:cNvSpPr/>
          <p:nvPr/>
        </p:nvSpPr>
        <p:spPr>
          <a:xfrm>
            <a:off x="296603" y="4041799"/>
            <a:ext cx="10784009" cy="672593"/>
          </a:xfrm>
          <a:prstGeom prst="rect">
            <a:avLst/>
          </a:prstGeom>
          <a:solidFill>
            <a:srgbClr val="F3F6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3A52EB9-374A-C99B-E168-FCA98190C3F0}"/>
              </a:ext>
            </a:extLst>
          </p:cNvPr>
          <p:cNvSpPr txBox="1"/>
          <p:nvPr/>
        </p:nvSpPr>
        <p:spPr>
          <a:xfrm>
            <a:off x="296603" y="951317"/>
            <a:ext cx="5248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Facteurs qui facilitent la réintégration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2000" b="1" dirty="0">
              <a:solidFill>
                <a:srgbClr val="085296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6B0AED6-42A0-C5D0-FF39-AC95BDB3B169}"/>
              </a:ext>
            </a:extLst>
          </p:cNvPr>
          <p:cNvSpPr txBox="1"/>
          <p:nvPr/>
        </p:nvSpPr>
        <p:spPr>
          <a:xfrm>
            <a:off x="5545579" y="905328"/>
            <a:ext cx="5248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Facteurs qui rendent difficile la réintégration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BE" sz="2000" b="1" dirty="0">
              <a:solidFill>
                <a:srgbClr val="085296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D7FEDB9-1CD1-C110-04B4-A73E50823C57}"/>
              </a:ext>
            </a:extLst>
          </p:cNvPr>
          <p:cNvSpPr txBox="1"/>
          <p:nvPr/>
        </p:nvSpPr>
        <p:spPr>
          <a:xfrm>
            <a:off x="216567" y="2326039"/>
            <a:ext cx="523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Appartenance à un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groupe de solidarité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(entraide, conseils, soutien social/économique)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893E265-8B57-780F-4AB5-F14DCCAE7E0E}"/>
              </a:ext>
            </a:extLst>
          </p:cNvPr>
          <p:cNvSpPr txBox="1"/>
          <p:nvPr/>
        </p:nvSpPr>
        <p:spPr>
          <a:xfrm>
            <a:off x="195620" y="1431790"/>
            <a:ext cx="523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Soutien familial et communautaire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(moral, matériel, social) </a:t>
            </a:r>
            <a:endParaRPr lang="fr-BE" sz="1800" kern="1200" dirty="0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631EE94-47F8-A997-4085-A0A6BD0A73AA}"/>
              </a:ext>
            </a:extLst>
          </p:cNvPr>
          <p:cNvSpPr txBox="1"/>
          <p:nvPr/>
        </p:nvSpPr>
        <p:spPr>
          <a:xfrm>
            <a:off x="229100" y="3229173"/>
            <a:ext cx="52351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Soutien conjugal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(stabilité matérielle + statut social)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31FCDB76-8D11-4065-8A79-C0E0BEF105C3}"/>
              </a:ext>
            </a:extLst>
          </p:cNvPr>
          <p:cNvSpPr txBox="1"/>
          <p:nvPr/>
        </p:nvSpPr>
        <p:spPr>
          <a:xfrm>
            <a:off x="278304" y="4035088"/>
            <a:ext cx="51409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Réintégration dans un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nouveau milieu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(moins de jugements, “repartir à zéro”) 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5D410B37-639A-FDDB-2A2A-7B038A968CA0}"/>
              </a:ext>
            </a:extLst>
          </p:cNvPr>
          <p:cNvSpPr txBox="1"/>
          <p:nvPr/>
        </p:nvSpPr>
        <p:spPr>
          <a:xfrm>
            <a:off x="5514556" y="2357475"/>
            <a:ext cx="55069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Exclusion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ou faible accès aux ressources des groupes (manque de confiance/moyens) </a:t>
            </a:r>
            <a:endParaRPr lang="fr-BE" sz="1800" kern="1200" dirty="0">
              <a:solidFill>
                <a:srgbClr val="0852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0DE7D8A-6E32-26C0-4B99-387FF3145AC6}"/>
              </a:ext>
            </a:extLst>
          </p:cNvPr>
          <p:cNvSpPr txBox="1"/>
          <p:nvPr/>
        </p:nvSpPr>
        <p:spPr>
          <a:xfrm>
            <a:off x="5511153" y="1497278"/>
            <a:ext cx="55701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Rejet / stigmatisation / isolement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dans la communauté 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40A0797A-2369-DD21-80CF-8919B19C66DA}"/>
              </a:ext>
            </a:extLst>
          </p:cNvPr>
          <p:cNvSpPr txBox="1"/>
          <p:nvPr/>
        </p:nvSpPr>
        <p:spPr>
          <a:xfrm>
            <a:off x="5475814" y="3249724"/>
            <a:ext cx="55457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Abandon / répudiation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→ fragilisation économique et sociale 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E13F4685-B5B7-9C01-AC5A-D09551BD9E1E}"/>
              </a:ext>
            </a:extLst>
          </p:cNvPr>
          <p:cNvSpPr txBox="1"/>
          <p:nvPr/>
        </p:nvSpPr>
        <p:spPr>
          <a:xfrm>
            <a:off x="5563585" y="4061692"/>
            <a:ext cx="56432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Retour dans le milieu où le drame est connu → </a:t>
            </a: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jugements et tensions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C9F2F8E-02C2-500A-FF23-E8C13B152A12}"/>
              </a:ext>
            </a:extLst>
          </p:cNvPr>
          <p:cNvSpPr txBox="1"/>
          <p:nvPr/>
        </p:nvSpPr>
        <p:spPr>
          <a:xfrm>
            <a:off x="195620" y="4929337"/>
            <a:ext cx="52686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Absence d’enfant né du viol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(moins de charge émotionnelle/financière et de stigmatisation)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C9E2AE5-5017-A69E-4157-961078ED4774}"/>
              </a:ext>
            </a:extLst>
          </p:cNvPr>
          <p:cNvSpPr txBox="1"/>
          <p:nvPr/>
        </p:nvSpPr>
        <p:spPr>
          <a:xfrm>
            <a:off x="5611629" y="4861847"/>
            <a:ext cx="54689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defTabSz="1199955">
              <a:defRPr/>
            </a:pPr>
            <a:r>
              <a:rPr lang="fr-BE" b="1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Présence d’un enfant né du viol</a:t>
            </a:r>
            <a:r>
              <a:rPr lang="fr-BE" dirty="0">
                <a:solidFill>
                  <a:srgbClr val="0852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→ charge émotionnelle/financière + stigmatisation accrue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EBDD8D2-8391-08D8-6C9B-1CEA9A8C19D1}"/>
              </a:ext>
            </a:extLst>
          </p:cNvPr>
          <p:cNvSpPr txBox="1"/>
          <p:nvPr/>
        </p:nvSpPr>
        <p:spPr>
          <a:xfrm>
            <a:off x="2813194" y="-120825"/>
            <a:ext cx="6448359" cy="912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4000" b="1" dirty="0">
                <a:solidFill>
                  <a:srgbClr val="085296"/>
                </a:solidFill>
                <a:latin typeface="Tilda Sans Bold" panose="020B0502020204020303" pitchFamily="34" charset="0"/>
              </a:rPr>
              <a:t>Résultats</a:t>
            </a:r>
          </a:p>
        </p:txBody>
      </p:sp>
      <p:pic>
        <p:nvPicPr>
          <p:cNvPr id="3" name="Picture 2" descr="Résultat de recherche d'images pour &quot;LOGO UEA BUKAVU&quot;">
            <a:extLst>
              <a:ext uri="{FF2B5EF4-FFF2-40B4-BE49-F238E27FC236}">
                <a16:creationId xmlns:a16="http://schemas.microsoft.com/office/drawing/2014/main" id="{EA244A85-977C-303B-BEEE-9F6940399F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87874" y="32764"/>
            <a:ext cx="848522" cy="641199"/>
          </a:xfrm>
          <a:prstGeom prst="rect">
            <a:avLst/>
          </a:prstGeom>
          <a:noFill/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A4ED2D6-2A5D-09A4-E122-77ADC1AA23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8912" y="97678"/>
            <a:ext cx="981367" cy="72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2944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C92"/>
      </a:accent1>
      <a:accent2>
        <a:srgbClr val="6082B1"/>
      </a:accent2>
      <a:accent3>
        <a:srgbClr val="ADC0D8"/>
      </a:accent3>
      <a:accent4>
        <a:srgbClr val="CEDDEE"/>
      </a:accent4>
      <a:accent5>
        <a:srgbClr val="5B9BD5"/>
      </a:accent5>
      <a:accent6>
        <a:srgbClr val="173E6F"/>
      </a:accent6>
      <a:hlink>
        <a:srgbClr val="0563C1"/>
      </a:hlink>
      <a:folHlink>
        <a:srgbClr val="2C549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CDD73E91-41A5-EB44-83F7-A2485164B52B}">
  <we:reference id="wa200005566" version="3.0.0.3" store="fr-FR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09378878-2ACC-1942-9EAA-3229400B59FE}">
  <we:reference id="wa200005669" version="2.0.0.0" store="fr-FR" storeType="OMEX"/>
  <we:alternateReferences>
    <we:reference id="wa200005669" version="2.0.0.0" store="wa200005669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2280</TotalTime>
  <Words>1369</Words>
  <Application>Microsoft Macintosh PowerPoint</Application>
  <PresentationFormat>Grand écran</PresentationFormat>
  <Paragraphs>122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6" baseType="lpstr">
      <vt:lpstr>Aptos</vt:lpstr>
      <vt:lpstr>Arial</vt:lpstr>
      <vt:lpstr>Calibri</vt:lpstr>
      <vt:lpstr>Calibri Light</vt:lpstr>
      <vt:lpstr>MetaOT-Bold</vt:lpstr>
      <vt:lpstr>MetaOT-Light</vt:lpstr>
      <vt:lpstr>MetaOT-Medi</vt:lpstr>
      <vt:lpstr>MetaOT-Norm</vt:lpstr>
      <vt:lpstr>Tilda Sans</vt:lpstr>
      <vt:lpstr>Tilda Sans Bold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Objectifs et question de recherche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Mevel Caroline</dc:creator>
  <cp:keywords/>
  <dc:description/>
  <cp:lastModifiedBy>Kaningini Wamunzila Euphrasie</cp:lastModifiedBy>
  <cp:revision>17</cp:revision>
  <dcterms:created xsi:type="dcterms:W3CDTF">2022-11-21T13:34:10Z</dcterms:created>
  <dcterms:modified xsi:type="dcterms:W3CDTF">2025-12-13T15:06:33Z</dcterms:modified>
  <cp:category/>
</cp:coreProperties>
</file>