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560" r:id="rId3"/>
    <p:sldId id="561" r:id="rId4"/>
    <p:sldId id="572" r:id="rId5"/>
    <p:sldId id="563" r:id="rId6"/>
    <p:sldId id="564" r:id="rId7"/>
    <p:sldId id="565" r:id="rId8"/>
    <p:sldId id="570" r:id="rId9"/>
    <p:sldId id="566" r:id="rId10"/>
    <p:sldId id="567" r:id="rId11"/>
    <p:sldId id="568" r:id="rId12"/>
    <p:sldId id="569" r:id="rId13"/>
    <p:sldId id="559"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8FF"/>
    <a:srgbClr val="FCF8FF"/>
    <a:srgbClr val="FFFBFF"/>
    <a:srgbClr val="FFF6FF"/>
    <a:srgbClr val="FFF8FE"/>
    <a:srgbClr val="F7EDFC"/>
    <a:srgbClr val="B8DAC0"/>
    <a:srgbClr val="FF9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60"/>
    <p:restoredTop sz="83141"/>
  </p:normalViewPr>
  <p:slideViewPr>
    <p:cSldViewPr snapToGrid="0">
      <p:cViewPr varScale="1">
        <p:scale>
          <a:sx n="94" d="100"/>
          <a:sy n="94" d="100"/>
        </p:scale>
        <p:origin x="2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uvemont Maëlle" userId="a3dfb452-0eaf-426e-82d4-f611c9098450" providerId="ADAL" clId="{55CC20B3-2AF5-5F21-ABDC-085E5E1059FB}"/>
    <pc:docChg chg="undo custSel modSld">
      <pc:chgData name="Scouvemont Maëlle" userId="a3dfb452-0eaf-426e-82d4-f611c9098450" providerId="ADAL" clId="{55CC20B3-2AF5-5F21-ABDC-085E5E1059FB}" dt="2025-12-11T11:14:45.792" v="382" actId="20577"/>
      <pc:docMkLst>
        <pc:docMk/>
      </pc:docMkLst>
      <pc:sldChg chg="modSp mod">
        <pc:chgData name="Scouvemont Maëlle" userId="a3dfb452-0eaf-426e-82d4-f611c9098450" providerId="ADAL" clId="{55CC20B3-2AF5-5F21-ABDC-085E5E1059FB}" dt="2025-12-11T11:14:45.792" v="382" actId="20577"/>
        <pc:sldMkLst>
          <pc:docMk/>
          <pc:sldMk cId="1257281039" sldId="256"/>
        </pc:sldMkLst>
        <pc:spChg chg="mod">
          <ac:chgData name="Scouvemont Maëlle" userId="a3dfb452-0eaf-426e-82d4-f611c9098450" providerId="ADAL" clId="{55CC20B3-2AF5-5F21-ABDC-085E5E1059FB}" dt="2025-12-11T11:14:45.792" v="382" actId="20577"/>
          <ac:spMkLst>
            <pc:docMk/>
            <pc:sldMk cId="1257281039" sldId="256"/>
            <ac:spMk id="3" creationId="{5D0B87AC-0A45-2080-C390-B3D180C2056F}"/>
          </ac:spMkLst>
        </pc:spChg>
      </pc:sldChg>
      <pc:sldChg chg="modSp mod">
        <pc:chgData name="Scouvemont Maëlle" userId="a3dfb452-0eaf-426e-82d4-f611c9098450" providerId="ADAL" clId="{55CC20B3-2AF5-5F21-ABDC-085E5E1059FB}" dt="2025-11-14T09:18:25.018" v="188" actId="20577"/>
        <pc:sldMkLst>
          <pc:docMk/>
          <pc:sldMk cId="935173316" sldId="567"/>
        </pc:sldMkLst>
        <pc:spChg chg="mod">
          <ac:chgData name="Scouvemont Maëlle" userId="a3dfb452-0eaf-426e-82d4-f611c9098450" providerId="ADAL" clId="{55CC20B3-2AF5-5F21-ABDC-085E5E1059FB}" dt="2025-11-14T09:18:25.018" v="188" actId="20577"/>
          <ac:spMkLst>
            <pc:docMk/>
            <pc:sldMk cId="935173316" sldId="567"/>
            <ac:spMk id="12" creationId="{A812758B-69F3-A8E2-0069-5D8B4C3CCE8D}"/>
          </ac:spMkLst>
        </pc:spChg>
      </pc:sldChg>
      <pc:sldChg chg="addSp delSp modSp mod setBg modAnim">
        <pc:chgData name="Scouvemont Maëlle" userId="a3dfb452-0eaf-426e-82d4-f611c9098450" providerId="ADAL" clId="{55CC20B3-2AF5-5F21-ABDC-085E5E1059FB}" dt="2025-11-14T09:09:40.480" v="182" actId="1076"/>
        <pc:sldMkLst>
          <pc:docMk/>
          <pc:sldMk cId="2190546175" sldId="569"/>
        </pc:sldMkLst>
        <pc:spChg chg="mod">
          <ac:chgData name="Scouvemont Maëlle" userId="a3dfb452-0eaf-426e-82d4-f611c9098450" providerId="ADAL" clId="{55CC20B3-2AF5-5F21-ABDC-085E5E1059FB}" dt="2025-11-14T08:53:16.669" v="14" actId="26606"/>
          <ac:spMkLst>
            <pc:docMk/>
            <pc:sldMk cId="2190546175" sldId="569"/>
            <ac:spMk id="3" creationId="{808F3B83-25DC-24AF-D679-99AE26F1E657}"/>
          </ac:spMkLst>
        </pc:spChg>
        <pc:spChg chg="mod">
          <ac:chgData name="Scouvemont Maëlle" userId="a3dfb452-0eaf-426e-82d4-f611c9098450" providerId="ADAL" clId="{55CC20B3-2AF5-5F21-ABDC-085E5E1059FB}" dt="2025-11-14T09:03:30.058" v="126" actId="1076"/>
          <ac:spMkLst>
            <pc:docMk/>
            <pc:sldMk cId="2190546175" sldId="569"/>
            <ac:spMk id="28" creationId="{B684F640-81A2-F651-EDD4-47F0E9AFBF39}"/>
          </ac:spMkLst>
        </pc:spChg>
        <pc:spChg chg="add mod">
          <ac:chgData name="Scouvemont Maëlle" userId="a3dfb452-0eaf-426e-82d4-f611c9098450" providerId="ADAL" clId="{55CC20B3-2AF5-5F21-ABDC-085E5E1059FB}" dt="2025-11-14T09:09:30.929" v="180" actId="692"/>
          <ac:spMkLst>
            <pc:docMk/>
            <pc:sldMk cId="2190546175" sldId="569"/>
            <ac:spMk id="50" creationId="{41AA12BC-187C-AF17-A4DD-621422EACA77}"/>
          </ac:spMkLst>
        </pc:spChg>
        <pc:spChg chg="add mod">
          <ac:chgData name="Scouvemont Maëlle" userId="a3dfb452-0eaf-426e-82d4-f611c9098450" providerId="ADAL" clId="{55CC20B3-2AF5-5F21-ABDC-085E5E1059FB}" dt="2025-11-14T09:09:30.929" v="180" actId="692"/>
          <ac:spMkLst>
            <pc:docMk/>
            <pc:sldMk cId="2190546175" sldId="569"/>
            <ac:spMk id="53" creationId="{76E80A5B-165E-1D60-5974-F8BC263C046F}"/>
          </ac:spMkLst>
        </pc:spChg>
        <pc:spChg chg="add mod">
          <ac:chgData name="Scouvemont Maëlle" userId="a3dfb452-0eaf-426e-82d4-f611c9098450" providerId="ADAL" clId="{55CC20B3-2AF5-5F21-ABDC-085E5E1059FB}" dt="2025-11-14T09:09:30.929" v="180" actId="692"/>
          <ac:spMkLst>
            <pc:docMk/>
            <pc:sldMk cId="2190546175" sldId="569"/>
            <ac:spMk id="54" creationId="{631CD4C3-5674-D1D4-0D23-9D85BCCBB9A2}"/>
          </ac:spMkLst>
        </pc:spChg>
        <pc:grpChg chg="add mod">
          <ac:chgData name="Scouvemont Maëlle" userId="a3dfb452-0eaf-426e-82d4-f611c9098450" providerId="ADAL" clId="{55CC20B3-2AF5-5F21-ABDC-085E5E1059FB}" dt="2025-11-14T09:09:40.480" v="182" actId="1076"/>
          <ac:grpSpMkLst>
            <pc:docMk/>
            <pc:sldMk cId="2190546175" sldId="569"/>
            <ac:grpSpMk id="15" creationId="{41549387-8E93-CE20-F632-ECDD26C0B0BA}"/>
          </ac:grpSpMkLst>
        </pc:grpChg>
        <pc:picChg chg="add mod">
          <ac:chgData name="Scouvemont Maëlle" userId="a3dfb452-0eaf-426e-82d4-f611c9098450" providerId="ADAL" clId="{55CC20B3-2AF5-5F21-ABDC-085E5E1059FB}" dt="2025-11-14T09:04:44.176" v="133" actId="1076"/>
          <ac:picMkLst>
            <pc:docMk/>
            <pc:sldMk cId="2190546175" sldId="569"/>
            <ac:picMk id="13" creationId="{94EB3BF4-3959-1210-619E-EAEFDEBFC880}"/>
          </ac:picMkLst>
        </pc:picChg>
        <pc:picChg chg="mod">
          <ac:chgData name="Scouvemont Maëlle" userId="a3dfb452-0eaf-426e-82d4-f611c9098450" providerId="ADAL" clId="{55CC20B3-2AF5-5F21-ABDC-085E5E1059FB}" dt="2025-11-14T09:08:00.335" v="174" actId="1076"/>
          <ac:picMkLst>
            <pc:docMk/>
            <pc:sldMk cId="2190546175" sldId="569"/>
            <ac:picMk id="43" creationId="{2BD3C2D7-0897-357F-25C0-50D6DBEBDBE8}"/>
          </ac:picMkLst>
        </pc:picChg>
        <pc:picChg chg="add mod">
          <ac:chgData name="Scouvemont Maëlle" userId="a3dfb452-0eaf-426e-82d4-f611c9098450" providerId="ADAL" clId="{55CC20B3-2AF5-5F21-ABDC-085E5E1059FB}" dt="2025-11-14T09:07:41.123" v="169" actId="1076"/>
          <ac:picMkLst>
            <pc:docMk/>
            <pc:sldMk cId="2190546175" sldId="569"/>
            <ac:picMk id="44" creationId="{64501B2C-EAEA-2CF8-24B6-361464AB3AF0}"/>
          </ac:picMkLst>
        </pc:picChg>
        <pc:picChg chg="add mod">
          <ac:chgData name="Scouvemont Maëlle" userId="a3dfb452-0eaf-426e-82d4-f611c9098450" providerId="ADAL" clId="{55CC20B3-2AF5-5F21-ABDC-085E5E1059FB}" dt="2025-11-14T09:08:18.295" v="177" actId="14100"/>
          <ac:picMkLst>
            <pc:docMk/>
            <pc:sldMk cId="2190546175" sldId="569"/>
            <ac:picMk id="45" creationId="{27D16EE1-2F81-6126-0CCB-4AD120D6F064}"/>
          </ac:picMkLst>
        </pc:picChg>
        <pc:picChg chg="add mod">
          <ac:chgData name="Scouvemont Maëlle" userId="a3dfb452-0eaf-426e-82d4-f611c9098450" providerId="ADAL" clId="{55CC20B3-2AF5-5F21-ABDC-085E5E1059FB}" dt="2025-11-14T09:07:38.583" v="168" actId="1076"/>
          <ac:picMkLst>
            <pc:docMk/>
            <pc:sldMk cId="2190546175" sldId="569"/>
            <ac:picMk id="47" creationId="{81FEBDB8-6BFF-1001-F08F-33B463B4D248}"/>
          </ac:picMkLst>
        </pc:picChg>
        <pc:picChg chg="add mod">
          <ac:chgData name="Scouvemont Maëlle" userId="a3dfb452-0eaf-426e-82d4-f611c9098450" providerId="ADAL" clId="{55CC20B3-2AF5-5F21-ABDC-085E5E1059FB}" dt="2025-11-14T09:05:14.447" v="141" actId="1076"/>
          <ac:picMkLst>
            <pc:docMk/>
            <pc:sldMk cId="2190546175" sldId="569"/>
            <ac:picMk id="48" creationId="{02440831-42AD-C142-C974-6419031473CB}"/>
          </ac:picMkLst>
        </pc:picChg>
        <pc:picChg chg="add mod">
          <ac:chgData name="Scouvemont Maëlle" userId="a3dfb452-0eaf-426e-82d4-f611c9098450" providerId="ADAL" clId="{55CC20B3-2AF5-5F21-ABDC-085E5E1059FB}" dt="2025-11-14T09:06:35.115" v="162" actId="1076"/>
          <ac:picMkLst>
            <pc:docMk/>
            <pc:sldMk cId="2190546175" sldId="569"/>
            <ac:picMk id="49" creationId="{FB6688CD-0582-D159-6C60-9DAA8E0AD3F1}"/>
          </ac:picMkLst>
        </pc:picChg>
        <pc:cxnChg chg="mod">
          <ac:chgData name="Scouvemont Maëlle" userId="a3dfb452-0eaf-426e-82d4-f611c9098450" providerId="ADAL" clId="{55CC20B3-2AF5-5F21-ABDC-085E5E1059FB}" dt="2025-11-14T08:59:45.264" v="67" actId="14100"/>
          <ac:cxnSpMkLst>
            <pc:docMk/>
            <pc:sldMk cId="2190546175" sldId="569"/>
            <ac:cxnSpMk id="16" creationId="{AC0AF2CF-150C-0088-57C6-75E9136604BA}"/>
          </ac:cxnSpMkLst>
        </pc:cxnChg>
        <pc:cxnChg chg="mod">
          <ac:chgData name="Scouvemont Maëlle" userId="a3dfb452-0eaf-426e-82d4-f611c9098450" providerId="ADAL" clId="{55CC20B3-2AF5-5F21-ABDC-085E5E1059FB}" dt="2025-11-14T08:58:55.770" v="64" actId="692"/>
          <ac:cxnSpMkLst>
            <pc:docMk/>
            <pc:sldMk cId="2190546175" sldId="569"/>
            <ac:cxnSpMk id="17" creationId="{06744EB6-C920-AB0F-885A-8F211CF623F5}"/>
          </ac:cxnSpMkLst>
        </pc:cxnChg>
        <pc:cxnChg chg="mod">
          <ac:chgData name="Scouvemont Maëlle" userId="a3dfb452-0eaf-426e-82d4-f611c9098450" providerId="ADAL" clId="{55CC20B3-2AF5-5F21-ABDC-085E5E1059FB}" dt="2025-11-14T08:58:55.770" v="64" actId="692"/>
          <ac:cxnSpMkLst>
            <pc:docMk/>
            <pc:sldMk cId="2190546175" sldId="569"/>
            <ac:cxnSpMk id="21" creationId="{E8F63D07-0C04-C73B-5744-E8FE3483854D}"/>
          </ac:cxnSpMkLst>
        </pc:cxnChg>
        <pc:cxnChg chg="mod">
          <ac:chgData name="Scouvemont Maëlle" userId="a3dfb452-0eaf-426e-82d4-f611c9098450" providerId="ADAL" clId="{55CC20B3-2AF5-5F21-ABDC-085E5E1059FB}" dt="2025-11-14T08:58:55.770" v="64" actId="692"/>
          <ac:cxnSpMkLst>
            <pc:docMk/>
            <pc:sldMk cId="2190546175" sldId="569"/>
            <ac:cxnSpMk id="23" creationId="{443DFAD2-7D79-1656-0BE3-A0F5BEF6A7BD}"/>
          </ac:cxnSpMkLst>
        </pc:cxnChg>
        <pc:cxnChg chg="mod">
          <ac:chgData name="Scouvemont Maëlle" userId="a3dfb452-0eaf-426e-82d4-f611c9098450" providerId="ADAL" clId="{55CC20B3-2AF5-5F21-ABDC-085E5E1059FB}" dt="2025-11-14T08:58:55.770" v="64" actId="692"/>
          <ac:cxnSpMkLst>
            <pc:docMk/>
            <pc:sldMk cId="2190546175" sldId="569"/>
            <ac:cxnSpMk id="25" creationId="{8CD4EFD5-260C-EE2D-5B18-819012A27CA5}"/>
          </ac:cxnSpMkLst>
        </pc:cxnChg>
        <pc:cxnChg chg="mod">
          <ac:chgData name="Scouvemont Maëlle" userId="a3dfb452-0eaf-426e-82d4-f611c9098450" providerId="ADAL" clId="{55CC20B3-2AF5-5F21-ABDC-085E5E1059FB}" dt="2025-11-14T08:58:55.770" v="64" actId="692"/>
          <ac:cxnSpMkLst>
            <pc:docMk/>
            <pc:sldMk cId="2190546175" sldId="569"/>
            <ac:cxnSpMk id="27" creationId="{AEFC83E8-A17D-1178-94DD-AFADC5A72C63}"/>
          </ac:cxnSpMkLst>
        </pc:cxnChg>
        <pc:cxnChg chg="mod">
          <ac:chgData name="Scouvemont Maëlle" userId="a3dfb452-0eaf-426e-82d4-f611c9098450" providerId="ADAL" clId="{55CC20B3-2AF5-5F21-ABDC-085E5E1059FB}" dt="2025-11-14T08:59:54.989" v="68" actId="1076"/>
          <ac:cxnSpMkLst>
            <pc:docMk/>
            <pc:sldMk cId="2190546175" sldId="569"/>
            <ac:cxnSpMk id="29" creationId="{E7D20D21-F2AB-DEEC-D0D1-D904B19A24ED}"/>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seduculiegebe-my.sharepoint.com/personal/maelle_scouvemont_uliege_be/Documents/The&#768;se/FNRS/FRESH/De&#769;fense%20orale/Fromages%20e&#769;volution%20de&#769;mographiqu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seduculiegebe-my.sharepoint.com/personal/maelle_scouvemont_uliege_be/Documents/The&#768;se/FNRS/FRESH/De&#769;fense%20orale/Fromages%20e&#769;volution%20de&#769;mographiqu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seduculiegebe-my.sharepoint.com/personal/maelle_scouvemont_uliege_be/Documents/The&#768;se/FNRS/FRESH/De&#769;fense%20orale/Fromages%20e&#769;volution%20de&#769;mographiqu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Avenir Book" panose="02000503020000020003" pitchFamily="2" charset="0"/>
                <a:ea typeface="+mn-ea"/>
                <a:cs typeface="+mn-cs"/>
              </a:defRPr>
            </a:pPr>
            <a:r>
              <a:rPr lang="fr-FR" sz="2400" dirty="0">
                <a:latin typeface="Avenir Book" panose="02000503020000020003" pitchFamily="2" charset="0"/>
              </a:rPr>
              <a:t>1990 </a:t>
            </a:r>
          </a:p>
        </c:rich>
      </c:tx>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Avenir Book" panose="02000503020000020003" pitchFamily="2" charset="0"/>
              <a:ea typeface="+mn-ea"/>
              <a:cs typeface="+mn-cs"/>
            </a:defRPr>
          </a:pPr>
          <a:endParaRPr lang="fr-FR"/>
        </a:p>
      </c:txPr>
    </c:title>
    <c:autoTitleDeleted val="0"/>
    <c:plotArea>
      <c:layout/>
      <c:pieChart>
        <c:varyColors val="1"/>
        <c:ser>
          <c:idx val="0"/>
          <c:order val="0"/>
          <c:spPr>
            <a:solidFill>
              <a:schemeClr val="bg2"/>
            </a:solidFill>
          </c:spPr>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864-D348-9F5A-6AF6561DDC72}"/>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864-D348-9F5A-6AF6561DDC72}"/>
              </c:ext>
            </c:extLst>
          </c:dPt>
          <c:dLbls>
            <c:dLbl>
              <c:idx val="0"/>
              <c:layout>
                <c:manualLayout>
                  <c:x val="-9.885134383933579E-2"/>
                  <c:y val="0.16590559883759909"/>
                </c:manualLayout>
              </c:layout>
              <c:tx>
                <c:rich>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fld id="{693D77FC-6855-0E49-9162-1AC43914D685}" type="PERCENTAGE">
                      <a:rPr lang="en-US" sz="2000"/>
                      <a:pPr>
                        <a:defRPr sz="2000"/>
                      </a:pPr>
                      <a:t>[POURCENTAGE]</a:t>
                    </a:fld>
                    <a:endParaRPr lang="fr-F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864-D348-9F5A-6AF6561DDC72}"/>
                </c:ext>
              </c:extLst>
            </c:dLbl>
            <c:dLbl>
              <c:idx val="1"/>
              <c:delete val="1"/>
              <c:extLst>
                <c:ext xmlns:c15="http://schemas.microsoft.com/office/drawing/2012/chart" uri="{CE6537A1-D6FC-4f65-9D91-7224C49458BB}"/>
                <c:ext xmlns:c16="http://schemas.microsoft.com/office/drawing/2014/chart" uri="{C3380CC4-5D6E-409C-BE32-E72D297353CC}">
                  <c16:uniqueId val="{00000003-7864-D348-9F5A-6AF6561DDC7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'[Fromages évolution démographique.xlsx]Feuil1'!$B$3,'[Fromages évolution démographique.xlsx]Feuil1'!$D$3</c:f>
              <c:numCache>
                <c:formatCode>General</c:formatCode>
                <c:ptCount val="2"/>
                <c:pt idx="0">
                  <c:v>13.7</c:v>
                </c:pt>
                <c:pt idx="1">
                  <c:v>86.3</c:v>
                </c:pt>
              </c:numCache>
            </c:numRef>
          </c:val>
          <c:extLst>
            <c:ext xmlns:c16="http://schemas.microsoft.com/office/drawing/2014/chart" uri="{C3380CC4-5D6E-409C-BE32-E72D297353CC}">
              <c16:uniqueId val="{00000004-7864-D348-9F5A-6AF6561DDC7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1" i="0" u="none" strike="noStrike" kern="1200" cap="all" spc="50" baseline="0">
                <a:solidFill>
                  <a:sysClr val="windowText" lastClr="000000">
                    <a:lumMod val="65000"/>
                    <a:lumOff val="35000"/>
                  </a:sysClr>
                </a:solidFill>
                <a:latin typeface="Avenir Book" panose="02000503020000020003" pitchFamily="2" charset="0"/>
                <a:ea typeface="+mn-ea"/>
                <a:cs typeface="+mn-cs"/>
              </a:defRPr>
            </a:pPr>
            <a:r>
              <a:rPr lang="fr-FR" sz="2400" b="1" i="0" u="none" strike="noStrike" kern="1200" cap="all" spc="50" baseline="0">
                <a:solidFill>
                  <a:sysClr val="windowText" lastClr="000000">
                    <a:lumMod val="65000"/>
                    <a:lumOff val="35000"/>
                  </a:sysClr>
                </a:solidFill>
                <a:latin typeface="Avenir Book" panose="02000503020000020003" pitchFamily="2" charset="0"/>
              </a:rPr>
              <a:t>2021 </a:t>
            </a:r>
          </a:p>
        </c:rich>
      </c:tx>
      <c:layout>
        <c:manualLayout>
          <c:xMode val="edge"/>
          <c:yMode val="edge"/>
          <c:x val="0.39690941810193281"/>
          <c:y val="1.072717280105719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1" i="0" u="none" strike="noStrike" kern="1200" cap="all" spc="50" baseline="0">
              <a:solidFill>
                <a:sysClr val="windowText" lastClr="000000">
                  <a:lumMod val="65000"/>
                  <a:lumOff val="35000"/>
                </a:sysClr>
              </a:solidFill>
              <a:latin typeface="Avenir Book" panose="02000503020000020003" pitchFamily="2" charset="0"/>
              <a:ea typeface="+mn-ea"/>
              <a:cs typeface="+mn-cs"/>
            </a:defRPr>
          </a:pPr>
          <a:endParaRPr lang="fr-FR"/>
        </a:p>
      </c:txPr>
    </c:title>
    <c:autoTitleDeleted val="0"/>
    <c:plotArea>
      <c:layout/>
      <c:pie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2CB-ED49-B173-BBCEF8CA2169}"/>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2CB-ED49-B173-BBCEF8CA2169}"/>
              </c:ext>
            </c:extLst>
          </c:dPt>
          <c:dLbls>
            <c:dLbl>
              <c:idx val="0"/>
              <c:layout>
                <c:manualLayout>
                  <c:x val="-0.1233878382957169"/>
                  <c:y val="0.166506694339366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CB-ED49-B173-BBCEF8CA2169}"/>
                </c:ext>
              </c:extLst>
            </c:dLbl>
            <c:dLbl>
              <c:idx val="1"/>
              <c:delete val="1"/>
              <c:extLst>
                <c:ext xmlns:c15="http://schemas.microsoft.com/office/drawing/2012/chart" uri="{CE6537A1-D6FC-4f65-9D91-7224C49458BB}"/>
                <c:ext xmlns:c16="http://schemas.microsoft.com/office/drawing/2014/chart" uri="{C3380CC4-5D6E-409C-BE32-E72D297353CC}">
                  <c16:uniqueId val="{00000003-52CB-ED49-B173-BBCEF8CA216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'[Fromages évolution démographique.xlsx]Feuil1'!$B$4,'[Fromages évolution démographique.xlsx]Feuil1'!$D$4</c:f>
              <c:numCache>
                <c:formatCode>General</c:formatCode>
                <c:ptCount val="2"/>
                <c:pt idx="0">
                  <c:v>20.8</c:v>
                </c:pt>
                <c:pt idx="1">
                  <c:v>79.2</c:v>
                </c:pt>
              </c:numCache>
            </c:numRef>
          </c:val>
          <c:extLst>
            <c:ext xmlns:c16="http://schemas.microsoft.com/office/drawing/2014/chart" uri="{C3380CC4-5D6E-409C-BE32-E72D297353CC}">
              <c16:uniqueId val="{00000004-52CB-ED49-B173-BBCEF8CA2169}"/>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Avenir Book" panose="02000503020000020003" pitchFamily="2" charset="0"/>
                <a:ea typeface="+mn-ea"/>
                <a:cs typeface="+mn-cs"/>
              </a:defRPr>
            </a:pPr>
            <a:r>
              <a:rPr lang="fr-FR" sz="2400">
                <a:latin typeface="Avenir Book" panose="02000503020000020003" pitchFamily="2" charset="0"/>
              </a:rPr>
              <a:t>2050</a:t>
            </a:r>
          </a:p>
        </c:rich>
      </c:tx>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Avenir Book" panose="02000503020000020003" pitchFamily="2" charset="0"/>
              <a:ea typeface="+mn-ea"/>
              <a:cs typeface="+mn-cs"/>
            </a:defRPr>
          </a:pPr>
          <a:endParaRPr lang="fr-FR"/>
        </a:p>
      </c:txPr>
    </c:title>
    <c:autoTitleDeleted val="0"/>
    <c:plotArea>
      <c:layout/>
      <c:pie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813-134A-BBB9-04D4B7F545D0}"/>
              </c:ext>
            </c:extLst>
          </c:dPt>
          <c:dPt>
            <c:idx val="1"/>
            <c:bubble3D val="0"/>
            <c:spPr>
              <a:solidFill>
                <a:schemeClr val="bg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813-134A-BBB9-04D4B7F545D0}"/>
              </c:ext>
            </c:extLst>
          </c:dPt>
          <c:dLbls>
            <c:dLbl>
              <c:idx val="0"/>
              <c:layout>
                <c:manualLayout>
                  <c:x val="-0.18953650368956526"/>
                  <c:y val="0.11644115063273368"/>
                </c:manualLayout>
              </c:layout>
              <c:tx>
                <c:rich>
                  <a:bodyPr/>
                  <a:lstStyle/>
                  <a:p>
                    <a:fld id="{2DAE88DB-6414-3247-98A5-331D1CF19840}" type="PERCENTAGE">
                      <a:rPr lang="en-US" sz="2000"/>
                      <a:pPr/>
                      <a:t>[POURCENTAGE]</a:t>
                    </a:fld>
                    <a:endParaRPr lang="fr-FR"/>
                  </a:p>
                </c:rich>
              </c:tx>
              <c:dLblPos val="bestFit"/>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C813-134A-BBB9-04D4B7F545D0}"/>
                </c:ext>
              </c:extLst>
            </c:dLbl>
            <c:dLbl>
              <c:idx val="1"/>
              <c:delete val="1"/>
              <c:extLst>
                <c:ext xmlns:c15="http://schemas.microsoft.com/office/drawing/2012/chart" uri="{CE6537A1-D6FC-4f65-9D91-7224C49458BB}"/>
                <c:ext xmlns:c16="http://schemas.microsoft.com/office/drawing/2014/chart" uri="{C3380CC4-5D6E-409C-BE32-E72D297353CC}">
                  <c16:uniqueId val="{00000003-C813-134A-BBB9-04D4B7F545D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'[Fromages évolution démographique.xlsx]Feuil1'!$B$5,'[Fromages évolution démographique.xlsx]Feuil1'!$D$5</c:f>
              <c:numCache>
                <c:formatCode>General</c:formatCode>
                <c:ptCount val="2"/>
                <c:pt idx="0">
                  <c:v>30</c:v>
                </c:pt>
                <c:pt idx="1">
                  <c:v>70</c:v>
                </c:pt>
              </c:numCache>
            </c:numRef>
          </c:val>
          <c:extLst>
            <c:ext xmlns:c16="http://schemas.microsoft.com/office/drawing/2014/chart" uri="{C3380CC4-5D6E-409C-BE32-E72D297353CC}">
              <c16:uniqueId val="{00000004-C813-134A-BBB9-04D4B7F545D0}"/>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DE9E0-044C-7B40-919D-452CAEA5A889}" type="doc">
      <dgm:prSet loTypeId="urn:microsoft.com/office/officeart/2005/8/layout/venn1" loCatId="" qsTypeId="urn:microsoft.com/office/officeart/2005/8/quickstyle/simple1" qsCatId="simple" csTypeId="urn:microsoft.com/office/officeart/2005/8/colors/accent1_2" csCatId="accent1" phldr="1"/>
      <dgm:spPr/>
    </dgm:pt>
    <dgm:pt modelId="{8F0ED4E9-8718-A845-BACC-54BEE5E99F1F}">
      <dgm:prSet phldrT="[Texte]">
        <dgm:style>
          <a:lnRef idx="2">
            <a:schemeClr val="accent2"/>
          </a:lnRef>
          <a:fillRef idx="1">
            <a:schemeClr val="lt1"/>
          </a:fillRef>
          <a:effectRef idx="0">
            <a:schemeClr val="accent2"/>
          </a:effectRef>
          <a:fontRef idx="minor">
            <a:schemeClr val="dk1"/>
          </a:fontRef>
        </dgm:style>
      </dgm:prSet>
      <dgm:spPr/>
      <dgm:t>
        <a:bodyPr/>
        <a:lstStyle/>
        <a:p>
          <a:r>
            <a:rPr lang="fr-FR" dirty="0" err="1"/>
            <a:t>Faculty</a:t>
          </a:r>
          <a:r>
            <a:rPr lang="fr-FR" dirty="0"/>
            <a:t> of </a:t>
          </a:r>
          <a:r>
            <a:rPr lang="fr-FR" dirty="0" err="1"/>
            <a:t>Applied</a:t>
          </a:r>
          <a:r>
            <a:rPr lang="fr-FR" dirty="0"/>
            <a:t> Sciences</a:t>
          </a:r>
        </a:p>
      </dgm:t>
    </dgm:pt>
    <dgm:pt modelId="{8FAAC9DD-145A-7D4B-B2B0-1B2405521FC4}" type="parTrans" cxnId="{0D4F0B81-93D0-C94C-A89B-6DFA078EC5C7}">
      <dgm:prSet/>
      <dgm:spPr/>
      <dgm:t>
        <a:bodyPr/>
        <a:lstStyle/>
        <a:p>
          <a:endParaRPr lang="fr-FR"/>
        </a:p>
      </dgm:t>
    </dgm:pt>
    <dgm:pt modelId="{085A4D18-73A8-9542-B41F-E5E4B936982C}" type="sibTrans" cxnId="{0D4F0B81-93D0-C94C-A89B-6DFA078EC5C7}">
      <dgm:prSet/>
      <dgm:spPr/>
      <dgm:t>
        <a:bodyPr/>
        <a:lstStyle/>
        <a:p>
          <a:endParaRPr lang="fr-FR"/>
        </a:p>
      </dgm:t>
    </dgm:pt>
    <dgm:pt modelId="{E03AEF78-2ACC-E44E-91EC-FA4B96D0519D}">
      <dgm:prSet phldrT="[Texte]">
        <dgm:style>
          <a:lnRef idx="2">
            <a:schemeClr val="accent2"/>
          </a:lnRef>
          <a:fillRef idx="1">
            <a:schemeClr val="lt1"/>
          </a:fillRef>
          <a:effectRef idx="0">
            <a:schemeClr val="accent2"/>
          </a:effectRef>
          <a:fontRef idx="minor">
            <a:schemeClr val="dk1"/>
          </a:fontRef>
        </dgm:style>
      </dgm:prSet>
      <dgm:spPr/>
      <dgm:t>
        <a:bodyPr/>
        <a:lstStyle/>
        <a:p>
          <a:r>
            <a:rPr lang="fr-FR" dirty="0" err="1"/>
            <a:t>Faculty</a:t>
          </a:r>
          <a:r>
            <a:rPr lang="fr-FR" dirty="0"/>
            <a:t> of </a:t>
          </a:r>
          <a:r>
            <a:rPr lang="fr-FR" dirty="0" err="1"/>
            <a:t>Medicine</a:t>
          </a:r>
          <a:endParaRPr lang="fr-FR" dirty="0"/>
        </a:p>
      </dgm:t>
    </dgm:pt>
    <dgm:pt modelId="{14230862-50E2-2346-B06A-EF62A1340B48}" type="parTrans" cxnId="{5E9E103F-2CCC-6346-A8A4-9C8F3663430D}">
      <dgm:prSet/>
      <dgm:spPr/>
      <dgm:t>
        <a:bodyPr/>
        <a:lstStyle/>
        <a:p>
          <a:endParaRPr lang="fr-FR"/>
        </a:p>
      </dgm:t>
    </dgm:pt>
    <dgm:pt modelId="{549D9491-D7A6-8249-8C7C-DF35AD9F4381}" type="sibTrans" cxnId="{5E9E103F-2CCC-6346-A8A4-9C8F3663430D}">
      <dgm:prSet/>
      <dgm:spPr/>
      <dgm:t>
        <a:bodyPr/>
        <a:lstStyle/>
        <a:p>
          <a:endParaRPr lang="fr-FR"/>
        </a:p>
      </dgm:t>
    </dgm:pt>
    <dgm:pt modelId="{35A6F1E1-7892-6A47-9F7B-C51ADD91A5E6}">
      <dgm:prSet phldrT="[Texte]">
        <dgm:style>
          <a:lnRef idx="2">
            <a:schemeClr val="accent2"/>
          </a:lnRef>
          <a:fillRef idx="1">
            <a:schemeClr val="lt1"/>
          </a:fillRef>
          <a:effectRef idx="0">
            <a:schemeClr val="accent2"/>
          </a:effectRef>
          <a:fontRef idx="minor">
            <a:schemeClr val="dk1"/>
          </a:fontRef>
        </dgm:style>
      </dgm:prSet>
      <dgm:spPr/>
      <dgm:t>
        <a:bodyPr/>
        <a:lstStyle/>
        <a:p>
          <a:pPr algn="r"/>
          <a:r>
            <a:rPr lang="fr-FR" dirty="0" err="1"/>
            <a:t>Faculty</a:t>
          </a:r>
          <a:r>
            <a:rPr lang="fr-FR" dirty="0"/>
            <a:t> of Psychology, </a:t>
          </a:r>
          <a:r>
            <a:rPr lang="fr-FR" dirty="0" err="1"/>
            <a:t>logopaedics</a:t>
          </a:r>
          <a:r>
            <a:rPr lang="fr-FR" dirty="0"/>
            <a:t> and Education Sciences</a:t>
          </a:r>
        </a:p>
      </dgm:t>
    </dgm:pt>
    <dgm:pt modelId="{8B1D98D7-C912-AF4E-96CB-519A4D1BD1B8}" type="parTrans" cxnId="{43AB8747-1DE1-9640-A9C2-2F8EA797B48C}">
      <dgm:prSet/>
      <dgm:spPr/>
      <dgm:t>
        <a:bodyPr/>
        <a:lstStyle/>
        <a:p>
          <a:endParaRPr lang="fr-FR"/>
        </a:p>
      </dgm:t>
    </dgm:pt>
    <dgm:pt modelId="{E9816899-D038-3748-A57B-AFF530DC407E}" type="sibTrans" cxnId="{43AB8747-1DE1-9640-A9C2-2F8EA797B48C}">
      <dgm:prSet/>
      <dgm:spPr/>
      <dgm:t>
        <a:bodyPr/>
        <a:lstStyle/>
        <a:p>
          <a:endParaRPr lang="fr-FR"/>
        </a:p>
      </dgm:t>
    </dgm:pt>
    <dgm:pt modelId="{87B4302E-7F48-3C40-B4D0-B6A72EE2AD90}" type="pres">
      <dgm:prSet presAssocID="{E1EDE9E0-044C-7B40-919D-452CAEA5A889}" presName="compositeShape" presStyleCnt="0">
        <dgm:presLayoutVars>
          <dgm:chMax val="7"/>
          <dgm:dir/>
          <dgm:resizeHandles val="exact"/>
        </dgm:presLayoutVars>
      </dgm:prSet>
      <dgm:spPr/>
    </dgm:pt>
    <dgm:pt modelId="{4C5E855F-3458-6440-8921-9353940E4448}" type="pres">
      <dgm:prSet presAssocID="{8F0ED4E9-8718-A845-BACC-54BEE5E99F1F}" presName="circ1" presStyleLbl="vennNode1" presStyleIdx="0" presStyleCnt="3"/>
      <dgm:spPr/>
    </dgm:pt>
    <dgm:pt modelId="{0AABB704-F7C5-144E-9C61-A78765346A46}" type="pres">
      <dgm:prSet presAssocID="{8F0ED4E9-8718-A845-BACC-54BEE5E99F1F}" presName="circ1Tx" presStyleLbl="revTx" presStyleIdx="0" presStyleCnt="0">
        <dgm:presLayoutVars>
          <dgm:chMax val="0"/>
          <dgm:chPref val="0"/>
          <dgm:bulletEnabled val="1"/>
        </dgm:presLayoutVars>
      </dgm:prSet>
      <dgm:spPr/>
    </dgm:pt>
    <dgm:pt modelId="{97C0E2F8-531A-1145-AD4D-7DAA00A19E5C}" type="pres">
      <dgm:prSet presAssocID="{E03AEF78-2ACC-E44E-91EC-FA4B96D0519D}" presName="circ2" presStyleLbl="vennNode1" presStyleIdx="1" presStyleCnt="3"/>
      <dgm:spPr/>
    </dgm:pt>
    <dgm:pt modelId="{6D7E7568-6791-D943-AEBD-F0E32E6D2F2F}" type="pres">
      <dgm:prSet presAssocID="{E03AEF78-2ACC-E44E-91EC-FA4B96D0519D}" presName="circ2Tx" presStyleLbl="revTx" presStyleIdx="0" presStyleCnt="0">
        <dgm:presLayoutVars>
          <dgm:chMax val="0"/>
          <dgm:chPref val="0"/>
          <dgm:bulletEnabled val="1"/>
        </dgm:presLayoutVars>
      </dgm:prSet>
      <dgm:spPr/>
    </dgm:pt>
    <dgm:pt modelId="{A4343B70-13A7-614A-B269-9626CFDE0AF6}" type="pres">
      <dgm:prSet presAssocID="{35A6F1E1-7892-6A47-9F7B-C51ADD91A5E6}" presName="circ3" presStyleLbl="vennNode1" presStyleIdx="2" presStyleCnt="3"/>
      <dgm:spPr/>
    </dgm:pt>
    <dgm:pt modelId="{A7F7294F-AA9E-2D4F-B9B3-086B61C0AB5A}" type="pres">
      <dgm:prSet presAssocID="{35A6F1E1-7892-6A47-9F7B-C51ADD91A5E6}" presName="circ3Tx" presStyleLbl="revTx" presStyleIdx="0" presStyleCnt="0">
        <dgm:presLayoutVars>
          <dgm:chMax val="0"/>
          <dgm:chPref val="0"/>
          <dgm:bulletEnabled val="1"/>
        </dgm:presLayoutVars>
      </dgm:prSet>
      <dgm:spPr/>
    </dgm:pt>
  </dgm:ptLst>
  <dgm:cxnLst>
    <dgm:cxn modelId="{35AD433D-3977-6E4F-9124-DEB4B2DC7DA6}" type="presOf" srcId="{E03AEF78-2ACC-E44E-91EC-FA4B96D0519D}" destId="{97C0E2F8-531A-1145-AD4D-7DAA00A19E5C}" srcOrd="0" destOrd="0" presId="urn:microsoft.com/office/officeart/2005/8/layout/venn1"/>
    <dgm:cxn modelId="{5E9E103F-2CCC-6346-A8A4-9C8F3663430D}" srcId="{E1EDE9E0-044C-7B40-919D-452CAEA5A889}" destId="{E03AEF78-2ACC-E44E-91EC-FA4B96D0519D}" srcOrd="1" destOrd="0" parTransId="{14230862-50E2-2346-B06A-EF62A1340B48}" sibTransId="{549D9491-D7A6-8249-8C7C-DF35AD9F4381}"/>
    <dgm:cxn modelId="{FBBE7344-B400-9048-9EF5-3D16BEC0885C}" type="presOf" srcId="{35A6F1E1-7892-6A47-9F7B-C51ADD91A5E6}" destId="{A7F7294F-AA9E-2D4F-B9B3-086B61C0AB5A}" srcOrd="1" destOrd="0" presId="urn:microsoft.com/office/officeart/2005/8/layout/venn1"/>
    <dgm:cxn modelId="{E8AFEC45-FB3B-A94B-9895-F30ECF9FA95B}" type="presOf" srcId="{8F0ED4E9-8718-A845-BACC-54BEE5E99F1F}" destId="{0AABB704-F7C5-144E-9C61-A78765346A46}" srcOrd="1" destOrd="0" presId="urn:microsoft.com/office/officeart/2005/8/layout/venn1"/>
    <dgm:cxn modelId="{43AB8747-1DE1-9640-A9C2-2F8EA797B48C}" srcId="{E1EDE9E0-044C-7B40-919D-452CAEA5A889}" destId="{35A6F1E1-7892-6A47-9F7B-C51ADD91A5E6}" srcOrd="2" destOrd="0" parTransId="{8B1D98D7-C912-AF4E-96CB-519A4D1BD1B8}" sibTransId="{E9816899-D038-3748-A57B-AFF530DC407E}"/>
    <dgm:cxn modelId="{B6809554-7434-E140-BFD8-54E279BAF0C1}" type="presOf" srcId="{E03AEF78-2ACC-E44E-91EC-FA4B96D0519D}" destId="{6D7E7568-6791-D943-AEBD-F0E32E6D2F2F}" srcOrd="1" destOrd="0" presId="urn:microsoft.com/office/officeart/2005/8/layout/venn1"/>
    <dgm:cxn modelId="{0D4F0B81-93D0-C94C-A89B-6DFA078EC5C7}" srcId="{E1EDE9E0-044C-7B40-919D-452CAEA5A889}" destId="{8F0ED4E9-8718-A845-BACC-54BEE5E99F1F}" srcOrd="0" destOrd="0" parTransId="{8FAAC9DD-145A-7D4B-B2B0-1B2405521FC4}" sibTransId="{085A4D18-73A8-9542-B41F-E5E4B936982C}"/>
    <dgm:cxn modelId="{DCAF4BDB-4761-FC40-B43E-A10B7CD95BE8}" type="presOf" srcId="{8F0ED4E9-8718-A845-BACC-54BEE5E99F1F}" destId="{4C5E855F-3458-6440-8921-9353940E4448}" srcOrd="0" destOrd="0" presId="urn:microsoft.com/office/officeart/2005/8/layout/venn1"/>
    <dgm:cxn modelId="{E69839ED-3EB6-9147-99CB-90AE30B3D6AD}" type="presOf" srcId="{E1EDE9E0-044C-7B40-919D-452CAEA5A889}" destId="{87B4302E-7F48-3C40-B4D0-B6A72EE2AD90}" srcOrd="0" destOrd="0" presId="urn:microsoft.com/office/officeart/2005/8/layout/venn1"/>
    <dgm:cxn modelId="{E27A8AF1-A599-B54F-A9E2-617C505CB408}" type="presOf" srcId="{35A6F1E1-7892-6A47-9F7B-C51ADD91A5E6}" destId="{A4343B70-13A7-614A-B269-9626CFDE0AF6}" srcOrd="0" destOrd="0" presId="urn:microsoft.com/office/officeart/2005/8/layout/venn1"/>
    <dgm:cxn modelId="{B3361554-8C7F-1A4B-B9CE-58FE9742D6D5}" type="presParOf" srcId="{87B4302E-7F48-3C40-B4D0-B6A72EE2AD90}" destId="{4C5E855F-3458-6440-8921-9353940E4448}" srcOrd="0" destOrd="0" presId="urn:microsoft.com/office/officeart/2005/8/layout/venn1"/>
    <dgm:cxn modelId="{AD1B246D-63EA-1542-BEEB-3E0E61EBE090}" type="presParOf" srcId="{87B4302E-7F48-3C40-B4D0-B6A72EE2AD90}" destId="{0AABB704-F7C5-144E-9C61-A78765346A46}" srcOrd="1" destOrd="0" presId="urn:microsoft.com/office/officeart/2005/8/layout/venn1"/>
    <dgm:cxn modelId="{7A2C15B2-CB41-314D-ACB1-B07C544BBCDB}" type="presParOf" srcId="{87B4302E-7F48-3C40-B4D0-B6A72EE2AD90}" destId="{97C0E2F8-531A-1145-AD4D-7DAA00A19E5C}" srcOrd="2" destOrd="0" presId="urn:microsoft.com/office/officeart/2005/8/layout/venn1"/>
    <dgm:cxn modelId="{B9A51ED8-4B94-5146-991C-EBB0242096FF}" type="presParOf" srcId="{87B4302E-7F48-3C40-B4D0-B6A72EE2AD90}" destId="{6D7E7568-6791-D943-AEBD-F0E32E6D2F2F}" srcOrd="3" destOrd="0" presId="urn:microsoft.com/office/officeart/2005/8/layout/venn1"/>
    <dgm:cxn modelId="{819A99D5-35C7-EA4C-BF88-BDED07D703A6}" type="presParOf" srcId="{87B4302E-7F48-3C40-B4D0-B6A72EE2AD90}" destId="{A4343B70-13A7-614A-B269-9626CFDE0AF6}" srcOrd="4" destOrd="0" presId="urn:microsoft.com/office/officeart/2005/8/layout/venn1"/>
    <dgm:cxn modelId="{DBB2A153-0A08-AF4A-B9A4-37AE74265C18}" type="presParOf" srcId="{87B4302E-7F48-3C40-B4D0-B6A72EE2AD90}" destId="{A7F7294F-AA9E-2D4F-B9B3-086B61C0AB5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E855F-3458-6440-8921-9353940E4448}">
      <dsp:nvSpPr>
        <dsp:cNvPr id="0" name=""/>
        <dsp:cNvSpPr/>
      </dsp:nvSpPr>
      <dsp:spPr>
        <a:xfrm>
          <a:off x="2438399" y="67733"/>
          <a:ext cx="3251200" cy="3251200"/>
        </a:xfrm>
        <a:prstGeom prst="ellipse">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FR" sz="2400" kern="1200" dirty="0" err="1"/>
            <a:t>Faculty</a:t>
          </a:r>
          <a:r>
            <a:rPr lang="fr-FR" sz="2400" kern="1200" dirty="0"/>
            <a:t> of </a:t>
          </a:r>
          <a:r>
            <a:rPr lang="fr-FR" sz="2400" kern="1200" dirty="0" err="1"/>
            <a:t>Applied</a:t>
          </a:r>
          <a:r>
            <a:rPr lang="fr-FR" sz="2400" kern="1200" dirty="0"/>
            <a:t> Sciences</a:t>
          </a:r>
        </a:p>
      </dsp:txBody>
      <dsp:txXfrm>
        <a:off x="2871893" y="636693"/>
        <a:ext cx="2384213" cy="1463040"/>
      </dsp:txXfrm>
    </dsp:sp>
    <dsp:sp modelId="{97C0E2F8-531A-1145-AD4D-7DAA00A19E5C}">
      <dsp:nvSpPr>
        <dsp:cNvPr id="0" name=""/>
        <dsp:cNvSpPr/>
      </dsp:nvSpPr>
      <dsp:spPr>
        <a:xfrm>
          <a:off x="3611541" y="2099733"/>
          <a:ext cx="3251200" cy="3251200"/>
        </a:xfrm>
        <a:prstGeom prst="ellipse">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FR" sz="2400" kern="1200" dirty="0" err="1"/>
            <a:t>Faculty</a:t>
          </a:r>
          <a:r>
            <a:rPr lang="fr-FR" sz="2400" kern="1200" dirty="0"/>
            <a:t> of </a:t>
          </a:r>
          <a:r>
            <a:rPr lang="fr-FR" sz="2400" kern="1200" dirty="0" err="1"/>
            <a:t>Medicine</a:t>
          </a:r>
          <a:endParaRPr lang="fr-FR" sz="2400" kern="1200" dirty="0"/>
        </a:p>
      </dsp:txBody>
      <dsp:txXfrm>
        <a:off x="4605866" y="2939626"/>
        <a:ext cx="1950720" cy="1788160"/>
      </dsp:txXfrm>
    </dsp:sp>
    <dsp:sp modelId="{A4343B70-13A7-614A-B269-9626CFDE0AF6}">
      <dsp:nvSpPr>
        <dsp:cNvPr id="0" name=""/>
        <dsp:cNvSpPr/>
      </dsp:nvSpPr>
      <dsp:spPr>
        <a:xfrm>
          <a:off x="1265258" y="2099733"/>
          <a:ext cx="3251200" cy="3251200"/>
        </a:xfrm>
        <a:prstGeom prst="ellipse">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ctr" anchorCtr="0">
          <a:noAutofit/>
        </a:bodyPr>
        <a:lstStyle/>
        <a:p>
          <a:pPr marL="0" lvl="0" indent="0" algn="r" defTabSz="1066800">
            <a:lnSpc>
              <a:spcPct val="90000"/>
            </a:lnSpc>
            <a:spcBef>
              <a:spcPct val="0"/>
            </a:spcBef>
            <a:spcAft>
              <a:spcPct val="35000"/>
            </a:spcAft>
            <a:buNone/>
          </a:pPr>
          <a:r>
            <a:rPr lang="fr-FR" sz="2400" kern="1200" dirty="0" err="1"/>
            <a:t>Faculty</a:t>
          </a:r>
          <a:r>
            <a:rPr lang="fr-FR" sz="2400" kern="1200" dirty="0"/>
            <a:t> of Psychology, </a:t>
          </a:r>
          <a:r>
            <a:rPr lang="fr-FR" sz="2400" kern="1200" dirty="0" err="1"/>
            <a:t>logopaedics</a:t>
          </a:r>
          <a:r>
            <a:rPr lang="fr-FR" sz="2400" kern="1200" dirty="0"/>
            <a:t> and Education Sciences</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5ABEE73-1DA2-58DE-AF8B-1433B07079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6C3B98D-42F8-E36E-9FDF-3CE3DFDB65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51411B-E3AA-AC4F-B8FE-4FA87EF5F4D8}" type="datetimeFigureOut">
              <a:rPr lang="fr-FR" smtClean="0"/>
              <a:t>11/12/2025</a:t>
            </a:fld>
            <a:endParaRPr lang="fr-FR"/>
          </a:p>
        </p:txBody>
      </p:sp>
      <p:sp>
        <p:nvSpPr>
          <p:cNvPr id="4" name="Espace réservé du pied de page 3">
            <a:extLst>
              <a:ext uri="{FF2B5EF4-FFF2-40B4-BE49-F238E27FC236}">
                <a16:creationId xmlns:a16="http://schemas.microsoft.com/office/drawing/2014/main" id="{4B289C59-0067-8192-426C-B44A21B8BC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D0C7692-5DC7-CA22-83CE-D91F6E00AF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503D75-5510-B347-8DE5-34FE53671003}" type="slidenum">
              <a:rPr lang="fr-FR" smtClean="0"/>
              <a:t>‹N°›</a:t>
            </a:fld>
            <a:endParaRPr lang="fr-FR"/>
          </a:p>
        </p:txBody>
      </p:sp>
    </p:spTree>
    <p:extLst>
      <p:ext uri="{BB962C8B-B14F-4D97-AF65-F5344CB8AC3E}">
        <p14:creationId xmlns:p14="http://schemas.microsoft.com/office/powerpoint/2010/main" val="13361854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D9FE1-0035-2144-A13C-98C7C1B2851B}" type="datetimeFigureOut">
              <a:rPr lang="fr-FR" smtClean="0"/>
              <a:t>11/12/2025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C05FA-06E8-2C40-875C-C72A261A79DB}" type="slidenum">
              <a:rPr lang="fr-FR" smtClean="0"/>
              <a:t>‹N°›</a:t>
            </a:fld>
            <a:endParaRPr lang="fr-FR"/>
          </a:p>
        </p:txBody>
      </p:sp>
    </p:spTree>
    <p:extLst>
      <p:ext uri="{BB962C8B-B14F-4D97-AF65-F5344CB8AC3E}">
        <p14:creationId xmlns:p14="http://schemas.microsoft.com/office/powerpoint/2010/main" val="190461473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CDC05FA-06E8-2C40-875C-C72A261A79DB}" type="slidenum">
              <a:rPr lang="fr-FR" smtClean="0"/>
              <a:t>1</a:t>
            </a:fld>
            <a:endParaRPr lang="fr-FR"/>
          </a:p>
        </p:txBody>
      </p:sp>
    </p:spTree>
    <p:extLst>
      <p:ext uri="{BB962C8B-B14F-4D97-AF65-F5344CB8AC3E}">
        <p14:creationId xmlns:p14="http://schemas.microsoft.com/office/powerpoint/2010/main" val="1131585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B1775-75E4-4073-BE20-A4EF773B69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883040-E9F1-2D54-5FA1-D2C48E3F780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D3424323-32F2-13F6-BF1E-68182051B66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81B985-E15A-DE04-3A86-4EAB22F9F313}"/>
              </a:ext>
            </a:extLst>
          </p:cNvPr>
          <p:cNvSpPr>
            <a:spLocks noGrp="1"/>
          </p:cNvSpPr>
          <p:nvPr>
            <p:ph type="sldNum" sz="quarter" idx="5"/>
          </p:nvPr>
        </p:nvSpPr>
        <p:spPr/>
        <p:txBody>
          <a:bodyPr/>
          <a:lstStyle/>
          <a:p>
            <a:fld id="{8CDC05FA-06E8-2C40-875C-C72A261A79DB}" type="slidenum">
              <a:rPr lang="fr-FR" smtClean="0"/>
              <a:t>10</a:t>
            </a:fld>
            <a:endParaRPr lang="fr-FR"/>
          </a:p>
        </p:txBody>
      </p:sp>
      <p:sp>
        <p:nvSpPr>
          <p:cNvPr id="5" name="Espace réservé du pied de page 4">
            <a:extLst>
              <a:ext uri="{FF2B5EF4-FFF2-40B4-BE49-F238E27FC236}">
                <a16:creationId xmlns:a16="http://schemas.microsoft.com/office/drawing/2014/main" id="{8CEB841E-32CE-6D18-E4B6-27A582867EAC}"/>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2263934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5938-5245-4A79-FCE7-DF28639BCF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A83670-C795-B48F-3A4B-5D7F4484278A}"/>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7AA584C-50DE-70CA-897A-1D0A396D67D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D7F494B-D6D2-297C-64F6-1B0A57EB66E7}"/>
              </a:ext>
            </a:extLst>
          </p:cNvPr>
          <p:cNvSpPr>
            <a:spLocks noGrp="1"/>
          </p:cNvSpPr>
          <p:nvPr>
            <p:ph type="sldNum" sz="quarter" idx="5"/>
          </p:nvPr>
        </p:nvSpPr>
        <p:spPr/>
        <p:txBody>
          <a:bodyPr/>
          <a:lstStyle/>
          <a:p>
            <a:fld id="{8CDC05FA-06E8-2C40-875C-C72A261A79DB}" type="slidenum">
              <a:rPr lang="fr-FR" smtClean="0"/>
              <a:t>11</a:t>
            </a:fld>
            <a:endParaRPr lang="fr-FR"/>
          </a:p>
        </p:txBody>
      </p:sp>
      <p:sp>
        <p:nvSpPr>
          <p:cNvPr id="5" name="Espace réservé du pied de page 4">
            <a:extLst>
              <a:ext uri="{FF2B5EF4-FFF2-40B4-BE49-F238E27FC236}">
                <a16:creationId xmlns:a16="http://schemas.microsoft.com/office/drawing/2014/main" id="{0F1C5C79-43F1-0B2A-22CC-E3F9F60823DA}"/>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2925162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BC4D-3F3D-CEAD-522F-295E86592D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50CAD0-1D14-2E65-2148-BE7228525B8D}"/>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A2D74CEE-3FB0-AF2E-85E2-36D00952F6C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E2AE6DD-8B2A-DC37-F9F8-613B290F33B7}"/>
              </a:ext>
            </a:extLst>
          </p:cNvPr>
          <p:cNvSpPr>
            <a:spLocks noGrp="1"/>
          </p:cNvSpPr>
          <p:nvPr>
            <p:ph type="sldNum" sz="quarter" idx="5"/>
          </p:nvPr>
        </p:nvSpPr>
        <p:spPr/>
        <p:txBody>
          <a:bodyPr/>
          <a:lstStyle/>
          <a:p>
            <a:fld id="{8CDC05FA-06E8-2C40-875C-C72A261A79DB}" type="slidenum">
              <a:rPr lang="fr-FR" smtClean="0"/>
              <a:t>12</a:t>
            </a:fld>
            <a:endParaRPr lang="fr-FR"/>
          </a:p>
        </p:txBody>
      </p:sp>
      <p:sp>
        <p:nvSpPr>
          <p:cNvPr id="5" name="Espace réservé du pied de page 4">
            <a:extLst>
              <a:ext uri="{FF2B5EF4-FFF2-40B4-BE49-F238E27FC236}">
                <a16:creationId xmlns:a16="http://schemas.microsoft.com/office/drawing/2014/main" id="{0AC1DA2E-E27C-721E-BA42-54A9BB5CF00F}"/>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64333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6F84-2C88-1BF9-CB17-7F2715C5F5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2DE9AA-0424-B82F-46CE-E1B1F5775E52}"/>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A7A61124-B8A4-EF5B-32B7-046310524D4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72769A-C293-1965-F6B9-D906A279AEC2}"/>
              </a:ext>
            </a:extLst>
          </p:cNvPr>
          <p:cNvSpPr>
            <a:spLocks noGrp="1"/>
          </p:cNvSpPr>
          <p:nvPr>
            <p:ph type="sldNum" sz="quarter" idx="5"/>
          </p:nvPr>
        </p:nvSpPr>
        <p:spPr/>
        <p:txBody>
          <a:bodyPr/>
          <a:lstStyle/>
          <a:p>
            <a:fld id="{2AF80CCD-45BE-AE40-955B-7B9BD9FC4BD4}" type="slidenum">
              <a:rPr lang="fr-FR" smtClean="0"/>
              <a:t>13</a:t>
            </a:fld>
            <a:endParaRPr lang="fr-FR"/>
          </a:p>
        </p:txBody>
      </p:sp>
      <p:sp>
        <p:nvSpPr>
          <p:cNvPr id="5" name="Espace réservé du pied de page 4">
            <a:extLst>
              <a:ext uri="{FF2B5EF4-FFF2-40B4-BE49-F238E27FC236}">
                <a16:creationId xmlns:a16="http://schemas.microsoft.com/office/drawing/2014/main" id="{56018668-2ED1-4FA4-FFD2-34D93A763FD1}"/>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2044760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CDC05FA-06E8-2C40-875C-C72A261A79DB}" type="slidenum">
              <a:rPr lang="fr-FR" smtClean="0"/>
              <a:t>2</a:t>
            </a:fld>
            <a:endParaRPr lang="fr-FR"/>
          </a:p>
        </p:txBody>
      </p:sp>
      <p:sp>
        <p:nvSpPr>
          <p:cNvPr id="5" name="Espace réservé du pied de page 4">
            <a:extLst>
              <a:ext uri="{FF2B5EF4-FFF2-40B4-BE49-F238E27FC236}">
                <a16:creationId xmlns:a16="http://schemas.microsoft.com/office/drawing/2014/main" id="{B47AD460-E89C-936F-DDB6-E7F787515725}"/>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60795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21A4-5B8F-967C-E71B-AB5B083BFD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D9A08F-C813-8E70-1865-70072664908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94A966A-2247-67D5-478F-25CAB859F598}"/>
              </a:ext>
            </a:extLst>
          </p:cNvPr>
          <p:cNvSpPr>
            <a:spLocks noGrp="1"/>
          </p:cNvSpPr>
          <p:nvPr>
            <p:ph type="body" idx="1"/>
          </p:nvPr>
        </p:nvSpPr>
        <p:spPr/>
        <p:txBody>
          <a:bodyPr/>
          <a:lstStyle/>
          <a:p>
            <a:r>
              <a:rPr lang="fr-FR" dirty="0"/>
              <a:t>Source image droite: https://</a:t>
            </a:r>
            <a:r>
              <a:rPr lang="fr-FR" dirty="0" err="1"/>
              <a:t>lactualite.com</a:t>
            </a:r>
            <a:r>
              <a:rPr lang="fr-FR" dirty="0"/>
              <a:t>/sante-et-science/vieillissement-comprendre-la-perte-</a:t>
            </a:r>
            <a:r>
              <a:rPr lang="fr-FR" dirty="0" err="1"/>
              <a:t>dautonomie</a:t>
            </a:r>
            <a:r>
              <a:rPr lang="fr-FR" dirty="0"/>
              <a:t>/  </a:t>
            </a:r>
          </a:p>
        </p:txBody>
      </p:sp>
      <p:sp>
        <p:nvSpPr>
          <p:cNvPr id="4" name="Espace réservé du numéro de diapositive 3">
            <a:extLst>
              <a:ext uri="{FF2B5EF4-FFF2-40B4-BE49-F238E27FC236}">
                <a16:creationId xmlns:a16="http://schemas.microsoft.com/office/drawing/2014/main" id="{F77C31BD-E68A-3B3B-0114-4728A2BEA62C}"/>
              </a:ext>
            </a:extLst>
          </p:cNvPr>
          <p:cNvSpPr>
            <a:spLocks noGrp="1"/>
          </p:cNvSpPr>
          <p:nvPr>
            <p:ph type="sldNum" sz="quarter" idx="5"/>
          </p:nvPr>
        </p:nvSpPr>
        <p:spPr/>
        <p:txBody>
          <a:bodyPr/>
          <a:lstStyle/>
          <a:p>
            <a:fld id="{8CDC05FA-06E8-2C40-875C-C72A261A79DB}" type="slidenum">
              <a:rPr lang="fr-FR" smtClean="0"/>
              <a:t>3</a:t>
            </a:fld>
            <a:endParaRPr lang="fr-FR"/>
          </a:p>
        </p:txBody>
      </p:sp>
      <p:sp>
        <p:nvSpPr>
          <p:cNvPr id="5" name="Espace réservé du pied de page 4">
            <a:extLst>
              <a:ext uri="{FF2B5EF4-FFF2-40B4-BE49-F238E27FC236}">
                <a16:creationId xmlns:a16="http://schemas.microsoft.com/office/drawing/2014/main" id="{B244E744-E845-BF73-5024-7B7BC1575289}"/>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89024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CDC05FA-06E8-2C40-875C-C72A261A79DB}" type="slidenum">
              <a:rPr lang="fr-FR" smtClean="0"/>
              <a:t>4</a:t>
            </a:fld>
            <a:endParaRPr lang="fr-FR"/>
          </a:p>
        </p:txBody>
      </p:sp>
      <p:sp>
        <p:nvSpPr>
          <p:cNvPr id="5" name="Espace réservé du pied de page 4">
            <a:extLst>
              <a:ext uri="{FF2B5EF4-FFF2-40B4-BE49-F238E27FC236}">
                <a16:creationId xmlns:a16="http://schemas.microsoft.com/office/drawing/2014/main" id="{FE7A10A9-B881-BB7A-A3CC-16C058C9E6BB}"/>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23638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4F0C-801C-6071-75E3-AAF744961F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C29497-AD3D-7691-32AB-578C8B158DBC}"/>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AEBE82C-F5AA-23BE-1054-A94DC22D909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A60F828-EC77-A0F4-8FBC-E3FA5C7F49DD}"/>
              </a:ext>
            </a:extLst>
          </p:cNvPr>
          <p:cNvSpPr>
            <a:spLocks noGrp="1"/>
          </p:cNvSpPr>
          <p:nvPr>
            <p:ph type="sldNum" sz="quarter" idx="5"/>
          </p:nvPr>
        </p:nvSpPr>
        <p:spPr/>
        <p:txBody>
          <a:bodyPr/>
          <a:lstStyle/>
          <a:p>
            <a:fld id="{8CDC05FA-06E8-2C40-875C-C72A261A79DB}" type="slidenum">
              <a:rPr lang="fr-FR" smtClean="0"/>
              <a:t>5</a:t>
            </a:fld>
            <a:endParaRPr lang="fr-FR"/>
          </a:p>
        </p:txBody>
      </p:sp>
      <p:sp>
        <p:nvSpPr>
          <p:cNvPr id="5" name="Espace réservé du pied de page 4">
            <a:extLst>
              <a:ext uri="{FF2B5EF4-FFF2-40B4-BE49-F238E27FC236}">
                <a16:creationId xmlns:a16="http://schemas.microsoft.com/office/drawing/2014/main" id="{04950C6A-C1AB-E47A-E3FB-D2B978E6F55F}"/>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55559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D8A6C-5C8B-E890-5DD6-A23A7F7A56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5BD2B7-8DD3-0F16-85AF-045B386EF1A6}"/>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BF12F24-6361-BB86-CDC0-1BA60539812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C92D0C-8AC0-AC42-3BB0-A10E1066AA82}"/>
              </a:ext>
            </a:extLst>
          </p:cNvPr>
          <p:cNvSpPr>
            <a:spLocks noGrp="1"/>
          </p:cNvSpPr>
          <p:nvPr>
            <p:ph type="sldNum" sz="quarter" idx="5"/>
          </p:nvPr>
        </p:nvSpPr>
        <p:spPr/>
        <p:txBody>
          <a:bodyPr/>
          <a:lstStyle/>
          <a:p>
            <a:fld id="{8CDC05FA-06E8-2C40-875C-C72A261A79DB}" type="slidenum">
              <a:rPr lang="fr-FR" smtClean="0"/>
              <a:t>6</a:t>
            </a:fld>
            <a:endParaRPr lang="fr-FR"/>
          </a:p>
        </p:txBody>
      </p:sp>
      <p:sp>
        <p:nvSpPr>
          <p:cNvPr id="5" name="Espace réservé du pied de page 4">
            <a:extLst>
              <a:ext uri="{FF2B5EF4-FFF2-40B4-BE49-F238E27FC236}">
                <a16:creationId xmlns:a16="http://schemas.microsoft.com/office/drawing/2014/main" id="{9AC2817C-721A-C9B7-433D-4537B4AD9B82}"/>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369104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B54A-BEEF-09FC-6BC9-34EC2C0714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5D55B0-290C-54A0-0ED1-ABF3D91FBE0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D36C76B-352D-A44C-FDAD-2255F16A714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346CC94-75EE-47D5-39D3-41A88D41DB92}"/>
              </a:ext>
            </a:extLst>
          </p:cNvPr>
          <p:cNvSpPr>
            <a:spLocks noGrp="1"/>
          </p:cNvSpPr>
          <p:nvPr>
            <p:ph type="sldNum" sz="quarter" idx="5"/>
          </p:nvPr>
        </p:nvSpPr>
        <p:spPr/>
        <p:txBody>
          <a:bodyPr/>
          <a:lstStyle/>
          <a:p>
            <a:fld id="{8CDC05FA-06E8-2C40-875C-C72A261A79DB}" type="slidenum">
              <a:rPr lang="fr-FR" smtClean="0"/>
              <a:t>7</a:t>
            </a:fld>
            <a:endParaRPr lang="fr-FR"/>
          </a:p>
        </p:txBody>
      </p:sp>
      <p:sp>
        <p:nvSpPr>
          <p:cNvPr id="5" name="Espace réservé du pied de page 4">
            <a:extLst>
              <a:ext uri="{FF2B5EF4-FFF2-40B4-BE49-F238E27FC236}">
                <a16:creationId xmlns:a16="http://schemas.microsoft.com/office/drawing/2014/main" id="{3019AF59-DC35-C071-C077-F1FDE6CFC795}"/>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1346501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0C837-E087-601E-9FCC-4919E4A597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7E4402-D093-6253-C3BC-9376AC300DFA}"/>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22E4559-1637-8D22-0FBB-FBBEFC109A4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BDD71E-F118-6F43-4F1F-F1049A3E61A3}"/>
              </a:ext>
            </a:extLst>
          </p:cNvPr>
          <p:cNvSpPr>
            <a:spLocks noGrp="1"/>
          </p:cNvSpPr>
          <p:nvPr>
            <p:ph type="sldNum" sz="quarter" idx="5"/>
          </p:nvPr>
        </p:nvSpPr>
        <p:spPr/>
        <p:txBody>
          <a:bodyPr/>
          <a:lstStyle/>
          <a:p>
            <a:fld id="{8CDC05FA-06E8-2C40-875C-C72A261A79DB}" type="slidenum">
              <a:rPr lang="fr-FR" smtClean="0"/>
              <a:t>8</a:t>
            </a:fld>
            <a:endParaRPr lang="fr-FR"/>
          </a:p>
        </p:txBody>
      </p:sp>
      <p:sp>
        <p:nvSpPr>
          <p:cNvPr id="5" name="Espace réservé du pied de page 4">
            <a:extLst>
              <a:ext uri="{FF2B5EF4-FFF2-40B4-BE49-F238E27FC236}">
                <a16:creationId xmlns:a16="http://schemas.microsoft.com/office/drawing/2014/main" id="{4AD87AC7-8382-FBB5-15BC-159F7B7B7AC4}"/>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427119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D754-EB32-8DA7-038E-6706D33891D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DAC448-EA5B-6D19-724F-DBC93833B29A}"/>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85E629F-C0C2-017B-E48A-3BA2D93E3B6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4A35B13-401B-92C6-E4D7-6A6D5B111376}"/>
              </a:ext>
            </a:extLst>
          </p:cNvPr>
          <p:cNvSpPr>
            <a:spLocks noGrp="1"/>
          </p:cNvSpPr>
          <p:nvPr>
            <p:ph type="sldNum" sz="quarter" idx="5"/>
          </p:nvPr>
        </p:nvSpPr>
        <p:spPr/>
        <p:txBody>
          <a:bodyPr/>
          <a:lstStyle/>
          <a:p>
            <a:fld id="{8CDC05FA-06E8-2C40-875C-C72A261A79DB}" type="slidenum">
              <a:rPr lang="fr-FR" smtClean="0"/>
              <a:t>9</a:t>
            </a:fld>
            <a:endParaRPr lang="fr-FR"/>
          </a:p>
        </p:txBody>
      </p:sp>
      <p:sp>
        <p:nvSpPr>
          <p:cNvPr id="5" name="Espace réservé du pied de page 4">
            <a:extLst>
              <a:ext uri="{FF2B5EF4-FFF2-40B4-BE49-F238E27FC236}">
                <a16:creationId xmlns:a16="http://schemas.microsoft.com/office/drawing/2014/main" id="{935C8135-5F09-00C1-2B33-3A82EEDC37C5}"/>
              </a:ext>
            </a:extLst>
          </p:cNvPr>
          <p:cNvSpPr>
            <a:spLocks noGrp="1"/>
          </p:cNvSpPr>
          <p:nvPr>
            <p:ph type="ftr" sz="quarter" idx="4"/>
          </p:nvPr>
        </p:nvSpPr>
        <p:spPr/>
        <p:txBody>
          <a:bodyPr/>
          <a:lstStyle/>
          <a:p>
            <a:endParaRPr lang="fr-FR"/>
          </a:p>
        </p:txBody>
      </p:sp>
    </p:spTree>
    <p:extLst>
      <p:ext uri="{BB962C8B-B14F-4D97-AF65-F5344CB8AC3E}">
        <p14:creationId xmlns:p14="http://schemas.microsoft.com/office/powerpoint/2010/main" val="400654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D8701-A3E8-B5DE-25A6-9ABA4C70B73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29D5C5D-9CCE-0D60-5881-3091AAFD6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014663A-7013-2E58-2AC6-DCCBA0C91822}"/>
              </a:ext>
            </a:extLst>
          </p:cNvPr>
          <p:cNvSpPr>
            <a:spLocks noGrp="1"/>
          </p:cNvSpPr>
          <p:nvPr>
            <p:ph type="dt" sz="half" idx="10"/>
          </p:nvPr>
        </p:nvSpPr>
        <p:spPr/>
        <p:txBody>
          <a:bodyPr/>
          <a:lstStyle/>
          <a:p>
            <a:fld id="{4718E1F8-4612-C447-A2CF-5D42E5688E16}" type="datetime1">
              <a:rPr lang="fr-BE" smtClean="0"/>
              <a:t>11/12/25</a:t>
            </a:fld>
            <a:endParaRPr lang="fr-FR"/>
          </a:p>
        </p:txBody>
      </p:sp>
      <p:sp>
        <p:nvSpPr>
          <p:cNvPr id="5" name="Espace réservé du pied de page 4">
            <a:extLst>
              <a:ext uri="{FF2B5EF4-FFF2-40B4-BE49-F238E27FC236}">
                <a16:creationId xmlns:a16="http://schemas.microsoft.com/office/drawing/2014/main" id="{97B9C2BA-856A-EC88-96DC-845D3A5D8A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8E4175-0B32-AE07-9686-36BBE5B9A0F1}"/>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38160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DB157-B29E-69AD-6212-758D64F9A05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4E686B-E349-2BD2-DE07-5A6489AD21C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2D9D0F-5083-3277-BF75-F823D988931A}"/>
              </a:ext>
            </a:extLst>
          </p:cNvPr>
          <p:cNvSpPr>
            <a:spLocks noGrp="1"/>
          </p:cNvSpPr>
          <p:nvPr>
            <p:ph type="dt" sz="half" idx="10"/>
          </p:nvPr>
        </p:nvSpPr>
        <p:spPr/>
        <p:txBody>
          <a:bodyPr/>
          <a:lstStyle/>
          <a:p>
            <a:fld id="{DB71FA8A-6DC7-7149-A4C7-22C0A5EEBCB0}" type="datetime1">
              <a:rPr lang="fr-BE" smtClean="0"/>
              <a:t>11/12/25</a:t>
            </a:fld>
            <a:endParaRPr lang="fr-FR"/>
          </a:p>
        </p:txBody>
      </p:sp>
      <p:sp>
        <p:nvSpPr>
          <p:cNvPr id="5" name="Espace réservé du pied de page 4">
            <a:extLst>
              <a:ext uri="{FF2B5EF4-FFF2-40B4-BE49-F238E27FC236}">
                <a16:creationId xmlns:a16="http://schemas.microsoft.com/office/drawing/2014/main" id="{F9FD49E1-22E0-3369-04C6-68BFCB8DD1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4D2895-B910-2CD3-7A65-4D9128F52B29}"/>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402943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E1966BA-9C2B-9FBD-4E13-27C0A1C6305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E2F8E0D-A3FB-BE17-AA92-89D198ACBF6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62844C-21E0-C7DC-8D6E-7336A32761EB}"/>
              </a:ext>
            </a:extLst>
          </p:cNvPr>
          <p:cNvSpPr>
            <a:spLocks noGrp="1"/>
          </p:cNvSpPr>
          <p:nvPr>
            <p:ph type="dt" sz="half" idx="10"/>
          </p:nvPr>
        </p:nvSpPr>
        <p:spPr/>
        <p:txBody>
          <a:bodyPr/>
          <a:lstStyle/>
          <a:p>
            <a:fld id="{A276F2A7-E197-A845-B359-08A4FE58487E}" type="datetime1">
              <a:rPr lang="fr-BE" smtClean="0"/>
              <a:t>11/12/25</a:t>
            </a:fld>
            <a:endParaRPr lang="fr-FR"/>
          </a:p>
        </p:txBody>
      </p:sp>
      <p:sp>
        <p:nvSpPr>
          <p:cNvPr id="5" name="Espace réservé du pied de page 4">
            <a:extLst>
              <a:ext uri="{FF2B5EF4-FFF2-40B4-BE49-F238E27FC236}">
                <a16:creationId xmlns:a16="http://schemas.microsoft.com/office/drawing/2014/main" id="{D6F922F9-765E-D6BD-EE74-69DEFAF401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085133-CD8B-3C31-EE50-E7EA5668C506}"/>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2880453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3AD91-BC02-C9E6-954D-8ACE08EDAA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668F2FF-F591-42EE-4164-28D2F090437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CA0634-BEF2-A7DB-A58A-F0B7B8191873}"/>
              </a:ext>
            </a:extLst>
          </p:cNvPr>
          <p:cNvSpPr>
            <a:spLocks noGrp="1"/>
          </p:cNvSpPr>
          <p:nvPr>
            <p:ph type="dt" sz="half" idx="10"/>
          </p:nvPr>
        </p:nvSpPr>
        <p:spPr/>
        <p:txBody>
          <a:bodyPr/>
          <a:lstStyle/>
          <a:p>
            <a:fld id="{32876FF7-0786-0D4B-8641-F4ED9B7CA37F}" type="datetime1">
              <a:rPr lang="fr-BE" smtClean="0"/>
              <a:t>11/12/25</a:t>
            </a:fld>
            <a:endParaRPr lang="fr-FR"/>
          </a:p>
        </p:txBody>
      </p:sp>
      <p:sp>
        <p:nvSpPr>
          <p:cNvPr id="5" name="Espace réservé du pied de page 4">
            <a:extLst>
              <a:ext uri="{FF2B5EF4-FFF2-40B4-BE49-F238E27FC236}">
                <a16:creationId xmlns:a16="http://schemas.microsoft.com/office/drawing/2014/main" id="{7785D282-66A9-64CD-F65A-EC5ACF9CCE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4860E7-7933-0863-074A-63C696252D50}"/>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212750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3CD85-BEA5-4CEC-8F18-3DDFDBD969B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1768368-13DE-57E5-4CB4-D197EC370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5F837F2-9FA0-3C89-C5CF-E521599F97A4}"/>
              </a:ext>
            </a:extLst>
          </p:cNvPr>
          <p:cNvSpPr>
            <a:spLocks noGrp="1"/>
          </p:cNvSpPr>
          <p:nvPr>
            <p:ph type="dt" sz="half" idx="10"/>
          </p:nvPr>
        </p:nvSpPr>
        <p:spPr/>
        <p:txBody>
          <a:bodyPr/>
          <a:lstStyle/>
          <a:p>
            <a:fld id="{140C9D5D-7A28-464B-BB6D-C7785E949E5F}" type="datetime1">
              <a:rPr lang="fr-BE" smtClean="0"/>
              <a:t>11/12/25</a:t>
            </a:fld>
            <a:endParaRPr lang="fr-FR"/>
          </a:p>
        </p:txBody>
      </p:sp>
      <p:sp>
        <p:nvSpPr>
          <p:cNvPr id="5" name="Espace réservé du pied de page 4">
            <a:extLst>
              <a:ext uri="{FF2B5EF4-FFF2-40B4-BE49-F238E27FC236}">
                <a16:creationId xmlns:a16="http://schemas.microsoft.com/office/drawing/2014/main" id="{203EA46A-1D32-FB9D-52D9-F4D715F85A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3F9861-AB82-4112-5B69-0F01E44094C6}"/>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182891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80F09-957F-429C-AE00-2A8783BD153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99984B-D739-B91E-B456-C67A7E463C5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210463A-9B57-D767-B207-BCEF1CB85D0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86B31DD-9821-DF60-8EC2-CBA5CF66F393}"/>
              </a:ext>
            </a:extLst>
          </p:cNvPr>
          <p:cNvSpPr>
            <a:spLocks noGrp="1"/>
          </p:cNvSpPr>
          <p:nvPr>
            <p:ph type="dt" sz="half" idx="10"/>
          </p:nvPr>
        </p:nvSpPr>
        <p:spPr/>
        <p:txBody>
          <a:bodyPr/>
          <a:lstStyle/>
          <a:p>
            <a:fld id="{27E0BD4F-01A7-EE47-B33D-6143A107646D}" type="datetime1">
              <a:rPr lang="fr-BE" smtClean="0"/>
              <a:t>11/12/25</a:t>
            </a:fld>
            <a:endParaRPr lang="fr-FR"/>
          </a:p>
        </p:txBody>
      </p:sp>
      <p:sp>
        <p:nvSpPr>
          <p:cNvPr id="6" name="Espace réservé du pied de page 5">
            <a:extLst>
              <a:ext uri="{FF2B5EF4-FFF2-40B4-BE49-F238E27FC236}">
                <a16:creationId xmlns:a16="http://schemas.microsoft.com/office/drawing/2014/main" id="{3146A264-B756-E45A-A445-A4113788EC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852748-719A-9E59-2EC7-9A962FE2F829}"/>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399236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58FF6-7E52-E5E3-A60B-6B528F6A2B3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7A78DA7-6A18-11F5-D7DD-807AD27D73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93C1BA-E713-07A4-20FC-3F329E24A8A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BF4E47-E5BC-4D59-AABE-DA00D8F60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2928E4C-AC93-E613-63C3-F70DA9C0C5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77AB049-7DD1-0968-0415-A683C1401C46}"/>
              </a:ext>
            </a:extLst>
          </p:cNvPr>
          <p:cNvSpPr>
            <a:spLocks noGrp="1"/>
          </p:cNvSpPr>
          <p:nvPr>
            <p:ph type="dt" sz="half" idx="10"/>
          </p:nvPr>
        </p:nvSpPr>
        <p:spPr/>
        <p:txBody>
          <a:bodyPr/>
          <a:lstStyle/>
          <a:p>
            <a:fld id="{5644F0B0-1F11-DE4D-9A69-F2720F3C04EA}" type="datetime1">
              <a:rPr lang="fr-BE" smtClean="0"/>
              <a:t>11/12/25</a:t>
            </a:fld>
            <a:endParaRPr lang="fr-FR"/>
          </a:p>
        </p:txBody>
      </p:sp>
      <p:sp>
        <p:nvSpPr>
          <p:cNvPr id="8" name="Espace réservé du pied de page 7">
            <a:extLst>
              <a:ext uri="{FF2B5EF4-FFF2-40B4-BE49-F238E27FC236}">
                <a16:creationId xmlns:a16="http://schemas.microsoft.com/office/drawing/2014/main" id="{5370A4F9-30F0-06FC-905E-95DD56B2313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C2AB9D-3234-5285-B926-557A92167A70}"/>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157509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47B2E-2CCF-EA3D-F31F-FD379A13BA4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9135D40-B77B-8EC2-67EE-C291FAF84899}"/>
              </a:ext>
            </a:extLst>
          </p:cNvPr>
          <p:cNvSpPr>
            <a:spLocks noGrp="1"/>
          </p:cNvSpPr>
          <p:nvPr>
            <p:ph type="dt" sz="half" idx="10"/>
          </p:nvPr>
        </p:nvSpPr>
        <p:spPr/>
        <p:txBody>
          <a:bodyPr/>
          <a:lstStyle/>
          <a:p>
            <a:fld id="{BEB69D93-9503-BE4B-8D7A-D594F379267E}" type="datetime1">
              <a:rPr lang="fr-BE" smtClean="0"/>
              <a:t>11/12/25</a:t>
            </a:fld>
            <a:endParaRPr lang="fr-FR"/>
          </a:p>
        </p:txBody>
      </p:sp>
      <p:sp>
        <p:nvSpPr>
          <p:cNvPr id="4" name="Espace réservé du pied de page 3">
            <a:extLst>
              <a:ext uri="{FF2B5EF4-FFF2-40B4-BE49-F238E27FC236}">
                <a16:creationId xmlns:a16="http://schemas.microsoft.com/office/drawing/2014/main" id="{6862579F-89DB-C3F8-380F-0D3E404030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B85D4A-C8E0-5A47-CB61-9C5B4D1FE75E}"/>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189924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6F87DDD-6742-29F9-6349-9856F6E884C6}"/>
              </a:ext>
            </a:extLst>
          </p:cNvPr>
          <p:cNvSpPr>
            <a:spLocks noGrp="1"/>
          </p:cNvSpPr>
          <p:nvPr>
            <p:ph type="dt" sz="half" idx="10"/>
          </p:nvPr>
        </p:nvSpPr>
        <p:spPr/>
        <p:txBody>
          <a:bodyPr/>
          <a:lstStyle/>
          <a:p>
            <a:fld id="{57CC5F76-3143-E44F-B55C-109919F501D6}" type="datetime1">
              <a:rPr lang="fr-BE" smtClean="0"/>
              <a:t>11/12/25</a:t>
            </a:fld>
            <a:endParaRPr lang="fr-FR"/>
          </a:p>
        </p:txBody>
      </p:sp>
      <p:sp>
        <p:nvSpPr>
          <p:cNvPr id="3" name="Espace réservé du pied de page 2">
            <a:extLst>
              <a:ext uri="{FF2B5EF4-FFF2-40B4-BE49-F238E27FC236}">
                <a16:creationId xmlns:a16="http://schemas.microsoft.com/office/drawing/2014/main" id="{9C3AAC25-3249-1716-F8DC-4B855501C8E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ED5204-2D5F-CA9E-6589-70AD1043FE0B}"/>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212687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1BCE6C-DCC2-F8E6-B0A3-405043A39E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BF67F3C-1B14-BF6B-A339-4AC13977B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BF55F6B-3139-8ACF-78CB-9325A9D35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55BF69-6458-2D17-DAED-2FD38110E55E}"/>
              </a:ext>
            </a:extLst>
          </p:cNvPr>
          <p:cNvSpPr>
            <a:spLocks noGrp="1"/>
          </p:cNvSpPr>
          <p:nvPr>
            <p:ph type="dt" sz="half" idx="10"/>
          </p:nvPr>
        </p:nvSpPr>
        <p:spPr/>
        <p:txBody>
          <a:bodyPr/>
          <a:lstStyle/>
          <a:p>
            <a:fld id="{85ADB8B3-D9FF-5F45-BFA8-73750319CF6A}" type="datetime1">
              <a:rPr lang="fr-BE" smtClean="0"/>
              <a:t>11/12/25</a:t>
            </a:fld>
            <a:endParaRPr lang="fr-FR"/>
          </a:p>
        </p:txBody>
      </p:sp>
      <p:sp>
        <p:nvSpPr>
          <p:cNvPr id="6" name="Espace réservé du pied de page 5">
            <a:extLst>
              <a:ext uri="{FF2B5EF4-FFF2-40B4-BE49-F238E27FC236}">
                <a16:creationId xmlns:a16="http://schemas.microsoft.com/office/drawing/2014/main" id="{C714F130-97C9-D733-85F3-FBDD241E85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816A95-519A-D908-4D15-C2C3B404CC5D}"/>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191235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EA130-77EB-FE7C-B93A-68B7372A66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3C7C5D-27D9-5D1C-1D90-038874B4E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B7504E6-5C0F-0A79-04BF-0961A09A2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79D050-DB84-B264-F526-B262E9B46ADD}"/>
              </a:ext>
            </a:extLst>
          </p:cNvPr>
          <p:cNvSpPr>
            <a:spLocks noGrp="1"/>
          </p:cNvSpPr>
          <p:nvPr>
            <p:ph type="dt" sz="half" idx="10"/>
          </p:nvPr>
        </p:nvSpPr>
        <p:spPr/>
        <p:txBody>
          <a:bodyPr/>
          <a:lstStyle/>
          <a:p>
            <a:fld id="{12A073FC-D4AE-974B-BEE2-111224684D38}" type="datetime1">
              <a:rPr lang="fr-BE" smtClean="0"/>
              <a:t>11/12/25</a:t>
            </a:fld>
            <a:endParaRPr lang="fr-FR"/>
          </a:p>
        </p:txBody>
      </p:sp>
      <p:sp>
        <p:nvSpPr>
          <p:cNvPr id="6" name="Espace réservé du pied de page 5">
            <a:extLst>
              <a:ext uri="{FF2B5EF4-FFF2-40B4-BE49-F238E27FC236}">
                <a16:creationId xmlns:a16="http://schemas.microsoft.com/office/drawing/2014/main" id="{8A47041E-355D-0377-D885-C2BAA15C4BA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29A4742-6824-1686-04D4-AAA375908B14}"/>
              </a:ext>
            </a:extLst>
          </p:cNvPr>
          <p:cNvSpPr>
            <a:spLocks noGrp="1"/>
          </p:cNvSpPr>
          <p:nvPr>
            <p:ph type="sldNum" sz="quarter" idx="12"/>
          </p:nvPr>
        </p:nvSpPr>
        <p:spPr/>
        <p:txBody>
          <a:bodyPr/>
          <a:lstStyle/>
          <a:p>
            <a:fld id="{EFA651F1-E471-C542-9B55-A817B692907E}" type="slidenum">
              <a:rPr lang="fr-FR" smtClean="0"/>
              <a:t>‹N°›</a:t>
            </a:fld>
            <a:endParaRPr lang="fr-FR"/>
          </a:p>
        </p:txBody>
      </p:sp>
    </p:spTree>
    <p:extLst>
      <p:ext uri="{BB962C8B-B14F-4D97-AF65-F5344CB8AC3E}">
        <p14:creationId xmlns:p14="http://schemas.microsoft.com/office/powerpoint/2010/main" val="373293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9070C73-BB85-7B69-03BE-A7C99C8A5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CED9B88-EA09-5EFD-20D9-E0F79BDCF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3009F1-D4F1-ABD0-C839-DF3D1AF8AB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097238-55CB-EF41-B9C1-275138DC9565}" type="datetime1">
              <a:rPr lang="fr-BE" smtClean="0"/>
              <a:t>11/12/25</a:t>
            </a:fld>
            <a:endParaRPr lang="fr-FR"/>
          </a:p>
        </p:txBody>
      </p:sp>
      <p:sp>
        <p:nvSpPr>
          <p:cNvPr id="5" name="Espace réservé du pied de page 4">
            <a:extLst>
              <a:ext uri="{FF2B5EF4-FFF2-40B4-BE49-F238E27FC236}">
                <a16:creationId xmlns:a16="http://schemas.microsoft.com/office/drawing/2014/main" id="{76C9F0D9-4C79-674D-2847-3ACB7AA81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F010CBE-C788-474E-3C45-06124CA20D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A651F1-E471-C542-9B55-A817B692907E}" type="slidenum">
              <a:rPr lang="fr-FR" smtClean="0"/>
              <a:t>‹N°›</a:t>
            </a:fld>
            <a:endParaRPr lang="fr-FR"/>
          </a:p>
        </p:txBody>
      </p:sp>
    </p:spTree>
    <p:extLst>
      <p:ext uri="{BB962C8B-B14F-4D97-AF65-F5344CB8AC3E}">
        <p14:creationId xmlns:p14="http://schemas.microsoft.com/office/powerpoint/2010/main" val="30982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hyperlink" Target="mailto:Maelle.scouvemont@uliege.be" TargetMode="Externa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94D70-1E68-3583-9882-20B4991306C1}"/>
              </a:ext>
            </a:extLst>
          </p:cNvPr>
          <p:cNvSpPr>
            <a:spLocks noGrp="1"/>
          </p:cNvSpPr>
          <p:nvPr>
            <p:ph type="ctrTitle"/>
          </p:nvPr>
        </p:nvSpPr>
        <p:spPr>
          <a:xfrm>
            <a:off x="74428" y="2153285"/>
            <a:ext cx="11809229" cy="2387600"/>
          </a:xfrm>
        </p:spPr>
        <p:txBody>
          <a:bodyPr>
            <a:noAutofit/>
          </a:bodyPr>
          <a:lstStyle/>
          <a:p>
            <a:pPr algn="l"/>
            <a:r>
              <a:rPr lang="en-US" sz="4800" b="1" dirty="0">
                <a:solidFill>
                  <a:schemeClr val="accent4">
                    <a:lumMod val="50000"/>
                  </a:schemeClr>
                </a:solidFill>
                <a:latin typeface="Avenir Book" panose="02000503020000020003" pitchFamily="2" charset="0"/>
              </a:rPr>
              <a:t>The role of home and neighborhood in supporting autonomy among older adults: A protocol study</a:t>
            </a:r>
            <a:r>
              <a:rPr lang="fr-BE" sz="4800" b="1" dirty="0">
                <a:solidFill>
                  <a:schemeClr val="accent4">
                    <a:lumMod val="50000"/>
                  </a:schemeClr>
                </a:solidFill>
                <a:effectLst/>
                <a:latin typeface="Avenir Book" panose="02000503020000020003" pitchFamily="2" charset="0"/>
              </a:rPr>
              <a:t> </a:t>
            </a:r>
            <a:endParaRPr lang="fr-FR" sz="4800" b="1" dirty="0">
              <a:solidFill>
                <a:schemeClr val="accent4">
                  <a:lumMod val="50000"/>
                </a:schemeClr>
              </a:solidFill>
              <a:latin typeface="Avenir Book" panose="02000503020000020003" pitchFamily="2" charset="0"/>
            </a:endParaRPr>
          </a:p>
        </p:txBody>
      </p:sp>
      <p:sp>
        <p:nvSpPr>
          <p:cNvPr id="3" name="Sous-titre 2">
            <a:extLst>
              <a:ext uri="{FF2B5EF4-FFF2-40B4-BE49-F238E27FC236}">
                <a16:creationId xmlns:a16="http://schemas.microsoft.com/office/drawing/2014/main" id="{5D0B87AC-0A45-2080-C390-B3D180C2056F}"/>
              </a:ext>
            </a:extLst>
          </p:cNvPr>
          <p:cNvSpPr>
            <a:spLocks noGrp="1"/>
          </p:cNvSpPr>
          <p:nvPr>
            <p:ph type="subTitle" idx="1"/>
          </p:nvPr>
        </p:nvSpPr>
        <p:spPr>
          <a:xfrm>
            <a:off x="0" y="5082420"/>
            <a:ext cx="11109278" cy="1655762"/>
          </a:xfrm>
        </p:spPr>
        <p:txBody>
          <a:bodyPr>
            <a:normAutofit fontScale="92500" lnSpcReduction="10000"/>
          </a:bodyPr>
          <a:lstStyle/>
          <a:p>
            <a:pPr algn="l"/>
            <a:r>
              <a:rPr lang="fr-FR" sz="2000" dirty="0">
                <a:solidFill>
                  <a:schemeClr val="accent6">
                    <a:lumMod val="50000"/>
                  </a:schemeClr>
                </a:solidFill>
                <a:latin typeface="Avenir Book" panose="02000503020000020003" pitchFamily="2" charset="0"/>
              </a:rPr>
              <a:t>Maëlle Scouvemont - PhD </a:t>
            </a:r>
            <a:r>
              <a:rPr lang="fr-FR" sz="2000" dirty="0" err="1">
                <a:solidFill>
                  <a:schemeClr val="accent6">
                    <a:lumMod val="50000"/>
                  </a:schemeClr>
                </a:solidFill>
                <a:latin typeface="Avenir Book" panose="02000503020000020003" pitchFamily="2" charset="0"/>
              </a:rPr>
              <a:t>student</a:t>
            </a:r>
            <a:endParaRPr lang="fr-FR" sz="2000" dirty="0">
              <a:solidFill>
                <a:schemeClr val="accent6">
                  <a:lumMod val="50000"/>
                </a:schemeClr>
              </a:solidFill>
              <a:latin typeface="Avenir Book" panose="02000503020000020003" pitchFamily="2" charset="0"/>
            </a:endParaRPr>
          </a:p>
          <a:p>
            <a:pPr algn="l"/>
            <a:r>
              <a:rPr lang="fr-FR" sz="2000" dirty="0" err="1">
                <a:solidFill>
                  <a:schemeClr val="accent6">
                    <a:lumMod val="50000"/>
                  </a:schemeClr>
                </a:solidFill>
                <a:latin typeface="Avenir Book" panose="02000503020000020003" pitchFamily="2" charset="0"/>
              </a:rPr>
              <a:t>Department</a:t>
            </a:r>
            <a:r>
              <a:rPr lang="fr-FR" sz="2000" dirty="0">
                <a:solidFill>
                  <a:schemeClr val="accent6">
                    <a:lumMod val="50000"/>
                  </a:schemeClr>
                </a:solidFill>
                <a:latin typeface="Avenir Book" panose="02000503020000020003" pitchFamily="2" charset="0"/>
              </a:rPr>
              <a:t> of Public Health, </a:t>
            </a:r>
            <a:r>
              <a:rPr lang="fr-FR" sz="2000" dirty="0" err="1">
                <a:solidFill>
                  <a:schemeClr val="accent6">
                    <a:lumMod val="50000"/>
                  </a:schemeClr>
                </a:solidFill>
                <a:latin typeface="Avenir Book" panose="02000503020000020003" pitchFamily="2" charset="0"/>
              </a:rPr>
              <a:t>University</a:t>
            </a:r>
            <a:r>
              <a:rPr lang="fr-FR" sz="2000" dirty="0">
                <a:solidFill>
                  <a:schemeClr val="accent6">
                    <a:lumMod val="50000"/>
                  </a:schemeClr>
                </a:solidFill>
                <a:latin typeface="Avenir Book" panose="02000503020000020003" pitchFamily="2" charset="0"/>
              </a:rPr>
              <a:t> of Liège</a:t>
            </a:r>
          </a:p>
          <a:p>
            <a:pPr algn="l"/>
            <a:r>
              <a:rPr lang="fr-FR" sz="2000" dirty="0" err="1">
                <a:solidFill>
                  <a:schemeClr val="accent6">
                    <a:lumMod val="50000"/>
                  </a:schemeClr>
                </a:solidFill>
                <a:latin typeface="Avenir Book" panose="02000503020000020003" pitchFamily="2" charset="0"/>
              </a:rPr>
              <a:t>Supervisors</a:t>
            </a:r>
            <a:r>
              <a:rPr lang="fr-FR" sz="2000" dirty="0">
                <a:solidFill>
                  <a:schemeClr val="accent6">
                    <a:lumMod val="50000"/>
                  </a:schemeClr>
                </a:solidFill>
                <a:latin typeface="Avenir Book" panose="02000503020000020003" pitchFamily="2" charset="0"/>
              </a:rPr>
              <a:t>: Christina Schmidt and Olivier Bruyère </a:t>
            </a:r>
          </a:p>
          <a:p>
            <a:pPr algn="l"/>
            <a:r>
              <a:rPr lang="fr-FR" sz="2000" dirty="0" err="1">
                <a:solidFill>
                  <a:schemeClr val="accent6">
                    <a:lumMod val="50000"/>
                  </a:schemeClr>
                </a:solidFill>
                <a:latin typeface="Avenir Book" panose="02000503020000020003" pitchFamily="2" charset="0"/>
              </a:rPr>
              <a:t>Authors</a:t>
            </a:r>
            <a:r>
              <a:rPr lang="fr-FR" sz="2000" dirty="0">
                <a:solidFill>
                  <a:schemeClr val="accent6">
                    <a:lumMod val="50000"/>
                  </a:schemeClr>
                </a:solidFill>
                <a:latin typeface="Avenir Book" panose="02000503020000020003" pitchFamily="2" charset="0"/>
              </a:rPr>
              <a:t>: Maëlle Scouvemont, Christina Schmidt, Charlotte </a:t>
            </a:r>
            <a:r>
              <a:rPr lang="fr-FR" sz="2000" dirty="0" err="1">
                <a:solidFill>
                  <a:schemeClr val="accent6">
                    <a:lumMod val="50000"/>
                  </a:schemeClr>
                </a:solidFill>
                <a:latin typeface="Avenir Book" panose="02000503020000020003" pitchFamily="2" charset="0"/>
              </a:rPr>
              <a:t>Dautremont</a:t>
            </a:r>
            <a:r>
              <a:rPr lang="fr-FR" sz="2000" dirty="0">
                <a:solidFill>
                  <a:schemeClr val="accent6">
                    <a:lumMod val="50000"/>
                  </a:schemeClr>
                </a:solidFill>
                <a:latin typeface="Avenir Book" panose="02000503020000020003" pitchFamily="2" charset="0"/>
              </a:rPr>
              <a:t>, Valériane </a:t>
            </a:r>
            <a:r>
              <a:rPr lang="fr-FR" sz="2000" dirty="0" err="1">
                <a:solidFill>
                  <a:schemeClr val="accent6">
                    <a:lumMod val="50000"/>
                  </a:schemeClr>
                </a:solidFill>
                <a:latin typeface="Avenir Book" panose="02000503020000020003" pitchFamily="2" charset="0"/>
              </a:rPr>
              <a:t>Tannoia</a:t>
            </a:r>
            <a:r>
              <a:rPr lang="fr-FR" sz="2000" dirty="0">
                <a:solidFill>
                  <a:schemeClr val="accent6">
                    <a:lumMod val="50000"/>
                  </a:schemeClr>
                </a:solidFill>
                <a:latin typeface="Avenir Book" panose="02000503020000020003" pitchFamily="2" charset="0"/>
              </a:rPr>
              <a:t>, Gwendoline Schaff, Nikita </a:t>
            </a:r>
            <a:r>
              <a:rPr lang="fr-FR" sz="2000" dirty="0" err="1">
                <a:solidFill>
                  <a:schemeClr val="accent6">
                    <a:lumMod val="50000"/>
                  </a:schemeClr>
                </a:solidFill>
                <a:latin typeface="Avenir Book" panose="02000503020000020003" pitchFamily="2" charset="0"/>
              </a:rPr>
              <a:t>Beliy</a:t>
            </a:r>
            <a:r>
              <a:rPr lang="fr-FR" sz="2000" dirty="0">
                <a:solidFill>
                  <a:schemeClr val="accent6">
                    <a:lumMod val="50000"/>
                  </a:schemeClr>
                </a:solidFill>
                <a:latin typeface="Avenir Book" panose="02000503020000020003" pitchFamily="2" charset="0"/>
              </a:rPr>
              <a:t>, Catherine </a:t>
            </a:r>
            <a:r>
              <a:rPr lang="fr-FR" sz="2000" dirty="0" err="1">
                <a:solidFill>
                  <a:schemeClr val="accent6">
                    <a:lumMod val="50000"/>
                  </a:schemeClr>
                </a:solidFill>
                <a:latin typeface="Avenir Book" panose="02000503020000020003" pitchFamily="2" charset="0"/>
              </a:rPr>
              <a:t>Elsen</a:t>
            </a:r>
            <a:r>
              <a:rPr lang="fr-FR" sz="2000" dirty="0">
                <a:solidFill>
                  <a:schemeClr val="accent6">
                    <a:lumMod val="50000"/>
                  </a:schemeClr>
                </a:solidFill>
                <a:latin typeface="Avenir Book" panose="02000503020000020003" pitchFamily="2" charset="0"/>
              </a:rPr>
              <a:t>, Stéphane Adam and Olivier Bruyère</a:t>
            </a:r>
          </a:p>
        </p:txBody>
      </p:sp>
      <p:sp>
        <p:nvSpPr>
          <p:cNvPr id="5" name="ZoneTexte 4">
            <a:extLst>
              <a:ext uri="{FF2B5EF4-FFF2-40B4-BE49-F238E27FC236}">
                <a16:creationId xmlns:a16="http://schemas.microsoft.com/office/drawing/2014/main" id="{C483E669-1FD1-795D-9DAB-A9817431D726}"/>
              </a:ext>
            </a:extLst>
          </p:cNvPr>
          <p:cNvSpPr txBox="1"/>
          <p:nvPr/>
        </p:nvSpPr>
        <p:spPr>
          <a:xfrm>
            <a:off x="7769349" y="725414"/>
            <a:ext cx="3897221" cy="646331"/>
          </a:xfrm>
          <a:prstGeom prst="rect">
            <a:avLst/>
          </a:prstGeom>
          <a:noFill/>
        </p:spPr>
        <p:txBody>
          <a:bodyPr wrap="none" rtlCol="0">
            <a:spAutoFit/>
          </a:bodyPr>
          <a:lstStyle/>
          <a:p>
            <a:r>
              <a:rPr lang="fr-FR" dirty="0">
                <a:solidFill>
                  <a:schemeClr val="accent6">
                    <a:lumMod val="50000"/>
                  </a:schemeClr>
                </a:solidFill>
                <a:latin typeface="Avenir Book" panose="02000503020000020003" pitchFamily="2" charset="0"/>
              </a:rPr>
              <a:t>PhD Day 2025 - 2</a:t>
            </a:r>
            <a:r>
              <a:rPr lang="fr-FR" baseline="30000" dirty="0">
                <a:solidFill>
                  <a:schemeClr val="accent6">
                    <a:lumMod val="50000"/>
                  </a:schemeClr>
                </a:solidFill>
                <a:latin typeface="Avenir Book" panose="02000503020000020003" pitchFamily="2" charset="0"/>
              </a:rPr>
              <a:t>nd</a:t>
            </a:r>
            <a:r>
              <a:rPr lang="fr-FR" dirty="0">
                <a:solidFill>
                  <a:schemeClr val="accent6">
                    <a:lumMod val="50000"/>
                  </a:schemeClr>
                </a:solidFill>
                <a:latin typeface="Avenir Book" panose="02000503020000020003" pitchFamily="2" charset="0"/>
              </a:rPr>
              <a:t> </a:t>
            </a:r>
            <a:r>
              <a:rPr lang="fr-FR" dirty="0" err="1">
                <a:solidFill>
                  <a:schemeClr val="accent6">
                    <a:lumMod val="50000"/>
                  </a:schemeClr>
                </a:solidFill>
                <a:latin typeface="Avenir Book" panose="02000503020000020003" pitchFamily="2" charset="0"/>
              </a:rPr>
              <a:t>December</a:t>
            </a:r>
            <a:r>
              <a:rPr lang="fr-FR" dirty="0">
                <a:solidFill>
                  <a:schemeClr val="accent6">
                    <a:lumMod val="50000"/>
                  </a:schemeClr>
                </a:solidFill>
                <a:latin typeface="Avenir Book" panose="02000503020000020003" pitchFamily="2" charset="0"/>
              </a:rPr>
              <a:t> 2025</a:t>
            </a:r>
          </a:p>
          <a:p>
            <a:endParaRPr lang="fr-FR" dirty="0"/>
          </a:p>
        </p:txBody>
      </p:sp>
      <p:pic>
        <p:nvPicPr>
          <p:cNvPr id="1030" name="Picture 6">
            <a:extLst>
              <a:ext uri="{FF2B5EF4-FFF2-40B4-BE49-F238E27FC236}">
                <a16:creationId xmlns:a16="http://schemas.microsoft.com/office/drawing/2014/main" id="{3B0A6F22-49AA-3679-148C-A654E6BC78D8}"/>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119818"/>
            <a:ext cx="2915977" cy="141575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F83BD57B-BDF3-CC0D-26D7-2AB14A85ED02}"/>
              </a:ext>
            </a:extLst>
          </p:cNvPr>
          <p:cNvSpPr>
            <a:spLocks noGrp="1"/>
          </p:cNvSpPr>
          <p:nvPr>
            <p:ph type="sldNum" sz="quarter" idx="12"/>
          </p:nvPr>
        </p:nvSpPr>
        <p:spPr/>
        <p:txBody>
          <a:bodyPr/>
          <a:lstStyle/>
          <a:p>
            <a:fld id="{EFA651F1-E471-C542-9B55-A817B692907E}" type="slidenum">
              <a:rPr lang="fr-FR" smtClean="0"/>
              <a:t>1</a:t>
            </a:fld>
            <a:endParaRPr lang="fr-FR"/>
          </a:p>
        </p:txBody>
      </p:sp>
    </p:spTree>
    <p:extLst>
      <p:ext uri="{BB962C8B-B14F-4D97-AF65-F5344CB8AC3E}">
        <p14:creationId xmlns:p14="http://schemas.microsoft.com/office/powerpoint/2010/main" val="125728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CCBBF-B812-7C3F-653D-64CDED9663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060DB5-DEFF-666B-4BD0-A7FA469792BC}"/>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Materials and </a:t>
            </a:r>
            <a:r>
              <a:rPr lang="fr-FR" sz="2400" b="1" dirty="0" err="1">
                <a:solidFill>
                  <a:schemeClr val="bg2"/>
                </a:solidFill>
                <a:latin typeface="Avenir Book" panose="02000503020000020003" pitchFamily="2" charset="0"/>
              </a:rPr>
              <a:t>methods</a:t>
            </a:r>
            <a:r>
              <a:rPr lang="fr-FR" sz="2400" b="1" dirty="0">
                <a:solidFill>
                  <a:schemeClr val="bg2"/>
                </a:solidFill>
                <a:latin typeface="Avenir Book" panose="02000503020000020003" pitchFamily="2" charset="0"/>
              </a:rPr>
              <a:t> - </a:t>
            </a:r>
            <a:r>
              <a:rPr lang="fr-FR" sz="2400" b="1" dirty="0" err="1">
                <a:solidFill>
                  <a:schemeClr val="bg2"/>
                </a:solidFill>
                <a:latin typeface="Avenir Book" panose="02000503020000020003" pitchFamily="2" charset="0"/>
              </a:rPr>
              <a:t>Analysis</a:t>
            </a:r>
            <a:endParaRPr lang="fr-FR" sz="2400" b="1" dirty="0">
              <a:solidFill>
                <a:schemeClr val="bg2"/>
              </a:solidFill>
              <a:latin typeface="Avenir Book" panose="02000503020000020003" pitchFamily="2" charset="0"/>
            </a:endParaRPr>
          </a:p>
        </p:txBody>
      </p:sp>
      <p:sp>
        <p:nvSpPr>
          <p:cNvPr id="5" name="Rectangle : coins arrondis 4">
            <a:extLst>
              <a:ext uri="{FF2B5EF4-FFF2-40B4-BE49-F238E27FC236}">
                <a16:creationId xmlns:a16="http://schemas.microsoft.com/office/drawing/2014/main" id="{F8AE535F-C35F-50C7-4676-3A9596AD6CE8}"/>
              </a:ext>
            </a:extLst>
          </p:cNvPr>
          <p:cNvSpPr/>
          <p:nvPr/>
        </p:nvSpPr>
        <p:spPr>
          <a:xfrm>
            <a:off x="367344" y="3877578"/>
            <a:ext cx="2379882" cy="983638"/>
          </a:xfrm>
          <a:prstGeom prst="round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a:solidFill>
                  <a:schemeClr val="accent6"/>
                </a:solidFill>
                <a:latin typeface="Avenir Book" panose="02000503020000020003" pitchFamily="2" charset="0"/>
              </a:rPr>
              <a:t>Stimulation nature of the living </a:t>
            </a:r>
            <a:r>
              <a:rPr lang="fr-FR" sz="2000" b="1" dirty="0" err="1">
                <a:solidFill>
                  <a:schemeClr val="accent6"/>
                </a:solidFill>
                <a:latin typeface="Avenir Book" panose="02000503020000020003" pitchFamily="2" charset="0"/>
              </a:rPr>
              <a:t>environment</a:t>
            </a:r>
            <a:endParaRPr lang="fr-FR" sz="2000" b="1" dirty="0">
              <a:solidFill>
                <a:schemeClr val="accent6"/>
              </a:solidFill>
              <a:latin typeface="Avenir Book" panose="02000503020000020003" pitchFamily="2" charset="0"/>
            </a:endParaRPr>
          </a:p>
        </p:txBody>
      </p:sp>
      <p:cxnSp>
        <p:nvCxnSpPr>
          <p:cNvPr id="6" name="Connecteur droit avec flèche 5">
            <a:extLst>
              <a:ext uri="{FF2B5EF4-FFF2-40B4-BE49-F238E27FC236}">
                <a16:creationId xmlns:a16="http://schemas.microsoft.com/office/drawing/2014/main" id="{BA2080A3-D6DD-67ED-6C9B-7E8403FD8553}"/>
              </a:ext>
            </a:extLst>
          </p:cNvPr>
          <p:cNvCxnSpPr>
            <a:cxnSpLocks/>
          </p:cNvCxnSpPr>
          <p:nvPr/>
        </p:nvCxnSpPr>
        <p:spPr>
          <a:xfrm flipV="1">
            <a:off x="1557285" y="2749044"/>
            <a:ext cx="1115387" cy="1016956"/>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7" name="Rectangle : coins arrondis 6">
            <a:extLst>
              <a:ext uri="{FF2B5EF4-FFF2-40B4-BE49-F238E27FC236}">
                <a16:creationId xmlns:a16="http://schemas.microsoft.com/office/drawing/2014/main" id="{0BE5055E-53BE-22A5-028A-169EAD61FBF1}"/>
              </a:ext>
            </a:extLst>
          </p:cNvPr>
          <p:cNvSpPr/>
          <p:nvPr/>
        </p:nvSpPr>
        <p:spPr>
          <a:xfrm>
            <a:off x="2747226" y="2269158"/>
            <a:ext cx="2217354" cy="983673"/>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noProof="0" dirty="0">
                <a:solidFill>
                  <a:schemeClr val="accent6"/>
                </a:solidFill>
                <a:latin typeface="Avenir Book" panose="02000503020000020003" pitchFamily="2" charset="0"/>
              </a:rPr>
              <a:t>Physical activity</a:t>
            </a:r>
          </a:p>
        </p:txBody>
      </p:sp>
      <p:cxnSp>
        <p:nvCxnSpPr>
          <p:cNvPr id="8" name="Connecteur droit avec flèche 7">
            <a:extLst>
              <a:ext uri="{FF2B5EF4-FFF2-40B4-BE49-F238E27FC236}">
                <a16:creationId xmlns:a16="http://schemas.microsoft.com/office/drawing/2014/main" id="{68DD75A8-B6A3-9EA7-1D05-1AB42C316303}"/>
              </a:ext>
            </a:extLst>
          </p:cNvPr>
          <p:cNvCxnSpPr>
            <a:cxnSpLocks/>
          </p:cNvCxnSpPr>
          <p:nvPr/>
        </p:nvCxnSpPr>
        <p:spPr>
          <a:xfrm>
            <a:off x="5086525" y="2749043"/>
            <a:ext cx="962177" cy="1016957"/>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11" name="Rectangle : coins arrondis 10">
            <a:extLst>
              <a:ext uri="{FF2B5EF4-FFF2-40B4-BE49-F238E27FC236}">
                <a16:creationId xmlns:a16="http://schemas.microsoft.com/office/drawing/2014/main" id="{07615833-D659-53DD-73D9-8568D7B3A4A4}"/>
              </a:ext>
            </a:extLst>
          </p:cNvPr>
          <p:cNvSpPr/>
          <p:nvPr/>
        </p:nvSpPr>
        <p:spPr>
          <a:xfrm>
            <a:off x="4940025" y="3877578"/>
            <a:ext cx="2217354" cy="983674"/>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err="1">
                <a:solidFill>
                  <a:schemeClr val="accent6"/>
                </a:solidFill>
                <a:latin typeface="Avenir Book" panose="02000503020000020003" pitchFamily="2" charset="0"/>
              </a:rPr>
              <a:t>Sleep</a:t>
            </a:r>
            <a:endParaRPr lang="fr-FR" sz="2000" b="1" dirty="0">
              <a:solidFill>
                <a:schemeClr val="accent6"/>
              </a:solidFill>
              <a:latin typeface="Avenir Book" panose="02000503020000020003" pitchFamily="2" charset="0"/>
            </a:endParaRPr>
          </a:p>
        </p:txBody>
      </p:sp>
      <p:sp>
        <p:nvSpPr>
          <p:cNvPr id="14" name="ZoneTexte 13">
            <a:extLst>
              <a:ext uri="{FF2B5EF4-FFF2-40B4-BE49-F238E27FC236}">
                <a16:creationId xmlns:a16="http://schemas.microsoft.com/office/drawing/2014/main" id="{B1066149-F6A0-EFE6-1D6F-38410944BBA2}"/>
              </a:ext>
            </a:extLst>
          </p:cNvPr>
          <p:cNvSpPr txBox="1"/>
          <p:nvPr/>
        </p:nvSpPr>
        <p:spPr>
          <a:xfrm>
            <a:off x="177292" y="5926339"/>
            <a:ext cx="7602402" cy="369332"/>
          </a:xfrm>
          <a:prstGeom prst="rect">
            <a:avLst/>
          </a:prstGeom>
          <a:noFill/>
        </p:spPr>
        <p:txBody>
          <a:bodyPr wrap="none" rtlCol="0">
            <a:spAutoFit/>
          </a:bodyPr>
          <a:lstStyle/>
          <a:p>
            <a:r>
              <a:rPr lang="fr-FR" i="1" dirty="0">
                <a:latin typeface="Avenir Book" panose="02000503020000020003" pitchFamily="2" charset="0"/>
              </a:rPr>
              <a:t>Model </a:t>
            </a:r>
            <a:r>
              <a:rPr lang="fr-FR" i="1" dirty="0" err="1">
                <a:latin typeface="Avenir Book" panose="02000503020000020003" pitchFamily="2" charset="0"/>
              </a:rPr>
              <a:t>including</a:t>
            </a:r>
            <a:r>
              <a:rPr lang="fr-FR" i="1" dirty="0">
                <a:latin typeface="Avenir Book" panose="02000503020000020003" pitchFamily="2" charset="0"/>
              </a:rPr>
              <a:t> all relevant </a:t>
            </a:r>
            <a:r>
              <a:rPr lang="fr-FR" i="1" dirty="0" err="1">
                <a:latin typeface="Avenir Book" panose="02000503020000020003" pitchFamily="2" charset="0"/>
              </a:rPr>
              <a:t>covariables</a:t>
            </a:r>
            <a:r>
              <a:rPr lang="fr-FR" i="1" dirty="0">
                <a:latin typeface="Avenir Book" panose="02000503020000020003" pitchFamily="2" charset="0"/>
              </a:rPr>
              <a:t> and </a:t>
            </a:r>
            <a:r>
              <a:rPr lang="fr-FR" i="1" dirty="0" err="1">
                <a:latin typeface="Avenir Book" panose="02000503020000020003" pitchFamily="2" charset="0"/>
              </a:rPr>
              <a:t>significance</a:t>
            </a:r>
            <a:r>
              <a:rPr lang="fr-FR" i="1" dirty="0">
                <a:latin typeface="Avenir Book" panose="02000503020000020003" pitchFamily="2" charset="0"/>
              </a:rPr>
              <a:t> </a:t>
            </a:r>
            <a:r>
              <a:rPr lang="fr-FR" i="1" dirty="0" err="1">
                <a:latin typeface="Avenir Book" panose="02000503020000020003" pitchFamily="2" charset="0"/>
              </a:rPr>
              <a:t>level</a:t>
            </a:r>
            <a:r>
              <a:rPr lang="fr-FR" i="1" dirty="0">
                <a:latin typeface="Avenir Book" panose="02000503020000020003" pitchFamily="2" charset="0"/>
              </a:rPr>
              <a:t> set at 5%.</a:t>
            </a:r>
          </a:p>
        </p:txBody>
      </p:sp>
      <p:cxnSp>
        <p:nvCxnSpPr>
          <p:cNvPr id="10" name="Connecteur droit avec flèche 9">
            <a:extLst>
              <a:ext uri="{FF2B5EF4-FFF2-40B4-BE49-F238E27FC236}">
                <a16:creationId xmlns:a16="http://schemas.microsoft.com/office/drawing/2014/main" id="{22070AB3-8816-BAD9-450F-94F371654611}"/>
              </a:ext>
            </a:extLst>
          </p:cNvPr>
          <p:cNvCxnSpPr>
            <a:cxnSpLocks/>
          </p:cNvCxnSpPr>
          <p:nvPr/>
        </p:nvCxnSpPr>
        <p:spPr>
          <a:xfrm>
            <a:off x="2926070" y="4363460"/>
            <a:ext cx="1897122" cy="0"/>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12" name="ZoneTexte 11">
            <a:extLst>
              <a:ext uri="{FF2B5EF4-FFF2-40B4-BE49-F238E27FC236}">
                <a16:creationId xmlns:a16="http://schemas.microsoft.com/office/drawing/2014/main" id="{A812758B-69F3-A8E2-0069-5D8B4C3CCE8D}"/>
              </a:ext>
            </a:extLst>
          </p:cNvPr>
          <p:cNvSpPr txBox="1"/>
          <p:nvPr/>
        </p:nvSpPr>
        <p:spPr>
          <a:xfrm>
            <a:off x="7646276" y="2700441"/>
            <a:ext cx="4379802" cy="1323439"/>
          </a:xfrm>
          <a:prstGeom prst="rect">
            <a:avLst/>
          </a:prstGeom>
          <a:noFill/>
        </p:spPr>
        <p:txBody>
          <a:bodyPr wrap="square" rtlCol="0">
            <a:spAutoFit/>
          </a:bodyPr>
          <a:lstStyle/>
          <a:p>
            <a:pPr marL="285750" indent="-285750">
              <a:buFont typeface="Arial" panose="020B0604020202020204" pitchFamily="34" charset="0"/>
              <a:buChar char="•"/>
            </a:pPr>
            <a:r>
              <a:rPr lang="en-GB" sz="2000" noProof="0" dirty="0">
                <a:solidFill>
                  <a:schemeClr val="accent6"/>
                </a:solidFill>
                <a:latin typeface="Avenir Book" panose="02000503020000020003" pitchFamily="2" charset="0"/>
              </a:rPr>
              <a:t>Simple mediation model</a:t>
            </a:r>
          </a:p>
          <a:p>
            <a:pPr marL="285750" indent="-285750">
              <a:buFont typeface="Arial" panose="020B0604020202020204" pitchFamily="34" charset="0"/>
              <a:buChar char="•"/>
            </a:pPr>
            <a:r>
              <a:rPr lang="en-GB" sz="2000" dirty="0">
                <a:solidFill>
                  <a:schemeClr val="accent6"/>
                </a:solidFill>
                <a:latin typeface="Avenir Book" panose="02000503020000020003" pitchFamily="2" charset="0"/>
              </a:rPr>
              <a:t>Indirect effect= Path a * Path b</a:t>
            </a:r>
            <a:endParaRPr lang="en-GB" sz="2000" noProof="0" dirty="0">
              <a:solidFill>
                <a:schemeClr val="accent6"/>
              </a:solidFill>
              <a:latin typeface="Avenir Book" panose="02000503020000020003" pitchFamily="2" charset="0"/>
            </a:endParaRPr>
          </a:p>
          <a:p>
            <a:pPr marL="285750" indent="-285750">
              <a:buFont typeface="Arial" panose="020B0604020202020204" pitchFamily="34" charset="0"/>
              <a:buChar char="•"/>
            </a:pPr>
            <a:r>
              <a:rPr lang="en-GB" sz="2000" noProof="0" dirty="0">
                <a:solidFill>
                  <a:schemeClr val="accent6"/>
                </a:solidFill>
                <a:latin typeface="Avenir Book" panose="02000503020000020003" pitchFamily="2" charset="0"/>
              </a:rPr>
              <a:t>CI using bootstrap at 95%</a:t>
            </a:r>
          </a:p>
          <a:p>
            <a:pPr marL="285750" indent="-285750">
              <a:buFont typeface="Arial" panose="020B0604020202020204" pitchFamily="34" charset="0"/>
              <a:buChar char="•"/>
            </a:pPr>
            <a:r>
              <a:rPr lang="en-GB" sz="2000" dirty="0">
                <a:solidFill>
                  <a:schemeClr val="accent6"/>
                </a:solidFill>
                <a:latin typeface="Avenir Book" panose="02000503020000020003" pitchFamily="2" charset="0"/>
              </a:rPr>
              <a:t>PROCESS macro (model 4)</a:t>
            </a:r>
          </a:p>
        </p:txBody>
      </p:sp>
      <p:sp>
        <p:nvSpPr>
          <p:cNvPr id="19" name="ZoneTexte 18">
            <a:extLst>
              <a:ext uri="{FF2B5EF4-FFF2-40B4-BE49-F238E27FC236}">
                <a16:creationId xmlns:a16="http://schemas.microsoft.com/office/drawing/2014/main" id="{F205EB28-3E21-BE11-8D23-F04EE44A71A0}"/>
              </a:ext>
            </a:extLst>
          </p:cNvPr>
          <p:cNvSpPr txBox="1"/>
          <p:nvPr/>
        </p:nvSpPr>
        <p:spPr>
          <a:xfrm>
            <a:off x="1132425" y="3056214"/>
            <a:ext cx="849720" cy="369332"/>
          </a:xfrm>
          <a:prstGeom prst="rect">
            <a:avLst/>
          </a:prstGeom>
          <a:noFill/>
        </p:spPr>
        <p:txBody>
          <a:bodyPr wrap="none" rtlCol="0">
            <a:spAutoFit/>
          </a:bodyPr>
          <a:lstStyle/>
          <a:p>
            <a:r>
              <a:rPr lang="fr-FR" dirty="0">
                <a:solidFill>
                  <a:schemeClr val="accent6"/>
                </a:solidFill>
              </a:rPr>
              <a:t>Path a </a:t>
            </a:r>
          </a:p>
        </p:txBody>
      </p:sp>
      <p:sp>
        <p:nvSpPr>
          <p:cNvPr id="20" name="ZoneTexte 19">
            <a:extLst>
              <a:ext uri="{FF2B5EF4-FFF2-40B4-BE49-F238E27FC236}">
                <a16:creationId xmlns:a16="http://schemas.microsoft.com/office/drawing/2014/main" id="{ADB5CCCA-48AE-9805-3846-9E23E9FEADD9}"/>
              </a:ext>
            </a:extLst>
          </p:cNvPr>
          <p:cNvSpPr txBox="1"/>
          <p:nvPr/>
        </p:nvSpPr>
        <p:spPr>
          <a:xfrm>
            <a:off x="5742581" y="3056214"/>
            <a:ext cx="856132" cy="369332"/>
          </a:xfrm>
          <a:prstGeom prst="rect">
            <a:avLst/>
          </a:prstGeom>
          <a:noFill/>
        </p:spPr>
        <p:txBody>
          <a:bodyPr wrap="none" rtlCol="0">
            <a:spAutoFit/>
          </a:bodyPr>
          <a:lstStyle/>
          <a:p>
            <a:r>
              <a:rPr lang="fr-FR" dirty="0">
                <a:solidFill>
                  <a:schemeClr val="accent6"/>
                </a:solidFill>
              </a:rPr>
              <a:t>Path b </a:t>
            </a:r>
          </a:p>
        </p:txBody>
      </p:sp>
      <p:sp>
        <p:nvSpPr>
          <p:cNvPr id="21" name="ZoneTexte 20">
            <a:extLst>
              <a:ext uri="{FF2B5EF4-FFF2-40B4-BE49-F238E27FC236}">
                <a16:creationId xmlns:a16="http://schemas.microsoft.com/office/drawing/2014/main" id="{17339BF4-7EF8-D0A3-2076-5ACAF808E158}"/>
              </a:ext>
            </a:extLst>
          </p:cNvPr>
          <p:cNvSpPr txBox="1"/>
          <p:nvPr/>
        </p:nvSpPr>
        <p:spPr>
          <a:xfrm>
            <a:off x="3409210" y="4475039"/>
            <a:ext cx="893386" cy="369332"/>
          </a:xfrm>
          <a:prstGeom prst="rect">
            <a:avLst/>
          </a:prstGeom>
          <a:noFill/>
        </p:spPr>
        <p:txBody>
          <a:bodyPr wrap="none" rtlCol="0">
            <a:spAutoFit/>
          </a:bodyPr>
          <a:lstStyle/>
          <a:p>
            <a:r>
              <a:rPr lang="fr-FR" dirty="0">
                <a:solidFill>
                  <a:schemeClr val="accent6"/>
                </a:solidFill>
              </a:rPr>
              <a:t>Path c’ </a:t>
            </a:r>
          </a:p>
        </p:txBody>
      </p:sp>
      <p:sp>
        <p:nvSpPr>
          <p:cNvPr id="2" name="ZoneTexte 1">
            <a:extLst>
              <a:ext uri="{FF2B5EF4-FFF2-40B4-BE49-F238E27FC236}">
                <a16:creationId xmlns:a16="http://schemas.microsoft.com/office/drawing/2014/main" id="{DE7A5050-8870-23EF-CAF7-1DCA21E62C43}"/>
              </a:ext>
            </a:extLst>
          </p:cNvPr>
          <p:cNvSpPr txBox="1"/>
          <p:nvPr/>
        </p:nvSpPr>
        <p:spPr>
          <a:xfrm>
            <a:off x="181381" y="6407249"/>
            <a:ext cx="7359287" cy="230832"/>
          </a:xfrm>
          <a:prstGeom prst="rect">
            <a:avLst/>
          </a:prstGeom>
          <a:noFill/>
        </p:spPr>
        <p:txBody>
          <a:bodyPr wrap="square" rtlCol="0">
            <a:spAutoFit/>
          </a:bodyPr>
          <a:lstStyle/>
          <a:p>
            <a:r>
              <a:rPr lang="fr-FR" sz="900" dirty="0"/>
              <a:t>Scouvemont et al (2025). Article </a:t>
            </a:r>
            <a:r>
              <a:rPr lang="fr-FR" sz="900" dirty="0" err="1"/>
              <a:t>accepted</a:t>
            </a:r>
            <a:r>
              <a:rPr lang="fr-FR" sz="900" dirty="0"/>
              <a:t> in BMC Public Health; Hayes (2022). </a:t>
            </a:r>
            <a:r>
              <a:rPr lang="fr-FR" sz="900" i="1" dirty="0"/>
              <a:t>The Guildford </a:t>
            </a:r>
            <a:r>
              <a:rPr lang="fr-FR" sz="900" i="1" dirty="0" err="1"/>
              <a:t>Press</a:t>
            </a:r>
            <a:r>
              <a:rPr lang="fr-FR" sz="900" dirty="0"/>
              <a:t>. New York. ISBN: 978-1-4625-4903-0. </a:t>
            </a:r>
          </a:p>
        </p:txBody>
      </p:sp>
      <p:sp>
        <p:nvSpPr>
          <p:cNvPr id="4" name="Espace réservé du numéro de diapositive 3">
            <a:extLst>
              <a:ext uri="{FF2B5EF4-FFF2-40B4-BE49-F238E27FC236}">
                <a16:creationId xmlns:a16="http://schemas.microsoft.com/office/drawing/2014/main" id="{48C01B49-8D0F-DBBE-23F6-1BC6B21DE588}"/>
              </a:ext>
            </a:extLst>
          </p:cNvPr>
          <p:cNvSpPr>
            <a:spLocks noGrp="1"/>
          </p:cNvSpPr>
          <p:nvPr>
            <p:ph type="sldNum" sz="quarter" idx="12"/>
          </p:nvPr>
        </p:nvSpPr>
        <p:spPr/>
        <p:txBody>
          <a:bodyPr/>
          <a:lstStyle/>
          <a:p>
            <a:fld id="{EFA651F1-E471-C542-9B55-A817B692907E}" type="slidenum">
              <a:rPr lang="fr-FR" smtClean="0"/>
              <a:t>10</a:t>
            </a:fld>
            <a:endParaRPr lang="fr-FR"/>
          </a:p>
        </p:txBody>
      </p:sp>
    </p:spTree>
    <p:extLst>
      <p:ext uri="{BB962C8B-B14F-4D97-AF65-F5344CB8AC3E}">
        <p14:creationId xmlns:p14="http://schemas.microsoft.com/office/powerpoint/2010/main" val="93517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5171F-1F8A-08A3-8B99-C7F0F440504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945FB3-3DBF-9354-ABB2-9382679B98A8}"/>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err="1">
                <a:solidFill>
                  <a:schemeClr val="bg2"/>
                </a:solidFill>
                <a:latin typeface="Avenir Book" panose="02000503020000020003" pitchFamily="2" charset="0"/>
              </a:rPr>
              <a:t>Results</a:t>
            </a:r>
            <a:endParaRPr lang="fr-FR" sz="2400" b="1" dirty="0">
              <a:solidFill>
                <a:schemeClr val="bg2"/>
              </a:solidFill>
              <a:latin typeface="Avenir Book" panose="02000503020000020003" pitchFamily="2" charset="0"/>
            </a:endParaRPr>
          </a:p>
        </p:txBody>
      </p:sp>
      <p:pic>
        <p:nvPicPr>
          <p:cNvPr id="9" name="Graphique 8" descr="Groupe de personnes avec un remplissage uni">
            <a:extLst>
              <a:ext uri="{FF2B5EF4-FFF2-40B4-BE49-F238E27FC236}">
                <a16:creationId xmlns:a16="http://schemas.microsoft.com/office/drawing/2014/main" id="{84F97992-50CC-3E73-50AB-9B8C1EF7E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9680" y="2377440"/>
            <a:ext cx="2103120" cy="2103120"/>
          </a:xfrm>
          <a:prstGeom prst="rect">
            <a:avLst/>
          </a:prstGeom>
        </p:spPr>
      </p:pic>
      <p:sp>
        <p:nvSpPr>
          <p:cNvPr id="12" name="ZoneTexte 11">
            <a:extLst>
              <a:ext uri="{FF2B5EF4-FFF2-40B4-BE49-F238E27FC236}">
                <a16:creationId xmlns:a16="http://schemas.microsoft.com/office/drawing/2014/main" id="{FCA94BD7-E379-8C2B-90AA-6475184890A5}"/>
              </a:ext>
            </a:extLst>
          </p:cNvPr>
          <p:cNvSpPr txBox="1"/>
          <p:nvPr/>
        </p:nvSpPr>
        <p:spPr>
          <a:xfrm>
            <a:off x="488147" y="4739640"/>
            <a:ext cx="3626185" cy="369332"/>
          </a:xfrm>
          <a:prstGeom prst="rect">
            <a:avLst/>
          </a:prstGeom>
          <a:noFill/>
        </p:spPr>
        <p:txBody>
          <a:bodyPr wrap="none" rtlCol="0">
            <a:spAutoFit/>
          </a:bodyPr>
          <a:lstStyle/>
          <a:p>
            <a:r>
              <a:rPr lang="fr-FR" dirty="0"/>
              <a:t>Participant </a:t>
            </a:r>
            <a:r>
              <a:rPr lang="fr-FR" dirty="0" err="1"/>
              <a:t>recruitment</a:t>
            </a:r>
            <a:r>
              <a:rPr lang="fr-FR" dirty="0"/>
              <a:t>: </a:t>
            </a:r>
            <a:r>
              <a:rPr lang="fr-FR" b="1" i="1" dirty="0" err="1"/>
              <a:t>achieved</a:t>
            </a:r>
            <a:endParaRPr lang="fr-FR" b="1" i="1" dirty="0"/>
          </a:p>
        </p:txBody>
      </p:sp>
      <p:pic>
        <p:nvPicPr>
          <p:cNvPr id="13" name="Graphique 12" descr="Porte-bloc avec un remplissage uni">
            <a:extLst>
              <a:ext uri="{FF2B5EF4-FFF2-40B4-BE49-F238E27FC236}">
                <a16:creationId xmlns:a16="http://schemas.microsoft.com/office/drawing/2014/main" id="{7070E98F-A9E8-48A0-8A13-83C34104AE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2554" y="2570583"/>
            <a:ext cx="1909977" cy="1909977"/>
          </a:xfrm>
          <a:prstGeom prst="rect">
            <a:avLst/>
          </a:prstGeom>
        </p:spPr>
      </p:pic>
      <p:sp>
        <p:nvSpPr>
          <p:cNvPr id="15" name="ZoneTexte 14">
            <a:extLst>
              <a:ext uri="{FF2B5EF4-FFF2-40B4-BE49-F238E27FC236}">
                <a16:creationId xmlns:a16="http://schemas.microsoft.com/office/drawing/2014/main" id="{BE079B0C-0AEF-6DF3-F28B-B533791416A8}"/>
              </a:ext>
            </a:extLst>
          </p:cNvPr>
          <p:cNvSpPr txBox="1"/>
          <p:nvPr/>
        </p:nvSpPr>
        <p:spPr>
          <a:xfrm>
            <a:off x="4810369" y="4739640"/>
            <a:ext cx="2774349" cy="369332"/>
          </a:xfrm>
          <a:prstGeom prst="rect">
            <a:avLst/>
          </a:prstGeom>
          <a:noFill/>
        </p:spPr>
        <p:txBody>
          <a:bodyPr wrap="none" rtlCol="0">
            <a:spAutoFit/>
          </a:bodyPr>
          <a:lstStyle/>
          <a:p>
            <a:r>
              <a:rPr lang="fr-FR" dirty="0"/>
              <a:t>Data collection: </a:t>
            </a:r>
            <a:r>
              <a:rPr lang="fr-FR" b="1" i="1" dirty="0" err="1"/>
              <a:t>achieved</a:t>
            </a:r>
            <a:endParaRPr lang="fr-FR" b="1" i="1" dirty="0"/>
          </a:p>
        </p:txBody>
      </p:sp>
      <p:pic>
        <p:nvPicPr>
          <p:cNvPr id="17" name="Graphique 16" descr="Statistiques contour">
            <a:extLst>
              <a:ext uri="{FF2B5EF4-FFF2-40B4-BE49-F238E27FC236}">
                <a16:creationId xmlns:a16="http://schemas.microsoft.com/office/drawing/2014/main" id="{D8070BF9-4728-244D-2548-1D7AA07068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2289" y="2632079"/>
            <a:ext cx="2296996" cy="2029013"/>
          </a:xfrm>
          <a:prstGeom prst="rect">
            <a:avLst/>
          </a:prstGeom>
        </p:spPr>
      </p:pic>
      <p:sp>
        <p:nvSpPr>
          <p:cNvPr id="18" name="ZoneTexte 17">
            <a:extLst>
              <a:ext uri="{FF2B5EF4-FFF2-40B4-BE49-F238E27FC236}">
                <a16:creationId xmlns:a16="http://schemas.microsoft.com/office/drawing/2014/main" id="{A9D9EF2B-37E6-777B-5D67-BDA436C737B5}"/>
              </a:ext>
            </a:extLst>
          </p:cNvPr>
          <p:cNvSpPr txBox="1"/>
          <p:nvPr/>
        </p:nvSpPr>
        <p:spPr>
          <a:xfrm>
            <a:off x="8288772" y="4739640"/>
            <a:ext cx="3550396" cy="369332"/>
          </a:xfrm>
          <a:prstGeom prst="rect">
            <a:avLst/>
          </a:prstGeom>
          <a:noFill/>
        </p:spPr>
        <p:txBody>
          <a:bodyPr wrap="none" rtlCol="0">
            <a:spAutoFit/>
          </a:bodyPr>
          <a:lstStyle/>
          <a:p>
            <a:r>
              <a:rPr lang="fr-FR" dirty="0"/>
              <a:t>Data </a:t>
            </a:r>
            <a:r>
              <a:rPr lang="fr-FR" dirty="0" err="1"/>
              <a:t>analysis</a:t>
            </a:r>
            <a:r>
              <a:rPr lang="fr-FR" dirty="0"/>
              <a:t>/</a:t>
            </a:r>
            <a:r>
              <a:rPr lang="fr-FR" dirty="0" err="1"/>
              <a:t>results</a:t>
            </a:r>
            <a:r>
              <a:rPr lang="fr-FR" dirty="0"/>
              <a:t>: </a:t>
            </a:r>
            <a:r>
              <a:rPr lang="fr-FR" b="1" i="1" dirty="0" err="1"/>
              <a:t>processing</a:t>
            </a:r>
            <a:endParaRPr lang="fr-FR" b="1" i="1" dirty="0"/>
          </a:p>
        </p:txBody>
      </p:sp>
      <p:sp>
        <p:nvSpPr>
          <p:cNvPr id="2" name="Espace réservé du numéro de diapositive 1">
            <a:extLst>
              <a:ext uri="{FF2B5EF4-FFF2-40B4-BE49-F238E27FC236}">
                <a16:creationId xmlns:a16="http://schemas.microsoft.com/office/drawing/2014/main" id="{8EF7EA1F-D66E-7698-49F6-4768411588C1}"/>
              </a:ext>
            </a:extLst>
          </p:cNvPr>
          <p:cNvSpPr>
            <a:spLocks noGrp="1"/>
          </p:cNvSpPr>
          <p:nvPr>
            <p:ph type="sldNum" sz="quarter" idx="12"/>
          </p:nvPr>
        </p:nvSpPr>
        <p:spPr/>
        <p:txBody>
          <a:bodyPr/>
          <a:lstStyle/>
          <a:p>
            <a:fld id="{EFA651F1-E471-C542-9B55-A817B692907E}" type="slidenum">
              <a:rPr lang="fr-FR" smtClean="0"/>
              <a:t>11</a:t>
            </a:fld>
            <a:endParaRPr lang="fr-FR"/>
          </a:p>
        </p:txBody>
      </p:sp>
    </p:spTree>
    <p:extLst>
      <p:ext uri="{BB962C8B-B14F-4D97-AF65-F5344CB8AC3E}">
        <p14:creationId xmlns:p14="http://schemas.microsoft.com/office/powerpoint/2010/main" val="159639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DA893-51CC-E005-BCBF-96724DBEFC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8F3B83-25DC-24AF-D679-99AE26F1E657}"/>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a:solidFill>
                  <a:schemeClr val="bg2"/>
                </a:solidFill>
                <a:latin typeface="Avenir Book" panose="02000503020000020003" pitchFamily="2" charset="0"/>
              </a:rPr>
              <a:t>Conclusion</a:t>
            </a:r>
            <a:endParaRPr lang="fr-FR" sz="2400" b="1" dirty="0">
              <a:solidFill>
                <a:schemeClr val="bg2"/>
              </a:solidFill>
              <a:latin typeface="Avenir Book" panose="02000503020000020003" pitchFamily="2" charset="0"/>
            </a:endParaRPr>
          </a:p>
        </p:txBody>
      </p:sp>
      <p:pic>
        <p:nvPicPr>
          <p:cNvPr id="13" name="Picture 2" descr="Vettoriale Stock house with garden icon. Element of landscape illustration.  Premium quality graphic design icon. Signs and symbols collection icon for  websites, web design, mobile app | Adobe Stock">
            <a:extLst>
              <a:ext uri="{FF2B5EF4-FFF2-40B4-BE49-F238E27FC236}">
                <a16:creationId xmlns:a16="http://schemas.microsoft.com/office/drawing/2014/main" id="{94EB3BF4-3959-1210-619E-EAEFDEBFC880}"/>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804" t="29684" r="23264" b="31436"/>
          <a:stretch/>
        </p:blipFill>
        <p:spPr bwMode="auto">
          <a:xfrm>
            <a:off x="1230475" y="2191635"/>
            <a:ext cx="1925661" cy="141440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41549387-8E93-CE20-F632-ECDD26C0B0BA}"/>
              </a:ext>
            </a:extLst>
          </p:cNvPr>
          <p:cNvGrpSpPr/>
          <p:nvPr/>
        </p:nvGrpSpPr>
        <p:grpSpPr>
          <a:xfrm>
            <a:off x="4597206" y="3244174"/>
            <a:ext cx="3133678" cy="1685307"/>
            <a:chOff x="7726459" y="4119820"/>
            <a:chExt cx="3133678" cy="1685307"/>
          </a:xfrm>
        </p:grpSpPr>
        <p:cxnSp>
          <p:nvCxnSpPr>
            <p:cNvPr id="16" name="Connecteur droit 15">
              <a:extLst>
                <a:ext uri="{FF2B5EF4-FFF2-40B4-BE49-F238E27FC236}">
                  <a16:creationId xmlns:a16="http://schemas.microsoft.com/office/drawing/2014/main" id="{AC0AF2CF-150C-0088-57C6-75E9136604BA}"/>
                </a:ext>
              </a:extLst>
            </p:cNvPr>
            <p:cNvCxnSpPr>
              <a:cxnSpLocks/>
            </p:cNvCxnSpPr>
            <p:nvPr/>
          </p:nvCxnSpPr>
          <p:spPr>
            <a:xfrm>
              <a:off x="8501322" y="4485613"/>
              <a:ext cx="1480490" cy="0"/>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06744EB6-C920-AB0F-885A-8F211CF623F5}"/>
                </a:ext>
              </a:extLst>
            </p:cNvPr>
            <p:cNvCxnSpPr/>
            <p:nvPr/>
          </p:nvCxnSpPr>
          <p:spPr>
            <a:xfrm>
              <a:off x="8906416" y="4126621"/>
              <a:ext cx="0" cy="775837"/>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E8F63D07-0C04-C73B-5744-E8FE3483854D}"/>
                </a:ext>
              </a:extLst>
            </p:cNvPr>
            <p:cNvCxnSpPr/>
            <p:nvPr/>
          </p:nvCxnSpPr>
          <p:spPr>
            <a:xfrm>
              <a:off x="9293299" y="4126621"/>
              <a:ext cx="0" cy="775837"/>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443DFAD2-7D79-1656-0BE3-A0F5BEF6A7BD}"/>
                </a:ext>
              </a:extLst>
            </p:cNvPr>
            <p:cNvCxnSpPr/>
            <p:nvPr/>
          </p:nvCxnSpPr>
          <p:spPr>
            <a:xfrm>
              <a:off x="9648717" y="4126621"/>
              <a:ext cx="0" cy="775837"/>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5" name="Connecteur droit 24">
              <a:extLst>
                <a:ext uri="{FF2B5EF4-FFF2-40B4-BE49-F238E27FC236}">
                  <a16:creationId xmlns:a16="http://schemas.microsoft.com/office/drawing/2014/main" id="{8CD4EFD5-260C-EE2D-5B18-819012A27CA5}"/>
                </a:ext>
              </a:extLst>
            </p:cNvPr>
            <p:cNvCxnSpPr/>
            <p:nvPr/>
          </p:nvCxnSpPr>
          <p:spPr>
            <a:xfrm>
              <a:off x="9981812" y="4119820"/>
              <a:ext cx="0" cy="775837"/>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AEFC83E8-A17D-1178-94DD-AFADC5A72C63}"/>
                </a:ext>
              </a:extLst>
            </p:cNvPr>
            <p:cNvCxnSpPr/>
            <p:nvPr/>
          </p:nvCxnSpPr>
          <p:spPr>
            <a:xfrm>
              <a:off x="8506086" y="4126621"/>
              <a:ext cx="0" cy="775837"/>
            </a:xfrm>
            <a:prstGeom prst="line">
              <a:avLst/>
            </a:prstGeom>
            <a:ln w="63500">
              <a:solidFill>
                <a:schemeClr val="accent6"/>
              </a:solidFill>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B684F640-81A2-F651-EDD4-47F0E9AFBF39}"/>
                </a:ext>
              </a:extLst>
            </p:cNvPr>
            <p:cNvSpPr txBox="1"/>
            <p:nvPr/>
          </p:nvSpPr>
          <p:spPr>
            <a:xfrm>
              <a:off x="7726459" y="5343462"/>
              <a:ext cx="3133678" cy="461665"/>
            </a:xfrm>
            <a:prstGeom prst="rect">
              <a:avLst/>
            </a:prstGeom>
            <a:noFill/>
          </p:spPr>
          <p:txBody>
            <a:bodyPr wrap="none" rtlCol="0">
              <a:spAutoFit/>
            </a:bodyPr>
            <a:lstStyle/>
            <a:p>
              <a:pPr algn="ctr"/>
              <a:r>
                <a:rPr lang="fr-FR" sz="2400" i="1" dirty="0">
                  <a:solidFill>
                    <a:schemeClr val="accent6"/>
                  </a:solidFill>
                </a:rPr>
                <a:t>Longitudinal follow-up</a:t>
              </a:r>
            </a:p>
          </p:txBody>
        </p:sp>
        <p:cxnSp>
          <p:nvCxnSpPr>
            <p:cNvPr id="29" name="Connecteur droit avec flèche 28">
              <a:extLst>
                <a:ext uri="{FF2B5EF4-FFF2-40B4-BE49-F238E27FC236}">
                  <a16:creationId xmlns:a16="http://schemas.microsoft.com/office/drawing/2014/main" id="{E7D20D21-F2AB-DEEC-D0D1-D904B19A24ED}"/>
                </a:ext>
              </a:extLst>
            </p:cNvPr>
            <p:cNvCxnSpPr/>
            <p:nvPr/>
          </p:nvCxnSpPr>
          <p:spPr>
            <a:xfrm>
              <a:off x="8321846" y="5119559"/>
              <a:ext cx="1942905" cy="0"/>
            </a:xfrm>
            <a:prstGeom prst="straightConnector1">
              <a:avLst/>
            </a:prstGeom>
            <a:ln w="79375">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pic>
        <p:nvPicPr>
          <p:cNvPr id="43" name="Graphique 42" descr="Bâtiment avec un remplissage uni">
            <a:extLst>
              <a:ext uri="{FF2B5EF4-FFF2-40B4-BE49-F238E27FC236}">
                <a16:creationId xmlns:a16="http://schemas.microsoft.com/office/drawing/2014/main" id="{2BD3C2D7-0897-357F-25C0-50D6DBEBDB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3844" y="2544005"/>
            <a:ext cx="1287034" cy="1287034"/>
          </a:xfrm>
          <a:prstGeom prst="rect">
            <a:avLst/>
          </a:prstGeom>
        </p:spPr>
      </p:pic>
      <p:pic>
        <p:nvPicPr>
          <p:cNvPr id="44" name="Picture 2" descr="Vettoriale Stock house with garden icon. Element of landscape illustration.  Premium quality graphic design icon. Signs and symbols collection icon for  websites, web design, mobile app | Adobe Stock">
            <a:extLst>
              <a:ext uri="{FF2B5EF4-FFF2-40B4-BE49-F238E27FC236}">
                <a16:creationId xmlns:a16="http://schemas.microsoft.com/office/drawing/2014/main" id="{64501B2C-EAEA-2CF8-24B6-361464AB3AF0}"/>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804" t="29684" r="23264" b="31436"/>
          <a:stretch/>
        </p:blipFill>
        <p:spPr bwMode="auto">
          <a:xfrm>
            <a:off x="10033107" y="3993237"/>
            <a:ext cx="1680442" cy="1234290"/>
          </a:xfrm>
          <a:prstGeom prst="rect">
            <a:avLst/>
          </a:prstGeom>
          <a:noFill/>
          <a:extLst>
            <a:ext uri="{909E8E84-426E-40DD-AFC4-6F175D3DCCD1}">
              <a14:hiddenFill xmlns:a14="http://schemas.microsoft.com/office/drawing/2010/main">
                <a:solidFill>
                  <a:srgbClr val="FFFFFF"/>
                </a:solidFill>
              </a14:hiddenFill>
            </a:ext>
          </a:extLst>
        </p:spPr>
      </p:pic>
      <p:pic>
        <p:nvPicPr>
          <p:cNvPr id="45" name="Graphique 44" descr="Logement avec un remplissage uni">
            <a:extLst>
              <a:ext uri="{FF2B5EF4-FFF2-40B4-BE49-F238E27FC236}">
                <a16:creationId xmlns:a16="http://schemas.microsoft.com/office/drawing/2014/main" id="{27D16EE1-2F81-6126-0CCB-4AD120D6F0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30729" y="2486366"/>
            <a:ext cx="1128242" cy="1344673"/>
          </a:xfrm>
          <a:prstGeom prst="rect">
            <a:avLst/>
          </a:prstGeom>
        </p:spPr>
      </p:pic>
      <p:pic>
        <p:nvPicPr>
          <p:cNvPr id="47" name="Graphique 46" descr="Ville avec un remplissage uni">
            <a:extLst>
              <a:ext uri="{FF2B5EF4-FFF2-40B4-BE49-F238E27FC236}">
                <a16:creationId xmlns:a16="http://schemas.microsoft.com/office/drawing/2014/main" id="{81FEBDB8-6BFF-1001-F08F-33B463B4D2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45494" y="3922153"/>
            <a:ext cx="1487613" cy="1487613"/>
          </a:xfrm>
          <a:prstGeom prst="rect">
            <a:avLst/>
          </a:prstGeom>
        </p:spPr>
      </p:pic>
      <p:pic>
        <p:nvPicPr>
          <p:cNvPr id="48" name="Image 47" descr="icône de glyphe noir de sommeil. personne qui dort profondément dans son  lit. banale vie humaine quotidienne. mode de vie sain, habitudes, sommeil.  symbole de la silhouette sur l'espace blanc. illustration vectorielle">
            <a:extLst>
              <a:ext uri="{FF2B5EF4-FFF2-40B4-BE49-F238E27FC236}">
                <a16:creationId xmlns:a16="http://schemas.microsoft.com/office/drawing/2014/main" id="{02440831-42AD-C142-C974-6419031473CB}"/>
              </a:ext>
            </a:extLst>
          </p:cNvPr>
          <p:cNvPicPr>
            <a:picLocks noChangeAspect="1"/>
          </p:cNvPicPr>
          <p:nvPr/>
        </p:nvPicPr>
        <p:blipFill>
          <a:blip r:embed="rId10">
            <a:duotone>
              <a:schemeClr val="accent6">
                <a:shade val="45000"/>
                <a:satMod val="135000"/>
              </a:schemeClr>
              <a:prstClr val="white"/>
            </a:duotone>
          </a:blip>
          <a:srcRect l="24235" t="16470" r="22353" b="20235"/>
          <a:stretch/>
        </p:blipFill>
        <p:spPr>
          <a:xfrm flipH="1">
            <a:off x="1044631" y="3947772"/>
            <a:ext cx="1122979" cy="1436377"/>
          </a:xfrm>
          <a:prstGeom prst="rect">
            <a:avLst/>
          </a:prstGeom>
        </p:spPr>
      </p:pic>
      <p:pic>
        <p:nvPicPr>
          <p:cNvPr id="49" name="Graphique 48" descr="Corde à sauter avec un remplissage uni">
            <a:extLst>
              <a:ext uri="{FF2B5EF4-FFF2-40B4-BE49-F238E27FC236}">
                <a16:creationId xmlns:a16="http://schemas.microsoft.com/office/drawing/2014/main" id="{FB6688CD-0582-D159-6C60-9DAA8E0AD3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2473879" y="4095842"/>
            <a:ext cx="1122980" cy="1146230"/>
          </a:xfrm>
          <a:prstGeom prst="rect">
            <a:avLst/>
          </a:prstGeom>
        </p:spPr>
      </p:pic>
      <p:sp>
        <p:nvSpPr>
          <p:cNvPr id="50" name="Rectangle : coins arrondis 49">
            <a:extLst>
              <a:ext uri="{FF2B5EF4-FFF2-40B4-BE49-F238E27FC236}">
                <a16:creationId xmlns:a16="http://schemas.microsoft.com/office/drawing/2014/main" id="{41AA12BC-187C-AF17-A4DD-621422EACA77}"/>
              </a:ext>
            </a:extLst>
          </p:cNvPr>
          <p:cNvSpPr/>
          <p:nvPr/>
        </p:nvSpPr>
        <p:spPr>
          <a:xfrm>
            <a:off x="565617" y="1928561"/>
            <a:ext cx="3337511" cy="4038421"/>
          </a:xfrm>
          <a:prstGeom prst="roundRect">
            <a:avLst/>
          </a:prstGeom>
          <a:noFill/>
          <a:ln w="38100">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fr-FR" sz="2000" b="1" dirty="0">
              <a:solidFill>
                <a:schemeClr val="bg1"/>
              </a:solidFill>
            </a:endParaRPr>
          </a:p>
        </p:txBody>
      </p:sp>
      <p:sp>
        <p:nvSpPr>
          <p:cNvPr id="53" name="Rectangle : coins arrondis 52">
            <a:extLst>
              <a:ext uri="{FF2B5EF4-FFF2-40B4-BE49-F238E27FC236}">
                <a16:creationId xmlns:a16="http://schemas.microsoft.com/office/drawing/2014/main" id="{76E80A5B-165E-1D60-5974-F8BC263C046F}"/>
              </a:ext>
            </a:extLst>
          </p:cNvPr>
          <p:cNvSpPr/>
          <p:nvPr/>
        </p:nvSpPr>
        <p:spPr>
          <a:xfrm>
            <a:off x="4462470" y="1928561"/>
            <a:ext cx="3337511" cy="4038421"/>
          </a:xfrm>
          <a:prstGeom prst="roundRect">
            <a:avLst/>
          </a:prstGeom>
          <a:noFill/>
          <a:ln w="38100">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fr-FR" sz="2000" b="1" dirty="0">
              <a:solidFill>
                <a:schemeClr val="bg1"/>
              </a:solidFill>
            </a:endParaRPr>
          </a:p>
        </p:txBody>
      </p:sp>
      <p:sp>
        <p:nvSpPr>
          <p:cNvPr id="54" name="Rectangle : coins arrondis 53">
            <a:extLst>
              <a:ext uri="{FF2B5EF4-FFF2-40B4-BE49-F238E27FC236}">
                <a16:creationId xmlns:a16="http://schemas.microsoft.com/office/drawing/2014/main" id="{631CD4C3-5674-D1D4-0D23-9D85BCCBB9A2}"/>
              </a:ext>
            </a:extLst>
          </p:cNvPr>
          <p:cNvSpPr/>
          <p:nvPr/>
        </p:nvSpPr>
        <p:spPr>
          <a:xfrm>
            <a:off x="8452190" y="1928561"/>
            <a:ext cx="3349198" cy="4038421"/>
          </a:xfrm>
          <a:prstGeom prst="roundRect">
            <a:avLst/>
          </a:prstGeom>
          <a:noFill/>
          <a:ln w="38100">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fr-FR" sz="2000" b="1" dirty="0">
              <a:solidFill>
                <a:schemeClr val="bg1"/>
              </a:solidFill>
            </a:endParaRPr>
          </a:p>
        </p:txBody>
      </p:sp>
      <p:sp>
        <p:nvSpPr>
          <p:cNvPr id="2" name="Espace réservé du numéro de diapositive 1">
            <a:extLst>
              <a:ext uri="{FF2B5EF4-FFF2-40B4-BE49-F238E27FC236}">
                <a16:creationId xmlns:a16="http://schemas.microsoft.com/office/drawing/2014/main" id="{3CA36EBF-C109-DAE0-5E1A-CDD36C00759D}"/>
              </a:ext>
            </a:extLst>
          </p:cNvPr>
          <p:cNvSpPr>
            <a:spLocks noGrp="1"/>
          </p:cNvSpPr>
          <p:nvPr>
            <p:ph type="sldNum" sz="quarter" idx="12"/>
          </p:nvPr>
        </p:nvSpPr>
        <p:spPr/>
        <p:txBody>
          <a:bodyPr/>
          <a:lstStyle/>
          <a:p>
            <a:fld id="{EFA651F1-E471-C542-9B55-A817B692907E}" type="slidenum">
              <a:rPr lang="fr-FR" smtClean="0"/>
              <a:t>12</a:t>
            </a:fld>
            <a:endParaRPr lang="fr-FR"/>
          </a:p>
        </p:txBody>
      </p:sp>
    </p:spTree>
    <p:extLst>
      <p:ext uri="{BB962C8B-B14F-4D97-AF65-F5344CB8AC3E}">
        <p14:creationId xmlns:p14="http://schemas.microsoft.com/office/powerpoint/2010/main" val="21905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22C98-AE29-8039-4C4C-32CEBADBEEBD}"/>
            </a:ext>
          </a:extLst>
        </p:cNvPr>
        <p:cNvGrpSpPr/>
        <p:nvPr/>
      </p:nvGrpSpPr>
      <p:grpSpPr>
        <a:xfrm>
          <a:off x="0" y="0"/>
          <a:ext cx="0" cy="0"/>
          <a:chOff x="0" y="0"/>
          <a:chExt cx="0" cy="0"/>
        </a:xfrm>
      </p:grpSpPr>
      <p:sp>
        <p:nvSpPr>
          <p:cNvPr id="22" name="Espace réservé du numéro de diapositive 21">
            <a:extLst>
              <a:ext uri="{FF2B5EF4-FFF2-40B4-BE49-F238E27FC236}">
                <a16:creationId xmlns:a16="http://schemas.microsoft.com/office/drawing/2014/main" id="{427B8FF5-ADBA-A7D8-EDCC-00B943E73E31}"/>
              </a:ext>
            </a:extLst>
          </p:cNvPr>
          <p:cNvSpPr>
            <a:spLocks noGrp="1"/>
          </p:cNvSpPr>
          <p:nvPr>
            <p:ph type="sldNum" sz="quarter" idx="12"/>
          </p:nvPr>
        </p:nvSpPr>
        <p:spPr>
          <a:xfrm>
            <a:off x="9113566" y="6463266"/>
            <a:ext cx="2743200" cy="365125"/>
          </a:xfrm>
        </p:spPr>
        <p:txBody>
          <a:bodyPr/>
          <a:lstStyle/>
          <a:p>
            <a:fld id="{BB71302D-F1E9-F546-9F6A-780ABED9B931}" type="slidenum">
              <a:rPr lang="fr-FR" smtClean="0">
                <a:solidFill>
                  <a:schemeClr val="bg1"/>
                </a:solidFill>
              </a:rPr>
              <a:t>13</a:t>
            </a:fld>
            <a:endParaRPr lang="fr-FR" dirty="0">
              <a:solidFill>
                <a:schemeClr val="bg1"/>
              </a:solidFill>
            </a:endParaRPr>
          </a:p>
        </p:txBody>
      </p:sp>
      <p:pic>
        <p:nvPicPr>
          <p:cNvPr id="17" name="Graphique 16" descr="Adresse de courrier contour">
            <a:extLst>
              <a:ext uri="{FF2B5EF4-FFF2-40B4-BE49-F238E27FC236}">
                <a16:creationId xmlns:a16="http://schemas.microsoft.com/office/drawing/2014/main" id="{0C205BAB-D86D-5F77-1F70-1C33AFD52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925" y="3565898"/>
            <a:ext cx="914400" cy="914400"/>
          </a:xfrm>
          <a:prstGeom prst="rect">
            <a:avLst/>
          </a:prstGeom>
        </p:spPr>
      </p:pic>
      <p:sp>
        <p:nvSpPr>
          <p:cNvPr id="18" name="ZoneTexte 17">
            <a:extLst>
              <a:ext uri="{FF2B5EF4-FFF2-40B4-BE49-F238E27FC236}">
                <a16:creationId xmlns:a16="http://schemas.microsoft.com/office/drawing/2014/main" id="{4976F120-CFE0-66BE-27FE-4C8C0DDBB4F8}"/>
              </a:ext>
            </a:extLst>
          </p:cNvPr>
          <p:cNvSpPr txBox="1"/>
          <p:nvPr/>
        </p:nvSpPr>
        <p:spPr>
          <a:xfrm>
            <a:off x="2923308" y="3931396"/>
            <a:ext cx="3670236" cy="400110"/>
          </a:xfrm>
          <a:prstGeom prst="rect">
            <a:avLst/>
          </a:prstGeom>
          <a:noFill/>
        </p:spPr>
        <p:txBody>
          <a:bodyPr wrap="none" rtlCol="0">
            <a:spAutoFit/>
          </a:bodyPr>
          <a:lstStyle/>
          <a:p>
            <a:r>
              <a:rPr lang="fr-FR" sz="2000" dirty="0">
                <a:solidFill>
                  <a:schemeClr val="accent6"/>
                </a:solidFill>
                <a:hlinkClick r:id="rId5">
                  <a:extLst>
                    <a:ext uri="{A12FA001-AC4F-418D-AE19-62706E023703}">
                      <ahyp:hlinkClr xmlns:ahyp="http://schemas.microsoft.com/office/drawing/2018/hyperlinkcolor" val="tx"/>
                    </a:ext>
                  </a:extLst>
                </a:hlinkClick>
              </a:rPr>
              <a:t>maelle.scouvemont@uliege.be</a:t>
            </a:r>
            <a:r>
              <a:rPr lang="fr-FR" sz="2000" dirty="0">
                <a:solidFill>
                  <a:schemeClr val="accent6"/>
                </a:solidFill>
              </a:rPr>
              <a:t> </a:t>
            </a:r>
          </a:p>
        </p:txBody>
      </p:sp>
      <p:pic>
        <p:nvPicPr>
          <p:cNvPr id="28" name="Graphique 27" descr="Orientation avec un remplissage uni">
            <a:extLst>
              <a:ext uri="{FF2B5EF4-FFF2-40B4-BE49-F238E27FC236}">
                <a16:creationId xmlns:a16="http://schemas.microsoft.com/office/drawing/2014/main" id="{E3EFD0C3-C0D8-2EF7-1A2F-45B41FFF0B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925" y="1491195"/>
            <a:ext cx="914400" cy="914400"/>
          </a:xfrm>
          <a:prstGeom prst="rect">
            <a:avLst/>
          </a:prstGeom>
        </p:spPr>
      </p:pic>
      <p:sp>
        <p:nvSpPr>
          <p:cNvPr id="29" name="ZoneTexte 28">
            <a:extLst>
              <a:ext uri="{FF2B5EF4-FFF2-40B4-BE49-F238E27FC236}">
                <a16:creationId xmlns:a16="http://schemas.microsoft.com/office/drawing/2014/main" id="{DCFDBDB4-92F7-2BD6-13C9-674201677626}"/>
              </a:ext>
            </a:extLst>
          </p:cNvPr>
          <p:cNvSpPr txBox="1"/>
          <p:nvPr/>
        </p:nvSpPr>
        <p:spPr>
          <a:xfrm>
            <a:off x="2923308" y="1266969"/>
            <a:ext cx="8305801" cy="1938992"/>
          </a:xfrm>
          <a:prstGeom prst="rect">
            <a:avLst/>
          </a:prstGeom>
          <a:noFill/>
        </p:spPr>
        <p:txBody>
          <a:bodyPr wrap="square" rtlCol="0">
            <a:spAutoFit/>
          </a:bodyPr>
          <a:lstStyle/>
          <a:p>
            <a:r>
              <a:rPr lang="fr-BE" sz="2000" b="0" i="0" dirty="0">
                <a:solidFill>
                  <a:schemeClr val="accent6"/>
                </a:solidFill>
                <a:effectLst/>
                <a:latin typeface="Source Sans Pro" panose="020B0503030403020204" pitchFamily="34" charset="0"/>
              </a:rPr>
              <a:t>Maëlle Scouvemont – PhD </a:t>
            </a:r>
            <a:r>
              <a:rPr lang="fr-BE" sz="2000" b="0" i="0" dirty="0" err="1">
                <a:solidFill>
                  <a:schemeClr val="accent6"/>
                </a:solidFill>
                <a:effectLst/>
                <a:latin typeface="Source Sans Pro" panose="020B0503030403020204" pitchFamily="34" charset="0"/>
              </a:rPr>
              <a:t>student</a:t>
            </a:r>
            <a:endParaRPr lang="fr-BE" sz="2000" b="0" i="0" dirty="0">
              <a:solidFill>
                <a:schemeClr val="accent6"/>
              </a:solidFill>
              <a:effectLst/>
              <a:latin typeface="Source Sans Pro" panose="020B0503030403020204" pitchFamily="34" charset="0"/>
            </a:endParaRPr>
          </a:p>
          <a:p>
            <a:r>
              <a:rPr lang="fr-BE" sz="2000" b="0" i="0" dirty="0">
                <a:solidFill>
                  <a:schemeClr val="accent6"/>
                </a:solidFill>
                <a:effectLst/>
                <a:latin typeface="Source Sans Pro" panose="020B0503030403020204" pitchFamily="34" charset="0"/>
              </a:rPr>
              <a:t>Bât. B23 Santé publique, Epidémiologie et Economie de la santé</a:t>
            </a:r>
            <a:br>
              <a:rPr lang="fr-BE" sz="2000" dirty="0">
                <a:solidFill>
                  <a:schemeClr val="accent6"/>
                </a:solidFill>
              </a:rPr>
            </a:br>
            <a:r>
              <a:rPr lang="fr-BE" sz="2000" b="0" i="0" dirty="0">
                <a:solidFill>
                  <a:schemeClr val="accent6"/>
                </a:solidFill>
                <a:effectLst/>
                <a:latin typeface="Source Sans Pro" panose="020B0503030403020204" pitchFamily="34" charset="0"/>
              </a:rPr>
              <a:t>Quartier Hôpital</a:t>
            </a:r>
            <a:br>
              <a:rPr lang="fr-BE" sz="2000" dirty="0">
                <a:solidFill>
                  <a:schemeClr val="accent6"/>
                </a:solidFill>
              </a:rPr>
            </a:br>
            <a:r>
              <a:rPr lang="fr-BE" sz="2000" b="0" i="0" dirty="0">
                <a:solidFill>
                  <a:schemeClr val="accent6"/>
                </a:solidFill>
                <a:effectLst/>
                <a:latin typeface="Source Sans Pro" panose="020B0503030403020204" pitchFamily="34" charset="0"/>
              </a:rPr>
              <a:t>avenue Hippocrate 13</a:t>
            </a:r>
            <a:br>
              <a:rPr lang="fr-BE" sz="2000" dirty="0">
                <a:solidFill>
                  <a:schemeClr val="accent6"/>
                </a:solidFill>
              </a:rPr>
            </a:br>
            <a:r>
              <a:rPr lang="fr-BE" sz="2000" b="0" i="0" dirty="0">
                <a:solidFill>
                  <a:schemeClr val="accent6"/>
                </a:solidFill>
                <a:effectLst/>
                <a:latin typeface="Source Sans Pro" panose="020B0503030403020204" pitchFamily="34" charset="0"/>
              </a:rPr>
              <a:t>4000 Liège 1</a:t>
            </a:r>
            <a:br>
              <a:rPr lang="fr-BE" sz="2000" dirty="0">
                <a:solidFill>
                  <a:schemeClr val="accent6"/>
                </a:solidFill>
              </a:rPr>
            </a:br>
            <a:r>
              <a:rPr lang="fr-BE" sz="2000" b="0" i="0" dirty="0">
                <a:solidFill>
                  <a:schemeClr val="accent6"/>
                </a:solidFill>
                <a:effectLst/>
                <a:latin typeface="Source Sans Pro" panose="020B0503030403020204" pitchFamily="34" charset="0"/>
              </a:rPr>
              <a:t>Belgique</a:t>
            </a:r>
            <a:endParaRPr lang="fr-FR" sz="2000" dirty="0">
              <a:solidFill>
                <a:schemeClr val="accent6"/>
              </a:solidFill>
            </a:endParaRPr>
          </a:p>
        </p:txBody>
      </p:sp>
      <p:sp>
        <p:nvSpPr>
          <p:cNvPr id="4" name="ZoneTexte 3">
            <a:extLst>
              <a:ext uri="{FF2B5EF4-FFF2-40B4-BE49-F238E27FC236}">
                <a16:creationId xmlns:a16="http://schemas.microsoft.com/office/drawing/2014/main" id="{D9C2A1A6-6F60-DCD4-2980-ADDE748CDFA0}"/>
              </a:ext>
            </a:extLst>
          </p:cNvPr>
          <p:cNvSpPr txBox="1"/>
          <p:nvPr/>
        </p:nvSpPr>
        <p:spPr>
          <a:xfrm>
            <a:off x="2923308" y="5467920"/>
            <a:ext cx="2849880" cy="400110"/>
          </a:xfrm>
          <a:prstGeom prst="rect">
            <a:avLst/>
          </a:prstGeom>
          <a:noFill/>
        </p:spPr>
        <p:txBody>
          <a:bodyPr wrap="square" rtlCol="0">
            <a:spAutoFit/>
          </a:bodyPr>
          <a:lstStyle/>
          <a:p>
            <a:r>
              <a:rPr lang="fr-FR" sz="2000" dirty="0">
                <a:solidFill>
                  <a:schemeClr val="accent6"/>
                </a:solidFill>
              </a:rPr>
              <a:t>0009-0003-7945-7213</a:t>
            </a:r>
          </a:p>
        </p:txBody>
      </p:sp>
      <p:sp>
        <p:nvSpPr>
          <p:cNvPr id="5" name="Rectangle 4">
            <a:extLst>
              <a:ext uri="{FF2B5EF4-FFF2-40B4-BE49-F238E27FC236}">
                <a16:creationId xmlns:a16="http://schemas.microsoft.com/office/drawing/2014/main" id="{B9CB9AC5-F3EE-FC02-E7E0-A2CFB4500707}"/>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Contacts</a:t>
            </a:r>
          </a:p>
        </p:txBody>
      </p:sp>
      <p:sp>
        <p:nvSpPr>
          <p:cNvPr id="8" name="ZoneTexte 7">
            <a:extLst>
              <a:ext uri="{FF2B5EF4-FFF2-40B4-BE49-F238E27FC236}">
                <a16:creationId xmlns:a16="http://schemas.microsoft.com/office/drawing/2014/main" id="{05F2C6ED-6B12-4DA3-7CE9-5831E8BC628F}"/>
              </a:ext>
            </a:extLst>
          </p:cNvPr>
          <p:cNvSpPr txBox="1"/>
          <p:nvPr/>
        </p:nvSpPr>
        <p:spPr>
          <a:xfrm>
            <a:off x="982370" y="5406365"/>
            <a:ext cx="1249509" cy="523220"/>
          </a:xfrm>
          <a:prstGeom prst="rect">
            <a:avLst/>
          </a:prstGeom>
          <a:noFill/>
        </p:spPr>
        <p:txBody>
          <a:bodyPr wrap="none" rtlCol="0">
            <a:spAutoFit/>
          </a:bodyPr>
          <a:lstStyle/>
          <a:p>
            <a:r>
              <a:rPr lang="fr-FR" sz="2800" dirty="0">
                <a:solidFill>
                  <a:schemeClr val="tx2"/>
                </a:solidFill>
              </a:rPr>
              <a:t>ORC</a:t>
            </a:r>
            <a:r>
              <a:rPr lang="fr-FR" sz="2800" dirty="0">
                <a:solidFill>
                  <a:srgbClr val="92D050"/>
                </a:solidFill>
              </a:rPr>
              <a:t>ID</a:t>
            </a:r>
          </a:p>
        </p:txBody>
      </p:sp>
    </p:spTree>
    <p:extLst>
      <p:ext uri="{BB962C8B-B14F-4D97-AF65-F5344CB8AC3E}">
        <p14:creationId xmlns:p14="http://schemas.microsoft.com/office/powerpoint/2010/main" val="460581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C2CA22-462E-746E-AD99-07CD9EFE7707}"/>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err="1">
                <a:solidFill>
                  <a:schemeClr val="bg2"/>
                </a:solidFill>
                <a:latin typeface="Avenir Book" panose="02000503020000020003" pitchFamily="2" charset="0"/>
              </a:rPr>
              <a:t>Context</a:t>
            </a:r>
            <a:endParaRPr lang="fr-FR" sz="2400" b="1" dirty="0">
              <a:solidFill>
                <a:schemeClr val="bg2"/>
              </a:solidFill>
              <a:latin typeface="Avenir Book" panose="02000503020000020003" pitchFamily="2" charset="0"/>
            </a:endParaRPr>
          </a:p>
        </p:txBody>
      </p:sp>
      <p:sp>
        <p:nvSpPr>
          <p:cNvPr id="7" name="Titre 1">
            <a:extLst>
              <a:ext uri="{FF2B5EF4-FFF2-40B4-BE49-F238E27FC236}">
                <a16:creationId xmlns:a16="http://schemas.microsoft.com/office/drawing/2014/main" id="{582F3A24-8D29-F1FF-8E6A-6508CBECB796}"/>
              </a:ext>
            </a:extLst>
          </p:cNvPr>
          <p:cNvSpPr txBox="1">
            <a:spLocks/>
          </p:cNvSpPr>
          <p:nvPr/>
        </p:nvSpPr>
        <p:spPr>
          <a:xfrm>
            <a:off x="107526" y="4911498"/>
            <a:ext cx="11945815" cy="4936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Avenir Book" panose="02000503020000020003" pitchFamily="2" charset="0"/>
              </a:rPr>
              <a:t>Evolution in the proportion of people </a:t>
            </a:r>
            <a:r>
              <a:rPr lang="fr-FR" sz="2400" b="1" dirty="0" err="1">
                <a:latin typeface="Avenir Book" panose="02000503020000020003" pitchFamily="2" charset="0"/>
              </a:rPr>
              <a:t>aged</a:t>
            </a:r>
            <a:r>
              <a:rPr lang="fr-FR" sz="2400" b="1" dirty="0">
                <a:latin typeface="Avenir Book" panose="02000503020000020003" pitchFamily="2" charset="0"/>
              </a:rPr>
              <a:t> 65 and over in the EU-27</a:t>
            </a:r>
          </a:p>
        </p:txBody>
      </p:sp>
      <p:graphicFrame>
        <p:nvGraphicFramePr>
          <p:cNvPr id="8" name="Graphique 7">
            <a:extLst>
              <a:ext uri="{FF2B5EF4-FFF2-40B4-BE49-F238E27FC236}">
                <a16:creationId xmlns:a16="http://schemas.microsoft.com/office/drawing/2014/main" id="{8DDADB4D-CF83-C502-95AE-DB35820AA8E4}"/>
              </a:ext>
            </a:extLst>
          </p:cNvPr>
          <p:cNvGraphicFramePr>
            <a:graphicFrameLocks/>
          </p:cNvGraphicFramePr>
          <p:nvPr>
            <p:extLst>
              <p:ext uri="{D42A27DB-BD31-4B8C-83A1-F6EECF244321}">
                <p14:modId xmlns:p14="http://schemas.microsoft.com/office/powerpoint/2010/main" val="1768206625"/>
              </p:ext>
            </p:extLst>
          </p:nvPr>
        </p:nvGraphicFramePr>
        <p:xfrm>
          <a:off x="288463" y="1947549"/>
          <a:ext cx="3486644" cy="24005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D01A9CEC-3801-AF4D-FEC0-E37CE33465B2}"/>
              </a:ext>
            </a:extLst>
          </p:cNvPr>
          <p:cNvGraphicFramePr>
            <a:graphicFrameLocks/>
          </p:cNvGraphicFramePr>
          <p:nvPr>
            <p:extLst>
              <p:ext uri="{D42A27DB-BD31-4B8C-83A1-F6EECF244321}">
                <p14:modId xmlns:p14="http://schemas.microsoft.com/office/powerpoint/2010/main" val="2962186704"/>
              </p:ext>
            </p:extLst>
          </p:nvPr>
        </p:nvGraphicFramePr>
        <p:xfrm>
          <a:off x="4145518" y="1969902"/>
          <a:ext cx="3654781" cy="24290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phique 9">
            <a:extLst>
              <a:ext uri="{FF2B5EF4-FFF2-40B4-BE49-F238E27FC236}">
                <a16:creationId xmlns:a16="http://schemas.microsoft.com/office/drawing/2014/main" id="{3719EC6D-E2F9-4668-91A0-7D93A798BA84}"/>
              </a:ext>
            </a:extLst>
          </p:cNvPr>
          <p:cNvGraphicFramePr>
            <a:graphicFrameLocks/>
          </p:cNvGraphicFramePr>
          <p:nvPr>
            <p:extLst>
              <p:ext uri="{D42A27DB-BD31-4B8C-83A1-F6EECF244321}">
                <p14:modId xmlns:p14="http://schemas.microsoft.com/office/powerpoint/2010/main" val="2705089392"/>
              </p:ext>
            </p:extLst>
          </p:nvPr>
        </p:nvGraphicFramePr>
        <p:xfrm>
          <a:off x="8392038" y="1995871"/>
          <a:ext cx="3140158" cy="2429064"/>
        </p:xfrm>
        <a:graphic>
          <a:graphicData uri="http://schemas.openxmlformats.org/drawingml/2006/chart">
            <c:chart xmlns:c="http://schemas.openxmlformats.org/drawingml/2006/chart" xmlns:r="http://schemas.openxmlformats.org/officeDocument/2006/relationships" r:id="rId5"/>
          </a:graphicData>
        </a:graphic>
      </p:graphicFrame>
      <p:sp>
        <p:nvSpPr>
          <p:cNvPr id="11" name="ZoneTexte 10">
            <a:extLst>
              <a:ext uri="{FF2B5EF4-FFF2-40B4-BE49-F238E27FC236}">
                <a16:creationId xmlns:a16="http://schemas.microsoft.com/office/drawing/2014/main" id="{BB5661A8-038B-5B13-D0AE-B7C11FF9B6AE}"/>
              </a:ext>
            </a:extLst>
          </p:cNvPr>
          <p:cNvSpPr txBox="1"/>
          <p:nvPr/>
        </p:nvSpPr>
        <p:spPr>
          <a:xfrm>
            <a:off x="107526" y="6513013"/>
            <a:ext cx="8401473" cy="215444"/>
          </a:xfrm>
          <a:prstGeom prst="rect">
            <a:avLst/>
          </a:prstGeom>
          <a:noFill/>
        </p:spPr>
        <p:txBody>
          <a:bodyPr wrap="square" rtlCol="0">
            <a:spAutoFit/>
          </a:bodyPr>
          <a:lstStyle/>
          <a:p>
            <a:r>
              <a:rPr lang="fr-FR" sz="800" dirty="0">
                <a:latin typeface="Avenir Book" panose="02000503020000020003" pitchFamily="2" charset="0"/>
              </a:rPr>
              <a:t>Eurostat (2012), Archive: Structure et vieillissement de la population; </a:t>
            </a:r>
            <a:r>
              <a:rPr lang="fr-FR" sz="800" dirty="0" err="1">
                <a:latin typeface="Avenir Book" panose="02000503020000020003" pitchFamily="2" charset="0"/>
              </a:rPr>
              <a:t>European</a:t>
            </a:r>
            <a:r>
              <a:rPr lang="fr-FR" sz="800" dirty="0">
                <a:latin typeface="Avenir Book" panose="02000503020000020003" pitchFamily="2" charset="0"/>
              </a:rPr>
              <a:t> Commission (2023),Commission Staff </a:t>
            </a:r>
            <a:r>
              <a:rPr lang="fr-FR" sz="800" dirty="0" err="1">
                <a:latin typeface="Avenir Book" panose="02000503020000020003" pitchFamily="2" charset="0"/>
              </a:rPr>
              <a:t>Working</a:t>
            </a:r>
            <a:r>
              <a:rPr lang="fr-FR" sz="800" dirty="0">
                <a:latin typeface="Avenir Book" panose="02000503020000020003" pitchFamily="2" charset="0"/>
              </a:rPr>
              <a:t> Document.</a:t>
            </a:r>
          </a:p>
        </p:txBody>
      </p:sp>
      <p:sp>
        <p:nvSpPr>
          <p:cNvPr id="2" name="Espace réservé du numéro de diapositive 1">
            <a:extLst>
              <a:ext uri="{FF2B5EF4-FFF2-40B4-BE49-F238E27FC236}">
                <a16:creationId xmlns:a16="http://schemas.microsoft.com/office/drawing/2014/main" id="{FE7B5F6F-FD36-22C7-604A-67696743E3E4}"/>
              </a:ext>
            </a:extLst>
          </p:cNvPr>
          <p:cNvSpPr>
            <a:spLocks noGrp="1"/>
          </p:cNvSpPr>
          <p:nvPr>
            <p:ph type="sldNum" sz="quarter" idx="12"/>
          </p:nvPr>
        </p:nvSpPr>
        <p:spPr/>
        <p:txBody>
          <a:bodyPr/>
          <a:lstStyle/>
          <a:p>
            <a:fld id="{EFA651F1-E471-C542-9B55-A817B692907E}" type="slidenum">
              <a:rPr lang="fr-FR" smtClean="0"/>
              <a:t>2</a:t>
            </a:fld>
            <a:endParaRPr lang="fr-FR"/>
          </a:p>
        </p:txBody>
      </p:sp>
    </p:spTree>
    <p:extLst>
      <p:ext uri="{BB962C8B-B14F-4D97-AF65-F5344CB8AC3E}">
        <p14:creationId xmlns:p14="http://schemas.microsoft.com/office/powerpoint/2010/main" val="377601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C0922-ABD4-B95D-623C-ADE2E86578D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F715B0-FDFD-15DF-CC51-2B1112073BAE}"/>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err="1">
                <a:solidFill>
                  <a:schemeClr val="bg2"/>
                </a:solidFill>
                <a:latin typeface="Avenir Book" panose="02000503020000020003" pitchFamily="2" charset="0"/>
              </a:rPr>
              <a:t>Context</a:t>
            </a:r>
            <a:endParaRPr lang="fr-FR" sz="2400" b="1" dirty="0">
              <a:solidFill>
                <a:schemeClr val="bg2"/>
              </a:solidFill>
              <a:latin typeface="Avenir Book" panose="02000503020000020003" pitchFamily="2" charset="0"/>
            </a:endParaRPr>
          </a:p>
        </p:txBody>
      </p:sp>
      <p:pic>
        <p:nvPicPr>
          <p:cNvPr id="5" name="Picture 2" descr="Image générée">
            <a:extLst>
              <a:ext uri="{FF2B5EF4-FFF2-40B4-BE49-F238E27FC236}">
                <a16:creationId xmlns:a16="http://schemas.microsoft.com/office/drawing/2014/main" id="{7E90FDE2-66F8-8568-2D82-7CE1A952FC79}"/>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575" y="1632232"/>
            <a:ext cx="2158089" cy="2158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générée">
            <a:extLst>
              <a:ext uri="{FF2B5EF4-FFF2-40B4-BE49-F238E27FC236}">
                <a16:creationId xmlns:a16="http://schemas.microsoft.com/office/drawing/2014/main" id="{15FF42D2-3FCC-3B85-5E83-51F74466FC5B}"/>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4609" t="4434" r="6228" b="7882"/>
          <a:stretch>
            <a:fillRect/>
          </a:stretch>
        </p:blipFill>
        <p:spPr bwMode="auto">
          <a:xfrm>
            <a:off x="2744666" y="4020011"/>
            <a:ext cx="2048348" cy="20144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ieillissement : comprendre la perte d'autonomie | L'actualité">
            <a:extLst>
              <a:ext uri="{FF2B5EF4-FFF2-40B4-BE49-F238E27FC236}">
                <a16:creationId xmlns:a16="http://schemas.microsoft.com/office/drawing/2014/main" id="{64042A5C-9CDF-2421-0EF4-01EE19654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952" y="1913586"/>
            <a:ext cx="5910473" cy="332464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7A11F05-3754-7587-ABB3-B7727A4EF418}"/>
              </a:ext>
            </a:extLst>
          </p:cNvPr>
          <p:cNvSpPr txBox="1"/>
          <p:nvPr/>
        </p:nvSpPr>
        <p:spPr>
          <a:xfrm>
            <a:off x="0" y="6538912"/>
            <a:ext cx="8355172" cy="492443"/>
          </a:xfrm>
          <a:prstGeom prst="rect">
            <a:avLst/>
          </a:prstGeom>
          <a:noFill/>
        </p:spPr>
        <p:txBody>
          <a:bodyPr wrap="none" rtlCol="0">
            <a:spAutoFit/>
          </a:bodyPr>
          <a:lstStyle/>
          <a:p>
            <a:r>
              <a:rPr lang="en-US" sz="800" dirty="0"/>
              <a:t>Stolz et al (2024). </a:t>
            </a:r>
            <a:r>
              <a:rPr lang="en-US" sz="800" i="1" dirty="0"/>
              <a:t>J </a:t>
            </a:r>
            <a:r>
              <a:rPr lang="en-US" sz="800" i="1" dirty="0" err="1"/>
              <a:t>Gerontol</a:t>
            </a:r>
            <a:r>
              <a:rPr lang="en-US" sz="800" i="1" dirty="0"/>
              <a:t> A Biol Sci Med Sci</a:t>
            </a:r>
            <a:r>
              <a:rPr lang="en-US" sz="800" dirty="0"/>
              <a:t>.79(1):glad119;  Krivanek et al (2021). </a:t>
            </a:r>
            <a:r>
              <a:rPr lang="en-US" sz="800" i="1" dirty="0"/>
              <a:t>J Alzheimer Dis</a:t>
            </a:r>
            <a:r>
              <a:rPr lang="en-US" sz="800" dirty="0"/>
              <a:t>. 81(3):871-920; Laan et al (2014). </a:t>
            </a:r>
            <a:r>
              <a:rPr lang="en-US" sz="800" i="1" dirty="0"/>
              <a:t>The journal of nutrition, health and aging</a:t>
            </a:r>
            <a:r>
              <a:rPr lang="en-US" sz="800" dirty="0"/>
              <a:t>. 18(9):848-54 </a:t>
            </a:r>
          </a:p>
          <a:p>
            <a:endParaRPr lang="fr-FR" dirty="0"/>
          </a:p>
        </p:txBody>
      </p:sp>
      <p:sp>
        <p:nvSpPr>
          <p:cNvPr id="2" name="ZoneTexte 1">
            <a:extLst>
              <a:ext uri="{FF2B5EF4-FFF2-40B4-BE49-F238E27FC236}">
                <a16:creationId xmlns:a16="http://schemas.microsoft.com/office/drawing/2014/main" id="{2AD4E75D-BDFC-3722-C78A-C828D6089F50}"/>
              </a:ext>
            </a:extLst>
          </p:cNvPr>
          <p:cNvSpPr txBox="1"/>
          <p:nvPr/>
        </p:nvSpPr>
        <p:spPr>
          <a:xfrm>
            <a:off x="5889952" y="5238227"/>
            <a:ext cx="901209" cy="253916"/>
          </a:xfrm>
          <a:prstGeom prst="rect">
            <a:avLst/>
          </a:prstGeom>
          <a:noFill/>
        </p:spPr>
        <p:txBody>
          <a:bodyPr wrap="none" rtlCol="0">
            <a:spAutoFit/>
          </a:bodyPr>
          <a:lstStyle/>
          <a:p>
            <a:r>
              <a:rPr lang="fr-FR" sz="1050" i="1" dirty="0">
                <a:solidFill>
                  <a:schemeClr val="tx1">
                    <a:lumMod val="50000"/>
                    <a:lumOff val="50000"/>
                  </a:schemeClr>
                </a:solidFill>
              </a:rPr>
              <a:t>©L’actualité</a:t>
            </a:r>
            <a:endParaRPr lang="fr-FR" sz="1050" dirty="0"/>
          </a:p>
        </p:txBody>
      </p:sp>
      <p:sp>
        <p:nvSpPr>
          <p:cNvPr id="7" name="Espace réservé du numéro de diapositive 6">
            <a:extLst>
              <a:ext uri="{FF2B5EF4-FFF2-40B4-BE49-F238E27FC236}">
                <a16:creationId xmlns:a16="http://schemas.microsoft.com/office/drawing/2014/main" id="{6ED06E28-D8A0-D244-2D9A-40FE4DA66BA0}"/>
              </a:ext>
            </a:extLst>
          </p:cNvPr>
          <p:cNvSpPr>
            <a:spLocks noGrp="1"/>
          </p:cNvSpPr>
          <p:nvPr>
            <p:ph type="sldNum" sz="quarter" idx="12"/>
          </p:nvPr>
        </p:nvSpPr>
        <p:spPr/>
        <p:txBody>
          <a:bodyPr/>
          <a:lstStyle/>
          <a:p>
            <a:fld id="{EFA651F1-E471-C542-9B55-A817B692907E}" type="slidenum">
              <a:rPr lang="fr-FR" smtClean="0"/>
              <a:t>3</a:t>
            </a:fld>
            <a:endParaRPr lang="fr-FR"/>
          </a:p>
        </p:txBody>
      </p:sp>
    </p:spTree>
    <p:extLst>
      <p:ext uri="{BB962C8B-B14F-4D97-AF65-F5344CB8AC3E}">
        <p14:creationId xmlns:p14="http://schemas.microsoft.com/office/powerpoint/2010/main" val="174515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23C73A-8FA4-82FF-46F5-B6E008AC371A}"/>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err="1">
                <a:solidFill>
                  <a:schemeClr val="bg2"/>
                </a:solidFill>
                <a:latin typeface="Avenir Book" panose="02000503020000020003" pitchFamily="2" charset="0"/>
              </a:rPr>
              <a:t>Context</a:t>
            </a:r>
            <a:endParaRPr lang="fr-FR" sz="2400" b="1" dirty="0">
              <a:solidFill>
                <a:schemeClr val="bg2"/>
              </a:solidFill>
              <a:latin typeface="Avenir Book" panose="02000503020000020003" pitchFamily="2" charset="0"/>
            </a:endParaRPr>
          </a:p>
        </p:txBody>
      </p:sp>
      <p:pic>
        <p:nvPicPr>
          <p:cNvPr id="3" name="Image 2">
            <a:extLst>
              <a:ext uri="{FF2B5EF4-FFF2-40B4-BE49-F238E27FC236}">
                <a16:creationId xmlns:a16="http://schemas.microsoft.com/office/drawing/2014/main" id="{36DA4CB8-B35D-C3B4-1B81-787F405F983C}"/>
              </a:ext>
            </a:extLst>
          </p:cNvPr>
          <p:cNvPicPr>
            <a:picLocks noChangeAspect="1"/>
          </p:cNvPicPr>
          <p:nvPr/>
        </p:nvPicPr>
        <p:blipFill>
          <a:blip r:embed="rId3"/>
          <a:srcRect t="19588" r="16307" b="6983"/>
          <a:stretch>
            <a:fillRect/>
          </a:stretch>
        </p:blipFill>
        <p:spPr>
          <a:xfrm>
            <a:off x="4430588" y="1470686"/>
            <a:ext cx="2993100" cy="4668519"/>
          </a:xfrm>
          <a:prstGeom prst="rect">
            <a:avLst/>
          </a:prstGeom>
        </p:spPr>
      </p:pic>
      <p:pic>
        <p:nvPicPr>
          <p:cNvPr id="4" name="Image 3">
            <a:extLst>
              <a:ext uri="{FF2B5EF4-FFF2-40B4-BE49-F238E27FC236}">
                <a16:creationId xmlns:a16="http://schemas.microsoft.com/office/drawing/2014/main" id="{3922020A-5FE3-64BC-B893-D8BFCE3CB8BE}"/>
              </a:ext>
            </a:extLst>
          </p:cNvPr>
          <p:cNvPicPr>
            <a:picLocks noChangeAspect="1"/>
          </p:cNvPicPr>
          <p:nvPr/>
        </p:nvPicPr>
        <p:blipFill>
          <a:blip r:embed="rId4"/>
          <a:srcRect t="1" r="22673" b="8733"/>
          <a:stretch>
            <a:fillRect/>
          </a:stretch>
        </p:blipFill>
        <p:spPr>
          <a:xfrm>
            <a:off x="7923343" y="1470686"/>
            <a:ext cx="3950755" cy="4662871"/>
          </a:xfrm>
          <a:prstGeom prst="rect">
            <a:avLst/>
          </a:prstGeom>
        </p:spPr>
      </p:pic>
      <p:sp>
        <p:nvSpPr>
          <p:cNvPr id="6" name="ZoneTexte 5">
            <a:extLst>
              <a:ext uri="{FF2B5EF4-FFF2-40B4-BE49-F238E27FC236}">
                <a16:creationId xmlns:a16="http://schemas.microsoft.com/office/drawing/2014/main" id="{68CF8887-CD6C-AE7E-1E8E-B4488068A461}"/>
              </a:ext>
            </a:extLst>
          </p:cNvPr>
          <p:cNvSpPr txBox="1"/>
          <p:nvPr/>
        </p:nvSpPr>
        <p:spPr>
          <a:xfrm>
            <a:off x="0" y="6586982"/>
            <a:ext cx="8045792" cy="215444"/>
          </a:xfrm>
          <a:prstGeom prst="rect">
            <a:avLst/>
          </a:prstGeom>
          <a:noFill/>
        </p:spPr>
        <p:txBody>
          <a:bodyPr wrap="none" rtlCol="0">
            <a:spAutoFit/>
          </a:bodyPr>
          <a:lstStyle/>
          <a:p>
            <a:r>
              <a:rPr lang="fr-FR" sz="800" dirty="0"/>
              <a:t>Meghani et al (2023). </a:t>
            </a:r>
            <a:r>
              <a:rPr lang="fr-FR" sz="800" i="1" dirty="0" err="1"/>
              <a:t>PLoS</a:t>
            </a:r>
            <a:r>
              <a:rPr lang="fr-FR" sz="800" i="1" dirty="0"/>
              <a:t> One</a:t>
            </a:r>
            <a:r>
              <a:rPr lang="fr-FR" sz="800" dirty="0"/>
              <a:t>. 18(11):e0294715,  Chen et Al (2022). </a:t>
            </a:r>
            <a:r>
              <a:rPr lang="fr-FR" sz="800" i="1" dirty="0"/>
              <a:t>Social Science &amp; </a:t>
            </a:r>
            <a:r>
              <a:rPr lang="fr-FR" sz="800" i="1" dirty="0" err="1"/>
              <a:t>Medicine</a:t>
            </a:r>
            <a:r>
              <a:rPr lang="fr-FR" sz="800" dirty="0"/>
              <a:t>. 1;292:114560, </a:t>
            </a:r>
            <a:r>
              <a:rPr lang="fr-FR" sz="800" dirty="0" err="1"/>
              <a:t>Rambaldine-Gooding</a:t>
            </a:r>
            <a:r>
              <a:rPr lang="fr-FR" sz="800" dirty="0"/>
              <a:t> et al (2021). </a:t>
            </a:r>
            <a:r>
              <a:rPr lang="fr-FR" sz="800" i="1" dirty="0"/>
              <a:t>Transport </a:t>
            </a:r>
            <a:r>
              <a:rPr lang="fr-FR" sz="800" i="1" dirty="0" err="1"/>
              <a:t>Reviews</a:t>
            </a:r>
            <a:r>
              <a:rPr lang="fr-FR" sz="800" dirty="0"/>
              <a:t>. 41(5):600-16.</a:t>
            </a:r>
          </a:p>
        </p:txBody>
      </p:sp>
      <p:sp>
        <p:nvSpPr>
          <p:cNvPr id="7" name="ZoneTexte 6">
            <a:extLst>
              <a:ext uri="{FF2B5EF4-FFF2-40B4-BE49-F238E27FC236}">
                <a16:creationId xmlns:a16="http://schemas.microsoft.com/office/drawing/2014/main" id="{778DB2FA-A1AB-0C81-8C6F-5FCD7A4DCB4B}"/>
              </a:ext>
            </a:extLst>
          </p:cNvPr>
          <p:cNvSpPr txBox="1"/>
          <p:nvPr/>
        </p:nvSpPr>
        <p:spPr>
          <a:xfrm>
            <a:off x="0" y="6340760"/>
            <a:ext cx="8821646" cy="492443"/>
          </a:xfrm>
          <a:prstGeom prst="rect">
            <a:avLst/>
          </a:prstGeom>
          <a:noFill/>
        </p:spPr>
        <p:txBody>
          <a:bodyPr wrap="none" rtlCol="0">
            <a:spAutoFit/>
          </a:bodyPr>
          <a:lstStyle/>
          <a:p>
            <a:r>
              <a:rPr lang="fr-FR" sz="800" i="1" dirty="0" err="1">
                <a:latin typeface="Avenir Book" panose="02000503020000020003" pitchFamily="2" charset="0"/>
              </a:rPr>
              <a:t>These</a:t>
            </a:r>
            <a:r>
              <a:rPr lang="fr-FR" sz="800" i="1" dirty="0">
                <a:latin typeface="Avenir Book" panose="02000503020000020003" pitchFamily="2" charset="0"/>
              </a:rPr>
              <a:t> </a:t>
            </a:r>
            <a:r>
              <a:rPr lang="fr-FR" sz="800" i="1" dirty="0" err="1">
                <a:latin typeface="Avenir Book" panose="02000503020000020003" pitchFamily="2" charset="0"/>
              </a:rPr>
              <a:t>photographs</a:t>
            </a:r>
            <a:r>
              <a:rPr lang="fr-FR" sz="800" i="1" dirty="0">
                <a:latin typeface="Avenir Book" panose="02000503020000020003" pitchFamily="2" charset="0"/>
              </a:rPr>
              <a:t> </a:t>
            </a:r>
            <a:r>
              <a:rPr lang="fr-FR" sz="800" i="1" dirty="0" err="1">
                <a:latin typeface="Avenir Book" panose="02000503020000020003" pitchFamily="2" charset="0"/>
              </a:rPr>
              <a:t>were</a:t>
            </a:r>
            <a:r>
              <a:rPr lang="fr-FR" sz="800" i="1" dirty="0">
                <a:latin typeface="Avenir Book" panose="02000503020000020003" pitchFamily="2" charset="0"/>
              </a:rPr>
              <a:t> all </a:t>
            </a:r>
            <a:r>
              <a:rPr lang="fr-FR" sz="800" i="1" dirty="0" err="1">
                <a:latin typeface="Avenir Book" panose="02000503020000020003" pitchFamily="2" charset="0"/>
              </a:rPr>
              <a:t>taken</a:t>
            </a:r>
            <a:r>
              <a:rPr lang="fr-FR" sz="800" i="1" dirty="0">
                <a:latin typeface="Avenir Book" panose="02000503020000020003" pitchFamily="2" charset="0"/>
              </a:rPr>
              <a:t> at the homes/</a:t>
            </a:r>
            <a:r>
              <a:rPr lang="fr-FR" sz="800" i="1" dirty="0" err="1">
                <a:latin typeface="Avenir Book" panose="02000503020000020003" pitchFamily="2" charset="0"/>
              </a:rPr>
              <a:t>neighbourhoods</a:t>
            </a:r>
            <a:r>
              <a:rPr lang="fr-FR" sz="800" i="1" dirty="0">
                <a:latin typeface="Avenir Book" panose="02000503020000020003" pitchFamily="2" charset="0"/>
              </a:rPr>
              <a:t> of participants of the </a:t>
            </a:r>
            <a:r>
              <a:rPr lang="fr-FR" sz="800" i="1" dirty="0" err="1">
                <a:latin typeface="Avenir Book" panose="02000503020000020003" pitchFamily="2" charset="0"/>
              </a:rPr>
              <a:t>HabitAge</a:t>
            </a:r>
            <a:r>
              <a:rPr lang="fr-FR" sz="800" i="1" dirty="0">
                <a:latin typeface="Avenir Book" panose="02000503020000020003" pitchFamily="2" charset="0"/>
              </a:rPr>
              <a:t> </a:t>
            </a:r>
            <a:r>
              <a:rPr lang="fr-FR" sz="800" i="1" dirty="0" err="1">
                <a:latin typeface="Avenir Book" panose="02000503020000020003" pitchFamily="2" charset="0"/>
              </a:rPr>
              <a:t>project</a:t>
            </a:r>
            <a:r>
              <a:rPr lang="fr-FR" sz="800" i="1" dirty="0">
                <a:latin typeface="Avenir Book" panose="02000503020000020003" pitchFamily="2" charset="0"/>
              </a:rPr>
              <a:t> (</a:t>
            </a:r>
            <a:r>
              <a:rPr lang="fr-FR" sz="800" i="1" dirty="0" err="1">
                <a:latin typeface="Avenir Book" panose="02000503020000020003" pitchFamily="2" charset="0"/>
              </a:rPr>
              <a:t>ULiège</a:t>
            </a:r>
            <a:r>
              <a:rPr lang="fr-FR" sz="800" i="1" dirty="0">
                <a:latin typeface="Avenir Book" panose="02000503020000020003" pitchFamily="2" charset="0"/>
              </a:rPr>
              <a:t>) </a:t>
            </a:r>
            <a:r>
              <a:rPr lang="fr-FR" sz="800" i="1" dirty="0" err="1">
                <a:latin typeface="Avenir Book" panose="02000503020000020003" pitchFamily="2" charset="0"/>
              </a:rPr>
              <a:t>using</a:t>
            </a:r>
            <a:r>
              <a:rPr lang="fr-FR" sz="800" i="1" dirty="0">
                <a:latin typeface="Avenir Book" panose="02000503020000020003" pitchFamily="2" charset="0"/>
              </a:rPr>
              <a:t> an Insta 360 camera, and </a:t>
            </a:r>
            <a:r>
              <a:rPr lang="fr-FR" sz="800" i="1" dirty="0" err="1">
                <a:latin typeface="Avenir Book" panose="02000503020000020003" pitchFamily="2" charset="0"/>
              </a:rPr>
              <a:t>written</a:t>
            </a:r>
            <a:r>
              <a:rPr lang="fr-FR" sz="800" i="1" dirty="0">
                <a:latin typeface="Avenir Book" panose="02000503020000020003" pitchFamily="2" charset="0"/>
              </a:rPr>
              <a:t> consent </a:t>
            </a:r>
            <a:r>
              <a:rPr lang="fr-FR" sz="800" i="1" dirty="0" err="1">
                <a:latin typeface="Avenir Book" panose="02000503020000020003" pitchFamily="2" charset="0"/>
              </a:rPr>
              <a:t>was</a:t>
            </a:r>
            <a:r>
              <a:rPr lang="fr-FR" sz="800" i="1" dirty="0">
                <a:latin typeface="Avenir Book" panose="02000503020000020003" pitchFamily="2" charset="0"/>
              </a:rPr>
              <a:t> </a:t>
            </a:r>
            <a:r>
              <a:rPr lang="fr-FR" sz="800" i="1" dirty="0" err="1">
                <a:latin typeface="Avenir Book" panose="02000503020000020003" pitchFamily="2" charset="0"/>
              </a:rPr>
              <a:t>obtained</a:t>
            </a:r>
            <a:r>
              <a:rPr lang="fr-FR" sz="800" i="1" dirty="0">
                <a:latin typeface="Avenir Book" panose="02000503020000020003" pitchFamily="2" charset="0"/>
              </a:rPr>
              <a:t> for </a:t>
            </a:r>
            <a:r>
              <a:rPr lang="fr-FR" sz="800" i="1" dirty="0" err="1">
                <a:latin typeface="Avenir Book" panose="02000503020000020003" pitchFamily="2" charset="0"/>
              </a:rPr>
              <a:t>each</a:t>
            </a:r>
            <a:r>
              <a:rPr lang="fr-FR" sz="800" i="1" dirty="0">
                <a:latin typeface="Avenir Book" panose="02000503020000020003" pitchFamily="2" charset="0"/>
              </a:rPr>
              <a:t> one.</a:t>
            </a:r>
          </a:p>
          <a:p>
            <a:endParaRPr lang="fr-FR" dirty="0"/>
          </a:p>
        </p:txBody>
      </p:sp>
      <p:pic>
        <p:nvPicPr>
          <p:cNvPr id="8" name="Image 7">
            <a:extLst>
              <a:ext uri="{FF2B5EF4-FFF2-40B4-BE49-F238E27FC236}">
                <a16:creationId xmlns:a16="http://schemas.microsoft.com/office/drawing/2014/main" id="{089A15A5-E847-762C-1C0C-D354236B9324}"/>
              </a:ext>
            </a:extLst>
          </p:cNvPr>
          <p:cNvPicPr>
            <a:picLocks noChangeAspect="1"/>
          </p:cNvPicPr>
          <p:nvPr/>
        </p:nvPicPr>
        <p:blipFill>
          <a:blip r:embed="rId5"/>
          <a:srcRect b="6332"/>
          <a:stretch>
            <a:fillRect/>
          </a:stretch>
        </p:blipFill>
        <p:spPr>
          <a:xfrm>
            <a:off x="317901" y="1470686"/>
            <a:ext cx="3572032" cy="4662871"/>
          </a:xfrm>
          <a:prstGeom prst="rect">
            <a:avLst/>
          </a:prstGeom>
        </p:spPr>
      </p:pic>
      <p:sp>
        <p:nvSpPr>
          <p:cNvPr id="5" name="Espace réservé du numéro de diapositive 4">
            <a:extLst>
              <a:ext uri="{FF2B5EF4-FFF2-40B4-BE49-F238E27FC236}">
                <a16:creationId xmlns:a16="http://schemas.microsoft.com/office/drawing/2014/main" id="{CC043F0C-6689-ADA7-D053-3477A4C12771}"/>
              </a:ext>
            </a:extLst>
          </p:cNvPr>
          <p:cNvSpPr>
            <a:spLocks noGrp="1"/>
          </p:cNvSpPr>
          <p:nvPr>
            <p:ph type="sldNum" sz="quarter" idx="12"/>
          </p:nvPr>
        </p:nvSpPr>
        <p:spPr/>
        <p:txBody>
          <a:bodyPr/>
          <a:lstStyle/>
          <a:p>
            <a:fld id="{EFA651F1-E471-C542-9B55-A817B692907E}" type="slidenum">
              <a:rPr lang="fr-FR" smtClean="0"/>
              <a:t>4</a:t>
            </a:fld>
            <a:endParaRPr lang="fr-FR"/>
          </a:p>
        </p:txBody>
      </p:sp>
    </p:spTree>
    <p:extLst>
      <p:ext uri="{BB962C8B-B14F-4D97-AF65-F5344CB8AC3E}">
        <p14:creationId xmlns:p14="http://schemas.microsoft.com/office/powerpoint/2010/main" val="263718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95A6-57F9-7443-B8CD-D90802926C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3E6DDD-6EC6-52BD-7031-23C6FDAABBFF}"/>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Aim of the </a:t>
            </a:r>
            <a:r>
              <a:rPr lang="fr-FR" sz="2400" b="1" dirty="0" err="1">
                <a:solidFill>
                  <a:schemeClr val="bg2"/>
                </a:solidFill>
                <a:latin typeface="Avenir Book" panose="02000503020000020003" pitchFamily="2" charset="0"/>
              </a:rPr>
              <a:t>study</a:t>
            </a:r>
            <a:endParaRPr lang="fr-FR" sz="2400" b="1" dirty="0">
              <a:solidFill>
                <a:schemeClr val="bg2"/>
              </a:solidFill>
              <a:latin typeface="Avenir Book" panose="02000503020000020003" pitchFamily="2" charset="0"/>
            </a:endParaRPr>
          </a:p>
        </p:txBody>
      </p:sp>
      <p:grpSp>
        <p:nvGrpSpPr>
          <p:cNvPr id="2" name="Groupe 1">
            <a:extLst>
              <a:ext uri="{FF2B5EF4-FFF2-40B4-BE49-F238E27FC236}">
                <a16:creationId xmlns:a16="http://schemas.microsoft.com/office/drawing/2014/main" id="{32B860EE-36A6-D78C-5C37-BCCC24A6A4F0}"/>
              </a:ext>
            </a:extLst>
          </p:cNvPr>
          <p:cNvGrpSpPr/>
          <p:nvPr/>
        </p:nvGrpSpPr>
        <p:grpSpPr>
          <a:xfrm>
            <a:off x="1077401" y="1390915"/>
            <a:ext cx="9863753" cy="4768442"/>
            <a:chOff x="777596" y="1375673"/>
            <a:chExt cx="9863753" cy="4768442"/>
          </a:xfrm>
        </p:grpSpPr>
        <p:sp>
          <p:nvSpPr>
            <p:cNvPr id="5" name="Rectangle : coins arrondis 4">
              <a:extLst>
                <a:ext uri="{FF2B5EF4-FFF2-40B4-BE49-F238E27FC236}">
                  <a16:creationId xmlns:a16="http://schemas.microsoft.com/office/drawing/2014/main" id="{4E880ECF-7433-D5FD-F129-C0F9879A649A}"/>
                </a:ext>
              </a:extLst>
            </p:cNvPr>
            <p:cNvSpPr/>
            <p:nvPr/>
          </p:nvSpPr>
          <p:spPr>
            <a:xfrm>
              <a:off x="1608785" y="2556219"/>
              <a:ext cx="2785330" cy="1058650"/>
            </a:xfrm>
            <a:prstGeom prst="round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a:solidFill>
                    <a:schemeClr val="accent6"/>
                  </a:solidFill>
                  <a:latin typeface="Avenir Book" panose="02000503020000020003" pitchFamily="2" charset="0"/>
                </a:rPr>
                <a:t>Physical stimulation nature</a:t>
              </a:r>
            </a:p>
          </p:txBody>
        </p:sp>
        <p:sp>
          <p:nvSpPr>
            <p:cNvPr id="6" name="Rectangle : coins arrondis 5">
              <a:extLst>
                <a:ext uri="{FF2B5EF4-FFF2-40B4-BE49-F238E27FC236}">
                  <a16:creationId xmlns:a16="http://schemas.microsoft.com/office/drawing/2014/main" id="{938AF5D4-018C-E70E-BADE-8BB62A1C4F8D}"/>
                </a:ext>
              </a:extLst>
            </p:cNvPr>
            <p:cNvSpPr/>
            <p:nvPr/>
          </p:nvSpPr>
          <p:spPr>
            <a:xfrm>
              <a:off x="1608785" y="4689680"/>
              <a:ext cx="2785330" cy="1058650"/>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a:solidFill>
                    <a:schemeClr val="accent6"/>
                  </a:solidFill>
                  <a:latin typeface="Avenir Book" panose="02000503020000020003" pitchFamily="2" charset="0"/>
                </a:rPr>
                <a:t>Cognitive stimulation nature </a:t>
              </a:r>
            </a:p>
          </p:txBody>
        </p:sp>
        <p:sp>
          <p:nvSpPr>
            <p:cNvPr id="10" name="ZoneTexte 9">
              <a:extLst>
                <a:ext uri="{FF2B5EF4-FFF2-40B4-BE49-F238E27FC236}">
                  <a16:creationId xmlns:a16="http://schemas.microsoft.com/office/drawing/2014/main" id="{3F770A2A-A104-80D1-001B-8930FC48B713}"/>
                </a:ext>
              </a:extLst>
            </p:cNvPr>
            <p:cNvSpPr txBox="1"/>
            <p:nvPr/>
          </p:nvSpPr>
          <p:spPr>
            <a:xfrm>
              <a:off x="777596" y="1375673"/>
              <a:ext cx="4403194" cy="707886"/>
            </a:xfrm>
            <a:prstGeom prst="rect">
              <a:avLst/>
            </a:prstGeom>
            <a:noFill/>
          </p:spPr>
          <p:txBody>
            <a:bodyPr wrap="square" rtlCol="0">
              <a:spAutoFit/>
            </a:bodyPr>
            <a:lstStyle/>
            <a:p>
              <a:pPr algn="ctr"/>
              <a:r>
                <a:rPr lang="fr-FR" sz="2000" b="1" dirty="0">
                  <a:latin typeface="Avenir Book" panose="02000503020000020003" pitchFamily="2" charset="0"/>
                  <a:sym typeface="Wingdings" pitchFamily="2" charset="2"/>
                </a:rPr>
                <a:t>LIVING ENVIRONMENT (NEIGHBOURHOOD + DWELLING)</a:t>
              </a:r>
              <a:endParaRPr lang="fr-FR" sz="2000" b="1" dirty="0">
                <a:latin typeface="Avenir Book" panose="02000503020000020003" pitchFamily="2" charset="0"/>
              </a:endParaRPr>
            </a:p>
          </p:txBody>
        </p:sp>
        <p:sp>
          <p:nvSpPr>
            <p:cNvPr id="11" name="Rectangle : coins arrondis 10">
              <a:extLst>
                <a:ext uri="{FF2B5EF4-FFF2-40B4-BE49-F238E27FC236}">
                  <a16:creationId xmlns:a16="http://schemas.microsoft.com/office/drawing/2014/main" id="{5C0EDBEF-322C-8139-CD1E-5E7468ED0804}"/>
                </a:ext>
              </a:extLst>
            </p:cNvPr>
            <p:cNvSpPr/>
            <p:nvPr/>
          </p:nvSpPr>
          <p:spPr>
            <a:xfrm>
              <a:off x="7558691" y="2556219"/>
              <a:ext cx="2632185" cy="1063699"/>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noProof="0" dirty="0">
                  <a:solidFill>
                    <a:schemeClr val="accent6"/>
                  </a:solidFill>
                  <a:latin typeface="Avenir Book" panose="02000503020000020003" pitchFamily="2" charset="0"/>
                </a:rPr>
                <a:t>Physical activity</a:t>
              </a:r>
            </a:p>
          </p:txBody>
        </p:sp>
        <p:sp>
          <p:nvSpPr>
            <p:cNvPr id="12" name="Rectangle : coins arrondis 11">
              <a:extLst>
                <a:ext uri="{FF2B5EF4-FFF2-40B4-BE49-F238E27FC236}">
                  <a16:creationId xmlns:a16="http://schemas.microsoft.com/office/drawing/2014/main" id="{2BBEFAD7-E22D-0F58-D6E8-38038104E3E0}"/>
                </a:ext>
              </a:extLst>
            </p:cNvPr>
            <p:cNvSpPr/>
            <p:nvPr/>
          </p:nvSpPr>
          <p:spPr>
            <a:xfrm>
              <a:off x="7558691" y="4684630"/>
              <a:ext cx="2632184" cy="1063699"/>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err="1">
                  <a:solidFill>
                    <a:schemeClr val="accent6"/>
                  </a:solidFill>
                  <a:latin typeface="Avenir Book" panose="02000503020000020003" pitchFamily="2" charset="0"/>
                </a:rPr>
                <a:t>Sleep</a:t>
              </a:r>
              <a:endParaRPr lang="fr-FR" sz="2000" b="1" dirty="0">
                <a:solidFill>
                  <a:schemeClr val="accent6"/>
                </a:solidFill>
                <a:latin typeface="Avenir Book" panose="02000503020000020003" pitchFamily="2" charset="0"/>
              </a:endParaRPr>
            </a:p>
          </p:txBody>
        </p:sp>
        <p:sp>
          <p:nvSpPr>
            <p:cNvPr id="13" name="ZoneTexte 12">
              <a:extLst>
                <a:ext uri="{FF2B5EF4-FFF2-40B4-BE49-F238E27FC236}">
                  <a16:creationId xmlns:a16="http://schemas.microsoft.com/office/drawing/2014/main" id="{F23A5C8C-1442-8D2E-1D05-45C24A751B3A}"/>
                </a:ext>
              </a:extLst>
            </p:cNvPr>
            <p:cNvSpPr txBox="1"/>
            <p:nvPr/>
          </p:nvSpPr>
          <p:spPr>
            <a:xfrm>
              <a:off x="7108214" y="1375673"/>
              <a:ext cx="3533135" cy="707886"/>
            </a:xfrm>
            <a:prstGeom prst="rect">
              <a:avLst/>
            </a:prstGeom>
            <a:noFill/>
          </p:spPr>
          <p:txBody>
            <a:bodyPr wrap="square" rtlCol="0">
              <a:spAutoFit/>
            </a:bodyPr>
            <a:lstStyle/>
            <a:p>
              <a:pPr algn="ctr"/>
              <a:r>
                <a:rPr lang="fr-FR" sz="2000" b="1" dirty="0">
                  <a:latin typeface="Avenir Book" panose="02000503020000020003" pitchFamily="2" charset="0"/>
                </a:rPr>
                <a:t>PREDICTIVE FACTORS </a:t>
              </a:r>
            </a:p>
            <a:p>
              <a:pPr algn="ctr"/>
              <a:r>
                <a:rPr lang="fr-FR" sz="2000" b="1" dirty="0">
                  <a:latin typeface="Avenir Book" panose="02000503020000020003" pitchFamily="2" charset="0"/>
                </a:rPr>
                <a:t>OF AUTONOMY</a:t>
              </a:r>
            </a:p>
          </p:txBody>
        </p:sp>
        <p:cxnSp>
          <p:nvCxnSpPr>
            <p:cNvPr id="14" name="Connecteur droit avec flèche 13">
              <a:extLst>
                <a:ext uri="{FF2B5EF4-FFF2-40B4-BE49-F238E27FC236}">
                  <a16:creationId xmlns:a16="http://schemas.microsoft.com/office/drawing/2014/main" id="{47F3DC96-BB8B-1D56-0AD1-1343603D7750}"/>
                </a:ext>
              </a:extLst>
            </p:cNvPr>
            <p:cNvCxnSpPr>
              <a:cxnSpLocks/>
            </p:cNvCxnSpPr>
            <p:nvPr/>
          </p:nvCxnSpPr>
          <p:spPr>
            <a:xfrm flipH="1">
              <a:off x="8866926" y="3822773"/>
              <a:ext cx="7856" cy="641648"/>
            </a:xfrm>
            <a:prstGeom prst="straightConnector1">
              <a:avLst/>
            </a:prstGeom>
            <a:ln w="444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necteur droit avec flèche 14">
              <a:extLst>
                <a:ext uri="{FF2B5EF4-FFF2-40B4-BE49-F238E27FC236}">
                  <a16:creationId xmlns:a16="http://schemas.microsoft.com/office/drawing/2014/main" id="{08507CA5-E023-AC2F-CADA-069FA34FD2AE}"/>
                </a:ext>
              </a:extLst>
            </p:cNvPr>
            <p:cNvCxnSpPr>
              <a:cxnSpLocks/>
            </p:cNvCxnSpPr>
            <p:nvPr/>
          </p:nvCxnSpPr>
          <p:spPr>
            <a:xfrm>
              <a:off x="5139384" y="4106458"/>
              <a:ext cx="1693888" cy="0"/>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16" name="Rectangle : coins arrondis 15">
              <a:extLst>
                <a:ext uri="{FF2B5EF4-FFF2-40B4-BE49-F238E27FC236}">
                  <a16:creationId xmlns:a16="http://schemas.microsoft.com/office/drawing/2014/main" id="{DF72C1EB-312D-4BBB-6569-E10A9386A5C0}"/>
                </a:ext>
              </a:extLst>
            </p:cNvPr>
            <p:cNvSpPr/>
            <p:nvPr/>
          </p:nvSpPr>
          <p:spPr>
            <a:xfrm>
              <a:off x="1401420" y="2249770"/>
              <a:ext cx="3155547" cy="3894345"/>
            </a:xfrm>
            <a:prstGeom prst="roundRect">
              <a:avLst/>
            </a:prstGeom>
            <a:noFill/>
            <a:ln w="38100">
              <a:solidFill>
                <a:schemeClr val="accent6"/>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fr-FR" sz="2000" b="1" dirty="0">
                <a:solidFill>
                  <a:schemeClr val="bg1"/>
                </a:solidFill>
              </a:endParaRPr>
            </a:p>
          </p:txBody>
        </p:sp>
        <p:sp>
          <p:nvSpPr>
            <p:cNvPr id="17" name="Rectangle : coins arrondis 16">
              <a:extLst>
                <a:ext uri="{FF2B5EF4-FFF2-40B4-BE49-F238E27FC236}">
                  <a16:creationId xmlns:a16="http://schemas.microsoft.com/office/drawing/2014/main" id="{2DD59E1E-E52B-219A-A591-4FF3A9426268}"/>
                </a:ext>
              </a:extLst>
            </p:cNvPr>
            <p:cNvSpPr/>
            <p:nvPr/>
          </p:nvSpPr>
          <p:spPr>
            <a:xfrm>
              <a:off x="7289153" y="2249770"/>
              <a:ext cx="3155547" cy="3829297"/>
            </a:xfrm>
            <a:prstGeom prst="roundRect">
              <a:avLst/>
            </a:prstGeom>
            <a:noFill/>
            <a:ln w="38100">
              <a:solidFill>
                <a:schemeClr val="accent6"/>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fr-FR" sz="2000" b="1" dirty="0">
                <a:solidFill>
                  <a:schemeClr val="bg1"/>
                </a:solidFill>
              </a:endParaRPr>
            </a:p>
          </p:txBody>
        </p:sp>
      </p:grpSp>
      <p:sp>
        <p:nvSpPr>
          <p:cNvPr id="7" name="ZoneTexte 6">
            <a:extLst>
              <a:ext uri="{FF2B5EF4-FFF2-40B4-BE49-F238E27FC236}">
                <a16:creationId xmlns:a16="http://schemas.microsoft.com/office/drawing/2014/main" id="{BFE6C36F-E728-C4D2-591A-1CC32DEC5EA9}"/>
              </a:ext>
            </a:extLst>
          </p:cNvPr>
          <p:cNvSpPr txBox="1"/>
          <p:nvPr/>
        </p:nvSpPr>
        <p:spPr>
          <a:xfrm>
            <a:off x="88900" y="6523992"/>
            <a:ext cx="7667484" cy="215444"/>
          </a:xfrm>
          <a:prstGeom prst="rect">
            <a:avLst/>
          </a:prstGeom>
          <a:noFill/>
        </p:spPr>
        <p:txBody>
          <a:bodyPr wrap="none" rtlCol="0">
            <a:spAutoFit/>
          </a:bodyPr>
          <a:lstStyle/>
          <a:p>
            <a:r>
              <a:rPr lang="fr-FR" sz="800" dirty="0" err="1"/>
              <a:t>Edholm</a:t>
            </a:r>
            <a:r>
              <a:rPr lang="fr-FR" sz="800" dirty="0"/>
              <a:t> et al (2019). </a:t>
            </a:r>
            <a:r>
              <a:rPr lang="fr-FR" sz="800" i="1" dirty="0" err="1"/>
              <a:t>Scandinavian</a:t>
            </a:r>
            <a:r>
              <a:rPr lang="fr-FR" sz="800" i="1" dirty="0"/>
              <a:t> Med </a:t>
            </a:r>
            <a:r>
              <a:rPr lang="fr-FR" sz="800" i="1" dirty="0" err="1"/>
              <a:t>Sci</a:t>
            </a:r>
            <a:r>
              <a:rPr lang="fr-FR" sz="800" i="1" dirty="0"/>
              <a:t> Sports</a:t>
            </a:r>
            <a:r>
              <a:rPr lang="fr-FR" sz="800" dirty="0"/>
              <a:t>. 29(3):415-21; </a:t>
            </a:r>
            <a:r>
              <a:rPr lang="fr-FR" sz="800" dirty="0" err="1"/>
              <a:t>Leng</a:t>
            </a:r>
            <a:r>
              <a:rPr lang="fr-FR" sz="800" dirty="0"/>
              <a:t> et al (2019). </a:t>
            </a:r>
            <a:r>
              <a:rPr lang="fr-FR" sz="800" i="1" dirty="0" err="1"/>
              <a:t>Alzheimer’s</a:t>
            </a:r>
            <a:r>
              <a:rPr lang="fr-FR" sz="800" i="1" dirty="0"/>
              <a:t> &amp; </a:t>
            </a:r>
            <a:r>
              <a:rPr lang="fr-FR" sz="800" i="1" dirty="0" err="1"/>
              <a:t>Dementia</a:t>
            </a:r>
            <a:r>
              <a:rPr lang="fr-FR" sz="800" dirty="0"/>
              <a:t>. 15(8):1039-47; Kline et al (2014). </a:t>
            </a:r>
            <a:r>
              <a:rPr lang="fr-FR" sz="800" i="1" dirty="0"/>
              <a:t>Am J Lifestyle Med</a:t>
            </a:r>
            <a:r>
              <a:rPr lang="fr-FR" sz="800" dirty="0"/>
              <a:t>. 8(6):375-9</a:t>
            </a:r>
          </a:p>
        </p:txBody>
      </p:sp>
      <p:sp>
        <p:nvSpPr>
          <p:cNvPr id="4" name="Espace réservé du numéro de diapositive 3">
            <a:extLst>
              <a:ext uri="{FF2B5EF4-FFF2-40B4-BE49-F238E27FC236}">
                <a16:creationId xmlns:a16="http://schemas.microsoft.com/office/drawing/2014/main" id="{C3ED7F3C-BC2C-DB19-45D6-888F134A6A40}"/>
              </a:ext>
            </a:extLst>
          </p:cNvPr>
          <p:cNvSpPr>
            <a:spLocks noGrp="1"/>
          </p:cNvSpPr>
          <p:nvPr>
            <p:ph type="sldNum" sz="quarter" idx="12"/>
          </p:nvPr>
        </p:nvSpPr>
        <p:spPr/>
        <p:txBody>
          <a:bodyPr/>
          <a:lstStyle/>
          <a:p>
            <a:fld id="{EFA651F1-E471-C542-9B55-A817B692907E}" type="slidenum">
              <a:rPr lang="fr-FR" smtClean="0"/>
              <a:t>5</a:t>
            </a:fld>
            <a:endParaRPr lang="fr-FR"/>
          </a:p>
        </p:txBody>
      </p:sp>
    </p:spTree>
    <p:extLst>
      <p:ext uri="{BB962C8B-B14F-4D97-AF65-F5344CB8AC3E}">
        <p14:creationId xmlns:p14="http://schemas.microsoft.com/office/powerpoint/2010/main" val="3186678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D3843-FD81-91E9-7309-B8C7DE5881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228FFF-566F-917E-0FED-BBE6120D4793}"/>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Materials and </a:t>
            </a:r>
            <a:r>
              <a:rPr lang="fr-FR" sz="2400" b="1" dirty="0" err="1">
                <a:solidFill>
                  <a:schemeClr val="bg2"/>
                </a:solidFill>
                <a:latin typeface="Avenir Book" panose="02000503020000020003" pitchFamily="2" charset="0"/>
              </a:rPr>
              <a:t>methods</a:t>
            </a:r>
            <a:r>
              <a:rPr lang="fr-FR" sz="2400" b="1" dirty="0">
                <a:solidFill>
                  <a:schemeClr val="bg2"/>
                </a:solidFill>
                <a:latin typeface="Avenir Book" panose="02000503020000020003" pitchFamily="2" charset="0"/>
              </a:rPr>
              <a:t> – </a:t>
            </a:r>
            <a:r>
              <a:rPr lang="fr-FR" sz="2400" b="1" dirty="0" err="1">
                <a:solidFill>
                  <a:schemeClr val="bg2"/>
                </a:solidFill>
                <a:latin typeface="Avenir Book" panose="02000503020000020003" pitchFamily="2" charset="0"/>
              </a:rPr>
              <a:t>Who</a:t>
            </a:r>
            <a:r>
              <a:rPr lang="fr-FR" sz="2400" b="1" dirty="0">
                <a:solidFill>
                  <a:schemeClr val="bg2"/>
                </a:solidFill>
                <a:latin typeface="Avenir Book" panose="02000503020000020003" pitchFamily="2" charset="0"/>
              </a:rPr>
              <a:t>?</a:t>
            </a:r>
          </a:p>
        </p:txBody>
      </p:sp>
      <p:sp>
        <p:nvSpPr>
          <p:cNvPr id="7" name="ZoneTexte 6">
            <a:extLst>
              <a:ext uri="{FF2B5EF4-FFF2-40B4-BE49-F238E27FC236}">
                <a16:creationId xmlns:a16="http://schemas.microsoft.com/office/drawing/2014/main" id="{F2B91A4E-4E99-79C7-4D1D-95FB31B0D4AF}"/>
              </a:ext>
            </a:extLst>
          </p:cNvPr>
          <p:cNvSpPr txBox="1"/>
          <p:nvPr/>
        </p:nvSpPr>
        <p:spPr>
          <a:xfrm>
            <a:off x="348039" y="2736502"/>
            <a:ext cx="5739007" cy="1384995"/>
          </a:xfrm>
          <a:prstGeom prst="rect">
            <a:avLst/>
          </a:prstGeom>
          <a:noFill/>
        </p:spPr>
        <p:txBody>
          <a:bodyPr wrap="none" rtlCol="0">
            <a:spAutoFit/>
          </a:bodyPr>
          <a:lstStyle/>
          <a:p>
            <a:pPr marL="285750" lvl="0" indent="-285750">
              <a:buFont typeface="Arial" panose="020B0604020202020204" pitchFamily="34" charset="0"/>
              <a:buChar char="•"/>
            </a:pPr>
            <a:r>
              <a:rPr lang="en-GB" sz="2800" noProof="0" dirty="0">
                <a:solidFill>
                  <a:schemeClr val="accent6"/>
                </a:solidFill>
                <a:latin typeface="Avenir Book" panose="02000503020000020003" pitchFamily="2" charset="0"/>
              </a:rPr>
              <a:t>≥ 75 years</a:t>
            </a:r>
          </a:p>
          <a:p>
            <a:pPr marL="285750" lvl="0" indent="-285750">
              <a:buFont typeface="Arial" panose="020B0604020202020204" pitchFamily="34" charset="0"/>
              <a:buChar char="•"/>
            </a:pPr>
            <a:r>
              <a:rPr lang="en-GB" sz="2800" noProof="0" dirty="0">
                <a:solidFill>
                  <a:schemeClr val="accent6"/>
                </a:solidFill>
                <a:latin typeface="Avenir Book" panose="02000503020000020003" pitchFamily="2" charset="0"/>
              </a:rPr>
              <a:t>Residing in the province of Liège</a:t>
            </a:r>
          </a:p>
          <a:p>
            <a:pPr marL="285750" lvl="0" indent="-285750">
              <a:buFont typeface="Arial" panose="020B0604020202020204" pitchFamily="34" charset="0"/>
              <a:buChar char="•"/>
            </a:pPr>
            <a:r>
              <a:rPr lang="en-GB" sz="2800" noProof="0" dirty="0">
                <a:solidFill>
                  <a:schemeClr val="accent6"/>
                </a:solidFill>
                <a:latin typeface="Avenir Book" panose="02000503020000020003" pitchFamily="2" charset="0"/>
              </a:rPr>
              <a:t>Living independently at home</a:t>
            </a:r>
          </a:p>
        </p:txBody>
      </p:sp>
      <p:pic>
        <p:nvPicPr>
          <p:cNvPr id="2" name="Graphique 1" descr="Groupe de personnes avec un remplissage uni">
            <a:extLst>
              <a:ext uri="{FF2B5EF4-FFF2-40B4-BE49-F238E27FC236}">
                <a16:creationId xmlns:a16="http://schemas.microsoft.com/office/drawing/2014/main" id="{450307C9-7221-E202-4EB5-42F1F4B0FF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1818" y="1583251"/>
            <a:ext cx="3691497" cy="3691497"/>
          </a:xfrm>
          <a:prstGeom prst="rect">
            <a:avLst/>
          </a:prstGeom>
        </p:spPr>
      </p:pic>
      <p:sp>
        <p:nvSpPr>
          <p:cNvPr id="5" name="ZoneTexte 4">
            <a:extLst>
              <a:ext uri="{FF2B5EF4-FFF2-40B4-BE49-F238E27FC236}">
                <a16:creationId xmlns:a16="http://schemas.microsoft.com/office/drawing/2014/main" id="{93B48D39-AE85-F704-F8CA-C96CD4831E3E}"/>
              </a:ext>
            </a:extLst>
          </p:cNvPr>
          <p:cNvSpPr txBox="1"/>
          <p:nvPr/>
        </p:nvSpPr>
        <p:spPr>
          <a:xfrm>
            <a:off x="8623725" y="5274748"/>
            <a:ext cx="1367682" cy="584775"/>
          </a:xfrm>
          <a:prstGeom prst="rect">
            <a:avLst/>
          </a:prstGeom>
          <a:noFill/>
        </p:spPr>
        <p:txBody>
          <a:bodyPr wrap="none" rtlCol="0">
            <a:spAutoFit/>
          </a:bodyPr>
          <a:lstStyle/>
          <a:p>
            <a:r>
              <a:rPr lang="fr-FR" sz="3200" dirty="0">
                <a:solidFill>
                  <a:schemeClr val="accent6"/>
                </a:solidFill>
                <a:latin typeface="Avenir Book" panose="02000503020000020003" pitchFamily="2" charset="0"/>
              </a:rPr>
              <a:t>n=150</a:t>
            </a:r>
          </a:p>
        </p:txBody>
      </p:sp>
      <p:sp>
        <p:nvSpPr>
          <p:cNvPr id="4" name="Espace réservé du numéro de diapositive 3">
            <a:extLst>
              <a:ext uri="{FF2B5EF4-FFF2-40B4-BE49-F238E27FC236}">
                <a16:creationId xmlns:a16="http://schemas.microsoft.com/office/drawing/2014/main" id="{2DA4BDC7-2528-3B05-B4DC-AD6B558258C4}"/>
              </a:ext>
            </a:extLst>
          </p:cNvPr>
          <p:cNvSpPr>
            <a:spLocks noGrp="1"/>
          </p:cNvSpPr>
          <p:nvPr>
            <p:ph type="sldNum" sz="quarter" idx="12"/>
          </p:nvPr>
        </p:nvSpPr>
        <p:spPr/>
        <p:txBody>
          <a:bodyPr/>
          <a:lstStyle/>
          <a:p>
            <a:fld id="{EFA651F1-E471-C542-9B55-A817B692907E}" type="slidenum">
              <a:rPr lang="fr-FR" smtClean="0"/>
              <a:t>6</a:t>
            </a:fld>
            <a:endParaRPr lang="fr-FR"/>
          </a:p>
        </p:txBody>
      </p:sp>
    </p:spTree>
    <p:extLst>
      <p:ext uri="{BB962C8B-B14F-4D97-AF65-F5344CB8AC3E}">
        <p14:creationId xmlns:p14="http://schemas.microsoft.com/office/powerpoint/2010/main" val="102239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2BCAF-DBA0-840B-2F57-89CE66C3A74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7F0496-F7CD-016C-57FF-1D811314EDB6}"/>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Materials and </a:t>
            </a:r>
            <a:r>
              <a:rPr lang="fr-FR" sz="2400" b="1" dirty="0" err="1">
                <a:solidFill>
                  <a:schemeClr val="bg2"/>
                </a:solidFill>
                <a:latin typeface="Avenir Book" panose="02000503020000020003" pitchFamily="2" charset="0"/>
              </a:rPr>
              <a:t>methods</a:t>
            </a:r>
            <a:r>
              <a:rPr lang="fr-FR" sz="2400" b="1" dirty="0">
                <a:solidFill>
                  <a:schemeClr val="bg2"/>
                </a:solidFill>
                <a:latin typeface="Avenir Book" panose="02000503020000020003" pitchFamily="2" charset="0"/>
              </a:rPr>
              <a:t> – How?</a:t>
            </a:r>
          </a:p>
        </p:txBody>
      </p:sp>
      <p:sp>
        <p:nvSpPr>
          <p:cNvPr id="15" name="Ellipse 14">
            <a:extLst>
              <a:ext uri="{FF2B5EF4-FFF2-40B4-BE49-F238E27FC236}">
                <a16:creationId xmlns:a16="http://schemas.microsoft.com/office/drawing/2014/main" id="{EDEE8E59-98C3-3BBD-4826-134367D5CC78}"/>
              </a:ext>
            </a:extLst>
          </p:cNvPr>
          <p:cNvSpPr/>
          <p:nvPr/>
        </p:nvSpPr>
        <p:spPr>
          <a:xfrm>
            <a:off x="8501380" y="2390838"/>
            <a:ext cx="3440430" cy="1813560"/>
          </a:xfrm>
          <a:prstGeom prst="ellipse">
            <a:avLst/>
          </a:prstGeom>
          <a:ln w="44450"/>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latin typeface="Avenir Book" panose="02000503020000020003" pitchFamily="2" charset="0"/>
              </a:rPr>
              <a:t>Stimulating</a:t>
            </a:r>
            <a:r>
              <a:rPr lang="fr-FR" dirty="0">
                <a:latin typeface="Avenir Book" panose="02000503020000020003" pitchFamily="2" charset="0"/>
              </a:rPr>
              <a:t> nature of the living </a:t>
            </a:r>
            <a:r>
              <a:rPr lang="fr-FR" dirty="0" err="1">
                <a:latin typeface="Avenir Book" panose="02000503020000020003" pitchFamily="2" charset="0"/>
              </a:rPr>
              <a:t>environment</a:t>
            </a:r>
            <a:r>
              <a:rPr lang="fr-FR" dirty="0">
                <a:latin typeface="Avenir Book" panose="02000503020000020003" pitchFamily="2" charset="0"/>
              </a:rPr>
              <a:t> (HabitAge team – </a:t>
            </a:r>
            <a:r>
              <a:rPr lang="fr-FR" dirty="0" err="1">
                <a:latin typeface="Avenir Book" panose="02000503020000020003" pitchFamily="2" charset="0"/>
              </a:rPr>
              <a:t>ULiège</a:t>
            </a:r>
            <a:r>
              <a:rPr lang="fr-FR" dirty="0">
                <a:latin typeface="Avenir Book" panose="02000503020000020003" pitchFamily="2" charset="0"/>
              </a:rPr>
              <a:t>)</a:t>
            </a:r>
          </a:p>
        </p:txBody>
      </p:sp>
      <p:sp>
        <p:nvSpPr>
          <p:cNvPr id="16" name="Ellipse 15">
            <a:extLst>
              <a:ext uri="{FF2B5EF4-FFF2-40B4-BE49-F238E27FC236}">
                <a16:creationId xmlns:a16="http://schemas.microsoft.com/office/drawing/2014/main" id="{D5FF5DAD-12B1-3CDC-3C36-04DB5224C524}"/>
              </a:ext>
            </a:extLst>
          </p:cNvPr>
          <p:cNvSpPr/>
          <p:nvPr/>
        </p:nvSpPr>
        <p:spPr>
          <a:xfrm>
            <a:off x="6781165" y="4260366"/>
            <a:ext cx="3440430" cy="1813560"/>
          </a:xfrm>
          <a:prstGeom prst="ellipse">
            <a:avLst/>
          </a:prstGeom>
          <a:ln w="44450"/>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latin typeface="Avenir Book" panose="02000503020000020003" pitchFamily="2" charset="0"/>
            </a:endParaRPr>
          </a:p>
          <a:p>
            <a:pPr algn="ctr"/>
            <a:r>
              <a:rPr lang="fr-FR" dirty="0" err="1">
                <a:latin typeface="Avenir Book" panose="02000503020000020003" pitchFamily="2" charset="0"/>
              </a:rPr>
              <a:t>Sleep</a:t>
            </a:r>
            <a:r>
              <a:rPr lang="fr-FR" dirty="0">
                <a:latin typeface="Avenir Book" panose="02000503020000020003" pitchFamily="2" charset="0"/>
              </a:rPr>
              <a:t> </a:t>
            </a:r>
          </a:p>
          <a:p>
            <a:pPr algn="ctr"/>
            <a:r>
              <a:rPr lang="fr-FR" dirty="0">
                <a:latin typeface="Avenir Book" panose="02000503020000020003" pitchFamily="2" charset="0"/>
              </a:rPr>
              <a:t>(</a:t>
            </a:r>
            <a:r>
              <a:rPr lang="en-US" dirty="0">
                <a:latin typeface="Avenir Book" panose="02000503020000020003" pitchFamily="2" charset="0"/>
              </a:rPr>
              <a:t>PSQI, </a:t>
            </a:r>
            <a:r>
              <a:rPr lang="en-US" dirty="0" err="1">
                <a:latin typeface="Avenir Book" panose="02000503020000020003" pitchFamily="2" charset="0"/>
              </a:rPr>
              <a:t>μMCTQ</a:t>
            </a:r>
            <a:r>
              <a:rPr lang="en-US" dirty="0">
                <a:latin typeface="Avenir Book" panose="02000503020000020003" pitchFamily="2" charset="0"/>
              </a:rPr>
              <a:t>, Epworth Sleepiness Scale</a:t>
            </a:r>
            <a:r>
              <a:rPr lang="fr-FR" dirty="0">
                <a:latin typeface="Avenir Book" panose="02000503020000020003" pitchFamily="2" charset="0"/>
              </a:rPr>
              <a:t>)</a:t>
            </a:r>
          </a:p>
          <a:p>
            <a:pPr algn="ctr"/>
            <a:endParaRPr lang="fr-FR" dirty="0">
              <a:latin typeface="Avenir Book" panose="02000503020000020003" pitchFamily="2" charset="0"/>
            </a:endParaRPr>
          </a:p>
        </p:txBody>
      </p:sp>
      <p:sp>
        <p:nvSpPr>
          <p:cNvPr id="17" name="Ellipse 16">
            <a:extLst>
              <a:ext uri="{FF2B5EF4-FFF2-40B4-BE49-F238E27FC236}">
                <a16:creationId xmlns:a16="http://schemas.microsoft.com/office/drawing/2014/main" id="{3E5A2A1A-33E9-29FF-44F0-F365424F4830}"/>
              </a:ext>
            </a:extLst>
          </p:cNvPr>
          <p:cNvSpPr/>
          <p:nvPr/>
        </p:nvSpPr>
        <p:spPr>
          <a:xfrm>
            <a:off x="4335145" y="2390838"/>
            <a:ext cx="3440430" cy="1813560"/>
          </a:xfrm>
          <a:prstGeom prst="ellipse">
            <a:avLst/>
          </a:prstGeom>
          <a:ln w="44450"/>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latin typeface="Avenir Book" panose="02000503020000020003" pitchFamily="2" charset="0"/>
            </a:endParaRPr>
          </a:p>
          <a:p>
            <a:pPr algn="ctr"/>
            <a:r>
              <a:rPr lang="fr-FR" dirty="0">
                <a:latin typeface="Avenir Book" panose="02000503020000020003" pitchFamily="2" charset="0"/>
              </a:rPr>
              <a:t>Physical </a:t>
            </a:r>
            <a:r>
              <a:rPr lang="fr-FR" dirty="0" err="1">
                <a:latin typeface="Avenir Book" panose="02000503020000020003" pitchFamily="2" charset="0"/>
              </a:rPr>
              <a:t>activity</a:t>
            </a:r>
            <a:r>
              <a:rPr lang="fr-FR" dirty="0">
                <a:latin typeface="Avenir Book" panose="02000503020000020003" pitchFamily="2" charset="0"/>
              </a:rPr>
              <a:t> (PASE)*</a:t>
            </a:r>
          </a:p>
          <a:p>
            <a:pPr algn="ctr"/>
            <a:endParaRPr lang="fr-FR" dirty="0">
              <a:latin typeface="Avenir Book" panose="02000503020000020003" pitchFamily="2" charset="0"/>
            </a:endParaRPr>
          </a:p>
        </p:txBody>
      </p:sp>
      <p:sp>
        <p:nvSpPr>
          <p:cNvPr id="20" name="Ellipse 19">
            <a:extLst>
              <a:ext uri="{FF2B5EF4-FFF2-40B4-BE49-F238E27FC236}">
                <a16:creationId xmlns:a16="http://schemas.microsoft.com/office/drawing/2014/main" id="{D00BCD28-4708-968C-6F0F-1B141D3F94DE}"/>
              </a:ext>
            </a:extLst>
          </p:cNvPr>
          <p:cNvSpPr/>
          <p:nvPr/>
        </p:nvSpPr>
        <p:spPr>
          <a:xfrm>
            <a:off x="2072006" y="4276941"/>
            <a:ext cx="3440430" cy="1813560"/>
          </a:xfrm>
          <a:prstGeom prst="ellipse">
            <a:avLst/>
          </a:prstGeom>
          <a:ln w="44450"/>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latin typeface="Avenir Book" panose="02000503020000020003" pitchFamily="2" charset="0"/>
            </a:endParaRPr>
          </a:p>
          <a:p>
            <a:pPr algn="ctr"/>
            <a:r>
              <a:rPr lang="fr-FR" dirty="0">
                <a:latin typeface="Avenir Book" panose="02000503020000020003" pitchFamily="2" charset="0"/>
              </a:rPr>
              <a:t>General </a:t>
            </a:r>
            <a:r>
              <a:rPr lang="fr-FR" dirty="0" err="1">
                <a:latin typeface="Avenir Book" panose="02000503020000020003" pitchFamily="2" charset="0"/>
              </a:rPr>
              <a:t>health</a:t>
            </a:r>
            <a:endParaRPr lang="fr-FR" dirty="0">
              <a:latin typeface="Avenir Book" panose="02000503020000020003" pitchFamily="2" charset="0"/>
            </a:endParaRPr>
          </a:p>
          <a:p>
            <a:pPr algn="ctr"/>
            <a:endParaRPr lang="fr-FR" dirty="0">
              <a:latin typeface="Avenir Book" panose="02000503020000020003" pitchFamily="2" charset="0"/>
            </a:endParaRPr>
          </a:p>
        </p:txBody>
      </p:sp>
      <p:sp>
        <p:nvSpPr>
          <p:cNvPr id="21" name="Ellipse 20">
            <a:extLst>
              <a:ext uri="{FF2B5EF4-FFF2-40B4-BE49-F238E27FC236}">
                <a16:creationId xmlns:a16="http://schemas.microsoft.com/office/drawing/2014/main" id="{4E501D38-973C-28F4-86A3-0FA0D9719E59}"/>
              </a:ext>
            </a:extLst>
          </p:cNvPr>
          <p:cNvSpPr/>
          <p:nvPr/>
        </p:nvSpPr>
        <p:spPr>
          <a:xfrm>
            <a:off x="168910" y="2337498"/>
            <a:ext cx="3440430" cy="1813560"/>
          </a:xfrm>
          <a:prstGeom prst="ellipse">
            <a:avLst/>
          </a:prstGeom>
          <a:ln w="44450"/>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err="1">
                <a:latin typeface="Avenir Book" panose="02000503020000020003" pitchFamily="2" charset="0"/>
              </a:rPr>
              <a:t>Socio-demographics</a:t>
            </a:r>
            <a:endParaRPr lang="fr-FR" dirty="0">
              <a:latin typeface="Avenir Book" panose="02000503020000020003" pitchFamily="2" charset="0"/>
            </a:endParaRPr>
          </a:p>
        </p:txBody>
      </p:sp>
      <p:pic>
        <p:nvPicPr>
          <p:cNvPr id="23" name="Graphique 22" descr="Porte-bloc avec un remplissage uni">
            <a:extLst>
              <a:ext uri="{FF2B5EF4-FFF2-40B4-BE49-F238E27FC236}">
                <a16:creationId xmlns:a16="http://schemas.microsoft.com/office/drawing/2014/main" id="{772C2213-C9A6-99A2-25DF-1A688654D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10" y="1172706"/>
            <a:ext cx="1026057" cy="1026057"/>
          </a:xfrm>
          <a:prstGeom prst="rect">
            <a:avLst/>
          </a:prstGeom>
        </p:spPr>
      </p:pic>
      <p:sp>
        <p:nvSpPr>
          <p:cNvPr id="2" name="ZoneTexte 1">
            <a:extLst>
              <a:ext uri="{FF2B5EF4-FFF2-40B4-BE49-F238E27FC236}">
                <a16:creationId xmlns:a16="http://schemas.microsoft.com/office/drawing/2014/main" id="{FC0F47E4-51F2-FF9A-527E-879431476398}"/>
              </a:ext>
            </a:extLst>
          </p:cNvPr>
          <p:cNvSpPr txBox="1"/>
          <p:nvPr/>
        </p:nvSpPr>
        <p:spPr>
          <a:xfrm>
            <a:off x="23648" y="6462110"/>
            <a:ext cx="12144703" cy="507831"/>
          </a:xfrm>
          <a:prstGeom prst="rect">
            <a:avLst/>
          </a:prstGeom>
          <a:noFill/>
        </p:spPr>
        <p:txBody>
          <a:bodyPr wrap="square" rtlCol="0">
            <a:spAutoFit/>
          </a:bodyPr>
          <a:lstStyle/>
          <a:p>
            <a:r>
              <a:rPr lang="fr-FR" sz="800" i="1" dirty="0"/>
              <a:t>*</a:t>
            </a:r>
            <a:r>
              <a:rPr lang="fr-BE" sz="800" dirty="0"/>
              <a:t>Scouvemont, M (15 May 2025). </a:t>
            </a:r>
            <a:r>
              <a:rPr lang="fr-BE" sz="800" i="1" dirty="0" err="1"/>
              <a:t>Annals</a:t>
            </a:r>
            <a:r>
              <a:rPr lang="fr-BE" sz="800" i="1" dirty="0"/>
              <a:t> of Physical and </a:t>
            </a:r>
            <a:r>
              <a:rPr lang="fr-BE" sz="800" i="1" dirty="0" err="1"/>
              <a:t>Rehabilitation</a:t>
            </a:r>
            <a:r>
              <a:rPr lang="fr-BE" sz="800" i="1" dirty="0"/>
              <a:t> </a:t>
            </a:r>
            <a:r>
              <a:rPr lang="fr-BE" sz="800" i="1" dirty="0" err="1"/>
              <a:t>Medicine</a:t>
            </a:r>
            <a:r>
              <a:rPr lang="fr-BE" sz="800" i="1" dirty="0"/>
              <a:t>, </a:t>
            </a:r>
            <a:r>
              <a:rPr lang="fr-BE" sz="800" dirty="0"/>
              <a:t>68 (6), 101994. </a:t>
            </a:r>
          </a:p>
          <a:p>
            <a:endParaRPr lang="fr-FR" dirty="0"/>
          </a:p>
        </p:txBody>
      </p:sp>
      <p:sp>
        <p:nvSpPr>
          <p:cNvPr id="4" name="Espace réservé du numéro de diapositive 3">
            <a:extLst>
              <a:ext uri="{FF2B5EF4-FFF2-40B4-BE49-F238E27FC236}">
                <a16:creationId xmlns:a16="http://schemas.microsoft.com/office/drawing/2014/main" id="{517AED65-1CFB-7CA9-0132-58BB7CA8FDB1}"/>
              </a:ext>
            </a:extLst>
          </p:cNvPr>
          <p:cNvSpPr>
            <a:spLocks noGrp="1"/>
          </p:cNvSpPr>
          <p:nvPr>
            <p:ph type="sldNum" sz="quarter" idx="12"/>
          </p:nvPr>
        </p:nvSpPr>
        <p:spPr/>
        <p:txBody>
          <a:bodyPr/>
          <a:lstStyle/>
          <a:p>
            <a:fld id="{EFA651F1-E471-C542-9B55-A817B692907E}" type="slidenum">
              <a:rPr lang="fr-FR" smtClean="0"/>
              <a:t>7</a:t>
            </a:fld>
            <a:endParaRPr lang="fr-FR"/>
          </a:p>
        </p:txBody>
      </p:sp>
    </p:spTree>
    <p:extLst>
      <p:ext uri="{BB962C8B-B14F-4D97-AF65-F5344CB8AC3E}">
        <p14:creationId xmlns:p14="http://schemas.microsoft.com/office/powerpoint/2010/main" val="255739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03-1462-F4BF-AEC8-7D17D0E493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F294399-2A62-520D-F371-E9907550A0E9}"/>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HabitAge </a:t>
            </a:r>
            <a:r>
              <a:rPr lang="fr-FR" sz="2400" b="1" dirty="0" err="1">
                <a:solidFill>
                  <a:schemeClr val="bg2"/>
                </a:solidFill>
                <a:latin typeface="Avenir Book" panose="02000503020000020003" pitchFamily="2" charset="0"/>
              </a:rPr>
              <a:t>project</a:t>
            </a:r>
            <a:endParaRPr lang="fr-FR" sz="2400" b="1" dirty="0">
              <a:solidFill>
                <a:schemeClr val="bg2"/>
              </a:solidFill>
              <a:latin typeface="Avenir Book" panose="02000503020000020003" pitchFamily="2" charset="0"/>
            </a:endParaRPr>
          </a:p>
        </p:txBody>
      </p:sp>
      <p:graphicFrame>
        <p:nvGraphicFramePr>
          <p:cNvPr id="7" name="Diagramme 6">
            <a:extLst>
              <a:ext uri="{FF2B5EF4-FFF2-40B4-BE49-F238E27FC236}">
                <a16:creationId xmlns:a16="http://schemas.microsoft.com/office/drawing/2014/main" id="{9932EAD9-E581-3810-7A93-74DD886CB3E0}"/>
              </a:ext>
            </a:extLst>
          </p:cNvPr>
          <p:cNvGraphicFramePr/>
          <p:nvPr>
            <p:extLst>
              <p:ext uri="{D42A27DB-BD31-4B8C-83A1-F6EECF244321}">
                <p14:modId xmlns:p14="http://schemas.microsoft.com/office/powerpoint/2010/main" val="2747767252"/>
              </p:ext>
            </p:extLst>
          </p:nvPr>
        </p:nvGraphicFramePr>
        <p:xfrm>
          <a:off x="380124" y="117686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6">
            <a:extLst>
              <a:ext uri="{FF2B5EF4-FFF2-40B4-BE49-F238E27FC236}">
                <a16:creationId xmlns:a16="http://schemas.microsoft.com/office/drawing/2014/main" id="{60DF323A-BB0F-B69D-3D79-41088ABF8992}"/>
              </a:ext>
            </a:extLst>
          </p:cNvPr>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971174"/>
            <a:ext cx="2915977" cy="1415757"/>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DA44C00E-0321-84A4-E956-34CEACBDCFB3}"/>
              </a:ext>
            </a:extLst>
          </p:cNvPr>
          <p:cNvSpPr/>
          <p:nvPr/>
        </p:nvSpPr>
        <p:spPr>
          <a:xfrm>
            <a:off x="8653518" y="2331757"/>
            <a:ext cx="2758966" cy="2711668"/>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Doctoral </a:t>
            </a:r>
            <a:r>
              <a:rPr lang="fr-FR" dirty="0" err="1"/>
              <a:t>project</a:t>
            </a:r>
            <a:endParaRPr lang="fr-FR" dirty="0"/>
          </a:p>
        </p:txBody>
      </p:sp>
      <p:sp>
        <p:nvSpPr>
          <p:cNvPr id="2" name="Espace réservé du numéro de diapositive 1">
            <a:extLst>
              <a:ext uri="{FF2B5EF4-FFF2-40B4-BE49-F238E27FC236}">
                <a16:creationId xmlns:a16="http://schemas.microsoft.com/office/drawing/2014/main" id="{AF47772F-4B8C-1D8D-C540-A3E883C149DC}"/>
              </a:ext>
            </a:extLst>
          </p:cNvPr>
          <p:cNvSpPr>
            <a:spLocks noGrp="1"/>
          </p:cNvSpPr>
          <p:nvPr>
            <p:ph type="sldNum" sz="quarter" idx="12"/>
          </p:nvPr>
        </p:nvSpPr>
        <p:spPr/>
        <p:txBody>
          <a:bodyPr/>
          <a:lstStyle/>
          <a:p>
            <a:fld id="{EFA651F1-E471-C542-9B55-A817B692907E}" type="slidenum">
              <a:rPr lang="fr-FR" smtClean="0"/>
              <a:t>8</a:t>
            </a:fld>
            <a:endParaRPr lang="fr-FR"/>
          </a:p>
        </p:txBody>
      </p:sp>
    </p:spTree>
    <p:extLst>
      <p:ext uri="{BB962C8B-B14F-4D97-AF65-F5344CB8AC3E}">
        <p14:creationId xmlns:p14="http://schemas.microsoft.com/office/powerpoint/2010/main" val="264066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86568-A258-D105-2245-8949C10759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C2D63C-3E11-605C-90E9-65A793508838}"/>
              </a:ext>
            </a:extLst>
          </p:cNvPr>
          <p:cNvSpPr/>
          <p:nvPr/>
        </p:nvSpPr>
        <p:spPr>
          <a:xfrm>
            <a:off x="0" y="-12499"/>
            <a:ext cx="12192000" cy="98367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b="1" dirty="0">
                <a:solidFill>
                  <a:schemeClr val="bg2"/>
                </a:solidFill>
                <a:latin typeface="Avenir Book" panose="02000503020000020003" pitchFamily="2" charset="0"/>
              </a:rPr>
              <a:t>Materials and </a:t>
            </a:r>
            <a:r>
              <a:rPr lang="fr-FR" sz="2400" b="1" dirty="0" err="1">
                <a:solidFill>
                  <a:schemeClr val="bg2"/>
                </a:solidFill>
                <a:latin typeface="Avenir Book" panose="02000503020000020003" pitchFamily="2" charset="0"/>
              </a:rPr>
              <a:t>methods</a:t>
            </a:r>
            <a:r>
              <a:rPr lang="fr-FR" sz="2400" b="1" dirty="0">
                <a:solidFill>
                  <a:schemeClr val="bg2"/>
                </a:solidFill>
                <a:latin typeface="Avenir Book" panose="02000503020000020003" pitchFamily="2" charset="0"/>
              </a:rPr>
              <a:t> - </a:t>
            </a:r>
            <a:r>
              <a:rPr lang="fr-FR" sz="2400" b="1" dirty="0" err="1">
                <a:solidFill>
                  <a:schemeClr val="bg2"/>
                </a:solidFill>
                <a:latin typeface="Avenir Book" panose="02000503020000020003" pitchFamily="2" charset="0"/>
              </a:rPr>
              <a:t>Analysis</a:t>
            </a:r>
            <a:endParaRPr lang="fr-FR" sz="2400" b="1" dirty="0">
              <a:solidFill>
                <a:schemeClr val="bg2"/>
              </a:solidFill>
              <a:latin typeface="Avenir Book" panose="02000503020000020003" pitchFamily="2" charset="0"/>
            </a:endParaRPr>
          </a:p>
        </p:txBody>
      </p:sp>
      <p:sp>
        <p:nvSpPr>
          <p:cNvPr id="5" name="Rectangle : coins arrondis 4">
            <a:extLst>
              <a:ext uri="{FF2B5EF4-FFF2-40B4-BE49-F238E27FC236}">
                <a16:creationId xmlns:a16="http://schemas.microsoft.com/office/drawing/2014/main" id="{94361CCB-CB69-82DF-C762-00F8EFAA81B4}"/>
              </a:ext>
            </a:extLst>
          </p:cNvPr>
          <p:cNvSpPr/>
          <p:nvPr/>
        </p:nvSpPr>
        <p:spPr>
          <a:xfrm>
            <a:off x="1268369" y="3179642"/>
            <a:ext cx="2785330" cy="1058650"/>
          </a:xfrm>
          <a:prstGeom prst="roundRect">
            <a:avLst/>
          </a:prstGeom>
          <a:solidFill>
            <a:schemeClr val="bg2"/>
          </a:solidFill>
          <a:ln>
            <a:solidFill>
              <a:schemeClr val="bg2"/>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a:solidFill>
                  <a:schemeClr val="accent6"/>
                </a:solidFill>
                <a:latin typeface="Avenir Book" panose="02000503020000020003" pitchFamily="2" charset="0"/>
              </a:rPr>
              <a:t>Stimulation nature of the living </a:t>
            </a:r>
            <a:r>
              <a:rPr lang="fr-FR" sz="2000" b="1" dirty="0" err="1">
                <a:solidFill>
                  <a:schemeClr val="accent6"/>
                </a:solidFill>
                <a:latin typeface="Avenir Book" panose="02000503020000020003" pitchFamily="2" charset="0"/>
              </a:rPr>
              <a:t>environment</a:t>
            </a:r>
            <a:endParaRPr lang="fr-FR" sz="2000" b="1" dirty="0">
              <a:solidFill>
                <a:schemeClr val="accent6"/>
              </a:solidFill>
              <a:latin typeface="Avenir Book" panose="02000503020000020003" pitchFamily="2" charset="0"/>
            </a:endParaRPr>
          </a:p>
        </p:txBody>
      </p:sp>
      <p:cxnSp>
        <p:nvCxnSpPr>
          <p:cNvPr id="6" name="Connecteur droit avec flèche 5">
            <a:extLst>
              <a:ext uri="{FF2B5EF4-FFF2-40B4-BE49-F238E27FC236}">
                <a16:creationId xmlns:a16="http://schemas.microsoft.com/office/drawing/2014/main" id="{BA3366DB-C2B6-31B3-9584-26B6768486A3}"/>
              </a:ext>
            </a:extLst>
          </p:cNvPr>
          <p:cNvCxnSpPr>
            <a:cxnSpLocks/>
          </p:cNvCxnSpPr>
          <p:nvPr/>
        </p:nvCxnSpPr>
        <p:spPr>
          <a:xfrm flipV="1">
            <a:off x="4886555" y="3031622"/>
            <a:ext cx="1895245" cy="677345"/>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7" name="Rectangle : coins arrondis 6">
            <a:extLst>
              <a:ext uri="{FF2B5EF4-FFF2-40B4-BE49-F238E27FC236}">
                <a16:creationId xmlns:a16="http://schemas.microsoft.com/office/drawing/2014/main" id="{477A5BE7-799F-A972-7830-60BCE4CF0E0C}"/>
              </a:ext>
            </a:extLst>
          </p:cNvPr>
          <p:cNvSpPr/>
          <p:nvPr/>
        </p:nvSpPr>
        <p:spPr>
          <a:xfrm>
            <a:off x="7614656" y="2445488"/>
            <a:ext cx="2632185" cy="1063699"/>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000" b="1" noProof="0" dirty="0">
                <a:solidFill>
                  <a:schemeClr val="accent6"/>
                </a:solidFill>
                <a:latin typeface="Avenir Book" panose="02000503020000020003" pitchFamily="2" charset="0"/>
              </a:rPr>
              <a:t>Physical activity</a:t>
            </a:r>
          </a:p>
        </p:txBody>
      </p:sp>
      <p:cxnSp>
        <p:nvCxnSpPr>
          <p:cNvPr id="8" name="Connecteur droit avec flèche 7">
            <a:extLst>
              <a:ext uri="{FF2B5EF4-FFF2-40B4-BE49-F238E27FC236}">
                <a16:creationId xmlns:a16="http://schemas.microsoft.com/office/drawing/2014/main" id="{F44EFD18-7C7C-BEEE-9DF5-3F2CF758A27B}"/>
              </a:ext>
            </a:extLst>
          </p:cNvPr>
          <p:cNvCxnSpPr>
            <a:cxnSpLocks/>
          </p:cNvCxnSpPr>
          <p:nvPr/>
        </p:nvCxnSpPr>
        <p:spPr>
          <a:xfrm>
            <a:off x="4852082" y="3708967"/>
            <a:ext cx="1762835" cy="742684"/>
          </a:xfrm>
          <a:prstGeom prst="straightConnector1">
            <a:avLst/>
          </a:prstGeom>
          <a:ln w="63500">
            <a:tailEnd type="triangle"/>
          </a:ln>
        </p:spPr>
        <p:style>
          <a:lnRef idx="3">
            <a:schemeClr val="accent4"/>
          </a:lnRef>
          <a:fillRef idx="0">
            <a:schemeClr val="accent4"/>
          </a:fillRef>
          <a:effectRef idx="2">
            <a:schemeClr val="accent4"/>
          </a:effectRef>
          <a:fontRef idx="minor">
            <a:schemeClr val="tx1"/>
          </a:fontRef>
        </p:style>
      </p:cxnSp>
      <p:sp>
        <p:nvSpPr>
          <p:cNvPr id="11" name="Rectangle : coins arrondis 10">
            <a:extLst>
              <a:ext uri="{FF2B5EF4-FFF2-40B4-BE49-F238E27FC236}">
                <a16:creationId xmlns:a16="http://schemas.microsoft.com/office/drawing/2014/main" id="{880D896B-E7A7-BA3B-381F-1BFAA6D6C862}"/>
              </a:ext>
            </a:extLst>
          </p:cNvPr>
          <p:cNvSpPr/>
          <p:nvPr/>
        </p:nvSpPr>
        <p:spPr>
          <a:xfrm>
            <a:off x="7614657" y="4451651"/>
            <a:ext cx="2632184" cy="1063699"/>
          </a:xfrm>
          <a:prstGeom prst="round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2000" b="1" dirty="0" err="1">
                <a:solidFill>
                  <a:schemeClr val="accent6"/>
                </a:solidFill>
                <a:latin typeface="Avenir Book" panose="02000503020000020003" pitchFamily="2" charset="0"/>
              </a:rPr>
              <a:t>Sleep</a:t>
            </a:r>
            <a:endParaRPr lang="fr-FR" sz="2000" b="1" dirty="0">
              <a:solidFill>
                <a:schemeClr val="accent6"/>
              </a:solidFill>
              <a:latin typeface="Avenir Book" panose="02000503020000020003" pitchFamily="2" charset="0"/>
            </a:endParaRPr>
          </a:p>
        </p:txBody>
      </p:sp>
      <p:sp>
        <p:nvSpPr>
          <p:cNvPr id="14" name="ZoneTexte 13">
            <a:extLst>
              <a:ext uri="{FF2B5EF4-FFF2-40B4-BE49-F238E27FC236}">
                <a16:creationId xmlns:a16="http://schemas.microsoft.com/office/drawing/2014/main" id="{E6A94474-D53D-521D-FC83-236501894384}"/>
              </a:ext>
            </a:extLst>
          </p:cNvPr>
          <p:cNvSpPr txBox="1"/>
          <p:nvPr/>
        </p:nvSpPr>
        <p:spPr>
          <a:xfrm>
            <a:off x="228600" y="6172200"/>
            <a:ext cx="7602402" cy="369332"/>
          </a:xfrm>
          <a:prstGeom prst="rect">
            <a:avLst/>
          </a:prstGeom>
          <a:noFill/>
        </p:spPr>
        <p:txBody>
          <a:bodyPr wrap="none" rtlCol="0">
            <a:spAutoFit/>
          </a:bodyPr>
          <a:lstStyle/>
          <a:p>
            <a:r>
              <a:rPr lang="fr-FR" i="1" dirty="0">
                <a:latin typeface="Avenir Book" panose="02000503020000020003" pitchFamily="2" charset="0"/>
              </a:rPr>
              <a:t>Model </a:t>
            </a:r>
            <a:r>
              <a:rPr lang="fr-FR" i="1" dirty="0" err="1">
                <a:latin typeface="Avenir Book" panose="02000503020000020003" pitchFamily="2" charset="0"/>
              </a:rPr>
              <a:t>including</a:t>
            </a:r>
            <a:r>
              <a:rPr lang="fr-FR" i="1" dirty="0">
                <a:latin typeface="Avenir Book" panose="02000503020000020003" pitchFamily="2" charset="0"/>
              </a:rPr>
              <a:t> all relevant </a:t>
            </a:r>
            <a:r>
              <a:rPr lang="fr-FR" i="1" dirty="0" err="1">
                <a:latin typeface="Avenir Book" panose="02000503020000020003" pitchFamily="2" charset="0"/>
              </a:rPr>
              <a:t>covariables</a:t>
            </a:r>
            <a:r>
              <a:rPr lang="fr-FR" i="1" dirty="0">
                <a:latin typeface="Avenir Book" panose="02000503020000020003" pitchFamily="2" charset="0"/>
              </a:rPr>
              <a:t> and </a:t>
            </a:r>
            <a:r>
              <a:rPr lang="fr-FR" i="1" dirty="0" err="1">
                <a:latin typeface="Avenir Book" panose="02000503020000020003" pitchFamily="2" charset="0"/>
              </a:rPr>
              <a:t>significance</a:t>
            </a:r>
            <a:r>
              <a:rPr lang="fr-FR" i="1" dirty="0">
                <a:latin typeface="Avenir Book" panose="02000503020000020003" pitchFamily="2" charset="0"/>
              </a:rPr>
              <a:t> </a:t>
            </a:r>
            <a:r>
              <a:rPr lang="fr-FR" i="1" dirty="0" err="1">
                <a:latin typeface="Avenir Book" panose="02000503020000020003" pitchFamily="2" charset="0"/>
              </a:rPr>
              <a:t>level</a:t>
            </a:r>
            <a:r>
              <a:rPr lang="fr-FR" i="1" dirty="0">
                <a:latin typeface="Avenir Book" panose="02000503020000020003" pitchFamily="2" charset="0"/>
              </a:rPr>
              <a:t> set at 5%.</a:t>
            </a:r>
          </a:p>
        </p:txBody>
      </p:sp>
      <p:sp>
        <p:nvSpPr>
          <p:cNvPr id="2" name="Espace réservé du numéro de diapositive 1">
            <a:extLst>
              <a:ext uri="{FF2B5EF4-FFF2-40B4-BE49-F238E27FC236}">
                <a16:creationId xmlns:a16="http://schemas.microsoft.com/office/drawing/2014/main" id="{5D11FE19-F35B-6DED-2987-FD8BDEDB3190}"/>
              </a:ext>
            </a:extLst>
          </p:cNvPr>
          <p:cNvSpPr>
            <a:spLocks noGrp="1"/>
          </p:cNvSpPr>
          <p:nvPr>
            <p:ph type="sldNum" sz="quarter" idx="12"/>
          </p:nvPr>
        </p:nvSpPr>
        <p:spPr/>
        <p:txBody>
          <a:bodyPr/>
          <a:lstStyle/>
          <a:p>
            <a:fld id="{EFA651F1-E471-C542-9B55-A817B692907E}" type="slidenum">
              <a:rPr lang="fr-FR" smtClean="0"/>
              <a:t>9</a:t>
            </a:fld>
            <a:endParaRPr lang="fr-FR"/>
          </a:p>
        </p:txBody>
      </p:sp>
    </p:spTree>
    <p:extLst>
      <p:ext uri="{BB962C8B-B14F-4D97-AF65-F5344CB8AC3E}">
        <p14:creationId xmlns:p14="http://schemas.microsoft.com/office/powerpoint/2010/main" val="4188729487"/>
      </p:ext>
    </p:extLst>
  </p:cSld>
  <p:clrMapOvr>
    <a:masterClrMapping/>
  </p:clrMapOvr>
</p:sld>
</file>

<file path=ppt/theme/theme1.xml><?xml version="1.0" encoding="utf-8"?>
<a:theme xmlns:a="http://schemas.openxmlformats.org/drawingml/2006/main" name="Thème Office">
  <a:themeElements>
    <a:clrScheme name="Orange roug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1264</TotalTime>
  <Words>614</Words>
  <Application>Microsoft Macintosh PowerPoint</Application>
  <PresentationFormat>Grand écran</PresentationFormat>
  <Paragraphs>107</Paragraphs>
  <Slides>13</Slides>
  <Notes>13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13</vt:i4>
      </vt:variant>
    </vt:vector>
  </HeadingPairs>
  <TitlesOfParts>
    <vt:vector size="19" baseType="lpstr">
      <vt:lpstr>Aptos</vt:lpstr>
      <vt:lpstr>Aptos Display</vt:lpstr>
      <vt:lpstr>Arial</vt:lpstr>
      <vt:lpstr>Avenir Book</vt:lpstr>
      <vt:lpstr>Source Sans Pro</vt:lpstr>
      <vt:lpstr>Thème Office</vt:lpstr>
      <vt:lpstr>The role of home and neighborhood in supporting autonomy among older adults: A protocol study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Scouvemont Maëlle</dc:creator>
  <cp:lastModifiedBy>Scouvemont Maëlle</cp:lastModifiedBy>
  <cp:revision>40</cp:revision>
  <dcterms:created xsi:type="dcterms:W3CDTF">2025-11-12T09:15:58Z</dcterms:created>
  <dcterms:modified xsi:type="dcterms:W3CDTF">2025-12-11T11:14:47Z</dcterms:modified>
</cp:coreProperties>
</file>