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1" autoAdjust="0"/>
    <p:restoredTop sz="94660"/>
  </p:normalViewPr>
  <p:slideViewPr>
    <p:cSldViewPr snapToGrid="0">
      <p:cViewPr>
        <p:scale>
          <a:sx n="75" d="100"/>
          <a:sy n="75" d="100"/>
        </p:scale>
        <p:origin x="39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C6F6B4-DB50-4429-979B-B251931E2775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4910E1-6488-455E-8976-F55E52A0B7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927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913C1-6B94-04DD-9C08-1959EEEB4E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B8A8F6-A0A1-9F65-4F89-59A32B731F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09F91-67BE-44BE-F3DA-02EA87E4C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1716F-3709-460D-8D2E-DF1E10C9D3BA}" type="datetime1">
              <a:rPr lang="en-GB" smtClean="0"/>
              <a:t>24/11/2025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860BA-84DF-4002-D704-8266E0F45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11CA67-6516-A2EE-4B37-33500D6B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D6E7F-FE67-4A96-9712-0124875E67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0517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E3E9E-DD75-CF27-09BF-06256565B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4827DB-6A19-D979-FF74-8B5AEC5FAB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64DF1-0CD8-8B31-6E19-56662656C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8E192-1B90-41F7-842D-F51DF80634C3}" type="datetime1">
              <a:rPr lang="en-GB" smtClean="0"/>
              <a:t>24/11/2025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1BB0B-3998-2419-6026-E4892D219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962EB2-728E-A3A9-EBBC-4BE77AE58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D6E7F-FE67-4A96-9712-0124875E67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909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744625-12C1-B312-73E4-5009923A87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68C64C-A7FC-4AEE-87EA-BC554F8FD5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7C669-C907-DAED-5960-53798DB39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D9CDB-95D0-4D4E-9503-F5BD61E531B2}" type="datetime1">
              <a:rPr lang="en-GB" smtClean="0"/>
              <a:t>24/11/2025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828A96-3873-D19F-FFC1-3B7CE862B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F5D3D-9241-DBD6-53FA-EE72F4C99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D6E7F-FE67-4A96-9712-0124875E67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600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8850B-974E-8EF0-80FB-C4526CE05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8B218-2F3B-8EEA-9E12-12DC7B49D0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A146E-D1D4-1E04-4D68-05E1F3522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0EF17-896B-40B2-A6CA-1DEDBADE4C85}" type="datetime1">
              <a:rPr lang="en-GB" smtClean="0"/>
              <a:t>24/11/2025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E362D-7372-F1DF-160C-F19B8637D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CA87A-2D8F-0C89-023E-7B54E4989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D6E7F-FE67-4A96-9712-0124875E67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1902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81086-56F3-9416-B159-4B01274B0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CDB75-ED2B-475A-A585-2BA3AD266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3EB3E9-A688-0738-07F6-302BA9CDB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DF5BE-EFDE-4BD4-BC87-D1577D86C17C}" type="datetime1">
              <a:rPr lang="en-GB" smtClean="0"/>
              <a:t>24/11/2025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08AF69-150C-BB1F-947A-1F55CF5D0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DB844-0FA5-7313-827F-49BEBC803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D6E7F-FE67-4A96-9712-0124875E67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37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2440F-E733-5ABC-3742-52ED87228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48472-7466-3F30-FA18-FE4D02A99B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E84825-7651-4A42-21D5-92F799A2C9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DC3141-FE07-DCBF-D72A-DA06ECEA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649EC-8E4E-447D-B4FE-A3A071D9BB04}" type="datetime1">
              <a:rPr lang="en-GB" smtClean="0"/>
              <a:t>24/11/2025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B64D78-BB79-BC65-22B2-2B94C84F4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43252F-367B-BBF3-49A9-54661110A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D6E7F-FE67-4A96-9712-0124875E67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8733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2FE2A-F01F-59F6-AA36-D2EF0F2A6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220DF1-7D77-2071-C206-99514E995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38F19B-F66F-E686-45BE-14CB03CAEE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2AC108-A606-4A4A-7EF1-951360A103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24C4E7-04E3-914A-419B-39447CBD36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6EB3FB-2567-4F85-333B-5587BBDB5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5C21A-B09A-48A7-8CC1-E548E0528EB2}" type="datetime1">
              <a:rPr lang="en-GB" smtClean="0"/>
              <a:t>24/11/2025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1E20A4-48AE-6D4B-8F3B-FB61C70D2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B5276B-643C-AEFF-D2EE-86C225AF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D6E7F-FE67-4A96-9712-0124875E67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2298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8BF76-91BA-0099-6B07-35677C6CC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8D419A-2BFD-71B0-F7CF-EF934B635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0065B-1943-4C16-8982-F9980627F573}" type="datetime1">
              <a:rPr lang="en-GB" smtClean="0"/>
              <a:t>24/11/2025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BC9C05-40E9-ECB9-E84C-A4A248DDC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95A2EA-C922-EB73-56A2-AA8E10926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D6E7F-FE67-4A96-9712-0124875E67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8975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5A2215-C767-A997-7A66-71290BB7A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9C621-BF85-48F5-8760-BB646038BFEB}" type="datetime1">
              <a:rPr lang="en-GB" smtClean="0"/>
              <a:t>24/11/2025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D8B611-A58E-8F64-4B15-37A48A7AE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0A6BF-B4C4-B0DC-15F5-7453F2AAF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D6E7F-FE67-4A96-9712-0124875E67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4007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EBA1D-E9DC-AA28-CB4F-8E79DE402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BC5CE-A0CB-C0EF-70C7-DD64F405DF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B34B64-8192-C0ED-6AB5-8D9B8EB013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AC5A84-C76D-2851-0887-8085A2D28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EA209-35D3-43F5-B883-4094D8D7944D}" type="datetime1">
              <a:rPr lang="en-GB" smtClean="0"/>
              <a:t>24/11/2025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C622F6-EA9A-4CA3-6F87-38570F1FD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2D9193-1950-3C0A-B30A-73D49BDD9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D6E7F-FE67-4A96-9712-0124875E67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614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045C1-C2C6-B479-E9AA-FB0B6A5B5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28D4F1-480C-73EC-5472-036C0BEF9F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EBA63F-3945-0E60-9E59-B624E7E75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F0CE8B-209D-6B3D-4DD6-52689F276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90278-9C15-4311-85BE-F5E04BC3A790}" type="datetime1">
              <a:rPr lang="en-GB" smtClean="0"/>
              <a:t>24/11/2025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FBC678-B7EB-DAF5-408E-500820D05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6E8246-BAA6-D09D-34C5-AD65E537E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D6E7F-FE67-4A96-9712-0124875E67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69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0000"/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2193D6-459E-5810-13DC-1EB25C355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01E376-AFCD-9A59-46E7-1E8BDA710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0CCF8-AA1D-55A4-7753-E920D13B9D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00C9DF-6984-4667-A598-DB7F308DF376}" type="datetime1">
              <a:rPr lang="en-GB" smtClean="0"/>
              <a:t>24/11/2025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395AE-242D-D650-7AB0-0ACCBBDBFC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CDD49-4D3F-D849-648C-E36DE6DCDA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9D6E7F-FE67-4A96-9712-0124875E67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447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mailto:jorke.grotenhuis@uah.es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f"/><Relationship Id="rId4" Type="http://schemas.openxmlformats.org/officeDocument/2006/relationships/image" Target="../media/image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doi.org/10.1177/03075133251349551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9CAFC-ED86-B626-22E8-F7501D5CA0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Man or a God? </a:t>
            </a:r>
            <a:br>
              <a:rPr lang="en-US" dirty="0"/>
            </a:br>
            <a:r>
              <a:rPr lang="en-US" sz="3600" dirty="0"/>
              <a:t>Interpreting the First-Person Singular in the Coffin of the Overseer of the Treasury </a:t>
            </a:r>
            <a:r>
              <a:rPr lang="en-NL" sz="3600" i="1" dirty="0" err="1"/>
              <a:t>wḫ-ḥtp</a:t>
            </a:r>
            <a:r>
              <a:rPr lang="en-NL" sz="3600" dirty="0"/>
              <a:t> (</a:t>
            </a:r>
            <a:r>
              <a:rPr lang="en-US" sz="3600" dirty="0"/>
              <a:t>MMA 12.182.132a, b)</a:t>
            </a:r>
            <a:endParaRPr lang="en-GB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C840AD-A029-7660-12EA-6F166E6FE1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18038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>
                <a:solidFill>
                  <a:srgbClr val="000000"/>
                </a:solidFill>
                <a:latin typeface="Futura Std Hiero Light" panose="020B04020202040203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Jorke Grotenhuis</a:t>
            </a:r>
          </a:p>
          <a:p>
            <a:r>
              <a:rPr lang="fr-FR" b="1" dirty="0" err="1">
                <a:solidFill>
                  <a:srgbClr val="000000"/>
                </a:solidFill>
                <a:latin typeface="Futura Std Hiero Light" panose="020B04020202040203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Universidad</a:t>
            </a:r>
            <a:r>
              <a:rPr lang="fr-FR" b="1" dirty="0">
                <a:solidFill>
                  <a:srgbClr val="000000"/>
                </a:solidFill>
                <a:latin typeface="Futura Std Hiero Light" panose="020B04020202040203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de Alcalá, Madrid</a:t>
            </a:r>
          </a:p>
          <a:p>
            <a:r>
              <a:rPr lang="en-GB" dirty="0">
                <a:latin typeface="Futura Std Hiero Light" panose="020B0402020204020303" pitchFamily="34" charset="0"/>
                <a:hlinkClick r:id="rId2"/>
              </a:rPr>
              <a:t>jorke.grotenhuis@uah.es</a:t>
            </a:r>
            <a:endParaRPr lang="en-GB" dirty="0">
              <a:latin typeface="Futura Std Hiero Light" panose="020B0402020204020303" pitchFamily="34" charset="0"/>
            </a:endParaRPr>
          </a:p>
          <a:p>
            <a:r>
              <a:rPr lang="en-US" i="1" dirty="0">
                <a:latin typeface="Futura Std Hiero Light" panose="020B0402020204020303" pitchFamily="34" charset="0"/>
              </a:rPr>
              <a:t>Text Mining the Coffin Texts </a:t>
            </a:r>
            <a:r>
              <a:rPr lang="en-US" dirty="0">
                <a:latin typeface="Futura Std Hiero Light" panose="020B0402020204020303" pitchFamily="34" charset="0"/>
              </a:rPr>
              <a:t>(TM-CT)</a:t>
            </a:r>
            <a:endParaRPr lang="en-GB" dirty="0">
              <a:latin typeface="Futura Std Hiero Light" panose="020B0402020204020303" pitchFamily="34" charset="0"/>
            </a:endParaRPr>
          </a:p>
        </p:txBody>
      </p:sp>
      <p:pic>
        <p:nvPicPr>
          <p:cNvPr id="4" name="Picture 3" descr="A red circle with black background&#10;&#10;AI-generated content may be incorrect.">
            <a:extLst>
              <a:ext uri="{FF2B5EF4-FFF2-40B4-BE49-F238E27FC236}">
                <a16:creationId xmlns:a16="http://schemas.microsoft.com/office/drawing/2014/main" id="{28232023-351F-2E45-2264-FC6D31A81E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8" y="142649"/>
            <a:ext cx="768021" cy="66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99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CAF5F-6107-9721-3EA7-8A514FBF3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6F173-5DE0-EBBC-4BF3-1E665F659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Classifying </a:t>
            </a:r>
            <a:r>
              <a:rPr lang="en-NL" i="1" dirty="0" err="1"/>
              <a:t>wḫ-ḥtp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5FBBC-5061-3433-9DD2-AB1910C3A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Unique sign (short beard) used twice</a:t>
            </a:r>
          </a:p>
          <a:p>
            <a:pPr lvl="1"/>
            <a:r>
              <a:rPr lang="en-US" dirty="0"/>
              <a:t>One time in ornamental text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72A74C-5B31-2018-EFDA-087E817BF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850" y="3069353"/>
            <a:ext cx="4629150" cy="18638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37A58B-A97B-C1B4-1249-0A07383F1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7195" y="365125"/>
            <a:ext cx="2070008" cy="25044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8F7BB2-281B-DDB7-2BAB-639D06C7DC5A}"/>
              </a:ext>
            </a:extLst>
          </p:cNvPr>
          <p:cNvSpPr txBox="1"/>
          <p:nvPr/>
        </p:nvSpPr>
        <p:spPr>
          <a:xfrm>
            <a:off x="10067701" y="3137773"/>
            <a:ext cx="1238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VS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799FDA-6A1E-049C-317B-5DC280C396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1701" y="3556872"/>
            <a:ext cx="1860997" cy="27527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AE79EC-4D27-4895-75EF-693E25A8F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D6E7F-FE67-4A96-9712-0124875E6713}" type="slidenum">
              <a:rPr lang="en-GB" smtClean="0"/>
              <a:t>10</a:t>
            </a:fld>
            <a:endParaRPr lang="en-GB"/>
          </a:p>
        </p:txBody>
      </p:sp>
      <p:pic>
        <p:nvPicPr>
          <p:cNvPr id="11" name="Picture 10" descr="A red circle with black background&#10;&#10;AI-generated content may be incorrect.">
            <a:extLst>
              <a:ext uri="{FF2B5EF4-FFF2-40B4-BE49-F238E27FC236}">
                <a16:creationId xmlns:a16="http://schemas.microsoft.com/office/drawing/2014/main" id="{5A200F7D-D595-BC6B-3146-645C6688F9A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8" y="142649"/>
            <a:ext cx="768021" cy="66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01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8E95F-20A6-7149-7252-D13642BCB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Classifying </a:t>
            </a:r>
            <a:r>
              <a:rPr lang="en-NL" i="1" dirty="0" err="1"/>
              <a:t>wḫ-ḥtp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8C58E-E1FF-D25C-A2D5-3B323FC61F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Unique sign (short beard) used twice</a:t>
            </a:r>
          </a:p>
          <a:p>
            <a:pPr lvl="1"/>
            <a:r>
              <a:rPr lang="en-US" dirty="0"/>
              <a:t>One time in ornamental text</a:t>
            </a:r>
          </a:p>
          <a:p>
            <a:pPr lvl="1"/>
            <a:r>
              <a:rPr lang="en-US" dirty="0"/>
              <a:t>One time in cursive text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9755123-ACB5-B052-1F4F-9A4FCA33A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D6E7F-FE67-4A96-9712-0124875E6713}" type="slidenum">
              <a:rPr lang="en-GB" smtClean="0"/>
              <a:t>11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3DE2BF-A25C-6A50-3760-46F8DF4E3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9056" y="509588"/>
            <a:ext cx="1466288" cy="56673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40C7881-250B-00E9-C216-03F145B8B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09868" y="4709320"/>
            <a:ext cx="1100732" cy="1467643"/>
          </a:xfrm>
          <a:prstGeom prst="rect">
            <a:avLst/>
          </a:prstGeom>
        </p:spPr>
      </p:pic>
      <p:pic>
        <p:nvPicPr>
          <p:cNvPr id="13" name="Picture 12" descr="A red circle with black background&#10;&#10;AI-generated content may be incorrect.">
            <a:extLst>
              <a:ext uri="{FF2B5EF4-FFF2-40B4-BE49-F238E27FC236}">
                <a16:creationId xmlns:a16="http://schemas.microsoft.com/office/drawing/2014/main" id="{6E96DFD8-2436-B1A2-07CE-61D6C830668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8" y="142649"/>
            <a:ext cx="768021" cy="66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507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10CDB-3243-D946-5C9C-AB3BA9AD6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Cursive hieroglyphs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C212E-9F1F-D35F-0BBE-82BF061901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    (A40)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36B9DE-353E-90BD-B7F4-90044B18E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D6E7F-FE67-4A96-9712-0124875E6713}" type="slidenum">
              <a:rPr lang="en-GB" smtClean="0"/>
              <a:t>12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380A4A-C4D6-68C2-A5C6-3FC81DBB0D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32" y="1690688"/>
            <a:ext cx="349117" cy="506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7CE0D3A9-19C2-43A1-4EAB-CB9742C20E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224" y="2744788"/>
            <a:ext cx="7899552" cy="2944812"/>
          </a:xfrm>
          <a:prstGeom prst="rect">
            <a:avLst/>
          </a:prstGeom>
        </p:spPr>
      </p:pic>
      <p:pic>
        <p:nvPicPr>
          <p:cNvPr id="8" name="Picture 7" descr="A red circle with black background&#10;&#10;AI-generated content may be incorrect.">
            <a:extLst>
              <a:ext uri="{FF2B5EF4-FFF2-40B4-BE49-F238E27FC236}">
                <a16:creationId xmlns:a16="http://schemas.microsoft.com/office/drawing/2014/main" id="{741CE629-3847-4D76-A495-4A9E4133225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8" y="142649"/>
            <a:ext cx="768021" cy="66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676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FFFBA-3560-BB66-D773-70AC24BD9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0A7E5-E2B9-6C7B-5EFF-ECDA79A1E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Cursive hieroglyphs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C851E-2595-52CA-23AB-4C220B1E12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       (A1)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E2266C-3E75-6E13-3F5C-4728BECB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D6E7F-FE67-4A96-9712-0124875E6713}" type="slidenum">
              <a:rPr lang="en-GB" smtClean="0"/>
              <a:t>13</a:t>
            </a:fld>
            <a:endParaRPr lang="en-GB"/>
          </a:p>
        </p:txBody>
      </p:sp>
      <p:pic>
        <p:nvPicPr>
          <p:cNvPr id="10" name="Picture 9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A16B1586-2EA9-7C23-AD30-68776F000A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2984500"/>
            <a:ext cx="9791700" cy="29356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FC52DE-221D-6C1C-D514-EA25741E20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1690688"/>
            <a:ext cx="542069" cy="566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A red circle with black background&#10;&#10;AI-generated content may be incorrect.">
            <a:extLst>
              <a:ext uri="{FF2B5EF4-FFF2-40B4-BE49-F238E27FC236}">
                <a16:creationId xmlns:a16="http://schemas.microsoft.com/office/drawing/2014/main" id="{E34347DB-9A2B-B4F3-AF83-1912B5BD6EA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8" y="142649"/>
            <a:ext cx="768021" cy="66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675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0F551-7ACD-BE5A-DF3D-3EEEA279A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5F85F-0273-9258-C5A9-6F70970C9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Cursive hieroglyphs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4C462-833A-8FAC-2BD5-D5722C9445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       (A1) vs       (A40)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7FC377-3E7D-B0AE-78D3-F967A64EF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D6E7F-FE67-4A96-9712-0124875E6713}" type="slidenum">
              <a:rPr lang="en-GB" smtClean="0"/>
              <a:t>14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02D0E6-6BEC-7067-9129-960828322C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1690688"/>
            <a:ext cx="542069" cy="566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A red circle with black background&#10;&#10;AI-generated content may be incorrect.">
            <a:extLst>
              <a:ext uri="{FF2B5EF4-FFF2-40B4-BE49-F238E27FC236}">
                <a16:creationId xmlns:a16="http://schemas.microsoft.com/office/drawing/2014/main" id="{BFF76B97-1329-5CAC-6421-13782B153A2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8" y="142649"/>
            <a:ext cx="768021" cy="664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339AA5-B648-F5A1-9A79-B49F77C07F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432" y="1750688"/>
            <a:ext cx="349117" cy="506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1369630E-FE67-3A34-566B-7C612413A6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00" y="2856053"/>
            <a:ext cx="6985000" cy="368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19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12F74-D9F5-DFA6-6E60-ECF9DEB99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85100-CF5A-65A8-10B2-7ED54D5CC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Cursive hieroglyphs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C9DCD2-0462-3D2B-B36B-9D70D9CD0D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Stroke patter difference</a:t>
            </a:r>
          </a:p>
          <a:p>
            <a:pPr lvl="1"/>
            <a:r>
              <a:rPr lang="en-US" dirty="0"/>
              <a:t>Back arm / hair</a:t>
            </a:r>
          </a:p>
          <a:p>
            <a:pPr lvl="1"/>
            <a:r>
              <a:rPr lang="en-US" dirty="0"/>
              <a:t>Front arm / beard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573CA5-80E7-18C1-7811-BFC0799D3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D6E7F-FE67-4A96-9712-0124875E6713}" type="slidenum">
              <a:rPr lang="en-GB" smtClean="0"/>
              <a:t>15</a:t>
            </a:fld>
            <a:endParaRPr lang="en-GB"/>
          </a:p>
        </p:txBody>
      </p:sp>
      <p:pic>
        <p:nvPicPr>
          <p:cNvPr id="12" name="Picture 11" descr="A red circle with black background&#10;&#10;AI-generated content may be incorrect.">
            <a:extLst>
              <a:ext uri="{FF2B5EF4-FFF2-40B4-BE49-F238E27FC236}">
                <a16:creationId xmlns:a16="http://schemas.microsoft.com/office/drawing/2014/main" id="{AD53F50D-F345-40B7-8AEC-095038A59F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8" y="142649"/>
            <a:ext cx="768021" cy="664854"/>
          </a:xfrm>
          <a:prstGeom prst="rect">
            <a:avLst/>
          </a:prstGeom>
        </p:spPr>
      </p:pic>
      <p:pic>
        <p:nvPicPr>
          <p:cNvPr id="8" name="Picture 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1F0D0269-D9A9-2795-1D16-868EEB4E3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063" y="1500459"/>
            <a:ext cx="3389637" cy="438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502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DE941-972E-1275-11C3-AC23086AA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B5871-4BE1-9705-7899-FCD321F70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Cursive hieroglyphs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DD7EC-C19A-BAA8-F4C5-66A9E704B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Origin of variation</a:t>
            </a:r>
          </a:p>
          <a:p>
            <a:pPr lvl="1"/>
            <a:r>
              <a:rPr lang="en-US" dirty="0"/>
              <a:t>Vorlage papyrus transferred to a quick intermediate medium, written in a more cursive hand than used on the coffin, making the accidental switch between the signs more likely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Similar intermediate mediums known from New Kingdom (draft texts for the duties of the vizier, cursive script for a hieroglyphic text, see </a:t>
            </a:r>
            <a:r>
              <a:rPr lang="en-US" dirty="0" err="1"/>
              <a:t>Tallet</a:t>
            </a:r>
            <a:r>
              <a:rPr lang="en-US" dirty="0"/>
              <a:t> 2005 &amp; 2010)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E0239B-4151-4E18-84A7-A5A9F336F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D6E7F-FE67-4A96-9712-0124875E6713}" type="slidenum">
              <a:rPr lang="en-GB" smtClean="0"/>
              <a:t>16</a:t>
            </a:fld>
            <a:endParaRPr lang="en-GB"/>
          </a:p>
        </p:txBody>
      </p:sp>
      <p:pic>
        <p:nvPicPr>
          <p:cNvPr id="12" name="Picture 11" descr="A red circle with black background&#10;&#10;AI-generated content may be incorrect.">
            <a:extLst>
              <a:ext uri="{FF2B5EF4-FFF2-40B4-BE49-F238E27FC236}">
                <a16:creationId xmlns:a16="http://schemas.microsoft.com/office/drawing/2014/main" id="{1AE9C9EC-68F1-0A81-FC65-0701C4C412E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8" y="142649"/>
            <a:ext cx="768021" cy="66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315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C88EB-E3F9-8051-E5F5-F2BB56CFE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48D94-3FD6-51D1-AF51-56F61D7E07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Not likely that there was intentional reconceptualization, due to lack of structural changes, especially in CT 405</a:t>
            </a:r>
          </a:p>
          <a:p>
            <a:r>
              <a:rPr lang="en-GB" dirty="0"/>
              <a:t>Potential confusion with a similar sign to     A40 with a short beard used for the name of the owner</a:t>
            </a:r>
          </a:p>
          <a:p>
            <a:r>
              <a:rPr lang="en-GB" dirty="0"/>
              <a:t>Likely a feature of the more cursive hand of the scribe through an intermediate medium</a:t>
            </a:r>
          </a:p>
          <a:p>
            <a:r>
              <a:rPr lang="en-NL" i="1" dirty="0" err="1"/>
              <a:t>wḫ-ḥtp</a:t>
            </a:r>
            <a:r>
              <a:rPr lang="en-NL" dirty="0"/>
              <a:t> </a:t>
            </a:r>
            <a:r>
              <a:rPr lang="en-US" dirty="0"/>
              <a:t>was likely not considered divine (beside being an Osiris) but a man as any other elite with a coffin with Coffin Texts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00F573-1DF3-B6C2-AE64-980BF3FD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D6E7F-FE67-4A96-9712-0124875E6713}" type="slidenum">
              <a:rPr lang="en-GB" smtClean="0"/>
              <a:t>17</a:t>
            </a:fld>
            <a:endParaRPr lang="en-GB"/>
          </a:p>
        </p:txBody>
      </p:sp>
      <p:pic>
        <p:nvPicPr>
          <p:cNvPr id="5" name="Picture 4" descr="A red circle with black background&#10;&#10;AI-generated content may be incorrect.">
            <a:extLst>
              <a:ext uri="{FF2B5EF4-FFF2-40B4-BE49-F238E27FC236}">
                <a16:creationId xmlns:a16="http://schemas.microsoft.com/office/drawing/2014/main" id="{9B023912-00AD-7BD0-A8EB-E94E835603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8" y="142649"/>
            <a:ext cx="768021" cy="6648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C8E615-D344-725F-D562-3C18166E9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632" y="2639688"/>
            <a:ext cx="349117" cy="506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0828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C2DD9B3-0324-9DEC-CFAD-9011452A9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 for your attention!</a:t>
            </a:r>
            <a:br>
              <a:rPr lang="en-US" dirty="0"/>
            </a:b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E6FF5FA-3E45-46B8-A774-1F881F6D49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dirty="0"/>
              <a:t>See the full article in JEA, online first at </a:t>
            </a:r>
            <a:r>
              <a:rPr lang="en-GB" dirty="0">
                <a:hlinkClick r:id="rId2"/>
              </a:rPr>
              <a:t>https://doi.org/10.1177/03075133251349551</a:t>
            </a:r>
            <a:endParaRPr lang="en-GB" dirty="0"/>
          </a:p>
          <a:p>
            <a:pPr algn="ctr"/>
            <a:r>
              <a:rPr lang="en-US" b="1" dirty="0"/>
              <a:t>Jorke Grotenhuis</a:t>
            </a:r>
            <a:r>
              <a:rPr lang="en-US" dirty="0"/>
              <a:t>, A Man or a God? Interpreting the First-Person Singular in the Coffin of the Overseer of the Treasury </a:t>
            </a:r>
            <a:r>
              <a:rPr lang="en-US" i="1" dirty="0" err="1"/>
              <a:t>Wḫ-ḥtp</a:t>
            </a:r>
            <a:r>
              <a:rPr lang="en-US" dirty="0"/>
              <a:t> (MMA 12.182.132a, b)</a:t>
            </a:r>
          </a:p>
          <a:p>
            <a:pPr algn="ctr"/>
            <a:endParaRPr lang="en-US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2C51B3-CEB8-6209-7C71-2336B0736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D6E7F-FE67-4A96-9712-0124875E6713}" type="slidenum">
              <a:rPr lang="en-GB" smtClean="0"/>
              <a:t>18</a:t>
            </a:fld>
            <a:endParaRPr lang="en-GB"/>
          </a:p>
        </p:txBody>
      </p:sp>
      <p:pic>
        <p:nvPicPr>
          <p:cNvPr id="5" name="Picture 4" descr="A red circle with black background&#10;&#10;AI-generated content may be incorrect.">
            <a:extLst>
              <a:ext uri="{FF2B5EF4-FFF2-40B4-BE49-F238E27FC236}">
                <a16:creationId xmlns:a16="http://schemas.microsoft.com/office/drawing/2014/main" id="{BA6B957C-C825-B3C1-8FCA-B36E80C95DE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8" y="142649"/>
            <a:ext cx="768021" cy="66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11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C50FC-41B2-FB11-EBCE-064C4B1E5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393BF-8C7B-587F-1EBE-50EF222BC9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First-Person singular in the Coffin Texts</a:t>
            </a:r>
          </a:p>
          <a:p>
            <a:r>
              <a:rPr lang="en-US" dirty="0"/>
              <a:t>Coffin of </a:t>
            </a:r>
            <a:r>
              <a:rPr lang="en-NL" i="1" dirty="0" err="1"/>
              <a:t>wḫ-ḥtp</a:t>
            </a:r>
            <a:endParaRPr lang="en-US" dirty="0"/>
          </a:p>
          <a:p>
            <a:r>
              <a:rPr lang="en-US" dirty="0"/>
              <a:t>Sign use of </a:t>
            </a:r>
            <a:r>
              <a:rPr lang="en-GB" dirty="0">
                <a:latin typeface="JSesh font" panose="02000503000000000000" pitchFamily="2" charset="0"/>
                <a:ea typeface="JSesh font" panose="02000503000000000000" pitchFamily="2" charset="0"/>
              </a:rPr>
              <a:t>𓀭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D56421-F826-F7EC-7C4D-7CCC0C6B0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D6E7F-FE67-4A96-9712-0124875E6713}" type="slidenum">
              <a:rPr lang="en-GB" smtClean="0"/>
              <a:t>2</a:t>
            </a:fld>
            <a:endParaRPr lang="en-GB"/>
          </a:p>
        </p:txBody>
      </p:sp>
      <p:pic>
        <p:nvPicPr>
          <p:cNvPr id="5" name="Picture 4" descr="A red circle with black background&#10;&#10;AI-generated content may be incorrect.">
            <a:extLst>
              <a:ext uri="{FF2B5EF4-FFF2-40B4-BE49-F238E27FC236}">
                <a16:creationId xmlns:a16="http://schemas.microsoft.com/office/drawing/2014/main" id="{CBFB3D0F-DE9C-D453-5A85-C2AB905BA38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8" y="142649"/>
            <a:ext cx="768021" cy="66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148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B975D-B2ED-DBB4-4834-7B0E17971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First-person singular in the Coffin Texts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4AEAB-4BBF-DBF4-445F-F076CF91B5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Writing strategies:</a:t>
            </a:r>
          </a:p>
          <a:p>
            <a:pPr lvl="1"/>
            <a:r>
              <a:rPr lang="en-US" sz="2000" dirty="0"/>
              <a:t>A1     </a:t>
            </a:r>
            <a:r>
              <a:rPr lang="en-GB" sz="3200" dirty="0">
                <a:latin typeface="JSesh font" panose="02000503000000000000" pitchFamily="2" charset="0"/>
                <a:ea typeface="JSesh font" panose="02000503000000000000" pitchFamily="2" charset="0"/>
              </a:rPr>
              <a:t>𓀀</a:t>
            </a:r>
            <a:endParaRPr lang="en-US" sz="3200" dirty="0"/>
          </a:p>
          <a:p>
            <a:pPr lvl="1"/>
            <a:r>
              <a:rPr lang="en-US" sz="2000" dirty="0"/>
              <a:t>M17</a:t>
            </a:r>
            <a:r>
              <a:rPr lang="en-US" sz="2000" dirty="0">
                <a:latin typeface="JSesh font" panose="02000503000000000000" pitchFamily="2" charset="0"/>
                <a:ea typeface="JSesh font" panose="02000503000000000000" pitchFamily="2" charset="0"/>
              </a:rPr>
              <a:t>  </a:t>
            </a:r>
            <a:r>
              <a:rPr lang="en-US" sz="3200" dirty="0">
                <a:latin typeface="JSesh font" panose="02000503000000000000" pitchFamily="2" charset="0"/>
                <a:ea typeface="JSesh font" panose="02000503000000000000" pitchFamily="2" charset="0"/>
              </a:rPr>
              <a:t>𓇋</a:t>
            </a:r>
            <a:endParaRPr lang="en-US" sz="3200" dirty="0"/>
          </a:p>
          <a:p>
            <a:pPr lvl="1"/>
            <a:r>
              <a:rPr lang="en-US" sz="2000" dirty="0"/>
              <a:t>Z1</a:t>
            </a:r>
            <a:r>
              <a:rPr lang="en-US" dirty="0"/>
              <a:t>    </a:t>
            </a:r>
            <a:r>
              <a:rPr lang="en-GB" sz="3200" dirty="0">
                <a:latin typeface="JSesh font" panose="02000503000000000000" pitchFamily="2" charset="0"/>
                <a:ea typeface="JSesh font" panose="02000503000000000000" pitchFamily="2" charset="0"/>
              </a:rPr>
              <a:t>𓏤</a:t>
            </a:r>
            <a:endParaRPr lang="en-US" sz="3200" dirty="0"/>
          </a:p>
          <a:p>
            <a:pPr lvl="1"/>
            <a:r>
              <a:rPr lang="en-US" sz="2000" dirty="0"/>
              <a:t>Change to 3rd person (name of owner)</a:t>
            </a:r>
          </a:p>
          <a:p>
            <a:r>
              <a:rPr lang="en-US" dirty="0"/>
              <a:t>Unique writing strategies:</a:t>
            </a:r>
          </a:p>
          <a:p>
            <a:pPr lvl="1"/>
            <a:r>
              <a:rPr lang="en-US" sz="2000" dirty="0"/>
              <a:t>A50</a:t>
            </a:r>
            <a:r>
              <a:rPr lang="en-US" sz="3200" dirty="0"/>
              <a:t>  </a:t>
            </a:r>
            <a:r>
              <a:rPr lang="en-GB" sz="3200" dirty="0">
                <a:latin typeface="JSesh font" panose="02000503000000000000" pitchFamily="2" charset="0"/>
                <a:ea typeface="JSesh font" panose="02000503000000000000" pitchFamily="2" charset="0"/>
              </a:rPr>
              <a:t>𓀻</a:t>
            </a:r>
            <a:r>
              <a:rPr lang="en-GB" dirty="0"/>
              <a:t> </a:t>
            </a:r>
            <a:r>
              <a:rPr lang="en-US" sz="2000" dirty="0"/>
              <a:t>(only in Deir </a:t>
            </a:r>
            <a:r>
              <a:rPr lang="en-US" sz="2000" dirty="0" err="1"/>
              <a:t>el</a:t>
            </a:r>
            <a:r>
              <a:rPr lang="en-US" sz="2000" dirty="0"/>
              <a:t>-Bersha, </a:t>
            </a:r>
            <a:r>
              <a:rPr lang="en-GB" sz="2000" dirty="0"/>
              <a:t>the reign of Amenemhat II to Sesostris III)</a:t>
            </a:r>
          </a:p>
          <a:p>
            <a:pPr lvl="1"/>
            <a:r>
              <a:rPr lang="en-GB" sz="2000" dirty="0"/>
              <a:t>A40</a:t>
            </a:r>
            <a:r>
              <a:rPr lang="en-GB" sz="3200" dirty="0"/>
              <a:t>  </a:t>
            </a:r>
            <a:r>
              <a:rPr lang="en-GB" sz="3200" dirty="0">
                <a:latin typeface="JSesh font" panose="02000503000000000000" pitchFamily="2" charset="0"/>
                <a:ea typeface="JSesh font" panose="02000503000000000000" pitchFamily="2" charset="0"/>
              </a:rPr>
              <a:t>𓀭</a:t>
            </a:r>
            <a:r>
              <a:rPr lang="en-GB" dirty="0"/>
              <a:t> </a:t>
            </a:r>
            <a:r>
              <a:rPr lang="en-GB" sz="2000" dirty="0"/>
              <a:t>(only in Meir, the coffin of </a:t>
            </a:r>
            <a:r>
              <a:rPr lang="en-NL" sz="2000" i="1" dirty="0" err="1"/>
              <a:t>wḫ-ḥtp</a:t>
            </a:r>
            <a:r>
              <a:rPr lang="en-US" sz="2000" i="1" dirty="0"/>
              <a:t>)</a:t>
            </a:r>
            <a:endParaRPr lang="en-US" sz="2000" dirty="0"/>
          </a:p>
          <a:p>
            <a:pPr lvl="1"/>
            <a:endParaRPr lang="en-US" dirty="0"/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5C9690-C53A-1B5C-AC56-811C4CD99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D6E7F-FE67-4A96-9712-0124875E6713}" type="slidenum">
              <a:rPr lang="en-GB" smtClean="0"/>
              <a:t>3</a:t>
            </a:fld>
            <a:endParaRPr lang="en-GB"/>
          </a:p>
        </p:txBody>
      </p:sp>
      <p:pic>
        <p:nvPicPr>
          <p:cNvPr id="5" name="Picture 4" descr="A red circle with black background&#10;&#10;AI-generated content may be incorrect.">
            <a:extLst>
              <a:ext uri="{FF2B5EF4-FFF2-40B4-BE49-F238E27FC236}">
                <a16:creationId xmlns:a16="http://schemas.microsoft.com/office/drawing/2014/main" id="{67412577-E130-F148-DD03-5EAD7CE83EC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8" y="142649"/>
            <a:ext cx="768021" cy="66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1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95C7A-4A93-3ADE-774E-03D18C736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MMA 12.182.132a, b (M1NY)</a:t>
            </a:r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71A97D3-77B1-762F-E29A-FBCF4B555F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1641" y="1570323"/>
            <a:ext cx="6668717" cy="43513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A23442-D3F9-D8A8-21D6-4728A6F02E9F}"/>
              </a:ext>
            </a:extLst>
          </p:cNvPr>
          <p:cNvSpPr txBox="1"/>
          <p:nvPr/>
        </p:nvSpPr>
        <p:spPr>
          <a:xfrm>
            <a:off x="3113047" y="6032810"/>
            <a:ext cx="59659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Coffin MMA 12.182.132a,b (https://www.metmuseum.org/art/collection/search/546303)</a:t>
            </a:r>
            <a:endParaRPr lang="en-GB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4A82D-99ED-4787-87A5-1996B6B89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D6E7F-FE67-4A96-9712-0124875E6713}" type="slidenum">
              <a:rPr lang="en-GB" smtClean="0"/>
              <a:t>4</a:t>
            </a:fld>
            <a:endParaRPr lang="en-GB"/>
          </a:p>
        </p:txBody>
      </p:sp>
      <p:pic>
        <p:nvPicPr>
          <p:cNvPr id="7" name="Picture 6" descr="A red circle with black background&#10;&#10;AI-generated content may be incorrect.">
            <a:extLst>
              <a:ext uri="{FF2B5EF4-FFF2-40B4-BE49-F238E27FC236}">
                <a16:creationId xmlns:a16="http://schemas.microsoft.com/office/drawing/2014/main" id="{D70AC313-AA66-72A8-14B7-6651DECC70B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8" y="142649"/>
            <a:ext cx="768021" cy="66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74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FB278-AA67-1627-FE4B-CFACCAEA6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A0385-1B25-87BF-9C16-4E4E3F2B8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MMA 12.182.132a, b (M1NY)</a:t>
            </a:r>
            <a:endParaRPr lang="en-GB" dirty="0"/>
          </a:p>
        </p:txBody>
      </p:sp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8731150-EA7A-6C6E-B0A9-D361183104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344" y="1437877"/>
            <a:ext cx="6474587" cy="5054998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FA3B1FE-9CB2-0A62-0D09-61E3B8539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D6E7F-FE67-4A96-9712-0124875E6713}" type="slidenum">
              <a:rPr lang="en-GB" smtClean="0"/>
              <a:t>5</a:t>
            </a:fld>
            <a:endParaRPr lang="en-GB"/>
          </a:p>
        </p:txBody>
      </p:sp>
      <p:pic>
        <p:nvPicPr>
          <p:cNvPr id="9" name="Picture 8" descr="A red circle with black background&#10;&#10;AI-generated content may be incorrect.">
            <a:extLst>
              <a:ext uri="{FF2B5EF4-FFF2-40B4-BE49-F238E27FC236}">
                <a16:creationId xmlns:a16="http://schemas.microsoft.com/office/drawing/2014/main" id="{27B55837-F13B-E96E-8D00-A5297F7E8DE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8" y="142649"/>
            <a:ext cx="768021" cy="66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85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A7A092-54B4-009A-7967-57E8B8D1D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DFE64-3FFF-A513-4484-2AF4A3557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MMA 12.182.132a, b (M1NY)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B0B752A-F6FA-C202-2CC1-A1C4BFA959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Meir</a:t>
            </a:r>
          </a:p>
          <a:p>
            <a:r>
              <a:rPr lang="en-US" dirty="0"/>
              <a:t>Amenemhat II</a:t>
            </a:r>
          </a:p>
          <a:p>
            <a:r>
              <a:rPr lang="en-US" dirty="0"/>
              <a:t>Cursive script (Fischer type 3a).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A7BB14-B074-CCB1-719E-773503999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794" y="4001294"/>
            <a:ext cx="7806411" cy="1928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FE7625-581B-05E7-18CE-ADEE153F9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D6E7F-FE67-4A96-9712-0124875E6713}" type="slidenum">
              <a:rPr lang="en-GB" smtClean="0"/>
              <a:t>6</a:t>
            </a:fld>
            <a:endParaRPr lang="en-GB"/>
          </a:p>
        </p:txBody>
      </p:sp>
      <p:pic>
        <p:nvPicPr>
          <p:cNvPr id="8" name="Picture 7" descr="A red circle with black background&#10;&#10;AI-generated content may be incorrect.">
            <a:extLst>
              <a:ext uri="{FF2B5EF4-FFF2-40B4-BE49-F238E27FC236}">
                <a16:creationId xmlns:a16="http://schemas.microsoft.com/office/drawing/2014/main" id="{2F839B07-EB78-32B9-6F08-C74019FB422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8" y="142649"/>
            <a:ext cx="768021" cy="66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325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71F55-CF0A-1B8E-C279-C8AD80051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93527-7F65-A921-F783-A48364CA9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MMA 12.182.132a, b (M1NY)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E06C1A-DCDB-C790-7C66-2026991F6C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Only two spells are in first person:</a:t>
            </a:r>
          </a:p>
          <a:p>
            <a:pPr lvl="1"/>
            <a:r>
              <a:rPr lang="en-US" dirty="0"/>
              <a:t>CT spell 335 (lid)</a:t>
            </a:r>
          </a:p>
          <a:p>
            <a:pPr lvl="1"/>
            <a:r>
              <a:rPr lang="en-US" dirty="0"/>
              <a:t>CT spell 405 (bottom)</a:t>
            </a:r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A2080A0-FDED-4AB3-639C-4FE7803F66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012" y="2408343"/>
            <a:ext cx="4999788" cy="390355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81B6A-8BC6-DC2C-67E9-00AA6D3BA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D6E7F-FE67-4A96-9712-0124875E6713}" type="slidenum">
              <a:rPr lang="en-GB" smtClean="0"/>
              <a:t>7</a:t>
            </a:fld>
            <a:endParaRPr lang="en-GB"/>
          </a:p>
        </p:txBody>
      </p:sp>
      <p:pic>
        <p:nvPicPr>
          <p:cNvPr id="7" name="Picture 6" descr="A red circle with black background&#10;&#10;AI-generated content may be incorrect.">
            <a:extLst>
              <a:ext uri="{FF2B5EF4-FFF2-40B4-BE49-F238E27FC236}">
                <a16:creationId xmlns:a16="http://schemas.microsoft.com/office/drawing/2014/main" id="{2643C166-40F8-FCA1-72EA-58FE1E15F2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8" y="142649"/>
            <a:ext cx="768021" cy="66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50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3721A-8841-0506-3630-DA30A1897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First-person in the coffin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7A285-0862-55B8-B972-750A89B328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of	(A40) for the first person in New Kingdom only for kings and gods</a:t>
            </a:r>
          </a:p>
          <a:p>
            <a:r>
              <a:rPr lang="en-US" dirty="0"/>
              <a:t>Could be </a:t>
            </a:r>
            <a:r>
              <a:rPr lang="en-NL" i="1" dirty="0" err="1"/>
              <a:t>wḫ-ḥtp</a:t>
            </a:r>
            <a:r>
              <a:rPr lang="en-NL" i="1" dirty="0"/>
              <a:t> </a:t>
            </a:r>
            <a:r>
              <a:rPr lang="en-US" dirty="0"/>
              <a:t>considered a god, as a ‘common’ person?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B6FD0B-1927-A9A0-A02F-18A3EC0EC1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32" y="1690688"/>
            <a:ext cx="349117" cy="50610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DE9A94-CF07-C3FA-10A5-7CEE2ADF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D6E7F-FE67-4A96-9712-0124875E6713}" type="slidenum">
              <a:rPr lang="en-GB" smtClean="0"/>
              <a:t>8</a:t>
            </a:fld>
            <a:endParaRPr lang="en-GB"/>
          </a:p>
        </p:txBody>
      </p:sp>
      <p:pic>
        <p:nvPicPr>
          <p:cNvPr id="6" name="Picture 5" descr="A red circle with black background&#10;&#10;AI-generated content may be incorrect.">
            <a:extLst>
              <a:ext uri="{FF2B5EF4-FFF2-40B4-BE49-F238E27FC236}">
                <a16:creationId xmlns:a16="http://schemas.microsoft.com/office/drawing/2014/main" id="{BD8A3919-8822-658B-BCC6-67D76E395A3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8" y="142649"/>
            <a:ext cx="768021" cy="66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881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1DA394-8497-F534-F3C2-31C78407A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3A956-8C4B-0AB9-4810-DDB3D3A78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First-person in the coffin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D848F-DBF0-84EC-5CB0-BCD5A59FB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of	is not structural</a:t>
            </a:r>
          </a:p>
          <a:p>
            <a:pPr lvl="1"/>
            <a:r>
              <a:rPr lang="en-US" dirty="0"/>
              <a:t>In CT 335,      is used in the majority of cases, but not all</a:t>
            </a:r>
          </a:p>
          <a:p>
            <a:pPr lvl="1"/>
            <a:r>
              <a:rPr lang="en-US" dirty="0"/>
              <a:t>In CT 405,      is only used in about half of all cases 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B3B274-565E-748E-C943-A923327343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32" y="1690688"/>
            <a:ext cx="349117" cy="506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031F67-79FB-6435-A466-358166EEF7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771" y="2251257"/>
            <a:ext cx="261281" cy="378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402A88-32CA-9413-AD59-ECAB79E1C6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772" y="2697495"/>
            <a:ext cx="261281" cy="378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358E23-F934-3C59-3FC9-C95D4BF43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" y="3469476"/>
            <a:ext cx="11696700" cy="28424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4D70AA-5A16-16F8-1847-FCE8B6F7F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D6E7F-FE67-4A96-9712-0124875E6713}" type="slidenum">
              <a:rPr lang="en-GB" smtClean="0"/>
              <a:t>9</a:t>
            </a:fld>
            <a:endParaRPr lang="en-GB"/>
          </a:p>
        </p:txBody>
      </p:sp>
      <p:pic>
        <p:nvPicPr>
          <p:cNvPr id="11" name="Picture 10" descr="A red circle with black background&#10;&#10;AI-generated content may be incorrect.">
            <a:extLst>
              <a:ext uri="{FF2B5EF4-FFF2-40B4-BE49-F238E27FC236}">
                <a16:creationId xmlns:a16="http://schemas.microsoft.com/office/drawing/2014/main" id="{9A850D04-67D5-C6EC-9170-93877C28E96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8" y="142649"/>
            <a:ext cx="768021" cy="66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3844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559</Words>
  <Application>Microsoft Office PowerPoint</Application>
  <PresentationFormat>Widescreen</PresentationFormat>
  <Paragraphs>88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Aptos</vt:lpstr>
      <vt:lpstr>Aptos Display</vt:lpstr>
      <vt:lpstr>Arial</vt:lpstr>
      <vt:lpstr>Futura Std Hiero Light</vt:lpstr>
      <vt:lpstr>JSesh font</vt:lpstr>
      <vt:lpstr>Office Theme</vt:lpstr>
      <vt:lpstr>A Man or a God?  Interpreting the First-Person Singular in the Coffin of the Overseer of the Treasury wḫ-ḥtp (MMA 12.182.132a, b)</vt:lpstr>
      <vt:lpstr>Contents</vt:lpstr>
      <vt:lpstr>First-person singular in the Coffin Texts</vt:lpstr>
      <vt:lpstr>MMA 12.182.132a, b (M1NY)</vt:lpstr>
      <vt:lpstr>MMA 12.182.132a, b (M1NY)</vt:lpstr>
      <vt:lpstr>MMA 12.182.132a, b (M1NY)</vt:lpstr>
      <vt:lpstr>MMA 12.182.132a, b (M1NY)</vt:lpstr>
      <vt:lpstr>First-person in the coffin</vt:lpstr>
      <vt:lpstr>First-person in the coffin</vt:lpstr>
      <vt:lpstr>Classifying wḫ-ḥtp</vt:lpstr>
      <vt:lpstr>Classifying wḫ-ḥtp</vt:lpstr>
      <vt:lpstr>Cursive hieroglyphs</vt:lpstr>
      <vt:lpstr>Cursive hieroglyphs</vt:lpstr>
      <vt:lpstr>Cursive hieroglyphs</vt:lpstr>
      <vt:lpstr>Cursive hieroglyphs</vt:lpstr>
      <vt:lpstr>Cursive hieroglyphs</vt:lpstr>
      <vt:lpstr>Conclusions</vt:lpstr>
      <vt:lpstr>Thank you for your attention!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Grotenhuis Jorke</dc:creator>
  <cp:lastModifiedBy>Grotenhuis Jorke</cp:lastModifiedBy>
  <cp:revision>17</cp:revision>
  <dcterms:created xsi:type="dcterms:W3CDTF">2025-11-24T10:08:51Z</dcterms:created>
  <dcterms:modified xsi:type="dcterms:W3CDTF">2025-11-24T11:45:07Z</dcterms:modified>
</cp:coreProperties>
</file>