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34"/>
  </p:notesMasterIdLst>
  <p:sldIdLst>
    <p:sldId id="256" r:id="rId2"/>
    <p:sldId id="313" r:id="rId3"/>
    <p:sldId id="350" r:id="rId4"/>
    <p:sldId id="314" r:id="rId5"/>
    <p:sldId id="321" r:id="rId6"/>
    <p:sldId id="345" r:id="rId7"/>
    <p:sldId id="351" r:id="rId8"/>
    <p:sldId id="334" r:id="rId9"/>
    <p:sldId id="328" r:id="rId10"/>
    <p:sldId id="330" r:id="rId11"/>
    <p:sldId id="331" r:id="rId12"/>
    <p:sldId id="332" r:id="rId13"/>
    <p:sldId id="341" r:id="rId14"/>
    <p:sldId id="323" r:id="rId15"/>
    <p:sldId id="333" r:id="rId16"/>
    <p:sldId id="342" r:id="rId17"/>
    <p:sldId id="335" r:id="rId18"/>
    <p:sldId id="349" r:id="rId19"/>
    <p:sldId id="324" r:id="rId20"/>
    <p:sldId id="336" r:id="rId21"/>
    <p:sldId id="337" r:id="rId22"/>
    <p:sldId id="338" r:id="rId23"/>
    <p:sldId id="352" r:id="rId24"/>
    <p:sldId id="325" r:id="rId25"/>
    <p:sldId id="339" r:id="rId26"/>
    <p:sldId id="326" r:id="rId27"/>
    <p:sldId id="343" r:id="rId28"/>
    <p:sldId id="327" r:id="rId29"/>
    <p:sldId id="347" r:id="rId30"/>
    <p:sldId id="353" r:id="rId31"/>
    <p:sldId id="354" r:id="rId32"/>
    <p:sldId id="348" r:id="rId33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imes New Roman"/>
      </a:defRPr>
    </a:lvl1pPr>
    <a:lvl2pPr marL="0" marR="0" indent="3429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imes New Roman"/>
      </a:defRPr>
    </a:lvl2pPr>
    <a:lvl3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imes New Roman"/>
      </a:defRPr>
    </a:lvl3pPr>
    <a:lvl4pPr marL="0" marR="0" indent="10287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imes New Roman"/>
      </a:defRPr>
    </a:lvl4pPr>
    <a:lvl5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imes New Roman"/>
      </a:defRPr>
    </a:lvl5pPr>
    <a:lvl6pPr marL="0" marR="0" indent="17145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imes New Roman"/>
      </a:defRPr>
    </a:lvl6pPr>
    <a:lvl7pPr marL="0" marR="0" indent="2057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imes New Roman"/>
      </a:defRPr>
    </a:lvl7pPr>
    <a:lvl8pPr marL="0" marR="0" indent="24003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imes New Roman"/>
      </a:defRPr>
    </a:lvl8pPr>
    <a:lvl9pPr marL="0" marR="0" indent="2743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imes New Roman"/>
      </a:defRPr>
    </a:lvl9pPr>
  </p:defaultTextStyle>
  <p:extLst>
    <p:ext uri="{521415D9-36F7-43E2-AB2F-B90AF26B5E84}">
      <p14:sectionLst xmlns:p14="http://schemas.microsoft.com/office/powerpoint/2010/main">
        <p14:section name="Section par défaut" id="{A7463BD2-6B17-D54F-9C40-0A36D1E32377}">
          <p14:sldIdLst>
            <p14:sldId id="256"/>
            <p14:sldId id="313"/>
            <p14:sldId id="350"/>
            <p14:sldId id="314"/>
            <p14:sldId id="321"/>
            <p14:sldId id="345"/>
            <p14:sldId id="351"/>
            <p14:sldId id="334"/>
            <p14:sldId id="328"/>
            <p14:sldId id="330"/>
            <p14:sldId id="331"/>
            <p14:sldId id="332"/>
            <p14:sldId id="341"/>
            <p14:sldId id="323"/>
            <p14:sldId id="333"/>
            <p14:sldId id="342"/>
            <p14:sldId id="335"/>
            <p14:sldId id="349"/>
            <p14:sldId id="324"/>
            <p14:sldId id="336"/>
            <p14:sldId id="337"/>
            <p14:sldId id="338"/>
            <p14:sldId id="352"/>
            <p14:sldId id="325"/>
            <p14:sldId id="339"/>
            <p14:sldId id="326"/>
            <p14:sldId id="343"/>
            <p14:sldId id="327"/>
            <p14:sldId id="347"/>
          </p14:sldIdLst>
        </p14:section>
        <p14:section name="Autres Slides" id="{4D499738-1AE0-9F43-843E-B1451ED6DABD}">
          <p14:sldIdLst>
            <p14:sldId id="353"/>
            <p14:sldId id="354"/>
            <p14:sldId id="34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3FF"/>
    <a:srgbClr val="E88A60"/>
    <a:srgbClr val="A6A6A6"/>
    <a:srgbClr val="08707C"/>
    <a:srgbClr val="393E45"/>
    <a:srgbClr val="A5599A"/>
    <a:srgbClr val="F8AC12"/>
    <a:srgbClr val="2B3357"/>
    <a:srgbClr val="F89705"/>
    <a:srgbClr val="F74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8F44A2F1-9E1F-4B54-A3A2-5F16C0AD49E2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21"/>
    <p:restoredTop sz="76475"/>
  </p:normalViewPr>
  <p:slideViewPr>
    <p:cSldViewPr snapToGrid="0" snapToObjects="1">
      <p:cViewPr>
        <p:scale>
          <a:sx n="73" d="100"/>
          <a:sy n="73" d="100"/>
        </p:scale>
        <p:origin x="1664" y="-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0" d="100"/>
        <a:sy n="7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6/11/relationships/changesInfo" Target="changesInfos/changesInfo1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ieven Géraldine" userId="ae57ab57-4374-4368-8448-d0d6c0550c94" providerId="ADAL" clId="{6AF8118F-FC5D-E84E-B799-74B051BEB5F9}"/>
    <pc:docChg chg="modSld">
      <pc:chgData name="Brieven Géraldine" userId="ae57ab57-4374-4368-8448-d0d6c0550c94" providerId="ADAL" clId="{6AF8118F-FC5D-E84E-B799-74B051BEB5F9}" dt="2022-04-29T11:41:45.196" v="7" actId="1037"/>
      <pc:docMkLst>
        <pc:docMk/>
      </pc:docMkLst>
      <pc:sldChg chg="modSp mod">
        <pc:chgData name="Brieven Géraldine" userId="ae57ab57-4374-4368-8448-d0d6c0550c94" providerId="ADAL" clId="{6AF8118F-FC5D-E84E-B799-74B051BEB5F9}" dt="2022-04-29T11:34:18.475" v="5" actId="20577"/>
        <pc:sldMkLst>
          <pc:docMk/>
          <pc:sldMk cId="0" sldId="256"/>
        </pc:sldMkLst>
        <pc:spChg chg="mod">
          <ac:chgData name="Brieven Géraldine" userId="ae57ab57-4374-4368-8448-d0d6c0550c94" providerId="ADAL" clId="{6AF8118F-FC5D-E84E-B799-74B051BEB5F9}" dt="2022-04-29T11:34:18.475" v="5" actId="20577"/>
          <ac:spMkLst>
            <pc:docMk/>
            <pc:sldMk cId="0" sldId="256"/>
            <ac:spMk id="34" creationId="{00000000-0000-0000-0000-000000000000}"/>
          </ac:spMkLst>
        </pc:spChg>
      </pc:sldChg>
      <pc:sldChg chg="modSp mod">
        <pc:chgData name="Brieven Géraldine" userId="ae57ab57-4374-4368-8448-d0d6c0550c94" providerId="ADAL" clId="{6AF8118F-FC5D-E84E-B799-74B051BEB5F9}" dt="2022-04-29T11:41:45.196" v="7" actId="1037"/>
        <pc:sldMkLst>
          <pc:docMk/>
          <pc:sldMk cId="0" sldId="259"/>
        </pc:sldMkLst>
        <pc:spChg chg="mod">
          <ac:chgData name="Brieven Géraldine" userId="ae57ab57-4374-4368-8448-d0d6c0550c94" providerId="ADAL" clId="{6AF8118F-FC5D-E84E-B799-74B051BEB5F9}" dt="2022-04-29T11:41:45.196" v="7" actId="1037"/>
          <ac:spMkLst>
            <pc:docMk/>
            <pc:sldMk cId="0" sldId="259"/>
            <ac:spMk id="142" creationId="{349002F3-6EDF-1FA2-F2FF-E916AEA95BF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1" name="Shape 3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584200" latinLnBrk="0">
      <a:defRPr sz="2000">
        <a:latin typeface="+mj-lt"/>
        <a:ea typeface="+mj-ea"/>
        <a:cs typeface="+mj-cs"/>
        <a:sym typeface="Times New Roman"/>
      </a:defRPr>
    </a:lvl1pPr>
    <a:lvl2pPr indent="228600" defTabSz="584200" latinLnBrk="0">
      <a:defRPr sz="2000">
        <a:latin typeface="+mj-lt"/>
        <a:ea typeface="+mj-ea"/>
        <a:cs typeface="+mj-cs"/>
        <a:sym typeface="Times New Roman"/>
      </a:defRPr>
    </a:lvl2pPr>
    <a:lvl3pPr indent="457200" defTabSz="584200" latinLnBrk="0">
      <a:defRPr sz="2000">
        <a:latin typeface="+mj-lt"/>
        <a:ea typeface="+mj-ea"/>
        <a:cs typeface="+mj-cs"/>
        <a:sym typeface="Times New Roman"/>
      </a:defRPr>
    </a:lvl3pPr>
    <a:lvl4pPr indent="685800" defTabSz="584200" latinLnBrk="0">
      <a:defRPr sz="2000">
        <a:latin typeface="+mj-lt"/>
        <a:ea typeface="+mj-ea"/>
        <a:cs typeface="+mj-cs"/>
        <a:sym typeface="Times New Roman"/>
      </a:defRPr>
    </a:lvl4pPr>
    <a:lvl5pPr indent="914400" defTabSz="584200" latinLnBrk="0">
      <a:defRPr sz="2000">
        <a:latin typeface="+mj-lt"/>
        <a:ea typeface="+mj-ea"/>
        <a:cs typeface="+mj-cs"/>
        <a:sym typeface="Times New Roman"/>
      </a:defRPr>
    </a:lvl5pPr>
    <a:lvl6pPr indent="1143000" defTabSz="584200" latinLnBrk="0">
      <a:defRPr sz="2000">
        <a:latin typeface="+mj-lt"/>
        <a:ea typeface="+mj-ea"/>
        <a:cs typeface="+mj-cs"/>
        <a:sym typeface="Times New Roman"/>
      </a:defRPr>
    </a:lvl6pPr>
    <a:lvl7pPr indent="1371600" defTabSz="584200" latinLnBrk="0">
      <a:defRPr sz="2000">
        <a:latin typeface="+mj-lt"/>
        <a:ea typeface="+mj-ea"/>
        <a:cs typeface="+mj-cs"/>
        <a:sym typeface="Times New Roman"/>
      </a:defRPr>
    </a:lvl7pPr>
    <a:lvl8pPr indent="1600200" defTabSz="584200" latinLnBrk="0">
      <a:defRPr sz="2000">
        <a:latin typeface="+mj-lt"/>
        <a:ea typeface="+mj-ea"/>
        <a:cs typeface="+mj-cs"/>
        <a:sym typeface="Times New Roman"/>
      </a:defRPr>
    </a:lvl8pPr>
    <a:lvl9pPr indent="1828800" defTabSz="584200" latinLnBrk="0">
      <a:defRPr sz="2000">
        <a:latin typeface="+mj-lt"/>
        <a:ea typeface="+mj-ea"/>
        <a:cs typeface="+mj-cs"/>
        <a:sym typeface="Times New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045459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Construction progressive du contenu du tableau</a:t>
            </a:r>
          </a:p>
        </p:txBody>
      </p:sp>
    </p:spTree>
    <p:extLst>
      <p:ext uri="{BB962C8B-B14F-4D97-AF65-F5344CB8AC3E}">
        <p14:creationId xmlns:p14="http://schemas.microsoft.com/office/powerpoint/2010/main" val="19083202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4134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| j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always</a:t>
            </a:r>
            <a:r>
              <a:rPr lang="fr-FR" dirty="0"/>
              <a:t> </a:t>
            </a:r>
            <a:r>
              <a:rPr lang="fr-FR" dirty="0" err="1"/>
              <a:t>before</a:t>
            </a:r>
            <a:r>
              <a:rPr lang="fr-FR" dirty="0"/>
              <a:t> |i =&gt; </a:t>
            </a:r>
            <a:r>
              <a:rPr lang="fr-FR" dirty="0" err="1"/>
              <a:t>we</a:t>
            </a:r>
            <a:r>
              <a:rPr lang="fr-FR" dirty="0"/>
              <a:t> first shift j and </a:t>
            </a:r>
            <a:r>
              <a:rPr lang="fr-FR" dirty="0" err="1"/>
              <a:t>then</a:t>
            </a:r>
            <a:r>
              <a:rPr lang="fr-FR" dirty="0"/>
              <a:t> </a:t>
            </a:r>
            <a:r>
              <a:rPr lang="fr-FR" dirty="0" err="1"/>
              <a:t>may</a:t>
            </a:r>
            <a:r>
              <a:rPr lang="fr-FR" dirty="0"/>
              <a:t> shift i. </a:t>
            </a:r>
            <a:br>
              <a:rPr lang="fr-FR" dirty="0"/>
            </a:br>
            <a:br>
              <a:rPr lang="fr-FR" dirty="0"/>
            </a:br>
            <a:r>
              <a:rPr lang="fr-FR" dirty="0"/>
              <a:t>More compact: </a:t>
            </a:r>
          </a:p>
          <a:p>
            <a:r>
              <a:rPr lang="fr-FR" dirty="0"/>
              <a:t>somme += brut[j++];</a:t>
            </a:r>
          </a:p>
          <a:p>
            <a:r>
              <a:rPr lang="fr-FR" dirty="0"/>
              <a:t>    if(10&lt;=somme){</a:t>
            </a:r>
          </a:p>
          <a:p>
            <a:r>
              <a:rPr lang="fr-FR" dirty="0"/>
              <a:t>      if(somme==10){</a:t>
            </a:r>
          </a:p>
          <a:p>
            <a:r>
              <a:rPr lang="fr-FR" dirty="0"/>
              <a:t>        </a:t>
            </a:r>
            <a:r>
              <a:rPr lang="fr-FR" dirty="0" err="1"/>
              <a:t>compress</a:t>
            </a:r>
            <a:r>
              <a:rPr lang="fr-FR" dirty="0"/>
              <a:t>[k++] = 10;</a:t>
            </a:r>
          </a:p>
          <a:p>
            <a:r>
              <a:rPr lang="fr-FR" dirty="0"/>
              <a:t>        i = j;</a:t>
            </a:r>
          </a:p>
          <a:p>
            <a:r>
              <a:rPr lang="fr-FR" dirty="0"/>
              <a:t>      }</a:t>
            </a:r>
            <a:r>
              <a:rPr lang="fr-FR" dirty="0" err="1"/>
              <a:t>else</a:t>
            </a:r>
            <a:r>
              <a:rPr lang="fr-FR" dirty="0"/>
              <a:t>{</a:t>
            </a:r>
          </a:p>
          <a:p>
            <a:r>
              <a:rPr lang="fr-FR" dirty="0"/>
              <a:t>        </a:t>
            </a:r>
            <a:r>
              <a:rPr lang="fr-FR" dirty="0" err="1"/>
              <a:t>compress</a:t>
            </a:r>
            <a:r>
              <a:rPr lang="fr-FR" dirty="0"/>
              <a:t>[k++] = brut[i++];</a:t>
            </a:r>
          </a:p>
          <a:p>
            <a:r>
              <a:rPr lang="fr-FR" dirty="0"/>
              <a:t>        j=i;</a:t>
            </a:r>
          </a:p>
          <a:p>
            <a:r>
              <a:rPr lang="fr-FR" dirty="0"/>
              <a:t>      }</a:t>
            </a:r>
          </a:p>
          <a:p>
            <a:r>
              <a:rPr lang="fr-FR" dirty="0"/>
              <a:t>      somme = 0;</a:t>
            </a:r>
          </a:p>
          <a:p>
            <a:r>
              <a:rPr lang="fr-FR" dirty="0"/>
              <a:t>    }</a:t>
            </a:r>
          </a:p>
        </p:txBody>
      </p:sp>
    </p:spTree>
    <p:extLst>
      <p:ext uri="{BB962C8B-B14F-4D97-AF65-F5344CB8AC3E}">
        <p14:creationId xmlns:p14="http://schemas.microsoft.com/office/powerpoint/2010/main" val="38649255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537087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The main </a:t>
            </a:r>
            <a:r>
              <a:rPr lang="fr-FR" dirty="0" err="1"/>
              <a:t>idea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that</a:t>
            </a:r>
            <a:r>
              <a:rPr lang="fr-FR" dirty="0"/>
              <a:t> to, </a:t>
            </a:r>
            <a:r>
              <a:rPr lang="fr-FR" dirty="0" err="1"/>
              <a:t>reflect</a:t>
            </a:r>
            <a:r>
              <a:rPr lang="fr-FR" dirty="0"/>
              <a:t> instructions </a:t>
            </a:r>
            <a:r>
              <a:rPr lang="fr-FR" dirty="0" err="1"/>
              <a:t>before</a:t>
            </a:r>
            <a:r>
              <a:rPr lang="fr-FR" dirty="0"/>
              <a:t> and </a:t>
            </a:r>
            <a:r>
              <a:rPr lang="fr-FR" dirty="0" err="1"/>
              <a:t>inside</a:t>
            </a:r>
            <a:r>
              <a:rPr lang="fr-FR" dirty="0"/>
              <a:t> the </a:t>
            </a:r>
            <a:r>
              <a:rPr lang="fr-FR" dirty="0" err="1"/>
              <a:t>loop</a:t>
            </a:r>
            <a:r>
              <a:rPr lang="fr-FR" dirty="0"/>
              <a:t>, all variables </a:t>
            </a:r>
            <a:r>
              <a:rPr lang="fr-FR" dirty="0" err="1"/>
              <a:t>involved</a:t>
            </a:r>
            <a:r>
              <a:rPr lang="fr-FR" dirty="0"/>
              <a:t> in </a:t>
            </a:r>
            <a:r>
              <a:rPr lang="fr-FR" dirty="0" err="1"/>
              <a:t>this</a:t>
            </a:r>
            <a:r>
              <a:rPr lang="fr-FR" dirty="0"/>
              <a:t> </a:t>
            </a:r>
            <a:r>
              <a:rPr lang="fr-FR" dirty="0" err="1"/>
              <a:t>loop</a:t>
            </a:r>
            <a:r>
              <a:rPr lang="fr-FR" dirty="0"/>
              <a:t> are </a:t>
            </a:r>
            <a:r>
              <a:rPr lang="fr-FR" dirty="0" err="1"/>
              <a:t>characterized</a:t>
            </a:r>
            <a:r>
              <a:rPr lang="fr-FR" dirty="0"/>
              <a:t>. </a:t>
            </a:r>
            <a:r>
              <a:rPr lang="fr-FR" dirty="0" err="1"/>
              <a:t>After</a:t>
            </a:r>
            <a:r>
              <a:rPr lang="fr-FR" dirty="0"/>
              <a:t> </a:t>
            </a:r>
            <a:r>
              <a:rPr lang="fr-FR" dirty="0" err="1"/>
              <a:t>each</a:t>
            </a:r>
            <a:r>
              <a:rPr lang="fr-FR" dirty="0"/>
              <a:t> </a:t>
            </a:r>
            <a:r>
              <a:rPr lang="fr-FR" dirty="0" err="1"/>
              <a:t>iteration</a:t>
            </a:r>
            <a:r>
              <a:rPr lang="fr-FR" dirty="0"/>
              <a:t>, </a:t>
            </a:r>
            <a:r>
              <a:rPr lang="fr-FR" dirty="0" err="1"/>
              <a:t>this</a:t>
            </a:r>
            <a:r>
              <a:rPr lang="fr-FR" dirty="0"/>
              <a:t> </a:t>
            </a:r>
            <a:r>
              <a:rPr lang="fr-FR" dirty="0" err="1"/>
              <a:t>characterization</a:t>
            </a:r>
            <a:r>
              <a:rPr lang="fr-FR" dirty="0"/>
              <a:t> must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recovered</a:t>
            </a:r>
            <a:r>
              <a:rPr lang="fr-FR" dirty="0"/>
              <a:t>. That </a:t>
            </a:r>
            <a:r>
              <a:rPr lang="fr-FR" dirty="0" err="1"/>
              <a:t>makes</a:t>
            </a:r>
            <a:r>
              <a:rPr lang="fr-FR" dirty="0"/>
              <a:t> </a:t>
            </a:r>
            <a:r>
              <a:rPr lang="fr-FR" dirty="0" err="1"/>
              <a:t>sense</a:t>
            </a:r>
            <a:r>
              <a:rPr lang="fr-FR" dirty="0"/>
              <a:t> as the solution progresses in the </a:t>
            </a:r>
            <a:r>
              <a:rPr lang="fr-FR" dirty="0" err="1"/>
              <a:t>same</a:t>
            </a:r>
            <a:r>
              <a:rPr lang="fr-FR" dirty="0"/>
              <a:t> </a:t>
            </a:r>
            <a:r>
              <a:rPr lang="fr-FR" dirty="0" err="1"/>
              <a:t>way</a:t>
            </a:r>
            <a:r>
              <a:rPr lang="fr-FR" dirty="0"/>
              <a:t> at </a:t>
            </a:r>
            <a:r>
              <a:rPr lang="fr-FR" dirty="0" err="1"/>
              <a:t>each</a:t>
            </a:r>
            <a:r>
              <a:rPr lang="fr-FR" dirty="0"/>
              <a:t> </a:t>
            </a:r>
            <a:r>
              <a:rPr lang="fr-FR" dirty="0" err="1"/>
              <a:t>iteration</a:t>
            </a:r>
            <a:r>
              <a:rPr lang="fr-F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630940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8ECD75-B350-2A7C-A81D-9A5FAF3E17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C02C4E86-0B64-CBAD-E8A2-95F50F1524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654C4E5C-0F34-7652-3255-933891614C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007280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60850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1591CE-8D3A-5325-26AA-643660F59D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682DE110-9173-5D8C-9077-95E6988722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D7C5DE0D-3DF3-28DE-0D73-947F89BC06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553207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480051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/>
              <a:t>Number</a:t>
            </a:r>
            <a:r>
              <a:rPr lang="fr-FR" dirty="0"/>
              <a:t> </a:t>
            </a:r>
            <a:r>
              <a:rPr lang="fr-FR" dirty="0" err="1"/>
              <a:t>composed</a:t>
            </a:r>
            <a:r>
              <a:rPr lang="fr-FR" dirty="0"/>
              <a:t> of digits (or bits…), </a:t>
            </a:r>
            <a:r>
              <a:rPr lang="fr-FR" dirty="0" err="1"/>
              <a:t>Integers</a:t>
            </a:r>
            <a:r>
              <a:rPr lang="fr-FR" dirty="0"/>
              <a:t> </a:t>
            </a:r>
            <a:r>
              <a:rPr lang="fr-FR" dirty="0" err="1"/>
              <a:t>including</a:t>
            </a:r>
            <a:r>
              <a:rPr lang="fr-FR" dirty="0"/>
              <a:t> </a:t>
            </a:r>
            <a:r>
              <a:rPr lang="fr-FR" dirty="0" err="1"/>
              <a:t>numbers</a:t>
            </a:r>
            <a:r>
              <a:rPr lang="fr-FR" dirty="0"/>
              <a:t> …</a:t>
            </a:r>
          </a:p>
        </p:txBody>
      </p:sp>
    </p:spTree>
    <p:extLst>
      <p:ext uri="{BB962C8B-B14F-4D97-AF65-F5344CB8AC3E}">
        <p14:creationId xmlns:p14="http://schemas.microsoft.com/office/powerpoint/2010/main" val="8615772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507989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In green </a:t>
            </a:r>
            <a:r>
              <a:rPr lang="fr-FR" dirty="0" err="1"/>
              <a:t>you</a:t>
            </a:r>
            <a:r>
              <a:rPr lang="fr-FR" dirty="0"/>
              <a:t> </a:t>
            </a:r>
            <a:r>
              <a:rPr lang="fr-FR" dirty="0" err="1"/>
              <a:t>see</a:t>
            </a:r>
            <a:r>
              <a:rPr lang="fr-FR" dirty="0"/>
              <a:t> the variable states. </a:t>
            </a:r>
          </a:p>
        </p:txBody>
      </p:sp>
    </p:spTree>
    <p:extLst>
      <p:ext uri="{BB962C8B-B14F-4D97-AF65-F5344CB8AC3E}">
        <p14:creationId xmlns:p14="http://schemas.microsoft.com/office/powerpoint/2010/main" val="2459384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e du titre"/>
          <p:cNvSpPr txBox="1">
            <a:spLocks noGrp="1"/>
          </p:cNvSpPr>
          <p:nvPr>
            <p:ph type="title"/>
          </p:nvPr>
        </p:nvSpPr>
        <p:spPr>
          <a:xfrm>
            <a:off x="1270000" y="2400300"/>
            <a:ext cx="10464800" cy="2641600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t>Texte du titre</a:t>
            </a:r>
          </a:p>
        </p:txBody>
      </p:sp>
      <p:sp>
        <p:nvSpPr>
          <p:cNvPr id="13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buSzTx/>
              <a:buNone/>
              <a:defRPr sz="3600"/>
            </a:lvl1pPr>
            <a:lvl2pPr marL="0" indent="0" algn="ctr">
              <a:buSzTx/>
              <a:buNone/>
            </a:lvl2pPr>
            <a:lvl3pPr marL="0" indent="0" algn="ctr">
              <a:buSzTx/>
              <a:buFontTx/>
              <a:buNone/>
              <a:defRPr sz="3600"/>
            </a:lvl3pPr>
            <a:lvl4pPr marL="0" indent="0" algn="ctr">
              <a:buSzTx/>
              <a:buFontTx/>
              <a:buNone/>
              <a:defRPr sz="3600"/>
            </a:lvl4pPr>
            <a:lvl5pPr marL="0" indent="0" algn="ctr">
              <a:buSzTx/>
              <a:buNone/>
              <a:defRPr sz="36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4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12382500" y="9334500"/>
            <a:ext cx="342900" cy="35858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  <p:pic>
        <p:nvPicPr>
          <p:cNvPr id="15" name="uliege-logo-couleurs-300.jpg" descr="uliege-logo-couleurs-3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0242" y="6638528"/>
            <a:ext cx="5904316" cy="286372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23" name="Texte niveau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4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FRES - ULiège - Mai 2022 - Géraldine Brieven"/>
          <p:cNvSpPr txBox="1"/>
          <p:nvPr/>
        </p:nvSpPr>
        <p:spPr>
          <a:xfrm>
            <a:off x="303290" y="9309100"/>
            <a:ext cx="12395201" cy="393700"/>
          </a:xfrm>
          <a:prstGeom prst="rect">
            <a:avLst/>
          </a:prstGeom>
          <a:solidFill>
            <a:srgbClr val="2D335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457200">
              <a:defRPr sz="1800" b="1">
                <a:solidFill>
                  <a:srgbClr val="E8A36F"/>
                </a:solidFill>
              </a:defRPr>
            </a:lvl1pPr>
          </a:lstStyle>
          <a:p>
            <a:r>
              <a:t>IFRES - ULiège - Mai 2022 - Géraldine Brieven</a:t>
            </a:r>
          </a:p>
        </p:txBody>
      </p:sp>
      <p:sp>
        <p:nvSpPr>
          <p:cNvPr id="3" name="Texte du titre"/>
          <p:cNvSpPr txBox="1">
            <a:spLocks noGrp="1"/>
          </p:cNvSpPr>
          <p:nvPr>
            <p:ph type="title"/>
          </p:nvPr>
        </p:nvSpPr>
        <p:spPr>
          <a:xfrm>
            <a:off x="457200" y="139700"/>
            <a:ext cx="12052300" cy="1346200"/>
          </a:xfrm>
          <a:prstGeom prst="rect">
            <a:avLst/>
          </a:prstGeom>
          <a:solidFill>
            <a:srgbClr val="2D3359"/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Texte du titre</a:t>
            </a:r>
          </a:p>
        </p:txBody>
      </p:sp>
      <p:sp>
        <p:nvSpPr>
          <p:cNvPr id="4" name="Texte niveau 1…"/>
          <p:cNvSpPr txBox="1">
            <a:spLocks noGrp="1"/>
          </p:cNvSpPr>
          <p:nvPr>
            <p:ph type="body" idx="1"/>
          </p:nvPr>
        </p:nvSpPr>
        <p:spPr>
          <a:xfrm>
            <a:off x="457200" y="661236"/>
            <a:ext cx="12052300" cy="7835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2pPr marL="1333500" indent="-571500">
              <a:buChar char="-"/>
              <a:defRPr sz="3600"/>
            </a:lvl2pPr>
            <a:lvl3pPr marL="1778000" indent="-571500">
              <a:buFont typeface="Lucida Grande"/>
              <a:buChar char="✓"/>
              <a:defRPr sz="3200"/>
            </a:lvl3pPr>
            <a:lvl4pPr marL="2222500" indent="-571500">
              <a:buFont typeface="Lucida Grande"/>
              <a:buChar char="‣"/>
              <a:defRPr sz="2800"/>
            </a:lvl4pPr>
            <a:lvl5pPr>
              <a:buSzPct val="50000"/>
              <a:buChar char="✦"/>
              <a:defRPr sz="26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5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12369800" y="9334500"/>
            <a:ext cx="342900" cy="35858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normAutofit/>
          </a:bodyPr>
          <a:lstStyle>
            <a:lvl1pPr>
              <a:defRPr sz="1800">
                <a:solidFill>
                  <a:srgbClr val="D5D89B"/>
                </a:solidFill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med"/>
  <p:hf hdr="0" dt="0"/>
  <p:txStyles>
    <p:title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solidFill>
            <a:srgbClr val="EEA76F"/>
          </a:solidFill>
          <a:uFillTx/>
          <a:latin typeface="+mj-lt"/>
          <a:ea typeface="+mj-ea"/>
          <a:cs typeface="+mj-cs"/>
          <a:sym typeface="Times New Roman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solidFill>
            <a:srgbClr val="EEA76F"/>
          </a:solidFill>
          <a:uFillTx/>
          <a:latin typeface="+mj-lt"/>
          <a:ea typeface="+mj-ea"/>
          <a:cs typeface="+mj-cs"/>
          <a:sym typeface="Times New Roman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solidFill>
            <a:srgbClr val="EEA76F"/>
          </a:solidFill>
          <a:uFillTx/>
          <a:latin typeface="+mj-lt"/>
          <a:ea typeface="+mj-ea"/>
          <a:cs typeface="+mj-cs"/>
          <a:sym typeface="Times New Roman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solidFill>
            <a:srgbClr val="EEA76F"/>
          </a:solidFill>
          <a:uFillTx/>
          <a:latin typeface="+mj-lt"/>
          <a:ea typeface="+mj-ea"/>
          <a:cs typeface="+mj-cs"/>
          <a:sym typeface="Times New Roman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solidFill>
            <a:srgbClr val="EEA76F"/>
          </a:solidFill>
          <a:uFillTx/>
          <a:latin typeface="+mj-lt"/>
          <a:ea typeface="+mj-ea"/>
          <a:cs typeface="+mj-cs"/>
          <a:sym typeface="Times New Roman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solidFill>
            <a:srgbClr val="EEA76F"/>
          </a:solidFill>
          <a:uFillTx/>
          <a:latin typeface="+mj-lt"/>
          <a:ea typeface="+mj-ea"/>
          <a:cs typeface="+mj-cs"/>
          <a:sym typeface="Times New Roman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solidFill>
            <a:srgbClr val="EEA76F"/>
          </a:solidFill>
          <a:uFillTx/>
          <a:latin typeface="+mj-lt"/>
          <a:ea typeface="+mj-ea"/>
          <a:cs typeface="+mj-cs"/>
          <a:sym typeface="Times New Roman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solidFill>
            <a:srgbClr val="EEA76F"/>
          </a:solidFill>
          <a:uFillTx/>
          <a:latin typeface="+mj-lt"/>
          <a:ea typeface="+mj-ea"/>
          <a:cs typeface="+mj-cs"/>
          <a:sym typeface="Times New Roman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solidFill>
            <a:srgbClr val="EEA76F"/>
          </a:solidFill>
          <a:uFillTx/>
          <a:latin typeface="+mj-lt"/>
          <a:ea typeface="+mj-ea"/>
          <a:cs typeface="+mj-cs"/>
          <a:sym typeface="Times New Roman"/>
        </a:defRPr>
      </a:lvl9pPr>
    </p:titleStyle>
    <p:bodyStyle>
      <a:lvl1pPr marL="889000" marR="0" indent="-5715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1pPr>
      <a:lvl2pPr marL="1428750" marR="0" indent="-66675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Pct val="60000"/>
        <a:buFontTx/>
        <a:buChar char="•"/>
        <a:tabLst/>
        <a:defRPr sz="4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2pPr>
      <a:lvl3pPr marL="1956593" marR="0" indent="-750093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Pct val="50000"/>
        <a:buFontTx/>
        <a:buChar char="•"/>
        <a:tabLst/>
        <a:defRPr sz="4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3pPr>
      <a:lvl4pPr marL="2508250" marR="0" indent="-85725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Pct val="50000"/>
        <a:buFontTx/>
        <a:buChar char="•"/>
        <a:tabLst/>
        <a:defRPr sz="4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4pPr>
      <a:lvl5pPr marL="2667000" marR="0" indent="-5715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Pct val="171000"/>
        <a:buFontTx/>
        <a:buChar char="•"/>
        <a:tabLst/>
        <a:defRPr sz="4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5pPr>
      <a:lvl6pPr marL="3022600" marR="0" indent="-5715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Pct val="171000"/>
        <a:buFontTx/>
        <a:buChar char="•"/>
        <a:tabLst/>
        <a:defRPr sz="4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6pPr>
      <a:lvl7pPr marL="3378200" marR="0" indent="-5715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Pct val="171000"/>
        <a:buFontTx/>
        <a:buChar char="•"/>
        <a:tabLst/>
        <a:defRPr sz="4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7pPr>
      <a:lvl8pPr marL="3733800" marR="0" indent="-5715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Pct val="171000"/>
        <a:buFontTx/>
        <a:buChar char="•"/>
        <a:tabLst/>
        <a:defRPr sz="4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8pPr>
      <a:lvl9pPr marL="4089400" marR="0" indent="-5715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Pct val="171000"/>
        <a:buFontTx/>
        <a:buChar char="•"/>
        <a:tabLst/>
        <a:defRPr sz="4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svg"/><Relationship Id="rId12" Type="http://schemas.openxmlformats.org/officeDocument/2006/relationships/image" Target="../media/image28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sv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sv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éraldine Brieven, Benoit Donnet…"/>
          <p:cNvSpPr txBox="1">
            <a:spLocks noGrp="1"/>
          </p:cNvSpPr>
          <p:nvPr>
            <p:ph type="subTitle" sz="quarter" idx="1"/>
          </p:nvPr>
        </p:nvSpPr>
        <p:spPr>
          <a:xfrm>
            <a:off x="637908" y="4777700"/>
            <a:ext cx="11622505" cy="1130300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402536">
              <a:defRPr sz="3528"/>
            </a:pPr>
            <a:r>
              <a:rPr lang="fr-BE" u="sng" dirty="0">
                <a:solidFill>
                  <a:srgbClr val="2B3358"/>
                </a:solidFill>
              </a:rPr>
              <a:t>Géraldine Brieven</a:t>
            </a:r>
            <a:r>
              <a:rPr lang="fr-BE" dirty="0">
                <a:solidFill>
                  <a:srgbClr val="2B3358"/>
                </a:solidFill>
              </a:rPr>
              <a:t>, Benoit </a:t>
            </a:r>
            <a:r>
              <a:rPr lang="fr-BE" dirty="0" err="1">
                <a:solidFill>
                  <a:srgbClr val="2B3358"/>
                </a:solidFill>
              </a:rPr>
              <a:t>Donnet</a:t>
            </a:r>
            <a:endParaRPr lang="fr-BE" dirty="0">
              <a:solidFill>
                <a:srgbClr val="2B3358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951C883-7496-2681-350E-65047CF38927}"/>
              </a:ext>
            </a:extLst>
          </p:cNvPr>
          <p:cNvSpPr/>
          <p:nvPr/>
        </p:nvSpPr>
        <p:spPr>
          <a:xfrm>
            <a:off x="637908" y="1085405"/>
            <a:ext cx="11622506" cy="2520000"/>
          </a:xfrm>
          <a:prstGeom prst="rect">
            <a:avLst/>
          </a:prstGeom>
          <a:solidFill>
            <a:srgbClr val="2B3358"/>
          </a:solidFill>
          <a:ln w="25400" cap="flat">
            <a:noFill/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40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12" name="CDB (Collaborative, Design and Build), une activité permettant le feedback par et pour les étudiants dans un cours d'Introduction à la Programmation">
            <a:extLst>
              <a:ext uri="{FF2B5EF4-FFF2-40B4-BE49-F238E27FC236}">
                <a16:creationId xmlns:a16="http://schemas.microsoft.com/office/drawing/2014/main" id="{8F64E666-7013-673E-9C98-B53590AF6F8B}"/>
              </a:ext>
            </a:extLst>
          </p:cNvPr>
          <p:cNvSpPr txBox="1">
            <a:spLocks/>
          </p:cNvSpPr>
          <p:nvPr/>
        </p:nvSpPr>
        <p:spPr>
          <a:xfrm>
            <a:off x="744382" y="1085405"/>
            <a:ext cx="11516031" cy="2519999"/>
          </a:xfrm>
          <a:prstGeom prst="rect">
            <a:avLst/>
          </a:prstGeom>
          <a:noFill/>
          <a:ln w="127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b">
            <a:normAutofit fontScale="90000" lnSpcReduction="10000"/>
          </a:bodyPr>
          <a:lstStyle>
            <a:lvl1pPr marL="0" marR="0" indent="0" algn="ctr" defTabSz="303783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68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1pPr>
            <a:lvl2pPr marL="0" marR="0" indent="22860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solidFill>
                  <a:srgbClr val="EEA76F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2pPr>
            <a:lvl3pPr marL="0" marR="0" indent="45720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solidFill>
                  <a:srgbClr val="EEA76F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3pPr>
            <a:lvl4pPr marL="0" marR="0" indent="68580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solidFill>
                  <a:srgbClr val="EEA76F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4pPr>
            <a:lvl5pPr marL="0" marR="0" indent="91440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solidFill>
                  <a:srgbClr val="EEA76F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5pPr>
            <a:lvl6pPr marL="0" marR="0" indent="114300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solidFill>
                  <a:srgbClr val="EEA76F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6pPr>
            <a:lvl7pPr marL="0" marR="0" indent="137160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solidFill>
                  <a:srgbClr val="EEA76F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7pPr>
            <a:lvl8pPr marL="0" marR="0" indent="160020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solidFill>
                  <a:srgbClr val="EEA76F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8pPr>
            <a:lvl9pPr marL="0" marR="0" indent="182880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solidFill>
                  <a:srgbClr val="EEA76F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9pPr>
          </a:lstStyle>
          <a:p>
            <a:pPr defTabSz="213590"/>
            <a:r>
              <a:rPr lang="fr-BE" sz="6000" b="1" dirty="0" err="1">
                <a:solidFill>
                  <a:srgbClr val="E88A60"/>
                </a:solidFill>
              </a:rPr>
              <a:t>From</a:t>
            </a:r>
            <a:r>
              <a:rPr lang="fr-BE" sz="6000" b="1" dirty="0">
                <a:solidFill>
                  <a:srgbClr val="E88A60"/>
                </a:solidFill>
              </a:rPr>
              <a:t> </a:t>
            </a:r>
            <a:r>
              <a:rPr lang="fr-BE" sz="6000" b="1" dirty="0" err="1">
                <a:solidFill>
                  <a:srgbClr val="E88A60"/>
                </a:solidFill>
              </a:rPr>
              <a:t>Visualization</a:t>
            </a:r>
            <a:r>
              <a:rPr lang="fr-BE" sz="6000" b="1" dirty="0">
                <a:solidFill>
                  <a:srgbClr val="E88A60"/>
                </a:solidFill>
              </a:rPr>
              <a:t> to Coding: </a:t>
            </a:r>
            <a:r>
              <a:rPr lang="fr-BE" sz="6000" b="1" dirty="0" err="1">
                <a:solidFill>
                  <a:srgbClr val="E88A60"/>
                </a:solidFill>
              </a:rPr>
              <a:t>Practicing</a:t>
            </a:r>
            <a:r>
              <a:rPr lang="fr-BE" sz="6000" b="1" dirty="0">
                <a:solidFill>
                  <a:srgbClr val="E88A60"/>
                </a:solidFill>
              </a:rPr>
              <a:t> </a:t>
            </a:r>
            <a:r>
              <a:rPr lang="fr-BE" sz="6000" b="1" dirty="0" err="1">
                <a:solidFill>
                  <a:srgbClr val="E88A60"/>
                </a:solidFill>
              </a:rPr>
              <a:t>Graphical</a:t>
            </a:r>
            <a:r>
              <a:rPr lang="fr-BE" sz="6000" b="1" dirty="0">
                <a:solidFill>
                  <a:srgbClr val="E88A60"/>
                </a:solidFill>
              </a:rPr>
              <a:t> Loop Invariants in CAFÉ 2.0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DF373B9-D5D0-1E7D-CA04-D5639E071EF0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1917515" y="9273540"/>
            <a:ext cx="342900" cy="358589"/>
          </a:xfrm>
        </p:spPr>
        <p:txBody>
          <a:bodyPr>
            <a:normAutofit lnSpcReduction="10000"/>
          </a:bodyPr>
          <a:lstStyle/>
          <a:p>
            <a:fld id="{86CB4B4D-7CA3-9044-876B-883B54F8677D}" type="slidenum">
              <a:rPr lang="fr-BE" smtClean="0"/>
              <a:t>1</a:t>
            </a:fld>
            <a:endParaRPr lang="fr-BE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991A76A-D32A-3D3E-129C-B3FF31CFA63C}"/>
              </a:ext>
            </a:extLst>
          </p:cNvPr>
          <p:cNvSpPr txBox="1"/>
          <p:nvPr/>
        </p:nvSpPr>
        <p:spPr>
          <a:xfrm>
            <a:off x="9509225" y="5777704"/>
            <a:ext cx="2550378" cy="7797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44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"/>
                <a:ea typeface="+mn-ea"/>
                <a:sym typeface="Times New Roman"/>
              </a:rPr>
              <a:t>CAFÉ 2.0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E2E92F-4F31-3AC8-F476-FEB1600DA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250" y="418273"/>
            <a:ext cx="12052300" cy="1346200"/>
          </a:xfrm>
        </p:spPr>
        <p:txBody>
          <a:bodyPr>
            <a:normAutofit fontScale="90000"/>
          </a:bodyPr>
          <a:lstStyle/>
          <a:p>
            <a:r>
              <a:rPr lang="fr-FR" dirty="0"/>
              <a:t>Rules </a:t>
            </a:r>
            <a:r>
              <a:rPr lang="fr-FR" dirty="0" err="1"/>
              <a:t>supporting</a:t>
            </a:r>
            <a:r>
              <a:rPr lang="fr-FR" dirty="0"/>
              <a:t> the GLI</a:t>
            </a:r>
          </a:p>
        </p:txBody>
      </p:sp>
      <p:sp>
        <p:nvSpPr>
          <p:cNvPr id="3" name="i0:">
            <a:extLst>
              <a:ext uri="{FF2B5EF4-FFF2-40B4-BE49-F238E27FC236}">
                <a16:creationId xmlns:a16="http://schemas.microsoft.com/office/drawing/2014/main" id="{860F8E5B-3634-9B33-7D15-68A2987FB1B1}"/>
              </a:ext>
            </a:extLst>
          </p:cNvPr>
          <p:cNvSpPr txBox="1"/>
          <p:nvPr/>
        </p:nvSpPr>
        <p:spPr>
          <a:xfrm>
            <a:off x="489075" y="1842656"/>
            <a:ext cx="2680221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ctr" defTabSz="584200">
              <a:defRPr sz="3600">
                <a:solidFill>
                  <a:srgbClr val="A9A9A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nl-BE" u="sng" dirty="0">
                <a:solidFill>
                  <a:schemeClr val="tx1"/>
                </a:solidFill>
              </a:rPr>
              <a:t>Rules </a:t>
            </a:r>
            <a:r>
              <a:rPr lang="nl-BE" u="sng" dirty="0">
                <a:solidFill>
                  <a:srgbClr val="FF0000"/>
                </a:solidFill>
              </a:rPr>
              <a:t>3</a:t>
            </a:r>
            <a:r>
              <a:rPr lang="nl-BE" u="sng" dirty="0">
                <a:solidFill>
                  <a:schemeClr val="tx1"/>
                </a:solidFill>
              </a:rPr>
              <a:t> </a:t>
            </a:r>
            <a:r>
              <a:rPr lang="nl-BE" u="sng" dirty="0">
                <a:solidFill>
                  <a:srgbClr val="808003"/>
                </a:solidFill>
              </a:rPr>
              <a:t>&amp; 4 </a:t>
            </a:r>
            <a:r>
              <a:rPr lang="nl-BE" u="sng" dirty="0">
                <a:solidFill>
                  <a:schemeClr val="tx1"/>
                </a:solidFill>
              </a:rPr>
              <a:t>: </a:t>
            </a:r>
            <a:endParaRPr u="sng" dirty="0">
              <a:solidFill>
                <a:schemeClr val="tx1"/>
              </a:solidFill>
            </a:endParaRPr>
          </a:p>
        </p:txBody>
      </p:sp>
      <p:graphicFrame>
        <p:nvGraphicFramePr>
          <p:cNvPr id="4" name="Tableau 2">
            <a:extLst>
              <a:ext uri="{FF2B5EF4-FFF2-40B4-BE49-F238E27FC236}">
                <a16:creationId xmlns:a16="http://schemas.microsoft.com/office/drawing/2014/main" id="{015BC0EC-B267-86CF-7357-71A962D43C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95409917"/>
              </p:ext>
            </p:extLst>
          </p:nvPr>
        </p:nvGraphicFramePr>
        <p:xfrm>
          <a:off x="2521298" y="5836805"/>
          <a:ext cx="8791476" cy="528320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9791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91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91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56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5657">
                  <a:extLst>
                    <a:ext uri="{9D8B030D-6E8A-4147-A177-3AD203B41FA5}">
                      <a16:colId xmlns:a16="http://schemas.microsoft.com/office/drawing/2014/main" val="531979098"/>
                    </a:ext>
                  </a:extLst>
                </a:gridCol>
                <a:gridCol w="975657">
                  <a:extLst>
                    <a:ext uri="{9D8B030D-6E8A-4147-A177-3AD203B41FA5}">
                      <a16:colId xmlns:a16="http://schemas.microsoft.com/office/drawing/2014/main" val="785941028"/>
                    </a:ext>
                  </a:extLst>
                </a:gridCol>
                <a:gridCol w="975657">
                  <a:extLst>
                    <a:ext uri="{9D8B030D-6E8A-4147-A177-3AD203B41FA5}">
                      <a16:colId xmlns:a16="http://schemas.microsoft.com/office/drawing/2014/main" val="2536175312"/>
                    </a:ext>
                  </a:extLst>
                </a:gridCol>
                <a:gridCol w="975657">
                  <a:extLst>
                    <a:ext uri="{9D8B030D-6E8A-4147-A177-3AD203B41FA5}">
                      <a16:colId xmlns:a16="http://schemas.microsoft.com/office/drawing/2014/main" val="1045851283"/>
                    </a:ext>
                  </a:extLst>
                </a:gridCol>
                <a:gridCol w="9756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0700">
                <a:tc>
                  <a:txBody>
                    <a:bodyPr/>
                    <a:lstStyle/>
                    <a:p>
                      <a:pPr algn="ctr">
                        <a:tabLst>
                          <a:tab pos="914400" algn="l"/>
                        </a:tabLst>
                        <a:defRPr sz="28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2800" baseline="-5999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l"/>
                        </a:tabLst>
                        <a:defRPr sz="28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lang="nl-BE" sz="2800" baseline="-5999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l"/>
                        </a:tabLst>
                        <a:defRPr sz="28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2800" baseline="-5999" dirty="0">
                        <a:solidFill>
                          <a:schemeClr val="tx1"/>
                        </a:solidFill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l"/>
                        </a:tabLst>
                        <a:defRPr sz="28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2800" baseline="-5999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l"/>
                        </a:tabLst>
                        <a:defRPr sz="28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lang="nl-BE" sz="2800" baseline="-5999" dirty="0">
                          <a:solidFill>
                            <a:schemeClr val="tx1"/>
                          </a:solidFill>
                        </a:rPr>
                        <a:t>…</a:t>
                      </a:r>
                      <a:endParaRPr sz="2800" baseline="-5999" dirty="0">
                        <a:solidFill>
                          <a:schemeClr val="tx1"/>
                        </a:solidFill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l"/>
                        </a:tabLst>
                        <a:defRPr sz="28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2800" baseline="-5999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l"/>
                        </a:tabLst>
                        <a:defRPr sz="28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2800" baseline="-5999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l"/>
                        </a:tabLst>
                        <a:defRPr sz="28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lang="nl-BE" sz="2800" baseline="-5999" dirty="0">
                          <a:solidFill>
                            <a:schemeClr val="tx1"/>
                          </a:solidFill>
                        </a:rPr>
                        <a:t>…</a:t>
                      </a:r>
                      <a:endParaRPr sz="2800" baseline="-5999" dirty="0">
                        <a:solidFill>
                          <a:schemeClr val="tx1"/>
                        </a:solidFill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4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  <a:defRPr sz="28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lang="nl-BE" sz="2800" baseline="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Ligne">
            <a:extLst>
              <a:ext uri="{FF2B5EF4-FFF2-40B4-BE49-F238E27FC236}">
                <a16:creationId xmlns:a16="http://schemas.microsoft.com/office/drawing/2014/main" id="{683A2E32-1EEB-B632-2C0C-E2080027708E}"/>
              </a:ext>
            </a:extLst>
          </p:cNvPr>
          <p:cNvSpPr/>
          <p:nvPr/>
        </p:nvSpPr>
        <p:spPr>
          <a:xfrm flipV="1">
            <a:off x="2514706" y="5410102"/>
            <a:ext cx="1" cy="1229623"/>
          </a:xfrm>
          <a:prstGeom prst="line">
            <a:avLst/>
          </a:prstGeom>
          <a:ln w="50800">
            <a:solidFill>
              <a:srgbClr val="F74AFF"/>
            </a:solidFill>
            <a:miter lim="400000"/>
          </a:ln>
        </p:spPr>
        <p:txBody>
          <a:bodyPr lIns="0" tIns="0" rIns="0" bIns="0"/>
          <a:lstStyle/>
          <a:p>
            <a:pPr algn="ctr"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dirty="0"/>
          </a:p>
        </p:txBody>
      </p:sp>
      <p:sp>
        <p:nvSpPr>
          <p:cNvPr id="6" name="0">
            <a:extLst>
              <a:ext uri="{FF2B5EF4-FFF2-40B4-BE49-F238E27FC236}">
                <a16:creationId xmlns:a16="http://schemas.microsoft.com/office/drawing/2014/main" id="{3D1E60D7-5574-8D79-E0BA-9811683C5C21}"/>
              </a:ext>
            </a:extLst>
          </p:cNvPr>
          <p:cNvSpPr txBox="1"/>
          <p:nvPr/>
        </p:nvSpPr>
        <p:spPr>
          <a:xfrm>
            <a:off x="2615270" y="5203894"/>
            <a:ext cx="275717" cy="5180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584200">
              <a:defRPr sz="2700">
                <a:solidFill>
                  <a:srgbClr val="E458F7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nl-BE" dirty="0"/>
              <a:t>0</a:t>
            </a:r>
            <a:endParaRPr dirty="0"/>
          </a:p>
        </p:txBody>
      </p:sp>
      <p:sp>
        <p:nvSpPr>
          <p:cNvPr id="7" name="nb_chiffres">
            <a:extLst>
              <a:ext uri="{FF2B5EF4-FFF2-40B4-BE49-F238E27FC236}">
                <a16:creationId xmlns:a16="http://schemas.microsoft.com/office/drawing/2014/main" id="{4915790C-835C-EC7B-BDD5-DA026E07205C}"/>
              </a:ext>
            </a:extLst>
          </p:cNvPr>
          <p:cNvSpPr txBox="1"/>
          <p:nvPr/>
        </p:nvSpPr>
        <p:spPr>
          <a:xfrm>
            <a:off x="11351508" y="5203894"/>
            <a:ext cx="940963" cy="533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584200">
              <a:defRPr sz="2000">
                <a:solidFill>
                  <a:srgbClr val="F7960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nl-BE" sz="2800" dirty="0"/>
              <a:t>MAX</a:t>
            </a:r>
            <a:endParaRPr sz="2800" dirty="0"/>
          </a:p>
        </p:txBody>
      </p:sp>
      <p:sp>
        <p:nvSpPr>
          <p:cNvPr id="8" name="Ligne">
            <a:extLst>
              <a:ext uri="{FF2B5EF4-FFF2-40B4-BE49-F238E27FC236}">
                <a16:creationId xmlns:a16="http://schemas.microsoft.com/office/drawing/2014/main" id="{87A6A6E1-8052-DC67-6CAF-17766C9CBB19}"/>
              </a:ext>
            </a:extLst>
          </p:cNvPr>
          <p:cNvSpPr/>
          <p:nvPr/>
        </p:nvSpPr>
        <p:spPr>
          <a:xfrm flipV="1">
            <a:off x="11317843" y="5363924"/>
            <a:ext cx="1" cy="1229623"/>
          </a:xfrm>
          <a:prstGeom prst="line">
            <a:avLst/>
          </a:prstGeom>
          <a:ln w="50800">
            <a:solidFill>
              <a:srgbClr val="F79605"/>
            </a:solidFill>
            <a:miter lim="400000"/>
          </a:ln>
        </p:spPr>
        <p:txBody>
          <a:bodyPr lIns="0" tIns="0" rIns="0" bIns="0"/>
          <a:lstStyle/>
          <a:p>
            <a:pPr algn="ctr"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11" name="i0:">
            <a:extLst>
              <a:ext uri="{FF2B5EF4-FFF2-40B4-BE49-F238E27FC236}">
                <a16:creationId xmlns:a16="http://schemas.microsoft.com/office/drawing/2014/main" id="{151BAAEA-24EB-516C-9FB5-DBAC353BA23A}"/>
              </a:ext>
            </a:extLst>
          </p:cNvPr>
          <p:cNvSpPr txBox="1"/>
          <p:nvPr/>
        </p:nvSpPr>
        <p:spPr>
          <a:xfrm>
            <a:off x="1410031" y="5635620"/>
            <a:ext cx="974627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ctr" defTabSz="584200">
              <a:defRPr sz="3600">
                <a:solidFill>
                  <a:srgbClr val="A9A9A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nl-BE" dirty="0"/>
              <a:t>brut</a:t>
            </a:r>
            <a:r>
              <a:rPr dirty="0"/>
              <a:t>:</a:t>
            </a:r>
          </a:p>
        </p:txBody>
      </p:sp>
      <p:sp>
        <p:nvSpPr>
          <p:cNvPr id="12" name="0">
            <a:extLst>
              <a:ext uri="{FF2B5EF4-FFF2-40B4-BE49-F238E27FC236}">
                <a16:creationId xmlns:a16="http://schemas.microsoft.com/office/drawing/2014/main" id="{E22814BC-E36A-A6D7-17B0-1BB90B10F2D2}"/>
              </a:ext>
            </a:extLst>
          </p:cNvPr>
          <p:cNvSpPr txBox="1"/>
          <p:nvPr/>
        </p:nvSpPr>
        <p:spPr>
          <a:xfrm>
            <a:off x="2605371" y="7268416"/>
            <a:ext cx="275717" cy="5180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584200">
              <a:defRPr sz="2700">
                <a:solidFill>
                  <a:srgbClr val="E458F7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nl-BE" dirty="0"/>
              <a:t>0</a:t>
            </a:r>
            <a:endParaRPr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42782E43-06AB-AE65-23A7-43852A59222E}"/>
              </a:ext>
            </a:extLst>
          </p:cNvPr>
          <p:cNvSpPr txBox="1"/>
          <p:nvPr/>
        </p:nvSpPr>
        <p:spPr>
          <a:xfrm>
            <a:off x="7524661" y="7058101"/>
            <a:ext cx="231656" cy="4770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fr-BE" sz="2500" dirty="0">
                <a:solidFill>
                  <a:srgbClr val="808004"/>
                </a:solidFill>
                <a:latin typeface="Times New Roman" panose="02020603050405020304" pitchFamily="18" charset="0"/>
              </a:rPr>
              <a:t>k</a:t>
            </a:r>
            <a:endParaRPr lang="fr-BE" sz="2500" dirty="0">
              <a:solidFill>
                <a:srgbClr val="808004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4" name="nb_chiffres">
            <a:extLst>
              <a:ext uri="{FF2B5EF4-FFF2-40B4-BE49-F238E27FC236}">
                <a16:creationId xmlns:a16="http://schemas.microsoft.com/office/drawing/2014/main" id="{6AD9E85A-721F-979B-EE6F-FAC4ABFC7A94}"/>
              </a:ext>
            </a:extLst>
          </p:cNvPr>
          <p:cNvSpPr txBox="1"/>
          <p:nvPr/>
        </p:nvSpPr>
        <p:spPr>
          <a:xfrm>
            <a:off x="11341609" y="7268416"/>
            <a:ext cx="940963" cy="533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584200">
              <a:defRPr sz="2000">
                <a:solidFill>
                  <a:srgbClr val="F7960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nl-BE" sz="2800" dirty="0"/>
              <a:t>MAX</a:t>
            </a:r>
            <a:endParaRPr sz="2800" dirty="0"/>
          </a:p>
        </p:txBody>
      </p:sp>
      <p:sp>
        <p:nvSpPr>
          <p:cNvPr id="15" name="i0:">
            <a:extLst>
              <a:ext uri="{FF2B5EF4-FFF2-40B4-BE49-F238E27FC236}">
                <a16:creationId xmlns:a16="http://schemas.microsoft.com/office/drawing/2014/main" id="{52D7DFD2-B42E-4008-BF5A-23EF8B95EA9B}"/>
              </a:ext>
            </a:extLst>
          </p:cNvPr>
          <p:cNvSpPr txBox="1"/>
          <p:nvPr/>
        </p:nvSpPr>
        <p:spPr>
          <a:xfrm>
            <a:off x="476250" y="7749569"/>
            <a:ext cx="1974901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ctr" defTabSz="584200">
              <a:defRPr sz="3600">
                <a:solidFill>
                  <a:srgbClr val="A9A9A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nl-BE" dirty="0"/>
              <a:t>compress:</a:t>
            </a:r>
            <a:endParaRPr dirty="0"/>
          </a:p>
        </p:txBody>
      </p:sp>
      <p:graphicFrame>
        <p:nvGraphicFramePr>
          <p:cNvPr id="19" name="Tableau 2">
            <a:extLst>
              <a:ext uri="{FF2B5EF4-FFF2-40B4-BE49-F238E27FC236}">
                <a16:creationId xmlns:a16="http://schemas.microsoft.com/office/drawing/2014/main" id="{482600F5-7564-69D7-FECE-DB7F05AFB6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71068355"/>
              </p:ext>
            </p:extLst>
          </p:nvPr>
        </p:nvGraphicFramePr>
        <p:xfrm>
          <a:off x="2520486" y="7908578"/>
          <a:ext cx="8791476" cy="520700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9791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91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91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56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5657">
                  <a:extLst>
                    <a:ext uri="{9D8B030D-6E8A-4147-A177-3AD203B41FA5}">
                      <a16:colId xmlns:a16="http://schemas.microsoft.com/office/drawing/2014/main" val="531979098"/>
                    </a:ext>
                  </a:extLst>
                </a:gridCol>
                <a:gridCol w="975657">
                  <a:extLst>
                    <a:ext uri="{9D8B030D-6E8A-4147-A177-3AD203B41FA5}">
                      <a16:colId xmlns:a16="http://schemas.microsoft.com/office/drawing/2014/main" val="785941028"/>
                    </a:ext>
                  </a:extLst>
                </a:gridCol>
                <a:gridCol w="975657">
                  <a:extLst>
                    <a:ext uri="{9D8B030D-6E8A-4147-A177-3AD203B41FA5}">
                      <a16:colId xmlns:a16="http://schemas.microsoft.com/office/drawing/2014/main" val="2536175312"/>
                    </a:ext>
                  </a:extLst>
                </a:gridCol>
                <a:gridCol w="975657">
                  <a:extLst>
                    <a:ext uri="{9D8B030D-6E8A-4147-A177-3AD203B41FA5}">
                      <a16:colId xmlns:a16="http://schemas.microsoft.com/office/drawing/2014/main" val="1045851283"/>
                    </a:ext>
                  </a:extLst>
                </a:gridCol>
                <a:gridCol w="9756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0700">
                <a:tc>
                  <a:txBody>
                    <a:bodyPr/>
                    <a:lstStyle/>
                    <a:p>
                      <a:pPr algn="ctr">
                        <a:tabLst>
                          <a:tab pos="914400" algn="l"/>
                        </a:tabLst>
                        <a:defRPr sz="28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2800" baseline="-5999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l"/>
                        </a:tabLst>
                        <a:defRPr sz="28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lang="nl-BE" sz="2800" baseline="-5999" dirty="0">
                        <a:solidFill>
                          <a:schemeClr val="tx1"/>
                        </a:solidFill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l"/>
                        </a:tabLst>
                        <a:defRPr sz="28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2800" baseline="-5999" dirty="0">
                        <a:solidFill>
                          <a:schemeClr val="tx1"/>
                        </a:solidFill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l"/>
                        </a:tabLst>
                        <a:defRPr sz="28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lang="nl-BE" sz="2800" baseline="-5999" dirty="0">
                          <a:solidFill>
                            <a:schemeClr val="tx1"/>
                          </a:solidFill>
                        </a:rPr>
                        <a:t>…</a:t>
                      </a:r>
                      <a:endParaRPr sz="2800" baseline="-5999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l"/>
                        </a:tabLst>
                        <a:defRPr sz="28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2800" baseline="-5999" dirty="0">
                        <a:solidFill>
                          <a:schemeClr val="tx1"/>
                        </a:solidFill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l"/>
                        </a:tabLst>
                        <a:defRPr sz="28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2800" baseline="-5999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l"/>
                        </a:tabLst>
                        <a:defRPr sz="28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2800" baseline="-5999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l"/>
                        </a:tabLst>
                        <a:defRPr sz="28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lang="nl-BE" sz="2800" baseline="-5999" dirty="0">
                          <a:solidFill>
                            <a:schemeClr val="tx1"/>
                          </a:solidFill>
                        </a:rPr>
                        <a:t>…</a:t>
                      </a:r>
                      <a:endParaRPr sz="2800" baseline="-5999" dirty="0">
                        <a:solidFill>
                          <a:schemeClr val="tx1"/>
                        </a:solidFill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l"/>
                        </a:tabLst>
                        <a:defRPr sz="28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2800" baseline="-5999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0" name="Ligne">
            <a:extLst>
              <a:ext uri="{FF2B5EF4-FFF2-40B4-BE49-F238E27FC236}">
                <a16:creationId xmlns:a16="http://schemas.microsoft.com/office/drawing/2014/main" id="{E52AAAEF-41A3-EA1F-70F5-3F5C54FA1324}"/>
              </a:ext>
            </a:extLst>
          </p:cNvPr>
          <p:cNvSpPr/>
          <p:nvPr/>
        </p:nvSpPr>
        <p:spPr>
          <a:xfrm flipV="1">
            <a:off x="2504807" y="7474624"/>
            <a:ext cx="1" cy="1229623"/>
          </a:xfrm>
          <a:prstGeom prst="line">
            <a:avLst/>
          </a:prstGeom>
          <a:ln w="50800">
            <a:solidFill>
              <a:srgbClr val="F74AFF"/>
            </a:solidFill>
            <a:miter lim="400000"/>
          </a:ln>
        </p:spPr>
        <p:txBody>
          <a:bodyPr lIns="0" tIns="0" rIns="0" bIns="0"/>
          <a:lstStyle/>
          <a:p>
            <a:pPr algn="ctr"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dirty="0"/>
          </a:p>
        </p:txBody>
      </p:sp>
      <p:sp>
        <p:nvSpPr>
          <p:cNvPr id="21" name="Ligne">
            <a:extLst>
              <a:ext uri="{FF2B5EF4-FFF2-40B4-BE49-F238E27FC236}">
                <a16:creationId xmlns:a16="http://schemas.microsoft.com/office/drawing/2014/main" id="{996091D5-3644-2E59-3452-B4070CDE0070}"/>
              </a:ext>
            </a:extLst>
          </p:cNvPr>
          <p:cNvSpPr/>
          <p:nvPr/>
        </p:nvSpPr>
        <p:spPr>
          <a:xfrm flipV="1">
            <a:off x="11307944" y="7428446"/>
            <a:ext cx="1" cy="1229623"/>
          </a:xfrm>
          <a:prstGeom prst="line">
            <a:avLst/>
          </a:prstGeom>
          <a:ln w="50800">
            <a:solidFill>
              <a:srgbClr val="F79605"/>
            </a:solidFill>
            <a:miter lim="400000"/>
          </a:ln>
        </p:spPr>
        <p:txBody>
          <a:bodyPr lIns="0" tIns="0" rIns="0" bIns="0"/>
          <a:lstStyle/>
          <a:p>
            <a:pPr algn="ctr"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F0CF0020-C59D-508E-BC4B-FD4AF86BC350}"/>
              </a:ext>
            </a:extLst>
          </p:cNvPr>
          <p:cNvSpPr txBox="1"/>
          <p:nvPr/>
        </p:nvSpPr>
        <p:spPr>
          <a:xfrm>
            <a:off x="5539467" y="5096944"/>
            <a:ext cx="231656" cy="4770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fr-BE" sz="2500" dirty="0">
                <a:solidFill>
                  <a:srgbClr val="808004"/>
                </a:solidFill>
                <a:latin typeface="Times New Roman" panose="02020603050405020304" pitchFamily="18" charset="0"/>
              </a:rPr>
              <a:t>i</a:t>
            </a:r>
            <a:endParaRPr lang="fr-BE" sz="2500" dirty="0">
              <a:solidFill>
                <a:srgbClr val="808004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25" name="Ligne">
            <a:extLst>
              <a:ext uri="{FF2B5EF4-FFF2-40B4-BE49-F238E27FC236}">
                <a16:creationId xmlns:a16="http://schemas.microsoft.com/office/drawing/2014/main" id="{C3F3E65C-78FC-687F-E7A4-471126B5EE8F}"/>
              </a:ext>
            </a:extLst>
          </p:cNvPr>
          <p:cNvSpPr/>
          <p:nvPr/>
        </p:nvSpPr>
        <p:spPr>
          <a:xfrm flipV="1">
            <a:off x="5468301" y="5089192"/>
            <a:ext cx="9129" cy="2150993"/>
          </a:xfrm>
          <a:prstGeom prst="line">
            <a:avLst/>
          </a:prstGeom>
          <a:ln w="50800">
            <a:solidFill>
              <a:srgbClr val="FF2600"/>
            </a:solidFill>
            <a:miter lim="400000"/>
          </a:ln>
        </p:spPr>
        <p:txBody>
          <a:bodyPr lIns="0" tIns="0" rIns="0" bIns="0"/>
          <a:lstStyle/>
          <a:p>
            <a:pPr algn="ctr"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dirty="0"/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3077E837-B460-4839-0716-5BB3D162F80A}"/>
              </a:ext>
            </a:extLst>
          </p:cNvPr>
          <p:cNvSpPr txBox="1"/>
          <p:nvPr/>
        </p:nvSpPr>
        <p:spPr>
          <a:xfrm>
            <a:off x="8490036" y="5088975"/>
            <a:ext cx="231656" cy="4770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fr-BE" sz="2500" dirty="0">
                <a:solidFill>
                  <a:srgbClr val="808004"/>
                </a:solidFill>
                <a:latin typeface="Times New Roman" panose="02020603050405020304" pitchFamily="18" charset="0"/>
              </a:rPr>
              <a:t>j</a:t>
            </a:r>
            <a:endParaRPr lang="fr-BE" sz="2500" dirty="0">
              <a:solidFill>
                <a:srgbClr val="808004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27" name="Ligne">
            <a:extLst>
              <a:ext uri="{FF2B5EF4-FFF2-40B4-BE49-F238E27FC236}">
                <a16:creationId xmlns:a16="http://schemas.microsoft.com/office/drawing/2014/main" id="{9DB68E11-F388-F394-5C33-1063F0D0897E}"/>
              </a:ext>
            </a:extLst>
          </p:cNvPr>
          <p:cNvSpPr/>
          <p:nvPr/>
        </p:nvSpPr>
        <p:spPr>
          <a:xfrm flipV="1">
            <a:off x="8367111" y="5081223"/>
            <a:ext cx="9129" cy="2150993"/>
          </a:xfrm>
          <a:prstGeom prst="line">
            <a:avLst/>
          </a:prstGeom>
          <a:ln w="50800">
            <a:solidFill>
              <a:srgbClr val="FF2600"/>
            </a:solidFill>
            <a:miter lim="400000"/>
          </a:ln>
        </p:spPr>
        <p:txBody>
          <a:bodyPr lIns="0" tIns="0" rIns="0" bIns="0"/>
          <a:lstStyle/>
          <a:p>
            <a:pPr algn="ctr"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28" name="Ligne">
            <a:extLst>
              <a:ext uri="{FF2B5EF4-FFF2-40B4-BE49-F238E27FC236}">
                <a16:creationId xmlns:a16="http://schemas.microsoft.com/office/drawing/2014/main" id="{CB826BC5-8654-37FB-7C5E-27A41744067E}"/>
              </a:ext>
            </a:extLst>
          </p:cNvPr>
          <p:cNvSpPr/>
          <p:nvPr/>
        </p:nvSpPr>
        <p:spPr>
          <a:xfrm flipV="1">
            <a:off x="7395716" y="7108043"/>
            <a:ext cx="9128" cy="1955859"/>
          </a:xfrm>
          <a:prstGeom prst="line">
            <a:avLst/>
          </a:prstGeom>
          <a:ln w="50800">
            <a:solidFill>
              <a:srgbClr val="FF2600"/>
            </a:solidFill>
            <a:miter lim="400000"/>
          </a:ln>
        </p:spPr>
        <p:txBody>
          <a:bodyPr lIns="0" tIns="0" rIns="0" bIns="0"/>
          <a:lstStyle/>
          <a:p>
            <a:pPr algn="ctr"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5780BCE1-82CA-FC04-98E0-B6707B1ABE63}"/>
              </a:ext>
            </a:extLst>
          </p:cNvPr>
          <p:cNvSpPr txBox="1"/>
          <p:nvPr/>
        </p:nvSpPr>
        <p:spPr>
          <a:xfrm>
            <a:off x="476250" y="3481108"/>
            <a:ext cx="12052292" cy="1087477"/>
          </a:xfrm>
          <a:prstGeom prst="rect">
            <a:avLst/>
          </a:prstGeom>
          <a:noFill/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Times New Roman"/>
              </a:rPr>
              <a:t>2 </a:t>
            </a:r>
            <a:r>
              <a:rPr kumimoji="0" lang="fr-FR" sz="32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Times New Roman"/>
              </a:rPr>
              <a:t>subzones</a:t>
            </a:r>
            <a:r>
              <a:rPr kumimoji="0" lang="fr-FR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Times New Roman"/>
              </a:rPr>
              <a:t> </a:t>
            </a:r>
            <a:r>
              <a:rPr kumimoji="0" lang="fr-FR" sz="32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Times New Roman"/>
              </a:rPr>
              <a:t>treated</a:t>
            </a:r>
            <a:r>
              <a:rPr kumimoji="0" lang="fr-FR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Times New Roman"/>
              </a:rPr>
              <a:t> in </a:t>
            </a:r>
            <a:r>
              <a:rPr kumimoji="0" lang="fr-FR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urier New" panose="02070309020205020404" pitchFamily="49" charset="0"/>
                <a:cs typeface="Courier New" panose="02070309020205020404" pitchFamily="49" charset="0"/>
                <a:sym typeface="Times New Roman"/>
              </a:rPr>
              <a:t>brut</a:t>
            </a:r>
            <a:r>
              <a:rPr kumimoji="0" lang="fr-FR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Times New Roman"/>
              </a:rPr>
              <a:t> : - </a:t>
            </a:r>
            <a:r>
              <a:rPr kumimoji="0" lang="fr-FR" sz="32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Times New Roman"/>
              </a:rPr>
              <a:t>What</a:t>
            </a:r>
            <a:r>
              <a:rPr kumimoji="0" lang="fr-FR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Times New Roman"/>
              </a:rPr>
              <a:t> has bee</a:t>
            </a:r>
            <a:r>
              <a:rPr lang="fr-FR" dirty="0"/>
              <a:t>n </a:t>
            </a:r>
            <a:r>
              <a:rPr lang="fr-FR" dirty="0" err="1"/>
              <a:t>compressed</a:t>
            </a:r>
            <a:r>
              <a:rPr lang="fr-FR" dirty="0"/>
              <a:t> </a:t>
            </a: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Times New Roman"/>
              </a:rPr>
              <a:t>							</a:t>
            </a:r>
            <a:r>
              <a:rPr lang="fr-FR" dirty="0"/>
              <a:t>       - </a:t>
            </a:r>
            <a:r>
              <a:rPr lang="fr-FR" dirty="0" err="1"/>
              <a:t>What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candidate to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compressed</a:t>
            </a:r>
            <a:r>
              <a:rPr lang="fr-FR" dirty="0"/>
              <a:t> </a:t>
            </a:r>
            <a:r>
              <a:rPr kumimoji="0" lang="fr-FR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Times New Roman"/>
              </a:rPr>
              <a:t>  </a:t>
            </a:r>
          </a:p>
        </p:txBody>
      </p:sp>
      <p:sp>
        <p:nvSpPr>
          <p:cNvPr id="32" name="Accolade fermante 31">
            <a:extLst>
              <a:ext uri="{FF2B5EF4-FFF2-40B4-BE49-F238E27FC236}">
                <a16:creationId xmlns:a16="http://schemas.microsoft.com/office/drawing/2014/main" id="{4FB3646F-AEA8-56B4-D800-49CFB0B518AC}"/>
              </a:ext>
            </a:extLst>
          </p:cNvPr>
          <p:cNvSpPr/>
          <p:nvPr/>
        </p:nvSpPr>
        <p:spPr>
          <a:xfrm rot="16200000">
            <a:off x="5196307" y="1874472"/>
            <a:ext cx="480472" cy="6106988"/>
          </a:xfrm>
          <a:prstGeom prst="rightBrace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21674F5C-42F5-6CE7-2661-9FE23F3D2866}"/>
              </a:ext>
            </a:extLst>
          </p:cNvPr>
          <p:cNvSpPr txBox="1">
            <a:spLocks/>
          </p:cNvSpPr>
          <p:nvPr/>
        </p:nvSpPr>
        <p:spPr>
          <a:xfrm>
            <a:off x="476250" y="9156698"/>
            <a:ext cx="12052292" cy="458779"/>
          </a:xfrm>
          <a:prstGeom prst="rect">
            <a:avLst/>
          </a:prstGeom>
          <a:solidFill>
            <a:srgbClr val="2D3359"/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 fontScale="32500" lnSpcReduction="20000"/>
          </a:bodyPr>
          <a:lstStyle>
            <a:lvl1pPr marL="0" marR="0" indent="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solidFill>
                  <a:srgbClr val="EEA76F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1pPr>
            <a:lvl2pPr marL="0" marR="0" indent="22860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solidFill>
                  <a:srgbClr val="EEA76F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2pPr>
            <a:lvl3pPr marL="0" marR="0" indent="45720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solidFill>
                  <a:srgbClr val="EEA76F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3pPr>
            <a:lvl4pPr marL="0" marR="0" indent="68580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solidFill>
                  <a:srgbClr val="EEA76F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4pPr>
            <a:lvl5pPr marL="0" marR="0" indent="91440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solidFill>
                  <a:srgbClr val="EEA76F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5pPr>
            <a:lvl6pPr marL="0" marR="0" indent="114300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solidFill>
                  <a:srgbClr val="EEA76F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6pPr>
            <a:lvl7pPr marL="0" marR="0" indent="137160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solidFill>
                  <a:srgbClr val="EEA76F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7pPr>
            <a:lvl8pPr marL="0" marR="0" indent="160020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solidFill>
                  <a:srgbClr val="EEA76F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8pPr>
            <a:lvl9pPr marL="0" marR="0" indent="182880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solidFill>
                  <a:srgbClr val="EEA76F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9pPr>
          </a:lstStyle>
          <a:p>
            <a:pPr hangingPunct="1"/>
            <a:r>
              <a:rPr lang="fr-FR" dirty="0"/>
              <a:t>The </a:t>
            </a:r>
            <a:r>
              <a:rPr lang="fr-FR" dirty="0" err="1"/>
              <a:t>Graphical</a:t>
            </a:r>
            <a:r>
              <a:rPr lang="fr-FR" dirty="0"/>
              <a:t> Loop Invariant – Géraldine Brieven (</a:t>
            </a:r>
            <a:r>
              <a:rPr lang="fr-FR" dirty="0" err="1"/>
              <a:t>gbrieven@uliege.be</a:t>
            </a:r>
            <a:r>
              <a:rPr lang="fr-FR" dirty="0"/>
              <a:t>) </a:t>
            </a:r>
          </a:p>
        </p:txBody>
      </p:sp>
      <p:sp>
        <p:nvSpPr>
          <p:cNvPr id="16" name="Espace réservé du numéro de diapositive 8">
            <a:extLst>
              <a:ext uri="{FF2B5EF4-FFF2-40B4-BE49-F238E27FC236}">
                <a16:creationId xmlns:a16="http://schemas.microsoft.com/office/drawing/2014/main" id="{F62ED7E3-09AB-67DC-879C-67989766F615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2185642" y="9206792"/>
            <a:ext cx="342900" cy="358589"/>
          </a:xfrm>
        </p:spPr>
        <p:txBody>
          <a:bodyPr>
            <a:normAutofit lnSpcReduction="10000"/>
          </a:bodyPr>
          <a:lstStyle/>
          <a:p>
            <a:fld id="{86CB4B4D-7CA3-9044-876B-883B54F8677D}" type="slidenum">
              <a:rPr lang="fr-BE" smtClean="0"/>
              <a:t>10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77343137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E2E92F-4F31-3AC8-F476-FEB1600DA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250" y="418273"/>
            <a:ext cx="12052300" cy="1346200"/>
          </a:xfrm>
        </p:spPr>
        <p:txBody>
          <a:bodyPr>
            <a:normAutofit fontScale="90000"/>
          </a:bodyPr>
          <a:lstStyle/>
          <a:p>
            <a:r>
              <a:rPr lang="fr-FR" dirty="0"/>
              <a:t>Rules </a:t>
            </a:r>
            <a:r>
              <a:rPr lang="fr-FR" dirty="0" err="1"/>
              <a:t>supporting</a:t>
            </a:r>
            <a:r>
              <a:rPr lang="fr-FR" dirty="0"/>
              <a:t> the GLI</a:t>
            </a:r>
          </a:p>
        </p:txBody>
      </p:sp>
      <p:sp>
        <p:nvSpPr>
          <p:cNvPr id="51" name="Titre 1">
            <a:extLst>
              <a:ext uri="{FF2B5EF4-FFF2-40B4-BE49-F238E27FC236}">
                <a16:creationId xmlns:a16="http://schemas.microsoft.com/office/drawing/2014/main" id="{2C8FB6A3-73DF-9F7A-1D32-AE897B258025}"/>
              </a:ext>
            </a:extLst>
          </p:cNvPr>
          <p:cNvSpPr txBox="1">
            <a:spLocks/>
          </p:cNvSpPr>
          <p:nvPr/>
        </p:nvSpPr>
        <p:spPr>
          <a:xfrm>
            <a:off x="476250" y="9156698"/>
            <a:ext cx="12052292" cy="458779"/>
          </a:xfrm>
          <a:prstGeom prst="rect">
            <a:avLst/>
          </a:prstGeom>
          <a:solidFill>
            <a:srgbClr val="2D3359"/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 fontScale="32500" lnSpcReduction="20000"/>
          </a:bodyPr>
          <a:lstStyle>
            <a:lvl1pPr marL="0" marR="0" indent="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solidFill>
                  <a:srgbClr val="EEA76F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1pPr>
            <a:lvl2pPr marL="0" marR="0" indent="22860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solidFill>
                  <a:srgbClr val="EEA76F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2pPr>
            <a:lvl3pPr marL="0" marR="0" indent="45720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solidFill>
                  <a:srgbClr val="EEA76F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3pPr>
            <a:lvl4pPr marL="0" marR="0" indent="68580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solidFill>
                  <a:srgbClr val="EEA76F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4pPr>
            <a:lvl5pPr marL="0" marR="0" indent="91440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solidFill>
                  <a:srgbClr val="EEA76F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5pPr>
            <a:lvl6pPr marL="0" marR="0" indent="114300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solidFill>
                  <a:srgbClr val="EEA76F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6pPr>
            <a:lvl7pPr marL="0" marR="0" indent="137160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solidFill>
                  <a:srgbClr val="EEA76F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7pPr>
            <a:lvl8pPr marL="0" marR="0" indent="160020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solidFill>
                  <a:srgbClr val="EEA76F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8pPr>
            <a:lvl9pPr marL="0" marR="0" indent="182880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solidFill>
                  <a:srgbClr val="EEA76F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9pPr>
          </a:lstStyle>
          <a:p>
            <a:pPr hangingPunct="1"/>
            <a:r>
              <a:rPr lang="fr-FR" dirty="0"/>
              <a:t>The </a:t>
            </a:r>
            <a:r>
              <a:rPr lang="fr-FR" dirty="0" err="1"/>
              <a:t>Graphical</a:t>
            </a:r>
            <a:r>
              <a:rPr lang="fr-FR" dirty="0"/>
              <a:t> Loop Invariant – Géraldine Brieven (</a:t>
            </a:r>
            <a:r>
              <a:rPr lang="fr-FR" dirty="0" err="1"/>
              <a:t>gbrieven@uliege.be</a:t>
            </a:r>
            <a:r>
              <a:rPr lang="fr-FR" dirty="0"/>
              <a:t>) </a:t>
            </a:r>
          </a:p>
        </p:txBody>
      </p:sp>
      <p:sp>
        <p:nvSpPr>
          <p:cNvPr id="3" name="i0:">
            <a:extLst>
              <a:ext uri="{FF2B5EF4-FFF2-40B4-BE49-F238E27FC236}">
                <a16:creationId xmlns:a16="http://schemas.microsoft.com/office/drawing/2014/main" id="{860F8E5B-3634-9B33-7D15-68A2987FB1B1}"/>
              </a:ext>
            </a:extLst>
          </p:cNvPr>
          <p:cNvSpPr txBox="1"/>
          <p:nvPr/>
        </p:nvSpPr>
        <p:spPr>
          <a:xfrm>
            <a:off x="602119" y="1864326"/>
            <a:ext cx="1679947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ctr" defTabSz="584200">
              <a:defRPr sz="3600">
                <a:solidFill>
                  <a:srgbClr val="A9A9A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nl-BE" u="sng" dirty="0">
                <a:solidFill>
                  <a:srgbClr val="2233FF"/>
                </a:solidFill>
              </a:rPr>
              <a:t>Rule 5 : </a:t>
            </a:r>
            <a:endParaRPr u="sng" dirty="0">
              <a:solidFill>
                <a:srgbClr val="2233FF"/>
              </a:solidFill>
            </a:endParaRPr>
          </a:p>
        </p:txBody>
      </p:sp>
      <p:graphicFrame>
        <p:nvGraphicFramePr>
          <p:cNvPr id="4" name="Tableau 2">
            <a:extLst>
              <a:ext uri="{FF2B5EF4-FFF2-40B4-BE49-F238E27FC236}">
                <a16:creationId xmlns:a16="http://schemas.microsoft.com/office/drawing/2014/main" id="{0ED6FA14-7E11-D56F-59E5-32EF018171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74545003"/>
              </p:ext>
            </p:extLst>
          </p:nvPr>
        </p:nvGraphicFramePr>
        <p:xfrm>
          <a:off x="2521298" y="4749690"/>
          <a:ext cx="8791476" cy="528320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9791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91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91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56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5657">
                  <a:extLst>
                    <a:ext uri="{9D8B030D-6E8A-4147-A177-3AD203B41FA5}">
                      <a16:colId xmlns:a16="http://schemas.microsoft.com/office/drawing/2014/main" val="531979098"/>
                    </a:ext>
                  </a:extLst>
                </a:gridCol>
                <a:gridCol w="975657">
                  <a:extLst>
                    <a:ext uri="{9D8B030D-6E8A-4147-A177-3AD203B41FA5}">
                      <a16:colId xmlns:a16="http://schemas.microsoft.com/office/drawing/2014/main" val="785941028"/>
                    </a:ext>
                  </a:extLst>
                </a:gridCol>
                <a:gridCol w="975657">
                  <a:extLst>
                    <a:ext uri="{9D8B030D-6E8A-4147-A177-3AD203B41FA5}">
                      <a16:colId xmlns:a16="http://schemas.microsoft.com/office/drawing/2014/main" val="2536175312"/>
                    </a:ext>
                  </a:extLst>
                </a:gridCol>
                <a:gridCol w="975657">
                  <a:extLst>
                    <a:ext uri="{9D8B030D-6E8A-4147-A177-3AD203B41FA5}">
                      <a16:colId xmlns:a16="http://schemas.microsoft.com/office/drawing/2014/main" val="1045851283"/>
                    </a:ext>
                  </a:extLst>
                </a:gridCol>
                <a:gridCol w="9756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0700">
                <a:tc>
                  <a:txBody>
                    <a:bodyPr/>
                    <a:lstStyle/>
                    <a:p>
                      <a:pPr algn="ctr">
                        <a:tabLst>
                          <a:tab pos="914400" algn="l"/>
                        </a:tabLst>
                        <a:defRPr sz="28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2800" baseline="-5999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l"/>
                        </a:tabLst>
                        <a:defRPr sz="28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lang="nl-BE" sz="2800" baseline="-5999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l"/>
                        </a:tabLst>
                        <a:defRPr sz="28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2800" baseline="-5999" dirty="0">
                        <a:solidFill>
                          <a:schemeClr val="tx1"/>
                        </a:solidFill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l"/>
                        </a:tabLst>
                        <a:defRPr sz="28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2800" baseline="-5999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l"/>
                        </a:tabLst>
                        <a:defRPr sz="28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lang="nl-BE" sz="2800" baseline="-5999" dirty="0">
                          <a:solidFill>
                            <a:schemeClr val="tx1"/>
                          </a:solidFill>
                        </a:rPr>
                        <a:t>…</a:t>
                      </a:r>
                      <a:endParaRPr sz="2800" baseline="-5999" dirty="0">
                        <a:solidFill>
                          <a:schemeClr val="tx1"/>
                        </a:solidFill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l"/>
                        </a:tabLst>
                        <a:defRPr sz="28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2800" baseline="-5999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l"/>
                        </a:tabLst>
                        <a:defRPr sz="28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2800" baseline="-5999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l"/>
                        </a:tabLst>
                        <a:defRPr sz="28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2800" baseline="-5999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4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  <a:defRPr sz="28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lang="nl-BE" sz="2800" baseline="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Ligne">
            <a:extLst>
              <a:ext uri="{FF2B5EF4-FFF2-40B4-BE49-F238E27FC236}">
                <a16:creationId xmlns:a16="http://schemas.microsoft.com/office/drawing/2014/main" id="{B63E92E5-ED62-AC39-0A7D-A5D13A91DDED}"/>
              </a:ext>
            </a:extLst>
          </p:cNvPr>
          <p:cNvSpPr/>
          <p:nvPr/>
        </p:nvSpPr>
        <p:spPr>
          <a:xfrm flipV="1">
            <a:off x="2514706" y="4322987"/>
            <a:ext cx="1" cy="1229623"/>
          </a:xfrm>
          <a:prstGeom prst="line">
            <a:avLst/>
          </a:prstGeom>
          <a:ln w="50800">
            <a:solidFill>
              <a:srgbClr val="F74AFF"/>
            </a:solidFill>
            <a:miter lim="400000"/>
          </a:ln>
        </p:spPr>
        <p:txBody>
          <a:bodyPr lIns="0" tIns="0" rIns="0" bIns="0"/>
          <a:lstStyle/>
          <a:p>
            <a:pPr algn="ctr"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dirty="0"/>
          </a:p>
        </p:txBody>
      </p:sp>
      <p:sp>
        <p:nvSpPr>
          <p:cNvPr id="6" name="0">
            <a:extLst>
              <a:ext uri="{FF2B5EF4-FFF2-40B4-BE49-F238E27FC236}">
                <a16:creationId xmlns:a16="http://schemas.microsoft.com/office/drawing/2014/main" id="{93919BDA-13CD-F368-C60B-3D0EC41ED0AB}"/>
              </a:ext>
            </a:extLst>
          </p:cNvPr>
          <p:cNvSpPr txBox="1"/>
          <p:nvPr/>
        </p:nvSpPr>
        <p:spPr>
          <a:xfrm>
            <a:off x="2615270" y="4116779"/>
            <a:ext cx="275717" cy="5180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584200">
              <a:defRPr sz="2700">
                <a:solidFill>
                  <a:srgbClr val="E458F7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nl-BE" dirty="0"/>
              <a:t>0</a:t>
            </a:r>
            <a:endParaRPr dirty="0"/>
          </a:p>
        </p:txBody>
      </p:sp>
      <p:sp>
        <p:nvSpPr>
          <p:cNvPr id="7" name="nb_chiffres">
            <a:extLst>
              <a:ext uri="{FF2B5EF4-FFF2-40B4-BE49-F238E27FC236}">
                <a16:creationId xmlns:a16="http://schemas.microsoft.com/office/drawing/2014/main" id="{745692D8-3931-F228-F60E-96EE031FFA55}"/>
              </a:ext>
            </a:extLst>
          </p:cNvPr>
          <p:cNvSpPr txBox="1"/>
          <p:nvPr/>
        </p:nvSpPr>
        <p:spPr>
          <a:xfrm>
            <a:off x="11351508" y="4116779"/>
            <a:ext cx="940963" cy="533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584200">
              <a:defRPr sz="2000">
                <a:solidFill>
                  <a:srgbClr val="F7960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nl-BE" sz="2800" dirty="0"/>
              <a:t>MAX</a:t>
            </a:r>
            <a:endParaRPr sz="2800" dirty="0"/>
          </a:p>
        </p:txBody>
      </p:sp>
      <p:sp>
        <p:nvSpPr>
          <p:cNvPr id="8" name="Ligne">
            <a:extLst>
              <a:ext uri="{FF2B5EF4-FFF2-40B4-BE49-F238E27FC236}">
                <a16:creationId xmlns:a16="http://schemas.microsoft.com/office/drawing/2014/main" id="{1ACDC8BC-E914-F0DE-1175-3EE9ABA78891}"/>
              </a:ext>
            </a:extLst>
          </p:cNvPr>
          <p:cNvSpPr/>
          <p:nvPr/>
        </p:nvSpPr>
        <p:spPr>
          <a:xfrm flipV="1">
            <a:off x="11317843" y="4276809"/>
            <a:ext cx="1" cy="1229623"/>
          </a:xfrm>
          <a:prstGeom prst="line">
            <a:avLst/>
          </a:prstGeom>
          <a:ln w="50800">
            <a:solidFill>
              <a:srgbClr val="F79605"/>
            </a:solidFill>
            <a:miter lim="400000"/>
          </a:ln>
        </p:spPr>
        <p:txBody>
          <a:bodyPr lIns="0" tIns="0" rIns="0" bIns="0"/>
          <a:lstStyle/>
          <a:p>
            <a:pPr algn="ctr"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9" name="Ligne">
            <a:extLst>
              <a:ext uri="{FF2B5EF4-FFF2-40B4-BE49-F238E27FC236}">
                <a16:creationId xmlns:a16="http://schemas.microsoft.com/office/drawing/2014/main" id="{DB72B0F5-FE7B-ED10-B3A0-31EE2FC15686}"/>
              </a:ext>
            </a:extLst>
          </p:cNvPr>
          <p:cNvSpPr/>
          <p:nvPr/>
        </p:nvSpPr>
        <p:spPr>
          <a:xfrm flipV="1">
            <a:off x="2605371" y="5416153"/>
            <a:ext cx="2785634" cy="12584"/>
          </a:xfrm>
          <a:prstGeom prst="line">
            <a:avLst/>
          </a:prstGeom>
          <a:ln w="38100">
            <a:solidFill>
              <a:srgbClr val="2333FF"/>
            </a:solidFill>
            <a:miter lim="400000"/>
            <a:headEnd type="triangle"/>
            <a:tailEnd type="triangle"/>
          </a:ln>
        </p:spPr>
        <p:txBody>
          <a:bodyPr lIns="0" tIns="0" rIns="0" bIns="0"/>
          <a:lstStyle/>
          <a:p>
            <a:pPr algn="ctr"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10" name="Chiffres qui, joins aux chiffres de droite, forment un nombre premier">
            <a:extLst>
              <a:ext uri="{FF2B5EF4-FFF2-40B4-BE49-F238E27FC236}">
                <a16:creationId xmlns:a16="http://schemas.microsoft.com/office/drawing/2014/main" id="{8303D784-D07A-0CB5-37DA-DAD76B575688}"/>
              </a:ext>
            </a:extLst>
          </p:cNvPr>
          <p:cNvSpPr txBox="1"/>
          <p:nvPr/>
        </p:nvSpPr>
        <p:spPr>
          <a:xfrm>
            <a:off x="2604446" y="5416153"/>
            <a:ext cx="2829325" cy="1579920"/>
          </a:xfrm>
          <a:prstGeom prst="rect">
            <a:avLst/>
          </a:prstGeom>
          <a:noFill/>
          <a:ln w="12700">
            <a:noFill/>
            <a:miter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ctr">
              <a:defRPr>
                <a:solidFill>
                  <a:srgbClr val="2333FF"/>
                </a:solidFill>
              </a:defRPr>
            </a:lvl1pPr>
          </a:lstStyle>
          <a:p>
            <a:r>
              <a:rPr lang="nl-BE" dirty="0"/>
              <a:t>Already compressed in </a:t>
            </a:r>
            <a:r>
              <a:rPr lang="nl-BE" dirty="0">
                <a:latin typeface="Courier New" panose="02070309020205020404" pitchFamily="49" charset="0"/>
                <a:cs typeface="Courier New" panose="02070309020205020404" pitchFamily="49" charset="0"/>
              </a:rPr>
              <a:t>compress</a:t>
            </a:r>
            <a:endParaRPr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i0:">
            <a:extLst>
              <a:ext uri="{FF2B5EF4-FFF2-40B4-BE49-F238E27FC236}">
                <a16:creationId xmlns:a16="http://schemas.microsoft.com/office/drawing/2014/main" id="{EC259E3A-7464-5686-1AB9-4EED2AECB0DC}"/>
              </a:ext>
            </a:extLst>
          </p:cNvPr>
          <p:cNvSpPr txBox="1"/>
          <p:nvPr/>
        </p:nvSpPr>
        <p:spPr>
          <a:xfrm>
            <a:off x="1410031" y="4548505"/>
            <a:ext cx="974627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ctr" defTabSz="584200">
              <a:defRPr sz="3600">
                <a:solidFill>
                  <a:srgbClr val="A9A9A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nl-BE" dirty="0"/>
              <a:t>brut</a:t>
            </a:r>
            <a:r>
              <a:rPr dirty="0"/>
              <a:t>:</a:t>
            </a:r>
          </a:p>
        </p:txBody>
      </p:sp>
      <p:sp>
        <p:nvSpPr>
          <p:cNvPr id="12" name="0">
            <a:extLst>
              <a:ext uri="{FF2B5EF4-FFF2-40B4-BE49-F238E27FC236}">
                <a16:creationId xmlns:a16="http://schemas.microsoft.com/office/drawing/2014/main" id="{D0C5DDCB-A014-AED2-9FB6-E9A0AA4EB148}"/>
              </a:ext>
            </a:extLst>
          </p:cNvPr>
          <p:cNvSpPr txBox="1"/>
          <p:nvPr/>
        </p:nvSpPr>
        <p:spPr>
          <a:xfrm>
            <a:off x="2605371" y="6790893"/>
            <a:ext cx="275717" cy="5180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584200">
              <a:defRPr sz="2700">
                <a:solidFill>
                  <a:srgbClr val="E458F7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nl-BE" dirty="0"/>
              <a:t>0</a:t>
            </a:r>
            <a:endParaRPr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DA91B3A5-E7BF-0C8F-50B6-1151096FC668}"/>
              </a:ext>
            </a:extLst>
          </p:cNvPr>
          <p:cNvSpPr txBox="1"/>
          <p:nvPr/>
        </p:nvSpPr>
        <p:spPr>
          <a:xfrm>
            <a:off x="8504755" y="6593039"/>
            <a:ext cx="231656" cy="4770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fr-BE" sz="2500" dirty="0">
                <a:solidFill>
                  <a:srgbClr val="808004"/>
                </a:solidFill>
                <a:latin typeface="Times New Roman" panose="02020603050405020304" pitchFamily="18" charset="0"/>
              </a:rPr>
              <a:t>k</a:t>
            </a:r>
            <a:endParaRPr lang="fr-BE" sz="2500" dirty="0">
              <a:solidFill>
                <a:srgbClr val="808004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4" name="nb_chiffres">
            <a:extLst>
              <a:ext uri="{FF2B5EF4-FFF2-40B4-BE49-F238E27FC236}">
                <a16:creationId xmlns:a16="http://schemas.microsoft.com/office/drawing/2014/main" id="{F9F29C65-D866-539D-A323-2385A82DA492}"/>
              </a:ext>
            </a:extLst>
          </p:cNvPr>
          <p:cNvSpPr txBox="1"/>
          <p:nvPr/>
        </p:nvSpPr>
        <p:spPr>
          <a:xfrm>
            <a:off x="11341609" y="6790893"/>
            <a:ext cx="940963" cy="533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584200">
              <a:defRPr sz="2000">
                <a:solidFill>
                  <a:srgbClr val="F7960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nl-BE" sz="2800" dirty="0"/>
              <a:t>MAX</a:t>
            </a:r>
            <a:endParaRPr sz="2800" dirty="0"/>
          </a:p>
        </p:txBody>
      </p:sp>
      <p:sp>
        <p:nvSpPr>
          <p:cNvPr id="15" name="i0:">
            <a:extLst>
              <a:ext uri="{FF2B5EF4-FFF2-40B4-BE49-F238E27FC236}">
                <a16:creationId xmlns:a16="http://schemas.microsoft.com/office/drawing/2014/main" id="{732DBD9D-7223-BE15-AC6A-1A3C5883B424}"/>
              </a:ext>
            </a:extLst>
          </p:cNvPr>
          <p:cNvSpPr txBox="1"/>
          <p:nvPr/>
        </p:nvSpPr>
        <p:spPr>
          <a:xfrm>
            <a:off x="476250" y="7272046"/>
            <a:ext cx="1974901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ctr" defTabSz="584200">
              <a:defRPr sz="3600">
                <a:solidFill>
                  <a:srgbClr val="A9A9A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nl-BE" dirty="0"/>
              <a:t>compress:</a:t>
            </a:r>
            <a:endParaRPr dirty="0"/>
          </a:p>
        </p:txBody>
      </p:sp>
      <p:sp>
        <p:nvSpPr>
          <p:cNvPr id="17" name="Ligne">
            <a:extLst>
              <a:ext uri="{FF2B5EF4-FFF2-40B4-BE49-F238E27FC236}">
                <a16:creationId xmlns:a16="http://schemas.microsoft.com/office/drawing/2014/main" id="{D5B15D0C-3E69-F6DF-859E-7FA9AE250601}"/>
              </a:ext>
            </a:extLst>
          </p:cNvPr>
          <p:cNvSpPr/>
          <p:nvPr/>
        </p:nvSpPr>
        <p:spPr>
          <a:xfrm flipV="1">
            <a:off x="2535118" y="8101121"/>
            <a:ext cx="5816402" cy="4583"/>
          </a:xfrm>
          <a:prstGeom prst="line">
            <a:avLst/>
          </a:prstGeom>
          <a:ln w="38100">
            <a:solidFill>
              <a:srgbClr val="2333FF"/>
            </a:solidFill>
            <a:miter lim="400000"/>
            <a:headEnd type="triangle"/>
            <a:tailEnd type="triangle"/>
          </a:ln>
        </p:spPr>
        <p:txBody>
          <a:bodyPr lIns="0" tIns="0" rIns="0" bIns="0"/>
          <a:lstStyle/>
          <a:p>
            <a:pPr algn="ctr"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18" name="Chiffres qui, joins aux chiffres de droite, forment un nombre premier">
            <a:extLst>
              <a:ext uri="{FF2B5EF4-FFF2-40B4-BE49-F238E27FC236}">
                <a16:creationId xmlns:a16="http://schemas.microsoft.com/office/drawing/2014/main" id="{7A8A9014-B00C-60CC-4DAD-BAE3FD304FD3}"/>
              </a:ext>
            </a:extLst>
          </p:cNvPr>
          <p:cNvSpPr txBox="1"/>
          <p:nvPr/>
        </p:nvSpPr>
        <p:spPr>
          <a:xfrm>
            <a:off x="3009728" y="8117749"/>
            <a:ext cx="4640330" cy="595035"/>
          </a:xfrm>
          <a:prstGeom prst="rect">
            <a:avLst/>
          </a:prstGeom>
          <a:noFill/>
          <a:ln w="12700">
            <a:noFill/>
            <a:miter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ctr">
              <a:defRPr>
                <a:solidFill>
                  <a:srgbClr val="2333FF"/>
                </a:solidFill>
              </a:defRPr>
            </a:lvl1pPr>
          </a:lstStyle>
          <a:p>
            <a:r>
              <a:rPr lang="nl-BE" dirty="0"/>
              <a:t>Result of the compression</a:t>
            </a:r>
            <a:endParaRPr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aphicFrame>
        <p:nvGraphicFramePr>
          <p:cNvPr id="19" name="Tableau 2">
            <a:extLst>
              <a:ext uri="{FF2B5EF4-FFF2-40B4-BE49-F238E27FC236}">
                <a16:creationId xmlns:a16="http://schemas.microsoft.com/office/drawing/2014/main" id="{87B6101A-5851-6440-5562-DD7B3B96A1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26876031"/>
              </p:ext>
            </p:extLst>
          </p:nvPr>
        </p:nvGraphicFramePr>
        <p:xfrm>
          <a:off x="2520486" y="7431055"/>
          <a:ext cx="8791476" cy="520700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9791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91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91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56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5657">
                  <a:extLst>
                    <a:ext uri="{9D8B030D-6E8A-4147-A177-3AD203B41FA5}">
                      <a16:colId xmlns:a16="http://schemas.microsoft.com/office/drawing/2014/main" val="531979098"/>
                    </a:ext>
                  </a:extLst>
                </a:gridCol>
                <a:gridCol w="975657">
                  <a:extLst>
                    <a:ext uri="{9D8B030D-6E8A-4147-A177-3AD203B41FA5}">
                      <a16:colId xmlns:a16="http://schemas.microsoft.com/office/drawing/2014/main" val="785941028"/>
                    </a:ext>
                  </a:extLst>
                </a:gridCol>
                <a:gridCol w="975657">
                  <a:extLst>
                    <a:ext uri="{9D8B030D-6E8A-4147-A177-3AD203B41FA5}">
                      <a16:colId xmlns:a16="http://schemas.microsoft.com/office/drawing/2014/main" val="2536175312"/>
                    </a:ext>
                  </a:extLst>
                </a:gridCol>
                <a:gridCol w="975657">
                  <a:extLst>
                    <a:ext uri="{9D8B030D-6E8A-4147-A177-3AD203B41FA5}">
                      <a16:colId xmlns:a16="http://schemas.microsoft.com/office/drawing/2014/main" val="1045851283"/>
                    </a:ext>
                  </a:extLst>
                </a:gridCol>
                <a:gridCol w="9756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0700">
                <a:tc>
                  <a:txBody>
                    <a:bodyPr/>
                    <a:lstStyle/>
                    <a:p>
                      <a:pPr algn="ctr">
                        <a:tabLst>
                          <a:tab pos="914400" algn="l"/>
                        </a:tabLst>
                        <a:defRPr sz="28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2800" baseline="-5999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l"/>
                        </a:tabLst>
                        <a:defRPr sz="28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lang="nl-BE" sz="2800" baseline="-5999" dirty="0">
                        <a:solidFill>
                          <a:schemeClr val="tx1"/>
                        </a:solidFill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l"/>
                        </a:tabLst>
                        <a:defRPr sz="28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2800" baseline="-5999" dirty="0">
                        <a:solidFill>
                          <a:schemeClr val="tx1"/>
                        </a:solidFill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l"/>
                        </a:tabLst>
                        <a:defRPr sz="28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2800" baseline="-5999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l"/>
                        </a:tabLst>
                        <a:defRPr sz="28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lang="nl-BE" sz="2800" baseline="-5999" dirty="0">
                          <a:solidFill>
                            <a:schemeClr val="tx1"/>
                          </a:solidFill>
                        </a:rPr>
                        <a:t>…</a:t>
                      </a:r>
                      <a:endParaRPr sz="2800" baseline="-5999" dirty="0">
                        <a:solidFill>
                          <a:schemeClr val="tx1"/>
                        </a:solidFill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l"/>
                        </a:tabLst>
                        <a:defRPr sz="28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2800" baseline="-5999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l"/>
                        </a:tabLst>
                        <a:defRPr sz="28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2800" baseline="-5999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l"/>
                        </a:tabLst>
                        <a:defRPr sz="28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lang="nl-BE" sz="2800" baseline="-5999" dirty="0">
                          <a:solidFill>
                            <a:schemeClr val="tx1"/>
                          </a:solidFill>
                        </a:rPr>
                        <a:t>…</a:t>
                      </a:r>
                      <a:endParaRPr sz="2800" baseline="-5999" dirty="0">
                        <a:solidFill>
                          <a:schemeClr val="tx1"/>
                        </a:solidFill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l"/>
                        </a:tabLst>
                        <a:defRPr sz="28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2800" baseline="-5999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0" name="Ligne">
            <a:extLst>
              <a:ext uri="{FF2B5EF4-FFF2-40B4-BE49-F238E27FC236}">
                <a16:creationId xmlns:a16="http://schemas.microsoft.com/office/drawing/2014/main" id="{4F8493FB-DF77-2A65-E362-5593D9A34BAD}"/>
              </a:ext>
            </a:extLst>
          </p:cNvPr>
          <p:cNvSpPr/>
          <p:nvPr/>
        </p:nvSpPr>
        <p:spPr>
          <a:xfrm flipV="1">
            <a:off x="2504807" y="6997101"/>
            <a:ext cx="1" cy="1229623"/>
          </a:xfrm>
          <a:prstGeom prst="line">
            <a:avLst/>
          </a:prstGeom>
          <a:ln w="50800">
            <a:solidFill>
              <a:srgbClr val="F74AFF"/>
            </a:solidFill>
            <a:miter lim="400000"/>
          </a:ln>
        </p:spPr>
        <p:txBody>
          <a:bodyPr lIns="0" tIns="0" rIns="0" bIns="0"/>
          <a:lstStyle/>
          <a:p>
            <a:pPr algn="ctr"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dirty="0"/>
          </a:p>
        </p:txBody>
      </p:sp>
      <p:sp>
        <p:nvSpPr>
          <p:cNvPr id="21" name="Ligne">
            <a:extLst>
              <a:ext uri="{FF2B5EF4-FFF2-40B4-BE49-F238E27FC236}">
                <a16:creationId xmlns:a16="http://schemas.microsoft.com/office/drawing/2014/main" id="{958BAFF7-31CA-78CC-3744-02AF93F69619}"/>
              </a:ext>
            </a:extLst>
          </p:cNvPr>
          <p:cNvSpPr/>
          <p:nvPr/>
        </p:nvSpPr>
        <p:spPr>
          <a:xfrm flipV="1">
            <a:off x="11307944" y="6950923"/>
            <a:ext cx="1" cy="1229623"/>
          </a:xfrm>
          <a:prstGeom prst="line">
            <a:avLst/>
          </a:prstGeom>
          <a:ln w="50800">
            <a:solidFill>
              <a:srgbClr val="F79605"/>
            </a:solidFill>
            <a:miter lim="400000"/>
          </a:ln>
        </p:spPr>
        <p:txBody>
          <a:bodyPr lIns="0" tIns="0" rIns="0" bIns="0"/>
          <a:lstStyle/>
          <a:p>
            <a:pPr algn="ctr"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5E5E2464-83AE-9F67-947D-85F8C97773AA}"/>
              </a:ext>
            </a:extLst>
          </p:cNvPr>
          <p:cNvSpPr txBox="1"/>
          <p:nvPr/>
        </p:nvSpPr>
        <p:spPr>
          <a:xfrm>
            <a:off x="5504962" y="4005785"/>
            <a:ext cx="231656" cy="4770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fr-BE" sz="2500" dirty="0">
                <a:solidFill>
                  <a:srgbClr val="808004"/>
                </a:solidFill>
                <a:latin typeface="Times New Roman" panose="02020603050405020304" pitchFamily="18" charset="0"/>
              </a:rPr>
              <a:t>i</a:t>
            </a:r>
            <a:endParaRPr lang="fr-BE" sz="2500" dirty="0">
              <a:solidFill>
                <a:srgbClr val="808004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25" name="Ligne">
            <a:extLst>
              <a:ext uri="{FF2B5EF4-FFF2-40B4-BE49-F238E27FC236}">
                <a16:creationId xmlns:a16="http://schemas.microsoft.com/office/drawing/2014/main" id="{A95CB7E3-F565-AE38-F4EC-A1872EAA8465}"/>
              </a:ext>
            </a:extLst>
          </p:cNvPr>
          <p:cNvSpPr/>
          <p:nvPr/>
        </p:nvSpPr>
        <p:spPr>
          <a:xfrm flipV="1">
            <a:off x="5433796" y="3998033"/>
            <a:ext cx="9129" cy="2150993"/>
          </a:xfrm>
          <a:prstGeom prst="line">
            <a:avLst/>
          </a:prstGeom>
          <a:ln w="50800">
            <a:solidFill>
              <a:srgbClr val="FF2600"/>
            </a:solidFill>
            <a:miter lim="400000"/>
          </a:ln>
        </p:spPr>
        <p:txBody>
          <a:bodyPr lIns="0" tIns="0" rIns="0" bIns="0"/>
          <a:lstStyle/>
          <a:p>
            <a:pPr algn="ctr"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dirty="0"/>
          </a:p>
        </p:txBody>
      </p:sp>
      <p:sp>
        <p:nvSpPr>
          <p:cNvPr id="26" name="Ligne">
            <a:extLst>
              <a:ext uri="{FF2B5EF4-FFF2-40B4-BE49-F238E27FC236}">
                <a16:creationId xmlns:a16="http://schemas.microsoft.com/office/drawing/2014/main" id="{88190C3C-1431-579E-A51F-E5FD884661E0}"/>
              </a:ext>
            </a:extLst>
          </p:cNvPr>
          <p:cNvSpPr/>
          <p:nvPr/>
        </p:nvSpPr>
        <p:spPr>
          <a:xfrm flipV="1">
            <a:off x="5536598" y="5412875"/>
            <a:ext cx="2785634" cy="12584"/>
          </a:xfrm>
          <a:prstGeom prst="line">
            <a:avLst/>
          </a:prstGeom>
          <a:ln w="38100">
            <a:solidFill>
              <a:srgbClr val="2333FF"/>
            </a:solidFill>
            <a:miter lim="400000"/>
            <a:headEnd type="triangle"/>
            <a:tailEnd type="triangle"/>
          </a:ln>
        </p:spPr>
        <p:txBody>
          <a:bodyPr lIns="0" tIns="0" rIns="0" bIns="0"/>
          <a:lstStyle/>
          <a:p>
            <a:pPr algn="ctr"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27" name="Chiffres qui, joins aux chiffres de droite, forment un nombre premier">
            <a:extLst>
              <a:ext uri="{FF2B5EF4-FFF2-40B4-BE49-F238E27FC236}">
                <a16:creationId xmlns:a16="http://schemas.microsoft.com/office/drawing/2014/main" id="{CB52E980-C88D-05D1-9898-6744222AD0B3}"/>
              </a:ext>
            </a:extLst>
          </p:cNvPr>
          <p:cNvSpPr txBox="1"/>
          <p:nvPr/>
        </p:nvSpPr>
        <p:spPr>
          <a:xfrm>
            <a:off x="6078194" y="5475985"/>
            <a:ext cx="1907540" cy="595035"/>
          </a:xfrm>
          <a:prstGeom prst="rect">
            <a:avLst/>
          </a:prstGeom>
          <a:noFill/>
          <a:ln w="12700">
            <a:noFill/>
            <a:miter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ctr">
              <a:defRPr>
                <a:solidFill>
                  <a:srgbClr val="2333FF"/>
                </a:solidFill>
              </a:defRPr>
            </a:lvl1pPr>
          </a:lstStyle>
          <a:p>
            <a:r>
              <a:rPr lang="nl-BE" dirty="0">
                <a:latin typeface="Courier New" panose="02070309020205020404" pitchFamily="49" charset="0"/>
                <a:cs typeface="Courier New" panose="02070309020205020404" pitchFamily="49" charset="0"/>
              </a:rPr>
              <a:t>sum </a:t>
            </a:r>
            <a:r>
              <a:rPr lang="nl-BE" dirty="0"/>
              <a:t>&lt; 10</a:t>
            </a:r>
            <a:endParaRPr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54989DEC-CD99-9FE0-AE0C-DA57D795340B}"/>
              </a:ext>
            </a:extLst>
          </p:cNvPr>
          <p:cNvSpPr txBox="1"/>
          <p:nvPr/>
        </p:nvSpPr>
        <p:spPr>
          <a:xfrm>
            <a:off x="8433180" y="4003924"/>
            <a:ext cx="231656" cy="4770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fr-BE" sz="2500" dirty="0">
                <a:solidFill>
                  <a:srgbClr val="808004"/>
                </a:solidFill>
                <a:latin typeface="Times New Roman" panose="02020603050405020304" pitchFamily="18" charset="0"/>
              </a:rPr>
              <a:t>j</a:t>
            </a:r>
            <a:endParaRPr lang="fr-BE" sz="2500" dirty="0">
              <a:solidFill>
                <a:srgbClr val="808004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29" name="Ligne">
            <a:extLst>
              <a:ext uri="{FF2B5EF4-FFF2-40B4-BE49-F238E27FC236}">
                <a16:creationId xmlns:a16="http://schemas.microsoft.com/office/drawing/2014/main" id="{44620754-CCDA-E646-177F-C2A934F236A7}"/>
              </a:ext>
            </a:extLst>
          </p:cNvPr>
          <p:cNvSpPr/>
          <p:nvPr/>
        </p:nvSpPr>
        <p:spPr>
          <a:xfrm flipV="1">
            <a:off x="8362014" y="3996172"/>
            <a:ext cx="9129" cy="2150993"/>
          </a:xfrm>
          <a:prstGeom prst="line">
            <a:avLst/>
          </a:prstGeom>
          <a:ln w="50800">
            <a:solidFill>
              <a:srgbClr val="FF2600"/>
            </a:solidFill>
            <a:miter lim="400000"/>
          </a:ln>
        </p:spPr>
        <p:txBody>
          <a:bodyPr lIns="0" tIns="0" rIns="0" bIns="0"/>
          <a:lstStyle/>
          <a:p>
            <a:pPr algn="ctr"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dirty="0"/>
          </a:p>
        </p:txBody>
      </p:sp>
      <p:sp>
        <p:nvSpPr>
          <p:cNvPr id="22" name="Espace réservé du numéro de diapositive 21">
            <a:extLst>
              <a:ext uri="{FF2B5EF4-FFF2-40B4-BE49-F238E27FC236}">
                <a16:creationId xmlns:a16="http://schemas.microsoft.com/office/drawing/2014/main" id="{7AD73634-F61C-39BA-873C-488C03FED6DA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2121021" y="9208626"/>
            <a:ext cx="342900" cy="358589"/>
          </a:xfrm>
        </p:spPr>
        <p:txBody>
          <a:bodyPr>
            <a:normAutofit lnSpcReduction="10000"/>
          </a:bodyPr>
          <a:lstStyle/>
          <a:p>
            <a:fld id="{86CB4B4D-7CA3-9044-876B-883B54F8677D}" type="slidenum">
              <a:rPr lang="fr-BE" smtClean="0"/>
              <a:t>11</a:t>
            </a:fld>
            <a:endParaRPr lang="fr-BE" dirty="0"/>
          </a:p>
        </p:txBody>
      </p:sp>
      <p:sp>
        <p:nvSpPr>
          <p:cNvPr id="23" name="Ligne">
            <a:extLst>
              <a:ext uri="{FF2B5EF4-FFF2-40B4-BE49-F238E27FC236}">
                <a16:creationId xmlns:a16="http://schemas.microsoft.com/office/drawing/2014/main" id="{739596EA-495F-3BC3-6F07-FE36F3474E80}"/>
              </a:ext>
            </a:extLst>
          </p:cNvPr>
          <p:cNvSpPr/>
          <p:nvPr/>
        </p:nvSpPr>
        <p:spPr>
          <a:xfrm flipV="1">
            <a:off x="8381830" y="6585287"/>
            <a:ext cx="9129" cy="2150993"/>
          </a:xfrm>
          <a:prstGeom prst="line">
            <a:avLst/>
          </a:prstGeom>
          <a:ln w="50800">
            <a:solidFill>
              <a:srgbClr val="FF2600"/>
            </a:solidFill>
            <a:miter lim="400000"/>
          </a:ln>
        </p:spPr>
        <p:txBody>
          <a:bodyPr lIns="0" tIns="0" rIns="0" bIns="0"/>
          <a:lstStyle/>
          <a:p>
            <a:pPr algn="ctr"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1203015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E2E92F-4F31-3AC8-F476-FEB1600DA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250" y="418273"/>
            <a:ext cx="12052300" cy="1346200"/>
          </a:xfrm>
        </p:spPr>
        <p:txBody>
          <a:bodyPr>
            <a:normAutofit fontScale="90000"/>
          </a:bodyPr>
          <a:lstStyle/>
          <a:p>
            <a:r>
              <a:rPr lang="fr-FR" dirty="0"/>
              <a:t>Rules </a:t>
            </a:r>
            <a:r>
              <a:rPr lang="fr-FR" dirty="0" err="1"/>
              <a:t>supporting</a:t>
            </a:r>
            <a:r>
              <a:rPr lang="fr-FR" dirty="0"/>
              <a:t> the GLI</a:t>
            </a:r>
          </a:p>
        </p:txBody>
      </p:sp>
      <p:sp>
        <p:nvSpPr>
          <p:cNvPr id="3" name="i0:">
            <a:extLst>
              <a:ext uri="{FF2B5EF4-FFF2-40B4-BE49-F238E27FC236}">
                <a16:creationId xmlns:a16="http://schemas.microsoft.com/office/drawing/2014/main" id="{860F8E5B-3634-9B33-7D15-68A2987FB1B1}"/>
              </a:ext>
            </a:extLst>
          </p:cNvPr>
          <p:cNvSpPr txBox="1"/>
          <p:nvPr/>
        </p:nvSpPr>
        <p:spPr>
          <a:xfrm>
            <a:off x="570058" y="1856596"/>
            <a:ext cx="1679947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ctr" defTabSz="584200">
              <a:defRPr sz="3600">
                <a:solidFill>
                  <a:srgbClr val="A9A9A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nl-BE" u="sng" dirty="0">
                <a:solidFill>
                  <a:srgbClr val="288F00"/>
                </a:solidFill>
              </a:rPr>
              <a:t>Rule 6 : </a:t>
            </a:r>
            <a:endParaRPr u="sng" dirty="0">
              <a:solidFill>
                <a:srgbClr val="288F00"/>
              </a:solidFill>
            </a:endParaRPr>
          </a:p>
        </p:txBody>
      </p:sp>
      <p:sp>
        <p:nvSpPr>
          <p:cNvPr id="4" name="Ligne">
            <a:extLst>
              <a:ext uri="{FF2B5EF4-FFF2-40B4-BE49-F238E27FC236}">
                <a16:creationId xmlns:a16="http://schemas.microsoft.com/office/drawing/2014/main" id="{3E0474FC-BDDE-7FAA-E1F1-D0E5955D87B7}"/>
              </a:ext>
            </a:extLst>
          </p:cNvPr>
          <p:cNvSpPr/>
          <p:nvPr/>
        </p:nvSpPr>
        <p:spPr>
          <a:xfrm>
            <a:off x="8433180" y="5428737"/>
            <a:ext cx="2850996" cy="3064"/>
          </a:xfrm>
          <a:prstGeom prst="line">
            <a:avLst/>
          </a:prstGeom>
          <a:ln w="38100">
            <a:solidFill>
              <a:srgbClr val="288F00"/>
            </a:solidFill>
            <a:miter lim="400000"/>
            <a:headEnd type="triangle"/>
            <a:tailEnd type="triangle"/>
          </a:ln>
        </p:spPr>
        <p:txBody>
          <a:bodyPr lIns="0" tIns="0" rIns="0" bIns="0"/>
          <a:lstStyle/>
          <a:p>
            <a:pPr algn="ctr"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5" name="Chiffres qui, joins aux chiffres de droite, forment un nombre premier">
            <a:extLst>
              <a:ext uri="{FF2B5EF4-FFF2-40B4-BE49-F238E27FC236}">
                <a16:creationId xmlns:a16="http://schemas.microsoft.com/office/drawing/2014/main" id="{471EEB0F-9D1A-06A6-48F4-69080920ABC8}"/>
              </a:ext>
            </a:extLst>
          </p:cNvPr>
          <p:cNvSpPr txBox="1"/>
          <p:nvPr/>
        </p:nvSpPr>
        <p:spPr>
          <a:xfrm>
            <a:off x="8723584" y="5411260"/>
            <a:ext cx="2208850" cy="595035"/>
          </a:xfrm>
          <a:prstGeom prst="rect">
            <a:avLst/>
          </a:prstGeom>
          <a:noFill/>
          <a:ln w="12700">
            <a:noFill/>
            <a:miter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ctr">
              <a:defRPr>
                <a:solidFill>
                  <a:srgbClr val="2333FF"/>
                </a:solidFill>
              </a:defRPr>
            </a:lvl1pPr>
          </a:lstStyle>
          <a:p>
            <a:r>
              <a:rPr lang="nl-BE" dirty="0">
                <a:solidFill>
                  <a:srgbClr val="288F00"/>
                </a:solidFill>
              </a:rPr>
              <a:t>To compress</a:t>
            </a:r>
            <a:endParaRPr dirty="0">
              <a:solidFill>
                <a:srgbClr val="288F00"/>
              </a:solidFill>
            </a:endParaRPr>
          </a:p>
        </p:txBody>
      </p:sp>
      <p:graphicFrame>
        <p:nvGraphicFramePr>
          <p:cNvPr id="6" name="Tableau 2">
            <a:extLst>
              <a:ext uri="{FF2B5EF4-FFF2-40B4-BE49-F238E27FC236}">
                <a16:creationId xmlns:a16="http://schemas.microsoft.com/office/drawing/2014/main" id="{EBB9A8A6-7EFA-F155-9117-B510E80317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37856900"/>
              </p:ext>
            </p:extLst>
          </p:nvPr>
        </p:nvGraphicFramePr>
        <p:xfrm>
          <a:off x="2521298" y="4749690"/>
          <a:ext cx="8791476" cy="520700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9791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91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91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56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5657">
                  <a:extLst>
                    <a:ext uri="{9D8B030D-6E8A-4147-A177-3AD203B41FA5}">
                      <a16:colId xmlns:a16="http://schemas.microsoft.com/office/drawing/2014/main" val="531979098"/>
                    </a:ext>
                  </a:extLst>
                </a:gridCol>
                <a:gridCol w="975657">
                  <a:extLst>
                    <a:ext uri="{9D8B030D-6E8A-4147-A177-3AD203B41FA5}">
                      <a16:colId xmlns:a16="http://schemas.microsoft.com/office/drawing/2014/main" val="785941028"/>
                    </a:ext>
                  </a:extLst>
                </a:gridCol>
                <a:gridCol w="975657">
                  <a:extLst>
                    <a:ext uri="{9D8B030D-6E8A-4147-A177-3AD203B41FA5}">
                      <a16:colId xmlns:a16="http://schemas.microsoft.com/office/drawing/2014/main" val="2536175312"/>
                    </a:ext>
                  </a:extLst>
                </a:gridCol>
                <a:gridCol w="975657">
                  <a:extLst>
                    <a:ext uri="{9D8B030D-6E8A-4147-A177-3AD203B41FA5}">
                      <a16:colId xmlns:a16="http://schemas.microsoft.com/office/drawing/2014/main" val="1045851283"/>
                    </a:ext>
                  </a:extLst>
                </a:gridCol>
                <a:gridCol w="9756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0700">
                <a:tc>
                  <a:txBody>
                    <a:bodyPr/>
                    <a:lstStyle/>
                    <a:p>
                      <a:pPr algn="ctr">
                        <a:tabLst>
                          <a:tab pos="914400" algn="l"/>
                        </a:tabLst>
                        <a:defRPr sz="28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2800" baseline="-5999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l"/>
                        </a:tabLst>
                        <a:defRPr sz="28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lang="nl-BE" sz="2800" baseline="-5999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l"/>
                        </a:tabLst>
                        <a:defRPr sz="28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2800" baseline="-5999" dirty="0">
                        <a:solidFill>
                          <a:schemeClr val="tx1"/>
                        </a:solidFill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l"/>
                        </a:tabLst>
                        <a:defRPr sz="28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2800" baseline="-5999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l"/>
                        </a:tabLst>
                        <a:defRPr sz="28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lang="nl-BE" sz="2800" baseline="-5999" dirty="0">
                          <a:solidFill>
                            <a:schemeClr val="tx1"/>
                          </a:solidFill>
                        </a:rPr>
                        <a:t>…</a:t>
                      </a:r>
                      <a:endParaRPr sz="2800" baseline="-5999" dirty="0">
                        <a:solidFill>
                          <a:schemeClr val="tx1"/>
                        </a:solidFill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l"/>
                        </a:tabLst>
                        <a:defRPr sz="28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2800" baseline="-5999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l"/>
                        </a:tabLst>
                        <a:defRPr sz="28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2800" baseline="-5999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l"/>
                        </a:tabLst>
                        <a:defRPr sz="28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2800" baseline="-5999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l"/>
                        </a:tabLst>
                        <a:defRPr sz="28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lang="nl-BE" sz="4000" baseline="-5999" dirty="0">
                          <a:solidFill>
                            <a:schemeClr val="tx1"/>
                          </a:solidFill>
                          <a:latin typeface="+mj-lt"/>
                        </a:rPr>
                        <a:t>11</a:t>
                      </a:r>
                      <a:endParaRPr sz="4000" baseline="-5999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Ligne">
            <a:extLst>
              <a:ext uri="{FF2B5EF4-FFF2-40B4-BE49-F238E27FC236}">
                <a16:creationId xmlns:a16="http://schemas.microsoft.com/office/drawing/2014/main" id="{FEDA0345-7EEC-A79C-C9AF-2A12372E412A}"/>
              </a:ext>
            </a:extLst>
          </p:cNvPr>
          <p:cNvSpPr/>
          <p:nvPr/>
        </p:nvSpPr>
        <p:spPr>
          <a:xfrm flipV="1">
            <a:off x="2514706" y="4322987"/>
            <a:ext cx="1" cy="1229623"/>
          </a:xfrm>
          <a:prstGeom prst="line">
            <a:avLst/>
          </a:prstGeom>
          <a:ln w="50800">
            <a:solidFill>
              <a:srgbClr val="F74AFF"/>
            </a:solidFill>
            <a:miter lim="400000"/>
          </a:ln>
        </p:spPr>
        <p:txBody>
          <a:bodyPr lIns="0" tIns="0" rIns="0" bIns="0"/>
          <a:lstStyle/>
          <a:p>
            <a:pPr algn="ctr"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dirty="0"/>
          </a:p>
        </p:txBody>
      </p:sp>
      <p:sp>
        <p:nvSpPr>
          <p:cNvPr id="8" name="0">
            <a:extLst>
              <a:ext uri="{FF2B5EF4-FFF2-40B4-BE49-F238E27FC236}">
                <a16:creationId xmlns:a16="http://schemas.microsoft.com/office/drawing/2014/main" id="{C3B259F2-C5D5-29E3-3BE8-43AFF0DC28B0}"/>
              </a:ext>
            </a:extLst>
          </p:cNvPr>
          <p:cNvSpPr txBox="1"/>
          <p:nvPr/>
        </p:nvSpPr>
        <p:spPr>
          <a:xfrm>
            <a:off x="2615270" y="4116779"/>
            <a:ext cx="275717" cy="5180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584200">
              <a:defRPr sz="2700">
                <a:solidFill>
                  <a:srgbClr val="E458F7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nl-BE" dirty="0"/>
              <a:t>0</a:t>
            </a:r>
            <a:endParaRPr dirty="0"/>
          </a:p>
        </p:txBody>
      </p:sp>
      <p:sp>
        <p:nvSpPr>
          <p:cNvPr id="9" name="nb_chiffres">
            <a:extLst>
              <a:ext uri="{FF2B5EF4-FFF2-40B4-BE49-F238E27FC236}">
                <a16:creationId xmlns:a16="http://schemas.microsoft.com/office/drawing/2014/main" id="{236E7A7C-EC7D-FA12-BD39-4264FC9A815B}"/>
              </a:ext>
            </a:extLst>
          </p:cNvPr>
          <p:cNvSpPr txBox="1"/>
          <p:nvPr/>
        </p:nvSpPr>
        <p:spPr>
          <a:xfrm>
            <a:off x="11351508" y="4116779"/>
            <a:ext cx="940963" cy="533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584200">
              <a:defRPr sz="2000">
                <a:solidFill>
                  <a:srgbClr val="F7960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nl-BE" sz="2800" dirty="0"/>
              <a:t>MAX</a:t>
            </a:r>
            <a:endParaRPr sz="2800" dirty="0"/>
          </a:p>
        </p:txBody>
      </p:sp>
      <p:sp>
        <p:nvSpPr>
          <p:cNvPr id="10" name="Ligne">
            <a:extLst>
              <a:ext uri="{FF2B5EF4-FFF2-40B4-BE49-F238E27FC236}">
                <a16:creationId xmlns:a16="http://schemas.microsoft.com/office/drawing/2014/main" id="{483C841F-A550-C6B9-7233-FF931FD85AA9}"/>
              </a:ext>
            </a:extLst>
          </p:cNvPr>
          <p:cNvSpPr/>
          <p:nvPr/>
        </p:nvSpPr>
        <p:spPr>
          <a:xfrm flipV="1">
            <a:off x="11317843" y="4276809"/>
            <a:ext cx="1" cy="1229623"/>
          </a:xfrm>
          <a:prstGeom prst="line">
            <a:avLst/>
          </a:prstGeom>
          <a:ln w="50800">
            <a:solidFill>
              <a:srgbClr val="F79605"/>
            </a:solidFill>
            <a:miter lim="400000"/>
          </a:ln>
        </p:spPr>
        <p:txBody>
          <a:bodyPr lIns="0" tIns="0" rIns="0" bIns="0"/>
          <a:lstStyle/>
          <a:p>
            <a:pPr algn="ctr"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11" name="Ligne">
            <a:extLst>
              <a:ext uri="{FF2B5EF4-FFF2-40B4-BE49-F238E27FC236}">
                <a16:creationId xmlns:a16="http://schemas.microsoft.com/office/drawing/2014/main" id="{D165B3CC-9D8F-FDA5-830A-D2054BD2E0EE}"/>
              </a:ext>
            </a:extLst>
          </p:cNvPr>
          <p:cNvSpPr/>
          <p:nvPr/>
        </p:nvSpPr>
        <p:spPr>
          <a:xfrm flipV="1">
            <a:off x="2605371" y="5416153"/>
            <a:ext cx="2785634" cy="12584"/>
          </a:xfrm>
          <a:prstGeom prst="line">
            <a:avLst/>
          </a:prstGeom>
          <a:ln w="38100">
            <a:solidFill>
              <a:srgbClr val="2333FF"/>
            </a:solidFill>
            <a:miter lim="400000"/>
            <a:headEnd type="triangle"/>
            <a:tailEnd type="triangle"/>
          </a:ln>
        </p:spPr>
        <p:txBody>
          <a:bodyPr lIns="0" tIns="0" rIns="0" bIns="0"/>
          <a:lstStyle/>
          <a:p>
            <a:pPr algn="ctr"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12" name="Chiffres qui, joins aux chiffres de droite, forment un nombre premier">
            <a:extLst>
              <a:ext uri="{FF2B5EF4-FFF2-40B4-BE49-F238E27FC236}">
                <a16:creationId xmlns:a16="http://schemas.microsoft.com/office/drawing/2014/main" id="{BCC4745B-3ACB-5579-BA58-855AF141F444}"/>
              </a:ext>
            </a:extLst>
          </p:cNvPr>
          <p:cNvSpPr txBox="1"/>
          <p:nvPr/>
        </p:nvSpPr>
        <p:spPr>
          <a:xfrm>
            <a:off x="2604446" y="5416153"/>
            <a:ext cx="2829325" cy="1579920"/>
          </a:xfrm>
          <a:prstGeom prst="rect">
            <a:avLst/>
          </a:prstGeom>
          <a:noFill/>
          <a:ln w="12700">
            <a:noFill/>
            <a:miter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ctr">
              <a:defRPr>
                <a:solidFill>
                  <a:srgbClr val="2333FF"/>
                </a:solidFill>
              </a:defRPr>
            </a:lvl1pPr>
          </a:lstStyle>
          <a:p>
            <a:r>
              <a:rPr lang="nl-BE" dirty="0"/>
              <a:t>Already compressed in </a:t>
            </a:r>
            <a:r>
              <a:rPr lang="nl-BE" dirty="0">
                <a:latin typeface="Courier New" panose="02070309020205020404" pitchFamily="49" charset="0"/>
                <a:cs typeface="Courier New" panose="02070309020205020404" pitchFamily="49" charset="0"/>
              </a:rPr>
              <a:t>compress</a:t>
            </a:r>
            <a:endParaRPr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3" name="i0:">
            <a:extLst>
              <a:ext uri="{FF2B5EF4-FFF2-40B4-BE49-F238E27FC236}">
                <a16:creationId xmlns:a16="http://schemas.microsoft.com/office/drawing/2014/main" id="{51A8FD4D-5464-554C-3AC8-1429D5D30598}"/>
              </a:ext>
            </a:extLst>
          </p:cNvPr>
          <p:cNvSpPr txBox="1"/>
          <p:nvPr/>
        </p:nvSpPr>
        <p:spPr>
          <a:xfrm>
            <a:off x="1410031" y="4548505"/>
            <a:ext cx="974627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ctr" defTabSz="584200">
              <a:defRPr sz="3600">
                <a:solidFill>
                  <a:srgbClr val="A9A9A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nl-BE" dirty="0"/>
              <a:t>brut</a:t>
            </a:r>
            <a:r>
              <a:rPr dirty="0"/>
              <a:t>:</a:t>
            </a:r>
          </a:p>
        </p:txBody>
      </p:sp>
      <p:sp>
        <p:nvSpPr>
          <p:cNvPr id="14" name="0">
            <a:extLst>
              <a:ext uri="{FF2B5EF4-FFF2-40B4-BE49-F238E27FC236}">
                <a16:creationId xmlns:a16="http://schemas.microsoft.com/office/drawing/2014/main" id="{A361CB48-8523-1796-0018-9C7C6BF0BBAC}"/>
              </a:ext>
            </a:extLst>
          </p:cNvPr>
          <p:cNvSpPr txBox="1"/>
          <p:nvPr/>
        </p:nvSpPr>
        <p:spPr>
          <a:xfrm>
            <a:off x="2605371" y="6790893"/>
            <a:ext cx="275717" cy="5180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584200">
              <a:defRPr sz="2700">
                <a:solidFill>
                  <a:srgbClr val="E458F7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nl-BE" dirty="0"/>
              <a:t>0</a:t>
            </a:r>
            <a:endParaRPr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D4CBECF7-1914-A9A4-8976-B7890866163B}"/>
              </a:ext>
            </a:extLst>
          </p:cNvPr>
          <p:cNvSpPr txBox="1"/>
          <p:nvPr/>
        </p:nvSpPr>
        <p:spPr>
          <a:xfrm>
            <a:off x="8504755" y="6593039"/>
            <a:ext cx="231656" cy="4770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fr-BE" sz="2500" dirty="0">
                <a:solidFill>
                  <a:srgbClr val="808004"/>
                </a:solidFill>
                <a:latin typeface="Times New Roman" panose="02020603050405020304" pitchFamily="18" charset="0"/>
              </a:rPr>
              <a:t>k</a:t>
            </a:r>
            <a:endParaRPr lang="fr-BE" sz="2500" dirty="0">
              <a:solidFill>
                <a:srgbClr val="808004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6" name="nb_chiffres">
            <a:extLst>
              <a:ext uri="{FF2B5EF4-FFF2-40B4-BE49-F238E27FC236}">
                <a16:creationId xmlns:a16="http://schemas.microsoft.com/office/drawing/2014/main" id="{AE6FD579-9D94-2B7E-47F3-3C778B7351FB}"/>
              </a:ext>
            </a:extLst>
          </p:cNvPr>
          <p:cNvSpPr txBox="1"/>
          <p:nvPr/>
        </p:nvSpPr>
        <p:spPr>
          <a:xfrm>
            <a:off x="11341609" y="6790893"/>
            <a:ext cx="940963" cy="533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584200">
              <a:defRPr sz="2000">
                <a:solidFill>
                  <a:srgbClr val="F7960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nl-BE" sz="2800" dirty="0"/>
              <a:t>MAX</a:t>
            </a:r>
            <a:endParaRPr sz="2800" dirty="0"/>
          </a:p>
        </p:txBody>
      </p:sp>
      <p:sp>
        <p:nvSpPr>
          <p:cNvPr id="17" name="i0:">
            <a:extLst>
              <a:ext uri="{FF2B5EF4-FFF2-40B4-BE49-F238E27FC236}">
                <a16:creationId xmlns:a16="http://schemas.microsoft.com/office/drawing/2014/main" id="{7C59A4C5-DC2A-CA5F-ABFF-38DB7F4CB379}"/>
              </a:ext>
            </a:extLst>
          </p:cNvPr>
          <p:cNvSpPr txBox="1"/>
          <p:nvPr/>
        </p:nvSpPr>
        <p:spPr>
          <a:xfrm>
            <a:off x="476250" y="7272046"/>
            <a:ext cx="1974901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ctr" defTabSz="584200">
              <a:defRPr sz="3600">
                <a:solidFill>
                  <a:srgbClr val="A9A9A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nl-BE" dirty="0"/>
              <a:t>compress:</a:t>
            </a:r>
            <a:endParaRPr dirty="0"/>
          </a:p>
        </p:txBody>
      </p:sp>
      <p:sp>
        <p:nvSpPr>
          <p:cNvPr id="19" name="Ligne">
            <a:extLst>
              <a:ext uri="{FF2B5EF4-FFF2-40B4-BE49-F238E27FC236}">
                <a16:creationId xmlns:a16="http://schemas.microsoft.com/office/drawing/2014/main" id="{00217E26-F515-F248-1A56-9AB82ADAFD51}"/>
              </a:ext>
            </a:extLst>
          </p:cNvPr>
          <p:cNvSpPr/>
          <p:nvPr/>
        </p:nvSpPr>
        <p:spPr>
          <a:xfrm flipV="1">
            <a:off x="2535118" y="8101121"/>
            <a:ext cx="5816402" cy="4583"/>
          </a:xfrm>
          <a:prstGeom prst="line">
            <a:avLst/>
          </a:prstGeom>
          <a:ln w="38100">
            <a:solidFill>
              <a:srgbClr val="2333FF"/>
            </a:solidFill>
            <a:miter lim="400000"/>
            <a:headEnd type="triangle"/>
            <a:tailEnd type="triangle"/>
          </a:ln>
        </p:spPr>
        <p:txBody>
          <a:bodyPr lIns="0" tIns="0" rIns="0" bIns="0"/>
          <a:lstStyle/>
          <a:p>
            <a:pPr algn="ctr"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20" name="Chiffres qui, joins aux chiffres de droite, forment un nombre premier">
            <a:extLst>
              <a:ext uri="{FF2B5EF4-FFF2-40B4-BE49-F238E27FC236}">
                <a16:creationId xmlns:a16="http://schemas.microsoft.com/office/drawing/2014/main" id="{8A3E8AB4-DE1B-ECCD-7AD0-3381EC679840}"/>
              </a:ext>
            </a:extLst>
          </p:cNvPr>
          <p:cNvSpPr txBox="1"/>
          <p:nvPr/>
        </p:nvSpPr>
        <p:spPr>
          <a:xfrm>
            <a:off x="3009728" y="8117749"/>
            <a:ext cx="4640330" cy="595035"/>
          </a:xfrm>
          <a:prstGeom prst="rect">
            <a:avLst/>
          </a:prstGeom>
          <a:noFill/>
          <a:ln w="12700">
            <a:noFill/>
            <a:miter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ctr">
              <a:defRPr>
                <a:solidFill>
                  <a:srgbClr val="2333FF"/>
                </a:solidFill>
              </a:defRPr>
            </a:lvl1pPr>
          </a:lstStyle>
          <a:p>
            <a:r>
              <a:rPr lang="nl-BE" dirty="0"/>
              <a:t>Result of the compression</a:t>
            </a:r>
            <a:endParaRPr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aphicFrame>
        <p:nvGraphicFramePr>
          <p:cNvPr id="21" name="Tableau 2">
            <a:extLst>
              <a:ext uri="{FF2B5EF4-FFF2-40B4-BE49-F238E27FC236}">
                <a16:creationId xmlns:a16="http://schemas.microsoft.com/office/drawing/2014/main" id="{718A153D-1257-76EB-54A2-129BCD29FB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81620399"/>
              </p:ext>
            </p:extLst>
          </p:nvPr>
        </p:nvGraphicFramePr>
        <p:xfrm>
          <a:off x="2520486" y="7431055"/>
          <a:ext cx="8791476" cy="520700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9791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91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91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56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5657">
                  <a:extLst>
                    <a:ext uri="{9D8B030D-6E8A-4147-A177-3AD203B41FA5}">
                      <a16:colId xmlns:a16="http://schemas.microsoft.com/office/drawing/2014/main" val="531979098"/>
                    </a:ext>
                  </a:extLst>
                </a:gridCol>
                <a:gridCol w="975657">
                  <a:extLst>
                    <a:ext uri="{9D8B030D-6E8A-4147-A177-3AD203B41FA5}">
                      <a16:colId xmlns:a16="http://schemas.microsoft.com/office/drawing/2014/main" val="785941028"/>
                    </a:ext>
                  </a:extLst>
                </a:gridCol>
                <a:gridCol w="975657">
                  <a:extLst>
                    <a:ext uri="{9D8B030D-6E8A-4147-A177-3AD203B41FA5}">
                      <a16:colId xmlns:a16="http://schemas.microsoft.com/office/drawing/2014/main" val="2536175312"/>
                    </a:ext>
                  </a:extLst>
                </a:gridCol>
                <a:gridCol w="975657">
                  <a:extLst>
                    <a:ext uri="{9D8B030D-6E8A-4147-A177-3AD203B41FA5}">
                      <a16:colId xmlns:a16="http://schemas.microsoft.com/office/drawing/2014/main" val="1045851283"/>
                    </a:ext>
                  </a:extLst>
                </a:gridCol>
                <a:gridCol w="9756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0700">
                <a:tc>
                  <a:txBody>
                    <a:bodyPr/>
                    <a:lstStyle/>
                    <a:p>
                      <a:pPr algn="ctr">
                        <a:tabLst>
                          <a:tab pos="914400" algn="l"/>
                        </a:tabLst>
                        <a:defRPr sz="28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2800" baseline="-5999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l"/>
                        </a:tabLst>
                        <a:defRPr sz="28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lang="nl-BE" sz="2800" baseline="-5999" dirty="0">
                        <a:solidFill>
                          <a:schemeClr val="tx1"/>
                        </a:solidFill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l"/>
                        </a:tabLst>
                        <a:defRPr sz="28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2800" baseline="-5999" dirty="0">
                        <a:solidFill>
                          <a:schemeClr val="tx1"/>
                        </a:solidFill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l"/>
                        </a:tabLst>
                        <a:defRPr sz="28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2800" baseline="-5999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l"/>
                        </a:tabLst>
                        <a:defRPr sz="28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lang="nl-BE" sz="2800" baseline="-5999" dirty="0">
                          <a:solidFill>
                            <a:schemeClr val="tx1"/>
                          </a:solidFill>
                        </a:rPr>
                        <a:t>…</a:t>
                      </a:r>
                      <a:endParaRPr sz="2800" baseline="-5999" dirty="0">
                        <a:solidFill>
                          <a:schemeClr val="tx1"/>
                        </a:solidFill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l"/>
                        </a:tabLst>
                        <a:defRPr sz="28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2800" baseline="-5999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l"/>
                        </a:tabLst>
                        <a:defRPr sz="28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2800" baseline="-5999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l"/>
                        </a:tabLst>
                        <a:defRPr sz="28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lang="nl-BE" sz="2800" baseline="-5999" dirty="0">
                          <a:solidFill>
                            <a:schemeClr val="tx1"/>
                          </a:solidFill>
                        </a:rPr>
                        <a:t>…</a:t>
                      </a:r>
                      <a:endParaRPr sz="2800" baseline="-5999" dirty="0">
                        <a:solidFill>
                          <a:schemeClr val="tx1"/>
                        </a:solidFill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l"/>
                        </a:tabLst>
                        <a:defRPr sz="28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2800" baseline="-5999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2" name="Ligne">
            <a:extLst>
              <a:ext uri="{FF2B5EF4-FFF2-40B4-BE49-F238E27FC236}">
                <a16:creationId xmlns:a16="http://schemas.microsoft.com/office/drawing/2014/main" id="{160681BE-F852-1BBD-998D-04C112822328}"/>
              </a:ext>
            </a:extLst>
          </p:cNvPr>
          <p:cNvSpPr/>
          <p:nvPr/>
        </p:nvSpPr>
        <p:spPr>
          <a:xfrm flipV="1">
            <a:off x="2504807" y="6997101"/>
            <a:ext cx="1" cy="1229623"/>
          </a:xfrm>
          <a:prstGeom prst="line">
            <a:avLst/>
          </a:prstGeom>
          <a:ln w="50800">
            <a:solidFill>
              <a:srgbClr val="F74AFF"/>
            </a:solidFill>
            <a:miter lim="400000"/>
          </a:ln>
        </p:spPr>
        <p:txBody>
          <a:bodyPr lIns="0" tIns="0" rIns="0" bIns="0"/>
          <a:lstStyle/>
          <a:p>
            <a:pPr algn="ctr"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dirty="0"/>
          </a:p>
        </p:txBody>
      </p:sp>
      <p:sp>
        <p:nvSpPr>
          <p:cNvPr id="23" name="Ligne">
            <a:extLst>
              <a:ext uri="{FF2B5EF4-FFF2-40B4-BE49-F238E27FC236}">
                <a16:creationId xmlns:a16="http://schemas.microsoft.com/office/drawing/2014/main" id="{C8D46C06-3F21-B09A-2C00-C6DE75E72C32}"/>
              </a:ext>
            </a:extLst>
          </p:cNvPr>
          <p:cNvSpPr/>
          <p:nvPr/>
        </p:nvSpPr>
        <p:spPr>
          <a:xfrm flipV="1">
            <a:off x="11307944" y="6950923"/>
            <a:ext cx="1" cy="1229623"/>
          </a:xfrm>
          <a:prstGeom prst="line">
            <a:avLst/>
          </a:prstGeom>
          <a:ln w="50800">
            <a:solidFill>
              <a:srgbClr val="F79605"/>
            </a:solidFill>
            <a:miter lim="400000"/>
          </a:ln>
        </p:spPr>
        <p:txBody>
          <a:bodyPr lIns="0" tIns="0" rIns="0" bIns="0"/>
          <a:lstStyle/>
          <a:p>
            <a:pPr algn="ctr"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24" name="Ligne">
            <a:extLst>
              <a:ext uri="{FF2B5EF4-FFF2-40B4-BE49-F238E27FC236}">
                <a16:creationId xmlns:a16="http://schemas.microsoft.com/office/drawing/2014/main" id="{F219112E-9493-A922-3B71-959567143BEA}"/>
              </a:ext>
            </a:extLst>
          </p:cNvPr>
          <p:cNvSpPr/>
          <p:nvPr/>
        </p:nvSpPr>
        <p:spPr>
          <a:xfrm>
            <a:off x="8418341" y="8103450"/>
            <a:ext cx="2865835" cy="4156"/>
          </a:xfrm>
          <a:prstGeom prst="line">
            <a:avLst/>
          </a:prstGeom>
          <a:ln w="38100">
            <a:solidFill>
              <a:schemeClr val="accent2"/>
            </a:solidFill>
            <a:miter lim="400000"/>
            <a:headEnd type="triangle"/>
            <a:tailEnd type="triangle"/>
          </a:ln>
        </p:spPr>
        <p:txBody>
          <a:bodyPr lIns="0" tIns="0" rIns="0" bIns="0"/>
          <a:lstStyle/>
          <a:p>
            <a:pPr algn="ctr"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>
              <a:solidFill>
                <a:schemeClr val="accent2"/>
              </a:solidFill>
            </a:endParaRPr>
          </a:p>
        </p:txBody>
      </p:sp>
      <p:sp>
        <p:nvSpPr>
          <p:cNvPr id="25" name="Chiffres qui, joins aux chiffres de droite, forment un nombre premier">
            <a:extLst>
              <a:ext uri="{FF2B5EF4-FFF2-40B4-BE49-F238E27FC236}">
                <a16:creationId xmlns:a16="http://schemas.microsoft.com/office/drawing/2014/main" id="{8AF15A9C-571C-C099-C254-905C84643F81}"/>
              </a:ext>
            </a:extLst>
          </p:cNvPr>
          <p:cNvSpPr txBox="1"/>
          <p:nvPr/>
        </p:nvSpPr>
        <p:spPr>
          <a:xfrm>
            <a:off x="8648721" y="8137882"/>
            <a:ext cx="2409481" cy="595035"/>
          </a:xfrm>
          <a:prstGeom prst="rect">
            <a:avLst/>
          </a:prstGeom>
          <a:noFill/>
          <a:ln w="12700">
            <a:noFill/>
            <a:miter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ctr">
              <a:defRPr>
                <a:solidFill>
                  <a:srgbClr val="2333FF"/>
                </a:solidFill>
              </a:defRPr>
            </a:lvl1pPr>
          </a:lstStyle>
          <a:p>
            <a:r>
              <a:rPr lang="nl-BE" dirty="0">
                <a:solidFill>
                  <a:schemeClr val="accent2"/>
                </a:solidFill>
              </a:rPr>
              <a:t>Free space</a:t>
            </a:r>
            <a:endParaRPr dirty="0">
              <a:solidFill>
                <a:schemeClr val="accent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77BC5C3A-CFCE-5FF2-1C1F-99A4795471D7}"/>
              </a:ext>
            </a:extLst>
          </p:cNvPr>
          <p:cNvSpPr txBox="1"/>
          <p:nvPr/>
        </p:nvSpPr>
        <p:spPr>
          <a:xfrm>
            <a:off x="5504962" y="4005785"/>
            <a:ext cx="231656" cy="4770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fr-BE" sz="2500" dirty="0">
                <a:solidFill>
                  <a:srgbClr val="808004"/>
                </a:solidFill>
                <a:latin typeface="Times New Roman" panose="02020603050405020304" pitchFamily="18" charset="0"/>
              </a:rPr>
              <a:t>i</a:t>
            </a:r>
            <a:endParaRPr lang="fr-BE" sz="2500" dirty="0">
              <a:solidFill>
                <a:srgbClr val="808004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27" name="Ligne">
            <a:extLst>
              <a:ext uri="{FF2B5EF4-FFF2-40B4-BE49-F238E27FC236}">
                <a16:creationId xmlns:a16="http://schemas.microsoft.com/office/drawing/2014/main" id="{A29AEADD-D994-12B5-0FAB-E8C717546689}"/>
              </a:ext>
            </a:extLst>
          </p:cNvPr>
          <p:cNvSpPr/>
          <p:nvPr/>
        </p:nvSpPr>
        <p:spPr>
          <a:xfrm flipV="1">
            <a:off x="5433796" y="3998033"/>
            <a:ext cx="9129" cy="2150993"/>
          </a:xfrm>
          <a:prstGeom prst="line">
            <a:avLst/>
          </a:prstGeom>
          <a:ln w="50800">
            <a:solidFill>
              <a:srgbClr val="FF2600"/>
            </a:solidFill>
            <a:miter lim="400000"/>
          </a:ln>
        </p:spPr>
        <p:txBody>
          <a:bodyPr lIns="0" tIns="0" rIns="0" bIns="0"/>
          <a:lstStyle/>
          <a:p>
            <a:pPr algn="ctr"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dirty="0"/>
          </a:p>
        </p:txBody>
      </p:sp>
      <p:sp>
        <p:nvSpPr>
          <p:cNvPr id="28" name="Ligne">
            <a:extLst>
              <a:ext uri="{FF2B5EF4-FFF2-40B4-BE49-F238E27FC236}">
                <a16:creationId xmlns:a16="http://schemas.microsoft.com/office/drawing/2014/main" id="{2BC82D29-D7F5-3C06-1F95-F952ADF85285}"/>
              </a:ext>
            </a:extLst>
          </p:cNvPr>
          <p:cNvSpPr/>
          <p:nvPr/>
        </p:nvSpPr>
        <p:spPr>
          <a:xfrm flipV="1">
            <a:off x="5536598" y="5412875"/>
            <a:ext cx="2785634" cy="12584"/>
          </a:xfrm>
          <a:prstGeom prst="line">
            <a:avLst/>
          </a:prstGeom>
          <a:ln w="38100">
            <a:solidFill>
              <a:srgbClr val="2333FF"/>
            </a:solidFill>
            <a:miter lim="400000"/>
            <a:headEnd type="triangle"/>
            <a:tailEnd type="triangle"/>
          </a:ln>
        </p:spPr>
        <p:txBody>
          <a:bodyPr lIns="0" tIns="0" rIns="0" bIns="0"/>
          <a:lstStyle/>
          <a:p>
            <a:pPr algn="ctr"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29" name="Chiffres qui, joins aux chiffres de droite, forment un nombre premier">
            <a:extLst>
              <a:ext uri="{FF2B5EF4-FFF2-40B4-BE49-F238E27FC236}">
                <a16:creationId xmlns:a16="http://schemas.microsoft.com/office/drawing/2014/main" id="{A525C1DF-C54E-57D0-2C76-13AB0E4A5CD3}"/>
              </a:ext>
            </a:extLst>
          </p:cNvPr>
          <p:cNvSpPr txBox="1"/>
          <p:nvPr/>
        </p:nvSpPr>
        <p:spPr>
          <a:xfrm>
            <a:off x="6078194" y="5475985"/>
            <a:ext cx="1907540" cy="595035"/>
          </a:xfrm>
          <a:prstGeom prst="rect">
            <a:avLst/>
          </a:prstGeom>
          <a:noFill/>
          <a:ln w="12700">
            <a:noFill/>
            <a:miter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ctr">
              <a:defRPr>
                <a:solidFill>
                  <a:srgbClr val="2333FF"/>
                </a:solidFill>
              </a:defRPr>
            </a:lvl1pPr>
          </a:lstStyle>
          <a:p>
            <a:r>
              <a:rPr lang="nl-BE" dirty="0">
                <a:latin typeface="Courier New" panose="02070309020205020404" pitchFamily="49" charset="0"/>
                <a:cs typeface="Courier New" panose="02070309020205020404" pitchFamily="49" charset="0"/>
              </a:rPr>
              <a:t>sum </a:t>
            </a:r>
            <a:r>
              <a:rPr lang="nl-BE" dirty="0"/>
              <a:t>&lt; 10</a:t>
            </a:r>
            <a:endParaRPr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8D65CAC8-7184-6FFA-D772-CE4F6B81C996}"/>
              </a:ext>
            </a:extLst>
          </p:cNvPr>
          <p:cNvSpPr txBox="1"/>
          <p:nvPr/>
        </p:nvSpPr>
        <p:spPr>
          <a:xfrm>
            <a:off x="8433180" y="4003924"/>
            <a:ext cx="231656" cy="4770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fr-BE" sz="2500" dirty="0">
                <a:solidFill>
                  <a:srgbClr val="808004"/>
                </a:solidFill>
                <a:latin typeface="Times New Roman" panose="02020603050405020304" pitchFamily="18" charset="0"/>
              </a:rPr>
              <a:t>j</a:t>
            </a:r>
            <a:endParaRPr lang="fr-BE" sz="2500" dirty="0">
              <a:solidFill>
                <a:srgbClr val="808004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31" name="Ligne">
            <a:extLst>
              <a:ext uri="{FF2B5EF4-FFF2-40B4-BE49-F238E27FC236}">
                <a16:creationId xmlns:a16="http://schemas.microsoft.com/office/drawing/2014/main" id="{E3F44186-5E03-B5B7-2696-13502F542B01}"/>
              </a:ext>
            </a:extLst>
          </p:cNvPr>
          <p:cNvSpPr/>
          <p:nvPr/>
        </p:nvSpPr>
        <p:spPr>
          <a:xfrm flipV="1">
            <a:off x="8362014" y="3996172"/>
            <a:ext cx="9129" cy="2150993"/>
          </a:xfrm>
          <a:prstGeom prst="line">
            <a:avLst/>
          </a:prstGeom>
          <a:ln w="50800">
            <a:solidFill>
              <a:srgbClr val="FF2600"/>
            </a:solidFill>
            <a:miter lim="400000"/>
          </a:ln>
        </p:spPr>
        <p:txBody>
          <a:bodyPr lIns="0" tIns="0" rIns="0" bIns="0"/>
          <a:lstStyle/>
          <a:p>
            <a:pPr algn="ctr"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dirty="0"/>
          </a:p>
        </p:txBody>
      </p:sp>
      <p:sp>
        <p:nvSpPr>
          <p:cNvPr id="32" name="Ligne">
            <a:extLst>
              <a:ext uri="{FF2B5EF4-FFF2-40B4-BE49-F238E27FC236}">
                <a16:creationId xmlns:a16="http://schemas.microsoft.com/office/drawing/2014/main" id="{99918E0F-68DD-53FC-0DBB-8D875E4AA42E}"/>
              </a:ext>
            </a:extLst>
          </p:cNvPr>
          <p:cNvSpPr/>
          <p:nvPr/>
        </p:nvSpPr>
        <p:spPr>
          <a:xfrm flipV="1">
            <a:off x="2504807" y="3719878"/>
            <a:ext cx="8813030" cy="11303"/>
          </a:xfrm>
          <a:prstGeom prst="line">
            <a:avLst/>
          </a:prstGeom>
          <a:ln w="38100">
            <a:solidFill>
              <a:srgbClr val="0096FF"/>
            </a:solidFill>
            <a:miter lim="400000"/>
            <a:headEnd type="triangle"/>
            <a:tailEnd type="triangle"/>
          </a:ln>
        </p:spPr>
        <p:txBody>
          <a:bodyPr lIns="0" tIns="0" rIns="0" bIns="0"/>
          <a:lstStyle/>
          <a:p>
            <a:pPr algn="ctr"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33" name="Chiffres qui, joins aux chiffres de droite, forment un nombre premier">
            <a:extLst>
              <a:ext uri="{FF2B5EF4-FFF2-40B4-BE49-F238E27FC236}">
                <a16:creationId xmlns:a16="http://schemas.microsoft.com/office/drawing/2014/main" id="{4E178903-3490-856A-98A3-F79688E46189}"/>
              </a:ext>
            </a:extLst>
          </p:cNvPr>
          <p:cNvSpPr txBox="1"/>
          <p:nvPr/>
        </p:nvSpPr>
        <p:spPr>
          <a:xfrm>
            <a:off x="5620790" y="3143899"/>
            <a:ext cx="2409481" cy="595035"/>
          </a:xfrm>
          <a:prstGeom prst="rect">
            <a:avLst/>
          </a:prstGeom>
          <a:noFill/>
          <a:ln w="12700">
            <a:noFill/>
            <a:miter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ctr">
              <a:defRPr>
                <a:solidFill>
                  <a:srgbClr val="2333FF"/>
                </a:solidFill>
              </a:defRPr>
            </a:lvl1pPr>
          </a:lstStyle>
          <a:p>
            <a:r>
              <a:rPr lang="nl-BE" dirty="0">
                <a:solidFill>
                  <a:srgbClr val="0096FF"/>
                </a:solidFill>
              </a:rPr>
              <a:t>Not modified</a:t>
            </a:r>
            <a:endParaRPr dirty="0">
              <a:solidFill>
                <a:srgbClr val="0096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4" name="Ligne">
            <a:extLst>
              <a:ext uri="{FF2B5EF4-FFF2-40B4-BE49-F238E27FC236}">
                <a16:creationId xmlns:a16="http://schemas.microsoft.com/office/drawing/2014/main" id="{BCEB28BA-634C-4900-1795-5A6C702B43C6}"/>
              </a:ext>
            </a:extLst>
          </p:cNvPr>
          <p:cNvSpPr/>
          <p:nvPr/>
        </p:nvSpPr>
        <p:spPr>
          <a:xfrm flipV="1">
            <a:off x="8381830" y="6585287"/>
            <a:ext cx="9129" cy="2150993"/>
          </a:xfrm>
          <a:prstGeom prst="line">
            <a:avLst/>
          </a:prstGeom>
          <a:ln w="50800">
            <a:solidFill>
              <a:srgbClr val="FF2600"/>
            </a:solidFill>
            <a:miter lim="400000"/>
          </a:ln>
        </p:spPr>
        <p:txBody>
          <a:bodyPr lIns="0" tIns="0" rIns="0" bIns="0"/>
          <a:lstStyle/>
          <a:p>
            <a:pPr algn="ctr"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35" name="Titre 1">
            <a:extLst>
              <a:ext uri="{FF2B5EF4-FFF2-40B4-BE49-F238E27FC236}">
                <a16:creationId xmlns:a16="http://schemas.microsoft.com/office/drawing/2014/main" id="{B4A18CAF-69F3-FB51-3326-CC27224564FB}"/>
              </a:ext>
            </a:extLst>
          </p:cNvPr>
          <p:cNvSpPr txBox="1">
            <a:spLocks/>
          </p:cNvSpPr>
          <p:nvPr/>
        </p:nvSpPr>
        <p:spPr>
          <a:xfrm>
            <a:off x="476250" y="9156698"/>
            <a:ext cx="12052292" cy="458779"/>
          </a:xfrm>
          <a:prstGeom prst="rect">
            <a:avLst/>
          </a:prstGeom>
          <a:solidFill>
            <a:srgbClr val="2D3359"/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 fontScale="32500" lnSpcReduction="20000"/>
          </a:bodyPr>
          <a:lstStyle>
            <a:lvl1pPr marL="0" marR="0" indent="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solidFill>
                  <a:srgbClr val="EEA76F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1pPr>
            <a:lvl2pPr marL="0" marR="0" indent="22860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solidFill>
                  <a:srgbClr val="EEA76F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2pPr>
            <a:lvl3pPr marL="0" marR="0" indent="45720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solidFill>
                  <a:srgbClr val="EEA76F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3pPr>
            <a:lvl4pPr marL="0" marR="0" indent="68580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solidFill>
                  <a:srgbClr val="EEA76F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4pPr>
            <a:lvl5pPr marL="0" marR="0" indent="91440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solidFill>
                  <a:srgbClr val="EEA76F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5pPr>
            <a:lvl6pPr marL="0" marR="0" indent="114300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solidFill>
                  <a:srgbClr val="EEA76F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6pPr>
            <a:lvl7pPr marL="0" marR="0" indent="137160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solidFill>
                  <a:srgbClr val="EEA76F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7pPr>
            <a:lvl8pPr marL="0" marR="0" indent="160020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solidFill>
                  <a:srgbClr val="EEA76F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8pPr>
            <a:lvl9pPr marL="0" marR="0" indent="182880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solidFill>
                  <a:srgbClr val="EEA76F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9pPr>
          </a:lstStyle>
          <a:p>
            <a:pPr hangingPunct="1"/>
            <a:r>
              <a:rPr lang="fr-FR" dirty="0"/>
              <a:t>The </a:t>
            </a:r>
            <a:r>
              <a:rPr lang="fr-FR" dirty="0" err="1"/>
              <a:t>Graphical</a:t>
            </a:r>
            <a:r>
              <a:rPr lang="fr-FR" dirty="0"/>
              <a:t> Loop Invariant – Géraldine Brieven (</a:t>
            </a:r>
            <a:r>
              <a:rPr lang="fr-FR" dirty="0" err="1"/>
              <a:t>gbrieven@uliege.be</a:t>
            </a:r>
            <a:r>
              <a:rPr lang="fr-FR" dirty="0"/>
              <a:t>) </a:t>
            </a:r>
          </a:p>
        </p:txBody>
      </p:sp>
      <p:sp>
        <p:nvSpPr>
          <p:cNvPr id="36" name="Espace réservé du numéro de diapositive 17">
            <a:extLst>
              <a:ext uri="{FF2B5EF4-FFF2-40B4-BE49-F238E27FC236}">
                <a16:creationId xmlns:a16="http://schemas.microsoft.com/office/drawing/2014/main" id="{60DC9944-0ECA-376B-0E57-68489925B723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2185642" y="9216695"/>
            <a:ext cx="342900" cy="358589"/>
          </a:xfrm>
        </p:spPr>
        <p:txBody>
          <a:bodyPr>
            <a:normAutofit lnSpcReduction="10000"/>
          </a:bodyPr>
          <a:lstStyle/>
          <a:p>
            <a:fld id="{86CB4B4D-7CA3-9044-876B-883B54F8677D}" type="slidenum">
              <a:rPr lang="fr-BE" smtClean="0"/>
              <a:t>12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948424525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E2E92F-4F31-3AC8-F476-FEB1600DA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250" y="418273"/>
            <a:ext cx="12052300" cy="1346200"/>
          </a:xfrm>
        </p:spPr>
        <p:txBody>
          <a:bodyPr>
            <a:normAutofit fontScale="90000"/>
          </a:bodyPr>
          <a:lstStyle/>
          <a:p>
            <a:r>
              <a:rPr lang="fr-FR" dirty="0" err="1"/>
              <a:t>Different</a:t>
            </a:r>
            <a:r>
              <a:rPr lang="fr-FR" dirty="0"/>
              <a:t> possible patterns</a:t>
            </a:r>
          </a:p>
        </p:txBody>
      </p:sp>
      <p:graphicFrame>
        <p:nvGraphicFramePr>
          <p:cNvPr id="38" name="Tableau 38">
            <a:extLst>
              <a:ext uri="{FF2B5EF4-FFF2-40B4-BE49-F238E27FC236}">
                <a16:creationId xmlns:a16="http://schemas.microsoft.com/office/drawing/2014/main" id="{F6AD2B80-6C09-F2D1-997B-FB304EE005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0977136"/>
              </p:ext>
            </p:extLst>
          </p:nvPr>
        </p:nvGraphicFramePr>
        <p:xfrm>
          <a:off x="1162086" y="1980090"/>
          <a:ext cx="10531683" cy="66580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90530">
                  <a:extLst>
                    <a:ext uri="{9D8B030D-6E8A-4147-A177-3AD203B41FA5}">
                      <a16:colId xmlns:a16="http://schemas.microsoft.com/office/drawing/2014/main" val="1772973799"/>
                    </a:ext>
                  </a:extLst>
                </a:gridCol>
                <a:gridCol w="7941153">
                  <a:extLst>
                    <a:ext uri="{9D8B030D-6E8A-4147-A177-3AD203B41FA5}">
                      <a16:colId xmlns:a16="http://schemas.microsoft.com/office/drawing/2014/main" val="3131297412"/>
                    </a:ext>
                  </a:extLst>
                </a:gridCol>
              </a:tblGrid>
              <a:tr h="957774">
                <a:tc>
                  <a:txBody>
                    <a:bodyPr/>
                    <a:lstStyle/>
                    <a:p>
                      <a:r>
                        <a:rPr lang="fr-FR" sz="4400" u="sng" dirty="0">
                          <a:latin typeface="+mj-lt"/>
                        </a:rPr>
                        <a:t>Object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4400" u="sng" dirty="0">
                          <a:latin typeface="+mj-lt"/>
                        </a:rPr>
                        <a:t>Pattern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8142656"/>
                  </a:ext>
                </a:extLst>
              </a:tr>
              <a:tr h="1342356">
                <a:tc>
                  <a:txBody>
                    <a:bodyPr/>
                    <a:lstStyle/>
                    <a:p>
                      <a:endParaRPr lang="fr-FR" dirty="0">
                        <a:latin typeface="+mj-lt"/>
                      </a:endParaRPr>
                    </a:p>
                    <a:p>
                      <a:r>
                        <a:rPr lang="fr-FR" sz="2800" dirty="0" err="1">
                          <a:latin typeface="+mj-lt"/>
                        </a:rPr>
                        <a:t>Number</a:t>
                      </a:r>
                      <a:endParaRPr lang="fr-FR" sz="2800" dirty="0">
                        <a:latin typeface="+mj-lt"/>
                      </a:endParaRPr>
                    </a:p>
                    <a:p>
                      <a:endParaRPr lang="fr-FR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0760902"/>
                  </a:ext>
                </a:extLst>
              </a:tr>
              <a:tr h="1436661">
                <a:tc>
                  <a:txBody>
                    <a:bodyPr/>
                    <a:lstStyle/>
                    <a:p>
                      <a:endParaRPr lang="fr-FR" dirty="0">
                        <a:latin typeface="+mj-lt"/>
                      </a:endParaRPr>
                    </a:p>
                    <a:p>
                      <a:r>
                        <a:rPr lang="fr-FR" sz="2800" dirty="0" err="1">
                          <a:latin typeface="+mj-lt"/>
                        </a:rPr>
                        <a:t>Array</a:t>
                      </a:r>
                      <a:endParaRPr lang="fr-FR" sz="2800" dirty="0">
                        <a:latin typeface="+mj-lt"/>
                      </a:endParaRPr>
                    </a:p>
                    <a:p>
                      <a:endParaRPr lang="fr-FR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241621"/>
                  </a:ext>
                </a:extLst>
              </a:tr>
              <a:tr h="1181176">
                <a:tc>
                  <a:txBody>
                    <a:bodyPr/>
                    <a:lstStyle/>
                    <a:p>
                      <a:endParaRPr lang="fr-FR" sz="1800" dirty="0">
                        <a:latin typeface="+mj-lt"/>
                      </a:endParaRPr>
                    </a:p>
                    <a:p>
                      <a:r>
                        <a:rPr lang="fr-FR" sz="2800" dirty="0" err="1">
                          <a:latin typeface="+mj-lt"/>
                        </a:rPr>
                        <a:t>Integers</a:t>
                      </a:r>
                      <a:endParaRPr lang="fr-FR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5999747"/>
                  </a:ext>
                </a:extLst>
              </a:tr>
              <a:tr h="1740105">
                <a:tc>
                  <a:txBody>
                    <a:bodyPr/>
                    <a:lstStyle/>
                    <a:p>
                      <a:endParaRPr lang="fr-FR" sz="2800" dirty="0">
                        <a:latin typeface="+mj-lt"/>
                      </a:endParaRPr>
                    </a:p>
                    <a:p>
                      <a:r>
                        <a:rPr lang="fr-FR" sz="2800" dirty="0" err="1">
                          <a:latin typeface="+mj-lt"/>
                        </a:rPr>
                        <a:t>Linked</a:t>
                      </a:r>
                      <a:r>
                        <a:rPr lang="fr-FR" sz="2800" dirty="0">
                          <a:latin typeface="+mj-lt"/>
                        </a:rPr>
                        <a:t> List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8592485"/>
                  </a:ext>
                </a:extLst>
              </a:tr>
            </a:tbl>
          </a:graphicData>
        </a:graphic>
      </p:graphicFrame>
      <p:pic>
        <p:nvPicPr>
          <p:cNvPr id="39" name="Image 38">
            <a:extLst>
              <a:ext uri="{FF2B5EF4-FFF2-40B4-BE49-F238E27FC236}">
                <a16:creationId xmlns:a16="http://schemas.microsoft.com/office/drawing/2014/main" id="{100A14B6-B664-7D88-8645-E4907044BD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4885" y="4451781"/>
            <a:ext cx="4699000" cy="1104900"/>
          </a:xfrm>
          <a:prstGeom prst="rect">
            <a:avLst/>
          </a:prstGeom>
        </p:spPr>
      </p:pic>
      <p:pic>
        <p:nvPicPr>
          <p:cNvPr id="40" name="Image 39">
            <a:extLst>
              <a:ext uri="{FF2B5EF4-FFF2-40B4-BE49-F238E27FC236}">
                <a16:creationId xmlns:a16="http://schemas.microsoft.com/office/drawing/2014/main" id="{A484E984-F618-0BB0-0E04-4B8144A5FE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735" y="3052170"/>
            <a:ext cx="7099300" cy="889000"/>
          </a:xfrm>
          <a:prstGeom prst="rect">
            <a:avLst/>
          </a:prstGeom>
        </p:spPr>
      </p:pic>
      <p:pic>
        <p:nvPicPr>
          <p:cNvPr id="42" name="Image 41">
            <a:extLst>
              <a:ext uri="{FF2B5EF4-FFF2-40B4-BE49-F238E27FC236}">
                <a16:creationId xmlns:a16="http://schemas.microsoft.com/office/drawing/2014/main" id="{83EB0F70-8469-A02F-390C-0B24104556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369" y="6067292"/>
            <a:ext cx="7772400" cy="727427"/>
          </a:xfrm>
          <a:prstGeom prst="rect">
            <a:avLst/>
          </a:prstGeom>
        </p:spPr>
      </p:pic>
      <p:pic>
        <p:nvPicPr>
          <p:cNvPr id="46" name="Image 45">
            <a:extLst>
              <a:ext uri="{FF2B5EF4-FFF2-40B4-BE49-F238E27FC236}">
                <a16:creationId xmlns:a16="http://schemas.microsoft.com/office/drawing/2014/main" id="{CE30F6DB-9DD5-80C1-3360-88B1D67C775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190" y="7272420"/>
            <a:ext cx="7772400" cy="820765"/>
          </a:xfrm>
          <a:prstGeom prst="rect">
            <a:avLst/>
          </a:prstGeom>
        </p:spPr>
      </p:pic>
      <p:sp>
        <p:nvSpPr>
          <p:cNvPr id="4" name="Titre 1">
            <a:extLst>
              <a:ext uri="{FF2B5EF4-FFF2-40B4-BE49-F238E27FC236}">
                <a16:creationId xmlns:a16="http://schemas.microsoft.com/office/drawing/2014/main" id="{4E4BB780-E1D5-E826-EE66-9D6B5B5EFAF7}"/>
              </a:ext>
            </a:extLst>
          </p:cNvPr>
          <p:cNvSpPr txBox="1">
            <a:spLocks/>
          </p:cNvSpPr>
          <p:nvPr/>
        </p:nvSpPr>
        <p:spPr>
          <a:xfrm>
            <a:off x="476250" y="9156698"/>
            <a:ext cx="12052292" cy="458779"/>
          </a:xfrm>
          <a:prstGeom prst="rect">
            <a:avLst/>
          </a:prstGeom>
          <a:solidFill>
            <a:srgbClr val="2D3359"/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 fontScale="32500" lnSpcReduction="20000"/>
          </a:bodyPr>
          <a:lstStyle>
            <a:lvl1pPr marL="0" marR="0" indent="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solidFill>
                  <a:srgbClr val="EEA76F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1pPr>
            <a:lvl2pPr marL="0" marR="0" indent="22860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solidFill>
                  <a:srgbClr val="EEA76F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2pPr>
            <a:lvl3pPr marL="0" marR="0" indent="45720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solidFill>
                  <a:srgbClr val="EEA76F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3pPr>
            <a:lvl4pPr marL="0" marR="0" indent="68580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solidFill>
                  <a:srgbClr val="EEA76F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4pPr>
            <a:lvl5pPr marL="0" marR="0" indent="91440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solidFill>
                  <a:srgbClr val="EEA76F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5pPr>
            <a:lvl6pPr marL="0" marR="0" indent="114300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solidFill>
                  <a:srgbClr val="EEA76F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6pPr>
            <a:lvl7pPr marL="0" marR="0" indent="137160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solidFill>
                  <a:srgbClr val="EEA76F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7pPr>
            <a:lvl8pPr marL="0" marR="0" indent="160020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solidFill>
                  <a:srgbClr val="EEA76F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8pPr>
            <a:lvl9pPr marL="0" marR="0" indent="182880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solidFill>
                  <a:srgbClr val="EEA76F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9pPr>
          </a:lstStyle>
          <a:p>
            <a:pPr hangingPunct="1"/>
            <a:r>
              <a:rPr lang="fr-FR" dirty="0"/>
              <a:t>The </a:t>
            </a:r>
            <a:r>
              <a:rPr lang="fr-FR" dirty="0" err="1"/>
              <a:t>Graphical</a:t>
            </a:r>
            <a:r>
              <a:rPr lang="fr-FR" dirty="0"/>
              <a:t> Loop Invariant – Géraldine Brieven (</a:t>
            </a:r>
            <a:r>
              <a:rPr lang="fr-FR" dirty="0" err="1"/>
              <a:t>gbrieven@uliege.be</a:t>
            </a:r>
            <a:r>
              <a:rPr lang="fr-FR" dirty="0"/>
              <a:t>) </a:t>
            </a:r>
          </a:p>
        </p:txBody>
      </p:sp>
      <p:sp>
        <p:nvSpPr>
          <p:cNvPr id="5" name="Espace réservé du numéro de diapositive 2">
            <a:extLst>
              <a:ext uri="{FF2B5EF4-FFF2-40B4-BE49-F238E27FC236}">
                <a16:creationId xmlns:a16="http://schemas.microsoft.com/office/drawing/2014/main" id="{FBD1DC10-F5B8-223B-D3A7-9A4A56569EF2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2185642" y="9206792"/>
            <a:ext cx="342900" cy="358589"/>
          </a:xfrm>
        </p:spPr>
        <p:txBody>
          <a:bodyPr>
            <a:normAutofit lnSpcReduction="10000"/>
          </a:bodyPr>
          <a:lstStyle/>
          <a:p>
            <a:fld id="{86CB4B4D-7CA3-9044-876B-883B54F8677D}" type="slidenum">
              <a:rPr lang="fr-BE" smtClean="0"/>
              <a:t>13</a:t>
            </a:fld>
            <a:endParaRPr lang="fr-BE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9150BF6-B964-F347-5555-157EC2B71F8F}"/>
              </a:ext>
            </a:extLst>
          </p:cNvPr>
          <p:cNvSpPr/>
          <p:nvPr/>
        </p:nvSpPr>
        <p:spPr>
          <a:xfrm>
            <a:off x="1138720" y="2942608"/>
            <a:ext cx="10727360" cy="1332000"/>
          </a:xfrm>
          <a:prstGeom prst="rect">
            <a:avLst/>
          </a:prstGeom>
          <a:solidFill>
            <a:schemeClr val="bg1">
              <a:alpha val="91000"/>
            </a:schemeClr>
          </a:solidFill>
          <a:ln w="76200" cap="flat">
            <a:noFill/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D15A81D-D578-962E-CB5F-5B620DFF261B}"/>
              </a:ext>
            </a:extLst>
          </p:cNvPr>
          <p:cNvSpPr/>
          <p:nvPr/>
        </p:nvSpPr>
        <p:spPr>
          <a:xfrm>
            <a:off x="989775" y="5729525"/>
            <a:ext cx="10852939" cy="2988000"/>
          </a:xfrm>
          <a:prstGeom prst="rect">
            <a:avLst/>
          </a:prstGeom>
          <a:solidFill>
            <a:schemeClr val="bg1">
              <a:alpha val="91000"/>
            </a:schemeClr>
          </a:solidFill>
          <a:ln w="76200" cap="flat">
            <a:noFill/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8415227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BBBDF80-1CF3-C12F-B727-D75075AB4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Agenda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93ACE1E-9A89-DAE7-43F5-E3733E48FF33}"/>
              </a:ext>
            </a:extLst>
          </p:cNvPr>
          <p:cNvSpPr txBox="1"/>
          <p:nvPr/>
        </p:nvSpPr>
        <p:spPr>
          <a:xfrm>
            <a:off x="6270644" y="-2220910"/>
            <a:ext cx="102657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Times New Roman"/>
            </a:endParaRPr>
          </a:p>
        </p:txBody>
      </p:sp>
      <p:graphicFrame>
        <p:nvGraphicFramePr>
          <p:cNvPr id="4" name="Tableau 2">
            <a:extLst>
              <a:ext uri="{FF2B5EF4-FFF2-40B4-BE49-F238E27FC236}">
                <a16:creationId xmlns:a16="http://schemas.microsoft.com/office/drawing/2014/main" id="{7948E2A8-ECB8-0547-2BDC-7A8A8BD15C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06953779"/>
              </p:ext>
            </p:extLst>
          </p:nvPr>
        </p:nvGraphicFramePr>
        <p:xfrm>
          <a:off x="2050529" y="4802193"/>
          <a:ext cx="8793605" cy="520700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17587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87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87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87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5872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0700">
                <a:tc>
                  <a:txBody>
                    <a:bodyPr/>
                    <a:lstStyle/>
                    <a:p>
                      <a:pPr algn="ctr">
                        <a:tabLst>
                          <a:tab pos="914400" algn="l"/>
                        </a:tabLst>
                        <a:defRPr sz="28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lang="nl-BE" sz="2800" baseline="-5999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Section 1</a:t>
                      </a:r>
                      <a:endParaRPr sz="2800" baseline="-5999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l"/>
                        </a:tabLst>
                        <a:defRPr sz="28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lang="nl-BE" sz="2800" baseline="-5999" dirty="0">
                          <a:solidFill>
                            <a:schemeClr val="tx1"/>
                          </a:solidFill>
                        </a:rPr>
                        <a:t>Section 2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l"/>
                        </a:tabLst>
                        <a:defRPr sz="28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lang="nl-BE" sz="2800" baseline="-5999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Section 3</a:t>
                      </a:r>
                      <a:endParaRPr sz="2800" baseline="-5999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l"/>
                        </a:tabLst>
                        <a:defRPr sz="28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lang="nl-BE" sz="2800" baseline="-5999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Section 4</a:t>
                      </a:r>
                      <a:endParaRPr sz="2800" baseline="-5999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l"/>
                        </a:tabLst>
                        <a:defRPr sz="28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lang="nl-BE" sz="2800" baseline="-5999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Section 5</a:t>
                      </a:r>
                      <a:endParaRPr sz="2800" baseline="-5999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i0:">
            <a:extLst>
              <a:ext uri="{FF2B5EF4-FFF2-40B4-BE49-F238E27FC236}">
                <a16:creationId xmlns:a16="http://schemas.microsoft.com/office/drawing/2014/main" id="{220EFCEE-954D-0313-A6EE-27B084A9B792}"/>
              </a:ext>
            </a:extLst>
          </p:cNvPr>
          <p:cNvSpPr txBox="1"/>
          <p:nvPr/>
        </p:nvSpPr>
        <p:spPr>
          <a:xfrm>
            <a:off x="381000" y="4716259"/>
            <a:ext cx="1667123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ctr" defTabSz="584200">
              <a:defRPr sz="3600">
                <a:solidFill>
                  <a:srgbClr val="A9A9A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nl-BE" dirty="0"/>
              <a:t>Agenda</a:t>
            </a:r>
            <a:r>
              <a:rPr dirty="0"/>
              <a:t>:</a:t>
            </a:r>
          </a:p>
        </p:txBody>
      </p:sp>
      <p:cxnSp>
        <p:nvCxnSpPr>
          <p:cNvPr id="9" name="Connecteur en angle 8">
            <a:extLst>
              <a:ext uri="{FF2B5EF4-FFF2-40B4-BE49-F238E27FC236}">
                <a16:creationId xmlns:a16="http://schemas.microsoft.com/office/drawing/2014/main" id="{D3D53491-E2AE-91ED-5DBE-80ACCE3E4FB3}"/>
              </a:ext>
            </a:extLst>
          </p:cNvPr>
          <p:cNvCxnSpPr>
            <a:cxnSpLocks/>
          </p:cNvCxnSpPr>
          <p:nvPr/>
        </p:nvCxnSpPr>
        <p:spPr>
          <a:xfrm rot="10800000">
            <a:off x="2294154" y="3297737"/>
            <a:ext cx="2621008" cy="1636247"/>
          </a:xfrm>
          <a:prstGeom prst="bentConnector3">
            <a:avLst>
              <a:gd name="adj1" fmla="val -151"/>
            </a:avLst>
          </a:prstGeom>
          <a:noFill/>
          <a:ln w="38100" cap="flat">
            <a:solidFill>
              <a:schemeClr val="tx1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Connecteur en angle 12">
            <a:extLst>
              <a:ext uri="{FF2B5EF4-FFF2-40B4-BE49-F238E27FC236}">
                <a16:creationId xmlns:a16="http://schemas.microsoft.com/office/drawing/2014/main" id="{8B07DB89-B159-95A9-7084-86E672085184}"/>
              </a:ext>
            </a:extLst>
          </p:cNvPr>
          <p:cNvCxnSpPr>
            <a:cxnSpLocks/>
          </p:cNvCxnSpPr>
          <p:nvPr/>
        </p:nvCxnSpPr>
        <p:spPr>
          <a:xfrm rot="10800000">
            <a:off x="6289259" y="3305286"/>
            <a:ext cx="1995811" cy="1605048"/>
          </a:xfrm>
          <a:prstGeom prst="bentConnector3">
            <a:avLst>
              <a:gd name="adj1" fmla="val 658"/>
            </a:avLst>
          </a:prstGeom>
          <a:noFill/>
          <a:ln w="38100" cap="flat">
            <a:solidFill>
              <a:schemeClr val="bg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4" name="ZoneTexte 13">
            <a:extLst>
              <a:ext uri="{FF2B5EF4-FFF2-40B4-BE49-F238E27FC236}">
                <a16:creationId xmlns:a16="http://schemas.microsoft.com/office/drawing/2014/main" id="{F41E7686-1E6C-84EF-3CD9-AAF23B4F1627}"/>
              </a:ext>
            </a:extLst>
          </p:cNvPr>
          <p:cNvSpPr txBox="1"/>
          <p:nvPr/>
        </p:nvSpPr>
        <p:spPr>
          <a:xfrm>
            <a:off x="6266539" y="2721175"/>
            <a:ext cx="2039020" cy="10874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3200" b="0" i="0" u="none" strike="noStrike" cap="none" spc="0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Times New Roman"/>
              </a:rPr>
              <a:t>Preliminary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3200" b="0" i="0" u="none" strike="noStrike" cap="none" spc="0" normalizeH="0" baseline="0" dirty="0" err="1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Times New Roman"/>
              </a:rPr>
              <a:t>Results</a:t>
            </a:r>
            <a:endParaRPr kumimoji="0" lang="fr-FR" sz="3200" b="0" i="0" u="none" strike="noStrike" cap="none" spc="0" normalizeH="0" baseline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FillTx/>
              <a:latin typeface="+mj-lt"/>
              <a:ea typeface="+mj-ea"/>
              <a:cs typeface="+mj-cs"/>
              <a:sym typeface="Times New Roman"/>
            </a:endParaRPr>
          </a:p>
        </p:txBody>
      </p:sp>
      <p:cxnSp>
        <p:nvCxnSpPr>
          <p:cNvPr id="15" name="Connecteur en angle 14">
            <a:extLst>
              <a:ext uri="{FF2B5EF4-FFF2-40B4-BE49-F238E27FC236}">
                <a16:creationId xmlns:a16="http://schemas.microsoft.com/office/drawing/2014/main" id="{9A701B95-3373-797A-2EA5-DA74F94F29F9}"/>
              </a:ext>
            </a:extLst>
          </p:cNvPr>
          <p:cNvCxnSpPr>
            <a:cxnSpLocks/>
          </p:cNvCxnSpPr>
          <p:nvPr/>
        </p:nvCxnSpPr>
        <p:spPr>
          <a:xfrm rot="10800000" flipV="1">
            <a:off x="7308713" y="5259240"/>
            <a:ext cx="2820550" cy="1016239"/>
          </a:xfrm>
          <a:prstGeom prst="bentConnector3">
            <a:avLst>
              <a:gd name="adj1" fmla="val 686"/>
            </a:avLst>
          </a:prstGeom>
          <a:noFill/>
          <a:ln w="38100" cap="flat">
            <a:solidFill>
              <a:schemeClr val="bg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6" name="ZoneTexte 15">
            <a:extLst>
              <a:ext uri="{FF2B5EF4-FFF2-40B4-BE49-F238E27FC236}">
                <a16:creationId xmlns:a16="http://schemas.microsoft.com/office/drawing/2014/main" id="{E1A383E0-DBEA-B84A-836E-FD6931422A72}"/>
              </a:ext>
            </a:extLst>
          </p:cNvPr>
          <p:cNvSpPr txBox="1"/>
          <p:nvPr/>
        </p:nvSpPr>
        <p:spPr>
          <a:xfrm>
            <a:off x="7394345" y="5666296"/>
            <a:ext cx="2771593" cy="10874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3200" b="0" i="0" u="none" strike="noStrike" cap="none" spc="0" normalizeH="0" baseline="0" dirty="0" err="1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Times New Roman"/>
              </a:rPr>
              <a:t>Further</a:t>
            </a:r>
            <a:r>
              <a:rPr kumimoji="0" lang="fr-FR" sz="3200" b="0" i="0" u="none" strike="noStrike" cap="none" spc="0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Times New Roman"/>
              </a:rPr>
              <a:t> </a:t>
            </a:r>
            <a:r>
              <a:rPr kumimoji="0" lang="fr-FR" sz="3200" b="0" i="0" u="none" strike="noStrike" cap="none" spc="0" normalizeH="0" baseline="0" dirty="0" err="1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Times New Roman"/>
              </a:rPr>
              <a:t>work</a:t>
            </a:r>
            <a:r>
              <a:rPr kumimoji="0" lang="fr-FR" sz="3200" b="0" i="0" u="none" strike="noStrike" cap="none" spc="0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Times New Roman"/>
              </a:rPr>
              <a:t> 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3200" b="0" i="0" u="none" strike="noStrike" cap="none" spc="0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Times New Roman"/>
              </a:rPr>
              <a:t>and Conclusion </a:t>
            </a:r>
          </a:p>
        </p:txBody>
      </p:sp>
      <p:cxnSp>
        <p:nvCxnSpPr>
          <p:cNvPr id="17" name="Connecteur en angle 16">
            <a:extLst>
              <a:ext uri="{FF2B5EF4-FFF2-40B4-BE49-F238E27FC236}">
                <a16:creationId xmlns:a16="http://schemas.microsoft.com/office/drawing/2014/main" id="{B7730FED-77AF-5934-6C47-448D42A2465D}"/>
              </a:ext>
            </a:extLst>
          </p:cNvPr>
          <p:cNvCxnSpPr>
            <a:cxnSpLocks/>
          </p:cNvCxnSpPr>
          <p:nvPr/>
        </p:nvCxnSpPr>
        <p:spPr>
          <a:xfrm>
            <a:off x="2518592" y="5212708"/>
            <a:ext cx="1881246" cy="1129518"/>
          </a:xfrm>
          <a:prstGeom prst="bentConnector3">
            <a:avLst>
              <a:gd name="adj1" fmla="val -125"/>
            </a:avLst>
          </a:prstGeom>
          <a:noFill/>
          <a:ln w="38100" cap="flat">
            <a:solidFill>
              <a:schemeClr val="bg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8" name="ZoneTexte 17">
            <a:extLst>
              <a:ext uri="{FF2B5EF4-FFF2-40B4-BE49-F238E27FC236}">
                <a16:creationId xmlns:a16="http://schemas.microsoft.com/office/drawing/2014/main" id="{16D17A9D-AD07-B630-C9F2-0D1ADE94AE15}"/>
              </a:ext>
            </a:extLst>
          </p:cNvPr>
          <p:cNvSpPr txBox="1"/>
          <p:nvPr/>
        </p:nvSpPr>
        <p:spPr>
          <a:xfrm>
            <a:off x="1968112" y="6300739"/>
            <a:ext cx="2947050" cy="10874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3200" b="0" i="0" u="none" strike="noStrike" cap="none" spc="0" normalizeH="0" baseline="0" dirty="0" err="1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Times New Roman"/>
              </a:rPr>
              <a:t>Graphical</a:t>
            </a:r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 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3200" b="0" i="0" u="none" strike="noStrike" cap="none" spc="0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Times New Roman"/>
              </a:rPr>
              <a:t>Loop Invariant</a:t>
            </a:r>
          </a:p>
        </p:txBody>
      </p:sp>
      <p:cxnSp>
        <p:nvCxnSpPr>
          <p:cNvPr id="19" name="Connecteur en angle 18">
            <a:extLst>
              <a:ext uri="{FF2B5EF4-FFF2-40B4-BE49-F238E27FC236}">
                <a16:creationId xmlns:a16="http://schemas.microsoft.com/office/drawing/2014/main" id="{7F1F1FE6-3FC9-EEEA-9B89-56B89C877CE8}"/>
              </a:ext>
            </a:extLst>
          </p:cNvPr>
          <p:cNvCxnSpPr>
            <a:cxnSpLocks/>
          </p:cNvCxnSpPr>
          <p:nvPr/>
        </p:nvCxnSpPr>
        <p:spPr>
          <a:xfrm rot="10800000" flipV="1">
            <a:off x="5226076" y="5232605"/>
            <a:ext cx="1647165" cy="1075377"/>
          </a:xfrm>
          <a:prstGeom prst="bentConnector3">
            <a:avLst>
              <a:gd name="adj1" fmla="val 963"/>
            </a:avLst>
          </a:prstGeom>
          <a:noFill/>
          <a:ln w="38100" cap="flat">
            <a:solidFill>
              <a:schemeClr val="bg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0" name="ZoneTexte 19">
            <a:extLst>
              <a:ext uri="{FF2B5EF4-FFF2-40B4-BE49-F238E27FC236}">
                <a16:creationId xmlns:a16="http://schemas.microsoft.com/office/drawing/2014/main" id="{8D310C68-0727-D58D-84D4-AE24BDA0024D}"/>
              </a:ext>
            </a:extLst>
          </p:cNvPr>
          <p:cNvSpPr txBox="1"/>
          <p:nvPr/>
        </p:nvSpPr>
        <p:spPr>
          <a:xfrm>
            <a:off x="5187236" y="5743546"/>
            <a:ext cx="1686359" cy="10874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3200" b="0" i="0" u="none" strike="noStrike" cap="none" spc="0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Times New Roman"/>
              </a:rPr>
              <a:t>Learning 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3200" b="0" i="0" u="none" strike="noStrike" cap="none" spc="0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Times New Roman"/>
              </a:rPr>
              <a:t>Tools</a:t>
            </a:r>
          </a:p>
        </p:txBody>
      </p:sp>
      <p:sp>
        <p:nvSpPr>
          <p:cNvPr id="6" name="Ligne">
            <a:extLst>
              <a:ext uri="{FF2B5EF4-FFF2-40B4-BE49-F238E27FC236}">
                <a16:creationId xmlns:a16="http://schemas.microsoft.com/office/drawing/2014/main" id="{F9193676-7C7E-3431-C531-1EFE310D12B8}"/>
              </a:ext>
            </a:extLst>
          </p:cNvPr>
          <p:cNvSpPr/>
          <p:nvPr/>
        </p:nvSpPr>
        <p:spPr>
          <a:xfrm flipV="1">
            <a:off x="2043935" y="4307822"/>
            <a:ext cx="1" cy="1229623"/>
          </a:xfrm>
          <a:prstGeom prst="line">
            <a:avLst/>
          </a:prstGeom>
          <a:ln w="50800">
            <a:solidFill>
              <a:srgbClr val="F74AFF"/>
            </a:solidFill>
            <a:miter lim="400000"/>
          </a:ln>
        </p:spPr>
        <p:txBody>
          <a:bodyPr lIns="0" tIns="0" rIns="0" bIns="0"/>
          <a:lstStyle/>
          <a:p>
            <a:pPr algn="ctr"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dirty="0"/>
          </a:p>
        </p:txBody>
      </p:sp>
      <p:sp>
        <p:nvSpPr>
          <p:cNvPr id="8" name="0">
            <a:extLst>
              <a:ext uri="{FF2B5EF4-FFF2-40B4-BE49-F238E27FC236}">
                <a16:creationId xmlns:a16="http://schemas.microsoft.com/office/drawing/2014/main" id="{224FC3D8-46CF-B3EE-7B63-D74347D3B2A4}"/>
              </a:ext>
            </a:extLst>
          </p:cNvPr>
          <p:cNvSpPr txBox="1"/>
          <p:nvPr/>
        </p:nvSpPr>
        <p:spPr>
          <a:xfrm>
            <a:off x="2078853" y="4207979"/>
            <a:ext cx="1401025" cy="5180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584200">
              <a:defRPr sz="2700">
                <a:solidFill>
                  <a:srgbClr val="E458F7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nl-BE" dirty="0"/>
              <a:t>Section 1</a:t>
            </a:r>
            <a:endParaRPr dirty="0"/>
          </a:p>
        </p:txBody>
      </p:sp>
      <p:sp>
        <p:nvSpPr>
          <p:cNvPr id="11" name="Ligne">
            <a:extLst>
              <a:ext uri="{FF2B5EF4-FFF2-40B4-BE49-F238E27FC236}">
                <a16:creationId xmlns:a16="http://schemas.microsoft.com/office/drawing/2014/main" id="{81CC1347-5CA0-8A45-4B6B-10C580D588A9}"/>
              </a:ext>
            </a:extLst>
          </p:cNvPr>
          <p:cNvSpPr/>
          <p:nvPr/>
        </p:nvSpPr>
        <p:spPr>
          <a:xfrm flipV="1">
            <a:off x="3803770" y="3796195"/>
            <a:ext cx="9129" cy="2150993"/>
          </a:xfrm>
          <a:prstGeom prst="line">
            <a:avLst/>
          </a:prstGeom>
          <a:ln w="50800">
            <a:solidFill>
              <a:srgbClr val="FF2600"/>
            </a:solidFill>
            <a:miter lim="400000"/>
          </a:ln>
        </p:spPr>
        <p:txBody>
          <a:bodyPr lIns="0" tIns="0" rIns="0" bIns="0"/>
          <a:lstStyle/>
          <a:p>
            <a:pPr algn="ctr"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F29BFBC0-A255-95BB-F757-29359A83B0C4}"/>
              </a:ext>
            </a:extLst>
          </p:cNvPr>
          <p:cNvSpPr txBox="1"/>
          <p:nvPr/>
        </p:nvSpPr>
        <p:spPr>
          <a:xfrm>
            <a:off x="3791070" y="3670304"/>
            <a:ext cx="1083424" cy="4770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fr-BE" sz="2500" dirty="0" err="1">
                <a:solidFill>
                  <a:srgbClr val="808004"/>
                </a:solidFill>
                <a:latin typeface="Times New Roman" panose="02020603050405020304" pitchFamily="18" charset="0"/>
              </a:rPr>
              <a:t>s_curr</a:t>
            </a:r>
            <a:endParaRPr lang="fr-BE" sz="2500" dirty="0">
              <a:solidFill>
                <a:srgbClr val="808004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33" name="nb_chiffres">
            <a:extLst>
              <a:ext uri="{FF2B5EF4-FFF2-40B4-BE49-F238E27FC236}">
                <a16:creationId xmlns:a16="http://schemas.microsoft.com/office/drawing/2014/main" id="{19C36CDA-47E2-86D2-F338-14914953CBED}"/>
              </a:ext>
            </a:extLst>
          </p:cNvPr>
          <p:cNvSpPr txBox="1"/>
          <p:nvPr/>
        </p:nvSpPr>
        <p:spPr>
          <a:xfrm>
            <a:off x="10919593" y="4209260"/>
            <a:ext cx="1447511" cy="533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584200">
              <a:defRPr sz="2000">
                <a:solidFill>
                  <a:srgbClr val="F7960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nl-BE" sz="2800" dirty="0"/>
              <a:t>Section 6</a:t>
            </a:r>
            <a:endParaRPr sz="2800" dirty="0"/>
          </a:p>
        </p:txBody>
      </p:sp>
      <p:sp>
        <p:nvSpPr>
          <p:cNvPr id="34" name="Ligne">
            <a:extLst>
              <a:ext uri="{FF2B5EF4-FFF2-40B4-BE49-F238E27FC236}">
                <a16:creationId xmlns:a16="http://schemas.microsoft.com/office/drawing/2014/main" id="{0656010F-8946-F15C-1AC5-B6AFFE85DF5B}"/>
              </a:ext>
            </a:extLst>
          </p:cNvPr>
          <p:cNvSpPr/>
          <p:nvPr/>
        </p:nvSpPr>
        <p:spPr>
          <a:xfrm flipV="1">
            <a:off x="10847072" y="4383564"/>
            <a:ext cx="1" cy="1229623"/>
          </a:xfrm>
          <a:prstGeom prst="line">
            <a:avLst/>
          </a:prstGeom>
          <a:ln w="50800">
            <a:solidFill>
              <a:srgbClr val="F79605"/>
            </a:solidFill>
            <a:miter lim="400000"/>
          </a:ln>
        </p:spPr>
        <p:txBody>
          <a:bodyPr lIns="0" tIns="0" rIns="0" bIns="0"/>
          <a:lstStyle/>
          <a:p>
            <a:pPr algn="ctr"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36" name="Ligne">
            <a:extLst>
              <a:ext uri="{FF2B5EF4-FFF2-40B4-BE49-F238E27FC236}">
                <a16:creationId xmlns:a16="http://schemas.microsoft.com/office/drawing/2014/main" id="{A06A4989-2609-55E3-413C-C6265F0A7FCA}"/>
              </a:ext>
            </a:extLst>
          </p:cNvPr>
          <p:cNvSpPr/>
          <p:nvPr/>
        </p:nvSpPr>
        <p:spPr>
          <a:xfrm>
            <a:off x="2074415" y="7898882"/>
            <a:ext cx="1713525" cy="4155"/>
          </a:xfrm>
          <a:prstGeom prst="line">
            <a:avLst/>
          </a:prstGeom>
          <a:ln w="38100">
            <a:solidFill>
              <a:srgbClr val="2333FF"/>
            </a:solidFill>
            <a:miter lim="400000"/>
            <a:headEnd type="triangle"/>
            <a:tailEnd type="triangle"/>
          </a:ln>
        </p:spPr>
        <p:txBody>
          <a:bodyPr lIns="0" tIns="0" rIns="0" bIns="0"/>
          <a:lstStyle/>
          <a:p>
            <a:pPr algn="ctr"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dirty="0"/>
          </a:p>
        </p:txBody>
      </p:sp>
      <p:sp>
        <p:nvSpPr>
          <p:cNvPr id="37" name="Chiffres qui, joins aux chiffres de droite, forment un nombre premier">
            <a:extLst>
              <a:ext uri="{FF2B5EF4-FFF2-40B4-BE49-F238E27FC236}">
                <a16:creationId xmlns:a16="http://schemas.microsoft.com/office/drawing/2014/main" id="{67A43B49-F4AD-11FB-2552-26C8B9A1B073}"/>
              </a:ext>
            </a:extLst>
          </p:cNvPr>
          <p:cNvSpPr txBox="1"/>
          <p:nvPr/>
        </p:nvSpPr>
        <p:spPr>
          <a:xfrm>
            <a:off x="2048645" y="7898882"/>
            <a:ext cx="1705280" cy="1087477"/>
          </a:xfrm>
          <a:prstGeom prst="rect">
            <a:avLst/>
          </a:prstGeom>
          <a:noFill/>
          <a:ln w="12700">
            <a:noFill/>
            <a:miter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ctr">
              <a:defRPr>
                <a:solidFill>
                  <a:srgbClr val="2333FF"/>
                </a:solidFill>
              </a:defRPr>
            </a:lvl1pPr>
          </a:lstStyle>
          <a:p>
            <a:r>
              <a:rPr lang="nl-BE" dirty="0"/>
              <a:t>Already </a:t>
            </a:r>
          </a:p>
          <a:p>
            <a:r>
              <a:rPr lang="nl-BE" dirty="0"/>
              <a:t>discussed</a:t>
            </a:r>
            <a:endParaRPr dirty="0"/>
          </a:p>
        </p:txBody>
      </p:sp>
      <p:sp>
        <p:nvSpPr>
          <p:cNvPr id="40" name="Ligne">
            <a:extLst>
              <a:ext uri="{FF2B5EF4-FFF2-40B4-BE49-F238E27FC236}">
                <a16:creationId xmlns:a16="http://schemas.microsoft.com/office/drawing/2014/main" id="{784B08E5-3A52-C6C1-462F-56C680B26309}"/>
              </a:ext>
            </a:extLst>
          </p:cNvPr>
          <p:cNvSpPr/>
          <p:nvPr/>
        </p:nvSpPr>
        <p:spPr>
          <a:xfrm flipV="1">
            <a:off x="3916507" y="7898881"/>
            <a:ext cx="6908974" cy="4156"/>
          </a:xfrm>
          <a:prstGeom prst="line">
            <a:avLst/>
          </a:prstGeom>
          <a:ln w="38100">
            <a:solidFill>
              <a:srgbClr val="288F00"/>
            </a:solidFill>
            <a:miter lim="400000"/>
            <a:headEnd type="triangle"/>
            <a:tailEnd type="triangle"/>
          </a:ln>
        </p:spPr>
        <p:txBody>
          <a:bodyPr lIns="0" tIns="0" rIns="0" bIns="0"/>
          <a:lstStyle/>
          <a:p>
            <a:pPr algn="ctr"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46" name="Chiffres qui, joins aux chiffres de droite, forment un nombre premier">
            <a:extLst>
              <a:ext uri="{FF2B5EF4-FFF2-40B4-BE49-F238E27FC236}">
                <a16:creationId xmlns:a16="http://schemas.microsoft.com/office/drawing/2014/main" id="{DA79E124-0A1A-2ADA-9871-415D9D0CC813}"/>
              </a:ext>
            </a:extLst>
          </p:cNvPr>
          <p:cNvSpPr txBox="1"/>
          <p:nvPr/>
        </p:nvSpPr>
        <p:spPr>
          <a:xfrm>
            <a:off x="5590444" y="7950304"/>
            <a:ext cx="3635050" cy="595035"/>
          </a:xfrm>
          <a:prstGeom prst="rect">
            <a:avLst/>
          </a:prstGeom>
          <a:noFill/>
          <a:ln w="12700">
            <a:noFill/>
            <a:miter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ctr">
              <a:defRPr>
                <a:solidFill>
                  <a:srgbClr val="2333FF"/>
                </a:solidFill>
              </a:defRPr>
            </a:lvl1pPr>
          </a:lstStyle>
          <a:p>
            <a:r>
              <a:rPr lang="nl-BE" dirty="0">
                <a:solidFill>
                  <a:srgbClr val="288F00"/>
                </a:solidFill>
              </a:rPr>
              <a:t>To be discussed</a:t>
            </a:r>
            <a:endParaRPr dirty="0">
              <a:solidFill>
                <a:srgbClr val="288F00"/>
              </a:solidFill>
            </a:endParaRPr>
          </a:p>
        </p:txBody>
      </p:sp>
      <p:sp>
        <p:nvSpPr>
          <p:cNvPr id="21" name="Titre 1">
            <a:extLst>
              <a:ext uri="{FF2B5EF4-FFF2-40B4-BE49-F238E27FC236}">
                <a16:creationId xmlns:a16="http://schemas.microsoft.com/office/drawing/2014/main" id="{34531562-2216-5767-9315-0FE0003A77AE}"/>
              </a:ext>
            </a:extLst>
          </p:cNvPr>
          <p:cNvSpPr txBox="1">
            <a:spLocks/>
          </p:cNvSpPr>
          <p:nvPr/>
        </p:nvSpPr>
        <p:spPr>
          <a:xfrm>
            <a:off x="476250" y="9156698"/>
            <a:ext cx="12052292" cy="458779"/>
          </a:xfrm>
          <a:prstGeom prst="rect">
            <a:avLst/>
          </a:prstGeom>
          <a:solidFill>
            <a:srgbClr val="2D3359"/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 fontScale="32500" lnSpcReduction="20000"/>
          </a:bodyPr>
          <a:lstStyle>
            <a:lvl1pPr marL="0" marR="0" indent="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solidFill>
                  <a:srgbClr val="EEA76F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1pPr>
            <a:lvl2pPr marL="0" marR="0" indent="22860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solidFill>
                  <a:srgbClr val="EEA76F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2pPr>
            <a:lvl3pPr marL="0" marR="0" indent="45720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solidFill>
                  <a:srgbClr val="EEA76F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3pPr>
            <a:lvl4pPr marL="0" marR="0" indent="68580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solidFill>
                  <a:srgbClr val="EEA76F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4pPr>
            <a:lvl5pPr marL="0" marR="0" indent="91440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solidFill>
                  <a:srgbClr val="EEA76F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5pPr>
            <a:lvl6pPr marL="0" marR="0" indent="114300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solidFill>
                  <a:srgbClr val="EEA76F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6pPr>
            <a:lvl7pPr marL="0" marR="0" indent="137160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solidFill>
                  <a:srgbClr val="EEA76F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7pPr>
            <a:lvl8pPr marL="0" marR="0" indent="160020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solidFill>
                  <a:srgbClr val="EEA76F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8pPr>
            <a:lvl9pPr marL="0" marR="0" indent="182880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solidFill>
                  <a:srgbClr val="EEA76F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9pPr>
          </a:lstStyle>
          <a:p>
            <a:pPr hangingPunct="1"/>
            <a:r>
              <a:rPr lang="fr-FR" dirty="0"/>
              <a:t>The </a:t>
            </a:r>
            <a:r>
              <a:rPr lang="fr-FR" dirty="0" err="1"/>
              <a:t>Graphical</a:t>
            </a:r>
            <a:r>
              <a:rPr lang="fr-FR" dirty="0"/>
              <a:t> Loop Invariant – Géraldine Brieven (</a:t>
            </a:r>
            <a:r>
              <a:rPr lang="fr-FR" dirty="0" err="1"/>
              <a:t>gbrieven@uliege.be</a:t>
            </a:r>
            <a:r>
              <a:rPr lang="fr-FR" dirty="0"/>
              <a:t>) </a:t>
            </a:r>
          </a:p>
        </p:txBody>
      </p:sp>
      <p:sp>
        <p:nvSpPr>
          <p:cNvPr id="22" name="Espace réservé du numéro de diapositive 11">
            <a:extLst>
              <a:ext uri="{FF2B5EF4-FFF2-40B4-BE49-F238E27FC236}">
                <a16:creationId xmlns:a16="http://schemas.microsoft.com/office/drawing/2014/main" id="{3CCB5D1F-828F-EA45-3149-F99C6CFEB8F9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2176604" y="9240071"/>
            <a:ext cx="342900" cy="358589"/>
          </a:xfrm>
        </p:spPr>
        <p:txBody>
          <a:bodyPr>
            <a:normAutofit lnSpcReduction="10000"/>
          </a:bodyPr>
          <a:lstStyle/>
          <a:p>
            <a:fld id="{86CB4B4D-7CA3-9044-876B-883B54F8677D}" type="slidenum">
              <a:rPr lang="fr-BE" smtClean="0"/>
              <a:t>14</a:t>
            </a:fld>
            <a:endParaRPr lang="fr-BE"/>
          </a:p>
        </p:txBody>
      </p:sp>
      <p:sp>
        <p:nvSpPr>
          <p:cNvPr id="24" name="Ligne">
            <a:extLst>
              <a:ext uri="{FF2B5EF4-FFF2-40B4-BE49-F238E27FC236}">
                <a16:creationId xmlns:a16="http://schemas.microsoft.com/office/drawing/2014/main" id="{92E5D280-BCC2-8BD1-9C57-19F205B53F86}"/>
              </a:ext>
            </a:extLst>
          </p:cNvPr>
          <p:cNvSpPr/>
          <p:nvPr/>
        </p:nvSpPr>
        <p:spPr>
          <a:xfrm flipV="1">
            <a:off x="2058170" y="2085566"/>
            <a:ext cx="8813030" cy="11303"/>
          </a:xfrm>
          <a:prstGeom prst="line">
            <a:avLst/>
          </a:prstGeom>
          <a:ln w="38100">
            <a:solidFill>
              <a:srgbClr val="0096FF"/>
            </a:solidFill>
            <a:miter lim="400000"/>
            <a:headEnd type="triangle"/>
            <a:tailEnd type="triangle"/>
          </a:ln>
        </p:spPr>
        <p:txBody>
          <a:bodyPr lIns="0" tIns="0" rIns="0" bIns="0"/>
          <a:lstStyle/>
          <a:p>
            <a:pPr algn="ctr"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25" name="Chiffres qui, joins aux chiffres de droite, forment un nombre premier">
            <a:extLst>
              <a:ext uri="{FF2B5EF4-FFF2-40B4-BE49-F238E27FC236}">
                <a16:creationId xmlns:a16="http://schemas.microsoft.com/office/drawing/2014/main" id="{B42FB13F-B83B-47A2-BF0F-A34C1C7835B0}"/>
              </a:ext>
            </a:extLst>
          </p:cNvPr>
          <p:cNvSpPr txBox="1"/>
          <p:nvPr/>
        </p:nvSpPr>
        <p:spPr>
          <a:xfrm>
            <a:off x="5174153" y="1509587"/>
            <a:ext cx="2409481" cy="595035"/>
          </a:xfrm>
          <a:prstGeom prst="rect">
            <a:avLst/>
          </a:prstGeom>
          <a:noFill/>
          <a:ln w="12700">
            <a:noFill/>
            <a:miter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ctr">
              <a:defRPr>
                <a:solidFill>
                  <a:srgbClr val="2333FF"/>
                </a:solidFill>
              </a:defRPr>
            </a:lvl1pPr>
          </a:lstStyle>
          <a:p>
            <a:r>
              <a:rPr lang="nl-BE" dirty="0">
                <a:solidFill>
                  <a:srgbClr val="0096FF"/>
                </a:solidFill>
              </a:rPr>
              <a:t>Not modified</a:t>
            </a:r>
            <a:endParaRPr dirty="0">
              <a:solidFill>
                <a:srgbClr val="0096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Rectangle aux angles arrondis">
            <a:extLst>
              <a:ext uri="{FF2B5EF4-FFF2-40B4-BE49-F238E27FC236}">
                <a16:creationId xmlns:a16="http://schemas.microsoft.com/office/drawing/2014/main" id="{FA0252AF-FCA2-00E0-C81B-1BF074FAEA28}"/>
              </a:ext>
            </a:extLst>
          </p:cNvPr>
          <p:cNvSpPr/>
          <p:nvPr/>
        </p:nvSpPr>
        <p:spPr>
          <a:xfrm>
            <a:off x="10953161" y="6460959"/>
            <a:ext cx="1575381" cy="2618354"/>
          </a:xfrm>
          <a:prstGeom prst="roundRect">
            <a:avLst>
              <a:gd name="adj" fmla="val 12092"/>
            </a:avLst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  <a:endParaRPr/>
          </a:p>
        </p:txBody>
      </p:sp>
      <p:sp>
        <p:nvSpPr>
          <p:cNvPr id="12" name="Légende:…">
            <a:extLst>
              <a:ext uri="{FF2B5EF4-FFF2-40B4-BE49-F238E27FC236}">
                <a16:creationId xmlns:a16="http://schemas.microsoft.com/office/drawing/2014/main" id="{78B3BB10-6C6C-A9FB-0B7A-B9722699A12E}"/>
              </a:ext>
            </a:extLst>
          </p:cNvPr>
          <p:cNvSpPr txBox="1"/>
          <p:nvPr/>
        </p:nvSpPr>
        <p:spPr>
          <a:xfrm>
            <a:off x="11098410" y="6426178"/>
            <a:ext cx="1259960" cy="26879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2400"/>
            </a:pPr>
            <a:r>
              <a:rPr lang="nl-BE" dirty="0"/>
              <a:t>Legend :</a:t>
            </a:r>
            <a:endParaRPr dirty="0"/>
          </a:p>
          <a:p>
            <a:pPr lvl="1" algn="l">
              <a:defRPr sz="2400">
                <a:solidFill>
                  <a:srgbClr val="A9A9A9"/>
                </a:solidFill>
              </a:defRPr>
            </a:pPr>
            <a:r>
              <a:rPr dirty="0"/>
              <a:t>R</a:t>
            </a:r>
            <a:r>
              <a:rPr lang="nl-BE" dirty="0"/>
              <a:t>u</a:t>
            </a:r>
            <a:r>
              <a:rPr dirty="0"/>
              <a:t>le 1</a:t>
            </a:r>
          </a:p>
          <a:p>
            <a:pPr lvl="1" algn="l">
              <a:defRPr sz="2400"/>
            </a:pPr>
            <a:r>
              <a:rPr dirty="0">
                <a:solidFill>
                  <a:srgbClr val="FF9300"/>
                </a:solidFill>
              </a:rPr>
              <a:t>R</a:t>
            </a:r>
            <a:r>
              <a:rPr lang="nl-BE" dirty="0">
                <a:solidFill>
                  <a:srgbClr val="FF9300"/>
                </a:solidFill>
              </a:rPr>
              <a:t>u</a:t>
            </a:r>
            <a:r>
              <a:rPr dirty="0">
                <a:solidFill>
                  <a:srgbClr val="FF40FF"/>
                </a:solidFill>
              </a:rPr>
              <a:t>le</a:t>
            </a:r>
            <a:r>
              <a:rPr dirty="0"/>
              <a:t> </a:t>
            </a:r>
            <a:r>
              <a:rPr dirty="0">
                <a:solidFill>
                  <a:srgbClr val="941751"/>
                </a:solidFill>
              </a:rPr>
              <a:t>2</a:t>
            </a:r>
          </a:p>
          <a:p>
            <a:pPr lvl="1" algn="l">
              <a:defRPr sz="2400">
                <a:solidFill>
                  <a:srgbClr val="FF2600"/>
                </a:solidFill>
              </a:defRPr>
            </a:pPr>
            <a:r>
              <a:rPr dirty="0"/>
              <a:t>R</a:t>
            </a:r>
            <a:r>
              <a:rPr lang="nl-BE" dirty="0"/>
              <a:t>u</a:t>
            </a:r>
            <a:r>
              <a:rPr dirty="0"/>
              <a:t>le 3</a:t>
            </a:r>
          </a:p>
          <a:p>
            <a:pPr lvl="1" algn="l">
              <a:defRPr sz="2400">
                <a:solidFill>
                  <a:srgbClr val="929000"/>
                </a:solidFill>
              </a:defRPr>
            </a:pPr>
            <a:r>
              <a:rPr dirty="0"/>
              <a:t>R</a:t>
            </a:r>
            <a:r>
              <a:rPr lang="nl-BE" dirty="0"/>
              <a:t>u</a:t>
            </a:r>
            <a:r>
              <a:rPr dirty="0"/>
              <a:t>le 4</a:t>
            </a:r>
          </a:p>
          <a:p>
            <a:pPr lvl="1" algn="l">
              <a:defRPr sz="2400">
                <a:solidFill>
                  <a:srgbClr val="0433FF"/>
                </a:solidFill>
              </a:defRPr>
            </a:pPr>
            <a:r>
              <a:rPr dirty="0"/>
              <a:t>R</a:t>
            </a:r>
            <a:r>
              <a:rPr lang="nl-BE" dirty="0"/>
              <a:t>u</a:t>
            </a:r>
            <a:r>
              <a:rPr dirty="0"/>
              <a:t>le 5</a:t>
            </a:r>
          </a:p>
          <a:p>
            <a:pPr lvl="1" algn="l">
              <a:defRPr sz="2400">
                <a:solidFill>
                  <a:srgbClr val="008F00"/>
                </a:solidFill>
              </a:defRPr>
            </a:pPr>
            <a:r>
              <a:rPr dirty="0"/>
              <a:t>R</a:t>
            </a:r>
            <a:r>
              <a:rPr lang="nl-BE" dirty="0"/>
              <a:t>u</a:t>
            </a:r>
            <a:r>
              <a:rPr dirty="0"/>
              <a:t>le 6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96AB1178-B696-AA82-52D9-18E8340BABA2}"/>
              </a:ext>
            </a:extLst>
          </p:cNvPr>
          <p:cNvSpPr txBox="1"/>
          <p:nvPr/>
        </p:nvSpPr>
        <p:spPr>
          <a:xfrm>
            <a:off x="2440495" y="2745316"/>
            <a:ext cx="2451562" cy="10874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32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Times New Roman"/>
              </a:rPr>
              <a:t>Fro</a:t>
            </a:r>
            <a:r>
              <a:rPr lang="fr-FR" dirty="0" err="1"/>
              <a:t>m</a:t>
            </a:r>
            <a:r>
              <a:rPr lang="fr-FR" dirty="0"/>
              <a:t> the GLI to the code</a:t>
            </a:r>
            <a:endParaRPr kumimoji="0" lang="fr-FR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4387637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1" grpId="0" animBg="1"/>
      <p:bldP spid="32" grpId="0"/>
      <p:bldP spid="33" grpId="0" animBg="1"/>
      <p:bldP spid="34" grpId="0" animBg="1"/>
      <p:bldP spid="36" grpId="0" animBg="1"/>
      <p:bldP spid="37" grpId="0"/>
      <p:bldP spid="40" grpId="0" animBg="1"/>
      <p:bldP spid="46" grpId="0"/>
      <p:bldP spid="24" grpId="0" animBg="1"/>
      <p:bldP spid="25" grpId="0"/>
      <p:bldP spid="7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E2E92F-4F31-3AC8-F476-FEB1600DA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250" y="418273"/>
            <a:ext cx="12052300" cy="1346200"/>
          </a:xfrm>
        </p:spPr>
        <p:txBody>
          <a:bodyPr>
            <a:normAutofit fontScale="90000"/>
          </a:bodyPr>
          <a:lstStyle/>
          <a:p>
            <a:r>
              <a:rPr lang="fr-FR" dirty="0" err="1"/>
              <a:t>Programming</a:t>
            </a:r>
            <a:r>
              <a:rPr lang="fr-FR" dirty="0"/>
              <a:t> </a:t>
            </a:r>
            <a:r>
              <a:rPr lang="fr-FR" dirty="0" err="1"/>
              <a:t>Methodology</a:t>
            </a:r>
            <a:endParaRPr lang="fr-FR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BC8C8A00-3FC3-0EA2-DEC5-5A735A614D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49" y="1918153"/>
            <a:ext cx="11840187" cy="7142460"/>
          </a:xfrm>
          <a:prstGeom prst="rect">
            <a:avLst/>
          </a:prstGeom>
        </p:spPr>
      </p:pic>
      <p:sp>
        <p:nvSpPr>
          <p:cNvPr id="4" name="Titre 1">
            <a:extLst>
              <a:ext uri="{FF2B5EF4-FFF2-40B4-BE49-F238E27FC236}">
                <a16:creationId xmlns:a16="http://schemas.microsoft.com/office/drawing/2014/main" id="{35A8CF31-E1CD-E5FB-ACAE-FEAFE81B1037}"/>
              </a:ext>
            </a:extLst>
          </p:cNvPr>
          <p:cNvSpPr txBox="1">
            <a:spLocks/>
          </p:cNvSpPr>
          <p:nvPr/>
        </p:nvSpPr>
        <p:spPr>
          <a:xfrm>
            <a:off x="476250" y="9156698"/>
            <a:ext cx="12052292" cy="458779"/>
          </a:xfrm>
          <a:prstGeom prst="rect">
            <a:avLst/>
          </a:prstGeom>
          <a:solidFill>
            <a:srgbClr val="2D3359"/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 fontScale="32500" lnSpcReduction="20000"/>
          </a:bodyPr>
          <a:lstStyle>
            <a:lvl1pPr marL="0" marR="0" indent="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solidFill>
                  <a:srgbClr val="EEA76F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1pPr>
            <a:lvl2pPr marL="0" marR="0" indent="22860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solidFill>
                  <a:srgbClr val="EEA76F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2pPr>
            <a:lvl3pPr marL="0" marR="0" indent="45720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solidFill>
                  <a:srgbClr val="EEA76F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3pPr>
            <a:lvl4pPr marL="0" marR="0" indent="68580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solidFill>
                  <a:srgbClr val="EEA76F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4pPr>
            <a:lvl5pPr marL="0" marR="0" indent="91440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solidFill>
                  <a:srgbClr val="EEA76F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5pPr>
            <a:lvl6pPr marL="0" marR="0" indent="114300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solidFill>
                  <a:srgbClr val="EEA76F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6pPr>
            <a:lvl7pPr marL="0" marR="0" indent="137160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solidFill>
                  <a:srgbClr val="EEA76F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7pPr>
            <a:lvl8pPr marL="0" marR="0" indent="160020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solidFill>
                  <a:srgbClr val="EEA76F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8pPr>
            <a:lvl9pPr marL="0" marR="0" indent="182880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solidFill>
                  <a:srgbClr val="EEA76F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9pPr>
          </a:lstStyle>
          <a:p>
            <a:pPr hangingPunct="1"/>
            <a:r>
              <a:rPr lang="fr-FR" dirty="0"/>
              <a:t>The </a:t>
            </a:r>
            <a:r>
              <a:rPr lang="fr-FR" dirty="0" err="1"/>
              <a:t>Graphical</a:t>
            </a:r>
            <a:r>
              <a:rPr lang="fr-FR" dirty="0"/>
              <a:t> Loop Invariant – Géraldine Brieven (</a:t>
            </a:r>
            <a:r>
              <a:rPr lang="fr-FR" dirty="0" err="1"/>
              <a:t>gbrieven@uliege.be</a:t>
            </a:r>
            <a:r>
              <a:rPr lang="fr-FR" dirty="0"/>
              <a:t>) </a:t>
            </a:r>
          </a:p>
        </p:txBody>
      </p:sp>
      <p:sp>
        <p:nvSpPr>
          <p:cNvPr id="5" name="Espace réservé du numéro de diapositive 2">
            <a:extLst>
              <a:ext uri="{FF2B5EF4-FFF2-40B4-BE49-F238E27FC236}">
                <a16:creationId xmlns:a16="http://schemas.microsoft.com/office/drawing/2014/main" id="{8A5D17C5-B12D-59BE-5F03-F3A4F105D24D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2176736" y="9214293"/>
            <a:ext cx="342900" cy="358589"/>
          </a:xfrm>
        </p:spPr>
        <p:txBody>
          <a:bodyPr>
            <a:normAutofit lnSpcReduction="10000"/>
          </a:bodyPr>
          <a:lstStyle/>
          <a:p>
            <a:fld id="{86CB4B4D-7CA3-9044-876B-883B54F8677D}" type="slidenum">
              <a:rPr lang="fr-BE" smtClean="0"/>
              <a:t>15</a:t>
            </a:fld>
            <a:endParaRPr lang="fr-BE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BD10A03-5D4D-EC9A-7455-FC7E1796CCAA}"/>
              </a:ext>
            </a:extLst>
          </p:cNvPr>
          <p:cNvSpPr/>
          <p:nvPr/>
        </p:nvSpPr>
        <p:spPr>
          <a:xfrm>
            <a:off x="798717" y="4320907"/>
            <a:ext cx="3967988" cy="2772000"/>
          </a:xfrm>
          <a:prstGeom prst="rect">
            <a:avLst/>
          </a:prstGeom>
          <a:solidFill>
            <a:schemeClr val="bg1">
              <a:alpha val="91000"/>
            </a:schemeClr>
          </a:solidFill>
          <a:ln w="76200" cap="flat">
            <a:noFill/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C5A0E82-013D-0B99-81EE-35A325642705}"/>
              </a:ext>
            </a:extLst>
          </p:cNvPr>
          <p:cNvSpPr/>
          <p:nvPr/>
        </p:nvSpPr>
        <p:spPr>
          <a:xfrm>
            <a:off x="8551648" y="5852557"/>
            <a:ext cx="3967988" cy="1692000"/>
          </a:xfrm>
          <a:prstGeom prst="rect">
            <a:avLst/>
          </a:prstGeom>
          <a:solidFill>
            <a:schemeClr val="bg1">
              <a:alpha val="91000"/>
            </a:schemeClr>
          </a:solidFill>
          <a:ln w="76200" cap="flat">
            <a:noFill/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7E6A5E5-FE24-B777-B53D-C01FC43A8AE9}"/>
              </a:ext>
            </a:extLst>
          </p:cNvPr>
          <p:cNvSpPr/>
          <p:nvPr/>
        </p:nvSpPr>
        <p:spPr>
          <a:xfrm>
            <a:off x="798882" y="2598585"/>
            <a:ext cx="3967988" cy="828000"/>
          </a:xfrm>
          <a:prstGeom prst="rect">
            <a:avLst/>
          </a:prstGeom>
          <a:solidFill>
            <a:schemeClr val="bg1">
              <a:alpha val="91000"/>
            </a:schemeClr>
          </a:solidFill>
          <a:ln w="76200" cap="flat">
            <a:noFill/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40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AB83A27-FCF4-1FCF-7766-CD3AE7D464EC}"/>
              </a:ext>
            </a:extLst>
          </p:cNvPr>
          <p:cNvSpPr/>
          <p:nvPr/>
        </p:nvSpPr>
        <p:spPr>
          <a:xfrm>
            <a:off x="798717" y="7762150"/>
            <a:ext cx="3967988" cy="828000"/>
          </a:xfrm>
          <a:prstGeom prst="rect">
            <a:avLst/>
          </a:prstGeom>
          <a:solidFill>
            <a:schemeClr val="bg1">
              <a:alpha val="91000"/>
            </a:schemeClr>
          </a:solidFill>
          <a:ln w="76200" cap="flat">
            <a:noFill/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40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3D4B1861-7AA7-FCC9-BF84-E36F317E175E}"/>
              </a:ext>
            </a:extLst>
          </p:cNvPr>
          <p:cNvSpPr/>
          <p:nvPr/>
        </p:nvSpPr>
        <p:spPr>
          <a:xfrm>
            <a:off x="5032423" y="3584772"/>
            <a:ext cx="4653989" cy="522129"/>
          </a:xfrm>
          <a:prstGeom prst="roundRect">
            <a:avLst/>
          </a:prstGeom>
          <a:solidFill>
            <a:srgbClr val="0433FF"/>
          </a:solidFill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Gill Sans"/>
              </a:rPr>
              <a:t>Variable </a:t>
            </a:r>
            <a:r>
              <a:rPr kumimoji="0" lang="fr-FR" sz="2400" b="1" i="0" u="none" strike="noStrike" cap="none" spc="0" normalizeH="0" baseline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Gill Sans"/>
              </a:rPr>
              <a:t>initialization</a:t>
            </a:r>
            <a:endParaRPr kumimoji="0" lang="fr-FR" sz="2400" b="1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  <a:sym typeface="Gill Sans"/>
            </a:endParaRPr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6D30BB48-3F8F-30E9-0A93-C5E369A684C0}"/>
              </a:ext>
            </a:extLst>
          </p:cNvPr>
          <p:cNvSpPr/>
          <p:nvPr/>
        </p:nvSpPr>
        <p:spPr>
          <a:xfrm>
            <a:off x="9591869" y="5348313"/>
            <a:ext cx="1847461" cy="522129"/>
          </a:xfrm>
          <a:prstGeom prst="roundRect">
            <a:avLst/>
          </a:prstGeom>
          <a:solidFill>
            <a:srgbClr val="0433FF"/>
          </a:solidFill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Gill Sans"/>
              </a:rPr>
              <a:t>Loop Body</a:t>
            </a:r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70A3C91F-6FFA-EA91-DE93-DCA1674232CC}"/>
              </a:ext>
            </a:extLst>
          </p:cNvPr>
          <p:cNvSpPr/>
          <p:nvPr/>
        </p:nvSpPr>
        <p:spPr>
          <a:xfrm>
            <a:off x="5566440" y="7176108"/>
            <a:ext cx="3585953" cy="522129"/>
          </a:xfrm>
          <a:prstGeom prst="roundRect">
            <a:avLst/>
          </a:prstGeom>
          <a:solidFill>
            <a:srgbClr val="0433FF"/>
          </a:solidFill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Gill Sans"/>
              </a:rPr>
              <a:t>Final instructions</a:t>
            </a:r>
          </a:p>
        </p:txBody>
      </p:sp>
    </p:spTree>
    <p:extLst>
      <p:ext uri="{BB962C8B-B14F-4D97-AF65-F5344CB8AC3E}">
        <p14:creationId xmlns:p14="http://schemas.microsoft.com/office/powerpoint/2010/main" val="42602645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E2E92F-4F31-3AC8-F476-FEB1600DA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250" y="418273"/>
            <a:ext cx="12052300" cy="1346200"/>
          </a:xfrm>
        </p:spPr>
        <p:txBody>
          <a:bodyPr>
            <a:normAutofit fontScale="90000"/>
          </a:bodyPr>
          <a:lstStyle/>
          <a:p>
            <a:r>
              <a:rPr lang="fr-FR" dirty="0" err="1"/>
              <a:t>Programming</a:t>
            </a:r>
            <a:r>
              <a:rPr lang="fr-FR" dirty="0"/>
              <a:t> </a:t>
            </a:r>
            <a:r>
              <a:rPr lang="fr-FR" dirty="0" err="1"/>
              <a:t>Methodology</a:t>
            </a:r>
            <a:endParaRPr lang="fr-FR" dirty="0"/>
          </a:p>
        </p:txBody>
      </p:sp>
      <p:sp>
        <p:nvSpPr>
          <p:cNvPr id="3" name="i0:">
            <a:extLst>
              <a:ext uri="{FF2B5EF4-FFF2-40B4-BE49-F238E27FC236}">
                <a16:creationId xmlns:a16="http://schemas.microsoft.com/office/drawing/2014/main" id="{860F8E5B-3634-9B33-7D15-68A2987FB1B1}"/>
              </a:ext>
            </a:extLst>
          </p:cNvPr>
          <p:cNvSpPr txBox="1"/>
          <p:nvPr/>
        </p:nvSpPr>
        <p:spPr>
          <a:xfrm>
            <a:off x="476250" y="2210934"/>
            <a:ext cx="2569393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ctr" defTabSz="584200">
              <a:defRPr sz="3600">
                <a:solidFill>
                  <a:srgbClr val="A9A9A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nl-BE" u="sng" dirty="0">
                <a:solidFill>
                  <a:schemeClr val="tx1"/>
                </a:solidFill>
              </a:rPr>
              <a:t>Initial State: </a:t>
            </a:r>
            <a:endParaRPr u="sng" dirty="0">
              <a:solidFill>
                <a:schemeClr val="tx1"/>
              </a:solidFill>
            </a:endParaRPr>
          </a:p>
        </p:txBody>
      </p:sp>
      <p:graphicFrame>
        <p:nvGraphicFramePr>
          <p:cNvPr id="4" name="Tableau 2">
            <a:extLst>
              <a:ext uri="{FF2B5EF4-FFF2-40B4-BE49-F238E27FC236}">
                <a16:creationId xmlns:a16="http://schemas.microsoft.com/office/drawing/2014/main" id="{509165D5-8CD8-76FD-5790-91CA7F3607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94662695"/>
              </p:ext>
            </p:extLst>
          </p:nvPr>
        </p:nvGraphicFramePr>
        <p:xfrm>
          <a:off x="2521298" y="4749690"/>
          <a:ext cx="3981102" cy="520700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6647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47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47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23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2322">
                  <a:extLst>
                    <a:ext uri="{9D8B030D-6E8A-4147-A177-3AD203B41FA5}">
                      <a16:colId xmlns:a16="http://schemas.microsoft.com/office/drawing/2014/main" val="531979098"/>
                    </a:ext>
                  </a:extLst>
                </a:gridCol>
                <a:gridCol w="662322">
                  <a:extLst>
                    <a:ext uri="{9D8B030D-6E8A-4147-A177-3AD203B41FA5}">
                      <a16:colId xmlns:a16="http://schemas.microsoft.com/office/drawing/2014/main" val="785941028"/>
                    </a:ext>
                  </a:extLst>
                </a:gridCol>
              </a:tblGrid>
              <a:tr h="520700">
                <a:tc>
                  <a:txBody>
                    <a:bodyPr/>
                    <a:lstStyle/>
                    <a:p>
                      <a:pPr algn="ctr">
                        <a:tabLst>
                          <a:tab pos="914400" algn="l"/>
                        </a:tabLst>
                        <a:defRPr sz="28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2800" baseline="-5999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4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  <a:defRPr sz="28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lang="nl-BE" sz="2800" baseline="-5999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l"/>
                        </a:tabLst>
                        <a:defRPr sz="28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2800" baseline="-5999" dirty="0">
                        <a:solidFill>
                          <a:schemeClr val="tx1"/>
                        </a:solidFill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l"/>
                        </a:tabLst>
                        <a:defRPr sz="28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lang="nl-BE" sz="2800" baseline="-5999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l"/>
                        </a:tabLst>
                        <a:defRPr sz="28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lang="nl-BE" sz="2800" baseline="-5999" dirty="0">
                          <a:solidFill>
                            <a:schemeClr val="tx1"/>
                          </a:solidFill>
                        </a:rPr>
                        <a:t>…</a:t>
                      </a:r>
                      <a:endParaRPr sz="2800" baseline="-5999" dirty="0">
                        <a:solidFill>
                          <a:schemeClr val="tx1"/>
                        </a:solidFill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l"/>
                        </a:tabLst>
                        <a:defRPr sz="28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lang="nl-BE" sz="2000" baseline="0" dirty="0">
                          <a:solidFill>
                            <a:schemeClr val="tx1"/>
                          </a:solidFill>
                        </a:rPr>
                        <a:t>11</a:t>
                      </a:r>
                      <a:endParaRPr sz="28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Ligne">
            <a:extLst>
              <a:ext uri="{FF2B5EF4-FFF2-40B4-BE49-F238E27FC236}">
                <a16:creationId xmlns:a16="http://schemas.microsoft.com/office/drawing/2014/main" id="{E8D859CF-5CE7-5F46-5D29-B66B16EC3F89}"/>
              </a:ext>
            </a:extLst>
          </p:cNvPr>
          <p:cNvSpPr/>
          <p:nvPr/>
        </p:nvSpPr>
        <p:spPr>
          <a:xfrm flipV="1">
            <a:off x="2514706" y="4322987"/>
            <a:ext cx="1" cy="1229623"/>
          </a:xfrm>
          <a:prstGeom prst="line">
            <a:avLst/>
          </a:prstGeom>
          <a:ln w="50800">
            <a:solidFill>
              <a:srgbClr val="F74AFF"/>
            </a:solidFill>
            <a:miter lim="400000"/>
          </a:ln>
        </p:spPr>
        <p:txBody>
          <a:bodyPr lIns="0" tIns="0" rIns="0" bIns="0"/>
          <a:lstStyle/>
          <a:p>
            <a:pPr algn="ctr"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dirty="0"/>
          </a:p>
        </p:txBody>
      </p:sp>
      <p:sp>
        <p:nvSpPr>
          <p:cNvPr id="6" name="0">
            <a:extLst>
              <a:ext uri="{FF2B5EF4-FFF2-40B4-BE49-F238E27FC236}">
                <a16:creationId xmlns:a16="http://schemas.microsoft.com/office/drawing/2014/main" id="{73A68B24-5441-E299-229D-A2B8DD496664}"/>
              </a:ext>
            </a:extLst>
          </p:cNvPr>
          <p:cNvSpPr txBox="1"/>
          <p:nvPr/>
        </p:nvSpPr>
        <p:spPr>
          <a:xfrm>
            <a:off x="2531746" y="4116779"/>
            <a:ext cx="275717" cy="5180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584200">
              <a:defRPr sz="2700">
                <a:solidFill>
                  <a:srgbClr val="E458F7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nl-BE" dirty="0"/>
              <a:t>0</a:t>
            </a:r>
            <a:endParaRPr dirty="0"/>
          </a:p>
        </p:txBody>
      </p:sp>
      <p:sp>
        <p:nvSpPr>
          <p:cNvPr id="7" name="nb_chiffres">
            <a:extLst>
              <a:ext uri="{FF2B5EF4-FFF2-40B4-BE49-F238E27FC236}">
                <a16:creationId xmlns:a16="http://schemas.microsoft.com/office/drawing/2014/main" id="{90F96971-2A56-CF45-B2A9-F925307950AC}"/>
              </a:ext>
            </a:extLst>
          </p:cNvPr>
          <p:cNvSpPr txBox="1"/>
          <p:nvPr/>
        </p:nvSpPr>
        <p:spPr>
          <a:xfrm>
            <a:off x="6507228" y="4120403"/>
            <a:ext cx="940963" cy="533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584200">
              <a:defRPr sz="2000">
                <a:solidFill>
                  <a:srgbClr val="F7960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nl-BE" sz="2800" dirty="0"/>
              <a:t>MAX</a:t>
            </a:r>
            <a:endParaRPr sz="2800" dirty="0"/>
          </a:p>
        </p:txBody>
      </p:sp>
      <p:sp>
        <p:nvSpPr>
          <p:cNvPr id="8" name="Ligne">
            <a:extLst>
              <a:ext uri="{FF2B5EF4-FFF2-40B4-BE49-F238E27FC236}">
                <a16:creationId xmlns:a16="http://schemas.microsoft.com/office/drawing/2014/main" id="{A974D88D-3609-C271-CEAF-6697C67934E5}"/>
              </a:ext>
            </a:extLst>
          </p:cNvPr>
          <p:cNvSpPr/>
          <p:nvPr/>
        </p:nvSpPr>
        <p:spPr>
          <a:xfrm flipV="1">
            <a:off x="6497573" y="4276854"/>
            <a:ext cx="1" cy="1229623"/>
          </a:xfrm>
          <a:prstGeom prst="line">
            <a:avLst/>
          </a:prstGeom>
          <a:ln w="50800">
            <a:solidFill>
              <a:srgbClr val="F79605"/>
            </a:solidFill>
            <a:miter lim="400000"/>
          </a:ln>
        </p:spPr>
        <p:txBody>
          <a:bodyPr lIns="0" tIns="0" rIns="0" bIns="0"/>
          <a:lstStyle/>
          <a:p>
            <a:pPr algn="ctr"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11" name="i0:">
            <a:extLst>
              <a:ext uri="{FF2B5EF4-FFF2-40B4-BE49-F238E27FC236}">
                <a16:creationId xmlns:a16="http://schemas.microsoft.com/office/drawing/2014/main" id="{6E1CD5C8-4772-3172-EFA4-3A2D22300A53}"/>
              </a:ext>
            </a:extLst>
          </p:cNvPr>
          <p:cNvSpPr txBox="1"/>
          <p:nvPr/>
        </p:nvSpPr>
        <p:spPr>
          <a:xfrm>
            <a:off x="1410031" y="4548505"/>
            <a:ext cx="974627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ctr" defTabSz="584200">
              <a:defRPr sz="3600">
                <a:solidFill>
                  <a:srgbClr val="A9A9A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nl-BE" dirty="0"/>
              <a:t>brut</a:t>
            </a:r>
            <a:r>
              <a:rPr dirty="0"/>
              <a:t>:</a:t>
            </a:r>
          </a:p>
        </p:txBody>
      </p:sp>
      <p:sp>
        <p:nvSpPr>
          <p:cNvPr id="12" name="0">
            <a:extLst>
              <a:ext uri="{FF2B5EF4-FFF2-40B4-BE49-F238E27FC236}">
                <a16:creationId xmlns:a16="http://schemas.microsoft.com/office/drawing/2014/main" id="{207F713A-5341-A0C8-8B39-18D865EE1F85}"/>
              </a:ext>
            </a:extLst>
          </p:cNvPr>
          <p:cNvSpPr txBox="1"/>
          <p:nvPr/>
        </p:nvSpPr>
        <p:spPr>
          <a:xfrm>
            <a:off x="2605371" y="6790893"/>
            <a:ext cx="275717" cy="5180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584200">
              <a:defRPr sz="2700">
                <a:solidFill>
                  <a:srgbClr val="E458F7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nl-BE" dirty="0"/>
              <a:t>0</a:t>
            </a:r>
            <a:endParaRPr dirty="0"/>
          </a:p>
        </p:txBody>
      </p:sp>
      <p:sp>
        <p:nvSpPr>
          <p:cNvPr id="14" name="nb_chiffres">
            <a:extLst>
              <a:ext uri="{FF2B5EF4-FFF2-40B4-BE49-F238E27FC236}">
                <a16:creationId xmlns:a16="http://schemas.microsoft.com/office/drawing/2014/main" id="{711652C2-8C45-6A29-CE1A-0ED8FBD3FBE3}"/>
              </a:ext>
            </a:extLst>
          </p:cNvPr>
          <p:cNvSpPr txBox="1"/>
          <p:nvPr/>
        </p:nvSpPr>
        <p:spPr>
          <a:xfrm>
            <a:off x="6517900" y="6779625"/>
            <a:ext cx="940963" cy="533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584200">
              <a:defRPr sz="2000">
                <a:solidFill>
                  <a:srgbClr val="F7960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nl-BE" sz="2800" dirty="0"/>
              <a:t>MAX</a:t>
            </a:r>
            <a:endParaRPr sz="2800" dirty="0"/>
          </a:p>
        </p:txBody>
      </p:sp>
      <p:sp>
        <p:nvSpPr>
          <p:cNvPr id="15" name="i0:">
            <a:extLst>
              <a:ext uri="{FF2B5EF4-FFF2-40B4-BE49-F238E27FC236}">
                <a16:creationId xmlns:a16="http://schemas.microsoft.com/office/drawing/2014/main" id="{34B075A2-4C88-179D-26FD-973D27B5822D}"/>
              </a:ext>
            </a:extLst>
          </p:cNvPr>
          <p:cNvSpPr txBox="1"/>
          <p:nvPr/>
        </p:nvSpPr>
        <p:spPr>
          <a:xfrm>
            <a:off x="476250" y="7272046"/>
            <a:ext cx="1974901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ctr" defTabSz="584200">
              <a:defRPr sz="3600">
                <a:solidFill>
                  <a:srgbClr val="A9A9A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nl-BE" dirty="0"/>
              <a:t>compress:</a:t>
            </a:r>
            <a:endParaRPr dirty="0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0B6DF59B-AABF-D3DA-A3A6-2CFD435AA20B}"/>
              </a:ext>
            </a:extLst>
          </p:cNvPr>
          <p:cNvSpPr txBox="1"/>
          <p:nvPr/>
        </p:nvSpPr>
        <p:spPr>
          <a:xfrm>
            <a:off x="3863244" y="3770274"/>
            <a:ext cx="231656" cy="4770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fr-BE" sz="2500" dirty="0">
                <a:solidFill>
                  <a:srgbClr val="808004"/>
                </a:solidFill>
                <a:latin typeface="Times New Roman" panose="02020603050405020304" pitchFamily="18" charset="0"/>
              </a:rPr>
              <a:t>i</a:t>
            </a:r>
            <a:endParaRPr lang="fr-BE" sz="2500" dirty="0">
              <a:solidFill>
                <a:srgbClr val="808004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25" name="Ligne">
            <a:extLst>
              <a:ext uri="{FF2B5EF4-FFF2-40B4-BE49-F238E27FC236}">
                <a16:creationId xmlns:a16="http://schemas.microsoft.com/office/drawing/2014/main" id="{26D11BE1-DF51-C84E-FD7C-5A3CA99B093C}"/>
              </a:ext>
            </a:extLst>
          </p:cNvPr>
          <p:cNvSpPr/>
          <p:nvPr/>
        </p:nvSpPr>
        <p:spPr>
          <a:xfrm flipH="1" flipV="1">
            <a:off x="5164083" y="3595099"/>
            <a:ext cx="9003" cy="2214345"/>
          </a:xfrm>
          <a:prstGeom prst="line">
            <a:avLst/>
          </a:prstGeom>
          <a:ln w="50800">
            <a:solidFill>
              <a:srgbClr val="FF2600"/>
            </a:solidFill>
            <a:miter lim="400000"/>
          </a:ln>
        </p:spPr>
        <p:txBody>
          <a:bodyPr lIns="0" tIns="0" rIns="0" bIns="0"/>
          <a:lstStyle/>
          <a:p>
            <a:pPr algn="ctr"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dirty="0"/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E6D277CA-2041-4AA5-86D9-820D33DD1025}"/>
              </a:ext>
            </a:extLst>
          </p:cNvPr>
          <p:cNvSpPr txBox="1"/>
          <p:nvPr/>
        </p:nvSpPr>
        <p:spPr>
          <a:xfrm>
            <a:off x="5178250" y="3409271"/>
            <a:ext cx="231656" cy="4770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fr-BE" sz="2500" dirty="0">
                <a:solidFill>
                  <a:srgbClr val="808004"/>
                </a:solidFill>
                <a:latin typeface="Times New Roman" panose="02020603050405020304" pitchFamily="18" charset="0"/>
              </a:rPr>
              <a:t>j</a:t>
            </a:r>
            <a:endParaRPr lang="fr-BE" sz="2500" dirty="0">
              <a:solidFill>
                <a:srgbClr val="808004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30" name="Ligne">
            <a:extLst>
              <a:ext uri="{FF2B5EF4-FFF2-40B4-BE49-F238E27FC236}">
                <a16:creationId xmlns:a16="http://schemas.microsoft.com/office/drawing/2014/main" id="{43237AA9-9C8F-842B-EEED-5A6E901F285A}"/>
              </a:ext>
            </a:extLst>
          </p:cNvPr>
          <p:cNvSpPr/>
          <p:nvPr/>
        </p:nvSpPr>
        <p:spPr>
          <a:xfrm flipV="1">
            <a:off x="5201178" y="5426238"/>
            <a:ext cx="1245319" cy="7037"/>
          </a:xfrm>
          <a:prstGeom prst="line">
            <a:avLst/>
          </a:prstGeom>
          <a:ln w="38100">
            <a:solidFill>
              <a:srgbClr val="288F00"/>
            </a:solidFill>
            <a:miter lim="400000"/>
            <a:headEnd type="triangle"/>
            <a:tailEnd type="triangle"/>
          </a:ln>
        </p:spPr>
        <p:txBody>
          <a:bodyPr lIns="0" tIns="0" rIns="0" bIns="0"/>
          <a:lstStyle/>
          <a:p>
            <a:pPr algn="ctr"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31" name="Chiffres qui, joins aux chiffres de droite, forment un nombre premier">
            <a:extLst>
              <a:ext uri="{FF2B5EF4-FFF2-40B4-BE49-F238E27FC236}">
                <a16:creationId xmlns:a16="http://schemas.microsoft.com/office/drawing/2014/main" id="{F62A7542-240A-D3D3-D3E9-395CB3A19543}"/>
              </a:ext>
            </a:extLst>
          </p:cNvPr>
          <p:cNvSpPr txBox="1"/>
          <p:nvPr/>
        </p:nvSpPr>
        <p:spPr>
          <a:xfrm>
            <a:off x="5133622" y="5449507"/>
            <a:ext cx="1650699" cy="1087477"/>
          </a:xfrm>
          <a:prstGeom prst="rect">
            <a:avLst/>
          </a:prstGeom>
          <a:noFill/>
          <a:ln w="12700">
            <a:noFill/>
            <a:miter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ctr">
              <a:defRPr>
                <a:solidFill>
                  <a:srgbClr val="2333FF"/>
                </a:solidFill>
              </a:defRPr>
            </a:lvl1pPr>
          </a:lstStyle>
          <a:p>
            <a:r>
              <a:rPr lang="nl-BE" dirty="0">
                <a:solidFill>
                  <a:srgbClr val="288F00"/>
                </a:solidFill>
              </a:rPr>
              <a:t>To compress</a:t>
            </a:r>
            <a:endParaRPr dirty="0">
              <a:solidFill>
                <a:srgbClr val="288F00"/>
              </a:solidFill>
            </a:endParaRP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260FFD70-C64C-3DE9-A5E9-878BA8B3B52E}"/>
              </a:ext>
            </a:extLst>
          </p:cNvPr>
          <p:cNvSpPr txBox="1"/>
          <p:nvPr/>
        </p:nvSpPr>
        <p:spPr>
          <a:xfrm>
            <a:off x="5164083" y="6520047"/>
            <a:ext cx="231656" cy="4770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fr-BE" sz="2500" dirty="0">
                <a:solidFill>
                  <a:srgbClr val="808004"/>
                </a:solidFill>
                <a:latin typeface="Times New Roman" panose="02020603050405020304" pitchFamily="18" charset="0"/>
              </a:rPr>
              <a:t>k</a:t>
            </a:r>
            <a:endParaRPr lang="fr-BE" sz="2500" dirty="0">
              <a:solidFill>
                <a:srgbClr val="808004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34" name="Ligne">
            <a:extLst>
              <a:ext uri="{FF2B5EF4-FFF2-40B4-BE49-F238E27FC236}">
                <a16:creationId xmlns:a16="http://schemas.microsoft.com/office/drawing/2014/main" id="{4C7D98C9-2405-2D95-8FA9-F01321B164EB}"/>
              </a:ext>
            </a:extLst>
          </p:cNvPr>
          <p:cNvSpPr/>
          <p:nvPr/>
        </p:nvSpPr>
        <p:spPr>
          <a:xfrm>
            <a:off x="5156417" y="8082481"/>
            <a:ext cx="1297251" cy="0"/>
          </a:xfrm>
          <a:prstGeom prst="line">
            <a:avLst/>
          </a:prstGeom>
          <a:ln w="38100">
            <a:solidFill>
              <a:schemeClr val="accent2"/>
            </a:solidFill>
            <a:miter lim="400000"/>
            <a:headEnd type="triangle"/>
            <a:tailEnd type="triangle"/>
          </a:ln>
        </p:spPr>
        <p:txBody>
          <a:bodyPr lIns="0" tIns="0" rIns="0" bIns="0"/>
          <a:lstStyle/>
          <a:p>
            <a:pPr algn="ctr"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>
              <a:solidFill>
                <a:schemeClr val="accent2"/>
              </a:solidFill>
            </a:endParaRPr>
          </a:p>
        </p:txBody>
      </p:sp>
      <p:sp>
        <p:nvSpPr>
          <p:cNvPr id="35" name="Chiffres qui, joins aux chiffres de droite, forment un nombre premier">
            <a:extLst>
              <a:ext uri="{FF2B5EF4-FFF2-40B4-BE49-F238E27FC236}">
                <a16:creationId xmlns:a16="http://schemas.microsoft.com/office/drawing/2014/main" id="{A1A7FE5E-3704-3F58-B750-8307AB064DF0}"/>
              </a:ext>
            </a:extLst>
          </p:cNvPr>
          <p:cNvSpPr txBox="1"/>
          <p:nvPr/>
        </p:nvSpPr>
        <p:spPr>
          <a:xfrm>
            <a:off x="5279911" y="8010845"/>
            <a:ext cx="1058540" cy="1087477"/>
          </a:xfrm>
          <a:prstGeom prst="rect">
            <a:avLst/>
          </a:prstGeom>
          <a:noFill/>
          <a:ln w="12700">
            <a:noFill/>
            <a:miter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ctr">
              <a:defRPr>
                <a:solidFill>
                  <a:srgbClr val="2333FF"/>
                </a:solidFill>
              </a:defRPr>
            </a:lvl1pPr>
          </a:lstStyle>
          <a:p>
            <a:r>
              <a:rPr lang="nl-BE" dirty="0">
                <a:solidFill>
                  <a:schemeClr val="accent2"/>
                </a:solidFill>
              </a:rPr>
              <a:t>Free </a:t>
            </a:r>
          </a:p>
          <a:p>
            <a:r>
              <a:rPr lang="nl-BE" dirty="0">
                <a:solidFill>
                  <a:schemeClr val="accent2"/>
                </a:solidFill>
              </a:rPr>
              <a:t>space</a:t>
            </a:r>
            <a:endParaRPr dirty="0">
              <a:solidFill>
                <a:schemeClr val="accent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aphicFrame>
        <p:nvGraphicFramePr>
          <p:cNvPr id="36" name="Tableau 2">
            <a:extLst>
              <a:ext uri="{FF2B5EF4-FFF2-40B4-BE49-F238E27FC236}">
                <a16:creationId xmlns:a16="http://schemas.microsoft.com/office/drawing/2014/main" id="{AF2012DC-B814-235B-FE77-AA0154891047}"/>
              </a:ext>
            </a:extLst>
          </p:cNvPr>
          <p:cNvGraphicFramePr/>
          <p:nvPr/>
        </p:nvGraphicFramePr>
        <p:xfrm>
          <a:off x="2505800" y="7431770"/>
          <a:ext cx="3981102" cy="520700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6647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47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47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23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2322">
                  <a:extLst>
                    <a:ext uri="{9D8B030D-6E8A-4147-A177-3AD203B41FA5}">
                      <a16:colId xmlns:a16="http://schemas.microsoft.com/office/drawing/2014/main" val="531979098"/>
                    </a:ext>
                  </a:extLst>
                </a:gridCol>
                <a:gridCol w="662322">
                  <a:extLst>
                    <a:ext uri="{9D8B030D-6E8A-4147-A177-3AD203B41FA5}">
                      <a16:colId xmlns:a16="http://schemas.microsoft.com/office/drawing/2014/main" val="785941028"/>
                    </a:ext>
                  </a:extLst>
                </a:gridCol>
              </a:tblGrid>
              <a:tr h="520700">
                <a:tc>
                  <a:txBody>
                    <a:bodyPr/>
                    <a:lstStyle/>
                    <a:p>
                      <a:pPr algn="ctr">
                        <a:tabLst>
                          <a:tab pos="914400" algn="l"/>
                        </a:tabLst>
                        <a:defRPr sz="28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2800" baseline="-5999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l"/>
                        </a:tabLst>
                        <a:defRPr sz="28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lang="nl-BE" sz="2800" baseline="-5999" dirty="0">
                        <a:solidFill>
                          <a:schemeClr val="tx1"/>
                        </a:solidFill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l"/>
                        </a:tabLst>
                        <a:defRPr sz="28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2800" baseline="-5999" dirty="0">
                        <a:solidFill>
                          <a:schemeClr val="tx1"/>
                        </a:solidFill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l"/>
                        </a:tabLst>
                        <a:defRPr sz="28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2800" baseline="-5999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l"/>
                        </a:tabLst>
                        <a:defRPr sz="28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lang="nl-BE" sz="2800" baseline="-5999" dirty="0">
                          <a:solidFill>
                            <a:schemeClr val="tx1"/>
                          </a:solidFill>
                        </a:rPr>
                        <a:t>…</a:t>
                      </a:r>
                      <a:endParaRPr sz="2800" baseline="-5999" dirty="0">
                        <a:solidFill>
                          <a:schemeClr val="tx1"/>
                        </a:solidFill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l"/>
                        </a:tabLst>
                        <a:defRPr sz="28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2800" baseline="-5999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8" name="Ligne">
            <a:extLst>
              <a:ext uri="{FF2B5EF4-FFF2-40B4-BE49-F238E27FC236}">
                <a16:creationId xmlns:a16="http://schemas.microsoft.com/office/drawing/2014/main" id="{C4799756-1F79-4647-AAAC-E8503095E921}"/>
              </a:ext>
            </a:extLst>
          </p:cNvPr>
          <p:cNvSpPr/>
          <p:nvPr/>
        </p:nvSpPr>
        <p:spPr>
          <a:xfrm flipV="1">
            <a:off x="6484235" y="6939655"/>
            <a:ext cx="1" cy="1229623"/>
          </a:xfrm>
          <a:prstGeom prst="line">
            <a:avLst/>
          </a:prstGeom>
          <a:ln w="50800">
            <a:solidFill>
              <a:srgbClr val="F79605"/>
            </a:solidFill>
            <a:miter lim="400000"/>
          </a:ln>
        </p:spPr>
        <p:txBody>
          <a:bodyPr lIns="0" tIns="0" rIns="0" bIns="0"/>
          <a:lstStyle/>
          <a:p>
            <a:pPr algn="ctr"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39" name="Ligne">
            <a:extLst>
              <a:ext uri="{FF2B5EF4-FFF2-40B4-BE49-F238E27FC236}">
                <a16:creationId xmlns:a16="http://schemas.microsoft.com/office/drawing/2014/main" id="{4EEF2F58-747A-DD81-0779-4ADAE8EDB58E}"/>
              </a:ext>
            </a:extLst>
          </p:cNvPr>
          <p:cNvSpPr/>
          <p:nvPr/>
        </p:nvSpPr>
        <p:spPr>
          <a:xfrm flipV="1">
            <a:off x="7519874" y="3127894"/>
            <a:ext cx="9129" cy="6028805"/>
          </a:xfrm>
          <a:prstGeom prst="line">
            <a:avLst/>
          </a:prstGeom>
          <a:ln w="12700">
            <a:solidFill>
              <a:schemeClr val="tx1"/>
            </a:solidFill>
            <a:miter lim="400000"/>
          </a:ln>
        </p:spPr>
        <p:txBody>
          <a:bodyPr lIns="0" tIns="0" rIns="0" bIns="0"/>
          <a:lstStyle/>
          <a:p>
            <a:pPr algn="ctr"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dirty="0"/>
          </a:p>
        </p:txBody>
      </p:sp>
      <p:graphicFrame>
        <p:nvGraphicFramePr>
          <p:cNvPr id="40" name="Tableau 40">
            <a:extLst>
              <a:ext uri="{FF2B5EF4-FFF2-40B4-BE49-F238E27FC236}">
                <a16:creationId xmlns:a16="http://schemas.microsoft.com/office/drawing/2014/main" id="{9798B756-48FB-FEC8-B527-2FD47B7786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5444754"/>
              </p:ext>
            </p:extLst>
          </p:nvPr>
        </p:nvGraphicFramePr>
        <p:xfrm>
          <a:off x="7690337" y="3594555"/>
          <a:ext cx="4820280" cy="441349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85930">
                  <a:extLst>
                    <a:ext uri="{9D8B030D-6E8A-4147-A177-3AD203B41FA5}">
                      <a16:colId xmlns:a16="http://schemas.microsoft.com/office/drawing/2014/main" val="1523728156"/>
                    </a:ext>
                  </a:extLst>
                </a:gridCol>
                <a:gridCol w="1827590">
                  <a:extLst>
                    <a:ext uri="{9D8B030D-6E8A-4147-A177-3AD203B41FA5}">
                      <a16:colId xmlns:a16="http://schemas.microsoft.com/office/drawing/2014/main" val="3840931366"/>
                    </a:ext>
                  </a:extLst>
                </a:gridCol>
                <a:gridCol w="1606760">
                  <a:extLst>
                    <a:ext uri="{9D8B030D-6E8A-4147-A177-3AD203B41FA5}">
                      <a16:colId xmlns:a16="http://schemas.microsoft.com/office/drawing/2014/main" val="120277689"/>
                    </a:ext>
                  </a:extLst>
                </a:gridCol>
              </a:tblGrid>
              <a:tr h="882699">
                <a:tc>
                  <a:txBody>
                    <a:bodyPr/>
                    <a:lstStyle/>
                    <a:p>
                      <a:r>
                        <a:rPr lang="fr-FR" sz="2400" u="sng" dirty="0">
                          <a:latin typeface="+mj-lt"/>
                        </a:rPr>
                        <a:t>Variable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u="sng">
                          <a:latin typeface="+mj-lt"/>
                        </a:rPr>
                        <a:t>Type</a:t>
                      </a:r>
                      <a:endParaRPr lang="fr-FR" sz="2400" u="sng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u="sng">
                          <a:latin typeface="+mj-lt"/>
                        </a:rPr>
                        <a:t>Initial value</a:t>
                      </a:r>
                      <a:endParaRPr lang="fr-FR" sz="2400" u="sng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3852117"/>
                  </a:ext>
                </a:extLst>
              </a:tr>
              <a:tr h="882699">
                <a:tc>
                  <a:txBody>
                    <a:bodyPr/>
                    <a:lstStyle/>
                    <a:p>
                      <a:endParaRPr lang="fr-FR" sz="2400" dirty="0">
                        <a:solidFill>
                          <a:srgbClr val="808003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endParaRPr lang="fr-F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2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78568388"/>
                  </a:ext>
                </a:extLst>
              </a:tr>
              <a:tr h="882699">
                <a:tc>
                  <a:txBody>
                    <a:bodyPr/>
                    <a:lstStyle/>
                    <a:p>
                      <a:endParaRPr lang="fr-FR" sz="2400" dirty="0">
                        <a:solidFill>
                          <a:srgbClr val="808003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584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2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4413981"/>
                  </a:ext>
                </a:extLst>
              </a:tr>
              <a:tr h="882699">
                <a:tc>
                  <a:txBody>
                    <a:bodyPr/>
                    <a:lstStyle/>
                    <a:p>
                      <a:endParaRPr lang="fr-FR" sz="2400" dirty="0">
                        <a:solidFill>
                          <a:srgbClr val="2233FF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584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2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82444514"/>
                  </a:ext>
                </a:extLst>
              </a:tr>
              <a:tr h="882699">
                <a:tc>
                  <a:txBody>
                    <a:bodyPr/>
                    <a:lstStyle/>
                    <a:p>
                      <a:endParaRPr lang="fr-FR" sz="2400" dirty="0">
                        <a:solidFill>
                          <a:srgbClr val="808003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584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2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28161859"/>
                  </a:ext>
                </a:extLst>
              </a:tr>
            </a:tbl>
          </a:graphicData>
        </a:graphic>
      </p:graphicFrame>
      <p:sp>
        <p:nvSpPr>
          <p:cNvPr id="10" name="Titre 1">
            <a:extLst>
              <a:ext uri="{FF2B5EF4-FFF2-40B4-BE49-F238E27FC236}">
                <a16:creationId xmlns:a16="http://schemas.microsoft.com/office/drawing/2014/main" id="{843629AD-A8A7-A9BE-F868-11A91AC86FCB}"/>
              </a:ext>
            </a:extLst>
          </p:cNvPr>
          <p:cNvSpPr txBox="1">
            <a:spLocks/>
          </p:cNvSpPr>
          <p:nvPr/>
        </p:nvSpPr>
        <p:spPr>
          <a:xfrm>
            <a:off x="476250" y="9156698"/>
            <a:ext cx="12052292" cy="458779"/>
          </a:xfrm>
          <a:prstGeom prst="rect">
            <a:avLst/>
          </a:prstGeom>
          <a:solidFill>
            <a:srgbClr val="2D3359"/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 fontScale="32500" lnSpcReduction="20000"/>
          </a:bodyPr>
          <a:lstStyle>
            <a:lvl1pPr marL="0" marR="0" indent="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solidFill>
                  <a:srgbClr val="EEA76F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1pPr>
            <a:lvl2pPr marL="0" marR="0" indent="22860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solidFill>
                  <a:srgbClr val="EEA76F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2pPr>
            <a:lvl3pPr marL="0" marR="0" indent="45720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solidFill>
                  <a:srgbClr val="EEA76F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3pPr>
            <a:lvl4pPr marL="0" marR="0" indent="68580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solidFill>
                  <a:srgbClr val="EEA76F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4pPr>
            <a:lvl5pPr marL="0" marR="0" indent="91440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solidFill>
                  <a:srgbClr val="EEA76F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5pPr>
            <a:lvl6pPr marL="0" marR="0" indent="114300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solidFill>
                  <a:srgbClr val="EEA76F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6pPr>
            <a:lvl7pPr marL="0" marR="0" indent="137160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solidFill>
                  <a:srgbClr val="EEA76F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7pPr>
            <a:lvl8pPr marL="0" marR="0" indent="160020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solidFill>
                  <a:srgbClr val="EEA76F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8pPr>
            <a:lvl9pPr marL="0" marR="0" indent="182880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solidFill>
                  <a:srgbClr val="EEA76F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9pPr>
          </a:lstStyle>
          <a:p>
            <a:pPr hangingPunct="1"/>
            <a:r>
              <a:rPr lang="fr-FR" dirty="0"/>
              <a:t>The </a:t>
            </a:r>
            <a:r>
              <a:rPr lang="fr-FR" dirty="0" err="1"/>
              <a:t>Graphical</a:t>
            </a:r>
            <a:r>
              <a:rPr lang="fr-FR" dirty="0"/>
              <a:t> Loop Invariant – Géraldine Brieven (</a:t>
            </a:r>
            <a:r>
              <a:rPr lang="fr-FR" dirty="0" err="1"/>
              <a:t>gbrieven@uliege.be</a:t>
            </a:r>
            <a:r>
              <a:rPr lang="fr-FR" dirty="0"/>
              <a:t>) </a:t>
            </a:r>
          </a:p>
        </p:txBody>
      </p:sp>
      <p:sp>
        <p:nvSpPr>
          <p:cNvPr id="13" name="Espace réservé du numéro de diapositive 8">
            <a:extLst>
              <a:ext uri="{FF2B5EF4-FFF2-40B4-BE49-F238E27FC236}">
                <a16:creationId xmlns:a16="http://schemas.microsoft.com/office/drawing/2014/main" id="{F9B51536-E0D9-A1F6-FD80-7B899F2660E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2146117" y="9231934"/>
            <a:ext cx="342900" cy="358589"/>
          </a:xfrm>
        </p:spPr>
        <p:txBody>
          <a:bodyPr>
            <a:normAutofit lnSpcReduction="10000"/>
          </a:bodyPr>
          <a:lstStyle/>
          <a:p>
            <a:fld id="{86CB4B4D-7CA3-9044-876B-883B54F8677D}" type="slidenum">
              <a:rPr lang="fr-BE" smtClean="0"/>
              <a:t>16</a:t>
            </a:fld>
            <a:endParaRPr lang="fr-BE"/>
          </a:p>
        </p:txBody>
      </p:sp>
      <p:sp>
        <p:nvSpPr>
          <p:cNvPr id="23" name="Ligne">
            <a:extLst>
              <a:ext uri="{FF2B5EF4-FFF2-40B4-BE49-F238E27FC236}">
                <a16:creationId xmlns:a16="http://schemas.microsoft.com/office/drawing/2014/main" id="{AA0F3BE5-02AD-91E8-D12E-9DAEDC1D3E79}"/>
              </a:ext>
            </a:extLst>
          </p:cNvPr>
          <p:cNvSpPr/>
          <p:nvPr/>
        </p:nvSpPr>
        <p:spPr>
          <a:xfrm flipH="1" flipV="1">
            <a:off x="3865083" y="4116778"/>
            <a:ext cx="3" cy="1692665"/>
          </a:xfrm>
          <a:prstGeom prst="line">
            <a:avLst/>
          </a:prstGeom>
          <a:ln w="50800">
            <a:solidFill>
              <a:srgbClr val="FF2600"/>
            </a:solidFill>
            <a:miter lim="400000"/>
          </a:ln>
        </p:spPr>
        <p:txBody>
          <a:bodyPr lIns="0" tIns="0" rIns="0" bIns="0"/>
          <a:lstStyle/>
          <a:p>
            <a:pPr algn="ctr"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dirty="0"/>
          </a:p>
        </p:txBody>
      </p:sp>
      <p:sp>
        <p:nvSpPr>
          <p:cNvPr id="26" name="Ligne">
            <a:extLst>
              <a:ext uri="{FF2B5EF4-FFF2-40B4-BE49-F238E27FC236}">
                <a16:creationId xmlns:a16="http://schemas.microsoft.com/office/drawing/2014/main" id="{B734773B-F4F9-B733-6D2C-25469B1C2C44}"/>
              </a:ext>
            </a:extLst>
          </p:cNvPr>
          <p:cNvSpPr/>
          <p:nvPr/>
        </p:nvSpPr>
        <p:spPr>
          <a:xfrm flipV="1">
            <a:off x="2504807" y="6997101"/>
            <a:ext cx="1" cy="1229623"/>
          </a:xfrm>
          <a:prstGeom prst="line">
            <a:avLst/>
          </a:prstGeom>
          <a:ln w="50800">
            <a:solidFill>
              <a:srgbClr val="F74AFF"/>
            </a:solidFill>
            <a:miter lim="400000"/>
          </a:ln>
        </p:spPr>
        <p:txBody>
          <a:bodyPr lIns="0" tIns="0" rIns="0" bIns="0"/>
          <a:lstStyle/>
          <a:p>
            <a:pPr algn="ctr"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dirty="0"/>
          </a:p>
        </p:txBody>
      </p:sp>
      <p:sp>
        <p:nvSpPr>
          <p:cNvPr id="27" name="Ligne">
            <a:extLst>
              <a:ext uri="{FF2B5EF4-FFF2-40B4-BE49-F238E27FC236}">
                <a16:creationId xmlns:a16="http://schemas.microsoft.com/office/drawing/2014/main" id="{5A6BF05F-EE11-7BB8-9F1A-533EF159A3F0}"/>
              </a:ext>
            </a:extLst>
          </p:cNvPr>
          <p:cNvSpPr/>
          <p:nvPr/>
        </p:nvSpPr>
        <p:spPr>
          <a:xfrm flipV="1">
            <a:off x="3889709" y="5426238"/>
            <a:ext cx="1254671" cy="717"/>
          </a:xfrm>
          <a:prstGeom prst="line">
            <a:avLst/>
          </a:prstGeom>
          <a:ln w="38100">
            <a:solidFill>
              <a:srgbClr val="2333FF"/>
            </a:solidFill>
            <a:miter lim="400000"/>
            <a:headEnd type="triangle"/>
            <a:tailEnd type="triangle"/>
          </a:ln>
        </p:spPr>
        <p:txBody>
          <a:bodyPr lIns="0" tIns="0" rIns="0" bIns="0"/>
          <a:lstStyle/>
          <a:p>
            <a:pPr algn="ctr"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29" name="Chiffres qui, joins aux chiffres de droite, forment un nombre premier">
            <a:extLst>
              <a:ext uri="{FF2B5EF4-FFF2-40B4-BE49-F238E27FC236}">
                <a16:creationId xmlns:a16="http://schemas.microsoft.com/office/drawing/2014/main" id="{5EDB110E-1E54-E499-A1C0-146ED21FD4E7}"/>
              </a:ext>
            </a:extLst>
          </p:cNvPr>
          <p:cNvSpPr txBox="1"/>
          <p:nvPr/>
        </p:nvSpPr>
        <p:spPr>
          <a:xfrm>
            <a:off x="3961221" y="5450256"/>
            <a:ext cx="1122195" cy="379591"/>
          </a:xfrm>
          <a:prstGeom prst="rect">
            <a:avLst/>
          </a:prstGeom>
          <a:noFill/>
          <a:ln w="12700">
            <a:noFill/>
            <a:miter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ctr">
              <a:defRPr>
                <a:solidFill>
                  <a:srgbClr val="2333FF"/>
                </a:solidFill>
              </a:defRPr>
            </a:lvl1pPr>
          </a:lstStyle>
          <a:p>
            <a:r>
              <a:rPr lang="nl-BE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sum </a:t>
            </a:r>
            <a:r>
              <a:rPr lang="nl-BE" sz="1800" dirty="0"/>
              <a:t>&lt;10</a:t>
            </a:r>
            <a:endParaRPr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3" name="Ligne">
            <a:extLst>
              <a:ext uri="{FF2B5EF4-FFF2-40B4-BE49-F238E27FC236}">
                <a16:creationId xmlns:a16="http://schemas.microsoft.com/office/drawing/2014/main" id="{D8AC5615-0BF3-13DA-8ED6-950391685A65}"/>
              </a:ext>
            </a:extLst>
          </p:cNvPr>
          <p:cNvSpPr/>
          <p:nvPr/>
        </p:nvSpPr>
        <p:spPr>
          <a:xfrm flipV="1">
            <a:off x="2568531" y="5429010"/>
            <a:ext cx="1254671" cy="717"/>
          </a:xfrm>
          <a:prstGeom prst="line">
            <a:avLst/>
          </a:prstGeom>
          <a:ln w="38100">
            <a:solidFill>
              <a:srgbClr val="2333FF"/>
            </a:solidFill>
            <a:miter lim="400000"/>
            <a:headEnd type="triangle"/>
            <a:tailEnd type="triangle"/>
          </a:ln>
        </p:spPr>
        <p:txBody>
          <a:bodyPr lIns="0" tIns="0" rIns="0" bIns="0"/>
          <a:lstStyle/>
          <a:p>
            <a:pPr algn="ctr"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41" name="Ligne">
            <a:extLst>
              <a:ext uri="{FF2B5EF4-FFF2-40B4-BE49-F238E27FC236}">
                <a16:creationId xmlns:a16="http://schemas.microsoft.com/office/drawing/2014/main" id="{34FD68DE-CB63-D21D-639A-82B81D997739}"/>
              </a:ext>
            </a:extLst>
          </p:cNvPr>
          <p:cNvSpPr/>
          <p:nvPr/>
        </p:nvSpPr>
        <p:spPr>
          <a:xfrm>
            <a:off x="2550076" y="8070231"/>
            <a:ext cx="2545056" cy="4284"/>
          </a:xfrm>
          <a:prstGeom prst="line">
            <a:avLst/>
          </a:prstGeom>
          <a:ln w="38100">
            <a:solidFill>
              <a:srgbClr val="2333FF"/>
            </a:solidFill>
            <a:miter lim="400000"/>
            <a:headEnd type="triangle"/>
            <a:tailEnd type="triangle"/>
          </a:ln>
        </p:spPr>
        <p:txBody>
          <a:bodyPr lIns="0" tIns="0" rIns="0" bIns="0"/>
          <a:lstStyle/>
          <a:p>
            <a:pPr algn="ctr"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42" name="Chiffres qui, joins aux chiffres de droite, forment un nombre premier">
            <a:extLst>
              <a:ext uri="{FF2B5EF4-FFF2-40B4-BE49-F238E27FC236}">
                <a16:creationId xmlns:a16="http://schemas.microsoft.com/office/drawing/2014/main" id="{4D101CFD-4934-76C1-12AC-8AC3938A33C5}"/>
              </a:ext>
            </a:extLst>
          </p:cNvPr>
          <p:cNvSpPr txBox="1"/>
          <p:nvPr/>
        </p:nvSpPr>
        <p:spPr>
          <a:xfrm>
            <a:off x="2453052" y="5455047"/>
            <a:ext cx="1436657" cy="933589"/>
          </a:xfrm>
          <a:prstGeom prst="rect">
            <a:avLst/>
          </a:prstGeom>
          <a:noFill/>
          <a:ln w="12700">
            <a:noFill/>
            <a:miter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ctr">
              <a:defRPr>
                <a:solidFill>
                  <a:srgbClr val="2333FF"/>
                </a:solidFill>
              </a:defRPr>
            </a:lvl1pPr>
          </a:lstStyle>
          <a:p>
            <a:r>
              <a:rPr lang="nl-BE" sz="1800" dirty="0"/>
              <a:t>Already compressed in </a:t>
            </a:r>
            <a:r>
              <a:rPr lang="nl-BE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compress</a:t>
            </a:r>
          </a:p>
        </p:txBody>
      </p:sp>
      <p:sp>
        <p:nvSpPr>
          <p:cNvPr id="43" name="Chiffres qui, joins aux chiffres de droite, forment un nombre premier">
            <a:extLst>
              <a:ext uri="{FF2B5EF4-FFF2-40B4-BE49-F238E27FC236}">
                <a16:creationId xmlns:a16="http://schemas.microsoft.com/office/drawing/2014/main" id="{7F0B2BD6-0E40-24DA-21A7-B406F866F6A0}"/>
              </a:ext>
            </a:extLst>
          </p:cNvPr>
          <p:cNvSpPr txBox="1"/>
          <p:nvPr/>
        </p:nvSpPr>
        <p:spPr>
          <a:xfrm>
            <a:off x="2584192" y="8170308"/>
            <a:ext cx="2529313" cy="379591"/>
          </a:xfrm>
          <a:prstGeom prst="rect">
            <a:avLst/>
          </a:prstGeom>
          <a:noFill/>
          <a:ln w="12700">
            <a:noFill/>
            <a:miter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ctr">
              <a:defRPr>
                <a:solidFill>
                  <a:srgbClr val="2333FF"/>
                </a:solidFill>
              </a:defRPr>
            </a:lvl1pPr>
          </a:lstStyle>
          <a:p>
            <a:r>
              <a:rPr lang="nl-BE" sz="1800" dirty="0"/>
              <a:t>Result of the compression</a:t>
            </a:r>
            <a:endParaRPr lang="nl-BE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4" name="Ligne">
            <a:extLst>
              <a:ext uri="{FF2B5EF4-FFF2-40B4-BE49-F238E27FC236}">
                <a16:creationId xmlns:a16="http://schemas.microsoft.com/office/drawing/2014/main" id="{DFFBD8CC-36FA-185A-8EFA-D3984F578DAB}"/>
              </a:ext>
            </a:extLst>
          </p:cNvPr>
          <p:cNvSpPr/>
          <p:nvPr/>
        </p:nvSpPr>
        <p:spPr>
          <a:xfrm flipV="1">
            <a:off x="5138899" y="6616623"/>
            <a:ext cx="9129" cy="2150993"/>
          </a:xfrm>
          <a:prstGeom prst="line">
            <a:avLst/>
          </a:prstGeom>
          <a:ln w="50800">
            <a:solidFill>
              <a:srgbClr val="FF2600"/>
            </a:solidFill>
            <a:miter lim="400000"/>
          </a:ln>
        </p:spPr>
        <p:txBody>
          <a:bodyPr lIns="0" tIns="0" rIns="0" bIns="0"/>
          <a:lstStyle/>
          <a:p>
            <a:pPr algn="ctr"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12B0CF76-DA3C-65B3-FC1E-3CD3FE907298}"/>
              </a:ext>
            </a:extLst>
          </p:cNvPr>
          <p:cNvSpPr txBox="1"/>
          <p:nvPr/>
        </p:nvSpPr>
        <p:spPr>
          <a:xfrm>
            <a:off x="8229082" y="4720507"/>
            <a:ext cx="317395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defTabSz="332200"/>
            <a:r>
              <a:rPr lang="fr-FR" sz="2800" dirty="0">
                <a:solidFill>
                  <a:srgbClr val="80800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321BE439-3EFE-423D-BAFE-C7C921753B40}"/>
              </a:ext>
            </a:extLst>
          </p:cNvPr>
          <p:cNvSpPr txBox="1"/>
          <p:nvPr/>
        </p:nvSpPr>
        <p:spPr>
          <a:xfrm>
            <a:off x="8229080" y="5563107"/>
            <a:ext cx="317396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defTabSz="332200"/>
            <a:r>
              <a:rPr lang="fr-FR" sz="2800" dirty="0">
                <a:solidFill>
                  <a:srgbClr val="80800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B33CFBFD-BC0C-C0FE-68B5-5D6AC7C9E58B}"/>
              </a:ext>
            </a:extLst>
          </p:cNvPr>
          <p:cNvSpPr txBox="1"/>
          <p:nvPr/>
        </p:nvSpPr>
        <p:spPr>
          <a:xfrm>
            <a:off x="8225389" y="7272046"/>
            <a:ext cx="317396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332200"/>
            <a:r>
              <a:rPr lang="fr-FR" sz="2800" dirty="0">
                <a:solidFill>
                  <a:srgbClr val="80800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BB2EDFCE-BA28-9344-AC3F-C73AF00A2318}"/>
              </a:ext>
            </a:extLst>
          </p:cNvPr>
          <p:cNvSpPr txBox="1"/>
          <p:nvPr/>
        </p:nvSpPr>
        <p:spPr>
          <a:xfrm>
            <a:off x="7988193" y="6395030"/>
            <a:ext cx="791788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332200"/>
            <a:r>
              <a:rPr lang="fr-FR" sz="2800" dirty="0" err="1">
                <a:solidFill>
                  <a:srgbClr val="2233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</a:t>
            </a:r>
            <a:endParaRPr lang="fr-FR" sz="2800" dirty="0">
              <a:solidFill>
                <a:srgbClr val="2233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CFEDBBB8-D8BF-5795-7FCE-CC0E86A8E048}"/>
              </a:ext>
            </a:extLst>
          </p:cNvPr>
          <p:cNvSpPr/>
          <p:nvPr/>
        </p:nvSpPr>
        <p:spPr>
          <a:xfrm>
            <a:off x="3773037" y="3772746"/>
            <a:ext cx="407205" cy="473282"/>
          </a:xfrm>
          <a:prstGeom prst="ellipse">
            <a:avLst/>
          </a:prstGeom>
          <a:noFill/>
          <a:ln w="25400" cap="flat">
            <a:solidFill>
              <a:srgbClr val="808003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C28DBBF1-A9A8-8C86-FB91-7DC25C54E953}"/>
              </a:ext>
            </a:extLst>
          </p:cNvPr>
          <p:cNvSpPr/>
          <p:nvPr/>
        </p:nvSpPr>
        <p:spPr>
          <a:xfrm>
            <a:off x="5095132" y="3461262"/>
            <a:ext cx="407205" cy="473282"/>
          </a:xfrm>
          <a:prstGeom prst="ellipse">
            <a:avLst/>
          </a:prstGeom>
          <a:noFill/>
          <a:ln w="25400" cap="flat">
            <a:solidFill>
              <a:srgbClr val="808003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30D2BDA6-06DD-2F41-35AC-1642260B7729}"/>
              </a:ext>
            </a:extLst>
          </p:cNvPr>
          <p:cNvSpPr/>
          <p:nvPr/>
        </p:nvSpPr>
        <p:spPr>
          <a:xfrm>
            <a:off x="5068261" y="6526088"/>
            <a:ext cx="407205" cy="473282"/>
          </a:xfrm>
          <a:prstGeom prst="ellipse">
            <a:avLst/>
          </a:prstGeom>
          <a:noFill/>
          <a:ln w="25400" cap="flat">
            <a:solidFill>
              <a:srgbClr val="808003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B8FB0E4B-AD63-91E0-8601-AED254A4A665}"/>
              </a:ext>
            </a:extLst>
          </p:cNvPr>
          <p:cNvSpPr/>
          <p:nvPr/>
        </p:nvSpPr>
        <p:spPr>
          <a:xfrm>
            <a:off x="3977781" y="5507997"/>
            <a:ext cx="574218" cy="288000"/>
          </a:xfrm>
          <a:prstGeom prst="ellipse">
            <a:avLst/>
          </a:prstGeom>
          <a:noFill/>
          <a:ln w="25400" cap="flat">
            <a:solidFill>
              <a:srgbClr val="2233FF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30E279E5-9D46-0144-5A84-A370BA678F81}"/>
              </a:ext>
            </a:extLst>
          </p:cNvPr>
          <p:cNvSpPr txBox="1"/>
          <p:nvPr/>
        </p:nvSpPr>
        <p:spPr>
          <a:xfrm>
            <a:off x="9095251" y="5721668"/>
            <a:ext cx="1761700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</a:t>
            </a:r>
            <a:r>
              <a:rPr kumimoji="0" lang="fr-FR" sz="24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urier New" panose="02070309020205020404" pitchFamily="49" charset="0"/>
                <a:cs typeface="Courier New" panose="02070309020205020404" pitchFamily="49" charset="0"/>
                <a:sym typeface="Times New Roman"/>
              </a:rPr>
              <a:t>nsigned</a:t>
            </a:r>
            <a:r>
              <a:rPr kumimoji="0" lang="fr-FR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urier New" panose="02070309020205020404" pitchFamily="49" charset="0"/>
                <a:cs typeface="Courier New" panose="02070309020205020404" pitchFamily="49" charset="0"/>
                <a:sym typeface="Times New Roman"/>
              </a:rPr>
              <a:t> 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urier New" panose="02070309020205020404" pitchFamily="49" charset="0"/>
                <a:cs typeface="Courier New" panose="02070309020205020404" pitchFamily="49" charset="0"/>
                <a:sym typeface="Times New Roman"/>
              </a:rPr>
              <a:t>int</a:t>
            </a:r>
            <a:endParaRPr kumimoji="0" lang="fr-FR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ourier New" panose="02070309020205020404" pitchFamily="49" charset="0"/>
              <a:cs typeface="Courier New" panose="02070309020205020404" pitchFamily="49" charset="0"/>
              <a:sym typeface="Times New Roman"/>
            </a:endParaRPr>
          </a:p>
        </p:txBody>
      </p:sp>
      <p:sp>
        <p:nvSpPr>
          <p:cNvPr id="45" name="Ellipse 44">
            <a:extLst>
              <a:ext uri="{FF2B5EF4-FFF2-40B4-BE49-F238E27FC236}">
                <a16:creationId xmlns:a16="http://schemas.microsoft.com/office/drawing/2014/main" id="{807DB8DF-CDFE-1717-337A-BAA1878F8806}"/>
              </a:ext>
            </a:extLst>
          </p:cNvPr>
          <p:cNvSpPr/>
          <p:nvPr/>
        </p:nvSpPr>
        <p:spPr>
          <a:xfrm>
            <a:off x="2367363" y="4086965"/>
            <a:ext cx="603388" cy="541083"/>
          </a:xfrm>
          <a:prstGeom prst="ellipse">
            <a:avLst/>
          </a:prstGeom>
          <a:noFill/>
          <a:ln w="25400" cap="flat">
            <a:solidFill>
              <a:srgbClr val="F74AFF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46" name="Ellipse 45">
            <a:extLst>
              <a:ext uri="{FF2B5EF4-FFF2-40B4-BE49-F238E27FC236}">
                <a16:creationId xmlns:a16="http://schemas.microsoft.com/office/drawing/2014/main" id="{6AA57AB4-2D99-B52D-FE29-167F636EB78F}"/>
              </a:ext>
            </a:extLst>
          </p:cNvPr>
          <p:cNvSpPr/>
          <p:nvPr/>
        </p:nvSpPr>
        <p:spPr>
          <a:xfrm>
            <a:off x="6369292" y="4112056"/>
            <a:ext cx="1216833" cy="541083"/>
          </a:xfrm>
          <a:prstGeom prst="ellipse">
            <a:avLst/>
          </a:prstGeom>
          <a:noFill/>
          <a:ln w="25400" cap="flat">
            <a:solidFill>
              <a:srgbClr val="F89705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47" name="Ellipse 46">
            <a:extLst>
              <a:ext uri="{FF2B5EF4-FFF2-40B4-BE49-F238E27FC236}">
                <a16:creationId xmlns:a16="http://schemas.microsoft.com/office/drawing/2014/main" id="{8A404063-19EB-0850-A3B5-8B9B4B5E52B2}"/>
              </a:ext>
            </a:extLst>
          </p:cNvPr>
          <p:cNvSpPr/>
          <p:nvPr/>
        </p:nvSpPr>
        <p:spPr>
          <a:xfrm>
            <a:off x="2442255" y="6748606"/>
            <a:ext cx="603388" cy="541083"/>
          </a:xfrm>
          <a:prstGeom prst="ellipse">
            <a:avLst/>
          </a:prstGeom>
          <a:noFill/>
          <a:ln w="25400" cap="flat">
            <a:solidFill>
              <a:srgbClr val="F74AFF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48" name="Ellipse 47">
            <a:extLst>
              <a:ext uri="{FF2B5EF4-FFF2-40B4-BE49-F238E27FC236}">
                <a16:creationId xmlns:a16="http://schemas.microsoft.com/office/drawing/2014/main" id="{93A1C8F6-9170-16D2-146F-2D1729492356}"/>
              </a:ext>
            </a:extLst>
          </p:cNvPr>
          <p:cNvSpPr/>
          <p:nvPr/>
        </p:nvSpPr>
        <p:spPr>
          <a:xfrm>
            <a:off x="6444184" y="6773697"/>
            <a:ext cx="1216833" cy="541083"/>
          </a:xfrm>
          <a:prstGeom prst="ellipse">
            <a:avLst/>
          </a:prstGeom>
          <a:noFill/>
          <a:ln w="25400" cap="flat">
            <a:solidFill>
              <a:srgbClr val="F89705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1040245B-BB53-C2BC-0400-C2503A5E29BA}"/>
              </a:ext>
            </a:extLst>
          </p:cNvPr>
          <p:cNvSpPr txBox="1"/>
          <p:nvPr/>
        </p:nvSpPr>
        <p:spPr>
          <a:xfrm>
            <a:off x="11594769" y="4702271"/>
            <a:ext cx="317395" cy="311880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urier New" panose="02070309020205020404" pitchFamily="49" charset="0"/>
                <a:cs typeface="Courier New" panose="02070309020205020404" pitchFamily="49" charset="0"/>
                <a:sym typeface="Times New Roman"/>
              </a:rPr>
              <a:t>0</a:t>
            </a:r>
            <a:endParaRPr lang="fr-FR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fr-FR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urier New" panose="02070309020205020404" pitchFamily="49" charset="0"/>
                <a:cs typeface="Courier New" panose="02070309020205020404" pitchFamily="49" charset="0"/>
                <a:sym typeface="Times New Roman"/>
              </a:rPr>
              <a:t>0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fr-FR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urier New" panose="02070309020205020404" pitchFamily="49" charset="0"/>
                <a:cs typeface="Courier New" panose="02070309020205020404" pitchFamily="49" charset="0"/>
                <a:sym typeface="Times New Roman"/>
              </a:rPr>
              <a:t>0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fr-FR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urier New" panose="02070309020205020404" pitchFamily="49" charset="0"/>
                <a:cs typeface="Courier New" panose="02070309020205020404" pitchFamily="49" charset="0"/>
                <a:sym typeface="Times New Roman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2803884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2 -0.02279 L -0.10339 -0.021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64" y="81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7 0.00374 L -0.2041 0.00488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29" y="49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79688E-6 -5.20833E-8 L -0.1001 -0.00065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5" y="-33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9219E-6 -3.4375E-6 L -0.19885 -3.4375E-6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49" y="0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0" y="100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8" dur="2000" fill="hold"/>
                                        <p:tgtEl>
                                          <p:spTgt spid="27"/>
                                        </p:tgtEl>
                                      </p:cBhvr>
                                      <p:by x="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0" dur="2000" fill="hold"/>
                                        <p:tgtEl>
                                          <p:spTgt spid="41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1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2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7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2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7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2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8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5432 0 " pathEditMode="relative" ptsTypes="AA">
                                      <p:cBhvr>
                                        <p:cTn id="8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5432 0 " pathEditMode="relative" ptsTypes="AA">
                                      <p:cBhvr>
                                        <p:cTn id="8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5432 0 " pathEditMode="relative" ptsTypes="AA">
                                      <p:cBhvr>
                                        <p:cTn id="8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0251 0 " pathEditMode="relative" ptsTypes="AA">
                                      <p:cBhvr>
                                        <p:cTn id="9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0251 0 " pathEditMode="relative" ptsTypes="AA">
                                      <p:cBhvr>
                                        <p:cTn id="9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1756 0 " pathEditMode="relative" ptsTypes="AA">
                                      <p:cBhvr>
                                        <p:cTn id="9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5313E-6 -5.72917E-7 L -0.11755 -5.72917E-7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84" y="0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029 0 " pathEditMode="relative" ptsTypes="AA">
                                      <p:cBhvr>
                                        <p:cTn id="9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22 0.27197 L -0.10168 0.27197 " pathEditMode="relative" ptsTypes="AA">
                                      <p:cBhvr>
                                        <p:cTn id="10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023 -0.00195 " pathEditMode="relative" ptsTypes="AA">
                                      <p:cBhvr>
                                        <p:cTn id="10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4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3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6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3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7" presetID="1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10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1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1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1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 animBg="1"/>
      <p:bldP spid="28" grpId="0"/>
      <p:bldP spid="30" grpId="0" animBg="1"/>
      <p:bldP spid="30" grpId="1" animBg="1"/>
      <p:bldP spid="30" grpId="2" animBg="1"/>
      <p:bldP spid="31" grpId="0"/>
      <p:bldP spid="32" grpId="0"/>
      <p:bldP spid="34" grpId="0" animBg="1"/>
      <p:bldP spid="34" grpId="1" animBg="1"/>
      <p:bldP spid="35" grpId="0"/>
      <p:bldP spid="23" grpId="0" animBg="1"/>
      <p:bldP spid="27" grpId="0" animBg="1"/>
      <p:bldP spid="27" grpId="1" animBg="1"/>
      <p:bldP spid="29" grpId="0"/>
      <p:bldP spid="33" grpId="0" animBg="1"/>
      <p:bldP spid="33" grpId="1" animBg="1"/>
      <p:bldP spid="41" grpId="0" animBg="1"/>
      <p:bldP spid="41" grpId="1" animBg="1"/>
      <p:bldP spid="42" grpId="0"/>
      <p:bldP spid="43" grpId="0"/>
      <p:bldP spid="44" grpId="0" animBg="1"/>
      <p:bldP spid="9" grpId="0"/>
      <p:bldP spid="16" grpId="0"/>
      <p:bldP spid="17" grpId="0"/>
      <p:bldP spid="18" grpId="0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37" grpId="0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5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E2E92F-4F31-3AC8-F476-FEB1600DA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250" y="418273"/>
            <a:ext cx="12052300" cy="1346200"/>
          </a:xfrm>
        </p:spPr>
        <p:txBody>
          <a:bodyPr>
            <a:normAutofit fontScale="90000"/>
          </a:bodyPr>
          <a:lstStyle/>
          <a:p>
            <a:r>
              <a:rPr lang="fr-FR" dirty="0" err="1"/>
              <a:t>Programming</a:t>
            </a:r>
            <a:r>
              <a:rPr lang="fr-FR" dirty="0"/>
              <a:t> </a:t>
            </a:r>
            <a:r>
              <a:rPr lang="fr-FR" dirty="0" err="1"/>
              <a:t>Methodology</a:t>
            </a:r>
            <a:endParaRPr lang="fr-FR" dirty="0"/>
          </a:p>
        </p:txBody>
      </p:sp>
      <p:sp>
        <p:nvSpPr>
          <p:cNvPr id="29" name="Titre 1">
            <a:extLst>
              <a:ext uri="{FF2B5EF4-FFF2-40B4-BE49-F238E27FC236}">
                <a16:creationId xmlns:a16="http://schemas.microsoft.com/office/drawing/2014/main" id="{FCEEA9DB-9B2A-7DB1-CE06-860474FE5435}"/>
              </a:ext>
            </a:extLst>
          </p:cNvPr>
          <p:cNvSpPr txBox="1">
            <a:spLocks/>
          </p:cNvSpPr>
          <p:nvPr/>
        </p:nvSpPr>
        <p:spPr>
          <a:xfrm>
            <a:off x="476250" y="9156698"/>
            <a:ext cx="12052292" cy="458779"/>
          </a:xfrm>
          <a:prstGeom prst="rect">
            <a:avLst/>
          </a:prstGeom>
          <a:solidFill>
            <a:srgbClr val="2D3359"/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 fontScale="32500" lnSpcReduction="20000"/>
          </a:bodyPr>
          <a:lstStyle>
            <a:lvl1pPr marL="0" marR="0" indent="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solidFill>
                  <a:srgbClr val="EEA76F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1pPr>
            <a:lvl2pPr marL="0" marR="0" indent="22860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solidFill>
                  <a:srgbClr val="EEA76F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2pPr>
            <a:lvl3pPr marL="0" marR="0" indent="45720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solidFill>
                  <a:srgbClr val="EEA76F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3pPr>
            <a:lvl4pPr marL="0" marR="0" indent="68580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solidFill>
                  <a:srgbClr val="EEA76F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4pPr>
            <a:lvl5pPr marL="0" marR="0" indent="91440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solidFill>
                  <a:srgbClr val="EEA76F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5pPr>
            <a:lvl6pPr marL="0" marR="0" indent="114300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solidFill>
                  <a:srgbClr val="EEA76F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6pPr>
            <a:lvl7pPr marL="0" marR="0" indent="137160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solidFill>
                  <a:srgbClr val="EEA76F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7pPr>
            <a:lvl8pPr marL="0" marR="0" indent="160020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solidFill>
                  <a:srgbClr val="EEA76F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8pPr>
            <a:lvl9pPr marL="0" marR="0" indent="182880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solidFill>
                  <a:srgbClr val="EEA76F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9pPr>
          </a:lstStyle>
          <a:p>
            <a:pPr hangingPunct="1"/>
            <a:r>
              <a:rPr lang="fr-FR" dirty="0"/>
              <a:t>The </a:t>
            </a:r>
            <a:r>
              <a:rPr lang="fr-FR" dirty="0" err="1"/>
              <a:t>Graphical</a:t>
            </a:r>
            <a:r>
              <a:rPr lang="fr-FR" dirty="0"/>
              <a:t> Loop Invariant – Géraldine Brieven (</a:t>
            </a:r>
            <a:r>
              <a:rPr lang="fr-FR" dirty="0" err="1"/>
              <a:t>gbrieven@uliege.be</a:t>
            </a:r>
            <a:r>
              <a:rPr lang="fr-FR" dirty="0"/>
              <a:t>) </a:t>
            </a:r>
          </a:p>
        </p:txBody>
      </p:sp>
      <p:sp>
        <p:nvSpPr>
          <p:cNvPr id="30" name="Espace réservé du numéro de diapositive 24">
            <a:extLst>
              <a:ext uri="{FF2B5EF4-FFF2-40B4-BE49-F238E27FC236}">
                <a16:creationId xmlns:a16="http://schemas.microsoft.com/office/drawing/2014/main" id="{6FA9E29D-DF69-D701-3968-EBF35668B0E8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2185642" y="9206792"/>
            <a:ext cx="342900" cy="358589"/>
          </a:xfrm>
        </p:spPr>
        <p:txBody>
          <a:bodyPr>
            <a:normAutofit lnSpcReduction="10000"/>
          </a:bodyPr>
          <a:lstStyle/>
          <a:p>
            <a:fld id="{86CB4B4D-7CA3-9044-876B-883B54F8677D}" type="slidenum">
              <a:rPr lang="fr-BE" smtClean="0"/>
              <a:t>17</a:t>
            </a:fld>
            <a:endParaRPr lang="fr-BE" dirty="0"/>
          </a:p>
        </p:txBody>
      </p:sp>
      <p:sp>
        <p:nvSpPr>
          <p:cNvPr id="31" name="Ligne">
            <a:extLst>
              <a:ext uri="{FF2B5EF4-FFF2-40B4-BE49-F238E27FC236}">
                <a16:creationId xmlns:a16="http://schemas.microsoft.com/office/drawing/2014/main" id="{F9B9B722-40D0-54B7-C78E-88C306823837}"/>
              </a:ext>
            </a:extLst>
          </p:cNvPr>
          <p:cNvSpPr/>
          <p:nvPr/>
        </p:nvSpPr>
        <p:spPr>
          <a:xfrm>
            <a:off x="8433180" y="5428737"/>
            <a:ext cx="2850996" cy="3064"/>
          </a:xfrm>
          <a:prstGeom prst="line">
            <a:avLst/>
          </a:prstGeom>
          <a:ln w="38100">
            <a:solidFill>
              <a:srgbClr val="288F00"/>
            </a:solidFill>
            <a:miter lim="400000"/>
            <a:headEnd type="triangle"/>
            <a:tailEnd type="triangle"/>
          </a:ln>
        </p:spPr>
        <p:txBody>
          <a:bodyPr lIns="0" tIns="0" rIns="0" bIns="0"/>
          <a:lstStyle/>
          <a:p>
            <a:pPr algn="ctr"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32" name="Chiffres qui, joins aux chiffres de droite, forment un nombre premier">
            <a:extLst>
              <a:ext uri="{FF2B5EF4-FFF2-40B4-BE49-F238E27FC236}">
                <a16:creationId xmlns:a16="http://schemas.microsoft.com/office/drawing/2014/main" id="{71B92811-765C-E302-D06A-D238AAC43645}"/>
              </a:ext>
            </a:extLst>
          </p:cNvPr>
          <p:cNvSpPr txBox="1"/>
          <p:nvPr/>
        </p:nvSpPr>
        <p:spPr>
          <a:xfrm>
            <a:off x="8723584" y="5411260"/>
            <a:ext cx="2208850" cy="595035"/>
          </a:xfrm>
          <a:prstGeom prst="rect">
            <a:avLst/>
          </a:prstGeom>
          <a:noFill/>
          <a:ln w="12700">
            <a:noFill/>
            <a:miter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ctr">
              <a:defRPr>
                <a:solidFill>
                  <a:srgbClr val="2333FF"/>
                </a:solidFill>
              </a:defRPr>
            </a:lvl1pPr>
          </a:lstStyle>
          <a:p>
            <a:r>
              <a:rPr lang="nl-BE" dirty="0">
                <a:solidFill>
                  <a:srgbClr val="288F00"/>
                </a:solidFill>
              </a:rPr>
              <a:t>To compress</a:t>
            </a:r>
            <a:endParaRPr dirty="0">
              <a:solidFill>
                <a:srgbClr val="288F00"/>
              </a:solidFill>
            </a:endParaRPr>
          </a:p>
        </p:txBody>
      </p:sp>
      <p:graphicFrame>
        <p:nvGraphicFramePr>
          <p:cNvPr id="33" name="Tableau 2">
            <a:extLst>
              <a:ext uri="{FF2B5EF4-FFF2-40B4-BE49-F238E27FC236}">
                <a16:creationId xmlns:a16="http://schemas.microsoft.com/office/drawing/2014/main" id="{4D421B30-B2A5-1007-FD97-720A1C455A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93512857"/>
              </p:ext>
            </p:extLst>
          </p:nvPr>
        </p:nvGraphicFramePr>
        <p:xfrm>
          <a:off x="2521298" y="4749690"/>
          <a:ext cx="8791476" cy="528320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9791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91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91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56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5657">
                  <a:extLst>
                    <a:ext uri="{9D8B030D-6E8A-4147-A177-3AD203B41FA5}">
                      <a16:colId xmlns:a16="http://schemas.microsoft.com/office/drawing/2014/main" val="531979098"/>
                    </a:ext>
                  </a:extLst>
                </a:gridCol>
                <a:gridCol w="975657">
                  <a:extLst>
                    <a:ext uri="{9D8B030D-6E8A-4147-A177-3AD203B41FA5}">
                      <a16:colId xmlns:a16="http://schemas.microsoft.com/office/drawing/2014/main" val="785941028"/>
                    </a:ext>
                  </a:extLst>
                </a:gridCol>
                <a:gridCol w="975657">
                  <a:extLst>
                    <a:ext uri="{9D8B030D-6E8A-4147-A177-3AD203B41FA5}">
                      <a16:colId xmlns:a16="http://schemas.microsoft.com/office/drawing/2014/main" val="2536175312"/>
                    </a:ext>
                  </a:extLst>
                </a:gridCol>
                <a:gridCol w="975657">
                  <a:extLst>
                    <a:ext uri="{9D8B030D-6E8A-4147-A177-3AD203B41FA5}">
                      <a16:colId xmlns:a16="http://schemas.microsoft.com/office/drawing/2014/main" val="1045851283"/>
                    </a:ext>
                  </a:extLst>
                </a:gridCol>
                <a:gridCol w="9756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0700">
                <a:tc>
                  <a:txBody>
                    <a:bodyPr/>
                    <a:lstStyle/>
                    <a:p>
                      <a:pPr algn="ctr">
                        <a:tabLst>
                          <a:tab pos="914400" algn="l"/>
                        </a:tabLst>
                        <a:defRPr sz="28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2800" baseline="-5999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l"/>
                        </a:tabLst>
                        <a:defRPr sz="28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lang="nl-BE" sz="2800" baseline="-5999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l"/>
                        </a:tabLst>
                        <a:defRPr sz="28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2800" baseline="-5999" dirty="0">
                        <a:solidFill>
                          <a:schemeClr val="tx1"/>
                        </a:solidFill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l"/>
                        </a:tabLst>
                        <a:defRPr sz="28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2800" baseline="-5999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l"/>
                        </a:tabLst>
                        <a:defRPr sz="28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lang="nl-BE" sz="2800" baseline="-5999" dirty="0">
                          <a:solidFill>
                            <a:schemeClr val="tx1"/>
                          </a:solidFill>
                        </a:rPr>
                        <a:t>…</a:t>
                      </a:r>
                      <a:endParaRPr sz="2800" baseline="-5999" dirty="0">
                        <a:solidFill>
                          <a:schemeClr val="tx1"/>
                        </a:solidFill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l"/>
                        </a:tabLst>
                        <a:defRPr sz="28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2800" baseline="-5999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l"/>
                        </a:tabLst>
                        <a:defRPr sz="28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2800" baseline="-5999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l"/>
                        </a:tabLst>
                        <a:defRPr sz="28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2800" baseline="-5999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4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  <a:defRPr sz="28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lang="nl-BE" sz="2800" baseline="0" dirty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nl-BE" sz="36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4" name="Ligne">
            <a:extLst>
              <a:ext uri="{FF2B5EF4-FFF2-40B4-BE49-F238E27FC236}">
                <a16:creationId xmlns:a16="http://schemas.microsoft.com/office/drawing/2014/main" id="{7AEC7490-8E92-3E74-B798-D57DFCF39F2B}"/>
              </a:ext>
            </a:extLst>
          </p:cNvPr>
          <p:cNvSpPr/>
          <p:nvPr/>
        </p:nvSpPr>
        <p:spPr>
          <a:xfrm flipV="1">
            <a:off x="2514706" y="4322987"/>
            <a:ext cx="1" cy="1229623"/>
          </a:xfrm>
          <a:prstGeom prst="line">
            <a:avLst/>
          </a:prstGeom>
          <a:ln w="50800">
            <a:solidFill>
              <a:srgbClr val="F74AFF"/>
            </a:solidFill>
            <a:miter lim="400000"/>
          </a:ln>
        </p:spPr>
        <p:txBody>
          <a:bodyPr lIns="0" tIns="0" rIns="0" bIns="0"/>
          <a:lstStyle/>
          <a:p>
            <a:pPr algn="ctr"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dirty="0"/>
          </a:p>
        </p:txBody>
      </p:sp>
      <p:sp>
        <p:nvSpPr>
          <p:cNvPr id="35" name="0">
            <a:extLst>
              <a:ext uri="{FF2B5EF4-FFF2-40B4-BE49-F238E27FC236}">
                <a16:creationId xmlns:a16="http://schemas.microsoft.com/office/drawing/2014/main" id="{B892D9D6-726F-9E7B-80F2-24957D3E410C}"/>
              </a:ext>
            </a:extLst>
          </p:cNvPr>
          <p:cNvSpPr txBox="1"/>
          <p:nvPr/>
        </p:nvSpPr>
        <p:spPr>
          <a:xfrm>
            <a:off x="2615270" y="4116779"/>
            <a:ext cx="275717" cy="5180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584200">
              <a:defRPr sz="2700">
                <a:solidFill>
                  <a:srgbClr val="E458F7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nl-BE" dirty="0"/>
              <a:t>0</a:t>
            </a:r>
            <a:endParaRPr dirty="0"/>
          </a:p>
        </p:txBody>
      </p:sp>
      <p:sp>
        <p:nvSpPr>
          <p:cNvPr id="36" name="nb_chiffres">
            <a:extLst>
              <a:ext uri="{FF2B5EF4-FFF2-40B4-BE49-F238E27FC236}">
                <a16:creationId xmlns:a16="http://schemas.microsoft.com/office/drawing/2014/main" id="{725A88F4-D280-E43F-1572-7B4ED036A2BB}"/>
              </a:ext>
            </a:extLst>
          </p:cNvPr>
          <p:cNvSpPr txBox="1"/>
          <p:nvPr/>
        </p:nvSpPr>
        <p:spPr>
          <a:xfrm>
            <a:off x="11351508" y="4116779"/>
            <a:ext cx="940963" cy="533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584200">
              <a:defRPr sz="2000">
                <a:solidFill>
                  <a:srgbClr val="F7960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nl-BE" sz="2800" dirty="0"/>
              <a:t>MAX</a:t>
            </a:r>
            <a:endParaRPr sz="2800" dirty="0"/>
          </a:p>
        </p:txBody>
      </p:sp>
      <p:sp>
        <p:nvSpPr>
          <p:cNvPr id="37" name="Ligne">
            <a:extLst>
              <a:ext uri="{FF2B5EF4-FFF2-40B4-BE49-F238E27FC236}">
                <a16:creationId xmlns:a16="http://schemas.microsoft.com/office/drawing/2014/main" id="{15A773AB-2B5F-8A98-9F5F-58A0460EB887}"/>
              </a:ext>
            </a:extLst>
          </p:cNvPr>
          <p:cNvSpPr/>
          <p:nvPr/>
        </p:nvSpPr>
        <p:spPr>
          <a:xfrm flipV="1">
            <a:off x="11317843" y="4276809"/>
            <a:ext cx="1" cy="1229623"/>
          </a:xfrm>
          <a:prstGeom prst="line">
            <a:avLst/>
          </a:prstGeom>
          <a:ln w="50800">
            <a:solidFill>
              <a:srgbClr val="F79605"/>
            </a:solidFill>
            <a:miter lim="400000"/>
          </a:ln>
        </p:spPr>
        <p:txBody>
          <a:bodyPr lIns="0" tIns="0" rIns="0" bIns="0"/>
          <a:lstStyle/>
          <a:p>
            <a:pPr algn="ctr"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38" name="Ligne">
            <a:extLst>
              <a:ext uri="{FF2B5EF4-FFF2-40B4-BE49-F238E27FC236}">
                <a16:creationId xmlns:a16="http://schemas.microsoft.com/office/drawing/2014/main" id="{FD87BC82-3C38-9FA6-D75F-92EC4371C01F}"/>
              </a:ext>
            </a:extLst>
          </p:cNvPr>
          <p:cNvSpPr/>
          <p:nvPr/>
        </p:nvSpPr>
        <p:spPr>
          <a:xfrm flipV="1">
            <a:off x="2605371" y="5416153"/>
            <a:ext cx="2785634" cy="12584"/>
          </a:xfrm>
          <a:prstGeom prst="line">
            <a:avLst/>
          </a:prstGeom>
          <a:ln w="38100">
            <a:solidFill>
              <a:srgbClr val="2333FF"/>
            </a:solidFill>
            <a:miter lim="400000"/>
            <a:headEnd type="triangle"/>
            <a:tailEnd type="triangle"/>
          </a:ln>
        </p:spPr>
        <p:txBody>
          <a:bodyPr lIns="0" tIns="0" rIns="0" bIns="0"/>
          <a:lstStyle/>
          <a:p>
            <a:pPr algn="ctr"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39" name="Chiffres qui, joins aux chiffres de droite, forment un nombre premier">
            <a:extLst>
              <a:ext uri="{FF2B5EF4-FFF2-40B4-BE49-F238E27FC236}">
                <a16:creationId xmlns:a16="http://schemas.microsoft.com/office/drawing/2014/main" id="{AC74FBBC-48B7-71D7-7202-5CC6BB0954F9}"/>
              </a:ext>
            </a:extLst>
          </p:cNvPr>
          <p:cNvSpPr txBox="1"/>
          <p:nvPr/>
        </p:nvSpPr>
        <p:spPr>
          <a:xfrm>
            <a:off x="2604446" y="5462453"/>
            <a:ext cx="2829325" cy="1579920"/>
          </a:xfrm>
          <a:prstGeom prst="rect">
            <a:avLst/>
          </a:prstGeom>
          <a:noFill/>
          <a:ln w="12700">
            <a:noFill/>
            <a:miter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ctr">
              <a:defRPr>
                <a:solidFill>
                  <a:srgbClr val="2333FF"/>
                </a:solidFill>
              </a:defRPr>
            </a:lvl1pPr>
          </a:lstStyle>
          <a:p>
            <a:r>
              <a:rPr lang="nl-BE" dirty="0"/>
              <a:t>Already compressed in </a:t>
            </a:r>
            <a:r>
              <a:rPr lang="nl-BE" dirty="0">
                <a:latin typeface="Courier New" panose="02070309020205020404" pitchFamily="49" charset="0"/>
                <a:cs typeface="Courier New" panose="02070309020205020404" pitchFamily="49" charset="0"/>
              </a:rPr>
              <a:t>compress</a:t>
            </a:r>
            <a:endParaRPr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0" name="i0:">
            <a:extLst>
              <a:ext uri="{FF2B5EF4-FFF2-40B4-BE49-F238E27FC236}">
                <a16:creationId xmlns:a16="http://schemas.microsoft.com/office/drawing/2014/main" id="{0FE544DD-59C7-1066-07BA-930E5BC1E3AB}"/>
              </a:ext>
            </a:extLst>
          </p:cNvPr>
          <p:cNvSpPr txBox="1"/>
          <p:nvPr/>
        </p:nvSpPr>
        <p:spPr>
          <a:xfrm>
            <a:off x="1410031" y="4548505"/>
            <a:ext cx="974627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ctr" defTabSz="584200">
              <a:defRPr sz="3600">
                <a:solidFill>
                  <a:srgbClr val="A9A9A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nl-BE" dirty="0"/>
              <a:t>brut</a:t>
            </a:r>
            <a:r>
              <a:rPr dirty="0"/>
              <a:t>:</a:t>
            </a:r>
          </a:p>
        </p:txBody>
      </p:sp>
      <p:sp>
        <p:nvSpPr>
          <p:cNvPr id="41" name="0">
            <a:extLst>
              <a:ext uri="{FF2B5EF4-FFF2-40B4-BE49-F238E27FC236}">
                <a16:creationId xmlns:a16="http://schemas.microsoft.com/office/drawing/2014/main" id="{95B45B55-E334-CCC4-502A-67092C445FA0}"/>
              </a:ext>
            </a:extLst>
          </p:cNvPr>
          <p:cNvSpPr txBox="1"/>
          <p:nvPr/>
        </p:nvSpPr>
        <p:spPr>
          <a:xfrm>
            <a:off x="2605371" y="6790893"/>
            <a:ext cx="275717" cy="5180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584200">
              <a:defRPr sz="2700">
                <a:solidFill>
                  <a:srgbClr val="E458F7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nl-BE" dirty="0"/>
              <a:t>0</a:t>
            </a:r>
            <a:endParaRPr dirty="0"/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538E9124-D5AD-1DE3-1990-F1C4DE286CE2}"/>
              </a:ext>
            </a:extLst>
          </p:cNvPr>
          <p:cNvSpPr txBox="1"/>
          <p:nvPr/>
        </p:nvSpPr>
        <p:spPr>
          <a:xfrm>
            <a:off x="8447005" y="6458289"/>
            <a:ext cx="231656" cy="4770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fr-BE" sz="2500" dirty="0">
                <a:solidFill>
                  <a:srgbClr val="808004"/>
                </a:solidFill>
                <a:latin typeface="Times New Roman" panose="02020603050405020304" pitchFamily="18" charset="0"/>
              </a:rPr>
              <a:t>k</a:t>
            </a:r>
            <a:endParaRPr lang="fr-BE" sz="2500" dirty="0">
              <a:solidFill>
                <a:srgbClr val="808004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43" name="nb_chiffres">
            <a:extLst>
              <a:ext uri="{FF2B5EF4-FFF2-40B4-BE49-F238E27FC236}">
                <a16:creationId xmlns:a16="http://schemas.microsoft.com/office/drawing/2014/main" id="{23A909DB-C8F1-E596-FF56-751613C67DD3}"/>
              </a:ext>
            </a:extLst>
          </p:cNvPr>
          <p:cNvSpPr txBox="1"/>
          <p:nvPr/>
        </p:nvSpPr>
        <p:spPr>
          <a:xfrm>
            <a:off x="11341609" y="6790893"/>
            <a:ext cx="940963" cy="533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584200">
              <a:defRPr sz="2000">
                <a:solidFill>
                  <a:srgbClr val="F7960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nl-BE" sz="2800" dirty="0"/>
              <a:t>MAX</a:t>
            </a:r>
            <a:endParaRPr sz="2800" dirty="0"/>
          </a:p>
        </p:txBody>
      </p:sp>
      <p:sp>
        <p:nvSpPr>
          <p:cNvPr id="44" name="i0:">
            <a:extLst>
              <a:ext uri="{FF2B5EF4-FFF2-40B4-BE49-F238E27FC236}">
                <a16:creationId xmlns:a16="http://schemas.microsoft.com/office/drawing/2014/main" id="{8804F80C-42E3-1197-09E0-9920C2E0FD05}"/>
              </a:ext>
            </a:extLst>
          </p:cNvPr>
          <p:cNvSpPr txBox="1"/>
          <p:nvPr/>
        </p:nvSpPr>
        <p:spPr>
          <a:xfrm>
            <a:off x="476250" y="7272046"/>
            <a:ext cx="1974901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ctr" defTabSz="584200">
              <a:defRPr sz="3600">
                <a:solidFill>
                  <a:srgbClr val="A9A9A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nl-BE" dirty="0"/>
              <a:t>compress:</a:t>
            </a:r>
            <a:endParaRPr dirty="0"/>
          </a:p>
        </p:txBody>
      </p:sp>
      <p:sp>
        <p:nvSpPr>
          <p:cNvPr id="45" name="Ligne">
            <a:extLst>
              <a:ext uri="{FF2B5EF4-FFF2-40B4-BE49-F238E27FC236}">
                <a16:creationId xmlns:a16="http://schemas.microsoft.com/office/drawing/2014/main" id="{7D52E1FE-55CB-5CC9-E5CD-15AE5E61CC25}"/>
              </a:ext>
            </a:extLst>
          </p:cNvPr>
          <p:cNvSpPr/>
          <p:nvPr/>
        </p:nvSpPr>
        <p:spPr>
          <a:xfrm flipV="1">
            <a:off x="2549750" y="8098812"/>
            <a:ext cx="5816402" cy="4583"/>
          </a:xfrm>
          <a:prstGeom prst="line">
            <a:avLst/>
          </a:prstGeom>
          <a:ln w="38100">
            <a:solidFill>
              <a:srgbClr val="2333FF"/>
            </a:solidFill>
            <a:miter lim="400000"/>
            <a:headEnd type="triangle"/>
            <a:tailEnd type="triangle"/>
          </a:ln>
        </p:spPr>
        <p:txBody>
          <a:bodyPr lIns="0" tIns="0" rIns="0" bIns="0"/>
          <a:lstStyle/>
          <a:p>
            <a:pPr algn="ctr"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46" name="Chiffres qui, joins aux chiffres de droite, forment un nombre premier">
            <a:extLst>
              <a:ext uri="{FF2B5EF4-FFF2-40B4-BE49-F238E27FC236}">
                <a16:creationId xmlns:a16="http://schemas.microsoft.com/office/drawing/2014/main" id="{0D914F03-5753-7F67-2777-45D981159FC1}"/>
              </a:ext>
            </a:extLst>
          </p:cNvPr>
          <p:cNvSpPr txBox="1"/>
          <p:nvPr/>
        </p:nvSpPr>
        <p:spPr>
          <a:xfrm>
            <a:off x="3070840" y="8068734"/>
            <a:ext cx="4640330" cy="595035"/>
          </a:xfrm>
          <a:prstGeom prst="rect">
            <a:avLst/>
          </a:prstGeom>
          <a:noFill/>
          <a:ln w="12700">
            <a:noFill/>
            <a:miter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ctr">
              <a:defRPr>
                <a:solidFill>
                  <a:srgbClr val="2333FF"/>
                </a:solidFill>
              </a:defRPr>
            </a:lvl1pPr>
          </a:lstStyle>
          <a:p>
            <a:r>
              <a:rPr lang="nl-BE" dirty="0"/>
              <a:t>Result of the compression</a:t>
            </a:r>
            <a:endParaRPr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aphicFrame>
        <p:nvGraphicFramePr>
          <p:cNvPr id="47" name="Tableau 2">
            <a:extLst>
              <a:ext uri="{FF2B5EF4-FFF2-40B4-BE49-F238E27FC236}">
                <a16:creationId xmlns:a16="http://schemas.microsoft.com/office/drawing/2014/main" id="{CED2A02E-AEF1-8525-96B9-9942840AC3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09630437"/>
              </p:ext>
            </p:extLst>
          </p:nvPr>
        </p:nvGraphicFramePr>
        <p:xfrm>
          <a:off x="2520486" y="7431055"/>
          <a:ext cx="8791476" cy="520700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9791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91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91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56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5657">
                  <a:extLst>
                    <a:ext uri="{9D8B030D-6E8A-4147-A177-3AD203B41FA5}">
                      <a16:colId xmlns:a16="http://schemas.microsoft.com/office/drawing/2014/main" val="531979098"/>
                    </a:ext>
                  </a:extLst>
                </a:gridCol>
                <a:gridCol w="975657">
                  <a:extLst>
                    <a:ext uri="{9D8B030D-6E8A-4147-A177-3AD203B41FA5}">
                      <a16:colId xmlns:a16="http://schemas.microsoft.com/office/drawing/2014/main" val="785941028"/>
                    </a:ext>
                  </a:extLst>
                </a:gridCol>
                <a:gridCol w="975657">
                  <a:extLst>
                    <a:ext uri="{9D8B030D-6E8A-4147-A177-3AD203B41FA5}">
                      <a16:colId xmlns:a16="http://schemas.microsoft.com/office/drawing/2014/main" val="2536175312"/>
                    </a:ext>
                  </a:extLst>
                </a:gridCol>
                <a:gridCol w="975657">
                  <a:extLst>
                    <a:ext uri="{9D8B030D-6E8A-4147-A177-3AD203B41FA5}">
                      <a16:colId xmlns:a16="http://schemas.microsoft.com/office/drawing/2014/main" val="1045851283"/>
                    </a:ext>
                  </a:extLst>
                </a:gridCol>
                <a:gridCol w="9756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0700">
                <a:tc>
                  <a:txBody>
                    <a:bodyPr/>
                    <a:lstStyle/>
                    <a:p>
                      <a:pPr algn="ctr">
                        <a:tabLst>
                          <a:tab pos="914400" algn="l"/>
                        </a:tabLst>
                        <a:defRPr sz="28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2800" baseline="-5999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l"/>
                        </a:tabLst>
                        <a:defRPr sz="28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lang="nl-BE" sz="2800" baseline="-5999" dirty="0">
                        <a:solidFill>
                          <a:schemeClr val="tx1"/>
                        </a:solidFill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l"/>
                        </a:tabLst>
                        <a:defRPr sz="28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2800" baseline="-5999" dirty="0">
                        <a:solidFill>
                          <a:schemeClr val="tx1"/>
                        </a:solidFill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l"/>
                        </a:tabLst>
                        <a:defRPr sz="28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2800" baseline="-5999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l"/>
                        </a:tabLst>
                        <a:defRPr sz="28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lang="nl-BE" sz="2800" baseline="-5999" dirty="0">
                          <a:solidFill>
                            <a:schemeClr val="tx1"/>
                          </a:solidFill>
                        </a:rPr>
                        <a:t>…</a:t>
                      </a:r>
                      <a:endParaRPr sz="2800" baseline="-5999" dirty="0">
                        <a:solidFill>
                          <a:schemeClr val="tx1"/>
                        </a:solidFill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l"/>
                        </a:tabLst>
                        <a:defRPr sz="28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2800" baseline="-5999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l"/>
                        </a:tabLst>
                        <a:defRPr sz="28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2800" baseline="-5999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l"/>
                        </a:tabLst>
                        <a:defRPr sz="28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2800" baseline="-5999" dirty="0">
                        <a:solidFill>
                          <a:schemeClr val="tx1"/>
                        </a:solidFill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l"/>
                        </a:tabLst>
                        <a:defRPr sz="28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lang="nl-BE" sz="2800" baseline="-5999" dirty="0">
                          <a:solidFill>
                            <a:schemeClr val="tx1"/>
                          </a:solidFill>
                        </a:rPr>
                        <a:t>...</a:t>
                      </a:r>
                      <a:endParaRPr sz="2800" baseline="-5999" dirty="0">
                        <a:solidFill>
                          <a:schemeClr val="tx1"/>
                        </a:solidFill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8" name="Ligne">
            <a:extLst>
              <a:ext uri="{FF2B5EF4-FFF2-40B4-BE49-F238E27FC236}">
                <a16:creationId xmlns:a16="http://schemas.microsoft.com/office/drawing/2014/main" id="{0F244F03-5ECB-7B99-F09D-27068C1DEFAB}"/>
              </a:ext>
            </a:extLst>
          </p:cNvPr>
          <p:cNvSpPr/>
          <p:nvPr/>
        </p:nvSpPr>
        <p:spPr>
          <a:xfrm flipV="1">
            <a:off x="2504807" y="6997101"/>
            <a:ext cx="1" cy="1229623"/>
          </a:xfrm>
          <a:prstGeom prst="line">
            <a:avLst/>
          </a:prstGeom>
          <a:ln w="50800">
            <a:solidFill>
              <a:srgbClr val="F74AFF"/>
            </a:solidFill>
            <a:miter lim="400000"/>
          </a:ln>
        </p:spPr>
        <p:txBody>
          <a:bodyPr lIns="0" tIns="0" rIns="0" bIns="0"/>
          <a:lstStyle/>
          <a:p>
            <a:pPr algn="ctr"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dirty="0"/>
          </a:p>
        </p:txBody>
      </p:sp>
      <p:sp>
        <p:nvSpPr>
          <p:cNvPr id="49" name="Ligne">
            <a:extLst>
              <a:ext uri="{FF2B5EF4-FFF2-40B4-BE49-F238E27FC236}">
                <a16:creationId xmlns:a16="http://schemas.microsoft.com/office/drawing/2014/main" id="{751CA702-BB10-D0AD-27D3-2C537400CFB6}"/>
              </a:ext>
            </a:extLst>
          </p:cNvPr>
          <p:cNvSpPr/>
          <p:nvPr/>
        </p:nvSpPr>
        <p:spPr>
          <a:xfrm flipV="1">
            <a:off x="11307944" y="6950923"/>
            <a:ext cx="1" cy="1229623"/>
          </a:xfrm>
          <a:prstGeom prst="line">
            <a:avLst/>
          </a:prstGeom>
          <a:ln w="50800">
            <a:solidFill>
              <a:srgbClr val="F79605"/>
            </a:solidFill>
            <a:miter lim="400000"/>
          </a:ln>
        </p:spPr>
        <p:txBody>
          <a:bodyPr lIns="0" tIns="0" rIns="0" bIns="0"/>
          <a:lstStyle/>
          <a:p>
            <a:pPr algn="ctr"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50" name="Ligne">
            <a:extLst>
              <a:ext uri="{FF2B5EF4-FFF2-40B4-BE49-F238E27FC236}">
                <a16:creationId xmlns:a16="http://schemas.microsoft.com/office/drawing/2014/main" id="{0B159AD2-F326-EFAA-F35C-250F1C17FE77}"/>
              </a:ext>
            </a:extLst>
          </p:cNvPr>
          <p:cNvSpPr/>
          <p:nvPr/>
        </p:nvSpPr>
        <p:spPr>
          <a:xfrm>
            <a:off x="8418341" y="8103450"/>
            <a:ext cx="2865835" cy="4156"/>
          </a:xfrm>
          <a:prstGeom prst="line">
            <a:avLst/>
          </a:prstGeom>
          <a:ln w="38100">
            <a:solidFill>
              <a:schemeClr val="accent2"/>
            </a:solidFill>
            <a:miter lim="400000"/>
            <a:headEnd type="triangle"/>
            <a:tailEnd type="triangle"/>
          </a:ln>
        </p:spPr>
        <p:txBody>
          <a:bodyPr lIns="0" tIns="0" rIns="0" bIns="0"/>
          <a:lstStyle/>
          <a:p>
            <a:pPr algn="ctr"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>
              <a:solidFill>
                <a:schemeClr val="accent2"/>
              </a:solidFill>
            </a:endParaRPr>
          </a:p>
        </p:txBody>
      </p:sp>
      <p:sp>
        <p:nvSpPr>
          <p:cNvPr id="51" name="Chiffres qui, joins aux chiffres de droite, forment un nombre premier">
            <a:extLst>
              <a:ext uri="{FF2B5EF4-FFF2-40B4-BE49-F238E27FC236}">
                <a16:creationId xmlns:a16="http://schemas.microsoft.com/office/drawing/2014/main" id="{A8F768E3-E274-0A00-7AC7-EAFD90DC56EF}"/>
              </a:ext>
            </a:extLst>
          </p:cNvPr>
          <p:cNvSpPr txBox="1"/>
          <p:nvPr/>
        </p:nvSpPr>
        <p:spPr>
          <a:xfrm>
            <a:off x="8648721" y="8137882"/>
            <a:ext cx="2409481" cy="595035"/>
          </a:xfrm>
          <a:prstGeom prst="rect">
            <a:avLst/>
          </a:prstGeom>
          <a:noFill/>
          <a:ln w="12700">
            <a:noFill/>
            <a:miter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ctr">
              <a:defRPr>
                <a:solidFill>
                  <a:srgbClr val="2333FF"/>
                </a:solidFill>
              </a:defRPr>
            </a:lvl1pPr>
          </a:lstStyle>
          <a:p>
            <a:r>
              <a:rPr lang="nl-BE" dirty="0">
                <a:solidFill>
                  <a:schemeClr val="accent2"/>
                </a:solidFill>
              </a:rPr>
              <a:t>Free space</a:t>
            </a:r>
            <a:endParaRPr dirty="0">
              <a:solidFill>
                <a:schemeClr val="accent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790205FA-BEDC-B8E8-0869-F9E854AF1DB5}"/>
              </a:ext>
            </a:extLst>
          </p:cNvPr>
          <p:cNvSpPr txBox="1"/>
          <p:nvPr/>
        </p:nvSpPr>
        <p:spPr>
          <a:xfrm>
            <a:off x="5456837" y="3774781"/>
            <a:ext cx="231656" cy="4770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fr-BE" sz="2500" dirty="0">
                <a:solidFill>
                  <a:srgbClr val="808004"/>
                </a:solidFill>
                <a:latin typeface="Times New Roman" panose="02020603050405020304" pitchFamily="18" charset="0"/>
              </a:rPr>
              <a:t>i</a:t>
            </a:r>
            <a:endParaRPr lang="fr-BE" sz="2500" dirty="0">
              <a:solidFill>
                <a:srgbClr val="808004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53" name="Ligne">
            <a:extLst>
              <a:ext uri="{FF2B5EF4-FFF2-40B4-BE49-F238E27FC236}">
                <a16:creationId xmlns:a16="http://schemas.microsoft.com/office/drawing/2014/main" id="{7D62FBB9-2B68-C732-B3AB-326E9AEF9252}"/>
              </a:ext>
            </a:extLst>
          </p:cNvPr>
          <p:cNvSpPr/>
          <p:nvPr/>
        </p:nvSpPr>
        <p:spPr>
          <a:xfrm flipV="1">
            <a:off x="5433796" y="3998033"/>
            <a:ext cx="9129" cy="2150993"/>
          </a:xfrm>
          <a:prstGeom prst="line">
            <a:avLst/>
          </a:prstGeom>
          <a:ln w="50800">
            <a:solidFill>
              <a:srgbClr val="FF2600"/>
            </a:solidFill>
            <a:miter lim="400000"/>
          </a:ln>
        </p:spPr>
        <p:txBody>
          <a:bodyPr lIns="0" tIns="0" rIns="0" bIns="0"/>
          <a:lstStyle/>
          <a:p>
            <a:pPr algn="ctr"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dirty="0"/>
          </a:p>
        </p:txBody>
      </p:sp>
      <p:sp>
        <p:nvSpPr>
          <p:cNvPr id="55" name="Ligne">
            <a:extLst>
              <a:ext uri="{FF2B5EF4-FFF2-40B4-BE49-F238E27FC236}">
                <a16:creationId xmlns:a16="http://schemas.microsoft.com/office/drawing/2014/main" id="{C149E94C-7270-84AE-4D69-77A2C811323A}"/>
              </a:ext>
            </a:extLst>
          </p:cNvPr>
          <p:cNvSpPr/>
          <p:nvPr/>
        </p:nvSpPr>
        <p:spPr>
          <a:xfrm flipV="1">
            <a:off x="5536598" y="5412875"/>
            <a:ext cx="2785634" cy="12584"/>
          </a:xfrm>
          <a:prstGeom prst="line">
            <a:avLst/>
          </a:prstGeom>
          <a:ln w="38100">
            <a:solidFill>
              <a:srgbClr val="2333FF"/>
            </a:solidFill>
            <a:miter lim="400000"/>
            <a:headEnd type="triangle"/>
            <a:tailEnd type="triangle"/>
          </a:ln>
        </p:spPr>
        <p:txBody>
          <a:bodyPr lIns="0" tIns="0" rIns="0" bIns="0"/>
          <a:lstStyle/>
          <a:p>
            <a:pPr algn="ctr"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56" name="Chiffres qui, joins aux chiffres de droite, forment un nombre premier">
            <a:extLst>
              <a:ext uri="{FF2B5EF4-FFF2-40B4-BE49-F238E27FC236}">
                <a16:creationId xmlns:a16="http://schemas.microsoft.com/office/drawing/2014/main" id="{51784E26-3D58-92CE-84AE-F63C006455AD}"/>
              </a:ext>
            </a:extLst>
          </p:cNvPr>
          <p:cNvSpPr txBox="1"/>
          <p:nvPr/>
        </p:nvSpPr>
        <p:spPr>
          <a:xfrm>
            <a:off x="6078194" y="5475985"/>
            <a:ext cx="1907540" cy="595035"/>
          </a:xfrm>
          <a:prstGeom prst="rect">
            <a:avLst/>
          </a:prstGeom>
          <a:noFill/>
          <a:ln w="12700">
            <a:noFill/>
            <a:miter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ctr">
              <a:defRPr>
                <a:solidFill>
                  <a:srgbClr val="2333FF"/>
                </a:solidFill>
              </a:defRPr>
            </a:lvl1pPr>
          </a:lstStyle>
          <a:p>
            <a:r>
              <a:rPr lang="nl-BE" dirty="0">
                <a:latin typeface="Courier New" panose="02070309020205020404" pitchFamily="49" charset="0"/>
                <a:cs typeface="Courier New" panose="02070309020205020404" pitchFamily="49" charset="0"/>
              </a:rPr>
              <a:t>sum </a:t>
            </a:r>
            <a:r>
              <a:rPr lang="nl-BE" dirty="0"/>
              <a:t>&lt; 10</a:t>
            </a:r>
            <a:endParaRPr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7" name="ZoneTexte 56">
            <a:extLst>
              <a:ext uri="{FF2B5EF4-FFF2-40B4-BE49-F238E27FC236}">
                <a16:creationId xmlns:a16="http://schemas.microsoft.com/office/drawing/2014/main" id="{8283678F-3734-A829-E243-1C9963F80AAA}"/>
              </a:ext>
            </a:extLst>
          </p:cNvPr>
          <p:cNvSpPr txBox="1"/>
          <p:nvPr/>
        </p:nvSpPr>
        <p:spPr>
          <a:xfrm>
            <a:off x="8433180" y="4003924"/>
            <a:ext cx="231656" cy="4770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fr-BE" sz="2500" dirty="0">
                <a:solidFill>
                  <a:srgbClr val="808004"/>
                </a:solidFill>
                <a:latin typeface="Times New Roman" panose="02020603050405020304" pitchFamily="18" charset="0"/>
              </a:rPr>
              <a:t>j</a:t>
            </a:r>
            <a:endParaRPr lang="fr-BE" sz="2500" dirty="0">
              <a:solidFill>
                <a:srgbClr val="808004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58" name="Ligne">
            <a:extLst>
              <a:ext uri="{FF2B5EF4-FFF2-40B4-BE49-F238E27FC236}">
                <a16:creationId xmlns:a16="http://schemas.microsoft.com/office/drawing/2014/main" id="{34C6F9E1-DBE8-5899-69D4-C286BC8EEF9B}"/>
              </a:ext>
            </a:extLst>
          </p:cNvPr>
          <p:cNvSpPr/>
          <p:nvPr/>
        </p:nvSpPr>
        <p:spPr>
          <a:xfrm flipV="1">
            <a:off x="8390384" y="3999856"/>
            <a:ext cx="9129" cy="2150993"/>
          </a:xfrm>
          <a:prstGeom prst="line">
            <a:avLst/>
          </a:prstGeom>
          <a:ln w="50800">
            <a:solidFill>
              <a:srgbClr val="FF2600"/>
            </a:solidFill>
            <a:miter lim="400000"/>
          </a:ln>
        </p:spPr>
        <p:txBody>
          <a:bodyPr lIns="0" tIns="0" rIns="0" bIns="0"/>
          <a:lstStyle/>
          <a:p>
            <a:pPr algn="ctr"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dirty="0"/>
          </a:p>
        </p:txBody>
      </p:sp>
      <p:sp>
        <p:nvSpPr>
          <p:cNvPr id="59" name="Ligne">
            <a:extLst>
              <a:ext uri="{FF2B5EF4-FFF2-40B4-BE49-F238E27FC236}">
                <a16:creationId xmlns:a16="http://schemas.microsoft.com/office/drawing/2014/main" id="{0AAB4CAF-2070-444A-B457-C59BD2A3E61C}"/>
              </a:ext>
            </a:extLst>
          </p:cNvPr>
          <p:cNvSpPr/>
          <p:nvPr/>
        </p:nvSpPr>
        <p:spPr>
          <a:xfrm flipV="1">
            <a:off x="2504807" y="3719878"/>
            <a:ext cx="8813030" cy="11303"/>
          </a:xfrm>
          <a:prstGeom prst="line">
            <a:avLst/>
          </a:prstGeom>
          <a:ln w="38100">
            <a:solidFill>
              <a:srgbClr val="0096FF"/>
            </a:solidFill>
            <a:miter lim="400000"/>
            <a:headEnd type="triangle"/>
            <a:tailEnd type="triangle"/>
          </a:ln>
        </p:spPr>
        <p:txBody>
          <a:bodyPr lIns="0" tIns="0" rIns="0" bIns="0"/>
          <a:lstStyle/>
          <a:p>
            <a:pPr algn="ctr"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60" name="Chiffres qui, joins aux chiffres de droite, forment un nombre premier">
            <a:extLst>
              <a:ext uri="{FF2B5EF4-FFF2-40B4-BE49-F238E27FC236}">
                <a16:creationId xmlns:a16="http://schemas.microsoft.com/office/drawing/2014/main" id="{FAD6A957-44B8-42F6-B613-C36B7325F78F}"/>
              </a:ext>
            </a:extLst>
          </p:cNvPr>
          <p:cNvSpPr txBox="1"/>
          <p:nvPr/>
        </p:nvSpPr>
        <p:spPr>
          <a:xfrm>
            <a:off x="5620790" y="3143899"/>
            <a:ext cx="2409481" cy="595035"/>
          </a:xfrm>
          <a:prstGeom prst="rect">
            <a:avLst/>
          </a:prstGeom>
          <a:noFill/>
          <a:ln w="12700">
            <a:noFill/>
            <a:miter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ctr">
              <a:defRPr>
                <a:solidFill>
                  <a:srgbClr val="2333FF"/>
                </a:solidFill>
              </a:defRPr>
            </a:lvl1pPr>
          </a:lstStyle>
          <a:p>
            <a:r>
              <a:rPr lang="nl-BE" dirty="0">
                <a:solidFill>
                  <a:srgbClr val="0096FF"/>
                </a:solidFill>
              </a:rPr>
              <a:t>Not modified</a:t>
            </a:r>
            <a:endParaRPr dirty="0">
              <a:solidFill>
                <a:srgbClr val="0096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1" name="Ligne">
            <a:extLst>
              <a:ext uri="{FF2B5EF4-FFF2-40B4-BE49-F238E27FC236}">
                <a16:creationId xmlns:a16="http://schemas.microsoft.com/office/drawing/2014/main" id="{840B17B3-0EBD-B3A3-AA11-9C2511042A7B}"/>
              </a:ext>
            </a:extLst>
          </p:cNvPr>
          <p:cNvSpPr/>
          <p:nvPr/>
        </p:nvSpPr>
        <p:spPr>
          <a:xfrm flipV="1">
            <a:off x="8381830" y="6585287"/>
            <a:ext cx="9129" cy="2150993"/>
          </a:xfrm>
          <a:prstGeom prst="line">
            <a:avLst/>
          </a:prstGeom>
          <a:ln w="50800">
            <a:solidFill>
              <a:srgbClr val="FF2600"/>
            </a:solidFill>
            <a:miter lim="400000"/>
          </a:ln>
        </p:spPr>
        <p:txBody>
          <a:bodyPr lIns="0" tIns="0" rIns="0" bIns="0"/>
          <a:lstStyle/>
          <a:p>
            <a:pPr algn="ctr"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A4EC20C-A245-E556-DB01-D9E16BB983C9}"/>
              </a:ext>
            </a:extLst>
          </p:cNvPr>
          <p:cNvSpPr txBox="1"/>
          <p:nvPr/>
        </p:nvSpPr>
        <p:spPr>
          <a:xfrm>
            <a:off x="8631948" y="7395412"/>
            <a:ext cx="512962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Times New Roman"/>
              </a:rPr>
              <a:t>11</a:t>
            </a:r>
          </a:p>
        </p:txBody>
      </p:sp>
      <p:sp>
        <p:nvSpPr>
          <p:cNvPr id="5" name="nb_chiffres">
            <a:extLst>
              <a:ext uri="{FF2B5EF4-FFF2-40B4-BE49-F238E27FC236}">
                <a16:creationId xmlns:a16="http://schemas.microsoft.com/office/drawing/2014/main" id="{6E28CA40-2DDD-38F9-01DA-ED514E35FE87}"/>
              </a:ext>
            </a:extLst>
          </p:cNvPr>
          <p:cNvSpPr txBox="1"/>
          <p:nvPr/>
        </p:nvSpPr>
        <p:spPr>
          <a:xfrm>
            <a:off x="11351508" y="4116779"/>
            <a:ext cx="940963" cy="533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584200">
              <a:defRPr sz="2000">
                <a:solidFill>
                  <a:srgbClr val="F7960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nl-BE" sz="2800" dirty="0"/>
              <a:t>MAX</a:t>
            </a:r>
            <a:endParaRPr sz="2800" dirty="0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893FF6ED-C7C8-B519-D6CC-3DA16A38ACCB}"/>
              </a:ext>
            </a:extLst>
          </p:cNvPr>
          <p:cNvSpPr/>
          <p:nvPr/>
        </p:nvSpPr>
        <p:spPr>
          <a:xfrm>
            <a:off x="11220332" y="3277119"/>
            <a:ext cx="1152000" cy="1476000"/>
          </a:xfrm>
          <a:prstGeom prst="ellipse">
            <a:avLst/>
          </a:prstGeom>
          <a:noFill/>
          <a:ln w="25400" cap="flat">
            <a:solidFill>
              <a:schemeClr val="tx1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CD01224-BBA3-8BEC-EF6D-A4AD023E1B1E}"/>
              </a:ext>
            </a:extLst>
          </p:cNvPr>
          <p:cNvSpPr txBox="1"/>
          <p:nvPr/>
        </p:nvSpPr>
        <p:spPr>
          <a:xfrm>
            <a:off x="8435801" y="2184179"/>
            <a:ext cx="4398640" cy="1025922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dirty="0" err="1"/>
              <a:t>Stopping</a:t>
            </a:r>
            <a:r>
              <a:rPr lang="fr-FR" dirty="0"/>
              <a:t> Condition : </a:t>
            </a:r>
          </a:p>
          <a:p>
            <a:r>
              <a:rPr lang="fr-FR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i == MAX &amp;&amp; j</a:t>
            </a:r>
            <a:r>
              <a:rPr kumimoji="0" lang="fr-FR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urier New" panose="02070309020205020404" pitchFamily="49" charset="0"/>
                <a:cs typeface="Courier New" panose="02070309020205020404" pitchFamily="49" charset="0"/>
                <a:sym typeface="Times New Roman"/>
              </a:rPr>
              <a:t> == MAX</a:t>
            </a:r>
          </a:p>
        </p:txBody>
      </p:sp>
      <p:sp>
        <p:nvSpPr>
          <p:cNvPr id="8" name="i0:">
            <a:extLst>
              <a:ext uri="{FF2B5EF4-FFF2-40B4-BE49-F238E27FC236}">
                <a16:creationId xmlns:a16="http://schemas.microsoft.com/office/drawing/2014/main" id="{10CCE960-6BBD-8A5A-2FEB-EBABA2D1918C}"/>
              </a:ext>
            </a:extLst>
          </p:cNvPr>
          <p:cNvSpPr txBox="1"/>
          <p:nvPr/>
        </p:nvSpPr>
        <p:spPr>
          <a:xfrm>
            <a:off x="476251" y="2210934"/>
            <a:ext cx="2404838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ctr" defTabSz="584200">
              <a:defRPr sz="3600">
                <a:solidFill>
                  <a:srgbClr val="A9A9A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nl-BE" u="sng" dirty="0">
                <a:solidFill>
                  <a:schemeClr val="tx1"/>
                </a:solidFill>
              </a:rPr>
              <a:t>Final State: </a:t>
            </a:r>
            <a:endParaRPr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0383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89062E-6 4.6875E-7 L 0.45203 4.6875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95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20313E-6 1.66667E-6 L 0.45898 -0.0004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49" y="-3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6719E-6 4.16667E-6 L 0.23157 -0.0680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72" y="-340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1875E-6 4.94792E-6 L 0.22473 0.0016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30" y="8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1563E-7 -6.77083E-7 L 0.07544 0.0008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45" y="4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0156E-6 -4.89583E-6 L 0.07483 0.0003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23" y="-9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0815 -0.00163 " pathEditMode="relative" ptsTypes="AA">
                                      <p:cBhvr>
                                        <p:cTn id="1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1094E-6 -4.6875E-6 L 0.10815 -0.00162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08" y="-8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50"/>
                                        </p:tgtEl>
                                      </p:cBhvr>
                                      <p:by x="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1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3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3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3125E-6 -5.20833E-7 L 0.22339 -5.20833E-7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69" y="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38"/>
                                        </p:tgtEl>
                                      </p:cBhvr>
                                      <p:by x="3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3144 -0.0031 " pathEditMode="relative" ptsTypes="AA">
                                      <p:cBhvr>
                                        <p:cTn id="4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21 0.00048 L 0.03637 0.00048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8" y="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346 -0.00147 L 0.08838 -0.00147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92" y="0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45"/>
                                        </p:tgtEl>
                                      </p:cBhvr>
                                      <p:by x="116000" y="116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32" grpId="0"/>
      <p:bldP spid="38" grpId="0" animBg="1"/>
      <p:bldP spid="38" grpId="1" animBg="1"/>
      <p:bldP spid="39" grpId="0"/>
      <p:bldP spid="42" grpId="0"/>
      <p:bldP spid="45" grpId="0" animBg="1"/>
      <p:bldP spid="45" grpId="1" animBg="1"/>
      <p:bldP spid="46" grpId="0"/>
      <p:bldP spid="50" grpId="0" animBg="1"/>
      <p:bldP spid="50" grpId="1" animBg="1"/>
      <p:bldP spid="51" grpId="0"/>
      <p:bldP spid="52" grpId="0"/>
      <p:bldP spid="53" grpId="0" animBg="1"/>
      <p:bldP spid="55" grpId="0" animBg="1"/>
      <p:bldP spid="56" grpId="0"/>
      <p:bldP spid="57" grpId="0"/>
      <p:bldP spid="58" grpId="0" animBg="1"/>
      <p:bldP spid="61" grpId="0" animBg="1"/>
      <p:bldP spid="4" grpId="0"/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E2E92F-4F31-3AC8-F476-FEB1600DA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250" y="418273"/>
            <a:ext cx="12052300" cy="1346200"/>
          </a:xfrm>
        </p:spPr>
        <p:txBody>
          <a:bodyPr>
            <a:normAutofit fontScale="90000"/>
          </a:bodyPr>
          <a:lstStyle/>
          <a:p>
            <a:r>
              <a:rPr lang="fr-FR" dirty="0" err="1"/>
              <a:t>Programming</a:t>
            </a:r>
            <a:r>
              <a:rPr lang="fr-FR" dirty="0"/>
              <a:t> </a:t>
            </a:r>
            <a:r>
              <a:rPr lang="fr-FR" dirty="0" err="1"/>
              <a:t>Methodology</a:t>
            </a:r>
            <a:endParaRPr lang="fr-FR" dirty="0"/>
          </a:p>
        </p:txBody>
      </p:sp>
      <p:sp>
        <p:nvSpPr>
          <p:cNvPr id="3" name="i0:">
            <a:extLst>
              <a:ext uri="{FF2B5EF4-FFF2-40B4-BE49-F238E27FC236}">
                <a16:creationId xmlns:a16="http://schemas.microsoft.com/office/drawing/2014/main" id="{860F8E5B-3634-9B33-7D15-68A2987FB1B1}"/>
              </a:ext>
            </a:extLst>
          </p:cNvPr>
          <p:cNvSpPr txBox="1"/>
          <p:nvPr/>
        </p:nvSpPr>
        <p:spPr>
          <a:xfrm>
            <a:off x="476250" y="1847897"/>
            <a:ext cx="3321422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ctr" defTabSz="584200">
              <a:defRPr sz="3600">
                <a:solidFill>
                  <a:srgbClr val="A9A9A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nl-BE" u="sng" dirty="0">
                <a:solidFill>
                  <a:schemeClr val="tx1"/>
                </a:solidFill>
              </a:rPr>
              <a:t>Resulting Code : </a:t>
            </a:r>
            <a:endParaRPr u="sng" dirty="0">
              <a:solidFill>
                <a:schemeClr val="tx1"/>
              </a:solidFill>
            </a:endParaRPr>
          </a:p>
        </p:txBody>
      </p:sp>
      <p:sp>
        <p:nvSpPr>
          <p:cNvPr id="29" name="Titre 1">
            <a:extLst>
              <a:ext uri="{FF2B5EF4-FFF2-40B4-BE49-F238E27FC236}">
                <a16:creationId xmlns:a16="http://schemas.microsoft.com/office/drawing/2014/main" id="{FCEEA9DB-9B2A-7DB1-CE06-860474FE5435}"/>
              </a:ext>
            </a:extLst>
          </p:cNvPr>
          <p:cNvSpPr txBox="1">
            <a:spLocks/>
          </p:cNvSpPr>
          <p:nvPr/>
        </p:nvSpPr>
        <p:spPr>
          <a:xfrm>
            <a:off x="476250" y="9156698"/>
            <a:ext cx="12052292" cy="458779"/>
          </a:xfrm>
          <a:prstGeom prst="rect">
            <a:avLst/>
          </a:prstGeom>
          <a:solidFill>
            <a:srgbClr val="2D3359"/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 fontScale="32500" lnSpcReduction="20000"/>
          </a:bodyPr>
          <a:lstStyle>
            <a:lvl1pPr marL="0" marR="0" indent="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solidFill>
                  <a:srgbClr val="EEA76F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1pPr>
            <a:lvl2pPr marL="0" marR="0" indent="22860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solidFill>
                  <a:srgbClr val="EEA76F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2pPr>
            <a:lvl3pPr marL="0" marR="0" indent="45720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solidFill>
                  <a:srgbClr val="EEA76F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3pPr>
            <a:lvl4pPr marL="0" marR="0" indent="68580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solidFill>
                  <a:srgbClr val="EEA76F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4pPr>
            <a:lvl5pPr marL="0" marR="0" indent="91440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solidFill>
                  <a:srgbClr val="EEA76F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5pPr>
            <a:lvl6pPr marL="0" marR="0" indent="114300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solidFill>
                  <a:srgbClr val="EEA76F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6pPr>
            <a:lvl7pPr marL="0" marR="0" indent="137160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solidFill>
                  <a:srgbClr val="EEA76F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7pPr>
            <a:lvl8pPr marL="0" marR="0" indent="160020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solidFill>
                  <a:srgbClr val="EEA76F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8pPr>
            <a:lvl9pPr marL="0" marR="0" indent="182880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solidFill>
                  <a:srgbClr val="EEA76F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9pPr>
          </a:lstStyle>
          <a:p>
            <a:pPr hangingPunct="1"/>
            <a:r>
              <a:rPr lang="fr-FR" dirty="0"/>
              <a:t>The </a:t>
            </a:r>
            <a:r>
              <a:rPr lang="fr-FR" dirty="0" err="1"/>
              <a:t>Graphical</a:t>
            </a:r>
            <a:r>
              <a:rPr lang="fr-FR" dirty="0"/>
              <a:t> Loop Invariant – Géraldine Brieven (</a:t>
            </a:r>
            <a:r>
              <a:rPr lang="fr-FR" dirty="0" err="1"/>
              <a:t>gbrieven@uliege.be</a:t>
            </a:r>
            <a:r>
              <a:rPr lang="fr-FR" dirty="0"/>
              <a:t>) </a:t>
            </a:r>
          </a:p>
        </p:txBody>
      </p:sp>
      <p:sp>
        <p:nvSpPr>
          <p:cNvPr id="30" name="Espace réservé du numéro de diapositive 24">
            <a:extLst>
              <a:ext uri="{FF2B5EF4-FFF2-40B4-BE49-F238E27FC236}">
                <a16:creationId xmlns:a16="http://schemas.microsoft.com/office/drawing/2014/main" id="{6FA9E29D-DF69-D701-3968-EBF35668B0E8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2185642" y="9206792"/>
            <a:ext cx="342900" cy="358589"/>
          </a:xfrm>
        </p:spPr>
        <p:txBody>
          <a:bodyPr>
            <a:normAutofit lnSpcReduction="10000"/>
          </a:bodyPr>
          <a:lstStyle/>
          <a:p>
            <a:fld id="{86CB4B4D-7CA3-9044-876B-883B54F8677D}" type="slidenum">
              <a:rPr lang="fr-BE" smtClean="0"/>
              <a:t>18</a:t>
            </a:fld>
            <a:endParaRPr lang="fr-BE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67282C9-751A-8739-F137-F4CD8C0A1251}"/>
              </a:ext>
            </a:extLst>
          </p:cNvPr>
          <p:cNvSpPr txBox="1"/>
          <p:nvPr/>
        </p:nvSpPr>
        <p:spPr>
          <a:xfrm>
            <a:off x="591831" y="2923034"/>
            <a:ext cx="5580370" cy="53655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urier New" panose="02070309020205020404" pitchFamily="49" charset="0"/>
                <a:cs typeface="Courier New" panose="02070309020205020404" pitchFamily="49" charset="0"/>
                <a:sym typeface="Times New Roman"/>
              </a:rPr>
              <a:t>unsigned</a:t>
            </a: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urier New" panose="02070309020205020404" pitchFamily="49" charset="0"/>
                <a:cs typeface="Courier New" panose="02070309020205020404" pitchFamily="49" charset="0"/>
                <a:sym typeface="Times New Roman"/>
              </a:rPr>
              <a:t> </a:t>
            </a:r>
            <a:r>
              <a:rPr kumimoji="0" lang="fr-FR" sz="1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urier New" panose="02070309020205020404" pitchFamily="49" charset="0"/>
                <a:cs typeface="Courier New" panose="02070309020205020404" pitchFamily="49" charset="0"/>
                <a:sym typeface="Times New Roman"/>
              </a:rPr>
              <a:t>int</a:t>
            </a: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urier New" panose="02070309020205020404" pitchFamily="49" charset="0"/>
                <a:cs typeface="Courier New" panose="02070309020205020404" pitchFamily="49" charset="0"/>
                <a:sym typeface="Times New Roman"/>
              </a:rPr>
              <a:t> i = 0, j = 0, k=0, </a:t>
            </a:r>
            <a:r>
              <a:rPr kumimoji="0" lang="fr-FR" sz="1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urier New" panose="02070309020205020404" pitchFamily="49" charset="0"/>
                <a:cs typeface="Courier New" panose="02070309020205020404" pitchFamily="49" charset="0"/>
                <a:sym typeface="Times New Roman"/>
              </a:rPr>
              <a:t>sum</a:t>
            </a: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urier New" panose="02070309020205020404" pitchFamily="49" charset="0"/>
                <a:cs typeface="Courier New" panose="02070309020205020404" pitchFamily="49" charset="0"/>
                <a:sym typeface="Times New Roman"/>
              </a:rPr>
              <a:t> = 0;</a:t>
            </a: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ourier New" panose="02070309020205020404" pitchFamily="49" charset="0"/>
              <a:cs typeface="Courier New" panose="02070309020205020404" pitchFamily="49" charset="0"/>
              <a:sym typeface="Times New Roman"/>
            </a:endParaRP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urier New" panose="02070309020205020404" pitchFamily="49" charset="0"/>
                <a:cs typeface="Courier New" panose="02070309020205020404" pitchFamily="49" charset="0"/>
                <a:sym typeface="Times New Roman"/>
              </a:rPr>
              <a:t>while</a:t>
            </a: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urier New" panose="02070309020205020404" pitchFamily="49" charset="0"/>
                <a:cs typeface="Courier New" panose="02070309020205020404" pitchFamily="49" charset="0"/>
                <a:sym typeface="Times New Roman"/>
              </a:rPr>
              <a:t>( !(i</a:t>
            </a:r>
            <a:r>
              <a:rPr lang="fr-FR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==</a:t>
            </a: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urier New" panose="02070309020205020404" pitchFamily="49" charset="0"/>
                <a:cs typeface="Courier New" panose="02070309020205020404" pitchFamily="49" charset="0"/>
                <a:sym typeface="Times New Roman"/>
              </a:rPr>
              <a:t>MAX &amp;&amp; j==MAX)  )</a:t>
            </a: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urier New" panose="02070309020205020404" pitchFamily="49" charset="0"/>
                <a:cs typeface="Courier New" panose="02070309020205020404" pitchFamily="49" charset="0"/>
                <a:sym typeface="Times New Roman"/>
              </a:rPr>
              <a:t>{</a:t>
            </a: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kumimoji="0" lang="fr-FR" sz="1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urier New" panose="02070309020205020404" pitchFamily="49" charset="0"/>
                <a:cs typeface="Courier New" panose="02070309020205020404" pitchFamily="49" charset="0"/>
                <a:sym typeface="Times New Roman"/>
              </a:rPr>
              <a:t>sum</a:t>
            </a: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urier New" panose="02070309020205020404" pitchFamily="49" charset="0"/>
                <a:cs typeface="Courier New" panose="02070309020205020404" pitchFamily="49" charset="0"/>
                <a:sym typeface="Times New Roman"/>
              </a:rPr>
              <a:t> += brut[j];</a:t>
            </a: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j++;</a:t>
            </a:r>
            <a:endParaRPr kumimoji="0" lang="fr-FR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ourier New" panose="02070309020205020404" pitchFamily="49" charset="0"/>
              <a:cs typeface="Courier New" panose="02070309020205020404" pitchFamily="49" charset="0"/>
              <a:sym typeface="Times New Roman"/>
            </a:endParaRP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urier New" panose="02070309020205020404" pitchFamily="49" charset="0"/>
                <a:cs typeface="Courier New" panose="02070309020205020404" pitchFamily="49" charset="0"/>
                <a:sym typeface="Times New Roman"/>
              </a:rPr>
              <a:t>if(</a:t>
            </a:r>
            <a:r>
              <a:rPr kumimoji="0" lang="fr-FR" sz="1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urier New" panose="02070309020205020404" pitchFamily="49" charset="0"/>
                <a:cs typeface="Courier New" panose="02070309020205020404" pitchFamily="49" charset="0"/>
                <a:sym typeface="Times New Roman"/>
              </a:rPr>
              <a:t>sum</a:t>
            </a: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urier New" panose="02070309020205020404" pitchFamily="49" charset="0"/>
                <a:cs typeface="Courier New" panose="02070309020205020404" pitchFamily="49" charset="0"/>
                <a:sym typeface="Times New Roman"/>
              </a:rPr>
              <a:t>&lt;=10){</a:t>
            </a: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	if(</a:t>
            </a:r>
            <a:r>
              <a:rPr lang="fr-FR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</a:t>
            </a:r>
            <a:r>
              <a:rPr lang="fr-FR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== 10){ </a:t>
            </a:r>
            <a:r>
              <a:rPr lang="fr-FR" sz="1800" dirty="0">
                <a:solidFill>
                  <a:srgbClr val="E88A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//Compression</a:t>
            </a: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fr-FR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compress</a:t>
            </a:r>
            <a:r>
              <a:rPr lang="fr-FR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[k] = 10;</a:t>
            </a: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i = j;</a:t>
            </a: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urier New" panose="02070309020205020404" pitchFamily="49" charset="0"/>
                <a:cs typeface="Courier New" panose="02070309020205020404" pitchFamily="49" charset="0"/>
                <a:sym typeface="Times New Roman"/>
              </a:rPr>
              <a:t>         }</a:t>
            </a:r>
            <a:r>
              <a:rPr kumimoji="0" lang="fr-FR" sz="1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urier New" panose="02070309020205020404" pitchFamily="49" charset="0"/>
                <a:cs typeface="Courier New" panose="02070309020205020404" pitchFamily="49" charset="0"/>
                <a:sym typeface="Times New Roman"/>
              </a:rPr>
              <a:t>else</a:t>
            </a: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urier New" panose="02070309020205020404" pitchFamily="49" charset="0"/>
                <a:cs typeface="Courier New" panose="02070309020205020404" pitchFamily="49" charset="0"/>
                <a:sym typeface="Times New Roman"/>
              </a:rPr>
              <a:t>{ </a:t>
            </a: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rgbClr val="E88A60"/>
                </a:solidFill>
                <a:effectLst/>
                <a:uFillTx/>
                <a:latin typeface="Courier New" panose="02070309020205020404" pitchFamily="49" charset="0"/>
                <a:cs typeface="Courier New" panose="02070309020205020404" pitchFamily="49" charset="0"/>
                <a:sym typeface="Times New Roman"/>
              </a:rPr>
              <a:t>// Copy of </a:t>
            </a:r>
            <a:r>
              <a:rPr kumimoji="0" lang="fr-FR" sz="1800" b="0" i="0" u="none" strike="noStrike" cap="none" spc="0" normalizeH="0" baseline="0" dirty="0" err="1">
                <a:ln>
                  <a:noFill/>
                </a:ln>
                <a:solidFill>
                  <a:srgbClr val="E88A60"/>
                </a:solidFill>
                <a:effectLst/>
                <a:uFillTx/>
                <a:latin typeface="Courier New" panose="02070309020205020404" pitchFamily="49" charset="0"/>
                <a:cs typeface="Courier New" panose="02070309020205020404" pitchFamily="49" charset="0"/>
                <a:sym typeface="Times New Roman"/>
              </a:rPr>
              <a:t>element</a:t>
            </a:r>
            <a:endParaRPr kumimoji="0" lang="fr-FR" sz="1800" b="0" i="0" u="none" strike="noStrike" cap="none" spc="0" normalizeH="0" baseline="0" dirty="0">
              <a:ln>
                <a:noFill/>
              </a:ln>
              <a:solidFill>
                <a:srgbClr val="E88A60"/>
              </a:solidFill>
              <a:effectLst/>
              <a:uFillTx/>
              <a:latin typeface="Courier New" panose="02070309020205020404" pitchFamily="49" charset="0"/>
              <a:cs typeface="Courier New" panose="02070309020205020404" pitchFamily="49" charset="0"/>
              <a:sym typeface="Times New Roman"/>
            </a:endParaRP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fr-FR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compress</a:t>
            </a:r>
            <a:r>
              <a:rPr lang="fr-FR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[k] = brut[i];</a:t>
            </a: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	    i++;</a:t>
            </a: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urier New" panose="02070309020205020404" pitchFamily="49" charset="0"/>
                <a:cs typeface="Courier New" panose="02070309020205020404" pitchFamily="49" charset="0"/>
                <a:sym typeface="Times New Roman"/>
              </a:rPr>
              <a:t>             j = i;</a:t>
            </a: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}</a:t>
            </a: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urier New" panose="02070309020205020404" pitchFamily="49" charset="0"/>
                <a:cs typeface="Courier New" panose="02070309020205020404" pitchFamily="49" charset="0"/>
                <a:sym typeface="Times New Roman"/>
              </a:rPr>
              <a:t>         </a:t>
            </a:r>
            <a:r>
              <a:rPr lang="fr-FR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k++;</a:t>
            </a: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fr-FR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</a:t>
            </a:r>
            <a:r>
              <a:rPr lang="fr-FR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= 0;</a:t>
            </a: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urier New" panose="02070309020205020404" pitchFamily="49" charset="0"/>
                <a:cs typeface="Courier New" panose="02070309020205020404" pitchFamily="49" charset="0"/>
                <a:sym typeface="Times New Roman"/>
              </a:rPr>
              <a:t>    }</a:t>
            </a: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urier New" panose="02070309020205020404" pitchFamily="49" charset="0"/>
                <a:cs typeface="Courier New" panose="02070309020205020404" pitchFamily="49" charset="0"/>
                <a:sym typeface="Times New Roman"/>
              </a:rPr>
              <a:t>}</a:t>
            </a:r>
          </a:p>
        </p:txBody>
      </p:sp>
      <p:graphicFrame>
        <p:nvGraphicFramePr>
          <p:cNvPr id="11" name="Tableau 2">
            <a:extLst>
              <a:ext uri="{FF2B5EF4-FFF2-40B4-BE49-F238E27FC236}">
                <a16:creationId xmlns:a16="http://schemas.microsoft.com/office/drawing/2014/main" id="{F00086A8-A17B-4246-9903-0376E398AD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68313737"/>
              </p:ext>
            </p:extLst>
          </p:nvPr>
        </p:nvGraphicFramePr>
        <p:xfrm>
          <a:off x="7486610" y="4919433"/>
          <a:ext cx="3981102" cy="520700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6647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47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47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23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2322">
                  <a:extLst>
                    <a:ext uri="{9D8B030D-6E8A-4147-A177-3AD203B41FA5}">
                      <a16:colId xmlns:a16="http://schemas.microsoft.com/office/drawing/2014/main" val="531979098"/>
                    </a:ext>
                  </a:extLst>
                </a:gridCol>
                <a:gridCol w="662322">
                  <a:extLst>
                    <a:ext uri="{9D8B030D-6E8A-4147-A177-3AD203B41FA5}">
                      <a16:colId xmlns:a16="http://schemas.microsoft.com/office/drawing/2014/main" val="785941028"/>
                    </a:ext>
                  </a:extLst>
                </a:gridCol>
              </a:tblGrid>
              <a:tr h="520700">
                <a:tc>
                  <a:txBody>
                    <a:bodyPr/>
                    <a:lstStyle/>
                    <a:p>
                      <a:pPr algn="ctr">
                        <a:tabLst>
                          <a:tab pos="914400" algn="l"/>
                        </a:tabLst>
                        <a:defRPr sz="28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2800" baseline="-5999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4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  <a:defRPr sz="28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lang="nl-BE" sz="2800" baseline="-5999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l"/>
                        </a:tabLst>
                        <a:defRPr sz="28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2800" baseline="-5999" dirty="0">
                        <a:solidFill>
                          <a:schemeClr val="tx1"/>
                        </a:solidFill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l"/>
                        </a:tabLst>
                        <a:defRPr sz="28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lang="nl-BE" sz="2800" baseline="-5999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l"/>
                        </a:tabLst>
                        <a:defRPr sz="28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lang="nl-BE" sz="2800" baseline="-5999" dirty="0">
                          <a:solidFill>
                            <a:schemeClr val="tx1"/>
                          </a:solidFill>
                        </a:rPr>
                        <a:t>…</a:t>
                      </a:r>
                      <a:endParaRPr sz="2800" baseline="-5999" dirty="0">
                        <a:solidFill>
                          <a:schemeClr val="tx1"/>
                        </a:solidFill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l"/>
                        </a:tabLst>
                        <a:defRPr sz="28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2800" baseline="-5999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2" name="Ligne">
            <a:extLst>
              <a:ext uri="{FF2B5EF4-FFF2-40B4-BE49-F238E27FC236}">
                <a16:creationId xmlns:a16="http://schemas.microsoft.com/office/drawing/2014/main" id="{EE2C8243-B573-D57B-C1F1-69C4903B389C}"/>
              </a:ext>
            </a:extLst>
          </p:cNvPr>
          <p:cNvSpPr/>
          <p:nvPr/>
        </p:nvSpPr>
        <p:spPr>
          <a:xfrm flipV="1">
            <a:off x="7480018" y="4492730"/>
            <a:ext cx="1" cy="1229623"/>
          </a:xfrm>
          <a:prstGeom prst="line">
            <a:avLst/>
          </a:prstGeom>
          <a:ln w="50800">
            <a:solidFill>
              <a:srgbClr val="F74AFF"/>
            </a:solidFill>
            <a:miter lim="400000"/>
          </a:ln>
        </p:spPr>
        <p:txBody>
          <a:bodyPr lIns="0" tIns="0" rIns="0" bIns="0"/>
          <a:lstStyle/>
          <a:p>
            <a:pPr algn="ctr"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dirty="0"/>
          </a:p>
        </p:txBody>
      </p:sp>
      <p:sp>
        <p:nvSpPr>
          <p:cNvPr id="13" name="0">
            <a:extLst>
              <a:ext uri="{FF2B5EF4-FFF2-40B4-BE49-F238E27FC236}">
                <a16:creationId xmlns:a16="http://schemas.microsoft.com/office/drawing/2014/main" id="{D8CE6882-32E5-F27F-122C-0FDCF26A6CCC}"/>
              </a:ext>
            </a:extLst>
          </p:cNvPr>
          <p:cNvSpPr txBox="1"/>
          <p:nvPr/>
        </p:nvSpPr>
        <p:spPr>
          <a:xfrm>
            <a:off x="7497058" y="4286522"/>
            <a:ext cx="275717" cy="5180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584200">
              <a:defRPr sz="2700">
                <a:solidFill>
                  <a:srgbClr val="E458F7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nl-BE" dirty="0"/>
              <a:t>0</a:t>
            </a:r>
            <a:endParaRPr dirty="0"/>
          </a:p>
        </p:txBody>
      </p:sp>
      <p:sp>
        <p:nvSpPr>
          <p:cNvPr id="14" name="nb_chiffres">
            <a:extLst>
              <a:ext uri="{FF2B5EF4-FFF2-40B4-BE49-F238E27FC236}">
                <a16:creationId xmlns:a16="http://schemas.microsoft.com/office/drawing/2014/main" id="{E4415DA1-5592-9277-0CBC-A75D0FC4B522}"/>
              </a:ext>
            </a:extLst>
          </p:cNvPr>
          <p:cNvSpPr txBox="1"/>
          <p:nvPr/>
        </p:nvSpPr>
        <p:spPr>
          <a:xfrm>
            <a:off x="11472540" y="4290146"/>
            <a:ext cx="940963" cy="533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584200">
              <a:defRPr sz="2000">
                <a:solidFill>
                  <a:srgbClr val="F7960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nl-BE" sz="2800" dirty="0"/>
              <a:t>MAX</a:t>
            </a:r>
            <a:endParaRPr sz="2800" dirty="0"/>
          </a:p>
        </p:txBody>
      </p:sp>
      <p:sp>
        <p:nvSpPr>
          <p:cNvPr id="15" name="Ligne">
            <a:extLst>
              <a:ext uri="{FF2B5EF4-FFF2-40B4-BE49-F238E27FC236}">
                <a16:creationId xmlns:a16="http://schemas.microsoft.com/office/drawing/2014/main" id="{61406DE1-5ABB-0362-759A-BC3AA231C6F8}"/>
              </a:ext>
            </a:extLst>
          </p:cNvPr>
          <p:cNvSpPr/>
          <p:nvPr/>
        </p:nvSpPr>
        <p:spPr>
          <a:xfrm flipV="1">
            <a:off x="11462885" y="4446597"/>
            <a:ext cx="1" cy="1229623"/>
          </a:xfrm>
          <a:prstGeom prst="line">
            <a:avLst/>
          </a:prstGeom>
          <a:ln w="50800">
            <a:solidFill>
              <a:srgbClr val="F79605"/>
            </a:solidFill>
            <a:miter lim="400000"/>
          </a:ln>
        </p:spPr>
        <p:txBody>
          <a:bodyPr lIns="0" tIns="0" rIns="0" bIns="0"/>
          <a:lstStyle/>
          <a:p>
            <a:pPr algn="ctr"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16" name="i0:">
            <a:extLst>
              <a:ext uri="{FF2B5EF4-FFF2-40B4-BE49-F238E27FC236}">
                <a16:creationId xmlns:a16="http://schemas.microsoft.com/office/drawing/2014/main" id="{92FBE95A-7B4C-B2EF-B9D0-42AC7BD01767}"/>
              </a:ext>
            </a:extLst>
          </p:cNvPr>
          <p:cNvSpPr txBox="1"/>
          <p:nvPr/>
        </p:nvSpPr>
        <p:spPr>
          <a:xfrm>
            <a:off x="6750143" y="4916664"/>
            <a:ext cx="682879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ctr" defTabSz="584200">
              <a:defRPr sz="3600">
                <a:solidFill>
                  <a:srgbClr val="A9A9A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nl-BE" sz="2400" dirty="0"/>
              <a:t>brut</a:t>
            </a:r>
            <a:r>
              <a:rPr sz="2400" dirty="0"/>
              <a:t>:</a:t>
            </a:r>
          </a:p>
        </p:txBody>
      </p:sp>
      <p:sp>
        <p:nvSpPr>
          <p:cNvPr id="17" name="0">
            <a:extLst>
              <a:ext uri="{FF2B5EF4-FFF2-40B4-BE49-F238E27FC236}">
                <a16:creationId xmlns:a16="http://schemas.microsoft.com/office/drawing/2014/main" id="{CC5A9A8D-20FA-F324-789F-32110F8A392D}"/>
              </a:ext>
            </a:extLst>
          </p:cNvPr>
          <p:cNvSpPr txBox="1"/>
          <p:nvPr/>
        </p:nvSpPr>
        <p:spPr>
          <a:xfrm>
            <a:off x="7570683" y="6960636"/>
            <a:ext cx="275717" cy="5180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584200">
              <a:defRPr sz="2700">
                <a:solidFill>
                  <a:srgbClr val="E458F7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nl-BE" dirty="0"/>
              <a:t>0</a:t>
            </a:r>
            <a:endParaRPr dirty="0"/>
          </a:p>
        </p:txBody>
      </p:sp>
      <p:sp>
        <p:nvSpPr>
          <p:cNvPr id="18" name="nb_chiffres">
            <a:extLst>
              <a:ext uri="{FF2B5EF4-FFF2-40B4-BE49-F238E27FC236}">
                <a16:creationId xmlns:a16="http://schemas.microsoft.com/office/drawing/2014/main" id="{429C2E23-B04E-1587-8B5E-B84E04CC2F32}"/>
              </a:ext>
            </a:extLst>
          </p:cNvPr>
          <p:cNvSpPr txBox="1"/>
          <p:nvPr/>
        </p:nvSpPr>
        <p:spPr>
          <a:xfrm>
            <a:off x="11483212" y="6949368"/>
            <a:ext cx="940963" cy="533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584200">
              <a:defRPr sz="2000">
                <a:solidFill>
                  <a:srgbClr val="F7960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nl-BE" sz="2800" dirty="0"/>
              <a:t>MAX</a:t>
            </a:r>
            <a:endParaRPr sz="2800" dirty="0"/>
          </a:p>
        </p:txBody>
      </p:sp>
      <p:sp>
        <p:nvSpPr>
          <p:cNvPr id="19" name="i0:">
            <a:extLst>
              <a:ext uri="{FF2B5EF4-FFF2-40B4-BE49-F238E27FC236}">
                <a16:creationId xmlns:a16="http://schemas.microsoft.com/office/drawing/2014/main" id="{271829E0-422B-A1E0-81CE-461DCC0D03ED}"/>
              </a:ext>
            </a:extLst>
          </p:cNvPr>
          <p:cNvSpPr txBox="1"/>
          <p:nvPr/>
        </p:nvSpPr>
        <p:spPr>
          <a:xfrm>
            <a:off x="6074888" y="7551454"/>
            <a:ext cx="1455060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ctr" defTabSz="584200">
              <a:defRPr sz="3600">
                <a:solidFill>
                  <a:srgbClr val="A9A9A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nl-BE" sz="2400" dirty="0"/>
              <a:t>compress:</a:t>
            </a:r>
            <a:endParaRPr sz="2400" dirty="0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75F25550-5796-291D-50AE-4CBAF9FC69C7}"/>
              </a:ext>
            </a:extLst>
          </p:cNvPr>
          <p:cNvSpPr txBox="1"/>
          <p:nvPr/>
        </p:nvSpPr>
        <p:spPr>
          <a:xfrm>
            <a:off x="8844107" y="4233040"/>
            <a:ext cx="258539" cy="4770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fr-BE" sz="2500" dirty="0">
                <a:solidFill>
                  <a:srgbClr val="808004"/>
                </a:solidFill>
                <a:latin typeface="Times New Roman" panose="02020603050405020304" pitchFamily="18" charset="0"/>
              </a:rPr>
              <a:t>i</a:t>
            </a:r>
            <a:endParaRPr lang="fr-BE" sz="2500" dirty="0">
              <a:solidFill>
                <a:srgbClr val="808004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21" name="Ligne">
            <a:extLst>
              <a:ext uri="{FF2B5EF4-FFF2-40B4-BE49-F238E27FC236}">
                <a16:creationId xmlns:a16="http://schemas.microsoft.com/office/drawing/2014/main" id="{73C20F40-806D-2120-C0FD-8EFF8D798EAF}"/>
              </a:ext>
            </a:extLst>
          </p:cNvPr>
          <p:cNvSpPr/>
          <p:nvPr/>
        </p:nvSpPr>
        <p:spPr>
          <a:xfrm flipV="1">
            <a:off x="10129903" y="4286518"/>
            <a:ext cx="3" cy="1703161"/>
          </a:xfrm>
          <a:prstGeom prst="line">
            <a:avLst/>
          </a:prstGeom>
          <a:ln w="50800">
            <a:solidFill>
              <a:srgbClr val="FF2600"/>
            </a:solidFill>
            <a:miter lim="400000"/>
          </a:ln>
        </p:spPr>
        <p:txBody>
          <a:bodyPr lIns="0" tIns="0" rIns="0" bIns="0"/>
          <a:lstStyle/>
          <a:p>
            <a:pPr algn="ctr"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dirty="0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5CD195E2-51D9-7620-8C10-180A8FA95D7C}"/>
              </a:ext>
            </a:extLst>
          </p:cNvPr>
          <p:cNvSpPr txBox="1"/>
          <p:nvPr/>
        </p:nvSpPr>
        <p:spPr>
          <a:xfrm>
            <a:off x="10159162" y="4205687"/>
            <a:ext cx="231656" cy="4770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fr-BE" sz="2500" dirty="0">
                <a:solidFill>
                  <a:srgbClr val="808004"/>
                </a:solidFill>
                <a:latin typeface="Times New Roman" panose="02020603050405020304" pitchFamily="18" charset="0"/>
              </a:rPr>
              <a:t>j</a:t>
            </a:r>
            <a:endParaRPr lang="fr-BE" sz="2500" dirty="0">
              <a:solidFill>
                <a:srgbClr val="808004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23" name="Ligne">
            <a:extLst>
              <a:ext uri="{FF2B5EF4-FFF2-40B4-BE49-F238E27FC236}">
                <a16:creationId xmlns:a16="http://schemas.microsoft.com/office/drawing/2014/main" id="{24F9DD0F-9A58-AEDC-0F40-CD8922718DF1}"/>
              </a:ext>
            </a:extLst>
          </p:cNvPr>
          <p:cNvSpPr/>
          <p:nvPr/>
        </p:nvSpPr>
        <p:spPr>
          <a:xfrm flipV="1">
            <a:off x="10166490" y="5595981"/>
            <a:ext cx="1245319" cy="7037"/>
          </a:xfrm>
          <a:prstGeom prst="line">
            <a:avLst/>
          </a:prstGeom>
          <a:ln w="38100">
            <a:solidFill>
              <a:srgbClr val="288F00"/>
            </a:solidFill>
            <a:miter lim="400000"/>
            <a:headEnd type="triangle"/>
            <a:tailEnd type="triangle"/>
          </a:ln>
        </p:spPr>
        <p:txBody>
          <a:bodyPr lIns="0" tIns="0" rIns="0" bIns="0"/>
          <a:lstStyle/>
          <a:p>
            <a:pPr algn="ctr"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24" name="Chiffres qui, joins aux chiffres de droite, forment un nombre premier">
            <a:extLst>
              <a:ext uri="{FF2B5EF4-FFF2-40B4-BE49-F238E27FC236}">
                <a16:creationId xmlns:a16="http://schemas.microsoft.com/office/drawing/2014/main" id="{CE2B1B34-202F-DF44-DCF9-5E822B727388}"/>
              </a:ext>
            </a:extLst>
          </p:cNvPr>
          <p:cNvSpPr txBox="1"/>
          <p:nvPr/>
        </p:nvSpPr>
        <p:spPr>
          <a:xfrm>
            <a:off x="10048728" y="5806037"/>
            <a:ext cx="1650699" cy="410369"/>
          </a:xfrm>
          <a:prstGeom prst="rect">
            <a:avLst/>
          </a:prstGeom>
          <a:noFill/>
          <a:ln w="12700">
            <a:noFill/>
            <a:miter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ctr">
              <a:defRPr>
                <a:solidFill>
                  <a:srgbClr val="2333FF"/>
                </a:solidFill>
              </a:defRPr>
            </a:lvl1pPr>
          </a:lstStyle>
          <a:p>
            <a:r>
              <a:rPr lang="nl-BE" sz="2000" dirty="0">
                <a:solidFill>
                  <a:srgbClr val="288F00"/>
                </a:solidFill>
              </a:rPr>
              <a:t>To compress</a:t>
            </a:r>
            <a:endParaRPr sz="2000" dirty="0">
              <a:solidFill>
                <a:srgbClr val="288F00"/>
              </a:solidFill>
            </a:endParaRP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9FE95027-327B-7900-0A82-8ABF5A8F9E86}"/>
              </a:ext>
            </a:extLst>
          </p:cNvPr>
          <p:cNvSpPr txBox="1"/>
          <p:nvPr/>
        </p:nvSpPr>
        <p:spPr>
          <a:xfrm>
            <a:off x="10129395" y="6689790"/>
            <a:ext cx="231656" cy="4770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fr-BE" sz="2500" dirty="0">
                <a:solidFill>
                  <a:srgbClr val="808004"/>
                </a:solidFill>
                <a:latin typeface="Times New Roman" panose="02020603050405020304" pitchFamily="18" charset="0"/>
              </a:rPr>
              <a:t>k</a:t>
            </a:r>
            <a:endParaRPr lang="fr-BE" sz="2500" dirty="0">
              <a:solidFill>
                <a:srgbClr val="808004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26" name="Ligne">
            <a:extLst>
              <a:ext uri="{FF2B5EF4-FFF2-40B4-BE49-F238E27FC236}">
                <a16:creationId xmlns:a16="http://schemas.microsoft.com/office/drawing/2014/main" id="{A6DB6C4D-8155-A3DA-779C-52B44FD53380}"/>
              </a:ext>
            </a:extLst>
          </p:cNvPr>
          <p:cNvSpPr/>
          <p:nvPr/>
        </p:nvSpPr>
        <p:spPr>
          <a:xfrm>
            <a:off x="10121729" y="8252224"/>
            <a:ext cx="1297251" cy="0"/>
          </a:xfrm>
          <a:prstGeom prst="line">
            <a:avLst/>
          </a:prstGeom>
          <a:ln w="38100">
            <a:solidFill>
              <a:schemeClr val="accent2"/>
            </a:solidFill>
            <a:miter lim="400000"/>
            <a:headEnd type="triangle"/>
            <a:tailEnd type="triangle"/>
          </a:ln>
        </p:spPr>
        <p:txBody>
          <a:bodyPr lIns="0" tIns="0" rIns="0" bIns="0"/>
          <a:lstStyle/>
          <a:p>
            <a:pPr algn="ctr"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>
              <a:solidFill>
                <a:schemeClr val="accent2"/>
              </a:solidFill>
            </a:endParaRPr>
          </a:p>
        </p:txBody>
      </p:sp>
      <p:graphicFrame>
        <p:nvGraphicFramePr>
          <p:cNvPr id="27" name="Tableau 2">
            <a:extLst>
              <a:ext uri="{FF2B5EF4-FFF2-40B4-BE49-F238E27FC236}">
                <a16:creationId xmlns:a16="http://schemas.microsoft.com/office/drawing/2014/main" id="{9E05FCDF-23B5-00FE-59B8-326B6F78C8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75464032"/>
              </p:ext>
            </p:extLst>
          </p:nvPr>
        </p:nvGraphicFramePr>
        <p:xfrm>
          <a:off x="7471112" y="7601513"/>
          <a:ext cx="3981102" cy="520700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6647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47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47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23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2322">
                  <a:extLst>
                    <a:ext uri="{9D8B030D-6E8A-4147-A177-3AD203B41FA5}">
                      <a16:colId xmlns:a16="http://schemas.microsoft.com/office/drawing/2014/main" val="531979098"/>
                    </a:ext>
                  </a:extLst>
                </a:gridCol>
                <a:gridCol w="662322">
                  <a:extLst>
                    <a:ext uri="{9D8B030D-6E8A-4147-A177-3AD203B41FA5}">
                      <a16:colId xmlns:a16="http://schemas.microsoft.com/office/drawing/2014/main" val="785941028"/>
                    </a:ext>
                  </a:extLst>
                </a:gridCol>
              </a:tblGrid>
              <a:tr h="520700">
                <a:tc>
                  <a:txBody>
                    <a:bodyPr/>
                    <a:lstStyle/>
                    <a:p>
                      <a:pPr algn="ctr">
                        <a:tabLst>
                          <a:tab pos="914400" algn="l"/>
                        </a:tabLst>
                        <a:defRPr sz="28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2800" baseline="-5999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l"/>
                        </a:tabLst>
                        <a:defRPr sz="28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lang="nl-BE" sz="2800" baseline="-5999" dirty="0">
                        <a:solidFill>
                          <a:schemeClr val="tx1"/>
                        </a:solidFill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l"/>
                        </a:tabLst>
                        <a:defRPr sz="28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2800" baseline="-5999" dirty="0">
                        <a:solidFill>
                          <a:schemeClr val="tx1"/>
                        </a:solidFill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l"/>
                        </a:tabLst>
                        <a:defRPr sz="28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2800" baseline="-5999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l"/>
                        </a:tabLst>
                        <a:defRPr sz="28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lang="nl-BE" sz="2800" baseline="-5999" dirty="0">
                          <a:solidFill>
                            <a:schemeClr val="tx1"/>
                          </a:solidFill>
                        </a:rPr>
                        <a:t>…</a:t>
                      </a:r>
                      <a:endParaRPr sz="2800" baseline="-5999" dirty="0">
                        <a:solidFill>
                          <a:schemeClr val="tx1"/>
                        </a:solidFill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l"/>
                        </a:tabLst>
                        <a:defRPr sz="28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2800" baseline="-5999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8" name="Ligne">
            <a:extLst>
              <a:ext uri="{FF2B5EF4-FFF2-40B4-BE49-F238E27FC236}">
                <a16:creationId xmlns:a16="http://schemas.microsoft.com/office/drawing/2014/main" id="{79839D98-0755-79A6-0F72-970A028A9577}"/>
              </a:ext>
            </a:extLst>
          </p:cNvPr>
          <p:cNvSpPr/>
          <p:nvPr/>
        </p:nvSpPr>
        <p:spPr>
          <a:xfrm flipV="1">
            <a:off x="11449547" y="7109398"/>
            <a:ext cx="1" cy="1229623"/>
          </a:xfrm>
          <a:prstGeom prst="line">
            <a:avLst/>
          </a:prstGeom>
          <a:ln w="50800">
            <a:solidFill>
              <a:srgbClr val="F79605"/>
            </a:solidFill>
            <a:miter lim="400000"/>
          </a:ln>
        </p:spPr>
        <p:txBody>
          <a:bodyPr lIns="0" tIns="0" rIns="0" bIns="0"/>
          <a:lstStyle/>
          <a:p>
            <a:pPr algn="ctr"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54" name="Ligne">
            <a:extLst>
              <a:ext uri="{FF2B5EF4-FFF2-40B4-BE49-F238E27FC236}">
                <a16:creationId xmlns:a16="http://schemas.microsoft.com/office/drawing/2014/main" id="{9262A847-E319-C880-5A22-C3FEB8384322}"/>
              </a:ext>
            </a:extLst>
          </p:cNvPr>
          <p:cNvSpPr/>
          <p:nvPr/>
        </p:nvSpPr>
        <p:spPr>
          <a:xfrm flipH="1" flipV="1">
            <a:off x="8830395" y="4286521"/>
            <a:ext cx="3" cy="1692665"/>
          </a:xfrm>
          <a:prstGeom prst="line">
            <a:avLst/>
          </a:prstGeom>
          <a:ln w="50800">
            <a:solidFill>
              <a:srgbClr val="FF2600"/>
            </a:solidFill>
            <a:miter lim="400000"/>
          </a:ln>
        </p:spPr>
        <p:txBody>
          <a:bodyPr lIns="0" tIns="0" rIns="0" bIns="0"/>
          <a:lstStyle/>
          <a:p>
            <a:pPr algn="ctr"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dirty="0"/>
          </a:p>
        </p:txBody>
      </p:sp>
      <p:sp>
        <p:nvSpPr>
          <p:cNvPr id="62" name="Ligne">
            <a:extLst>
              <a:ext uri="{FF2B5EF4-FFF2-40B4-BE49-F238E27FC236}">
                <a16:creationId xmlns:a16="http://schemas.microsoft.com/office/drawing/2014/main" id="{B3AE383B-2521-4046-8B3F-54514E7F79EB}"/>
              </a:ext>
            </a:extLst>
          </p:cNvPr>
          <p:cNvSpPr/>
          <p:nvPr/>
        </p:nvSpPr>
        <p:spPr>
          <a:xfrm flipV="1">
            <a:off x="7470119" y="7166844"/>
            <a:ext cx="1" cy="1229623"/>
          </a:xfrm>
          <a:prstGeom prst="line">
            <a:avLst/>
          </a:prstGeom>
          <a:ln w="50800">
            <a:solidFill>
              <a:srgbClr val="F74AFF"/>
            </a:solidFill>
            <a:miter lim="400000"/>
          </a:ln>
        </p:spPr>
        <p:txBody>
          <a:bodyPr lIns="0" tIns="0" rIns="0" bIns="0"/>
          <a:lstStyle/>
          <a:p>
            <a:pPr algn="ctr"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dirty="0"/>
          </a:p>
        </p:txBody>
      </p:sp>
      <p:sp>
        <p:nvSpPr>
          <p:cNvPr id="63" name="Ligne">
            <a:extLst>
              <a:ext uri="{FF2B5EF4-FFF2-40B4-BE49-F238E27FC236}">
                <a16:creationId xmlns:a16="http://schemas.microsoft.com/office/drawing/2014/main" id="{6ACDDA13-1E61-26AE-108D-C2B900C90561}"/>
              </a:ext>
            </a:extLst>
          </p:cNvPr>
          <p:cNvSpPr/>
          <p:nvPr/>
        </p:nvSpPr>
        <p:spPr>
          <a:xfrm flipV="1">
            <a:off x="8855021" y="5595981"/>
            <a:ext cx="1254671" cy="717"/>
          </a:xfrm>
          <a:prstGeom prst="line">
            <a:avLst/>
          </a:prstGeom>
          <a:ln w="38100">
            <a:solidFill>
              <a:srgbClr val="2333FF"/>
            </a:solidFill>
            <a:miter lim="400000"/>
            <a:headEnd type="triangle"/>
            <a:tailEnd type="triangle"/>
          </a:ln>
        </p:spPr>
        <p:txBody>
          <a:bodyPr lIns="0" tIns="0" rIns="0" bIns="0"/>
          <a:lstStyle/>
          <a:p>
            <a:pPr algn="ctr"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64" name="Chiffres qui, joins aux chiffres de droite, forment un nombre premier">
            <a:extLst>
              <a:ext uri="{FF2B5EF4-FFF2-40B4-BE49-F238E27FC236}">
                <a16:creationId xmlns:a16="http://schemas.microsoft.com/office/drawing/2014/main" id="{C4FDC649-6D2D-F9BD-D146-0BBD1C4635E8}"/>
              </a:ext>
            </a:extLst>
          </p:cNvPr>
          <p:cNvSpPr txBox="1"/>
          <p:nvPr/>
        </p:nvSpPr>
        <p:spPr>
          <a:xfrm>
            <a:off x="8926533" y="5619999"/>
            <a:ext cx="1122195" cy="379591"/>
          </a:xfrm>
          <a:prstGeom prst="rect">
            <a:avLst/>
          </a:prstGeom>
          <a:noFill/>
          <a:ln w="12700">
            <a:noFill/>
            <a:miter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ctr">
              <a:defRPr>
                <a:solidFill>
                  <a:srgbClr val="2333FF"/>
                </a:solidFill>
              </a:defRPr>
            </a:lvl1pPr>
          </a:lstStyle>
          <a:p>
            <a:r>
              <a:rPr lang="nl-BE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sum </a:t>
            </a:r>
            <a:r>
              <a:rPr lang="nl-BE" sz="1800" dirty="0"/>
              <a:t>&lt;10</a:t>
            </a:r>
            <a:endParaRPr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5" name="Ligne">
            <a:extLst>
              <a:ext uri="{FF2B5EF4-FFF2-40B4-BE49-F238E27FC236}">
                <a16:creationId xmlns:a16="http://schemas.microsoft.com/office/drawing/2014/main" id="{92DDA40A-978D-3330-BC1C-071FD964DB64}"/>
              </a:ext>
            </a:extLst>
          </p:cNvPr>
          <p:cNvSpPr/>
          <p:nvPr/>
        </p:nvSpPr>
        <p:spPr>
          <a:xfrm flipV="1">
            <a:off x="7533843" y="5598753"/>
            <a:ext cx="1254671" cy="717"/>
          </a:xfrm>
          <a:prstGeom prst="line">
            <a:avLst/>
          </a:prstGeom>
          <a:ln w="38100">
            <a:solidFill>
              <a:srgbClr val="2333FF"/>
            </a:solidFill>
            <a:miter lim="400000"/>
            <a:headEnd type="triangle"/>
            <a:tailEnd type="triangle"/>
          </a:ln>
        </p:spPr>
        <p:txBody>
          <a:bodyPr lIns="0" tIns="0" rIns="0" bIns="0"/>
          <a:lstStyle/>
          <a:p>
            <a:pPr algn="ctr"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66" name="Ligne">
            <a:extLst>
              <a:ext uri="{FF2B5EF4-FFF2-40B4-BE49-F238E27FC236}">
                <a16:creationId xmlns:a16="http://schemas.microsoft.com/office/drawing/2014/main" id="{F7FB645B-1EC4-8966-A7E3-2541037E8B0A}"/>
              </a:ext>
            </a:extLst>
          </p:cNvPr>
          <p:cNvSpPr/>
          <p:nvPr/>
        </p:nvSpPr>
        <p:spPr>
          <a:xfrm>
            <a:off x="7515388" y="8239974"/>
            <a:ext cx="2545056" cy="4284"/>
          </a:xfrm>
          <a:prstGeom prst="line">
            <a:avLst/>
          </a:prstGeom>
          <a:ln w="38100">
            <a:solidFill>
              <a:srgbClr val="2333FF"/>
            </a:solidFill>
            <a:miter lim="400000"/>
            <a:headEnd type="triangle"/>
            <a:tailEnd type="triangle"/>
          </a:ln>
        </p:spPr>
        <p:txBody>
          <a:bodyPr lIns="0" tIns="0" rIns="0" bIns="0"/>
          <a:lstStyle/>
          <a:p>
            <a:pPr algn="ctr"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67" name="Chiffres qui, joins aux chiffres de droite, forment un nombre premier">
            <a:extLst>
              <a:ext uri="{FF2B5EF4-FFF2-40B4-BE49-F238E27FC236}">
                <a16:creationId xmlns:a16="http://schemas.microsoft.com/office/drawing/2014/main" id="{F4C4B9D7-F48B-67A7-4567-DC38A1468202}"/>
              </a:ext>
            </a:extLst>
          </p:cNvPr>
          <p:cNvSpPr txBox="1"/>
          <p:nvPr/>
        </p:nvSpPr>
        <p:spPr>
          <a:xfrm>
            <a:off x="7418364" y="5624790"/>
            <a:ext cx="1436657" cy="933589"/>
          </a:xfrm>
          <a:prstGeom prst="rect">
            <a:avLst/>
          </a:prstGeom>
          <a:noFill/>
          <a:ln w="12700">
            <a:noFill/>
            <a:miter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ctr">
              <a:defRPr>
                <a:solidFill>
                  <a:srgbClr val="2333FF"/>
                </a:solidFill>
              </a:defRPr>
            </a:lvl1pPr>
          </a:lstStyle>
          <a:p>
            <a:r>
              <a:rPr lang="nl-BE" sz="1800" dirty="0"/>
              <a:t>Already compressed in </a:t>
            </a:r>
            <a:r>
              <a:rPr lang="nl-BE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compress</a:t>
            </a:r>
          </a:p>
        </p:txBody>
      </p:sp>
      <p:sp>
        <p:nvSpPr>
          <p:cNvPr id="68" name="Chiffres qui, joins aux chiffres de droite, forment un nombre premier">
            <a:extLst>
              <a:ext uri="{FF2B5EF4-FFF2-40B4-BE49-F238E27FC236}">
                <a16:creationId xmlns:a16="http://schemas.microsoft.com/office/drawing/2014/main" id="{149C98D2-4301-A7AB-CEBA-30B4FF738A22}"/>
              </a:ext>
            </a:extLst>
          </p:cNvPr>
          <p:cNvSpPr txBox="1"/>
          <p:nvPr/>
        </p:nvSpPr>
        <p:spPr>
          <a:xfrm>
            <a:off x="7549504" y="8340051"/>
            <a:ext cx="2529313" cy="379591"/>
          </a:xfrm>
          <a:prstGeom prst="rect">
            <a:avLst/>
          </a:prstGeom>
          <a:noFill/>
          <a:ln w="12700">
            <a:noFill/>
            <a:miter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ctr">
              <a:defRPr>
                <a:solidFill>
                  <a:srgbClr val="2333FF"/>
                </a:solidFill>
              </a:defRPr>
            </a:lvl1pPr>
          </a:lstStyle>
          <a:p>
            <a:r>
              <a:rPr lang="nl-BE" sz="1800" dirty="0"/>
              <a:t>Result of the compression</a:t>
            </a:r>
            <a:endParaRPr lang="nl-BE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9" name="Ligne">
            <a:extLst>
              <a:ext uri="{FF2B5EF4-FFF2-40B4-BE49-F238E27FC236}">
                <a16:creationId xmlns:a16="http://schemas.microsoft.com/office/drawing/2014/main" id="{003A27F4-CD63-A004-7447-023924A37367}"/>
              </a:ext>
            </a:extLst>
          </p:cNvPr>
          <p:cNvSpPr/>
          <p:nvPr/>
        </p:nvSpPr>
        <p:spPr>
          <a:xfrm flipH="1" flipV="1">
            <a:off x="10113340" y="6786364"/>
            <a:ext cx="5723" cy="2001954"/>
          </a:xfrm>
          <a:prstGeom prst="line">
            <a:avLst/>
          </a:prstGeom>
          <a:ln w="50800">
            <a:solidFill>
              <a:srgbClr val="FF2600"/>
            </a:solidFill>
            <a:miter lim="400000"/>
          </a:ln>
        </p:spPr>
        <p:txBody>
          <a:bodyPr lIns="0" tIns="0" rIns="0" bIns="0"/>
          <a:lstStyle/>
          <a:p>
            <a:pPr algn="ctr"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78" name="Chiffres qui, joins aux chiffres de droite, forment un nombre premier">
            <a:extLst>
              <a:ext uri="{FF2B5EF4-FFF2-40B4-BE49-F238E27FC236}">
                <a16:creationId xmlns:a16="http://schemas.microsoft.com/office/drawing/2014/main" id="{8A3A4FDF-6F1E-C793-27B7-A6AD530FE0E2}"/>
              </a:ext>
            </a:extLst>
          </p:cNvPr>
          <p:cNvSpPr txBox="1"/>
          <p:nvPr/>
        </p:nvSpPr>
        <p:spPr>
          <a:xfrm>
            <a:off x="10060445" y="8382236"/>
            <a:ext cx="1412096" cy="410369"/>
          </a:xfrm>
          <a:prstGeom prst="rect">
            <a:avLst/>
          </a:prstGeom>
          <a:noFill/>
          <a:ln w="12700">
            <a:noFill/>
            <a:miter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ctr">
              <a:defRPr>
                <a:solidFill>
                  <a:srgbClr val="2333FF"/>
                </a:solidFill>
              </a:defRPr>
            </a:lvl1pPr>
          </a:lstStyle>
          <a:p>
            <a:r>
              <a:rPr lang="nl-BE" sz="2000" dirty="0">
                <a:solidFill>
                  <a:srgbClr val="288F00"/>
                </a:solidFill>
              </a:rPr>
              <a:t>Free space</a:t>
            </a:r>
            <a:endParaRPr sz="2000" dirty="0">
              <a:solidFill>
                <a:srgbClr val="288F00"/>
              </a:solidFill>
            </a:endParaRP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FE2F4C93-ED7A-94A6-27B6-65033E085BA7}"/>
              </a:ext>
            </a:extLst>
          </p:cNvPr>
          <p:cNvCxnSpPr/>
          <p:nvPr/>
        </p:nvCxnSpPr>
        <p:spPr>
          <a:xfrm>
            <a:off x="832562" y="3937730"/>
            <a:ext cx="6726853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66F3C6B7-9FCC-3E01-B025-B86BE6BA5ABB}"/>
              </a:ext>
            </a:extLst>
          </p:cNvPr>
          <p:cNvCxnSpPr>
            <a:cxnSpLocks/>
          </p:cNvCxnSpPr>
          <p:nvPr/>
        </p:nvCxnSpPr>
        <p:spPr>
          <a:xfrm>
            <a:off x="630470" y="3373850"/>
            <a:ext cx="6928945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" name="ZoneTexte 8">
            <a:extLst>
              <a:ext uri="{FF2B5EF4-FFF2-40B4-BE49-F238E27FC236}">
                <a16:creationId xmlns:a16="http://schemas.microsoft.com/office/drawing/2014/main" id="{D50DB826-AE0B-34A3-0A95-1FCFC5CA62A0}"/>
              </a:ext>
            </a:extLst>
          </p:cNvPr>
          <p:cNvSpPr txBox="1"/>
          <p:nvPr/>
        </p:nvSpPr>
        <p:spPr>
          <a:xfrm>
            <a:off x="6230530" y="2851828"/>
            <a:ext cx="1849865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000" b="0" i="1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Times New Roman"/>
              </a:rPr>
              <a:t>from</a:t>
            </a:r>
            <a:r>
              <a:rPr kumimoji="0" lang="fr-FR" sz="2000" b="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Times New Roman"/>
              </a:rPr>
              <a:t> Initial State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BFC28375-FB84-37C5-0DEA-04464AF22B01}"/>
              </a:ext>
            </a:extLst>
          </p:cNvPr>
          <p:cNvSpPr txBox="1"/>
          <p:nvPr/>
        </p:nvSpPr>
        <p:spPr>
          <a:xfrm>
            <a:off x="6215302" y="3476916"/>
            <a:ext cx="1780937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2000" i="1" dirty="0" err="1"/>
              <a:t>from</a:t>
            </a:r>
            <a:r>
              <a:rPr lang="fr-FR" sz="2000" i="1" dirty="0"/>
              <a:t> Final State</a:t>
            </a:r>
            <a:endParaRPr kumimoji="0" lang="fr-FR" sz="2000" b="0" i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Times New Roman"/>
            </a:endParaRP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2E973444-224D-9331-FD46-38E757A937C6}"/>
              </a:ext>
            </a:extLst>
          </p:cNvPr>
          <p:cNvSpPr txBox="1"/>
          <p:nvPr/>
        </p:nvSpPr>
        <p:spPr>
          <a:xfrm rot="5400000">
            <a:off x="4677754" y="6350653"/>
            <a:ext cx="2690997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000" b="0" i="1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Times New Roman"/>
              </a:rPr>
              <a:t>From</a:t>
            </a:r>
            <a:r>
              <a:rPr kumimoji="0" lang="fr-FR" sz="2000" b="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Times New Roman"/>
              </a:rPr>
              <a:t> in-</a:t>
            </a:r>
            <a:r>
              <a:rPr kumimoji="0" lang="fr-FR" sz="2000" b="0" i="1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Times New Roman"/>
              </a:rPr>
              <a:t>loop</a:t>
            </a:r>
            <a:r>
              <a:rPr kumimoji="0" lang="fr-FR" sz="2000" b="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Times New Roman"/>
              </a:rPr>
              <a:t> state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219B455-EBB8-553F-CABC-581DC7E82C4F}"/>
              </a:ext>
            </a:extLst>
          </p:cNvPr>
          <p:cNvSpPr/>
          <p:nvPr/>
        </p:nvSpPr>
        <p:spPr>
          <a:xfrm>
            <a:off x="6163896" y="4123135"/>
            <a:ext cx="6349283" cy="4824000"/>
          </a:xfrm>
          <a:prstGeom prst="rect">
            <a:avLst/>
          </a:prstGeom>
          <a:noFill/>
          <a:ln w="25400" cap="flat">
            <a:solidFill>
              <a:schemeClr val="accent5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id="{5CFCDD38-26FB-1205-27C2-F85B21F225AC}"/>
              </a:ext>
            </a:extLst>
          </p:cNvPr>
          <p:cNvSpPr/>
          <p:nvPr/>
        </p:nvSpPr>
        <p:spPr>
          <a:xfrm>
            <a:off x="1473933" y="3430100"/>
            <a:ext cx="2885541" cy="504000"/>
          </a:xfrm>
          <a:prstGeom prst="ellipse">
            <a:avLst/>
          </a:prstGeom>
          <a:noFill/>
          <a:ln w="25400" cap="flat">
            <a:solidFill>
              <a:schemeClr val="tx1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049950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BBBDF80-1CF3-C12F-B727-D75075AB4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Agenda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93ACE1E-9A89-DAE7-43F5-E3733E48FF33}"/>
              </a:ext>
            </a:extLst>
          </p:cNvPr>
          <p:cNvSpPr txBox="1"/>
          <p:nvPr/>
        </p:nvSpPr>
        <p:spPr>
          <a:xfrm>
            <a:off x="6270644" y="-2220910"/>
            <a:ext cx="102657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Times New Roman"/>
            </a:endParaRPr>
          </a:p>
        </p:txBody>
      </p:sp>
      <p:graphicFrame>
        <p:nvGraphicFramePr>
          <p:cNvPr id="4" name="Tableau 2">
            <a:extLst>
              <a:ext uri="{FF2B5EF4-FFF2-40B4-BE49-F238E27FC236}">
                <a16:creationId xmlns:a16="http://schemas.microsoft.com/office/drawing/2014/main" id="{7948E2A8-ECB8-0547-2BDC-7A8A8BD15C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52641879"/>
              </p:ext>
            </p:extLst>
          </p:nvPr>
        </p:nvGraphicFramePr>
        <p:xfrm>
          <a:off x="2065769" y="4802193"/>
          <a:ext cx="8793605" cy="520700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17587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87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87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87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5872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0700">
                <a:tc>
                  <a:txBody>
                    <a:bodyPr/>
                    <a:lstStyle/>
                    <a:p>
                      <a:pPr algn="ctr">
                        <a:tabLst>
                          <a:tab pos="914400" algn="l"/>
                        </a:tabLst>
                        <a:defRPr sz="28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lang="nl-BE" sz="2800" baseline="-5999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Section 1</a:t>
                      </a:r>
                      <a:endParaRPr sz="2800" baseline="-5999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l"/>
                        </a:tabLst>
                        <a:defRPr sz="28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lang="nl-BE" sz="2800" baseline="-5999" dirty="0">
                        <a:solidFill>
                          <a:schemeClr val="tx1"/>
                        </a:solidFill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l"/>
                        </a:tabLst>
                        <a:defRPr sz="28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2800" baseline="-5999" dirty="0">
                        <a:solidFill>
                          <a:schemeClr val="tx1"/>
                        </a:solidFill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l"/>
                        </a:tabLst>
                        <a:defRPr sz="28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lang="nl-BE" sz="2800" baseline="-5999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Section 4</a:t>
                      </a:r>
                      <a:endParaRPr sz="2800" baseline="-5999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l"/>
                        </a:tabLst>
                        <a:defRPr sz="28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lang="nl-BE" sz="2800" baseline="-5999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Section 5</a:t>
                      </a:r>
                      <a:endParaRPr sz="2800" baseline="-5999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i0:">
            <a:extLst>
              <a:ext uri="{FF2B5EF4-FFF2-40B4-BE49-F238E27FC236}">
                <a16:creationId xmlns:a16="http://schemas.microsoft.com/office/drawing/2014/main" id="{220EFCEE-954D-0313-A6EE-27B084A9B792}"/>
              </a:ext>
            </a:extLst>
          </p:cNvPr>
          <p:cNvSpPr txBox="1"/>
          <p:nvPr/>
        </p:nvSpPr>
        <p:spPr>
          <a:xfrm>
            <a:off x="350520" y="4716259"/>
            <a:ext cx="1667123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ctr" defTabSz="584200">
              <a:defRPr sz="3600">
                <a:solidFill>
                  <a:srgbClr val="A9A9A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nl-BE" dirty="0"/>
              <a:t>Agenda</a:t>
            </a:r>
            <a:r>
              <a:rPr dirty="0"/>
              <a:t>:</a:t>
            </a:r>
          </a:p>
        </p:txBody>
      </p:sp>
      <p:cxnSp>
        <p:nvCxnSpPr>
          <p:cNvPr id="9" name="Connecteur en angle 8">
            <a:extLst>
              <a:ext uri="{FF2B5EF4-FFF2-40B4-BE49-F238E27FC236}">
                <a16:creationId xmlns:a16="http://schemas.microsoft.com/office/drawing/2014/main" id="{D3D53491-E2AE-91ED-5DBE-80ACCE3E4FB3}"/>
              </a:ext>
            </a:extLst>
          </p:cNvPr>
          <p:cNvCxnSpPr>
            <a:cxnSpLocks/>
          </p:cNvCxnSpPr>
          <p:nvPr/>
        </p:nvCxnSpPr>
        <p:spPr>
          <a:xfrm rot="10800000">
            <a:off x="2340926" y="3319028"/>
            <a:ext cx="2553534" cy="1591307"/>
          </a:xfrm>
          <a:prstGeom prst="bentConnector3">
            <a:avLst>
              <a:gd name="adj1" fmla="val -341"/>
            </a:avLst>
          </a:prstGeom>
          <a:noFill/>
          <a:ln w="38100" cap="flat">
            <a:solidFill>
              <a:schemeClr val="tx1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Connecteur en angle 12">
            <a:extLst>
              <a:ext uri="{FF2B5EF4-FFF2-40B4-BE49-F238E27FC236}">
                <a16:creationId xmlns:a16="http://schemas.microsoft.com/office/drawing/2014/main" id="{8B07DB89-B159-95A9-7084-86E672085184}"/>
              </a:ext>
            </a:extLst>
          </p:cNvPr>
          <p:cNvCxnSpPr>
            <a:cxnSpLocks/>
          </p:cNvCxnSpPr>
          <p:nvPr/>
        </p:nvCxnSpPr>
        <p:spPr>
          <a:xfrm rot="10800000">
            <a:off x="6306526" y="3305286"/>
            <a:ext cx="1995811" cy="1605048"/>
          </a:xfrm>
          <a:prstGeom prst="bentConnector3">
            <a:avLst>
              <a:gd name="adj1" fmla="val 658"/>
            </a:avLst>
          </a:prstGeom>
          <a:noFill/>
          <a:ln w="38100" cap="flat">
            <a:solidFill>
              <a:schemeClr val="bg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4" name="ZoneTexte 13">
            <a:extLst>
              <a:ext uri="{FF2B5EF4-FFF2-40B4-BE49-F238E27FC236}">
                <a16:creationId xmlns:a16="http://schemas.microsoft.com/office/drawing/2014/main" id="{F41E7686-1E6C-84EF-3CD9-AAF23B4F1627}"/>
              </a:ext>
            </a:extLst>
          </p:cNvPr>
          <p:cNvSpPr txBox="1"/>
          <p:nvPr/>
        </p:nvSpPr>
        <p:spPr>
          <a:xfrm>
            <a:off x="6272656" y="2721175"/>
            <a:ext cx="2039020" cy="10874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3200" b="0" i="0" u="none" strike="noStrike" cap="none" spc="0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Times New Roman"/>
              </a:rPr>
              <a:t>Preliminary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3200" b="0" i="0" u="none" strike="noStrike" cap="none" spc="0" normalizeH="0" baseline="0" dirty="0" err="1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Times New Roman"/>
              </a:rPr>
              <a:t>Results</a:t>
            </a:r>
            <a:endParaRPr kumimoji="0" lang="fr-FR" sz="3200" b="0" i="0" u="none" strike="noStrike" cap="none" spc="0" normalizeH="0" baseline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FillTx/>
              <a:latin typeface="+mj-lt"/>
              <a:ea typeface="+mj-ea"/>
              <a:cs typeface="+mj-cs"/>
              <a:sym typeface="Times New Roman"/>
            </a:endParaRPr>
          </a:p>
        </p:txBody>
      </p:sp>
      <p:cxnSp>
        <p:nvCxnSpPr>
          <p:cNvPr id="15" name="Connecteur en angle 14">
            <a:extLst>
              <a:ext uri="{FF2B5EF4-FFF2-40B4-BE49-F238E27FC236}">
                <a16:creationId xmlns:a16="http://schemas.microsoft.com/office/drawing/2014/main" id="{9A701B95-3373-797A-2EA5-DA74F94F29F9}"/>
              </a:ext>
            </a:extLst>
          </p:cNvPr>
          <p:cNvCxnSpPr>
            <a:cxnSpLocks/>
          </p:cNvCxnSpPr>
          <p:nvPr/>
        </p:nvCxnSpPr>
        <p:spPr>
          <a:xfrm rot="10800000" flipV="1">
            <a:off x="7814282" y="5232605"/>
            <a:ext cx="2701429" cy="1054678"/>
          </a:xfrm>
          <a:prstGeom prst="bentConnector3">
            <a:avLst>
              <a:gd name="adj1" fmla="val 529"/>
            </a:avLst>
          </a:prstGeom>
          <a:noFill/>
          <a:ln w="38100" cap="flat">
            <a:solidFill>
              <a:schemeClr val="bg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6" name="ZoneTexte 15">
            <a:extLst>
              <a:ext uri="{FF2B5EF4-FFF2-40B4-BE49-F238E27FC236}">
                <a16:creationId xmlns:a16="http://schemas.microsoft.com/office/drawing/2014/main" id="{E1A383E0-DBEA-B84A-836E-FD6931422A72}"/>
              </a:ext>
            </a:extLst>
          </p:cNvPr>
          <p:cNvSpPr txBox="1"/>
          <p:nvPr/>
        </p:nvSpPr>
        <p:spPr>
          <a:xfrm>
            <a:off x="7744117" y="5697556"/>
            <a:ext cx="2771593" cy="10874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3200" b="0" i="0" u="none" strike="noStrike" cap="none" spc="0" normalizeH="0" baseline="0" dirty="0" err="1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Times New Roman"/>
              </a:rPr>
              <a:t>Further</a:t>
            </a:r>
            <a:r>
              <a:rPr kumimoji="0" lang="fr-FR" sz="3200" b="0" i="0" u="none" strike="noStrike" cap="none" spc="0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Times New Roman"/>
              </a:rPr>
              <a:t> </a:t>
            </a:r>
            <a:r>
              <a:rPr kumimoji="0" lang="fr-FR" sz="3200" b="0" i="0" u="none" strike="noStrike" cap="none" spc="0" normalizeH="0" baseline="0" dirty="0" err="1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Times New Roman"/>
              </a:rPr>
              <a:t>work</a:t>
            </a:r>
            <a:r>
              <a:rPr kumimoji="0" lang="fr-FR" sz="3200" b="0" i="0" u="none" strike="noStrike" cap="none" spc="0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Times New Roman"/>
              </a:rPr>
              <a:t> 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3200" b="0" i="0" u="none" strike="noStrike" cap="none" spc="0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Times New Roman"/>
              </a:rPr>
              <a:t>and Conclusion </a:t>
            </a:r>
          </a:p>
        </p:txBody>
      </p:sp>
      <p:cxnSp>
        <p:nvCxnSpPr>
          <p:cNvPr id="17" name="Connecteur en angle 16">
            <a:extLst>
              <a:ext uri="{FF2B5EF4-FFF2-40B4-BE49-F238E27FC236}">
                <a16:creationId xmlns:a16="http://schemas.microsoft.com/office/drawing/2014/main" id="{B7730FED-77AF-5934-6C47-448D42A2465D}"/>
              </a:ext>
            </a:extLst>
          </p:cNvPr>
          <p:cNvCxnSpPr>
            <a:cxnSpLocks/>
          </p:cNvCxnSpPr>
          <p:nvPr/>
        </p:nvCxnSpPr>
        <p:spPr>
          <a:xfrm>
            <a:off x="2541811" y="5212708"/>
            <a:ext cx="2123712" cy="1176445"/>
          </a:xfrm>
          <a:prstGeom prst="bentConnector3">
            <a:avLst>
              <a:gd name="adj1" fmla="val 575"/>
            </a:avLst>
          </a:prstGeom>
          <a:noFill/>
          <a:ln w="38100" cap="flat">
            <a:solidFill>
              <a:schemeClr val="bg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8" name="ZoneTexte 17">
            <a:extLst>
              <a:ext uri="{FF2B5EF4-FFF2-40B4-BE49-F238E27FC236}">
                <a16:creationId xmlns:a16="http://schemas.microsoft.com/office/drawing/2014/main" id="{16D17A9D-AD07-B630-C9F2-0D1ADE94AE15}"/>
              </a:ext>
            </a:extLst>
          </p:cNvPr>
          <p:cNvSpPr txBox="1"/>
          <p:nvPr/>
        </p:nvSpPr>
        <p:spPr>
          <a:xfrm>
            <a:off x="2075294" y="5843337"/>
            <a:ext cx="2947050" cy="10874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3200" b="0" i="0" u="none" strike="noStrike" cap="none" spc="0" normalizeH="0" baseline="0" dirty="0" err="1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Times New Roman"/>
              </a:rPr>
              <a:t>Graphical</a:t>
            </a:r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 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3200" b="0" i="0" u="none" strike="noStrike" cap="none" spc="0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Times New Roman"/>
              </a:rPr>
              <a:t>Loop Invariant</a:t>
            </a:r>
          </a:p>
        </p:txBody>
      </p:sp>
      <p:cxnSp>
        <p:nvCxnSpPr>
          <p:cNvPr id="19" name="Connecteur en angle 18">
            <a:extLst>
              <a:ext uri="{FF2B5EF4-FFF2-40B4-BE49-F238E27FC236}">
                <a16:creationId xmlns:a16="http://schemas.microsoft.com/office/drawing/2014/main" id="{7F1F1FE6-3FC9-EEEA-9B89-56B89C877CE8}"/>
              </a:ext>
            </a:extLst>
          </p:cNvPr>
          <p:cNvCxnSpPr>
            <a:cxnSpLocks/>
          </p:cNvCxnSpPr>
          <p:nvPr/>
        </p:nvCxnSpPr>
        <p:spPr>
          <a:xfrm>
            <a:off x="5868760" y="5218601"/>
            <a:ext cx="1747416" cy="1044663"/>
          </a:xfrm>
          <a:prstGeom prst="bentConnector3">
            <a:avLst>
              <a:gd name="adj1" fmla="val 1249"/>
            </a:avLst>
          </a:prstGeom>
          <a:noFill/>
          <a:ln w="38100" cap="flat">
            <a:solidFill>
              <a:schemeClr val="bg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0" name="ZoneTexte 19">
            <a:extLst>
              <a:ext uri="{FF2B5EF4-FFF2-40B4-BE49-F238E27FC236}">
                <a16:creationId xmlns:a16="http://schemas.microsoft.com/office/drawing/2014/main" id="{8D310C68-0727-D58D-84D4-AE24BDA0024D}"/>
              </a:ext>
            </a:extLst>
          </p:cNvPr>
          <p:cNvSpPr txBox="1"/>
          <p:nvPr/>
        </p:nvSpPr>
        <p:spPr>
          <a:xfrm>
            <a:off x="5879209" y="5672567"/>
            <a:ext cx="1686359" cy="10874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3200" b="0" i="0" u="none" strike="noStrike" cap="none" spc="0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Times New Roman"/>
              </a:rPr>
              <a:t>Learning 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3200" b="0" i="0" u="none" strike="noStrike" cap="none" spc="0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Times New Roman"/>
              </a:rPr>
              <a:t>Tools</a:t>
            </a:r>
          </a:p>
        </p:txBody>
      </p:sp>
      <p:sp>
        <p:nvSpPr>
          <p:cNvPr id="6" name="Ligne">
            <a:extLst>
              <a:ext uri="{FF2B5EF4-FFF2-40B4-BE49-F238E27FC236}">
                <a16:creationId xmlns:a16="http://schemas.microsoft.com/office/drawing/2014/main" id="{F9193676-7C7E-3431-C531-1EFE310D12B8}"/>
              </a:ext>
            </a:extLst>
          </p:cNvPr>
          <p:cNvSpPr/>
          <p:nvPr/>
        </p:nvSpPr>
        <p:spPr>
          <a:xfrm flipV="1">
            <a:off x="2059175" y="4429742"/>
            <a:ext cx="1" cy="1229623"/>
          </a:xfrm>
          <a:prstGeom prst="line">
            <a:avLst/>
          </a:prstGeom>
          <a:ln w="50800">
            <a:solidFill>
              <a:srgbClr val="F74AFF"/>
            </a:solidFill>
            <a:miter lim="400000"/>
          </a:ln>
        </p:spPr>
        <p:txBody>
          <a:bodyPr lIns="0" tIns="0" rIns="0" bIns="0"/>
          <a:lstStyle/>
          <a:p>
            <a:pPr algn="ctr"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dirty="0"/>
          </a:p>
        </p:txBody>
      </p:sp>
      <p:sp>
        <p:nvSpPr>
          <p:cNvPr id="8" name="0">
            <a:extLst>
              <a:ext uri="{FF2B5EF4-FFF2-40B4-BE49-F238E27FC236}">
                <a16:creationId xmlns:a16="http://schemas.microsoft.com/office/drawing/2014/main" id="{224FC3D8-46CF-B3EE-7B63-D74347D3B2A4}"/>
              </a:ext>
            </a:extLst>
          </p:cNvPr>
          <p:cNvSpPr txBox="1"/>
          <p:nvPr/>
        </p:nvSpPr>
        <p:spPr>
          <a:xfrm>
            <a:off x="2094093" y="4207979"/>
            <a:ext cx="1401025" cy="5180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584200">
              <a:defRPr sz="2700">
                <a:solidFill>
                  <a:srgbClr val="E458F7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nl-BE" dirty="0"/>
              <a:t>Section 1</a:t>
            </a:r>
            <a:endParaRPr dirty="0"/>
          </a:p>
        </p:txBody>
      </p:sp>
      <p:sp>
        <p:nvSpPr>
          <p:cNvPr id="11" name="Ligne">
            <a:extLst>
              <a:ext uri="{FF2B5EF4-FFF2-40B4-BE49-F238E27FC236}">
                <a16:creationId xmlns:a16="http://schemas.microsoft.com/office/drawing/2014/main" id="{81CC1347-5CA0-8A45-4B6B-10C580D588A9}"/>
              </a:ext>
            </a:extLst>
          </p:cNvPr>
          <p:cNvSpPr/>
          <p:nvPr/>
        </p:nvSpPr>
        <p:spPr>
          <a:xfrm flipV="1">
            <a:off x="3822555" y="4137636"/>
            <a:ext cx="1" cy="1753200"/>
          </a:xfrm>
          <a:prstGeom prst="line">
            <a:avLst/>
          </a:prstGeom>
          <a:ln w="50800">
            <a:solidFill>
              <a:srgbClr val="FF2600"/>
            </a:solidFill>
            <a:miter lim="400000"/>
          </a:ln>
        </p:spPr>
        <p:txBody>
          <a:bodyPr lIns="0" tIns="0" rIns="0" bIns="0"/>
          <a:lstStyle/>
          <a:p>
            <a:pPr algn="ctr"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F29BFBC0-A255-95BB-F757-29359A83B0C4}"/>
              </a:ext>
            </a:extLst>
          </p:cNvPr>
          <p:cNvSpPr txBox="1"/>
          <p:nvPr/>
        </p:nvSpPr>
        <p:spPr>
          <a:xfrm>
            <a:off x="3791352" y="4029280"/>
            <a:ext cx="1083424" cy="4770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fr-BE" sz="2500" dirty="0" err="1">
                <a:solidFill>
                  <a:srgbClr val="808004"/>
                </a:solidFill>
                <a:latin typeface="Times New Roman" panose="02020603050405020304" pitchFamily="18" charset="0"/>
              </a:rPr>
              <a:t>s_curr</a:t>
            </a:r>
            <a:endParaRPr lang="fr-BE" sz="2500" dirty="0">
              <a:solidFill>
                <a:srgbClr val="808004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33" name="nb_chiffres">
            <a:extLst>
              <a:ext uri="{FF2B5EF4-FFF2-40B4-BE49-F238E27FC236}">
                <a16:creationId xmlns:a16="http://schemas.microsoft.com/office/drawing/2014/main" id="{19C36CDA-47E2-86D2-F338-14914953CBED}"/>
              </a:ext>
            </a:extLst>
          </p:cNvPr>
          <p:cNvSpPr txBox="1"/>
          <p:nvPr/>
        </p:nvSpPr>
        <p:spPr>
          <a:xfrm>
            <a:off x="10934833" y="4209260"/>
            <a:ext cx="1447511" cy="533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584200">
              <a:defRPr sz="2000">
                <a:solidFill>
                  <a:srgbClr val="F7960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nl-BE" sz="2800" dirty="0"/>
              <a:t>Section 6</a:t>
            </a:r>
            <a:endParaRPr sz="2800" dirty="0"/>
          </a:p>
        </p:txBody>
      </p:sp>
      <p:sp>
        <p:nvSpPr>
          <p:cNvPr id="34" name="Ligne">
            <a:extLst>
              <a:ext uri="{FF2B5EF4-FFF2-40B4-BE49-F238E27FC236}">
                <a16:creationId xmlns:a16="http://schemas.microsoft.com/office/drawing/2014/main" id="{0656010F-8946-F15C-1AC5-B6AFFE85DF5B}"/>
              </a:ext>
            </a:extLst>
          </p:cNvPr>
          <p:cNvSpPr/>
          <p:nvPr/>
        </p:nvSpPr>
        <p:spPr>
          <a:xfrm flipV="1">
            <a:off x="10862312" y="4383564"/>
            <a:ext cx="1" cy="1229623"/>
          </a:xfrm>
          <a:prstGeom prst="line">
            <a:avLst/>
          </a:prstGeom>
          <a:ln w="50800">
            <a:solidFill>
              <a:srgbClr val="F79605"/>
            </a:solidFill>
            <a:miter lim="400000"/>
          </a:ln>
        </p:spPr>
        <p:txBody>
          <a:bodyPr lIns="0" tIns="0" rIns="0" bIns="0"/>
          <a:lstStyle/>
          <a:p>
            <a:pPr algn="ctr"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24" name="Ligne">
            <a:extLst>
              <a:ext uri="{FF2B5EF4-FFF2-40B4-BE49-F238E27FC236}">
                <a16:creationId xmlns:a16="http://schemas.microsoft.com/office/drawing/2014/main" id="{6EAB6D4E-C1A6-6383-7B9C-A39144C6DDED}"/>
              </a:ext>
            </a:extLst>
          </p:cNvPr>
          <p:cNvSpPr/>
          <p:nvPr/>
        </p:nvSpPr>
        <p:spPr>
          <a:xfrm>
            <a:off x="2059176" y="7898882"/>
            <a:ext cx="1763380" cy="1"/>
          </a:xfrm>
          <a:prstGeom prst="line">
            <a:avLst/>
          </a:prstGeom>
          <a:ln w="38100">
            <a:solidFill>
              <a:srgbClr val="2333FF"/>
            </a:solidFill>
            <a:miter lim="400000"/>
            <a:headEnd type="triangle"/>
            <a:tailEnd type="triangle"/>
          </a:ln>
        </p:spPr>
        <p:txBody>
          <a:bodyPr lIns="0" tIns="0" rIns="0" bIns="0"/>
          <a:lstStyle/>
          <a:p>
            <a:pPr algn="ctr"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25" name="Chiffres qui, joins aux chiffres de droite, forment un nombre premier">
            <a:extLst>
              <a:ext uri="{FF2B5EF4-FFF2-40B4-BE49-F238E27FC236}">
                <a16:creationId xmlns:a16="http://schemas.microsoft.com/office/drawing/2014/main" id="{D802D6AE-9D6D-71E2-5530-22DBD97B7015}"/>
              </a:ext>
            </a:extLst>
          </p:cNvPr>
          <p:cNvSpPr txBox="1"/>
          <p:nvPr/>
        </p:nvSpPr>
        <p:spPr>
          <a:xfrm>
            <a:off x="1903485" y="7915142"/>
            <a:ext cx="1978942" cy="1087477"/>
          </a:xfrm>
          <a:prstGeom prst="rect">
            <a:avLst/>
          </a:prstGeom>
          <a:noFill/>
          <a:ln w="12700">
            <a:noFill/>
            <a:miter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ctr">
              <a:defRPr>
                <a:solidFill>
                  <a:srgbClr val="2333FF"/>
                </a:solidFill>
              </a:defRPr>
            </a:lvl1pPr>
          </a:lstStyle>
          <a:p>
            <a:r>
              <a:rPr lang="nl-BE" dirty="0"/>
              <a:t>Already </a:t>
            </a:r>
          </a:p>
          <a:p>
            <a:r>
              <a:rPr lang="nl-BE" dirty="0"/>
              <a:t>discussed</a:t>
            </a:r>
            <a:endParaRPr dirty="0"/>
          </a:p>
        </p:txBody>
      </p:sp>
      <p:sp>
        <p:nvSpPr>
          <p:cNvPr id="26" name="Ligne">
            <a:extLst>
              <a:ext uri="{FF2B5EF4-FFF2-40B4-BE49-F238E27FC236}">
                <a16:creationId xmlns:a16="http://schemas.microsoft.com/office/drawing/2014/main" id="{79E02F5E-2C51-7226-750F-DDF81DCBEF8B}"/>
              </a:ext>
            </a:extLst>
          </p:cNvPr>
          <p:cNvSpPr/>
          <p:nvPr/>
        </p:nvSpPr>
        <p:spPr>
          <a:xfrm>
            <a:off x="3822555" y="7907012"/>
            <a:ext cx="7036810" cy="0"/>
          </a:xfrm>
          <a:prstGeom prst="line">
            <a:avLst/>
          </a:prstGeom>
          <a:ln w="38100">
            <a:solidFill>
              <a:srgbClr val="288F00"/>
            </a:solidFill>
            <a:miter lim="400000"/>
            <a:headEnd type="triangle"/>
            <a:tailEnd type="triangle"/>
          </a:ln>
        </p:spPr>
        <p:txBody>
          <a:bodyPr lIns="0" tIns="0" rIns="0" bIns="0"/>
          <a:lstStyle/>
          <a:p>
            <a:pPr algn="ctr"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27" name="Chiffres qui, joins aux chiffres de droite, forment un nombre premier">
            <a:extLst>
              <a:ext uri="{FF2B5EF4-FFF2-40B4-BE49-F238E27FC236}">
                <a16:creationId xmlns:a16="http://schemas.microsoft.com/office/drawing/2014/main" id="{37C87D83-DFC4-BD7F-0586-787304A35CF4}"/>
              </a:ext>
            </a:extLst>
          </p:cNvPr>
          <p:cNvSpPr txBox="1"/>
          <p:nvPr/>
        </p:nvSpPr>
        <p:spPr>
          <a:xfrm>
            <a:off x="5947841" y="7919682"/>
            <a:ext cx="2713179" cy="595035"/>
          </a:xfrm>
          <a:prstGeom prst="rect">
            <a:avLst/>
          </a:prstGeom>
          <a:noFill/>
          <a:ln w="12700">
            <a:noFill/>
            <a:miter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ctr">
              <a:defRPr>
                <a:solidFill>
                  <a:srgbClr val="2333FF"/>
                </a:solidFill>
              </a:defRPr>
            </a:lvl1pPr>
          </a:lstStyle>
          <a:p>
            <a:r>
              <a:rPr lang="nl-BE" dirty="0">
                <a:solidFill>
                  <a:srgbClr val="288F00"/>
                </a:solidFill>
              </a:rPr>
              <a:t>To be discussed</a:t>
            </a:r>
            <a:endParaRPr dirty="0">
              <a:solidFill>
                <a:srgbClr val="288F00"/>
              </a:solidFill>
            </a:endParaRPr>
          </a:p>
        </p:txBody>
      </p:sp>
      <p:sp>
        <p:nvSpPr>
          <p:cNvPr id="21" name="Titre 1">
            <a:extLst>
              <a:ext uri="{FF2B5EF4-FFF2-40B4-BE49-F238E27FC236}">
                <a16:creationId xmlns:a16="http://schemas.microsoft.com/office/drawing/2014/main" id="{53A081D9-373E-A833-CBD2-A63B96F2A053}"/>
              </a:ext>
            </a:extLst>
          </p:cNvPr>
          <p:cNvSpPr txBox="1">
            <a:spLocks/>
          </p:cNvSpPr>
          <p:nvPr/>
        </p:nvSpPr>
        <p:spPr>
          <a:xfrm>
            <a:off x="476250" y="9156698"/>
            <a:ext cx="12052292" cy="458779"/>
          </a:xfrm>
          <a:prstGeom prst="rect">
            <a:avLst/>
          </a:prstGeom>
          <a:solidFill>
            <a:srgbClr val="2D3359"/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 fontScale="32500" lnSpcReduction="20000"/>
          </a:bodyPr>
          <a:lstStyle>
            <a:lvl1pPr marL="0" marR="0" indent="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solidFill>
                  <a:srgbClr val="EEA76F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1pPr>
            <a:lvl2pPr marL="0" marR="0" indent="22860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solidFill>
                  <a:srgbClr val="EEA76F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2pPr>
            <a:lvl3pPr marL="0" marR="0" indent="45720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solidFill>
                  <a:srgbClr val="EEA76F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3pPr>
            <a:lvl4pPr marL="0" marR="0" indent="68580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solidFill>
                  <a:srgbClr val="EEA76F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4pPr>
            <a:lvl5pPr marL="0" marR="0" indent="91440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solidFill>
                  <a:srgbClr val="EEA76F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5pPr>
            <a:lvl6pPr marL="0" marR="0" indent="114300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solidFill>
                  <a:srgbClr val="EEA76F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6pPr>
            <a:lvl7pPr marL="0" marR="0" indent="137160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solidFill>
                  <a:srgbClr val="EEA76F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7pPr>
            <a:lvl8pPr marL="0" marR="0" indent="160020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solidFill>
                  <a:srgbClr val="EEA76F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8pPr>
            <a:lvl9pPr marL="0" marR="0" indent="182880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solidFill>
                  <a:srgbClr val="EEA76F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9pPr>
          </a:lstStyle>
          <a:p>
            <a:pPr hangingPunct="1"/>
            <a:r>
              <a:rPr lang="fr-FR" dirty="0"/>
              <a:t>The </a:t>
            </a:r>
            <a:r>
              <a:rPr lang="fr-FR" dirty="0" err="1"/>
              <a:t>Graphical</a:t>
            </a:r>
            <a:r>
              <a:rPr lang="fr-FR" dirty="0"/>
              <a:t> Loop Invariant – Géraldine Brieven (</a:t>
            </a:r>
            <a:r>
              <a:rPr lang="fr-FR" dirty="0" err="1"/>
              <a:t>gbrieven@uliege.be</a:t>
            </a:r>
            <a:r>
              <a:rPr lang="fr-FR" dirty="0"/>
              <a:t>) </a:t>
            </a:r>
          </a:p>
        </p:txBody>
      </p:sp>
      <p:sp>
        <p:nvSpPr>
          <p:cNvPr id="22" name="Espace réservé du numéro de diapositive 11">
            <a:extLst>
              <a:ext uri="{FF2B5EF4-FFF2-40B4-BE49-F238E27FC236}">
                <a16:creationId xmlns:a16="http://schemas.microsoft.com/office/drawing/2014/main" id="{92703B24-4AB1-1C3A-BE54-D856C0830C0A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2134522" y="9224533"/>
            <a:ext cx="342900" cy="358589"/>
          </a:xfrm>
        </p:spPr>
        <p:txBody>
          <a:bodyPr>
            <a:normAutofit lnSpcReduction="10000"/>
          </a:bodyPr>
          <a:lstStyle/>
          <a:p>
            <a:fld id="{86CB4B4D-7CA3-9044-876B-883B54F8677D}" type="slidenum">
              <a:rPr lang="fr-BE" smtClean="0"/>
              <a:t>19</a:t>
            </a:fld>
            <a:endParaRPr lang="fr-BE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57E03D8B-B6C2-CDCF-8C4F-770A3FAAA011}"/>
              </a:ext>
            </a:extLst>
          </p:cNvPr>
          <p:cNvSpPr txBox="1"/>
          <p:nvPr/>
        </p:nvSpPr>
        <p:spPr>
          <a:xfrm>
            <a:off x="4198098" y="4852487"/>
            <a:ext cx="1062791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2000" dirty="0">
                <a:solidFill>
                  <a:schemeClr val="tx1"/>
                </a:solidFill>
              </a:rPr>
              <a:t>Section 2</a:t>
            </a:r>
            <a:endParaRPr kumimoji="0" lang="fr-FR" sz="2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Times New Roman"/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4D5A5B54-E8D3-B8BC-A351-5C2276536837}"/>
              </a:ext>
            </a:extLst>
          </p:cNvPr>
          <p:cNvSpPr txBox="1"/>
          <p:nvPr/>
        </p:nvSpPr>
        <p:spPr>
          <a:xfrm>
            <a:off x="5890913" y="4852486"/>
            <a:ext cx="1062791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2000" dirty="0">
                <a:solidFill>
                  <a:schemeClr val="bg1">
                    <a:lumMod val="75000"/>
                  </a:schemeClr>
                </a:solidFill>
              </a:rPr>
              <a:t>Section 3</a:t>
            </a:r>
            <a:endParaRPr kumimoji="0" lang="fr-FR" sz="2000" b="0" i="0" u="none" strike="noStrike" cap="none" spc="0" normalizeH="0" baseline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FillTx/>
              <a:sym typeface="Times New Roman"/>
            </a:endParaRPr>
          </a:p>
        </p:txBody>
      </p:sp>
      <p:sp>
        <p:nvSpPr>
          <p:cNvPr id="31" name="Ligne">
            <a:extLst>
              <a:ext uri="{FF2B5EF4-FFF2-40B4-BE49-F238E27FC236}">
                <a16:creationId xmlns:a16="http://schemas.microsoft.com/office/drawing/2014/main" id="{470C02FE-9C93-8D95-7FDC-4B9EF631F79C}"/>
              </a:ext>
            </a:extLst>
          </p:cNvPr>
          <p:cNvSpPr/>
          <p:nvPr/>
        </p:nvSpPr>
        <p:spPr>
          <a:xfrm flipV="1">
            <a:off x="2094093" y="2161099"/>
            <a:ext cx="8813030" cy="11303"/>
          </a:xfrm>
          <a:prstGeom prst="line">
            <a:avLst/>
          </a:prstGeom>
          <a:ln w="38100">
            <a:solidFill>
              <a:srgbClr val="0096FF"/>
            </a:solidFill>
            <a:miter lim="400000"/>
            <a:headEnd type="triangle"/>
            <a:tailEnd type="triangle"/>
          </a:ln>
        </p:spPr>
        <p:txBody>
          <a:bodyPr lIns="0" tIns="0" rIns="0" bIns="0"/>
          <a:lstStyle/>
          <a:p>
            <a:pPr algn="ctr"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35" name="Chiffres qui, joins aux chiffres de droite, forment un nombre premier">
            <a:extLst>
              <a:ext uri="{FF2B5EF4-FFF2-40B4-BE49-F238E27FC236}">
                <a16:creationId xmlns:a16="http://schemas.microsoft.com/office/drawing/2014/main" id="{33CC726D-47B5-CE1F-A60A-3A45666F51F9}"/>
              </a:ext>
            </a:extLst>
          </p:cNvPr>
          <p:cNvSpPr txBox="1"/>
          <p:nvPr/>
        </p:nvSpPr>
        <p:spPr>
          <a:xfrm>
            <a:off x="5210076" y="1585120"/>
            <a:ext cx="2409481" cy="595035"/>
          </a:xfrm>
          <a:prstGeom prst="rect">
            <a:avLst/>
          </a:prstGeom>
          <a:noFill/>
          <a:ln w="12700">
            <a:noFill/>
            <a:miter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ctr">
              <a:defRPr>
                <a:solidFill>
                  <a:srgbClr val="2333FF"/>
                </a:solidFill>
              </a:defRPr>
            </a:lvl1pPr>
          </a:lstStyle>
          <a:p>
            <a:r>
              <a:rPr lang="nl-BE" dirty="0">
                <a:solidFill>
                  <a:srgbClr val="0096FF"/>
                </a:solidFill>
              </a:rPr>
              <a:t>Not modified</a:t>
            </a:r>
            <a:endParaRPr dirty="0">
              <a:solidFill>
                <a:srgbClr val="0096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Rectangle aux angles arrondis">
            <a:extLst>
              <a:ext uri="{FF2B5EF4-FFF2-40B4-BE49-F238E27FC236}">
                <a16:creationId xmlns:a16="http://schemas.microsoft.com/office/drawing/2014/main" id="{371DFBB8-3E46-0754-8F54-006931671D3B}"/>
              </a:ext>
            </a:extLst>
          </p:cNvPr>
          <p:cNvSpPr/>
          <p:nvPr/>
        </p:nvSpPr>
        <p:spPr>
          <a:xfrm>
            <a:off x="10953161" y="6472991"/>
            <a:ext cx="1575381" cy="2618354"/>
          </a:xfrm>
          <a:prstGeom prst="roundRect">
            <a:avLst>
              <a:gd name="adj" fmla="val 12092"/>
            </a:avLst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  <a:endParaRPr/>
          </a:p>
        </p:txBody>
      </p:sp>
      <p:sp>
        <p:nvSpPr>
          <p:cNvPr id="12" name="Légende:…">
            <a:extLst>
              <a:ext uri="{FF2B5EF4-FFF2-40B4-BE49-F238E27FC236}">
                <a16:creationId xmlns:a16="http://schemas.microsoft.com/office/drawing/2014/main" id="{28124FE7-96BF-3C5E-03DB-84D0628D983F}"/>
              </a:ext>
            </a:extLst>
          </p:cNvPr>
          <p:cNvSpPr txBox="1"/>
          <p:nvPr/>
        </p:nvSpPr>
        <p:spPr>
          <a:xfrm>
            <a:off x="11098410" y="6438210"/>
            <a:ext cx="1259960" cy="26879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2400"/>
            </a:pPr>
            <a:r>
              <a:rPr lang="nl-BE" dirty="0"/>
              <a:t>Legend :</a:t>
            </a:r>
            <a:endParaRPr dirty="0"/>
          </a:p>
          <a:p>
            <a:pPr lvl="1" algn="l">
              <a:defRPr sz="2400">
                <a:solidFill>
                  <a:srgbClr val="A9A9A9"/>
                </a:solidFill>
              </a:defRPr>
            </a:pPr>
            <a:r>
              <a:rPr dirty="0"/>
              <a:t>R</a:t>
            </a:r>
            <a:r>
              <a:rPr lang="nl-BE" dirty="0"/>
              <a:t>u</a:t>
            </a:r>
            <a:r>
              <a:rPr dirty="0"/>
              <a:t>le 1</a:t>
            </a:r>
          </a:p>
          <a:p>
            <a:pPr lvl="1" algn="l">
              <a:defRPr sz="2400"/>
            </a:pPr>
            <a:r>
              <a:rPr dirty="0">
                <a:solidFill>
                  <a:srgbClr val="FF9300"/>
                </a:solidFill>
              </a:rPr>
              <a:t>R</a:t>
            </a:r>
            <a:r>
              <a:rPr lang="nl-BE" dirty="0">
                <a:solidFill>
                  <a:srgbClr val="FF9300"/>
                </a:solidFill>
              </a:rPr>
              <a:t>u</a:t>
            </a:r>
            <a:r>
              <a:rPr dirty="0">
                <a:solidFill>
                  <a:srgbClr val="FF40FF"/>
                </a:solidFill>
              </a:rPr>
              <a:t>le</a:t>
            </a:r>
            <a:r>
              <a:rPr dirty="0"/>
              <a:t> </a:t>
            </a:r>
            <a:r>
              <a:rPr dirty="0">
                <a:solidFill>
                  <a:srgbClr val="941751"/>
                </a:solidFill>
              </a:rPr>
              <a:t>2</a:t>
            </a:r>
          </a:p>
          <a:p>
            <a:pPr lvl="1" algn="l">
              <a:defRPr sz="2400">
                <a:solidFill>
                  <a:srgbClr val="FF2600"/>
                </a:solidFill>
              </a:defRPr>
            </a:pPr>
            <a:r>
              <a:rPr dirty="0"/>
              <a:t>R</a:t>
            </a:r>
            <a:r>
              <a:rPr lang="nl-BE" dirty="0"/>
              <a:t>u</a:t>
            </a:r>
            <a:r>
              <a:rPr dirty="0"/>
              <a:t>le 3</a:t>
            </a:r>
          </a:p>
          <a:p>
            <a:pPr lvl="1" algn="l">
              <a:defRPr sz="2400">
                <a:solidFill>
                  <a:srgbClr val="929000"/>
                </a:solidFill>
              </a:defRPr>
            </a:pPr>
            <a:r>
              <a:rPr dirty="0"/>
              <a:t>R</a:t>
            </a:r>
            <a:r>
              <a:rPr lang="nl-BE" dirty="0"/>
              <a:t>u</a:t>
            </a:r>
            <a:r>
              <a:rPr dirty="0"/>
              <a:t>le 4</a:t>
            </a:r>
          </a:p>
          <a:p>
            <a:pPr lvl="1" algn="l">
              <a:defRPr sz="2400">
                <a:solidFill>
                  <a:srgbClr val="0433FF"/>
                </a:solidFill>
              </a:defRPr>
            </a:pPr>
            <a:r>
              <a:rPr dirty="0"/>
              <a:t>R</a:t>
            </a:r>
            <a:r>
              <a:rPr lang="nl-BE" dirty="0"/>
              <a:t>u</a:t>
            </a:r>
            <a:r>
              <a:rPr dirty="0"/>
              <a:t>le 5</a:t>
            </a:r>
          </a:p>
          <a:p>
            <a:pPr lvl="1" algn="l">
              <a:defRPr sz="2400">
                <a:solidFill>
                  <a:srgbClr val="008F00"/>
                </a:solidFill>
              </a:defRPr>
            </a:pPr>
            <a:r>
              <a:rPr dirty="0"/>
              <a:t>R</a:t>
            </a:r>
            <a:r>
              <a:rPr lang="nl-BE" dirty="0"/>
              <a:t>u</a:t>
            </a:r>
            <a:r>
              <a:rPr dirty="0"/>
              <a:t>le 6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12B29CCD-9CCC-B01E-1446-97D34AD2509C}"/>
              </a:ext>
            </a:extLst>
          </p:cNvPr>
          <p:cNvSpPr txBox="1"/>
          <p:nvPr/>
        </p:nvSpPr>
        <p:spPr>
          <a:xfrm>
            <a:off x="2440495" y="2745316"/>
            <a:ext cx="2451562" cy="10874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32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Times New Roman"/>
              </a:rPr>
              <a:t>Fro</a:t>
            </a:r>
            <a:r>
              <a:rPr lang="fr-FR" dirty="0" err="1"/>
              <a:t>m</a:t>
            </a:r>
            <a:r>
              <a:rPr lang="fr-FR" dirty="0"/>
              <a:t> the GLI to the code</a:t>
            </a:r>
            <a:endParaRPr kumimoji="0" lang="fr-FR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331010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0625E-6 0 L 0.13232 -0.0022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16" y="-11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02344E-6 2.60417E-6 L 0.13562 0.0060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5" y="29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3 -0.00033 L 0.07617 -0.0003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55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2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21875E-6 4.16667E-6 L 0.06226 4.16667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13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75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64583E-7 L 0.06494 -0.0008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7" y="-4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7776 0 " pathEditMode="relative" ptsTypes="AA">
                                      <p:cBhvr>
                                        <p:cTn id="2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4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2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1" grpId="0" animBg="1"/>
      <p:bldP spid="32" grpId="0"/>
      <p:bldP spid="24" grpId="0" animBg="1"/>
      <p:bldP spid="24" grpId="1" animBg="1"/>
      <p:bldP spid="25" grpId="0"/>
      <p:bldP spid="26" grpId="0" animBg="1"/>
      <p:bldP spid="26" grpId="1" animBg="1"/>
      <p:bldP spid="27" grpId="0"/>
      <p:bldP spid="29" grpId="0"/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E2E92F-4F31-3AC8-F476-FEB1600DA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250" y="418273"/>
            <a:ext cx="12052300" cy="1346200"/>
          </a:xfrm>
        </p:spPr>
        <p:txBody>
          <a:bodyPr>
            <a:normAutofit fontScale="90000"/>
          </a:bodyPr>
          <a:lstStyle/>
          <a:p>
            <a:r>
              <a:rPr lang="fr-FR" dirty="0"/>
              <a:t>Introduction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D38E2A0-3253-2F14-5115-929E5CC18AD9}"/>
              </a:ext>
            </a:extLst>
          </p:cNvPr>
          <p:cNvSpPr txBox="1"/>
          <p:nvPr/>
        </p:nvSpPr>
        <p:spPr>
          <a:xfrm>
            <a:off x="476250" y="2000306"/>
            <a:ext cx="3797514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u="sng" dirty="0" err="1"/>
              <a:t>Context</a:t>
            </a:r>
            <a:r>
              <a:rPr lang="fr-FR" dirty="0"/>
              <a:t> : CS1 Course </a:t>
            </a:r>
            <a:endParaRPr kumimoji="0" lang="fr-FR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Times New Roman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2A6D65A2-DB46-BBF4-532D-67178705D6E8}"/>
              </a:ext>
            </a:extLst>
          </p:cNvPr>
          <p:cNvSpPr txBox="1"/>
          <p:nvPr/>
        </p:nvSpPr>
        <p:spPr>
          <a:xfrm>
            <a:off x="476250" y="2688515"/>
            <a:ext cx="9115209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u="sng" dirty="0" err="1"/>
              <a:t>Skills</a:t>
            </a:r>
            <a:r>
              <a:rPr lang="fr-FR" dirty="0"/>
              <a:t> : </a:t>
            </a:r>
            <a:r>
              <a:rPr lang="fr-FR" dirty="0" err="1"/>
              <a:t>Problem</a:t>
            </a:r>
            <a:r>
              <a:rPr lang="fr-FR" dirty="0"/>
              <a:t> </a:t>
            </a:r>
            <a:r>
              <a:rPr lang="fr-FR" dirty="0" err="1"/>
              <a:t>Solving</a:t>
            </a:r>
            <a:r>
              <a:rPr lang="fr-FR" dirty="0"/>
              <a:t> and Abstract </a:t>
            </a:r>
            <a:r>
              <a:rPr lang="fr-FR" dirty="0" err="1"/>
              <a:t>thinking</a:t>
            </a:r>
            <a:r>
              <a:rPr lang="fr-FR" dirty="0"/>
              <a:t> </a:t>
            </a:r>
            <a:r>
              <a:rPr lang="fr-FR" dirty="0" err="1"/>
              <a:t>skills</a:t>
            </a:r>
            <a:endParaRPr kumimoji="0" lang="fr-FR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Times New Roman"/>
            </a:endParaRP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01AF8DC4-AB96-9498-E879-44706DEBC0DC}"/>
              </a:ext>
            </a:extLst>
          </p:cNvPr>
          <p:cNvSpPr txBox="1">
            <a:spLocks/>
          </p:cNvSpPr>
          <p:nvPr/>
        </p:nvSpPr>
        <p:spPr>
          <a:xfrm>
            <a:off x="476250" y="9156698"/>
            <a:ext cx="12052292" cy="458779"/>
          </a:xfrm>
          <a:prstGeom prst="rect">
            <a:avLst/>
          </a:prstGeom>
          <a:solidFill>
            <a:srgbClr val="2D3359"/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 fontScale="32500" lnSpcReduction="20000"/>
          </a:bodyPr>
          <a:lstStyle>
            <a:lvl1pPr marL="0" marR="0" indent="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solidFill>
                  <a:srgbClr val="EEA76F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1pPr>
            <a:lvl2pPr marL="0" marR="0" indent="22860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solidFill>
                  <a:srgbClr val="EEA76F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2pPr>
            <a:lvl3pPr marL="0" marR="0" indent="45720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solidFill>
                  <a:srgbClr val="EEA76F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3pPr>
            <a:lvl4pPr marL="0" marR="0" indent="68580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solidFill>
                  <a:srgbClr val="EEA76F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4pPr>
            <a:lvl5pPr marL="0" marR="0" indent="91440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solidFill>
                  <a:srgbClr val="EEA76F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5pPr>
            <a:lvl6pPr marL="0" marR="0" indent="114300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solidFill>
                  <a:srgbClr val="EEA76F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6pPr>
            <a:lvl7pPr marL="0" marR="0" indent="137160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solidFill>
                  <a:srgbClr val="EEA76F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7pPr>
            <a:lvl8pPr marL="0" marR="0" indent="160020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solidFill>
                  <a:srgbClr val="EEA76F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8pPr>
            <a:lvl9pPr marL="0" marR="0" indent="182880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solidFill>
                  <a:srgbClr val="EEA76F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9pPr>
          </a:lstStyle>
          <a:p>
            <a:pPr hangingPunct="1"/>
            <a:r>
              <a:rPr lang="fr-FR" dirty="0"/>
              <a:t>The </a:t>
            </a:r>
            <a:r>
              <a:rPr lang="fr-FR" dirty="0" err="1"/>
              <a:t>Graphical</a:t>
            </a:r>
            <a:r>
              <a:rPr lang="fr-FR" dirty="0"/>
              <a:t> Loop Invariant – Géraldine Brieven (</a:t>
            </a:r>
            <a:r>
              <a:rPr lang="fr-FR" dirty="0" err="1"/>
              <a:t>gbrieven@uliege.be</a:t>
            </a:r>
            <a:r>
              <a:rPr lang="fr-FR" dirty="0"/>
              <a:t>) </a:t>
            </a:r>
          </a:p>
        </p:txBody>
      </p:sp>
      <p:sp>
        <p:nvSpPr>
          <p:cNvPr id="12" name="Espace réservé du numéro de diapositive 2">
            <a:extLst>
              <a:ext uri="{FF2B5EF4-FFF2-40B4-BE49-F238E27FC236}">
                <a16:creationId xmlns:a16="http://schemas.microsoft.com/office/drawing/2014/main" id="{B8CB9EC4-0758-83E8-7DB5-0E808E2DF175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2202160" y="9212580"/>
            <a:ext cx="342900" cy="358589"/>
          </a:xfrm>
        </p:spPr>
        <p:txBody>
          <a:bodyPr>
            <a:normAutofit lnSpcReduction="10000"/>
          </a:bodyPr>
          <a:lstStyle/>
          <a:p>
            <a:fld id="{86CB4B4D-7CA3-9044-876B-883B54F8677D}" type="slidenum">
              <a:rPr lang="fr-BE" smtClean="0"/>
              <a:t>2</a:t>
            </a:fld>
            <a:endParaRPr lang="fr-BE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8FE15F2A-F618-36E7-8457-B70EA9E2A5C0}"/>
              </a:ext>
            </a:extLst>
          </p:cNvPr>
          <p:cNvSpPr txBox="1"/>
          <p:nvPr/>
        </p:nvSpPr>
        <p:spPr>
          <a:xfrm>
            <a:off x="1399204" y="3360885"/>
            <a:ext cx="11129338" cy="551946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u="sng" dirty="0"/>
              <a:t>How?</a:t>
            </a:r>
            <a:r>
              <a:rPr lang="fr-FR" dirty="0"/>
              <a:t> : The </a:t>
            </a:r>
            <a:r>
              <a:rPr lang="fr-FR" dirty="0" err="1"/>
              <a:t>Graphical</a:t>
            </a:r>
            <a:r>
              <a:rPr lang="fr-FR" dirty="0"/>
              <a:t> Loop Invariant (GLI)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fr-FR" dirty="0"/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fr-FR" dirty="0"/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fr-FR" dirty="0"/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fr-FR" dirty="0"/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fr-FR" dirty="0"/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u="sng" dirty="0" err="1"/>
              <a:t>Eg</a:t>
            </a:r>
            <a:r>
              <a:rPr lang="fr-FR" u="sng" dirty="0"/>
              <a:t>: </a:t>
            </a:r>
            <a:r>
              <a:rPr lang="fr-FR" u="sng" dirty="0" err="1"/>
              <a:t>Compute</a:t>
            </a:r>
            <a:r>
              <a:rPr lang="fr-FR" u="sng" dirty="0"/>
              <a:t> the </a:t>
            </a:r>
            <a:r>
              <a:rPr lang="fr-FR" u="sng" dirty="0" err="1"/>
              <a:t>factorial</a:t>
            </a:r>
            <a:r>
              <a:rPr lang="fr-FR" u="sng" dirty="0"/>
              <a:t> of n</a:t>
            </a: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200" b="0" i="0" u="sng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Times New Roman"/>
            </a:endParaRP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3200" b="0" i="0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Times New Roman"/>
              </a:rPr>
              <a:t>    </a:t>
            </a:r>
            <a:r>
              <a:rPr kumimoji="0" lang="fr-FR" sz="3200" b="0" i="0" u="sng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Times New Roman"/>
              </a:rPr>
              <a:t>Graphical</a:t>
            </a:r>
            <a:r>
              <a:rPr kumimoji="0" lang="fr-FR" sz="3200" b="0" i="0" u="sng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Times New Roman"/>
              </a:rPr>
              <a:t> LI: </a:t>
            </a: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fr-FR" u="sng" dirty="0"/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dirty="0"/>
              <a:t>    </a:t>
            </a:r>
            <a:r>
              <a:rPr lang="fr-FR" u="sng" dirty="0"/>
              <a:t>L</a:t>
            </a:r>
            <a:r>
              <a:rPr kumimoji="0" lang="fr-FR" sz="3200" b="0" i="0" u="sng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Times New Roman"/>
              </a:rPr>
              <a:t>oop Invariant (LI):</a:t>
            </a:r>
          </a:p>
        </p:txBody>
      </p:sp>
      <p:sp>
        <p:nvSpPr>
          <p:cNvPr id="4" name="Bulle rectangulaire à coins arrondis 3">
            <a:extLst>
              <a:ext uri="{FF2B5EF4-FFF2-40B4-BE49-F238E27FC236}">
                <a16:creationId xmlns:a16="http://schemas.microsoft.com/office/drawing/2014/main" id="{A1EF0E3D-3101-BDB3-FAFF-4AEBE12A7061}"/>
              </a:ext>
            </a:extLst>
          </p:cNvPr>
          <p:cNvSpPr/>
          <p:nvPr/>
        </p:nvSpPr>
        <p:spPr>
          <a:xfrm rot="10800000">
            <a:off x="1725583" y="4447213"/>
            <a:ext cx="10802957" cy="1440000"/>
          </a:xfrm>
          <a:prstGeom prst="wedgeRoundRectCallout">
            <a:avLst>
              <a:gd name="adj1" fmla="val 34670"/>
              <a:gd name="adj2" fmla="val 74476"/>
              <a:gd name="adj3" fmla="val 16667"/>
            </a:avLst>
          </a:prstGeom>
          <a:solidFill>
            <a:srgbClr val="FFFFFF"/>
          </a:solidFill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40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9304D37-1959-1924-5F09-BDAEC607F479}"/>
              </a:ext>
            </a:extLst>
          </p:cNvPr>
          <p:cNvSpPr txBox="1"/>
          <p:nvPr/>
        </p:nvSpPr>
        <p:spPr>
          <a:xfrm>
            <a:off x="1888435" y="4488155"/>
            <a:ext cx="10640108" cy="1384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fr-BE" sz="28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Each</a:t>
            </a:r>
            <a:r>
              <a:rPr lang="fr-BE" sz="28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time </a:t>
            </a:r>
            <a:r>
              <a:rPr lang="fr-BE" sz="28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you</a:t>
            </a:r>
            <a:r>
              <a:rPr lang="fr-BE" sz="28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fr-BE" sz="28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implement</a:t>
            </a:r>
            <a:r>
              <a:rPr lang="fr-BE" sz="28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a </a:t>
            </a:r>
            <a:r>
              <a:rPr lang="fr-BE" sz="28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loop</a:t>
            </a:r>
            <a:r>
              <a:rPr lang="fr-BE" sz="28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all the variables </a:t>
            </a:r>
            <a:r>
              <a:rPr lang="fr-BE" sz="28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that</a:t>
            </a:r>
            <a:r>
              <a:rPr lang="fr-BE" sz="28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are </a:t>
            </a:r>
            <a:r>
              <a:rPr lang="fr-BE" sz="28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handled</a:t>
            </a:r>
            <a:r>
              <a:rPr lang="fr-BE" sz="28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are </a:t>
            </a:r>
            <a:r>
              <a:rPr lang="fr-BE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characterized</a:t>
            </a:r>
            <a:r>
              <a:rPr lang="fr-BE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(</a:t>
            </a:r>
            <a:r>
              <a:rPr lang="fr-BE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individually</a:t>
            </a:r>
            <a:r>
              <a:rPr lang="fr-BE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and/</a:t>
            </a:r>
            <a:r>
              <a:rPr lang="fr-BE" sz="2800" b="1" i="1" dirty="0">
                <a:latin typeface="Times New Roman" panose="02020603050405020304" pitchFamily="18" charset="0"/>
              </a:rPr>
              <a:t>or </a:t>
            </a:r>
            <a:r>
              <a:rPr lang="fr-BE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with</a:t>
            </a:r>
            <a:r>
              <a:rPr lang="fr-BE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respect to </a:t>
            </a:r>
            <a:r>
              <a:rPr lang="fr-BE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each</a:t>
            </a:r>
            <a:r>
              <a:rPr lang="fr-BE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fr-BE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other</a:t>
            </a:r>
            <a:r>
              <a:rPr lang="fr-BE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</a:t>
            </a:r>
            <a:r>
              <a:rPr lang="fr-BE" sz="28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</a:p>
          <a:p>
            <a:r>
              <a:rPr lang="fr-BE" sz="28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That variables’ state must </a:t>
            </a:r>
            <a:r>
              <a:rPr lang="fr-BE" sz="28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be</a:t>
            </a:r>
            <a:r>
              <a:rPr lang="fr-BE" sz="28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fr-BE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true</a:t>
            </a:r>
            <a:r>
              <a:rPr lang="fr-BE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at </a:t>
            </a:r>
            <a:r>
              <a:rPr lang="fr-BE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each</a:t>
            </a:r>
            <a:r>
              <a:rPr lang="fr-BE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fr-BE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evaluation</a:t>
            </a:r>
            <a:r>
              <a:rPr lang="fr-BE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of the </a:t>
            </a:r>
            <a:r>
              <a:rPr lang="fr-BE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guard</a:t>
            </a:r>
            <a:r>
              <a:rPr lang="fr-BE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fr-BE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loop</a:t>
            </a:r>
            <a:r>
              <a:rPr lang="fr-BE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  <a:endParaRPr lang="fr-FR" sz="2800" b="1" i="1" dirty="0"/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E9974C84-30AA-4AA1-A24A-8F14A4D4B3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2099" y="8412520"/>
            <a:ext cx="4921785" cy="546100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637782C8-4D6A-EE03-6D0F-4303E8C7B0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3764" y="6685419"/>
            <a:ext cx="7772400" cy="165314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20444D4-0D78-0DB4-6137-468E73712190}"/>
              </a:ext>
            </a:extLst>
          </p:cNvPr>
          <p:cNvSpPr/>
          <p:nvPr/>
        </p:nvSpPr>
        <p:spPr>
          <a:xfrm>
            <a:off x="1399204" y="6301409"/>
            <a:ext cx="10802956" cy="2657211"/>
          </a:xfrm>
          <a:prstGeom prst="rect">
            <a:avLst/>
          </a:prstGeom>
          <a:solidFill>
            <a:srgbClr val="E88A60">
              <a:alpha val="27000"/>
            </a:srgbClr>
          </a:solidFill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40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904113854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E2E92F-4F31-3AC8-F476-FEB1600DA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250" y="418273"/>
            <a:ext cx="12052300" cy="1346200"/>
          </a:xfrm>
        </p:spPr>
        <p:txBody>
          <a:bodyPr>
            <a:normAutofit fontScale="90000"/>
          </a:bodyPr>
          <a:lstStyle/>
          <a:p>
            <a:r>
              <a:rPr lang="fr-FR" dirty="0"/>
              <a:t>Learning Tools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2AFF7D6-6391-965E-0E40-395095F568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02" y="1961076"/>
            <a:ext cx="12038740" cy="5119633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884BD0F6-8BB9-7BE4-1C0C-4B8A41EFECCC}"/>
              </a:ext>
            </a:extLst>
          </p:cNvPr>
          <p:cNvSpPr txBox="1">
            <a:spLocks/>
          </p:cNvSpPr>
          <p:nvPr/>
        </p:nvSpPr>
        <p:spPr>
          <a:xfrm>
            <a:off x="476250" y="9156698"/>
            <a:ext cx="12052292" cy="458779"/>
          </a:xfrm>
          <a:prstGeom prst="rect">
            <a:avLst/>
          </a:prstGeom>
          <a:solidFill>
            <a:srgbClr val="2D3359"/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 fontScale="32500" lnSpcReduction="20000"/>
          </a:bodyPr>
          <a:lstStyle>
            <a:lvl1pPr marL="0" marR="0" indent="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solidFill>
                  <a:srgbClr val="EEA76F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1pPr>
            <a:lvl2pPr marL="0" marR="0" indent="22860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solidFill>
                  <a:srgbClr val="EEA76F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2pPr>
            <a:lvl3pPr marL="0" marR="0" indent="45720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solidFill>
                  <a:srgbClr val="EEA76F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3pPr>
            <a:lvl4pPr marL="0" marR="0" indent="68580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solidFill>
                  <a:srgbClr val="EEA76F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4pPr>
            <a:lvl5pPr marL="0" marR="0" indent="91440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solidFill>
                  <a:srgbClr val="EEA76F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5pPr>
            <a:lvl6pPr marL="0" marR="0" indent="114300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solidFill>
                  <a:srgbClr val="EEA76F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6pPr>
            <a:lvl7pPr marL="0" marR="0" indent="137160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solidFill>
                  <a:srgbClr val="EEA76F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7pPr>
            <a:lvl8pPr marL="0" marR="0" indent="160020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solidFill>
                  <a:srgbClr val="EEA76F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8pPr>
            <a:lvl9pPr marL="0" marR="0" indent="182880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solidFill>
                  <a:srgbClr val="EEA76F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9pPr>
          </a:lstStyle>
          <a:p>
            <a:pPr hangingPunct="1"/>
            <a:r>
              <a:rPr lang="fr-FR" dirty="0"/>
              <a:t>The </a:t>
            </a:r>
            <a:r>
              <a:rPr lang="fr-FR" dirty="0" err="1"/>
              <a:t>Graphical</a:t>
            </a:r>
            <a:r>
              <a:rPr lang="fr-FR" dirty="0"/>
              <a:t> Loop Invariant – Géraldine Brieven (</a:t>
            </a:r>
            <a:r>
              <a:rPr lang="fr-FR" dirty="0" err="1"/>
              <a:t>gbrieven@uliege.be</a:t>
            </a:r>
            <a:r>
              <a:rPr lang="fr-FR" dirty="0"/>
              <a:t>) </a:t>
            </a:r>
          </a:p>
        </p:txBody>
      </p:sp>
      <p:sp>
        <p:nvSpPr>
          <p:cNvPr id="6" name="Espace réservé du numéro de diapositive 2">
            <a:extLst>
              <a:ext uri="{FF2B5EF4-FFF2-40B4-BE49-F238E27FC236}">
                <a16:creationId xmlns:a16="http://schemas.microsoft.com/office/drawing/2014/main" id="{C29D498A-B5B0-946D-D84D-64C6711EB2F2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2185642" y="9206792"/>
            <a:ext cx="342900" cy="358589"/>
          </a:xfrm>
        </p:spPr>
        <p:txBody>
          <a:bodyPr>
            <a:normAutofit lnSpcReduction="10000"/>
          </a:bodyPr>
          <a:lstStyle/>
          <a:p>
            <a:fld id="{86CB4B4D-7CA3-9044-876B-883B54F8677D}" type="slidenum">
              <a:rPr lang="fr-BE" smtClean="0"/>
              <a:t>20</a:t>
            </a:fld>
            <a:endParaRPr lang="fr-BE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42C10D6-67C5-CB40-4076-0200F94CDD05}"/>
              </a:ext>
            </a:extLst>
          </p:cNvPr>
          <p:cNvSpPr txBox="1"/>
          <p:nvPr/>
        </p:nvSpPr>
        <p:spPr>
          <a:xfrm>
            <a:off x="489802" y="7328743"/>
            <a:ext cx="10730503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Times New Roman"/>
              </a:rPr>
              <a:t>PCA = </a:t>
            </a:r>
            <a:r>
              <a:rPr kumimoji="0" lang="fr-FR" sz="32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Times New Roman"/>
              </a:rPr>
              <a:t>Programming</a:t>
            </a:r>
            <a:r>
              <a:rPr kumimoji="0" lang="fr-FR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Times New Roman"/>
              </a:rPr>
              <a:t> Challenge Activity </a:t>
            </a: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dirty="0"/>
              <a:t>GLIDE = </a:t>
            </a:r>
            <a:r>
              <a:rPr lang="fr-FR" dirty="0" err="1"/>
              <a:t>Graphical</a:t>
            </a:r>
            <a:r>
              <a:rPr lang="fr-FR" dirty="0"/>
              <a:t> Loop Invariant </a:t>
            </a:r>
            <a:r>
              <a:rPr lang="fr-FR" dirty="0" err="1"/>
              <a:t>Drawing</a:t>
            </a:r>
            <a:r>
              <a:rPr lang="fr-FR" dirty="0"/>
              <a:t> Editor</a:t>
            </a: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Times New Roman"/>
              </a:rPr>
              <a:t>CAFÉ = Correction et Feedback Automatique pour les Étudiants</a:t>
            </a:r>
          </a:p>
        </p:txBody>
      </p:sp>
    </p:spTree>
    <p:extLst>
      <p:ext uri="{BB962C8B-B14F-4D97-AF65-F5344CB8AC3E}">
        <p14:creationId xmlns:p14="http://schemas.microsoft.com/office/powerpoint/2010/main" val="2115724531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E2E92F-4F31-3AC8-F476-FEB1600DA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250" y="418273"/>
            <a:ext cx="12052300" cy="1346200"/>
          </a:xfrm>
        </p:spPr>
        <p:txBody>
          <a:bodyPr>
            <a:normAutofit fontScale="90000"/>
          </a:bodyPr>
          <a:lstStyle/>
          <a:p>
            <a:r>
              <a:rPr lang="fr-FR" dirty="0"/>
              <a:t>GLIDE (</a:t>
            </a:r>
            <a:r>
              <a:rPr lang="fr-FR" dirty="0" err="1"/>
              <a:t>graphical</a:t>
            </a:r>
            <a:r>
              <a:rPr lang="fr-FR" dirty="0"/>
              <a:t> editor)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D025A8A-9829-684E-C8C2-734ECC778F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" y="2230683"/>
            <a:ext cx="12052300" cy="6777852"/>
          </a:xfrm>
          <a:prstGeom prst="rect">
            <a:avLst/>
          </a:prstGeom>
        </p:spPr>
      </p:pic>
      <p:sp>
        <p:nvSpPr>
          <p:cNvPr id="4" name="Titre 1">
            <a:extLst>
              <a:ext uri="{FF2B5EF4-FFF2-40B4-BE49-F238E27FC236}">
                <a16:creationId xmlns:a16="http://schemas.microsoft.com/office/drawing/2014/main" id="{4E9E478F-50A5-F134-77C1-E279C1D86C9E}"/>
              </a:ext>
            </a:extLst>
          </p:cNvPr>
          <p:cNvSpPr txBox="1">
            <a:spLocks/>
          </p:cNvSpPr>
          <p:nvPr/>
        </p:nvSpPr>
        <p:spPr>
          <a:xfrm>
            <a:off x="476250" y="9156698"/>
            <a:ext cx="12052292" cy="458779"/>
          </a:xfrm>
          <a:prstGeom prst="rect">
            <a:avLst/>
          </a:prstGeom>
          <a:solidFill>
            <a:srgbClr val="2D3359"/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 fontScale="32500" lnSpcReduction="20000"/>
          </a:bodyPr>
          <a:lstStyle>
            <a:lvl1pPr marL="0" marR="0" indent="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solidFill>
                  <a:srgbClr val="EEA76F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1pPr>
            <a:lvl2pPr marL="0" marR="0" indent="22860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solidFill>
                  <a:srgbClr val="EEA76F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2pPr>
            <a:lvl3pPr marL="0" marR="0" indent="45720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solidFill>
                  <a:srgbClr val="EEA76F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3pPr>
            <a:lvl4pPr marL="0" marR="0" indent="68580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solidFill>
                  <a:srgbClr val="EEA76F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4pPr>
            <a:lvl5pPr marL="0" marR="0" indent="91440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solidFill>
                  <a:srgbClr val="EEA76F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5pPr>
            <a:lvl6pPr marL="0" marR="0" indent="114300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solidFill>
                  <a:srgbClr val="EEA76F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6pPr>
            <a:lvl7pPr marL="0" marR="0" indent="137160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solidFill>
                  <a:srgbClr val="EEA76F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7pPr>
            <a:lvl8pPr marL="0" marR="0" indent="160020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solidFill>
                  <a:srgbClr val="EEA76F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8pPr>
            <a:lvl9pPr marL="0" marR="0" indent="182880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solidFill>
                  <a:srgbClr val="EEA76F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9pPr>
          </a:lstStyle>
          <a:p>
            <a:pPr hangingPunct="1"/>
            <a:r>
              <a:rPr lang="fr-FR" dirty="0"/>
              <a:t>The </a:t>
            </a:r>
            <a:r>
              <a:rPr lang="fr-FR" dirty="0" err="1"/>
              <a:t>Graphical</a:t>
            </a:r>
            <a:r>
              <a:rPr lang="fr-FR" dirty="0"/>
              <a:t> Loop Invariant – Géraldine Brieven (</a:t>
            </a:r>
            <a:r>
              <a:rPr lang="fr-FR" dirty="0" err="1"/>
              <a:t>gbrieven@uliege.be</a:t>
            </a:r>
            <a:r>
              <a:rPr lang="fr-FR" dirty="0"/>
              <a:t>) </a:t>
            </a:r>
          </a:p>
        </p:txBody>
      </p:sp>
      <p:sp>
        <p:nvSpPr>
          <p:cNvPr id="6" name="Espace réservé du numéro de diapositive 2">
            <a:extLst>
              <a:ext uri="{FF2B5EF4-FFF2-40B4-BE49-F238E27FC236}">
                <a16:creationId xmlns:a16="http://schemas.microsoft.com/office/drawing/2014/main" id="{FFB48517-8CDB-54CB-B8E4-E412F8DD5B5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2185642" y="9206792"/>
            <a:ext cx="342900" cy="358589"/>
          </a:xfrm>
        </p:spPr>
        <p:txBody>
          <a:bodyPr>
            <a:normAutofit lnSpcReduction="10000"/>
          </a:bodyPr>
          <a:lstStyle/>
          <a:p>
            <a:fld id="{86CB4B4D-7CA3-9044-876B-883B54F8677D}" type="slidenum">
              <a:rPr lang="fr-BE" smtClean="0"/>
              <a:t>21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49883433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E2E92F-4F31-3AC8-F476-FEB1600DA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250" y="418273"/>
            <a:ext cx="12052300" cy="1346200"/>
          </a:xfrm>
        </p:spPr>
        <p:txBody>
          <a:bodyPr>
            <a:noAutofit/>
          </a:bodyPr>
          <a:lstStyle/>
          <a:p>
            <a:r>
              <a:rPr lang="fr-FR" sz="6600" dirty="0" err="1"/>
              <a:t>Programming</a:t>
            </a:r>
            <a:r>
              <a:rPr lang="fr-FR" sz="6600" dirty="0"/>
              <a:t> Challenges Activity</a:t>
            </a: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90F834EB-5A01-D204-C21C-F35AB45EB57A}"/>
              </a:ext>
            </a:extLst>
          </p:cNvPr>
          <p:cNvSpPr txBox="1">
            <a:spLocks/>
          </p:cNvSpPr>
          <p:nvPr/>
        </p:nvSpPr>
        <p:spPr>
          <a:xfrm>
            <a:off x="476250" y="9156698"/>
            <a:ext cx="12052292" cy="458779"/>
          </a:xfrm>
          <a:prstGeom prst="rect">
            <a:avLst/>
          </a:prstGeom>
          <a:solidFill>
            <a:srgbClr val="2D3359"/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 fontScale="32500" lnSpcReduction="20000"/>
          </a:bodyPr>
          <a:lstStyle>
            <a:lvl1pPr marL="0" marR="0" indent="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solidFill>
                  <a:srgbClr val="EEA76F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1pPr>
            <a:lvl2pPr marL="0" marR="0" indent="22860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solidFill>
                  <a:srgbClr val="EEA76F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2pPr>
            <a:lvl3pPr marL="0" marR="0" indent="45720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solidFill>
                  <a:srgbClr val="EEA76F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3pPr>
            <a:lvl4pPr marL="0" marR="0" indent="68580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solidFill>
                  <a:srgbClr val="EEA76F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4pPr>
            <a:lvl5pPr marL="0" marR="0" indent="91440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solidFill>
                  <a:srgbClr val="EEA76F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5pPr>
            <a:lvl6pPr marL="0" marR="0" indent="114300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solidFill>
                  <a:srgbClr val="EEA76F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6pPr>
            <a:lvl7pPr marL="0" marR="0" indent="137160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solidFill>
                  <a:srgbClr val="EEA76F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7pPr>
            <a:lvl8pPr marL="0" marR="0" indent="160020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solidFill>
                  <a:srgbClr val="EEA76F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8pPr>
            <a:lvl9pPr marL="0" marR="0" indent="182880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solidFill>
                  <a:srgbClr val="EEA76F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9pPr>
          </a:lstStyle>
          <a:p>
            <a:pPr hangingPunct="1"/>
            <a:r>
              <a:rPr lang="fr-FR" dirty="0"/>
              <a:t>The </a:t>
            </a:r>
            <a:r>
              <a:rPr lang="fr-FR" dirty="0" err="1"/>
              <a:t>Graphical</a:t>
            </a:r>
            <a:r>
              <a:rPr lang="fr-FR" dirty="0"/>
              <a:t> Loop Invariant – Géraldine Brieven (</a:t>
            </a:r>
            <a:r>
              <a:rPr lang="fr-FR" dirty="0" err="1"/>
              <a:t>gbrieven@uliege.be</a:t>
            </a:r>
            <a:r>
              <a:rPr lang="fr-FR" dirty="0"/>
              <a:t>) </a:t>
            </a:r>
          </a:p>
        </p:txBody>
      </p:sp>
      <p:sp>
        <p:nvSpPr>
          <p:cNvPr id="6" name="Espace réservé du numéro de diapositive 2">
            <a:extLst>
              <a:ext uri="{FF2B5EF4-FFF2-40B4-BE49-F238E27FC236}">
                <a16:creationId xmlns:a16="http://schemas.microsoft.com/office/drawing/2014/main" id="{DD1257C6-5219-ED38-2E65-CF8E60C2D8B1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2170402" y="9217658"/>
            <a:ext cx="342900" cy="358589"/>
          </a:xfrm>
        </p:spPr>
        <p:txBody>
          <a:bodyPr>
            <a:normAutofit lnSpcReduction="10000"/>
          </a:bodyPr>
          <a:lstStyle/>
          <a:p>
            <a:fld id="{86CB4B4D-7CA3-9044-876B-883B54F8677D}" type="slidenum">
              <a:rPr lang="fr-BE" smtClean="0"/>
              <a:t>22</a:t>
            </a:fld>
            <a:endParaRPr lang="fr-BE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22DF1DB-BA10-941C-C0C3-EE088E93513C}"/>
              </a:ext>
            </a:extLst>
          </p:cNvPr>
          <p:cNvSpPr txBox="1"/>
          <p:nvPr/>
        </p:nvSpPr>
        <p:spPr>
          <a:xfrm>
            <a:off x="476250" y="1892513"/>
            <a:ext cx="3100209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Times New Roman"/>
              </a:rPr>
              <a:t>Activity Diagram: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8C867153-CE4B-1E72-D3A0-2A5D99EB9D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7908" y="2008277"/>
            <a:ext cx="7396341" cy="6904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237135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B6635AD4-4E44-8BA0-B8B2-ACC59DAF8C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C95E7DB-60C0-F5D8-CF05-0622097CC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250" y="418273"/>
            <a:ext cx="12052300" cy="1346200"/>
          </a:xfrm>
        </p:spPr>
        <p:txBody>
          <a:bodyPr>
            <a:noAutofit/>
          </a:bodyPr>
          <a:lstStyle/>
          <a:p>
            <a:r>
              <a:rPr lang="fr-FR" sz="6600" dirty="0" err="1"/>
              <a:t>Programming</a:t>
            </a:r>
            <a:r>
              <a:rPr lang="fr-FR" sz="6600" dirty="0"/>
              <a:t> Challenges Activity</a:t>
            </a: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B828D07F-15F0-CE4C-B794-60843D74D083}"/>
              </a:ext>
            </a:extLst>
          </p:cNvPr>
          <p:cNvSpPr txBox="1">
            <a:spLocks/>
          </p:cNvSpPr>
          <p:nvPr/>
        </p:nvSpPr>
        <p:spPr>
          <a:xfrm>
            <a:off x="476250" y="9156698"/>
            <a:ext cx="12052292" cy="458779"/>
          </a:xfrm>
          <a:prstGeom prst="rect">
            <a:avLst/>
          </a:prstGeom>
          <a:solidFill>
            <a:srgbClr val="2D3359"/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 fontScale="32500" lnSpcReduction="20000"/>
          </a:bodyPr>
          <a:lstStyle>
            <a:lvl1pPr marL="0" marR="0" indent="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solidFill>
                  <a:srgbClr val="EEA76F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1pPr>
            <a:lvl2pPr marL="0" marR="0" indent="22860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solidFill>
                  <a:srgbClr val="EEA76F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2pPr>
            <a:lvl3pPr marL="0" marR="0" indent="45720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solidFill>
                  <a:srgbClr val="EEA76F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3pPr>
            <a:lvl4pPr marL="0" marR="0" indent="68580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solidFill>
                  <a:srgbClr val="EEA76F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4pPr>
            <a:lvl5pPr marL="0" marR="0" indent="91440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solidFill>
                  <a:srgbClr val="EEA76F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5pPr>
            <a:lvl6pPr marL="0" marR="0" indent="114300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solidFill>
                  <a:srgbClr val="EEA76F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6pPr>
            <a:lvl7pPr marL="0" marR="0" indent="137160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solidFill>
                  <a:srgbClr val="EEA76F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7pPr>
            <a:lvl8pPr marL="0" marR="0" indent="160020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solidFill>
                  <a:srgbClr val="EEA76F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8pPr>
            <a:lvl9pPr marL="0" marR="0" indent="182880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solidFill>
                  <a:srgbClr val="EEA76F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9pPr>
          </a:lstStyle>
          <a:p>
            <a:pPr hangingPunct="1"/>
            <a:r>
              <a:rPr lang="fr-FR" dirty="0"/>
              <a:t>The </a:t>
            </a:r>
            <a:r>
              <a:rPr lang="fr-FR" dirty="0" err="1"/>
              <a:t>Graphical</a:t>
            </a:r>
            <a:r>
              <a:rPr lang="fr-FR" dirty="0"/>
              <a:t> Loop Invariant – Géraldine Brieven (</a:t>
            </a:r>
            <a:r>
              <a:rPr lang="fr-FR" dirty="0" err="1"/>
              <a:t>gbrieven@uliege.be</a:t>
            </a:r>
            <a:r>
              <a:rPr lang="fr-FR" dirty="0"/>
              <a:t>) </a:t>
            </a:r>
          </a:p>
        </p:txBody>
      </p:sp>
      <p:sp>
        <p:nvSpPr>
          <p:cNvPr id="6" name="Espace réservé du numéro de diapositive 2">
            <a:extLst>
              <a:ext uri="{FF2B5EF4-FFF2-40B4-BE49-F238E27FC236}">
                <a16:creationId xmlns:a16="http://schemas.microsoft.com/office/drawing/2014/main" id="{610C7CF5-F2F3-E319-993B-6B2C635BBC42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2170402" y="9217658"/>
            <a:ext cx="342900" cy="358589"/>
          </a:xfrm>
        </p:spPr>
        <p:txBody>
          <a:bodyPr>
            <a:normAutofit lnSpcReduction="10000"/>
          </a:bodyPr>
          <a:lstStyle/>
          <a:p>
            <a:fld id="{86CB4B4D-7CA3-9044-876B-883B54F8677D}" type="slidenum">
              <a:rPr lang="fr-BE" smtClean="0"/>
              <a:t>23</a:t>
            </a:fld>
            <a:endParaRPr lang="fr-BE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DB2C7DA-E8B3-B3F9-EA1F-29C1CD5B4251}"/>
              </a:ext>
            </a:extLst>
          </p:cNvPr>
          <p:cNvSpPr txBox="1"/>
          <p:nvPr/>
        </p:nvSpPr>
        <p:spPr>
          <a:xfrm>
            <a:off x="476249" y="1892513"/>
            <a:ext cx="2018181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Times New Roman"/>
              </a:rPr>
              <a:t>Screenshot: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78C5F552-56E4-CD97-77AF-0153D79730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731" y="2653555"/>
            <a:ext cx="12124739" cy="5084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182171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BBBDF80-1CF3-C12F-B727-D75075AB4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Agenda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93ACE1E-9A89-DAE7-43F5-E3733E48FF33}"/>
              </a:ext>
            </a:extLst>
          </p:cNvPr>
          <p:cNvSpPr txBox="1"/>
          <p:nvPr/>
        </p:nvSpPr>
        <p:spPr>
          <a:xfrm>
            <a:off x="6270644" y="-2220910"/>
            <a:ext cx="102657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Times New Roman"/>
            </a:endParaRPr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FFA0233C-106F-D9FD-770F-FA8BDE6B64D3}"/>
              </a:ext>
            </a:extLst>
          </p:cNvPr>
          <p:cNvSpPr txBox="1">
            <a:spLocks/>
          </p:cNvSpPr>
          <p:nvPr/>
        </p:nvSpPr>
        <p:spPr>
          <a:xfrm>
            <a:off x="476250" y="9156698"/>
            <a:ext cx="12052292" cy="458779"/>
          </a:xfrm>
          <a:prstGeom prst="rect">
            <a:avLst/>
          </a:prstGeom>
          <a:solidFill>
            <a:srgbClr val="2D3359"/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 fontScale="32500" lnSpcReduction="20000"/>
          </a:bodyPr>
          <a:lstStyle>
            <a:lvl1pPr marL="0" marR="0" indent="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solidFill>
                  <a:srgbClr val="EEA76F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1pPr>
            <a:lvl2pPr marL="0" marR="0" indent="22860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solidFill>
                  <a:srgbClr val="EEA76F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2pPr>
            <a:lvl3pPr marL="0" marR="0" indent="45720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solidFill>
                  <a:srgbClr val="EEA76F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3pPr>
            <a:lvl4pPr marL="0" marR="0" indent="68580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solidFill>
                  <a:srgbClr val="EEA76F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4pPr>
            <a:lvl5pPr marL="0" marR="0" indent="91440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solidFill>
                  <a:srgbClr val="EEA76F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5pPr>
            <a:lvl6pPr marL="0" marR="0" indent="114300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solidFill>
                  <a:srgbClr val="EEA76F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6pPr>
            <a:lvl7pPr marL="0" marR="0" indent="137160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solidFill>
                  <a:srgbClr val="EEA76F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7pPr>
            <a:lvl8pPr marL="0" marR="0" indent="160020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solidFill>
                  <a:srgbClr val="EEA76F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8pPr>
            <a:lvl9pPr marL="0" marR="0" indent="182880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solidFill>
                  <a:srgbClr val="EEA76F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9pPr>
          </a:lstStyle>
          <a:p>
            <a:pPr hangingPunct="1"/>
            <a:r>
              <a:rPr lang="fr-FR" dirty="0"/>
              <a:t>The </a:t>
            </a:r>
            <a:r>
              <a:rPr lang="fr-FR" dirty="0" err="1"/>
              <a:t>Graphical</a:t>
            </a:r>
            <a:r>
              <a:rPr lang="fr-FR" dirty="0"/>
              <a:t> Loop Invariant – Géraldine Brieven (</a:t>
            </a:r>
            <a:r>
              <a:rPr lang="fr-FR" dirty="0" err="1"/>
              <a:t>gbrieven@uliege.be</a:t>
            </a:r>
            <a:r>
              <a:rPr lang="fr-FR" dirty="0"/>
              <a:t>) </a:t>
            </a:r>
          </a:p>
        </p:txBody>
      </p:sp>
      <p:sp>
        <p:nvSpPr>
          <p:cNvPr id="14" name="Espace réservé du numéro de diapositive 11">
            <a:extLst>
              <a:ext uri="{FF2B5EF4-FFF2-40B4-BE49-F238E27FC236}">
                <a16:creationId xmlns:a16="http://schemas.microsoft.com/office/drawing/2014/main" id="{47DE121F-AEE4-AACB-B3F1-9657CBF1F72F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2176604" y="9206792"/>
            <a:ext cx="342900" cy="358589"/>
          </a:xfrm>
        </p:spPr>
        <p:txBody>
          <a:bodyPr>
            <a:normAutofit lnSpcReduction="10000"/>
          </a:bodyPr>
          <a:lstStyle/>
          <a:p>
            <a:fld id="{86CB4B4D-7CA3-9044-876B-883B54F8677D}" type="slidenum">
              <a:rPr lang="fr-BE" smtClean="0"/>
              <a:t>24</a:t>
            </a:fld>
            <a:endParaRPr lang="fr-BE" dirty="0"/>
          </a:p>
        </p:txBody>
      </p:sp>
      <p:graphicFrame>
        <p:nvGraphicFramePr>
          <p:cNvPr id="57" name="Tableau 2">
            <a:extLst>
              <a:ext uri="{FF2B5EF4-FFF2-40B4-BE49-F238E27FC236}">
                <a16:creationId xmlns:a16="http://schemas.microsoft.com/office/drawing/2014/main" id="{80197277-7D8E-0CD1-0DA8-7983ABF601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92627400"/>
              </p:ext>
            </p:extLst>
          </p:nvPr>
        </p:nvGraphicFramePr>
        <p:xfrm>
          <a:off x="2065769" y="4802193"/>
          <a:ext cx="8793605" cy="520700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17587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87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87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87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5872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0700">
                <a:tc>
                  <a:txBody>
                    <a:bodyPr/>
                    <a:lstStyle/>
                    <a:p>
                      <a:pPr algn="ctr">
                        <a:tabLst>
                          <a:tab pos="914400" algn="l"/>
                        </a:tabLst>
                        <a:defRPr sz="28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lang="nl-BE" sz="2800" baseline="-5999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Section 1</a:t>
                      </a:r>
                      <a:endParaRPr sz="2800" baseline="-5999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l"/>
                        </a:tabLst>
                        <a:defRPr sz="28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lang="nl-BE" sz="2800" baseline="-5999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Section 2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l"/>
                        </a:tabLst>
                        <a:defRPr sz="28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2800" baseline="-5999" dirty="0">
                        <a:solidFill>
                          <a:schemeClr val="tx1"/>
                        </a:solidFill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l"/>
                        </a:tabLst>
                        <a:defRPr sz="28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2800" baseline="-5999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l"/>
                        </a:tabLst>
                        <a:defRPr sz="28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lang="nl-BE" sz="2800" baseline="-5999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Section 5</a:t>
                      </a:r>
                      <a:endParaRPr sz="2800" baseline="-5999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8" name="i0:">
            <a:extLst>
              <a:ext uri="{FF2B5EF4-FFF2-40B4-BE49-F238E27FC236}">
                <a16:creationId xmlns:a16="http://schemas.microsoft.com/office/drawing/2014/main" id="{98F92880-ED16-9DAB-C3B8-B0E68A446A78}"/>
              </a:ext>
            </a:extLst>
          </p:cNvPr>
          <p:cNvSpPr txBox="1"/>
          <p:nvPr/>
        </p:nvSpPr>
        <p:spPr>
          <a:xfrm>
            <a:off x="350520" y="4716259"/>
            <a:ext cx="1667123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ctr" defTabSz="584200">
              <a:defRPr sz="3600">
                <a:solidFill>
                  <a:srgbClr val="A9A9A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nl-BE" dirty="0"/>
              <a:t>Agenda</a:t>
            </a:r>
            <a:r>
              <a:rPr dirty="0"/>
              <a:t>:</a:t>
            </a:r>
          </a:p>
        </p:txBody>
      </p:sp>
      <p:cxnSp>
        <p:nvCxnSpPr>
          <p:cNvPr id="59" name="Connecteur en angle 58">
            <a:extLst>
              <a:ext uri="{FF2B5EF4-FFF2-40B4-BE49-F238E27FC236}">
                <a16:creationId xmlns:a16="http://schemas.microsoft.com/office/drawing/2014/main" id="{96F1017C-C1DE-B120-489E-8FF3981E7611}"/>
              </a:ext>
            </a:extLst>
          </p:cNvPr>
          <p:cNvCxnSpPr>
            <a:cxnSpLocks/>
          </p:cNvCxnSpPr>
          <p:nvPr/>
        </p:nvCxnSpPr>
        <p:spPr>
          <a:xfrm rot="10800000">
            <a:off x="2340926" y="3319028"/>
            <a:ext cx="2553534" cy="1591307"/>
          </a:xfrm>
          <a:prstGeom prst="bentConnector3">
            <a:avLst>
              <a:gd name="adj1" fmla="val -341"/>
            </a:avLst>
          </a:prstGeom>
          <a:noFill/>
          <a:ln w="38100" cap="flat">
            <a:solidFill>
              <a:schemeClr val="bg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1" name="Connecteur en angle 60">
            <a:extLst>
              <a:ext uri="{FF2B5EF4-FFF2-40B4-BE49-F238E27FC236}">
                <a16:creationId xmlns:a16="http://schemas.microsoft.com/office/drawing/2014/main" id="{FD3D0434-07F9-4D96-EFEB-F571B47F7747}"/>
              </a:ext>
            </a:extLst>
          </p:cNvPr>
          <p:cNvCxnSpPr>
            <a:cxnSpLocks/>
          </p:cNvCxnSpPr>
          <p:nvPr/>
        </p:nvCxnSpPr>
        <p:spPr>
          <a:xfrm rot="10800000">
            <a:off x="6306526" y="3305286"/>
            <a:ext cx="1995811" cy="1605048"/>
          </a:xfrm>
          <a:prstGeom prst="bentConnector3">
            <a:avLst>
              <a:gd name="adj1" fmla="val 658"/>
            </a:avLst>
          </a:prstGeom>
          <a:noFill/>
          <a:ln w="38100" cap="flat">
            <a:solidFill>
              <a:schemeClr val="bg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2" name="ZoneTexte 61">
            <a:extLst>
              <a:ext uri="{FF2B5EF4-FFF2-40B4-BE49-F238E27FC236}">
                <a16:creationId xmlns:a16="http://schemas.microsoft.com/office/drawing/2014/main" id="{DB09B316-2746-7CDB-F649-645ABBF7FAA2}"/>
              </a:ext>
            </a:extLst>
          </p:cNvPr>
          <p:cNvSpPr txBox="1"/>
          <p:nvPr/>
        </p:nvSpPr>
        <p:spPr>
          <a:xfrm>
            <a:off x="6272656" y="2721175"/>
            <a:ext cx="2039020" cy="10874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3200" b="0" i="0" u="none" strike="noStrike" cap="none" spc="0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Times New Roman"/>
              </a:rPr>
              <a:t>Preliminary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3200" b="0" i="0" u="none" strike="noStrike" cap="none" spc="0" normalizeH="0" baseline="0" dirty="0" err="1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Times New Roman"/>
              </a:rPr>
              <a:t>Results</a:t>
            </a:r>
            <a:endParaRPr kumimoji="0" lang="fr-FR" sz="3200" b="0" i="0" u="none" strike="noStrike" cap="none" spc="0" normalizeH="0" baseline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FillTx/>
              <a:latin typeface="+mj-lt"/>
              <a:ea typeface="+mj-ea"/>
              <a:cs typeface="+mj-cs"/>
              <a:sym typeface="Times New Roman"/>
            </a:endParaRPr>
          </a:p>
        </p:txBody>
      </p:sp>
      <p:cxnSp>
        <p:nvCxnSpPr>
          <p:cNvPr id="63" name="Connecteur en angle 62">
            <a:extLst>
              <a:ext uri="{FF2B5EF4-FFF2-40B4-BE49-F238E27FC236}">
                <a16:creationId xmlns:a16="http://schemas.microsoft.com/office/drawing/2014/main" id="{06B0D4E8-B415-410F-FE93-FA3A86242F0F}"/>
              </a:ext>
            </a:extLst>
          </p:cNvPr>
          <p:cNvCxnSpPr>
            <a:cxnSpLocks/>
          </p:cNvCxnSpPr>
          <p:nvPr/>
        </p:nvCxnSpPr>
        <p:spPr>
          <a:xfrm rot="10800000" flipV="1">
            <a:off x="7814282" y="5232605"/>
            <a:ext cx="2701429" cy="1054678"/>
          </a:xfrm>
          <a:prstGeom prst="bentConnector3">
            <a:avLst>
              <a:gd name="adj1" fmla="val 529"/>
            </a:avLst>
          </a:prstGeom>
          <a:noFill/>
          <a:ln w="38100" cap="flat">
            <a:solidFill>
              <a:schemeClr val="bg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4" name="ZoneTexte 63">
            <a:extLst>
              <a:ext uri="{FF2B5EF4-FFF2-40B4-BE49-F238E27FC236}">
                <a16:creationId xmlns:a16="http://schemas.microsoft.com/office/drawing/2014/main" id="{8C33FE2A-17A7-F98E-F155-CF5C3E2F0987}"/>
              </a:ext>
            </a:extLst>
          </p:cNvPr>
          <p:cNvSpPr txBox="1"/>
          <p:nvPr/>
        </p:nvSpPr>
        <p:spPr>
          <a:xfrm>
            <a:off x="7744117" y="5697556"/>
            <a:ext cx="2771593" cy="10874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3200" b="0" i="0" u="none" strike="noStrike" cap="none" spc="0" normalizeH="0" baseline="0" dirty="0" err="1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Times New Roman"/>
              </a:rPr>
              <a:t>Further</a:t>
            </a:r>
            <a:r>
              <a:rPr kumimoji="0" lang="fr-FR" sz="3200" b="0" i="0" u="none" strike="noStrike" cap="none" spc="0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Times New Roman"/>
              </a:rPr>
              <a:t> </a:t>
            </a:r>
            <a:r>
              <a:rPr kumimoji="0" lang="fr-FR" sz="3200" b="0" i="0" u="none" strike="noStrike" cap="none" spc="0" normalizeH="0" baseline="0" dirty="0" err="1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Times New Roman"/>
              </a:rPr>
              <a:t>work</a:t>
            </a:r>
            <a:r>
              <a:rPr kumimoji="0" lang="fr-FR" sz="3200" b="0" i="0" u="none" strike="noStrike" cap="none" spc="0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Times New Roman"/>
              </a:rPr>
              <a:t> 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3200" b="0" i="0" u="none" strike="noStrike" cap="none" spc="0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Times New Roman"/>
              </a:rPr>
              <a:t>and Conclusion </a:t>
            </a:r>
          </a:p>
        </p:txBody>
      </p:sp>
      <p:cxnSp>
        <p:nvCxnSpPr>
          <p:cNvPr id="65" name="Connecteur en angle 64">
            <a:extLst>
              <a:ext uri="{FF2B5EF4-FFF2-40B4-BE49-F238E27FC236}">
                <a16:creationId xmlns:a16="http://schemas.microsoft.com/office/drawing/2014/main" id="{6B869BF4-1F96-745F-0F03-1CF7667AFE43}"/>
              </a:ext>
            </a:extLst>
          </p:cNvPr>
          <p:cNvCxnSpPr>
            <a:cxnSpLocks/>
          </p:cNvCxnSpPr>
          <p:nvPr/>
        </p:nvCxnSpPr>
        <p:spPr>
          <a:xfrm>
            <a:off x="2541811" y="5212708"/>
            <a:ext cx="2123712" cy="1176445"/>
          </a:xfrm>
          <a:prstGeom prst="bentConnector3">
            <a:avLst>
              <a:gd name="adj1" fmla="val 575"/>
            </a:avLst>
          </a:prstGeom>
          <a:noFill/>
          <a:ln w="38100" cap="flat">
            <a:solidFill>
              <a:schemeClr val="bg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6" name="ZoneTexte 65">
            <a:extLst>
              <a:ext uri="{FF2B5EF4-FFF2-40B4-BE49-F238E27FC236}">
                <a16:creationId xmlns:a16="http://schemas.microsoft.com/office/drawing/2014/main" id="{E975398D-77A8-2CB4-C8CA-A63CDF111EFB}"/>
              </a:ext>
            </a:extLst>
          </p:cNvPr>
          <p:cNvSpPr txBox="1"/>
          <p:nvPr/>
        </p:nvSpPr>
        <p:spPr>
          <a:xfrm>
            <a:off x="2075294" y="5843337"/>
            <a:ext cx="2947050" cy="10874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3200" b="0" i="0" u="none" strike="noStrike" cap="none" spc="0" normalizeH="0" baseline="0" dirty="0" err="1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Times New Roman"/>
              </a:rPr>
              <a:t>Graphical</a:t>
            </a:r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 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3200" b="0" i="0" u="none" strike="noStrike" cap="none" spc="0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Times New Roman"/>
              </a:rPr>
              <a:t>Loop Invariant</a:t>
            </a:r>
          </a:p>
        </p:txBody>
      </p:sp>
      <p:cxnSp>
        <p:nvCxnSpPr>
          <p:cNvPr id="67" name="Connecteur en angle 66">
            <a:extLst>
              <a:ext uri="{FF2B5EF4-FFF2-40B4-BE49-F238E27FC236}">
                <a16:creationId xmlns:a16="http://schemas.microsoft.com/office/drawing/2014/main" id="{87A1BACD-CD17-666F-4540-DFAF4D5BD4CC}"/>
              </a:ext>
            </a:extLst>
          </p:cNvPr>
          <p:cNvCxnSpPr>
            <a:cxnSpLocks/>
          </p:cNvCxnSpPr>
          <p:nvPr/>
        </p:nvCxnSpPr>
        <p:spPr>
          <a:xfrm>
            <a:off x="5868760" y="5218601"/>
            <a:ext cx="1747416" cy="1044663"/>
          </a:xfrm>
          <a:prstGeom prst="bentConnector3">
            <a:avLst>
              <a:gd name="adj1" fmla="val 1249"/>
            </a:avLst>
          </a:prstGeom>
          <a:noFill/>
          <a:ln w="38100" cap="flat">
            <a:solidFill>
              <a:schemeClr val="tx1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8" name="ZoneTexte 67">
            <a:extLst>
              <a:ext uri="{FF2B5EF4-FFF2-40B4-BE49-F238E27FC236}">
                <a16:creationId xmlns:a16="http://schemas.microsoft.com/office/drawing/2014/main" id="{4306BCA4-C78E-8934-E62D-BF149441F1AB}"/>
              </a:ext>
            </a:extLst>
          </p:cNvPr>
          <p:cNvSpPr txBox="1"/>
          <p:nvPr/>
        </p:nvSpPr>
        <p:spPr>
          <a:xfrm>
            <a:off x="5924179" y="6182229"/>
            <a:ext cx="1686359" cy="10874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j-lt"/>
                <a:ea typeface="+mj-ea"/>
                <a:cs typeface="+mj-cs"/>
                <a:sym typeface="Times New Roman"/>
              </a:rPr>
              <a:t>Learning 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j-lt"/>
                <a:ea typeface="+mj-ea"/>
                <a:cs typeface="+mj-cs"/>
                <a:sym typeface="Times New Roman"/>
              </a:rPr>
              <a:t>Tools</a:t>
            </a:r>
          </a:p>
        </p:txBody>
      </p:sp>
      <p:sp>
        <p:nvSpPr>
          <p:cNvPr id="69" name="Ligne">
            <a:extLst>
              <a:ext uri="{FF2B5EF4-FFF2-40B4-BE49-F238E27FC236}">
                <a16:creationId xmlns:a16="http://schemas.microsoft.com/office/drawing/2014/main" id="{66782007-D0BC-9E68-A0B4-3AE1B0912609}"/>
              </a:ext>
            </a:extLst>
          </p:cNvPr>
          <p:cNvSpPr/>
          <p:nvPr/>
        </p:nvSpPr>
        <p:spPr>
          <a:xfrm flipV="1">
            <a:off x="2059175" y="4429742"/>
            <a:ext cx="1" cy="1229623"/>
          </a:xfrm>
          <a:prstGeom prst="line">
            <a:avLst/>
          </a:prstGeom>
          <a:ln w="50800">
            <a:solidFill>
              <a:srgbClr val="F74AFF"/>
            </a:solidFill>
            <a:miter lim="400000"/>
          </a:ln>
        </p:spPr>
        <p:txBody>
          <a:bodyPr lIns="0" tIns="0" rIns="0" bIns="0"/>
          <a:lstStyle/>
          <a:p>
            <a:pPr algn="ctr"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dirty="0"/>
          </a:p>
        </p:txBody>
      </p:sp>
      <p:sp>
        <p:nvSpPr>
          <p:cNvPr id="70" name="0">
            <a:extLst>
              <a:ext uri="{FF2B5EF4-FFF2-40B4-BE49-F238E27FC236}">
                <a16:creationId xmlns:a16="http://schemas.microsoft.com/office/drawing/2014/main" id="{6651DFA2-652D-0D01-C714-370CDA09C069}"/>
              </a:ext>
            </a:extLst>
          </p:cNvPr>
          <p:cNvSpPr txBox="1"/>
          <p:nvPr/>
        </p:nvSpPr>
        <p:spPr>
          <a:xfrm>
            <a:off x="2094093" y="4207979"/>
            <a:ext cx="1401025" cy="5180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584200">
              <a:defRPr sz="2700">
                <a:solidFill>
                  <a:srgbClr val="E458F7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nl-BE" dirty="0"/>
              <a:t>Section 1</a:t>
            </a:r>
            <a:endParaRPr dirty="0"/>
          </a:p>
        </p:txBody>
      </p:sp>
      <p:sp>
        <p:nvSpPr>
          <p:cNvPr id="71" name="Ligne">
            <a:extLst>
              <a:ext uri="{FF2B5EF4-FFF2-40B4-BE49-F238E27FC236}">
                <a16:creationId xmlns:a16="http://schemas.microsoft.com/office/drawing/2014/main" id="{8071F151-6033-7057-5E3E-ED67C67E9BAE}"/>
              </a:ext>
            </a:extLst>
          </p:cNvPr>
          <p:cNvSpPr/>
          <p:nvPr/>
        </p:nvSpPr>
        <p:spPr>
          <a:xfrm flipV="1">
            <a:off x="5576400" y="4137636"/>
            <a:ext cx="1" cy="1753200"/>
          </a:xfrm>
          <a:prstGeom prst="line">
            <a:avLst/>
          </a:prstGeom>
          <a:ln w="50800">
            <a:solidFill>
              <a:srgbClr val="FF2600"/>
            </a:solidFill>
            <a:miter lim="400000"/>
          </a:ln>
        </p:spPr>
        <p:txBody>
          <a:bodyPr lIns="0" tIns="0" rIns="0" bIns="0"/>
          <a:lstStyle/>
          <a:p>
            <a:pPr algn="ctr"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72" name="ZoneTexte 71">
            <a:extLst>
              <a:ext uri="{FF2B5EF4-FFF2-40B4-BE49-F238E27FC236}">
                <a16:creationId xmlns:a16="http://schemas.microsoft.com/office/drawing/2014/main" id="{25BB2C2E-28CF-EF81-CCFE-8E592EDFC384}"/>
              </a:ext>
            </a:extLst>
          </p:cNvPr>
          <p:cNvSpPr txBox="1"/>
          <p:nvPr/>
        </p:nvSpPr>
        <p:spPr>
          <a:xfrm>
            <a:off x="5545197" y="4029280"/>
            <a:ext cx="1083424" cy="4770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fr-BE" sz="2500" dirty="0" err="1">
                <a:solidFill>
                  <a:srgbClr val="808004"/>
                </a:solidFill>
                <a:latin typeface="Times New Roman" panose="02020603050405020304" pitchFamily="18" charset="0"/>
              </a:rPr>
              <a:t>s_curr</a:t>
            </a:r>
            <a:endParaRPr lang="fr-BE" sz="2500" dirty="0">
              <a:solidFill>
                <a:srgbClr val="808004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73" name="nb_chiffres">
            <a:extLst>
              <a:ext uri="{FF2B5EF4-FFF2-40B4-BE49-F238E27FC236}">
                <a16:creationId xmlns:a16="http://schemas.microsoft.com/office/drawing/2014/main" id="{48FB1915-5E0A-7040-C2F2-5E30E178D836}"/>
              </a:ext>
            </a:extLst>
          </p:cNvPr>
          <p:cNvSpPr txBox="1"/>
          <p:nvPr/>
        </p:nvSpPr>
        <p:spPr>
          <a:xfrm>
            <a:off x="10934833" y="4209260"/>
            <a:ext cx="1447511" cy="533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584200">
              <a:defRPr sz="2000">
                <a:solidFill>
                  <a:srgbClr val="F7960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nl-BE" sz="2800" dirty="0"/>
              <a:t>Section 6</a:t>
            </a:r>
            <a:endParaRPr sz="2800" dirty="0"/>
          </a:p>
        </p:txBody>
      </p:sp>
      <p:sp>
        <p:nvSpPr>
          <p:cNvPr id="74" name="Ligne">
            <a:extLst>
              <a:ext uri="{FF2B5EF4-FFF2-40B4-BE49-F238E27FC236}">
                <a16:creationId xmlns:a16="http://schemas.microsoft.com/office/drawing/2014/main" id="{F9403732-39EA-762F-C918-1BDCAD5D0FFF}"/>
              </a:ext>
            </a:extLst>
          </p:cNvPr>
          <p:cNvSpPr/>
          <p:nvPr/>
        </p:nvSpPr>
        <p:spPr>
          <a:xfrm flipV="1">
            <a:off x="10862312" y="4383564"/>
            <a:ext cx="1" cy="1229623"/>
          </a:xfrm>
          <a:prstGeom prst="line">
            <a:avLst/>
          </a:prstGeom>
          <a:ln w="50800">
            <a:solidFill>
              <a:srgbClr val="F79605"/>
            </a:solidFill>
            <a:miter lim="400000"/>
          </a:ln>
        </p:spPr>
        <p:txBody>
          <a:bodyPr lIns="0" tIns="0" rIns="0" bIns="0"/>
          <a:lstStyle/>
          <a:p>
            <a:pPr algn="ctr"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75" name="Ligne">
            <a:extLst>
              <a:ext uri="{FF2B5EF4-FFF2-40B4-BE49-F238E27FC236}">
                <a16:creationId xmlns:a16="http://schemas.microsoft.com/office/drawing/2014/main" id="{6ACED037-3B89-4B99-69E4-1AAD3193B37D}"/>
              </a:ext>
            </a:extLst>
          </p:cNvPr>
          <p:cNvSpPr/>
          <p:nvPr/>
        </p:nvSpPr>
        <p:spPr>
          <a:xfrm flipV="1">
            <a:off x="2059175" y="7909333"/>
            <a:ext cx="3517223" cy="4540"/>
          </a:xfrm>
          <a:prstGeom prst="line">
            <a:avLst/>
          </a:prstGeom>
          <a:ln w="38100">
            <a:solidFill>
              <a:srgbClr val="2333FF"/>
            </a:solidFill>
            <a:miter lim="400000"/>
            <a:headEnd type="triangle"/>
            <a:tailEnd type="triangle"/>
          </a:ln>
        </p:spPr>
        <p:txBody>
          <a:bodyPr lIns="0" tIns="0" rIns="0" bIns="0"/>
          <a:lstStyle/>
          <a:p>
            <a:pPr algn="ctr"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76" name="Chiffres qui, joins aux chiffres de droite, forment un nombre premier">
            <a:extLst>
              <a:ext uri="{FF2B5EF4-FFF2-40B4-BE49-F238E27FC236}">
                <a16:creationId xmlns:a16="http://schemas.microsoft.com/office/drawing/2014/main" id="{D334F717-7471-D2BA-8DC2-7910898EA949}"/>
              </a:ext>
            </a:extLst>
          </p:cNvPr>
          <p:cNvSpPr txBox="1"/>
          <p:nvPr/>
        </p:nvSpPr>
        <p:spPr>
          <a:xfrm>
            <a:off x="2559348" y="7913873"/>
            <a:ext cx="1978942" cy="1087477"/>
          </a:xfrm>
          <a:prstGeom prst="rect">
            <a:avLst/>
          </a:prstGeom>
          <a:noFill/>
          <a:ln w="12700">
            <a:noFill/>
            <a:miter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ctr">
              <a:defRPr>
                <a:solidFill>
                  <a:srgbClr val="2333FF"/>
                </a:solidFill>
              </a:defRPr>
            </a:lvl1pPr>
          </a:lstStyle>
          <a:p>
            <a:r>
              <a:rPr lang="nl-BE" dirty="0"/>
              <a:t>Already </a:t>
            </a:r>
          </a:p>
          <a:p>
            <a:r>
              <a:rPr lang="nl-BE" dirty="0"/>
              <a:t>discussed</a:t>
            </a:r>
            <a:endParaRPr dirty="0"/>
          </a:p>
        </p:txBody>
      </p:sp>
      <p:sp>
        <p:nvSpPr>
          <p:cNvPr id="77" name="Ligne">
            <a:extLst>
              <a:ext uri="{FF2B5EF4-FFF2-40B4-BE49-F238E27FC236}">
                <a16:creationId xmlns:a16="http://schemas.microsoft.com/office/drawing/2014/main" id="{E1657D01-8AE6-EB69-A062-3523FC74989D}"/>
              </a:ext>
            </a:extLst>
          </p:cNvPr>
          <p:cNvSpPr/>
          <p:nvPr/>
        </p:nvSpPr>
        <p:spPr>
          <a:xfrm flipV="1">
            <a:off x="5576399" y="7907012"/>
            <a:ext cx="5282965" cy="8130"/>
          </a:xfrm>
          <a:prstGeom prst="line">
            <a:avLst/>
          </a:prstGeom>
          <a:ln w="38100">
            <a:solidFill>
              <a:srgbClr val="288F00"/>
            </a:solidFill>
            <a:miter lim="400000"/>
            <a:headEnd type="triangle"/>
            <a:tailEnd type="triangle"/>
          </a:ln>
        </p:spPr>
        <p:txBody>
          <a:bodyPr lIns="0" tIns="0" rIns="0" bIns="0"/>
          <a:lstStyle/>
          <a:p>
            <a:pPr algn="ctr"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78" name="Chiffres qui, joins aux chiffres de droite, forment un nombre premier">
            <a:extLst>
              <a:ext uri="{FF2B5EF4-FFF2-40B4-BE49-F238E27FC236}">
                <a16:creationId xmlns:a16="http://schemas.microsoft.com/office/drawing/2014/main" id="{FC32A155-222A-FE7D-D42E-76AAF021AD5F}"/>
              </a:ext>
            </a:extLst>
          </p:cNvPr>
          <p:cNvSpPr txBox="1"/>
          <p:nvPr/>
        </p:nvSpPr>
        <p:spPr>
          <a:xfrm>
            <a:off x="6858040" y="7951632"/>
            <a:ext cx="2713179" cy="595035"/>
          </a:xfrm>
          <a:prstGeom prst="rect">
            <a:avLst/>
          </a:prstGeom>
          <a:noFill/>
          <a:ln w="12700">
            <a:noFill/>
            <a:miter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ctr">
              <a:defRPr>
                <a:solidFill>
                  <a:srgbClr val="2333FF"/>
                </a:solidFill>
              </a:defRPr>
            </a:lvl1pPr>
          </a:lstStyle>
          <a:p>
            <a:r>
              <a:rPr lang="nl-BE" dirty="0">
                <a:solidFill>
                  <a:srgbClr val="288F00"/>
                </a:solidFill>
              </a:rPr>
              <a:t>To be discussed</a:t>
            </a:r>
            <a:endParaRPr dirty="0">
              <a:solidFill>
                <a:srgbClr val="288F00"/>
              </a:solidFill>
            </a:endParaRPr>
          </a:p>
        </p:txBody>
      </p:sp>
      <p:sp>
        <p:nvSpPr>
          <p:cNvPr id="80" name="ZoneTexte 79">
            <a:extLst>
              <a:ext uri="{FF2B5EF4-FFF2-40B4-BE49-F238E27FC236}">
                <a16:creationId xmlns:a16="http://schemas.microsoft.com/office/drawing/2014/main" id="{51FBB65E-9E87-716D-4F9B-3365C2900965}"/>
              </a:ext>
            </a:extLst>
          </p:cNvPr>
          <p:cNvSpPr txBox="1"/>
          <p:nvPr/>
        </p:nvSpPr>
        <p:spPr>
          <a:xfrm>
            <a:off x="5927057" y="4866797"/>
            <a:ext cx="1062791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2000" dirty="0">
                <a:solidFill>
                  <a:schemeClr val="tx1"/>
                </a:solidFill>
              </a:rPr>
              <a:t>Section 3</a:t>
            </a:r>
            <a:endParaRPr kumimoji="0" lang="fr-FR" sz="2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Times New Roman"/>
            </a:endParaRPr>
          </a:p>
        </p:txBody>
      </p:sp>
      <p:sp>
        <p:nvSpPr>
          <p:cNvPr id="81" name="ZoneTexte 80">
            <a:extLst>
              <a:ext uri="{FF2B5EF4-FFF2-40B4-BE49-F238E27FC236}">
                <a16:creationId xmlns:a16="http://schemas.microsoft.com/office/drawing/2014/main" id="{1DDB1EAE-6685-066A-79AA-2D3E85585045}"/>
              </a:ext>
            </a:extLst>
          </p:cNvPr>
          <p:cNvSpPr txBox="1"/>
          <p:nvPr/>
        </p:nvSpPr>
        <p:spPr>
          <a:xfrm>
            <a:off x="7683235" y="4866797"/>
            <a:ext cx="1062791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2000" dirty="0">
                <a:solidFill>
                  <a:schemeClr val="bg1">
                    <a:lumMod val="75000"/>
                  </a:schemeClr>
                </a:solidFill>
              </a:rPr>
              <a:t>Section 4</a:t>
            </a:r>
            <a:endParaRPr kumimoji="0" lang="fr-FR" sz="2000" b="0" i="0" u="none" strike="noStrike" cap="none" spc="0" normalizeH="0" baseline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FillTx/>
              <a:sym typeface="Times New Roman"/>
            </a:endParaRPr>
          </a:p>
        </p:txBody>
      </p:sp>
      <p:sp>
        <p:nvSpPr>
          <p:cNvPr id="82" name="Ligne">
            <a:extLst>
              <a:ext uri="{FF2B5EF4-FFF2-40B4-BE49-F238E27FC236}">
                <a16:creationId xmlns:a16="http://schemas.microsoft.com/office/drawing/2014/main" id="{B1528359-2EED-6FEE-B8BC-2B49E12A2197}"/>
              </a:ext>
            </a:extLst>
          </p:cNvPr>
          <p:cNvSpPr/>
          <p:nvPr/>
        </p:nvSpPr>
        <p:spPr>
          <a:xfrm flipV="1">
            <a:off x="2094093" y="2161099"/>
            <a:ext cx="8813030" cy="11303"/>
          </a:xfrm>
          <a:prstGeom prst="line">
            <a:avLst/>
          </a:prstGeom>
          <a:ln w="38100">
            <a:solidFill>
              <a:srgbClr val="0096FF"/>
            </a:solidFill>
            <a:miter lim="400000"/>
            <a:headEnd type="triangle"/>
            <a:tailEnd type="triangle"/>
          </a:ln>
        </p:spPr>
        <p:txBody>
          <a:bodyPr lIns="0" tIns="0" rIns="0" bIns="0"/>
          <a:lstStyle/>
          <a:p>
            <a:pPr algn="ctr"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83" name="Chiffres qui, joins aux chiffres de droite, forment un nombre premier">
            <a:extLst>
              <a:ext uri="{FF2B5EF4-FFF2-40B4-BE49-F238E27FC236}">
                <a16:creationId xmlns:a16="http://schemas.microsoft.com/office/drawing/2014/main" id="{A38F8C59-3EE9-89FC-8CE1-6B678C23EF53}"/>
              </a:ext>
            </a:extLst>
          </p:cNvPr>
          <p:cNvSpPr txBox="1"/>
          <p:nvPr/>
        </p:nvSpPr>
        <p:spPr>
          <a:xfrm>
            <a:off x="5210076" y="1585120"/>
            <a:ext cx="2409481" cy="595035"/>
          </a:xfrm>
          <a:prstGeom prst="rect">
            <a:avLst/>
          </a:prstGeom>
          <a:noFill/>
          <a:ln w="12700">
            <a:noFill/>
            <a:miter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ctr">
              <a:defRPr>
                <a:solidFill>
                  <a:srgbClr val="2333FF"/>
                </a:solidFill>
              </a:defRPr>
            </a:lvl1pPr>
          </a:lstStyle>
          <a:p>
            <a:r>
              <a:rPr lang="nl-BE" dirty="0">
                <a:solidFill>
                  <a:srgbClr val="0096FF"/>
                </a:solidFill>
              </a:rPr>
              <a:t>Not modified</a:t>
            </a:r>
            <a:endParaRPr dirty="0">
              <a:solidFill>
                <a:srgbClr val="0096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Rectangle aux angles arrondis">
            <a:extLst>
              <a:ext uri="{FF2B5EF4-FFF2-40B4-BE49-F238E27FC236}">
                <a16:creationId xmlns:a16="http://schemas.microsoft.com/office/drawing/2014/main" id="{17D1018E-63A4-6308-3642-D59CCC96B883}"/>
              </a:ext>
            </a:extLst>
          </p:cNvPr>
          <p:cNvSpPr/>
          <p:nvPr/>
        </p:nvSpPr>
        <p:spPr>
          <a:xfrm>
            <a:off x="10953161" y="6460959"/>
            <a:ext cx="1575381" cy="2618354"/>
          </a:xfrm>
          <a:prstGeom prst="roundRect">
            <a:avLst>
              <a:gd name="adj" fmla="val 12092"/>
            </a:avLst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  <a:endParaRPr/>
          </a:p>
        </p:txBody>
      </p:sp>
      <p:sp>
        <p:nvSpPr>
          <p:cNvPr id="5" name="Légende:…">
            <a:extLst>
              <a:ext uri="{FF2B5EF4-FFF2-40B4-BE49-F238E27FC236}">
                <a16:creationId xmlns:a16="http://schemas.microsoft.com/office/drawing/2014/main" id="{C0E9AC90-73E0-F064-1419-4C3D757A2F88}"/>
              </a:ext>
            </a:extLst>
          </p:cNvPr>
          <p:cNvSpPr txBox="1"/>
          <p:nvPr/>
        </p:nvSpPr>
        <p:spPr>
          <a:xfrm>
            <a:off x="11098410" y="6426178"/>
            <a:ext cx="1259960" cy="26879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2400"/>
            </a:pPr>
            <a:r>
              <a:rPr lang="nl-BE" dirty="0"/>
              <a:t>Legend :</a:t>
            </a:r>
            <a:endParaRPr dirty="0"/>
          </a:p>
          <a:p>
            <a:pPr lvl="1" algn="l">
              <a:defRPr sz="2400">
                <a:solidFill>
                  <a:srgbClr val="A9A9A9"/>
                </a:solidFill>
              </a:defRPr>
            </a:pPr>
            <a:r>
              <a:rPr dirty="0"/>
              <a:t>R</a:t>
            </a:r>
            <a:r>
              <a:rPr lang="nl-BE" dirty="0"/>
              <a:t>u</a:t>
            </a:r>
            <a:r>
              <a:rPr dirty="0"/>
              <a:t>le 1</a:t>
            </a:r>
          </a:p>
          <a:p>
            <a:pPr lvl="1" algn="l">
              <a:defRPr sz="2400"/>
            </a:pPr>
            <a:r>
              <a:rPr dirty="0">
                <a:solidFill>
                  <a:srgbClr val="FF9300"/>
                </a:solidFill>
              </a:rPr>
              <a:t>R</a:t>
            </a:r>
            <a:r>
              <a:rPr lang="nl-BE" dirty="0">
                <a:solidFill>
                  <a:srgbClr val="FF9300"/>
                </a:solidFill>
              </a:rPr>
              <a:t>u</a:t>
            </a:r>
            <a:r>
              <a:rPr dirty="0">
                <a:solidFill>
                  <a:srgbClr val="FF40FF"/>
                </a:solidFill>
              </a:rPr>
              <a:t>le</a:t>
            </a:r>
            <a:r>
              <a:rPr dirty="0"/>
              <a:t> </a:t>
            </a:r>
            <a:r>
              <a:rPr dirty="0">
                <a:solidFill>
                  <a:srgbClr val="941751"/>
                </a:solidFill>
              </a:rPr>
              <a:t>2</a:t>
            </a:r>
          </a:p>
          <a:p>
            <a:pPr lvl="1" algn="l">
              <a:defRPr sz="2400">
                <a:solidFill>
                  <a:srgbClr val="FF2600"/>
                </a:solidFill>
              </a:defRPr>
            </a:pPr>
            <a:r>
              <a:rPr dirty="0"/>
              <a:t>R</a:t>
            </a:r>
            <a:r>
              <a:rPr lang="nl-BE" dirty="0"/>
              <a:t>u</a:t>
            </a:r>
            <a:r>
              <a:rPr dirty="0"/>
              <a:t>le 3</a:t>
            </a:r>
          </a:p>
          <a:p>
            <a:pPr lvl="1" algn="l">
              <a:defRPr sz="2400">
                <a:solidFill>
                  <a:srgbClr val="929000"/>
                </a:solidFill>
              </a:defRPr>
            </a:pPr>
            <a:r>
              <a:rPr dirty="0"/>
              <a:t>R</a:t>
            </a:r>
            <a:r>
              <a:rPr lang="nl-BE" dirty="0"/>
              <a:t>u</a:t>
            </a:r>
            <a:r>
              <a:rPr dirty="0"/>
              <a:t>le 4</a:t>
            </a:r>
          </a:p>
          <a:p>
            <a:pPr lvl="1" algn="l">
              <a:defRPr sz="2400">
                <a:solidFill>
                  <a:srgbClr val="0433FF"/>
                </a:solidFill>
              </a:defRPr>
            </a:pPr>
            <a:r>
              <a:rPr dirty="0"/>
              <a:t>R</a:t>
            </a:r>
            <a:r>
              <a:rPr lang="nl-BE" dirty="0"/>
              <a:t>u</a:t>
            </a:r>
            <a:r>
              <a:rPr dirty="0"/>
              <a:t>le 5</a:t>
            </a:r>
          </a:p>
          <a:p>
            <a:pPr lvl="1" algn="l">
              <a:defRPr sz="2400">
                <a:solidFill>
                  <a:srgbClr val="008F00"/>
                </a:solidFill>
              </a:defRPr>
            </a:pPr>
            <a:r>
              <a:rPr dirty="0"/>
              <a:t>R</a:t>
            </a:r>
            <a:r>
              <a:rPr lang="nl-BE" dirty="0"/>
              <a:t>u</a:t>
            </a:r>
            <a:r>
              <a:rPr dirty="0"/>
              <a:t>le 6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6C08FFD-A2BE-45BB-8289-67B207311DA9}"/>
              </a:ext>
            </a:extLst>
          </p:cNvPr>
          <p:cNvSpPr txBox="1"/>
          <p:nvPr/>
        </p:nvSpPr>
        <p:spPr>
          <a:xfrm>
            <a:off x="2440496" y="2742609"/>
            <a:ext cx="2451561" cy="10874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3200" b="0" i="0" u="none" strike="noStrike" cap="none" spc="0" normalizeH="0" baseline="0" dirty="0" err="1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Times New Roman"/>
              </a:rPr>
              <a:t>From</a:t>
            </a:r>
            <a:r>
              <a:rPr kumimoji="0" lang="fr-FR" sz="3200" b="0" i="0" u="none" strike="noStrike" cap="none" spc="0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Times New Roman"/>
              </a:rPr>
              <a:t> the GLI to the code</a:t>
            </a:r>
          </a:p>
        </p:txBody>
      </p:sp>
    </p:spTree>
    <p:extLst>
      <p:ext uri="{BB962C8B-B14F-4D97-AF65-F5344CB8AC3E}">
        <p14:creationId xmlns:p14="http://schemas.microsoft.com/office/powerpoint/2010/main" val="34443105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42187E-6 0 L 0.13232 -0.0022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16" y="-11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0781E-6 2.60417E-6 L 0.13562 0.0060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5" y="29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85156E-6 -4.73958E-6 L 0.08593 -0.0003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7" y="-1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75"/>
                                        </p:tgtEl>
                                      </p:cBhvr>
                                      <p:by x="15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42 0.00113 L 0.05884 0.0011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13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77"/>
                                        </p:tgtEl>
                                      </p:cBhvr>
                                      <p:by x="66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9219E-6 4.84375E-6 L 0.06494 -0.0008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7" y="-4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9688E-6 -3.125E-6 L 0.07776 -3.125E-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82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6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8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0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8" grpId="0"/>
      <p:bldP spid="71" grpId="0" animBg="1"/>
      <p:bldP spid="72" grpId="0"/>
      <p:bldP spid="75" grpId="0" animBg="1"/>
      <p:bldP spid="75" grpId="1" animBg="1"/>
      <p:bldP spid="76" grpId="0"/>
      <p:bldP spid="77" grpId="0" animBg="1"/>
      <p:bldP spid="77" grpId="1" animBg="1"/>
      <p:bldP spid="78" grpId="0"/>
      <p:bldP spid="80" grpId="0"/>
      <p:bldP spid="8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E2E92F-4F31-3AC8-F476-FEB1600DA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250" y="418273"/>
            <a:ext cx="12052300" cy="1346200"/>
          </a:xfrm>
        </p:spPr>
        <p:txBody>
          <a:bodyPr>
            <a:normAutofit fontScale="90000"/>
          </a:bodyPr>
          <a:lstStyle/>
          <a:p>
            <a:r>
              <a:rPr lang="fr-FR" dirty="0"/>
              <a:t>Preliminary </a:t>
            </a:r>
            <a:r>
              <a:rPr lang="fr-FR" dirty="0" err="1"/>
              <a:t>Results</a:t>
            </a:r>
            <a:r>
              <a:rPr lang="fr-FR" dirty="0"/>
              <a:t>: </a:t>
            </a:r>
            <a:r>
              <a:rPr lang="fr-FR" dirty="0" err="1"/>
              <a:t>Errors</a:t>
            </a:r>
            <a:endParaRPr lang="fr-FR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3A916187-0BFF-6A18-446C-0F26A7E8DBB8}"/>
              </a:ext>
            </a:extLst>
          </p:cNvPr>
          <p:cNvSpPr txBox="1">
            <a:spLocks/>
          </p:cNvSpPr>
          <p:nvPr/>
        </p:nvSpPr>
        <p:spPr>
          <a:xfrm>
            <a:off x="476250" y="9156698"/>
            <a:ext cx="12052292" cy="458779"/>
          </a:xfrm>
          <a:prstGeom prst="rect">
            <a:avLst/>
          </a:prstGeom>
          <a:solidFill>
            <a:srgbClr val="2D3359"/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 fontScale="32500" lnSpcReduction="20000"/>
          </a:bodyPr>
          <a:lstStyle>
            <a:lvl1pPr marL="0" marR="0" indent="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solidFill>
                  <a:srgbClr val="EEA76F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1pPr>
            <a:lvl2pPr marL="0" marR="0" indent="22860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solidFill>
                  <a:srgbClr val="EEA76F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2pPr>
            <a:lvl3pPr marL="0" marR="0" indent="45720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solidFill>
                  <a:srgbClr val="EEA76F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3pPr>
            <a:lvl4pPr marL="0" marR="0" indent="68580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solidFill>
                  <a:srgbClr val="EEA76F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4pPr>
            <a:lvl5pPr marL="0" marR="0" indent="91440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solidFill>
                  <a:srgbClr val="EEA76F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5pPr>
            <a:lvl6pPr marL="0" marR="0" indent="114300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solidFill>
                  <a:srgbClr val="EEA76F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6pPr>
            <a:lvl7pPr marL="0" marR="0" indent="137160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solidFill>
                  <a:srgbClr val="EEA76F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7pPr>
            <a:lvl8pPr marL="0" marR="0" indent="160020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solidFill>
                  <a:srgbClr val="EEA76F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8pPr>
            <a:lvl9pPr marL="0" marR="0" indent="182880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solidFill>
                  <a:srgbClr val="EEA76F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9pPr>
          </a:lstStyle>
          <a:p>
            <a:pPr hangingPunct="1"/>
            <a:r>
              <a:rPr lang="fr-FR" dirty="0"/>
              <a:t>The </a:t>
            </a:r>
            <a:r>
              <a:rPr lang="fr-FR" dirty="0" err="1"/>
              <a:t>Graphical</a:t>
            </a:r>
            <a:r>
              <a:rPr lang="fr-FR" dirty="0"/>
              <a:t> Loop Invariant – Géraldine Brieven (</a:t>
            </a:r>
            <a:r>
              <a:rPr lang="fr-FR" dirty="0" err="1"/>
              <a:t>gbrieven@uliege.be</a:t>
            </a:r>
            <a:r>
              <a:rPr lang="fr-FR" dirty="0"/>
              <a:t>) </a:t>
            </a:r>
          </a:p>
        </p:txBody>
      </p:sp>
      <p:sp>
        <p:nvSpPr>
          <p:cNvPr id="6" name="Espace réservé du numéro de diapositive 3">
            <a:extLst>
              <a:ext uri="{FF2B5EF4-FFF2-40B4-BE49-F238E27FC236}">
                <a16:creationId xmlns:a16="http://schemas.microsoft.com/office/drawing/2014/main" id="{8444EEC9-5972-F499-80BF-9645711354FA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2185642" y="9206792"/>
            <a:ext cx="342900" cy="358589"/>
          </a:xfrm>
        </p:spPr>
        <p:txBody>
          <a:bodyPr>
            <a:normAutofit lnSpcReduction="10000"/>
          </a:bodyPr>
          <a:lstStyle/>
          <a:p>
            <a:fld id="{86CB4B4D-7CA3-9044-876B-883B54F8677D}" type="slidenum">
              <a:rPr lang="fr-BE" smtClean="0"/>
              <a:t>25</a:t>
            </a:fld>
            <a:endParaRPr lang="fr-BE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47B5281-B7EA-475B-5D48-40D4F13070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7645" y="4394198"/>
            <a:ext cx="7429500" cy="4762500"/>
          </a:xfrm>
          <a:prstGeom prst="rect">
            <a:avLst/>
          </a:prstGeom>
        </p:spPr>
      </p:pic>
      <p:pic>
        <p:nvPicPr>
          <p:cNvPr id="13" name="Image 12" descr="Une image contenant texte, écriture manuscrite, Police, diagramme&#10;&#10;Le contenu généré par l’IA peut être incorrect.">
            <a:extLst>
              <a:ext uri="{FF2B5EF4-FFF2-40B4-BE49-F238E27FC236}">
                <a16:creationId xmlns:a16="http://schemas.microsoft.com/office/drawing/2014/main" id="{DB491608-25BF-788A-BA77-CC60E7BC68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403" y="1934315"/>
            <a:ext cx="8627993" cy="2336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576478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BBBDF80-1CF3-C12F-B727-D75075AB4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Agenda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93ACE1E-9A89-DAE7-43F5-E3733E48FF33}"/>
              </a:ext>
            </a:extLst>
          </p:cNvPr>
          <p:cNvSpPr txBox="1"/>
          <p:nvPr/>
        </p:nvSpPr>
        <p:spPr>
          <a:xfrm>
            <a:off x="6270644" y="-2220910"/>
            <a:ext cx="102657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Times New Roman"/>
            </a:endParaRPr>
          </a:p>
        </p:txBody>
      </p:sp>
      <p:sp>
        <p:nvSpPr>
          <p:cNvPr id="21" name="Titre 1">
            <a:extLst>
              <a:ext uri="{FF2B5EF4-FFF2-40B4-BE49-F238E27FC236}">
                <a16:creationId xmlns:a16="http://schemas.microsoft.com/office/drawing/2014/main" id="{B2D3FDD3-E0FF-A413-2964-BE8F7A3693BB}"/>
              </a:ext>
            </a:extLst>
          </p:cNvPr>
          <p:cNvSpPr txBox="1">
            <a:spLocks/>
          </p:cNvSpPr>
          <p:nvPr/>
        </p:nvSpPr>
        <p:spPr>
          <a:xfrm>
            <a:off x="476250" y="9156698"/>
            <a:ext cx="12052292" cy="458779"/>
          </a:xfrm>
          <a:prstGeom prst="rect">
            <a:avLst/>
          </a:prstGeom>
          <a:solidFill>
            <a:srgbClr val="2D3359"/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 fontScale="32500" lnSpcReduction="20000"/>
          </a:bodyPr>
          <a:lstStyle>
            <a:lvl1pPr marL="0" marR="0" indent="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solidFill>
                  <a:srgbClr val="EEA76F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1pPr>
            <a:lvl2pPr marL="0" marR="0" indent="22860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solidFill>
                  <a:srgbClr val="EEA76F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2pPr>
            <a:lvl3pPr marL="0" marR="0" indent="45720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solidFill>
                  <a:srgbClr val="EEA76F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3pPr>
            <a:lvl4pPr marL="0" marR="0" indent="68580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solidFill>
                  <a:srgbClr val="EEA76F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4pPr>
            <a:lvl5pPr marL="0" marR="0" indent="91440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solidFill>
                  <a:srgbClr val="EEA76F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5pPr>
            <a:lvl6pPr marL="0" marR="0" indent="114300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solidFill>
                  <a:srgbClr val="EEA76F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6pPr>
            <a:lvl7pPr marL="0" marR="0" indent="137160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solidFill>
                  <a:srgbClr val="EEA76F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7pPr>
            <a:lvl8pPr marL="0" marR="0" indent="160020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solidFill>
                  <a:srgbClr val="EEA76F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8pPr>
            <a:lvl9pPr marL="0" marR="0" indent="182880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solidFill>
                  <a:srgbClr val="EEA76F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9pPr>
          </a:lstStyle>
          <a:p>
            <a:pPr hangingPunct="1"/>
            <a:r>
              <a:rPr lang="fr-FR" dirty="0"/>
              <a:t>The </a:t>
            </a:r>
            <a:r>
              <a:rPr lang="fr-FR" dirty="0" err="1"/>
              <a:t>Graphical</a:t>
            </a:r>
            <a:r>
              <a:rPr lang="fr-FR" dirty="0"/>
              <a:t> Loop Invariant – Géraldine Brieven (</a:t>
            </a:r>
            <a:r>
              <a:rPr lang="fr-FR" dirty="0" err="1"/>
              <a:t>gbrieven@uliege.be</a:t>
            </a:r>
            <a:r>
              <a:rPr lang="fr-FR" dirty="0"/>
              <a:t>) </a:t>
            </a:r>
          </a:p>
        </p:txBody>
      </p:sp>
      <p:sp>
        <p:nvSpPr>
          <p:cNvPr id="22" name="Espace réservé du numéro de diapositive 11">
            <a:extLst>
              <a:ext uri="{FF2B5EF4-FFF2-40B4-BE49-F238E27FC236}">
                <a16:creationId xmlns:a16="http://schemas.microsoft.com/office/drawing/2014/main" id="{F83CC9AD-6F3B-77D4-A9D5-84E859FCCCD5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2156304" y="9206015"/>
            <a:ext cx="342900" cy="358589"/>
          </a:xfrm>
        </p:spPr>
        <p:txBody>
          <a:bodyPr>
            <a:normAutofit lnSpcReduction="10000"/>
          </a:bodyPr>
          <a:lstStyle/>
          <a:p>
            <a:fld id="{86CB4B4D-7CA3-9044-876B-883B54F8677D}" type="slidenum">
              <a:rPr lang="fr-BE" smtClean="0"/>
              <a:t>26</a:t>
            </a:fld>
            <a:endParaRPr lang="fr-BE" dirty="0"/>
          </a:p>
        </p:txBody>
      </p:sp>
      <p:graphicFrame>
        <p:nvGraphicFramePr>
          <p:cNvPr id="59" name="Tableau 2">
            <a:extLst>
              <a:ext uri="{FF2B5EF4-FFF2-40B4-BE49-F238E27FC236}">
                <a16:creationId xmlns:a16="http://schemas.microsoft.com/office/drawing/2014/main" id="{677CFD8A-8AD5-C5EC-41AC-B5DAA34D69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45509285"/>
              </p:ext>
            </p:extLst>
          </p:nvPr>
        </p:nvGraphicFramePr>
        <p:xfrm>
          <a:off x="2065769" y="4802193"/>
          <a:ext cx="8793605" cy="520700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17587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87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87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87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5872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0700">
                <a:tc>
                  <a:txBody>
                    <a:bodyPr/>
                    <a:lstStyle/>
                    <a:p>
                      <a:pPr algn="ctr">
                        <a:tabLst>
                          <a:tab pos="914400" algn="l"/>
                        </a:tabLst>
                        <a:defRPr sz="28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lang="nl-BE" sz="2800" baseline="-5999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Section 1</a:t>
                      </a:r>
                      <a:endParaRPr sz="2800" baseline="-5999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l"/>
                        </a:tabLst>
                        <a:defRPr sz="28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lang="nl-BE" sz="2800" baseline="-5999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Section 2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l"/>
                        </a:tabLst>
                        <a:defRPr sz="28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lang="nl-BE" sz="2800" baseline="-5999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Section 3</a:t>
                      </a:r>
                      <a:endParaRPr sz="2800" baseline="-5999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l"/>
                        </a:tabLst>
                        <a:defRPr sz="28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2800" baseline="-5999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l"/>
                        </a:tabLst>
                        <a:defRPr sz="28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2800" baseline="-5999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0" name="i0:">
            <a:extLst>
              <a:ext uri="{FF2B5EF4-FFF2-40B4-BE49-F238E27FC236}">
                <a16:creationId xmlns:a16="http://schemas.microsoft.com/office/drawing/2014/main" id="{45B59E84-7909-F631-2A17-9418B6104201}"/>
              </a:ext>
            </a:extLst>
          </p:cNvPr>
          <p:cNvSpPr txBox="1"/>
          <p:nvPr/>
        </p:nvSpPr>
        <p:spPr>
          <a:xfrm>
            <a:off x="350520" y="4716259"/>
            <a:ext cx="1667123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ctr" defTabSz="584200">
              <a:defRPr sz="3600">
                <a:solidFill>
                  <a:srgbClr val="A9A9A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nl-BE" dirty="0"/>
              <a:t>Agenda</a:t>
            </a:r>
            <a:r>
              <a:rPr dirty="0"/>
              <a:t>:</a:t>
            </a:r>
          </a:p>
        </p:txBody>
      </p:sp>
      <p:cxnSp>
        <p:nvCxnSpPr>
          <p:cNvPr id="61" name="Connecteur en angle 60">
            <a:extLst>
              <a:ext uri="{FF2B5EF4-FFF2-40B4-BE49-F238E27FC236}">
                <a16:creationId xmlns:a16="http://schemas.microsoft.com/office/drawing/2014/main" id="{C4E6E47B-8A5B-1CE4-8F49-FBFCE8A56C29}"/>
              </a:ext>
            </a:extLst>
          </p:cNvPr>
          <p:cNvCxnSpPr>
            <a:cxnSpLocks/>
          </p:cNvCxnSpPr>
          <p:nvPr/>
        </p:nvCxnSpPr>
        <p:spPr>
          <a:xfrm rot="10800000">
            <a:off x="2340926" y="3319028"/>
            <a:ext cx="2553534" cy="1591307"/>
          </a:xfrm>
          <a:prstGeom prst="bentConnector3">
            <a:avLst>
              <a:gd name="adj1" fmla="val -341"/>
            </a:avLst>
          </a:prstGeom>
          <a:noFill/>
          <a:ln w="38100" cap="flat">
            <a:solidFill>
              <a:schemeClr val="bg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3" name="Connecteur en angle 62">
            <a:extLst>
              <a:ext uri="{FF2B5EF4-FFF2-40B4-BE49-F238E27FC236}">
                <a16:creationId xmlns:a16="http://schemas.microsoft.com/office/drawing/2014/main" id="{04FDC66D-56D5-01D6-94F7-264908053A1F}"/>
              </a:ext>
            </a:extLst>
          </p:cNvPr>
          <p:cNvCxnSpPr>
            <a:cxnSpLocks/>
          </p:cNvCxnSpPr>
          <p:nvPr/>
        </p:nvCxnSpPr>
        <p:spPr>
          <a:xfrm rot="10800000">
            <a:off x="6306526" y="3305286"/>
            <a:ext cx="1995811" cy="1605048"/>
          </a:xfrm>
          <a:prstGeom prst="bentConnector3">
            <a:avLst>
              <a:gd name="adj1" fmla="val 658"/>
            </a:avLst>
          </a:prstGeom>
          <a:noFill/>
          <a:ln w="38100" cap="flat">
            <a:solidFill>
              <a:schemeClr val="tx1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4" name="ZoneTexte 63">
            <a:extLst>
              <a:ext uri="{FF2B5EF4-FFF2-40B4-BE49-F238E27FC236}">
                <a16:creationId xmlns:a16="http://schemas.microsoft.com/office/drawing/2014/main" id="{887E2AF6-0936-0613-59A9-FFE64897279A}"/>
              </a:ext>
            </a:extLst>
          </p:cNvPr>
          <p:cNvSpPr txBox="1"/>
          <p:nvPr/>
        </p:nvSpPr>
        <p:spPr>
          <a:xfrm>
            <a:off x="6272656" y="2721175"/>
            <a:ext cx="2039020" cy="10874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j-lt"/>
                <a:ea typeface="+mj-ea"/>
                <a:cs typeface="+mj-cs"/>
                <a:sym typeface="Times New Roman"/>
              </a:rPr>
              <a:t>Preliminary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3200" b="0" i="0" u="none" strike="noStrike" cap="none" spc="0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j-lt"/>
                <a:ea typeface="+mj-ea"/>
                <a:cs typeface="+mj-cs"/>
                <a:sym typeface="Times New Roman"/>
              </a:rPr>
              <a:t>Results</a:t>
            </a:r>
            <a:endParaRPr kumimoji="0" lang="fr-FR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+mj-lt"/>
              <a:ea typeface="+mj-ea"/>
              <a:cs typeface="+mj-cs"/>
              <a:sym typeface="Times New Roman"/>
            </a:endParaRPr>
          </a:p>
        </p:txBody>
      </p:sp>
      <p:cxnSp>
        <p:nvCxnSpPr>
          <p:cNvPr id="65" name="Connecteur en angle 64">
            <a:extLst>
              <a:ext uri="{FF2B5EF4-FFF2-40B4-BE49-F238E27FC236}">
                <a16:creationId xmlns:a16="http://schemas.microsoft.com/office/drawing/2014/main" id="{4BD399B0-98EC-60FB-D162-C54B607364B7}"/>
              </a:ext>
            </a:extLst>
          </p:cNvPr>
          <p:cNvCxnSpPr>
            <a:cxnSpLocks/>
          </p:cNvCxnSpPr>
          <p:nvPr/>
        </p:nvCxnSpPr>
        <p:spPr>
          <a:xfrm rot="10800000" flipV="1">
            <a:off x="7814282" y="5232605"/>
            <a:ext cx="2701429" cy="1054678"/>
          </a:xfrm>
          <a:prstGeom prst="bentConnector3">
            <a:avLst>
              <a:gd name="adj1" fmla="val 529"/>
            </a:avLst>
          </a:prstGeom>
          <a:noFill/>
          <a:ln w="38100" cap="flat">
            <a:solidFill>
              <a:schemeClr val="bg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6" name="ZoneTexte 65">
            <a:extLst>
              <a:ext uri="{FF2B5EF4-FFF2-40B4-BE49-F238E27FC236}">
                <a16:creationId xmlns:a16="http://schemas.microsoft.com/office/drawing/2014/main" id="{56BCE720-B3FC-7BEF-5AAB-EAFB73F1B13C}"/>
              </a:ext>
            </a:extLst>
          </p:cNvPr>
          <p:cNvSpPr txBox="1"/>
          <p:nvPr/>
        </p:nvSpPr>
        <p:spPr>
          <a:xfrm>
            <a:off x="7770570" y="6256067"/>
            <a:ext cx="2771593" cy="10874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3200" b="0" i="0" u="none" strike="noStrike" cap="none" spc="0" normalizeH="0" baseline="0" dirty="0" err="1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Times New Roman"/>
              </a:rPr>
              <a:t>Further</a:t>
            </a:r>
            <a:r>
              <a:rPr kumimoji="0" lang="fr-FR" sz="3200" b="0" i="0" u="none" strike="noStrike" cap="none" spc="0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Times New Roman"/>
              </a:rPr>
              <a:t> </a:t>
            </a:r>
            <a:r>
              <a:rPr kumimoji="0" lang="fr-FR" sz="3200" b="0" i="0" u="none" strike="noStrike" cap="none" spc="0" normalizeH="0" baseline="0" dirty="0" err="1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Times New Roman"/>
              </a:rPr>
              <a:t>work</a:t>
            </a:r>
            <a:r>
              <a:rPr kumimoji="0" lang="fr-FR" sz="3200" b="0" i="0" u="none" strike="noStrike" cap="none" spc="0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Times New Roman"/>
              </a:rPr>
              <a:t> 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3200" b="0" i="0" u="none" strike="noStrike" cap="none" spc="0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Times New Roman"/>
              </a:rPr>
              <a:t>and Conclusion </a:t>
            </a:r>
          </a:p>
        </p:txBody>
      </p:sp>
      <p:cxnSp>
        <p:nvCxnSpPr>
          <p:cNvPr id="67" name="Connecteur en angle 66">
            <a:extLst>
              <a:ext uri="{FF2B5EF4-FFF2-40B4-BE49-F238E27FC236}">
                <a16:creationId xmlns:a16="http://schemas.microsoft.com/office/drawing/2014/main" id="{7A30550B-2093-D8AE-39DA-BC50F88D8A42}"/>
              </a:ext>
            </a:extLst>
          </p:cNvPr>
          <p:cNvCxnSpPr>
            <a:cxnSpLocks/>
          </p:cNvCxnSpPr>
          <p:nvPr/>
        </p:nvCxnSpPr>
        <p:spPr>
          <a:xfrm>
            <a:off x="2541811" y="5212708"/>
            <a:ext cx="2123712" cy="1176445"/>
          </a:xfrm>
          <a:prstGeom prst="bentConnector3">
            <a:avLst>
              <a:gd name="adj1" fmla="val 575"/>
            </a:avLst>
          </a:prstGeom>
          <a:noFill/>
          <a:ln w="38100" cap="flat">
            <a:solidFill>
              <a:schemeClr val="bg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8" name="ZoneTexte 67">
            <a:extLst>
              <a:ext uri="{FF2B5EF4-FFF2-40B4-BE49-F238E27FC236}">
                <a16:creationId xmlns:a16="http://schemas.microsoft.com/office/drawing/2014/main" id="{69D769EB-D150-3550-FD9E-326026E623C3}"/>
              </a:ext>
            </a:extLst>
          </p:cNvPr>
          <p:cNvSpPr txBox="1"/>
          <p:nvPr/>
        </p:nvSpPr>
        <p:spPr>
          <a:xfrm>
            <a:off x="2075294" y="5843337"/>
            <a:ext cx="2947050" cy="10874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3200" b="0" i="0" u="none" strike="noStrike" cap="none" spc="0" normalizeH="0" baseline="0" dirty="0" err="1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Times New Roman"/>
              </a:rPr>
              <a:t>Graphical</a:t>
            </a:r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 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3200" b="0" i="0" u="none" strike="noStrike" cap="none" spc="0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Times New Roman"/>
              </a:rPr>
              <a:t>Loop Invariant</a:t>
            </a:r>
          </a:p>
        </p:txBody>
      </p:sp>
      <p:cxnSp>
        <p:nvCxnSpPr>
          <p:cNvPr id="69" name="Connecteur en angle 68">
            <a:extLst>
              <a:ext uri="{FF2B5EF4-FFF2-40B4-BE49-F238E27FC236}">
                <a16:creationId xmlns:a16="http://schemas.microsoft.com/office/drawing/2014/main" id="{130258B7-32E7-B638-46E3-4AC13373690E}"/>
              </a:ext>
            </a:extLst>
          </p:cNvPr>
          <p:cNvCxnSpPr>
            <a:cxnSpLocks/>
          </p:cNvCxnSpPr>
          <p:nvPr/>
        </p:nvCxnSpPr>
        <p:spPr>
          <a:xfrm>
            <a:off x="5868760" y="5218601"/>
            <a:ext cx="1747416" cy="1044663"/>
          </a:xfrm>
          <a:prstGeom prst="bentConnector3">
            <a:avLst>
              <a:gd name="adj1" fmla="val 1249"/>
            </a:avLst>
          </a:prstGeom>
          <a:noFill/>
          <a:ln w="38100" cap="flat">
            <a:solidFill>
              <a:schemeClr val="bg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0" name="ZoneTexte 69">
            <a:extLst>
              <a:ext uri="{FF2B5EF4-FFF2-40B4-BE49-F238E27FC236}">
                <a16:creationId xmlns:a16="http://schemas.microsoft.com/office/drawing/2014/main" id="{019867DB-8728-B490-229D-F1D38330E6EF}"/>
              </a:ext>
            </a:extLst>
          </p:cNvPr>
          <p:cNvSpPr txBox="1"/>
          <p:nvPr/>
        </p:nvSpPr>
        <p:spPr>
          <a:xfrm>
            <a:off x="5924179" y="5686929"/>
            <a:ext cx="1686359" cy="10874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3200" b="0" i="0" u="none" strike="noStrike" cap="none" spc="0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Times New Roman"/>
              </a:rPr>
              <a:t>Learning 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3200" b="0" i="0" u="none" strike="noStrike" cap="none" spc="0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Times New Roman"/>
              </a:rPr>
              <a:t>Tools</a:t>
            </a:r>
          </a:p>
        </p:txBody>
      </p:sp>
      <p:sp>
        <p:nvSpPr>
          <p:cNvPr id="71" name="Ligne">
            <a:extLst>
              <a:ext uri="{FF2B5EF4-FFF2-40B4-BE49-F238E27FC236}">
                <a16:creationId xmlns:a16="http://schemas.microsoft.com/office/drawing/2014/main" id="{AD08F5D7-FCCE-DFCC-28DE-3A41CBB07107}"/>
              </a:ext>
            </a:extLst>
          </p:cNvPr>
          <p:cNvSpPr/>
          <p:nvPr/>
        </p:nvSpPr>
        <p:spPr>
          <a:xfrm flipV="1">
            <a:off x="2059175" y="4429742"/>
            <a:ext cx="1" cy="1229623"/>
          </a:xfrm>
          <a:prstGeom prst="line">
            <a:avLst/>
          </a:prstGeom>
          <a:ln w="50800">
            <a:solidFill>
              <a:srgbClr val="F74AFF"/>
            </a:solidFill>
            <a:miter lim="400000"/>
          </a:ln>
        </p:spPr>
        <p:txBody>
          <a:bodyPr lIns="0" tIns="0" rIns="0" bIns="0"/>
          <a:lstStyle/>
          <a:p>
            <a:pPr algn="ctr"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dirty="0"/>
          </a:p>
        </p:txBody>
      </p:sp>
      <p:sp>
        <p:nvSpPr>
          <p:cNvPr id="72" name="0">
            <a:extLst>
              <a:ext uri="{FF2B5EF4-FFF2-40B4-BE49-F238E27FC236}">
                <a16:creationId xmlns:a16="http://schemas.microsoft.com/office/drawing/2014/main" id="{1B940D41-4CE9-FF66-4741-0CB331BBFAC0}"/>
              </a:ext>
            </a:extLst>
          </p:cNvPr>
          <p:cNvSpPr txBox="1"/>
          <p:nvPr/>
        </p:nvSpPr>
        <p:spPr>
          <a:xfrm>
            <a:off x="2094093" y="4207979"/>
            <a:ext cx="1401025" cy="5180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584200">
              <a:defRPr sz="2700">
                <a:solidFill>
                  <a:srgbClr val="E458F7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nl-BE" dirty="0"/>
              <a:t>Section 1</a:t>
            </a:r>
            <a:endParaRPr dirty="0"/>
          </a:p>
        </p:txBody>
      </p:sp>
      <p:sp>
        <p:nvSpPr>
          <p:cNvPr id="73" name="Ligne">
            <a:extLst>
              <a:ext uri="{FF2B5EF4-FFF2-40B4-BE49-F238E27FC236}">
                <a16:creationId xmlns:a16="http://schemas.microsoft.com/office/drawing/2014/main" id="{85C8E60E-596D-7B3E-D3D2-C15D28C24E3A}"/>
              </a:ext>
            </a:extLst>
          </p:cNvPr>
          <p:cNvSpPr/>
          <p:nvPr/>
        </p:nvSpPr>
        <p:spPr>
          <a:xfrm flipV="1">
            <a:off x="7339887" y="4137636"/>
            <a:ext cx="1" cy="1753200"/>
          </a:xfrm>
          <a:prstGeom prst="line">
            <a:avLst/>
          </a:prstGeom>
          <a:ln w="50800">
            <a:solidFill>
              <a:srgbClr val="FF2600"/>
            </a:solidFill>
            <a:miter lim="400000"/>
          </a:ln>
        </p:spPr>
        <p:txBody>
          <a:bodyPr lIns="0" tIns="0" rIns="0" bIns="0"/>
          <a:lstStyle/>
          <a:p>
            <a:pPr algn="ctr"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74" name="ZoneTexte 73">
            <a:extLst>
              <a:ext uri="{FF2B5EF4-FFF2-40B4-BE49-F238E27FC236}">
                <a16:creationId xmlns:a16="http://schemas.microsoft.com/office/drawing/2014/main" id="{71461557-8E24-A4D1-4796-B988D6800A87}"/>
              </a:ext>
            </a:extLst>
          </p:cNvPr>
          <p:cNvSpPr txBox="1"/>
          <p:nvPr/>
        </p:nvSpPr>
        <p:spPr>
          <a:xfrm>
            <a:off x="7308684" y="4029280"/>
            <a:ext cx="1083424" cy="4770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fr-BE" sz="2500" dirty="0" err="1">
                <a:solidFill>
                  <a:srgbClr val="808004"/>
                </a:solidFill>
                <a:latin typeface="Times New Roman" panose="02020603050405020304" pitchFamily="18" charset="0"/>
              </a:rPr>
              <a:t>s_curr</a:t>
            </a:r>
            <a:endParaRPr lang="fr-BE" sz="2500" dirty="0">
              <a:solidFill>
                <a:srgbClr val="808004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75" name="nb_chiffres">
            <a:extLst>
              <a:ext uri="{FF2B5EF4-FFF2-40B4-BE49-F238E27FC236}">
                <a16:creationId xmlns:a16="http://schemas.microsoft.com/office/drawing/2014/main" id="{B8455195-1747-4509-2507-684752094D34}"/>
              </a:ext>
            </a:extLst>
          </p:cNvPr>
          <p:cNvSpPr txBox="1"/>
          <p:nvPr/>
        </p:nvSpPr>
        <p:spPr>
          <a:xfrm>
            <a:off x="10934833" y="4209260"/>
            <a:ext cx="1447511" cy="533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584200">
              <a:defRPr sz="2000">
                <a:solidFill>
                  <a:srgbClr val="F7960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nl-BE" sz="2800" dirty="0"/>
              <a:t>Section 6</a:t>
            </a:r>
            <a:endParaRPr sz="2800" dirty="0"/>
          </a:p>
        </p:txBody>
      </p:sp>
      <p:sp>
        <p:nvSpPr>
          <p:cNvPr id="76" name="Ligne">
            <a:extLst>
              <a:ext uri="{FF2B5EF4-FFF2-40B4-BE49-F238E27FC236}">
                <a16:creationId xmlns:a16="http://schemas.microsoft.com/office/drawing/2014/main" id="{504D0A79-91AD-1F4E-82A6-B7D0934D3AEB}"/>
              </a:ext>
            </a:extLst>
          </p:cNvPr>
          <p:cNvSpPr/>
          <p:nvPr/>
        </p:nvSpPr>
        <p:spPr>
          <a:xfrm flipV="1">
            <a:off x="10862312" y="4383564"/>
            <a:ext cx="1" cy="1229623"/>
          </a:xfrm>
          <a:prstGeom prst="line">
            <a:avLst/>
          </a:prstGeom>
          <a:ln w="50800">
            <a:solidFill>
              <a:srgbClr val="F79605"/>
            </a:solidFill>
            <a:miter lim="400000"/>
          </a:ln>
        </p:spPr>
        <p:txBody>
          <a:bodyPr lIns="0" tIns="0" rIns="0" bIns="0"/>
          <a:lstStyle/>
          <a:p>
            <a:pPr algn="ctr"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77" name="Ligne">
            <a:extLst>
              <a:ext uri="{FF2B5EF4-FFF2-40B4-BE49-F238E27FC236}">
                <a16:creationId xmlns:a16="http://schemas.microsoft.com/office/drawing/2014/main" id="{EB169BAA-647B-7895-FA74-F3D60FD1ED70}"/>
              </a:ext>
            </a:extLst>
          </p:cNvPr>
          <p:cNvSpPr/>
          <p:nvPr/>
        </p:nvSpPr>
        <p:spPr>
          <a:xfrm flipV="1">
            <a:off x="2059175" y="7902473"/>
            <a:ext cx="5280705" cy="11400"/>
          </a:xfrm>
          <a:prstGeom prst="line">
            <a:avLst/>
          </a:prstGeom>
          <a:ln w="38100">
            <a:solidFill>
              <a:srgbClr val="2333FF"/>
            </a:solidFill>
            <a:miter lim="400000"/>
            <a:headEnd type="triangle"/>
            <a:tailEnd type="triangle"/>
          </a:ln>
        </p:spPr>
        <p:txBody>
          <a:bodyPr lIns="0" tIns="0" rIns="0" bIns="0"/>
          <a:lstStyle/>
          <a:p>
            <a:pPr algn="ctr"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78" name="Chiffres qui, joins aux chiffres de droite, forment un nombre premier">
            <a:extLst>
              <a:ext uri="{FF2B5EF4-FFF2-40B4-BE49-F238E27FC236}">
                <a16:creationId xmlns:a16="http://schemas.microsoft.com/office/drawing/2014/main" id="{7683811D-9410-4883-F089-E7758D1C0B73}"/>
              </a:ext>
            </a:extLst>
          </p:cNvPr>
          <p:cNvSpPr txBox="1"/>
          <p:nvPr/>
        </p:nvSpPr>
        <p:spPr>
          <a:xfrm>
            <a:off x="3710056" y="7909866"/>
            <a:ext cx="1978942" cy="1087477"/>
          </a:xfrm>
          <a:prstGeom prst="rect">
            <a:avLst/>
          </a:prstGeom>
          <a:noFill/>
          <a:ln w="12700">
            <a:noFill/>
            <a:miter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ctr">
              <a:defRPr>
                <a:solidFill>
                  <a:srgbClr val="2333FF"/>
                </a:solidFill>
              </a:defRPr>
            </a:lvl1pPr>
          </a:lstStyle>
          <a:p>
            <a:r>
              <a:rPr lang="nl-BE" dirty="0"/>
              <a:t>Already </a:t>
            </a:r>
          </a:p>
          <a:p>
            <a:r>
              <a:rPr lang="nl-BE" dirty="0"/>
              <a:t>discussed</a:t>
            </a:r>
            <a:endParaRPr dirty="0"/>
          </a:p>
        </p:txBody>
      </p:sp>
      <p:sp>
        <p:nvSpPr>
          <p:cNvPr id="79" name="Ligne">
            <a:extLst>
              <a:ext uri="{FF2B5EF4-FFF2-40B4-BE49-F238E27FC236}">
                <a16:creationId xmlns:a16="http://schemas.microsoft.com/office/drawing/2014/main" id="{BDA9FA14-5001-41AB-415A-1108A053FC3B}"/>
              </a:ext>
            </a:extLst>
          </p:cNvPr>
          <p:cNvSpPr/>
          <p:nvPr/>
        </p:nvSpPr>
        <p:spPr>
          <a:xfrm>
            <a:off x="7339887" y="7902473"/>
            <a:ext cx="3519477" cy="4539"/>
          </a:xfrm>
          <a:prstGeom prst="line">
            <a:avLst/>
          </a:prstGeom>
          <a:ln w="38100">
            <a:solidFill>
              <a:srgbClr val="288F00"/>
            </a:solidFill>
            <a:miter lim="400000"/>
            <a:headEnd type="triangle"/>
            <a:tailEnd type="triangle"/>
          </a:ln>
        </p:spPr>
        <p:txBody>
          <a:bodyPr lIns="0" tIns="0" rIns="0" bIns="0"/>
          <a:lstStyle/>
          <a:p>
            <a:pPr algn="ctr"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80" name="Chiffres qui, joins aux chiffres de droite, forment un nombre premier">
            <a:extLst>
              <a:ext uri="{FF2B5EF4-FFF2-40B4-BE49-F238E27FC236}">
                <a16:creationId xmlns:a16="http://schemas.microsoft.com/office/drawing/2014/main" id="{E24683A6-BB5C-F407-18FF-1119D7A7B47A}"/>
              </a:ext>
            </a:extLst>
          </p:cNvPr>
          <p:cNvSpPr txBox="1"/>
          <p:nvPr/>
        </p:nvSpPr>
        <p:spPr>
          <a:xfrm>
            <a:off x="7723194" y="7897165"/>
            <a:ext cx="2713179" cy="1087477"/>
          </a:xfrm>
          <a:prstGeom prst="rect">
            <a:avLst/>
          </a:prstGeom>
          <a:noFill/>
          <a:ln w="12700">
            <a:noFill/>
            <a:miter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ctr">
              <a:defRPr>
                <a:solidFill>
                  <a:srgbClr val="2333FF"/>
                </a:solidFill>
              </a:defRPr>
            </a:lvl1pPr>
          </a:lstStyle>
          <a:p>
            <a:r>
              <a:rPr lang="nl-BE" dirty="0">
                <a:solidFill>
                  <a:srgbClr val="288F00"/>
                </a:solidFill>
              </a:rPr>
              <a:t>To be </a:t>
            </a:r>
          </a:p>
          <a:p>
            <a:r>
              <a:rPr lang="nl-BE" dirty="0">
                <a:solidFill>
                  <a:srgbClr val="288F00"/>
                </a:solidFill>
              </a:rPr>
              <a:t>discussed</a:t>
            </a:r>
            <a:endParaRPr dirty="0">
              <a:solidFill>
                <a:srgbClr val="288F00"/>
              </a:solidFill>
            </a:endParaRPr>
          </a:p>
        </p:txBody>
      </p:sp>
      <p:sp>
        <p:nvSpPr>
          <p:cNvPr id="82" name="ZoneTexte 81">
            <a:extLst>
              <a:ext uri="{FF2B5EF4-FFF2-40B4-BE49-F238E27FC236}">
                <a16:creationId xmlns:a16="http://schemas.microsoft.com/office/drawing/2014/main" id="{1AA5DA13-618C-4293-99F3-0F0F0FC43AF6}"/>
              </a:ext>
            </a:extLst>
          </p:cNvPr>
          <p:cNvSpPr txBox="1"/>
          <p:nvPr/>
        </p:nvSpPr>
        <p:spPr>
          <a:xfrm>
            <a:off x="7723194" y="4866797"/>
            <a:ext cx="1062791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2000" dirty="0">
                <a:solidFill>
                  <a:schemeClr val="tx1"/>
                </a:solidFill>
              </a:rPr>
              <a:t>Section 4</a:t>
            </a:r>
            <a:endParaRPr kumimoji="0" lang="fr-FR" sz="2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Times New Roman"/>
            </a:endParaRPr>
          </a:p>
        </p:txBody>
      </p:sp>
      <p:sp>
        <p:nvSpPr>
          <p:cNvPr id="83" name="ZoneTexte 82">
            <a:extLst>
              <a:ext uri="{FF2B5EF4-FFF2-40B4-BE49-F238E27FC236}">
                <a16:creationId xmlns:a16="http://schemas.microsoft.com/office/drawing/2014/main" id="{08A40BD6-F81B-6A54-001C-C82D3F20D1E4}"/>
              </a:ext>
            </a:extLst>
          </p:cNvPr>
          <p:cNvSpPr txBox="1"/>
          <p:nvPr/>
        </p:nvSpPr>
        <p:spPr>
          <a:xfrm>
            <a:off x="9479372" y="4866797"/>
            <a:ext cx="1062791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2000" dirty="0">
                <a:solidFill>
                  <a:schemeClr val="bg1">
                    <a:lumMod val="75000"/>
                  </a:schemeClr>
                </a:solidFill>
              </a:rPr>
              <a:t>Section 5</a:t>
            </a:r>
            <a:endParaRPr kumimoji="0" lang="fr-FR" sz="2000" b="0" i="0" u="none" strike="noStrike" cap="none" spc="0" normalizeH="0" baseline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FillTx/>
              <a:sym typeface="Times New Roman"/>
            </a:endParaRPr>
          </a:p>
        </p:txBody>
      </p:sp>
      <p:sp>
        <p:nvSpPr>
          <p:cNvPr id="84" name="Ligne">
            <a:extLst>
              <a:ext uri="{FF2B5EF4-FFF2-40B4-BE49-F238E27FC236}">
                <a16:creationId xmlns:a16="http://schemas.microsoft.com/office/drawing/2014/main" id="{65B20BEE-4376-B5A9-00FD-B3DC87EA815D}"/>
              </a:ext>
            </a:extLst>
          </p:cNvPr>
          <p:cNvSpPr/>
          <p:nvPr/>
        </p:nvSpPr>
        <p:spPr>
          <a:xfrm flipV="1">
            <a:off x="2094093" y="2161099"/>
            <a:ext cx="8813030" cy="11303"/>
          </a:xfrm>
          <a:prstGeom prst="line">
            <a:avLst/>
          </a:prstGeom>
          <a:ln w="38100">
            <a:solidFill>
              <a:srgbClr val="0096FF"/>
            </a:solidFill>
            <a:miter lim="400000"/>
            <a:headEnd type="triangle"/>
            <a:tailEnd type="triangle"/>
          </a:ln>
        </p:spPr>
        <p:txBody>
          <a:bodyPr lIns="0" tIns="0" rIns="0" bIns="0"/>
          <a:lstStyle/>
          <a:p>
            <a:pPr algn="ctr"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85" name="Chiffres qui, joins aux chiffres de droite, forment un nombre premier">
            <a:extLst>
              <a:ext uri="{FF2B5EF4-FFF2-40B4-BE49-F238E27FC236}">
                <a16:creationId xmlns:a16="http://schemas.microsoft.com/office/drawing/2014/main" id="{7B8E7104-BE9A-E30C-C6AB-96D64DA4785E}"/>
              </a:ext>
            </a:extLst>
          </p:cNvPr>
          <p:cNvSpPr txBox="1"/>
          <p:nvPr/>
        </p:nvSpPr>
        <p:spPr>
          <a:xfrm>
            <a:off x="5210076" y="1585120"/>
            <a:ext cx="2409481" cy="595035"/>
          </a:xfrm>
          <a:prstGeom prst="rect">
            <a:avLst/>
          </a:prstGeom>
          <a:noFill/>
          <a:ln w="12700">
            <a:noFill/>
            <a:miter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ctr">
              <a:defRPr>
                <a:solidFill>
                  <a:srgbClr val="2333FF"/>
                </a:solidFill>
              </a:defRPr>
            </a:lvl1pPr>
          </a:lstStyle>
          <a:p>
            <a:r>
              <a:rPr lang="nl-BE" dirty="0">
                <a:solidFill>
                  <a:srgbClr val="0096FF"/>
                </a:solidFill>
              </a:rPr>
              <a:t>Not modified</a:t>
            </a:r>
            <a:endParaRPr dirty="0">
              <a:solidFill>
                <a:srgbClr val="0096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Rectangle aux angles arrondis">
            <a:extLst>
              <a:ext uri="{FF2B5EF4-FFF2-40B4-BE49-F238E27FC236}">
                <a16:creationId xmlns:a16="http://schemas.microsoft.com/office/drawing/2014/main" id="{74DEB937-2CD3-3F24-320B-B1990D299CD3}"/>
              </a:ext>
            </a:extLst>
          </p:cNvPr>
          <p:cNvSpPr/>
          <p:nvPr/>
        </p:nvSpPr>
        <p:spPr>
          <a:xfrm>
            <a:off x="10953161" y="6460959"/>
            <a:ext cx="1575381" cy="2618354"/>
          </a:xfrm>
          <a:prstGeom prst="roundRect">
            <a:avLst>
              <a:gd name="adj" fmla="val 12092"/>
            </a:avLst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  <a:endParaRPr/>
          </a:p>
        </p:txBody>
      </p:sp>
      <p:sp>
        <p:nvSpPr>
          <p:cNvPr id="5" name="Légende:…">
            <a:extLst>
              <a:ext uri="{FF2B5EF4-FFF2-40B4-BE49-F238E27FC236}">
                <a16:creationId xmlns:a16="http://schemas.microsoft.com/office/drawing/2014/main" id="{C75B5F9F-6ADA-05A7-8142-ECC71E158398}"/>
              </a:ext>
            </a:extLst>
          </p:cNvPr>
          <p:cNvSpPr txBox="1"/>
          <p:nvPr/>
        </p:nvSpPr>
        <p:spPr>
          <a:xfrm>
            <a:off x="11098410" y="6426178"/>
            <a:ext cx="1259960" cy="26879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2400"/>
            </a:pPr>
            <a:r>
              <a:rPr lang="nl-BE" dirty="0"/>
              <a:t>Legend :</a:t>
            </a:r>
            <a:endParaRPr dirty="0"/>
          </a:p>
          <a:p>
            <a:pPr lvl="1" algn="l">
              <a:defRPr sz="2400">
                <a:solidFill>
                  <a:srgbClr val="A9A9A9"/>
                </a:solidFill>
              </a:defRPr>
            </a:pPr>
            <a:r>
              <a:rPr dirty="0"/>
              <a:t>R</a:t>
            </a:r>
            <a:r>
              <a:rPr lang="nl-BE" dirty="0"/>
              <a:t>u</a:t>
            </a:r>
            <a:r>
              <a:rPr dirty="0"/>
              <a:t>le 1</a:t>
            </a:r>
          </a:p>
          <a:p>
            <a:pPr lvl="1" algn="l">
              <a:defRPr sz="2400"/>
            </a:pPr>
            <a:r>
              <a:rPr dirty="0">
                <a:solidFill>
                  <a:srgbClr val="FF9300"/>
                </a:solidFill>
              </a:rPr>
              <a:t>R</a:t>
            </a:r>
            <a:r>
              <a:rPr lang="nl-BE" dirty="0">
                <a:solidFill>
                  <a:srgbClr val="FF9300"/>
                </a:solidFill>
              </a:rPr>
              <a:t>u</a:t>
            </a:r>
            <a:r>
              <a:rPr dirty="0">
                <a:solidFill>
                  <a:srgbClr val="FF40FF"/>
                </a:solidFill>
              </a:rPr>
              <a:t>le</a:t>
            </a:r>
            <a:r>
              <a:rPr dirty="0"/>
              <a:t> </a:t>
            </a:r>
            <a:r>
              <a:rPr dirty="0">
                <a:solidFill>
                  <a:srgbClr val="941751"/>
                </a:solidFill>
              </a:rPr>
              <a:t>2</a:t>
            </a:r>
          </a:p>
          <a:p>
            <a:pPr lvl="1" algn="l">
              <a:defRPr sz="2400">
                <a:solidFill>
                  <a:srgbClr val="FF2600"/>
                </a:solidFill>
              </a:defRPr>
            </a:pPr>
            <a:r>
              <a:rPr dirty="0"/>
              <a:t>R</a:t>
            </a:r>
            <a:r>
              <a:rPr lang="nl-BE" dirty="0"/>
              <a:t>u</a:t>
            </a:r>
            <a:r>
              <a:rPr dirty="0"/>
              <a:t>le 3</a:t>
            </a:r>
          </a:p>
          <a:p>
            <a:pPr lvl="1" algn="l">
              <a:defRPr sz="2400">
                <a:solidFill>
                  <a:srgbClr val="929000"/>
                </a:solidFill>
              </a:defRPr>
            </a:pPr>
            <a:r>
              <a:rPr dirty="0"/>
              <a:t>R</a:t>
            </a:r>
            <a:r>
              <a:rPr lang="nl-BE" dirty="0"/>
              <a:t>u</a:t>
            </a:r>
            <a:r>
              <a:rPr dirty="0"/>
              <a:t>le 4</a:t>
            </a:r>
          </a:p>
          <a:p>
            <a:pPr lvl="1" algn="l">
              <a:defRPr sz="2400">
                <a:solidFill>
                  <a:srgbClr val="0433FF"/>
                </a:solidFill>
              </a:defRPr>
            </a:pPr>
            <a:r>
              <a:rPr dirty="0"/>
              <a:t>R</a:t>
            </a:r>
            <a:r>
              <a:rPr lang="nl-BE" dirty="0"/>
              <a:t>u</a:t>
            </a:r>
            <a:r>
              <a:rPr dirty="0"/>
              <a:t>le 5</a:t>
            </a:r>
          </a:p>
          <a:p>
            <a:pPr lvl="1" algn="l">
              <a:defRPr sz="2400">
                <a:solidFill>
                  <a:srgbClr val="008F00"/>
                </a:solidFill>
              </a:defRPr>
            </a:pPr>
            <a:r>
              <a:rPr dirty="0"/>
              <a:t>R</a:t>
            </a:r>
            <a:r>
              <a:rPr lang="nl-BE" dirty="0"/>
              <a:t>u</a:t>
            </a:r>
            <a:r>
              <a:rPr dirty="0"/>
              <a:t>le 6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93EAFF5-F70B-22E3-9E26-D34A1FC4CEC0}"/>
              </a:ext>
            </a:extLst>
          </p:cNvPr>
          <p:cNvSpPr txBox="1"/>
          <p:nvPr/>
        </p:nvSpPr>
        <p:spPr>
          <a:xfrm>
            <a:off x="2440496" y="2742609"/>
            <a:ext cx="2451561" cy="10874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3200" b="0" i="0" u="none" strike="noStrike" cap="none" spc="0" normalizeH="0" baseline="0" dirty="0" err="1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Times New Roman"/>
              </a:rPr>
              <a:t>From</a:t>
            </a:r>
            <a:r>
              <a:rPr kumimoji="0" lang="fr-FR" sz="3200" b="0" i="0" u="none" strike="noStrike" cap="none" spc="0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Times New Roman"/>
              </a:rPr>
              <a:t> the GLI to the code</a:t>
            </a:r>
          </a:p>
        </p:txBody>
      </p:sp>
    </p:spTree>
    <p:extLst>
      <p:ext uri="{BB962C8B-B14F-4D97-AF65-F5344CB8AC3E}">
        <p14:creationId xmlns:p14="http://schemas.microsoft.com/office/powerpoint/2010/main" val="234794307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0469E-6 0 L 0.13232 -0.0022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16" y="-11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2.60417E-6 L 0.13562 0.0060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5" y="29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7.8125E-7 L 0.08594 -0.0003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7" y="-1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77"/>
                                        </p:tgtEl>
                                      </p:cBhvr>
                                      <p:by x="133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42 0.00114 L 0.05884 0.0011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13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79"/>
                                        </p:tgtEl>
                                      </p:cBhvr>
                                      <p:by x="5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6875E-6 -4.11458E-6 L 0.06494 -0.0008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7" y="-4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58 0.0013 L 0.07336 0.00179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97" y="16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0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6" grpId="0"/>
      <p:bldP spid="73" grpId="0" animBg="1"/>
      <p:bldP spid="74" grpId="0"/>
      <p:bldP spid="77" grpId="0" animBg="1"/>
      <p:bldP spid="77" grpId="1" animBg="1"/>
      <p:bldP spid="78" grpId="0"/>
      <p:bldP spid="79" grpId="0" animBg="1"/>
      <p:bldP spid="79" grpId="1" animBg="1"/>
      <p:bldP spid="80" grpId="0"/>
      <p:bldP spid="82" grpId="0"/>
      <p:bldP spid="8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E2E92F-4F31-3AC8-F476-FEB1600DA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250" y="418273"/>
            <a:ext cx="12052300" cy="1346200"/>
          </a:xfrm>
        </p:spPr>
        <p:txBody>
          <a:bodyPr>
            <a:normAutofit fontScale="90000"/>
          </a:bodyPr>
          <a:lstStyle/>
          <a:p>
            <a:r>
              <a:rPr lang="fr-FR" dirty="0" err="1"/>
              <a:t>Further</a:t>
            </a:r>
            <a:r>
              <a:rPr lang="fr-FR" dirty="0"/>
              <a:t> Work &amp; Conclusion</a:t>
            </a: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BC3A5B1A-CCEC-A191-92E7-8C61CA2CA8C9}"/>
              </a:ext>
            </a:extLst>
          </p:cNvPr>
          <p:cNvSpPr txBox="1">
            <a:spLocks/>
          </p:cNvSpPr>
          <p:nvPr/>
        </p:nvSpPr>
        <p:spPr>
          <a:xfrm>
            <a:off x="476250" y="9156698"/>
            <a:ext cx="12052292" cy="458779"/>
          </a:xfrm>
          <a:prstGeom prst="rect">
            <a:avLst/>
          </a:prstGeom>
          <a:solidFill>
            <a:srgbClr val="2D3359"/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Autofit/>
          </a:bodyPr>
          <a:lstStyle>
            <a:lvl1pPr marL="0" marR="0" indent="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solidFill>
                  <a:srgbClr val="EEA76F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1pPr>
            <a:lvl2pPr marL="0" marR="0" indent="22860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solidFill>
                  <a:srgbClr val="EEA76F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2pPr>
            <a:lvl3pPr marL="0" marR="0" indent="45720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solidFill>
                  <a:srgbClr val="EEA76F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3pPr>
            <a:lvl4pPr marL="0" marR="0" indent="68580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solidFill>
                  <a:srgbClr val="EEA76F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4pPr>
            <a:lvl5pPr marL="0" marR="0" indent="91440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solidFill>
                  <a:srgbClr val="EEA76F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5pPr>
            <a:lvl6pPr marL="0" marR="0" indent="114300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solidFill>
                  <a:srgbClr val="EEA76F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6pPr>
            <a:lvl7pPr marL="0" marR="0" indent="137160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solidFill>
                  <a:srgbClr val="EEA76F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7pPr>
            <a:lvl8pPr marL="0" marR="0" indent="160020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solidFill>
                  <a:srgbClr val="EEA76F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8pPr>
            <a:lvl9pPr marL="0" marR="0" indent="182880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solidFill>
                  <a:srgbClr val="EEA76F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9pPr>
          </a:lstStyle>
          <a:p>
            <a:pPr hangingPunct="1"/>
            <a:r>
              <a:rPr lang="fr-FR" sz="2700" dirty="0"/>
              <a:t>The </a:t>
            </a:r>
            <a:r>
              <a:rPr lang="fr-FR" sz="2700" dirty="0" err="1"/>
              <a:t>Graphical</a:t>
            </a:r>
            <a:r>
              <a:rPr lang="fr-FR" sz="2700" dirty="0"/>
              <a:t> Loop Invariant – Géraldine Brieven (</a:t>
            </a:r>
            <a:r>
              <a:rPr lang="fr-FR" sz="2700" dirty="0" err="1"/>
              <a:t>gbrieven@uliege.be</a:t>
            </a:r>
            <a:r>
              <a:rPr lang="fr-FR" sz="2700" dirty="0"/>
              <a:t>) </a:t>
            </a:r>
          </a:p>
        </p:txBody>
      </p:sp>
      <p:sp>
        <p:nvSpPr>
          <p:cNvPr id="6" name="Espace réservé du numéro de diapositive 2">
            <a:extLst>
              <a:ext uri="{FF2B5EF4-FFF2-40B4-BE49-F238E27FC236}">
                <a16:creationId xmlns:a16="http://schemas.microsoft.com/office/drawing/2014/main" id="{540B1C6C-8FCF-F689-116B-D90CF0C0BC9A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2176597" y="9229599"/>
            <a:ext cx="342900" cy="358589"/>
          </a:xfrm>
        </p:spPr>
        <p:txBody>
          <a:bodyPr>
            <a:normAutofit lnSpcReduction="10000"/>
          </a:bodyPr>
          <a:lstStyle/>
          <a:p>
            <a:fld id="{86CB4B4D-7CA3-9044-876B-883B54F8677D}" type="slidenum">
              <a:rPr lang="fr-BE" smtClean="0"/>
              <a:t>27</a:t>
            </a:fld>
            <a:endParaRPr lang="fr-BE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449BFDE-65FA-318B-BDBA-8F097EE26689}"/>
              </a:ext>
            </a:extLst>
          </p:cNvPr>
          <p:cNvSpPr/>
          <p:nvPr/>
        </p:nvSpPr>
        <p:spPr>
          <a:xfrm>
            <a:off x="2294295" y="2393358"/>
            <a:ext cx="8504690" cy="2564805"/>
          </a:xfrm>
          <a:prstGeom prst="rect">
            <a:avLst/>
          </a:prstGeom>
          <a:solidFill>
            <a:schemeClr val="bg1"/>
          </a:solidFill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3600" dirty="0" err="1">
                <a:solidFill>
                  <a:srgbClr val="2B3358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ea typeface="+mn-ea"/>
                <a:cs typeface="+mn-cs"/>
                <a:sym typeface="Gill Sans"/>
              </a:rPr>
              <a:t>Graphical</a:t>
            </a:r>
            <a:r>
              <a:rPr lang="fr-FR" sz="3600" dirty="0">
                <a:solidFill>
                  <a:srgbClr val="2B3358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ea typeface="+mn-ea"/>
                <a:cs typeface="+mn-cs"/>
                <a:sym typeface="Gill Sans"/>
              </a:rPr>
              <a:t> Loop Invariant (Informal)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fr-FR" sz="4000" dirty="0">
              <a:solidFill>
                <a:srgbClr val="2B3358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ea typeface="+mn-ea"/>
              <a:cs typeface="+mn-cs"/>
              <a:sym typeface="Gill Sans"/>
            </a:endParaRP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fr-FR" sz="4000" dirty="0">
              <a:solidFill>
                <a:srgbClr val="2B3358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ea typeface="+mn-ea"/>
              <a:cs typeface="+mn-cs"/>
              <a:sym typeface="Gill Sans"/>
            </a:endParaRP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fr-FR" sz="4000" dirty="0">
              <a:solidFill>
                <a:srgbClr val="2B3358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ea typeface="+mn-ea"/>
              <a:cs typeface="+mn-cs"/>
              <a:sym typeface="Gill Sans"/>
            </a:endParaRP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4746AD94-0B5F-43A0-7681-872908D3F5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684" y="3221532"/>
            <a:ext cx="7772400" cy="1468282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65A216FB-7C31-74DA-CB89-0D34CE456294}"/>
              </a:ext>
            </a:extLst>
          </p:cNvPr>
          <p:cNvSpPr/>
          <p:nvPr/>
        </p:nvSpPr>
        <p:spPr>
          <a:xfrm>
            <a:off x="8549367" y="5182004"/>
            <a:ext cx="3975597" cy="2268000"/>
          </a:xfrm>
          <a:prstGeom prst="rect">
            <a:avLst/>
          </a:prstGeom>
          <a:solidFill>
            <a:schemeClr val="bg1"/>
          </a:solidFill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fr-FR" sz="4000" dirty="0">
              <a:solidFill>
                <a:srgbClr val="2B3358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ea typeface="+mn-ea"/>
              <a:cs typeface="+mn-cs"/>
              <a:sym typeface="Gill Sans"/>
            </a:endParaRP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fr-FR" sz="4000" dirty="0">
              <a:solidFill>
                <a:srgbClr val="2B3358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ea typeface="+mn-ea"/>
              <a:cs typeface="+mn-cs"/>
              <a:sym typeface="Gill Sans"/>
            </a:endParaRPr>
          </a:p>
          <a:p>
            <a:r>
              <a:rPr lang="fr-FR" sz="3600" dirty="0">
                <a:solidFill>
                  <a:srgbClr val="2B3358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ea typeface="+mn-ea"/>
                <a:cs typeface="+mn-cs"/>
                <a:sym typeface="Gill Sans"/>
              </a:rPr>
              <a:t>Loop Invariant (</a:t>
            </a:r>
            <a:r>
              <a:rPr lang="fr-FR" sz="3600" dirty="0" err="1">
                <a:solidFill>
                  <a:srgbClr val="2B3358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ea typeface="+mn-ea"/>
                <a:cs typeface="+mn-cs"/>
                <a:sym typeface="Gill Sans"/>
              </a:rPr>
              <a:t>Formal</a:t>
            </a:r>
            <a:r>
              <a:rPr lang="fr-FR" sz="3600" dirty="0">
                <a:solidFill>
                  <a:srgbClr val="2B3358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ea typeface="+mn-ea"/>
                <a:cs typeface="+mn-cs"/>
                <a:sym typeface="Gill Sans"/>
              </a:rPr>
              <a:t>)</a:t>
            </a:r>
          </a:p>
        </p:txBody>
      </p:sp>
      <p:pic>
        <p:nvPicPr>
          <p:cNvPr id="27" name="Image 26">
            <a:extLst>
              <a:ext uri="{FF2B5EF4-FFF2-40B4-BE49-F238E27FC236}">
                <a16:creationId xmlns:a16="http://schemas.microsoft.com/office/drawing/2014/main" id="{9F184D75-F551-BCC9-6DDA-0A7A3A0B68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8148" y="5215481"/>
            <a:ext cx="3449899" cy="1204687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2B67796C-C3AA-307D-111C-C64AEDD5273B}"/>
              </a:ext>
            </a:extLst>
          </p:cNvPr>
          <p:cNvSpPr/>
          <p:nvPr/>
        </p:nvSpPr>
        <p:spPr>
          <a:xfrm>
            <a:off x="629425" y="5198066"/>
            <a:ext cx="3479466" cy="2318583"/>
          </a:xfrm>
          <a:prstGeom prst="rect">
            <a:avLst/>
          </a:prstGeom>
          <a:solidFill>
            <a:schemeClr val="bg1"/>
          </a:solidFill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fr-FR" sz="3600" dirty="0">
              <a:solidFill>
                <a:srgbClr val="2B3358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ea typeface="+mn-ea"/>
              <a:cs typeface="+mn-cs"/>
              <a:sym typeface="Gill Sans"/>
            </a:endParaRP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fr-FR" sz="3600" dirty="0">
              <a:solidFill>
                <a:srgbClr val="2B3358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ea typeface="+mn-ea"/>
              <a:cs typeface="+mn-cs"/>
              <a:sym typeface="Gill Sans"/>
            </a:endParaRP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fr-FR" sz="3600" dirty="0">
              <a:solidFill>
                <a:srgbClr val="2B3358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ea typeface="+mn-ea"/>
              <a:cs typeface="+mn-cs"/>
              <a:sym typeface="Gill Sans"/>
            </a:endParaRP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dirty="0">
                <a:solidFill>
                  <a:srgbClr val="2B3358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ea typeface="+mn-ea"/>
                <a:cs typeface="+mn-cs"/>
                <a:sym typeface="Gill Sans"/>
              </a:rPr>
              <a:t>First </a:t>
            </a:r>
            <a:r>
              <a:rPr lang="fr-FR" dirty="0" err="1">
                <a:solidFill>
                  <a:srgbClr val="2B3358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ea typeface="+mn-ea"/>
                <a:cs typeface="+mn-cs"/>
                <a:sym typeface="Gill Sans"/>
              </a:rPr>
              <a:t>year</a:t>
            </a:r>
            <a:r>
              <a:rPr lang="fr-FR" dirty="0">
                <a:solidFill>
                  <a:srgbClr val="2B3358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ea typeface="+mn-ea"/>
                <a:cs typeface="+mn-cs"/>
                <a:sym typeface="Gill Sans"/>
              </a:rPr>
              <a:t> </a:t>
            </a:r>
            <a:r>
              <a:rPr lang="fr-FR" dirty="0" err="1">
                <a:solidFill>
                  <a:srgbClr val="2B3358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ea typeface="+mn-ea"/>
                <a:cs typeface="+mn-cs"/>
                <a:sym typeface="Gill Sans"/>
              </a:rPr>
              <a:t>students</a:t>
            </a:r>
            <a:endParaRPr lang="fr-FR" dirty="0">
              <a:solidFill>
                <a:srgbClr val="2B3358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ea typeface="+mn-ea"/>
              <a:cs typeface="+mn-cs"/>
              <a:sym typeface="Gill Sans"/>
            </a:endParaRPr>
          </a:p>
        </p:txBody>
      </p:sp>
      <p:pic>
        <p:nvPicPr>
          <p:cNvPr id="37" name="Graphique 36" descr="Programmeur avec un remplissage uni">
            <a:extLst>
              <a:ext uri="{FF2B5EF4-FFF2-40B4-BE49-F238E27FC236}">
                <a16:creationId xmlns:a16="http://schemas.microsoft.com/office/drawing/2014/main" id="{189D9281-2439-DDAF-BB07-4F79B7AE95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92862" y="5245577"/>
            <a:ext cx="622078" cy="698021"/>
          </a:xfrm>
          <a:prstGeom prst="rect">
            <a:avLst/>
          </a:prstGeom>
        </p:spPr>
      </p:pic>
      <p:pic>
        <p:nvPicPr>
          <p:cNvPr id="38" name="Graphique 37" descr="Programmatrice avec un remplissage uni">
            <a:extLst>
              <a:ext uri="{FF2B5EF4-FFF2-40B4-BE49-F238E27FC236}">
                <a16:creationId xmlns:a16="http://schemas.microsoft.com/office/drawing/2014/main" id="{6F20D349-B4CF-9C24-0B67-5A1A1828B30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197035" y="5245577"/>
            <a:ext cx="622078" cy="698021"/>
          </a:xfrm>
          <a:prstGeom prst="rect">
            <a:avLst/>
          </a:prstGeom>
        </p:spPr>
      </p:pic>
      <p:pic>
        <p:nvPicPr>
          <p:cNvPr id="39" name="Graphique 38" descr="Programmatrice avec un remplissage uni">
            <a:extLst>
              <a:ext uri="{FF2B5EF4-FFF2-40B4-BE49-F238E27FC236}">
                <a16:creationId xmlns:a16="http://schemas.microsoft.com/office/drawing/2014/main" id="{3D01BD11-6AA3-A46E-EF67-EA80DFE15ED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399793" y="5949270"/>
            <a:ext cx="622078" cy="698021"/>
          </a:xfrm>
          <a:prstGeom prst="rect">
            <a:avLst/>
          </a:prstGeom>
        </p:spPr>
      </p:pic>
      <p:pic>
        <p:nvPicPr>
          <p:cNvPr id="40" name="Graphique 39" descr="Personne avec une idée avec un remplissage uni">
            <a:extLst>
              <a:ext uri="{FF2B5EF4-FFF2-40B4-BE49-F238E27FC236}">
                <a16:creationId xmlns:a16="http://schemas.microsoft.com/office/drawing/2014/main" id="{C7589157-04E4-BF75-7445-0BBC5C236B3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833469" y="5460159"/>
            <a:ext cx="1256561" cy="1256561"/>
          </a:xfrm>
          <a:prstGeom prst="rect">
            <a:avLst/>
          </a:prstGeom>
        </p:spPr>
      </p:pic>
      <p:pic>
        <p:nvPicPr>
          <p:cNvPr id="41" name="Graphique 40" descr="Programmeur avec un remplissage uni">
            <a:extLst>
              <a:ext uri="{FF2B5EF4-FFF2-40B4-BE49-F238E27FC236}">
                <a16:creationId xmlns:a16="http://schemas.microsoft.com/office/drawing/2014/main" id="{20E6ECF6-B4BE-31C7-BA13-F9E946FA88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19781" y="5953505"/>
            <a:ext cx="622078" cy="698021"/>
          </a:xfrm>
          <a:prstGeom prst="rect">
            <a:avLst/>
          </a:prstGeom>
        </p:spPr>
      </p:pic>
      <p:pic>
        <p:nvPicPr>
          <p:cNvPr id="42" name="Image 41">
            <a:extLst>
              <a:ext uri="{FF2B5EF4-FFF2-40B4-BE49-F238E27FC236}">
                <a16:creationId xmlns:a16="http://schemas.microsoft.com/office/drawing/2014/main" id="{325B31FE-7D94-DE33-C6CB-1766DBA0648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716" y="3899087"/>
            <a:ext cx="4765515" cy="3857466"/>
          </a:xfrm>
          <a:prstGeom prst="rect">
            <a:avLst/>
          </a:prstGeom>
        </p:spPr>
      </p:pic>
      <p:pic>
        <p:nvPicPr>
          <p:cNvPr id="43" name="Graphique 42" descr="Programmeur avec un remplissage uni">
            <a:extLst>
              <a:ext uri="{FF2B5EF4-FFF2-40B4-BE49-F238E27FC236}">
                <a16:creationId xmlns:a16="http://schemas.microsoft.com/office/drawing/2014/main" id="{DD3D4220-90FB-3242-7D2D-3EEE76A388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35001" y="5966993"/>
            <a:ext cx="622078" cy="698021"/>
          </a:xfrm>
          <a:prstGeom prst="rect">
            <a:avLst/>
          </a:prstGeom>
        </p:spPr>
      </p:pic>
      <p:pic>
        <p:nvPicPr>
          <p:cNvPr id="44" name="Graphique 43" descr="Programmeur avec un remplissage uni">
            <a:extLst>
              <a:ext uri="{FF2B5EF4-FFF2-40B4-BE49-F238E27FC236}">
                <a16:creationId xmlns:a16="http://schemas.microsoft.com/office/drawing/2014/main" id="{19535F44-5B01-B803-DD37-D9E39DBDE4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1553" y="5269453"/>
            <a:ext cx="622078" cy="698021"/>
          </a:xfrm>
          <a:prstGeom prst="rect">
            <a:avLst/>
          </a:prstGeom>
        </p:spPr>
      </p:pic>
      <p:pic>
        <p:nvPicPr>
          <p:cNvPr id="45" name="Graphique 44" descr="Programmatrice avec un remplissage uni">
            <a:extLst>
              <a:ext uri="{FF2B5EF4-FFF2-40B4-BE49-F238E27FC236}">
                <a16:creationId xmlns:a16="http://schemas.microsoft.com/office/drawing/2014/main" id="{EF429A1B-0AA3-274C-DAAB-2D357435172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49797" y="5958346"/>
            <a:ext cx="622078" cy="698021"/>
          </a:xfrm>
          <a:prstGeom prst="rect">
            <a:avLst/>
          </a:prstGeom>
        </p:spPr>
      </p:pic>
      <p:pic>
        <p:nvPicPr>
          <p:cNvPr id="47" name="Graphique 46" descr="Programmeur avec un remplissage uni">
            <a:extLst>
              <a:ext uri="{FF2B5EF4-FFF2-40B4-BE49-F238E27FC236}">
                <a16:creationId xmlns:a16="http://schemas.microsoft.com/office/drawing/2014/main" id="{3EC20FD0-6DA2-13D0-D671-26FB5495AB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94613" y="5230633"/>
            <a:ext cx="622078" cy="698021"/>
          </a:xfrm>
          <a:prstGeom prst="rect">
            <a:avLst/>
          </a:prstGeom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48B840D7-80E9-AF73-465E-12C54352A640}"/>
              </a:ext>
            </a:extLst>
          </p:cNvPr>
          <p:cNvSpPr/>
          <p:nvPr/>
        </p:nvSpPr>
        <p:spPr>
          <a:xfrm>
            <a:off x="2704684" y="7706769"/>
            <a:ext cx="7583320" cy="1272143"/>
          </a:xfrm>
          <a:prstGeom prst="rect">
            <a:avLst/>
          </a:prstGeom>
          <a:solidFill>
            <a:srgbClr val="E88A60"/>
          </a:solidFill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800" b="0" i="0" u="sng" strike="noStrike" cap="none" spc="0" normalizeH="0" baseline="0" dirty="0">
                <a:ln>
                  <a:noFill/>
                </a:ln>
                <a:solidFill>
                  <a:srgbClr val="2B3358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ea typeface="+mn-ea"/>
                <a:cs typeface="+mn-cs"/>
                <a:sym typeface="Gill Sans"/>
              </a:rPr>
              <a:t>On-</a:t>
            </a:r>
            <a:r>
              <a:rPr kumimoji="0" lang="fr-FR" sz="2800" b="0" i="0" u="sng" strike="noStrike" cap="none" spc="0" normalizeH="0" baseline="0" dirty="0" err="1">
                <a:ln>
                  <a:noFill/>
                </a:ln>
                <a:solidFill>
                  <a:srgbClr val="2B3358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ea typeface="+mn-ea"/>
                <a:cs typeface="+mn-cs"/>
                <a:sym typeface="Gill Sans"/>
              </a:rPr>
              <a:t>going</a:t>
            </a:r>
            <a:r>
              <a:rPr kumimoji="0" lang="fr-FR" sz="2800" b="0" i="0" u="sng" strike="noStrike" cap="none" spc="0" normalizeH="0" baseline="0" dirty="0">
                <a:ln>
                  <a:noFill/>
                </a:ln>
                <a:solidFill>
                  <a:srgbClr val="2B3358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ea typeface="+mn-ea"/>
                <a:cs typeface="+mn-cs"/>
                <a:sym typeface="Gill Sans"/>
              </a:rPr>
              <a:t> </a:t>
            </a:r>
            <a:r>
              <a:rPr kumimoji="0" lang="fr-FR" sz="2800" b="0" i="0" u="sng" strike="noStrike" cap="none" spc="0" normalizeH="0" baseline="0" dirty="0" err="1">
                <a:ln>
                  <a:noFill/>
                </a:ln>
                <a:solidFill>
                  <a:srgbClr val="2B3358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ea typeface="+mn-ea"/>
                <a:cs typeface="+mn-cs"/>
                <a:sym typeface="Gill Sans"/>
              </a:rPr>
              <a:t>Research</a:t>
            </a:r>
            <a:endParaRPr kumimoji="0" lang="fr-FR" sz="2800" b="0" i="0" u="sng" strike="noStrike" cap="none" spc="0" normalizeH="0" baseline="0" dirty="0">
              <a:ln>
                <a:noFill/>
              </a:ln>
              <a:solidFill>
                <a:srgbClr val="2B3358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ea typeface="+mn-ea"/>
              <a:cs typeface="+mn-cs"/>
              <a:sym typeface="Gill Sans"/>
            </a:endParaRP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2400" dirty="0">
                <a:solidFill>
                  <a:srgbClr val="2B3358"/>
                </a:solidFill>
              </a:rPr>
              <a:t>How </a:t>
            </a:r>
            <a:r>
              <a:rPr lang="fr-FR" sz="2400" dirty="0" err="1">
                <a:solidFill>
                  <a:srgbClr val="2B3358"/>
                </a:solidFill>
              </a:rPr>
              <a:t>students</a:t>
            </a:r>
            <a:r>
              <a:rPr lang="fr-FR" sz="2400" dirty="0">
                <a:solidFill>
                  <a:srgbClr val="2B3358"/>
                </a:solidFill>
              </a:rPr>
              <a:t> </a:t>
            </a:r>
            <a:r>
              <a:rPr lang="fr-FR" sz="2400" dirty="0" err="1">
                <a:solidFill>
                  <a:srgbClr val="2B3358"/>
                </a:solidFill>
              </a:rPr>
              <a:t>actually</a:t>
            </a:r>
            <a:r>
              <a:rPr lang="fr-FR" sz="2400" dirty="0">
                <a:solidFill>
                  <a:srgbClr val="2B3358"/>
                </a:solidFill>
              </a:rPr>
              <a:t> manage the GLIBP ?</a:t>
            </a: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2400" dirty="0">
                <a:solidFill>
                  <a:srgbClr val="2B3358"/>
                </a:solidFill>
              </a:rPr>
              <a:t>How to </a:t>
            </a:r>
            <a:r>
              <a:rPr lang="fr-FR" sz="2400" dirty="0" err="1">
                <a:solidFill>
                  <a:srgbClr val="2B3358"/>
                </a:solidFill>
              </a:rPr>
              <a:t>smoothly</a:t>
            </a:r>
            <a:r>
              <a:rPr lang="fr-FR" sz="2400" dirty="0">
                <a:solidFill>
                  <a:srgbClr val="2B3358"/>
                </a:solidFill>
              </a:rPr>
              <a:t> bridge the GLIBP to the </a:t>
            </a:r>
            <a:r>
              <a:rPr lang="fr-FR" sz="2400" dirty="0" err="1">
                <a:solidFill>
                  <a:srgbClr val="2B3358"/>
                </a:solidFill>
              </a:rPr>
              <a:t>Formal</a:t>
            </a:r>
            <a:r>
              <a:rPr lang="fr-FR" sz="2400" dirty="0">
                <a:solidFill>
                  <a:srgbClr val="2B3358"/>
                </a:solidFill>
              </a:rPr>
              <a:t> Invariant ? </a:t>
            </a:r>
            <a:endParaRPr lang="fr-FR" dirty="0">
              <a:solidFill>
                <a:srgbClr val="2B3358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ea typeface="+mn-ea"/>
              <a:cs typeface="+mn-cs"/>
              <a:sym typeface="Gill Sans"/>
            </a:endParaRPr>
          </a:p>
        </p:txBody>
      </p:sp>
      <p:pic>
        <p:nvPicPr>
          <p:cNvPr id="53" name="Graphique 52" descr="Point d’interrogation avec un remplissage uni">
            <a:extLst>
              <a:ext uri="{FF2B5EF4-FFF2-40B4-BE49-F238E27FC236}">
                <a16:creationId xmlns:a16="http://schemas.microsoft.com/office/drawing/2014/main" id="{3DDCA34F-85D8-7B81-58D4-BF469E6A9DA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849627">
            <a:off x="9849738" y="7775754"/>
            <a:ext cx="415629" cy="415629"/>
          </a:xfrm>
          <a:prstGeom prst="rect">
            <a:avLst/>
          </a:prstGeom>
        </p:spPr>
      </p:pic>
      <p:pic>
        <p:nvPicPr>
          <p:cNvPr id="54" name="Graphique 53" descr="Point d’interrogation avec un remplissage uni">
            <a:extLst>
              <a:ext uri="{FF2B5EF4-FFF2-40B4-BE49-F238E27FC236}">
                <a16:creationId xmlns:a16="http://schemas.microsoft.com/office/drawing/2014/main" id="{5659412A-63B2-BDD3-98F3-3F72162945E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20518973">
            <a:off x="2711477" y="7743515"/>
            <a:ext cx="415629" cy="415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555511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BBBDF80-1CF3-C12F-B727-D75075AB4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Agenda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93ACE1E-9A89-DAE7-43F5-E3733E48FF33}"/>
              </a:ext>
            </a:extLst>
          </p:cNvPr>
          <p:cNvSpPr txBox="1"/>
          <p:nvPr/>
        </p:nvSpPr>
        <p:spPr>
          <a:xfrm>
            <a:off x="6270644" y="-2220910"/>
            <a:ext cx="102657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+mj-lt"/>
              <a:ea typeface="+mj-ea"/>
              <a:cs typeface="+mj-cs"/>
              <a:sym typeface="Times New Roman"/>
            </a:endParaRPr>
          </a:p>
        </p:txBody>
      </p:sp>
      <p:sp>
        <p:nvSpPr>
          <p:cNvPr id="21" name="Titre 1">
            <a:extLst>
              <a:ext uri="{FF2B5EF4-FFF2-40B4-BE49-F238E27FC236}">
                <a16:creationId xmlns:a16="http://schemas.microsoft.com/office/drawing/2014/main" id="{75DEAC76-D7FA-EDF6-392E-FE6773AFC30F}"/>
              </a:ext>
            </a:extLst>
          </p:cNvPr>
          <p:cNvSpPr txBox="1">
            <a:spLocks/>
          </p:cNvSpPr>
          <p:nvPr/>
        </p:nvSpPr>
        <p:spPr>
          <a:xfrm>
            <a:off x="476250" y="9156698"/>
            <a:ext cx="12052292" cy="458779"/>
          </a:xfrm>
          <a:prstGeom prst="rect">
            <a:avLst/>
          </a:prstGeom>
          <a:solidFill>
            <a:srgbClr val="2D3359"/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 fontScale="32500" lnSpcReduction="20000"/>
          </a:bodyPr>
          <a:lstStyle>
            <a:lvl1pPr marL="0" marR="0" indent="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solidFill>
                  <a:srgbClr val="EEA76F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1pPr>
            <a:lvl2pPr marL="0" marR="0" indent="22860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solidFill>
                  <a:srgbClr val="EEA76F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2pPr>
            <a:lvl3pPr marL="0" marR="0" indent="45720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solidFill>
                  <a:srgbClr val="EEA76F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3pPr>
            <a:lvl4pPr marL="0" marR="0" indent="68580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solidFill>
                  <a:srgbClr val="EEA76F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4pPr>
            <a:lvl5pPr marL="0" marR="0" indent="91440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solidFill>
                  <a:srgbClr val="EEA76F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5pPr>
            <a:lvl6pPr marL="0" marR="0" indent="114300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solidFill>
                  <a:srgbClr val="EEA76F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6pPr>
            <a:lvl7pPr marL="0" marR="0" indent="137160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solidFill>
                  <a:srgbClr val="EEA76F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7pPr>
            <a:lvl8pPr marL="0" marR="0" indent="160020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solidFill>
                  <a:srgbClr val="EEA76F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8pPr>
            <a:lvl9pPr marL="0" marR="0" indent="182880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solidFill>
                  <a:srgbClr val="EEA76F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9pPr>
          </a:lstStyle>
          <a:p>
            <a:pPr hangingPunct="1"/>
            <a:r>
              <a:rPr lang="fr-FR" dirty="0"/>
              <a:t>The </a:t>
            </a:r>
            <a:r>
              <a:rPr lang="fr-FR" dirty="0" err="1"/>
              <a:t>Graphical</a:t>
            </a:r>
            <a:r>
              <a:rPr lang="fr-FR" dirty="0"/>
              <a:t> Loop Invariant – Géraldine Brieven (</a:t>
            </a:r>
            <a:r>
              <a:rPr lang="fr-FR" dirty="0" err="1"/>
              <a:t>gbrieven@uliege.be</a:t>
            </a:r>
            <a:r>
              <a:rPr lang="fr-FR" dirty="0"/>
              <a:t>) </a:t>
            </a:r>
          </a:p>
        </p:txBody>
      </p:sp>
      <p:sp>
        <p:nvSpPr>
          <p:cNvPr id="22" name="Espace réservé du numéro de diapositive 11">
            <a:extLst>
              <a:ext uri="{FF2B5EF4-FFF2-40B4-BE49-F238E27FC236}">
                <a16:creationId xmlns:a16="http://schemas.microsoft.com/office/drawing/2014/main" id="{2A99CA9C-D523-EE8A-0EE1-1DC53DE24599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2162626" y="9202418"/>
            <a:ext cx="342900" cy="358589"/>
          </a:xfrm>
        </p:spPr>
        <p:txBody>
          <a:bodyPr>
            <a:normAutofit lnSpcReduction="10000"/>
          </a:bodyPr>
          <a:lstStyle/>
          <a:p>
            <a:fld id="{86CB4B4D-7CA3-9044-876B-883B54F8677D}" type="slidenum">
              <a:rPr lang="fr-BE" smtClean="0"/>
              <a:t>28</a:t>
            </a:fld>
            <a:endParaRPr lang="fr-BE" dirty="0"/>
          </a:p>
        </p:txBody>
      </p:sp>
      <p:graphicFrame>
        <p:nvGraphicFramePr>
          <p:cNvPr id="84" name="Tableau 2">
            <a:extLst>
              <a:ext uri="{FF2B5EF4-FFF2-40B4-BE49-F238E27FC236}">
                <a16:creationId xmlns:a16="http://schemas.microsoft.com/office/drawing/2014/main" id="{8A6AC204-5540-63F5-B486-40203E6B9D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95015298"/>
              </p:ext>
            </p:extLst>
          </p:nvPr>
        </p:nvGraphicFramePr>
        <p:xfrm>
          <a:off x="2065769" y="4802193"/>
          <a:ext cx="8793605" cy="520700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17587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87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87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87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5872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0700">
                <a:tc>
                  <a:txBody>
                    <a:bodyPr/>
                    <a:lstStyle/>
                    <a:p>
                      <a:pPr algn="ctr">
                        <a:tabLst>
                          <a:tab pos="914400" algn="l"/>
                        </a:tabLst>
                        <a:defRPr sz="28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lang="nl-BE" sz="2800" baseline="-5999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Section 1</a:t>
                      </a:r>
                      <a:endParaRPr sz="2800" baseline="-5999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l"/>
                        </a:tabLst>
                        <a:defRPr sz="28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lang="nl-BE" sz="2800" baseline="-5999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Section 2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l"/>
                        </a:tabLst>
                        <a:defRPr sz="28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lang="nl-BE" sz="2800" baseline="-5999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Section 3</a:t>
                      </a:r>
                      <a:endParaRPr sz="2800" baseline="-5999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l"/>
                        </a:tabLst>
                        <a:defRPr sz="28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lang="nl-BE" sz="2800" baseline="-5999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Section 4</a:t>
                      </a:r>
                      <a:endParaRPr sz="2800" baseline="-5999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l"/>
                        </a:tabLst>
                        <a:defRPr sz="28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2800" baseline="-5999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5" name="i0:">
            <a:extLst>
              <a:ext uri="{FF2B5EF4-FFF2-40B4-BE49-F238E27FC236}">
                <a16:creationId xmlns:a16="http://schemas.microsoft.com/office/drawing/2014/main" id="{953F2351-9892-C093-64E3-8873132AE1D0}"/>
              </a:ext>
            </a:extLst>
          </p:cNvPr>
          <p:cNvSpPr txBox="1"/>
          <p:nvPr/>
        </p:nvSpPr>
        <p:spPr>
          <a:xfrm>
            <a:off x="350520" y="4716259"/>
            <a:ext cx="1667123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ctr" defTabSz="584200">
              <a:defRPr sz="3600">
                <a:solidFill>
                  <a:srgbClr val="A9A9A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nl-BE" dirty="0"/>
              <a:t>Agenda</a:t>
            </a:r>
            <a:r>
              <a:rPr dirty="0"/>
              <a:t>:</a:t>
            </a:r>
          </a:p>
        </p:txBody>
      </p:sp>
      <p:cxnSp>
        <p:nvCxnSpPr>
          <p:cNvPr id="86" name="Connecteur en angle 85">
            <a:extLst>
              <a:ext uri="{FF2B5EF4-FFF2-40B4-BE49-F238E27FC236}">
                <a16:creationId xmlns:a16="http://schemas.microsoft.com/office/drawing/2014/main" id="{DE4F8623-B624-7B06-B657-B0B17A25629E}"/>
              </a:ext>
            </a:extLst>
          </p:cNvPr>
          <p:cNvCxnSpPr>
            <a:cxnSpLocks/>
          </p:cNvCxnSpPr>
          <p:nvPr/>
        </p:nvCxnSpPr>
        <p:spPr>
          <a:xfrm rot="10800000">
            <a:off x="2340926" y="3319028"/>
            <a:ext cx="2553534" cy="1591307"/>
          </a:xfrm>
          <a:prstGeom prst="bentConnector3">
            <a:avLst>
              <a:gd name="adj1" fmla="val -341"/>
            </a:avLst>
          </a:prstGeom>
          <a:noFill/>
          <a:ln w="38100" cap="flat">
            <a:solidFill>
              <a:schemeClr val="bg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8" name="Connecteur en angle 87">
            <a:extLst>
              <a:ext uri="{FF2B5EF4-FFF2-40B4-BE49-F238E27FC236}">
                <a16:creationId xmlns:a16="http://schemas.microsoft.com/office/drawing/2014/main" id="{80A3E7FF-AB1D-C393-D5DF-A13C8592FBA0}"/>
              </a:ext>
            </a:extLst>
          </p:cNvPr>
          <p:cNvCxnSpPr>
            <a:cxnSpLocks/>
          </p:cNvCxnSpPr>
          <p:nvPr/>
        </p:nvCxnSpPr>
        <p:spPr>
          <a:xfrm rot="10800000">
            <a:off x="6306526" y="3305286"/>
            <a:ext cx="1995811" cy="1605048"/>
          </a:xfrm>
          <a:prstGeom prst="bentConnector3">
            <a:avLst>
              <a:gd name="adj1" fmla="val 658"/>
            </a:avLst>
          </a:prstGeom>
          <a:noFill/>
          <a:ln w="38100" cap="flat">
            <a:solidFill>
              <a:schemeClr val="bg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9" name="ZoneTexte 88">
            <a:extLst>
              <a:ext uri="{FF2B5EF4-FFF2-40B4-BE49-F238E27FC236}">
                <a16:creationId xmlns:a16="http://schemas.microsoft.com/office/drawing/2014/main" id="{23D9A193-5A98-180B-BFAD-A4F2E7B5681B}"/>
              </a:ext>
            </a:extLst>
          </p:cNvPr>
          <p:cNvSpPr txBox="1"/>
          <p:nvPr/>
        </p:nvSpPr>
        <p:spPr>
          <a:xfrm>
            <a:off x="6272656" y="2721175"/>
            <a:ext cx="2039020" cy="10874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3200" b="0" i="0" u="none" strike="noStrike" cap="none" spc="0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Times New Roman"/>
              </a:rPr>
              <a:t>Preliminary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3200" b="0" i="0" u="none" strike="noStrike" cap="none" spc="0" normalizeH="0" baseline="0" dirty="0" err="1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Times New Roman"/>
              </a:rPr>
              <a:t>Results</a:t>
            </a:r>
            <a:endParaRPr kumimoji="0" lang="fr-FR" sz="3200" b="0" i="0" u="none" strike="noStrike" cap="none" spc="0" normalizeH="0" baseline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FillTx/>
              <a:latin typeface="+mj-lt"/>
              <a:ea typeface="+mj-ea"/>
              <a:cs typeface="+mj-cs"/>
              <a:sym typeface="Times New Roman"/>
            </a:endParaRPr>
          </a:p>
        </p:txBody>
      </p:sp>
      <p:cxnSp>
        <p:nvCxnSpPr>
          <p:cNvPr id="90" name="Connecteur en angle 89">
            <a:extLst>
              <a:ext uri="{FF2B5EF4-FFF2-40B4-BE49-F238E27FC236}">
                <a16:creationId xmlns:a16="http://schemas.microsoft.com/office/drawing/2014/main" id="{F8187C86-22BD-474B-D50F-35F2F05F0E62}"/>
              </a:ext>
            </a:extLst>
          </p:cNvPr>
          <p:cNvCxnSpPr>
            <a:cxnSpLocks/>
          </p:cNvCxnSpPr>
          <p:nvPr/>
        </p:nvCxnSpPr>
        <p:spPr>
          <a:xfrm rot="10800000" flipV="1">
            <a:off x="7814282" y="5232605"/>
            <a:ext cx="2701429" cy="1054678"/>
          </a:xfrm>
          <a:prstGeom prst="bentConnector3">
            <a:avLst>
              <a:gd name="adj1" fmla="val 529"/>
            </a:avLst>
          </a:prstGeom>
          <a:noFill/>
          <a:ln w="38100" cap="flat">
            <a:solidFill>
              <a:schemeClr val="tx1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1" name="ZoneTexte 90">
            <a:extLst>
              <a:ext uri="{FF2B5EF4-FFF2-40B4-BE49-F238E27FC236}">
                <a16:creationId xmlns:a16="http://schemas.microsoft.com/office/drawing/2014/main" id="{2F9316ED-6132-F329-95D3-FCA01458A109}"/>
              </a:ext>
            </a:extLst>
          </p:cNvPr>
          <p:cNvSpPr txBox="1"/>
          <p:nvPr/>
        </p:nvSpPr>
        <p:spPr>
          <a:xfrm>
            <a:off x="7770570" y="6256067"/>
            <a:ext cx="2771593" cy="10874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3200" b="0" i="0" u="none" strike="noStrike" cap="none" spc="0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j-lt"/>
                <a:ea typeface="+mj-ea"/>
                <a:cs typeface="+mj-cs"/>
                <a:sym typeface="Times New Roman"/>
              </a:rPr>
              <a:t>Further</a:t>
            </a:r>
            <a:r>
              <a:rPr kumimoji="0" lang="fr-FR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j-lt"/>
                <a:ea typeface="+mj-ea"/>
                <a:cs typeface="+mj-cs"/>
                <a:sym typeface="Times New Roman"/>
              </a:rPr>
              <a:t> </a:t>
            </a:r>
            <a:r>
              <a:rPr kumimoji="0" lang="fr-FR" sz="3200" b="0" i="0" u="none" strike="noStrike" cap="none" spc="0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j-lt"/>
                <a:ea typeface="+mj-ea"/>
                <a:cs typeface="+mj-cs"/>
                <a:sym typeface="Times New Roman"/>
              </a:rPr>
              <a:t>work</a:t>
            </a:r>
            <a:r>
              <a:rPr kumimoji="0" lang="fr-FR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j-lt"/>
                <a:ea typeface="+mj-ea"/>
                <a:cs typeface="+mj-cs"/>
                <a:sym typeface="Times New Roman"/>
              </a:rPr>
              <a:t> 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j-lt"/>
                <a:ea typeface="+mj-ea"/>
                <a:cs typeface="+mj-cs"/>
                <a:sym typeface="Times New Roman"/>
              </a:rPr>
              <a:t>and Conclusion </a:t>
            </a:r>
          </a:p>
        </p:txBody>
      </p:sp>
      <p:cxnSp>
        <p:nvCxnSpPr>
          <p:cNvPr id="92" name="Connecteur en angle 91">
            <a:extLst>
              <a:ext uri="{FF2B5EF4-FFF2-40B4-BE49-F238E27FC236}">
                <a16:creationId xmlns:a16="http://schemas.microsoft.com/office/drawing/2014/main" id="{3D3CD003-F6F9-6743-9D53-1EB911761CEA}"/>
              </a:ext>
            </a:extLst>
          </p:cNvPr>
          <p:cNvCxnSpPr>
            <a:cxnSpLocks/>
          </p:cNvCxnSpPr>
          <p:nvPr/>
        </p:nvCxnSpPr>
        <p:spPr>
          <a:xfrm>
            <a:off x="2541811" y="5212708"/>
            <a:ext cx="2123712" cy="1176445"/>
          </a:xfrm>
          <a:prstGeom prst="bentConnector3">
            <a:avLst>
              <a:gd name="adj1" fmla="val 575"/>
            </a:avLst>
          </a:prstGeom>
          <a:noFill/>
          <a:ln w="38100" cap="flat">
            <a:solidFill>
              <a:schemeClr val="bg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3" name="ZoneTexte 92">
            <a:extLst>
              <a:ext uri="{FF2B5EF4-FFF2-40B4-BE49-F238E27FC236}">
                <a16:creationId xmlns:a16="http://schemas.microsoft.com/office/drawing/2014/main" id="{ABB98437-2F38-8C39-9EDA-F20CD455D905}"/>
              </a:ext>
            </a:extLst>
          </p:cNvPr>
          <p:cNvSpPr txBox="1"/>
          <p:nvPr/>
        </p:nvSpPr>
        <p:spPr>
          <a:xfrm>
            <a:off x="2075294" y="5843337"/>
            <a:ext cx="2947050" cy="10874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3200" b="0" i="0" u="none" strike="noStrike" cap="none" spc="0" normalizeH="0" baseline="0" dirty="0" err="1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Times New Roman"/>
              </a:rPr>
              <a:t>Graphical</a:t>
            </a:r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 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3200" b="0" i="0" u="none" strike="noStrike" cap="none" spc="0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Times New Roman"/>
              </a:rPr>
              <a:t>Loop Invariant</a:t>
            </a:r>
          </a:p>
        </p:txBody>
      </p:sp>
      <p:cxnSp>
        <p:nvCxnSpPr>
          <p:cNvPr id="94" name="Connecteur en angle 93">
            <a:extLst>
              <a:ext uri="{FF2B5EF4-FFF2-40B4-BE49-F238E27FC236}">
                <a16:creationId xmlns:a16="http://schemas.microsoft.com/office/drawing/2014/main" id="{A7E40995-CA8E-CC58-B528-F9B6937D6981}"/>
              </a:ext>
            </a:extLst>
          </p:cNvPr>
          <p:cNvCxnSpPr>
            <a:cxnSpLocks/>
          </p:cNvCxnSpPr>
          <p:nvPr/>
        </p:nvCxnSpPr>
        <p:spPr>
          <a:xfrm>
            <a:off x="5868760" y="5218601"/>
            <a:ext cx="1747416" cy="1044663"/>
          </a:xfrm>
          <a:prstGeom prst="bentConnector3">
            <a:avLst>
              <a:gd name="adj1" fmla="val 1249"/>
            </a:avLst>
          </a:prstGeom>
          <a:noFill/>
          <a:ln w="38100" cap="flat">
            <a:solidFill>
              <a:schemeClr val="bg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5" name="ZoneTexte 94">
            <a:extLst>
              <a:ext uri="{FF2B5EF4-FFF2-40B4-BE49-F238E27FC236}">
                <a16:creationId xmlns:a16="http://schemas.microsoft.com/office/drawing/2014/main" id="{EE995D0B-A59B-1CAD-8908-E98FC478CF4A}"/>
              </a:ext>
            </a:extLst>
          </p:cNvPr>
          <p:cNvSpPr txBox="1"/>
          <p:nvPr/>
        </p:nvSpPr>
        <p:spPr>
          <a:xfrm>
            <a:off x="5924179" y="5686929"/>
            <a:ext cx="1686359" cy="10874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3200" b="0" i="0" u="none" strike="noStrike" cap="none" spc="0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Times New Roman"/>
              </a:rPr>
              <a:t>Learning 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3200" b="0" i="0" u="none" strike="noStrike" cap="none" spc="0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Times New Roman"/>
              </a:rPr>
              <a:t>Tools</a:t>
            </a:r>
          </a:p>
        </p:txBody>
      </p:sp>
      <p:sp>
        <p:nvSpPr>
          <p:cNvPr id="96" name="Ligne">
            <a:extLst>
              <a:ext uri="{FF2B5EF4-FFF2-40B4-BE49-F238E27FC236}">
                <a16:creationId xmlns:a16="http://schemas.microsoft.com/office/drawing/2014/main" id="{0AA2B373-011D-9FE7-7B3F-2BE77E59EFD0}"/>
              </a:ext>
            </a:extLst>
          </p:cNvPr>
          <p:cNvSpPr/>
          <p:nvPr/>
        </p:nvSpPr>
        <p:spPr>
          <a:xfrm flipV="1">
            <a:off x="2059175" y="4429742"/>
            <a:ext cx="1" cy="1229623"/>
          </a:xfrm>
          <a:prstGeom prst="line">
            <a:avLst/>
          </a:prstGeom>
          <a:ln w="50800">
            <a:solidFill>
              <a:srgbClr val="F74AFF"/>
            </a:solidFill>
            <a:miter lim="400000"/>
          </a:ln>
        </p:spPr>
        <p:txBody>
          <a:bodyPr lIns="0" tIns="0" rIns="0" bIns="0"/>
          <a:lstStyle/>
          <a:p>
            <a:pPr algn="ctr"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dirty="0"/>
          </a:p>
        </p:txBody>
      </p:sp>
      <p:sp>
        <p:nvSpPr>
          <p:cNvPr id="97" name="0">
            <a:extLst>
              <a:ext uri="{FF2B5EF4-FFF2-40B4-BE49-F238E27FC236}">
                <a16:creationId xmlns:a16="http://schemas.microsoft.com/office/drawing/2014/main" id="{98A9E6CC-2859-46E5-B83B-618382F574D6}"/>
              </a:ext>
            </a:extLst>
          </p:cNvPr>
          <p:cNvSpPr txBox="1"/>
          <p:nvPr/>
        </p:nvSpPr>
        <p:spPr>
          <a:xfrm>
            <a:off x="2094093" y="4207979"/>
            <a:ext cx="1401025" cy="5180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584200">
              <a:defRPr sz="2700">
                <a:solidFill>
                  <a:srgbClr val="E458F7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nl-BE" dirty="0"/>
              <a:t>Section 1</a:t>
            </a:r>
            <a:endParaRPr dirty="0"/>
          </a:p>
        </p:txBody>
      </p:sp>
      <p:sp>
        <p:nvSpPr>
          <p:cNvPr id="99" name="ZoneTexte 98">
            <a:extLst>
              <a:ext uri="{FF2B5EF4-FFF2-40B4-BE49-F238E27FC236}">
                <a16:creationId xmlns:a16="http://schemas.microsoft.com/office/drawing/2014/main" id="{E04B6294-9C05-D985-4C83-AB3CD71B6639}"/>
              </a:ext>
            </a:extLst>
          </p:cNvPr>
          <p:cNvSpPr txBox="1"/>
          <p:nvPr/>
        </p:nvSpPr>
        <p:spPr>
          <a:xfrm>
            <a:off x="9068213" y="3821456"/>
            <a:ext cx="1083424" cy="4770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fr-BE" sz="2500" dirty="0" err="1">
                <a:solidFill>
                  <a:srgbClr val="808004"/>
                </a:solidFill>
                <a:latin typeface="Times New Roman" panose="02020603050405020304" pitchFamily="18" charset="0"/>
              </a:rPr>
              <a:t>s_curr</a:t>
            </a:r>
            <a:endParaRPr lang="fr-BE" sz="2500" dirty="0">
              <a:solidFill>
                <a:srgbClr val="808004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00" name="nb_chiffres">
            <a:extLst>
              <a:ext uri="{FF2B5EF4-FFF2-40B4-BE49-F238E27FC236}">
                <a16:creationId xmlns:a16="http://schemas.microsoft.com/office/drawing/2014/main" id="{D2F2E5A8-968B-A394-7EB1-FD0853F913B5}"/>
              </a:ext>
            </a:extLst>
          </p:cNvPr>
          <p:cNvSpPr txBox="1"/>
          <p:nvPr/>
        </p:nvSpPr>
        <p:spPr>
          <a:xfrm>
            <a:off x="10934833" y="4209260"/>
            <a:ext cx="1447511" cy="533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584200">
              <a:defRPr sz="2000">
                <a:solidFill>
                  <a:srgbClr val="F7960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nl-BE" sz="2800" dirty="0"/>
              <a:t>Section 6</a:t>
            </a:r>
            <a:endParaRPr sz="2800" dirty="0"/>
          </a:p>
        </p:txBody>
      </p:sp>
      <p:sp>
        <p:nvSpPr>
          <p:cNvPr id="101" name="Ligne">
            <a:extLst>
              <a:ext uri="{FF2B5EF4-FFF2-40B4-BE49-F238E27FC236}">
                <a16:creationId xmlns:a16="http://schemas.microsoft.com/office/drawing/2014/main" id="{4BDAC14E-5E04-1C2A-94F5-3D359B248062}"/>
              </a:ext>
            </a:extLst>
          </p:cNvPr>
          <p:cNvSpPr/>
          <p:nvPr/>
        </p:nvSpPr>
        <p:spPr>
          <a:xfrm flipV="1">
            <a:off x="10862312" y="4383564"/>
            <a:ext cx="1" cy="1229623"/>
          </a:xfrm>
          <a:prstGeom prst="line">
            <a:avLst/>
          </a:prstGeom>
          <a:ln w="50800">
            <a:solidFill>
              <a:srgbClr val="F79605"/>
            </a:solidFill>
            <a:miter lim="400000"/>
          </a:ln>
        </p:spPr>
        <p:txBody>
          <a:bodyPr lIns="0" tIns="0" rIns="0" bIns="0"/>
          <a:lstStyle/>
          <a:p>
            <a:pPr algn="ctr"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102" name="Ligne">
            <a:extLst>
              <a:ext uri="{FF2B5EF4-FFF2-40B4-BE49-F238E27FC236}">
                <a16:creationId xmlns:a16="http://schemas.microsoft.com/office/drawing/2014/main" id="{2C6DF0F8-C1FB-292A-1EA8-0F7FB2E03E16}"/>
              </a:ext>
            </a:extLst>
          </p:cNvPr>
          <p:cNvSpPr/>
          <p:nvPr/>
        </p:nvSpPr>
        <p:spPr>
          <a:xfrm flipV="1">
            <a:off x="2059175" y="7907011"/>
            <a:ext cx="7040240" cy="6861"/>
          </a:xfrm>
          <a:prstGeom prst="line">
            <a:avLst/>
          </a:prstGeom>
          <a:ln w="38100">
            <a:solidFill>
              <a:srgbClr val="2333FF"/>
            </a:solidFill>
            <a:miter lim="400000"/>
            <a:headEnd type="triangle"/>
            <a:tailEnd type="triangle"/>
          </a:ln>
        </p:spPr>
        <p:txBody>
          <a:bodyPr lIns="0" tIns="0" rIns="0" bIns="0"/>
          <a:lstStyle/>
          <a:p>
            <a:pPr algn="ctr"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103" name="Chiffres qui, joins aux chiffres de droite, forment un nombre premier">
            <a:extLst>
              <a:ext uri="{FF2B5EF4-FFF2-40B4-BE49-F238E27FC236}">
                <a16:creationId xmlns:a16="http://schemas.microsoft.com/office/drawing/2014/main" id="{B59911E7-07A6-8BF9-93C1-0DC2C2922739}"/>
              </a:ext>
            </a:extLst>
          </p:cNvPr>
          <p:cNvSpPr txBox="1"/>
          <p:nvPr/>
        </p:nvSpPr>
        <p:spPr>
          <a:xfrm>
            <a:off x="4665523" y="7863928"/>
            <a:ext cx="1978942" cy="1087477"/>
          </a:xfrm>
          <a:prstGeom prst="rect">
            <a:avLst/>
          </a:prstGeom>
          <a:noFill/>
          <a:ln w="12700">
            <a:noFill/>
            <a:miter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ctr">
              <a:defRPr>
                <a:solidFill>
                  <a:srgbClr val="2333FF"/>
                </a:solidFill>
              </a:defRPr>
            </a:lvl1pPr>
          </a:lstStyle>
          <a:p>
            <a:r>
              <a:rPr lang="nl-BE" dirty="0"/>
              <a:t>Already </a:t>
            </a:r>
          </a:p>
          <a:p>
            <a:r>
              <a:rPr lang="nl-BE" dirty="0"/>
              <a:t>discussed</a:t>
            </a:r>
            <a:endParaRPr dirty="0"/>
          </a:p>
        </p:txBody>
      </p:sp>
      <p:sp>
        <p:nvSpPr>
          <p:cNvPr id="104" name="Ligne">
            <a:extLst>
              <a:ext uri="{FF2B5EF4-FFF2-40B4-BE49-F238E27FC236}">
                <a16:creationId xmlns:a16="http://schemas.microsoft.com/office/drawing/2014/main" id="{9A7BE69E-2FBB-E4D5-7F1B-031F03B56954}"/>
              </a:ext>
            </a:extLst>
          </p:cNvPr>
          <p:cNvSpPr/>
          <p:nvPr/>
        </p:nvSpPr>
        <p:spPr>
          <a:xfrm flipV="1">
            <a:off x="9099416" y="7907012"/>
            <a:ext cx="1759948" cy="2854"/>
          </a:xfrm>
          <a:prstGeom prst="line">
            <a:avLst/>
          </a:prstGeom>
          <a:ln w="38100">
            <a:solidFill>
              <a:srgbClr val="288F00"/>
            </a:solidFill>
            <a:miter lim="400000"/>
            <a:headEnd type="triangle"/>
            <a:tailEnd type="triangle"/>
          </a:ln>
        </p:spPr>
        <p:txBody>
          <a:bodyPr lIns="0" tIns="0" rIns="0" bIns="0"/>
          <a:lstStyle/>
          <a:p>
            <a:pPr algn="ctr"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105" name="Chiffres qui, joins aux chiffres de droite, forment un nombre premier">
            <a:extLst>
              <a:ext uri="{FF2B5EF4-FFF2-40B4-BE49-F238E27FC236}">
                <a16:creationId xmlns:a16="http://schemas.microsoft.com/office/drawing/2014/main" id="{224D87C6-FDE9-68B6-3F2A-3EBB99848818}"/>
              </a:ext>
            </a:extLst>
          </p:cNvPr>
          <p:cNvSpPr txBox="1"/>
          <p:nvPr/>
        </p:nvSpPr>
        <p:spPr>
          <a:xfrm>
            <a:off x="9099415" y="7903006"/>
            <a:ext cx="1787026" cy="1087477"/>
          </a:xfrm>
          <a:prstGeom prst="rect">
            <a:avLst/>
          </a:prstGeom>
          <a:noFill/>
          <a:ln w="12700">
            <a:noFill/>
            <a:miter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ctr">
              <a:defRPr>
                <a:solidFill>
                  <a:srgbClr val="2333FF"/>
                </a:solidFill>
              </a:defRPr>
            </a:lvl1pPr>
          </a:lstStyle>
          <a:p>
            <a:r>
              <a:rPr lang="nl-BE" dirty="0">
                <a:solidFill>
                  <a:srgbClr val="288F00"/>
                </a:solidFill>
              </a:rPr>
              <a:t>To be </a:t>
            </a:r>
          </a:p>
          <a:p>
            <a:r>
              <a:rPr lang="nl-BE" dirty="0">
                <a:solidFill>
                  <a:srgbClr val="288F00"/>
                </a:solidFill>
              </a:rPr>
              <a:t>discussed</a:t>
            </a:r>
            <a:endParaRPr dirty="0">
              <a:solidFill>
                <a:srgbClr val="288F00"/>
              </a:solidFill>
            </a:endParaRPr>
          </a:p>
        </p:txBody>
      </p:sp>
      <p:sp>
        <p:nvSpPr>
          <p:cNvPr id="108" name="ZoneTexte 107">
            <a:extLst>
              <a:ext uri="{FF2B5EF4-FFF2-40B4-BE49-F238E27FC236}">
                <a16:creationId xmlns:a16="http://schemas.microsoft.com/office/drawing/2014/main" id="{A248479D-20BE-598F-234F-D0567FF46479}"/>
              </a:ext>
            </a:extLst>
          </p:cNvPr>
          <p:cNvSpPr txBox="1"/>
          <p:nvPr/>
        </p:nvSpPr>
        <p:spPr>
          <a:xfrm>
            <a:off x="9479372" y="4866797"/>
            <a:ext cx="1062791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2000" dirty="0">
                <a:solidFill>
                  <a:schemeClr val="tx1"/>
                </a:solidFill>
              </a:rPr>
              <a:t>Section 5</a:t>
            </a:r>
            <a:endParaRPr kumimoji="0" lang="fr-FR" sz="2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Times New Roman"/>
            </a:endParaRPr>
          </a:p>
        </p:txBody>
      </p:sp>
      <p:sp>
        <p:nvSpPr>
          <p:cNvPr id="109" name="Ligne">
            <a:extLst>
              <a:ext uri="{FF2B5EF4-FFF2-40B4-BE49-F238E27FC236}">
                <a16:creationId xmlns:a16="http://schemas.microsoft.com/office/drawing/2014/main" id="{266FE68C-62B7-6B88-07D5-0385F800389E}"/>
              </a:ext>
            </a:extLst>
          </p:cNvPr>
          <p:cNvSpPr/>
          <p:nvPr/>
        </p:nvSpPr>
        <p:spPr>
          <a:xfrm flipV="1">
            <a:off x="2094093" y="2161099"/>
            <a:ext cx="8813030" cy="11303"/>
          </a:xfrm>
          <a:prstGeom prst="line">
            <a:avLst/>
          </a:prstGeom>
          <a:ln w="38100">
            <a:solidFill>
              <a:srgbClr val="0096FF"/>
            </a:solidFill>
            <a:miter lim="400000"/>
            <a:headEnd type="triangle"/>
            <a:tailEnd type="triangle"/>
          </a:ln>
        </p:spPr>
        <p:txBody>
          <a:bodyPr lIns="0" tIns="0" rIns="0" bIns="0"/>
          <a:lstStyle/>
          <a:p>
            <a:pPr algn="ctr"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110" name="Chiffres qui, joins aux chiffres de droite, forment un nombre premier">
            <a:extLst>
              <a:ext uri="{FF2B5EF4-FFF2-40B4-BE49-F238E27FC236}">
                <a16:creationId xmlns:a16="http://schemas.microsoft.com/office/drawing/2014/main" id="{6D73A6A9-0A8E-89E1-3D11-AF2FBACF7421}"/>
              </a:ext>
            </a:extLst>
          </p:cNvPr>
          <p:cNvSpPr txBox="1"/>
          <p:nvPr/>
        </p:nvSpPr>
        <p:spPr>
          <a:xfrm>
            <a:off x="5210076" y="1585120"/>
            <a:ext cx="2409481" cy="595035"/>
          </a:xfrm>
          <a:prstGeom prst="rect">
            <a:avLst/>
          </a:prstGeom>
          <a:noFill/>
          <a:ln w="12700">
            <a:noFill/>
            <a:miter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ctr">
              <a:defRPr>
                <a:solidFill>
                  <a:srgbClr val="2333FF"/>
                </a:solidFill>
              </a:defRPr>
            </a:lvl1pPr>
          </a:lstStyle>
          <a:p>
            <a:r>
              <a:rPr lang="nl-BE" dirty="0">
                <a:solidFill>
                  <a:srgbClr val="0096FF"/>
                </a:solidFill>
              </a:rPr>
              <a:t>Not modified</a:t>
            </a:r>
            <a:endParaRPr dirty="0">
              <a:solidFill>
                <a:srgbClr val="0096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1" name="Ligne">
            <a:extLst>
              <a:ext uri="{FF2B5EF4-FFF2-40B4-BE49-F238E27FC236}">
                <a16:creationId xmlns:a16="http://schemas.microsoft.com/office/drawing/2014/main" id="{05097432-B16B-068B-B351-CF80B53E3798}"/>
              </a:ext>
            </a:extLst>
          </p:cNvPr>
          <p:cNvSpPr/>
          <p:nvPr/>
        </p:nvSpPr>
        <p:spPr>
          <a:xfrm flipH="1" flipV="1">
            <a:off x="9099414" y="3862765"/>
            <a:ext cx="1" cy="1986506"/>
          </a:xfrm>
          <a:prstGeom prst="line">
            <a:avLst/>
          </a:prstGeom>
          <a:ln w="50800">
            <a:solidFill>
              <a:srgbClr val="FF2600"/>
            </a:solidFill>
            <a:miter lim="400000"/>
          </a:ln>
        </p:spPr>
        <p:txBody>
          <a:bodyPr lIns="0" tIns="0" rIns="0" bIns="0"/>
          <a:lstStyle/>
          <a:p>
            <a:pPr algn="ctr"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4" name="Rectangle aux angles arrondis">
            <a:extLst>
              <a:ext uri="{FF2B5EF4-FFF2-40B4-BE49-F238E27FC236}">
                <a16:creationId xmlns:a16="http://schemas.microsoft.com/office/drawing/2014/main" id="{22E6AE16-93E5-97F4-1C21-7300F30BBFBB}"/>
              </a:ext>
            </a:extLst>
          </p:cNvPr>
          <p:cNvSpPr/>
          <p:nvPr/>
        </p:nvSpPr>
        <p:spPr>
          <a:xfrm>
            <a:off x="10953161" y="6460959"/>
            <a:ext cx="1575381" cy="2618354"/>
          </a:xfrm>
          <a:prstGeom prst="roundRect">
            <a:avLst>
              <a:gd name="adj" fmla="val 12092"/>
            </a:avLst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  <a:endParaRPr/>
          </a:p>
        </p:txBody>
      </p:sp>
      <p:sp>
        <p:nvSpPr>
          <p:cNvPr id="5" name="Légende:…">
            <a:extLst>
              <a:ext uri="{FF2B5EF4-FFF2-40B4-BE49-F238E27FC236}">
                <a16:creationId xmlns:a16="http://schemas.microsoft.com/office/drawing/2014/main" id="{8D770E56-A007-6BC7-10A1-E23AEC56A6CD}"/>
              </a:ext>
            </a:extLst>
          </p:cNvPr>
          <p:cNvSpPr txBox="1"/>
          <p:nvPr/>
        </p:nvSpPr>
        <p:spPr>
          <a:xfrm>
            <a:off x="11098410" y="6426178"/>
            <a:ext cx="1259960" cy="26879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2400"/>
            </a:pPr>
            <a:r>
              <a:rPr lang="nl-BE" dirty="0"/>
              <a:t>Legend :</a:t>
            </a:r>
            <a:endParaRPr dirty="0"/>
          </a:p>
          <a:p>
            <a:pPr lvl="1" algn="l">
              <a:defRPr sz="2400">
                <a:solidFill>
                  <a:srgbClr val="A9A9A9"/>
                </a:solidFill>
              </a:defRPr>
            </a:pPr>
            <a:r>
              <a:rPr dirty="0"/>
              <a:t>R</a:t>
            </a:r>
            <a:r>
              <a:rPr lang="nl-BE" dirty="0"/>
              <a:t>u</a:t>
            </a:r>
            <a:r>
              <a:rPr dirty="0"/>
              <a:t>le 1</a:t>
            </a:r>
          </a:p>
          <a:p>
            <a:pPr lvl="1" algn="l">
              <a:defRPr sz="2400"/>
            </a:pPr>
            <a:r>
              <a:rPr dirty="0">
                <a:solidFill>
                  <a:srgbClr val="FF9300"/>
                </a:solidFill>
              </a:rPr>
              <a:t>R</a:t>
            </a:r>
            <a:r>
              <a:rPr lang="nl-BE" dirty="0">
                <a:solidFill>
                  <a:srgbClr val="FF9300"/>
                </a:solidFill>
              </a:rPr>
              <a:t>u</a:t>
            </a:r>
            <a:r>
              <a:rPr dirty="0">
                <a:solidFill>
                  <a:srgbClr val="FF40FF"/>
                </a:solidFill>
              </a:rPr>
              <a:t>le</a:t>
            </a:r>
            <a:r>
              <a:rPr dirty="0"/>
              <a:t> </a:t>
            </a:r>
            <a:r>
              <a:rPr dirty="0">
                <a:solidFill>
                  <a:srgbClr val="941751"/>
                </a:solidFill>
              </a:rPr>
              <a:t>2</a:t>
            </a:r>
          </a:p>
          <a:p>
            <a:pPr lvl="1" algn="l">
              <a:defRPr sz="2400">
                <a:solidFill>
                  <a:srgbClr val="FF2600"/>
                </a:solidFill>
              </a:defRPr>
            </a:pPr>
            <a:r>
              <a:rPr dirty="0"/>
              <a:t>R</a:t>
            </a:r>
            <a:r>
              <a:rPr lang="nl-BE" dirty="0"/>
              <a:t>u</a:t>
            </a:r>
            <a:r>
              <a:rPr dirty="0"/>
              <a:t>le 3</a:t>
            </a:r>
          </a:p>
          <a:p>
            <a:pPr lvl="1" algn="l">
              <a:defRPr sz="2400">
                <a:solidFill>
                  <a:srgbClr val="929000"/>
                </a:solidFill>
              </a:defRPr>
            </a:pPr>
            <a:r>
              <a:rPr dirty="0"/>
              <a:t>R</a:t>
            </a:r>
            <a:r>
              <a:rPr lang="nl-BE" dirty="0"/>
              <a:t>u</a:t>
            </a:r>
            <a:r>
              <a:rPr dirty="0"/>
              <a:t>le 4</a:t>
            </a:r>
          </a:p>
          <a:p>
            <a:pPr lvl="1" algn="l">
              <a:defRPr sz="2400">
                <a:solidFill>
                  <a:srgbClr val="0433FF"/>
                </a:solidFill>
              </a:defRPr>
            </a:pPr>
            <a:r>
              <a:rPr dirty="0"/>
              <a:t>R</a:t>
            </a:r>
            <a:r>
              <a:rPr lang="nl-BE" dirty="0"/>
              <a:t>u</a:t>
            </a:r>
            <a:r>
              <a:rPr dirty="0"/>
              <a:t>le 5</a:t>
            </a:r>
          </a:p>
          <a:p>
            <a:pPr lvl="1" algn="l">
              <a:defRPr sz="2400">
                <a:solidFill>
                  <a:srgbClr val="008F00"/>
                </a:solidFill>
              </a:defRPr>
            </a:pPr>
            <a:r>
              <a:rPr dirty="0"/>
              <a:t>R</a:t>
            </a:r>
            <a:r>
              <a:rPr lang="nl-BE" dirty="0"/>
              <a:t>u</a:t>
            </a:r>
            <a:r>
              <a:rPr dirty="0"/>
              <a:t>le 6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EAAEB65-3938-42C1-98BF-0148F77E5180}"/>
              </a:ext>
            </a:extLst>
          </p:cNvPr>
          <p:cNvSpPr txBox="1"/>
          <p:nvPr/>
        </p:nvSpPr>
        <p:spPr>
          <a:xfrm>
            <a:off x="2440496" y="2742609"/>
            <a:ext cx="2451561" cy="10874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3200" b="0" i="0" u="none" strike="noStrike" cap="none" spc="0" normalizeH="0" baseline="0" dirty="0" err="1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Times New Roman"/>
              </a:rPr>
              <a:t>From</a:t>
            </a:r>
            <a:r>
              <a:rPr kumimoji="0" lang="fr-FR" sz="3200" b="0" i="0" u="none" strike="noStrike" cap="none" spc="0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Times New Roman"/>
              </a:rPr>
              <a:t> the GLI to the code</a:t>
            </a:r>
          </a:p>
        </p:txBody>
      </p:sp>
    </p:spTree>
    <p:extLst>
      <p:ext uri="{BB962C8B-B14F-4D97-AF65-F5344CB8AC3E}">
        <p14:creationId xmlns:p14="http://schemas.microsoft.com/office/powerpoint/2010/main" val="26091567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0156E-6 1.61458E-6 L 0.13233 -0.0022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16" y="-11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5313E-6 8.33333E-7 L 0.08594 -0.0003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7" y="-1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02"/>
                                        </p:tgtEl>
                                      </p:cBhvr>
                                      <p:by x="125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42 0.00113 L 0.05883 0.0011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13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04"/>
                                        </p:tgtEl>
                                      </p:cBhvr>
                                      <p:by x="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8438E-6 -2.39583E-6 L 0.06495 -0.0008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7" y="-49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4" presetID="1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30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26" dur="3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6875E-6 -4.11458E-6 L 0.13562 0.00603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5" y="2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99" grpId="0"/>
      <p:bldP spid="102" grpId="0" animBg="1"/>
      <p:bldP spid="102" grpId="1" animBg="1"/>
      <p:bldP spid="103" grpId="0"/>
      <p:bldP spid="104" grpId="0" animBg="1"/>
      <p:bldP spid="104" grpId="1" animBg="1"/>
      <p:bldP spid="105" grpId="0"/>
      <p:bldP spid="108" grpId="0"/>
      <p:bldP spid="11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E2E92F-4F31-3AC8-F476-FEB1600DA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250" y="418273"/>
            <a:ext cx="12052300" cy="1346200"/>
          </a:xfrm>
        </p:spPr>
        <p:txBody>
          <a:bodyPr>
            <a:noAutofit/>
          </a:bodyPr>
          <a:lstStyle/>
          <a:p>
            <a:r>
              <a:rPr lang="fr-FR" sz="7200" dirty="0"/>
              <a:t>Our </a:t>
            </a:r>
            <a:r>
              <a:rPr lang="fr-FR" sz="7200" dirty="0" err="1"/>
              <a:t>Research</a:t>
            </a:r>
            <a:endParaRPr lang="fr-FR" sz="7200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3A916187-0BFF-6A18-446C-0F26A7E8DBB8}"/>
              </a:ext>
            </a:extLst>
          </p:cNvPr>
          <p:cNvSpPr txBox="1">
            <a:spLocks/>
          </p:cNvSpPr>
          <p:nvPr/>
        </p:nvSpPr>
        <p:spPr>
          <a:xfrm>
            <a:off x="476254" y="9156696"/>
            <a:ext cx="12052292" cy="458779"/>
          </a:xfrm>
          <a:prstGeom prst="rect">
            <a:avLst/>
          </a:prstGeom>
          <a:solidFill>
            <a:srgbClr val="2D3359"/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 fontScale="32500" lnSpcReduction="20000"/>
          </a:bodyPr>
          <a:lstStyle>
            <a:lvl1pPr marL="0" marR="0" indent="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solidFill>
                  <a:srgbClr val="EEA76F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1pPr>
            <a:lvl2pPr marL="0" marR="0" indent="22860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solidFill>
                  <a:srgbClr val="EEA76F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2pPr>
            <a:lvl3pPr marL="0" marR="0" indent="45720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solidFill>
                  <a:srgbClr val="EEA76F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3pPr>
            <a:lvl4pPr marL="0" marR="0" indent="68580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solidFill>
                  <a:srgbClr val="EEA76F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4pPr>
            <a:lvl5pPr marL="0" marR="0" indent="91440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solidFill>
                  <a:srgbClr val="EEA76F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5pPr>
            <a:lvl6pPr marL="0" marR="0" indent="114300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solidFill>
                  <a:srgbClr val="EEA76F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6pPr>
            <a:lvl7pPr marL="0" marR="0" indent="137160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solidFill>
                  <a:srgbClr val="EEA76F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7pPr>
            <a:lvl8pPr marL="0" marR="0" indent="160020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solidFill>
                  <a:srgbClr val="EEA76F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8pPr>
            <a:lvl9pPr marL="0" marR="0" indent="182880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solidFill>
                  <a:srgbClr val="EEA76F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9pPr>
          </a:lstStyle>
          <a:p>
            <a:pPr hangingPunct="1"/>
            <a:r>
              <a:rPr lang="fr-FR" dirty="0"/>
              <a:t>The </a:t>
            </a:r>
            <a:r>
              <a:rPr lang="fr-FR" dirty="0" err="1"/>
              <a:t>Graphical</a:t>
            </a:r>
            <a:r>
              <a:rPr lang="fr-FR" dirty="0"/>
              <a:t> Loop Invariant – Géraldine Brieven (</a:t>
            </a:r>
            <a:r>
              <a:rPr lang="fr-FR" dirty="0" err="1"/>
              <a:t>gbrieven@uliege.be</a:t>
            </a:r>
            <a:r>
              <a:rPr lang="fr-FR" dirty="0"/>
              <a:t>) </a:t>
            </a:r>
          </a:p>
        </p:txBody>
      </p:sp>
      <p:sp>
        <p:nvSpPr>
          <p:cNvPr id="6" name="Espace réservé du numéro de diapositive 3">
            <a:extLst>
              <a:ext uri="{FF2B5EF4-FFF2-40B4-BE49-F238E27FC236}">
                <a16:creationId xmlns:a16="http://schemas.microsoft.com/office/drawing/2014/main" id="{8444EEC9-5972-F499-80BF-9645711354FA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2185642" y="9206792"/>
            <a:ext cx="342900" cy="358589"/>
          </a:xfrm>
        </p:spPr>
        <p:txBody>
          <a:bodyPr>
            <a:normAutofit lnSpcReduction="10000"/>
          </a:bodyPr>
          <a:lstStyle/>
          <a:p>
            <a:fld id="{86CB4B4D-7CA3-9044-876B-883B54F8677D}" type="slidenum">
              <a:rPr lang="fr-BE" smtClean="0"/>
              <a:t>29</a:t>
            </a:fld>
            <a:endParaRPr lang="fr-BE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FC08BAFC-A45E-CBFD-E1D6-42B37400BAFC}"/>
              </a:ext>
            </a:extLst>
          </p:cNvPr>
          <p:cNvCxnSpPr/>
          <p:nvPr/>
        </p:nvCxnSpPr>
        <p:spPr>
          <a:xfrm>
            <a:off x="6502400" y="2286002"/>
            <a:ext cx="0" cy="6580414"/>
          </a:xfrm>
          <a:prstGeom prst="line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7211D9D0-277C-ED48-4938-51B18C48AF36}"/>
              </a:ext>
            </a:extLst>
          </p:cNvPr>
          <p:cNvSpPr txBox="1"/>
          <p:nvPr/>
        </p:nvSpPr>
        <p:spPr>
          <a:xfrm>
            <a:off x="6623407" y="2183266"/>
            <a:ext cx="4550926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dirty="0" err="1"/>
              <a:t>Contribute</a:t>
            </a:r>
            <a:r>
              <a:rPr lang="fr-FR" dirty="0"/>
              <a:t> to </a:t>
            </a:r>
            <a:r>
              <a:rPr lang="fr-FR" dirty="0" err="1"/>
              <a:t>our</a:t>
            </a:r>
            <a:r>
              <a:rPr lang="fr-FR" dirty="0"/>
              <a:t> </a:t>
            </a:r>
            <a:r>
              <a:rPr lang="fr-FR" dirty="0" err="1"/>
              <a:t>research</a:t>
            </a:r>
            <a:r>
              <a:rPr lang="fr-FR" dirty="0"/>
              <a:t> </a:t>
            </a: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i="1" dirty="0"/>
              <a:t>(</a:t>
            </a:r>
            <a:r>
              <a:rPr lang="fr-FR" i="1" dirty="0" err="1"/>
              <a:t>survey</a:t>
            </a:r>
            <a:r>
              <a:rPr lang="fr-FR" i="1" dirty="0"/>
              <a:t> for CS1 </a:t>
            </a:r>
            <a:r>
              <a:rPr lang="fr-FR" i="1" dirty="0" err="1"/>
              <a:t>teachers</a:t>
            </a:r>
            <a:r>
              <a:rPr lang="fr-FR" i="1" dirty="0"/>
              <a:t>) </a:t>
            </a: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i="1" dirty="0"/>
              <a:t>(It </a:t>
            </a:r>
            <a:r>
              <a:rPr lang="fr-FR" i="1" dirty="0" err="1"/>
              <a:t>takes</a:t>
            </a:r>
            <a:r>
              <a:rPr lang="fr-FR" i="1" dirty="0"/>
              <a:t> 10min to </a:t>
            </a:r>
            <a:r>
              <a:rPr lang="fr-FR" i="1" dirty="0" err="1"/>
              <a:t>fill</a:t>
            </a:r>
            <a:r>
              <a:rPr lang="fr-FR" i="1" dirty="0"/>
              <a:t> in </a:t>
            </a:r>
            <a:r>
              <a:rPr lang="fr-FR" i="1" dirty="0">
                <a:sym typeface="Wingdings" pitchFamily="2" charset="2"/>
              </a:rPr>
              <a:t></a:t>
            </a:r>
            <a:r>
              <a:rPr lang="fr-FR" i="1" dirty="0"/>
              <a:t>)</a:t>
            </a:r>
            <a:endParaRPr kumimoji="0" lang="fr-FR" sz="3200" b="0" i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Times New Roman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3BDC0A10-38D1-A825-B2B0-D27534856423}"/>
              </a:ext>
            </a:extLst>
          </p:cNvPr>
          <p:cNvSpPr txBox="1"/>
          <p:nvPr/>
        </p:nvSpPr>
        <p:spPr>
          <a:xfrm>
            <a:off x="476250" y="2273276"/>
            <a:ext cx="3021661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dirty="0" err="1"/>
              <a:t>Visit</a:t>
            </a:r>
            <a:r>
              <a:rPr lang="fr-FR" dirty="0"/>
              <a:t> </a:t>
            </a:r>
            <a:r>
              <a:rPr lang="fr-FR" dirty="0" err="1"/>
              <a:t>our</a:t>
            </a:r>
            <a:r>
              <a:rPr lang="fr-FR" dirty="0"/>
              <a:t> </a:t>
            </a:r>
            <a:r>
              <a:rPr lang="fr-FR" dirty="0" err="1"/>
              <a:t>research</a:t>
            </a:r>
            <a:endParaRPr kumimoji="0" lang="fr-FR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Times New Roman"/>
            </a:endParaRP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E1718D4A-CE59-A43E-EECC-A85BBF0745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257" y="4132943"/>
            <a:ext cx="3771900" cy="3721100"/>
          </a:xfrm>
          <a:prstGeom prst="rect">
            <a:avLst/>
          </a:prstGeom>
        </p:spPr>
      </p:pic>
      <p:pic>
        <p:nvPicPr>
          <p:cNvPr id="21" name="Image 20" descr="Une image contenant texte, capture d’écran, Police, cercle&#10;&#10;Le contenu généré par l’IA peut être incorrect.">
            <a:extLst>
              <a:ext uri="{FF2B5EF4-FFF2-40B4-BE49-F238E27FC236}">
                <a16:creationId xmlns:a16="http://schemas.microsoft.com/office/drawing/2014/main" id="{9EE0CB63-E88E-61B0-8228-CE3A2B2E5F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82" t="36238" r="25887" b="14393"/>
          <a:stretch/>
        </p:blipFill>
        <p:spPr>
          <a:xfrm>
            <a:off x="7437680" y="4181980"/>
            <a:ext cx="3609559" cy="3672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9587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6BE59423-5CE6-CB53-86FC-A795F53A58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9627758-3FEC-80D7-907C-0F5E7C95A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250" y="418273"/>
            <a:ext cx="12052300" cy="1346200"/>
          </a:xfrm>
        </p:spPr>
        <p:txBody>
          <a:bodyPr>
            <a:noAutofit/>
          </a:bodyPr>
          <a:lstStyle/>
          <a:p>
            <a:r>
              <a:rPr lang="fr-FR" sz="5400" dirty="0" err="1"/>
              <a:t>Level</a:t>
            </a:r>
            <a:r>
              <a:rPr lang="fr-FR" sz="5400" dirty="0"/>
              <a:t> of abstraction </a:t>
            </a:r>
            <a:r>
              <a:rPr lang="fr-FR" sz="5400" dirty="0" err="1"/>
              <a:t>where</a:t>
            </a:r>
            <a:r>
              <a:rPr lang="fr-FR" sz="5400" dirty="0"/>
              <a:t> the GLI stands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579EED65-652B-776A-E44A-1E87A2863E5C}"/>
              </a:ext>
            </a:extLst>
          </p:cNvPr>
          <p:cNvSpPr txBox="1">
            <a:spLocks/>
          </p:cNvSpPr>
          <p:nvPr/>
        </p:nvSpPr>
        <p:spPr>
          <a:xfrm>
            <a:off x="476250" y="9156698"/>
            <a:ext cx="12052292" cy="458779"/>
          </a:xfrm>
          <a:prstGeom prst="rect">
            <a:avLst/>
          </a:prstGeom>
          <a:solidFill>
            <a:srgbClr val="2D3359"/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 fontScale="32500" lnSpcReduction="20000"/>
          </a:bodyPr>
          <a:lstStyle>
            <a:lvl1pPr marL="0" marR="0" indent="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solidFill>
                  <a:srgbClr val="EEA76F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1pPr>
            <a:lvl2pPr marL="0" marR="0" indent="22860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solidFill>
                  <a:srgbClr val="EEA76F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2pPr>
            <a:lvl3pPr marL="0" marR="0" indent="45720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solidFill>
                  <a:srgbClr val="EEA76F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3pPr>
            <a:lvl4pPr marL="0" marR="0" indent="68580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solidFill>
                  <a:srgbClr val="EEA76F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4pPr>
            <a:lvl5pPr marL="0" marR="0" indent="91440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solidFill>
                  <a:srgbClr val="EEA76F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5pPr>
            <a:lvl6pPr marL="0" marR="0" indent="114300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solidFill>
                  <a:srgbClr val="EEA76F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6pPr>
            <a:lvl7pPr marL="0" marR="0" indent="137160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solidFill>
                  <a:srgbClr val="EEA76F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7pPr>
            <a:lvl8pPr marL="0" marR="0" indent="160020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solidFill>
                  <a:srgbClr val="EEA76F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8pPr>
            <a:lvl9pPr marL="0" marR="0" indent="182880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solidFill>
                  <a:srgbClr val="EEA76F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9pPr>
          </a:lstStyle>
          <a:p>
            <a:pPr hangingPunct="1"/>
            <a:r>
              <a:rPr lang="fr-FR" dirty="0"/>
              <a:t>The </a:t>
            </a:r>
            <a:r>
              <a:rPr lang="fr-FR" dirty="0" err="1"/>
              <a:t>Graphical</a:t>
            </a:r>
            <a:r>
              <a:rPr lang="fr-FR" dirty="0"/>
              <a:t> Loop Invariant – Géraldine Brieven (</a:t>
            </a:r>
            <a:r>
              <a:rPr lang="fr-FR" dirty="0" err="1"/>
              <a:t>gbrieven@uliege.be</a:t>
            </a:r>
            <a:r>
              <a:rPr lang="fr-FR" dirty="0"/>
              <a:t>) </a:t>
            </a:r>
          </a:p>
        </p:txBody>
      </p:sp>
      <p:sp>
        <p:nvSpPr>
          <p:cNvPr id="12" name="Espace réservé du numéro de diapositive 2">
            <a:extLst>
              <a:ext uri="{FF2B5EF4-FFF2-40B4-BE49-F238E27FC236}">
                <a16:creationId xmlns:a16="http://schemas.microsoft.com/office/drawing/2014/main" id="{0A03B394-5BDC-CFDF-B00E-B13031D1651A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2202160" y="9212580"/>
            <a:ext cx="342900" cy="358589"/>
          </a:xfrm>
        </p:spPr>
        <p:txBody>
          <a:bodyPr>
            <a:normAutofit lnSpcReduction="10000"/>
          </a:bodyPr>
          <a:lstStyle/>
          <a:p>
            <a:fld id="{86CB4B4D-7CA3-9044-876B-883B54F8677D}" type="slidenum">
              <a:rPr lang="fr-BE" smtClean="0"/>
              <a:t>3</a:t>
            </a:fld>
            <a:endParaRPr lang="fr-BE" dirty="0"/>
          </a:p>
        </p:txBody>
      </p:sp>
      <p:pic>
        <p:nvPicPr>
          <p:cNvPr id="4" name="Image 3" descr="Une image contenant capture d’écran, texte, diagramme, ligne&#10;&#10;Le contenu généré par l’IA peut être incorrect.">
            <a:extLst>
              <a:ext uri="{FF2B5EF4-FFF2-40B4-BE49-F238E27FC236}">
                <a16:creationId xmlns:a16="http://schemas.microsoft.com/office/drawing/2014/main" id="{1277849E-FAC6-C479-9BFB-444901A003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502" y="1972963"/>
            <a:ext cx="10849788" cy="695422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3BCF5F7-1260-A80D-AE9E-A72F45D6F8DD}"/>
              </a:ext>
            </a:extLst>
          </p:cNvPr>
          <p:cNvSpPr/>
          <p:nvPr/>
        </p:nvSpPr>
        <p:spPr>
          <a:xfrm>
            <a:off x="2302936" y="3703065"/>
            <a:ext cx="8906934" cy="1368000"/>
          </a:xfrm>
          <a:prstGeom prst="rect">
            <a:avLst/>
          </a:prstGeom>
          <a:noFill/>
          <a:ln w="76200" cap="flat">
            <a:solidFill>
              <a:srgbClr val="FF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cxnSp>
        <p:nvCxnSpPr>
          <p:cNvPr id="11" name="Connecteur en angle 10">
            <a:extLst>
              <a:ext uri="{FF2B5EF4-FFF2-40B4-BE49-F238E27FC236}">
                <a16:creationId xmlns:a16="http://schemas.microsoft.com/office/drawing/2014/main" id="{46F34B80-2221-03AB-8C75-0DF00F7321FD}"/>
              </a:ext>
            </a:extLst>
          </p:cNvPr>
          <p:cNvCxnSpPr>
            <a:cxnSpLocks/>
          </p:cNvCxnSpPr>
          <p:nvPr/>
        </p:nvCxnSpPr>
        <p:spPr>
          <a:xfrm flipV="1">
            <a:off x="7669161" y="4424516"/>
            <a:ext cx="3657600" cy="3229326"/>
          </a:xfrm>
          <a:prstGeom prst="bentConnector3">
            <a:avLst>
              <a:gd name="adj1" fmla="val 118952"/>
            </a:avLst>
          </a:prstGeom>
          <a:noFill/>
          <a:ln w="38100" cap="flat">
            <a:solidFill>
              <a:schemeClr val="bg1">
                <a:lumMod val="6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5" name="ZoneTexte 14">
            <a:extLst>
              <a:ext uri="{FF2B5EF4-FFF2-40B4-BE49-F238E27FC236}">
                <a16:creationId xmlns:a16="http://schemas.microsoft.com/office/drawing/2014/main" id="{50ABD34B-28BA-D947-422C-1C18B9CD7C30}"/>
              </a:ext>
            </a:extLst>
          </p:cNvPr>
          <p:cNvSpPr txBox="1"/>
          <p:nvPr/>
        </p:nvSpPr>
        <p:spPr>
          <a:xfrm rot="5400000">
            <a:off x="10323931" y="5596711"/>
            <a:ext cx="3508974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2400" dirty="0">
                <a:solidFill>
                  <a:srgbClr val="A6A6A6"/>
                </a:solidFill>
              </a:rPr>
              <a:t>(</a:t>
            </a:r>
            <a:r>
              <a:rPr lang="fr-FR" sz="2400" dirty="0" err="1">
                <a:solidFill>
                  <a:srgbClr val="A6A6A6"/>
                </a:solidFill>
              </a:rPr>
              <a:t>Graphical</a:t>
            </a:r>
            <a:r>
              <a:rPr lang="fr-FR" sz="2400" dirty="0">
                <a:solidFill>
                  <a:srgbClr val="A6A6A6"/>
                </a:solidFill>
              </a:rPr>
              <a:t>) Loop Invariant 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spc="0" normalizeH="0" baseline="0" dirty="0">
                <a:ln>
                  <a:noFill/>
                </a:ln>
                <a:solidFill>
                  <a:srgbClr val="A6A6A6"/>
                </a:solidFill>
                <a:effectLst/>
                <a:uFillTx/>
                <a:latin typeface="+mj-lt"/>
                <a:ea typeface="+mj-ea"/>
                <a:cs typeface="+mj-cs"/>
                <a:sym typeface="Times New Roman"/>
              </a:rPr>
              <a:t>For code </a:t>
            </a:r>
            <a:r>
              <a:rPr kumimoji="0" lang="fr-FR" sz="2400" b="0" i="0" u="none" strike="noStrike" cap="none" spc="0" normalizeH="0" baseline="0" dirty="0" err="1">
                <a:ln>
                  <a:noFill/>
                </a:ln>
                <a:solidFill>
                  <a:srgbClr val="A6A6A6"/>
                </a:solidFill>
                <a:effectLst/>
                <a:uFillTx/>
                <a:latin typeface="+mj-lt"/>
                <a:ea typeface="+mj-ea"/>
                <a:cs typeface="+mj-cs"/>
                <a:sym typeface="Times New Roman"/>
              </a:rPr>
              <a:t>verification</a:t>
            </a:r>
            <a:endParaRPr kumimoji="0" lang="fr-FR" sz="2400" b="0" i="0" u="none" strike="noStrike" cap="none" spc="0" normalizeH="0" baseline="0" dirty="0">
              <a:ln>
                <a:noFill/>
              </a:ln>
              <a:solidFill>
                <a:srgbClr val="A6A6A6"/>
              </a:solidFill>
              <a:effectLst/>
              <a:uFillTx/>
              <a:latin typeface="+mj-lt"/>
              <a:ea typeface="+mj-ea"/>
              <a:cs typeface="+mj-cs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256751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BED1CB6F-DFBE-7D76-4521-490855B070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71F3B16-1AF1-2C65-A420-95CEAD12E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250" y="418273"/>
            <a:ext cx="12052300" cy="1346200"/>
          </a:xfrm>
        </p:spPr>
        <p:txBody>
          <a:bodyPr>
            <a:normAutofit fontScale="90000"/>
          </a:bodyPr>
          <a:lstStyle/>
          <a:p>
            <a:r>
              <a:rPr lang="fr-FR" dirty="0"/>
              <a:t>Preliminary </a:t>
            </a:r>
            <a:r>
              <a:rPr lang="fr-FR" dirty="0" err="1"/>
              <a:t>Results</a:t>
            </a:r>
            <a:r>
              <a:rPr lang="fr-FR" dirty="0"/>
              <a:t>: General</a:t>
            </a: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616246F0-7536-0769-AC91-A125748BA76E}"/>
              </a:ext>
            </a:extLst>
          </p:cNvPr>
          <p:cNvSpPr txBox="1">
            <a:spLocks/>
          </p:cNvSpPr>
          <p:nvPr/>
        </p:nvSpPr>
        <p:spPr>
          <a:xfrm>
            <a:off x="476250" y="9156698"/>
            <a:ext cx="12052292" cy="458779"/>
          </a:xfrm>
          <a:prstGeom prst="rect">
            <a:avLst/>
          </a:prstGeom>
          <a:solidFill>
            <a:srgbClr val="2D3359"/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 fontScale="32500" lnSpcReduction="20000"/>
          </a:bodyPr>
          <a:lstStyle>
            <a:lvl1pPr marL="0" marR="0" indent="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solidFill>
                  <a:srgbClr val="EEA76F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1pPr>
            <a:lvl2pPr marL="0" marR="0" indent="22860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solidFill>
                  <a:srgbClr val="EEA76F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2pPr>
            <a:lvl3pPr marL="0" marR="0" indent="45720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solidFill>
                  <a:srgbClr val="EEA76F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3pPr>
            <a:lvl4pPr marL="0" marR="0" indent="68580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solidFill>
                  <a:srgbClr val="EEA76F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4pPr>
            <a:lvl5pPr marL="0" marR="0" indent="91440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solidFill>
                  <a:srgbClr val="EEA76F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5pPr>
            <a:lvl6pPr marL="0" marR="0" indent="114300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solidFill>
                  <a:srgbClr val="EEA76F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6pPr>
            <a:lvl7pPr marL="0" marR="0" indent="137160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solidFill>
                  <a:srgbClr val="EEA76F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7pPr>
            <a:lvl8pPr marL="0" marR="0" indent="160020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solidFill>
                  <a:srgbClr val="EEA76F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8pPr>
            <a:lvl9pPr marL="0" marR="0" indent="182880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solidFill>
                  <a:srgbClr val="EEA76F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9pPr>
          </a:lstStyle>
          <a:p>
            <a:pPr hangingPunct="1"/>
            <a:r>
              <a:rPr lang="fr-FR" dirty="0"/>
              <a:t>The </a:t>
            </a:r>
            <a:r>
              <a:rPr lang="fr-FR" dirty="0" err="1"/>
              <a:t>Graphical</a:t>
            </a:r>
            <a:r>
              <a:rPr lang="fr-FR" dirty="0"/>
              <a:t> Loop Invariant – Géraldine Brieven (</a:t>
            </a:r>
            <a:r>
              <a:rPr lang="fr-FR" dirty="0" err="1"/>
              <a:t>gbrieven@uliege.be</a:t>
            </a:r>
            <a:r>
              <a:rPr lang="fr-FR" dirty="0"/>
              <a:t>) </a:t>
            </a:r>
          </a:p>
        </p:txBody>
      </p:sp>
      <p:sp>
        <p:nvSpPr>
          <p:cNvPr id="6" name="Espace réservé du numéro de diapositive 3">
            <a:extLst>
              <a:ext uri="{FF2B5EF4-FFF2-40B4-BE49-F238E27FC236}">
                <a16:creationId xmlns:a16="http://schemas.microsoft.com/office/drawing/2014/main" id="{2EBBAF16-8547-21F9-26CC-8E21B574AB3A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2185642" y="9206792"/>
            <a:ext cx="342900" cy="358589"/>
          </a:xfrm>
        </p:spPr>
        <p:txBody>
          <a:bodyPr>
            <a:normAutofit lnSpcReduction="10000"/>
          </a:bodyPr>
          <a:lstStyle/>
          <a:p>
            <a:fld id="{86CB4B4D-7CA3-9044-876B-883B54F8677D}" type="slidenum">
              <a:rPr lang="fr-BE" smtClean="0"/>
              <a:t>30</a:t>
            </a:fld>
            <a:endParaRPr lang="fr-BE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75B5FCF-367B-0938-6CD8-92C06D3D7B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6655" y="4575581"/>
            <a:ext cx="6892762" cy="4272127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603B28D9-13B5-7080-7BC4-567A0AB94DAA}"/>
              </a:ext>
            </a:extLst>
          </p:cNvPr>
          <p:cNvSpPr txBox="1"/>
          <p:nvPr/>
        </p:nvSpPr>
        <p:spPr>
          <a:xfrm>
            <a:off x="11950172" y="6380869"/>
            <a:ext cx="102657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Times New Roman"/>
            </a:endParaRPr>
          </a:p>
        </p:txBody>
      </p:sp>
      <p:pic>
        <p:nvPicPr>
          <p:cNvPr id="10" name="Image 9" descr="Une image contenant texte, écriture manuscrite, Police, diagramme&#10;&#10;Le contenu généré par l’IA peut être incorrect.">
            <a:extLst>
              <a:ext uri="{FF2B5EF4-FFF2-40B4-BE49-F238E27FC236}">
                <a16:creationId xmlns:a16="http://schemas.microsoft.com/office/drawing/2014/main" id="{746516A7-23E2-EA72-F277-BB2E645339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403" y="1934315"/>
            <a:ext cx="8627993" cy="2336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901728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8982A0-AEEA-BF35-686C-992A46B871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FF6738-F5E7-4475-AA14-B4D6577AD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250" y="418273"/>
            <a:ext cx="12052300" cy="1346200"/>
          </a:xfrm>
        </p:spPr>
        <p:txBody>
          <a:bodyPr>
            <a:noAutofit/>
          </a:bodyPr>
          <a:lstStyle/>
          <a:p>
            <a:r>
              <a:rPr lang="fr-FR" sz="5400" dirty="0"/>
              <a:t>Preliminary </a:t>
            </a:r>
            <a:r>
              <a:rPr lang="fr-FR" sz="5400" dirty="0" err="1"/>
              <a:t>Results</a:t>
            </a:r>
            <a:r>
              <a:rPr lang="fr-FR" sz="5400" dirty="0"/>
              <a:t> : </a:t>
            </a:r>
            <a:r>
              <a:rPr lang="fr-FR" sz="5400" dirty="0" err="1"/>
              <a:t>Students</a:t>
            </a:r>
            <a:r>
              <a:rPr lang="fr-FR" sz="5400" dirty="0"/>
              <a:t> Perception</a:t>
            </a: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2E2ED1BF-1DC5-4682-97F0-3ED87864E1FB}"/>
              </a:ext>
            </a:extLst>
          </p:cNvPr>
          <p:cNvSpPr txBox="1">
            <a:spLocks/>
          </p:cNvSpPr>
          <p:nvPr/>
        </p:nvSpPr>
        <p:spPr>
          <a:xfrm>
            <a:off x="476254" y="9156696"/>
            <a:ext cx="12052292" cy="458779"/>
          </a:xfrm>
          <a:prstGeom prst="rect">
            <a:avLst/>
          </a:prstGeom>
          <a:solidFill>
            <a:srgbClr val="2D3359"/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 fontScale="32500" lnSpcReduction="20000"/>
          </a:bodyPr>
          <a:lstStyle>
            <a:lvl1pPr marL="0" marR="0" indent="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solidFill>
                  <a:srgbClr val="EEA76F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1pPr>
            <a:lvl2pPr marL="0" marR="0" indent="22860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solidFill>
                  <a:srgbClr val="EEA76F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2pPr>
            <a:lvl3pPr marL="0" marR="0" indent="45720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solidFill>
                  <a:srgbClr val="EEA76F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3pPr>
            <a:lvl4pPr marL="0" marR="0" indent="68580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solidFill>
                  <a:srgbClr val="EEA76F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4pPr>
            <a:lvl5pPr marL="0" marR="0" indent="91440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solidFill>
                  <a:srgbClr val="EEA76F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5pPr>
            <a:lvl6pPr marL="0" marR="0" indent="114300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solidFill>
                  <a:srgbClr val="EEA76F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6pPr>
            <a:lvl7pPr marL="0" marR="0" indent="137160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solidFill>
                  <a:srgbClr val="EEA76F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7pPr>
            <a:lvl8pPr marL="0" marR="0" indent="160020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solidFill>
                  <a:srgbClr val="EEA76F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8pPr>
            <a:lvl9pPr marL="0" marR="0" indent="182880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solidFill>
                  <a:srgbClr val="EEA76F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9pPr>
          </a:lstStyle>
          <a:p>
            <a:pPr hangingPunct="1"/>
            <a:r>
              <a:rPr lang="fr-FR" dirty="0"/>
              <a:t>The </a:t>
            </a:r>
            <a:r>
              <a:rPr lang="fr-FR" dirty="0" err="1"/>
              <a:t>Graphical</a:t>
            </a:r>
            <a:r>
              <a:rPr lang="fr-FR" dirty="0"/>
              <a:t> Loop Invariant – Géraldine Brieven (</a:t>
            </a:r>
            <a:r>
              <a:rPr lang="fr-FR" dirty="0" err="1"/>
              <a:t>gbrieven@uliege.be</a:t>
            </a:r>
            <a:r>
              <a:rPr lang="fr-FR" dirty="0"/>
              <a:t>) </a:t>
            </a:r>
          </a:p>
        </p:txBody>
      </p:sp>
      <p:sp>
        <p:nvSpPr>
          <p:cNvPr id="6" name="Espace réservé du numéro de diapositive 3">
            <a:extLst>
              <a:ext uri="{FF2B5EF4-FFF2-40B4-BE49-F238E27FC236}">
                <a16:creationId xmlns:a16="http://schemas.microsoft.com/office/drawing/2014/main" id="{60117261-0C02-BDB7-AE06-5E2824824F1D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2185642" y="9206792"/>
            <a:ext cx="342900" cy="358589"/>
          </a:xfrm>
        </p:spPr>
        <p:txBody>
          <a:bodyPr>
            <a:normAutofit lnSpcReduction="10000"/>
          </a:bodyPr>
          <a:lstStyle/>
          <a:p>
            <a:fld id="{86CB4B4D-7CA3-9044-876B-883B54F8677D}" type="slidenum">
              <a:rPr lang="fr-BE" smtClean="0"/>
              <a:t>31</a:t>
            </a:fld>
            <a:endParaRPr lang="fr-BE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3C2B81E-F48E-466E-6999-A29ED673AA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142" y="1876795"/>
            <a:ext cx="7772400" cy="811294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A3450F21-39AB-E8C6-AB71-7C13AB2C7E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93" y="3800682"/>
            <a:ext cx="7772400" cy="5171121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9A7A447F-A424-29E7-FA9A-CA8D8163D2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779" y="2960177"/>
            <a:ext cx="5616000" cy="433040"/>
          </a:xfrm>
          <a:prstGeom prst="rect">
            <a:avLst/>
          </a:prstGeom>
        </p:spPr>
      </p:pic>
      <p:sp>
        <p:nvSpPr>
          <p:cNvPr id="16" name="Accolade fermante 15">
            <a:extLst>
              <a:ext uri="{FF2B5EF4-FFF2-40B4-BE49-F238E27FC236}">
                <a16:creationId xmlns:a16="http://schemas.microsoft.com/office/drawing/2014/main" id="{18B78533-8237-EAC0-F02B-780AF3334940}"/>
              </a:ext>
            </a:extLst>
          </p:cNvPr>
          <p:cNvSpPr/>
          <p:nvPr/>
        </p:nvSpPr>
        <p:spPr>
          <a:xfrm>
            <a:off x="8074325" y="3798685"/>
            <a:ext cx="230368" cy="2585560"/>
          </a:xfrm>
          <a:prstGeom prst="rightBrace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C8457B9D-18AD-903B-D79E-97B2FE6F1349}"/>
              </a:ext>
            </a:extLst>
          </p:cNvPr>
          <p:cNvSpPr txBox="1"/>
          <p:nvPr/>
        </p:nvSpPr>
        <p:spPr>
          <a:xfrm>
            <a:off x="8304693" y="4776281"/>
            <a:ext cx="3778277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Times New Roman"/>
              </a:rPr>
              <a:t>Students</a:t>
            </a:r>
            <a:r>
              <a:rPr lang="fr-FR" sz="2800" dirty="0"/>
              <a:t>’ self-</a:t>
            </a:r>
            <a:r>
              <a:rPr lang="fr-FR" sz="2800" dirty="0" err="1"/>
              <a:t>assessment</a:t>
            </a:r>
            <a:endParaRPr kumimoji="0" lang="fr-FR" sz="2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Times New Roman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A2C810A-1C64-0C74-B4B7-560DEA6C9168}"/>
              </a:ext>
            </a:extLst>
          </p:cNvPr>
          <p:cNvSpPr/>
          <p:nvPr/>
        </p:nvSpPr>
        <p:spPr>
          <a:xfrm>
            <a:off x="855406" y="5383500"/>
            <a:ext cx="7079226" cy="432000"/>
          </a:xfrm>
          <a:prstGeom prst="rect">
            <a:avLst/>
          </a:prstGeom>
          <a:noFill/>
          <a:ln w="57150" cap="flat">
            <a:solidFill>
              <a:schemeClr val="accent5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2E73024-9AB0-96D7-3646-2D9BAAA8067C}"/>
              </a:ext>
            </a:extLst>
          </p:cNvPr>
          <p:cNvSpPr/>
          <p:nvPr/>
        </p:nvSpPr>
        <p:spPr>
          <a:xfrm>
            <a:off x="855406" y="2961217"/>
            <a:ext cx="7079226" cy="432000"/>
          </a:xfrm>
          <a:prstGeom prst="rect">
            <a:avLst/>
          </a:prstGeom>
          <a:noFill/>
          <a:ln w="57150" cap="flat">
            <a:solidFill>
              <a:schemeClr val="accent5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617289559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E2E92F-4F31-3AC8-F476-FEB1600DA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250" y="418273"/>
            <a:ext cx="12052300" cy="1346200"/>
          </a:xfrm>
        </p:spPr>
        <p:txBody>
          <a:bodyPr>
            <a:noAutofit/>
          </a:bodyPr>
          <a:lstStyle/>
          <a:p>
            <a:r>
              <a:rPr lang="fr-FR" sz="5000" dirty="0"/>
              <a:t>Preliminary </a:t>
            </a:r>
            <a:r>
              <a:rPr lang="fr-FR" sz="5000" dirty="0" err="1"/>
              <a:t>Results</a:t>
            </a:r>
            <a:r>
              <a:rPr lang="fr-FR" sz="5000" dirty="0"/>
              <a:t> : </a:t>
            </a:r>
            <a:r>
              <a:rPr lang="fr-FR" sz="5000" dirty="0" err="1"/>
              <a:t>Students</a:t>
            </a:r>
            <a:r>
              <a:rPr lang="fr-FR" sz="5000" dirty="0"/>
              <a:t> performance</a:t>
            </a: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3A916187-0BFF-6A18-446C-0F26A7E8DBB8}"/>
              </a:ext>
            </a:extLst>
          </p:cNvPr>
          <p:cNvSpPr txBox="1">
            <a:spLocks/>
          </p:cNvSpPr>
          <p:nvPr/>
        </p:nvSpPr>
        <p:spPr>
          <a:xfrm>
            <a:off x="476254" y="9156696"/>
            <a:ext cx="12052292" cy="458779"/>
          </a:xfrm>
          <a:prstGeom prst="rect">
            <a:avLst/>
          </a:prstGeom>
          <a:solidFill>
            <a:srgbClr val="2D3359"/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 fontScale="32500" lnSpcReduction="20000"/>
          </a:bodyPr>
          <a:lstStyle>
            <a:lvl1pPr marL="0" marR="0" indent="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solidFill>
                  <a:srgbClr val="EEA76F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1pPr>
            <a:lvl2pPr marL="0" marR="0" indent="22860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solidFill>
                  <a:srgbClr val="EEA76F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2pPr>
            <a:lvl3pPr marL="0" marR="0" indent="45720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solidFill>
                  <a:srgbClr val="EEA76F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3pPr>
            <a:lvl4pPr marL="0" marR="0" indent="68580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solidFill>
                  <a:srgbClr val="EEA76F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4pPr>
            <a:lvl5pPr marL="0" marR="0" indent="91440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solidFill>
                  <a:srgbClr val="EEA76F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5pPr>
            <a:lvl6pPr marL="0" marR="0" indent="114300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solidFill>
                  <a:srgbClr val="EEA76F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6pPr>
            <a:lvl7pPr marL="0" marR="0" indent="137160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solidFill>
                  <a:srgbClr val="EEA76F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7pPr>
            <a:lvl8pPr marL="0" marR="0" indent="160020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solidFill>
                  <a:srgbClr val="EEA76F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8pPr>
            <a:lvl9pPr marL="0" marR="0" indent="182880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solidFill>
                  <a:srgbClr val="EEA76F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9pPr>
          </a:lstStyle>
          <a:p>
            <a:pPr hangingPunct="1"/>
            <a:r>
              <a:rPr lang="fr-FR" dirty="0"/>
              <a:t>The </a:t>
            </a:r>
            <a:r>
              <a:rPr lang="fr-FR" dirty="0" err="1"/>
              <a:t>Graphical</a:t>
            </a:r>
            <a:r>
              <a:rPr lang="fr-FR" dirty="0"/>
              <a:t> Loop Invariant – Géraldine Brieven (</a:t>
            </a:r>
            <a:r>
              <a:rPr lang="fr-FR" dirty="0" err="1"/>
              <a:t>gbrieven@uliege.be</a:t>
            </a:r>
            <a:r>
              <a:rPr lang="fr-FR" dirty="0"/>
              <a:t>) </a:t>
            </a:r>
          </a:p>
        </p:txBody>
      </p:sp>
      <p:sp>
        <p:nvSpPr>
          <p:cNvPr id="6" name="Espace réservé du numéro de diapositive 3">
            <a:extLst>
              <a:ext uri="{FF2B5EF4-FFF2-40B4-BE49-F238E27FC236}">
                <a16:creationId xmlns:a16="http://schemas.microsoft.com/office/drawing/2014/main" id="{8444EEC9-5972-F499-80BF-9645711354FA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2185642" y="9206792"/>
            <a:ext cx="342900" cy="358589"/>
          </a:xfrm>
        </p:spPr>
        <p:txBody>
          <a:bodyPr>
            <a:normAutofit lnSpcReduction="10000"/>
          </a:bodyPr>
          <a:lstStyle/>
          <a:p>
            <a:fld id="{86CB4B4D-7CA3-9044-876B-883B54F8677D}" type="slidenum">
              <a:rPr lang="fr-BE" smtClean="0"/>
              <a:t>32</a:t>
            </a:fld>
            <a:endParaRPr lang="fr-BE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82C2A09-28B3-43B9-95C7-2EC42A220F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757" y="2130118"/>
            <a:ext cx="8642043" cy="6803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302690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54C9B2AA-D9FF-4319-4ABD-9B217D807648}"/>
              </a:ext>
            </a:extLst>
          </p:cNvPr>
          <p:cNvSpPr txBox="1">
            <a:spLocks/>
          </p:cNvSpPr>
          <p:nvPr/>
        </p:nvSpPr>
        <p:spPr>
          <a:xfrm>
            <a:off x="476250" y="9156698"/>
            <a:ext cx="12052292" cy="458779"/>
          </a:xfrm>
          <a:prstGeom prst="rect">
            <a:avLst/>
          </a:prstGeom>
          <a:solidFill>
            <a:srgbClr val="2D3359"/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 fontScale="32500" lnSpcReduction="20000"/>
          </a:bodyPr>
          <a:lstStyle>
            <a:lvl1pPr marL="0" marR="0" indent="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solidFill>
                  <a:srgbClr val="EEA76F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1pPr>
            <a:lvl2pPr marL="0" marR="0" indent="22860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solidFill>
                  <a:srgbClr val="EEA76F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2pPr>
            <a:lvl3pPr marL="0" marR="0" indent="45720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solidFill>
                  <a:srgbClr val="EEA76F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3pPr>
            <a:lvl4pPr marL="0" marR="0" indent="68580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solidFill>
                  <a:srgbClr val="EEA76F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4pPr>
            <a:lvl5pPr marL="0" marR="0" indent="91440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solidFill>
                  <a:srgbClr val="EEA76F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5pPr>
            <a:lvl6pPr marL="0" marR="0" indent="114300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solidFill>
                  <a:srgbClr val="EEA76F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6pPr>
            <a:lvl7pPr marL="0" marR="0" indent="137160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solidFill>
                  <a:srgbClr val="EEA76F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7pPr>
            <a:lvl8pPr marL="0" marR="0" indent="160020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solidFill>
                  <a:srgbClr val="EEA76F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8pPr>
            <a:lvl9pPr marL="0" marR="0" indent="182880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solidFill>
                  <a:srgbClr val="EEA76F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9pPr>
          </a:lstStyle>
          <a:p>
            <a:pPr hangingPunct="1"/>
            <a:r>
              <a:rPr lang="fr-FR" dirty="0"/>
              <a:t>The </a:t>
            </a:r>
            <a:r>
              <a:rPr lang="fr-FR" dirty="0" err="1"/>
              <a:t>Graphical</a:t>
            </a:r>
            <a:r>
              <a:rPr lang="fr-FR" dirty="0"/>
              <a:t> Loop Invariant – Géraldine Brieven (</a:t>
            </a:r>
            <a:r>
              <a:rPr lang="fr-FR" dirty="0" err="1"/>
              <a:t>gbrieven@uliege.be</a:t>
            </a:r>
            <a:r>
              <a:rPr lang="fr-FR" dirty="0"/>
              <a:t>) 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BBBDF80-1CF3-C12F-B727-D75075AB4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Agenda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93ACE1E-9A89-DAE7-43F5-E3733E48FF33}"/>
              </a:ext>
            </a:extLst>
          </p:cNvPr>
          <p:cNvSpPr txBox="1"/>
          <p:nvPr/>
        </p:nvSpPr>
        <p:spPr>
          <a:xfrm>
            <a:off x="6270644" y="-2220910"/>
            <a:ext cx="102657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Times New Roman"/>
            </a:endParaRPr>
          </a:p>
        </p:txBody>
      </p:sp>
      <p:graphicFrame>
        <p:nvGraphicFramePr>
          <p:cNvPr id="64" name="Tableau 2">
            <a:extLst>
              <a:ext uri="{FF2B5EF4-FFF2-40B4-BE49-F238E27FC236}">
                <a16:creationId xmlns:a16="http://schemas.microsoft.com/office/drawing/2014/main" id="{65CAF183-FABC-B0B4-7E75-0EB8BB0DDD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28908947"/>
              </p:ext>
            </p:extLst>
          </p:nvPr>
        </p:nvGraphicFramePr>
        <p:xfrm>
          <a:off x="2172449" y="4802193"/>
          <a:ext cx="8793605" cy="520700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17587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87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87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87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5872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0700">
                <a:tc>
                  <a:txBody>
                    <a:bodyPr/>
                    <a:lstStyle/>
                    <a:p>
                      <a:pPr algn="ctr">
                        <a:tabLst>
                          <a:tab pos="914400" algn="l"/>
                        </a:tabLst>
                        <a:defRPr sz="28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lang="nl-BE" sz="2800" baseline="-5999" dirty="0">
                          <a:solidFill>
                            <a:schemeClr val="tx1"/>
                          </a:solidFill>
                        </a:rPr>
                        <a:t>Section 1</a:t>
                      </a:r>
                      <a:endParaRPr sz="2800" baseline="-5999" dirty="0">
                        <a:solidFill>
                          <a:schemeClr val="tx1"/>
                        </a:solidFill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l"/>
                        </a:tabLst>
                        <a:defRPr sz="28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lang="nl-BE" sz="2800" baseline="-5999" dirty="0">
                          <a:solidFill>
                            <a:schemeClr val="tx1"/>
                          </a:solidFill>
                        </a:rPr>
                        <a:t>Section 2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l"/>
                        </a:tabLst>
                        <a:defRPr sz="28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lang="nl-BE" sz="2800" baseline="-5999" dirty="0">
                          <a:solidFill>
                            <a:schemeClr val="tx1"/>
                          </a:solidFill>
                        </a:rPr>
                        <a:t>Section 3</a:t>
                      </a:r>
                      <a:endParaRPr sz="2800" baseline="-5999" dirty="0">
                        <a:solidFill>
                          <a:schemeClr val="tx1"/>
                        </a:solidFill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l"/>
                        </a:tabLst>
                        <a:defRPr sz="28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lang="nl-BE" sz="2800" baseline="-5999" dirty="0">
                          <a:solidFill>
                            <a:schemeClr val="tx1"/>
                          </a:solidFill>
                        </a:rPr>
                        <a:t>Section 4</a:t>
                      </a:r>
                      <a:endParaRPr sz="2800" baseline="-5999" dirty="0">
                        <a:solidFill>
                          <a:schemeClr val="tx1"/>
                        </a:solidFill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l"/>
                        </a:tabLst>
                        <a:defRPr sz="28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lang="nl-BE" sz="2800" baseline="-5999" dirty="0">
                          <a:solidFill>
                            <a:schemeClr val="tx1"/>
                          </a:solidFill>
                        </a:rPr>
                        <a:t>Section 5</a:t>
                      </a:r>
                      <a:endParaRPr sz="2800" baseline="-5999" dirty="0">
                        <a:solidFill>
                          <a:schemeClr val="tx1"/>
                        </a:solidFill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5" name="i0:">
            <a:extLst>
              <a:ext uri="{FF2B5EF4-FFF2-40B4-BE49-F238E27FC236}">
                <a16:creationId xmlns:a16="http://schemas.microsoft.com/office/drawing/2014/main" id="{9BA4AB3B-8F87-3778-4537-2B18668452B7}"/>
              </a:ext>
            </a:extLst>
          </p:cNvPr>
          <p:cNvSpPr txBox="1"/>
          <p:nvPr/>
        </p:nvSpPr>
        <p:spPr>
          <a:xfrm>
            <a:off x="457200" y="4716259"/>
            <a:ext cx="1667123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ctr" defTabSz="584200">
              <a:defRPr sz="3600">
                <a:solidFill>
                  <a:srgbClr val="A9A9A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nl-BE" dirty="0"/>
              <a:t>Agenda</a:t>
            </a:r>
            <a:r>
              <a:rPr dirty="0"/>
              <a:t>:</a:t>
            </a:r>
          </a:p>
        </p:txBody>
      </p:sp>
      <p:cxnSp>
        <p:nvCxnSpPr>
          <p:cNvPr id="72" name="Connecteur en angle 71">
            <a:extLst>
              <a:ext uri="{FF2B5EF4-FFF2-40B4-BE49-F238E27FC236}">
                <a16:creationId xmlns:a16="http://schemas.microsoft.com/office/drawing/2014/main" id="{BC9CB4F5-F1C3-45DF-882F-3CE8C6B736C9}"/>
              </a:ext>
            </a:extLst>
          </p:cNvPr>
          <p:cNvCxnSpPr>
            <a:cxnSpLocks/>
          </p:cNvCxnSpPr>
          <p:nvPr/>
        </p:nvCxnSpPr>
        <p:spPr>
          <a:xfrm>
            <a:off x="2624118" y="5232606"/>
            <a:ext cx="1755680" cy="1059687"/>
          </a:xfrm>
          <a:prstGeom prst="bentConnector3">
            <a:avLst>
              <a:gd name="adj1" fmla="val 1093"/>
            </a:avLst>
          </a:prstGeom>
          <a:noFill/>
          <a:ln w="381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5" name="Connecteur en angle 74">
            <a:extLst>
              <a:ext uri="{FF2B5EF4-FFF2-40B4-BE49-F238E27FC236}">
                <a16:creationId xmlns:a16="http://schemas.microsoft.com/office/drawing/2014/main" id="{4714571E-81E1-1BC5-1155-31F7767DB7A8}"/>
              </a:ext>
            </a:extLst>
          </p:cNvPr>
          <p:cNvCxnSpPr>
            <a:cxnSpLocks/>
          </p:cNvCxnSpPr>
          <p:nvPr/>
        </p:nvCxnSpPr>
        <p:spPr>
          <a:xfrm rot="10800000">
            <a:off x="2440496" y="3338303"/>
            <a:ext cx="2451561" cy="1555800"/>
          </a:xfrm>
          <a:prstGeom prst="bentConnector3">
            <a:avLst>
              <a:gd name="adj1" fmla="val 619"/>
            </a:avLst>
          </a:prstGeom>
          <a:noFill/>
          <a:ln w="381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0" name="ZoneTexte 79">
            <a:extLst>
              <a:ext uri="{FF2B5EF4-FFF2-40B4-BE49-F238E27FC236}">
                <a16:creationId xmlns:a16="http://schemas.microsoft.com/office/drawing/2014/main" id="{7844232F-37B5-F77F-2E96-E3CEC02ACE8D}"/>
              </a:ext>
            </a:extLst>
          </p:cNvPr>
          <p:cNvSpPr txBox="1"/>
          <p:nvPr/>
        </p:nvSpPr>
        <p:spPr>
          <a:xfrm>
            <a:off x="2440495" y="2745316"/>
            <a:ext cx="2451562" cy="10874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32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Times New Roman"/>
              </a:rPr>
              <a:t>Fro</a:t>
            </a:r>
            <a:r>
              <a:rPr lang="fr-FR" dirty="0" err="1"/>
              <a:t>m</a:t>
            </a:r>
            <a:r>
              <a:rPr lang="fr-FR" dirty="0"/>
              <a:t> the GLI to the code</a:t>
            </a:r>
            <a:endParaRPr kumimoji="0" lang="fr-FR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Times New Roman"/>
            </a:endParaRPr>
          </a:p>
        </p:txBody>
      </p:sp>
      <p:cxnSp>
        <p:nvCxnSpPr>
          <p:cNvPr id="83" name="Connecteur en angle 82">
            <a:extLst>
              <a:ext uri="{FF2B5EF4-FFF2-40B4-BE49-F238E27FC236}">
                <a16:creationId xmlns:a16="http://schemas.microsoft.com/office/drawing/2014/main" id="{CB642675-0210-7E72-E788-99A6796DC884}"/>
              </a:ext>
            </a:extLst>
          </p:cNvPr>
          <p:cNvCxnSpPr>
            <a:cxnSpLocks/>
          </p:cNvCxnSpPr>
          <p:nvPr/>
        </p:nvCxnSpPr>
        <p:spPr>
          <a:xfrm rot="10800000" flipV="1">
            <a:off x="5347996" y="5232605"/>
            <a:ext cx="1647165" cy="1075377"/>
          </a:xfrm>
          <a:prstGeom prst="bentConnector3">
            <a:avLst>
              <a:gd name="adj1" fmla="val 963"/>
            </a:avLst>
          </a:prstGeom>
          <a:noFill/>
          <a:ln w="381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4" name="ZoneTexte 83">
            <a:extLst>
              <a:ext uri="{FF2B5EF4-FFF2-40B4-BE49-F238E27FC236}">
                <a16:creationId xmlns:a16="http://schemas.microsoft.com/office/drawing/2014/main" id="{D3236461-1B3F-4967-726E-FD344BDF9535}"/>
              </a:ext>
            </a:extLst>
          </p:cNvPr>
          <p:cNvSpPr txBox="1"/>
          <p:nvPr/>
        </p:nvSpPr>
        <p:spPr>
          <a:xfrm>
            <a:off x="5309156" y="5743546"/>
            <a:ext cx="1686359" cy="10874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Times New Roman"/>
              </a:rPr>
              <a:t>Learning 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Times New Roman"/>
              </a:rPr>
              <a:t>Tools</a:t>
            </a:r>
          </a:p>
        </p:txBody>
      </p:sp>
      <p:cxnSp>
        <p:nvCxnSpPr>
          <p:cNvPr id="92" name="Connecteur en angle 91">
            <a:extLst>
              <a:ext uri="{FF2B5EF4-FFF2-40B4-BE49-F238E27FC236}">
                <a16:creationId xmlns:a16="http://schemas.microsoft.com/office/drawing/2014/main" id="{C162DB52-0347-DBE3-F379-2B2FAA6EBF5B}"/>
              </a:ext>
            </a:extLst>
          </p:cNvPr>
          <p:cNvCxnSpPr>
            <a:cxnSpLocks/>
          </p:cNvCxnSpPr>
          <p:nvPr/>
        </p:nvCxnSpPr>
        <p:spPr>
          <a:xfrm rot="10800000">
            <a:off x="6411179" y="3305286"/>
            <a:ext cx="1995811" cy="1605048"/>
          </a:xfrm>
          <a:prstGeom prst="bentConnector3">
            <a:avLst>
              <a:gd name="adj1" fmla="val 658"/>
            </a:avLst>
          </a:prstGeom>
          <a:noFill/>
          <a:ln w="381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3" name="ZoneTexte 92">
            <a:extLst>
              <a:ext uri="{FF2B5EF4-FFF2-40B4-BE49-F238E27FC236}">
                <a16:creationId xmlns:a16="http://schemas.microsoft.com/office/drawing/2014/main" id="{419BA0B7-9E8E-5401-F134-F6E6C5CAA93C}"/>
              </a:ext>
            </a:extLst>
          </p:cNvPr>
          <p:cNvSpPr txBox="1"/>
          <p:nvPr/>
        </p:nvSpPr>
        <p:spPr>
          <a:xfrm>
            <a:off x="6388459" y="2721175"/>
            <a:ext cx="2039020" cy="10874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Times New Roman"/>
              </a:rPr>
              <a:t>Preliminary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32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Times New Roman"/>
              </a:rPr>
              <a:t>Results</a:t>
            </a:r>
            <a:endParaRPr kumimoji="0" lang="fr-FR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Times New Roman"/>
            </a:endParaRPr>
          </a:p>
        </p:txBody>
      </p:sp>
      <p:cxnSp>
        <p:nvCxnSpPr>
          <p:cNvPr id="96" name="Connecteur en angle 95">
            <a:extLst>
              <a:ext uri="{FF2B5EF4-FFF2-40B4-BE49-F238E27FC236}">
                <a16:creationId xmlns:a16="http://schemas.microsoft.com/office/drawing/2014/main" id="{F47A3EB0-26BA-F6C2-8753-B443C5385FCC}"/>
              </a:ext>
            </a:extLst>
          </p:cNvPr>
          <p:cNvCxnSpPr>
            <a:cxnSpLocks/>
          </p:cNvCxnSpPr>
          <p:nvPr/>
        </p:nvCxnSpPr>
        <p:spPr>
          <a:xfrm rot="10800000" flipV="1">
            <a:off x="7430633" y="5259240"/>
            <a:ext cx="2820550" cy="1016239"/>
          </a:xfrm>
          <a:prstGeom prst="bentConnector3">
            <a:avLst>
              <a:gd name="adj1" fmla="val 686"/>
            </a:avLst>
          </a:prstGeom>
          <a:noFill/>
          <a:ln w="381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7" name="ZoneTexte 96">
            <a:extLst>
              <a:ext uri="{FF2B5EF4-FFF2-40B4-BE49-F238E27FC236}">
                <a16:creationId xmlns:a16="http://schemas.microsoft.com/office/drawing/2014/main" id="{0EAE6B1D-70F5-DB2C-B7A4-E80F3C2D336D}"/>
              </a:ext>
            </a:extLst>
          </p:cNvPr>
          <p:cNvSpPr txBox="1"/>
          <p:nvPr/>
        </p:nvSpPr>
        <p:spPr>
          <a:xfrm>
            <a:off x="7516265" y="5666296"/>
            <a:ext cx="2771593" cy="10874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32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Times New Roman"/>
              </a:rPr>
              <a:t>Further</a:t>
            </a:r>
            <a:r>
              <a:rPr kumimoji="0" lang="fr-FR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Times New Roman"/>
              </a:rPr>
              <a:t> </a:t>
            </a:r>
            <a:r>
              <a:rPr kumimoji="0" lang="fr-FR" sz="32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Times New Roman"/>
              </a:rPr>
              <a:t>work</a:t>
            </a:r>
            <a:r>
              <a:rPr kumimoji="0" lang="fr-FR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Times New Roman"/>
              </a:rPr>
              <a:t> 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Times New Roman"/>
              </a:rPr>
              <a:t>and Conclusion 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8B7C092-F8A1-EC46-6632-669430594F7D}"/>
              </a:ext>
            </a:extLst>
          </p:cNvPr>
          <p:cNvSpPr txBox="1"/>
          <p:nvPr/>
        </p:nvSpPr>
        <p:spPr>
          <a:xfrm>
            <a:off x="2097665" y="5718052"/>
            <a:ext cx="2947050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32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Times New Roman"/>
              </a:rPr>
              <a:t>Graphical</a:t>
            </a:r>
            <a:r>
              <a:rPr lang="fr-FR" dirty="0"/>
              <a:t> 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Times New Roman"/>
              </a:rPr>
              <a:t>Loop Invariant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dirty="0"/>
              <a:t>(GLI)</a:t>
            </a:r>
            <a:endParaRPr kumimoji="0" lang="fr-FR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Times New Roman"/>
            </a:endParaRPr>
          </a:p>
        </p:txBody>
      </p:sp>
      <p:sp>
        <p:nvSpPr>
          <p:cNvPr id="8" name="Espace réservé du numéro de diapositive 8">
            <a:extLst>
              <a:ext uri="{FF2B5EF4-FFF2-40B4-BE49-F238E27FC236}">
                <a16:creationId xmlns:a16="http://schemas.microsoft.com/office/drawing/2014/main" id="{BEB886EE-EB2F-D8E0-FEA2-EB35BEBD62A0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2186920" y="9227820"/>
            <a:ext cx="342900" cy="358589"/>
          </a:xfrm>
        </p:spPr>
        <p:txBody>
          <a:bodyPr>
            <a:normAutofit lnSpcReduction="10000"/>
          </a:bodyPr>
          <a:lstStyle/>
          <a:p>
            <a:fld id="{86CB4B4D-7CA3-9044-876B-883B54F8677D}" type="slidenum">
              <a:rPr lang="fr-BE" smtClean="0"/>
              <a:t>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98314920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">
            <a:extLst>
              <a:ext uri="{FF2B5EF4-FFF2-40B4-BE49-F238E27FC236}">
                <a16:creationId xmlns:a16="http://schemas.microsoft.com/office/drawing/2014/main" id="{BD8BC3BB-68D9-FEA4-EB41-009C0CBF5B65}"/>
              </a:ext>
            </a:extLst>
          </p:cNvPr>
          <p:cNvSpPr txBox="1">
            <a:spLocks/>
          </p:cNvSpPr>
          <p:nvPr/>
        </p:nvSpPr>
        <p:spPr>
          <a:xfrm>
            <a:off x="476250" y="9156698"/>
            <a:ext cx="12052292" cy="458779"/>
          </a:xfrm>
          <a:prstGeom prst="rect">
            <a:avLst/>
          </a:prstGeom>
          <a:solidFill>
            <a:srgbClr val="2D3359"/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 fontScale="32500" lnSpcReduction="20000"/>
          </a:bodyPr>
          <a:lstStyle>
            <a:lvl1pPr marL="0" marR="0" indent="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solidFill>
                  <a:srgbClr val="EEA76F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1pPr>
            <a:lvl2pPr marL="0" marR="0" indent="22860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solidFill>
                  <a:srgbClr val="EEA76F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2pPr>
            <a:lvl3pPr marL="0" marR="0" indent="45720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solidFill>
                  <a:srgbClr val="EEA76F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3pPr>
            <a:lvl4pPr marL="0" marR="0" indent="68580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solidFill>
                  <a:srgbClr val="EEA76F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4pPr>
            <a:lvl5pPr marL="0" marR="0" indent="91440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solidFill>
                  <a:srgbClr val="EEA76F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5pPr>
            <a:lvl6pPr marL="0" marR="0" indent="114300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solidFill>
                  <a:srgbClr val="EEA76F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6pPr>
            <a:lvl7pPr marL="0" marR="0" indent="137160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solidFill>
                  <a:srgbClr val="EEA76F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7pPr>
            <a:lvl8pPr marL="0" marR="0" indent="160020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solidFill>
                  <a:srgbClr val="EEA76F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8pPr>
            <a:lvl9pPr marL="0" marR="0" indent="182880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solidFill>
                  <a:srgbClr val="EEA76F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9pPr>
          </a:lstStyle>
          <a:p>
            <a:pPr hangingPunct="1"/>
            <a:r>
              <a:rPr lang="fr-FR" dirty="0"/>
              <a:t>The </a:t>
            </a:r>
            <a:r>
              <a:rPr lang="fr-FR" dirty="0" err="1"/>
              <a:t>Graphical</a:t>
            </a:r>
            <a:r>
              <a:rPr lang="fr-FR" dirty="0"/>
              <a:t> Loop Invariant – Géraldine Brieven (</a:t>
            </a:r>
            <a:r>
              <a:rPr lang="fr-FR" dirty="0" err="1"/>
              <a:t>gbrieven@uliege.be</a:t>
            </a:r>
            <a:r>
              <a:rPr lang="fr-FR" dirty="0"/>
              <a:t>) 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BBBDF80-1CF3-C12F-B727-D75075AB4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Agenda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93ACE1E-9A89-DAE7-43F5-E3733E48FF33}"/>
              </a:ext>
            </a:extLst>
          </p:cNvPr>
          <p:cNvSpPr txBox="1"/>
          <p:nvPr/>
        </p:nvSpPr>
        <p:spPr>
          <a:xfrm>
            <a:off x="6270644" y="-2220910"/>
            <a:ext cx="102657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Times New Roman"/>
            </a:endParaRPr>
          </a:p>
        </p:txBody>
      </p:sp>
      <p:graphicFrame>
        <p:nvGraphicFramePr>
          <p:cNvPr id="4" name="Tableau 2">
            <a:extLst>
              <a:ext uri="{FF2B5EF4-FFF2-40B4-BE49-F238E27FC236}">
                <a16:creationId xmlns:a16="http://schemas.microsoft.com/office/drawing/2014/main" id="{7948E2A8-ECB8-0547-2BDC-7A8A8BD15C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41651510"/>
              </p:ext>
            </p:extLst>
          </p:nvPr>
        </p:nvGraphicFramePr>
        <p:xfrm>
          <a:off x="2172449" y="4802193"/>
          <a:ext cx="8793605" cy="520700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17587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87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87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87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5872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0700">
                <a:tc>
                  <a:txBody>
                    <a:bodyPr/>
                    <a:lstStyle/>
                    <a:p>
                      <a:pPr algn="ctr">
                        <a:tabLst>
                          <a:tab pos="914400" algn="l"/>
                        </a:tabLst>
                        <a:defRPr sz="28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lang="nl-BE" sz="2800" baseline="-5999" dirty="0">
                          <a:solidFill>
                            <a:schemeClr val="tx1"/>
                          </a:solidFill>
                        </a:rPr>
                        <a:t>Section 1</a:t>
                      </a:r>
                      <a:endParaRPr sz="2800" baseline="-5999" dirty="0">
                        <a:solidFill>
                          <a:schemeClr val="tx1"/>
                        </a:solidFill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l"/>
                        </a:tabLst>
                        <a:defRPr sz="28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lang="nl-BE" sz="2800" baseline="-5999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Section 2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l"/>
                        </a:tabLst>
                        <a:defRPr sz="28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lang="nl-BE" sz="2800" baseline="-5999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Section 3</a:t>
                      </a:r>
                      <a:endParaRPr sz="2800" baseline="-5999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l"/>
                        </a:tabLst>
                        <a:defRPr sz="28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lang="nl-BE" sz="2800" baseline="-5999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Section 4</a:t>
                      </a:r>
                      <a:endParaRPr sz="2800" baseline="-5999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l"/>
                        </a:tabLst>
                        <a:defRPr sz="28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lang="nl-BE" sz="2800" baseline="-5999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Section 5</a:t>
                      </a:r>
                      <a:endParaRPr sz="2800" baseline="-5999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i0:">
            <a:extLst>
              <a:ext uri="{FF2B5EF4-FFF2-40B4-BE49-F238E27FC236}">
                <a16:creationId xmlns:a16="http://schemas.microsoft.com/office/drawing/2014/main" id="{220EFCEE-954D-0313-A6EE-27B084A9B792}"/>
              </a:ext>
            </a:extLst>
          </p:cNvPr>
          <p:cNvSpPr txBox="1"/>
          <p:nvPr/>
        </p:nvSpPr>
        <p:spPr>
          <a:xfrm>
            <a:off x="457200" y="4716259"/>
            <a:ext cx="1667123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ctr" defTabSz="584200">
              <a:defRPr sz="3600">
                <a:solidFill>
                  <a:srgbClr val="A9A9A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nl-BE" dirty="0"/>
              <a:t>Agenda</a:t>
            </a:r>
            <a:r>
              <a:rPr dirty="0"/>
              <a:t>:</a:t>
            </a:r>
          </a:p>
        </p:txBody>
      </p:sp>
      <p:cxnSp>
        <p:nvCxnSpPr>
          <p:cNvPr id="9" name="Connecteur en angle 8">
            <a:extLst>
              <a:ext uri="{FF2B5EF4-FFF2-40B4-BE49-F238E27FC236}">
                <a16:creationId xmlns:a16="http://schemas.microsoft.com/office/drawing/2014/main" id="{D3D53491-E2AE-91ED-5DBE-80ACCE3E4FB3}"/>
              </a:ext>
            </a:extLst>
          </p:cNvPr>
          <p:cNvCxnSpPr>
            <a:cxnSpLocks/>
          </p:cNvCxnSpPr>
          <p:nvPr/>
        </p:nvCxnSpPr>
        <p:spPr>
          <a:xfrm rot="10800000">
            <a:off x="2440496" y="3338303"/>
            <a:ext cx="2451561" cy="1555800"/>
          </a:xfrm>
          <a:prstGeom prst="bentConnector3">
            <a:avLst>
              <a:gd name="adj1" fmla="val 619"/>
            </a:avLst>
          </a:prstGeom>
          <a:noFill/>
          <a:ln w="38100" cap="flat">
            <a:solidFill>
              <a:schemeClr val="bg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9C238C91-D5C6-9873-76C6-2B97A96FE573}"/>
              </a:ext>
            </a:extLst>
          </p:cNvPr>
          <p:cNvSpPr txBox="1"/>
          <p:nvPr/>
        </p:nvSpPr>
        <p:spPr>
          <a:xfrm>
            <a:off x="2440496" y="2742609"/>
            <a:ext cx="2451561" cy="10874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3200" b="0" i="0" u="none" strike="noStrike" cap="none" spc="0" normalizeH="0" baseline="0" dirty="0" err="1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Times New Roman"/>
              </a:rPr>
              <a:t>From</a:t>
            </a:r>
            <a:r>
              <a:rPr kumimoji="0" lang="fr-FR" sz="3200" b="0" i="0" u="none" strike="noStrike" cap="none" spc="0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Times New Roman"/>
              </a:rPr>
              <a:t> the GLI to the code</a:t>
            </a:r>
          </a:p>
        </p:txBody>
      </p:sp>
      <p:cxnSp>
        <p:nvCxnSpPr>
          <p:cNvPr id="13" name="Connecteur en angle 12">
            <a:extLst>
              <a:ext uri="{FF2B5EF4-FFF2-40B4-BE49-F238E27FC236}">
                <a16:creationId xmlns:a16="http://schemas.microsoft.com/office/drawing/2014/main" id="{8B07DB89-B159-95A9-7084-86E672085184}"/>
              </a:ext>
            </a:extLst>
          </p:cNvPr>
          <p:cNvCxnSpPr>
            <a:cxnSpLocks/>
          </p:cNvCxnSpPr>
          <p:nvPr/>
        </p:nvCxnSpPr>
        <p:spPr>
          <a:xfrm rot="10800000">
            <a:off x="6411179" y="3305286"/>
            <a:ext cx="1995811" cy="1605048"/>
          </a:xfrm>
          <a:prstGeom prst="bentConnector3">
            <a:avLst>
              <a:gd name="adj1" fmla="val 658"/>
            </a:avLst>
          </a:prstGeom>
          <a:noFill/>
          <a:ln w="38100" cap="flat">
            <a:solidFill>
              <a:schemeClr val="bg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4" name="ZoneTexte 13">
            <a:extLst>
              <a:ext uri="{FF2B5EF4-FFF2-40B4-BE49-F238E27FC236}">
                <a16:creationId xmlns:a16="http://schemas.microsoft.com/office/drawing/2014/main" id="{F41E7686-1E6C-84EF-3CD9-AAF23B4F1627}"/>
              </a:ext>
            </a:extLst>
          </p:cNvPr>
          <p:cNvSpPr txBox="1"/>
          <p:nvPr/>
        </p:nvSpPr>
        <p:spPr>
          <a:xfrm>
            <a:off x="6388459" y="2721175"/>
            <a:ext cx="2039020" cy="10874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3200" b="0" i="0" u="none" strike="noStrike" cap="none" spc="0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Times New Roman"/>
              </a:rPr>
              <a:t>Preliminary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3200" b="0" i="0" u="none" strike="noStrike" cap="none" spc="0" normalizeH="0" baseline="0" dirty="0" err="1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Times New Roman"/>
              </a:rPr>
              <a:t>Results</a:t>
            </a:r>
            <a:endParaRPr kumimoji="0" lang="fr-FR" sz="3200" b="0" i="0" u="none" strike="noStrike" cap="none" spc="0" normalizeH="0" baseline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FillTx/>
              <a:latin typeface="+mj-lt"/>
              <a:ea typeface="+mj-ea"/>
              <a:cs typeface="+mj-cs"/>
              <a:sym typeface="Times New Roman"/>
            </a:endParaRPr>
          </a:p>
        </p:txBody>
      </p:sp>
      <p:cxnSp>
        <p:nvCxnSpPr>
          <p:cNvPr id="15" name="Connecteur en angle 14">
            <a:extLst>
              <a:ext uri="{FF2B5EF4-FFF2-40B4-BE49-F238E27FC236}">
                <a16:creationId xmlns:a16="http://schemas.microsoft.com/office/drawing/2014/main" id="{9A701B95-3373-797A-2EA5-DA74F94F29F9}"/>
              </a:ext>
            </a:extLst>
          </p:cNvPr>
          <p:cNvCxnSpPr>
            <a:cxnSpLocks/>
          </p:cNvCxnSpPr>
          <p:nvPr/>
        </p:nvCxnSpPr>
        <p:spPr>
          <a:xfrm rot="10800000" flipV="1">
            <a:off x="7430633" y="5259240"/>
            <a:ext cx="2820550" cy="1016239"/>
          </a:xfrm>
          <a:prstGeom prst="bentConnector3">
            <a:avLst>
              <a:gd name="adj1" fmla="val 686"/>
            </a:avLst>
          </a:prstGeom>
          <a:noFill/>
          <a:ln w="38100" cap="flat">
            <a:solidFill>
              <a:schemeClr val="bg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6" name="ZoneTexte 15">
            <a:extLst>
              <a:ext uri="{FF2B5EF4-FFF2-40B4-BE49-F238E27FC236}">
                <a16:creationId xmlns:a16="http://schemas.microsoft.com/office/drawing/2014/main" id="{E1A383E0-DBEA-B84A-836E-FD6931422A72}"/>
              </a:ext>
            </a:extLst>
          </p:cNvPr>
          <p:cNvSpPr txBox="1"/>
          <p:nvPr/>
        </p:nvSpPr>
        <p:spPr>
          <a:xfrm>
            <a:off x="7516265" y="5666296"/>
            <a:ext cx="2771593" cy="10874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3200" b="0" i="0" u="none" strike="noStrike" cap="none" spc="0" normalizeH="0" baseline="0" dirty="0" err="1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Times New Roman"/>
              </a:rPr>
              <a:t>Further</a:t>
            </a:r>
            <a:r>
              <a:rPr kumimoji="0" lang="fr-FR" sz="3200" b="0" i="0" u="none" strike="noStrike" cap="none" spc="0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Times New Roman"/>
              </a:rPr>
              <a:t> </a:t>
            </a:r>
            <a:r>
              <a:rPr kumimoji="0" lang="fr-FR" sz="3200" b="0" i="0" u="none" strike="noStrike" cap="none" spc="0" normalizeH="0" baseline="0" dirty="0" err="1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Times New Roman"/>
              </a:rPr>
              <a:t>work</a:t>
            </a:r>
            <a:r>
              <a:rPr kumimoji="0" lang="fr-FR" sz="3200" b="0" i="0" u="none" strike="noStrike" cap="none" spc="0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Times New Roman"/>
              </a:rPr>
              <a:t> 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3200" b="0" i="0" u="none" strike="noStrike" cap="none" spc="0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Times New Roman"/>
              </a:rPr>
              <a:t>and Conclusion </a:t>
            </a:r>
          </a:p>
        </p:txBody>
      </p:sp>
      <p:cxnSp>
        <p:nvCxnSpPr>
          <p:cNvPr id="17" name="Connecteur en angle 16">
            <a:extLst>
              <a:ext uri="{FF2B5EF4-FFF2-40B4-BE49-F238E27FC236}">
                <a16:creationId xmlns:a16="http://schemas.microsoft.com/office/drawing/2014/main" id="{B7730FED-77AF-5934-6C47-448D42A2465D}"/>
              </a:ext>
            </a:extLst>
          </p:cNvPr>
          <p:cNvCxnSpPr>
            <a:cxnSpLocks/>
          </p:cNvCxnSpPr>
          <p:nvPr/>
        </p:nvCxnSpPr>
        <p:spPr>
          <a:xfrm>
            <a:off x="2624118" y="5232606"/>
            <a:ext cx="1755680" cy="1059687"/>
          </a:xfrm>
          <a:prstGeom prst="bentConnector3">
            <a:avLst>
              <a:gd name="adj1" fmla="val 1093"/>
            </a:avLst>
          </a:prstGeom>
          <a:noFill/>
          <a:ln w="381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8" name="ZoneTexte 17">
            <a:extLst>
              <a:ext uri="{FF2B5EF4-FFF2-40B4-BE49-F238E27FC236}">
                <a16:creationId xmlns:a16="http://schemas.microsoft.com/office/drawing/2014/main" id="{16D17A9D-AD07-B630-C9F2-0D1ADE94AE15}"/>
              </a:ext>
            </a:extLst>
          </p:cNvPr>
          <p:cNvSpPr txBox="1"/>
          <p:nvPr/>
        </p:nvSpPr>
        <p:spPr>
          <a:xfrm>
            <a:off x="2097665" y="5718052"/>
            <a:ext cx="2947050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32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Times New Roman"/>
              </a:rPr>
              <a:t>Graphical</a:t>
            </a:r>
            <a:r>
              <a:rPr lang="fr-FR" dirty="0"/>
              <a:t> 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Times New Roman"/>
              </a:rPr>
              <a:t>Loop Invariant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dirty="0"/>
              <a:t>(GLI)</a:t>
            </a:r>
            <a:endParaRPr kumimoji="0" lang="fr-FR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Times New Roman"/>
            </a:endParaRPr>
          </a:p>
        </p:txBody>
      </p:sp>
      <p:cxnSp>
        <p:nvCxnSpPr>
          <p:cNvPr id="19" name="Connecteur en angle 18">
            <a:extLst>
              <a:ext uri="{FF2B5EF4-FFF2-40B4-BE49-F238E27FC236}">
                <a16:creationId xmlns:a16="http://schemas.microsoft.com/office/drawing/2014/main" id="{7F1F1FE6-3FC9-EEEA-9B89-56B89C877CE8}"/>
              </a:ext>
            </a:extLst>
          </p:cNvPr>
          <p:cNvCxnSpPr>
            <a:cxnSpLocks/>
          </p:cNvCxnSpPr>
          <p:nvPr/>
        </p:nvCxnSpPr>
        <p:spPr>
          <a:xfrm rot="10800000" flipV="1">
            <a:off x="5347996" y="5232605"/>
            <a:ext cx="1647165" cy="1075377"/>
          </a:xfrm>
          <a:prstGeom prst="bentConnector3">
            <a:avLst>
              <a:gd name="adj1" fmla="val 963"/>
            </a:avLst>
          </a:prstGeom>
          <a:noFill/>
          <a:ln w="38100" cap="flat">
            <a:solidFill>
              <a:schemeClr val="bg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0" name="ZoneTexte 19">
            <a:extLst>
              <a:ext uri="{FF2B5EF4-FFF2-40B4-BE49-F238E27FC236}">
                <a16:creationId xmlns:a16="http://schemas.microsoft.com/office/drawing/2014/main" id="{8D310C68-0727-D58D-84D4-AE24BDA0024D}"/>
              </a:ext>
            </a:extLst>
          </p:cNvPr>
          <p:cNvSpPr txBox="1"/>
          <p:nvPr/>
        </p:nvSpPr>
        <p:spPr>
          <a:xfrm>
            <a:off x="5309156" y="5743546"/>
            <a:ext cx="1686359" cy="10874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3200" b="0" i="0" u="none" strike="noStrike" cap="none" spc="0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Times New Roman"/>
              </a:rPr>
              <a:t>Learning 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3200" b="0" i="0" u="none" strike="noStrike" cap="none" spc="0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Times New Roman"/>
              </a:rPr>
              <a:t>Tools</a:t>
            </a:r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00C1DB10-2953-7725-AFCC-943EA49E66C3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2171680" y="9212580"/>
            <a:ext cx="342900" cy="358589"/>
          </a:xfrm>
        </p:spPr>
        <p:txBody>
          <a:bodyPr>
            <a:normAutofit lnSpcReduction="10000"/>
          </a:bodyPr>
          <a:lstStyle/>
          <a:p>
            <a:fld id="{86CB4B4D-7CA3-9044-876B-883B54F8677D}" type="slidenum">
              <a:rPr lang="fr-BE" smtClean="0"/>
              <a:t>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24086271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E2E92F-4F31-3AC8-F476-FEB1600DA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250" y="418273"/>
            <a:ext cx="12052300" cy="2000074"/>
          </a:xfrm>
        </p:spPr>
        <p:txBody>
          <a:bodyPr>
            <a:normAutofit fontScale="90000"/>
          </a:bodyPr>
          <a:lstStyle/>
          <a:p>
            <a:r>
              <a:rPr lang="fr-FR" dirty="0" err="1"/>
              <a:t>Graphical</a:t>
            </a:r>
            <a:r>
              <a:rPr lang="fr-FR" dirty="0"/>
              <a:t> Loop Invariant </a:t>
            </a:r>
            <a:br>
              <a:rPr lang="fr-FR" dirty="0"/>
            </a:br>
            <a:r>
              <a:rPr lang="fr-FR" sz="4800" dirty="0" err="1"/>
              <a:t>through</a:t>
            </a:r>
            <a:r>
              <a:rPr lang="fr-FR" sz="4800" dirty="0"/>
              <a:t> an </a:t>
            </a:r>
            <a:r>
              <a:rPr lang="fr-FR" sz="4800" dirty="0" err="1"/>
              <a:t>example</a:t>
            </a:r>
            <a:endParaRPr lang="fr-FR" dirty="0"/>
          </a:p>
        </p:txBody>
      </p:sp>
      <p:sp>
        <p:nvSpPr>
          <p:cNvPr id="6" name="i0:">
            <a:extLst>
              <a:ext uri="{FF2B5EF4-FFF2-40B4-BE49-F238E27FC236}">
                <a16:creationId xmlns:a16="http://schemas.microsoft.com/office/drawing/2014/main" id="{B2ABE6F5-D119-4096-04D9-4BA6A0D11A73}"/>
              </a:ext>
            </a:extLst>
          </p:cNvPr>
          <p:cNvSpPr txBox="1"/>
          <p:nvPr/>
        </p:nvSpPr>
        <p:spPr>
          <a:xfrm>
            <a:off x="476250" y="3400941"/>
            <a:ext cx="12018220" cy="1210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>
              <a:defRPr sz="3600">
                <a:solidFill>
                  <a:srgbClr val="A9A9A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nl-BE" u="sng" dirty="0">
                <a:solidFill>
                  <a:schemeClr val="tx1"/>
                </a:solidFill>
              </a:rPr>
              <a:t>Problem :</a:t>
            </a:r>
            <a:r>
              <a:rPr lang="nl-BE" dirty="0">
                <a:solidFill>
                  <a:schemeClr val="tx1"/>
                </a:solidFill>
              </a:rPr>
              <a:t> Compressing an array </a:t>
            </a:r>
            <a:r>
              <a:rPr lang="nl-BE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brut</a:t>
            </a:r>
            <a:r>
              <a:rPr lang="nl-BE" dirty="0">
                <a:solidFill>
                  <a:schemeClr val="tx1"/>
                </a:solidFill>
              </a:rPr>
              <a:t> of size </a:t>
            </a:r>
            <a:r>
              <a:rPr lang="nl-BE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MAX</a:t>
            </a:r>
            <a:r>
              <a:rPr lang="nl-BE" dirty="0">
                <a:solidFill>
                  <a:schemeClr val="tx1"/>
                </a:solidFill>
              </a:rPr>
              <a:t> based on   </a:t>
            </a:r>
          </a:p>
          <a:p>
            <a:pPr algn="l">
              <a:defRPr sz="3600">
                <a:solidFill>
                  <a:srgbClr val="A9A9A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nl-BE" dirty="0">
                <a:solidFill>
                  <a:schemeClr val="tx1"/>
                </a:solidFill>
              </a:rPr>
              <a:t>                 sums of </a:t>
            </a:r>
            <a:r>
              <a:rPr lang="nl-BE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  <a:r>
              <a:rPr lang="nl-BE" dirty="0">
                <a:solidFill>
                  <a:schemeClr val="tx1"/>
                </a:solidFill>
              </a:rPr>
              <a:t>. The last element of </a:t>
            </a:r>
            <a:r>
              <a:rPr lang="nl-BE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brut</a:t>
            </a:r>
            <a:r>
              <a:rPr lang="nl-BE" dirty="0">
                <a:solidFill>
                  <a:schemeClr val="tx1"/>
                </a:solidFill>
              </a:rPr>
              <a:t> is always </a:t>
            </a:r>
            <a:r>
              <a:rPr lang="nl-BE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11</a:t>
            </a:r>
            <a:r>
              <a:rPr lang="nl-BE" dirty="0">
                <a:solidFill>
                  <a:schemeClr val="tx1"/>
                </a:solidFill>
              </a:rPr>
              <a:t>.  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5A4F2D4A-020B-E166-DA11-1EEE6B9C06DA}"/>
              </a:ext>
            </a:extLst>
          </p:cNvPr>
          <p:cNvSpPr txBox="1">
            <a:spLocks/>
          </p:cNvSpPr>
          <p:nvPr/>
        </p:nvSpPr>
        <p:spPr>
          <a:xfrm>
            <a:off x="290944" y="9226231"/>
            <a:ext cx="12399819" cy="458779"/>
          </a:xfrm>
          <a:prstGeom prst="rect">
            <a:avLst/>
          </a:prstGeom>
          <a:solidFill>
            <a:srgbClr val="2D3359"/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 fontScale="32500" lnSpcReduction="20000"/>
          </a:bodyPr>
          <a:lstStyle>
            <a:lvl1pPr marL="0" marR="0" indent="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solidFill>
                  <a:srgbClr val="EEA76F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1pPr>
            <a:lvl2pPr marL="0" marR="0" indent="22860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solidFill>
                  <a:srgbClr val="EEA76F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2pPr>
            <a:lvl3pPr marL="0" marR="0" indent="45720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solidFill>
                  <a:srgbClr val="EEA76F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3pPr>
            <a:lvl4pPr marL="0" marR="0" indent="68580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solidFill>
                  <a:srgbClr val="EEA76F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4pPr>
            <a:lvl5pPr marL="0" marR="0" indent="91440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solidFill>
                  <a:srgbClr val="EEA76F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5pPr>
            <a:lvl6pPr marL="0" marR="0" indent="114300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solidFill>
                  <a:srgbClr val="EEA76F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6pPr>
            <a:lvl7pPr marL="0" marR="0" indent="137160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solidFill>
                  <a:srgbClr val="EEA76F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7pPr>
            <a:lvl8pPr marL="0" marR="0" indent="160020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solidFill>
                  <a:srgbClr val="EEA76F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8pPr>
            <a:lvl9pPr marL="0" marR="0" indent="182880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solidFill>
                  <a:srgbClr val="EEA76F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9pPr>
          </a:lstStyle>
          <a:p>
            <a:pPr hangingPunct="1"/>
            <a:r>
              <a:rPr lang="fr-FR" dirty="0"/>
              <a:t>The </a:t>
            </a:r>
            <a:r>
              <a:rPr lang="fr-FR" dirty="0" err="1"/>
              <a:t>Graphical</a:t>
            </a:r>
            <a:r>
              <a:rPr lang="fr-FR" dirty="0"/>
              <a:t> Loop Invariant – Géraldine Brieven (</a:t>
            </a:r>
            <a:r>
              <a:rPr lang="fr-FR" dirty="0" err="1"/>
              <a:t>gbrieven@uliege.be</a:t>
            </a:r>
            <a:r>
              <a:rPr lang="fr-FR" dirty="0"/>
              <a:t>) </a:t>
            </a:r>
          </a:p>
        </p:txBody>
      </p:sp>
      <p:sp>
        <p:nvSpPr>
          <p:cNvPr id="5" name="Espace réservé du numéro de diapositive 2">
            <a:extLst>
              <a:ext uri="{FF2B5EF4-FFF2-40B4-BE49-F238E27FC236}">
                <a16:creationId xmlns:a16="http://schemas.microsoft.com/office/drawing/2014/main" id="{65C433D3-A2FB-9B96-F49A-0D58A211C309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2337938" y="9281854"/>
            <a:ext cx="342900" cy="358589"/>
          </a:xfrm>
        </p:spPr>
        <p:txBody>
          <a:bodyPr>
            <a:normAutofit lnSpcReduction="10000"/>
          </a:bodyPr>
          <a:lstStyle/>
          <a:p>
            <a:fld id="{86CB4B4D-7CA3-9044-876B-883B54F8677D}" type="slidenum">
              <a:rPr lang="fr-BE" smtClean="0"/>
              <a:t>6</a:t>
            </a:fld>
            <a:endParaRPr lang="fr-BE" dirty="0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92A33DF4-B0CB-9517-85D9-C1730506B1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49" y="4945014"/>
            <a:ext cx="12018219" cy="304130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E57BBFE-885B-80B9-6FED-E8CE09FD8644}"/>
              </a:ext>
            </a:extLst>
          </p:cNvPr>
          <p:cNvSpPr/>
          <p:nvPr/>
        </p:nvSpPr>
        <p:spPr>
          <a:xfrm>
            <a:off x="11586031" y="5405793"/>
            <a:ext cx="276045" cy="189510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1907BC1-BA4A-1FD3-704E-4189DE015C28}"/>
              </a:ext>
            </a:extLst>
          </p:cNvPr>
          <p:cNvSpPr txBox="1"/>
          <p:nvPr/>
        </p:nvSpPr>
        <p:spPr>
          <a:xfrm>
            <a:off x="11483546" y="5294427"/>
            <a:ext cx="359074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Times New Roman"/>
              </a:rPr>
              <a:t>11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C36E8D4-3472-BA10-F2FE-D3A8C7C01AED}"/>
              </a:ext>
            </a:extLst>
          </p:cNvPr>
          <p:cNvSpPr/>
          <p:nvPr/>
        </p:nvSpPr>
        <p:spPr>
          <a:xfrm>
            <a:off x="7957367" y="7654583"/>
            <a:ext cx="276045" cy="189510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4A1297FC-D902-AF43-E820-5B2DCCD8FB4A}"/>
              </a:ext>
            </a:extLst>
          </p:cNvPr>
          <p:cNvSpPr txBox="1"/>
          <p:nvPr/>
        </p:nvSpPr>
        <p:spPr>
          <a:xfrm>
            <a:off x="7874338" y="7544153"/>
            <a:ext cx="359074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Times New Roman"/>
              </a:rPr>
              <a:t>11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9F1B10-B734-6C98-8202-C26874FCF85C}"/>
              </a:ext>
            </a:extLst>
          </p:cNvPr>
          <p:cNvSpPr/>
          <p:nvPr/>
        </p:nvSpPr>
        <p:spPr>
          <a:xfrm>
            <a:off x="8876909" y="7659556"/>
            <a:ext cx="276045" cy="189510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015C7886-607B-5E93-0A93-D32D555887E7}"/>
              </a:ext>
            </a:extLst>
          </p:cNvPr>
          <p:cNvSpPr txBox="1"/>
          <p:nvPr/>
        </p:nvSpPr>
        <p:spPr>
          <a:xfrm>
            <a:off x="8865214" y="7539375"/>
            <a:ext cx="216405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Times New Roman"/>
              </a:rPr>
              <a:t>?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9DE8B700-62DA-8444-D4D8-56B8D3A42841}"/>
              </a:ext>
            </a:extLst>
          </p:cNvPr>
          <p:cNvSpPr txBox="1"/>
          <p:nvPr/>
        </p:nvSpPr>
        <p:spPr>
          <a:xfrm>
            <a:off x="11586031" y="5947340"/>
            <a:ext cx="856004" cy="595035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Times New Roman"/>
              </a:rPr>
              <a:t>End of 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6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Times New Roman"/>
              </a:rPr>
              <a:t>sequence</a:t>
            </a:r>
            <a:endParaRPr kumimoji="0" lang="fr-FR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91058661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FE5847D8-3423-42C4-0907-A38915C2D7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34B67A-A620-F424-20C3-63CF60853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250" y="418273"/>
            <a:ext cx="12052300" cy="1346200"/>
          </a:xfrm>
        </p:spPr>
        <p:txBody>
          <a:bodyPr>
            <a:noAutofit/>
          </a:bodyPr>
          <a:lstStyle/>
          <a:p>
            <a:r>
              <a:rPr lang="fr-FR" sz="4400" dirty="0" err="1"/>
              <a:t>From</a:t>
            </a:r>
            <a:r>
              <a:rPr lang="fr-FR" sz="4400" dirty="0"/>
              <a:t> the output to the </a:t>
            </a:r>
            <a:r>
              <a:rPr lang="fr-FR" sz="4400" dirty="0" err="1"/>
              <a:t>intermediate</a:t>
            </a:r>
            <a:r>
              <a:rPr lang="fr-FR" sz="4400" dirty="0"/>
              <a:t> solution (GLI)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63E0284F-1C71-AF25-DED0-B300361F33BE}"/>
              </a:ext>
            </a:extLst>
          </p:cNvPr>
          <p:cNvSpPr txBox="1">
            <a:spLocks/>
          </p:cNvSpPr>
          <p:nvPr/>
        </p:nvSpPr>
        <p:spPr>
          <a:xfrm>
            <a:off x="476250" y="9156698"/>
            <a:ext cx="12052292" cy="458779"/>
          </a:xfrm>
          <a:prstGeom prst="rect">
            <a:avLst/>
          </a:prstGeom>
          <a:solidFill>
            <a:srgbClr val="2D3359"/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 fontScale="32500" lnSpcReduction="20000"/>
          </a:bodyPr>
          <a:lstStyle>
            <a:lvl1pPr marL="0" marR="0" indent="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solidFill>
                  <a:srgbClr val="EEA76F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1pPr>
            <a:lvl2pPr marL="0" marR="0" indent="22860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solidFill>
                  <a:srgbClr val="EEA76F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2pPr>
            <a:lvl3pPr marL="0" marR="0" indent="45720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solidFill>
                  <a:srgbClr val="EEA76F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3pPr>
            <a:lvl4pPr marL="0" marR="0" indent="68580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solidFill>
                  <a:srgbClr val="EEA76F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4pPr>
            <a:lvl5pPr marL="0" marR="0" indent="91440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solidFill>
                  <a:srgbClr val="EEA76F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5pPr>
            <a:lvl6pPr marL="0" marR="0" indent="114300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solidFill>
                  <a:srgbClr val="EEA76F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6pPr>
            <a:lvl7pPr marL="0" marR="0" indent="137160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solidFill>
                  <a:srgbClr val="EEA76F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7pPr>
            <a:lvl8pPr marL="0" marR="0" indent="160020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solidFill>
                  <a:srgbClr val="EEA76F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8pPr>
            <a:lvl9pPr marL="0" marR="0" indent="182880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solidFill>
                  <a:srgbClr val="EEA76F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9pPr>
          </a:lstStyle>
          <a:p>
            <a:pPr hangingPunct="1"/>
            <a:r>
              <a:rPr lang="fr-FR" dirty="0"/>
              <a:t>The </a:t>
            </a:r>
            <a:r>
              <a:rPr lang="fr-FR" dirty="0" err="1"/>
              <a:t>Graphical</a:t>
            </a:r>
            <a:r>
              <a:rPr lang="fr-FR" dirty="0"/>
              <a:t> Loop Invariant – Géraldine Brieven (</a:t>
            </a:r>
            <a:r>
              <a:rPr lang="fr-FR" dirty="0" err="1"/>
              <a:t>gbrieven@uliege.be</a:t>
            </a:r>
            <a:r>
              <a:rPr lang="fr-FR" dirty="0"/>
              <a:t>) </a:t>
            </a:r>
          </a:p>
        </p:txBody>
      </p:sp>
      <p:sp>
        <p:nvSpPr>
          <p:cNvPr id="12" name="Espace réservé du numéro de diapositive 2">
            <a:extLst>
              <a:ext uri="{FF2B5EF4-FFF2-40B4-BE49-F238E27FC236}">
                <a16:creationId xmlns:a16="http://schemas.microsoft.com/office/drawing/2014/main" id="{551615C4-231C-45CE-04B6-C54394DF8DBD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2202160" y="9212580"/>
            <a:ext cx="342900" cy="358589"/>
          </a:xfrm>
        </p:spPr>
        <p:txBody>
          <a:bodyPr>
            <a:normAutofit lnSpcReduction="10000"/>
          </a:bodyPr>
          <a:lstStyle/>
          <a:p>
            <a:fld id="{86CB4B4D-7CA3-9044-876B-883B54F8677D}" type="slidenum">
              <a:rPr lang="fr-BE" smtClean="0"/>
              <a:t>7</a:t>
            </a:fld>
            <a:endParaRPr lang="fr-BE" dirty="0"/>
          </a:p>
        </p:txBody>
      </p:sp>
      <p:pic>
        <p:nvPicPr>
          <p:cNvPr id="4" name="Image 3" descr="Une image contenant capture d’écran, texte, diagramme, ligne&#10;&#10;Le contenu généré par l’IA peut être incorrect.">
            <a:extLst>
              <a:ext uri="{FF2B5EF4-FFF2-40B4-BE49-F238E27FC236}">
                <a16:creationId xmlns:a16="http://schemas.microsoft.com/office/drawing/2014/main" id="{94A5EB28-D4E6-1BF9-7D2B-6F8866C2AE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502" y="1972963"/>
            <a:ext cx="10849788" cy="695422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7A70AD4-2231-6EA0-0431-FBFDBB93D6DD}"/>
              </a:ext>
            </a:extLst>
          </p:cNvPr>
          <p:cNvSpPr/>
          <p:nvPr/>
        </p:nvSpPr>
        <p:spPr>
          <a:xfrm>
            <a:off x="1474800" y="2189667"/>
            <a:ext cx="10727360" cy="1476000"/>
          </a:xfrm>
          <a:prstGeom prst="rect">
            <a:avLst/>
          </a:prstGeom>
          <a:solidFill>
            <a:schemeClr val="bg1">
              <a:alpha val="91000"/>
            </a:schemeClr>
          </a:solidFill>
          <a:ln w="76200" cap="flat">
            <a:noFill/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6F7F681-B5CC-38EC-3972-BC6AC5BEFD75}"/>
              </a:ext>
            </a:extLst>
          </p:cNvPr>
          <p:cNvSpPr/>
          <p:nvPr/>
        </p:nvSpPr>
        <p:spPr>
          <a:xfrm>
            <a:off x="1646250" y="5242371"/>
            <a:ext cx="9598013" cy="3744000"/>
          </a:xfrm>
          <a:prstGeom prst="rect">
            <a:avLst/>
          </a:prstGeom>
          <a:solidFill>
            <a:schemeClr val="bg1">
              <a:alpha val="91000"/>
            </a:schemeClr>
          </a:solidFill>
          <a:ln w="76200" cap="flat">
            <a:noFill/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0143646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E2E92F-4F31-3AC8-F476-FEB1600DA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250" y="418273"/>
            <a:ext cx="12052300" cy="1346200"/>
          </a:xfrm>
        </p:spPr>
        <p:txBody>
          <a:bodyPr>
            <a:noAutofit/>
          </a:bodyPr>
          <a:lstStyle/>
          <a:p>
            <a:r>
              <a:rPr lang="fr-FR" sz="6000" dirty="0" err="1"/>
              <a:t>Finding</a:t>
            </a:r>
            <a:r>
              <a:rPr lang="fr-FR" sz="6000" dirty="0"/>
              <a:t> a GLI: constant relaxation</a:t>
            </a:r>
          </a:p>
        </p:txBody>
      </p:sp>
      <p:sp>
        <p:nvSpPr>
          <p:cNvPr id="54" name="ZoneTexte 53">
            <a:extLst>
              <a:ext uri="{FF2B5EF4-FFF2-40B4-BE49-F238E27FC236}">
                <a16:creationId xmlns:a16="http://schemas.microsoft.com/office/drawing/2014/main" id="{29FAA1F1-5316-464C-ECF9-C4F704D8C83B}"/>
              </a:ext>
            </a:extLst>
          </p:cNvPr>
          <p:cNvSpPr txBox="1"/>
          <p:nvPr/>
        </p:nvSpPr>
        <p:spPr>
          <a:xfrm>
            <a:off x="12314690" y="9290707"/>
            <a:ext cx="325465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Times New Roman"/>
              </a:rPr>
              <a:t>3</a:t>
            </a:r>
            <a:endParaRPr kumimoji="0" lang="fr-FR" sz="32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j-lt"/>
              <a:ea typeface="+mj-ea"/>
              <a:cs typeface="+mj-cs"/>
              <a:sym typeface="Times New Roman"/>
            </a:endParaRPr>
          </a:p>
        </p:txBody>
      </p:sp>
      <p:sp>
        <p:nvSpPr>
          <p:cNvPr id="3" name="i0:">
            <a:extLst>
              <a:ext uri="{FF2B5EF4-FFF2-40B4-BE49-F238E27FC236}">
                <a16:creationId xmlns:a16="http://schemas.microsoft.com/office/drawing/2014/main" id="{860F8E5B-3634-9B33-7D15-68A2987FB1B1}"/>
              </a:ext>
            </a:extLst>
          </p:cNvPr>
          <p:cNvSpPr txBox="1"/>
          <p:nvPr/>
        </p:nvSpPr>
        <p:spPr>
          <a:xfrm>
            <a:off x="462573" y="1855521"/>
            <a:ext cx="3359894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ctr" defTabSz="584200">
              <a:defRPr sz="3600">
                <a:solidFill>
                  <a:srgbClr val="A9A9A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nl-BE" u="sng" dirty="0">
                <a:solidFill>
                  <a:schemeClr val="tx1"/>
                </a:solidFill>
              </a:rPr>
              <a:t>Expected Result: </a:t>
            </a:r>
            <a:endParaRPr u="sng" dirty="0">
              <a:solidFill>
                <a:schemeClr val="tx1"/>
              </a:solidFill>
            </a:endParaRPr>
          </a:p>
        </p:txBody>
      </p:sp>
      <p:graphicFrame>
        <p:nvGraphicFramePr>
          <p:cNvPr id="4" name="Tableau 2">
            <a:extLst>
              <a:ext uri="{FF2B5EF4-FFF2-40B4-BE49-F238E27FC236}">
                <a16:creationId xmlns:a16="http://schemas.microsoft.com/office/drawing/2014/main" id="{F44DE134-3C6E-2C40-8EC0-6628D6FE20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97318237"/>
              </p:ext>
            </p:extLst>
          </p:nvPr>
        </p:nvGraphicFramePr>
        <p:xfrm>
          <a:off x="2521298" y="3569519"/>
          <a:ext cx="8791476" cy="528320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9791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91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91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56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5657">
                  <a:extLst>
                    <a:ext uri="{9D8B030D-6E8A-4147-A177-3AD203B41FA5}">
                      <a16:colId xmlns:a16="http://schemas.microsoft.com/office/drawing/2014/main" val="531979098"/>
                    </a:ext>
                  </a:extLst>
                </a:gridCol>
                <a:gridCol w="975657">
                  <a:extLst>
                    <a:ext uri="{9D8B030D-6E8A-4147-A177-3AD203B41FA5}">
                      <a16:colId xmlns:a16="http://schemas.microsoft.com/office/drawing/2014/main" val="785941028"/>
                    </a:ext>
                  </a:extLst>
                </a:gridCol>
                <a:gridCol w="975657">
                  <a:extLst>
                    <a:ext uri="{9D8B030D-6E8A-4147-A177-3AD203B41FA5}">
                      <a16:colId xmlns:a16="http://schemas.microsoft.com/office/drawing/2014/main" val="2536175312"/>
                    </a:ext>
                  </a:extLst>
                </a:gridCol>
                <a:gridCol w="975657">
                  <a:extLst>
                    <a:ext uri="{9D8B030D-6E8A-4147-A177-3AD203B41FA5}">
                      <a16:colId xmlns:a16="http://schemas.microsoft.com/office/drawing/2014/main" val="1045851283"/>
                    </a:ext>
                  </a:extLst>
                </a:gridCol>
                <a:gridCol w="9756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0700">
                <a:tc>
                  <a:txBody>
                    <a:bodyPr/>
                    <a:lstStyle/>
                    <a:p>
                      <a:pPr algn="ctr">
                        <a:tabLst>
                          <a:tab pos="914400" algn="l"/>
                        </a:tabLst>
                        <a:defRPr sz="28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2800" baseline="-5999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l"/>
                        </a:tabLst>
                        <a:defRPr sz="28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lang="nl-BE" sz="2800" baseline="-5999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l"/>
                        </a:tabLst>
                        <a:defRPr sz="28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2800" baseline="-5999" dirty="0">
                        <a:solidFill>
                          <a:schemeClr val="tx1"/>
                        </a:solidFill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l"/>
                        </a:tabLst>
                        <a:defRPr sz="28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2800" baseline="-5999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l"/>
                        </a:tabLst>
                        <a:defRPr sz="28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lang="nl-BE" sz="2800" baseline="-5999" dirty="0">
                          <a:solidFill>
                            <a:schemeClr val="tx1"/>
                          </a:solidFill>
                        </a:rPr>
                        <a:t>…</a:t>
                      </a:r>
                      <a:endParaRPr sz="2800" baseline="-5999" dirty="0">
                        <a:solidFill>
                          <a:schemeClr val="tx1"/>
                        </a:solidFill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l"/>
                        </a:tabLst>
                        <a:defRPr sz="28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2800" baseline="-5999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l"/>
                        </a:tabLst>
                        <a:defRPr sz="28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2800" baseline="-5999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l"/>
                        </a:tabLst>
                        <a:defRPr sz="28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2800" baseline="-5999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l"/>
                        </a:tabLst>
                        <a:defRPr sz="28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lang="nl-BE" sz="2800" baseline="0" dirty="0">
                          <a:solidFill>
                            <a:schemeClr val="tx1"/>
                          </a:solidFill>
                          <a:latin typeface="+mj-lt"/>
                        </a:rPr>
                        <a:t>11</a:t>
                      </a:r>
                      <a:endParaRPr sz="2800" baseline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" name="Ligne">
            <a:extLst>
              <a:ext uri="{FF2B5EF4-FFF2-40B4-BE49-F238E27FC236}">
                <a16:creationId xmlns:a16="http://schemas.microsoft.com/office/drawing/2014/main" id="{1389223A-F571-AED8-DC15-35EF34DA9D69}"/>
              </a:ext>
            </a:extLst>
          </p:cNvPr>
          <p:cNvSpPr/>
          <p:nvPr/>
        </p:nvSpPr>
        <p:spPr>
          <a:xfrm flipV="1">
            <a:off x="2514706" y="3142816"/>
            <a:ext cx="1" cy="1229623"/>
          </a:xfrm>
          <a:prstGeom prst="line">
            <a:avLst/>
          </a:prstGeom>
          <a:ln w="50800">
            <a:solidFill>
              <a:srgbClr val="F74AFF"/>
            </a:solidFill>
            <a:miter lim="400000"/>
          </a:ln>
        </p:spPr>
        <p:txBody>
          <a:bodyPr lIns="0" tIns="0" rIns="0" bIns="0"/>
          <a:lstStyle/>
          <a:p>
            <a:pPr algn="ctr"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dirty="0"/>
          </a:p>
        </p:txBody>
      </p:sp>
      <p:sp>
        <p:nvSpPr>
          <p:cNvPr id="12" name="0">
            <a:extLst>
              <a:ext uri="{FF2B5EF4-FFF2-40B4-BE49-F238E27FC236}">
                <a16:creationId xmlns:a16="http://schemas.microsoft.com/office/drawing/2014/main" id="{37440950-8D29-74AE-2BD1-92BBE7FBFC3A}"/>
              </a:ext>
            </a:extLst>
          </p:cNvPr>
          <p:cNvSpPr txBox="1"/>
          <p:nvPr/>
        </p:nvSpPr>
        <p:spPr>
          <a:xfrm>
            <a:off x="2615270" y="2936608"/>
            <a:ext cx="275717" cy="5180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584200">
              <a:defRPr sz="2700">
                <a:solidFill>
                  <a:srgbClr val="E458F7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nl-BE" dirty="0"/>
              <a:t>0</a:t>
            </a:r>
            <a:endParaRPr dirty="0"/>
          </a:p>
        </p:txBody>
      </p:sp>
      <p:sp>
        <p:nvSpPr>
          <p:cNvPr id="15" name="nb_chiffres">
            <a:extLst>
              <a:ext uri="{FF2B5EF4-FFF2-40B4-BE49-F238E27FC236}">
                <a16:creationId xmlns:a16="http://schemas.microsoft.com/office/drawing/2014/main" id="{55D9B3ED-B9E0-58C0-5C76-1BB493017B6A}"/>
              </a:ext>
            </a:extLst>
          </p:cNvPr>
          <p:cNvSpPr txBox="1"/>
          <p:nvPr/>
        </p:nvSpPr>
        <p:spPr>
          <a:xfrm>
            <a:off x="11351508" y="2936608"/>
            <a:ext cx="940963" cy="533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584200">
              <a:defRPr sz="2000">
                <a:solidFill>
                  <a:srgbClr val="F7960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nl-BE" sz="2800" dirty="0"/>
              <a:t>MAX</a:t>
            </a:r>
            <a:endParaRPr sz="2800" dirty="0"/>
          </a:p>
        </p:txBody>
      </p:sp>
      <p:sp>
        <p:nvSpPr>
          <p:cNvPr id="16" name="Ligne">
            <a:extLst>
              <a:ext uri="{FF2B5EF4-FFF2-40B4-BE49-F238E27FC236}">
                <a16:creationId xmlns:a16="http://schemas.microsoft.com/office/drawing/2014/main" id="{171BE477-7DD6-51AA-D7EF-27221729DD1A}"/>
              </a:ext>
            </a:extLst>
          </p:cNvPr>
          <p:cNvSpPr/>
          <p:nvPr/>
        </p:nvSpPr>
        <p:spPr>
          <a:xfrm flipV="1">
            <a:off x="11317843" y="3096638"/>
            <a:ext cx="1" cy="1229623"/>
          </a:xfrm>
          <a:prstGeom prst="line">
            <a:avLst/>
          </a:prstGeom>
          <a:ln w="50800">
            <a:solidFill>
              <a:srgbClr val="F79605"/>
            </a:solidFill>
            <a:miter lim="400000"/>
          </a:ln>
        </p:spPr>
        <p:txBody>
          <a:bodyPr lIns="0" tIns="0" rIns="0" bIns="0"/>
          <a:lstStyle/>
          <a:p>
            <a:pPr algn="ctr"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17" name="Ligne">
            <a:extLst>
              <a:ext uri="{FF2B5EF4-FFF2-40B4-BE49-F238E27FC236}">
                <a16:creationId xmlns:a16="http://schemas.microsoft.com/office/drawing/2014/main" id="{BB8FB4D0-2E02-5D14-2A9D-4BF507F294BD}"/>
              </a:ext>
            </a:extLst>
          </p:cNvPr>
          <p:cNvSpPr/>
          <p:nvPr/>
        </p:nvSpPr>
        <p:spPr>
          <a:xfrm flipV="1">
            <a:off x="2605370" y="4231312"/>
            <a:ext cx="8678807" cy="1"/>
          </a:xfrm>
          <a:prstGeom prst="line">
            <a:avLst/>
          </a:prstGeom>
          <a:ln w="38100">
            <a:solidFill>
              <a:srgbClr val="2333FF"/>
            </a:solidFill>
            <a:miter lim="400000"/>
            <a:headEnd type="triangle"/>
            <a:tailEnd type="triangle"/>
          </a:ln>
        </p:spPr>
        <p:txBody>
          <a:bodyPr lIns="0" tIns="0" rIns="0" bIns="0"/>
          <a:lstStyle/>
          <a:p>
            <a:pPr algn="ctr"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18" name="Chiffres qui, joins aux chiffres de droite, forment un nombre premier">
            <a:extLst>
              <a:ext uri="{FF2B5EF4-FFF2-40B4-BE49-F238E27FC236}">
                <a16:creationId xmlns:a16="http://schemas.microsoft.com/office/drawing/2014/main" id="{4D09EA75-B180-64C1-FF00-220090674524}"/>
              </a:ext>
            </a:extLst>
          </p:cNvPr>
          <p:cNvSpPr txBox="1"/>
          <p:nvPr/>
        </p:nvSpPr>
        <p:spPr>
          <a:xfrm>
            <a:off x="5594493" y="4220779"/>
            <a:ext cx="2529575" cy="1579920"/>
          </a:xfrm>
          <a:prstGeom prst="rect">
            <a:avLst/>
          </a:prstGeom>
          <a:noFill/>
          <a:ln w="12700">
            <a:noFill/>
            <a:miter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ctr">
              <a:defRPr>
                <a:solidFill>
                  <a:srgbClr val="2333FF"/>
                </a:solidFill>
              </a:defRPr>
            </a:lvl1pPr>
          </a:lstStyle>
          <a:p>
            <a:r>
              <a:rPr lang="nl-BE" dirty="0"/>
              <a:t>Already </a:t>
            </a:r>
          </a:p>
          <a:p>
            <a:r>
              <a:rPr lang="nl-BE" dirty="0"/>
              <a:t>compressed in </a:t>
            </a:r>
            <a:r>
              <a:rPr lang="nl-BE" dirty="0">
                <a:latin typeface="Courier New" panose="02070309020205020404" pitchFamily="49" charset="0"/>
                <a:cs typeface="Courier New" panose="02070309020205020404" pitchFamily="49" charset="0"/>
              </a:rPr>
              <a:t>compress</a:t>
            </a:r>
          </a:p>
        </p:txBody>
      </p:sp>
      <p:sp>
        <p:nvSpPr>
          <p:cNvPr id="21" name="i0:">
            <a:extLst>
              <a:ext uri="{FF2B5EF4-FFF2-40B4-BE49-F238E27FC236}">
                <a16:creationId xmlns:a16="http://schemas.microsoft.com/office/drawing/2014/main" id="{22088171-460A-81D1-129D-9217389609D7}"/>
              </a:ext>
            </a:extLst>
          </p:cNvPr>
          <p:cNvSpPr txBox="1"/>
          <p:nvPr/>
        </p:nvSpPr>
        <p:spPr>
          <a:xfrm>
            <a:off x="1418871" y="3500930"/>
            <a:ext cx="974627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ctr" defTabSz="584200">
              <a:defRPr sz="3600">
                <a:solidFill>
                  <a:srgbClr val="A9A9A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nl-BE" dirty="0"/>
              <a:t>brut</a:t>
            </a:r>
            <a:r>
              <a:rPr dirty="0"/>
              <a:t>:</a:t>
            </a:r>
          </a:p>
        </p:txBody>
      </p:sp>
      <p:sp>
        <p:nvSpPr>
          <p:cNvPr id="25" name="0">
            <a:extLst>
              <a:ext uri="{FF2B5EF4-FFF2-40B4-BE49-F238E27FC236}">
                <a16:creationId xmlns:a16="http://schemas.microsoft.com/office/drawing/2014/main" id="{89A8DDD1-37BB-599F-876A-0914085F2229}"/>
              </a:ext>
            </a:extLst>
          </p:cNvPr>
          <p:cNvSpPr txBox="1"/>
          <p:nvPr/>
        </p:nvSpPr>
        <p:spPr>
          <a:xfrm>
            <a:off x="2605371" y="6064286"/>
            <a:ext cx="275717" cy="5180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584200">
              <a:defRPr sz="2700">
                <a:solidFill>
                  <a:srgbClr val="E458F7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nl-BE" dirty="0"/>
              <a:t>0</a:t>
            </a:r>
            <a:endParaRPr dirty="0"/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716F6B8D-E8EE-E2FD-9C0E-D06352DC75F3}"/>
              </a:ext>
            </a:extLst>
          </p:cNvPr>
          <p:cNvSpPr txBox="1"/>
          <p:nvPr/>
        </p:nvSpPr>
        <p:spPr>
          <a:xfrm>
            <a:off x="8504755" y="5866432"/>
            <a:ext cx="231656" cy="4770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fr-BE" sz="2500" dirty="0">
                <a:solidFill>
                  <a:srgbClr val="808004"/>
                </a:solidFill>
                <a:latin typeface="Times New Roman" panose="02020603050405020304" pitchFamily="18" charset="0"/>
              </a:rPr>
              <a:t>k</a:t>
            </a:r>
            <a:endParaRPr lang="fr-BE" sz="2500" dirty="0">
              <a:solidFill>
                <a:srgbClr val="808004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27" name="nb_chiffres">
            <a:extLst>
              <a:ext uri="{FF2B5EF4-FFF2-40B4-BE49-F238E27FC236}">
                <a16:creationId xmlns:a16="http://schemas.microsoft.com/office/drawing/2014/main" id="{8130B5C6-914C-CF9C-B352-0EA7189DF9AF}"/>
              </a:ext>
            </a:extLst>
          </p:cNvPr>
          <p:cNvSpPr txBox="1"/>
          <p:nvPr/>
        </p:nvSpPr>
        <p:spPr>
          <a:xfrm>
            <a:off x="11341609" y="6064286"/>
            <a:ext cx="940963" cy="533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584200">
              <a:defRPr sz="2000">
                <a:solidFill>
                  <a:srgbClr val="F7960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nl-BE" sz="2800" dirty="0"/>
              <a:t>MAX</a:t>
            </a:r>
            <a:endParaRPr sz="2800" dirty="0"/>
          </a:p>
        </p:txBody>
      </p:sp>
      <p:sp>
        <p:nvSpPr>
          <p:cNvPr id="29" name="i0:">
            <a:extLst>
              <a:ext uri="{FF2B5EF4-FFF2-40B4-BE49-F238E27FC236}">
                <a16:creationId xmlns:a16="http://schemas.microsoft.com/office/drawing/2014/main" id="{0E4CE463-436F-9938-EB24-F67513286A35}"/>
              </a:ext>
            </a:extLst>
          </p:cNvPr>
          <p:cNvSpPr txBox="1"/>
          <p:nvPr/>
        </p:nvSpPr>
        <p:spPr>
          <a:xfrm>
            <a:off x="493397" y="6605983"/>
            <a:ext cx="1974901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ctr" defTabSz="584200">
              <a:defRPr sz="3600">
                <a:solidFill>
                  <a:srgbClr val="A9A9A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nl-BE" dirty="0"/>
              <a:t>compress:</a:t>
            </a:r>
            <a:endParaRPr dirty="0"/>
          </a:p>
        </p:txBody>
      </p:sp>
      <p:sp>
        <p:nvSpPr>
          <p:cNvPr id="31" name="Ligne">
            <a:extLst>
              <a:ext uri="{FF2B5EF4-FFF2-40B4-BE49-F238E27FC236}">
                <a16:creationId xmlns:a16="http://schemas.microsoft.com/office/drawing/2014/main" id="{1FF0FC70-341A-6091-467D-9B96ED103860}"/>
              </a:ext>
            </a:extLst>
          </p:cNvPr>
          <p:cNvSpPr/>
          <p:nvPr/>
        </p:nvSpPr>
        <p:spPr>
          <a:xfrm flipV="1">
            <a:off x="2535118" y="7374514"/>
            <a:ext cx="5816402" cy="4583"/>
          </a:xfrm>
          <a:prstGeom prst="line">
            <a:avLst/>
          </a:prstGeom>
          <a:ln w="38100">
            <a:solidFill>
              <a:srgbClr val="2333FF"/>
            </a:solidFill>
            <a:miter lim="400000"/>
            <a:headEnd type="triangle"/>
            <a:tailEnd type="triangle"/>
          </a:ln>
        </p:spPr>
        <p:txBody>
          <a:bodyPr lIns="0" tIns="0" rIns="0" bIns="0"/>
          <a:lstStyle/>
          <a:p>
            <a:pPr algn="ctr"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dirty="0"/>
          </a:p>
        </p:txBody>
      </p:sp>
      <p:sp>
        <p:nvSpPr>
          <p:cNvPr id="32" name="Chiffres qui, joins aux chiffres de droite, forment un nombre premier">
            <a:extLst>
              <a:ext uri="{FF2B5EF4-FFF2-40B4-BE49-F238E27FC236}">
                <a16:creationId xmlns:a16="http://schemas.microsoft.com/office/drawing/2014/main" id="{2AA0126E-305A-C4A1-71EF-1025DE158CC8}"/>
              </a:ext>
            </a:extLst>
          </p:cNvPr>
          <p:cNvSpPr txBox="1"/>
          <p:nvPr/>
        </p:nvSpPr>
        <p:spPr>
          <a:xfrm>
            <a:off x="4865062" y="7321718"/>
            <a:ext cx="2158685" cy="1579920"/>
          </a:xfrm>
          <a:prstGeom prst="rect">
            <a:avLst/>
          </a:prstGeom>
          <a:noFill/>
          <a:ln w="12700">
            <a:noFill/>
            <a:miter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ctr">
              <a:defRPr>
                <a:solidFill>
                  <a:srgbClr val="2333FF"/>
                </a:solidFill>
              </a:defRPr>
            </a:lvl1pPr>
          </a:lstStyle>
          <a:p>
            <a:r>
              <a:rPr lang="nl-BE" dirty="0"/>
              <a:t>Result </a:t>
            </a:r>
          </a:p>
          <a:p>
            <a:r>
              <a:rPr lang="nl-BE" dirty="0"/>
              <a:t>of the compression</a:t>
            </a:r>
            <a:endParaRPr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aphicFrame>
        <p:nvGraphicFramePr>
          <p:cNvPr id="33" name="Tableau 2">
            <a:extLst>
              <a:ext uri="{FF2B5EF4-FFF2-40B4-BE49-F238E27FC236}">
                <a16:creationId xmlns:a16="http://schemas.microsoft.com/office/drawing/2014/main" id="{5C0B0620-3141-257F-F604-0DAFA732C2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8359056"/>
              </p:ext>
            </p:extLst>
          </p:nvPr>
        </p:nvGraphicFramePr>
        <p:xfrm>
          <a:off x="2520486" y="6704448"/>
          <a:ext cx="8791476" cy="520700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9791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91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91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56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5657">
                  <a:extLst>
                    <a:ext uri="{9D8B030D-6E8A-4147-A177-3AD203B41FA5}">
                      <a16:colId xmlns:a16="http://schemas.microsoft.com/office/drawing/2014/main" val="531979098"/>
                    </a:ext>
                  </a:extLst>
                </a:gridCol>
                <a:gridCol w="975657">
                  <a:extLst>
                    <a:ext uri="{9D8B030D-6E8A-4147-A177-3AD203B41FA5}">
                      <a16:colId xmlns:a16="http://schemas.microsoft.com/office/drawing/2014/main" val="785941028"/>
                    </a:ext>
                  </a:extLst>
                </a:gridCol>
                <a:gridCol w="975657">
                  <a:extLst>
                    <a:ext uri="{9D8B030D-6E8A-4147-A177-3AD203B41FA5}">
                      <a16:colId xmlns:a16="http://schemas.microsoft.com/office/drawing/2014/main" val="2536175312"/>
                    </a:ext>
                  </a:extLst>
                </a:gridCol>
                <a:gridCol w="975657">
                  <a:extLst>
                    <a:ext uri="{9D8B030D-6E8A-4147-A177-3AD203B41FA5}">
                      <a16:colId xmlns:a16="http://schemas.microsoft.com/office/drawing/2014/main" val="1045851283"/>
                    </a:ext>
                  </a:extLst>
                </a:gridCol>
                <a:gridCol w="9756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0700">
                <a:tc>
                  <a:txBody>
                    <a:bodyPr/>
                    <a:lstStyle/>
                    <a:p>
                      <a:pPr algn="ctr">
                        <a:tabLst>
                          <a:tab pos="914400" algn="l"/>
                        </a:tabLst>
                        <a:defRPr sz="28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2800" baseline="-5999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l"/>
                        </a:tabLst>
                        <a:defRPr sz="28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lang="nl-BE" sz="2800" baseline="-5999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l"/>
                        </a:tabLst>
                        <a:defRPr sz="28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2800" baseline="-5999" dirty="0">
                        <a:solidFill>
                          <a:schemeClr val="tx1"/>
                        </a:solidFill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l"/>
                        </a:tabLst>
                        <a:defRPr sz="28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2800" baseline="-5999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l"/>
                        </a:tabLst>
                        <a:defRPr sz="28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lang="nl-BE" sz="2800" baseline="-5999" dirty="0">
                          <a:solidFill>
                            <a:schemeClr val="tx1"/>
                          </a:solidFill>
                        </a:rPr>
                        <a:t>…</a:t>
                      </a:r>
                      <a:endParaRPr sz="2800" baseline="-5999" dirty="0">
                        <a:solidFill>
                          <a:schemeClr val="tx1"/>
                        </a:solidFill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l"/>
                        </a:tabLst>
                        <a:defRPr sz="28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4000" baseline="-5999" dirty="0">
                        <a:solidFill>
                          <a:schemeClr val="tx1"/>
                        </a:solidFill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l"/>
                        </a:tabLst>
                        <a:defRPr sz="28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2800" baseline="-5999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l"/>
                        </a:tabLst>
                        <a:defRPr sz="28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lang="nl-BE" sz="2800" baseline="-5999" dirty="0">
                          <a:solidFill>
                            <a:schemeClr val="tx1"/>
                          </a:solidFill>
                        </a:rPr>
                        <a:t>…</a:t>
                      </a:r>
                      <a:endParaRPr sz="2800" baseline="-5999" dirty="0">
                        <a:solidFill>
                          <a:schemeClr val="tx1"/>
                        </a:solidFill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l"/>
                        </a:tabLst>
                        <a:defRPr sz="28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2800" baseline="-5999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4" name="Ligne">
            <a:extLst>
              <a:ext uri="{FF2B5EF4-FFF2-40B4-BE49-F238E27FC236}">
                <a16:creationId xmlns:a16="http://schemas.microsoft.com/office/drawing/2014/main" id="{5BC8B097-D6A8-B894-9234-8BB389E2AD60}"/>
              </a:ext>
            </a:extLst>
          </p:cNvPr>
          <p:cNvSpPr/>
          <p:nvPr/>
        </p:nvSpPr>
        <p:spPr>
          <a:xfrm flipV="1">
            <a:off x="2504807" y="6270494"/>
            <a:ext cx="1" cy="1229623"/>
          </a:xfrm>
          <a:prstGeom prst="line">
            <a:avLst/>
          </a:prstGeom>
          <a:ln w="50800">
            <a:solidFill>
              <a:srgbClr val="F74AFF"/>
            </a:solidFill>
            <a:miter lim="400000"/>
          </a:ln>
        </p:spPr>
        <p:txBody>
          <a:bodyPr lIns="0" tIns="0" rIns="0" bIns="0"/>
          <a:lstStyle/>
          <a:p>
            <a:pPr algn="ctr"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dirty="0"/>
          </a:p>
        </p:txBody>
      </p:sp>
      <p:sp>
        <p:nvSpPr>
          <p:cNvPr id="35" name="Ligne">
            <a:extLst>
              <a:ext uri="{FF2B5EF4-FFF2-40B4-BE49-F238E27FC236}">
                <a16:creationId xmlns:a16="http://schemas.microsoft.com/office/drawing/2014/main" id="{99E5285C-1180-EB06-13DB-9FCF9CDBFBA4}"/>
              </a:ext>
            </a:extLst>
          </p:cNvPr>
          <p:cNvSpPr/>
          <p:nvPr/>
        </p:nvSpPr>
        <p:spPr>
          <a:xfrm flipV="1">
            <a:off x="11307944" y="6224316"/>
            <a:ext cx="1" cy="1229623"/>
          </a:xfrm>
          <a:prstGeom prst="line">
            <a:avLst/>
          </a:prstGeom>
          <a:ln w="50800">
            <a:solidFill>
              <a:srgbClr val="F79605"/>
            </a:solidFill>
            <a:miter lim="400000"/>
          </a:ln>
        </p:spPr>
        <p:txBody>
          <a:bodyPr lIns="0" tIns="0" rIns="0" bIns="0"/>
          <a:lstStyle/>
          <a:p>
            <a:pPr algn="ctr"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36" name="Ligne">
            <a:extLst>
              <a:ext uri="{FF2B5EF4-FFF2-40B4-BE49-F238E27FC236}">
                <a16:creationId xmlns:a16="http://schemas.microsoft.com/office/drawing/2014/main" id="{2756D58D-ADE1-7259-790B-A1A2E4F4964C}"/>
              </a:ext>
            </a:extLst>
          </p:cNvPr>
          <p:cNvSpPr/>
          <p:nvPr/>
        </p:nvSpPr>
        <p:spPr>
          <a:xfrm>
            <a:off x="8418341" y="7376843"/>
            <a:ext cx="2865835" cy="4156"/>
          </a:xfrm>
          <a:prstGeom prst="line">
            <a:avLst/>
          </a:prstGeom>
          <a:ln w="38100">
            <a:solidFill>
              <a:srgbClr val="2333FF"/>
            </a:solidFill>
            <a:miter lim="400000"/>
            <a:headEnd type="triangle"/>
            <a:tailEnd type="triangle"/>
          </a:ln>
        </p:spPr>
        <p:txBody>
          <a:bodyPr lIns="0" tIns="0" rIns="0" bIns="0"/>
          <a:lstStyle/>
          <a:p>
            <a:pPr algn="ctr"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37" name="Chiffres qui, joins aux chiffres de droite, forment un nombre premier">
            <a:extLst>
              <a:ext uri="{FF2B5EF4-FFF2-40B4-BE49-F238E27FC236}">
                <a16:creationId xmlns:a16="http://schemas.microsoft.com/office/drawing/2014/main" id="{5B7B82E6-09EA-BA41-68B9-CD304610C7BF}"/>
              </a:ext>
            </a:extLst>
          </p:cNvPr>
          <p:cNvSpPr txBox="1"/>
          <p:nvPr/>
        </p:nvSpPr>
        <p:spPr>
          <a:xfrm>
            <a:off x="8648721" y="7411275"/>
            <a:ext cx="2409481" cy="595035"/>
          </a:xfrm>
          <a:prstGeom prst="rect">
            <a:avLst/>
          </a:prstGeom>
          <a:noFill/>
          <a:ln w="12700">
            <a:noFill/>
            <a:miter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ctr">
              <a:defRPr>
                <a:solidFill>
                  <a:srgbClr val="2333FF"/>
                </a:solidFill>
              </a:defRPr>
            </a:lvl1pPr>
          </a:lstStyle>
          <a:p>
            <a:r>
              <a:rPr lang="nl-BE" dirty="0"/>
              <a:t>Free Space</a:t>
            </a:r>
            <a:endParaRPr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8" name="Ligne">
            <a:extLst>
              <a:ext uri="{FF2B5EF4-FFF2-40B4-BE49-F238E27FC236}">
                <a16:creationId xmlns:a16="http://schemas.microsoft.com/office/drawing/2014/main" id="{A5169BA7-93DE-1747-42E7-6D4395BBC07E}"/>
              </a:ext>
            </a:extLst>
          </p:cNvPr>
          <p:cNvSpPr/>
          <p:nvPr/>
        </p:nvSpPr>
        <p:spPr>
          <a:xfrm>
            <a:off x="8425760" y="4226089"/>
            <a:ext cx="2850996" cy="3064"/>
          </a:xfrm>
          <a:prstGeom prst="line">
            <a:avLst/>
          </a:prstGeom>
          <a:ln w="38100">
            <a:solidFill>
              <a:srgbClr val="288F00"/>
            </a:solidFill>
            <a:miter lim="400000"/>
            <a:headEnd type="triangle"/>
            <a:tailEnd type="triangle"/>
          </a:ln>
        </p:spPr>
        <p:txBody>
          <a:bodyPr lIns="0" tIns="0" rIns="0" bIns="0"/>
          <a:lstStyle/>
          <a:p>
            <a:pPr algn="ctr"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dirty="0"/>
          </a:p>
        </p:txBody>
      </p:sp>
      <p:sp>
        <p:nvSpPr>
          <p:cNvPr id="39" name="Chiffres qui, joins aux chiffres de droite, forment un nombre premier">
            <a:extLst>
              <a:ext uri="{FF2B5EF4-FFF2-40B4-BE49-F238E27FC236}">
                <a16:creationId xmlns:a16="http://schemas.microsoft.com/office/drawing/2014/main" id="{A02C2D07-AB82-5E34-C2E0-54F407F4AEDF}"/>
              </a:ext>
            </a:extLst>
          </p:cNvPr>
          <p:cNvSpPr txBox="1"/>
          <p:nvPr/>
        </p:nvSpPr>
        <p:spPr>
          <a:xfrm>
            <a:off x="8747352" y="4223036"/>
            <a:ext cx="2208850" cy="595035"/>
          </a:xfrm>
          <a:prstGeom prst="rect">
            <a:avLst/>
          </a:prstGeom>
          <a:noFill/>
          <a:ln w="12700">
            <a:noFill/>
            <a:miter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ctr">
              <a:defRPr>
                <a:solidFill>
                  <a:srgbClr val="2333FF"/>
                </a:solidFill>
              </a:defRPr>
            </a:lvl1pPr>
          </a:lstStyle>
          <a:p>
            <a:r>
              <a:rPr lang="nl-BE" dirty="0">
                <a:solidFill>
                  <a:srgbClr val="288F00"/>
                </a:solidFill>
              </a:rPr>
              <a:t>To compress</a:t>
            </a:r>
            <a:endParaRPr dirty="0">
              <a:solidFill>
                <a:srgbClr val="288F00"/>
              </a:solidFill>
            </a:endParaRPr>
          </a:p>
        </p:txBody>
      </p:sp>
      <p:sp>
        <p:nvSpPr>
          <p:cNvPr id="42" name="Ligne">
            <a:extLst>
              <a:ext uri="{FF2B5EF4-FFF2-40B4-BE49-F238E27FC236}">
                <a16:creationId xmlns:a16="http://schemas.microsoft.com/office/drawing/2014/main" id="{413484D8-5DEB-45BF-D78A-20D5792ECA2C}"/>
              </a:ext>
            </a:extLst>
          </p:cNvPr>
          <p:cNvSpPr/>
          <p:nvPr/>
        </p:nvSpPr>
        <p:spPr>
          <a:xfrm>
            <a:off x="4491344" y="7373818"/>
            <a:ext cx="6777161" cy="4583"/>
          </a:xfrm>
          <a:prstGeom prst="line">
            <a:avLst/>
          </a:prstGeom>
          <a:ln w="38100">
            <a:solidFill>
              <a:schemeClr val="accent2"/>
            </a:solidFill>
            <a:miter lim="400000"/>
            <a:headEnd type="triangle"/>
            <a:tailEnd type="triangle"/>
          </a:ln>
        </p:spPr>
        <p:txBody>
          <a:bodyPr lIns="0" tIns="0" rIns="0" bIns="0"/>
          <a:lstStyle/>
          <a:p>
            <a:pPr algn="ctr"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>
              <a:solidFill>
                <a:schemeClr val="accent2"/>
              </a:solidFill>
            </a:endParaRPr>
          </a:p>
        </p:txBody>
      </p:sp>
      <p:sp>
        <p:nvSpPr>
          <p:cNvPr id="43" name="Chiffres qui, joins aux chiffres de droite, forment un nombre premier">
            <a:extLst>
              <a:ext uri="{FF2B5EF4-FFF2-40B4-BE49-F238E27FC236}">
                <a16:creationId xmlns:a16="http://schemas.microsoft.com/office/drawing/2014/main" id="{2CF45DF0-263C-7719-C5E6-DA6A9DF146E2}"/>
              </a:ext>
            </a:extLst>
          </p:cNvPr>
          <p:cNvSpPr txBox="1"/>
          <p:nvPr/>
        </p:nvSpPr>
        <p:spPr>
          <a:xfrm>
            <a:off x="6572899" y="7385973"/>
            <a:ext cx="2409481" cy="595035"/>
          </a:xfrm>
          <a:prstGeom prst="rect">
            <a:avLst/>
          </a:prstGeom>
          <a:noFill/>
          <a:ln w="12700">
            <a:noFill/>
            <a:miter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ctr">
              <a:defRPr>
                <a:solidFill>
                  <a:srgbClr val="2333FF"/>
                </a:solidFill>
              </a:defRPr>
            </a:lvl1pPr>
          </a:lstStyle>
          <a:p>
            <a:r>
              <a:rPr lang="nl-BE" dirty="0">
                <a:solidFill>
                  <a:schemeClr val="accent2"/>
                </a:solidFill>
              </a:rPr>
              <a:t>Free Space</a:t>
            </a:r>
            <a:endParaRPr dirty="0">
              <a:solidFill>
                <a:schemeClr val="accent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E3967023-48B6-06AE-A575-44ECE19475C2}"/>
              </a:ext>
            </a:extLst>
          </p:cNvPr>
          <p:cNvSpPr txBox="1"/>
          <p:nvPr/>
        </p:nvSpPr>
        <p:spPr>
          <a:xfrm>
            <a:off x="5528730" y="2817561"/>
            <a:ext cx="231656" cy="4770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fr-BE" sz="2500" dirty="0">
                <a:solidFill>
                  <a:srgbClr val="808004"/>
                </a:solidFill>
                <a:latin typeface="Times New Roman" panose="02020603050405020304" pitchFamily="18" charset="0"/>
              </a:rPr>
              <a:t>i</a:t>
            </a:r>
            <a:endParaRPr lang="fr-BE" sz="2500" dirty="0">
              <a:solidFill>
                <a:srgbClr val="808004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45" name="Ligne">
            <a:extLst>
              <a:ext uri="{FF2B5EF4-FFF2-40B4-BE49-F238E27FC236}">
                <a16:creationId xmlns:a16="http://schemas.microsoft.com/office/drawing/2014/main" id="{EB57D228-8C81-0305-8D94-59BA3FFD21C3}"/>
              </a:ext>
            </a:extLst>
          </p:cNvPr>
          <p:cNvSpPr/>
          <p:nvPr/>
        </p:nvSpPr>
        <p:spPr>
          <a:xfrm flipV="1">
            <a:off x="5457564" y="2809809"/>
            <a:ext cx="9129" cy="2150993"/>
          </a:xfrm>
          <a:prstGeom prst="line">
            <a:avLst/>
          </a:prstGeom>
          <a:ln w="50800">
            <a:solidFill>
              <a:srgbClr val="FF2600"/>
            </a:solidFill>
            <a:miter lim="400000"/>
          </a:ln>
        </p:spPr>
        <p:txBody>
          <a:bodyPr lIns="0" tIns="0" rIns="0" bIns="0"/>
          <a:lstStyle/>
          <a:p>
            <a:pPr algn="ctr"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dirty="0"/>
          </a:p>
        </p:txBody>
      </p:sp>
      <p:sp>
        <p:nvSpPr>
          <p:cNvPr id="46" name="Ligne">
            <a:extLst>
              <a:ext uri="{FF2B5EF4-FFF2-40B4-BE49-F238E27FC236}">
                <a16:creationId xmlns:a16="http://schemas.microsoft.com/office/drawing/2014/main" id="{544173B2-53F2-77A0-EE7A-94181DCE33FE}"/>
              </a:ext>
            </a:extLst>
          </p:cNvPr>
          <p:cNvSpPr/>
          <p:nvPr/>
        </p:nvSpPr>
        <p:spPr>
          <a:xfrm flipV="1">
            <a:off x="5560366" y="4224651"/>
            <a:ext cx="2785634" cy="12584"/>
          </a:xfrm>
          <a:prstGeom prst="line">
            <a:avLst/>
          </a:prstGeom>
          <a:ln w="38100">
            <a:solidFill>
              <a:srgbClr val="2333FF"/>
            </a:solidFill>
            <a:miter lim="400000"/>
            <a:headEnd type="triangle"/>
            <a:tailEnd type="triangle"/>
          </a:ln>
        </p:spPr>
        <p:txBody>
          <a:bodyPr lIns="0" tIns="0" rIns="0" bIns="0"/>
          <a:lstStyle/>
          <a:p>
            <a:pPr algn="ctr"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47" name="Chiffres qui, joins aux chiffres de droite, forment un nombre premier">
            <a:extLst>
              <a:ext uri="{FF2B5EF4-FFF2-40B4-BE49-F238E27FC236}">
                <a16:creationId xmlns:a16="http://schemas.microsoft.com/office/drawing/2014/main" id="{028C5B50-D338-C9B6-79F8-D5564C14688D}"/>
              </a:ext>
            </a:extLst>
          </p:cNvPr>
          <p:cNvSpPr txBox="1"/>
          <p:nvPr/>
        </p:nvSpPr>
        <p:spPr>
          <a:xfrm>
            <a:off x="6101962" y="4287761"/>
            <a:ext cx="1907540" cy="595035"/>
          </a:xfrm>
          <a:prstGeom prst="rect">
            <a:avLst/>
          </a:prstGeom>
          <a:noFill/>
          <a:ln w="12700">
            <a:noFill/>
            <a:miter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ctr">
              <a:defRPr>
                <a:solidFill>
                  <a:srgbClr val="2333FF"/>
                </a:solidFill>
              </a:defRPr>
            </a:lvl1pPr>
          </a:lstStyle>
          <a:p>
            <a:r>
              <a:rPr lang="nl-BE" dirty="0">
                <a:latin typeface="Courier New" panose="02070309020205020404" pitchFamily="49" charset="0"/>
                <a:cs typeface="Courier New" panose="02070309020205020404" pitchFamily="49" charset="0"/>
              </a:rPr>
              <a:t>sum </a:t>
            </a:r>
            <a:r>
              <a:rPr lang="nl-BE" dirty="0"/>
              <a:t>&lt; 10</a:t>
            </a:r>
            <a:endParaRPr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8A021C71-0059-49A6-754D-B444BBE676CF}"/>
              </a:ext>
            </a:extLst>
          </p:cNvPr>
          <p:cNvSpPr txBox="1"/>
          <p:nvPr/>
        </p:nvSpPr>
        <p:spPr>
          <a:xfrm>
            <a:off x="8456948" y="2815700"/>
            <a:ext cx="231656" cy="4770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fr-BE" sz="2500" dirty="0">
                <a:solidFill>
                  <a:srgbClr val="808004"/>
                </a:solidFill>
                <a:latin typeface="Times New Roman" panose="02020603050405020304" pitchFamily="18" charset="0"/>
              </a:rPr>
              <a:t>j</a:t>
            </a:r>
            <a:endParaRPr lang="fr-BE" sz="2500" dirty="0">
              <a:solidFill>
                <a:srgbClr val="808004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49" name="Ligne">
            <a:extLst>
              <a:ext uri="{FF2B5EF4-FFF2-40B4-BE49-F238E27FC236}">
                <a16:creationId xmlns:a16="http://schemas.microsoft.com/office/drawing/2014/main" id="{66B8384D-E937-BB53-5EBD-1D883D608532}"/>
              </a:ext>
            </a:extLst>
          </p:cNvPr>
          <p:cNvSpPr/>
          <p:nvPr/>
        </p:nvSpPr>
        <p:spPr>
          <a:xfrm flipV="1">
            <a:off x="8385782" y="2807948"/>
            <a:ext cx="9129" cy="2150993"/>
          </a:xfrm>
          <a:prstGeom prst="line">
            <a:avLst/>
          </a:prstGeom>
          <a:ln w="50800">
            <a:solidFill>
              <a:srgbClr val="FF2600"/>
            </a:solidFill>
            <a:miter lim="400000"/>
          </a:ln>
        </p:spPr>
        <p:txBody>
          <a:bodyPr lIns="0" tIns="0" rIns="0" bIns="0"/>
          <a:lstStyle/>
          <a:p>
            <a:pPr algn="ctr"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dirty="0"/>
          </a:p>
        </p:txBody>
      </p:sp>
      <p:sp>
        <p:nvSpPr>
          <p:cNvPr id="5" name="Ligne">
            <a:extLst>
              <a:ext uri="{FF2B5EF4-FFF2-40B4-BE49-F238E27FC236}">
                <a16:creationId xmlns:a16="http://schemas.microsoft.com/office/drawing/2014/main" id="{D26DBE67-7FFB-990B-6556-16800F53330E}"/>
              </a:ext>
            </a:extLst>
          </p:cNvPr>
          <p:cNvSpPr/>
          <p:nvPr/>
        </p:nvSpPr>
        <p:spPr>
          <a:xfrm flipV="1">
            <a:off x="8381831" y="5855453"/>
            <a:ext cx="0" cy="2105015"/>
          </a:xfrm>
          <a:prstGeom prst="line">
            <a:avLst/>
          </a:prstGeom>
          <a:ln w="50800">
            <a:solidFill>
              <a:srgbClr val="FF2600"/>
            </a:solidFill>
            <a:miter lim="400000"/>
          </a:ln>
        </p:spPr>
        <p:txBody>
          <a:bodyPr lIns="0" tIns="0" rIns="0" bIns="0"/>
          <a:lstStyle/>
          <a:p>
            <a:pPr algn="ctr"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7" name="Ligne">
            <a:extLst>
              <a:ext uri="{FF2B5EF4-FFF2-40B4-BE49-F238E27FC236}">
                <a16:creationId xmlns:a16="http://schemas.microsoft.com/office/drawing/2014/main" id="{5B92FE95-9C1E-E290-9C87-F364C248A84C}"/>
              </a:ext>
            </a:extLst>
          </p:cNvPr>
          <p:cNvSpPr/>
          <p:nvPr/>
        </p:nvSpPr>
        <p:spPr>
          <a:xfrm flipV="1">
            <a:off x="2538478" y="2720927"/>
            <a:ext cx="8813030" cy="11303"/>
          </a:xfrm>
          <a:prstGeom prst="line">
            <a:avLst/>
          </a:prstGeom>
          <a:ln w="38100">
            <a:solidFill>
              <a:srgbClr val="0096FF"/>
            </a:solidFill>
            <a:miter lim="400000"/>
            <a:headEnd type="triangle"/>
            <a:tailEnd type="triangle"/>
          </a:ln>
        </p:spPr>
        <p:txBody>
          <a:bodyPr lIns="0" tIns="0" rIns="0" bIns="0"/>
          <a:lstStyle/>
          <a:p>
            <a:pPr algn="ctr"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8" name="Chiffres qui, joins aux chiffres de droite, forment un nombre premier">
            <a:extLst>
              <a:ext uri="{FF2B5EF4-FFF2-40B4-BE49-F238E27FC236}">
                <a16:creationId xmlns:a16="http://schemas.microsoft.com/office/drawing/2014/main" id="{BEAC336F-BA01-BE5C-889B-C1F0C8D30D89}"/>
              </a:ext>
            </a:extLst>
          </p:cNvPr>
          <p:cNvSpPr txBox="1"/>
          <p:nvPr/>
        </p:nvSpPr>
        <p:spPr>
          <a:xfrm>
            <a:off x="5654461" y="2144948"/>
            <a:ext cx="2409481" cy="595035"/>
          </a:xfrm>
          <a:prstGeom prst="rect">
            <a:avLst/>
          </a:prstGeom>
          <a:noFill/>
          <a:ln w="12700">
            <a:noFill/>
            <a:miter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ctr">
              <a:defRPr>
                <a:solidFill>
                  <a:srgbClr val="2333FF"/>
                </a:solidFill>
              </a:defRPr>
            </a:lvl1pPr>
          </a:lstStyle>
          <a:p>
            <a:r>
              <a:rPr lang="nl-BE" dirty="0">
                <a:solidFill>
                  <a:srgbClr val="0096FF"/>
                </a:solidFill>
              </a:rPr>
              <a:t>Not modified</a:t>
            </a:r>
            <a:endParaRPr dirty="0">
              <a:solidFill>
                <a:srgbClr val="0096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A40CDDE8-0A3C-ABE0-5513-A1680F0B1D60}"/>
              </a:ext>
            </a:extLst>
          </p:cNvPr>
          <p:cNvSpPr txBox="1">
            <a:spLocks/>
          </p:cNvSpPr>
          <p:nvPr/>
        </p:nvSpPr>
        <p:spPr>
          <a:xfrm>
            <a:off x="476250" y="9156698"/>
            <a:ext cx="12052292" cy="458779"/>
          </a:xfrm>
          <a:prstGeom prst="rect">
            <a:avLst/>
          </a:prstGeom>
          <a:solidFill>
            <a:srgbClr val="2D3359"/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 fontScale="32500" lnSpcReduction="20000"/>
          </a:bodyPr>
          <a:lstStyle>
            <a:lvl1pPr marL="0" marR="0" indent="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solidFill>
                  <a:srgbClr val="EEA76F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1pPr>
            <a:lvl2pPr marL="0" marR="0" indent="22860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solidFill>
                  <a:srgbClr val="EEA76F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2pPr>
            <a:lvl3pPr marL="0" marR="0" indent="45720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solidFill>
                  <a:srgbClr val="EEA76F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3pPr>
            <a:lvl4pPr marL="0" marR="0" indent="68580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solidFill>
                  <a:srgbClr val="EEA76F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4pPr>
            <a:lvl5pPr marL="0" marR="0" indent="91440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solidFill>
                  <a:srgbClr val="EEA76F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5pPr>
            <a:lvl6pPr marL="0" marR="0" indent="114300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solidFill>
                  <a:srgbClr val="EEA76F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6pPr>
            <a:lvl7pPr marL="0" marR="0" indent="137160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solidFill>
                  <a:srgbClr val="EEA76F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7pPr>
            <a:lvl8pPr marL="0" marR="0" indent="160020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solidFill>
                  <a:srgbClr val="EEA76F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8pPr>
            <a:lvl9pPr marL="0" marR="0" indent="182880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solidFill>
                  <a:srgbClr val="EEA76F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9pPr>
          </a:lstStyle>
          <a:p>
            <a:pPr hangingPunct="1"/>
            <a:r>
              <a:rPr lang="fr-FR" dirty="0"/>
              <a:t>The </a:t>
            </a:r>
            <a:r>
              <a:rPr lang="fr-FR" dirty="0" err="1"/>
              <a:t>Graphical</a:t>
            </a:r>
            <a:r>
              <a:rPr lang="fr-FR" dirty="0"/>
              <a:t> Loop Invariant – Géraldine Brieven (</a:t>
            </a:r>
            <a:r>
              <a:rPr lang="fr-FR" dirty="0" err="1"/>
              <a:t>gbrieven@uliege.be</a:t>
            </a:r>
            <a:r>
              <a:rPr lang="fr-FR" dirty="0"/>
              <a:t>) </a:t>
            </a:r>
          </a:p>
        </p:txBody>
      </p:sp>
      <p:sp>
        <p:nvSpPr>
          <p:cNvPr id="14" name="Espace réservé du numéro de diapositive 5">
            <a:extLst>
              <a:ext uri="{FF2B5EF4-FFF2-40B4-BE49-F238E27FC236}">
                <a16:creationId xmlns:a16="http://schemas.microsoft.com/office/drawing/2014/main" id="{809E1550-2236-4093-9FC7-2331255F068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2172082" y="9226408"/>
            <a:ext cx="342900" cy="358589"/>
          </a:xfrm>
        </p:spPr>
        <p:txBody>
          <a:bodyPr>
            <a:normAutofit lnSpcReduction="10000"/>
          </a:bodyPr>
          <a:lstStyle/>
          <a:p>
            <a:fld id="{86CB4B4D-7CA3-9044-876B-883B54F8677D}" type="slidenum">
              <a:rPr lang="fr-BE" smtClean="0"/>
              <a:t>8</a:t>
            </a:fld>
            <a:endParaRPr lang="fr-BE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D09A293-0FC7-10B8-E03E-0B2C55C6A519}"/>
              </a:ext>
            </a:extLst>
          </p:cNvPr>
          <p:cNvSpPr txBox="1"/>
          <p:nvPr/>
        </p:nvSpPr>
        <p:spPr>
          <a:xfrm>
            <a:off x="7667785" y="6698316"/>
            <a:ext cx="461665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cs typeface="Times New Roman" panose="02020603050405020304" pitchFamily="18" charset="0"/>
                <a:sym typeface="Times New Roman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9363233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05 0.00098 L -0.23255 0.0068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81" y="29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33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5312E-6 3.48958E-6 L -0.22608 0.001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04" y="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31 0.00521 L -0.18848 0.00472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95" y="-33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98438E-7 -4.89583E-6 L -0.15283 0.00114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42" y="49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32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9688E-6 -3.80208E-6 L -0.30835 -0.00048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17" y="-33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5.72917E-7 L -0.30127 0.00374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63" y="179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1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8" grpId="0"/>
      <p:bldP spid="26" grpId="0"/>
      <p:bldP spid="26" grpId="1"/>
      <p:bldP spid="31" grpId="0" animBg="1"/>
      <p:bldP spid="31" grpId="1" animBg="1"/>
      <p:bldP spid="32" grpId="0"/>
      <p:bldP spid="36" grpId="0" animBg="1"/>
      <p:bldP spid="37" grpId="0"/>
      <p:bldP spid="38" grpId="0" animBg="1"/>
      <p:bldP spid="39" grpId="0"/>
      <p:bldP spid="42" grpId="0" animBg="1"/>
      <p:bldP spid="42" grpId="1" animBg="1"/>
      <p:bldP spid="43" grpId="0"/>
      <p:bldP spid="43" grpId="1"/>
      <p:bldP spid="44" grpId="0"/>
      <p:bldP spid="45" grpId="0" animBg="1"/>
      <p:bldP spid="46" grpId="0" animBg="1"/>
      <p:bldP spid="47" grpId="0"/>
      <p:bldP spid="48" grpId="0"/>
      <p:bldP spid="49" grpId="0" animBg="1"/>
      <p:bldP spid="5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E2E92F-4F31-3AC8-F476-FEB1600DA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250" y="418273"/>
            <a:ext cx="12052300" cy="1346200"/>
          </a:xfrm>
        </p:spPr>
        <p:txBody>
          <a:bodyPr>
            <a:normAutofit fontScale="90000"/>
          </a:bodyPr>
          <a:lstStyle/>
          <a:p>
            <a:r>
              <a:rPr lang="fr-FR" dirty="0"/>
              <a:t>Rules </a:t>
            </a:r>
            <a:r>
              <a:rPr lang="fr-FR" dirty="0" err="1"/>
              <a:t>supporting</a:t>
            </a:r>
            <a:r>
              <a:rPr lang="fr-FR" dirty="0"/>
              <a:t> the GLI</a:t>
            </a:r>
          </a:p>
        </p:txBody>
      </p:sp>
      <p:sp>
        <p:nvSpPr>
          <p:cNvPr id="3" name="i0:">
            <a:extLst>
              <a:ext uri="{FF2B5EF4-FFF2-40B4-BE49-F238E27FC236}">
                <a16:creationId xmlns:a16="http://schemas.microsoft.com/office/drawing/2014/main" id="{860F8E5B-3634-9B33-7D15-68A2987FB1B1}"/>
              </a:ext>
            </a:extLst>
          </p:cNvPr>
          <p:cNvSpPr txBox="1"/>
          <p:nvPr/>
        </p:nvSpPr>
        <p:spPr>
          <a:xfrm>
            <a:off x="578843" y="1853900"/>
            <a:ext cx="2680221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ctr" defTabSz="584200">
              <a:defRPr sz="3600">
                <a:solidFill>
                  <a:srgbClr val="A9A9A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nl-BE" u="sng" dirty="0">
                <a:solidFill>
                  <a:schemeClr val="tx1"/>
                </a:solidFill>
              </a:rPr>
              <a:t>Rules </a:t>
            </a:r>
            <a:r>
              <a:rPr lang="nl-BE" u="sng" dirty="0">
                <a:solidFill>
                  <a:srgbClr val="A9A9A9"/>
                </a:solidFill>
              </a:rPr>
              <a:t>1</a:t>
            </a:r>
            <a:r>
              <a:rPr lang="nl-BE" u="sng" dirty="0">
                <a:solidFill>
                  <a:schemeClr val="tx1"/>
                </a:solidFill>
              </a:rPr>
              <a:t> </a:t>
            </a:r>
            <a:r>
              <a:rPr lang="nl-BE" u="sng" dirty="0">
                <a:solidFill>
                  <a:srgbClr val="F89705"/>
                </a:solidFill>
              </a:rPr>
              <a:t>&amp;</a:t>
            </a:r>
            <a:r>
              <a:rPr lang="nl-BE" u="sng" dirty="0">
                <a:solidFill>
                  <a:schemeClr val="tx1"/>
                </a:solidFill>
              </a:rPr>
              <a:t> </a:t>
            </a:r>
            <a:r>
              <a:rPr lang="nl-BE" u="sng" dirty="0">
                <a:solidFill>
                  <a:srgbClr val="F74AFF"/>
                </a:solidFill>
              </a:rPr>
              <a:t>2</a:t>
            </a:r>
            <a:r>
              <a:rPr lang="nl-BE" u="sng" dirty="0">
                <a:solidFill>
                  <a:schemeClr val="tx1"/>
                </a:solidFill>
              </a:rPr>
              <a:t> : </a:t>
            </a:r>
            <a:endParaRPr u="sng" dirty="0">
              <a:solidFill>
                <a:schemeClr val="tx1"/>
              </a:solidFill>
            </a:endParaRPr>
          </a:p>
        </p:txBody>
      </p:sp>
      <p:graphicFrame>
        <p:nvGraphicFramePr>
          <p:cNvPr id="4" name="Tableau 2">
            <a:extLst>
              <a:ext uri="{FF2B5EF4-FFF2-40B4-BE49-F238E27FC236}">
                <a16:creationId xmlns:a16="http://schemas.microsoft.com/office/drawing/2014/main" id="{E3DCFFF6-B383-8627-03F0-FE4E96707D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29976558"/>
              </p:ext>
            </p:extLst>
          </p:nvPr>
        </p:nvGraphicFramePr>
        <p:xfrm>
          <a:off x="2521298" y="3774477"/>
          <a:ext cx="8791476" cy="528320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9791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91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91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56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5657">
                  <a:extLst>
                    <a:ext uri="{9D8B030D-6E8A-4147-A177-3AD203B41FA5}">
                      <a16:colId xmlns:a16="http://schemas.microsoft.com/office/drawing/2014/main" val="531979098"/>
                    </a:ext>
                  </a:extLst>
                </a:gridCol>
                <a:gridCol w="975657">
                  <a:extLst>
                    <a:ext uri="{9D8B030D-6E8A-4147-A177-3AD203B41FA5}">
                      <a16:colId xmlns:a16="http://schemas.microsoft.com/office/drawing/2014/main" val="785941028"/>
                    </a:ext>
                  </a:extLst>
                </a:gridCol>
                <a:gridCol w="975657">
                  <a:extLst>
                    <a:ext uri="{9D8B030D-6E8A-4147-A177-3AD203B41FA5}">
                      <a16:colId xmlns:a16="http://schemas.microsoft.com/office/drawing/2014/main" val="2536175312"/>
                    </a:ext>
                  </a:extLst>
                </a:gridCol>
                <a:gridCol w="975657">
                  <a:extLst>
                    <a:ext uri="{9D8B030D-6E8A-4147-A177-3AD203B41FA5}">
                      <a16:colId xmlns:a16="http://schemas.microsoft.com/office/drawing/2014/main" val="1045851283"/>
                    </a:ext>
                  </a:extLst>
                </a:gridCol>
                <a:gridCol w="9756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0700">
                <a:tc>
                  <a:txBody>
                    <a:bodyPr/>
                    <a:lstStyle/>
                    <a:p>
                      <a:pPr algn="ctr">
                        <a:tabLst>
                          <a:tab pos="914400" algn="l"/>
                        </a:tabLst>
                        <a:defRPr sz="28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2800" baseline="-5999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l"/>
                        </a:tabLst>
                        <a:defRPr sz="28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lang="nl-BE" sz="2800" baseline="-5999" dirty="0">
                        <a:solidFill>
                          <a:schemeClr val="tx1"/>
                        </a:solidFill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l"/>
                        </a:tabLst>
                        <a:defRPr sz="28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2800" baseline="-5999" dirty="0">
                        <a:solidFill>
                          <a:schemeClr val="tx1"/>
                        </a:solidFill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l"/>
                        </a:tabLst>
                        <a:defRPr sz="28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2800" baseline="-5999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l"/>
                        </a:tabLst>
                        <a:defRPr sz="28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lang="nl-BE" sz="2800" baseline="-5999" dirty="0">
                          <a:solidFill>
                            <a:schemeClr val="tx1"/>
                          </a:solidFill>
                        </a:rPr>
                        <a:t>…</a:t>
                      </a:r>
                      <a:endParaRPr sz="2800" baseline="-5999" dirty="0">
                        <a:solidFill>
                          <a:schemeClr val="tx1"/>
                        </a:solidFill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l"/>
                        </a:tabLst>
                        <a:defRPr sz="28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2800" baseline="-5999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l"/>
                        </a:tabLst>
                        <a:defRPr sz="28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2800" baseline="-5999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l"/>
                        </a:tabLst>
                        <a:defRPr sz="28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2800" baseline="-5999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l"/>
                        </a:tabLst>
                        <a:defRPr sz="28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lang="nl-BE" sz="2800" baseline="0" dirty="0">
                          <a:solidFill>
                            <a:schemeClr val="tx1"/>
                          </a:solidFill>
                        </a:rPr>
                        <a:t>11</a:t>
                      </a:r>
                      <a:endParaRPr sz="28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Ligne">
            <a:extLst>
              <a:ext uri="{FF2B5EF4-FFF2-40B4-BE49-F238E27FC236}">
                <a16:creationId xmlns:a16="http://schemas.microsoft.com/office/drawing/2014/main" id="{28E69AA5-1265-73B2-9D9D-3F91409E58B5}"/>
              </a:ext>
            </a:extLst>
          </p:cNvPr>
          <p:cNvSpPr/>
          <p:nvPr/>
        </p:nvSpPr>
        <p:spPr>
          <a:xfrm flipV="1">
            <a:off x="2514706" y="3347774"/>
            <a:ext cx="1" cy="1229623"/>
          </a:xfrm>
          <a:prstGeom prst="line">
            <a:avLst/>
          </a:prstGeom>
          <a:ln w="50800">
            <a:solidFill>
              <a:srgbClr val="F74AFF"/>
            </a:solidFill>
            <a:miter lim="400000"/>
          </a:ln>
        </p:spPr>
        <p:txBody>
          <a:bodyPr lIns="0" tIns="0" rIns="0" bIns="0"/>
          <a:lstStyle/>
          <a:p>
            <a:pPr algn="ctr"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dirty="0"/>
          </a:p>
        </p:txBody>
      </p:sp>
      <p:sp>
        <p:nvSpPr>
          <p:cNvPr id="6" name="0">
            <a:extLst>
              <a:ext uri="{FF2B5EF4-FFF2-40B4-BE49-F238E27FC236}">
                <a16:creationId xmlns:a16="http://schemas.microsoft.com/office/drawing/2014/main" id="{96EE12D2-E64F-B72C-B22E-5AF496B80E13}"/>
              </a:ext>
            </a:extLst>
          </p:cNvPr>
          <p:cNvSpPr txBox="1"/>
          <p:nvPr/>
        </p:nvSpPr>
        <p:spPr>
          <a:xfrm>
            <a:off x="2615270" y="3141566"/>
            <a:ext cx="275717" cy="5180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584200">
              <a:defRPr sz="2700">
                <a:solidFill>
                  <a:srgbClr val="E458F7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nl-BE" dirty="0"/>
              <a:t>0</a:t>
            </a:r>
            <a:endParaRPr dirty="0"/>
          </a:p>
        </p:txBody>
      </p:sp>
      <p:sp>
        <p:nvSpPr>
          <p:cNvPr id="7" name="nb_chiffres">
            <a:extLst>
              <a:ext uri="{FF2B5EF4-FFF2-40B4-BE49-F238E27FC236}">
                <a16:creationId xmlns:a16="http://schemas.microsoft.com/office/drawing/2014/main" id="{30F376DC-FC1C-3305-446B-4F7BBD9115BE}"/>
              </a:ext>
            </a:extLst>
          </p:cNvPr>
          <p:cNvSpPr txBox="1"/>
          <p:nvPr/>
        </p:nvSpPr>
        <p:spPr>
          <a:xfrm>
            <a:off x="11351508" y="3141566"/>
            <a:ext cx="940963" cy="533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584200">
              <a:defRPr sz="2000">
                <a:solidFill>
                  <a:srgbClr val="F7960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nl-BE" sz="2800" dirty="0"/>
              <a:t>MAX</a:t>
            </a:r>
            <a:endParaRPr sz="2800" dirty="0"/>
          </a:p>
        </p:txBody>
      </p:sp>
      <p:sp>
        <p:nvSpPr>
          <p:cNvPr id="8" name="Ligne">
            <a:extLst>
              <a:ext uri="{FF2B5EF4-FFF2-40B4-BE49-F238E27FC236}">
                <a16:creationId xmlns:a16="http://schemas.microsoft.com/office/drawing/2014/main" id="{D1A1777B-7531-8AE0-6D68-B7D00F80472C}"/>
              </a:ext>
            </a:extLst>
          </p:cNvPr>
          <p:cNvSpPr/>
          <p:nvPr/>
        </p:nvSpPr>
        <p:spPr>
          <a:xfrm flipV="1">
            <a:off x="11317843" y="3301596"/>
            <a:ext cx="1" cy="1229623"/>
          </a:xfrm>
          <a:prstGeom prst="line">
            <a:avLst/>
          </a:prstGeom>
          <a:ln w="50800">
            <a:solidFill>
              <a:srgbClr val="F79605"/>
            </a:solidFill>
            <a:miter lim="400000"/>
          </a:ln>
        </p:spPr>
        <p:txBody>
          <a:bodyPr lIns="0" tIns="0" rIns="0" bIns="0"/>
          <a:lstStyle/>
          <a:p>
            <a:pPr algn="ctr"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13" name="i0:">
            <a:extLst>
              <a:ext uri="{FF2B5EF4-FFF2-40B4-BE49-F238E27FC236}">
                <a16:creationId xmlns:a16="http://schemas.microsoft.com/office/drawing/2014/main" id="{62FC7575-A201-B061-FBCD-F65C71A3AA30}"/>
              </a:ext>
            </a:extLst>
          </p:cNvPr>
          <p:cNvSpPr txBox="1"/>
          <p:nvPr/>
        </p:nvSpPr>
        <p:spPr>
          <a:xfrm>
            <a:off x="1416793" y="3541228"/>
            <a:ext cx="974627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ctr" defTabSz="584200">
              <a:defRPr sz="3600">
                <a:solidFill>
                  <a:srgbClr val="A9A9A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nl-BE" dirty="0"/>
              <a:t>brut</a:t>
            </a:r>
            <a:r>
              <a:rPr dirty="0"/>
              <a:t>:</a:t>
            </a:r>
          </a:p>
        </p:txBody>
      </p:sp>
      <p:sp>
        <p:nvSpPr>
          <p:cNvPr id="14" name="0">
            <a:extLst>
              <a:ext uri="{FF2B5EF4-FFF2-40B4-BE49-F238E27FC236}">
                <a16:creationId xmlns:a16="http://schemas.microsoft.com/office/drawing/2014/main" id="{4639E969-27C9-5E17-587A-0DBD1F6CFC64}"/>
              </a:ext>
            </a:extLst>
          </p:cNvPr>
          <p:cNvSpPr txBox="1"/>
          <p:nvPr/>
        </p:nvSpPr>
        <p:spPr>
          <a:xfrm>
            <a:off x="2599591" y="6082249"/>
            <a:ext cx="275717" cy="5180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584200">
              <a:defRPr sz="2700">
                <a:solidFill>
                  <a:srgbClr val="E458F7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nl-BE" dirty="0"/>
              <a:t>0</a:t>
            </a:r>
            <a:endParaRPr dirty="0"/>
          </a:p>
        </p:txBody>
      </p:sp>
      <p:sp>
        <p:nvSpPr>
          <p:cNvPr id="16" name="nb_chiffres">
            <a:extLst>
              <a:ext uri="{FF2B5EF4-FFF2-40B4-BE49-F238E27FC236}">
                <a16:creationId xmlns:a16="http://schemas.microsoft.com/office/drawing/2014/main" id="{FD1C5525-CD1D-8359-192B-22B630638DE1}"/>
              </a:ext>
            </a:extLst>
          </p:cNvPr>
          <p:cNvSpPr txBox="1"/>
          <p:nvPr/>
        </p:nvSpPr>
        <p:spPr>
          <a:xfrm>
            <a:off x="11335829" y="6082249"/>
            <a:ext cx="940963" cy="533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584200">
              <a:defRPr sz="2000">
                <a:solidFill>
                  <a:srgbClr val="F7960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nl-BE" sz="2800" dirty="0"/>
              <a:t>MAX</a:t>
            </a:r>
            <a:endParaRPr sz="2800" dirty="0"/>
          </a:p>
        </p:txBody>
      </p:sp>
      <p:sp>
        <p:nvSpPr>
          <p:cNvPr id="17" name="i0:">
            <a:extLst>
              <a:ext uri="{FF2B5EF4-FFF2-40B4-BE49-F238E27FC236}">
                <a16:creationId xmlns:a16="http://schemas.microsoft.com/office/drawing/2014/main" id="{B7A55030-9FEE-39F8-625A-55255BF2E695}"/>
              </a:ext>
            </a:extLst>
          </p:cNvPr>
          <p:cNvSpPr txBox="1"/>
          <p:nvPr/>
        </p:nvSpPr>
        <p:spPr>
          <a:xfrm>
            <a:off x="429343" y="6625994"/>
            <a:ext cx="1974901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ctr" defTabSz="584200">
              <a:defRPr sz="3600">
                <a:solidFill>
                  <a:srgbClr val="A9A9A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nl-BE" dirty="0"/>
              <a:t>compress:</a:t>
            </a:r>
            <a:endParaRPr dirty="0"/>
          </a:p>
        </p:txBody>
      </p:sp>
      <p:graphicFrame>
        <p:nvGraphicFramePr>
          <p:cNvPr id="21" name="Tableau 2">
            <a:extLst>
              <a:ext uri="{FF2B5EF4-FFF2-40B4-BE49-F238E27FC236}">
                <a16:creationId xmlns:a16="http://schemas.microsoft.com/office/drawing/2014/main" id="{2889D010-95BD-C580-796D-354AB43B10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13957457"/>
              </p:ext>
            </p:extLst>
          </p:nvPr>
        </p:nvGraphicFramePr>
        <p:xfrm>
          <a:off x="2514706" y="6722411"/>
          <a:ext cx="8791476" cy="520700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9791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91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91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56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5657">
                  <a:extLst>
                    <a:ext uri="{9D8B030D-6E8A-4147-A177-3AD203B41FA5}">
                      <a16:colId xmlns:a16="http://schemas.microsoft.com/office/drawing/2014/main" val="531979098"/>
                    </a:ext>
                  </a:extLst>
                </a:gridCol>
                <a:gridCol w="975657">
                  <a:extLst>
                    <a:ext uri="{9D8B030D-6E8A-4147-A177-3AD203B41FA5}">
                      <a16:colId xmlns:a16="http://schemas.microsoft.com/office/drawing/2014/main" val="785941028"/>
                    </a:ext>
                  </a:extLst>
                </a:gridCol>
                <a:gridCol w="975657">
                  <a:extLst>
                    <a:ext uri="{9D8B030D-6E8A-4147-A177-3AD203B41FA5}">
                      <a16:colId xmlns:a16="http://schemas.microsoft.com/office/drawing/2014/main" val="2536175312"/>
                    </a:ext>
                  </a:extLst>
                </a:gridCol>
                <a:gridCol w="975657">
                  <a:extLst>
                    <a:ext uri="{9D8B030D-6E8A-4147-A177-3AD203B41FA5}">
                      <a16:colId xmlns:a16="http://schemas.microsoft.com/office/drawing/2014/main" val="1045851283"/>
                    </a:ext>
                  </a:extLst>
                </a:gridCol>
                <a:gridCol w="9756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0700">
                <a:tc>
                  <a:txBody>
                    <a:bodyPr/>
                    <a:lstStyle/>
                    <a:p>
                      <a:pPr algn="ctr">
                        <a:tabLst>
                          <a:tab pos="914400" algn="l"/>
                        </a:tabLst>
                        <a:defRPr sz="28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2800" baseline="-5999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l"/>
                        </a:tabLst>
                        <a:defRPr sz="28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lang="nl-BE" sz="2800" baseline="-5999" dirty="0">
                        <a:solidFill>
                          <a:schemeClr val="tx1"/>
                        </a:solidFill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l"/>
                        </a:tabLst>
                        <a:defRPr sz="28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2800" baseline="-5999" dirty="0">
                        <a:solidFill>
                          <a:schemeClr val="tx1"/>
                        </a:solidFill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l"/>
                        </a:tabLst>
                        <a:defRPr sz="28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2800" baseline="-5999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l"/>
                        </a:tabLst>
                        <a:defRPr sz="28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lang="nl-BE" sz="2800" baseline="-5999" dirty="0">
                          <a:solidFill>
                            <a:schemeClr val="tx1"/>
                          </a:solidFill>
                        </a:rPr>
                        <a:t>…</a:t>
                      </a:r>
                      <a:endParaRPr sz="2800" baseline="-5999" dirty="0">
                        <a:solidFill>
                          <a:schemeClr val="tx1"/>
                        </a:solidFill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l"/>
                        </a:tabLst>
                        <a:defRPr sz="28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2800" baseline="-5999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l"/>
                        </a:tabLst>
                        <a:defRPr sz="28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2800" baseline="-5999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l"/>
                        </a:tabLst>
                        <a:defRPr sz="28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2800" baseline="-5999" dirty="0">
                        <a:solidFill>
                          <a:schemeClr val="tx1"/>
                        </a:solidFill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l"/>
                        </a:tabLst>
                        <a:defRPr sz="28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2800" baseline="-5999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2" name="Ligne">
            <a:extLst>
              <a:ext uri="{FF2B5EF4-FFF2-40B4-BE49-F238E27FC236}">
                <a16:creationId xmlns:a16="http://schemas.microsoft.com/office/drawing/2014/main" id="{F4CDED18-BCB8-E4AC-31E7-7B0309AAC2BD}"/>
              </a:ext>
            </a:extLst>
          </p:cNvPr>
          <p:cNvSpPr/>
          <p:nvPr/>
        </p:nvSpPr>
        <p:spPr>
          <a:xfrm flipV="1">
            <a:off x="2499027" y="6288457"/>
            <a:ext cx="1" cy="1229623"/>
          </a:xfrm>
          <a:prstGeom prst="line">
            <a:avLst/>
          </a:prstGeom>
          <a:ln w="50800">
            <a:solidFill>
              <a:srgbClr val="F74AFF"/>
            </a:solidFill>
            <a:miter lim="400000"/>
          </a:ln>
        </p:spPr>
        <p:txBody>
          <a:bodyPr lIns="0" tIns="0" rIns="0" bIns="0"/>
          <a:lstStyle/>
          <a:p>
            <a:pPr algn="ctr"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dirty="0"/>
          </a:p>
        </p:txBody>
      </p:sp>
      <p:sp>
        <p:nvSpPr>
          <p:cNvPr id="23" name="Ligne">
            <a:extLst>
              <a:ext uri="{FF2B5EF4-FFF2-40B4-BE49-F238E27FC236}">
                <a16:creationId xmlns:a16="http://schemas.microsoft.com/office/drawing/2014/main" id="{76ED5BF3-21A0-391D-2D0D-4209CE928F32}"/>
              </a:ext>
            </a:extLst>
          </p:cNvPr>
          <p:cNvSpPr/>
          <p:nvPr/>
        </p:nvSpPr>
        <p:spPr>
          <a:xfrm flipV="1">
            <a:off x="11302164" y="6242279"/>
            <a:ext cx="1" cy="1229623"/>
          </a:xfrm>
          <a:prstGeom prst="line">
            <a:avLst/>
          </a:prstGeom>
          <a:ln w="50800">
            <a:solidFill>
              <a:srgbClr val="F79605"/>
            </a:solidFill>
            <a:miter lim="400000"/>
          </a:ln>
        </p:spPr>
        <p:txBody>
          <a:bodyPr lIns="0" tIns="0" rIns="0" bIns="0"/>
          <a:lstStyle/>
          <a:p>
            <a:pPr algn="ctr"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EE9624CD-E09F-D963-DFA2-C73C1537EB2E}"/>
              </a:ext>
            </a:extLst>
          </p:cNvPr>
          <p:cNvSpPr txBox="1">
            <a:spLocks/>
          </p:cNvSpPr>
          <p:nvPr/>
        </p:nvSpPr>
        <p:spPr>
          <a:xfrm>
            <a:off x="476250" y="9156698"/>
            <a:ext cx="12052292" cy="458779"/>
          </a:xfrm>
          <a:prstGeom prst="rect">
            <a:avLst/>
          </a:prstGeom>
          <a:solidFill>
            <a:srgbClr val="2D3359"/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 fontScale="32500" lnSpcReduction="20000"/>
          </a:bodyPr>
          <a:lstStyle>
            <a:lvl1pPr marL="0" marR="0" indent="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solidFill>
                  <a:srgbClr val="EEA76F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1pPr>
            <a:lvl2pPr marL="0" marR="0" indent="22860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solidFill>
                  <a:srgbClr val="EEA76F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2pPr>
            <a:lvl3pPr marL="0" marR="0" indent="45720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solidFill>
                  <a:srgbClr val="EEA76F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3pPr>
            <a:lvl4pPr marL="0" marR="0" indent="68580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solidFill>
                  <a:srgbClr val="EEA76F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4pPr>
            <a:lvl5pPr marL="0" marR="0" indent="91440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solidFill>
                  <a:srgbClr val="EEA76F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5pPr>
            <a:lvl6pPr marL="0" marR="0" indent="114300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solidFill>
                  <a:srgbClr val="EEA76F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6pPr>
            <a:lvl7pPr marL="0" marR="0" indent="137160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solidFill>
                  <a:srgbClr val="EEA76F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7pPr>
            <a:lvl8pPr marL="0" marR="0" indent="160020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solidFill>
                  <a:srgbClr val="EEA76F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8pPr>
            <a:lvl9pPr marL="0" marR="0" indent="182880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solidFill>
                  <a:srgbClr val="EEA76F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9pPr>
          </a:lstStyle>
          <a:p>
            <a:pPr hangingPunct="1"/>
            <a:r>
              <a:rPr lang="fr-FR" dirty="0"/>
              <a:t>The </a:t>
            </a:r>
            <a:r>
              <a:rPr lang="fr-FR" dirty="0" err="1"/>
              <a:t>Graphical</a:t>
            </a:r>
            <a:r>
              <a:rPr lang="fr-FR" dirty="0"/>
              <a:t> Loop Invariant – Géraldine Brieven (</a:t>
            </a:r>
            <a:r>
              <a:rPr lang="fr-FR" dirty="0" err="1"/>
              <a:t>gbrieven@uliege.be</a:t>
            </a:r>
            <a:r>
              <a:rPr lang="fr-FR" dirty="0"/>
              <a:t>) </a:t>
            </a:r>
          </a:p>
        </p:txBody>
      </p:sp>
      <p:sp>
        <p:nvSpPr>
          <p:cNvPr id="11" name="Espace réservé du numéro de diapositive 8">
            <a:extLst>
              <a:ext uri="{FF2B5EF4-FFF2-40B4-BE49-F238E27FC236}">
                <a16:creationId xmlns:a16="http://schemas.microsoft.com/office/drawing/2014/main" id="{7D29239F-EEB0-8AAA-AA44-DA6D6867EC0E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2151501" y="9206792"/>
            <a:ext cx="342900" cy="358589"/>
          </a:xfrm>
        </p:spPr>
        <p:txBody>
          <a:bodyPr>
            <a:normAutofit lnSpcReduction="10000"/>
          </a:bodyPr>
          <a:lstStyle/>
          <a:p>
            <a:fld id="{86CB4B4D-7CA3-9044-876B-883B54F8677D}" type="slidenum">
              <a:rPr lang="fr-BE" smtClean="0"/>
              <a:t>9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264692371"/>
      </p:ext>
    </p:extLst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Times New Roman"/>
        <a:ea typeface="Times New Roman"/>
        <a:cs typeface="Times New Roman"/>
      </a:majorFont>
      <a:minorFont>
        <a:latin typeface="Gill Sans"/>
        <a:ea typeface="Gill Sans"/>
        <a:cs typeface="Gill Sans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Times New Roman"/>
        <a:ea typeface="Times New Roman"/>
        <a:cs typeface="Times New Roman"/>
      </a:majorFont>
      <a:minorFont>
        <a:latin typeface="Gill Sans"/>
        <a:ea typeface="Gill Sans"/>
        <a:cs typeface="Gill Sans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17921</TotalTime>
  <Words>1797</Words>
  <Application>Microsoft Macintosh PowerPoint</Application>
  <PresentationFormat>Personnalisé</PresentationFormat>
  <Paragraphs>548</Paragraphs>
  <Slides>32</Slides>
  <Notes>13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32</vt:i4>
      </vt:variant>
    </vt:vector>
  </HeadingPairs>
  <TitlesOfParts>
    <vt:vector size="37" baseType="lpstr">
      <vt:lpstr>Courier New</vt:lpstr>
      <vt:lpstr>Lucida Grande</vt:lpstr>
      <vt:lpstr>Times New Roman</vt:lpstr>
      <vt:lpstr>Wingdings</vt:lpstr>
      <vt:lpstr>White</vt:lpstr>
      <vt:lpstr>Présentation PowerPoint</vt:lpstr>
      <vt:lpstr>Introduction</vt:lpstr>
      <vt:lpstr>Level of abstraction where the GLI stands</vt:lpstr>
      <vt:lpstr>Agenda</vt:lpstr>
      <vt:lpstr>Agenda</vt:lpstr>
      <vt:lpstr>Graphical Loop Invariant  through an example</vt:lpstr>
      <vt:lpstr>From the output to the intermediate solution (GLI)</vt:lpstr>
      <vt:lpstr>Finding a GLI: constant relaxation</vt:lpstr>
      <vt:lpstr>Rules supporting the GLI</vt:lpstr>
      <vt:lpstr>Rules supporting the GLI</vt:lpstr>
      <vt:lpstr>Rules supporting the GLI</vt:lpstr>
      <vt:lpstr>Rules supporting the GLI</vt:lpstr>
      <vt:lpstr>Different possible patterns</vt:lpstr>
      <vt:lpstr>Agenda</vt:lpstr>
      <vt:lpstr>Programming Methodology</vt:lpstr>
      <vt:lpstr>Programming Methodology</vt:lpstr>
      <vt:lpstr>Programming Methodology</vt:lpstr>
      <vt:lpstr>Programming Methodology</vt:lpstr>
      <vt:lpstr>Agenda</vt:lpstr>
      <vt:lpstr>Learning Tools</vt:lpstr>
      <vt:lpstr>GLIDE (graphical editor)</vt:lpstr>
      <vt:lpstr>Programming Challenges Activity</vt:lpstr>
      <vt:lpstr>Programming Challenges Activity</vt:lpstr>
      <vt:lpstr>Agenda</vt:lpstr>
      <vt:lpstr>Preliminary Results: Errors</vt:lpstr>
      <vt:lpstr>Agenda</vt:lpstr>
      <vt:lpstr>Further Work &amp; Conclusion</vt:lpstr>
      <vt:lpstr>Agenda</vt:lpstr>
      <vt:lpstr>Our Research</vt:lpstr>
      <vt:lpstr>Preliminary Results: General</vt:lpstr>
      <vt:lpstr>Preliminary Results : Students Perception</vt:lpstr>
      <vt:lpstr>Preliminary Results : Students performance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CDB (Collaborative, Design and Build), une activité permettant le feedback par et pour les étudiants dans un cours d'Introduction à la Programmation</dc:title>
  <cp:lastModifiedBy>Brieven Géraldine</cp:lastModifiedBy>
  <cp:revision>72</cp:revision>
  <dcterms:modified xsi:type="dcterms:W3CDTF">2025-04-16T11:02:59Z</dcterms:modified>
</cp:coreProperties>
</file>