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9" r:id="rId2"/>
    <p:sldId id="262" r:id="rId3"/>
    <p:sldId id="261" r:id="rId4"/>
    <p:sldId id="274" r:id="rId5"/>
    <p:sldId id="277" r:id="rId6"/>
    <p:sldId id="278" r:id="rId7"/>
    <p:sldId id="263" r:id="rId8"/>
    <p:sldId id="280" r:id="rId9"/>
    <p:sldId id="281" r:id="rId10"/>
    <p:sldId id="283" r:id="rId11"/>
    <p:sldId id="284" r:id="rId12"/>
    <p:sldId id="270"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B34316-C422-E487-EDA9-31C986E1A4C2}" name="Heal Tobias" initials="TH" userId="S::Tobias.Heal@uliege.be::c3c2151a-33e6-40ed-9475-41cae893c0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57F7B"/>
    <a:srgbClr val="5EC7E1"/>
    <a:srgbClr val="0E2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69040" autoAdjust="0"/>
  </p:normalViewPr>
  <p:slideViewPr>
    <p:cSldViewPr snapToGrid="0">
      <p:cViewPr varScale="1">
        <p:scale>
          <a:sx n="66" d="100"/>
          <a:sy n="66" d="100"/>
        </p:scale>
        <p:origin x="1166" y="4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32646-770E-4B8A-A7BA-190574CEC3BA}" type="datetimeFigureOut">
              <a:rPr lang="en-GB" smtClean="0"/>
              <a:t>15/04/2025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492B2-4E8F-40DD-BCB2-979B8A3417FE}" type="slidenum">
              <a:rPr lang="en-GB" smtClean="0"/>
              <a:t>‹#›</a:t>
            </a:fld>
            <a:endParaRPr lang="en-GB" dirty="0"/>
          </a:p>
        </p:txBody>
      </p:sp>
    </p:spTree>
    <p:extLst>
      <p:ext uri="{BB962C8B-B14F-4D97-AF65-F5344CB8AC3E}">
        <p14:creationId xmlns:p14="http://schemas.microsoft.com/office/powerpoint/2010/main" val="1125120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noProof="0" dirty="0">
                <a:solidFill>
                  <a:srgbClr val="FFFDF9"/>
                </a:solidFill>
                <a:latin typeface="Arial" panose="020B0604020202020204" pitchFamily="34" charset="0"/>
                <a:ea typeface="Tahoma" panose="020B0604030504040204" pitchFamily="34" charset="0"/>
                <a:cs typeface="Arial" panose="020B0604020202020204" pitchFamily="34" charset="0"/>
              </a:rPr>
              <a:t>Eċg wæs iren, átertánum fáh</a:t>
            </a:r>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 le tranchant était en fer, versicoloré aux bâtons de poison. C’est la description donnée à l’épée </a:t>
            </a:r>
            <a:r>
              <a:rPr lang="fr-FR" sz="1200" i="1" noProof="0" dirty="0">
                <a:solidFill>
                  <a:srgbClr val="FFFDF9"/>
                </a:solidFill>
                <a:latin typeface="Arial" panose="020B0604020202020204" pitchFamily="34" charset="0"/>
                <a:ea typeface="Tahoma" panose="020B0604030504040204" pitchFamily="34" charset="0"/>
                <a:cs typeface="Arial" panose="020B0604020202020204" pitchFamily="34" charset="0"/>
              </a:rPr>
              <a:t>Hrunting</a:t>
            </a:r>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 dans le récit épique de Béowulf. Il est communément admis que cette description fait référence à la pratique de damas d’assemblage, même s’il n’est pas clair si les bâtons de poison en question font référence au motif du damassage ou à la méthode d’attaque pour les faire apparaître.</a:t>
            </a:r>
          </a:p>
          <a:p>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Dans tous les cas, le langage hautement poétique employée est une bonne indication de la place importante accordée aux épées, et surtout aux épées damassées dans les cultures germaniques du haut moyen âge.</a:t>
            </a:r>
          </a:p>
        </p:txBody>
      </p:sp>
      <p:sp>
        <p:nvSpPr>
          <p:cNvPr id="4" name="Slide Number Placeholder 3"/>
          <p:cNvSpPr>
            <a:spLocks noGrp="1"/>
          </p:cNvSpPr>
          <p:nvPr>
            <p:ph type="sldNum" sz="quarter" idx="10"/>
          </p:nvPr>
        </p:nvSpPr>
        <p:spPr/>
        <p:txBody>
          <a:bodyPr/>
          <a:lstStyle/>
          <a:p>
            <a:fld id="{E174EF2A-1488-4CC7-B969-875A2B18B5C5}" type="slidenum">
              <a:rPr lang="en-GB" smtClean="0"/>
              <a:t>1</a:t>
            </a:fld>
            <a:endParaRPr lang="en-GB" dirty="0"/>
          </a:p>
        </p:txBody>
      </p:sp>
    </p:spTree>
    <p:extLst>
      <p:ext uri="{BB962C8B-B14F-4D97-AF65-F5344CB8AC3E}">
        <p14:creationId xmlns:p14="http://schemas.microsoft.com/office/powerpoint/2010/main" val="3418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B628-C788-C759-A728-2DDFBD7DA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67419-B6D7-083C-18E3-D37EF8CD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98AB3-ADE5-9BDB-11FC-8B62620107A3}"/>
              </a:ext>
            </a:extLst>
          </p:cNvPr>
          <p:cNvSpPr>
            <a:spLocks noGrp="1"/>
          </p:cNvSpPr>
          <p:nvPr>
            <p:ph type="body" idx="1"/>
          </p:nvPr>
        </p:nvSpPr>
        <p:spPr/>
        <p:txBody>
          <a:bodyPr/>
          <a:lstStyle/>
          <a:p>
            <a:r>
              <a:rPr lang="fr-FR" noProof="0" dirty="0"/>
              <a:t>L’étape suivante est de faire une analyse des éléments traces dans les inclusions de réduction dans le but de faire une étude de provenance. Faire une caractérisation en éléments traces pour toutes les inclusions de réduction, comme on le fait pour les éléments majeurs, n’est pas vraiment réalisable, donc ce qu’on fait c’est d’identifier des inclusions chimiquement représentatives de chaque section de l’échantillon, à la base des résultats précédents. Ces inclusions on les analyse par LA-ICP-MS et on peut les comparer entre eux, avec d’autres armes et avec des scories et minerai d’origine connue</a:t>
            </a:r>
          </a:p>
        </p:txBody>
      </p:sp>
      <p:sp>
        <p:nvSpPr>
          <p:cNvPr id="4" name="Slide Number Placeholder 3">
            <a:extLst>
              <a:ext uri="{FF2B5EF4-FFF2-40B4-BE49-F238E27FC236}">
                <a16:creationId xmlns:a16="http://schemas.microsoft.com/office/drawing/2014/main" id="{973FFB3B-6D39-1896-C270-0A737BF92034}"/>
              </a:ext>
            </a:extLst>
          </p:cNvPr>
          <p:cNvSpPr>
            <a:spLocks noGrp="1"/>
          </p:cNvSpPr>
          <p:nvPr>
            <p:ph type="sldNum" sz="quarter" idx="5"/>
          </p:nvPr>
        </p:nvSpPr>
        <p:spPr/>
        <p:txBody>
          <a:bodyPr/>
          <a:lstStyle/>
          <a:p>
            <a:fld id="{47C492B2-4E8F-40DD-BCB2-979B8A3417FE}" type="slidenum">
              <a:rPr lang="en-GB" smtClean="0"/>
              <a:t>10</a:t>
            </a:fld>
            <a:endParaRPr lang="en-GB" dirty="0"/>
          </a:p>
        </p:txBody>
      </p:sp>
    </p:spTree>
    <p:extLst>
      <p:ext uri="{BB962C8B-B14F-4D97-AF65-F5344CB8AC3E}">
        <p14:creationId xmlns:p14="http://schemas.microsoft.com/office/powerpoint/2010/main" val="298260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0ED4F-0A99-8921-68FE-DE52ADC12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36625-3ECF-C068-9794-99D785A26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1AA0D-3402-AE03-6620-70CD2F72CEFA}"/>
              </a:ext>
            </a:extLst>
          </p:cNvPr>
          <p:cNvSpPr>
            <a:spLocks noGrp="1"/>
          </p:cNvSpPr>
          <p:nvPr>
            <p:ph type="body" idx="1"/>
          </p:nvPr>
        </p:nvSpPr>
        <p:spPr/>
        <p:txBody>
          <a:bodyPr/>
          <a:lstStyle/>
          <a:p>
            <a:r>
              <a:rPr lang="fr-FR" noProof="0" dirty="0"/>
              <a:t>Revenant sur l’épée, ce qu’on voit ici est le résultat des éléments traces en bas, avec au milieu les éléments majeure pour comparaison. Les lieux d’ablation sont représenté par les chiffres rouges, j’essaye de réaliser au moins deux ablations par bloc et vu la complexité du damassage sur celle-ci, je me suis retrouvé à faire 150 ablations. </a:t>
            </a:r>
          </a:p>
          <a:p>
            <a:endParaRPr lang="fr-FR" noProof="0" dirty="0"/>
          </a:p>
          <a:p>
            <a:r>
              <a:rPr lang="fr-FR" noProof="0" dirty="0"/>
              <a:t>On voit qu’il y a quelques différences avec les résultats d’éléments majeures, la plus évidente étant que toutes les lamelles « claires » du damassage sont attribués à un seul groupe, comparée aux éléments majeures où ils étaient attribués à un seul groupe. Cette différence pourrait s’expliquer par deux métaux d’une même provenance qui résulteraient de deux sessions de réduction différentes. Les teneurs en éléments majeure sont beaucoup plus affectés par les conditions spécifiques de la réduction du fer, notamment par des paramètres comme la composition de la paroi du four et le bois utilisé comme combustible. Malgré cette différence, on voit en fait qu’il y a beaucoup de similarités entre les résultats des deux méthodes. Effectivement, les groupes que j’ai représenté en rouge et vert sur les éléments majeurs ont été regroupés ensemble.</a:t>
            </a:r>
          </a:p>
          <a:p>
            <a:endParaRPr lang="fr-FR" noProof="0" dirty="0"/>
          </a:p>
          <a:p>
            <a:r>
              <a:rPr lang="fr-FR" noProof="0" dirty="0"/>
              <a:t>Donc ça c’est une première comparaison interne, mais une des choses qui est particulièrement intéressant avec l’étude des éléments traces est de faire des comparaison entre épées. J’ai pas encore beaucoup de résultats concrets à montrer à ce sujet, mais je dirai qu’une des choses qui sera particulièrement intéressant sera déjà de voir si des épées ont des provenances communes, mais aussi si des groupes de provenance reviennent systématiquement ensembles. Une des grandes questions, pas seulement pour les épées, mais toutes les armes mérovingiennes est la question d’ateliers, qui fabriquaient ces armes, est-ce que la production d’armes était centralisée à cette époque? Y avait-il un rassemblement d’expertise? La présence de groupes de provenance communément trouvés ensemble serait un bon  premier pas pour déterminer l’existence de réseaux d’approvisionnement en fer dans le monde mérovingien, et pourra apporter des premiers éléments de réponse à cette question.</a:t>
            </a:r>
          </a:p>
        </p:txBody>
      </p:sp>
      <p:sp>
        <p:nvSpPr>
          <p:cNvPr id="4" name="Slide Number Placeholder 3">
            <a:extLst>
              <a:ext uri="{FF2B5EF4-FFF2-40B4-BE49-F238E27FC236}">
                <a16:creationId xmlns:a16="http://schemas.microsoft.com/office/drawing/2014/main" id="{BF8B77E0-1E7C-F779-DCDA-4F9C91037BD2}"/>
              </a:ext>
            </a:extLst>
          </p:cNvPr>
          <p:cNvSpPr>
            <a:spLocks noGrp="1"/>
          </p:cNvSpPr>
          <p:nvPr>
            <p:ph type="sldNum" sz="quarter" idx="5"/>
          </p:nvPr>
        </p:nvSpPr>
        <p:spPr/>
        <p:txBody>
          <a:bodyPr/>
          <a:lstStyle/>
          <a:p>
            <a:fld id="{47C492B2-4E8F-40DD-BCB2-979B8A3417FE}" type="slidenum">
              <a:rPr lang="en-GB" smtClean="0"/>
              <a:t>11</a:t>
            </a:fld>
            <a:endParaRPr lang="en-GB" dirty="0"/>
          </a:p>
        </p:txBody>
      </p:sp>
    </p:spTree>
    <p:extLst>
      <p:ext uri="{BB962C8B-B14F-4D97-AF65-F5344CB8AC3E}">
        <p14:creationId xmlns:p14="http://schemas.microsoft.com/office/powerpoint/2010/main" val="1863256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596F4-BAB3-5C1C-5A28-DBD342A18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E3BB5-4D36-F3BE-E343-AF35C5D8F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5D251-92A7-DDE3-253C-5DF94131049E}"/>
              </a:ext>
            </a:extLst>
          </p:cNvPr>
          <p:cNvSpPr>
            <a:spLocks noGrp="1"/>
          </p:cNvSpPr>
          <p:nvPr>
            <p:ph type="body" idx="1"/>
          </p:nvPr>
        </p:nvSpPr>
        <p:spPr/>
        <p:txBody>
          <a:bodyPr/>
          <a:lstStyle/>
          <a:p>
            <a:r>
              <a:rPr lang="fr-FR" noProof="0" dirty="0"/>
              <a:t>Donc voilà, pour boucler, je pense qu’il serait intéressant de parler de potentiel études futures, et quelques limites des études actuelles. La première grosse limite des études actuels est le manque de lien avec le contexte archéologique. Je dis pas ça pour dénigrer le travail franchement excellent qui a déjà été fait, le fait que des études métallurgiques de tellement d’épées est facilement accessible dans la littérature est déjà excellent, mais on retrouve ici un problème qu’on voit souvent avec les armes, et surtout avec les épées, ils sont publiés comme des études d’objets individuels, sans lien au contexte environnante. Parfois c’est inévitable, beaucoup d’épées sont retrouvées complètement isolés, souvent dans des rivières, mais pour les épées mérovingiennes, ils sont souvent trouvés dans des nécropoles ou autres sépultures, et il est vraiment crucial de faire le lien complet avec le contexte archéologique. À ce stade, il y a beaucoup de questions auquel il serait intéressant de répondre, notamment lié aux aspects culturels du damassage, est-ce que des motifs différents sont plus courants à certains endroits ou a certaines périodes? Est-ce que certaines démographiques de personnes sont plus fréquemment retrouvés avec certains motifs? À ce stade on ne peut pas commencer à répondre à ces questions.</a:t>
            </a:r>
          </a:p>
          <a:p>
            <a:r>
              <a:rPr lang="fr-FR" noProof="0" dirty="0"/>
              <a:t>La deuxième grande limite, qui mène directement au potentiel d’étude futur, c’est celle de la représentativité des études d’épées damassés. Le corpus que j’ai rassemblé ici n’est pas exhaustif, mais il est représentatif des zones où des études un peu plus systématiques sur le damas d’assemblage ont pris place. Par contre, comme j’ai illustré sur cette carte avec les cercles rouges, on retrouve des épées damassées dans bien d’autres zones que juste celles-ci. De mon côté je vais continuer mes études et je devrais pouvoir, d’ici la fin de ma thèse, inclure quelques épées aux Pays bas et en Allemagne du nord-est, deux zones actuellement peu étudiés, mais dans un monde idéal il faudrait aussi envisager des études dans d’autres parties de la France, l’Allemagne, la Scandinavie et l’Angleterre. Au-delà de ça, il faudrait aussi avoir une étude un peu plus diachronique. Les épées damassés disparaissent à l’ouest du Rhin à partir du 8° siècle, ce n’est pas le cas pour d’autres régions, plus notamment en Scandinavie. La tradition de damassage scandinave continue jusqu’au 10°-11° siècles et des exemples ont été trouvés en Scandinavie, dont certains exemples que j’ai inclus ici, mais aussi dans toutes les régions touchées par la culture scandinave, le nord de l'Allemagne et la Pologne actuelle, je l’ai pas représenté sur la carte ici mais aussi dans les pays baltes et dans des parties du nord-ouest de la Russie, et surtout dans les îles britanniques.</a:t>
            </a:r>
          </a:p>
          <a:p>
            <a:r>
              <a:rPr lang="fr-FR" noProof="0" dirty="0"/>
              <a:t>Je vais terminer en dire que cette étude n’a pas forcément besoin d’être un étude métallurgique intégrale, avec prise d’échantillon. Même si ça reste la méthode la plus efficace, beaucoup de ces informations peuvent-être obtenu par des observations microscopiques et l’imagerie radiographique.</a:t>
            </a:r>
          </a:p>
        </p:txBody>
      </p:sp>
      <p:sp>
        <p:nvSpPr>
          <p:cNvPr id="4" name="Slide Number Placeholder 3">
            <a:extLst>
              <a:ext uri="{FF2B5EF4-FFF2-40B4-BE49-F238E27FC236}">
                <a16:creationId xmlns:a16="http://schemas.microsoft.com/office/drawing/2014/main" id="{FA8E1ABF-B514-54A7-9F8F-22E567E1DD13}"/>
              </a:ext>
            </a:extLst>
          </p:cNvPr>
          <p:cNvSpPr>
            <a:spLocks noGrp="1"/>
          </p:cNvSpPr>
          <p:nvPr>
            <p:ph type="sldNum" sz="quarter" idx="5"/>
          </p:nvPr>
        </p:nvSpPr>
        <p:spPr/>
        <p:txBody>
          <a:bodyPr/>
          <a:lstStyle/>
          <a:p>
            <a:fld id="{47C492B2-4E8F-40DD-BCB2-979B8A3417FE}" type="slidenum">
              <a:rPr lang="en-GB" smtClean="0"/>
              <a:t>12</a:t>
            </a:fld>
            <a:endParaRPr lang="en-GB" dirty="0"/>
          </a:p>
        </p:txBody>
      </p:sp>
    </p:spTree>
    <p:extLst>
      <p:ext uri="{BB962C8B-B14F-4D97-AF65-F5344CB8AC3E}">
        <p14:creationId xmlns:p14="http://schemas.microsoft.com/office/powerpoint/2010/main" val="4081095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BD818-3DAE-67F3-49FD-0C848B2A5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7B61C-9007-F501-9F59-E1189B3F2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B7698-6C62-9A7C-541C-8836448E4268}"/>
              </a:ext>
            </a:extLst>
          </p:cNvPr>
          <p:cNvSpPr>
            <a:spLocks noGrp="1"/>
          </p:cNvSpPr>
          <p:nvPr>
            <p:ph type="body" idx="1"/>
          </p:nvPr>
        </p:nvSpPr>
        <p:spPr/>
        <p:txBody>
          <a:bodyPr/>
          <a:lstStyle/>
          <a:p>
            <a:endPar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4F91BE4-8BA0-08FB-7990-16D9EE94D44E}"/>
              </a:ext>
            </a:extLst>
          </p:cNvPr>
          <p:cNvSpPr>
            <a:spLocks noGrp="1"/>
          </p:cNvSpPr>
          <p:nvPr>
            <p:ph type="sldNum" sz="quarter" idx="10"/>
          </p:nvPr>
        </p:nvSpPr>
        <p:spPr/>
        <p:txBody>
          <a:bodyPr/>
          <a:lstStyle/>
          <a:p>
            <a:fld id="{E174EF2A-1488-4CC7-B969-875A2B18B5C5}" type="slidenum">
              <a:rPr lang="en-GB" smtClean="0"/>
              <a:t>13</a:t>
            </a:fld>
            <a:endParaRPr lang="en-GB" dirty="0"/>
          </a:p>
        </p:txBody>
      </p:sp>
    </p:spTree>
    <p:extLst>
      <p:ext uri="{BB962C8B-B14F-4D97-AF65-F5344CB8AC3E}">
        <p14:creationId xmlns:p14="http://schemas.microsoft.com/office/powerpoint/2010/main" val="424610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Et c’est pas difficile de voir pourquoi</a:t>
            </a:r>
            <a:r>
              <a:rPr lang="en-GB"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 </a:t>
            </a:r>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quand on regarde des épées damassées, que ce soient des exemples archéologiques comme on peut voir en au milieu, des reconstructions comme on voit à gauche ou encore le l’implémentation franchement spectaculaire qui est parfois vu en coutellerie moderne, le damas d’assemblage est une technique qui suscite naturellement un admiration considérable.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Pourtant, il reste beaucoup de questions sur ces armes, allant de l’implémentation des différentes paternes, les différences et similarités à différentes périodes et régions et le rôle du damassage d’un point de vue culturelle.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Je vais évidemment pas avoir le temps de parler de tout ça dans cette présentation donc ce que je vais faire c’est faire un premier point général sur les méthodes d’implémentation du damas d’assemblage dans l’Europe du haut moyen Age, avant de faire un point sur une épée pour démontrer les méthodes d’analyse chimique que j’emploie sur les épées damassés dans ma thèse.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noProof="0" dirty="0">
                <a:solidFill>
                  <a:srgbClr val="FFFDF9"/>
                </a:solidFill>
                <a:latin typeface="Arial" panose="020B0604020202020204" pitchFamily="34" charset="0"/>
                <a:ea typeface="Tahoma" panose="020B0604030504040204" pitchFamily="34" charset="0"/>
                <a:cs typeface="Arial" panose="020B0604020202020204" pitchFamily="34" charset="0"/>
              </a:rPr>
              <a:t>Avant de continuer, je dois donner un grand merci à Jiri Hosek de l’académie tchèque des sciences pour m’avoir fourni avec 5 épées d'Europe centrale qui ont formées la base de la comparaison avec ma zone d’étude.</a:t>
            </a:r>
          </a:p>
        </p:txBody>
      </p:sp>
      <p:sp>
        <p:nvSpPr>
          <p:cNvPr id="4" name="Slide Number Placeholder 3"/>
          <p:cNvSpPr>
            <a:spLocks noGrp="1"/>
          </p:cNvSpPr>
          <p:nvPr>
            <p:ph type="sldNum" sz="quarter" idx="5"/>
          </p:nvPr>
        </p:nvSpPr>
        <p:spPr/>
        <p:txBody>
          <a:bodyPr/>
          <a:lstStyle/>
          <a:p>
            <a:fld id="{47C492B2-4E8F-40DD-BCB2-979B8A3417FE}" type="slidenum">
              <a:rPr lang="en-GB" smtClean="0"/>
              <a:t>2</a:t>
            </a:fld>
            <a:endParaRPr lang="en-GB" dirty="0"/>
          </a:p>
        </p:txBody>
      </p:sp>
    </p:spTree>
    <p:extLst>
      <p:ext uri="{BB962C8B-B14F-4D97-AF65-F5344CB8AC3E}">
        <p14:creationId xmlns:p14="http://schemas.microsoft.com/office/powerpoint/2010/main" val="330199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Du coup, les épées damassés. Pour cette étude j’ai complémenté les analyses que j’ai réalisé dans le cadre de ma thèse, que j’ai représenté en rouge, avec des épées publiés dans la littérature. C’est pas une sélection exhaustive, il y en a d’autres, notamment beaucoup plus d’épées qui n’ont pas reçu une étude métallurgique. Tout de même, on a déjà une bonne première vision, cette distribution correspond à 101 épées retrouvés dans 4 grandes zones, celles que j’ai étudié à l’ouest du Rhin, les épées en Tchéquie, Slovaquie et Hongrie modern, la Scandinavie et l'Angleterre. C’est cette dernière zone, surtout le sud est de l'Angleterre, qui a produit la majorité des études métallurgiques sur les épées damassés.</a:t>
            </a:r>
          </a:p>
          <a:p>
            <a:endParaRPr lang="fr-FR" noProof="0" dirty="0"/>
          </a:p>
          <a:p>
            <a:r>
              <a:rPr lang="fr-FR" noProof="0" dirty="0"/>
              <a:t>En termes de chronologie, la majorité des épées datent des 6° et 7° siècles, mais avec quelques unes datant des 8° au 10° siècles, avec un exemplaire possiblement datant du 11° siècle. Ces épées plus tardives ne sont pas trouvés à l’ouest du Rhin, puisque les traditions de damassage disparaissent en gaule à partir du début 8° siècle.</a:t>
            </a:r>
          </a:p>
        </p:txBody>
      </p:sp>
      <p:sp>
        <p:nvSpPr>
          <p:cNvPr id="4" name="Slide Number Placeholder 3"/>
          <p:cNvSpPr>
            <a:spLocks noGrp="1"/>
          </p:cNvSpPr>
          <p:nvPr>
            <p:ph type="sldNum" sz="quarter" idx="5"/>
          </p:nvPr>
        </p:nvSpPr>
        <p:spPr/>
        <p:txBody>
          <a:bodyPr/>
          <a:lstStyle/>
          <a:p>
            <a:fld id="{47C492B2-4E8F-40DD-BCB2-979B8A3417FE}" type="slidenum">
              <a:rPr lang="en-GB" smtClean="0"/>
              <a:t>3</a:t>
            </a:fld>
            <a:endParaRPr lang="en-GB" dirty="0"/>
          </a:p>
        </p:txBody>
      </p:sp>
    </p:spTree>
    <p:extLst>
      <p:ext uri="{BB962C8B-B14F-4D97-AF65-F5344CB8AC3E}">
        <p14:creationId xmlns:p14="http://schemas.microsoft.com/office/powerpoint/2010/main" val="426627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1AAA1-EF5C-3582-6EBA-2C165C528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A80D7-9A43-7731-1E82-0D1909060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402D7-C6C8-B6E6-7D63-54EBF443C8CD}"/>
              </a:ext>
            </a:extLst>
          </p:cNvPr>
          <p:cNvSpPr>
            <a:spLocks noGrp="1"/>
          </p:cNvSpPr>
          <p:nvPr>
            <p:ph type="body" idx="1"/>
          </p:nvPr>
        </p:nvSpPr>
        <p:spPr/>
        <p:txBody>
          <a:bodyPr/>
          <a:lstStyle/>
          <a:p>
            <a:r>
              <a:rPr lang="fr-FR" noProof="0" dirty="0"/>
              <a:t>Comment est-ce que ces épées damassées sont fabriqués? Ce qu’on voit ici sont des échantillons transverses prises sur trois épées damassées qui démontrent les méthodes d’implémentation typiques. Celle du haut vient du sud de l’Allemagne et les deux du bas vient de la nécropole d’Oberschaeffolsheim en Alsace. Le damassage correspond aux striations qu’on peut voire à la surface et la première chose qu’on peut remarquer c’est que la damassage est implémenté presqu’exclusivement dans l’âme de l’épée, jamais dans le tranchant.</a:t>
            </a:r>
          </a:p>
          <a:p>
            <a:endParaRPr lang="fr-FR" noProof="0" dirty="0"/>
          </a:p>
          <a:p>
            <a:endParaRPr lang="fr-FR" noProof="0" dirty="0"/>
          </a:p>
        </p:txBody>
      </p:sp>
      <p:sp>
        <p:nvSpPr>
          <p:cNvPr id="4" name="Slide Number Placeholder 3">
            <a:extLst>
              <a:ext uri="{FF2B5EF4-FFF2-40B4-BE49-F238E27FC236}">
                <a16:creationId xmlns:a16="http://schemas.microsoft.com/office/drawing/2014/main" id="{927BB1D7-5213-559B-365D-ED3449A9CA90}"/>
              </a:ext>
            </a:extLst>
          </p:cNvPr>
          <p:cNvSpPr>
            <a:spLocks noGrp="1"/>
          </p:cNvSpPr>
          <p:nvPr>
            <p:ph type="sldNum" sz="quarter" idx="5"/>
          </p:nvPr>
        </p:nvSpPr>
        <p:spPr/>
        <p:txBody>
          <a:bodyPr/>
          <a:lstStyle/>
          <a:p>
            <a:fld id="{47C492B2-4E8F-40DD-BCB2-979B8A3417FE}" type="slidenum">
              <a:rPr lang="en-GB" smtClean="0"/>
              <a:t>4</a:t>
            </a:fld>
            <a:endParaRPr lang="en-GB" dirty="0"/>
          </a:p>
        </p:txBody>
      </p:sp>
    </p:spTree>
    <p:extLst>
      <p:ext uri="{BB962C8B-B14F-4D97-AF65-F5344CB8AC3E}">
        <p14:creationId xmlns:p14="http://schemas.microsoft.com/office/powerpoint/2010/main" val="233908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FA0D8-5138-D1EF-5CC1-49E8BF6F0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0871F-8202-DDB3-0E83-909662820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96D21-DE93-D633-9820-F53A9C436624}"/>
              </a:ext>
            </a:extLst>
          </p:cNvPr>
          <p:cNvSpPr>
            <a:spLocks noGrp="1"/>
          </p:cNvSpPr>
          <p:nvPr>
            <p:ph type="body" idx="1"/>
          </p:nvPr>
        </p:nvSpPr>
        <p:spPr/>
        <p:txBody>
          <a:bodyPr/>
          <a:lstStyle/>
          <a:p>
            <a:r>
              <a:rPr lang="fr-FR" noProof="0" dirty="0"/>
              <a:t>Ce qu’on peut observer ensuite c’est que le damassage est implémenté dans ces sortes de cellules. Vu qu’on est en coupe transverse, il faut imaginer ça comme des barres qui continuent en profondeur vers la pointe de la lame. Ces barres sont placées en rangées, allant de 1 à 5 barres et dans les épées on va typiquement trouver deux rangées de barres l’une par-dessus l’autre, mais on trouve parfois des épées avec une seule rangée, comme l’épée en bas.</a:t>
            </a:r>
          </a:p>
          <a:p>
            <a:r>
              <a:rPr lang="fr-FR" noProof="0" dirty="0"/>
              <a:t>Le nombre de barres par rangée est la plus grande variation observée dans le corpus d’épées, avec la vaste majorité ayant 2 ou 3 barres par rangée. Les épées avec d’avantage de barres sont légèrement plus communs à partir du 7° siècle et sont surtout un phénomène anglais, même si on retrouve parfois quelques exemples à l’est du Rhin. Les épées post-mérovingiennes voient un renversement de la tendance avec toutes les épées des 8°-10° siècles ayant deux ou trois barres.</a:t>
            </a:r>
          </a:p>
        </p:txBody>
      </p:sp>
      <p:sp>
        <p:nvSpPr>
          <p:cNvPr id="4" name="Slide Number Placeholder 3">
            <a:extLst>
              <a:ext uri="{FF2B5EF4-FFF2-40B4-BE49-F238E27FC236}">
                <a16:creationId xmlns:a16="http://schemas.microsoft.com/office/drawing/2014/main" id="{BB9A98E1-BDA2-AFD5-4D06-07798DB85E60}"/>
              </a:ext>
            </a:extLst>
          </p:cNvPr>
          <p:cNvSpPr>
            <a:spLocks noGrp="1"/>
          </p:cNvSpPr>
          <p:nvPr>
            <p:ph type="sldNum" sz="quarter" idx="5"/>
          </p:nvPr>
        </p:nvSpPr>
        <p:spPr/>
        <p:txBody>
          <a:bodyPr/>
          <a:lstStyle/>
          <a:p>
            <a:fld id="{47C492B2-4E8F-40DD-BCB2-979B8A3417FE}" type="slidenum">
              <a:rPr lang="en-GB" smtClean="0"/>
              <a:t>5</a:t>
            </a:fld>
            <a:endParaRPr lang="en-GB" dirty="0"/>
          </a:p>
        </p:txBody>
      </p:sp>
    </p:spTree>
    <p:extLst>
      <p:ext uri="{BB962C8B-B14F-4D97-AF65-F5344CB8AC3E}">
        <p14:creationId xmlns:p14="http://schemas.microsoft.com/office/powerpoint/2010/main" val="18656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CC4C-43CE-3D60-2976-3A46892AA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7120C-2D2B-1768-5446-B0CEA350F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96276-E8B4-7AF0-95D9-45BDAB67AF05}"/>
              </a:ext>
            </a:extLst>
          </p:cNvPr>
          <p:cNvSpPr>
            <a:spLocks noGrp="1"/>
          </p:cNvSpPr>
          <p:nvPr>
            <p:ph type="body" idx="1"/>
          </p:nvPr>
        </p:nvSpPr>
        <p:spPr/>
        <p:txBody>
          <a:bodyPr/>
          <a:lstStyle/>
          <a:p>
            <a:r>
              <a:rPr lang="fr-FR" noProof="0" dirty="0"/>
              <a:t>On va parfois aussi trouver des épées comme celle du haut avec une barre centrale placée entre les deux rangées de damassage, qu’on retrouve dans environ un tiers des épées du corpus ici. L’implémentation du damassage implique forcément des soudures frontales, qui vont traverser la lame entière, ce qui pourrait être potentiellement fragilisant, donc avoir une barre centrale aiderait à renforcer la lame. </a:t>
            </a:r>
          </a:p>
        </p:txBody>
      </p:sp>
      <p:sp>
        <p:nvSpPr>
          <p:cNvPr id="4" name="Slide Number Placeholder 3">
            <a:extLst>
              <a:ext uri="{FF2B5EF4-FFF2-40B4-BE49-F238E27FC236}">
                <a16:creationId xmlns:a16="http://schemas.microsoft.com/office/drawing/2014/main" id="{0436EF47-3A9E-1EDB-5CD5-D0379FA2F882}"/>
              </a:ext>
            </a:extLst>
          </p:cNvPr>
          <p:cNvSpPr>
            <a:spLocks noGrp="1"/>
          </p:cNvSpPr>
          <p:nvPr>
            <p:ph type="sldNum" sz="quarter" idx="5"/>
          </p:nvPr>
        </p:nvSpPr>
        <p:spPr/>
        <p:txBody>
          <a:bodyPr/>
          <a:lstStyle/>
          <a:p>
            <a:fld id="{47C492B2-4E8F-40DD-BCB2-979B8A3417FE}" type="slidenum">
              <a:rPr lang="en-GB" smtClean="0"/>
              <a:t>6</a:t>
            </a:fld>
            <a:endParaRPr lang="en-GB" dirty="0"/>
          </a:p>
        </p:txBody>
      </p:sp>
    </p:spTree>
    <p:extLst>
      <p:ext uri="{BB962C8B-B14F-4D97-AF65-F5344CB8AC3E}">
        <p14:creationId xmlns:p14="http://schemas.microsoft.com/office/powerpoint/2010/main" val="83970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La dernière chose que j’ai envie de détailler avant de passer à la chimie c’est les lamelles dans le damassage. Ce sont ces lamelles de différentes alliages de fer, qui forment le motif du damas d’assemblage. On va typiquement des lamelles de fer ou d’acier pour les lamelles « sombres » et des lamelles de fer phosphoreux pour les lamelles « claires ».</a:t>
            </a:r>
          </a:p>
          <a:p>
            <a:r>
              <a:rPr lang="fr-FR" noProof="0" dirty="0"/>
              <a:t>L’assemblage la plus récurrente est trois lamelles « claires » avec 6 lamelles « sombres », organisés dans le paterne qu’on peut voir à gauche. Tout de même, j’ai aussi pu observer deux exemples d’un assemblage alternante de 5 lamelles sombres et 4 lamelles claires.</a:t>
            </a:r>
          </a:p>
          <a:p>
            <a:r>
              <a:rPr lang="fr-FR" noProof="0" dirty="0"/>
              <a:t>Avec seulement deux exemples c’est dur d’extrapoler une tendance, mais ça ne semble pas être géographique, une de ces armes provient d’Alsace et l’autre de Slovaquie. Il se pourrait que ce soit une tendance chronologique, puis que ces deux armes étaient les plus anciens de mon corpus.</a:t>
            </a:r>
          </a:p>
        </p:txBody>
      </p:sp>
      <p:sp>
        <p:nvSpPr>
          <p:cNvPr id="4" name="Slide Number Placeholder 3"/>
          <p:cNvSpPr>
            <a:spLocks noGrp="1"/>
          </p:cNvSpPr>
          <p:nvPr>
            <p:ph type="sldNum" sz="quarter" idx="5"/>
          </p:nvPr>
        </p:nvSpPr>
        <p:spPr/>
        <p:txBody>
          <a:bodyPr/>
          <a:lstStyle/>
          <a:p>
            <a:fld id="{47C492B2-4E8F-40DD-BCB2-979B8A3417FE}" type="slidenum">
              <a:rPr lang="en-GB" smtClean="0"/>
              <a:t>7</a:t>
            </a:fld>
            <a:endParaRPr lang="en-GB" dirty="0"/>
          </a:p>
        </p:txBody>
      </p:sp>
    </p:spTree>
    <p:extLst>
      <p:ext uri="{BB962C8B-B14F-4D97-AF65-F5344CB8AC3E}">
        <p14:creationId xmlns:p14="http://schemas.microsoft.com/office/powerpoint/2010/main" val="182640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C88E2-D589-5B87-B903-455CB58F2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F05DE-632E-43E5-6BC8-CAF6654F6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A481F-BECC-C079-9D89-1F870D46BEE6}"/>
              </a:ext>
            </a:extLst>
          </p:cNvPr>
          <p:cNvSpPr>
            <a:spLocks noGrp="1"/>
          </p:cNvSpPr>
          <p:nvPr>
            <p:ph type="body" idx="1"/>
          </p:nvPr>
        </p:nvSpPr>
        <p:spPr/>
        <p:txBody>
          <a:bodyPr/>
          <a:lstStyle/>
          <a:p>
            <a:r>
              <a:rPr lang="fr-FR" noProof="0" dirty="0"/>
              <a:t>Donc pour passer à l’analyse chimique, il s’agit de l’analyse assez classique des inclusions de réduction dans le fer faite par le LAPA, je suis certain que la plupart d’entre vous auront vu des analyses similaires déjà publiés dans la littérature</a:t>
            </a:r>
          </a:p>
          <a:p>
            <a:endParaRPr lang="fr-FR" noProof="0" dirty="0"/>
          </a:p>
          <a:p>
            <a:r>
              <a:rPr lang="fr-FR" noProof="0" dirty="0"/>
              <a:t>J’ai vais pas avoir le temps de présenter la méthodo complète, si vous êtes vraiment curieux, vous pourrez me poser des questions après, mais on va faire un caractérisation des éléments majeures de toutes les inclusions de réduction par MEB-EDS. On classifie les inclusions de réduction par similarité chimique. C’est ce qu’on voit ici à droite, avec le dendrogramme. Chaque branche correspond à une analyse d’une inclusion de réduction et ils sont classifies par similarité chimique. Un nœud plus bas indique une similarité chimique plus importante et un nœud plus haut indique une similarité chimique moins importante. À la base de ce dendrogramme, on peut classifier les inclusions en groupes</a:t>
            </a:r>
          </a:p>
          <a:p>
            <a:endParaRPr lang="fr-FR" noProof="0" dirty="0"/>
          </a:p>
          <a:p>
            <a:r>
              <a:rPr lang="fr-FR" noProof="0" dirty="0"/>
              <a:t>Comme ça, donc 4 groupes, dans cette exemple. Les résultats MEB comportent un volet dimensionnelle, ce qui nous permet de projeter ces résultats sur la mosaïque de micrographies, que j’avais montré dans les slides auparavant, ce qui permet de voir s’il existe des correspondances entre microstructure et zones chimiquement distinctes, c’est particulièrement utile pour identifier l’utilisation de multiples masses brutes et la présence de soudures.</a:t>
            </a:r>
          </a:p>
        </p:txBody>
      </p:sp>
      <p:sp>
        <p:nvSpPr>
          <p:cNvPr id="4" name="Slide Number Placeholder 3">
            <a:extLst>
              <a:ext uri="{FF2B5EF4-FFF2-40B4-BE49-F238E27FC236}">
                <a16:creationId xmlns:a16="http://schemas.microsoft.com/office/drawing/2014/main" id="{687CDF93-2DEE-D941-8CB6-0434EE5A0E7E}"/>
              </a:ext>
            </a:extLst>
          </p:cNvPr>
          <p:cNvSpPr>
            <a:spLocks noGrp="1"/>
          </p:cNvSpPr>
          <p:nvPr>
            <p:ph type="sldNum" sz="quarter" idx="5"/>
          </p:nvPr>
        </p:nvSpPr>
        <p:spPr/>
        <p:txBody>
          <a:bodyPr/>
          <a:lstStyle/>
          <a:p>
            <a:fld id="{47C492B2-4E8F-40DD-BCB2-979B8A3417FE}" type="slidenum">
              <a:rPr lang="en-GB" smtClean="0"/>
              <a:t>8</a:t>
            </a:fld>
            <a:endParaRPr lang="en-GB" dirty="0"/>
          </a:p>
        </p:txBody>
      </p:sp>
    </p:spTree>
    <p:extLst>
      <p:ext uri="{BB962C8B-B14F-4D97-AF65-F5344CB8AC3E}">
        <p14:creationId xmlns:p14="http://schemas.microsoft.com/office/powerpoint/2010/main" val="400648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Donc pour vous donner un exemple concret, j’ai repris ici une des épées que j’avais montré avant. En haut, on voit la mosaïque de micrographies, montrant la structure de l’épée. </a:t>
            </a:r>
          </a:p>
          <a:p>
            <a:r>
              <a:rPr lang="fr-FR" noProof="0" dirty="0"/>
              <a:t>Au centre on voit les résultats de l’analyse d’éléments majeures. Chaque cercle correspond à une inclusion, avec le diamètre reflétant la taille de l’inclusion et la couleur le groupe chimique auquel il a été attribué. Comme ça c’est pas très parlant, surtout quand on est obligé de le voir de loin comme ça donc, pour aider j’ai mis une représentation un peu plus schématique en bas, avec chaque section de l’épée séparée par des soudures en fonction de leur groupement chimique.</a:t>
            </a:r>
          </a:p>
          <a:p>
            <a:r>
              <a:rPr lang="fr-FR" noProof="0" dirty="0"/>
              <a:t>On voit que les la plupart de l’épée a été et on voit qu’on retrouve très bien le motif damassé, la plupart, pas toutes, mais la plupart des lamelles « claires » sont placés dans des groupes appart, suggérant l’utilisation d’une masse brute différente. Tout de même, on voit que la séparation n’est pas nette, on retrouve deux groupes chimiques pour les lamelles « claires » dans le damassage, suggérant l’utilisation d’au moins deux masses brutes différentes.</a:t>
            </a:r>
          </a:p>
          <a:p>
            <a:r>
              <a:rPr lang="fr-FR" noProof="0" dirty="0"/>
              <a:t>Ce qui est aussi très intéressant c’est que ces groupes ne sont pas uniquement présentes dans le motif damassé, on retrouve les mêmes groupes chimiques dans d’autres sections de la lame, on voit que beaucoup des lamelles « sombres » sont mis dans le même groupe que la barre centrale et les sections extérieurs du tranchant, alors que plusieurs des lamelles claires, représentés en rouge, sont regroupés avec les tranchants.</a:t>
            </a:r>
          </a:p>
        </p:txBody>
      </p:sp>
      <p:sp>
        <p:nvSpPr>
          <p:cNvPr id="4" name="Slide Number Placeholder 3"/>
          <p:cNvSpPr>
            <a:spLocks noGrp="1"/>
          </p:cNvSpPr>
          <p:nvPr>
            <p:ph type="sldNum" sz="quarter" idx="5"/>
          </p:nvPr>
        </p:nvSpPr>
        <p:spPr/>
        <p:txBody>
          <a:bodyPr/>
          <a:lstStyle/>
          <a:p>
            <a:fld id="{47C492B2-4E8F-40DD-BCB2-979B8A3417FE}" type="slidenum">
              <a:rPr lang="en-GB" smtClean="0"/>
              <a:t>9</a:t>
            </a:fld>
            <a:endParaRPr lang="en-GB" dirty="0"/>
          </a:p>
        </p:txBody>
      </p:sp>
    </p:spTree>
    <p:extLst>
      <p:ext uri="{BB962C8B-B14F-4D97-AF65-F5344CB8AC3E}">
        <p14:creationId xmlns:p14="http://schemas.microsoft.com/office/powerpoint/2010/main" val="207344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7671-975D-B59A-6DD1-2751380A19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E2F4C86-027F-0391-D0E0-ACEE0099F9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342AE99-5BE7-15E1-39BE-5E511B192671}"/>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5" name="Footer Placeholder 4">
            <a:extLst>
              <a:ext uri="{FF2B5EF4-FFF2-40B4-BE49-F238E27FC236}">
                <a16:creationId xmlns:a16="http://schemas.microsoft.com/office/drawing/2014/main" id="{C2AC2302-FA59-326D-9AD6-DC8CB4098A6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A857050-2289-773F-B910-083A3B3D6F25}"/>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215578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C79C1-7859-1243-66DA-720DF83412E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0EB3374-4701-40A5-DD50-D1B798B7B8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36F2C1-D1F3-25C4-A672-04F12A7AC251}"/>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5" name="Footer Placeholder 4">
            <a:extLst>
              <a:ext uri="{FF2B5EF4-FFF2-40B4-BE49-F238E27FC236}">
                <a16:creationId xmlns:a16="http://schemas.microsoft.com/office/drawing/2014/main" id="{6E626B1B-51E0-F2B0-9608-B2C627B181C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15B733C-20CA-661B-BD94-A2DC932E8A23}"/>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3274884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FEE1B5-BE04-1A4E-13CA-606AF96D79B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2524DF0-EFFC-BF69-EC99-AD6E20C821C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8F7450C-D524-BC7D-1F49-7CE75ABC8873}"/>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5" name="Footer Placeholder 4">
            <a:extLst>
              <a:ext uri="{FF2B5EF4-FFF2-40B4-BE49-F238E27FC236}">
                <a16:creationId xmlns:a16="http://schemas.microsoft.com/office/drawing/2014/main" id="{CD049E4A-488F-4575-0CDF-8ED29479260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7437B75-57C4-D490-2836-FEEB902A8339}"/>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180448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B52E-758A-9481-FAF0-154ADE27A3F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3CF78B6-BC25-DBA2-2D67-650C8FDBEB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DF12484-6839-E994-207F-8D08212CE4AB}"/>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5" name="Footer Placeholder 4">
            <a:extLst>
              <a:ext uri="{FF2B5EF4-FFF2-40B4-BE49-F238E27FC236}">
                <a16:creationId xmlns:a16="http://schemas.microsoft.com/office/drawing/2014/main" id="{841A45D1-8C66-45FD-518F-E4F3C8AB2DC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B1AB54C-BC21-155C-3BD3-48DF590FB18E}"/>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186313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603E9-168E-40BD-99C7-0958B58910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0C87E8D-07D0-60F5-983F-93D07C7D4C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8CA30C-CCAB-6629-E16C-2CB2889BABC5}"/>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5" name="Footer Placeholder 4">
            <a:extLst>
              <a:ext uri="{FF2B5EF4-FFF2-40B4-BE49-F238E27FC236}">
                <a16:creationId xmlns:a16="http://schemas.microsoft.com/office/drawing/2014/main" id="{35BB038E-2DBB-C9F0-3ED8-74DD6BB3EF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664DED3-8E8A-7F9A-B339-4DFE6C0A2A74}"/>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155663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6E2A-FBC4-662C-E6F2-BA1A6E1975D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4270F51-350F-9FA2-EC5C-26F9BDA5C2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10BD505-570B-3523-AD0B-0E189B8E2D1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20F92E7-42D5-D07A-5974-972F9BE1C124}"/>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6" name="Footer Placeholder 5">
            <a:extLst>
              <a:ext uri="{FF2B5EF4-FFF2-40B4-BE49-F238E27FC236}">
                <a16:creationId xmlns:a16="http://schemas.microsoft.com/office/drawing/2014/main" id="{F4EF3369-332B-21D5-B843-0D34EE8A13B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A56A370-5B1A-E562-9A85-B4CC8020CB8C}"/>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129609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76F3-174E-FAD1-65FB-4C0BA4A8E7D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DF23DF8-1C34-A064-FA10-BE6B36FF5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205518-8284-4BAA-D5B8-E10DA51CB5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57D33FE-AF4C-FB63-6C59-C6D6A351D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0B182-40F4-5F09-F849-98B077E1D68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CADB52D-D1F7-F4D4-8C4B-A32A062A2708}"/>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8" name="Footer Placeholder 7">
            <a:extLst>
              <a:ext uri="{FF2B5EF4-FFF2-40B4-BE49-F238E27FC236}">
                <a16:creationId xmlns:a16="http://schemas.microsoft.com/office/drawing/2014/main" id="{A641F649-2F55-7AF6-4E6A-2BF65D030D41}"/>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2EFBDBF-68C0-A8CF-3AEC-1DF1B8209584}"/>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2098032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1EB8-54B3-8D5F-BAED-76D1085F7E0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4881837-6F6A-BAAF-B531-BD1CDC522AD1}"/>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4" name="Footer Placeholder 3">
            <a:extLst>
              <a:ext uri="{FF2B5EF4-FFF2-40B4-BE49-F238E27FC236}">
                <a16:creationId xmlns:a16="http://schemas.microsoft.com/office/drawing/2014/main" id="{25B114B1-E881-8DAF-A763-40F774D9BA6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E9C387B-6CF9-19D2-43D9-F08571C338F9}"/>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185121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FEF74-7A46-2E9D-78F7-97A6086C20AB}"/>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3" name="Footer Placeholder 2">
            <a:extLst>
              <a:ext uri="{FF2B5EF4-FFF2-40B4-BE49-F238E27FC236}">
                <a16:creationId xmlns:a16="http://schemas.microsoft.com/office/drawing/2014/main" id="{5BE67A2B-DD7C-B917-3CAE-C9DACC6ABCA9}"/>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C5302DE-A7E7-2C5D-5794-D385E2E990F0}"/>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66169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86F2-238F-117C-DA29-573B1DCB41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1043EFF-92C7-E62A-B99F-45EB4D0849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AA4B002-D6A5-451F-8BAF-963369B6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6B9796-569C-F8EB-5C3D-03661E5FB339}"/>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6" name="Footer Placeholder 5">
            <a:extLst>
              <a:ext uri="{FF2B5EF4-FFF2-40B4-BE49-F238E27FC236}">
                <a16:creationId xmlns:a16="http://schemas.microsoft.com/office/drawing/2014/main" id="{8B87052A-9009-4E74-A91D-311AC50F6CC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8464466-1D86-9DE5-6B1F-2126A2CA45BE}"/>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37267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A146-2F3B-724A-BF9B-F5D6B332D1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568FA3C-D1ED-8761-7E3D-AAD27207E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C261D06-EA06-8A99-035A-135A4FF18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70DBFA-0EAF-D3F9-73F8-4673D2F44679}"/>
              </a:ext>
            </a:extLst>
          </p:cNvPr>
          <p:cNvSpPr>
            <a:spLocks noGrp="1"/>
          </p:cNvSpPr>
          <p:nvPr>
            <p:ph type="dt" sz="half" idx="10"/>
          </p:nvPr>
        </p:nvSpPr>
        <p:spPr/>
        <p:txBody>
          <a:bodyPr/>
          <a:lstStyle/>
          <a:p>
            <a:fld id="{59ACA226-39A7-43CA-AB48-C8E18E7A0CBC}" type="datetimeFigureOut">
              <a:rPr lang="en-GB" smtClean="0"/>
              <a:t>15/04/2025</a:t>
            </a:fld>
            <a:endParaRPr lang="en-GB" dirty="0"/>
          </a:p>
        </p:txBody>
      </p:sp>
      <p:sp>
        <p:nvSpPr>
          <p:cNvPr id="6" name="Footer Placeholder 5">
            <a:extLst>
              <a:ext uri="{FF2B5EF4-FFF2-40B4-BE49-F238E27FC236}">
                <a16:creationId xmlns:a16="http://schemas.microsoft.com/office/drawing/2014/main" id="{9F0C8CD3-8BAA-CDA4-A7ED-E72941BE330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55F4A88-7F73-64DA-A8FE-8044F67CACF2}"/>
              </a:ext>
            </a:extLst>
          </p:cNvPr>
          <p:cNvSpPr>
            <a:spLocks noGrp="1"/>
          </p:cNvSpPr>
          <p:nvPr>
            <p:ph type="sldNum" sz="quarter" idx="12"/>
          </p:nvPr>
        </p:nvSpPr>
        <p:spPr/>
        <p:txBody>
          <a:bodyPr/>
          <a:lstStyle/>
          <a:p>
            <a:fld id="{C8B08857-AA59-483C-9011-148778849733}" type="slidenum">
              <a:rPr lang="en-GB" smtClean="0"/>
              <a:t>‹#›</a:t>
            </a:fld>
            <a:endParaRPr lang="en-GB" dirty="0"/>
          </a:p>
        </p:txBody>
      </p:sp>
    </p:spTree>
    <p:extLst>
      <p:ext uri="{BB962C8B-B14F-4D97-AF65-F5344CB8AC3E}">
        <p14:creationId xmlns:p14="http://schemas.microsoft.com/office/powerpoint/2010/main" val="381152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284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C71F5E-A59C-3C1C-7572-A61732729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017E520-4D7D-54F8-37D2-6C4BB3397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4ADBE88-BBA8-AE6E-C69E-2479244D0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ACA226-39A7-43CA-AB48-C8E18E7A0CBC}" type="datetimeFigureOut">
              <a:rPr lang="en-GB" smtClean="0"/>
              <a:t>15/04/2025</a:t>
            </a:fld>
            <a:endParaRPr lang="en-GB" dirty="0"/>
          </a:p>
        </p:txBody>
      </p:sp>
      <p:sp>
        <p:nvSpPr>
          <p:cNvPr id="5" name="Footer Placeholder 4">
            <a:extLst>
              <a:ext uri="{FF2B5EF4-FFF2-40B4-BE49-F238E27FC236}">
                <a16:creationId xmlns:a16="http://schemas.microsoft.com/office/drawing/2014/main" id="{024BFADD-084B-BEF2-150F-5FFD55B9F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2ED99F84-73D2-F9DD-B4AF-239537072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B08857-AA59-483C-9011-148778849733}" type="slidenum">
              <a:rPr lang="en-GB" smtClean="0"/>
              <a:t>‹#›</a:t>
            </a:fld>
            <a:endParaRPr lang="en-GB" dirty="0"/>
          </a:p>
        </p:txBody>
      </p:sp>
    </p:spTree>
    <p:extLst>
      <p:ext uri="{BB962C8B-B14F-4D97-AF65-F5344CB8AC3E}">
        <p14:creationId xmlns:p14="http://schemas.microsoft.com/office/powerpoint/2010/main" val="3912804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A8D5AF9-BAB2-954E-9418-795424C7BFB3}"/>
              </a:ext>
            </a:extLst>
          </p:cNvPr>
          <p:cNvGrpSpPr/>
          <p:nvPr/>
        </p:nvGrpSpPr>
        <p:grpSpPr>
          <a:xfrm>
            <a:off x="4724400" y="377006"/>
            <a:ext cx="7247403" cy="550758"/>
            <a:chOff x="4830536" y="158041"/>
            <a:chExt cx="7141267" cy="54269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1602" y="159566"/>
              <a:ext cx="1924151" cy="54116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7537" y="158041"/>
              <a:ext cx="668668" cy="54116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531" y="158042"/>
              <a:ext cx="741287" cy="54116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7989" y="159415"/>
              <a:ext cx="1233814" cy="53979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0536" y="158041"/>
              <a:ext cx="1846211" cy="541167"/>
            </a:xfrm>
            <a:prstGeom prst="rect">
              <a:avLst/>
            </a:prstGeom>
          </p:spPr>
        </p:pic>
      </p:grpSp>
      <p:pic>
        <p:nvPicPr>
          <p:cNvPr id="16" name="Picture 15" descr="A black and white image of a road&#10;&#10;AI-generated content may be incorrect.">
            <a:extLst>
              <a:ext uri="{FF2B5EF4-FFF2-40B4-BE49-F238E27FC236}">
                <a16:creationId xmlns:a16="http://schemas.microsoft.com/office/drawing/2014/main" id="{CA2A160D-7D04-925E-810B-F1C1DCC14B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22713"/>
            <a:ext cx="12192000" cy="1614332"/>
          </a:xfrm>
          <a:prstGeom prst="rect">
            <a:avLst/>
          </a:prstGeom>
        </p:spPr>
      </p:pic>
      <p:grpSp>
        <p:nvGrpSpPr>
          <p:cNvPr id="19" name="Group 18">
            <a:extLst>
              <a:ext uri="{FF2B5EF4-FFF2-40B4-BE49-F238E27FC236}">
                <a16:creationId xmlns:a16="http://schemas.microsoft.com/office/drawing/2014/main" id="{D81B5FAE-9C24-4BC9-075F-AEC36ABD859B}"/>
              </a:ext>
            </a:extLst>
          </p:cNvPr>
          <p:cNvGrpSpPr/>
          <p:nvPr/>
        </p:nvGrpSpPr>
        <p:grpSpPr>
          <a:xfrm>
            <a:off x="232264" y="2996673"/>
            <a:ext cx="11663332" cy="1210234"/>
            <a:chOff x="0" y="2071213"/>
            <a:chExt cx="11277600" cy="1170209"/>
          </a:xfrm>
        </p:grpSpPr>
        <p:pic>
          <p:nvPicPr>
            <p:cNvPr id="3" name="Picture 2">
              <a:extLst>
                <a:ext uri="{FF2B5EF4-FFF2-40B4-BE49-F238E27FC236}">
                  <a16:creationId xmlns:a16="http://schemas.microsoft.com/office/drawing/2014/main" id="{E5D27C1F-0624-4892-B065-678258877F86}"/>
                </a:ext>
              </a:extLst>
            </p:cNvPr>
            <p:cNvPicPr>
              <a:picLocks noChangeAspect="1"/>
            </p:cNvPicPr>
            <p:nvPr/>
          </p:nvPicPr>
          <p:blipFill>
            <a:blip r:embed="rId9" cstate="hqprint">
              <a:extLst>
                <a:ext uri="{28A0092B-C50C-407E-A947-70E740481C1C}">
                  <a14:useLocalDpi xmlns:a14="http://schemas.microsoft.com/office/drawing/2010/main" val="0"/>
                </a:ext>
              </a:extLst>
            </a:blip>
            <a:srcRect b="33874"/>
            <a:stretch/>
          </p:blipFill>
          <p:spPr>
            <a:xfrm rot="10800000">
              <a:off x="0" y="2071213"/>
              <a:ext cx="11277600" cy="743107"/>
            </a:xfrm>
            <a:prstGeom prst="rect">
              <a:avLst/>
            </a:prstGeom>
          </p:spPr>
        </p:pic>
        <p:pic>
          <p:nvPicPr>
            <p:cNvPr id="18" name="Picture 17">
              <a:extLst>
                <a:ext uri="{FF2B5EF4-FFF2-40B4-BE49-F238E27FC236}">
                  <a16:creationId xmlns:a16="http://schemas.microsoft.com/office/drawing/2014/main" id="{BC23ABF7-C64B-C3B3-7061-6A8C8240B9B6}"/>
                </a:ext>
              </a:extLst>
            </p:cNvPr>
            <p:cNvPicPr>
              <a:picLocks noChangeAspect="1"/>
            </p:cNvPicPr>
            <p:nvPr/>
          </p:nvPicPr>
          <p:blipFill>
            <a:blip r:embed="rId10" cstate="hqprint">
              <a:extLst>
                <a:ext uri="{28A0092B-C50C-407E-A947-70E740481C1C}">
                  <a14:useLocalDpi xmlns:a14="http://schemas.microsoft.com/office/drawing/2010/main" val="0"/>
                </a:ext>
              </a:extLst>
            </a:blip>
            <a:srcRect l="34594" t="61994"/>
            <a:stretch/>
          </p:blipFill>
          <p:spPr>
            <a:xfrm>
              <a:off x="1981729" y="2814321"/>
              <a:ext cx="7376160" cy="427101"/>
            </a:xfrm>
            <a:prstGeom prst="rect">
              <a:avLst/>
            </a:prstGeom>
          </p:spPr>
        </p:pic>
      </p:grpSp>
      <p:sp>
        <p:nvSpPr>
          <p:cNvPr id="6" name="TextBox 5">
            <a:extLst>
              <a:ext uri="{FF2B5EF4-FFF2-40B4-BE49-F238E27FC236}">
                <a16:creationId xmlns:a16="http://schemas.microsoft.com/office/drawing/2014/main" id="{A3688461-DC01-7306-5C8D-972F6EA5758B}"/>
              </a:ext>
            </a:extLst>
          </p:cNvPr>
          <p:cNvSpPr txBox="1"/>
          <p:nvPr/>
        </p:nvSpPr>
        <p:spPr>
          <a:xfrm>
            <a:off x="139526" y="86012"/>
            <a:ext cx="11832277" cy="2246769"/>
          </a:xfrm>
          <a:prstGeom prst="rect">
            <a:avLst/>
          </a:prstGeom>
          <a:noFill/>
        </p:spPr>
        <p:txBody>
          <a:bodyPr wrap="square" rtlCol="0">
            <a:spAutoFit/>
          </a:bodyPr>
          <a:lstStyle/>
          <a:p>
            <a:r>
              <a:rPr lang="fr-FR" sz="6000" i="1" noProof="0" dirty="0">
                <a:solidFill>
                  <a:srgbClr val="FFFDF9"/>
                </a:solidFill>
                <a:latin typeface="Arial" panose="020B0604020202020204" pitchFamily="34" charset="0"/>
                <a:ea typeface="Tahoma" panose="020B0604030504040204" pitchFamily="34" charset="0"/>
                <a:cs typeface="Arial" panose="020B0604020202020204" pitchFamily="34" charset="0"/>
              </a:rPr>
              <a:t>Acies Ferri</a:t>
            </a:r>
          </a:p>
          <a:p>
            <a:endParaRPr lang="fr-FR" sz="2000" noProof="0" dirty="0">
              <a:solidFill>
                <a:srgbClr val="FFFDF9"/>
              </a:solidFill>
              <a:latin typeface="Arial" panose="020B0604020202020204" pitchFamily="34" charset="0"/>
              <a:ea typeface="Tahoma" panose="020B0604030504040204" pitchFamily="34" charset="0"/>
              <a:cs typeface="Arial" panose="020B0604020202020204" pitchFamily="34" charset="0"/>
            </a:endParaRPr>
          </a:p>
          <a:p>
            <a:pPr algn="ctr"/>
            <a:r>
              <a:rPr lang="fr-FR" sz="3000" i="1" noProof="0" dirty="0">
                <a:solidFill>
                  <a:srgbClr val="FFFDF9"/>
                </a:solidFill>
                <a:latin typeface="Arial" panose="020B0604020202020204" pitchFamily="34" charset="0"/>
                <a:ea typeface="Tahoma" panose="020B0604030504040204" pitchFamily="34" charset="0"/>
                <a:cs typeface="Arial" panose="020B0604020202020204" pitchFamily="34" charset="0"/>
              </a:rPr>
              <a:t>Eċg wæs iren, átertánum fáh</a:t>
            </a:r>
            <a:r>
              <a:rPr lang="fr-FR" sz="3000" noProof="0" dirty="0">
                <a:solidFill>
                  <a:srgbClr val="FFFDF9"/>
                </a:solidFill>
                <a:latin typeface="Arial" panose="020B0604020202020204" pitchFamily="34" charset="0"/>
                <a:ea typeface="Tahoma" panose="020B0604030504040204" pitchFamily="34" charset="0"/>
                <a:cs typeface="Arial" panose="020B0604020202020204" pitchFamily="34" charset="0"/>
              </a:rPr>
              <a:t>: Le damas d’assemblage en Alsace et l’Europe Centrale</a:t>
            </a:r>
          </a:p>
        </p:txBody>
      </p:sp>
    </p:spTree>
    <p:extLst>
      <p:ext uri="{BB962C8B-B14F-4D97-AF65-F5344CB8AC3E}">
        <p14:creationId xmlns:p14="http://schemas.microsoft.com/office/powerpoint/2010/main" val="145438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94054-883D-FC2F-245F-D6A56018D4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87251F-A492-9971-0F23-A229D2A0EC6B}"/>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Analyse chimique: Traces</a:t>
            </a:r>
          </a:p>
        </p:txBody>
      </p:sp>
      <p:grpSp>
        <p:nvGrpSpPr>
          <p:cNvPr id="18" name="Group 17">
            <a:extLst>
              <a:ext uri="{FF2B5EF4-FFF2-40B4-BE49-F238E27FC236}">
                <a16:creationId xmlns:a16="http://schemas.microsoft.com/office/drawing/2014/main" id="{095A6B13-1F39-7F14-120F-2F2038016672}"/>
              </a:ext>
            </a:extLst>
          </p:cNvPr>
          <p:cNvGrpSpPr/>
          <p:nvPr/>
        </p:nvGrpSpPr>
        <p:grpSpPr>
          <a:xfrm>
            <a:off x="6903720" y="947786"/>
            <a:ext cx="5068083" cy="5621732"/>
            <a:chOff x="6349615" y="493318"/>
            <a:chExt cx="5622188" cy="6122923"/>
          </a:xfrm>
        </p:grpSpPr>
        <p:pic>
          <p:nvPicPr>
            <p:cNvPr id="20" name="Picture 19">
              <a:extLst>
                <a:ext uri="{FF2B5EF4-FFF2-40B4-BE49-F238E27FC236}">
                  <a16:creationId xmlns:a16="http://schemas.microsoft.com/office/drawing/2014/main" id="{5EFDF022-43B4-B5EB-9B4C-2EA679FB2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615" y="493318"/>
              <a:ext cx="5622188" cy="6122923"/>
            </a:xfrm>
            <a:prstGeom prst="rect">
              <a:avLst/>
            </a:prstGeom>
          </p:spPr>
        </p:pic>
        <p:sp>
          <p:nvSpPr>
            <p:cNvPr id="8" name="Rectangle 7">
              <a:extLst>
                <a:ext uri="{FF2B5EF4-FFF2-40B4-BE49-F238E27FC236}">
                  <a16:creationId xmlns:a16="http://schemas.microsoft.com/office/drawing/2014/main" id="{D6530987-BE41-B7C9-B4A3-A56AD759FBF9}"/>
                </a:ext>
              </a:extLst>
            </p:cNvPr>
            <p:cNvSpPr/>
            <p:nvPr/>
          </p:nvSpPr>
          <p:spPr>
            <a:xfrm>
              <a:off x="10755879" y="5486400"/>
              <a:ext cx="1110615" cy="1028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Rectangle 8">
              <a:extLst>
                <a:ext uri="{FF2B5EF4-FFF2-40B4-BE49-F238E27FC236}">
                  <a16:creationId xmlns:a16="http://schemas.microsoft.com/office/drawing/2014/main" id="{033845A2-B8E1-211A-E16C-66C5244D788C}"/>
                </a:ext>
              </a:extLst>
            </p:cNvPr>
            <p:cNvSpPr/>
            <p:nvPr/>
          </p:nvSpPr>
          <p:spPr>
            <a:xfrm>
              <a:off x="9848464" y="5486400"/>
              <a:ext cx="907415" cy="1028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 name="Rectangle 9">
              <a:extLst>
                <a:ext uri="{FF2B5EF4-FFF2-40B4-BE49-F238E27FC236}">
                  <a16:creationId xmlns:a16="http://schemas.microsoft.com/office/drawing/2014/main" id="{0A7AB7B1-3344-0DE7-9406-2F6B924296B6}"/>
                </a:ext>
              </a:extLst>
            </p:cNvPr>
            <p:cNvSpPr/>
            <p:nvPr/>
          </p:nvSpPr>
          <p:spPr>
            <a:xfrm>
              <a:off x="9241404" y="5486400"/>
              <a:ext cx="608330" cy="1028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Rectangle 10">
              <a:extLst>
                <a:ext uri="{FF2B5EF4-FFF2-40B4-BE49-F238E27FC236}">
                  <a16:creationId xmlns:a16="http://schemas.microsoft.com/office/drawing/2014/main" id="{F22743D8-7309-0AEF-0163-B293B2133AE0}"/>
                </a:ext>
              </a:extLst>
            </p:cNvPr>
            <p:cNvSpPr/>
            <p:nvPr/>
          </p:nvSpPr>
          <p:spPr>
            <a:xfrm>
              <a:off x="8737848" y="5486400"/>
              <a:ext cx="508635" cy="1028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2" name="Rectangle 11">
              <a:extLst>
                <a:ext uri="{FF2B5EF4-FFF2-40B4-BE49-F238E27FC236}">
                  <a16:creationId xmlns:a16="http://schemas.microsoft.com/office/drawing/2014/main" id="{D4F6C273-18DF-21E2-3A92-FC3495D96871}"/>
                </a:ext>
              </a:extLst>
            </p:cNvPr>
            <p:cNvSpPr/>
            <p:nvPr/>
          </p:nvSpPr>
          <p:spPr>
            <a:xfrm>
              <a:off x="7119234" y="5486400"/>
              <a:ext cx="1616075" cy="1028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TextBox 12">
              <a:extLst>
                <a:ext uri="{FF2B5EF4-FFF2-40B4-BE49-F238E27FC236}">
                  <a16:creationId xmlns:a16="http://schemas.microsoft.com/office/drawing/2014/main" id="{69E786D3-32D3-992E-B6F7-3BDD9637A0AD}"/>
                </a:ext>
              </a:extLst>
            </p:cNvPr>
            <p:cNvSpPr txBox="1"/>
            <p:nvPr/>
          </p:nvSpPr>
          <p:spPr>
            <a:xfrm>
              <a:off x="7731374" y="5117068"/>
              <a:ext cx="203200" cy="369332"/>
            </a:xfrm>
            <a:prstGeom prst="rect">
              <a:avLst/>
            </a:prstGeom>
            <a:noFill/>
            <a:ln>
              <a:noFill/>
            </a:ln>
          </p:spPr>
          <p:txBody>
            <a:bodyPr wrap="square" rtlCol="0">
              <a:spAutoFit/>
            </a:bodyPr>
            <a:lstStyle/>
            <a:p>
              <a:r>
                <a:rPr lang="fr-FR" noProof="0" dirty="0">
                  <a:solidFill>
                    <a:srgbClr val="FF0000"/>
                  </a:solidFill>
                </a:rPr>
                <a:t>1</a:t>
              </a:r>
            </a:p>
          </p:txBody>
        </p:sp>
        <p:sp>
          <p:nvSpPr>
            <p:cNvPr id="14" name="TextBox 13">
              <a:extLst>
                <a:ext uri="{FF2B5EF4-FFF2-40B4-BE49-F238E27FC236}">
                  <a16:creationId xmlns:a16="http://schemas.microsoft.com/office/drawing/2014/main" id="{4BA8C24D-2D80-4FE2-77AD-18DD45775D38}"/>
                </a:ext>
              </a:extLst>
            </p:cNvPr>
            <p:cNvSpPr txBox="1"/>
            <p:nvPr/>
          </p:nvSpPr>
          <p:spPr>
            <a:xfrm>
              <a:off x="8890565" y="5117068"/>
              <a:ext cx="203200" cy="369332"/>
            </a:xfrm>
            <a:prstGeom prst="rect">
              <a:avLst/>
            </a:prstGeom>
            <a:noFill/>
            <a:ln>
              <a:noFill/>
            </a:ln>
          </p:spPr>
          <p:txBody>
            <a:bodyPr wrap="square" rtlCol="0">
              <a:spAutoFit/>
            </a:bodyPr>
            <a:lstStyle/>
            <a:p>
              <a:r>
                <a:rPr lang="fr-FR" noProof="0" dirty="0">
                  <a:solidFill>
                    <a:srgbClr val="FF0000"/>
                  </a:solidFill>
                </a:rPr>
                <a:t>2</a:t>
              </a:r>
            </a:p>
          </p:txBody>
        </p:sp>
        <p:sp>
          <p:nvSpPr>
            <p:cNvPr id="15" name="TextBox 14">
              <a:extLst>
                <a:ext uri="{FF2B5EF4-FFF2-40B4-BE49-F238E27FC236}">
                  <a16:creationId xmlns:a16="http://schemas.microsoft.com/office/drawing/2014/main" id="{EA990715-1F9D-694B-007E-277E7060015D}"/>
                </a:ext>
              </a:extLst>
            </p:cNvPr>
            <p:cNvSpPr txBox="1"/>
            <p:nvPr/>
          </p:nvSpPr>
          <p:spPr>
            <a:xfrm>
              <a:off x="9401739" y="5117131"/>
              <a:ext cx="203200" cy="369332"/>
            </a:xfrm>
            <a:prstGeom prst="rect">
              <a:avLst/>
            </a:prstGeom>
            <a:noFill/>
            <a:ln>
              <a:noFill/>
            </a:ln>
          </p:spPr>
          <p:txBody>
            <a:bodyPr wrap="square" rtlCol="0">
              <a:spAutoFit/>
            </a:bodyPr>
            <a:lstStyle/>
            <a:p>
              <a:r>
                <a:rPr lang="fr-FR" noProof="0" dirty="0">
                  <a:solidFill>
                    <a:srgbClr val="FF0000"/>
                  </a:solidFill>
                </a:rPr>
                <a:t>3</a:t>
              </a:r>
            </a:p>
          </p:txBody>
        </p:sp>
        <p:sp>
          <p:nvSpPr>
            <p:cNvPr id="16" name="TextBox 15">
              <a:extLst>
                <a:ext uri="{FF2B5EF4-FFF2-40B4-BE49-F238E27FC236}">
                  <a16:creationId xmlns:a16="http://schemas.microsoft.com/office/drawing/2014/main" id="{F9FB1437-4C64-731F-6CA0-CCB9D15C6E0A}"/>
                </a:ext>
              </a:extLst>
            </p:cNvPr>
            <p:cNvSpPr txBox="1"/>
            <p:nvPr/>
          </p:nvSpPr>
          <p:spPr>
            <a:xfrm>
              <a:off x="10099606" y="5117068"/>
              <a:ext cx="203200" cy="369332"/>
            </a:xfrm>
            <a:prstGeom prst="rect">
              <a:avLst/>
            </a:prstGeom>
            <a:noFill/>
            <a:ln>
              <a:noFill/>
            </a:ln>
          </p:spPr>
          <p:txBody>
            <a:bodyPr wrap="square" rtlCol="0">
              <a:spAutoFit/>
            </a:bodyPr>
            <a:lstStyle/>
            <a:p>
              <a:r>
                <a:rPr lang="fr-FR" noProof="0" dirty="0">
                  <a:solidFill>
                    <a:srgbClr val="FF0000"/>
                  </a:solidFill>
                </a:rPr>
                <a:t>4</a:t>
              </a:r>
            </a:p>
          </p:txBody>
        </p:sp>
        <p:sp>
          <p:nvSpPr>
            <p:cNvPr id="17" name="TextBox 16">
              <a:extLst>
                <a:ext uri="{FF2B5EF4-FFF2-40B4-BE49-F238E27FC236}">
                  <a16:creationId xmlns:a16="http://schemas.microsoft.com/office/drawing/2014/main" id="{ED212594-3FB1-72E1-BFBB-F837322F5CEB}"/>
                </a:ext>
              </a:extLst>
            </p:cNvPr>
            <p:cNvSpPr txBox="1"/>
            <p:nvPr/>
          </p:nvSpPr>
          <p:spPr>
            <a:xfrm>
              <a:off x="11190378" y="5117068"/>
              <a:ext cx="203200" cy="369332"/>
            </a:xfrm>
            <a:prstGeom prst="rect">
              <a:avLst/>
            </a:prstGeom>
            <a:noFill/>
            <a:ln>
              <a:noFill/>
            </a:ln>
          </p:spPr>
          <p:txBody>
            <a:bodyPr wrap="square" rtlCol="0">
              <a:spAutoFit/>
            </a:bodyPr>
            <a:lstStyle/>
            <a:p>
              <a:r>
                <a:rPr lang="fr-FR" noProof="0" dirty="0">
                  <a:solidFill>
                    <a:srgbClr val="FF0000"/>
                  </a:solidFill>
                </a:rPr>
                <a:t>5</a:t>
              </a:r>
            </a:p>
          </p:txBody>
        </p:sp>
      </p:grpSp>
      <p:sp>
        <p:nvSpPr>
          <p:cNvPr id="19" name="TextBox 18">
            <a:extLst>
              <a:ext uri="{FF2B5EF4-FFF2-40B4-BE49-F238E27FC236}">
                <a16:creationId xmlns:a16="http://schemas.microsoft.com/office/drawing/2014/main" id="{98AE2198-BA75-E04D-DFCA-2EA3D001296F}"/>
              </a:ext>
            </a:extLst>
          </p:cNvPr>
          <p:cNvSpPr txBox="1"/>
          <p:nvPr/>
        </p:nvSpPr>
        <p:spPr>
          <a:xfrm>
            <a:off x="325101" y="1022281"/>
            <a:ext cx="6057381" cy="5632311"/>
          </a:xfrm>
          <a:prstGeom prst="rect">
            <a:avLst/>
          </a:prstGeom>
          <a:noFill/>
        </p:spPr>
        <p:txBody>
          <a:bodyPr wrap="square" rtlCol="0">
            <a:spAutoFit/>
          </a:bodyPr>
          <a:lstStyle/>
          <a:p>
            <a:pPr marL="342900" indent="-342900">
              <a:buFontTx/>
              <a:buChar char="-"/>
            </a:pPr>
            <a:r>
              <a:rPr lang="fr-FR" sz="3000" noProof="0" dirty="0">
                <a:solidFill>
                  <a:schemeClr val="bg1"/>
                </a:solidFill>
              </a:rPr>
              <a:t>Analyse des éléments traces par LA-ICP-MS</a:t>
            </a:r>
          </a:p>
          <a:p>
            <a:pPr marL="800100" lvl="1" indent="-342900">
              <a:buFontTx/>
              <a:buChar char="-"/>
            </a:pPr>
            <a:r>
              <a:rPr lang="fr-FR" sz="3000" noProof="0" dirty="0">
                <a:solidFill>
                  <a:schemeClr val="bg1"/>
                </a:solidFill>
              </a:rPr>
              <a:t>Identification d’inclusions représentatives par éléments majeure</a:t>
            </a:r>
          </a:p>
          <a:p>
            <a:pPr marL="800100" lvl="1" indent="-342900">
              <a:buFontTx/>
              <a:buChar char="-"/>
            </a:pPr>
            <a:r>
              <a:rPr lang="fr-FR" sz="3000" noProof="0" dirty="0">
                <a:solidFill>
                  <a:schemeClr val="bg1"/>
                </a:solidFill>
              </a:rPr>
              <a:t>Comparaison avec autres épées et scories/minerai d’origine connue</a:t>
            </a:r>
          </a:p>
          <a:p>
            <a:pPr marL="800100" lvl="1" indent="-342900">
              <a:buFontTx/>
              <a:buChar char="-"/>
            </a:pPr>
            <a:endParaRPr lang="fr-FR" sz="3000" noProof="0" dirty="0">
              <a:solidFill>
                <a:schemeClr val="bg1"/>
              </a:solidFill>
            </a:endParaRPr>
          </a:p>
          <a:p>
            <a:pPr marL="342900" indent="-342900">
              <a:buFontTx/>
              <a:buChar char="-"/>
            </a:pPr>
            <a:r>
              <a:rPr lang="fr-FR" sz="3000" noProof="0" dirty="0">
                <a:solidFill>
                  <a:schemeClr val="bg1"/>
                </a:solidFill>
              </a:rPr>
              <a:t>Associations systématiques entre groupes de provenance et motifs? </a:t>
            </a:r>
          </a:p>
        </p:txBody>
      </p:sp>
    </p:spTree>
    <p:extLst>
      <p:ext uri="{BB962C8B-B14F-4D97-AF65-F5344CB8AC3E}">
        <p14:creationId xmlns:p14="http://schemas.microsoft.com/office/powerpoint/2010/main" val="1871176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F5B02-F9DF-F2A5-EF41-EFE66B6882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DED6A3-2652-952D-D09F-3E0733CB5079}"/>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Analyse chimique: Traces</a:t>
            </a:r>
          </a:p>
        </p:txBody>
      </p:sp>
      <p:pic>
        <p:nvPicPr>
          <p:cNvPr id="4" name="Picture 3">
            <a:extLst>
              <a:ext uri="{FF2B5EF4-FFF2-40B4-BE49-F238E27FC236}">
                <a16:creationId xmlns:a16="http://schemas.microsoft.com/office/drawing/2014/main" id="{C5F251FC-B79F-A05D-760F-853A40842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0508"/>
            <a:ext cx="12191999" cy="1614331"/>
          </a:xfrm>
          <a:prstGeom prst="rect">
            <a:avLst/>
          </a:prstGeom>
        </p:spPr>
      </p:pic>
      <p:pic>
        <p:nvPicPr>
          <p:cNvPr id="5" name="Picture 4" descr="A purple and red map&#10;&#10;AI-generated content may be incorrect.">
            <a:extLst>
              <a:ext uri="{FF2B5EF4-FFF2-40B4-BE49-F238E27FC236}">
                <a16:creationId xmlns:a16="http://schemas.microsoft.com/office/drawing/2014/main" id="{4EDD9C7B-BE6A-70C0-979B-68558C9DC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19002"/>
            <a:ext cx="12192000" cy="1563481"/>
          </a:xfrm>
          <a:prstGeom prst="rect">
            <a:avLst/>
          </a:prstGeom>
        </p:spPr>
      </p:pic>
      <p:pic>
        <p:nvPicPr>
          <p:cNvPr id="8" name="Picture 7">
            <a:extLst>
              <a:ext uri="{FF2B5EF4-FFF2-40B4-BE49-F238E27FC236}">
                <a16:creationId xmlns:a16="http://schemas.microsoft.com/office/drawing/2014/main" id="{DD8669EA-A2C7-AEAC-01DB-24AB824B71ED}"/>
              </a:ext>
            </a:extLst>
          </p:cNvPr>
          <p:cNvPicPr>
            <a:picLocks noChangeAspect="1"/>
          </p:cNvPicPr>
          <p:nvPr/>
        </p:nvPicPr>
        <p:blipFill>
          <a:blip r:embed="rId5">
            <a:extLst>
              <a:ext uri="{28A0092B-C50C-407E-A947-70E740481C1C}">
                <a14:useLocalDpi xmlns:a14="http://schemas.microsoft.com/office/drawing/2010/main" val="0"/>
              </a:ext>
            </a:extLst>
          </a:blip>
          <a:srcRect t="52789"/>
          <a:stretch/>
        </p:blipFill>
        <p:spPr>
          <a:xfrm>
            <a:off x="0" y="3070322"/>
            <a:ext cx="12191999" cy="1500373"/>
          </a:xfrm>
          <a:prstGeom prst="rect">
            <a:avLst/>
          </a:prstGeom>
        </p:spPr>
      </p:pic>
    </p:spTree>
    <p:extLst>
      <p:ext uri="{BB962C8B-B14F-4D97-AF65-F5344CB8AC3E}">
        <p14:creationId xmlns:p14="http://schemas.microsoft.com/office/powerpoint/2010/main" val="2774395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443F-D9E4-9DF9-B846-FE54E0D787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E9D4E8-5255-5D76-F604-78C6018D5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65" y="0"/>
            <a:ext cx="8849336" cy="6858000"/>
          </a:xfrm>
          <a:prstGeom prst="rect">
            <a:avLst/>
          </a:prstGeom>
        </p:spPr>
      </p:pic>
      <p:sp>
        <p:nvSpPr>
          <p:cNvPr id="3" name="Oval 2">
            <a:extLst>
              <a:ext uri="{FF2B5EF4-FFF2-40B4-BE49-F238E27FC236}">
                <a16:creationId xmlns:a16="http://schemas.microsoft.com/office/drawing/2014/main" id="{FB90EAC1-1AB6-167E-134E-E5DEA5D1EF9D}"/>
              </a:ext>
            </a:extLst>
          </p:cNvPr>
          <p:cNvSpPr/>
          <p:nvPr/>
        </p:nvSpPr>
        <p:spPr>
          <a:xfrm>
            <a:off x="5712643" y="4072379"/>
            <a:ext cx="1074656" cy="8044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Oval 3">
            <a:extLst>
              <a:ext uri="{FF2B5EF4-FFF2-40B4-BE49-F238E27FC236}">
                <a16:creationId xmlns:a16="http://schemas.microsoft.com/office/drawing/2014/main" id="{68A8FCE2-2A58-E8E5-B048-31629B9B4DCB}"/>
              </a:ext>
            </a:extLst>
          </p:cNvPr>
          <p:cNvSpPr/>
          <p:nvPr/>
        </p:nvSpPr>
        <p:spPr>
          <a:xfrm rot="2108947">
            <a:off x="6582164" y="2883511"/>
            <a:ext cx="2097307" cy="11931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 name="Oval 4">
            <a:extLst>
              <a:ext uri="{FF2B5EF4-FFF2-40B4-BE49-F238E27FC236}">
                <a16:creationId xmlns:a16="http://schemas.microsoft.com/office/drawing/2014/main" id="{5C5EBB93-5404-6BFE-AA32-ECC71D9C61FF}"/>
              </a:ext>
            </a:extLst>
          </p:cNvPr>
          <p:cNvSpPr/>
          <p:nvPr/>
        </p:nvSpPr>
        <p:spPr>
          <a:xfrm rot="18462698">
            <a:off x="4985218" y="2602349"/>
            <a:ext cx="477579" cy="4633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 name="Oval 5">
            <a:extLst>
              <a:ext uri="{FF2B5EF4-FFF2-40B4-BE49-F238E27FC236}">
                <a16:creationId xmlns:a16="http://schemas.microsoft.com/office/drawing/2014/main" id="{9248BF2E-D524-72D0-CB8B-37A6226A559F}"/>
              </a:ext>
            </a:extLst>
          </p:cNvPr>
          <p:cNvSpPr/>
          <p:nvPr/>
        </p:nvSpPr>
        <p:spPr>
          <a:xfrm rot="19599646">
            <a:off x="4771530" y="3154230"/>
            <a:ext cx="480776" cy="3550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 name="Oval 6">
            <a:extLst>
              <a:ext uri="{FF2B5EF4-FFF2-40B4-BE49-F238E27FC236}">
                <a16:creationId xmlns:a16="http://schemas.microsoft.com/office/drawing/2014/main" id="{9CD2F6E0-5067-71FB-3873-F3B651AACE7C}"/>
              </a:ext>
            </a:extLst>
          </p:cNvPr>
          <p:cNvSpPr/>
          <p:nvPr/>
        </p:nvSpPr>
        <p:spPr>
          <a:xfrm rot="19599646">
            <a:off x="4909943" y="1930621"/>
            <a:ext cx="480776" cy="3550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Oval 7">
            <a:extLst>
              <a:ext uri="{FF2B5EF4-FFF2-40B4-BE49-F238E27FC236}">
                <a16:creationId xmlns:a16="http://schemas.microsoft.com/office/drawing/2014/main" id="{B3EB4296-6B66-0EFB-E532-DFC188DEC9ED}"/>
              </a:ext>
            </a:extLst>
          </p:cNvPr>
          <p:cNvSpPr/>
          <p:nvPr/>
        </p:nvSpPr>
        <p:spPr>
          <a:xfrm rot="19599646">
            <a:off x="8082817" y="290830"/>
            <a:ext cx="1714038" cy="15939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Oval 8">
            <a:extLst>
              <a:ext uri="{FF2B5EF4-FFF2-40B4-BE49-F238E27FC236}">
                <a16:creationId xmlns:a16="http://schemas.microsoft.com/office/drawing/2014/main" id="{B80C36A1-E560-BA95-31B9-F0E10E4ADB3B}"/>
              </a:ext>
            </a:extLst>
          </p:cNvPr>
          <p:cNvSpPr/>
          <p:nvPr/>
        </p:nvSpPr>
        <p:spPr>
          <a:xfrm rot="20763904">
            <a:off x="6755308" y="-379385"/>
            <a:ext cx="1249758" cy="11190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 name="Oval 9">
            <a:extLst>
              <a:ext uri="{FF2B5EF4-FFF2-40B4-BE49-F238E27FC236}">
                <a16:creationId xmlns:a16="http://schemas.microsoft.com/office/drawing/2014/main" id="{9079025B-9850-8ED2-27ED-4939A94A6DB1}"/>
              </a:ext>
            </a:extLst>
          </p:cNvPr>
          <p:cNvSpPr/>
          <p:nvPr/>
        </p:nvSpPr>
        <p:spPr>
          <a:xfrm rot="4109125">
            <a:off x="3293382" y="1179057"/>
            <a:ext cx="2208056" cy="447511"/>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Oval 10">
            <a:extLst>
              <a:ext uri="{FF2B5EF4-FFF2-40B4-BE49-F238E27FC236}">
                <a16:creationId xmlns:a16="http://schemas.microsoft.com/office/drawing/2014/main" id="{ABE678BF-403E-1873-972F-C75D54C29F15}"/>
              </a:ext>
            </a:extLst>
          </p:cNvPr>
          <p:cNvSpPr/>
          <p:nvPr/>
        </p:nvSpPr>
        <p:spPr>
          <a:xfrm rot="2108947">
            <a:off x="6143687" y="-284414"/>
            <a:ext cx="4973730" cy="3287521"/>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12" name="Group 11">
            <a:extLst>
              <a:ext uri="{FF2B5EF4-FFF2-40B4-BE49-F238E27FC236}">
                <a16:creationId xmlns:a16="http://schemas.microsoft.com/office/drawing/2014/main" id="{4E5232DC-A481-C1A5-E1CE-BE3C96138187}"/>
              </a:ext>
            </a:extLst>
          </p:cNvPr>
          <p:cNvGrpSpPr/>
          <p:nvPr/>
        </p:nvGrpSpPr>
        <p:grpSpPr>
          <a:xfrm>
            <a:off x="325100" y="996811"/>
            <a:ext cx="4047908" cy="4324261"/>
            <a:chOff x="919126" y="505049"/>
            <a:chExt cx="2746760" cy="4324261"/>
          </a:xfrm>
        </p:grpSpPr>
        <p:sp>
          <p:nvSpPr>
            <p:cNvPr id="15" name="TextBox 14">
              <a:extLst>
                <a:ext uri="{FF2B5EF4-FFF2-40B4-BE49-F238E27FC236}">
                  <a16:creationId xmlns:a16="http://schemas.microsoft.com/office/drawing/2014/main" id="{03CBDE9E-7ADE-C749-7039-616ADBF90D05}"/>
                </a:ext>
              </a:extLst>
            </p:cNvPr>
            <p:cNvSpPr txBox="1"/>
            <p:nvPr/>
          </p:nvSpPr>
          <p:spPr>
            <a:xfrm>
              <a:off x="919126" y="505049"/>
              <a:ext cx="2591230" cy="4324261"/>
            </a:xfrm>
            <a:prstGeom prst="rect">
              <a:avLst/>
            </a:prstGeom>
            <a:noFill/>
          </p:spPr>
          <p:txBody>
            <a:bodyPr wrap="square" rtlCol="0">
              <a:spAutoFit/>
            </a:bodyPr>
            <a:lstStyle/>
            <a:p>
              <a:r>
                <a:rPr lang="fr-FR" sz="2500" noProof="0" dirty="0">
                  <a:solidFill>
                    <a:schemeClr val="bg1"/>
                  </a:solidFill>
                </a:rPr>
                <a:t>Autres régions et</a:t>
              </a:r>
              <a:br>
                <a:rPr lang="fr-FR" sz="2500" noProof="0" dirty="0">
                  <a:solidFill>
                    <a:schemeClr val="bg1"/>
                  </a:solidFill>
                </a:rPr>
              </a:br>
              <a:r>
                <a:rPr lang="fr-FR" sz="2500" noProof="0" dirty="0">
                  <a:solidFill>
                    <a:schemeClr val="bg1"/>
                  </a:solidFill>
                </a:rPr>
                <a:t>périodes à étudier:</a:t>
              </a:r>
            </a:p>
            <a:p>
              <a:pPr marL="342900" indent="-342900">
                <a:buFontTx/>
                <a:buChar char="-"/>
              </a:pPr>
              <a:r>
                <a:rPr lang="fr-FR" sz="2500" noProof="0" dirty="0">
                  <a:solidFill>
                    <a:schemeClr val="bg1"/>
                  </a:solidFill>
                </a:rPr>
                <a:t>D’avantage d’épées</a:t>
              </a:r>
              <a:br>
                <a:rPr lang="fr-FR" sz="2500" noProof="0" dirty="0">
                  <a:solidFill>
                    <a:schemeClr val="bg1"/>
                  </a:solidFill>
                </a:rPr>
              </a:br>
              <a:r>
                <a:rPr lang="fr-FR" sz="2500" noProof="0" dirty="0">
                  <a:solidFill>
                    <a:schemeClr val="bg1"/>
                  </a:solidFill>
                </a:rPr>
                <a:t>en Gaule et en Allemagne.</a:t>
              </a:r>
            </a:p>
            <a:p>
              <a:pPr marL="342900" indent="-342900">
                <a:buFontTx/>
                <a:buChar char="-"/>
              </a:pPr>
              <a:r>
                <a:rPr lang="fr-FR" sz="2500" noProof="0" dirty="0">
                  <a:solidFill>
                    <a:schemeClr val="bg1"/>
                  </a:solidFill>
                </a:rPr>
                <a:t>Autres régions d’Angleterre</a:t>
              </a:r>
            </a:p>
            <a:p>
              <a:pPr marL="342900" indent="-342900">
                <a:buFontTx/>
                <a:buChar char="-"/>
              </a:pPr>
              <a:r>
                <a:rPr lang="fr-FR" sz="2500" noProof="0" dirty="0">
                  <a:solidFill>
                    <a:schemeClr val="bg1"/>
                  </a:solidFill>
                </a:rPr>
                <a:t>D’avantage d’épées plus récentes en dehors d'Europe centrale (VIII°-X° siècles</a:t>
              </a:r>
            </a:p>
          </p:txBody>
        </p:sp>
        <p:sp>
          <p:nvSpPr>
            <p:cNvPr id="16" name="TextBox 15">
              <a:extLst>
                <a:ext uri="{FF2B5EF4-FFF2-40B4-BE49-F238E27FC236}">
                  <a16:creationId xmlns:a16="http://schemas.microsoft.com/office/drawing/2014/main" id="{9C86CD20-5A0B-B504-617A-F66F5569158F}"/>
                </a:ext>
              </a:extLst>
            </p:cNvPr>
            <p:cNvSpPr txBox="1"/>
            <p:nvPr/>
          </p:nvSpPr>
          <p:spPr>
            <a:xfrm>
              <a:off x="1074656" y="2058913"/>
              <a:ext cx="2591230" cy="369332"/>
            </a:xfrm>
            <a:prstGeom prst="rect">
              <a:avLst/>
            </a:prstGeom>
            <a:noFill/>
          </p:spPr>
          <p:txBody>
            <a:bodyPr wrap="square" rtlCol="0">
              <a:spAutoFit/>
            </a:bodyPr>
            <a:lstStyle/>
            <a:p>
              <a:endParaRPr lang="fr-FR" noProof="0" dirty="0">
                <a:solidFill>
                  <a:schemeClr val="bg1"/>
                </a:solidFill>
              </a:endParaRPr>
            </a:p>
          </p:txBody>
        </p:sp>
      </p:grpSp>
      <p:sp>
        <p:nvSpPr>
          <p:cNvPr id="19" name="TextBox 18">
            <a:extLst>
              <a:ext uri="{FF2B5EF4-FFF2-40B4-BE49-F238E27FC236}">
                <a16:creationId xmlns:a16="http://schemas.microsoft.com/office/drawing/2014/main" id="{EFE8D618-21E2-D4C0-7E52-8A11E2FC8837}"/>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Étude future</a:t>
            </a:r>
          </a:p>
        </p:txBody>
      </p:sp>
    </p:spTree>
    <p:extLst>
      <p:ext uri="{BB962C8B-B14F-4D97-AF65-F5344CB8AC3E}">
        <p14:creationId xmlns:p14="http://schemas.microsoft.com/office/powerpoint/2010/main" val="12767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7844-0EC4-9799-69B8-3FDE222C5062}"/>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FA0DCC69-AB11-DE07-61AE-50F73706A4B8}"/>
              </a:ext>
            </a:extLst>
          </p:cNvPr>
          <p:cNvGrpSpPr/>
          <p:nvPr/>
        </p:nvGrpSpPr>
        <p:grpSpPr>
          <a:xfrm>
            <a:off x="232264" y="1244763"/>
            <a:ext cx="11663332" cy="1362147"/>
            <a:chOff x="0" y="2071213"/>
            <a:chExt cx="11277600" cy="1317098"/>
          </a:xfrm>
        </p:grpSpPr>
        <p:pic>
          <p:nvPicPr>
            <p:cNvPr id="3" name="Picture 2">
              <a:extLst>
                <a:ext uri="{FF2B5EF4-FFF2-40B4-BE49-F238E27FC236}">
                  <a16:creationId xmlns:a16="http://schemas.microsoft.com/office/drawing/2014/main" id="{2E8E6F11-81BE-D8C4-EE17-B4E7B969D36A}"/>
                </a:ext>
              </a:extLst>
            </p:cNvPr>
            <p:cNvPicPr>
              <a:picLocks noChangeAspect="1"/>
            </p:cNvPicPr>
            <p:nvPr/>
          </p:nvPicPr>
          <p:blipFill>
            <a:blip r:embed="rId3" cstate="hqprint">
              <a:extLst>
                <a:ext uri="{28A0092B-C50C-407E-A947-70E740481C1C}">
                  <a14:useLocalDpi xmlns:a14="http://schemas.microsoft.com/office/drawing/2010/main" val="0"/>
                </a:ext>
              </a:extLst>
            </a:blip>
            <a:srcRect b="33874"/>
            <a:stretch/>
          </p:blipFill>
          <p:spPr>
            <a:xfrm rot="10800000">
              <a:off x="0" y="2071213"/>
              <a:ext cx="11277600" cy="743107"/>
            </a:xfrm>
            <a:prstGeom prst="rect">
              <a:avLst/>
            </a:prstGeom>
          </p:spPr>
        </p:pic>
        <p:pic>
          <p:nvPicPr>
            <p:cNvPr id="18" name="Picture 17">
              <a:extLst>
                <a:ext uri="{FF2B5EF4-FFF2-40B4-BE49-F238E27FC236}">
                  <a16:creationId xmlns:a16="http://schemas.microsoft.com/office/drawing/2014/main" id="{BAC0B967-25D4-83F4-12E2-5DEF96A565C0}"/>
                </a:ext>
              </a:extLst>
            </p:cNvPr>
            <p:cNvPicPr>
              <a:picLocks noChangeAspect="1"/>
            </p:cNvPicPr>
            <p:nvPr/>
          </p:nvPicPr>
          <p:blipFill>
            <a:blip r:embed="rId4" cstate="hqprint">
              <a:extLst>
                <a:ext uri="{28A0092B-C50C-407E-A947-70E740481C1C}">
                  <a14:useLocalDpi xmlns:a14="http://schemas.microsoft.com/office/drawing/2010/main" val="0"/>
                </a:ext>
              </a:extLst>
            </a:blip>
            <a:srcRect l="34594" t="61994"/>
            <a:stretch/>
          </p:blipFill>
          <p:spPr>
            <a:xfrm>
              <a:off x="1950720" y="2961210"/>
              <a:ext cx="7376160" cy="427101"/>
            </a:xfrm>
            <a:prstGeom prst="rect">
              <a:avLst/>
            </a:prstGeom>
          </p:spPr>
        </p:pic>
      </p:grpSp>
      <p:pic>
        <p:nvPicPr>
          <p:cNvPr id="16" name="Picture 15" descr="A black and white image of a road&#10;&#10;AI-generated content may be incorrect.">
            <a:extLst>
              <a:ext uri="{FF2B5EF4-FFF2-40B4-BE49-F238E27FC236}">
                <a16:creationId xmlns:a16="http://schemas.microsoft.com/office/drawing/2014/main" id="{38D13B78-E921-02D3-C1F2-754774040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22713"/>
            <a:ext cx="12192000" cy="1614332"/>
          </a:xfrm>
          <a:prstGeom prst="rect">
            <a:avLst/>
          </a:prstGeom>
        </p:spPr>
      </p:pic>
      <p:sp>
        <p:nvSpPr>
          <p:cNvPr id="6" name="TextBox 5">
            <a:extLst>
              <a:ext uri="{FF2B5EF4-FFF2-40B4-BE49-F238E27FC236}">
                <a16:creationId xmlns:a16="http://schemas.microsoft.com/office/drawing/2014/main" id="{87CC6FD1-9610-B8BB-43DC-1CBF2478C0CD}"/>
              </a:ext>
            </a:extLst>
          </p:cNvPr>
          <p:cNvSpPr txBox="1"/>
          <p:nvPr/>
        </p:nvSpPr>
        <p:spPr>
          <a:xfrm>
            <a:off x="139526" y="3306980"/>
            <a:ext cx="11832277" cy="1015663"/>
          </a:xfrm>
          <a:prstGeom prst="rect">
            <a:avLst/>
          </a:prstGeom>
          <a:noFill/>
        </p:spPr>
        <p:txBody>
          <a:bodyPr wrap="square" rtlCol="0">
            <a:spAutoFit/>
          </a:bodyPr>
          <a:lstStyle/>
          <a:p>
            <a:pPr algn="ctr"/>
            <a:r>
              <a:rPr lang="fr-FR" sz="6000" noProof="0" dirty="0">
                <a:solidFill>
                  <a:srgbClr val="FFFDF9"/>
                </a:solidFill>
                <a:latin typeface="Arial" panose="020B0604020202020204" pitchFamily="34" charset="0"/>
                <a:ea typeface="Tahoma" panose="020B0604030504040204" pitchFamily="34" charset="0"/>
                <a:cs typeface="Arial" panose="020B0604020202020204" pitchFamily="34" charset="0"/>
              </a:rPr>
              <a:t>Merci pour votre attention</a:t>
            </a:r>
            <a:endParaRPr lang="fr-FR" sz="3000" noProof="0" dirty="0">
              <a:solidFill>
                <a:srgbClr val="FFFDF9"/>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20141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different patterns&#10;&#10;AI-generated content may be incorrect.">
            <a:extLst>
              <a:ext uri="{FF2B5EF4-FFF2-40B4-BE49-F238E27FC236}">
                <a16:creationId xmlns:a16="http://schemas.microsoft.com/office/drawing/2014/main" id="{C3E141D7-F65B-379E-D886-DF81542E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927" y="0"/>
            <a:ext cx="6652073" cy="6858000"/>
          </a:xfrm>
          <a:prstGeom prst="rect">
            <a:avLst/>
          </a:prstGeom>
        </p:spPr>
      </p:pic>
      <p:pic>
        <p:nvPicPr>
          <p:cNvPr id="7" name="Picture 6" descr="A group of white and black patterned objects&#10;&#10;AI-generated content may be incorrect.">
            <a:extLst>
              <a:ext uri="{FF2B5EF4-FFF2-40B4-BE49-F238E27FC236}">
                <a16:creationId xmlns:a16="http://schemas.microsoft.com/office/drawing/2014/main" id="{43BC8EFE-78C0-8F9F-6E8D-26709F1BC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91" y="277551"/>
            <a:ext cx="4042410" cy="6319463"/>
          </a:xfrm>
          <a:prstGeom prst="rect">
            <a:avLst/>
          </a:prstGeom>
        </p:spPr>
      </p:pic>
      <p:pic>
        <p:nvPicPr>
          <p:cNvPr id="9" name="Picture 8">
            <a:extLst>
              <a:ext uri="{FF2B5EF4-FFF2-40B4-BE49-F238E27FC236}">
                <a16:creationId xmlns:a16="http://schemas.microsoft.com/office/drawing/2014/main" id="{4174757A-A701-68EA-E310-F9C03618FAC5}"/>
              </a:ext>
            </a:extLst>
          </p:cNvPr>
          <p:cNvPicPr>
            <a:picLocks noChangeAspect="1"/>
          </p:cNvPicPr>
          <p:nvPr/>
        </p:nvPicPr>
        <p:blipFill>
          <a:blip r:embed="rId5">
            <a:extLst>
              <a:ext uri="{28A0092B-C50C-407E-A947-70E740481C1C}">
                <a14:useLocalDpi xmlns:a14="http://schemas.microsoft.com/office/drawing/2010/main" val="0"/>
              </a:ext>
            </a:extLst>
          </a:blip>
          <a:srcRect l="32460" r="15707"/>
          <a:stretch/>
        </p:blipFill>
        <p:spPr>
          <a:xfrm rot="5400000">
            <a:off x="1997617" y="3108047"/>
            <a:ext cx="6319463" cy="658475"/>
          </a:xfrm>
          <a:prstGeom prst="rect">
            <a:avLst/>
          </a:prstGeom>
        </p:spPr>
      </p:pic>
    </p:spTree>
    <p:extLst>
      <p:ext uri="{BB962C8B-B14F-4D97-AF65-F5344CB8AC3E}">
        <p14:creationId xmlns:p14="http://schemas.microsoft.com/office/powerpoint/2010/main" val="1682757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8A26E-08E6-01DE-C473-05BA9EB9E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65" y="0"/>
            <a:ext cx="8849336" cy="6858000"/>
          </a:xfrm>
          <a:prstGeom prst="rect">
            <a:avLst/>
          </a:prstGeom>
        </p:spPr>
      </p:pic>
      <p:sp>
        <p:nvSpPr>
          <p:cNvPr id="6" name="TextBox 5">
            <a:extLst>
              <a:ext uri="{FF2B5EF4-FFF2-40B4-BE49-F238E27FC236}">
                <a16:creationId xmlns:a16="http://schemas.microsoft.com/office/drawing/2014/main" id="{DD753DB8-B78B-D61E-1A4B-28AE693853E2}"/>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Distribution</a:t>
            </a:r>
          </a:p>
        </p:txBody>
      </p:sp>
      <p:grpSp>
        <p:nvGrpSpPr>
          <p:cNvPr id="11" name="Group 10">
            <a:extLst>
              <a:ext uri="{FF2B5EF4-FFF2-40B4-BE49-F238E27FC236}">
                <a16:creationId xmlns:a16="http://schemas.microsoft.com/office/drawing/2014/main" id="{F2C34952-90EC-07CB-CCAA-3E3631F6F1B8}"/>
              </a:ext>
            </a:extLst>
          </p:cNvPr>
          <p:cNvGrpSpPr/>
          <p:nvPr/>
        </p:nvGrpSpPr>
        <p:grpSpPr>
          <a:xfrm>
            <a:off x="139526" y="1033798"/>
            <a:ext cx="3006010" cy="1292662"/>
            <a:chOff x="659876" y="1412582"/>
            <a:chExt cx="3006010" cy="1292662"/>
          </a:xfrm>
        </p:grpSpPr>
        <p:sp>
          <p:nvSpPr>
            <p:cNvPr id="7" name="Oval 6">
              <a:extLst>
                <a:ext uri="{FF2B5EF4-FFF2-40B4-BE49-F238E27FC236}">
                  <a16:creationId xmlns:a16="http://schemas.microsoft.com/office/drawing/2014/main" id="{28342B08-DB4E-373E-FBFF-8E343B10AAF3}"/>
                </a:ext>
              </a:extLst>
            </p:cNvPr>
            <p:cNvSpPr/>
            <p:nvPr/>
          </p:nvSpPr>
          <p:spPr>
            <a:xfrm>
              <a:off x="659876" y="1527142"/>
              <a:ext cx="414780" cy="41478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Oval 7">
              <a:extLst>
                <a:ext uri="{FF2B5EF4-FFF2-40B4-BE49-F238E27FC236}">
                  <a16:creationId xmlns:a16="http://schemas.microsoft.com/office/drawing/2014/main" id="{611BC298-F0D3-A323-2043-87155A41183B}"/>
                </a:ext>
              </a:extLst>
            </p:cNvPr>
            <p:cNvSpPr/>
            <p:nvPr/>
          </p:nvSpPr>
          <p:spPr>
            <a:xfrm>
              <a:off x="659876" y="2036189"/>
              <a:ext cx="414780" cy="414780"/>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TextBox 8">
              <a:extLst>
                <a:ext uri="{FF2B5EF4-FFF2-40B4-BE49-F238E27FC236}">
                  <a16:creationId xmlns:a16="http://schemas.microsoft.com/office/drawing/2014/main" id="{1FB5300D-8CF2-0E0B-8740-B6BAED8FEA1B}"/>
                </a:ext>
              </a:extLst>
            </p:cNvPr>
            <p:cNvSpPr txBox="1"/>
            <p:nvPr/>
          </p:nvSpPr>
          <p:spPr>
            <a:xfrm>
              <a:off x="1074656" y="1412582"/>
              <a:ext cx="2591230" cy="646331"/>
            </a:xfrm>
            <a:prstGeom prst="rect">
              <a:avLst/>
            </a:prstGeom>
            <a:noFill/>
          </p:spPr>
          <p:txBody>
            <a:bodyPr wrap="square" rtlCol="0">
              <a:spAutoFit/>
            </a:bodyPr>
            <a:lstStyle/>
            <a:p>
              <a:r>
                <a:rPr lang="fr-FR" noProof="0" dirty="0">
                  <a:solidFill>
                    <a:schemeClr val="bg1"/>
                  </a:solidFill>
                </a:rPr>
                <a:t>Épées étudiées personnellement</a:t>
              </a:r>
            </a:p>
          </p:txBody>
        </p:sp>
        <p:sp>
          <p:nvSpPr>
            <p:cNvPr id="10" name="TextBox 9">
              <a:extLst>
                <a:ext uri="{FF2B5EF4-FFF2-40B4-BE49-F238E27FC236}">
                  <a16:creationId xmlns:a16="http://schemas.microsoft.com/office/drawing/2014/main" id="{B1DFBAD8-C565-E2CE-A5AD-4D38CB6A9039}"/>
                </a:ext>
              </a:extLst>
            </p:cNvPr>
            <p:cNvSpPr txBox="1"/>
            <p:nvPr/>
          </p:nvSpPr>
          <p:spPr>
            <a:xfrm>
              <a:off x="1074656" y="2058913"/>
              <a:ext cx="2591230" cy="646331"/>
            </a:xfrm>
            <a:prstGeom prst="rect">
              <a:avLst/>
            </a:prstGeom>
            <a:noFill/>
          </p:spPr>
          <p:txBody>
            <a:bodyPr wrap="square" rtlCol="0">
              <a:spAutoFit/>
            </a:bodyPr>
            <a:lstStyle/>
            <a:p>
              <a:r>
                <a:rPr lang="fr-FR" noProof="0" dirty="0">
                  <a:solidFill>
                    <a:schemeClr val="bg1"/>
                  </a:solidFill>
                </a:rPr>
                <a:t>Épées publiées dans la littérature</a:t>
              </a:r>
            </a:p>
          </p:txBody>
        </p:sp>
      </p:grpSp>
      <p:sp>
        <p:nvSpPr>
          <p:cNvPr id="12" name="TextBox 11">
            <a:extLst>
              <a:ext uri="{FF2B5EF4-FFF2-40B4-BE49-F238E27FC236}">
                <a16:creationId xmlns:a16="http://schemas.microsoft.com/office/drawing/2014/main" id="{B3C8510E-EC5D-2520-C9E9-B87521CEF812}"/>
              </a:ext>
            </a:extLst>
          </p:cNvPr>
          <p:cNvSpPr txBox="1"/>
          <p:nvPr/>
        </p:nvSpPr>
        <p:spPr>
          <a:xfrm>
            <a:off x="554306" y="2972791"/>
            <a:ext cx="3101514" cy="2862322"/>
          </a:xfrm>
          <a:prstGeom prst="rect">
            <a:avLst/>
          </a:prstGeom>
          <a:noFill/>
        </p:spPr>
        <p:txBody>
          <a:bodyPr wrap="square" rtlCol="0">
            <a:spAutoFit/>
          </a:bodyPr>
          <a:lstStyle/>
          <a:p>
            <a:r>
              <a:rPr lang="fr-FR" noProof="0" dirty="0">
                <a:solidFill>
                  <a:schemeClr val="bg1"/>
                </a:solidFill>
              </a:rPr>
              <a:t>cf. </a:t>
            </a:r>
          </a:p>
          <a:p>
            <a:r>
              <a:rPr lang="fr-FR" noProof="0" dirty="0">
                <a:solidFill>
                  <a:schemeClr val="bg1"/>
                </a:solidFill>
              </a:rPr>
              <a:t>Antsee &amp; Biek, 1958</a:t>
            </a:r>
          </a:p>
          <a:p>
            <a:r>
              <a:rPr lang="fr-FR" noProof="0" dirty="0">
                <a:solidFill>
                  <a:schemeClr val="bg1"/>
                </a:solidFill>
              </a:rPr>
              <a:t>Doračić et al., 2022</a:t>
            </a:r>
          </a:p>
          <a:p>
            <a:r>
              <a:rPr lang="fr-FR" noProof="0" dirty="0">
                <a:solidFill>
                  <a:schemeClr val="bg1"/>
                </a:solidFill>
              </a:rPr>
              <a:t>Fedrigo et al., 2016</a:t>
            </a:r>
          </a:p>
          <a:p>
            <a:r>
              <a:rPr lang="fr-FR" noProof="0" dirty="0">
                <a:solidFill>
                  <a:schemeClr val="bg1"/>
                </a:solidFill>
              </a:rPr>
              <a:t>Gilmour, 2017</a:t>
            </a:r>
          </a:p>
          <a:p>
            <a:r>
              <a:rPr lang="fr-FR" noProof="0" dirty="0">
                <a:solidFill>
                  <a:schemeClr val="bg1"/>
                </a:solidFill>
              </a:rPr>
              <a:t>Hošek, Košta &amp; Bárta, 2012</a:t>
            </a:r>
          </a:p>
          <a:p>
            <a:r>
              <a:rPr lang="fr-FR" noProof="0" dirty="0">
                <a:solidFill>
                  <a:schemeClr val="bg1"/>
                </a:solidFill>
              </a:rPr>
              <a:t>Hošek &amp; Košta, 2013</a:t>
            </a:r>
          </a:p>
          <a:p>
            <a:r>
              <a:rPr lang="fr-FR" noProof="0" dirty="0">
                <a:solidFill>
                  <a:schemeClr val="bg1"/>
                </a:solidFill>
              </a:rPr>
              <a:t>Hošek, Bárta &amp; Šmerda, 2017</a:t>
            </a:r>
          </a:p>
          <a:p>
            <a:r>
              <a:rPr lang="fr-FR" noProof="0" dirty="0">
                <a:solidFill>
                  <a:schemeClr val="bg1"/>
                </a:solidFill>
              </a:rPr>
              <a:t>Salin, 1958</a:t>
            </a:r>
          </a:p>
          <a:p>
            <a:r>
              <a:rPr lang="fr-FR" noProof="0" dirty="0">
                <a:solidFill>
                  <a:schemeClr val="bg1"/>
                </a:solidFill>
              </a:rPr>
              <a:t>Tylcote &amp; Gilmour 1968</a:t>
            </a:r>
          </a:p>
        </p:txBody>
      </p:sp>
    </p:spTree>
    <p:extLst>
      <p:ext uri="{BB962C8B-B14F-4D97-AF65-F5344CB8AC3E}">
        <p14:creationId xmlns:p14="http://schemas.microsoft.com/office/powerpoint/2010/main" val="805569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4259-00F1-20F2-8319-12D638BB76ED}"/>
            </a:ext>
          </a:extLst>
        </p:cNvPr>
        <p:cNvGrpSpPr/>
        <p:nvPr/>
      </p:nvGrpSpPr>
      <p:grpSpPr>
        <a:xfrm>
          <a:off x="0" y="0"/>
          <a:ext cx="0" cy="0"/>
          <a:chOff x="0" y="0"/>
          <a:chExt cx="0" cy="0"/>
        </a:xfrm>
      </p:grpSpPr>
      <p:pic>
        <p:nvPicPr>
          <p:cNvPr id="7" name="Picture 6" descr="A group of white and grey objects&#10;&#10;AI-generated content may be incorrect.">
            <a:extLst>
              <a:ext uri="{FF2B5EF4-FFF2-40B4-BE49-F238E27FC236}">
                <a16:creationId xmlns:a16="http://schemas.microsoft.com/office/drawing/2014/main" id="{FB857B82-37D1-8AAF-8795-5F684BDAE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3" y="1183228"/>
            <a:ext cx="11964034" cy="5360224"/>
          </a:xfrm>
          <a:prstGeom prst="rect">
            <a:avLst/>
          </a:prstGeom>
        </p:spPr>
      </p:pic>
      <p:sp>
        <p:nvSpPr>
          <p:cNvPr id="5" name="TextBox 4">
            <a:extLst>
              <a:ext uri="{FF2B5EF4-FFF2-40B4-BE49-F238E27FC236}">
                <a16:creationId xmlns:a16="http://schemas.microsoft.com/office/drawing/2014/main" id="{C2D2BFA6-BA35-5795-3ABF-F38873791506}"/>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Fabrication</a:t>
            </a:r>
          </a:p>
        </p:txBody>
      </p:sp>
    </p:spTree>
    <p:extLst>
      <p:ext uri="{BB962C8B-B14F-4D97-AF65-F5344CB8AC3E}">
        <p14:creationId xmlns:p14="http://schemas.microsoft.com/office/powerpoint/2010/main" val="406787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454C-C477-4A4B-2B7A-E1DE32A3E282}"/>
            </a:ext>
          </a:extLst>
        </p:cNvPr>
        <p:cNvGrpSpPr/>
        <p:nvPr/>
      </p:nvGrpSpPr>
      <p:grpSpPr>
        <a:xfrm>
          <a:off x="0" y="0"/>
          <a:ext cx="0" cy="0"/>
          <a:chOff x="0" y="0"/>
          <a:chExt cx="0" cy="0"/>
        </a:xfrm>
      </p:grpSpPr>
      <p:pic>
        <p:nvPicPr>
          <p:cNvPr id="7" name="Picture 6" descr="A group of white and grey objects&#10;&#10;AI-generated content may be incorrect.">
            <a:extLst>
              <a:ext uri="{FF2B5EF4-FFF2-40B4-BE49-F238E27FC236}">
                <a16:creationId xmlns:a16="http://schemas.microsoft.com/office/drawing/2014/main" id="{CE22AF28-9199-96CE-CBBE-C2DD1EE56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3" y="1183228"/>
            <a:ext cx="11964034" cy="5360224"/>
          </a:xfrm>
          <a:prstGeom prst="rect">
            <a:avLst/>
          </a:prstGeom>
        </p:spPr>
      </p:pic>
      <p:sp>
        <p:nvSpPr>
          <p:cNvPr id="5" name="TextBox 4">
            <a:extLst>
              <a:ext uri="{FF2B5EF4-FFF2-40B4-BE49-F238E27FC236}">
                <a16:creationId xmlns:a16="http://schemas.microsoft.com/office/drawing/2014/main" id="{C7385245-4A26-2872-EA60-D4B504B7DF3A}"/>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Fabrication</a:t>
            </a:r>
          </a:p>
        </p:txBody>
      </p:sp>
      <p:sp>
        <p:nvSpPr>
          <p:cNvPr id="2" name="Oval 1">
            <a:extLst>
              <a:ext uri="{FF2B5EF4-FFF2-40B4-BE49-F238E27FC236}">
                <a16:creationId xmlns:a16="http://schemas.microsoft.com/office/drawing/2014/main" id="{4650519D-F388-391E-CF16-51D20071C5E2}"/>
              </a:ext>
            </a:extLst>
          </p:cNvPr>
          <p:cNvSpPr/>
          <p:nvPr/>
        </p:nvSpPr>
        <p:spPr>
          <a:xfrm>
            <a:off x="4088953" y="1241423"/>
            <a:ext cx="1504248" cy="76671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 name="Oval 2">
            <a:extLst>
              <a:ext uri="{FF2B5EF4-FFF2-40B4-BE49-F238E27FC236}">
                <a16:creationId xmlns:a16="http://schemas.microsoft.com/office/drawing/2014/main" id="{18F7B234-2300-252F-8459-82A673E26FD6}"/>
              </a:ext>
            </a:extLst>
          </p:cNvPr>
          <p:cNvSpPr/>
          <p:nvPr/>
        </p:nvSpPr>
        <p:spPr>
          <a:xfrm>
            <a:off x="5496275" y="1183228"/>
            <a:ext cx="1233709" cy="76671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Oval 3">
            <a:extLst>
              <a:ext uri="{FF2B5EF4-FFF2-40B4-BE49-F238E27FC236}">
                <a16:creationId xmlns:a16="http://schemas.microsoft.com/office/drawing/2014/main" id="{A3B8AB5C-CA7F-9179-01E4-16FB604F9D6A}"/>
              </a:ext>
            </a:extLst>
          </p:cNvPr>
          <p:cNvSpPr/>
          <p:nvPr/>
        </p:nvSpPr>
        <p:spPr>
          <a:xfrm>
            <a:off x="6651341" y="1219356"/>
            <a:ext cx="1233709" cy="76671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 name="Oval 5">
            <a:extLst>
              <a:ext uri="{FF2B5EF4-FFF2-40B4-BE49-F238E27FC236}">
                <a16:creationId xmlns:a16="http://schemas.microsoft.com/office/drawing/2014/main" id="{18FC49DE-6E2E-D657-9ACC-E6414418431E}"/>
              </a:ext>
            </a:extLst>
          </p:cNvPr>
          <p:cNvSpPr/>
          <p:nvPr/>
        </p:nvSpPr>
        <p:spPr>
          <a:xfrm>
            <a:off x="7885050" y="1219356"/>
            <a:ext cx="1009014" cy="76671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Oval 7">
            <a:extLst>
              <a:ext uri="{FF2B5EF4-FFF2-40B4-BE49-F238E27FC236}">
                <a16:creationId xmlns:a16="http://schemas.microsoft.com/office/drawing/2014/main" id="{701EF163-EBFD-E721-A242-1628CAD06E31}"/>
              </a:ext>
            </a:extLst>
          </p:cNvPr>
          <p:cNvSpPr/>
          <p:nvPr/>
        </p:nvSpPr>
        <p:spPr>
          <a:xfrm>
            <a:off x="7788124" y="2116207"/>
            <a:ext cx="1155066" cy="3613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Oval 8">
            <a:extLst>
              <a:ext uri="{FF2B5EF4-FFF2-40B4-BE49-F238E27FC236}">
                <a16:creationId xmlns:a16="http://schemas.microsoft.com/office/drawing/2014/main" id="{FE63168D-C91B-13CE-370C-2096F526D09C}"/>
              </a:ext>
            </a:extLst>
          </p:cNvPr>
          <p:cNvSpPr/>
          <p:nvPr/>
        </p:nvSpPr>
        <p:spPr>
          <a:xfrm>
            <a:off x="6651341" y="2102633"/>
            <a:ext cx="1233709" cy="4358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 name="Oval 9">
            <a:extLst>
              <a:ext uri="{FF2B5EF4-FFF2-40B4-BE49-F238E27FC236}">
                <a16:creationId xmlns:a16="http://schemas.microsoft.com/office/drawing/2014/main" id="{1479D213-DCF1-AED4-9812-193AEDEAE318}"/>
              </a:ext>
            </a:extLst>
          </p:cNvPr>
          <p:cNvSpPr/>
          <p:nvPr/>
        </p:nvSpPr>
        <p:spPr>
          <a:xfrm>
            <a:off x="5383355" y="2118604"/>
            <a:ext cx="1233709" cy="5938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Oval 10">
            <a:extLst>
              <a:ext uri="{FF2B5EF4-FFF2-40B4-BE49-F238E27FC236}">
                <a16:creationId xmlns:a16="http://schemas.microsoft.com/office/drawing/2014/main" id="{EDF91AF5-DA49-80A1-DE7B-7732C67E6902}"/>
              </a:ext>
            </a:extLst>
          </p:cNvPr>
          <p:cNvSpPr/>
          <p:nvPr/>
        </p:nvSpPr>
        <p:spPr>
          <a:xfrm>
            <a:off x="4115369" y="2099786"/>
            <a:ext cx="1233709" cy="5938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2" name="Oval 11">
            <a:extLst>
              <a:ext uri="{FF2B5EF4-FFF2-40B4-BE49-F238E27FC236}">
                <a16:creationId xmlns:a16="http://schemas.microsoft.com/office/drawing/2014/main" id="{88C982F8-9159-F938-70B2-DF9548C8C326}"/>
              </a:ext>
            </a:extLst>
          </p:cNvPr>
          <p:cNvSpPr/>
          <p:nvPr/>
        </p:nvSpPr>
        <p:spPr>
          <a:xfrm rot="20878021">
            <a:off x="3817118" y="3316386"/>
            <a:ext cx="2171131" cy="3762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Oval 12">
            <a:extLst>
              <a:ext uri="{FF2B5EF4-FFF2-40B4-BE49-F238E27FC236}">
                <a16:creationId xmlns:a16="http://schemas.microsoft.com/office/drawing/2014/main" id="{03862BE6-8CD5-0BD5-740B-99EF6021B367}"/>
              </a:ext>
            </a:extLst>
          </p:cNvPr>
          <p:cNvSpPr/>
          <p:nvPr/>
        </p:nvSpPr>
        <p:spPr>
          <a:xfrm rot="20833455">
            <a:off x="3751390" y="3479755"/>
            <a:ext cx="2362932" cy="4281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4" name="Oval 13">
            <a:extLst>
              <a:ext uri="{FF2B5EF4-FFF2-40B4-BE49-F238E27FC236}">
                <a16:creationId xmlns:a16="http://schemas.microsoft.com/office/drawing/2014/main" id="{CB7BBED9-A0C5-79D1-A907-03B903268FC5}"/>
              </a:ext>
            </a:extLst>
          </p:cNvPr>
          <p:cNvSpPr/>
          <p:nvPr/>
        </p:nvSpPr>
        <p:spPr>
          <a:xfrm>
            <a:off x="6026625" y="3120743"/>
            <a:ext cx="2362932" cy="3613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Oval 14">
            <a:extLst>
              <a:ext uri="{FF2B5EF4-FFF2-40B4-BE49-F238E27FC236}">
                <a16:creationId xmlns:a16="http://schemas.microsoft.com/office/drawing/2014/main" id="{ABE90165-F7F2-1C26-36DA-1C4FD0F23670}"/>
              </a:ext>
            </a:extLst>
          </p:cNvPr>
          <p:cNvSpPr/>
          <p:nvPr/>
        </p:nvSpPr>
        <p:spPr>
          <a:xfrm>
            <a:off x="6013252" y="3431540"/>
            <a:ext cx="2201869" cy="3613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6" name="Oval 15">
            <a:extLst>
              <a:ext uri="{FF2B5EF4-FFF2-40B4-BE49-F238E27FC236}">
                <a16:creationId xmlns:a16="http://schemas.microsoft.com/office/drawing/2014/main" id="{D33E8244-F06B-7C36-C87E-B71712814263}"/>
              </a:ext>
            </a:extLst>
          </p:cNvPr>
          <p:cNvSpPr/>
          <p:nvPr/>
        </p:nvSpPr>
        <p:spPr>
          <a:xfrm>
            <a:off x="3637280" y="5000902"/>
            <a:ext cx="1625600" cy="12034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Oval 16">
            <a:extLst>
              <a:ext uri="{FF2B5EF4-FFF2-40B4-BE49-F238E27FC236}">
                <a16:creationId xmlns:a16="http://schemas.microsoft.com/office/drawing/2014/main" id="{E487A47B-544A-A650-ED34-54B219AFCF9A}"/>
              </a:ext>
            </a:extLst>
          </p:cNvPr>
          <p:cNvSpPr/>
          <p:nvPr/>
        </p:nvSpPr>
        <p:spPr>
          <a:xfrm>
            <a:off x="5283200" y="4947446"/>
            <a:ext cx="1950720" cy="12034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2280053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7906-EAC7-882B-98FD-126AD9600B0E}"/>
            </a:ext>
          </a:extLst>
        </p:cNvPr>
        <p:cNvGrpSpPr/>
        <p:nvPr/>
      </p:nvGrpSpPr>
      <p:grpSpPr>
        <a:xfrm>
          <a:off x="0" y="0"/>
          <a:ext cx="0" cy="0"/>
          <a:chOff x="0" y="0"/>
          <a:chExt cx="0" cy="0"/>
        </a:xfrm>
      </p:grpSpPr>
      <p:pic>
        <p:nvPicPr>
          <p:cNvPr id="7" name="Picture 6" descr="A group of white and grey objects&#10;&#10;AI-generated content may be incorrect.">
            <a:extLst>
              <a:ext uri="{FF2B5EF4-FFF2-40B4-BE49-F238E27FC236}">
                <a16:creationId xmlns:a16="http://schemas.microsoft.com/office/drawing/2014/main" id="{47AA2953-0AE9-A5BD-1EA3-36C8B911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3" y="1183228"/>
            <a:ext cx="11964034" cy="5360224"/>
          </a:xfrm>
          <a:prstGeom prst="rect">
            <a:avLst/>
          </a:prstGeom>
        </p:spPr>
      </p:pic>
      <p:sp>
        <p:nvSpPr>
          <p:cNvPr id="5" name="TextBox 4">
            <a:extLst>
              <a:ext uri="{FF2B5EF4-FFF2-40B4-BE49-F238E27FC236}">
                <a16:creationId xmlns:a16="http://schemas.microsoft.com/office/drawing/2014/main" id="{A904995A-703B-D9F3-9A10-E76984F7DB2F}"/>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Fabrication</a:t>
            </a:r>
          </a:p>
        </p:txBody>
      </p:sp>
      <p:sp>
        <p:nvSpPr>
          <p:cNvPr id="2" name="Oval 1">
            <a:extLst>
              <a:ext uri="{FF2B5EF4-FFF2-40B4-BE49-F238E27FC236}">
                <a16:creationId xmlns:a16="http://schemas.microsoft.com/office/drawing/2014/main" id="{559BDDD0-5A58-64B0-4C76-AA2AB2530A8C}"/>
              </a:ext>
            </a:extLst>
          </p:cNvPr>
          <p:cNvSpPr/>
          <p:nvPr/>
        </p:nvSpPr>
        <p:spPr>
          <a:xfrm>
            <a:off x="3909629" y="1722596"/>
            <a:ext cx="5074351" cy="5938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72994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22533-625C-2AAE-1C39-D10C5051B275}"/>
              </a:ext>
            </a:extLst>
          </p:cNvPr>
          <p:cNvPicPr>
            <a:picLocks noChangeAspect="1"/>
          </p:cNvPicPr>
          <p:nvPr/>
        </p:nvPicPr>
        <p:blipFill>
          <a:blip r:embed="rId3">
            <a:extLst>
              <a:ext uri="{28A0092B-C50C-407E-A947-70E740481C1C}">
                <a14:useLocalDpi xmlns:a14="http://schemas.microsoft.com/office/drawing/2010/main" val="0"/>
              </a:ext>
            </a:extLst>
          </a:blip>
          <a:srcRect l="30857" t="7519" r="55833" b="47838"/>
          <a:stretch/>
        </p:blipFill>
        <p:spPr>
          <a:xfrm>
            <a:off x="0" y="1215390"/>
            <a:ext cx="5791200" cy="2572068"/>
          </a:xfrm>
          <a:prstGeom prst="rect">
            <a:avLst/>
          </a:prstGeom>
        </p:spPr>
      </p:pic>
      <p:pic>
        <p:nvPicPr>
          <p:cNvPr id="4" name="Picture 3">
            <a:extLst>
              <a:ext uri="{FF2B5EF4-FFF2-40B4-BE49-F238E27FC236}">
                <a16:creationId xmlns:a16="http://schemas.microsoft.com/office/drawing/2014/main" id="{15472B75-9163-A811-A167-E715200BB113}"/>
              </a:ext>
            </a:extLst>
          </p:cNvPr>
          <p:cNvPicPr>
            <a:picLocks noChangeAspect="1"/>
          </p:cNvPicPr>
          <p:nvPr/>
        </p:nvPicPr>
        <p:blipFill>
          <a:blip r:embed="rId4">
            <a:extLst>
              <a:ext uri="{28A0092B-C50C-407E-A947-70E740481C1C}">
                <a14:useLocalDpi xmlns:a14="http://schemas.microsoft.com/office/drawing/2010/main" val="0"/>
              </a:ext>
            </a:extLst>
          </a:blip>
          <a:srcRect l="86725" t="83077" r="2827" b="2644"/>
          <a:stretch/>
        </p:blipFill>
        <p:spPr>
          <a:xfrm>
            <a:off x="7425621" y="258924"/>
            <a:ext cx="4546182" cy="822664"/>
          </a:xfrm>
          <a:prstGeom prst="rect">
            <a:avLst/>
          </a:prstGeom>
        </p:spPr>
      </p:pic>
      <p:sp>
        <p:nvSpPr>
          <p:cNvPr id="5" name="TextBox 4">
            <a:extLst>
              <a:ext uri="{FF2B5EF4-FFF2-40B4-BE49-F238E27FC236}">
                <a16:creationId xmlns:a16="http://schemas.microsoft.com/office/drawing/2014/main" id="{D8137CEC-9B91-6F3B-EAAE-61FDB9B8D0C1}"/>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Lamelles</a:t>
            </a:r>
          </a:p>
        </p:txBody>
      </p:sp>
      <p:pic>
        <p:nvPicPr>
          <p:cNvPr id="7" name="Picture 6">
            <a:extLst>
              <a:ext uri="{FF2B5EF4-FFF2-40B4-BE49-F238E27FC236}">
                <a16:creationId xmlns:a16="http://schemas.microsoft.com/office/drawing/2014/main" id="{D88E62B8-5B8F-3700-9D47-1FC5AA78E900}"/>
              </a:ext>
            </a:extLst>
          </p:cNvPr>
          <p:cNvPicPr>
            <a:picLocks noChangeAspect="1"/>
          </p:cNvPicPr>
          <p:nvPr/>
        </p:nvPicPr>
        <p:blipFill>
          <a:blip r:embed="rId5">
            <a:extLst>
              <a:ext uri="{28A0092B-C50C-407E-A947-70E740481C1C}">
                <a14:useLocalDpi xmlns:a14="http://schemas.microsoft.com/office/drawing/2010/main" val="0"/>
              </a:ext>
            </a:extLst>
          </a:blip>
          <a:srcRect l="61016" t="59555" r="26560" b="9211"/>
          <a:stretch/>
        </p:blipFill>
        <p:spPr>
          <a:xfrm>
            <a:off x="5791200" y="1215390"/>
            <a:ext cx="6400800" cy="2572068"/>
          </a:xfrm>
          <a:prstGeom prst="rect">
            <a:avLst/>
          </a:prstGeom>
        </p:spPr>
      </p:pic>
      <p:sp>
        <p:nvSpPr>
          <p:cNvPr id="8" name="Rectangle 7">
            <a:extLst>
              <a:ext uri="{FF2B5EF4-FFF2-40B4-BE49-F238E27FC236}">
                <a16:creationId xmlns:a16="http://schemas.microsoft.com/office/drawing/2014/main" id="{9564D902-948F-C981-6A15-15A81E640913}"/>
              </a:ext>
            </a:extLst>
          </p:cNvPr>
          <p:cNvSpPr/>
          <p:nvPr/>
        </p:nvSpPr>
        <p:spPr>
          <a:xfrm>
            <a:off x="74866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9" name="Rectangle 8">
            <a:extLst>
              <a:ext uri="{FF2B5EF4-FFF2-40B4-BE49-F238E27FC236}">
                <a16:creationId xmlns:a16="http://schemas.microsoft.com/office/drawing/2014/main" id="{F10C5CB6-2604-7DC5-B560-2249480246B1}"/>
              </a:ext>
            </a:extLst>
          </p:cNvPr>
          <p:cNvSpPr/>
          <p:nvPr/>
        </p:nvSpPr>
        <p:spPr>
          <a:xfrm>
            <a:off x="120967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0" name="Rectangle 9">
            <a:extLst>
              <a:ext uri="{FF2B5EF4-FFF2-40B4-BE49-F238E27FC236}">
                <a16:creationId xmlns:a16="http://schemas.microsoft.com/office/drawing/2014/main" id="{D157FDDD-9833-D23B-6A4A-A92E287F5BDA}"/>
              </a:ext>
            </a:extLst>
          </p:cNvPr>
          <p:cNvSpPr/>
          <p:nvPr/>
        </p:nvSpPr>
        <p:spPr>
          <a:xfrm>
            <a:off x="3514725" y="4526280"/>
            <a:ext cx="308610" cy="20002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1" name="Rectangle 10">
            <a:extLst>
              <a:ext uri="{FF2B5EF4-FFF2-40B4-BE49-F238E27FC236}">
                <a16:creationId xmlns:a16="http://schemas.microsoft.com/office/drawing/2014/main" id="{7B6BFE12-C504-C5D4-49CB-E70E6BB0C7E2}"/>
              </a:ext>
            </a:extLst>
          </p:cNvPr>
          <p:cNvSpPr/>
          <p:nvPr/>
        </p:nvSpPr>
        <p:spPr>
          <a:xfrm>
            <a:off x="397573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2" name="Rectangle 11">
            <a:extLst>
              <a:ext uri="{FF2B5EF4-FFF2-40B4-BE49-F238E27FC236}">
                <a16:creationId xmlns:a16="http://schemas.microsoft.com/office/drawing/2014/main" id="{608EF33C-9B53-A7A0-D1DB-525F778A52B7}"/>
              </a:ext>
            </a:extLst>
          </p:cNvPr>
          <p:cNvSpPr/>
          <p:nvPr/>
        </p:nvSpPr>
        <p:spPr>
          <a:xfrm>
            <a:off x="1670685" y="4526280"/>
            <a:ext cx="308610" cy="20002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3" name="Rectangle 12">
            <a:extLst>
              <a:ext uri="{FF2B5EF4-FFF2-40B4-BE49-F238E27FC236}">
                <a16:creationId xmlns:a16="http://schemas.microsoft.com/office/drawing/2014/main" id="{B645245D-6EED-FE1B-1584-8DA0646D5D82}"/>
              </a:ext>
            </a:extLst>
          </p:cNvPr>
          <p:cNvSpPr/>
          <p:nvPr/>
        </p:nvSpPr>
        <p:spPr>
          <a:xfrm>
            <a:off x="213169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4" name="Rectangle 13">
            <a:extLst>
              <a:ext uri="{FF2B5EF4-FFF2-40B4-BE49-F238E27FC236}">
                <a16:creationId xmlns:a16="http://schemas.microsoft.com/office/drawing/2014/main" id="{FF8D6483-0552-FD2E-FF2D-15B0BC1D6789}"/>
              </a:ext>
            </a:extLst>
          </p:cNvPr>
          <p:cNvSpPr/>
          <p:nvPr/>
        </p:nvSpPr>
        <p:spPr>
          <a:xfrm>
            <a:off x="2592705" y="4526280"/>
            <a:ext cx="308610" cy="20002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5" name="Rectangle 14">
            <a:extLst>
              <a:ext uri="{FF2B5EF4-FFF2-40B4-BE49-F238E27FC236}">
                <a16:creationId xmlns:a16="http://schemas.microsoft.com/office/drawing/2014/main" id="{36F61072-1080-23E0-7E45-FAEE90A09E5F}"/>
              </a:ext>
            </a:extLst>
          </p:cNvPr>
          <p:cNvSpPr/>
          <p:nvPr/>
        </p:nvSpPr>
        <p:spPr>
          <a:xfrm>
            <a:off x="305371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6" name="Rectangle 15">
            <a:extLst>
              <a:ext uri="{FF2B5EF4-FFF2-40B4-BE49-F238E27FC236}">
                <a16:creationId xmlns:a16="http://schemas.microsoft.com/office/drawing/2014/main" id="{E11FCA0D-6196-318E-F3E1-44AA44998467}"/>
              </a:ext>
            </a:extLst>
          </p:cNvPr>
          <p:cNvSpPr/>
          <p:nvPr/>
        </p:nvSpPr>
        <p:spPr>
          <a:xfrm>
            <a:off x="443674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7" name="Rectangle 16">
            <a:extLst>
              <a:ext uri="{FF2B5EF4-FFF2-40B4-BE49-F238E27FC236}">
                <a16:creationId xmlns:a16="http://schemas.microsoft.com/office/drawing/2014/main" id="{C045EE31-E4A8-3227-E80A-9B9EC6B6BDCB}"/>
              </a:ext>
            </a:extLst>
          </p:cNvPr>
          <p:cNvSpPr/>
          <p:nvPr/>
        </p:nvSpPr>
        <p:spPr>
          <a:xfrm>
            <a:off x="683323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8" name="Rectangle 17">
            <a:extLst>
              <a:ext uri="{FF2B5EF4-FFF2-40B4-BE49-F238E27FC236}">
                <a16:creationId xmlns:a16="http://schemas.microsoft.com/office/drawing/2014/main" id="{F969C71C-3066-2DBB-3291-5FABF7CF4263}"/>
              </a:ext>
            </a:extLst>
          </p:cNvPr>
          <p:cNvSpPr/>
          <p:nvPr/>
        </p:nvSpPr>
        <p:spPr>
          <a:xfrm>
            <a:off x="7294245" y="4526280"/>
            <a:ext cx="308610" cy="20002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19" name="Rectangle 18">
            <a:extLst>
              <a:ext uri="{FF2B5EF4-FFF2-40B4-BE49-F238E27FC236}">
                <a16:creationId xmlns:a16="http://schemas.microsoft.com/office/drawing/2014/main" id="{9110F589-5C3F-0A72-F328-E34359396493}"/>
              </a:ext>
            </a:extLst>
          </p:cNvPr>
          <p:cNvSpPr/>
          <p:nvPr/>
        </p:nvSpPr>
        <p:spPr>
          <a:xfrm>
            <a:off x="9599295" y="4526280"/>
            <a:ext cx="308610" cy="2000250"/>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20" name="Rectangle 19">
            <a:extLst>
              <a:ext uri="{FF2B5EF4-FFF2-40B4-BE49-F238E27FC236}">
                <a16:creationId xmlns:a16="http://schemas.microsoft.com/office/drawing/2014/main" id="{F2E1C8F5-3C2D-15AF-1450-2A593726C8F1}"/>
              </a:ext>
            </a:extLst>
          </p:cNvPr>
          <p:cNvSpPr/>
          <p:nvPr/>
        </p:nvSpPr>
        <p:spPr>
          <a:xfrm>
            <a:off x="10060305" y="4526280"/>
            <a:ext cx="308610" cy="20002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21" name="Rectangle 20">
            <a:extLst>
              <a:ext uri="{FF2B5EF4-FFF2-40B4-BE49-F238E27FC236}">
                <a16:creationId xmlns:a16="http://schemas.microsoft.com/office/drawing/2014/main" id="{EC1C821B-C3FA-3AE1-F3AF-A838E0EDB2CE}"/>
              </a:ext>
            </a:extLst>
          </p:cNvPr>
          <p:cNvSpPr/>
          <p:nvPr/>
        </p:nvSpPr>
        <p:spPr>
          <a:xfrm>
            <a:off x="7755255" y="4526280"/>
            <a:ext cx="308610" cy="2000250"/>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22" name="Rectangle 21">
            <a:extLst>
              <a:ext uri="{FF2B5EF4-FFF2-40B4-BE49-F238E27FC236}">
                <a16:creationId xmlns:a16="http://schemas.microsoft.com/office/drawing/2014/main" id="{149B3206-CCFD-D0E9-D13E-014ABF957A8B}"/>
              </a:ext>
            </a:extLst>
          </p:cNvPr>
          <p:cNvSpPr/>
          <p:nvPr/>
        </p:nvSpPr>
        <p:spPr>
          <a:xfrm>
            <a:off x="8216265" y="4526280"/>
            <a:ext cx="308610" cy="20002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23" name="Rectangle 22">
            <a:extLst>
              <a:ext uri="{FF2B5EF4-FFF2-40B4-BE49-F238E27FC236}">
                <a16:creationId xmlns:a16="http://schemas.microsoft.com/office/drawing/2014/main" id="{68F96642-FBF7-431A-8440-015B57555B5D}"/>
              </a:ext>
            </a:extLst>
          </p:cNvPr>
          <p:cNvSpPr/>
          <p:nvPr/>
        </p:nvSpPr>
        <p:spPr>
          <a:xfrm>
            <a:off x="8677275" y="4526280"/>
            <a:ext cx="308610" cy="2000250"/>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24" name="Rectangle 23">
            <a:extLst>
              <a:ext uri="{FF2B5EF4-FFF2-40B4-BE49-F238E27FC236}">
                <a16:creationId xmlns:a16="http://schemas.microsoft.com/office/drawing/2014/main" id="{529B20E9-FC8D-BAA7-166A-F15D174800EE}"/>
              </a:ext>
            </a:extLst>
          </p:cNvPr>
          <p:cNvSpPr/>
          <p:nvPr/>
        </p:nvSpPr>
        <p:spPr>
          <a:xfrm>
            <a:off x="9138285" y="4526280"/>
            <a:ext cx="308610" cy="20002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25" name="Rectangle 24">
            <a:extLst>
              <a:ext uri="{FF2B5EF4-FFF2-40B4-BE49-F238E27FC236}">
                <a16:creationId xmlns:a16="http://schemas.microsoft.com/office/drawing/2014/main" id="{3827F649-7DC6-54BF-1D31-FF8178381A1F}"/>
              </a:ext>
            </a:extLst>
          </p:cNvPr>
          <p:cNvSpPr/>
          <p:nvPr/>
        </p:nvSpPr>
        <p:spPr>
          <a:xfrm>
            <a:off x="10521315" y="4526280"/>
            <a:ext cx="308610" cy="200025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173333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ED1B5-93B0-BA15-A79B-F71C0B5A2C69}"/>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933C0F3F-A16C-734E-5A9B-4E58CFD7CB5F}"/>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Analyse chimique</a:t>
            </a:r>
          </a:p>
        </p:txBody>
      </p:sp>
      <p:sp>
        <p:nvSpPr>
          <p:cNvPr id="13" name="TextBox 12">
            <a:extLst>
              <a:ext uri="{FF2B5EF4-FFF2-40B4-BE49-F238E27FC236}">
                <a16:creationId xmlns:a16="http://schemas.microsoft.com/office/drawing/2014/main" id="{69310213-AFB2-255F-5C15-B57254380465}"/>
              </a:ext>
            </a:extLst>
          </p:cNvPr>
          <p:cNvSpPr txBox="1"/>
          <p:nvPr/>
        </p:nvSpPr>
        <p:spPr>
          <a:xfrm>
            <a:off x="325102" y="1022281"/>
            <a:ext cx="4471688" cy="5170646"/>
          </a:xfrm>
          <a:prstGeom prst="rect">
            <a:avLst/>
          </a:prstGeom>
          <a:noFill/>
        </p:spPr>
        <p:txBody>
          <a:bodyPr wrap="square" rtlCol="0">
            <a:spAutoFit/>
          </a:bodyPr>
          <a:lstStyle/>
          <a:p>
            <a:pPr marL="342900" indent="-342900">
              <a:buFontTx/>
              <a:buChar char="-"/>
            </a:pPr>
            <a:r>
              <a:rPr lang="fr-FR" sz="3000" noProof="0" dirty="0">
                <a:solidFill>
                  <a:schemeClr val="bg1"/>
                </a:solidFill>
              </a:rPr>
              <a:t>Analyse des éléments majeurs par MEB-EDS: métallographie</a:t>
            </a:r>
          </a:p>
          <a:p>
            <a:pPr marL="800100" lvl="1" indent="-342900">
              <a:buFontTx/>
              <a:buChar char="-"/>
            </a:pPr>
            <a:r>
              <a:rPr lang="fr-FR" sz="3000" noProof="0" dirty="0">
                <a:solidFill>
                  <a:schemeClr val="bg1"/>
                </a:solidFill>
              </a:rPr>
              <a:t>Analyse d’inclusions de réduction et classifiées par similarité chimique par HCPC</a:t>
            </a:r>
          </a:p>
          <a:p>
            <a:pPr marL="800100" lvl="1" indent="-342900">
              <a:buFontTx/>
              <a:buChar char="-"/>
            </a:pPr>
            <a:r>
              <a:rPr lang="fr-FR" sz="3000" noProof="0" dirty="0">
                <a:solidFill>
                  <a:schemeClr val="bg1"/>
                </a:solidFill>
              </a:rPr>
              <a:t>Résultats projetés sur image de la surface</a:t>
            </a:r>
          </a:p>
        </p:txBody>
      </p:sp>
      <p:pic>
        <p:nvPicPr>
          <p:cNvPr id="21" name="Picture 20">
            <a:extLst>
              <a:ext uri="{FF2B5EF4-FFF2-40B4-BE49-F238E27FC236}">
                <a16:creationId xmlns:a16="http://schemas.microsoft.com/office/drawing/2014/main" id="{C905F6E0-3906-68EF-75DC-B3DB89789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279" y="1783586"/>
            <a:ext cx="6673291" cy="3268066"/>
          </a:xfrm>
          <a:prstGeom prst="rect">
            <a:avLst/>
          </a:prstGeom>
        </p:spPr>
      </p:pic>
    </p:spTree>
    <p:extLst>
      <p:ext uri="{BB962C8B-B14F-4D97-AF65-F5344CB8AC3E}">
        <p14:creationId xmlns:p14="http://schemas.microsoft.com/office/powerpoint/2010/main" val="254346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EAF349-1B46-D3DC-6FD5-B35FFD42A1D4}"/>
              </a:ext>
            </a:extLst>
          </p:cNvPr>
          <p:cNvSpPr txBox="1"/>
          <p:nvPr/>
        </p:nvSpPr>
        <p:spPr>
          <a:xfrm>
            <a:off x="139526" y="86012"/>
            <a:ext cx="11832277" cy="861774"/>
          </a:xfrm>
          <a:prstGeom prst="rect">
            <a:avLst/>
          </a:prstGeom>
          <a:noFill/>
        </p:spPr>
        <p:txBody>
          <a:bodyPr wrap="square" rtlCol="0">
            <a:spAutoFit/>
          </a:bodyPr>
          <a:lstStyle/>
          <a:p>
            <a:r>
              <a:rPr lang="fr-FR" sz="5000" i="1" noProof="0" dirty="0">
                <a:solidFill>
                  <a:srgbClr val="FFFDF9"/>
                </a:solidFill>
                <a:latin typeface="Arial" panose="020B0604020202020204" pitchFamily="34" charset="0"/>
                <a:ea typeface="Tahoma" panose="020B0604030504040204" pitchFamily="34" charset="0"/>
                <a:cs typeface="Arial" panose="020B0604020202020204" pitchFamily="34" charset="0"/>
              </a:rPr>
              <a:t>Analyse chimique: Majeurs</a:t>
            </a:r>
          </a:p>
        </p:txBody>
      </p:sp>
      <p:grpSp>
        <p:nvGrpSpPr>
          <p:cNvPr id="7" name="Group 6">
            <a:extLst>
              <a:ext uri="{FF2B5EF4-FFF2-40B4-BE49-F238E27FC236}">
                <a16:creationId xmlns:a16="http://schemas.microsoft.com/office/drawing/2014/main" id="{5E7D5A74-4FAE-4BBE-2BDA-BCD93A6D4064}"/>
              </a:ext>
            </a:extLst>
          </p:cNvPr>
          <p:cNvGrpSpPr/>
          <p:nvPr/>
        </p:nvGrpSpPr>
        <p:grpSpPr>
          <a:xfrm>
            <a:off x="151685" y="1430508"/>
            <a:ext cx="11888630" cy="4673112"/>
            <a:chOff x="268274" y="2093448"/>
            <a:chExt cx="11424616" cy="4490720"/>
          </a:xfrm>
        </p:grpSpPr>
        <p:pic>
          <p:nvPicPr>
            <p:cNvPr id="4" name="Picture 3">
              <a:extLst>
                <a:ext uri="{FF2B5EF4-FFF2-40B4-BE49-F238E27FC236}">
                  <a16:creationId xmlns:a16="http://schemas.microsoft.com/office/drawing/2014/main" id="{B0DEEDC8-012C-2626-C484-8A7CAB7FF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74" y="2093448"/>
              <a:ext cx="11424616" cy="1512723"/>
            </a:xfrm>
            <a:prstGeom prst="rect">
              <a:avLst/>
            </a:prstGeom>
          </p:spPr>
        </p:pic>
        <p:pic>
          <p:nvPicPr>
            <p:cNvPr id="6" name="Picture 5">
              <a:extLst>
                <a:ext uri="{FF2B5EF4-FFF2-40B4-BE49-F238E27FC236}">
                  <a16:creationId xmlns:a16="http://schemas.microsoft.com/office/drawing/2014/main" id="{D40161DA-3ED7-93D2-3651-FA4F6DCA5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74" y="3606171"/>
              <a:ext cx="11424616" cy="2977997"/>
            </a:xfrm>
            <a:prstGeom prst="rect">
              <a:avLst/>
            </a:prstGeom>
          </p:spPr>
        </p:pic>
      </p:grpSp>
    </p:spTree>
    <p:extLst>
      <p:ext uri="{BB962C8B-B14F-4D97-AF65-F5344CB8AC3E}">
        <p14:creationId xmlns:p14="http://schemas.microsoft.com/office/powerpoint/2010/main" val="3536940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2753</Words>
  <Application>Microsoft Office PowerPoint</Application>
  <PresentationFormat>Widescreen</PresentationFormat>
  <Paragraphs>90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Heal Tobias</dc:creator>
  <cp:lastModifiedBy>Heal Tobias</cp:lastModifiedBy>
  <cp:revision>172</cp:revision>
  <dcterms:created xsi:type="dcterms:W3CDTF">2025-04-08T09:23:14Z</dcterms:created>
  <dcterms:modified xsi:type="dcterms:W3CDTF">2025-04-15T09:38:40Z</dcterms:modified>
</cp:coreProperties>
</file>