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30279975" cy="42805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2C"/>
    <a:srgbClr val="ED6E6E"/>
    <a:srgbClr val="FBD0FC"/>
    <a:srgbClr val="262626"/>
    <a:srgbClr val="4F449B"/>
    <a:srgbClr val="E7CA8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2385" autoAdjust="0"/>
  </p:normalViewPr>
  <p:slideViewPr>
    <p:cSldViewPr snapToGrid="0">
      <p:cViewPr>
        <p:scale>
          <a:sx n="33" d="100"/>
          <a:sy n="33" d="100"/>
        </p:scale>
        <p:origin x="10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en Dane" userId="3d12da65-0160-40a2-af56-6b3c30a0f422" providerId="ADAL" clId="{C74E9B46-FA1A-49C8-B05E-825BFFE2F733}"/>
    <pc:docChg chg="custSel modSld">
      <pc:chgData name="Maarten Dane" userId="3d12da65-0160-40a2-af56-6b3c30a0f422" providerId="ADAL" clId="{C74E9B46-FA1A-49C8-B05E-825BFFE2F733}" dt="2024-11-25T15:26:21.529" v="0" actId="478"/>
      <pc:docMkLst>
        <pc:docMk/>
      </pc:docMkLst>
      <pc:sldChg chg="delSp mod">
        <pc:chgData name="Maarten Dane" userId="3d12da65-0160-40a2-af56-6b3c30a0f422" providerId="ADAL" clId="{C74E9B46-FA1A-49C8-B05E-825BFFE2F733}" dt="2024-11-25T15:26:21.529" v="0" actId="478"/>
        <pc:sldMkLst>
          <pc:docMk/>
          <pc:sldMk cId="109857222" sldId="256"/>
        </pc:sldMkLst>
        <pc:spChg chg="del">
          <ac:chgData name="Maarten Dane" userId="3d12da65-0160-40a2-af56-6b3c30a0f422" providerId="ADAL" clId="{C74E9B46-FA1A-49C8-B05E-825BFFE2F733}" dt="2024-11-25T15:26:21.529" v="0" actId="478"/>
          <ac:spMkLst>
            <pc:docMk/>
            <pc:sldMk cId="109857222" sldId="256"/>
            <ac:spMk id="21" creationId="{EF466859-FD16-C03B-799C-E8FB24303B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093BE-01CF-46BA-93EE-65C3F3180EBB}" type="datetimeFigureOut">
              <a:rPr lang="fr-BE" smtClean="0"/>
              <a:t>06-11-25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85B06-74CD-4F3C-BA96-39E6EA23EC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948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997" y="7005416"/>
            <a:ext cx="22709981" cy="14902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97" y="22482721"/>
            <a:ext cx="22709981" cy="103347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07" y="2278988"/>
            <a:ext cx="6529120" cy="362755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48" y="2278988"/>
            <a:ext cx="19208859" cy="362755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78" y="10671618"/>
            <a:ext cx="26116478" cy="178058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78" y="28645901"/>
            <a:ext cx="26116478" cy="93636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4943"/>
            <a:ext cx="12868989" cy="2715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8" y="11394943"/>
            <a:ext cx="12868989" cy="2715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278992"/>
            <a:ext cx="26116478" cy="82737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3" y="10493259"/>
            <a:ext cx="12809848" cy="51425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3" y="15635843"/>
            <a:ext cx="12809848" cy="22997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38" y="10493259"/>
            <a:ext cx="12872933" cy="51425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38" y="15635843"/>
            <a:ext cx="12872933" cy="22997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4" y="2853690"/>
            <a:ext cx="9766079" cy="99879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3" y="6163181"/>
            <a:ext cx="15329237" cy="304195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12841605"/>
            <a:ext cx="9766079" cy="23790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4" y="2853690"/>
            <a:ext cx="9766079" cy="99879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3" y="6163181"/>
            <a:ext cx="15329237" cy="304195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4" y="12841605"/>
            <a:ext cx="9766079" cy="23790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49" y="2278992"/>
            <a:ext cx="26116478" cy="827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749" y="11394943"/>
            <a:ext cx="26116478" cy="2715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48" y="39674221"/>
            <a:ext cx="6812994" cy="2278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2" y="39674221"/>
            <a:ext cx="10219492" cy="2278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3" y="39674221"/>
            <a:ext cx="6812994" cy="2278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emf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16" Type="http://schemas.openxmlformats.org/officeDocument/2006/relationships/image" Target="../media/image15.png"/><Relationship Id="rId11" Type="http://schemas.openxmlformats.org/officeDocument/2006/relationships/image" Target="../media/image10.emf"/><Relationship Id="rId32" Type="http://schemas.openxmlformats.org/officeDocument/2006/relationships/image" Target="../media/image31.emf"/><Relationship Id="rId37" Type="http://schemas.openxmlformats.org/officeDocument/2006/relationships/image" Target="../media/image36.emf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14" Type="http://schemas.openxmlformats.org/officeDocument/2006/relationships/image" Target="../media/image13.em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emf"/><Relationship Id="rId35" Type="http://schemas.openxmlformats.org/officeDocument/2006/relationships/image" Target="../media/image34.emf"/><Relationship Id="rId43" Type="http://schemas.openxmlformats.org/officeDocument/2006/relationships/image" Target="../media/image42.emf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3" Type="http://schemas.openxmlformats.org/officeDocument/2006/relationships/image" Target="../media/image2.png"/><Relationship Id="rId12" Type="http://schemas.openxmlformats.org/officeDocument/2006/relationships/image" Target="../media/image11.em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emf"/><Relationship Id="rId38" Type="http://schemas.openxmlformats.org/officeDocument/2006/relationships/image" Target="../media/image37.emf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emf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emf"/><Relationship Id="rId23" Type="http://schemas.openxmlformats.org/officeDocument/2006/relationships/image" Target="../media/image22.png"/><Relationship Id="rId28" Type="http://schemas.openxmlformats.org/officeDocument/2006/relationships/image" Target="../media/image27.tiff"/><Relationship Id="rId36" Type="http://schemas.openxmlformats.org/officeDocument/2006/relationships/image" Target="../media/image35.emf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emf"/><Relationship Id="rId31" Type="http://schemas.openxmlformats.org/officeDocument/2006/relationships/image" Target="../media/image30.emf"/><Relationship Id="rId44" Type="http://schemas.openxmlformats.org/officeDocument/2006/relationships/image" Target="../media/image43.emf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emf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3" Type="http://schemas.openxmlformats.org/officeDocument/2006/relationships/image" Target="../media/image12.emf"/><Relationship Id="rId18" Type="http://schemas.openxmlformats.org/officeDocument/2006/relationships/image" Target="../media/image17.png"/><Relationship Id="rId39" Type="http://schemas.openxmlformats.org/officeDocument/2006/relationships/image" Target="../media/image38.emf"/><Relationship Id="rId34" Type="http://schemas.openxmlformats.org/officeDocument/2006/relationships/image" Target="../media/image33.emf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emf"/><Relationship Id="rId24" Type="http://schemas.openxmlformats.org/officeDocument/2006/relationships/image" Target="../media/image23.png"/><Relationship Id="rId40" Type="http://schemas.openxmlformats.org/officeDocument/2006/relationships/image" Target="../media/image39.emf"/><Relationship Id="rId45" Type="http://schemas.openxmlformats.org/officeDocument/2006/relationships/image" Target="../media/image44.png"/><Relationship Id="rId66" Type="http://schemas.openxmlformats.org/officeDocument/2006/relationships/image" Target="../media/image65.svg"/><Relationship Id="rId87" Type="http://schemas.openxmlformats.org/officeDocument/2006/relationships/image" Target="../media/image86.emf"/><Relationship Id="rId61" Type="http://schemas.openxmlformats.org/officeDocument/2006/relationships/image" Target="../media/image60.png"/><Relationship Id="rId82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Rectangle 994">
            <a:extLst>
              <a:ext uri="{FF2B5EF4-FFF2-40B4-BE49-F238E27FC236}">
                <a16:creationId xmlns:a16="http://schemas.microsoft.com/office/drawing/2014/main" id="{272F315C-F332-CFFB-D7A0-946CDA76ABBB}"/>
              </a:ext>
            </a:extLst>
          </p:cNvPr>
          <p:cNvSpPr/>
          <p:nvPr/>
        </p:nvSpPr>
        <p:spPr>
          <a:xfrm>
            <a:off x="-38687" y="-91150"/>
            <a:ext cx="30314997" cy="428965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20000">
                <a:schemeClr val="accent4">
                  <a:lumMod val="50000"/>
                </a:schemeClr>
              </a:gs>
              <a:gs pos="56000">
                <a:schemeClr val="accent4">
                  <a:lumMod val="75000"/>
                </a:schemeClr>
              </a:gs>
              <a:gs pos="85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E2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97" name="Text Box 40">
            <a:extLst>
              <a:ext uri="{FF2B5EF4-FFF2-40B4-BE49-F238E27FC236}">
                <a16:creationId xmlns:a16="http://schemas.microsoft.com/office/drawing/2014/main" id="{0E687DB5-BBAC-658E-2668-E27E46EFD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9" y="3787971"/>
            <a:ext cx="28745956" cy="1689490"/>
          </a:xfrm>
          <a:prstGeom prst="rect">
            <a:avLst/>
          </a:prstGeom>
          <a:noFill/>
          <a:ln>
            <a:noFill/>
          </a:ln>
          <a:effectLst/>
        </p:spPr>
        <p:txBody>
          <a:bodyPr lIns="270043" tIns="270043" rIns="270043" bIns="270043" anchor="t"/>
          <a:lstStyle>
            <a:defPPr>
              <a:defRPr lang="es-ES"/>
            </a:defPPr>
            <a:lvl1pPr marL="0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07783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15567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23350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31134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38917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46701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54484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62268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Mégane Jassin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Chloé Onkelinx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Bianca E Silva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Valentina Bocuzzi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Alix Block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Guillaume Marcion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Frédéric Baron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1,2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Emmanuel Di Valentin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Grégory Ehx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 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Tham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Nguyen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, and Jo Caers</a:t>
            </a:r>
            <a:r>
              <a:rPr lang="fr-BE" altLang="fr-FR" sz="2400" b="1" baseline="30000" dirty="0">
                <a:solidFill>
                  <a:schemeClr val="bg1"/>
                </a:solidFill>
                <a:latin typeface="Montserrat" panose="00000500000000000000" pitchFamily="2" charset="0"/>
              </a:rPr>
              <a:t>1,2</a:t>
            </a:r>
            <a:r>
              <a:rPr lang="fr-BE" altLang="fr-F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pPr algn="just"/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1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Laboratory</a:t>
            </a: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of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Hematology</a:t>
            </a: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, GIGA-I3,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University</a:t>
            </a: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of Liège, Liège,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Belgium</a:t>
            </a:r>
            <a:endParaRPr lang="fr-BE" altLang="fr-FR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2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Department</a:t>
            </a: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of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Hematology</a:t>
            </a: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, CHU de Liège, Liège,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Belgium</a:t>
            </a:r>
            <a:endParaRPr lang="fr-BE" altLang="fr-FR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3 Viral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Vectors</a:t>
            </a: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, GIGA,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University</a:t>
            </a:r>
            <a:r>
              <a:rPr lang="fr-BE" altLang="fr-F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of Liège, Liège, </a:t>
            </a:r>
            <a:r>
              <a:rPr lang="fr-BE" altLang="fr-FR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Belgium</a:t>
            </a:r>
            <a:endParaRPr lang="fr-BE" altLang="fr-FR" sz="2000" b="1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just"/>
            <a:endParaRPr lang="fr-BE" altLang="fr-FR" sz="2200" b="1" baseline="30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998" name="Image 997">
            <a:extLst>
              <a:ext uri="{FF2B5EF4-FFF2-40B4-BE49-F238E27FC236}">
                <a16:creationId xmlns:a16="http://schemas.microsoft.com/office/drawing/2014/main" id="{7954D399-B512-660C-580C-0584C371FE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7405" r="5166" b="-513"/>
          <a:stretch/>
        </p:blipFill>
        <p:spPr>
          <a:xfrm>
            <a:off x="26773706" y="16791"/>
            <a:ext cx="3353869" cy="2979792"/>
          </a:xfrm>
          <a:prstGeom prst="rect">
            <a:avLst/>
          </a:prstGeom>
        </p:spPr>
      </p:pic>
      <p:pic>
        <p:nvPicPr>
          <p:cNvPr id="999" name="Picture 4" descr="Logos">
            <a:extLst>
              <a:ext uri="{FF2B5EF4-FFF2-40B4-BE49-F238E27FC236}">
                <a16:creationId xmlns:a16="http://schemas.microsoft.com/office/drawing/2014/main" id="{56DA3526-E05D-5891-74EB-74621B6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305" y="2795572"/>
            <a:ext cx="1453226" cy="92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0" name="Image 999">
            <a:extLst>
              <a:ext uri="{FF2B5EF4-FFF2-40B4-BE49-F238E27FC236}">
                <a16:creationId xmlns:a16="http://schemas.microsoft.com/office/drawing/2014/main" id="{C079F065-197B-30A6-C7EC-1467AE483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853" y="3062405"/>
            <a:ext cx="3075719" cy="711149"/>
          </a:xfrm>
          <a:prstGeom prst="rect">
            <a:avLst/>
          </a:prstGeom>
        </p:spPr>
      </p:pic>
      <p:pic>
        <p:nvPicPr>
          <p:cNvPr id="1001" name="Image 1000">
            <a:extLst>
              <a:ext uri="{FF2B5EF4-FFF2-40B4-BE49-F238E27FC236}">
                <a16:creationId xmlns:a16="http://schemas.microsoft.com/office/drawing/2014/main" id="{7E8CD662-9D6A-E732-D91D-8384E37B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181" y="2620092"/>
            <a:ext cx="1539599" cy="1539599"/>
          </a:xfrm>
          <a:prstGeom prst="rect">
            <a:avLst/>
          </a:prstGeom>
        </p:spPr>
      </p:pic>
      <p:pic>
        <p:nvPicPr>
          <p:cNvPr id="1002" name="Picture 2" descr="Accueil | Fondation contre le cancer">
            <a:extLst>
              <a:ext uri="{FF2B5EF4-FFF2-40B4-BE49-F238E27FC236}">
                <a16:creationId xmlns:a16="http://schemas.microsoft.com/office/drawing/2014/main" id="{5C46E616-7447-37A4-44CD-43AE4E01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3165"/>
          <a:stretch/>
        </p:blipFill>
        <p:spPr bwMode="auto">
          <a:xfrm>
            <a:off x="26186964" y="2332127"/>
            <a:ext cx="2531394" cy="13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3" name="Groupe 1002">
            <a:extLst>
              <a:ext uri="{FF2B5EF4-FFF2-40B4-BE49-F238E27FC236}">
                <a16:creationId xmlns:a16="http://schemas.microsoft.com/office/drawing/2014/main" id="{460BE545-3381-8F67-598B-4527B5838C3E}"/>
              </a:ext>
            </a:extLst>
          </p:cNvPr>
          <p:cNvGrpSpPr/>
          <p:nvPr/>
        </p:nvGrpSpPr>
        <p:grpSpPr>
          <a:xfrm>
            <a:off x="788383" y="5795931"/>
            <a:ext cx="28779424" cy="36894051"/>
            <a:chOff x="788383" y="5795931"/>
            <a:chExt cx="28779424" cy="36894051"/>
          </a:xfrm>
        </p:grpSpPr>
        <p:grpSp>
          <p:nvGrpSpPr>
            <p:cNvPr id="1005" name="Groupe 1004">
              <a:extLst>
                <a:ext uri="{FF2B5EF4-FFF2-40B4-BE49-F238E27FC236}">
                  <a16:creationId xmlns:a16="http://schemas.microsoft.com/office/drawing/2014/main" id="{E936EBAB-992E-AB44-4380-303A60C527B5}"/>
                </a:ext>
              </a:extLst>
            </p:cNvPr>
            <p:cNvGrpSpPr/>
            <p:nvPr/>
          </p:nvGrpSpPr>
          <p:grpSpPr>
            <a:xfrm>
              <a:off x="788383" y="5795931"/>
              <a:ext cx="28779424" cy="3183288"/>
              <a:chOff x="788383" y="5795931"/>
              <a:chExt cx="28779424" cy="3183288"/>
            </a:xfrm>
          </p:grpSpPr>
          <p:sp>
            <p:nvSpPr>
              <p:cNvPr id="1973" name="Rectangle 1972">
                <a:extLst>
                  <a:ext uri="{FF2B5EF4-FFF2-40B4-BE49-F238E27FC236}">
                    <a16:creationId xmlns:a16="http://schemas.microsoft.com/office/drawing/2014/main" id="{AE2D0988-CF16-BBB2-AE1A-F4C7D1CE0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383" y="5795931"/>
                <a:ext cx="28779424" cy="2918978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1E272C"/>
                </a:solidFill>
              </a:ln>
              <a:effectLst/>
            </p:spPr>
            <p:txBody>
              <a:bodyPr lIns="235677" tIns="235677" rIns="235677" bIns="235677" anchor="t"/>
              <a:lstStyle>
                <a:defPPr>
                  <a:defRPr lang="es-ES"/>
                </a:defPPr>
                <a:lvl1pPr marL="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07783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1556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2335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3113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3891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46701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5448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62268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97541">
                  <a:spcBef>
                    <a:spcPct val="50000"/>
                  </a:spcBef>
                </a:pPr>
                <a:r>
                  <a:rPr lang="en-US" sz="3800" b="1" dirty="0">
                    <a:solidFill>
                      <a:srgbClr val="1E272C"/>
                    </a:solidFill>
                    <a:latin typeface="Montserrat" pitchFamily="2" charset="77"/>
                    <a:ea typeface="Verdana"/>
                    <a:cs typeface="Space Grotesk" pitchFamily="2" charset="77"/>
                  </a:rPr>
                  <a:t>Introduction &amp; Objective</a:t>
                </a:r>
              </a:p>
            </p:txBody>
          </p:sp>
          <p:sp>
            <p:nvSpPr>
              <p:cNvPr id="1974" name="ZoneTexte 1973">
                <a:extLst>
                  <a:ext uri="{FF2B5EF4-FFF2-40B4-BE49-F238E27FC236}">
                    <a16:creationId xmlns:a16="http://schemas.microsoft.com/office/drawing/2014/main" id="{E53DBF56-FF99-0398-921D-0FF68CF535E4}"/>
                  </a:ext>
                </a:extLst>
              </p:cNvPr>
              <p:cNvSpPr txBox="1"/>
              <p:nvPr/>
            </p:nvSpPr>
            <p:spPr>
              <a:xfrm>
                <a:off x="1037078" y="6740145"/>
                <a:ext cx="21920238" cy="223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v"/>
                </a:pPr>
                <a:r>
                  <a:rPr lang="en-US" sz="2000" b="1" dirty="0">
                    <a:latin typeface="Montserrat" panose="00000500000000000000" pitchFamily="2" charset="0"/>
                  </a:rPr>
                  <a:t>Multiple myeloma </a:t>
                </a:r>
                <a:r>
                  <a:rPr lang="en-US" sz="2000" dirty="0">
                    <a:latin typeface="Montserrat" panose="00000500000000000000" pitchFamily="2" charset="0"/>
                  </a:rPr>
                  <a:t>(MM) is an incurable hematologic malignancy of plasma cells. </a:t>
                </a:r>
                <a:r>
                  <a:rPr lang="en-US" sz="2000" b="1" dirty="0">
                    <a:latin typeface="Montserrat" panose="00000500000000000000" pitchFamily="2" charset="0"/>
                  </a:rPr>
                  <a:t>Chimeric antigen receptor T lymphocyte</a:t>
                </a:r>
                <a:r>
                  <a:rPr lang="en-US" sz="2000" dirty="0">
                    <a:latin typeface="Montserrat" panose="00000500000000000000" pitchFamily="2" charset="0"/>
                  </a:rPr>
                  <a:t> (CAR-T) immunotherapy has shown remarkable results in relapse patients. </a:t>
                </a:r>
                <a:r>
                  <a:rPr lang="en-US" sz="2000" b="1" dirty="0">
                    <a:latin typeface="Montserrat" panose="00000500000000000000" pitchFamily="2" charset="0"/>
                  </a:rPr>
                  <a:t>Single-domain antibody </a:t>
                </a:r>
                <a:r>
                  <a:rPr lang="en-US" sz="2000" dirty="0">
                    <a:latin typeface="Montserrat" panose="00000500000000000000" pitchFamily="2" charset="0"/>
                  </a:rPr>
                  <a:t>(</a:t>
                </a:r>
                <a:r>
                  <a:rPr lang="en-US" sz="2000" dirty="0" err="1">
                    <a:latin typeface="Montserrat" panose="00000500000000000000" pitchFamily="2" charset="0"/>
                  </a:rPr>
                  <a:t>sdAb</a:t>
                </a:r>
                <a:r>
                  <a:rPr lang="en-US" sz="2000" dirty="0">
                    <a:latin typeface="Montserrat" panose="00000500000000000000" pitchFamily="2" charset="0"/>
                  </a:rPr>
                  <a:t>) offers an excellent alternative to </a:t>
                </a:r>
                <a:r>
                  <a:rPr lang="en-US" sz="2000" b="1" dirty="0" err="1">
                    <a:latin typeface="Montserrat" panose="00000500000000000000" pitchFamily="2" charset="0"/>
                  </a:rPr>
                  <a:t>scFv</a:t>
                </a:r>
                <a:r>
                  <a:rPr lang="en-US" sz="2000" dirty="0">
                    <a:latin typeface="Montserrat" panose="00000500000000000000" pitchFamily="2" charset="0"/>
                  </a:rPr>
                  <a:t> due to the advantage of having a small and stable folding structure, therefore avoiding tonic signaling. Despite the development of numerous </a:t>
                </a:r>
                <a:r>
                  <a:rPr lang="en-US" sz="2000" dirty="0" err="1">
                    <a:latin typeface="Montserrat" panose="00000500000000000000" pitchFamily="2" charset="0"/>
                  </a:rPr>
                  <a:t>nanoCAR</a:t>
                </a:r>
                <a:r>
                  <a:rPr lang="en-US" sz="2000" dirty="0">
                    <a:latin typeface="Montserrat" panose="00000500000000000000" pitchFamily="2" charset="0"/>
                  </a:rPr>
                  <a:t>-Ts, there is limited data demonstrating the direct differences and their mechanisms of action.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v"/>
                </a:pPr>
                <a:r>
                  <a:rPr lang="en-US" sz="2000" dirty="0">
                    <a:latin typeface="Montserrat" panose="00000500000000000000" pitchFamily="2" charset="0"/>
                  </a:rPr>
                  <a:t>This </a:t>
                </a:r>
                <a:r>
                  <a:rPr lang="en-US" sz="2000" b="1" dirty="0">
                    <a:latin typeface="Montserrat" panose="00000500000000000000" pitchFamily="2" charset="0"/>
                  </a:rPr>
                  <a:t>project</a:t>
                </a:r>
                <a:r>
                  <a:rPr lang="en-US" sz="2000" dirty="0">
                    <a:latin typeface="Montserrat" panose="00000500000000000000" pitchFamily="2" charset="0"/>
                  </a:rPr>
                  <a:t> aims to characterize and compare the activity of a </a:t>
                </a:r>
                <a:r>
                  <a:rPr lang="en-US" sz="2000" b="1" dirty="0" err="1">
                    <a:latin typeface="Montserrat" panose="00000500000000000000" pitchFamily="2" charset="0"/>
                  </a:rPr>
                  <a:t>nanoCAR</a:t>
                </a:r>
                <a:r>
                  <a:rPr lang="en-US" sz="2000" b="1" dirty="0">
                    <a:latin typeface="Montserrat" panose="00000500000000000000" pitchFamily="2" charset="0"/>
                  </a:rPr>
                  <a:t>-T</a:t>
                </a:r>
                <a:r>
                  <a:rPr lang="en-US" sz="2000" dirty="0">
                    <a:latin typeface="Montserrat" panose="00000500000000000000" pitchFamily="2" charset="0"/>
                  </a:rPr>
                  <a:t> containing the </a:t>
                </a:r>
                <a:r>
                  <a:rPr lang="en-US" sz="2000" dirty="0" err="1">
                    <a:latin typeface="Montserrat" panose="00000500000000000000" pitchFamily="2" charset="0"/>
                  </a:rPr>
                  <a:t>sdAb</a:t>
                </a:r>
                <a:r>
                  <a:rPr lang="en-US" sz="2000" dirty="0">
                    <a:latin typeface="Montserrat" panose="00000500000000000000" pitchFamily="2" charset="0"/>
                  </a:rPr>
                  <a:t> Nb17 to the </a:t>
                </a:r>
                <a:r>
                  <a:rPr lang="en-US" sz="2000" b="1" dirty="0" err="1">
                    <a:latin typeface="Montserrat" panose="00000500000000000000" pitchFamily="2" charset="0"/>
                  </a:rPr>
                  <a:t>ScFv</a:t>
                </a:r>
                <a:r>
                  <a:rPr lang="en-US" sz="2000" b="1" dirty="0">
                    <a:latin typeface="Montserrat" panose="00000500000000000000" pitchFamily="2" charset="0"/>
                  </a:rPr>
                  <a:t> CAR-T</a:t>
                </a:r>
                <a:r>
                  <a:rPr lang="en-US" sz="2000" dirty="0">
                    <a:latin typeface="Montserrat" panose="00000500000000000000" pitchFamily="2" charset="0"/>
                  </a:rPr>
                  <a:t> </a:t>
                </a:r>
                <a:r>
                  <a:rPr lang="en-US" sz="2000" b="1" dirty="0">
                    <a:latin typeface="Montserrat" panose="00000500000000000000" pitchFamily="2" charset="0"/>
                  </a:rPr>
                  <a:t>CT103a</a:t>
                </a:r>
                <a:r>
                  <a:rPr lang="en-US" sz="2000" dirty="0">
                    <a:latin typeface="Montserrat" panose="00000500000000000000" pitchFamily="2" charset="0"/>
                  </a:rPr>
                  <a:t>, an FDA-approved CAR-T, to try to elucidate differences of mechanisms between them.</a:t>
                </a:r>
              </a:p>
              <a:p>
                <a:endParaRPr lang="fr-BE" sz="1950" dirty="0"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975" name="Groupe 1974">
                <a:extLst>
                  <a:ext uri="{FF2B5EF4-FFF2-40B4-BE49-F238E27FC236}">
                    <a16:creationId xmlns:a16="http://schemas.microsoft.com/office/drawing/2014/main" id="{110B58A7-5FA2-4881-DB60-F08EB6D6D49E}"/>
                  </a:ext>
                </a:extLst>
              </p:cNvPr>
              <p:cNvGrpSpPr/>
              <p:nvPr/>
            </p:nvGrpSpPr>
            <p:grpSpPr>
              <a:xfrm>
                <a:off x="23718252" y="5822220"/>
                <a:ext cx="4514280" cy="2842015"/>
                <a:chOff x="22907484" y="5840334"/>
                <a:chExt cx="4514280" cy="2842015"/>
              </a:xfrm>
            </p:grpSpPr>
            <p:pic>
              <p:nvPicPr>
                <p:cNvPr id="1976" name="Image 1975">
                  <a:extLst>
                    <a:ext uri="{FF2B5EF4-FFF2-40B4-BE49-F238E27FC236}">
                      <a16:creationId xmlns:a16="http://schemas.microsoft.com/office/drawing/2014/main" id="{4D1DEEBE-AB4D-EEEF-C64C-79A5A42ED7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rcRect l="162" t="3165" r="14762" b="1315"/>
                <a:stretch/>
              </p:blipFill>
              <p:spPr>
                <a:xfrm>
                  <a:off x="23089531" y="5851857"/>
                  <a:ext cx="4226967" cy="283049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977" name="Rectangle 1976">
                  <a:extLst>
                    <a:ext uri="{FF2B5EF4-FFF2-40B4-BE49-F238E27FC236}">
                      <a16:creationId xmlns:a16="http://schemas.microsoft.com/office/drawing/2014/main" id="{BBB004EB-3CB3-A650-56C2-95A557D3345E}"/>
                    </a:ext>
                  </a:extLst>
                </p:cNvPr>
                <p:cNvSpPr/>
                <p:nvPr/>
              </p:nvSpPr>
              <p:spPr>
                <a:xfrm>
                  <a:off x="26879437" y="5899367"/>
                  <a:ext cx="542327" cy="368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978" name="Rectangle 1977">
                  <a:extLst>
                    <a:ext uri="{FF2B5EF4-FFF2-40B4-BE49-F238E27FC236}">
                      <a16:creationId xmlns:a16="http://schemas.microsoft.com/office/drawing/2014/main" id="{D48C1E7E-BB9B-D2A6-CABD-1A5B69BD52C1}"/>
                    </a:ext>
                  </a:extLst>
                </p:cNvPr>
                <p:cNvSpPr/>
                <p:nvPr/>
              </p:nvSpPr>
              <p:spPr>
                <a:xfrm>
                  <a:off x="26875906" y="7337460"/>
                  <a:ext cx="542327" cy="368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1979" name="Rectangle 1978">
                  <a:extLst>
                    <a:ext uri="{FF2B5EF4-FFF2-40B4-BE49-F238E27FC236}">
                      <a16:creationId xmlns:a16="http://schemas.microsoft.com/office/drawing/2014/main" id="{981FDB0C-0A99-A475-CF0E-264E5ECBAB33}"/>
                    </a:ext>
                  </a:extLst>
                </p:cNvPr>
                <p:cNvSpPr/>
                <p:nvPr/>
              </p:nvSpPr>
              <p:spPr>
                <a:xfrm>
                  <a:off x="22907484" y="5840334"/>
                  <a:ext cx="219600" cy="2836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dirty="0"/>
                </a:p>
              </p:txBody>
            </p:sp>
          </p:grpSp>
        </p:grpSp>
        <p:grpSp>
          <p:nvGrpSpPr>
            <p:cNvPr id="1006" name="Groupe 1005">
              <a:extLst>
                <a:ext uri="{FF2B5EF4-FFF2-40B4-BE49-F238E27FC236}">
                  <a16:creationId xmlns:a16="http://schemas.microsoft.com/office/drawing/2014/main" id="{8EF79AC1-EF47-0AC8-C4D5-94A917160792}"/>
                </a:ext>
              </a:extLst>
            </p:cNvPr>
            <p:cNvGrpSpPr/>
            <p:nvPr/>
          </p:nvGrpSpPr>
          <p:grpSpPr>
            <a:xfrm>
              <a:off x="788383" y="8597272"/>
              <a:ext cx="28779424" cy="34092710"/>
              <a:chOff x="788383" y="8597272"/>
              <a:chExt cx="28779424" cy="34092710"/>
            </a:xfrm>
          </p:grpSpPr>
          <p:sp>
            <p:nvSpPr>
              <p:cNvPr id="1007" name="Rectangle 1006">
                <a:extLst>
                  <a:ext uri="{FF2B5EF4-FFF2-40B4-BE49-F238E27FC236}">
                    <a16:creationId xmlns:a16="http://schemas.microsoft.com/office/drawing/2014/main" id="{82AFEBCA-8FE0-7843-ABC5-491D291C0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151" y="9300225"/>
                <a:ext cx="28563122" cy="2575263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1E272C"/>
                </a:solidFill>
                <a:miter lim="800000"/>
                <a:headEnd/>
                <a:tailEnd/>
              </a:ln>
              <a:effectLst/>
            </p:spPr>
            <p:txBody>
              <a:bodyPr lIns="235677" tIns="235677" rIns="235677" bIns="235677" numCol="1" spcCol="720685" anchor="t"/>
              <a:lstStyle>
                <a:defPPr>
                  <a:defRPr lang="es-ES"/>
                </a:defPPr>
                <a:lvl1pPr marL="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07783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1556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2335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3113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3891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46701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5448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62268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97541" eaLnBrk="0" hangingPunct="0">
                  <a:spcBef>
                    <a:spcPct val="50000"/>
                  </a:spcBef>
                </a:pPr>
                <a:endParaRPr lang="en-US" sz="3800" b="1" dirty="0">
                  <a:solidFill>
                    <a:srgbClr val="1E272C"/>
                  </a:solidFill>
                  <a:latin typeface="Montserrat" panose="00000500000000000000" pitchFamily="2" charset="0"/>
                  <a:ea typeface="Verdana"/>
                  <a:cs typeface="Space Grotesk" pitchFamily="2" charset="77"/>
                </a:endParaRPr>
              </a:p>
            </p:txBody>
          </p: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329BA469-FEAE-01A5-2E7A-5E266E169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780" y="20075898"/>
                <a:ext cx="18395971" cy="1494152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1E272C"/>
                </a:solidFill>
                <a:miter lim="800000"/>
                <a:headEnd/>
                <a:tailEnd/>
              </a:ln>
              <a:effectLst/>
            </p:spPr>
            <p:txBody>
              <a:bodyPr lIns="235677" tIns="235677" rIns="235677" bIns="235677" numCol="1" spcCol="720685" anchor="t"/>
              <a:lstStyle>
                <a:defPPr>
                  <a:defRPr lang="es-ES"/>
                </a:defPPr>
                <a:lvl1pPr marL="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07783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1556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2335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3113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3891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46701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5448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62268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97541" eaLnBrk="0" hangingPunct="0">
                  <a:spcBef>
                    <a:spcPct val="50000"/>
                  </a:spcBef>
                </a:pPr>
                <a:endParaRPr lang="en-US" sz="3800" b="1" dirty="0">
                  <a:solidFill>
                    <a:srgbClr val="1E272C"/>
                  </a:solidFill>
                  <a:latin typeface="Montserrat" panose="00000500000000000000" pitchFamily="2" charset="0"/>
                  <a:ea typeface="Verdana"/>
                  <a:cs typeface="Space Grotesk" pitchFamily="2" charset="77"/>
                </a:endParaRPr>
              </a:p>
            </p:txBody>
          </p:sp>
          <p:sp>
            <p:nvSpPr>
              <p:cNvPr id="1009" name="Rectangle 1008">
                <a:extLst>
                  <a:ext uri="{FF2B5EF4-FFF2-40B4-BE49-F238E27FC236}">
                    <a16:creationId xmlns:a16="http://schemas.microsoft.com/office/drawing/2014/main" id="{1567F52A-6427-A47A-F7CE-8B7C3191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383" y="9294779"/>
                <a:ext cx="20879108" cy="1078111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1E272C"/>
                </a:solidFill>
                <a:miter lim="800000"/>
                <a:headEnd/>
                <a:tailEnd/>
              </a:ln>
              <a:effectLst/>
            </p:spPr>
            <p:txBody>
              <a:bodyPr lIns="235677" tIns="235677" rIns="235677" bIns="235677" numCol="1" spcCol="720685" anchor="t"/>
              <a:lstStyle>
                <a:defPPr>
                  <a:defRPr lang="es-ES"/>
                </a:defPPr>
                <a:lvl1pPr marL="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07783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1556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2335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3113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3891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46701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5448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62268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97541" eaLnBrk="0" hangingPunct="0">
                  <a:spcBef>
                    <a:spcPct val="50000"/>
                  </a:spcBef>
                </a:pPr>
                <a:endParaRPr lang="en-US" sz="3800" b="1" dirty="0">
                  <a:solidFill>
                    <a:srgbClr val="1E272C"/>
                  </a:solidFill>
                  <a:latin typeface="Montserrat" panose="00000500000000000000" pitchFamily="2" charset="0"/>
                  <a:ea typeface="Verdana"/>
                  <a:cs typeface="Space Grotesk" pitchFamily="2" charset="77"/>
                </a:endParaRPr>
              </a:p>
            </p:txBody>
          </p:sp>
          <p:sp>
            <p:nvSpPr>
              <p:cNvPr id="1010" name="Rectangle 1009">
                <a:extLst>
                  <a:ext uri="{FF2B5EF4-FFF2-40B4-BE49-F238E27FC236}">
                    <a16:creationId xmlns:a16="http://schemas.microsoft.com/office/drawing/2014/main" id="{ADF636A2-F0BB-E2ED-A4AB-F6C9C826C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383" y="35605999"/>
                <a:ext cx="28697026" cy="3320215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1E272C"/>
                </a:solidFill>
                <a:miter lim="800000"/>
                <a:headEnd/>
                <a:tailEnd/>
              </a:ln>
              <a:effectLst/>
            </p:spPr>
            <p:txBody>
              <a:bodyPr lIns="235677" tIns="235677" rIns="235677" bIns="235677" anchor="t"/>
              <a:lstStyle>
                <a:defPPr>
                  <a:defRPr lang="es-ES"/>
                </a:defPPr>
                <a:lvl1pPr marL="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07783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1556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2335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3113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3891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46701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5448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62268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97541" eaLnBrk="0" hangingPunct="0">
                  <a:spcBef>
                    <a:spcPct val="50000"/>
                  </a:spcBef>
                </a:pPr>
                <a:r>
                  <a:rPr lang="en-US" sz="3800" b="1" dirty="0">
                    <a:solidFill>
                      <a:srgbClr val="1E272C"/>
                    </a:solidFill>
                    <a:latin typeface="Montserrat" panose="00000500000000000000" pitchFamily="2" charset="0"/>
                    <a:ea typeface="Verdana"/>
                    <a:cs typeface="Space Grotesk" pitchFamily="2" charset="77"/>
                  </a:rPr>
                  <a:t>Conclusion(s)</a:t>
                </a:r>
              </a:p>
              <a:p>
                <a:pPr algn="just" defTabSz="2769359">
                  <a:spcBef>
                    <a:spcPct val="20000"/>
                  </a:spcBef>
                  <a:defRPr/>
                </a:pP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To </a:t>
                </a:r>
                <a:r>
                  <a:rPr lang="fr-FR" sz="2000" kern="0" dirty="0" err="1">
                    <a:latin typeface="Montserrat" panose="00000500000000000000" pitchFamily="2" charset="0"/>
                    <a:ea typeface="Calibri" panose="020F0502020204030204" pitchFamily="34" charset="0"/>
                  </a:rPr>
                  <a:t>conclude</a:t>
                </a: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, </a:t>
                </a:r>
                <a:r>
                  <a:rPr lang="fr-FR" sz="2000" kern="0" dirty="0" err="1">
                    <a:latin typeface="Montserrat" panose="00000500000000000000" pitchFamily="2" charset="0"/>
                    <a:ea typeface="Calibri" panose="020F0502020204030204" pitchFamily="34" charset="0"/>
                  </a:rPr>
                  <a:t>we</a:t>
                </a: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 first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designed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a persistant and stable </a:t>
                </a:r>
                <a:r>
                  <a:rPr lang="fr-FR" sz="2000" b="1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NanoCAR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containing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the </a:t>
                </a:r>
                <a:r>
                  <a:rPr lang="fr-FR" sz="2000" b="1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sdAb</a:t>
                </a:r>
                <a:r>
                  <a:rPr lang="fr-FR" sz="2000" b="1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Nb17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. T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he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specificity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of </a:t>
                </a:r>
                <a:r>
                  <a:rPr lang="fr-FR" sz="2000" b="1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CT103a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and the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NanoCAR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CAR-T cells for BCMA-positive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targets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while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sparing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BCMA-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negative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cells,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such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as the K562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leukemia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cell line,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confirmed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the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potential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of CT103a and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NanoCAR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as effective and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selective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therapeutic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strategies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for targeting </a:t>
                </a:r>
                <a:r>
                  <a:rPr lang="fr-FR" sz="2000" b="1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BCMA-</a:t>
                </a:r>
                <a:r>
                  <a:rPr lang="fr-FR" sz="2000" b="1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expressing</a:t>
                </a:r>
                <a:r>
                  <a:rPr lang="fr-FR" sz="2000" b="1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b="1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malignancies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.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Morevoer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,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both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CT103a and the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NanoCAR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demonstrated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sustained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b="1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persistence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and </a:t>
                </a:r>
                <a:r>
                  <a:rPr lang="fr-FR" sz="2000" b="1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long-</a:t>
                </a:r>
                <a:r>
                  <a:rPr lang="fr-FR" sz="2000" b="1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term</a:t>
                </a:r>
                <a:r>
                  <a:rPr lang="fr-FR" sz="2000" b="1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b="1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efficacy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,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suggesting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their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potential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for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prolonged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tumor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control. In addition, 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the </a:t>
                </a:r>
                <a:r>
                  <a:rPr lang="fr-FR" sz="2000" b="1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cytokine production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highlighted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the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robust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cytotoxic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potental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and </a:t>
                </a:r>
                <a:r>
                  <a:rPr lang="fr-FR" sz="2000" kern="0" dirty="0" err="1">
                    <a:latin typeface="Montserrat" panose="00000500000000000000" pitchFamily="2" charset="0"/>
                    <a:ea typeface="Calibri" panose="020F0502020204030204" pitchFamily="34" charset="0"/>
                  </a:rPr>
                  <a:t>functional</a:t>
                </a: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latin typeface="Montserrat" panose="00000500000000000000" pitchFamily="2" charset="0"/>
                    <a:ea typeface="Calibri" panose="020F0502020204030204" pitchFamily="34" charset="0"/>
                  </a:rPr>
                  <a:t>activity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of CT103a and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NanoCAR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,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confirming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their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functional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readiness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to engage and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kill</a:t>
                </a:r>
                <a:r>
                  <a:rPr lang="fr-FR" sz="2000" kern="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target</a:t>
                </a: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. </a:t>
                </a:r>
                <a:r>
                  <a:rPr lang="fr-FR" sz="2000" kern="0" dirty="0" err="1">
                    <a:latin typeface="Montserrat" panose="00000500000000000000" pitchFamily="2" charset="0"/>
                    <a:ea typeface="Calibri" panose="020F0502020204030204" pitchFamily="34" charset="0"/>
                  </a:rPr>
                  <a:t>Also</a:t>
                </a: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, </a:t>
                </a:r>
                <a:r>
                  <a:rPr lang="fr-FR" sz="2000" kern="0" dirty="0" err="1">
                    <a:latin typeface="Montserrat" panose="00000500000000000000" pitchFamily="2" charset="0"/>
                    <a:ea typeface="Calibri" panose="020F0502020204030204" pitchFamily="34" charset="0"/>
                  </a:rPr>
                  <a:t>according</a:t>
                </a: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 to </a:t>
                </a:r>
                <a:r>
                  <a:rPr lang="fr-FR" sz="2000" kern="0" dirty="0" err="1">
                    <a:latin typeface="Montserrat" panose="00000500000000000000" pitchFamily="2" charset="0"/>
                    <a:ea typeface="Calibri" panose="020F0502020204030204" pitchFamily="34" charset="0"/>
                  </a:rPr>
                  <a:t>overall</a:t>
                </a: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 bulk RNA </a:t>
                </a:r>
                <a:r>
                  <a:rPr lang="fr-FR" sz="2000" kern="0" dirty="0" err="1">
                    <a:latin typeface="Montserrat" panose="00000500000000000000" pitchFamily="2" charset="0"/>
                    <a:ea typeface="Calibri" panose="020F0502020204030204" pitchFamily="34" charset="0"/>
                  </a:rPr>
                  <a:t>seq</a:t>
                </a:r>
                <a:r>
                  <a:rPr lang="fr-FR" sz="2000" kern="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 data,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while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CT103a and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NanoCAR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demonstrated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similar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transcriptional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profiles,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their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distinct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gene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signatures relative to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Mock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revealed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shared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mechanisms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of </a:t>
                </a:r>
                <a:r>
                  <a:rPr lang="fr-FR" sz="2000" dirty="0" err="1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tumor-specific</a:t>
                </a:r>
                <a:r>
                  <a:rPr lang="fr-FR" sz="2000" dirty="0">
                    <a:effectLst/>
                    <a:latin typeface="Montserrat" panose="00000500000000000000" pitchFamily="2" charset="0"/>
                    <a:ea typeface="Calibri" panose="020F0502020204030204" pitchFamily="34" charset="0"/>
                  </a:rPr>
                  <a:t> activation. </a:t>
                </a:r>
                <a:r>
                  <a:rPr lang="fr-FR" sz="2000" dirty="0">
                    <a:latin typeface="Montserrat" panose="00000500000000000000" pitchFamily="2" charset="0"/>
                    <a:ea typeface="Calibri" panose="020F0502020204030204" pitchFamily="34" charset="0"/>
                  </a:rPr>
                  <a:t>In vivo, </a:t>
                </a:r>
                <a:r>
                  <a:rPr lang="fr-BE" sz="2000" kern="0" dirty="0">
                    <a:latin typeface="Montserrat" panose="00000500000000000000" pitchFamily="2" charset="0"/>
                  </a:rPr>
                  <a:t>CT103a and </a:t>
                </a:r>
                <a:r>
                  <a:rPr lang="fr-BE" sz="2000" kern="0" dirty="0" err="1">
                    <a:latin typeface="Montserrat" panose="00000500000000000000" pitchFamily="2" charset="0"/>
                  </a:rPr>
                  <a:t>nanoCAR</a:t>
                </a:r>
                <a:r>
                  <a:rPr lang="fr-BE" sz="2000" kern="0" dirty="0">
                    <a:latin typeface="Montserrat" panose="00000500000000000000" pitchFamily="2" charset="0"/>
                  </a:rPr>
                  <a:t>-T cells </a:t>
                </a:r>
                <a:r>
                  <a:rPr lang="fr-BE" sz="2000" kern="0" dirty="0" err="1">
                    <a:latin typeface="Montserrat" panose="00000500000000000000" pitchFamily="2" charset="0"/>
                  </a:rPr>
                  <a:t>eradicated</a:t>
                </a:r>
                <a:r>
                  <a:rPr lang="fr-BE" sz="2000" kern="0" dirty="0">
                    <a:latin typeface="Montserrat" panose="00000500000000000000" pitchFamily="2" charset="0"/>
                  </a:rPr>
                  <a:t> MM1.S </a:t>
                </a:r>
                <a:r>
                  <a:rPr lang="fr-BE" sz="2000" kern="0" dirty="0" err="1">
                    <a:latin typeface="Montserrat" panose="00000500000000000000" pitchFamily="2" charset="0"/>
                  </a:rPr>
                  <a:t>tumors</a:t>
                </a:r>
                <a:r>
                  <a:rPr lang="fr-BE" sz="2000" kern="0" dirty="0">
                    <a:latin typeface="Montserrat" panose="00000500000000000000" pitchFamily="2" charset="0"/>
                  </a:rPr>
                  <a:t>.</a:t>
                </a:r>
                <a:endParaRPr lang="fr-FR" sz="2000" kern="0" dirty="0">
                  <a:latin typeface="Montserrat" panose="00000500000000000000" pitchFamily="2" charset="0"/>
                </a:endParaRPr>
              </a:p>
              <a:p>
                <a:pPr algn="just" defTabSz="2769359">
                  <a:spcBef>
                    <a:spcPct val="20000"/>
                  </a:spcBef>
                  <a:defRPr/>
                </a:pPr>
                <a:r>
                  <a:rPr lang="fr-BE" sz="2000" dirty="0" err="1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</a:t>
                </a:r>
                <a:r>
                  <a:rPr lang="fr-BE" sz="200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BE" sz="2000" dirty="0" err="1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our</a:t>
                </a:r>
                <a:r>
                  <a:rPr lang="fr-BE" sz="200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2000" dirty="0" err="1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nanoCART</a:t>
                </a:r>
                <a:r>
                  <a:rPr lang="fr-BE" sz="200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2000" dirty="0" err="1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demonstrates</a:t>
                </a:r>
                <a:r>
                  <a:rPr lang="fr-BE" sz="200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excellent anticancer </a:t>
                </a:r>
                <a:r>
                  <a:rPr lang="fr-BE" sz="2000" dirty="0" err="1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efficacy</a:t>
                </a:r>
                <a:r>
                  <a:rPr lang="fr-BE" sz="200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as CT103a </a:t>
                </a:r>
                <a:r>
                  <a:rPr lang="fr-BE" sz="2000" i="1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vitro</a:t>
                </a:r>
                <a:r>
                  <a:rPr lang="fr-BE" sz="200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BE" sz="2000" dirty="0"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fr-BE" sz="200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nd </a:t>
                </a:r>
                <a:r>
                  <a:rPr lang="fr-BE" sz="2000" i="1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vivo</a:t>
                </a:r>
                <a:r>
                  <a:rPr lang="fr-BE" sz="200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CA" altLang="en-US" sz="2000" dirty="0">
                  <a:solidFill>
                    <a:srgbClr val="1E272C"/>
                  </a:solidFill>
                  <a:highlight>
                    <a:srgbClr val="FBD0FC"/>
                  </a:highlight>
                  <a:latin typeface="Montserrat" panose="00000500000000000000" pitchFamily="2" charset="0"/>
                  <a:ea typeface="Verdana"/>
                  <a:cs typeface="Calibri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E2B20813-1AC5-CFB4-180C-D3150BD8E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532" y="39469823"/>
                <a:ext cx="13780229" cy="196297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1E272C"/>
                </a:solidFill>
                <a:miter lim="800000"/>
                <a:headEnd/>
                <a:tailEnd/>
              </a:ln>
              <a:effectLst/>
            </p:spPr>
            <p:txBody>
              <a:bodyPr lIns="235677" tIns="235677" rIns="235677" bIns="235677" anchor="t"/>
              <a:lstStyle>
                <a:defPPr>
                  <a:defRPr lang="es-ES"/>
                </a:defPPr>
                <a:lvl1pPr marL="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07783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1556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2335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3113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3891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46701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5448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62268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97541" eaLnBrk="0" hangingPunct="0">
                  <a:spcBef>
                    <a:spcPct val="50000"/>
                  </a:spcBef>
                </a:pPr>
                <a:r>
                  <a:rPr lang="en-GB" sz="3800" b="1" dirty="0">
                    <a:solidFill>
                      <a:srgbClr val="1E272C"/>
                    </a:solidFill>
                    <a:latin typeface="Montserrat" pitchFamily="2" charset="77"/>
                    <a:ea typeface="Verdana"/>
                    <a:cs typeface="Space Grotesk" pitchFamily="2" charset="77"/>
                  </a:rPr>
                  <a:t>Acknowledgements</a:t>
                </a:r>
                <a:endParaRPr lang="en-GB" sz="3800" b="1" cap="all" dirty="0">
                  <a:solidFill>
                    <a:srgbClr val="1E272C"/>
                  </a:solidFill>
                  <a:latin typeface="Montserrat" pitchFamily="2" charset="77"/>
                  <a:ea typeface="Verdana"/>
                  <a:cs typeface="Space Grotesk" pitchFamily="2" charset="77"/>
                </a:endParaRPr>
              </a:p>
              <a:p>
                <a:pPr defTabSz="597541" eaLnBrk="0" hangingPunct="0">
                  <a:spcBef>
                    <a:spcPct val="50000"/>
                  </a:spcBef>
                </a:pPr>
                <a:r>
                  <a:rPr lang="en-AU" sz="2000" dirty="0">
                    <a:solidFill>
                      <a:srgbClr val="1E272C"/>
                    </a:solidFill>
                    <a:latin typeface="Montserrat" pitchFamily="2" charset="77"/>
                    <a:ea typeface="Verdana"/>
                  </a:rPr>
                  <a:t>Members of the Laboratory of Hematology</a:t>
                </a:r>
              </a:p>
              <a:p>
                <a:pPr defTabSz="597541" eaLnBrk="0" hangingPunct="0">
                  <a:spcBef>
                    <a:spcPct val="50000"/>
                  </a:spcBef>
                </a:pPr>
                <a:r>
                  <a:rPr lang="en-AU" sz="2000" dirty="0">
                    <a:solidFill>
                      <a:srgbClr val="1E272C"/>
                    </a:solidFill>
                    <a:latin typeface="Montserrat" pitchFamily="2" charset="77"/>
                    <a:ea typeface="Verdana"/>
                  </a:rPr>
                  <a:t>Viral Vector platform (GIGA) – Flow Cytometry platform (GIGA ) – RNA seq platform (GIGA)</a:t>
                </a:r>
                <a:endParaRPr lang="en-US" sz="2000" dirty="0">
                  <a:solidFill>
                    <a:srgbClr val="1E272C"/>
                  </a:solidFill>
                  <a:latin typeface="Montserrat" pitchFamily="2" charset="77"/>
                  <a:ea typeface="Verdana"/>
                </a:endParaRPr>
              </a:p>
            </p:txBody>
          </p:sp>
          <p:pic>
            <p:nvPicPr>
              <p:cNvPr id="1012" name="Graphic 26">
                <a:extLst>
                  <a:ext uri="{FF2B5EF4-FFF2-40B4-BE49-F238E27FC236}">
                    <a16:creationId xmlns:a16="http://schemas.microsoft.com/office/drawing/2014/main" id="{F411ACDD-94FE-8D83-AD3D-0938B6FC3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962539" y="41410187"/>
                <a:ext cx="5357340" cy="1127861"/>
              </a:xfrm>
              <a:prstGeom prst="rect">
                <a:avLst/>
              </a:prstGeom>
            </p:spPr>
          </p:pic>
          <p:grpSp>
            <p:nvGrpSpPr>
              <p:cNvPr id="1013" name="Groupe 1012">
                <a:extLst>
                  <a:ext uri="{FF2B5EF4-FFF2-40B4-BE49-F238E27FC236}">
                    <a16:creationId xmlns:a16="http://schemas.microsoft.com/office/drawing/2014/main" id="{1F5E09A5-8455-76AF-5AB5-9F28CE933D6B}"/>
                  </a:ext>
                </a:extLst>
              </p:cNvPr>
              <p:cNvGrpSpPr/>
              <p:nvPr/>
            </p:nvGrpSpPr>
            <p:grpSpPr>
              <a:xfrm>
                <a:off x="833767" y="26146631"/>
                <a:ext cx="18134172" cy="1015663"/>
                <a:chOff x="17407647" y="22907421"/>
                <a:chExt cx="13210680" cy="1260884"/>
              </a:xfrm>
            </p:grpSpPr>
            <p:sp>
              <p:nvSpPr>
                <p:cNvPr id="1971" name="ZoneTexte 1970">
                  <a:extLst>
                    <a:ext uri="{FF2B5EF4-FFF2-40B4-BE49-F238E27FC236}">
                      <a16:creationId xmlns:a16="http://schemas.microsoft.com/office/drawing/2014/main" id="{934078F2-95E8-E7B8-F422-266B5F1DA34D}"/>
                    </a:ext>
                  </a:extLst>
                </p:cNvPr>
                <p:cNvSpPr txBox="1"/>
                <p:nvPr/>
              </p:nvSpPr>
              <p:spPr>
                <a:xfrm>
                  <a:off x="17407647" y="22907421"/>
                  <a:ext cx="13210680" cy="1260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3000" b="1" dirty="0">
                      <a:latin typeface="Montserrat" panose="00000500000000000000" pitchFamily="2" charset="0"/>
                    </a:rPr>
                    <a:t>      CT103a and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NanoCAR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expressed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similar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set of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genes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or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pathways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when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co-cultured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with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  </a:t>
                  </a:r>
                </a:p>
                <a:p>
                  <a:pPr algn="just"/>
                  <a:r>
                    <a:rPr lang="fr-FR" sz="3000" b="1" dirty="0">
                      <a:latin typeface="Montserrat" panose="00000500000000000000" pitchFamily="2" charset="0"/>
                    </a:rPr>
                    <a:t>      MM1.S for 0h, 4h, or 16h</a:t>
                  </a:r>
                </a:p>
              </p:txBody>
            </p:sp>
            <p:sp>
              <p:nvSpPr>
                <p:cNvPr id="1972" name="Ellipse 1971">
                  <a:extLst>
                    <a:ext uri="{FF2B5EF4-FFF2-40B4-BE49-F238E27FC236}">
                      <a16:creationId xmlns:a16="http://schemas.microsoft.com/office/drawing/2014/main" id="{8D12135B-AFB3-1F24-6CEB-1381F013DA1C}"/>
                    </a:ext>
                  </a:extLst>
                </p:cNvPr>
                <p:cNvSpPr/>
                <p:nvPr/>
              </p:nvSpPr>
              <p:spPr>
                <a:xfrm>
                  <a:off x="17453625" y="22961035"/>
                  <a:ext cx="393388" cy="670377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chemeClr val="bg2"/>
                      </a:solidFill>
                    </a:rPr>
                    <a:t>V</a:t>
                  </a:r>
                  <a:endParaRPr lang="fr-BE" dirty="0">
                    <a:solidFill>
                      <a:schemeClr val="bg2"/>
                    </a:solidFill>
                  </a:endParaRPr>
                </a:p>
              </p:txBody>
            </p:sp>
          </p:grpSp>
          <p:cxnSp>
            <p:nvCxnSpPr>
              <p:cNvPr id="1014" name="Connecteur droit 1013">
                <a:extLst>
                  <a:ext uri="{FF2B5EF4-FFF2-40B4-BE49-F238E27FC236}">
                    <a16:creationId xmlns:a16="http://schemas.microsoft.com/office/drawing/2014/main" id="{9A2FFD7F-C8AA-A11D-1F60-3D82054EA801}"/>
                  </a:ext>
                </a:extLst>
              </p:cNvPr>
              <p:cNvCxnSpPr/>
              <p:nvPr/>
            </p:nvCxnSpPr>
            <p:spPr>
              <a:xfrm>
                <a:off x="21647807" y="20075898"/>
                <a:ext cx="7920000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47394E4F-94F8-E3BE-4D03-C9EBA7FD9DD7}"/>
                  </a:ext>
                </a:extLst>
              </p:cNvPr>
              <p:cNvSpPr/>
              <p:nvPr/>
            </p:nvSpPr>
            <p:spPr>
              <a:xfrm>
                <a:off x="21370516" y="8597272"/>
                <a:ext cx="6522720" cy="599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grpSp>
            <p:nvGrpSpPr>
              <p:cNvPr id="1016" name="Groupe 1015">
                <a:extLst>
                  <a:ext uri="{FF2B5EF4-FFF2-40B4-BE49-F238E27FC236}">
                    <a16:creationId xmlns:a16="http://schemas.microsoft.com/office/drawing/2014/main" id="{26A1731E-C7DB-2B3C-8CE9-2CC9DF9933BA}"/>
                  </a:ext>
                </a:extLst>
              </p:cNvPr>
              <p:cNvGrpSpPr/>
              <p:nvPr/>
            </p:nvGrpSpPr>
            <p:grpSpPr>
              <a:xfrm>
                <a:off x="21859937" y="15940159"/>
                <a:ext cx="4442828" cy="2788821"/>
                <a:chOff x="5133742" y="321417"/>
                <a:chExt cx="2190133" cy="1336217"/>
              </a:xfrm>
            </p:grpSpPr>
            <p:sp>
              <p:nvSpPr>
                <p:cNvPr id="1963" name="ZoneTexte 1962">
                  <a:extLst>
                    <a:ext uri="{FF2B5EF4-FFF2-40B4-BE49-F238E27FC236}">
                      <a16:creationId xmlns:a16="http://schemas.microsoft.com/office/drawing/2014/main" id="{020105A7-EF93-5F3A-8B05-3159B0A66710}"/>
                    </a:ext>
                  </a:extLst>
                </p:cNvPr>
                <p:cNvSpPr txBox="1"/>
                <p:nvPr/>
              </p:nvSpPr>
              <p:spPr>
                <a:xfrm>
                  <a:off x="5291994" y="1495422"/>
                  <a:ext cx="320985" cy="162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-500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4" name="ZoneTexte 1963">
                  <a:extLst>
                    <a:ext uri="{FF2B5EF4-FFF2-40B4-BE49-F238E27FC236}">
                      <a16:creationId xmlns:a16="http://schemas.microsoft.com/office/drawing/2014/main" id="{48A075CC-D133-193B-81F2-D0D19A83F57C}"/>
                    </a:ext>
                  </a:extLst>
                </p:cNvPr>
                <p:cNvSpPr txBox="1"/>
                <p:nvPr/>
              </p:nvSpPr>
              <p:spPr>
                <a:xfrm>
                  <a:off x="5448436" y="1279952"/>
                  <a:ext cx="158201" cy="162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5" name="ZoneTexte 1964">
                  <a:extLst>
                    <a:ext uri="{FF2B5EF4-FFF2-40B4-BE49-F238E27FC236}">
                      <a16:creationId xmlns:a16="http://schemas.microsoft.com/office/drawing/2014/main" id="{1A2860C8-D670-53D1-1D16-7CBDD13D1D51}"/>
                    </a:ext>
                  </a:extLst>
                </p:cNvPr>
                <p:cNvSpPr txBox="1"/>
                <p:nvPr/>
              </p:nvSpPr>
              <p:spPr>
                <a:xfrm>
                  <a:off x="5328550" y="1058970"/>
                  <a:ext cx="282265" cy="162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500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6" name="ZoneTexte 1965">
                  <a:extLst>
                    <a:ext uri="{FF2B5EF4-FFF2-40B4-BE49-F238E27FC236}">
                      <a16:creationId xmlns:a16="http://schemas.microsoft.com/office/drawing/2014/main" id="{A6102664-2374-5C3C-A080-BCA8B136F36F}"/>
                    </a:ext>
                  </a:extLst>
                </p:cNvPr>
                <p:cNvSpPr txBox="1"/>
                <p:nvPr/>
              </p:nvSpPr>
              <p:spPr>
                <a:xfrm>
                  <a:off x="5261708" y="843073"/>
                  <a:ext cx="350223" cy="162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1,000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7" name="ZoneTexte 1966">
                  <a:extLst>
                    <a:ext uri="{FF2B5EF4-FFF2-40B4-BE49-F238E27FC236}">
                      <a16:creationId xmlns:a16="http://schemas.microsoft.com/office/drawing/2014/main" id="{74532B4E-C786-9A4D-5105-98F4B45E2107}"/>
                    </a:ext>
                  </a:extLst>
                </p:cNvPr>
                <p:cNvSpPr txBox="1"/>
                <p:nvPr/>
              </p:nvSpPr>
              <p:spPr>
                <a:xfrm>
                  <a:off x="5273372" y="620630"/>
                  <a:ext cx="339951" cy="162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1,500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8" name="ZoneTexte 1967">
                  <a:extLst>
                    <a:ext uri="{FF2B5EF4-FFF2-40B4-BE49-F238E27FC236}">
                      <a16:creationId xmlns:a16="http://schemas.microsoft.com/office/drawing/2014/main" id="{F26D90FB-5927-5A5F-E5FE-1A382BE3F0AE}"/>
                    </a:ext>
                  </a:extLst>
                </p:cNvPr>
                <p:cNvSpPr txBox="1"/>
                <p:nvPr/>
              </p:nvSpPr>
              <p:spPr>
                <a:xfrm>
                  <a:off x="5240164" y="403508"/>
                  <a:ext cx="371559" cy="1622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2,000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9" name="ZoneTexte 1968">
                  <a:extLst>
                    <a:ext uri="{FF2B5EF4-FFF2-40B4-BE49-F238E27FC236}">
                      <a16:creationId xmlns:a16="http://schemas.microsoft.com/office/drawing/2014/main" id="{40043498-29ED-8FA7-F51E-17A3B8C19FB4}"/>
                    </a:ext>
                  </a:extLst>
                </p:cNvPr>
                <p:cNvSpPr txBox="1"/>
                <p:nvPr/>
              </p:nvSpPr>
              <p:spPr>
                <a:xfrm rot="16200000">
                  <a:off x="4804284" y="956343"/>
                  <a:ext cx="825810" cy="166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[TNF</a:t>
                  </a:r>
                  <a:r>
                    <a:rPr lang="el-GR" sz="1600" dirty="0">
                      <a:latin typeface="Teko Light"/>
                      <a:cs typeface="Arial" panose="020B0604020202020204" pitchFamily="34" charset="0"/>
                    </a:rPr>
                    <a:t>α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] (</a:t>
                  </a:r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pg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/</a:t>
                  </a:r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mL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)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70" name="Image 1969">
                  <a:extLst>
                    <a:ext uri="{FF2B5EF4-FFF2-40B4-BE49-F238E27FC236}">
                      <a16:creationId xmlns:a16="http://schemas.microsoft.com/office/drawing/2014/main" id="{11EBBB77-7911-6ACA-99B9-6664350268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rcRect l="18974" t="2979" r="-557" b="33363"/>
                <a:stretch/>
              </p:blipFill>
              <p:spPr>
                <a:xfrm>
                  <a:off x="5575342" y="321417"/>
                  <a:ext cx="1748533" cy="1306800"/>
                </a:xfrm>
                <a:prstGeom prst="rect">
                  <a:avLst/>
                </a:prstGeom>
              </p:spPr>
            </p:pic>
          </p:grpSp>
          <p:grpSp>
            <p:nvGrpSpPr>
              <p:cNvPr id="1017" name="Groupe 1016">
                <a:extLst>
                  <a:ext uri="{FF2B5EF4-FFF2-40B4-BE49-F238E27FC236}">
                    <a16:creationId xmlns:a16="http://schemas.microsoft.com/office/drawing/2014/main" id="{DEFDE16E-80C2-AAEF-1488-E6C833A9E5C2}"/>
                  </a:ext>
                </a:extLst>
              </p:cNvPr>
              <p:cNvGrpSpPr/>
              <p:nvPr/>
            </p:nvGrpSpPr>
            <p:grpSpPr>
              <a:xfrm>
                <a:off x="21809840" y="13248063"/>
                <a:ext cx="4451344" cy="2734937"/>
                <a:chOff x="2717694" y="348745"/>
                <a:chExt cx="2194332" cy="1310400"/>
              </a:xfrm>
            </p:grpSpPr>
            <p:sp>
              <p:nvSpPr>
                <p:cNvPr id="1954" name="ZoneTexte 1953">
                  <a:extLst>
                    <a:ext uri="{FF2B5EF4-FFF2-40B4-BE49-F238E27FC236}">
                      <a16:creationId xmlns:a16="http://schemas.microsoft.com/office/drawing/2014/main" id="{4BFE8492-C8A8-C864-4FEC-5E2C9C2C6E63}"/>
                    </a:ext>
                  </a:extLst>
                </p:cNvPr>
                <p:cNvSpPr txBox="1"/>
                <p:nvPr/>
              </p:nvSpPr>
              <p:spPr>
                <a:xfrm>
                  <a:off x="2925008" y="1486057"/>
                  <a:ext cx="320986" cy="162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-500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5" name="ZoneTexte 1954">
                  <a:extLst>
                    <a:ext uri="{FF2B5EF4-FFF2-40B4-BE49-F238E27FC236}">
                      <a16:creationId xmlns:a16="http://schemas.microsoft.com/office/drawing/2014/main" id="{E85BF7A5-735C-CC04-A7A9-72A92D61A423}"/>
                    </a:ext>
                  </a:extLst>
                </p:cNvPr>
                <p:cNvSpPr txBox="1"/>
                <p:nvPr/>
              </p:nvSpPr>
              <p:spPr>
                <a:xfrm>
                  <a:off x="3076929" y="1313633"/>
                  <a:ext cx="158202" cy="162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6" name="ZoneTexte 1955">
                  <a:extLst>
                    <a:ext uri="{FF2B5EF4-FFF2-40B4-BE49-F238E27FC236}">
                      <a16:creationId xmlns:a16="http://schemas.microsoft.com/office/drawing/2014/main" id="{F32F3FC0-508A-6D2D-DFF6-D8D993447B33}"/>
                    </a:ext>
                  </a:extLst>
                </p:cNvPr>
                <p:cNvSpPr txBox="1"/>
                <p:nvPr/>
              </p:nvSpPr>
              <p:spPr>
                <a:xfrm>
                  <a:off x="2953886" y="1133291"/>
                  <a:ext cx="282265" cy="162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500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7" name="ZoneTexte 1956">
                  <a:extLst>
                    <a:ext uri="{FF2B5EF4-FFF2-40B4-BE49-F238E27FC236}">
                      <a16:creationId xmlns:a16="http://schemas.microsoft.com/office/drawing/2014/main" id="{4438281F-D0FC-CF88-2E1D-1CE2AD7F1C8D}"/>
                    </a:ext>
                  </a:extLst>
                </p:cNvPr>
                <p:cNvSpPr txBox="1"/>
                <p:nvPr/>
              </p:nvSpPr>
              <p:spPr>
                <a:xfrm>
                  <a:off x="2888225" y="957898"/>
                  <a:ext cx="350224" cy="162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1,000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8" name="ZoneTexte 1957">
                  <a:extLst>
                    <a:ext uri="{FF2B5EF4-FFF2-40B4-BE49-F238E27FC236}">
                      <a16:creationId xmlns:a16="http://schemas.microsoft.com/office/drawing/2014/main" id="{9A2467D1-ABA9-A953-FF3F-A3E59841E701}"/>
                    </a:ext>
                  </a:extLst>
                </p:cNvPr>
                <p:cNvSpPr txBox="1"/>
                <p:nvPr/>
              </p:nvSpPr>
              <p:spPr>
                <a:xfrm>
                  <a:off x="2900506" y="771014"/>
                  <a:ext cx="339951" cy="162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1,500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9" name="ZoneTexte 1958">
                  <a:extLst>
                    <a:ext uri="{FF2B5EF4-FFF2-40B4-BE49-F238E27FC236}">
                      <a16:creationId xmlns:a16="http://schemas.microsoft.com/office/drawing/2014/main" id="{F616B606-6755-3F65-8FA4-5E2C6BF68DF1}"/>
                    </a:ext>
                  </a:extLst>
                </p:cNvPr>
                <p:cNvSpPr txBox="1"/>
                <p:nvPr/>
              </p:nvSpPr>
              <p:spPr>
                <a:xfrm>
                  <a:off x="2869277" y="596806"/>
                  <a:ext cx="371559" cy="162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2,000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0" name="ZoneTexte 1959">
                  <a:extLst>
                    <a:ext uri="{FF2B5EF4-FFF2-40B4-BE49-F238E27FC236}">
                      <a16:creationId xmlns:a16="http://schemas.microsoft.com/office/drawing/2014/main" id="{3D2C3438-40B8-2FB3-9D95-DF5E2B7FE785}"/>
                    </a:ext>
                  </a:extLst>
                </p:cNvPr>
                <p:cNvSpPr txBox="1"/>
                <p:nvPr/>
              </p:nvSpPr>
              <p:spPr>
                <a:xfrm>
                  <a:off x="2875242" y="416360"/>
                  <a:ext cx="361287" cy="1622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2,500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1" name="ZoneTexte 1960">
                  <a:extLst>
                    <a:ext uri="{FF2B5EF4-FFF2-40B4-BE49-F238E27FC236}">
                      <a16:creationId xmlns:a16="http://schemas.microsoft.com/office/drawing/2014/main" id="{61136DF7-6458-7120-B36B-E132DCA88709}"/>
                    </a:ext>
                  </a:extLst>
                </p:cNvPr>
                <p:cNvSpPr txBox="1"/>
                <p:nvPr/>
              </p:nvSpPr>
              <p:spPr>
                <a:xfrm rot="16200000">
                  <a:off x="2404749" y="936331"/>
                  <a:ext cx="792784" cy="166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[IFN</a:t>
                  </a:r>
                  <a:r>
                    <a:rPr lang="el-G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γ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] (</a:t>
                  </a:r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pg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/</a:t>
                  </a:r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mL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)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62" name="Image 1961">
                  <a:extLst>
                    <a:ext uri="{FF2B5EF4-FFF2-40B4-BE49-F238E27FC236}">
                      <a16:creationId xmlns:a16="http://schemas.microsoft.com/office/drawing/2014/main" id="{B8642BA1-2D6D-A6ED-A84D-881FC8BF4F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rcRect l="18417" t="3657" b="31841"/>
                <a:stretch/>
              </p:blipFill>
              <p:spPr>
                <a:xfrm>
                  <a:off x="3181595" y="348745"/>
                  <a:ext cx="1730431" cy="1310400"/>
                </a:xfrm>
                <a:prstGeom prst="rect">
                  <a:avLst/>
                </a:prstGeom>
              </p:spPr>
            </p:pic>
          </p:grpSp>
          <p:grpSp>
            <p:nvGrpSpPr>
              <p:cNvPr id="1018" name="Groupe 1017">
                <a:extLst>
                  <a:ext uri="{FF2B5EF4-FFF2-40B4-BE49-F238E27FC236}">
                    <a16:creationId xmlns:a16="http://schemas.microsoft.com/office/drawing/2014/main" id="{3FC4C103-567A-22AE-DB02-48D0CDCB7773}"/>
                  </a:ext>
                </a:extLst>
              </p:cNvPr>
              <p:cNvGrpSpPr/>
              <p:nvPr/>
            </p:nvGrpSpPr>
            <p:grpSpPr>
              <a:xfrm>
                <a:off x="21804236" y="10323425"/>
                <a:ext cx="4443771" cy="2969007"/>
                <a:chOff x="21804236" y="10323425"/>
                <a:chExt cx="4443771" cy="2969007"/>
              </a:xfrm>
            </p:grpSpPr>
            <p:grpSp>
              <p:nvGrpSpPr>
                <p:cNvPr id="1944" name="Groupe 1943">
                  <a:extLst>
                    <a:ext uri="{FF2B5EF4-FFF2-40B4-BE49-F238E27FC236}">
                      <a16:creationId xmlns:a16="http://schemas.microsoft.com/office/drawing/2014/main" id="{90B3C380-5C9E-6B10-3E19-A978E997AE19}"/>
                    </a:ext>
                  </a:extLst>
                </p:cNvPr>
                <p:cNvGrpSpPr/>
                <p:nvPr/>
              </p:nvGrpSpPr>
              <p:grpSpPr>
                <a:xfrm>
                  <a:off x="22105323" y="10710980"/>
                  <a:ext cx="753732" cy="2581452"/>
                  <a:chOff x="16130000" y="20948219"/>
                  <a:chExt cx="753732" cy="2581452"/>
                </a:xfrm>
              </p:grpSpPr>
              <p:sp>
                <p:nvSpPr>
                  <p:cNvPr id="1947" name="ZoneTexte 1946">
                    <a:extLst>
                      <a:ext uri="{FF2B5EF4-FFF2-40B4-BE49-F238E27FC236}">
                        <a16:creationId xmlns:a16="http://schemas.microsoft.com/office/drawing/2014/main" id="{AE7DC99E-E64D-A6D3-FB69-44CA5982A84D}"/>
                      </a:ext>
                    </a:extLst>
                  </p:cNvPr>
                  <p:cNvSpPr txBox="1"/>
                  <p:nvPr/>
                </p:nvSpPr>
                <p:spPr>
                  <a:xfrm>
                    <a:off x="16142103" y="20948219"/>
                    <a:ext cx="73289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2,500</a:t>
                    </a:r>
                    <a:endParaRPr lang="fr-BE" sz="16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48" name="ZoneTexte 1947">
                    <a:extLst>
                      <a:ext uri="{FF2B5EF4-FFF2-40B4-BE49-F238E27FC236}">
                        <a16:creationId xmlns:a16="http://schemas.microsoft.com/office/drawing/2014/main" id="{F2B74333-6677-C51A-5104-506B6E37E720}"/>
                      </a:ext>
                    </a:extLst>
                  </p:cNvPr>
                  <p:cNvSpPr txBox="1"/>
                  <p:nvPr/>
                </p:nvSpPr>
                <p:spPr>
                  <a:xfrm>
                    <a:off x="16214196" y="23191117"/>
                    <a:ext cx="65114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-500</a:t>
                    </a:r>
                    <a:endParaRPr lang="fr-BE" sz="16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49" name="ZoneTexte 1948">
                    <a:extLst>
                      <a:ext uri="{FF2B5EF4-FFF2-40B4-BE49-F238E27FC236}">
                        <a16:creationId xmlns:a16="http://schemas.microsoft.com/office/drawing/2014/main" id="{E362636F-4AC3-9757-24D4-0B5CBDEE3349}"/>
                      </a:ext>
                    </a:extLst>
                  </p:cNvPr>
                  <p:cNvSpPr txBox="1"/>
                  <p:nvPr/>
                </p:nvSpPr>
                <p:spPr>
                  <a:xfrm>
                    <a:off x="16530401" y="22820920"/>
                    <a:ext cx="32092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0</a:t>
                    </a:r>
                    <a:endParaRPr lang="fr-BE" sz="16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50" name="ZoneTexte 1949">
                    <a:extLst>
                      <a:ext uri="{FF2B5EF4-FFF2-40B4-BE49-F238E27FC236}">
                        <a16:creationId xmlns:a16="http://schemas.microsoft.com/office/drawing/2014/main" id="{4CABF5CE-C211-1357-4000-73CDF0E77CF9}"/>
                      </a:ext>
                    </a:extLst>
                  </p:cNvPr>
                  <p:cNvSpPr txBox="1"/>
                  <p:nvPr/>
                </p:nvSpPr>
                <p:spPr>
                  <a:xfrm>
                    <a:off x="16293611" y="22444531"/>
                    <a:ext cx="57259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500</a:t>
                    </a:r>
                    <a:endParaRPr lang="fr-BE" sz="16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51" name="ZoneTexte 1950">
                    <a:extLst>
                      <a:ext uri="{FF2B5EF4-FFF2-40B4-BE49-F238E27FC236}">
                        <a16:creationId xmlns:a16="http://schemas.microsoft.com/office/drawing/2014/main" id="{D84015E3-1B9A-A7CA-54F2-5C3457554F1D}"/>
                      </a:ext>
                    </a:extLst>
                  </p:cNvPr>
                  <p:cNvSpPr txBox="1"/>
                  <p:nvPr/>
                </p:nvSpPr>
                <p:spPr>
                  <a:xfrm>
                    <a:off x="16164426" y="22068144"/>
                    <a:ext cx="71045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1,000</a:t>
                    </a:r>
                    <a:endParaRPr lang="fr-BE" sz="16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52" name="ZoneTexte 1951">
                    <a:extLst>
                      <a:ext uri="{FF2B5EF4-FFF2-40B4-BE49-F238E27FC236}">
                        <a16:creationId xmlns:a16="http://schemas.microsoft.com/office/drawing/2014/main" id="{82769342-0859-1FB7-F3B7-D9E91556E109}"/>
                      </a:ext>
                    </a:extLst>
                  </p:cNvPr>
                  <p:cNvSpPr txBox="1"/>
                  <p:nvPr/>
                </p:nvSpPr>
                <p:spPr>
                  <a:xfrm>
                    <a:off x="16193350" y="21688427"/>
                    <a:ext cx="68961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1,500</a:t>
                    </a:r>
                    <a:endParaRPr lang="fr-BE" sz="16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53" name="ZoneTexte 1952">
                    <a:extLst>
                      <a:ext uri="{FF2B5EF4-FFF2-40B4-BE49-F238E27FC236}">
                        <a16:creationId xmlns:a16="http://schemas.microsoft.com/office/drawing/2014/main" id="{7C4AD7A2-DADF-128E-2128-D76BEB497287}"/>
                      </a:ext>
                    </a:extLst>
                  </p:cNvPr>
                  <p:cNvSpPr txBox="1"/>
                  <p:nvPr/>
                </p:nvSpPr>
                <p:spPr>
                  <a:xfrm>
                    <a:off x="16130000" y="21314509"/>
                    <a:ext cx="75373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6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2,000</a:t>
                    </a:r>
                    <a:endParaRPr lang="fr-BE" sz="16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45" name="ZoneTexte 1944">
                  <a:extLst>
                    <a:ext uri="{FF2B5EF4-FFF2-40B4-BE49-F238E27FC236}">
                      <a16:creationId xmlns:a16="http://schemas.microsoft.com/office/drawing/2014/main" id="{798EF9AB-0268-B07C-6636-3070F9AC9191}"/>
                    </a:ext>
                  </a:extLst>
                </p:cNvPr>
                <p:cNvSpPr txBox="1"/>
                <p:nvPr/>
              </p:nvSpPr>
              <p:spPr>
                <a:xfrm rot="16200000">
                  <a:off x="21187881" y="11815537"/>
                  <a:ext cx="15712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[IL-2] (</a:t>
                  </a:r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pg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/</a:t>
                  </a:r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mL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)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46" name="Image 1945">
                  <a:extLst>
                    <a:ext uri="{FF2B5EF4-FFF2-40B4-BE49-F238E27FC236}">
                      <a16:creationId xmlns:a16="http://schemas.microsoft.com/office/drawing/2014/main" id="{F2FD9E86-68AB-B96E-5193-7E62B27515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rcRect l="18272" t="3646" b="30216"/>
                <a:stretch/>
              </p:blipFill>
              <p:spPr>
                <a:xfrm>
                  <a:off x="22736974" y="10323425"/>
                  <a:ext cx="3511033" cy="2960347"/>
                </a:xfrm>
                <a:prstGeom prst="rect">
                  <a:avLst/>
                </a:prstGeom>
              </p:spPr>
            </p:pic>
          </p:grpSp>
          <p:sp>
            <p:nvSpPr>
              <p:cNvPr id="1019" name="ZoneTexte 1018">
                <a:extLst>
                  <a:ext uri="{FF2B5EF4-FFF2-40B4-BE49-F238E27FC236}">
                    <a16:creationId xmlns:a16="http://schemas.microsoft.com/office/drawing/2014/main" id="{98D03F08-8ABB-F1C1-94F8-16DC8F48C6FB}"/>
                  </a:ext>
                </a:extLst>
              </p:cNvPr>
              <p:cNvSpPr txBox="1"/>
              <p:nvPr/>
            </p:nvSpPr>
            <p:spPr>
              <a:xfrm>
                <a:off x="965328" y="9264114"/>
                <a:ext cx="462819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97541" eaLnBrk="0" hangingPunct="0">
                  <a:spcBef>
                    <a:spcPct val="50000"/>
                  </a:spcBef>
                </a:pPr>
                <a:r>
                  <a:rPr lang="en-US" sz="3800" b="1" dirty="0">
                    <a:solidFill>
                      <a:srgbClr val="1E272C"/>
                    </a:solidFill>
                    <a:latin typeface="Montserrat" panose="00000500000000000000" pitchFamily="2" charset="0"/>
                    <a:ea typeface="Verdana"/>
                    <a:cs typeface="Space Grotesk" pitchFamily="2" charset="77"/>
                  </a:rPr>
                  <a:t>Methods &amp; Results</a:t>
                </a:r>
              </a:p>
            </p:txBody>
          </p:sp>
          <p:grpSp>
            <p:nvGrpSpPr>
              <p:cNvPr id="1020" name="Groupe 1019">
                <a:extLst>
                  <a:ext uri="{FF2B5EF4-FFF2-40B4-BE49-F238E27FC236}">
                    <a16:creationId xmlns:a16="http://schemas.microsoft.com/office/drawing/2014/main" id="{9FDA17F5-2A70-B5B2-3490-09C57599868E}"/>
                  </a:ext>
                </a:extLst>
              </p:cNvPr>
              <p:cNvGrpSpPr/>
              <p:nvPr/>
            </p:nvGrpSpPr>
            <p:grpSpPr>
              <a:xfrm>
                <a:off x="867122" y="9868252"/>
                <a:ext cx="28458405" cy="560427"/>
                <a:chOff x="867122" y="10395638"/>
                <a:chExt cx="374288" cy="2657124"/>
              </a:xfrm>
            </p:grpSpPr>
            <p:sp>
              <p:nvSpPr>
                <p:cNvPr id="1942" name="ZoneTexte 1941">
                  <a:extLst>
                    <a:ext uri="{FF2B5EF4-FFF2-40B4-BE49-F238E27FC236}">
                      <a16:creationId xmlns:a16="http://schemas.microsoft.com/office/drawing/2014/main" id="{6922EDA3-3BD2-F465-3444-64B1FD86ADCB}"/>
                    </a:ext>
                  </a:extLst>
                </p:cNvPr>
                <p:cNvSpPr txBox="1"/>
                <p:nvPr/>
              </p:nvSpPr>
              <p:spPr>
                <a:xfrm>
                  <a:off x="867241" y="10426119"/>
                  <a:ext cx="374169" cy="2626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2900" b="1" dirty="0">
                      <a:latin typeface="Montserrat" panose="00000500000000000000" pitchFamily="2" charset="0"/>
                    </a:rPr>
                    <a:t>     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Construction of a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NanoCAR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sequence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containing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sdAb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Nb17</a:t>
                  </a:r>
                </a:p>
              </p:txBody>
            </p:sp>
            <p:sp>
              <p:nvSpPr>
                <p:cNvPr id="1943" name="Ellipse 1942">
                  <a:extLst>
                    <a:ext uri="{FF2B5EF4-FFF2-40B4-BE49-F238E27FC236}">
                      <a16:creationId xmlns:a16="http://schemas.microsoft.com/office/drawing/2014/main" id="{47ABC866-F010-7D5C-CB8A-343D16719F67}"/>
                    </a:ext>
                  </a:extLst>
                </p:cNvPr>
                <p:cNvSpPr/>
                <p:nvPr/>
              </p:nvSpPr>
              <p:spPr>
                <a:xfrm>
                  <a:off x="867122" y="10395638"/>
                  <a:ext cx="7102" cy="2560275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chemeClr val="tx2"/>
                      </a:solidFill>
                    </a:rPr>
                    <a:t>I</a:t>
                  </a:r>
                  <a:endParaRPr lang="fr-BE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21" name="Groupe 1020">
                <a:extLst>
                  <a:ext uri="{FF2B5EF4-FFF2-40B4-BE49-F238E27FC236}">
                    <a16:creationId xmlns:a16="http://schemas.microsoft.com/office/drawing/2014/main" id="{CD410232-3251-AF02-274B-A62F0EE02128}"/>
                  </a:ext>
                </a:extLst>
              </p:cNvPr>
              <p:cNvGrpSpPr/>
              <p:nvPr/>
            </p:nvGrpSpPr>
            <p:grpSpPr>
              <a:xfrm>
                <a:off x="965328" y="10450067"/>
                <a:ext cx="2166363" cy="3125661"/>
                <a:chOff x="4588010" y="2640523"/>
                <a:chExt cx="1371953" cy="1935743"/>
              </a:xfrm>
            </p:grpSpPr>
            <p:grpSp>
              <p:nvGrpSpPr>
                <p:cNvPr id="1930" name="Groupe 1929">
                  <a:extLst>
                    <a:ext uri="{FF2B5EF4-FFF2-40B4-BE49-F238E27FC236}">
                      <a16:creationId xmlns:a16="http://schemas.microsoft.com/office/drawing/2014/main" id="{C5655F26-474C-D905-EF13-9E0F9D62F2E3}"/>
                    </a:ext>
                  </a:extLst>
                </p:cNvPr>
                <p:cNvGrpSpPr/>
                <p:nvPr/>
              </p:nvGrpSpPr>
              <p:grpSpPr>
                <a:xfrm>
                  <a:off x="4633079" y="2840269"/>
                  <a:ext cx="1326884" cy="1735997"/>
                  <a:chOff x="345337" y="1252453"/>
                  <a:chExt cx="1326885" cy="1735999"/>
                </a:xfrm>
              </p:grpSpPr>
              <p:pic>
                <p:nvPicPr>
                  <p:cNvPr id="1932" name="Image 1931">
                    <a:extLst>
                      <a:ext uri="{FF2B5EF4-FFF2-40B4-BE49-F238E27FC236}">
                        <a16:creationId xmlns:a16="http://schemas.microsoft.com/office/drawing/2014/main" id="{91D3A7C9-D600-3630-6AC7-9851902475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/>
                  <a:srcRect l="27173" t="10128" b="25352"/>
                  <a:stretch/>
                </p:blipFill>
                <p:spPr>
                  <a:xfrm>
                    <a:off x="703028" y="1350274"/>
                    <a:ext cx="969194" cy="1369099"/>
                  </a:xfrm>
                  <a:prstGeom prst="rect">
                    <a:avLst/>
                  </a:prstGeom>
                </p:spPr>
              </p:pic>
              <p:sp>
                <p:nvSpPr>
                  <p:cNvPr id="1933" name="ZoneTexte 1932">
                    <a:extLst>
                      <a:ext uri="{FF2B5EF4-FFF2-40B4-BE49-F238E27FC236}">
                        <a16:creationId xmlns:a16="http://schemas.microsoft.com/office/drawing/2014/main" id="{A4F4E864-2547-8337-3C9C-24D00D4CAEA7}"/>
                      </a:ext>
                    </a:extLst>
                  </p:cNvPr>
                  <p:cNvSpPr txBox="1"/>
                  <p:nvPr/>
                </p:nvSpPr>
                <p:spPr>
                  <a:xfrm>
                    <a:off x="548871" y="2544668"/>
                    <a:ext cx="192072" cy="190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0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4" name="ZoneTexte 1933">
                    <a:extLst>
                      <a:ext uri="{FF2B5EF4-FFF2-40B4-BE49-F238E27FC236}">
                        <a16:creationId xmlns:a16="http://schemas.microsoft.com/office/drawing/2014/main" id="{74747528-3458-7535-78D7-350A951405B4}"/>
                      </a:ext>
                    </a:extLst>
                  </p:cNvPr>
                  <p:cNvSpPr txBox="1"/>
                  <p:nvPr/>
                </p:nvSpPr>
                <p:spPr>
                  <a:xfrm>
                    <a:off x="485231" y="2233619"/>
                    <a:ext cx="257043" cy="190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20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5" name="ZoneTexte 1934">
                    <a:extLst>
                      <a:ext uri="{FF2B5EF4-FFF2-40B4-BE49-F238E27FC236}">
                        <a16:creationId xmlns:a16="http://schemas.microsoft.com/office/drawing/2014/main" id="{111B9F4E-48DA-60DA-5923-348307F1E93A}"/>
                      </a:ext>
                    </a:extLst>
                  </p:cNvPr>
                  <p:cNvSpPr txBox="1"/>
                  <p:nvPr/>
                </p:nvSpPr>
                <p:spPr>
                  <a:xfrm>
                    <a:off x="485231" y="1914487"/>
                    <a:ext cx="267195" cy="190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40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6" name="ZoneTexte 1935">
                    <a:extLst>
                      <a:ext uri="{FF2B5EF4-FFF2-40B4-BE49-F238E27FC236}">
                        <a16:creationId xmlns:a16="http://schemas.microsoft.com/office/drawing/2014/main" id="{D5DB497E-D7DA-8C1D-208B-AAAD290CA33A}"/>
                      </a:ext>
                    </a:extLst>
                  </p:cNvPr>
                  <p:cNvSpPr txBox="1"/>
                  <p:nvPr/>
                </p:nvSpPr>
                <p:spPr>
                  <a:xfrm>
                    <a:off x="483835" y="1588517"/>
                    <a:ext cx="261104" cy="190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60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7" name="ZoneTexte 1936">
                    <a:extLst>
                      <a:ext uri="{FF2B5EF4-FFF2-40B4-BE49-F238E27FC236}">
                        <a16:creationId xmlns:a16="http://schemas.microsoft.com/office/drawing/2014/main" id="{4746292F-491F-C48B-10AC-2A603FF0559D}"/>
                      </a:ext>
                    </a:extLst>
                  </p:cNvPr>
                  <p:cNvSpPr txBox="1"/>
                  <p:nvPr/>
                </p:nvSpPr>
                <p:spPr>
                  <a:xfrm>
                    <a:off x="483835" y="1286316"/>
                    <a:ext cx="264150" cy="190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80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8" name="ZoneTexte 1937">
                    <a:extLst>
                      <a:ext uri="{FF2B5EF4-FFF2-40B4-BE49-F238E27FC236}">
                        <a16:creationId xmlns:a16="http://schemas.microsoft.com/office/drawing/2014/main" id="{B7B4D188-96A5-EF73-F119-388E5EF9D85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294423" y="1892213"/>
                    <a:ext cx="1474435" cy="1949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% of V5-tag positive cells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9" name="ZoneTexte 1938">
                    <a:extLst>
                      <a:ext uri="{FF2B5EF4-FFF2-40B4-BE49-F238E27FC236}">
                        <a16:creationId xmlns:a16="http://schemas.microsoft.com/office/drawing/2014/main" id="{F413F756-79D0-CF21-0AEF-A45C57532AD0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602841" y="2709326"/>
                    <a:ext cx="428609" cy="190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40" name="ZoneTexte 1939">
                    <a:extLst>
                      <a:ext uri="{FF2B5EF4-FFF2-40B4-BE49-F238E27FC236}">
                        <a16:creationId xmlns:a16="http://schemas.microsoft.com/office/drawing/2014/main" id="{68326081-ECC1-7856-4515-015AF84DBFC5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787596" y="2734525"/>
                    <a:ext cx="510838" cy="190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41" name="ZoneTexte 1940">
                    <a:extLst>
                      <a:ext uri="{FF2B5EF4-FFF2-40B4-BE49-F238E27FC236}">
                        <a16:creationId xmlns:a16="http://schemas.microsoft.com/office/drawing/2014/main" id="{5CFF0A45-0040-FB43-9552-0F0D6C86B57E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915844" y="2797843"/>
                    <a:ext cx="670221" cy="190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931" name="ZoneTexte 1930">
                  <a:extLst>
                    <a:ext uri="{FF2B5EF4-FFF2-40B4-BE49-F238E27FC236}">
                      <a16:creationId xmlns:a16="http://schemas.microsoft.com/office/drawing/2014/main" id="{0DFC6AFA-7E96-1114-3362-CEA5392D8ECE}"/>
                    </a:ext>
                  </a:extLst>
                </p:cNvPr>
                <p:cNvSpPr txBox="1"/>
                <p:nvPr/>
              </p:nvSpPr>
              <p:spPr>
                <a:xfrm>
                  <a:off x="4588010" y="2640523"/>
                  <a:ext cx="256029" cy="190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(a)</a:t>
                  </a:r>
                  <a:endParaRPr lang="fr-BE" sz="1400" b="1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22" name="Groupe 1021">
                <a:extLst>
                  <a:ext uri="{FF2B5EF4-FFF2-40B4-BE49-F238E27FC236}">
                    <a16:creationId xmlns:a16="http://schemas.microsoft.com/office/drawing/2014/main" id="{91BF6604-9FB9-0085-E9C7-AC29E3942719}"/>
                  </a:ext>
                </a:extLst>
              </p:cNvPr>
              <p:cNvGrpSpPr/>
              <p:nvPr/>
            </p:nvGrpSpPr>
            <p:grpSpPr>
              <a:xfrm>
                <a:off x="4264667" y="13477295"/>
                <a:ext cx="1554323" cy="523221"/>
                <a:chOff x="3832867" y="13477295"/>
                <a:chExt cx="1554323" cy="523221"/>
              </a:xfrm>
            </p:grpSpPr>
            <p:sp>
              <p:nvSpPr>
                <p:cNvPr id="1928" name="ZoneTexte 1927">
                  <a:extLst>
                    <a:ext uri="{FF2B5EF4-FFF2-40B4-BE49-F238E27FC236}">
                      <a16:creationId xmlns:a16="http://schemas.microsoft.com/office/drawing/2014/main" id="{2864D8C3-0C67-F931-B2EF-BADE3071CD56}"/>
                    </a:ext>
                  </a:extLst>
                </p:cNvPr>
                <p:cNvSpPr txBox="1"/>
                <p:nvPr/>
              </p:nvSpPr>
              <p:spPr>
                <a:xfrm>
                  <a:off x="4010042" y="13477295"/>
                  <a:ext cx="1377148" cy="5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3 </a:t>
                  </a:r>
                  <a:r>
                    <a:rPr lang="fr-FR" sz="14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days</a:t>
                  </a:r>
                  <a:r>
                    <a:rPr lang="fr-FR" sz="14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fr-FR" sz="14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after</a:t>
                  </a:r>
                  <a:r>
                    <a:rPr lang="fr-FR" sz="14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transduction</a:t>
                  </a:r>
                  <a:endParaRPr lang="fr-BE" sz="14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9" name="Rectangle 1928">
                  <a:extLst>
                    <a:ext uri="{FF2B5EF4-FFF2-40B4-BE49-F238E27FC236}">
                      <a16:creationId xmlns:a16="http://schemas.microsoft.com/office/drawing/2014/main" id="{32EF0958-1687-39E7-B636-09854421FB95}"/>
                    </a:ext>
                  </a:extLst>
                </p:cNvPr>
                <p:cNvSpPr/>
                <p:nvPr/>
              </p:nvSpPr>
              <p:spPr>
                <a:xfrm>
                  <a:off x="3832867" y="13562835"/>
                  <a:ext cx="165016" cy="17510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sz="3600" dirty="0">
                    <a:latin typeface="Montserrat" panose="00000500000000000000" pitchFamily="2" charset="0"/>
                  </a:endParaRPr>
                </a:p>
              </p:txBody>
            </p:sp>
          </p:grpSp>
          <p:grpSp>
            <p:nvGrpSpPr>
              <p:cNvPr id="1023" name="Groupe 1022">
                <a:extLst>
                  <a:ext uri="{FF2B5EF4-FFF2-40B4-BE49-F238E27FC236}">
                    <a16:creationId xmlns:a16="http://schemas.microsoft.com/office/drawing/2014/main" id="{E66AB305-C89C-E929-34BA-A91B8191D603}"/>
                  </a:ext>
                </a:extLst>
              </p:cNvPr>
              <p:cNvGrpSpPr/>
              <p:nvPr/>
            </p:nvGrpSpPr>
            <p:grpSpPr>
              <a:xfrm>
                <a:off x="5997808" y="13487475"/>
                <a:ext cx="1551374" cy="523221"/>
                <a:chOff x="3838276" y="14048348"/>
                <a:chExt cx="1551374" cy="523221"/>
              </a:xfrm>
            </p:grpSpPr>
            <p:sp>
              <p:nvSpPr>
                <p:cNvPr id="1926" name="ZoneTexte 1925">
                  <a:extLst>
                    <a:ext uri="{FF2B5EF4-FFF2-40B4-BE49-F238E27FC236}">
                      <a16:creationId xmlns:a16="http://schemas.microsoft.com/office/drawing/2014/main" id="{58685EFD-6D28-BD42-D282-21E816D34102}"/>
                    </a:ext>
                  </a:extLst>
                </p:cNvPr>
                <p:cNvSpPr txBox="1"/>
                <p:nvPr/>
              </p:nvSpPr>
              <p:spPr>
                <a:xfrm>
                  <a:off x="4010042" y="14048348"/>
                  <a:ext cx="1379608" cy="5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8 </a:t>
                  </a:r>
                  <a:r>
                    <a:rPr lang="fr-FR" sz="14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days</a:t>
                  </a:r>
                  <a:r>
                    <a:rPr lang="fr-FR" sz="14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fr-FR" sz="14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after</a:t>
                  </a:r>
                  <a:r>
                    <a:rPr lang="fr-FR" sz="14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transduction</a:t>
                  </a:r>
                  <a:endParaRPr lang="fr-BE" sz="14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7" name="Rectangle 1926">
                  <a:extLst>
                    <a:ext uri="{FF2B5EF4-FFF2-40B4-BE49-F238E27FC236}">
                      <a16:creationId xmlns:a16="http://schemas.microsoft.com/office/drawing/2014/main" id="{0BCF861B-C76C-9C1E-396F-100C2E792551}"/>
                    </a:ext>
                  </a:extLst>
                </p:cNvPr>
                <p:cNvSpPr/>
                <p:nvPr/>
              </p:nvSpPr>
              <p:spPr>
                <a:xfrm>
                  <a:off x="3838276" y="14124454"/>
                  <a:ext cx="165016" cy="17510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sz="360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1024" name="ZoneTexte 1023">
                <a:extLst>
                  <a:ext uri="{FF2B5EF4-FFF2-40B4-BE49-F238E27FC236}">
                    <a16:creationId xmlns:a16="http://schemas.microsoft.com/office/drawing/2014/main" id="{C87242AE-9C04-5CA3-0F8E-E4A4EF4BE5A2}"/>
                  </a:ext>
                </a:extLst>
              </p:cNvPr>
              <p:cNvSpPr txBox="1"/>
              <p:nvPr/>
            </p:nvSpPr>
            <p:spPr>
              <a:xfrm>
                <a:off x="3213223" y="10450125"/>
                <a:ext cx="42030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Montserrat" panose="00000500000000000000" pitchFamily="2" charset="0"/>
                    <a:cs typeface="Arial" panose="020B0604020202020204" pitchFamily="34" charset="0"/>
                  </a:rPr>
                  <a:t>(b)</a:t>
                </a:r>
                <a:endParaRPr lang="fr-BE" sz="1400" b="1" dirty="0"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510FDA44-94D2-CC52-3A05-4F3B2C5D248E}"/>
                  </a:ext>
                </a:extLst>
              </p:cNvPr>
              <p:cNvSpPr/>
              <p:nvPr/>
            </p:nvSpPr>
            <p:spPr>
              <a:xfrm>
                <a:off x="981151" y="10448700"/>
                <a:ext cx="14158836" cy="367560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grpSp>
            <p:nvGrpSpPr>
              <p:cNvPr id="1026" name="Groupe 1025">
                <a:extLst>
                  <a:ext uri="{FF2B5EF4-FFF2-40B4-BE49-F238E27FC236}">
                    <a16:creationId xmlns:a16="http://schemas.microsoft.com/office/drawing/2014/main" id="{1260DFAE-0C0F-150F-5BB5-2AB905F82EBE}"/>
                  </a:ext>
                </a:extLst>
              </p:cNvPr>
              <p:cNvGrpSpPr/>
              <p:nvPr/>
            </p:nvGrpSpPr>
            <p:grpSpPr>
              <a:xfrm>
                <a:off x="7418141" y="10429251"/>
                <a:ext cx="7626630" cy="3718307"/>
                <a:chOff x="9282576" y="10505068"/>
                <a:chExt cx="7626630" cy="3718307"/>
              </a:xfrm>
            </p:grpSpPr>
            <p:grpSp>
              <p:nvGrpSpPr>
                <p:cNvPr id="1888" name="Groupe 1887">
                  <a:extLst>
                    <a:ext uri="{FF2B5EF4-FFF2-40B4-BE49-F238E27FC236}">
                      <a16:creationId xmlns:a16="http://schemas.microsoft.com/office/drawing/2014/main" id="{629C5430-0B38-B9B9-2F74-73D964C77C2E}"/>
                    </a:ext>
                  </a:extLst>
                </p:cNvPr>
                <p:cNvGrpSpPr/>
                <p:nvPr/>
              </p:nvGrpSpPr>
              <p:grpSpPr>
                <a:xfrm>
                  <a:off x="13146433" y="10505068"/>
                  <a:ext cx="3762773" cy="3448325"/>
                  <a:chOff x="771151" y="5324487"/>
                  <a:chExt cx="1990545" cy="2077490"/>
                </a:xfrm>
              </p:grpSpPr>
              <p:sp>
                <p:nvSpPr>
                  <p:cNvPr id="1907" name="ZoneTexte 1906">
                    <a:extLst>
                      <a:ext uri="{FF2B5EF4-FFF2-40B4-BE49-F238E27FC236}">
                        <a16:creationId xmlns:a16="http://schemas.microsoft.com/office/drawing/2014/main" id="{4E87D1F2-97B5-48A0-554A-C92A87133F17}"/>
                      </a:ext>
                    </a:extLst>
                  </p:cNvPr>
                  <p:cNvSpPr txBox="1"/>
                  <p:nvPr/>
                </p:nvSpPr>
                <p:spPr>
                  <a:xfrm>
                    <a:off x="771151" y="5335717"/>
                    <a:ext cx="222347" cy="1854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(d)</a:t>
                    </a:r>
                    <a:endParaRPr lang="fr-BE" sz="140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908" name="Groupe 1907">
                    <a:extLst>
                      <a:ext uri="{FF2B5EF4-FFF2-40B4-BE49-F238E27FC236}">
                        <a16:creationId xmlns:a16="http://schemas.microsoft.com/office/drawing/2014/main" id="{79C80251-922F-57AD-DDBE-3EA4AC7D6C79}"/>
                      </a:ext>
                    </a:extLst>
                  </p:cNvPr>
                  <p:cNvGrpSpPr/>
                  <p:nvPr/>
                </p:nvGrpSpPr>
                <p:grpSpPr>
                  <a:xfrm>
                    <a:off x="836207" y="5324487"/>
                    <a:ext cx="1925489" cy="2077490"/>
                    <a:chOff x="2978412" y="2824805"/>
                    <a:chExt cx="1685013" cy="1800168"/>
                  </a:xfrm>
                </p:grpSpPr>
                <p:grpSp>
                  <p:nvGrpSpPr>
                    <p:cNvPr id="1909" name="Groupe 1908">
                      <a:extLst>
                        <a:ext uri="{FF2B5EF4-FFF2-40B4-BE49-F238E27FC236}">
                          <a16:creationId xmlns:a16="http://schemas.microsoft.com/office/drawing/2014/main" id="{58A71B2F-F316-880C-1464-E749BDCF03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78412" y="2824805"/>
                      <a:ext cx="1685013" cy="1546419"/>
                      <a:chOff x="3041768" y="183204"/>
                      <a:chExt cx="1685013" cy="1546419"/>
                    </a:xfrm>
                  </p:grpSpPr>
                  <p:grpSp>
                    <p:nvGrpSpPr>
                      <p:cNvPr id="1917" name="Groupe 1916">
                        <a:extLst>
                          <a:ext uri="{FF2B5EF4-FFF2-40B4-BE49-F238E27FC236}">
                            <a16:creationId xmlns:a16="http://schemas.microsoft.com/office/drawing/2014/main" id="{C2297BB0-43C6-881C-7216-6AB05824FFC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54391" y="183204"/>
                        <a:ext cx="1572390" cy="1503907"/>
                        <a:chOff x="2956271" y="183204"/>
                        <a:chExt cx="1572390" cy="1503907"/>
                      </a:xfrm>
                    </p:grpSpPr>
                    <p:sp>
                      <p:nvSpPr>
                        <p:cNvPr id="1919" name="ZoneTexte 1918">
                          <a:extLst>
                            <a:ext uri="{FF2B5EF4-FFF2-40B4-BE49-F238E27FC236}">
                              <a16:creationId xmlns:a16="http://schemas.microsoft.com/office/drawing/2014/main" id="{A7584362-B8BE-1876-8C19-78AB2442116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54399" y="1526439"/>
                          <a:ext cx="140405" cy="16067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pic>
                      <p:nvPicPr>
                        <p:cNvPr id="1920" name="Image 1919">
                          <a:extLst>
                            <a:ext uri="{FF2B5EF4-FFF2-40B4-BE49-F238E27FC236}">
                              <a16:creationId xmlns:a16="http://schemas.microsoft.com/office/drawing/2014/main" id="{582141A1-2A06-712C-722A-33D766975638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 rotWithShape="1">
                        <a:blip r:embed="rId14"/>
                        <a:srcRect l="16848" t="2463" r="-471" b="22635"/>
                        <a:stretch/>
                      </p:blipFill>
                      <p:spPr>
                        <a:xfrm>
                          <a:off x="3139061" y="183204"/>
                          <a:ext cx="1389600" cy="149040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921" name="ZoneTexte 1920">
                          <a:extLst>
                            <a:ext uri="{FF2B5EF4-FFF2-40B4-BE49-F238E27FC236}">
                              <a16:creationId xmlns:a16="http://schemas.microsoft.com/office/drawing/2014/main" id="{65CD6139-14C3-EC48-2D1D-B9C0EC0B85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90279" y="1311996"/>
                          <a:ext cx="187899" cy="16067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22" name="ZoneTexte 1921">
                          <a:extLst>
                            <a:ext uri="{FF2B5EF4-FFF2-40B4-BE49-F238E27FC236}">
                              <a16:creationId xmlns:a16="http://schemas.microsoft.com/office/drawing/2014/main" id="{89679E27-2C64-8139-52F3-97CB4F847AA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90279" y="1095402"/>
                          <a:ext cx="195320" cy="16067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23" name="ZoneTexte 1922">
                          <a:extLst>
                            <a:ext uri="{FF2B5EF4-FFF2-40B4-BE49-F238E27FC236}">
                              <a16:creationId xmlns:a16="http://schemas.microsoft.com/office/drawing/2014/main" id="{66CF7145-F226-7781-F421-F0A36CB33F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90279" y="898404"/>
                          <a:ext cx="190867" cy="16067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24" name="ZoneTexte 1923">
                          <a:extLst>
                            <a:ext uri="{FF2B5EF4-FFF2-40B4-BE49-F238E27FC236}">
                              <a16:creationId xmlns:a16="http://schemas.microsoft.com/office/drawing/2014/main" id="{2E87287A-78AF-02D8-A641-89A4F41F1E9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90279" y="684230"/>
                          <a:ext cx="193094" cy="16067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925" name="ZoneTexte 1924">
                          <a:extLst>
                            <a:ext uri="{FF2B5EF4-FFF2-40B4-BE49-F238E27FC236}">
                              <a16:creationId xmlns:a16="http://schemas.microsoft.com/office/drawing/2014/main" id="{1DB497CC-AE22-C522-441B-67959AB3964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56271" y="481994"/>
                          <a:ext cx="225003" cy="16067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918" name="ZoneTexte 1917">
                        <a:extLst>
                          <a:ext uri="{FF2B5EF4-FFF2-40B4-BE49-F238E27FC236}">
                            <a16:creationId xmlns:a16="http://schemas.microsoft.com/office/drawing/2014/main" id="{C3A82507-AFDE-8D99-F47C-E1BF50E83462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436764" y="982136"/>
                        <a:ext cx="1352491" cy="14248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% of Nb17 binding </a:t>
                        </a:r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capacity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10" name="Groupe 1909">
                      <a:extLst>
                        <a:ext uri="{FF2B5EF4-FFF2-40B4-BE49-F238E27FC236}">
                          <a16:creationId xmlns:a16="http://schemas.microsoft.com/office/drawing/2014/main" id="{418891C2-0735-1589-9157-BC17DA6152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2254" y="4337752"/>
                      <a:ext cx="1410832" cy="287221"/>
                      <a:chOff x="3192254" y="4337752"/>
                      <a:chExt cx="1410832" cy="287221"/>
                    </a:xfrm>
                  </p:grpSpPr>
                  <p:sp>
                    <p:nvSpPr>
                      <p:cNvPr id="1911" name="ZoneTexte 1910">
                        <a:extLst>
                          <a:ext uri="{FF2B5EF4-FFF2-40B4-BE49-F238E27FC236}">
                            <a16:creationId xmlns:a16="http://schemas.microsoft.com/office/drawing/2014/main" id="{613C60CD-AE44-A71D-0A01-8B2D2337A7B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3233385" y="4448183"/>
                        <a:ext cx="539653" cy="1606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RPMI-8226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12" name="ZoneTexte 1911">
                        <a:extLst>
                          <a:ext uri="{FF2B5EF4-FFF2-40B4-BE49-F238E27FC236}">
                            <a16:creationId xmlns:a16="http://schemas.microsoft.com/office/drawing/2014/main" id="{54BAC2E7-457D-2F11-18E3-19FD7A57810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3192254" y="4379663"/>
                        <a:ext cx="342997" cy="1606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MM1.S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13" name="ZoneTexte 1912">
                        <a:extLst>
                          <a:ext uri="{FF2B5EF4-FFF2-40B4-BE49-F238E27FC236}">
                            <a16:creationId xmlns:a16="http://schemas.microsoft.com/office/drawing/2014/main" id="{178C7BA2-ADA2-729C-0235-DFB2EC9621D6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3697992" y="4337752"/>
                        <a:ext cx="255430" cy="1606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LP-1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14" name="ZoneTexte 1913">
                        <a:extLst>
                          <a:ext uri="{FF2B5EF4-FFF2-40B4-BE49-F238E27FC236}">
                            <a16:creationId xmlns:a16="http://schemas.microsoft.com/office/drawing/2014/main" id="{ED0DAD45-A0A4-34CE-2941-9A18EEF67031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3803642" y="4379898"/>
                        <a:ext cx="373423" cy="1606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OPM-2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15" name="ZoneTexte 1914">
                        <a:extLst>
                          <a:ext uri="{FF2B5EF4-FFF2-40B4-BE49-F238E27FC236}">
                            <a16:creationId xmlns:a16="http://schemas.microsoft.com/office/drawing/2014/main" id="{3C18C6D9-0C7B-029B-65B3-298320A530B6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3976268" y="4399449"/>
                        <a:ext cx="422401" cy="1606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MOLP-2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16" name="ZoneTexte 1915">
                        <a:extLst>
                          <a:ext uri="{FF2B5EF4-FFF2-40B4-BE49-F238E27FC236}">
                            <a16:creationId xmlns:a16="http://schemas.microsoft.com/office/drawing/2014/main" id="{803CD4EA-F8D7-51E8-C5D0-8BCF68756F49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4044881" y="4464301"/>
                        <a:ext cx="558205" cy="1606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KMS-12-BM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89" name="Groupe 1888">
                  <a:extLst>
                    <a:ext uri="{FF2B5EF4-FFF2-40B4-BE49-F238E27FC236}">
                      <a16:creationId xmlns:a16="http://schemas.microsoft.com/office/drawing/2014/main" id="{E475E3A8-683C-DD58-3140-A2496E0C4728}"/>
                    </a:ext>
                  </a:extLst>
                </p:cNvPr>
                <p:cNvGrpSpPr/>
                <p:nvPr/>
              </p:nvGrpSpPr>
              <p:grpSpPr>
                <a:xfrm>
                  <a:off x="9282576" y="10516340"/>
                  <a:ext cx="3793453" cy="3707035"/>
                  <a:chOff x="732414" y="2786459"/>
                  <a:chExt cx="1938207" cy="1994930"/>
                </a:xfrm>
              </p:grpSpPr>
              <p:sp>
                <p:nvSpPr>
                  <p:cNvPr id="1890" name="ZoneTexte 1889">
                    <a:extLst>
                      <a:ext uri="{FF2B5EF4-FFF2-40B4-BE49-F238E27FC236}">
                        <a16:creationId xmlns:a16="http://schemas.microsoft.com/office/drawing/2014/main" id="{7C06D2DC-DC66-A818-BF81-DD21A99B7103}"/>
                      </a:ext>
                    </a:extLst>
                  </p:cNvPr>
                  <p:cNvSpPr txBox="1"/>
                  <p:nvPr/>
                </p:nvSpPr>
                <p:spPr>
                  <a:xfrm>
                    <a:off x="732414" y="2786459"/>
                    <a:ext cx="204102" cy="1656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(c)</a:t>
                    </a:r>
                    <a:endParaRPr lang="fr-BE" sz="140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891" name="Groupe 1890">
                    <a:extLst>
                      <a:ext uri="{FF2B5EF4-FFF2-40B4-BE49-F238E27FC236}">
                        <a16:creationId xmlns:a16="http://schemas.microsoft.com/office/drawing/2014/main" id="{0A9A8712-FDA7-4940-29C5-A0CA899ACB51}"/>
                      </a:ext>
                    </a:extLst>
                  </p:cNvPr>
                  <p:cNvGrpSpPr/>
                  <p:nvPr/>
                </p:nvGrpSpPr>
                <p:grpSpPr>
                  <a:xfrm>
                    <a:off x="759983" y="2807387"/>
                    <a:ext cx="1910638" cy="1974002"/>
                    <a:chOff x="932703" y="2807387"/>
                    <a:chExt cx="1910638" cy="1974002"/>
                  </a:xfrm>
                </p:grpSpPr>
                <p:sp>
                  <p:nvSpPr>
                    <p:cNvPr id="1892" name="ZoneTexte 1891">
                      <a:extLst>
                        <a:ext uri="{FF2B5EF4-FFF2-40B4-BE49-F238E27FC236}">
                          <a16:creationId xmlns:a16="http://schemas.microsoft.com/office/drawing/2014/main" id="{6C2D710E-2860-3D51-8848-BF8B73CFCB01}"/>
                        </a:ext>
                      </a:extLst>
                    </p:cNvPr>
                    <p:cNvSpPr txBox="1"/>
                    <p:nvPr/>
                  </p:nvSpPr>
                  <p:spPr>
                    <a:xfrm rot="19105488">
                      <a:off x="1382845" y="4445705"/>
                      <a:ext cx="595599" cy="1656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RPMI-8226</a:t>
                      </a:r>
                      <a:endParaRPr lang="fr-BE" sz="14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893" name="Groupe 1892">
                      <a:extLst>
                        <a:ext uri="{FF2B5EF4-FFF2-40B4-BE49-F238E27FC236}">
                          <a16:creationId xmlns:a16="http://schemas.microsoft.com/office/drawing/2014/main" id="{5023C89E-655C-0F5B-DA65-DCFB07AF46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703" y="2807387"/>
                      <a:ext cx="1910638" cy="1974002"/>
                      <a:chOff x="459961" y="235465"/>
                      <a:chExt cx="1910638" cy="1974002"/>
                    </a:xfrm>
                  </p:grpSpPr>
                  <p:sp>
                    <p:nvSpPr>
                      <p:cNvPr id="1894" name="ZoneTexte 1893">
                        <a:extLst>
                          <a:ext uri="{FF2B5EF4-FFF2-40B4-BE49-F238E27FC236}">
                            <a16:creationId xmlns:a16="http://schemas.microsoft.com/office/drawing/2014/main" id="{398323C6-DABC-F07C-9FE4-EF99681012F7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-388291" y="1093884"/>
                        <a:ext cx="1963835" cy="267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Cell surface BCMA</a:t>
                        </a:r>
                      </a:p>
                      <a:p>
                        <a:pPr algn="ctr"/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 </a:t>
                        </a:r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molecules</a:t>
                        </a:r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/cell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95" name="ZoneTexte 1894">
                        <a:extLst>
                          <a:ext uri="{FF2B5EF4-FFF2-40B4-BE49-F238E27FC236}">
                            <a16:creationId xmlns:a16="http://schemas.microsoft.com/office/drawing/2014/main" id="{1C1360E2-C7A8-D855-170B-2487C2C015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74458" y="1589771"/>
                        <a:ext cx="154960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96" name="ZoneTexte 1895">
                        <a:extLst>
                          <a:ext uri="{FF2B5EF4-FFF2-40B4-BE49-F238E27FC236}">
                            <a16:creationId xmlns:a16="http://schemas.microsoft.com/office/drawing/2014/main" id="{0B22328C-1C4D-7BD0-F2AD-08CF78E705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5243" y="1371644"/>
                        <a:ext cx="328595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97" name="ZoneTexte 1896">
                        <a:extLst>
                          <a:ext uri="{FF2B5EF4-FFF2-40B4-BE49-F238E27FC236}">
                            <a16:creationId xmlns:a16="http://schemas.microsoft.com/office/drawing/2014/main" id="{9FD33293-22CF-6755-8E9C-A00454AA2B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493" y="1153745"/>
                        <a:ext cx="348252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98" name="ZoneTexte 1897">
                        <a:extLst>
                          <a:ext uri="{FF2B5EF4-FFF2-40B4-BE49-F238E27FC236}">
                            <a16:creationId xmlns:a16="http://schemas.microsoft.com/office/drawing/2014/main" id="{4C9F71B3-DB59-9371-C5BA-FDB6A0703C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7535" y="935035"/>
                        <a:ext cx="347433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3,000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99" name="ZoneTexte 1898">
                        <a:extLst>
                          <a:ext uri="{FF2B5EF4-FFF2-40B4-BE49-F238E27FC236}">
                            <a16:creationId xmlns:a16="http://schemas.microsoft.com/office/drawing/2014/main" id="{EB747049-FDE8-1150-D71D-A2AAA5EE35B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7276" y="716748"/>
                        <a:ext cx="356442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4,000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00" name="ZoneTexte 1899">
                        <a:extLst>
                          <a:ext uri="{FF2B5EF4-FFF2-40B4-BE49-F238E27FC236}">
                            <a16:creationId xmlns:a16="http://schemas.microsoft.com/office/drawing/2014/main" id="{FB288CE4-9191-8DB0-F8E8-0195333304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5393" y="501926"/>
                        <a:ext cx="347433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5,000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pic>
                    <p:nvPicPr>
                      <p:cNvPr id="1901" name="Image 1900">
                        <a:extLst>
                          <a:ext uri="{FF2B5EF4-FFF2-40B4-BE49-F238E27FC236}">
                            <a16:creationId xmlns:a16="http://schemas.microsoft.com/office/drawing/2014/main" id="{9E5EBE81-2557-2721-D1CD-6FFD79AF95E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5"/>
                      <a:srcRect l="19491" t="-1" b="24637"/>
                      <a:stretch/>
                    </p:blipFill>
                    <p:spPr>
                      <a:xfrm>
                        <a:off x="980482" y="235465"/>
                        <a:ext cx="1390117" cy="148866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902" name="ZoneTexte 1901">
                        <a:extLst>
                          <a:ext uri="{FF2B5EF4-FFF2-40B4-BE49-F238E27FC236}">
                            <a16:creationId xmlns:a16="http://schemas.microsoft.com/office/drawing/2014/main" id="{6C18D2F2-AAAD-FBCC-BDD2-D7A5D3970A8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877548" y="1805263"/>
                        <a:ext cx="378556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MM1.S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03" name="ZoneTexte 1902">
                        <a:extLst>
                          <a:ext uri="{FF2B5EF4-FFF2-40B4-BE49-F238E27FC236}">
                            <a16:creationId xmlns:a16="http://schemas.microsoft.com/office/drawing/2014/main" id="{A38939A1-BFE5-F984-E28A-A66360A34F6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1379927" y="1763352"/>
                        <a:ext cx="281910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LP-1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04" name="ZoneTexte 1903">
                        <a:extLst>
                          <a:ext uri="{FF2B5EF4-FFF2-40B4-BE49-F238E27FC236}">
                            <a16:creationId xmlns:a16="http://schemas.microsoft.com/office/drawing/2014/main" id="{D7049744-94DE-345F-B97E-411C72F90EF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1492466" y="1805496"/>
                        <a:ext cx="412136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OPM-2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05" name="ZoneTexte 1904">
                        <a:extLst>
                          <a:ext uri="{FF2B5EF4-FFF2-40B4-BE49-F238E27FC236}">
                            <a16:creationId xmlns:a16="http://schemas.microsoft.com/office/drawing/2014/main" id="{6D6E2170-2891-4FAF-72D3-7C172E1227FF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1657445" y="1825048"/>
                        <a:ext cx="466192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MOLP-2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06" name="ZoneTexte 1905">
                        <a:extLst>
                          <a:ext uri="{FF2B5EF4-FFF2-40B4-BE49-F238E27FC236}">
                            <a16:creationId xmlns:a16="http://schemas.microsoft.com/office/drawing/2014/main" id="{D8D98E26-0C22-A1D0-67F4-316EF9811ACB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1723428" y="1889900"/>
                        <a:ext cx="616074" cy="1656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KMS-12-BM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027" name="ZoneTexte 1026">
                <a:extLst>
                  <a:ext uri="{FF2B5EF4-FFF2-40B4-BE49-F238E27FC236}">
                    <a16:creationId xmlns:a16="http://schemas.microsoft.com/office/drawing/2014/main" id="{008A3E71-A009-29CD-0185-6C7F2DB8C22B}"/>
                  </a:ext>
                </a:extLst>
              </p:cNvPr>
              <p:cNvSpPr txBox="1"/>
              <p:nvPr/>
            </p:nvSpPr>
            <p:spPr>
              <a:xfrm>
                <a:off x="15151730" y="10403080"/>
                <a:ext cx="626707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BE" sz="2000" dirty="0" err="1">
                    <a:latin typeface="Montserrat" panose="00000500000000000000" pitchFamily="2" charset="0"/>
                  </a:rPr>
                  <a:t>Both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b="1" dirty="0">
                    <a:latin typeface="Montserrat" panose="00000500000000000000" pitchFamily="2" charset="0"/>
                  </a:rPr>
                  <a:t>CT103a</a:t>
                </a:r>
                <a:r>
                  <a:rPr lang="fr-BE" sz="2000" dirty="0">
                    <a:latin typeface="Montserrat" panose="00000500000000000000" pitchFamily="2" charset="0"/>
                  </a:rPr>
                  <a:t> and </a:t>
                </a:r>
                <a:r>
                  <a:rPr lang="fr-BE" sz="2000" b="1" dirty="0" err="1">
                    <a:latin typeface="Montserrat" panose="00000500000000000000" pitchFamily="2" charset="0"/>
                  </a:rPr>
                  <a:t>NanoCAR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were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generated</a:t>
                </a:r>
                <a:r>
                  <a:rPr lang="fr-BE" sz="2000" dirty="0">
                    <a:latin typeface="Montserrat" panose="00000500000000000000" pitchFamily="2" charset="0"/>
                  </a:rPr>
                  <a:t> using </a:t>
                </a:r>
                <a:r>
                  <a:rPr lang="fr-BE" sz="2000" b="1" dirty="0" err="1">
                    <a:latin typeface="Montserrat" panose="00000500000000000000" pitchFamily="2" charset="0"/>
                  </a:rPr>
                  <a:t>lentiviral</a:t>
                </a:r>
                <a:r>
                  <a:rPr lang="fr-BE" sz="2000" b="1" dirty="0">
                    <a:latin typeface="Montserrat" panose="00000500000000000000" pitchFamily="2" charset="0"/>
                  </a:rPr>
                  <a:t> transduction (a)</a:t>
                </a:r>
                <a:r>
                  <a:rPr lang="fr-BE" sz="2000" dirty="0">
                    <a:latin typeface="Montserrat" panose="00000500000000000000" pitchFamily="2" charset="0"/>
                  </a:rPr>
                  <a:t> and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showed</a:t>
                </a:r>
                <a:r>
                  <a:rPr lang="fr-BE" sz="2000" dirty="0">
                    <a:latin typeface="Montserrat" panose="00000500000000000000" pitchFamily="2" charset="0"/>
                  </a:rPr>
                  <a:t> stable expression on the T cell surface </a:t>
                </a:r>
                <a:r>
                  <a:rPr lang="fr-BE" sz="2000" b="1" dirty="0">
                    <a:latin typeface="Montserrat" panose="00000500000000000000" pitchFamily="2" charset="0"/>
                  </a:rPr>
                  <a:t>(b)</a:t>
                </a:r>
                <a:r>
                  <a:rPr lang="fr-BE" sz="2000" dirty="0">
                    <a:latin typeface="Montserrat" panose="00000500000000000000" pitchFamily="2" charset="0"/>
                  </a:rPr>
                  <a:t>.  Transduction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efficiency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was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verified</a:t>
                </a:r>
                <a:r>
                  <a:rPr lang="fr-BE" sz="2000" dirty="0">
                    <a:latin typeface="Montserrat" panose="00000500000000000000" pitchFamily="2" charset="0"/>
                  </a:rPr>
                  <a:t> by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detecting</a:t>
                </a:r>
                <a:r>
                  <a:rPr lang="fr-BE" sz="2000" dirty="0">
                    <a:latin typeface="Montserrat" panose="00000500000000000000" pitchFamily="2" charset="0"/>
                  </a:rPr>
                  <a:t> the V5 tag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BE" sz="2000" dirty="0">
                    <a:latin typeface="Montserrat" panose="00000500000000000000" pitchFamily="2" charset="0"/>
                  </a:rPr>
                  <a:t> flow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cytometry</a:t>
                </a:r>
                <a:r>
                  <a:rPr lang="fr-BE" sz="2000" dirty="0">
                    <a:latin typeface="Montserrat" panose="00000500000000000000" pitchFamily="2" charset="0"/>
                  </a:rPr>
                  <a:t> and CAR surface expression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was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quantified</a:t>
                </a:r>
                <a:r>
                  <a:rPr lang="fr-BE" sz="2000" dirty="0">
                    <a:latin typeface="Montserrat" panose="00000500000000000000" pitchFamily="2" charset="0"/>
                  </a:rPr>
                  <a:t> using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Quantibride</a:t>
                </a:r>
                <a:r>
                  <a:rPr lang="fr-BE" sz="2000" baseline="30000" dirty="0" err="1">
                    <a:latin typeface="Montserrat" panose="00000500000000000000" pitchFamily="2" charset="0"/>
                  </a:rPr>
                  <a:t>TM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Beads</a:t>
                </a:r>
                <a:r>
                  <a:rPr lang="fr-BE" sz="2000" dirty="0">
                    <a:latin typeface="Montserrat" panose="00000500000000000000" pitchFamily="2" charset="0"/>
                  </a:rPr>
                  <a:t>-PE. To design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NanoCAR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incoporating</a:t>
                </a:r>
                <a:r>
                  <a:rPr lang="fr-BE" sz="2000" dirty="0">
                    <a:latin typeface="Montserrat" panose="00000500000000000000" pitchFamily="2" charset="0"/>
                  </a:rPr>
                  <a:t> Nb17,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we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evaluated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its</a:t>
                </a:r>
                <a:r>
                  <a:rPr lang="fr-BE" sz="2000" dirty="0">
                    <a:latin typeface="Montserrat" panose="00000500000000000000" pitchFamily="2" charset="0"/>
                  </a:rPr>
                  <a:t> BCMA-binding </a:t>
                </a:r>
                <a:r>
                  <a:rPr lang="fr-BE" sz="2000" b="1" dirty="0" err="1">
                    <a:latin typeface="Montserrat" panose="00000500000000000000" pitchFamily="2" charset="0"/>
                  </a:rPr>
                  <a:t>specificity</a:t>
                </a:r>
                <a:r>
                  <a:rPr lang="fr-BE" sz="2000" b="1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BE" sz="2000" dirty="0">
                    <a:latin typeface="Montserrat" panose="00000500000000000000" pitchFamily="2" charset="0"/>
                  </a:rPr>
                  <a:t> MM cell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lines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expressing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varying</a:t>
                </a:r>
                <a:r>
                  <a:rPr lang="fr-BE" sz="2000" dirty="0">
                    <a:latin typeface="Montserrat" panose="00000500000000000000" pitchFamily="2" charset="0"/>
                  </a:rPr>
                  <a:t> BCMA </a:t>
                </a:r>
                <a:r>
                  <a:rPr lang="fr-BE" sz="2000" dirty="0" err="1">
                    <a:latin typeface="Montserrat" panose="00000500000000000000" pitchFamily="2" charset="0"/>
                  </a:rPr>
                  <a:t>levels</a:t>
                </a:r>
                <a:r>
                  <a:rPr lang="fr-BE" sz="2000" dirty="0">
                    <a:latin typeface="Montserrat" panose="00000500000000000000" pitchFamily="2" charset="0"/>
                  </a:rPr>
                  <a:t> </a:t>
                </a:r>
                <a:r>
                  <a:rPr lang="fr-BE" sz="2000" b="1" dirty="0">
                    <a:latin typeface="Montserrat" panose="00000500000000000000" pitchFamily="2" charset="0"/>
                  </a:rPr>
                  <a:t>(c, d)</a:t>
                </a:r>
                <a:r>
                  <a:rPr lang="fr-BE" sz="2000" dirty="0">
                    <a:latin typeface="Montserrat" panose="00000500000000000000" pitchFamily="2" charset="0"/>
                  </a:rPr>
                  <a:t>.</a:t>
                </a:r>
              </a:p>
              <a:p>
                <a:pPr algn="just"/>
                <a:r>
                  <a:rPr lang="fr-FR" sz="2000" kern="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This </a:t>
                </a:r>
                <a:r>
                  <a:rPr lang="fr-FR" sz="2000" kern="0" dirty="0" err="1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demonstrates</a:t>
                </a:r>
                <a:r>
                  <a:rPr lang="fr-FR" sz="2000" kern="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 a </a:t>
                </a:r>
                <a:r>
                  <a:rPr lang="fr-FR" sz="2000" b="1" kern="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stable</a:t>
                </a:r>
                <a:r>
                  <a:rPr lang="fr-FR" sz="2000" kern="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 and </a:t>
                </a:r>
                <a:r>
                  <a:rPr lang="fr-FR" sz="2000" b="1" kern="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persistent</a:t>
                </a:r>
                <a:r>
                  <a:rPr lang="fr-FR" sz="2000" kern="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b="1" kern="0" dirty="0" err="1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NanoCAR</a:t>
                </a:r>
                <a:r>
                  <a:rPr lang="fr-FR" sz="2000" kern="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specifically</a:t>
                </a:r>
                <a:r>
                  <a:rPr lang="fr-FR" sz="2000" kern="0" dirty="0">
                    <a:effectLst/>
                    <a:highlight>
                      <a:srgbClr val="FBD0FC"/>
                    </a:highlight>
                    <a:latin typeface="Montserrat" panose="00000500000000000000" pitchFamily="2" charset="0"/>
                    <a:ea typeface="Calibri" panose="020F0502020204030204" pitchFamily="34" charset="0"/>
                  </a:rPr>
                  <a:t> targeting surface BCMA.</a:t>
                </a:r>
                <a:endParaRPr lang="fr-BE" sz="2000" dirty="0">
                  <a:highlight>
                    <a:srgbClr val="FBD0FC"/>
                  </a:highlight>
                  <a:latin typeface="Montserrat" panose="00000500000000000000" pitchFamily="2" charset="0"/>
                </a:endParaRPr>
              </a:p>
            </p:txBody>
          </p:sp>
          <p:cxnSp>
            <p:nvCxnSpPr>
              <p:cNvPr id="1028" name="Connecteur droit 1027">
                <a:extLst>
                  <a:ext uri="{FF2B5EF4-FFF2-40B4-BE49-F238E27FC236}">
                    <a16:creationId xmlns:a16="http://schemas.microsoft.com/office/drawing/2014/main" id="{A1475F9E-AF94-380B-16AE-E931DB83ECA7}"/>
                  </a:ext>
                </a:extLst>
              </p:cNvPr>
              <p:cNvCxnSpPr/>
              <p:nvPr/>
            </p:nvCxnSpPr>
            <p:spPr>
              <a:xfrm>
                <a:off x="810615" y="14624020"/>
                <a:ext cx="20880000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" name="ZoneTexte 1028">
                <a:extLst>
                  <a:ext uri="{FF2B5EF4-FFF2-40B4-BE49-F238E27FC236}">
                    <a16:creationId xmlns:a16="http://schemas.microsoft.com/office/drawing/2014/main" id="{6C2772C5-BD76-EB12-1F78-02C96BCBB5A2}"/>
                  </a:ext>
                </a:extLst>
              </p:cNvPr>
              <p:cNvSpPr txBox="1"/>
              <p:nvPr/>
            </p:nvSpPr>
            <p:spPr>
              <a:xfrm>
                <a:off x="896320" y="20780116"/>
                <a:ext cx="469719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000" dirty="0">
                    <a:latin typeface="Montserrat" panose="00000500000000000000" pitchFamily="2" charset="0"/>
                  </a:rPr>
                  <a:t>CAR-T or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Mock</a:t>
                </a:r>
                <a:r>
                  <a:rPr lang="fr-FR" sz="2000" dirty="0">
                    <a:latin typeface="Montserrat" panose="00000500000000000000" pitchFamily="2" charset="0"/>
                  </a:rPr>
                  <a:t> T cells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were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co-cultured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</a:rPr>
                  <a:t> MM1.S, RPMI-8226, LP-1 or K562,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followed</a:t>
                </a:r>
                <a:r>
                  <a:rPr lang="fr-FR" sz="2000" dirty="0">
                    <a:latin typeface="Montserrat" panose="00000500000000000000" pitchFamily="2" charset="0"/>
                  </a:rPr>
                  <a:t> by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three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rechallegens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every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two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days</a:t>
                </a:r>
                <a:r>
                  <a:rPr lang="fr-FR" sz="2000" dirty="0">
                    <a:latin typeface="Montserrat" panose="00000500000000000000" pitchFamily="2" charset="0"/>
                  </a:rPr>
                  <a:t>. Viable cancer cell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counts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b="1" dirty="0">
                    <a:latin typeface="Montserrat" panose="00000500000000000000" pitchFamily="2" charset="0"/>
                  </a:rPr>
                  <a:t>(h)</a:t>
                </a:r>
                <a:r>
                  <a:rPr lang="fr-FR" sz="2000" dirty="0">
                    <a:latin typeface="Montserrat" panose="00000500000000000000" pitchFamily="2" charset="0"/>
                  </a:rPr>
                  <a:t> and T/CAR-T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proliferation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b="1" dirty="0">
                    <a:latin typeface="Montserrat" panose="00000500000000000000" pitchFamily="2" charset="0"/>
                  </a:rPr>
                  <a:t>(i)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were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evaluated</a:t>
                </a:r>
                <a:r>
                  <a:rPr lang="fr-FR" sz="2000" dirty="0">
                    <a:latin typeface="Montserrat" panose="00000500000000000000" pitchFamily="2" charset="0"/>
                  </a:rPr>
                  <a:t> by flow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cytometry</a:t>
                </a:r>
                <a:r>
                  <a:rPr lang="fr-FR" sz="2000" dirty="0">
                    <a:latin typeface="Montserrat" panose="00000500000000000000" pitchFamily="2" charset="0"/>
                  </a:rPr>
                  <a:t>.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Both</a:t>
                </a:r>
                <a:r>
                  <a:rPr lang="fr-FR" sz="2000" dirty="0">
                    <a:latin typeface="Montserrat" panose="00000500000000000000" pitchFamily="2" charset="0"/>
                  </a:rPr>
                  <a:t> CAR-Ts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expanded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</a:rPr>
                  <a:t> BCMA</a:t>
                </a:r>
                <a:r>
                  <a:rPr lang="fr-FR" sz="2000" baseline="30000" dirty="0">
                    <a:latin typeface="Montserrat" panose="00000500000000000000" pitchFamily="2" charset="0"/>
                  </a:rPr>
                  <a:t>+</a:t>
                </a:r>
                <a:r>
                  <a:rPr lang="fr-FR" sz="2000" dirty="0">
                    <a:latin typeface="Montserrat" panose="00000500000000000000" pitchFamily="2" charset="0"/>
                  </a:rPr>
                  <a:t> cells but not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</a:rPr>
                  <a:t> K562 or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without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tumor</a:t>
                </a:r>
                <a:r>
                  <a:rPr lang="fr-FR" sz="2000" dirty="0">
                    <a:latin typeface="Montserrat" panose="00000500000000000000" pitchFamily="2" charset="0"/>
                  </a:rPr>
                  <a:t> cells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while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Mock</a:t>
                </a:r>
                <a:r>
                  <a:rPr lang="fr-FR" sz="2000" dirty="0">
                    <a:latin typeface="Montserrat" panose="00000500000000000000" pitchFamily="2" charset="0"/>
                  </a:rPr>
                  <a:t> T cells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showed</a:t>
                </a:r>
                <a:r>
                  <a:rPr lang="fr-FR" sz="2000" dirty="0">
                    <a:latin typeface="Montserrat" panose="00000500000000000000" pitchFamily="2" charset="0"/>
                  </a:rPr>
                  <a:t> minimal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proliferation</a:t>
                </a:r>
                <a:r>
                  <a:rPr lang="fr-FR" sz="2000" dirty="0">
                    <a:latin typeface="Montserrat" panose="00000500000000000000" pitchFamily="2" charset="0"/>
                  </a:rPr>
                  <a:t> in all conditions.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These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results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highlight the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sustained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b="1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persistence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and </a:t>
                </a:r>
                <a:r>
                  <a:rPr lang="fr-FR" sz="2000" b="1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long-</a:t>
                </a:r>
                <a:r>
                  <a:rPr lang="fr-FR" sz="2000" b="1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term</a:t>
                </a:r>
                <a:r>
                  <a:rPr lang="fr-FR" sz="2000" b="1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b="1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efficacy</a:t>
                </a:r>
                <a:r>
                  <a:rPr lang="fr-FR" sz="2000" b="1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of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both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CAR-T cells.</a:t>
                </a:r>
                <a:endParaRPr lang="fr-BE" sz="2000" dirty="0">
                  <a:highlight>
                    <a:srgbClr val="FBD0FC"/>
                  </a:highlight>
                  <a:latin typeface="Montserrat" panose="00000500000000000000" pitchFamily="2" charset="0"/>
                </a:endParaRPr>
              </a:p>
            </p:txBody>
          </p:sp>
          <p:sp>
            <p:nvSpPr>
              <p:cNvPr id="1030" name="ZoneTexte 1029">
                <a:extLst>
                  <a:ext uri="{FF2B5EF4-FFF2-40B4-BE49-F238E27FC236}">
                    <a16:creationId xmlns:a16="http://schemas.microsoft.com/office/drawing/2014/main" id="{5FDFC6C1-270D-DC8A-31A7-8223F0234A62}"/>
                  </a:ext>
                </a:extLst>
              </p:cNvPr>
              <p:cNvSpPr txBox="1"/>
              <p:nvPr/>
            </p:nvSpPr>
            <p:spPr>
              <a:xfrm>
                <a:off x="27066752" y="11064015"/>
                <a:ext cx="2152888" cy="809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000" dirty="0">
                    <a:latin typeface="Montserrat" panose="00000500000000000000" pitchFamily="2" charset="0"/>
                  </a:rPr>
                  <a:t>Cytokine production (</a:t>
                </a:r>
                <a:r>
                  <a:rPr lang="fr-FR" sz="2000" b="1" dirty="0">
                    <a:latin typeface="Montserrat" panose="00000500000000000000" pitchFamily="2" charset="0"/>
                  </a:rPr>
                  <a:t>IL-2</a:t>
                </a:r>
                <a:r>
                  <a:rPr lang="fr-FR" sz="2000" dirty="0">
                    <a:latin typeface="Montserrat" panose="00000500000000000000" pitchFamily="2" charset="0"/>
                  </a:rPr>
                  <a:t>, </a:t>
                </a:r>
                <a:r>
                  <a:rPr lang="fr-FR" sz="2000" b="1" dirty="0">
                    <a:latin typeface="Montserrat" panose="00000500000000000000" pitchFamily="2" charset="0"/>
                  </a:rPr>
                  <a:t>IFN</a:t>
                </a:r>
                <a:r>
                  <a:rPr lang="el-GR" sz="2000" b="1" dirty="0"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γ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and </a:t>
                </a:r>
                <a:r>
                  <a:rPr lang="fr-FR" sz="2000" b="1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TNF</a:t>
                </a:r>
                <a:r>
                  <a:rPr lang="el-GR" sz="2000" b="1" dirty="0">
                    <a:latin typeface="Monotype Corsiva" panose="03010101010201010101" pitchFamily="66" charset="0"/>
                    <a:cs typeface="Times New Roman" panose="02020603050405020304" pitchFamily="18" charset="0"/>
                  </a:rPr>
                  <a:t>α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)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was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measured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by ELISA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after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24-hour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co-culture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of CT103a,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NanoCAR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or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Mock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T cells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MM1.S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or </a:t>
                </a:r>
                <a:r>
                  <a:rPr lang="fr-FR" sz="2000" b="1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K562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(g)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Both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CAR-T cells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produced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significantly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higher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cytokine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levels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MM1.S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compared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to </a:t>
                </a:r>
                <a:r>
                  <a:rPr lang="fr-FR" sz="2000" dirty="0" err="1">
                    <a:latin typeface="Montserrat" panose="00000500000000000000" pitchFamily="2" charset="0"/>
                    <a:cs typeface="Times New Roman" panose="02020603050405020304" pitchFamily="18" charset="0"/>
                  </a:rPr>
                  <a:t>Mock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 T cells,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confirming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their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enhanced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functional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response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 to BCMA</a:t>
                </a:r>
                <a:r>
                  <a:rPr lang="fr-FR" sz="2000" baseline="30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+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  <a:cs typeface="Times New Roman" panose="02020603050405020304" pitchFamily="18" charset="0"/>
                  </a:rPr>
                  <a:t>targets</a:t>
                </a:r>
                <a:r>
                  <a:rPr lang="fr-FR" sz="2000" dirty="0">
                    <a:latin typeface="Montserrat" panose="00000500000000000000" pitchFamily="2" charset="0"/>
                    <a:cs typeface="Times New Roman" panose="02020603050405020304" pitchFamily="18" charset="0"/>
                  </a:rPr>
                  <a:t>.</a:t>
                </a:r>
                <a:endParaRPr lang="fr-BE" sz="2000" dirty="0">
                  <a:highlight>
                    <a:srgbClr val="FBD0FC"/>
                  </a:highlight>
                  <a:latin typeface="Montserrat" panose="00000500000000000000" pitchFamily="2" charset="0"/>
                </a:endParaRPr>
              </a:p>
            </p:txBody>
          </p:sp>
          <p:sp>
            <p:nvSpPr>
              <p:cNvPr id="1031" name="ZoneTexte 1030">
                <a:extLst>
                  <a:ext uri="{FF2B5EF4-FFF2-40B4-BE49-F238E27FC236}">
                    <a16:creationId xmlns:a16="http://schemas.microsoft.com/office/drawing/2014/main" id="{AB8EC0A2-A223-A140-AD92-455DB82E28E0}"/>
                  </a:ext>
                </a:extLst>
              </p:cNvPr>
              <p:cNvSpPr txBox="1"/>
              <p:nvPr/>
            </p:nvSpPr>
            <p:spPr>
              <a:xfrm>
                <a:off x="833765" y="27009513"/>
                <a:ext cx="1825140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000" b="1" dirty="0">
                    <a:latin typeface="Montserrat" panose="00000500000000000000" pitchFamily="2" charset="0"/>
                  </a:rPr>
                  <a:t>Bulk RNA </a:t>
                </a:r>
                <a:r>
                  <a:rPr lang="fr-FR" sz="2000" b="1" dirty="0" err="1">
                    <a:latin typeface="Montserrat" panose="00000500000000000000" pitchFamily="2" charset="0"/>
                  </a:rPr>
                  <a:t>seq</a:t>
                </a:r>
                <a:r>
                  <a:rPr lang="fr-FR" sz="2000" b="1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compared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transcriptional</a:t>
                </a:r>
                <a:r>
                  <a:rPr lang="fr-FR" sz="2000" dirty="0">
                    <a:latin typeface="Montserrat" panose="00000500000000000000" pitchFamily="2" charset="0"/>
                  </a:rPr>
                  <a:t> profiles of CT103a,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NanoCAR</a:t>
                </a:r>
                <a:r>
                  <a:rPr lang="fr-FR" sz="2000" dirty="0">
                    <a:latin typeface="Montserrat" panose="00000500000000000000" pitchFamily="2" charset="0"/>
                  </a:rPr>
                  <a:t> and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Mock</a:t>
                </a:r>
                <a:r>
                  <a:rPr lang="fr-FR" sz="2000" dirty="0">
                    <a:latin typeface="Montserrat" panose="00000500000000000000" pitchFamily="2" charset="0"/>
                  </a:rPr>
                  <a:t> T cells at </a:t>
                </a:r>
                <a:r>
                  <a:rPr lang="fr-FR" sz="2000" b="1" dirty="0">
                    <a:latin typeface="Montserrat" panose="00000500000000000000" pitchFamily="2" charset="0"/>
                  </a:rPr>
                  <a:t>0h</a:t>
                </a:r>
                <a:r>
                  <a:rPr lang="fr-FR" sz="2000" dirty="0">
                    <a:latin typeface="Montserrat" panose="00000500000000000000" pitchFamily="2" charset="0"/>
                  </a:rPr>
                  <a:t>, </a:t>
                </a:r>
                <a:r>
                  <a:rPr lang="fr-FR" sz="2000" b="1" dirty="0">
                    <a:latin typeface="Montserrat" panose="00000500000000000000" pitchFamily="2" charset="0"/>
                  </a:rPr>
                  <a:t>4h</a:t>
                </a:r>
                <a:r>
                  <a:rPr lang="fr-FR" sz="2000" dirty="0">
                    <a:latin typeface="Montserrat" panose="00000500000000000000" pitchFamily="2" charset="0"/>
                  </a:rPr>
                  <a:t> and </a:t>
                </a:r>
                <a:r>
                  <a:rPr lang="fr-FR" sz="2000" b="1" dirty="0">
                    <a:latin typeface="Montserrat" panose="00000500000000000000" pitchFamily="2" charset="0"/>
                  </a:rPr>
                  <a:t>16h</a:t>
                </a:r>
                <a:r>
                  <a:rPr lang="fr-FR" sz="2000" dirty="0">
                    <a:latin typeface="Montserrat" panose="00000500000000000000" pitchFamily="2" charset="0"/>
                  </a:rPr>
                  <a:t> post-incubation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</a:rPr>
                  <a:t> MM1.S. 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Mock</a:t>
                </a:r>
                <a:r>
                  <a:rPr lang="fr-FR" sz="2000" dirty="0">
                    <a:latin typeface="Montserrat" panose="00000500000000000000" pitchFamily="2" charset="0"/>
                  </a:rPr>
                  <a:t> T cells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served</a:t>
                </a:r>
                <a:r>
                  <a:rPr lang="fr-FR" sz="2000" dirty="0">
                    <a:latin typeface="Montserrat" panose="00000500000000000000" pitchFamily="2" charset="0"/>
                  </a:rPr>
                  <a:t> as a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negative</a:t>
                </a:r>
                <a:r>
                  <a:rPr lang="fr-FR" sz="2000" dirty="0">
                    <a:latin typeface="Montserrat" panose="00000500000000000000" pitchFamily="2" charset="0"/>
                  </a:rPr>
                  <a:t> control and CT103a as the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comparator</a:t>
                </a:r>
                <a:r>
                  <a:rPr lang="fr-FR" sz="2000" dirty="0">
                    <a:latin typeface="Montserrat" panose="00000500000000000000" pitchFamily="2" charset="0"/>
                  </a:rPr>
                  <a:t>. </a:t>
                </a:r>
                <a:r>
                  <a:rPr lang="fr-FR" sz="2000" b="1" dirty="0" err="1">
                    <a:latin typeface="Montserrat" panose="00000500000000000000" pitchFamily="2" charset="0"/>
                  </a:rPr>
                  <a:t>Heatmaps</a:t>
                </a:r>
                <a:r>
                  <a:rPr lang="fr-FR" sz="2000" dirty="0">
                    <a:latin typeface="Montserrat" panose="00000500000000000000" pitchFamily="2" charset="0"/>
                  </a:rPr>
                  <a:t> of the </a:t>
                </a:r>
                <a:r>
                  <a:rPr lang="fr-FR" sz="2000" b="1" dirty="0">
                    <a:latin typeface="Montserrat" panose="00000500000000000000" pitchFamily="2" charset="0"/>
                  </a:rPr>
                  <a:t>top 50 </a:t>
                </a:r>
                <a:r>
                  <a:rPr lang="fr-FR" sz="2000" b="1" dirty="0" err="1">
                    <a:latin typeface="Montserrat" panose="00000500000000000000" pitchFamily="2" charset="0"/>
                  </a:rPr>
                  <a:t>genes</a:t>
                </a:r>
                <a:r>
                  <a:rPr lang="fr-FR" sz="2000" b="1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>
                    <a:latin typeface="Montserrat" panose="00000500000000000000" pitchFamily="2" charset="0"/>
                  </a:rPr>
                  <a:t>at 16h </a:t>
                </a:r>
                <a:r>
                  <a:rPr lang="fr-FR" sz="2000" b="1" dirty="0">
                    <a:latin typeface="Montserrat" panose="00000500000000000000" pitchFamily="2" charset="0"/>
                  </a:rPr>
                  <a:t>(j)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showed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upregulation</a:t>
                </a:r>
                <a:r>
                  <a:rPr lang="fr-FR" sz="2000" dirty="0">
                    <a:latin typeface="Montserrat" panose="00000500000000000000" pitchFamily="2" charset="0"/>
                  </a:rPr>
                  <a:t> of activation,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proliferation</a:t>
                </a:r>
                <a:r>
                  <a:rPr lang="fr-FR" sz="2000" dirty="0">
                    <a:latin typeface="Montserrat" panose="00000500000000000000" pitchFamily="2" charset="0"/>
                  </a:rPr>
                  <a:t> and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effector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function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genes</a:t>
                </a:r>
                <a:r>
                  <a:rPr lang="fr-FR" sz="2000" dirty="0">
                    <a:latin typeface="Montserrat" panose="00000500000000000000" pitchFamily="2" charset="0"/>
                  </a:rPr>
                  <a:t> in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both</a:t>
                </a:r>
                <a:r>
                  <a:rPr lang="fr-FR" sz="2000" dirty="0">
                    <a:latin typeface="Montserrat" panose="00000500000000000000" pitchFamily="2" charset="0"/>
                  </a:rPr>
                  <a:t> CAR-T cells. </a:t>
                </a:r>
                <a:r>
                  <a:rPr lang="fr-FR" sz="2000" b="1" dirty="0" err="1">
                    <a:latin typeface="Montserrat" panose="00000500000000000000" pitchFamily="2" charset="0"/>
                  </a:rPr>
                  <a:t>Volcano</a:t>
                </a:r>
                <a:r>
                  <a:rPr lang="fr-FR" sz="2000" b="1" dirty="0">
                    <a:latin typeface="Montserrat" panose="00000500000000000000" pitchFamily="2" charset="0"/>
                  </a:rPr>
                  <a:t> plots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highlighted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b="1" dirty="0">
                    <a:latin typeface="Montserrat" panose="00000500000000000000" pitchFamily="2" charset="0"/>
                  </a:rPr>
                  <a:t>minimal </a:t>
                </a:r>
                <a:r>
                  <a:rPr lang="fr-FR" sz="2000" b="1" dirty="0" err="1">
                    <a:latin typeface="Montserrat" panose="00000500000000000000" pitchFamily="2" charset="0"/>
                  </a:rPr>
                  <a:t>differences</a:t>
                </a:r>
                <a:r>
                  <a:rPr lang="fr-FR" sz="2000" b="1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between</a:t>
                </a:r>
                <a:r>
                  <a:rPr lang="fr-FR" sz="2000" dirty="0">
                    <a:latin typeface="Montserrat" panose="00000500000000000000" pitchFamily="2" charset="0"/>
                  </a:rPr>
                  <a:t> CT103a and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NanoCAR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many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upregulated</a:t>
                </a:r>
                <a:r>
                  <a:rPr lang="fr-FR" sz="2000" dirty="0">
                    <a:latin typeface="Montserrat" panose="00000500000000000000" pitchFamily="2" charset="0"/>
                  </a:rPr>
                  <a:t> and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downregulated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genes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shared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b="1" dirty="0">
                    <a:latin typeface="Montserrat" panose="00000500000000000000" pitchFamily="2" charset="0"/>
                  </a:rPr>
                  <a:t>(k, l)</a:t>
                </a:r>
                <a:r>
                  <a:rPr lang="fr-FR" sz="2000" dirty="0">
                    <a:latin typeface="Montserrat" panose="00000500000000000000" pitchFamily="2" charset="0"/>
                  </a:rPr>
                  <a:t>.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Despite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b="1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similar</a:t>
                </a:r>
                <a:r>
                  <a:rPr lang="fr-FR" sz="2000" b="1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b="1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transcriptional</a:t>
                </a:r>
                <a:r>
                  <a:rPr lang="fr-FR" sz="2000" b="1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profiles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,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both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CT103a and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NanoCAR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showed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tumor-specific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activation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mechanisms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distinct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from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Mock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T cells.</a:t>
                </a:r>
              </a:p>
            </p:txBody>
          </p:sp>
          <p:grpSp>
            <p:nvGrpSpPr>
              <p:cNvPr id="1032" name="Groupe 1031">
                <a:extLst>
                  <a:ext uri="{FF2B5EF4-FFF2-40B4-BE49-F238E27FC236}">
                    <a16:creationId xmlns:a16="http://schemas.microsoft.com/office/drawing/2014/main" id="{9CBE337F-63C7-9A9F-03F8-AAFAF15A3F7D}"/>
                  </a:ext>
                </a:extLst>
              </p:cNvPr>
              <p:cNvGrpSpPr/>
              <p:nvPr/>
            </p:nvGrpSpPr>
            <p:grpSpPr>
              <a:xfrm>
                <a:off x="918506" y="28578100"/>
                <a:ext cx="8135265" cy="6420177"/>
                <a:chOff x="810615" y="28652364"/>
                <a:chExt cx="8135265" cy="6420177"/>
              </a:xfrm>
            </p:grpSpPr>
            <p:grpSp>
              <p:nvGrpSpPr>
                <p:cNvPr id="1866" name="Groupe 1865">
                  <a:extLst>
                    <a:ext uri="{FF2B5EF4-FFF2-40B4-BE49-F238E27FC236}">
                      <a16:creationId xmlns:a16="http://schemas.microsoft.com/office/drawing/2014/main" id="{6CF39B87-C903-0FC0-4FF2-E0ADB3B44ACF}"/>
                    </a:ext>
                  </a:extLst>
                </p:cNvPr>
                <p:cNvGrpSpPr/>
                <p:nvPr/>
              </p:nvGrpSpPr>
              <p:grpSpPr>
                <a:xfrm>
                  <a:off x="810615" y="28652364"/>
                  <a:ext cx="8135265" cy="6420177"/>
                  <a:chOff x="12989179" y="23954914"/>
                  <a:chExt cx="7549659" cy="5253618"/>
                </a:xfrm>
              </p:grpSpPr>
              <p:grpSp>
                <p:nvGrpSpPr>
                  <p:cNvPr id="1868" name="Groupe 1867">
                    <a:extLst>
                      <a:ext uri="{FF2B5EF4-FFF2-40B4-BE49-F238E27FC236}">
                        <a16:creationId xmlns:a16="http://schemas.microsoft.com/office/drawing/2014/main" id="{3F734964-FF28-0BE3-7355-02D3B3176534}"/>
                      </a:ext>
                    </a:extLst>
                  </p:cNvPr>
                  <p:cNvGrpSpPr/>
                  <p:nvPr/>
                </p:nvGrpSpPr>
                <p:grpSpPr>
                  <a:xfrm>
                    <a:off x="13003273" y="23954914"/>
                    <a:ext cx="7535565" cy="5253618"/>
                    <a:chOff x="17239030" y="27601383"/>
                    <a:chExt cx="6192492" cy="4238124"/>
                  </a:xfrm>
                </p:grpSpPr>
                <p:grpSp>
                  <p:nvGrpSpPr>
                    <p:cNvPr id="1870" name="Groupe 1869">
                      <a:extLst>
                        <a:ext uri="{FF2B5EF4-FFF2-40B4-BE49-F238E27FC236}">
                          <a16:creationId xmlns:a16="http://schemas.microsoft.com/office/drawing/2014/main" id="{3D1E19DC-F0D4-E7EE-38AB-96F20D52E5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121131" y="27601393"/>
                      <a:ext cx="2879048" cy="4238114"/>
                      <a:chOff x="11676" y="2605567"/>
                      <a:chExt cx="2142116" cy="2642743"/>
                    </a:xfrm>
                  </p:grpSpPr>
                  <p:pic>
                    <p:nvPicPr>
                      <p:cNvPr id="1885" name="Image 1884">
                        <a:extLst>
                          <a:ext uri="{FF2B5EF4-FFF2-40B4-BE49-F238E27FC236}">
                            <a16:creationId xmlns:a16="http://schemas.microsoft.com/office/drawing/2014/main" id="{D0ACBB70-5069-A05B-7A29-321505E4034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5" t="-776" r="13713" b="11949"/>
                      <a:stretch/>
                    </p:blipFill>
                    <p:spPr>
                      <a:xfrm>
                        <a:off x="11676" y="2605567"/>
                        <a:ext cx="2142116" cy="249427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886" name="ZoneTexte 1885">
                        <a:extLst>
                          <a:ext uri="{FF2B5EF4-FFF2-40B4-BE49-F238E27FC236}">
                            <a16:creationId xmlns:a16="http://schemas.microsoft.com/office/drawing/2014/main" id="{9A3E99CC-5CB2-88FB-6917-1907328EFED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4160" y="5093488"/>
                        <a:ext cx="645792" cy="1548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Mock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87" name="ZoneTexte 1886">
                        <a:extLst>
                          <a:ext uri="{FF2B5EF4-FFF2-40B4-BE49-F238E27FC236}">
                            <a16:creationId xmlns:a16="http://schemas.microsoft.com/office/drawing/2014/main" id="{ED58C845-2F57-0E96-B7A6-9CD24697936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50278" y="5090284"/>
                        <a:ext cx="749156" cy="1548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1" name="Groupe 1870">
                      <a:extLst>
                        <a:ext uri="{FF2B5EF4-FFF2-40B4-BE49-F238E27FC236}">
                          <a16:creationId xmlns:a16="http://schemas.microsoft.com/office/drawing/2014/main" id="{A6E23D5A-4AD6-0374-D17A-BA460F1839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970781" y="28606380"/>
                      <a:ext cx="460741" cy="1657076"/>
                      <a:chOff x="2080875" y="738788"/>
                      <a:chExt cx="342809" cy="1033297"/>
                    </a:xfrm>
                  </p:grpSpPr>
                  <p:grpSp>
                    <p:nvGrpSpPr>
                      <p:cNvPr id="1876" name="Groupe 1875">
                        <a:extLst>
                          <a:ext uri="{FF2B5EF4-FFF2-40B4-BE49-F238E27FC236}">
                            <a16:creationId xmlns:a16="http://schemas.microsoft.com/office/drawing/2014/main" id="{F6274D60-85EA-A5E4-9880-E4AE278001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04495" y="738788"/>
                        <a:ext cx="319189" cy="987799"/>
                        <a:chOff x="2104495" y="738788"/>
                        <a:chExt cx="319189" cy="987799"/>
                      </a:xfrm>
                    </p:grpSpPr>
                    <p:sp>
                      <p:nvSpPr>
                        <p:cNvPr id="1878" name="ZoneTexte 1877">
                          <a:extLst>
                            <a:ext uri="{FF2B5EF4-FFF2-40B4-BE49-F238E27FC236}">
                              <a16:creationId xmlns:a16="http://schemas.microsoft.com/office/drawing/2014/main" id="{760C24A4-8006-0D5D-FC65-F0CF8564682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04495" y="738788"/>
                          <a:ext cx="237385" cy="1548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1.5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79" name="ZoneTexte 1878">
                          <a:extLst>
                            <a:ext uri="{FF2B5EF4-FFF2-40B4-BE49-F238E27FC236}">
                              <a16:creationId xmlns:a16="http://schemas.microsoft.com/office/drawing/2014/main" id="{07AD3E3F-2470-A246-DB40-340B00FB94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04496" y="872074"/>
                          <a:ext cx="248166" cy="1548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1.0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80" name="ZoneTexte 1879">
                          <a:extLst>
                            <a:ext uri="{FF2B5EF4-FFF2-40B4-BE49-F238E27FC236}">
                              <a16:creationId xmlns:a16="http://schemas.microsoft.com/office/drawing/2014/main" id="{5B7F24BB-90C8-400A-470B-FB4555B80A1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09554" y="1029404"/>
                          <a:ext cx="270709" cy="1548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81" name="ZoneTexte 1880">
                          <a:extLst>
                            <a:ext uri="{FF2B5EF4-FFF2-40B4-BE49-F238E27FC236}">
                              <a16:creationId xmlns:a16="http://schemas.microsoft.com/office/drawing/2014/main" id="{FC4E5710-F24A-0B68-DB50-DA7613B683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08855" y="1182126"/>
                          <a:ext cx="281490" cy="1548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82" name="ZoneTexte 1881">
                          <a:extLst>
                            <a:ext uri="{FF2B5EF4-FFF2-40B4-BE49-F238E27FC236}">
                              <a16:creationId xmlns:a16="http://schemas.microsoft.com/office/drawing/2014/main" id="{61D42EF5-2536-2AC2-E8A5-0A565F02386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10830" y="1322102"/>
                          <a:ext cx="312854" cy="1548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-0.5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83" name="ZoneTexte 1882">
                          <a:extLst>
                            <a:ext uri="{FF2B5EF4-FFF2-40B4-BE49-F238E27FC236}">
                              <a16:creationId xmlns:a16="http://schemas.microsoft.com/office/drawing/2014/main" id="{6A661CB8-84B1-32BE-41E3-3B216F79C53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10958" y="1446934"/>
                          <a:ext cx="290312" cy="1548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-1.0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84" name="ZoneTexte 1883">
                          <a:extLst>
                            <a:ext uri="{FF2B5EF4-FFF2-40B4-BE49-F238E27FC236}">
                              <a16:creationId xmlns:a16="http://schemas.microsoft.com/office/drawing/2014/main" id="{DC7C058A-224E-4A78-F644-70FE6090380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10202" y="1571765"/>
                          <a:ext cx="279530" cy="1548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-1.5</a:t>
                          </a:r>
                          <a:endParaRPr lang="fr-BE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1877" name="Image 1876">
                        <a:extLst>
                          <a:ext uri="{FF2B5EF4-FFF2-40B4-BE49-F238E27FC236}">
                            <a16:creationId xmlns:a16="http://schemas.microsoft.com/office/drawing/2014/main" id="{AE61E183-64B3-4083-EFAF-CFDC8571436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583" r="7486" b="49401"/>
                      <a:stretch/>
                    </p:blipFill>
                    <p:spPr>
                      <a:xfrm>
                        <a:off x="2080875" y="786722"/>
                        <a:ext cx="85354" cy="985363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872" name="Groupe 1871">
                      <a:extLst>
                        <a:ext uri="{FF2B5EF4-FFF2-40B4-BE49-F238E27FC236}">
                          <a16:creationId xmlns:a16="http://schemas.microsoft.com/office/drawing/2014/main" id="{27C565A5-FEF2-5D3A-99F5-89AFDED91B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239030" y="27601383"/>
                      <a:ext cx="2874818" cy="4226046"/>
                      <a:chOff x="-23127" y="0"/>
                      <a:chExt cx="2138969" cy="2635218"/>
                    </a:xfrm>
                  </p:grpSpPr>
                  <p:sp>
                    <p:nvSpPr>
                      <p:cNvPr id="1873" name="ZoneTexte 1872">
                        <a:extLst>
                          <a:ext uri="{FF2B5EF4-FFF2-40B4-BE49-F238E27FC236}">
                            <a16:creationId xmlns:a16="http://schemas.microsoft.com/office/drawing/2014/main" id="{FEEC7FD3-9F34-BFBD-EA16-EF4A700DD2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4160" y="2480396"/>
                        <a:ext cx="645792" cy="1548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Mock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74" name="ZoneTexte 1873">
                        <a:extLst>
                          <a:ext uri="{FF2B5EF4-FFF2-40B4-BE49-F238E27FC236}">
                            <a16:creationId xmlns:a16="http://schemas.microsoft.com/office/drawing/2014/main" id="{77D88F2C-F1B3-DDF2-5892-0E80BF0160B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74662" y="2477191"/>
                        <a:ext cx="645792" cy="15482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pic>
                    <p:nvPicPr>
                      <p:cNvPr id="1875" name="Image 1874">
                        <a:extLst>
                          <a:ext uri="{FF2B5EF4-FFF2-40B4-BE49-F238E27FC236}">
                            <a16:creationId xmlns:a16="http://schemas.microsoft.com/office/drawing/2014/main" id="{7B738C2A-15CD-7B97-1BE7-554E4948345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72" t="-809" r="14777" b="11982"/>
                      <a:stretch/>
                    </p:blipFill>
                    <p:spPr>
                      <a:xfrm>
                        <a:off x="-23127" y="0"/>
                        <a:ext cx="2138969" cy="2494279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sp>
                <p:nvSpPr>
                  <p:cNvPr id="1869" name="ZoneTexte 1868">
                    <a:extLst>
                      <a:ext uri="{FF2B5EF4-FFF2-40B4-BE49-F238E27FC236}">
                        <a16:creationId xmlns:a16="http://schemas.microsoft.com/office/drawing/2014/main" id="{B41D65EF-6E05-ED97-58C2-41D1936F8CC2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9179" y="24017064"/>
                    <a:ext cx="423686" cy="2518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(j)</a:t>
                    </a:r>
                    <a:endParaRPr lang="fr-BE" sz="140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67" name="Rectangle 1866">
                  <a:extLst>
                    <a:ext uri="{FF2B5EF4-FFF2-40B4-BE49-F238E27FC236}">
                      <a16:creationId xmlns:a16="http://schemas.microsoft.com/office/drawing/2014/main" id="{A582E25A-CB2D-2212-9B19-94CB5A3580BB}"/>
                    </a:ext>
                  </a:extLst>
                </p:cNvPr>
                <p:cNvSpPr/>
                <p:nvPr/>
              </p:nvSpPr>
              <p:spPr>
                <a:xfrm>
                  <a:off x="833764" y="28692669"/>
                  <a:ext cx="7992000" cy="6300000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  <p:grpSp>
            <p:nvGrpSpPr>
              <p:cNvPr id="1033" name="Groupe 1032">
                <a:extLst>
                  <a:ext uri="{FF2B5EF4-FFF2-40B4-BE49-F238E27FC236}">
                    <a16:creationId xmlns:a16="http://schemas.microsoft.com/office/drawing/2014/main" id="{2610BCAD-72E4-71BA-B7EA-79A0C691B6D1}"/>
                  </a:ext>
                </a:extLst>
              </p:cNvPr>
              <p:cNvGrpSpPr/>
              <p:nvPr/>
            </p:nvGrpSpPr>
            <p:grpSpPr>
              <a:xfrm>
                <a:off x="8997657" y="28594630"/>
                <a:ext cx="10054276" cy="6332755"/>
                <a:chOff x="8806339" y="28659914"/>
                <a:chExt cx="10054276" cy="6332755"/>
              </a:xfrm>
            </p:grpSpPr>
            <p:grpSp>
              <p:nvGrpSpPr>
                <p:cNvPr id="1801" name="Groupe 1800">
                  <a:extLst>
                    <a:ext uri="{FF2B5EF4-FFF2-40B4-BE49-F238E27FC236}">
                      <a16:creationId xmlns:a16="http://schemas.microsoft.com/office/drawing/2014/main" id="{09753701-CD13-3FA5-0425-CEEF47163A92}"/>
                    </a:ext>
                  </a:extLst>
                </p:cNvPr>
                <p:cNvGrpSpPr/>
                <p:nvPr/>
              </p:nvGrpSpPr>
              <p:grpSpPr>
                <a:xfrm>
                  <a:off x="8806339" y="28712504"/>
                  <a:ext cx="8070879" cy="6159825"/>
                  <a:chOff x="2679296" y="-6096"/>
                  <a:chExt cx="4647721" cy="3942818"/>
                </a:xfrm>
              </p:grpSpPr>
              <p:grpSp>
                <p:nvGrpSpPr>
                  <p:cNvPr id="1844" name="Groupe 1843">
                    <a:extLst>
                      <a:ext uri="{FF2B5EF4-FFF2-40B4-BE49-F238E27FC236}">
                        <a16:creationId xmlns:a16="http://schemas.microsoft.com/office/drawing/2014/main" id="{1792C3D7-631F-8272-8F7F-674184547B54}"/>
                      </a:ext>
                    </a:extLst>
                  </p:cNvPr>
                  <p:cNvGrpSpPr/>
                  <p:nvPr/>
                </p:nvGrpSpPr>
                <p:grpSpPr>
                  <a:xfrm>
                    <a:off x="2679296" y="-6096"/>
                    <a:ext cx="4647721" cy="3942818"/>
                    <a:chOff x="-172933" y="-24384"/>
                    <a:chExt cx="4647721" cy="3942818"/>
                  </a:xfrm>
                </p:grpSpPr>
                <p:grpSp>
                  <p:nvGrpSpPr>
                    <p:cNvPr id="1846" name="Groupe 1845">
                      <a:extLst>
                        <a:ext uri="{FF2B5EF4-FFF2-40B4-BE49-F238E27FC236}">
                          <a16:creationId xmlns:a16="http://schemas.microsoft.com/office/drawing/2014/main" id="{F8EEAB56-45B2-F759-F5D7-A07BEB5B79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834" y="138434"/>
                      <a:ext cx="4390553" cy="3780000"/>
                      <a:chOff x="1" y="0"/>
                      <a:chExt cx="4390553" cy="3780000"/>
                    </a:xfrm>
                  </p:grpSpPr>
                  <p:grpSp>
                    <p:nvGrpSpPr>
                      <p:cNvPr id="1855" name="Groupe 1854">
                        <a:extLst>
                          <a:ext uri="{FF2B5EF4-FFF2-40B4-BE49-F238E27FC236}">
                            <a16:creationId xmlns:a16="http://schemas.microsoft.com/office/drawing/2014/main" id="{1A906919-4CE8-4F9C-B925-B2AA7E43AC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14524" y="0"/>
                        <a:ext cx="1476030" cy="3768288"/>
                        <a:chOff x="2937800" y="0"/>
                        <a:chExt cx="1476030" cy="3768288"/>
                      </a:xfrm>
                    </p:grpSpPr>
                    <p:pic>
                      <p:nvPicPr>
                        <p:cNvPr id="1863" name="Image 1862">
                          <a:extLst>
                            <a:ext uri="{FF2B5EF4-FFF2-40B4-BE49-F238E27FC236}">
                              <a16:creationId xmlns:a16="http://schemas.microsoft.com/office/drawing/2014/main" id="{F0194D76-0388-5AFD-2EC1-6CEF068BF37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2937800" y="0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864" name="Image 1863">
                          <a:extLst>
                            <a:ext uri="{FF2B5EF4-FFF2-40B4-BE49-F238E27FC236}">
                              <a16:creationId xmlns:a16="http://schemas.microsoft.com/office/drawing/2014/main" id="{529911A0-BABD-4AA7-0965-BADE3F20362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2942413" y="1260000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865" name="Image 1864">
                          <a:extLst>
                            <a:ext uri="{FF2B5EF4-FFF2-40B4-BE49-F238E27FC236}">
                              <a16:creationId xmlns:a16="http://schemas.microsoft.com/office/drawing/2014/main" id="{D8BF92DF-0C37-A35F-FE62-637A352A981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2947237" y="2508288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1856" name="Groupe 1855">
                        <a:extLst>
                          <a:ext uri="{FF2B5EF4-FFF2-40B4-BE49-F238E27FC236}">
                            <a16:creationId xmlns:a16="http://schemas.microsoft.com/office/drawing/2014/main" id="{399B0E77-DD39-7EBE-E82E-04047379AD2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" y="0"/>
                        <a:ext cx="2933186" cy="3780000"/>
                        <a:chOff x="1" y="0"/>
                        <a:chExt cx="2933186" cy="3780000"/>
                      </a:xfrm>
                    </p:grpSpPr>
                    <p:pic>
                      <p:nvPicPr>
                        <p:cNvPr id="1857" name="Image 1856">
                          <a:extLst>
                            <a:ext uri="{FF2B5EF4-FFF2-40B4-BE49-F238E27FC236}">
                              <a16:creationId xmlns:a16="http://schemas.microsoft.com/office/drawing/2014/main" id="{A4433757-9000-3CD2-C6C7-97F8912B6C2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1" y="0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858" name="Image 1857">
                          <a:extLst>
                            <a:ext uri="{FF2B5EF4-FFF2-40B4-BE49-F238E27FC236}">
                              <a16:creationId xmlns:a16="http://schemas.microsoft.com/office/drawing/2014/main" id="{45F4F39F-3949-1E2D-D1C2-ABFDF42DB97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1466594" y="0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859" name="Image 1858">
                          <a:extLst>
                            <a:ext uri="{FF2B5EF4-FFF2-40B4-BE49-F238E27FC236}">
                              <a16:creationId xmlns:a16="http://schemas.microsoft.com/office/drawing/2014/main" id="{8A5AC01D-8B75-DDE5-BBB5-EDEA282F53E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1" y="1260000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860" name="Image 1859">
                          <a:extLst>
                            <a:ext uri="{FF2B5EF4-FFF2-40B4-BE49-F238E27FC236}">
                              <a16:creationId xmlns:a16="http://schemas.microsoft.com/office/drawing/2014/main" id="{64AD9388-8E71-D518-A642-A73B32F3A23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1461981" y="1260000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861" name="Image 1860">
                          <a:extLst>
                            <a:ext uri="{FF2B5EF4-FFF2-40B4-BE49-F238E27FC236}">
                              <a16:creationId xmlns:a16="http://schemas.microsoft.com/office/drawing/2014/main" id="{84A3AA5C-0B8F-445C-0E66-9D34E84E014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1" y="2520000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862" name="Image 1861">
                          <a:extLst>
                            <a:ext uri="{FF2B5EF4-FFF2-40B4-BE49-F238E27FC236}">
                              <a16:creationId xmlns:a16="http://schemas.microsoft.com/office/drawing/2014/main" id="{A47BFD0D-8200-9C0A-3A4E-A58226C84F8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6860"/>
                        <a:stretch/>
                      </p:blipFill>
                      <p:spPr>
                        <a:xfrm>
                          <a:off x="1461981" y="2520000"/>
                          <a:ext cx="1466593" cy="1260000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  <p:grpSp>
                  <p:nvGrpSpPr>
                    <p:cNvPr id="1847" name="Groupe 1846">
                      <a:extLst>
                        <a:ext uri="{FF2B5EF4-FFF2-40B4-BE49-F238E27FC236}">
                          <a16:creationId xmlns:a16="http://schemas.microsoft.com/office/drawing/2014/main" id="{C849FB05-7C44-2A7C-1D68-10C5156FEA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72933" y="636683"/>
                      <a:ext cx="297111" cy="2724957"/>
                      <a:chOff x="-172933" y="545243"/>
                      <a:chExt cx="297111" cy="2724957"/>
                    </a:xfrm>
                  </p:grpSpPr>
                  <p:sp>
                    <p:nvSpPr>
                      <p:cNvPr id="1852" name="ZoneTexte 1851">
                        <a:extLst>
                          <a:ext uri="{FF2B5EF4-FFF2-40B4-BE49-F238E27FC236}">
                            <a16:creationId xmlns:a16="http://schemas.microsoft.com/office/drawing/2014/main" id="{1E0EF07A-1491-E2A2-9C2B-1FF87C0BA14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40869" y="545243"/>
                        <a:ext cx="263348" cy="2110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0h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53" name="ZoneTexte 1852">
                        <a:extLst>
                          <a:ext uri="{FF2B5EF4-FFF2-40B4-BE49-F238E27FC236}">
                            <a16:creationId xmlns:a16="http://schemas.microsoft.com/office/drawing/2014/main" id="{2400962C-567F-DBEC-6670-DF5B120A7C2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40883" y="1805243"/>
                        <a:ext cx="263348" cy="2110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4h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54" name="ZoneTexte 1853">
                        <a:extLst>
                          <a:ext uri="{FF2B5EF4-FFF2-40B4-BE49-F238E27FC236}">
                            <a16:creationId xmlns:a16="http://schemas.microsoft.com/office/drawing/2014/main" id="{B4EA65A5-FD81-FF98-CD5F-1D86D51836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72933" y="3059113"/>
                        <a:ext cx="297111" cy="2110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16h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48" name="Groupe 1847">
                      <a:extLst>
                        <a:ext uri="{FF2B5EF4-FFF2-40B4-BE49-F238E27FC236}">
                          <a16:creationId xmlns:a16="http://schemas.microsoft.com/office/drawing/2014/main" id="{FCC448AE-0EBA-F27F-924B-7FC92059BB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220" y="-24384"/>
                      <a:ext cx="4399568" cy="212266"/>
                      <a:chOff x="75220" y="-24384"/>
                      <a:chExt cx="4399568" cy="212266"/>
                    </a:xfrm>
                  </p:grpSpPr>
                  <p:sp>
                    <p:nvSpPr>
                      <p:cNvPr id="1849" name="ZoneTexte 1848">
                        <a:extLst>
                          <a:ext uri="{FF2B5EF4-FFF2-40B4-BE49-F238E27FC236}">
                            <a16:creationId xmlns:a16="http://schemas.microsoft.com/office/drawing/2014/main" id="{5C99FF98-CD2C-9277-AF91-9D17498E992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220" y="-24384"/>
                        <a:ext cx="1475819" cy="2110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Mock</a:t>
                        </a:r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 VS CT103a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50" name="ZoneTexte 1849">
                        <a:extLst>
                          <a:ext uri="{FF2B5EF4-FFF2-40B4-BE49-F238E27FC236}">
                            <a16:creationId xmlns:a16="http://schemas.microsoft.com/office/drawing/2014/main" id="{D5ECE6BD-B57D-BE83-1ABC-9A21A8E74B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51039" y="-24384"/>
                        <a:ext cx="1475819" cy="2110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Mock</a:t>
                        </a:r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 VS </a:t>
                        </a:r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51" name="ZoneTexte 1850">
                        <a:extLst>
                          <a:ext uri="{FF2B5EF4-FFF2-40B4-BE49-F238E27FC236}">
                            <a16:creationId xmlns:a16="http://schemas.microsoft.com/office/drawing/2014/main" id="{CD5D4B01-1F00-3208-25A9-CB4ECA79EA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26858" y="-23205"/>
                        <a:ext cx="1447930" cy="2110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 VS </a:t>
                        </a:r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845" name="ZoneTexte 1844">
                    <a:extLst>
                      <a:ext uri="{FF2B5EF4-FFF2-40B4-BE49-F238E27FC236}">
                        <a16:creationId xmlns:a16="http://schemas.microsoft.com/office/drawing/2014/main" id="{D690AB44-41FA-F355-8C6E-5EE84635510A}"/>
                      </a:ext>
                    </a:extLst>
                  </p:cNvPr>
                  <p:cNvSpPr txBox="1"/>
                  <p:nvPr/>
                </p:nvSpPr>
                <p:spPr>
                  <a:xfrm>
                    <a:off x="2802929" y="8046"/>
                    <a:ext cx="233731" cy="1970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(k)</a:t>
                    </a:r>
                    <a:endParaRPr lang="fr-BE" sz="140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02" name="Groupe 1801">
                  <a:extLst>
                    <a:ext uri="{FF2B5EF4-FFF2-40B4-BE49-F238E27FC236}">
                      <a16:creationId xmlns:a16="http://schemas.microsoft.com/office/drawing/2014/main" id="{ACECD8D5-CA94-AD99-F582-2F26DE9A5719}"/>
                    </a:ext>
                  </a:extLst>
                </p:cNvPr>
                <p:cNvGrpSpPr/>
                <p:nvPr/>
              </p:nvGrpSpPr>
              <p:grpSpPr>
                <a:xfrm>
                  <a:off x="16780932" y="28659914"/>
                  <a:ext cx="2015954" cy="6241332"/>
                  <a:chOff x="27441888" y="23694505"/>
                  <a:chExt cx="2015954" cy="6241332"/>
                </a:xfrm>
              </p:grpSpPr>
              <p:grpSp>
                <p:nvGrpSpPr>
                  <p:cNvPr id="1804" name="Groupe 1803">
                    <a:extLst>
                      <a:ext uri="{FF2B5EF4-FFF2-40B4-BE49-F238E27FC236}">
                        <a16:creationId xmlns:a16="http://schemas.microsoft.com/office/drawing/2014/main" id="{BD4532AE-D032-52B8-BD49-D79BEEED193C}"/>
                      </a:ext>
                    </a:extLst>
                  </p:cNvPr>
                  <p:cNvGrpSpPr/>
                  <p:nvPr/>
                </p:nvGrpSpPr>
                <p:grpSpPr>
                  <a:xfrm>
                    <a:off x="27569492" y="23694505"/>
                    <a:ext cx="1781423" cy="2187917"/>
                    <a:chOff x="28003821" y="30844264"/>
                    <a:chExt cx="1123388" cy="1345231"/>
                  </a:xfrm>
                </p:grpSpPr>
                <p:grpSp>
                  <p:nvGrpSpPr>
                    <p:cNvPr id="1832" name="Groupe 1831">
                      <a:extLst>
                        <a:ext uri="{FF2B5EF4-FFF2-40B4-BE49-F238E27FC236}">
                          <a16:creationId xmlns:a16="http://schemas.microsoft.com/office/drawing/2014/main" id="{570DDC6E-7D71-9174-D644-49284219C8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884734" y="31320574"/>
                      <a:ext cx="242475" cy="417171"/>
                      <a:chOff x="4241306" y="4477770"/>
                      <a:chExt cx="242475" cy="417171"/>
                    </a:xfrm>
                  </p:grpSpPr>
                  <p:sp>
                    <p:nvSpPr>
                      <p:cNvPr id="1841" name="ZoneTexte 1840">
                        <a:extLst>
                          <a:ext uri="{FF2B5EF4-FFF2-40B4-BE49-F238E27FC236}">
                            <a16:creationId xmlns:a16="http://schemas.microsoft.com/office/drawing/2014/main" id="{C2886DC7-24C6-1B3D-F908-199A487022B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41306" y="4477770"/>
                        <a:ext cx="239779" cy="1703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90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42" name="ZoneTexte 1841">
                        <a:extLst>
                          <a:ext uri="{FF2B5EF4-FFF2-40B4-BE49-F238E27FC236}">
                            <a16:creationId xmlns:a16="http://schemas.microsoft.com/office/drawing/2014/main" id="{ECC4D97E-0DB1-E3A0-3ECF-185F596AE4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44002" y="4594071"/>
                        <a:ext cx="239779" cy="1703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60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43" name="ZoneTexte 1842">
                        <a:extLst>
                          <a:ext uri="{FF2B5EF4-FFF2-40B4-BE49-F238E27FC236}">
                            <a16:creationId xmlns:a16="http://schemas.microsoft.com/office/drawing/2014/main" id="{245BA4D2-E3FB-1E84-CAF9-FF1B324F70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41306" y="4724630"/>
                        <a:ext cx="235736" cy="1703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30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833" name="ZoneTexte 1832">
                      <a:extLst>
                        <a:ext uri="{FF2B5EF4-FFF2-40B4-BE49-F238E27FC236}">
                          <a16:creationId xmlns:a16="http://schemas.microsoft.com/office/drawing/2014/main" id="{7651FF92-A1E9-0F49-4C63-35AEB70653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73016" y="32019183"/>
                      <a:ext cx="246856" cy="1703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2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0h</a:t>
                      </a:r>
                      <a:endParaRPr lang="fr-BE" sz="12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834" name="Groupe 1833">
                      <a:extLst>
                        <a:ext uri="{FF2B5EF4-FFF2-40B4-BE49-F238E27FC236}">
                          <a16:creationId xmlns:a16="http://schemas.microsoft.com/office/drawing/2014/main" id="{E44CEA00-82EE-8AE5-C852-9C43D0FBF2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03821" y="30844264"/>
                      <a:ext cx="785859" cy="1260000"/>
                      <a:chOff x="28003821" y="30844264"/>
                      <a:chExt cx="785859" cy="1260000"/>
                    </a:xfrm>
                  </p:grpSpPr>
                  <p:pic>
                    <p:nvPicPr>
                      <p:cNvPr id="1837" name="Image 1836">
                        <a:extLst>
                          <a:ext uri="{FF2B5EF4-FFF2-40B4-BE49-F238E27FC236}">
                            <a16:creationId xmlns:a16="http://schemas.microsoft.com/office/drawing/2014/main" id="{93A4F2E9-2891-8809-F90C-0EDB83A2110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rcRect l="7613" r="74469"/>
                      <a:stretch/>
                    </p:blipFill>
                    <p:spPr>
                      <a:xfrm>
                        <a:off x="28003821" y="30844264"/>
                        <a:ext cx="785859" cy="126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838" name="Groupe 1837">
                        <a:extLst>
                          <a:ext uri="{FF2B5EF4-FFF2-40B4-BE49-F238E27FC236}">
                            <a16:creationId xmlns:a16="http://schemas.microsoft.com/office/drawing/2014/main" id="{427102D8-7C72-C8A4-A079-7DDEE96969F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100559" y="30964234"/>
                        <a:ext cx="588532" cy="1097027"/>
                        <a:chOff x="3313621" y="4121430"/>
                        <a:chExt cx="588532" cy="1097027"/>
                      </a:xfrm>
                    </p:grpSpPr>
                    <p:sp>
                      <p:nvSpPr>
                        <p:cNvPr id="1839" name="ZoneTexte 1838">
                          <a:extLst>
                            <a:ext uri="{FF2B5EF4-FFF2-40B4-BE49-F238E27FC236}">
                              <a16:creationId xmlns:a16="http://schemas.microsoft.com/office/drawing/2014/main" id="{71C24D8F-BE24-B3E4-5EBB-CF1D3D3DB7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313621" y="4121430"/>
                          <a:ext cx="588532" cy="1703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200" dirty="0" err="1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NanoCAR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40" name="ZoneTexte 1839">
                          <a:extLst>
                            <a:ext uri="{FF2B5EF4-FFF2-40B4-BE49-F238E27FC236}">
                              <a16:creationId xmlns:a16="http://schemas.microsoft.com/office/drawing/2014/main" id="{E1D6C488-118B-ADF2-7F89-809CF87C5F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376815" y="5048145"/>
                          <a:ext cx="454085" cy="1703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CT103a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835" name="ZoneTexte 1834">
                      <a:extLst>
                        <a:ext uri="{FF2B5EF4-FFF2-40B4-BE49-F238E27FC236}">
                          <a16:creationId xmlns:a16="http://schemas.microsoft.com/office/drawing/2014/main" id="{F0424EF1-E98C-F790-FD49-02E098DE66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683694" y="31070763"/>
                      <a:ext cx="417694" cy="1703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2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Count</a:t>
                      </a:r>
                      <a:endParaRPr lang="fr-BE" sz="12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1836" name="Image 1835">
                      <a:extLst>
                        <a:ext uri="{FF2B5EF4-FFF2-40B4-BE49-F238E27FC236}">
                          <a16:creationId xmlns:a16="http://schemas.microsoft.com/office/drawing/2014/main" id="{066C1E51-891C-8FDC-37CD-077EBB9C9A4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7"/>
                    <a:srcRect l="28975" t="36702" r="68130" b="28619"/>
                    <a:stretch/>
                  </p:blipFill>
                  <p:spPr>
                    <a:xfrm>
                      <a:off x="28789790" y="31308832"/>
                      <a:ext cx="127000" cy="43695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805" name="Groupe 1804">
                    <a:extLst>
                      <a:ext uri="{FF2B5EF4-FFF2-40B4-BE49-F238E27FC236}">
                        <a16:creationId xmlns:a16="http://schemas.microsoft.com/office/drawing/2014/main" id="{6D458D57-9C23-0112-9609-351C6F5B5E3B}"/>
                      </a:ext>
                    </a:extLst>
                  </p:cNvPr>
                  <p:cNvGrpSpPr/>
                  <p:nvPr/>
                </p:nvGrpSpPr>
                <p:grpSpPr>
                  <a:xfrm>
                    <a:off x="27566345" y="25706871"/>
                    <a:ext cx="1887327" cy="2187917"/>
                    <a:chOff x="29099964" y="30844264"/>
                    <a:chExt cx="1190172" cy="1345231"/>
                  </a:xfrm>
                </p:grpSpPr>
                <p:pic>
                  <p:nvPicPr>
                    <p:cNvPr id="1819" name="Image 1818">
                      <a:extLst>
                        <a:ext uri="{FF2B5EF4-FFF2-40B4-BE49-F238E27FC236}">
                          <a16:creationId xmlns:a16="http://schemas.microsoft.com/office/drawing/2014/main" id="{B09B6DFA-1A7A-F443-6634-2745F7B14C0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7"/>
                    <a:srcRect l="60866" t="36627" r="36222" b="25872"/>
                    <a:stretch/>
                  </p:blipFill>
                  <p:spPr>
                    <a:xfrm>
                      <a:off x="29887068" y="31308832"/>
                      <a:ext cx="127710" cy="47251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20" name="ZoneTexte 1819">
                      <a:extLst>
                        <a:ext uri="{FF2B5EF4-FFF2-40B4-BE49-F238E27FC236}">
                          <a16:creationId xmlns:a16="http://schemas.microsoft.com/office/drawing/2014/main" id="{E81876D6-F85B-9AAE-F705-C93A772DCA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76645" y="32019183"/>
                      <a:ext cx="245845" cy="1703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2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4h</a:t>
                      </a:r>
                      <a:endParaRPr lang="fr-BE" sz="12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21" name="ZoneTexte 1820">
                      <a:extLst>
                        <a:ext uri="{FF2B5EF4-FFF2-40B4-BE49-F238E27FC236}">
                          <a16:creationId xmlns:a16="http://schemas.microsoft.com/office/drawing/2014/main" id="{7C7438C9-B5AB-34EA-B7D4-CF224ED4E7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85468" y="31080469"/>
                      <a:ext cx="417694" cy="1703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2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Count</a:t>
                      </a:r>
                      <a:endParaRPr lang="fr-BE" sz="12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822" name="Groupe 1821">
                      <a:extLst>
                        <a:ext uri="{FF2B5EF4-FFF2-40B4-BE49-F238E27FC236}">
                          <a16:creationId xmlns:a16="http://schemas.microsoft.com/office/drawing/2014/main" id="{E63F27DF-69A0-5666-9DBF-723F20A84E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953312" y="31209878"/>
                      <a:ext cx="336824" cy="554900"/>
                      <a:chOff x="5599444" y="4367074"/>
                      <a:chExt cx="336824" cy="554900"/>
                    </a:xfrm>
                  </p:grpSpPr>
                  <p:sp>
                    <p:nvSpPr>
                      <p:cNvPr id="1828" name="ZoneTexte 1827">
                        <a:extLst>
                          <a:ext uri="{FF2B5EF4-FFF2-40B4-BE49-F238E27FC236}">
                            <a16:creationId xmlns:a16="http://schemas.microsoft.com/office/drawing/2014/main" id="{41680A8D-4859-3EED-D6BC-091BCFF5E5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20781" y="4751662"/>
                        <a:ext cx="300432" cy="170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300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29" name="ZoneTexte 1828">
                        <a:extLst>
                          <a:ext uri="{FF2B5EF4-FFF2-40B4-BE49-F238E27FC236}">
                            <a16:creationId xmlns:a16="http://schemas.microsoft.com/office/drawing/2014/main" id="{01E78F2B-16E4-CBD4-ACFB-0C161CE80E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20781" y="4623399"/>
                        <a:ext cx="304475" cy="170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600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30" name="ZoneTexte 1829">
                        <a:extLst>
                          <a:ext uri="{FF2B5EF4-FFF2-40B4-BE49-F238E27FC236}">
                            <a16:creationId xmlns:a16="http://schemas.microsoft.com/office/drawing/2014/main" id="{E0CF342D-7BF0-70A2-F534-D7A84B83A0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19934" y="4494020"/>
                        <a:ext cx="304475" cy="170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900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31" name="ZoneTexte 1830">
                        <a:extLst>
                          <a:ext uri="{FF2B5EF4-FFF2-40B4-BE49-F238E27FC236}">
                            <a16:creationId xmlns:a16="http://schemas.microsoft.com/office/drawing/2014/main" id="{7DB0ED64-5DB4-D210-8D28-D5D5E475D6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99444" y="4367074"/>
                        <a:ext cx="336824" cy="170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1200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23" name="Groupe 1822">
                      <a:extLst>
                        <a:ext uri="{FF2B5EF4-FFF2-40B4-BE49-F238E27FC236}">
                          <a16:creationId xmlns:a16="http://schemas.microsoft.com/office/drawing/2014/main" id="{5F6E8F5D-B9C4-3732-D715-2854D3EA40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099964" y="30844264"/>
                      <a:ext cx="865496" cy="1260000"/>
                      <a:chOff x="29099964" y="30844264"/>
                      <a:chExt cx="865496" cy="1260000"/>
                    </a:xfrm>
                  </p:grpSpPr>
                  <p:pic>
                    <p:nvPicPr>
                      <p:cNvPr id="1824" name="Image 1823">
                        <a:extLst>
                          <a:ext uri="{FF2B5EF4-FFF2-40B4-BE49-F238E27FC236}">
                            <a16:creationId xmlns:a16="http://schemas.microsoft.com/office/drawing/2014/main" id="{FE935AF3-0EF6-0238-E818-085FE5C0347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rcRect l="39323" r="40943"/>
                      <a:stretch/>
                    </p:blipFill>
                    <p:spPr>
                      <a:xfrm>
                        <a:off x="29099964" y="30844264"/>
                        <a:ext cx="865496" cy="12600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825" name="Groupe 1824">
                        <a:extLst>
                          <a:ext uri="{FF2B5EF4-FFF2-40B4-BE49-F238E27FC236}">
                            <a16:creationId xmlns:a16="http://schemas.microsoft.com/office/drawing/2014/main" id="{75BD8F99-0C8A-3723-4E09-FE872A8C04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203935" y="30958138"/>
                        <a:ext cx="588532" cy="1097027"/>
                        <a:chOff x="3313621" y="4121430"/>
                        <a:chExt cx="588532" cy="1097027"/>
                      </a:xfrm>
                    </p:grpSpPr>
                    <p:sp>
                      <p:nvSpPr>
                        <p:cNvPr id="1826" name="ZoneTexte 1825">
                          <a:extLst>
                            <a:ext uri="{FF2B5EF4-FFF2-40B4-BE49-F238E27FC236}">
                              <a16:creationId xmlns:a16="http://schemas.microsoft.com/office/drawing/2014/main" id="{64497DBF-738D-858C-976B-55B475BEB26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313621" y="4121430"/>
                          <a:ext cx="588532" cy="1703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200" dirty="0" err="1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NanoCAR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27" name="ZoneTexte 1826">
                          <a:extLst>
                            <a:ext uri="{FF2B5EF4-FFF2-40B4-BE49-F238E27FC236}">
                              <a16:creationId xmlns:a16="http://schemas.microsoft.com/office/drawing/2014/main" id="{B632CDE0-BE2A-71F2-2EC1-DE5510843A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376815" y="5048145"/>
                          <a:ext cx="454085" cy="1703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CT103a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806" name="Groupe 1805">
                    <a:extLst>
                      <a:ext uri="{FF2B5EF4-FFF2-40B4-BE49-F238E27FC236}">
                        <a16:creationId xmlns:a16="http://schemas.microsoft.com/office/drawing/2014/main" id="{E9744678-D12A-984B-A4DB-E0C4852A6C57}"/>
                      </a:ext>
                    </a:extLst>
                  </p:cNvPr>
                  <p:cNvGrpSpPr/>
                  <p:nvPr/>
                </p:nvGrpSpPr>
                <p:grpSpPr>
                  <a:xfrm>
                    <a:off x="27546945" y="27810557"/>
                    <a:ext cx="1910897" cy="2125280"/>
                    <a:chOff x="28067804" y="30805458"/>
                    <a:chExt cx="1205036" cy="1306719"/>
                  </a:xfrm>
                </p:grpSpPr>
                <p:grpSp>
                  <p:nvGrpSpPr>
                    <p:cNvPr id="1808" name="Groupe 1807">
                      <a:extLst>
                        <a:ext uri="{FF2B5EF4-FFF2-40B4-BE49-F238E27FC236}">
                          <a16:creationId xmlns:a16="http://schemas.microsoft.com/office/drawing/2014/main" id="{E8B425DE-C8AC-859D-324C-15AE805A57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67804" y="30805458"/>
                      <a:ext cx="1205036" cy="1306719"/>
                      <a:chOff x="30257035" y="30889023"/>
                      <a:chExt cx="1205036" cy="1306719"/>
                    </a:xfrm>
                  </p:grpSpPr>
                  <p:sp>
                    <p:nvSpPr>
                      <p:cNvPr id="1811" name="ZoneTexte 1810">
                        <a:extLst>
                          <a:ext uri="{FF2B5EF4-FFF2-40B4-BE49-F238E27FC236}">
                            <a16:creationId xmlns:a16="http://schemas.microsoft.com/office/drawing/2014/main" id="{2C5A3329-6A81-5000-82CF-B2E085E93EB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951127" y="31073432"/>
                        <a:ext cx="417694" cy="170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Count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812" name="Groupe 1811">
                        <a:extLst>
                          <a:ext uri="{FF2B5EF4-FFF2-40B4-BE49-F238E27FC236}">
                            <a16:creationId xmlns:a16="http://schemas.microsoft.com/office/drawing/2014/main" id="{904818E9-5954-5DF2-DB73-29A44A1BAD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116150" y="31207167"/>
                        <a:ext cx="345921" cy="521680"/>
                        <a:chOff x="7051842" y="4364363"/>
                        <a:chExt cx="345921" cy="521680"/>
                      </a:xfrm>
                    </p:grpSpPr>
                    <p:sp>
                      <p:nvSpPr>
                        <p:cNvPr id="1816" name="ZoneTexte 1815">
                          <a:extLst>
                            <a:ext uri="{FF2B5EF4-FFF2-40B4-BE49-F238E27FC236}">
                              <a16:creationId xmlns:a16="http://schemas.microsoft.com/office/drawing/2014/main" id="{57C0B920-AEA0-5340-9BCD-9E2A705A76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55653" y="4715732"/>
                          <a:ext cx="300431" cy="1703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500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17" name="ZoneTexte 1816">
                          <a:extLst>
                            <a:ext uri="{FF2B5EF4-FFF2-40B4-BE49-F238E27FC236}">
                              <a16:creationId xmlns:a16="http://schemas.microsoft.com/office/drawing/2014/main" id="{3A709434-98B5-7AE1-50DD-98CB093AE3B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51842" y="4546964"/>
                          <a:ext cx="345921" cy="1703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18" name="ZoneTexte 1817">
                          <a:extLst>
                            <a:ext uri="{FF2B5EF4-FFF2-40B4-BE49-F238E27FC236}">
                              <a16:creationId xmlns:a16="http://schemas.microsoft.com/office/drawing/2014/main" id="{9F41963B-3837-F086-5BB3-3EBE0A4219A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51843" y="4364363"/>
                          <a:ext cx="335813" cy="17031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1500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813" name="ZoneTexte 1812">
                        <a:extLst>
                          <a:ext uri="{FF2B5EF4-FFF2-40B4-BE49-F238E27FC236}">
                            <a16:creationId xmlns:a16="http://schemas.microsoft.com/office/drawing/2014/main" id="{BBB0B9AB-765E-87C2-0063-ABE8FC91EB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515839" y="32025430"/>
                        <a:ext cx="276171" cy="1703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16h</a:t>
                        </a:r>
                        <a:endParaRPr lang="fr-BE" sz="12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pic>
                    <p:nvPicPr>
                      <p:cNvPr id="1814" name="Image 1813">
                        <a:extLst>
                          <a:ext uri="{FF2B5EF4-FFF2-40B4-BE49-F238E27FC236}">
                            <a16:creationId xmlns:a16="http://schemas.microsoft.com/office/drawing/2014/main" id="{A37CC9C7-8B03-55A2-12E5-C18DB7ADEF7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527" r="24712"/>
                      <a:stretch/>
                    </p:blipFill>
                    <p:spPr>
                      <a:xfrm>
                        <a:off x="30257035" y="30889023"/>
                        <a:ext cx="865496" cy="122244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15" name="Image 1814">
                        <a:extLst>
                          <a:ext uri="{FF2B5EF4-FFF2-40B4-BE49-F238E27FC236}">
                            <a16:creationId xmlns:a16="http://schemas.microsoft.com/office/drawing/2014/main" id="{1540223E-2741-FE52-06B0-CA45B4BF08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631" t="34342" r="11014" b="29914"/>
                      <a:stretch/>
                    </p:blipFill>
                    <p:spPr>
                      <a:xfrm>
                        <a:off x="31070709" y="31306816"/>
                        <a:ext cx="98651" cy="436957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809" name="ZoneTexte 1808">
                      <a:extLst>
                        <a:ext uri="{FF2B5EF4-FFF2-40B4-BE49-F238E27FC236}">
                          <a16:creationId xmlns:a16="http://schemas.microsoft.com/office/drawing/2014/main" id="{A34A36F7-4689-640A-9EEA-2575922E8E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166955" y="30888454"/>
                      <a:ext cx="588531" cy="1703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200" dirty="0" err="1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NanoCAR</a:t>
                      </a:r>
                      <a:endParaRPr lang="fr-BE" sz="12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10" name="ZoneTexte 1809">
                      <a:extLst>
                        <a:ext uri="{FF2B5EF4-FFF2-40B4-BE49-F238E27FC236}">
                          <a16:creationId xmlns:a16="http://schemas.microsoft.com/office/drawing/2014/main" id="{C0695B99-8BB6-9BD7-2243-9DDB08D794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30148" y="31815169"/>
                      <a:ext cx="454085" cy="1703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2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CT103a</a:t>
                      </a:r>
                      <a:endParaRPr lang="fr-BE" sz="12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07" name="ZoneTexte 1806">
                    <a:extLst>
                      <a:ext uri="{FF2B5EF4-FFF2-40B4-BE49-F238E27FC236}">
                        <a16:creationId xmlns:a16="http://schemas.microsoft.com/office/drawing/2014/main" id="{F88C0BA4-5591-CC1A-8CC2-8E81A1AB7886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888" y="23758625"/>
                    <a:ext cx="32412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(l)</a:t>
                    </a:r>
                    <a:endParaRPr lang="fr-BE" sz="120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03" name="Rectangle 1802">
                  <a:extLst>
                    <a:ext uri="{FF2B5EF4-FFF2-40B4-BE49-F238E27FC236}">
                      <a16:creationId xmlns:a16="http://schemas.microsoft.com/office/drawing/2014/main" id="{970B7F62-1F0B-CFED-40A3-CC881957F4CF}"/>
                    </a:ext>
                  </a:extLst>
                </p:cNvPr>
                <p:cNvSpPr/>
                <p:nvPr/>
              </p:nvSpPr>
              <p:spPr>
                <a:xfrm>
                  <a:off x="8862286" y="28692669"/>
                  <a:ext cx="9998329" cy="6300000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  <p:cxnSp>
            <p:nvCxnSpPr>
              <p:cNvPr id="1034" name="Connecteur droit 1033">
                <a:extLst>
                  <a:ext uri="{FF2B5EF4-FFF2-40B4-BE49-F238E27FC236}">
                    <a16:creationId xmlns:a16="http://schemas.microsoft.com/office/drawing/2014/main" id="{2CC796E9-CCBC-BC3E-36E8-4F6500B89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15" y="26076029"/>
                <a:ext cx="18360000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5" name="Groupe 1034">
                <a:extLst>
                  <a:ext uri="{FF2B5EF4-FFF2-40B4-BE49-F238E27FC236}">
                    <a16:creationId xmlns:a16="http://schemas.microsoft.com/office/drawing/2014/main" id="{55344619-E4D7-DD8C-4015-A38CFD83E605}"/>
                  </a:ext>
                </a:extLst>
              </p:cNvPr>
              <p:cNvGrpSpPr/>
              <p:nvPr/>
            </p:nvGrpSpPr>
            <p:grpSpPr>
              <a:xfrm>
                <a:off x="1278254" y="25286645"/>
                <a:ext cx="3935005" cy="657896"/>
                <a:chOff x="833765" y="24683508"/>
                <a:chExt cx="3935005" cy="657896"/>
              </a:xfrm>
            </p:grpSpPr>
            <p:grpSp>
              <p:nvGrpSpPr>
                <p:cNvPr id="1788" name="Groupe 1787">
                  <a:extLst>
                    <a:ext uri="{FF2B5EF4-FFF2-40B4-BE49-F238E27FC236}">
                      <a16:creationId xmlns:a16="http://schemas.microsoft.com/office/drawing/2014/main" id="{75D41A2E-A226-A21E-85D8-BF6A3D21D989}"/>
                    </a:ext>
                  </a:extLst>
                </p:cNvPr>
                <p:cNvGrpSpPr/>
                <p:nvPr/>
              </p:nvGrpSpPr>
              <p:grpSpPr>
                <a:xfrm>
                  <a:off x="2693925" y="24961834"/>
                  <a:ext cx="2054355" cy="366503"/>
                  <a:chOff x="4982441" y="4328458"/>
                  <a:chExt cx="1377457" cy="290828"/>
                </a:xfrm>
              </p:grpSpPr>
              <p:pic>
                <p:nvPicPr>
                  <p:cNvPr id="1799" name="Image 1798">
                    <a:extLst>
                      <a:ext uri="{FF2B5EF4-FFF2-40B4-BE49-F238E27FC236}">
                        <a16:creationId xmlns:a16="http://schemas.microsoft.com/office/drawing/2014/main" id="{1810742D-2D65-7018-9B99-2C62A20DB8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rcRect l="71890" t="39026" r="22511" b="52569"/>
                  <a:stretch/>
                </p:blipFill>
                <p:spPr>
                  <a:xfrm>
                    <a:off x="4982441" y="4328458"/>
                    <a:ext cx="311875" cy="268358"/>
                  </a:xfrm>
                  <a:prstGeom prst="rect">
                    <a:avLst/>
                  </a:prstGeom>
                </p:spPr>
              </p:pic>
              <p:sp>
                <p:nvSpPr>
                  <p:cNvPr id="1800" name="ZoneTexte 1799">
                    <a:extLst>
                      <a:ext uri="{FF2B5EF4-FFF2-40B4-BE49-F238E27FC236}">
                        <a16:creationId xmlns:a16="http://schemas.microsoft.com/office/drawing/2014/main" id="{6D47F89E-95C3-4640-0733-320093C92885}"/>
                      </a:ext>
                    </a:extLst>
                  </p:cNvPr>
                  <p:cNvSpPr txBox="1"/>
                  <p:nvPr/>
                </p:nvSpPr>
                <p:spPr>
                  <a:xfrm>
                    <a:off x="5257990" y="4375058"/>
                    <a:ext cx="1101908" cy="244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Rechallenging</a:t>
                    </a:r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3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89" name="Rectangle 1788">
                  <a:extLst>
                    <a:ext uri="{FF2B5EF4-FFF2-40B4-BE49-F238E27FC236}">
                      <a16:creationId xmlns:a16="http://schemas.microsoft.com/office/drawing/2014/main" id="{236E8D6F-2A19-E876-61F7-FA5F2A739EEB}"/>
                    </a:ext>
                  </a:extLst>
                </p:cNvPr>
                <p:cNvSpPr/>
                <p:nvPr/>
              </p:nvSpPr>
              <p:spPr>
                <a:xfrm>
                  <a:off x="871865" y="24689956"/>
                  <a:ext cx="3896905" cy="6463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sz="1400" dirty="0">
                    <a:latin typeface="Montserrat" panose="00000500000000000000" pitchFamily="2" charset="0"/>
                  </a:endParaRPr>
                </a:p>
              </p:txBody>
            </p:sp>
            <p:grpSp>
              <p:nvGrpSpPr>
                <p:cNvPr id="1790" name="Groupe 1789">
                  <a:extLst>
                    <a:ext uri="{FF2B5EF4-FFF2-40B4-BE49-F238E27FC236}">
                      <a16:creationId xmlns:a16="http://schemas.microsoft.com/office/drawing/2014/main" id="{13DE517B-42D5-0B39-D1A4-D46FC4EDC7C1}"/>
                    </a:ext>
                  </a:extLst>
                </p:cNvPr>
                <p:cNvGrpSpPr/>
                <p:nvPr/>
              </p:nvGrpSpPr>
              <p:grpSpPr>
                <a:xfrm>
                  <a:off x="2726586" y="24683508"/>
                  <a:ext cx="1992557" cy="319778"/>
                  <a:chOff x="2421132" y="4364366"/>
                  <a:chExt cx="1336021" cy="253751"/>
                </a:xfrm>
              </p:grpSpPr>
              <p:sp>
                <p:nvSpPr>
                  <p:cNvPr id="1797" name="ZoneTexte 1796">
                    <a:extLst>
                      <a:ext uri="{FF2B5EF4-FFF2-40B4-BE49-F238E27FC236}">
                        <a16:creationId xmlns:a16="http://schemas.microsoft.com/office/drawing/2014/main" id="{9C1FF37E-F6ED-AFFE-2EEC-5D4EFCA4F61C}"/>
                      </a:ext>
                    </a:extLst>
                  </p:cNvPr>
                  <p:cNvSpPr txBox="1"/>
                  <p:nvPr/>
                </p:nvSpPr>
                <p:spPr>
                  <a:xfrm>
                    <a:off x="2679965" y="4373889"/>
                    <a:ext cx="1077188" cy="244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Rechallenging</a:t>
                    </a:r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1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798" name="Image 1797">
                    <a:extLst>
                      <a:ext uri="{FF2B5EF4-FFF2-40B4-BE49-F238E27FC236}">
                        <a16:creationId xmlns:a16="http://schemas.microsoft.com/office/drawing/2014/main" id="{432C7885-C642-2F55-6855-BE436F4B97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rcRect l="72179" t="24593" r="21879" b="67686"/>
                  <a:stretch/>
                </p:blipFill>
                <p:spPr>
                  <a:xfrm>
                    <a:off x="2421132" y="4364366"/>
                    <a:ext cx="330991" cy="24650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1" name="Groupe 1790">
                  <a:extLst>
                    <a:ext uri="{FF2B5EF4-FFF2-40B4-BE49-F238E27FC236}">
                      <a16:creationId xmlns:a16="http://schemas.microsoft.com/office/drawing/2014/main" id="{0D5FAE7F-A0E2-1208-A6F7-80D988F51DF0}"/>
                    </a:ext>
                  </a:extLst>
                </p:cNvPr>
                <p:cNvGrpSpPr/>
                <p:nvPr/>
              </p:nvGrpSpPr>
              <p:grpSpPr>
                <a:xfrm>
                  <a:off x="833765" y="24688510"/>
                  <a:ext cx="1910818" cy="307777"/>
                  <a:chOff x="1788378" y="4368335"/>
                  <a:chExt cx="1281215" cy="244228"/>
                </a:xfrm>
              </p:grpSpPr>
              <p:pic>
                <p:nvPicPr>
                  <p:cNvPr id="1795" name="Image 1794">
                    <a:extLst>
                      <a:ext uri="{FF2B5EF4-FFF2-40B4-BE49-F238E27FC236}">
                        <a16:creationId xmlns:a16="http://schemas.microsoft.com/office/drawing/2014/main" id="{48494F7F-DBDC-7ABB-5C05-FF9F8ACF34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rcRect l="72000" t="17080" r="22447" b="76015"/>
                  <a:stretch/>
                </p:blipFill>
                <p:spPr>
                  <a:xfrm>
                    <a:off x="1788378" y="4373240"/>
                    <a:ext cx="309295" cy="220461"/>
                  </a:xfrm>
                  <a:prstGeom prst="rect">
                    <a:avLst/>
                  </a:prstGeom>
                </p:spPr>
              </p:pic>
              <p:sp>
                <p:nvSpPr>
                  <p:cNvPr id="1796" name="ZoneTexte 1795">
                    <a:extLst>
                      <a:ext uri="{FF2B5EF4-FFF2-40B4-BE49-F238E27FC236}">
                        <a16:creationId xmlns:a16="http://schemas.microsoft.com/office/drawing/2014/main" id="{479FE35B-CB10-836A-8688-9F40B189D018}"/>
                      </a:ext>
                    </a:extLst>
                  </p:cNvPr>
                  <p:cNvSpPr txBox="1"/>
                  <p:nvPr/>
                </p:nvSpPr>
                <p:spPr>
                  <a:xfrm>
                    <a:off x="2056894" y="4368335"/>
                    <a:ext cx="1012699" cy="244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48h </a:t>
                    </a:r>
                    <a:r>
                      <a:rPr lang="fr-FR" sz="14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co-culture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92" name="Groupe 1791">
                  <a:extLst>
                    <a:ext uri="{FF2B5EF4-FFF2-40B4-BE49-F238E27FC236}">
                      <a16:creationId xmlns:a16="http://schemas.microsoft.com/office/drawing/2014/main" id="{279F156D-3C96-E9A1-68B3-3FC4AC63C881}"/>
                    </a:ext>
                  </a:extLst>
                </p:cNvPr>
                <p:cNvGrpSpPr/>
                <p:nvPr/>
              </p:nvGrpSpPr>
              <p:grpSpPr>
                <a:xfrm>
                  <a:off x="850414" y="24997904"/>
                  <a:ext cx="2031868" cy="343500"/>
                  <a:chOff x="3683491" y="4357080"/>
                  <a:chExt cx="1362379" cy="272575"/>
                </a:xfrm>
              </p:grpSpPr>
              <p:pic>
                <p:nvPicPr>
                  <p:cNvPr id="1793" name="Image 1792">
                    <a:extLst>
                      <a:ext uri="{FF2B5EF4-FFF2-40B4-BE49-F238E27FC236}">
                        <a16:creationId xmlns:a16="http://schemas.microsoft.com/office/drawing/2014/main" id="{5555FC65-A96D-80D9-04F6-2B6C5EAAF6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/>
                  <a:srcRect l="72190" t="32083" r="22199" b="59380"/>
                  <a:stretch/>
                </p:blipFill>
                <p:spPr>
                  <a:xfrm>
                    <a:off x="3683491" y="4357080"/>
                    <a:ext cx="312567" cy="272575"/>
                  </a:xfrm>
                  <a:prstGeom prst="rect">
                    <a:avLst/>
                  </a:prstGeom>
                </p:spPr>
              </p:pic>
              <p:sp>
                <p:nvSpPr>
                  <p:cNvPr id="1794" name="ZoneTexte 1793">
                    <a:extLst>
                      <a:ext uri="{FF2B5EF4-FFF2-40B4-BE49-F238E27FC236}">
                        <a16:creationId xmlns:a16="http://schemas.microsoft.com/office/drawing/2014/main" id="{59FFF684-A008-E73F-2794-3E95CF971145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887" y="4375058"/>
                    <a:ext cx="1102983" cy="2442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Rechallenging</a:t>
                    </a:r>
                    <a:r>
                      <a:rPr lang="fr-FR" sz="14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2</a:t>
                    </a:r>
                    <a:endParaRPr lang="fr-BE" sz="14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cxnSp>
            <p:nvCxnSpPr>
              <p:cNvPr id="1036" name="Connecteur droit 1035">
                <a:extLst>
                  <a:ext uri="{FF2B5EF4-FFF2-40B4-BE49-F238E27FC236}">
                    <a16:creationId xmlns:a16="http://schemas.microsoft.com/office/drawing/2014/main" id="{4F8E1B24-3CA0-4B25-6A07-37AD4F4BE464}"/>
                  </a:ext>
                </a:extLst>
              </p:cNvPr>
              <p:cNvCxnSpPr/>
              <p:nvPr/>
            </p:nvCxnSpPr>
            <p:spPr>
              <a:xfrm>
                <a:off x="14938023" y="35047905"/>
                <a:ext cx="14400000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7" name="Groupe 1036">
                <a:extLst>
                  <a:ext uri="{FF2B5EF4-FFF2-40B4-BE49-F238E27FC236}">
                    <a16:creationId xmlns:a16="http://schemas.microsoft.com/office/drawing/2014/main" id="{9C6896A3-F6CE-5E81-D0BC-6454F939D9F4}"/>
                  </a:ext>
                </a:extLst>
              </p:cNvPr>
              <p:cNvGrpSpPr/>
              <p:nvPr/>
            </p:nvGrpSpPr>
            <p:grpSpPr>
              <a:xfrm>
                <a:off x="3347289" y="10601917"/>
                <a:ext cx="3956343" cy="2791292"/>
                <a:chOff x="2123259" y="2718586"/>
                <a:chExt cx="2486739" cy="1708436"/>
              </a:xfrm>
            </p:grpSpPr>
            <p:pic>
              <p:nvPicPr>
                <p:cNvPr id="1765" name="Image 1764">
                  <a:extLst>
                    <a:ext uri="{FF2B5EF4-FFF2-40B4-BE49-F238E27FC236}">
                      <a16:creationId xmlns:a16="http://schemas.microsoft.com/office/drawing/2014/main" id="{94FE6B78-DD70-5FAD-C6E3-F2BCC44CF6B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0"/>
                <a:srcRect l="12355" t="8401" r="31523" b="13017"/>
                <a:stretch/>
              </p:blipFill>
              <p:spPr>
                <a:xfrm>
                  <a:off x="2701998" y="2945069"/>
                  <a:ext cx="1908000" cy="1356743"/>
                </a:xfrm>
                <a:prstGeom prst="rect">
                  <a:avLst/>
                </a:prstGeom>
              </p:spPr>
            </p:pic>
            <p:grpSp>
              <p:nvGrpSpPr>
                <p:cNvPr id="1766" name="Groupe 1765">
                  <a:extLst>
                    <a:ext uri="{FF2B5EF4-FFF2-40B4-BE49-F238E27FC236}">
                      <a16:creationId xmlns:a16="http://schemas.microsoft.com/office/drawing/2014/main" id="{5CBAE1C0-D72D-CF4C-BCDB-CC4BD821684E}"/>
                    </a:ext>
                  </a:extLst>
                </p:cNvPr>
                <p:cNvGrpSpPr/>
                <p:nvPr/>
              </p:nvGrpSpPr>
              <p:grpSpPr>
                <a:xfrm>
                  <a:off x="2123259" y="2718586"/>
                  <a:ext cx="2334756" cy="1708436"/>
                  <a:chOff x="2123259" y="2718586"/>
                  <a:chExt cx="2334756" cy="1708436"/>
                </a:xfrm>
              </p:grpSpPr>
              <p:grpSp>
                <p:nvGrpSpPr>
                  <p:cNvPr id="1767" name="Groupe 1766">
                    <a:extLst>
                      <a:ext uri="{FF2B5EF4-FFF2-40B4-BE49-F238E27FC236}">
                        <a16:creationId xmlns:a16="http://schemas.microsoft.com/office/drawing/2014/main" id="{AC081011-8B37-9320-962E-0AA7D639069E}"/>
                      </a:ext>
                    </a:extLst>
                  </p:cNvPr>
                  <p:cNvGrpSpPr/>
                  <p:nvPr/>
                </p:nvGrpSpPr>
                <p:grpSpPr>
                  <a:xfrm>
                    <a:off x="2123259" y="2873918"/>
                    <a:ext cx="2334756" cy="1553104"/>
                    <a:chOff x="2057219" y="2873918"/>
                    <a:chExt cx="2334756" cy="1553104"/>
                  </a:xfrm>
                </p:grpSpPr>
                <p:grpSp>
                  <p:nvGrpSpPr>
                    <p:cNvPr id="1775" name="Groupe 1774">
                      <a:extLst>
                        <a:ext uri="{FF2B5EF4-FFF2-40B4-BE49-F238E27FC236}">
                          <a16:creationId xmlns:a16="http://schemas.microsoft.com/office/drawing/2014/main" id="{4E898E01-8281-87BA-60AD-2B58FBC677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7219" y="2885034"/>
                      <a:ext cx="2334756" cy="1541988"/>
                      <a:chOff x="2134544" y="1664350"/>
                      <a:chExt cx="2334756" cy="1541988"/>
                    </a:xfrm>
                  </p:grpSpPr>
                  <p:sp>
                    <p:nvSpPr>
                      <p:cNvPr id="1779" name="ZoneTexte 1778">
                        <a:extLst>
                          <a:ext uri="{FF2B5EF4-FFF2-40B4-BE49-F238E27FC236}">
                            <a16:creationId xmlns:a16="http://schemas.microsoft.com/office/drawing/2014/main" id="{92A27D5B-418F-DD22-DDA3-A2300AC42A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15720" y="3017960"/>
                        <a:ext cx="507004" cy="188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80" name="ZoneTexte 1779">
                        <a:extLst>
                          <a:ext uri="{FF2B5EF4-FFF2-40B4-BE49-F238E27FC236}">
                            <a16:creationId xmlns:a16="http://schemas.microsoft.com/office/drawing/2014/main" id="{D9A62F35-8623-8D80-8DB8-2EF4C5C5631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04109" y="3015821"/>
                        <a:ext cx="665191" cy="188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81" name="ZoneTexte 1780">
                        <a:extLst>
                          <a:ext uri="{FF2B5EF4-FFF2-40B4-BE49-F238E27FC236}">
                            <a16:creationId xmlns:a16="http://schemas.microsoft.com/office/drawing/2014/main" id="{322AAD87-38ED-B861-9BE1-7EB38661EA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39002" y="2912953"/>
                        <a:ext cx="190630" cy="188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82" name="ZoneTexte 1781">
                        <a:extLst>
                          <a:ext uri="{FF2B5EF4-FFF2-40B4-BE49-F238E27FC236}">
                            <a16:creationId xmlns:a16="http://schemas.microsoft.com/office/drawing/2014/main" id="{26ECB919-C873-1649-2613-9B00129AD3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18736" y="2727827"/>
                        <a:ext cx="404233" cy="188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83" name="ZoneTexte 1782">
                        <a:extLst>
                          <a:ext uri="{FF2B5EF4-FFF2-40B4-BE49-F238E27FC236}">
                            <a16:creationId xmlns:a16="http://schemas.microsoft.com/office/drawing/2014/main" id="{AF3C06B6-8ED2-D5E2-F7A3-EFCB90C6C8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18086" y="2552515"/>
                        <a:ext cx="428414" cy="188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84" name="ZoneTexte 1783">
                        <a:extLst>
                          <a:ext uri="{FF2B5EF4-FFF2-40B4-BE49-F238E27FC236}">
                            <a16:creationId xmlns:a16="http://schemas.microsoft.com/office/drawing/2014/main" id="{8462311D-95B6-D88B-8B10-7A74A123301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18793" y="2373117"/>
                        <a:ext cx="427407" cy="188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3,000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85" name="ZoneTexte 1784">
                        <a:extLst>
                          <a:ext uri="{FF2B5EF4-FFF2-40B4-BE49-F238E27FC236}">
                            <a16:creationId xmlns:a16="http://schemas.microsoft.com/office/drawing/2014/main" id="{5265C530-10F3-1387-A3B8-60F7BF143B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18793" y="2190438"/>
                        <a:ext cx="438490" cy="188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4,000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86" name="ZoneTexte 1785">
                        <a:extLst>
                          <a:ext uri="{FF2B5EF4-FFF2-40B4-BE49-F238E27FC236}">
                            <a16:creationId xmlns:a16="http://schemas.microsoft.com/office/drawing/2014/main" id="{EA5513F3-7BDA-F5F2-6E72-9A10031E36B2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553209" y="2245685"/>
                        <a:ext cx="1356122" cy="1934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Quantification of </a:t>
                        </a:r>
                        <a:r>
                          <a:rPr lang="fr-FR" sz="14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CARs</a:t>
                        </a:r>
                        <a:endParaRPr lang="fr-BE" sz="14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787" name="ZoneTexte 1786">
                        <a:extLst>
                          <a:ext uri="{FF2B5EF4-FFF2-40B4-BE49-F238E27FC236}">
                            <a16:creationId xmlns:a16="http://schemas.microsoft.com/office/drawing/2014/main" id="{E5D6AE76-1F72-7CAD-52A9-6EC3A96439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61506" y="1708502"/>
                        <a:ext cx="522372" cy="1554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p=0.0686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776" name="ZoneTexte 1775">
                      <a:extLst>
                        <a:ext uri="{FF2B5EF4-FFF2-40B4-BE49-F238E27FC236}">
                          <a16:creationId xmlns:a16="http://schemas.microsoft.com/office/drawing/2014/main" id="{C8C1B263-F920-027B-50A1-A73EEFB44B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0918" y="3236492"/>
                      <a:ext cx="427407" cy="1883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5,000</a:t>
                      </a:r>
                      <a:endParaRPr lang="fr-BE" sz="14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7" name="ZoneTexte 1776">
                      <a:extLst>
                        <a:ext uri="{FF2B5EF4-FFF2-40B4-BE49-F238E27FC236}">
                          <a16:creationId xmlns:a16="http://schemas.microsoft.com/office/drawing/2014/main" id="{A818EF5B-396E-F506-5083-942AC30783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0918" y="3057633"/>
                      <a:ext cx="432445" cy="1883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6,000</a:t>
                      </a:r>
                      <a:endParaRPr lang="fr-BE" sz="14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8" name="ZoneTexte 1777">
                      <a:extLst>
                        <a:ext uri="{FF2B5EF4-FFF2-40B4-BE49-F238E27FC236}">
                          <a16:creationId xmlns:a16="http://schemas.microsoft.com/office/drawing/2014/main" id="{78175A30-701C-9CA2-AA43-E1C6924B16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39782" y="2873918"/>
                      <a:ext cx="430429" cy="18837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7,000</a:t>
                      </a:r>
                      <a:endParaRPr lang="fr-BE" sz="14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1768" name="Connecteur droit 1767">
                    <a:extLst>
                      <a:ext uri="{FF2B5EF4-FFF2-40B4-BE49-F238E27FC236}">
                        <a16:creationId xmlns:a16="http://schemas.microsoft.com/office/drawing/2014/main" id="{C2779F59-EF03-A671-0905-546F8B0550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20984" y="3071830"/>
                    <a:ext cx="365910" cy="89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9" name="Connecteur droit 1768">
                    <a:extLst>
                      <a:ext uri="{FF2B5EF4-FFF2-40B4-BE49-F238E27FC236}">
                        <a16:creationId xmlns:a16="http://schemas.microsoft.com/office/drawing/2014/main" id="{61A69ADA-F452-3ACA-D298-6426B26A8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67430" y="3071830"/>
                    <a:ext cx="365910" cy="89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70" name="ZoneTexte 1769">
                    <a:extLst>
                      <a:ext uri="{FF2B5EF4-FFF2-40B4-BE49-F238E27FC236}">
                        <a16:creationId xmlns:a16="http://schemas.microsoft.com/office/drawing/2014/main" id="{4572014D-99F3-6AB0-0E88-EC4EA71440D7}"/>
                      </a:ext>
                    </a:extLst>
                  </p:cNvPr>
                  <p:cNvSpPr txBox="1"/>
                  <p:nvPr/>
                </p:nvSpPr>
                <p:spPr>
                  <a:xfrm>
                    <a:off x="3900789" y="2928689"/>
                    <a:ext cx="519094" cy="1601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p=0.4727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771" name="Connecteur droit 1770">
                    <a:extLst>
                      <a:ext uri="{FF2B5EF4-FFF2-40B4-BE49-F238E27FC236}">
                        <a16:creationId xmlns:a16="http://schemas.microsoft.com/office/drawing/2014/main" id="{6CD5B77A-C275-7465-4CA4-5C260D010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20984" y="2942715"/>
                    <a:ext cx="946446" cy="931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2" name="Connecteur droit 1771">
                    <a:extLst>
                      <a:ext uri="{FF2B5EF4-FFF2-40B4-BE49-F238E27FC236}">
                        <a16:creationId xmlns:a16="http://schemas.microsoft.com/office/drawing/2014/main" id="{6B4CD772-0389-7B46-9246-54CDF8F43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386894" y="2835474"/>
                    <a:ext cx="946446" cy="931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73" name="ZoneTexte 1772">
                    <a:extLst>
                      <a:ext uri="{FF2B5EF4-FFF2-40B4-BE49-F238E27FC236}">
                        <a16:creationId xmlns:a16="http://schemas.microsoft.com/office/drawing/2014/main" id="{A17CCD45-7214-1447-CBE3-99A3F4BE4DB1}"/>
                      </a:ext>
                    </a:extLst>
                  </p:cNvPr>
                  <p:cNvSpPr txBox="1"/>
                  <p:nvPr/>
                </p:nvSpPr>
                <p:spPr>
                  <a:xfrm>
                    <a:off x="3025966" y="2834184"/>
                    <a:ext cx="941463" cy="1601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05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**</a:t>
                    </a:r>
                    <a:endParaRPr lang="fr-BE" sz="105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74" name="ZoneTexte 1773">
                    <a:extLst>
                      <a:ext uri="{FF2B5EF4-FFF2-40B4-BE49-F238E27FC236}">
                        <a16:creationId xmlns:a16="http://schemas.microsoft.com/office/drawing/2014/main" id="{00CC4286-02A0-FE1C-A04E-E94ADB322794}"/>
                      </a:ext>
                    </a:extLst>
                  </p:cNvPr>
                  <p:cNvSpPr txBox="1"/>
                  <p:nvPr/>
                </p:nvSpPr>
                <p:spPr>
                  <a:xfrm>
                    <a:off x="3387924" y="2718586"/>
                    <a:ext cx="941463" cy="1601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05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*</a:t>
                    </a:r>
                    <a:endParaRPr lang="fr-BE" sz="105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38" name="Groupe 1037">
                <a:extLst>
                  <a:ext uri="{FF2B5EF4-FFF2-40B4-BE49-F238E27FC236}">
                    <a16:creationId xmlns:a16="http://schemas.microsoft.com/office/drawing/2014/main" id="{382E6971-3B83-6512-FA3E-80C0584E2113}"/>
                  </a:ext>
                </a:extLst>
              </p:cNvPr>
              <p:cNvGrpSpPr/>
              <p:nvPr/>
            </p:nvGrpSpPr>
            <p:grpSpPr>
              <a:xfrm>
                <a:off x="871637" y="14764192"/>
                <a:ext cx="28348003" cy="4633033"/>
                <a:chOff x="871637" y="14196798"/>
                <a:chExt cx="28348003" cy="4633033"/>
              </a:xfrm>
            </p:grpSpPr>
            <p:sp>
              <p:nvSpPr>
                <p:cNvPr id="1625" name="ZoneTexte 1624">
                  <a:extLst>
                    <a:ext uri="{FF2B5EF4-FFF2-40B4-BE49-F238E27FC236}">
                      <a16:creationId xmlns:a16="http://schemas.microsoft.com/office/drawing/2014/main" id="{84EBA5AD-F704-E125-4FBB-C4FD6EA60A74}"/>
                    </a:ext>
                  </a:extLst>
                </p:cNvPr>
                <p:cNvSpPr txBox="1"/>
                <p:nvPr/>
              </p:nvSpPr>
              <p:spPr>
                <a:xfrm>
                  <a:off x="875701" y="14235495"/>
                  <a:ext cx="2834393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3000" b="1" dirty="0">
                      <a:latin typeface="Montserrat" panose="00000500000000000000" pitchFamily="2" charset="0"/>
                    </a:rPr>
                    <a:t>     In vitro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efficacy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of CT103a and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NanoCAR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in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killing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BCMA-positive MM cell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lines</a:t>
                  </a:r>
                  <a:endParaRPr lang="fr-FR" sz="3000" b="1" dirty="0">
                    <a:latin typeface="Montserrat" panose="00000500000000000000" pitchFamily="2" charset="0"/>
                  </a:endParaRPr>
                </a:p>
                <a:p>
                  <a:pPr algn="just"/>
                  <a:endParaRPr lang="fr-FR" sz="3000" b="1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626" name="Ellipse 1625">
                  <a:extLst>
                    <a:ext uri="{FF2B5EF4-FFF2-40B4-BE49-F238E27FC236}">
                      <a16:creationId xmlns:a16="http://schemas.microsoft.com/office/drawing/2014/main" id="{E5D48A3A-B1F6-4590-AD7E-98E5AD7743EC}"/>
                    </a:ext>
                  </a:extLst>
                </p:cNvPr>
                <p:cNvSpPr/>
                <p:nvPr/>
              </p:nvSpPr>
              <p:spPr>
                <a:xfrm>
                  <a:off x="871637" y="14196798"/>
                  <a:ext cx="539173" cy="5400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chemeClr val="tx2"/>
                      </a:solidFill>
                    </a:rPr>
                    <a:t>II</a:t>
                  </a:r>
                  <a:endParaRPr lang="fr-BE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27" name="ZoneTexte 1626">
                  <a:extLst>
                    <a:ext uri="{FF2B5EF4-FFF2-40B4-BE49-F238E27FC236}">
                      <a16:creationId xmlns:a16="http://schemas.microsoft.com/office/drawing/2014/main" id="{0C48777B-E0A5-F4C0-9E04-B01064F26776}"/>
                    </a:ext>
                  </a:extLst>
                </p:cNvPr>
                <p:cNvSpPr txBox="1"/>
                <p:nvPr/>
              </p:nvSpPr>
              <p:spPr>
                <a:xfrm>
                  <a:off x="15144711" y="14736403"/>
                  <a:ext cx="6267078" cy="4093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2000" dirty="0">
                      <a:latin typeface="Montserrat" panose="00000500000000000000" pitchFamily="2" charset="0"/>
                    </a:rPr>
                    <a:t>The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cytotoxic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capacity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of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NanoCAR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, CT103a and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Mock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T cells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was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evaluated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by flow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cytometry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after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co-culture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with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b="1" dirty="0">
                      <a:latin typeface="Montserrat" panose="00000500000000000000" pitchFamily="2" charset="0"/>
                    </a:rPr>
                    <a:t>MM1.S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48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hours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at </a:t>
                  </a:r>
                  <a:r>
                    <a:rPr lang="fr-FR" sz="2000" b="1" dirty="0" err="1">
                      <a:latin typeface="Montserrat" panose="00000500000000000000" pitchFamily="2" charset="0"/>
                    </a:rPr>
                    <a:t>effector</a:t>
                  </a:r>
                  <a:r>
                    <a:rPr lang="fr-FR" sz="2000" b="1" dirty="0">
                      <a:latin typeface="Montserrat" panose="00000500000000000000" pitchFamily="2" charset="0"/>
                    </a:rPr>
                    <a:t>-to-</a:t>
                  </a:r>
                  <a:r>
                    <a:rPr lang="fr-FR" sz="2000" b="1" dirty="0" err="1">
                      <a:latin typeface="Montserrat" panose="00000500000000000000" pitchFamily="2" charset="0"/>
                    </a:rPr>
                    <a:t>target</a:t>
                  </a:r>
                  <a:r>
                    <a:rPr lang="fr-FR" sz="2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(E/T) </a:t>
                  </a:r>
                  <a:r>
                    <a:rPr lang="fr-FR" sz="2000" b="1" dirty="0">
                      <a:latin typeface="Montserrat" panose="00000500000000000000" pitchFamily="2" charset="0"/>
                    </a:rPr>
                    <a:t>ratios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of 1/3, 1/1 and 3/1. Killing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efficiency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improved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with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higher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ratios and longer incubation </a:t>
                  </a:r>
                  <a:r>
                    <a:rPr lang="fr-FR" sz="2000" b="1" dirty="0">
                      <a:latin typeface="Montserrat" panose="00000500000000000000" pitchFamily="2" charset="0"/>
                    </a:rPr>
                    <a:t>(e)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. A 1/1 ratio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killing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assay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confirmed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specific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targeting of BCMA</a:t>
                  </a:r>
                  <a:r>
                    <a:rPr lang="fr-FR" sz="2000" baseline="30000" dirty="0">
                      <a:latin typeface="Montserrat" panose="00000500000000000000" pitchFamily="2" charset="0"/>
                    </a:rPr>
                    <a:t>+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cells (MM1.S, RPMI-8226 LP-1)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while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latin typeface="Montserrat" panose="00000500000000000000" pitchFamily="2" charset="0"/>
                    </a:rPr>
                    <a:t>sparing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BCMA</a:t>
                  </a:r>
                  <a:r>
                    <a:rPr lang="fr-FR" sz="2000" baseline="30000" dirty="0">
                      <a:latin typeface="Montserrat" panose="00000500000000000000" pitchFamily="2" charset="0"/>
                    </a:rPr>
                    <a:t>-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 K562 cells </a:t>
                  </a:r>
                  <a:r>
                    <a:rPr lang="fr-FR" sz="2000" b="1" dirty="0">
                      <a:latin typeface="Montserrat" panose="00000500000000000000" pitchFamily="2" charset="0"/>
                    </a:rPr>
                    <a:t>(f)</a:t>
                  </a:r>
                  <a:r>
                    <a:rPr lang="fr-FR" sz="2000" dirty="0">
                      <a:latin typeface="Montserrat" panose="00000500000000000000" pitchFamily="2" charset="0"/>
                    </a:rPr>
                    <a:t>.</a:t>
                  </a:r>
                </a:p>
                <a:p>
                  <a:pPr algn="just"/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These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results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demonstrate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the 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efficacy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and 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selectivity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of CT103a and 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NanoCAR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as 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therapeutic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strategies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for BCMA-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expressing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 </a:t>
                  </a:r>
                  <a:r>
                    <a:rPr lang="fr-FR" sz="2000" dirty="0" err="1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malignancies</a:t>
                  </a:r>
                  <a:r>
                    <a:rPr lang="fr-FR" sz="2000" dirty="0">
                      <a:highlight>
                        <a:srgbClr val="FBD0FC"/>
                      </a:highlight>
                      <a:latin typeface="Montserrat" panose="00000500000000000000" pitchFamily="2" charset="0"/>
                    </a:rPr>
                    <a:t>.</a:t>
                  </a:r>
                  <a:endParaRPr lang="fr-BE" sz="2000" dirty="0">
                    <a:highlight>
                      <a:srgbClr val="FBD0FC"/>
                    </a:highlight>
                    <a:latin typeface="Montserrat" panose="00000500000000000000" pitchFamily="2" charset="0"/>
                  </a:endParaRPr>
                </a:p>
              </p:txBody>
            </p:sp>
            <p:grpSp>
              <p:nvGrpSpPr>
                <p:cNvPr id="1628" name="Groupe 1627">
                  <a:extLst>
                    <a:ext uri="{FF2B5EF4-FFF2-40B4-BE49-F238E27FC236}">
                      <a16:creationId xmlns:a16="http://schemas.microsoft.com/office/drawing/2014/main" id="{B8493188-81EB-9B92-1A3D-97BC00C8927F}"/>
                    </a:ext>
                  </a:extLst>
                </p:cNvPr>
                <p:cNvGrpSpPr/>
                <p:nvPr/>
              </p:nvGrpSpPr>
              <p:grpSpPr>
                <a:xfrm>
                  <a:off x="926492" y="14766138"/>
                  <a:ext cx="6525343" cy="3983561"/>
                  <a:chOff x="16321793" y="25542446"/>
                  <a:chExt cx="2954894" cy="1829335"/>
                </a:xfrm>
              </p:grpSpPr>
              <p:cxnSp>
                <p:nvCxnSpPr>
                  <p:cNvPr id="1722" name="Connecteur droit 1721">
                    <a:extLst>
                      <a:ext uri="{FF2B5EF4-FFF2-40B4-BE49-F238E27FC236}">
                        <a16:creationId xmlns:a16="http://schemas.microsoft.com/office/drawing/2014/main" id="{12C16705-E888-AB21-64B0-6D39A827A7BB}"/>
                      </a:ext>
                    </a:extLst>
                  </p:cNvPr>
                  <p:cNvCxnSpPr/>
                  <p:nvPr/>
                </p:nvCxnSpPr>
                <p:spPr>
                  <a:xfrm>
                    <a:off x="16741982" y="27250486"/>
                    <a:ext cx="5904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3" name="Connecteur droit 1722">
                    <a:extLst>
                      <a:ext uri="{FF2B5EF4-FFF2-40B4-BE49-F238E27FC236}">
                        <a16:creationId xmlns:a16="http://schemas.microsoft.com/office/drawing/2014/main" id="{B89462DE-5AC9-8584-DBCE-E5EA4AE9F881}"/>
                      </a:ext>
                    </a:extLst>
                  </p:cNvPr>
                  <p:cNvCxnSpPr/>
                  <p:nvPr/>
                </p:nvCxnSpPr>
                <p:spPr>
                  <a:xfrm>
                    <a:off x="17434393" y="27250486"/>
                    <a:ext cx="5904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4" name="Connecteur droit 1723">
                    <a:extLst>
                      <a:ext uri="{FF2B5EF4-FFF2-40B4-BE49-F238E27FC236}">
                        <a16:creationId xmlns:a16="http://schemas.microsoft.com/office/drawing/2014/main" id="{485290C8-AB02-94FE-F29E-B36E6AE6294A}"/>
                      </a:ext>
                    </a:extLst>
                  </p:cNvPr>
                  <p:cNvCxnSpPr/>
                  <p:nvPr/>
                </p:nvCxnSpPr>
                <p:spPr>
                  <a:xfrm>
                    <a:off x="18125473" y="27249081"/>
                    <a:ext cx="5904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25" name="Groupe 1724">
                    <a:extLst>
                      <a:ext uri="{FF2B5EF4-FFF2-40B4-BE49-F238E27FC236}">
                        <a16:creationId xmlns:a16="http://schemas.microsoft.com/office/drawing/2014/main" id="{8E949B05-FDB9-82D4-B907-18B3C0E8BBA2}"/>
                      </a:ext>
                    </a:extLst>
                  </p:cNvPr>
                  <p:cNvGrpSpPr/>
                  <p:nvPr/>
                </p:nvGrpSpPr>
                <p:grpSpPr>
                  <a:xfrm>
                    <a:off x="16321793" y="25542446"/>
                    <a:ext cx="2954894" cy="1829335"/>
                    <a:chOff x="54997" y="150469"/>
                    <a:chExt cx="2732331" cy="1539248"/>
                  </a:xfrm>
                </p:grpSpPr>
                <p:grpSp>
                  <p:nvGrpSpPr>
                    <p:cNvPr id="1726" name="Groupe 1725">
                      <a:extLst>
                        <a:ext uri="{FF2B5EF4-FFF2-40B4-BE49-F238E27FC236}">
                          <a16:creationId xmlns:a16="http://schemas.microsoft.com/office/drawing/2014/main" id="{BBA06EBF-3D4E-106B-0969-C3FF3AED92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1126" y="150469"/>
                      <a:ext cx="2656202" cy="1539248"/>
                      <a:chOff x="919796" y="150469"/>
                      <a:chExt cx="2656202" cy="1539248"/>
                    </a:xfrm>
                  </p:grpSpPr>
                  <p:grpSp>
                    <p:nvGrpSpPr>
                      <p:cNvPr id="1728" name="Groupe 1727">
                        <a:extLst>
                          <a:ext uri="{FF2B5EF4-FFF2-40B4-BE49-F238E27FC236}">
                            <a16:creationId xmlns:a16="http://schemas.microsoft.com/office/drawing/2014/main" id="{5D9BFC61-973E-D11A-AB11-EFF6AE5038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19796" y="150469"/>
                        <a:ext cx="2656202" cy="1539248"/>
                        <a:chOff x="929956" y="150469"/>
                        <a:chExt cx="2656202" cy="1539248"/>
                      </a:xfrm>
                    </p:grpSpPr>
                    <p:grpSp>
                      <p:nvGrpSpPr>
                        <p:cNvPr id="1730" name="Groupe 1729">
                          <a:extLst>
                            <a:ext uri="{FF2B5EF4-FFF2-40B4-BE49-F238E27FC236}">
                              <a16:creationId xmlns:a16="http://schemas.microsoft.com/office/drawing/2014/main" id="{C3F614C0-7DDE-F6E1-8F50-47E0FB8A1B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29956" y="150469"/>
                          <a:ext cx="2137630" cy="1539248"/>
                          <a:chOff x="929956" y="150469"/>
                          <a:chExt cx="2137630" cy="1539248"/>
                        </a:xfrm>
                      </p:grpSpPr>
                      <p:sp>
                        <p:nvSpPr>
                          <p:cNvPr id="1740" name="ZoneTexte 1739">
                            <a:extLst>
                              <a:ext uri="{FF2B5EF4-FFF2-40B4-BE49-F238E27FC236}">
                                <a16:creationId xmlns:a16="http://schemas.microsoft.com/office/drawing/2014/main" id="{9C681D92-ED9C-10B2-630E-E723CEF0F69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556058" y="1477147"/>
                            <a:ext cx="342425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48h</a:t>
                            </a:r>
                            <a:endParaRPr lang="fr-BE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41" name="ZoneTexte 1740">
                            <a:extLst>
                              <a:ext uri="{FF2B5EF4-FFF2-40B4-BE49-F238E27FC236}">
                                <a16:creationId xmlns:a16="http://schemas.microsoft.com/office/drawing/2014/main" id="{82EF7E7B-CBE2-70C9-161C-07AFFE832B6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259469" y="1477147"/>
                            <a:ext cx="381390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24h</a:t>
                            </a:r>
                            <a:endParaRPr lang="fr-BE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742" name="Groupe 1741">
                            <a:extLst>
                              <a:ext uri="{FF2B5EF4-FFF2-40B4-BE49-F238E27FC236}">
                                <a16:creationId xmlns:a16="http://schemas.microsoft.com/office/drawing/2014/main" id="{C6F3EE41-AAA3-1FBF-05AE-5F87B510EBC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29956" y="150469"/>
                            <a:ext cx="2137630" cy="1539248"/>
                            <a:chOff x="929956" y="215239"/>
                            <a:chExt cx="2137630" cy="1539248"/>
                          </a:xfrm>
                        </p:grpSpPr>
                        <p:sp>
                          <p:nvSpPr>
                            <p:cNvPr id="1753" name="ZoneTexte 1752">
                              <a:extLst>
                                <a:ext uri="{FF2B5EF4-FFF2-40B4-BE49-F238E27FC236}">
                                  <a16:creationId xmlns:a16="http://schemas.microsoft.com/office/drawing/2014/main" id="{A352578B-2A77-7D87-C163-598FA720F23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242370" y="1633108"/>
                              <a:ext cx="545930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1/3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54" name="ZoneTexte 1753">
                              <a:extLst>
                                <a:ext uri="{FF2B5EF4-FFF2-40B4-BE49-F238E27FC236}">
                                  <a16:creationId xmlns:a16="http://schemas.microsoft.com/office/drawing/2014/main" id="{DE5AD06F-2046-D90D-AB9D-47F7775AB74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881398" y="1635562"/>
                              <a:ext cx="545930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1/1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55" name="ZoneTexte 1754">
                              <a:extLst>
                                <a:ext uri="{FF2B5EF4-FFF2-40B4-BE49-F238E27FC236}">
                                  <a16:creationId xmlns:a16="http://schemas.microsoft.com/office/drawing/2014/main" id="{FA0CCD88-0A5D-1F9A-0182-630730C55AD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521656" y="1633039"/>
                              <a:ext cx="545930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3/1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56" name="ZoneTexte 1755">
                              <a:extLst>
                                <a:ext uri="{FF2B5EF4-FFF2-40B4-BE49-F238E27FC236}">
                                  <a16:creationId xmlns:a16="http://schemas.microsoft.com/office/drawing/2014/main" id="{AEBE4F6F-CC4F-48D9-A885-380DDA74699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70608" y="1475468"/>
                              <a:ext cx="126994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0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57" name="ZoneTexte 1756">
                              <a:extLst>
                                <a:ext uri="{FF2B5EF4-FFF2-40B4-BE49-F238E27FC236}">
                                  <a16:creationId xmlns:a16="http://schemas.microsoft.com/office/drawing/2014/main" id="{70466088-59DA-D435-2AF8-F3C465602DC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16200000">
                              <a:off x="683082" y="847979"/>
                              <a:ext cx="622621" cy="1288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% of alive MM1.S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58" name="ZoneTexte 1757">
                              <a:extLst>
                                <a:ext uri="{FF2B5EF4-FFF2-40B4-BE49-F238E27FC236}">
                                  <a16:creationId xmlns:a16="http://schemas.microsoft.com/office/drawing/2014/main" id="{CBEC1B94-307A-D89B-90B7-D2785CC0D37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28333" y="1116865"/>
                              <a:ext cx="169952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20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59" name="ZoneTexte 1758">
                              <a:extLst>
                                <a:ext uri="{FF2B5EF4-FFF2-40B4-BE49-F238E27FC236}">
                                  <a16:creationId xmlns:a16="http://schemas.microsoft.com/office/drawing/2014/main" id="{65B07AAC-AF56-1045-FFE3-7B0E8A99CF4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21951" y="756185"/>
                              <a:ext cx="176664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40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60" name="ZoneTexte 1759">
                              <a:extLst>
                                <a:ext uri="{FF2B5EF4-FFF2-40B4-BE49-F238E27FC236}">
                                  <a16:creationId xmlns:a16="http://schemas.microsoft.com/office/drawing/2014/main" id="{EF245070-4167-6B7F-8CF5-52C044D2725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28333" y="577520"/>
                              <a:ext cx="169281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50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61" name="ZoneTexte 1760">
                              <a:extLst>
                                <a:ext uri="{FF2B5EF4-FFF2-40B4-BE49-F238E27FC236}">
                                  <a16:creationId xmlns:a16="http://schemas.microsoft.com/office/drawing/2014/main" id="{AA38C8C6-F242-D5FA-16D9-C70DD0CB61B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28208" y="215239"/>
                              <a:ext cx="171295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70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62" name="ZoneTexte 1761">
                              <a:extLst>
                                <a:ext uri="{FF2B5EF4-FFF2-40B4-BE49-F238E27FC236}">
                                  <a16:creationId xmlns:a16="http://schemas.microsoft.com/office/drawing/2014/main" id="{CB428765-63A8-9667-ECF8-EA361D0813A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43183" y="1297823"/>
                              <a:ext cx="153843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10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63" name="ZoneTexte 1762">
                              <a:extLst>
                                <a:ext uri="{FF2B5EF4-FFF2-40B4-BE49-F238E27FC236}">
                                  <a16:creationId xmlns:a16="http://schemas.microsoft.com/office/drawing/2014/main" id="{82F0D465-11E3-F42D-6855-C12A754E575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30603" y="935408"/>
                              <a:ext cx="169281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30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64" name="ZoneTexte 1763">
                              <a:extLst>
                                <a:ext uri="{FF2B5EF4-FFF2-40B4-BE49-F238E27FC236}">
                                  <a16:creationId xmlns:a16="http://schemas.microsoft.com/office/drawing/2014/main" id="{51C8D769-8661-365A-39E5-EC9A0D8E4CD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24603" y="397891"/>
                              <a:ext cx="172637" cy="1189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60</a:t>
                              </a:r>
                              <a:endParaRPr lang="fr-BE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743" name="Connecteur droit 1742">
                            <a:extLst>
                              <a:ext uri="{FF2B5EF4-FFF2-40B4-BE49-F238E27FC236}">
                                <a16:creationId xmlns:a16="http://schemas.microsoft.com/office/drawing/2014/main" id="{92C6FEF2-B032-C453-8E37-464FD329EF9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242371" y="1503744"/>
                            <a:ext cx="252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44" name="Connecteur droit 1743">
                            <a:extLst>
                              <a:ext uri="{FF2B5EF4-FFF2-40B4-BE49-F238E27FC236}">
                                <a16:creationId xmlns:a16="http://schemas.microsoft.com/office/drawing/2014/main" id="{5A4CC39C-098C-EE6E-8B1A-7360D65BD3D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537370" y="1503744"/>
                            <a:ext cx="252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45" name="Connecteur droit 1744">
                            <a:extLst>
                              <a:ext uri="{FF2B5EF4-FFF2-40B4-BE49-F238E27FC236}">
                                <a16:creationId xmlns:a16="http://schemas.microsoft.com/office/drawing/2014/main" id="{803DF16F-D6E8-12BF-3BDB-8A696ACA7AC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879795" y="1503744"/>
                            <a:ext cx="252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46" name="Connecteur droit 1745">
                            <a:extLst>
                              <a:ext uri="{FF2B5EF4-FFF2-40B4-BE49-F238E27FC236}">
                                <a16:creationId xmlns:a16="http://schemas.microsoft.com/office/drawing/2014/main" id="{CCAB032D-71C4-6A52-52BF-12E6989C4EA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174794" y="1503744"/>
                            <a:ext cx="252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47" name="Connecteur droit 1746">
                            <a:extLst>
                              <a:ext uri="{FF2B5EF4-FFF2-40B4-BE49-F238E27FC236}">
                                <a16:creationId xmlns:a16="http://schemas.microsoft.com/office/drawing/2014/main" id="{C22FC4BA-785B-5B20-4238-D25825FF45B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520586" y="1503744"/>
                            <a:ext cx="252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48" name="Connecteur droit 1747">
                            <a:extLst>
                              <a:ext uri="{FF2B5EF4-FFF2-40B4-BE49-F238E27FC236}">
                                <a16:creationId xmlns:a16="http://schemas.microsoft.com/office/drawing/2014/main" id="{4E60315D-A8E4-BF9D-F82F-C5963E00D96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815585" y="1503744"/>
                            <a:ext cx="252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49" name="ZoneTexte 1748">
                            <a:extLst>
                              <a:ext uri="{FF2B5EF4-FFF2-40B4-BE49-F238E27FC236}">
                                <a16:creationId xmlns:a16="http://schemas.microsoft.com/office/drawing/2014/main" id="{26099652-04E9-8E5B-F7D1-0D822CBF667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915061" y="1477137"/>
                            <a:ext cx="226244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24h</a:t>
                            </a:r>
                            <a:endParaRPr lang="fr-BE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0" name="ZoneTexte 1749">
                            <a:extLst>
                              <a:ext uri="{FF2B5EF4-FFF2-40B4-BE49-F238E27FC236}">
                                <a16:creationId xmlns:a16="http://schemas.microsoft.com/office/drawing/2014/main" id="{824CA597-FA25-8E80-34F9-78568B09164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193782" y="1477137"/>
                            <a:ext cx="233182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48h</a:t>
                            </a:r>
                            <a:endParaRPr lang="fr-BE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1" name="ZoneTexte 1750">
                            <a:extLst>
                              <a:ext uri="{FF2B5EF4-FFF2-40B4-BE49-F238E27FC236}">
                                <a16:creationId xmlns:a16="http://schemas.microsoft.com/office/drawing/2014/main" id="{160D772C-53F5-516A-5EBA-8C2AB36486D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557483" y="1478735"/>
                            <a:ext cx="232156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24h</a:t>
                            </a:r>
                            <a:endParaRPr lang="fr-BE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52" name="ZoneTexte 1751">
                            <a:extLst>
                              <a:ext uri="{FF2B5EF4-FFF2-40B4-BE49-F238E27FC236}">
                                <a16:creationId xmlns:a16="http://schemas.microsoft.com/office/drawing/2014/main" id="{27A9B6F9-28E6-C5D6-795F-62E5FA80C37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827589" y="1478735"/>
                            <a:ext cx="224749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48h</a:t>
                            </a:r>
                            <a:endParaRPr lang="fr-BE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31" name="Groupe 1730">
                          <a:extLst>
                            <a:ext uri="{FF2B5EF4-FFF2-40B4-BE49-F238E27FC236}">
                              <a16:creationId xmlns:a16="http://schemas.microsoft.com/office/drawing/2014/main" id="{7D109743-979D-D95C-BBE0-AD60924C3E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61547" y="408816"/>
                          <a:ext cx="524611" cy="553906"/>
                          <a:chOff x="3402280" y="425312"/>
                          <a:chExt cx="524611" cy="553906"/>
                        </a:xfrm>
                      </p:grpSpPr>
                      <p:sp>
                        <p:nvSpPr>
                          <p:cNvPr id="1732" name="ZoneTexte 1731">
                            <a:extLst>
                              <a:ext uri="{FF2B5EF4-FFF2-40B4-BE49-F238E27FC236}">
                                <a16:creationId xmlns:a16="http://schemas.microsoft.com/office/drawing/2014/main" id="{5BB7FE16-E4CC-2E34-6B61-28064905C8D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82340" y="425312"/>
                            <a:ext cx="310237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MM1.S</a:t>
                            </a:r>
                          </a:p>
                        </p:txBody>
                      </p:sp>
                      <p:sp>
                        <p:nvSpPr>
                          <p:cNvPr id="1733" name="Rectangle 1732">
                            <a:extLst>
                              <a:ext uri="{FF2B5EF4-FFF2-40B4-BE49-F238E27FC236}">
                                <a16:creationId xmlns:a16="http://schemas.microsoft.com/office/drawing/2014/main" id="{05223FEA-E2A0-BB6E-B6F3-9E288EC98DB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02280" y="44262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rgbClr val="008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1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734" name="Rectangle 1733">
                            <a:extLst>
                              <a:ext uri="{FF2B5EF4-FFF2-40B4-BE49-F238E27FC236}">
                                <a16:creationId xmlns:a16="http://schemas.microsoft.com/office/drawing/2014/main" id="{7BF4F3C4-F2B8-A484-BE9C-C63BC267F17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02280" y="580507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1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735" name="Rectangle 1734">
                            <a:extLst>
                              <a:ext uri="{FF2B5EF4-FFF2-40B4-BE49-F238E27FC236}">
                                <a16:creationId xmlns:a16="http://schemas.microsoft.com/office/drawing/2014/main" id="{41086C6E-2240-3322-6254-2CB9792FFB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02280" y="727695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rgbClr val="A6A6A6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1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736" name="Rectangle 1735">
                            <a:extLst>
                              <a:ext uri="{FF2B5EF4-FFF2-40B4-BE49-F238E27FC236}">
                                <a16:creationId xmlns:a16="http://schemas.microsoft.com/office/drawing/2014/main" id="{F681F24D-EEA9-9ABA-D808-6CFCEAB611C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02280" y="871218"/>
                            <a:ext cx="108000" cy="108000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1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737" name="ZoneTexte 1736">
                            <a:extLst>
                              <a:ext uri="{FF2B5EF4-FFF2-40B4-BE49-F238E27FC236}">
                                <a16:creationId xmlns:a16="http://schemas.microsoft.com/office/drawing/2014/main" id="{0D59997C-DC37-806C-1F2F-1F31EAE986A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86313" y="567550"/>
                            <a:ext cx="283388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400" dirty="0" err="1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Mock</a:t>
                            </a:r>
                            <a:endPara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38" name="ZoneTexte 1737">
                            <a:extLst>
                              <a:ext uri="{FF2B5EF4-FFF2-40B4-BE49-F238E27FC236}">
                                <a16:creationId xmlns:a16="http://schemas.microsoft.com/office/drawing/2014/main" id="{4BFC4590-AA7F-1646-42FC-2386FAACE6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82340" y="714870"/>
                            <a:ext cx="337757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CT103a</a:t>
                            </a:r>
                          </a:p>
                        </p:txBody>
                      </p:sp>
                      <p:sp>
                        <p:nvSpPr>
                          <p:cNvPr id="1739" name="ZoneTexte 1738">
                            <a:extLst>
                              <a:ext uri="{FF2B5EF4-FFF2-40B4-BE49-F238E27FC236}">
                                <a16:creationId xmlns:a16="http://schemas.microsoft.com/office/drawing/2014/main" id="{17587E89-B48A-E015-5056-80053D3F561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83753" y="854960"/>
                            <a:ext cx="443138" cy="11892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400" dirty="0" err="1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NanoCAR</a:t>
                            </a:r>
                            <a:endParaRPr lang="fr-FR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  <p:pic>
                    <p:nvPicPr>
                      <p:cNvPr id="1729" name="Image 1728">
                        <a:extLst>
                          <a:ext uri="{FF2B5EF4-FFF2-40B4-BE49-F238E27FC236}">
                            <a16:creationId xmlns:a16="http://schemas.microsoft.com/office/drawing/2014/main" id="{16104577-4B6F-E30A-768B-1E0544FA567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1"/>
                      <a:srcRect l="7217" t="9584" r="35481" b="12500"/>
                      <a:stretch/>
                    </p:blipFill>
                    <p:spPr>
                      <a:xfrm>
                        <a:off x="1155700" y="198532"/>
                        <a:ext cx="1961146" cy="130680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727" name="ZoneTexte 1726">
                      <a:extLst>
                        <a:ext uri="{FF2B5EF4-FFF2-40B4-BE49-F238E27FC236}">
                          <a16:creationId xmlns:a16="http://schemas.microsoft.com/office/drawing/2014/main" id="{7D2C27BC-C30B-DF13-ADE2-75767A5358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997" y="153374"/>
                      <a:ext cx="170624" cy="11892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b="1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(e)</a:t>
                      </a:r>
                      <a:endParaRPr lang="fr-BE" sz="1400" b="1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629" name="Rectangle 1628">
                  <a:extLst>
                    <a:ext uri="{FF2B5EF4-FFF2-40B4-BE49-F238E27FC236}">
                      <a16:creationId xmlns:a16="http://schemas.microsoft.com/office/drawing/2014/main" id="{CD5D0947-8885-D888-8806-4439BF4F3608}"/>
                    </a:ext>
                  </a:extLst>
                </p:cNvPr>
                <p:cNvSpPr/>
                <p:nvPr/>
              </p:nvSpPr>
              <p:spPr>
                <a:xfrm>
                  <a:off x="975361" y="14816229"/>
                  <a:ext cx="14161130" cy="3874282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dirty="0"/>
                </a:p>
              </p:txBody>
            </p:sp>
            <p:grpSp>
              <p:nvGrpSpPr>
                <p:cNvPr id="1630" name="Groupe 1629">
                  <a:extLst>
                    <a:ext uri="{FF2B5EF4-FFF2-40B4-BE49-F238E27FC236}">
                      <a16:creationId xmlns:a16="http://schemas.microsoft.com/office/drawing/2014/main" id="{8C114E91-4ABC-FE86-2A54-8841819E9115}"/>
                    </a:ext>
                  </a:extLst>
                </p:cNvPr>
                <p:cNvGrpSpPr/>
                <p:nvPr/>
              </p:nvGrpSpPr>
              <p:grpSpPr>
                <a:xfrm>
                  <a:off x="7833361" y="14795907"/>
                  <a:ext cx="6273768" cy="3943704"/>
                  <a:chOff x="3589798" y="4178395"/>
                  <a:chExt cx="3948920" cy="2398132"/>
                </a:xfrm>
              </p:grpSpPr>
              <p:grpSp>
                <p:nvGrpSpPr>
                  <p:cNvPr id="1632" name="Groupe 1631">
                    <a:extLst>
                      <a:ext uri="{FF2B5EF4-FFF2-40B4-BE49-F238E27FC236}">
                        <a16:creationId xmlns:a16="http://schemas.microsoft.com/office/drawing/2014/main" id="{D35E31B4-3936-2AB0-CBDA-0C26094ACF69}"/>
                      </a:ext>
                    </a:extLst>
                  </p:cNvPr>
                  <p:cNvGrpSpPr/>
                  <p:nvPr/>
                </p:nvGrpSpPr>
                <p:grpSpPr>
                  <a:xfrm>
                    <a:off x="3589798" y="4178395"/>
                    <a:ext cx="3897468" cy="2398132"/>
                    <a:chOff x="3589797" y="2414770"/>
                    <a:chExt cx="3897467" cy="2398132"/>
                  </a:xfrm>
                </p:grpSpPr>
                <p:grpSp>
                  <p:nvGrpSpPr>
                    <p:cNvPr id="1634" name="Groupe 1633">
                      <a:extLst>
                        <a:ext uri="{FF2B5EF4-FFF2-40B4-BE49-F238E27FC236}">
                          <a16:creationId xmlns:a16="http://schemas.microsoft.com/office/drawing/2014/main" id="{CC29B442-9D24-42B7-CCC0-E88BC32EB4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89797" y="2414770"/>
                      <a:ext cx="3897467" cy="2287255"/>
                      <a:chOff x="3589797" y="2481826"/>
                      <a:chExt cx="3897467" cy="2287255"/>
                    </a:xfrm>
                  </p:grpSpPr>
                  <p:grpSp>
                    <p:nvGrpSpPr>
                      <p:cNvPr id="1646" name="Groupe 1645">
                        <a:extLst>
                          <a:ext uri="{FF2B5EF4-FFF2-40B4-BE49-F238E27FC236}">
                            <a16:creationId xmlns:a16="http://schemas.microsoft.com/office/drawing/2014/main" id="{EC924D07-8A3E-5FD4-04F5-3EEB400ED7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89797" y="2522854"/>
                        <a:ext cx="3799160" cy="2246227"/>
                        <a:chOff x="3589797" y="2522854"/>
                        <a:chExt cx="3799160" cy="2246227"/>
                      </a:xfrm>
                    </p:grpSpPr>
                    <p:grpSp>
                      <p:nvGrpSpPr>
                        <p:cNvPr id="1668" name="Groupe 1667">
                          <a:extLst>
                            <a:ext uri="{FF2B5EF4-FFF2-40B4-BE49-F238E27FC236}">
                              <a16:creationId xmlns:a16="http://schemas.microsoft.com/office/drawing/2014/main" id="{509C93AE-278F-7838-ED2C-FFF197A7FC0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89797" y="2522854"/>
                          <a:ext cx="3799160" cy="2246227"/>
                          <a:chOff x="4103890" y="2359350"/>
                          <a:chExt cx="3011798" cy="2246227"/>
                        </a:xfrm>
                      </p:grpSpPr>
                      <p:grpSp>
                        <p:nvGrpSpPr>
                          <p:cNvPr id="1690" name="Groupe 1689">
                            <a:extLst>
                              <a:ext uri="{FF2B5EF4-FFF2-40B4-BE49-F238E27FC236}">
                                <a16:creationId xmlns:a16="http://schemas.microsoft.com/office/drawing/2014/main" id="{E62636D3-0807-5D34-E12B-D6F3EE9512F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202341" y="2359350"/>
                            <a:ext cx="2913347" cy="2246227"/>
                            <a:chOff x="4202337" y="2359350"/>
                            <a:chExt cx="2913344" cy="2246227"/>
                          </a:xfrm>
                        </p:grpSpPr>
                        <p:grpSp>
                          <p:nvGrpSpPr>
                            <p:cNvPr id="1692" name="Groupe 1691">
                              <a:extLst>
                                <a:ext uri="{FF2B5EF4-FFF2-40B4-BE49-F238E27FC236}">
                                  <a16:creationId xmlns:a16="http://schemas.microsoft.com/office/drawing/2014/main" id="{CE0B0068-CBE4-A01E-F901-7F603961099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452286" y="2415806"/>
                              <a:ext cx="2663395" cy="2189771"/>
                              <a:chOff x="4452286" y="2415806"/>
                              <a:chExt cx="2663397" cy="2189771"/>
                            </a:xfrm>
                          </p:grpSpPr>
                          <p:pic>
                            <p:nvPicPr>
                              <p:cNvPr id="1700" name="Image 1699">
                                <a:extLst>
                                  <a:ext uri="{FF2B5EF4-FFF2-40B4-BE49-F238E27FC236}">
                                    <a16:creationId xmlns:a16="http://schemas.microsoft.com/office/drawing/2014/main" id="{C65D142C-B3C3-BF46-C465-72A1E49B011D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2"/>
                              <a:srcRect l="15276" t="14632" r="43454" b="25298"/>
                              <a:stretch/>
                            </p:blipFill>
                            <p:spPr>
                              <a:xfrm>
                                <a:off x="4452286" y="2415806"/>
                                <a:ext cx="2116829" cy="1656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grpSp>
                            <p:nvGrpSpPr>
                              <p:cNvPr id="1701" name="Groupe 1700">
                                <a:extLst>
                                  <a:ext uri="{FF2B5EF4-FFF2-40B4-BE49-F238E27FC236}">
                                    <a16:creationId xmlns:a16="http://schemas.microsoft.com/office/drawing/2014/main" id="{843F5572-097C-28C8-868D-9FE8509369A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509761" y="3963712"/>
                                <a:ext cx="2605922" cy="641865"/>
                                <a:chOff x="4509761" y="3963712"/>
                                <a:chExt cx="2605922" cy="641865"/>
                              </a:xfrm>
                            </p:grpSpPr>
                            <p:grpSp>
                              <p:nvGrpSpPr>
                                <p:cNvPr id="1702" name="Groupe 1701">
                                  <a:extLst>
                                    <a:ext uri="{FF2B5EF4-FFF2-40B4-BE49-F238E27FC236}">
                                      <a16:creationId xmlns:a16="http://schemas.microsoft.com/office/drawing/2014/main" id="{3A8DE74E-35F6-EB89-3F2F-B038A1C85686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509761" y="3963712"/>
                                  <a:ext cx="537127" cy="641185"/>
                                  <a:chOff x="1491968" y="3966898"/>
                                  <a:chExt cx="537127" cy="641185"/>
                                </a:xfrm>
                              </p:grpSpPr>
                              <p:sp>
                                <p:nvSpPr>
                                  <p:cNvPr id="1718" name="ZoneTexte 1717">
                                    <a:extLst>
                                      <a:ext uri="{FF2B5EF4-FFF2-40B4-BE49-F238E27FC236}">
                                        <a16:creationId xmlns:a16="http://schemas.microsoft.com/office/drawing/2014/main" id="{91D07BC3-D660-D16A-A51F-6D24BF3A7C94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368682" y="4102935"/>
                                    <a:ext cx="402200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CTRL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9" name="ZoneTexte 1718">
                                    <a:extLst>
                                      <a:ext uri="{FF2B5EF4-FFF2-40B4-BE49-F238E27FC236}">
                                        <a16:creationId xmlns:a16="http://schemas.microsoft.com/office/drawing/2014/main" id="{16DDD80B-5DC4-417C-BD2A-5FB6E21E604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493043" y="4113095"/>
                                    <a:ext cx="417618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 err="1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Mock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20" name="ZoneTexte 1719">
                                    <a:extLst>
                                      <a:ext uri="{FF2B5EF4-FFF2-40B4-BE49-F238E27FC236}">
                                        <a16:creationId xmlns:a16="http://schemas.microsoft.com/office/drawing/2014/main" id="{9184E9B1-DA97-E42F-0B71-8DF097BFA28F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580227" y="4158815"/>
                                    <a:ext cx="494710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CT103a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21" name="ZoneTexte 1720">
                                    <a:extLst>
                                      <a:ext uri="{FF2B5EF4-FFF2-40B4-BE49-F238E27FC236}">
                                        <a16:creationId xmlns:a16="http://schemas.microsoft.com/office/drawing/2014/main" id="{5D422727-F484-D997-D776-BC0DDB112978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630689" y="4209677"/>
                                    <a:ext cx="641185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 err="1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NanoCAR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703" name="Groupe 1702">
                                  <a:extLst>
                                    <a:ext uri="{FF2B5EF4-FFF2-40B4-BE49-F238E27FC236}">
                                      <a16:creationId xmlns:a16="http://schemas.microsoft.com/office/drawing/2014/main" id="{A83FD739-A434-E622-2FD9-F72C430FA4B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199354" y="3963713"/>
                                  <a:ext cx="537136" cy="641185"/>
                                  <a:chOff x="1491951" y="3966899"/>
                                  <a:chExt cx="537136" cy="641185"/>
                                </a:xfrm>
                              </p:grpSpPr>
                              <p:sp>
                                <p:nvSpPr>
                                  <p:cNvPr id="1714" name="ZoneTexte 1713">
                                    <a:extLst>
                                      <a:ext uri="{FF2B5EF4-FFF2-40B4-BE49-F238E27FC236}">
                                        <a16:creationId xmlns:a16="http://schemas.microsoft.com/office/drawing/2014/main" id="{B08B0C95-6F17-329C-F6B4-BF66A9566CE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368665" y="4102937"/>
                                    <a:ext cx="402200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CTRL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5" name="ZoneTexte 1714">
                                    <a:extLst>
                                      <a:ext uri="{FF2B5EF4-FFF2-40B4-BE49-F238E27FC236}">
                                        <a16:creationId xmlns:a16="http://schemas.microsoft.com/office/drawing/2014/main" id="{BB11948D-C65A-4F7A-31D8-B5A7FFF1CB3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493033" y="4113095"/>
                                    <a:ext cx="417618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 err="1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Mock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6" name="ZoneTexte 1715">
                                    <a:extLst>
                                      <a:ext uri="{FF2B5EF4-FFF2-40B4-BE49-F238E27FC236}">
                                        <a16:creationId xmlns:a16="http://schemas.microsoft.com/office/drawing/2014/main" id="{34D832D6-EF4A-B4D0-F67D-35FFE74DF82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580216" y="4158815"/>
                                    <a:ext cx="494710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CT103a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7" name="ZoneTexte 1716">
                                    <a:extLst>
                                      <a:ext uri="{FF2B5EF4-FFF2-40B4-BE49-F238E27FC236}">
                                        <a16:creationId xmlns:a16="http://schemas.microsoft.com/office/drawing/2014/main" id="{EAFD4EF7-C2A9-210B-2313-D8600B876B03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630681" y="4209678"/>
                                    <a:ext cx="641185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 err="1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NanoCAR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704" name="Groupe 1703">
                                  <a:extLst>
                                    <a:ext uri="{FF2B5EF4-FFF2-40B4-BE49-F238E27FC236}">
                                      <a16:creationId xmlns:a16="http://schemas.microsoft.com/office/drawing/2014/main" id="{5B387569-40A9-C53D-D5BB-916AA9EE526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8967" y="3963713"/>
                                  <a:ext cx="537126" cy="641185"/>
                                  <a:chOff x="1491954" y="3966899"/>
                                  <a:chExt cx="537126" cy="641185"/>
                                </a:xfrm>
                              </p:grpSpPr>
                              <p:sp>
                                <p:nvSpPr>
                                  <p:cNvPr id="1710" name="ZoneTexte 1709">
                                    <a:extLst>
                                      <a:ext uri="{FF2B5EF4-FFF2-40B4-BE49-F238E27FC236}">
                                        <a16:creationId xmlns:a16="http://schemas.microsoft.com/office/drawing/2014/main" id="{9899DA6C-0783-6157-5E1D-A5EA8E87787F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368668" y="4102937"/>
                                    <a:ext cx="402200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CTRL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1" name="ZoneTexte 1710">
                                    <a:extLst>
                                      <a:ext uri="{FF2B5EF4-FFF2-40B4-BE49-F238E27FC236}">
                                        <a16:creationId xmlns:a16="http://schemas.microsoft.com/office/drawing/2014/main" id="{5184368F-8BF6-03C1-A1D9-DE512A95F5A4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493040" y="4113095"/>
                                    <a:ext cx="417618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 err="1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Mock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2" name="ZoneTexte 1711">
                                    <a:extLst>
                                      <a:ext uri="{FF2B5EF4-FFF2-40B4-BE49-F238E27FC236}">
                                        <a16:creationId xmlns:a16="http://schemas.microsoft.com/office/drawing/2014/main" id="{63847618-FBC5-7134-9D71-9E69BB97C47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580218" y="4158815"/>
                                    <a:ext cx="494710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CT103a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13" name="ZoneTexte 1712">
                                    <a:extLst>
                                      <a:ext uri="{FF2B5EF4-FFF2-40B4-BE49-F238E27FC236}">
                                        <a16:creationId xmlns:a16="http://schemas.microsoft.com/office/drawing/2014/main" id="{562D4AF9-BBB1-7668-E580-329F95F49752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630674" y="4209678"/>
                                    <a:ext cx="641185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 err="1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NanoCAR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705" name="Groupe 1704">
                                  <a:extLst>
                                    <a:ext uri="{FF2B5EF4-FFF2-40B4-BE49-F238E27FC236}">
                                      <a16:creationId xmlns:a16="http://schemas.microsoft.com/office/drawing/2014/main" id="{EAC5156E-65D4-7898-13F9-175A41A420D4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578550" y="3964392"/>
                                  <a:ext cx="537133" cy="641185"/>
                                  <a:chOff x="1491954" y="3966899"/>
                                  <a:chExt cx="537133" cy="641185"/>
                                </a:xfrm>
                              </p:grpSpPr>
                              <p:sp>
                                <p:nvSpPr>
                                  <p:cNvPr id="1706" name="ZoneTexte 1705">
                                    <a:extLst>
                                      <a:ext uri="{FF2B5EF4-FFF2-40B4-BE49-F238E27FC236}">
                                        <a16:creationId xmlns:a16="http://schemas.microsoft.com/office/drawing/2014/main" id="{C66D341C-AFBA-1C4F-8032-30D351471E2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368668" y="4102937"/>
                                    <a:ext cx="402200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CTRL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07" name="ZoneTexte 1706">
                                    <a:extLst>
                                      <a:ext uri="{FF2B5EF4-FFF2-40B4-BE49-F238E27FC236}">
                                        <a16:creationId xmlns:a16="http://schemas.microsoft.com/office/drawing/2014/main" id="{B6568802-02C8-074E-3B14-6A9B54B29E49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493034" y="4113095"/>
                                    <a:ext cx="417618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 err="1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Mock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08" name="ZoneTexte 1707">
                                    <a:extLst>
                                      <a:ext uri="{FF2B5EF4-FFF2-40B4-BE49-F238E27FC236}">
                                        <a16:creationId xmlns:a16="http://schemas.microsoft.com/office/drawing/2014/main" id="{9B936B14-8313-D393-DB11-A4041623EF1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580216" y="4158815"/>
                                    <a:ext cx="494710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CT103a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709" name="ZoneTexte 1708">
                                    <a:extLst>
                                      <a:ext uri="{FF2B5EF4-FFF2-40B4-BE49-F238E27FC236}">
                                        <a16:creationId xmlns:a16="http://schemas.microsoft.com/office/drawing/2014/main" id="{43F29475-720E-1B3D-216D-CA7155E7658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rot="18171634">
                                    <a:off x="1630681" y="4209678"/>
                                    <a:ext cx="641185" cy="15562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fr-FR" sz="1400" dirty="0" err="1">
                                        <a:latin typeface="Montserrat" panose="00000500000000000000" pitchFamily="2" charset="0"/>
                                        <a:cs typeface="Arial" panose="020B0604020202020204" pitchFamily="34" charset="0"/>
                                      </a:rPr>
                                      <a:t>NanoCAR</a:t>
                                    </a:r>
                                    <a:endParaRPr lang="fr-BE" sz="1400" dirty="0">
                                      <a:latin typeface="Montserrat" panose="00000500000000000000" pitchFamily="2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693" name="Groupe 1692">
                              <a:extLst>
                                <a:ext uri="{FF2B5EF4-FFF2-40B4-BE49-F238E27FC236}">
                                  <a16:creationId xmlns:a16="http://schemas.microsoft.com/office/drawing/2014/main" id="{3FAEBA42-2358-9651-C7D2-0C25FF58F83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202337" y="2359350"/>
                              <a:ext cx="250552" cy="1707239"/>
                              <a:chOff x="387838" y="2199284"/>
                              <a:chExt cx="250552" cy="1707239"/>
                            </a:xfrm>
                          </p:grpSpPr>
                          <p:sp>
                            <p:nvSpPr>
                              <p:cNvPr id="1694" name="ZoneTexte 1693">
                                <a:extLst>
                                  <a:ext uri="{FF2B5EF4-FFF2-40B4-BE49-F238E27FC236}">
                                    <a16:creationId xmlns:a16="http://schemas.microsoft.com/office/drawing/2014/main" id="{575CC54E-9C6E-E8E2-4720-9617F7FCD15D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78301" y="3719367"/>
                                <a:ext cx="151336" cy="18715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fr-FR" sz="140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0</a:t>
                                </a:r>
                                <a:endParaRPr lang="fr-BE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95" name="ZoneTexte 1694">
                                <a:extLst>
                                  <a:ext uri="{FF2B5EF4-FFF2-40B4-BE49-F238E27FC236}">
                                    <a16:creationId xmlns:a16="http://schemas.microsoft.com/office/drawing/2014/main" id="{FB75DEED-834D-9CC2-D397-10C93B52005D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26844" y="3411717"/>
                                <a:ext cx="202528" cy="18715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fr-FR" sz="140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20</a:t>
                                </a:r>
                                <a:endParaRPr lang="fr-BE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96" name="ZoneTexte 1695">
                                <a:extLst>
                                  <a:ext uri="{FF2B5EF4-FFF2-40B4-BE49-F238E27FC236}">
                                    <a16:creationId xmlns:a16="http://schemas.microsoft.com/office/drawing/2014/main" id="{305B6E01-0BBE-72DA-6118-BA456CFD2D8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19137" y="3107137"/>
                                <a:ext cx="218130" cy="19030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fr-FR" sz="140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40</a:t>
                                </a:r>
                                <a:endParaRPr lang="fr-BE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97" name="ZoneTexte 1696">
                                <a:extLst>
                                  <a:ext uri="{FF2B5EF4-FFF2-40B4-BE49-F238E27FC236}">
                                    <a16:creationId xmlns:a16="http://schemas.microsoft.com/office/drawing/2014/main" id="{91F51042-1D5C-46D4-20FB-22EF3756B123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19137" y="2805987"/>
                                <a:ext cx="213626" cy="19030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fr-FR" sz="140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60</a:t>
                                </a:r>
                                <a:endParaRPr lang="fr-BE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98" name="ZoneTexte 1697">
                                <a:extLst>
                                  <a:ext uri="{FF2B5EF4-FFF2-40B4-BE49-F238E27FC236}">
                                    <a16:creationId xmlns:a16="http://schemas.microsoft.com/office/drawing/2014/main" id="{78611638-511B-4E2C-B9AE-B97A884C2CF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20564" y="2503467"/>
                                <a:ext cx="216329" cy="19030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fr-FR" sz="140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80</a:t>
                                </a:r>
                                <a:endParaRPr lang="fr-BE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99" name="ZoneTexte 1698">
                                <a:extLst>
                                  <a:ext uri="{FF2B5EF4-FFF2-40B4-BE49-F238E27FC236}">
                                    <a16:creationId xmlns:a16="http://schemas.microsoft.com/office/drawing/2014/main" id="{EEA177E9-DD37-28F6-59AF-E1845EE5222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87838" y="2199284"/>
                                <a:ext cx="250552" cy="19030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fr-FR" sz="140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100</a:t>
                                </a:r>
                                <a:endParaRPr lang="fr-BE" sz="140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691" name="ZoneTexte 1690">
                            <a:extLst>
                              <a:ext uri="{FF2B5EF4-FFF2-40B4-BE49-F238E27FC236}">
                                <a16:creationId xmlns:a16="http://schemas.microsoft.com/office/drawing/2014/main" id="{C9B299A0-BF80-1E0C-6334-D419827E6B2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3428104" y="3128706"/>
                            <a:ext cx="1507200" cy="15562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% of GFP </a:t>
                            </a:r>
                            <a:r>
                              <a:rPr lang="fr-FR" sz="1400" dirty="0" err="1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from</a:t>
                            </a:r>
                            <a:r>
                              <a:rPr lang="fr-FR" sz="14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 all cells</a:t>
                            </a:r>
                            <a:endParaRPr lang="fr-BE" sz="14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69" name="Groupe 1668">
                          <a:extLst>
                            <a:ext uri="{FF2B5EF4-FFF2-40B4-BE49-F238E27FC236}">
                              <a16:creationId xmlns:a16="http://schemas.microsoft.com/office/drawing/2014/main" id="{FF438042-5371-842A-B1C4-012EB0FDE81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35697" y="2624066"/>
                          <a:ext cx="3134108" cy="365419"/>
                          <a:chOff x="4235697" y="2624066"/>
                          <a:chExt cx="3134108" cy="365419"/>
                        </a:xfrm>
                      </p:grpSpPr>
                      <p:grpSp>
                        <p:nvGrpSpPr>
                          <p:cNvPr id="1670" name="Groupe 1669">
                            <a:extLst>
                              <a:ext uri="{FF2B5EF4-FFF2-40B4-BE49-F238E27FC236}">
                                <a16:creationId xmlns:a16="http://schemas.microsoft.com/office/drawing/2014/main" id="{660569B2-390F-F972-70C6-DD05E5A47E9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235697" y="2624066"/>
                            <a:ext cx="554355" cy="364245"/>
                            <a:chOff x="4235697" y="2624066"/>
                            <a:chExt cx="554355" cy="364245"/>
                          </a:xfrm>
                        </p:grpSpPr>
                        <p:cxnSp>
                          <p:nvCxnSpPr>
                            <p:cNvPr id="1686" name="Connecteur droit 1685">
                              <a:extLst>
                                <a:ext uri="{FF2B5EF4-FFF2-40B4-BE49-F238E27FC236}">
                                  <a16:creationId xmlns:a16="http://schemas.microsoft.com/office/drawing/2014/main" id="{5AF5222A-0854-F67D-3457-ED9E50609B0D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235697" y="2624066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7" name="Connecteur droit 1686">
                              <a:extLst>
                                <a:ext uri="{FF2B5EF4-FFF2-40B4-BE49-F238E27FC236}">
                                  <a16:creationId xmlns:a16="http://schemas.microsoft.com/office/drawing/2014/main" id="{223FD637-9EA3-D326-FAFE-6DAFBEDE17A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415943" y="2744458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8" name="Connecteur droit 1687">
                              <a:extLst>
                                <a:ext uri="{FF2B5EF4-FFF2-40B4-BE49-F238E27FC236}">
                                  <a16:creationId xmlns:a16="http://schemas.microsoft.com/office/drawing/2014/main" id="{43BC9743-637A-5EFD-D1D5-007368CEF3F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605149" y="2988311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9" name="Connecteur droit 1688">
                              <a:extLst>
                                <a:ext uri="{FF2B5EF4-FFF2-40B4-BE49-F238E27FC236}">
                                  <a16:creationId xmlns:a16="http://schemas.microsoft.com/office/drawing/2014/main" id="{944C1DB7-1F34-3591-B3E9-607C7B47E0B5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422852" y="2861409"/>
                              <a:ext cx="3672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671" name="Groupe 1670">
                            <a:extLst>
                              <a:ext uri="{FF2B5EF4-FFF2-40B4-BE49-F238E27FC236}">
                                <a16:creationId xmlns:a16="http://schemas.microsoft.com/office/drawing/2014/main" id="{D73A8261-A34F-9869-6AAD-72A80B29717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095568" y="2624605"/>
                            <a:ext cx="554355" cy="364245"/>
                            <a:chOff x="4235697" y="2624066"/>
                            <a:chExt cx="554355" cy="364245"/>
                          </a:xfrm>
                        </p:grpSpPr>
                        <p:cxnSp>
                          <p:nvCxnSpPr>
                            <p:cNvPr id="1682" name="Connecteur droit 1681">
                              <a:extLst>
                                <a:ext uri="{FF2B5EF4-FFF2-40B4-BE49-F238E27FC236}">
                                  <a16:creationId xmlns:a16="http://schemas.microsoft.com/office/drawing/2014/main" id="{F23AA7C8-590D-394F-51BF-FD68FA07160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235697" y="2624066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3" name="Connecteur droit 1682">
                              <a:extLst>
                                <a:ext uri="{FF2B5EF4-FFF2-40B4-BE49-F238E27FC236}">
                                  <a16:creationId xmlns:a16="http://schemas.microsoft.com/office/drawing/2014/main" id="{35A304CD-13EB-689E-3095-5CB1D56A8619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415943" y="2744458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4" name="Connecteur droit 1683">
                              <a:extLst>
                                <a:ext uri="{FF2B5EF4-FFF2-40B4-BE49-F238E27FC236}">
                                  <a16:creationId xmlns:a16="http://schemas.microsoft.com/office/drawing/2014/main" id="{03F8FEA4-8B7C-7B1E-D134-762292CC8DB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605149" y="2988311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5" name="Connecteur droit 1684">
                              <a:extLst>
                                <a:ext uri="{FF2B5EF4-FFF2-40B4-BE49-F238E27FC236}">
                                  <a16:creationId xmlns:a16="http://schemas.microsoft.com/office/drawing/2014/main" id="{C9B99E00-ECCF-BDFF-EAD1-F8740C19964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422852" y="2861409"/>
                              <a:ext cx="3672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672" name="Groupe 1671">
                            <a:extLst>
                              <a:ext uri="{FF2B5EF4-FFF2-40B4-BE49-F238E27FC236}">
                                <a16:creationId xmlns:a16="http://schemas.microsoft.com/office/drawing/2014/main" id="{99A266B3-71BB-BB3F-23FC-FE10B1FC51F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55942" y="2624359"/>
                            <a:ext cx="554355" cy="364245"/>
                            <a:chOff x="4235697" y="2624066"/>
                            <a:chExt cx="554355" cy="364245"/>
                          </a:xfrm>
                        </p:grpSpPr>
                        <p:cxnSp>
                          <p:nvCxnSpPr>
                            <p:cNvPr id="1678" name="Connecteur droit 1677">
                              <a:extLst>
                                <a:ext uri="{FF2B5EF4-FFF2-40B4-BE49-F238E27FC236}">
                                  <a16:creationId xmlns:a16="http://schemas.microsoft.com/office/drawing/2014/main" id="{D5D4BAC6-7CE9-1EBB-3BF0-E1C2DA99839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235697" y="2624066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79" name="Connecteur droit 1678">
                              <a:extLst>
                                <a:ext uri="{FF2B5EF4-FFF2-40B4-BE49-F238E27FC236}">
                                  <a16:creationId xmlns:a16="http://schemas.microsoft.com/office/drawing/2014/main" id="{7E2CE890-0153-D34E-CC6A-0302DB8FFAF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415943" y="2744458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0" name="Connecteur droit 1679">
                              <a:extLst>
                                <a:ext uri="{FF2B5EF4-FFF2-40B4-BE49-F238E27FC236}">
                                  <a16:creationId xmlns:a16="http://schemas.microsoft.com/office/drawing/2014/main" id="{75EAA1B4-FA18-C6D5-BABA-360A5160D8C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605149" y="2988311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1" name="Connecteur droit 1680">
                              <a:extLst>
                                <a:ext uri="{FF2B5EF4-FFF2-40B4-BE49-F238E27FC236}">
                                  <a16:creationId xmlns:a16="http://schemas.microsoft.com/office/drawing/2014/main" id="{CBF51302-5407-509C-FA3B-3D9D9F0A634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422852" y="2861409"/>
                              <a:ext cx="3672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673" name="Groupe 1672">
                            <a:extLst>
                              <a:ext uri="{FF2B5EF4-FFF2-40B4-BE49-F238E27FC236}">
                                <a16:creationId xmlns:a16="http://schemas.microsoft.com/office/drawing/2014/main" id="{CEB5CCE0-5ADF-B0E2-D4B6-BFFD1A784D2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815450" y="2625240"/>
                            <a:ext cx="554355" cy="364245"/>
                            <a:chOff x="4235697" y="2624066"/>
                            <a:chExt cx="554355" cy="364245"/>
                          </a:xfrm>
                        </p:grpSpPr>
                        <p:cxnSp>
                          <p:nvCxnSpPr>
                            <p:cNvPr id="1674" name="Connecteur droit 1673">
                              <a:extLst>
                                <a:ext uri="{FF2B5EF4-FFF2-40B4-BE49-F238E27FC236}">
                                  <a16:creationId xmlns:a16="http://schemas.microsoft.com/office/drawing/2014/main" id="{AAC5EE42-4BA6-72AD-1393-AED3029E5791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235697" y="2624066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75" name="Connecteur droit 1674">
                              <a:extLst>
                                <a:ext uri="{FF2B5EF4-FFF2-40B4-BE49-F238E27FC236}">
                                  <a16:creationId xmlns:a16="http://schemas.microsoft.com/office/drawing/2014/main" id="{C58502DA-9893-B093-66BD-7BF25B231149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415943" y="2744458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76" name="Connecteur droit 1675">
                              <a:extLst>
                                <a:ext uri="{FF2B5EF4-FFF2-40B4-BE49-F238E27FC236}">
                                  <a16:creationId xmlns:a16="http://schemas.microsoft.com/office/drawing/2014/main" id="{6A09D909-F5CA-0148-BEF6-80EC90CC85C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605149" y="2988311"/>
                              <a:ext cx="1836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77" name="Connecteur droit 1676">
                              <a:extLst>
                                <a:ext uri="{FF2B5EF4-FFF2-40B4-BE49-F238E27FC236}">
                                  <a16:creationId xmlns:a16="http://schemas.microsoft.com/office/drawing/2014/main" id="{A084BF40-A918-F11D-7AE5-7A06E0B04607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422852" y="2861409"/>
                              <a:ext cx="3672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1647" name="Groupe 1646">
                        <a:extLst>
                          <a:ext uri="{FF2B5EF4-FFF2-40B4-BE49-F238E27FC236}">
                            <a16:creationId xmlns:a16="http://schemas.microsoft.com/office/drawing/2014/main" id="{88D09254-6CD3-9518-0A56-796B4B133D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01786" y="2481826"/>
                        <a:ext cx="3285478" cy="545478"/>
                        <a:chOff x="4201786" y="2481826"/>
                        <a:chExt cx="3285478" cy="545478"/>
                      </a:xfrm>
                    </p:grpSpPr>
                    <p:grpSp>
                      <p:nvGrpSpPr>
                        <p:cNvPr id="1648" name="Groupe 1647">
                          <a:extLst>
                            <a:ext uri="{FF2B5EF4-FFF2-40B4-BE49-F238E27FC236}">
                              <a16:creationId xmlns:a16="http://schemas.microsoft.com/office/drawing/2014/main" id="{72FEC8F8-D36B-E839-0BBF-925303EC3B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01786" y="2507226"/>
                          <a:ext cx="533494" cy="520078"/>
                          <a:chOff x="4201786" y="2507226"/>
                          <a:chExt cx="533494" cy="520078"/>
                        </a:xfrm>
                      </p:grpSpPr>
                      <p:sp>
                        <p:nvSpPr>
                          <p:cNvPr id="1664" name="ZoneTexte 1663">
                            <a:extLst>
                              <a:ext uri="{FF2B5EF4-FFF2-40B4-BE49-F238E27FC236}">
                                <a16:creationId xmlns:a16="http://schemas.microsoft.com/office/drawing/2014/main" id="{8A1B6A5C-5C45-8DC3-E9C1-D1F0DEE909C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201786" y="2507226"/>
                            <a:ext cx="180810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5" name="ZoneTexte 1664">
                            <a:extLst>
                              <a:ext uri="{FF2B5EF4-FFF2-40B4-BE49-F238E27FC236}">
                                <a16:creationId xmlns:a16="http://schemas.microsoft.com/office/drawing/2014/main" id="{FCD9A99E-41F4-3899-86E5-91B6BE95139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586758" y="2872900"/>
                            <a:ext cx="148522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6" name="ZoneTexte 1665">
                            <a:extLst>
                              <a:ext uri="{FF2B5EF4-FFF2-40B4-BE49-F238E27FC236}">
                                <a16:creationId xmlns:a16="http://schemas.microsoft.com/office/drawing/2014/main" id="{0AB3736C-3500-069C-9FA5-7B28ADB5F74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359266" y="2629146"/>
                            <a:ext cx="245385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****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7" name="ZoneTexte 1666">
                            <a:extLst>
                              <a:ext uri="{FF2B5EF4-FFF2-40B4-BE49-F238E27FC236}">
                                <a16:creationId xmlns:a16="http://schemas.microsoft.com/office/drawing/2014/main" id="{5B6FBC3F-719C-2EA8-C1A8-9D2FD7CC9B8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451976" y="2743446"/>
                            <a:ext cx="245385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****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49" name="Groupe 1648">
                          <a:extLst>
                            <a:ext uri="{FF2B5EF4-FFF2-40B4-BE49-F238E27FC236}">
                              <a16:creationId xmlns:a16="http://schemas.microsoft.com/office/drawing/2014/main" id="{A5159FE6-564D-EA87-A76D-1072053771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29496" y="2481826"/>
                          <a:ext cx="837806" cy="516268"/>
                          <a:chOff x="4929496" y="2481826"/>
                          <a:chExt cx="837806" cy="516268"/>
                        </a:xfrm>
                      </p:grpSpPr>
                      <p:sp>
                        <p:nvSpPr>
                          <p:cNvPr id="1660" name="ZoneTexte 1659">
                            <a:extLst>
                              <a:ext uri="{FF2B5EF4-FFF2-40B4-BE49-F238E27FC236}">
                                <a16:creationId xmlns:a16="http://schemas.microsoft.com/office/drawing/2014/main" id="{A1B2405A-EF68-D67D-DA81-79905144C15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225406" y="2629146"/>
                            <a:ext cx="213097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***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1" name="ZoneTexte 1660">
                            <a:extLst>
                              <a:ext uri="{FF2B5EF4-FFF2-40B4-BE49-F238E27FC236}">
                                <a16:creationId xmlns:a16="http://schemas.microsoft.com/office/drawing/2014/main" id="{A1E2D40A-8CD1-9A81-F596-7C9C325D43E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330816" y="2743446"/>
                            <a:ext cx="213097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***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2" name="ZoneTexte 1661">
                            <a:extLst>
                              <a:ext uri="{FF2B5EF4-FFF2-40B4-BE49-F238E27FC236}">
                                <a16:creationId xmlns:a16="http://schemas.microsoft.com/office/drawing/2014/main" id="{962D59FB-D8AD-501F-F0C8-7F8314D0025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292878" y="2843690"/>
                            <a:ext cx="474424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p=0.1359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3" name="ZoneTexte 1662">
                            <a:extLst>
                              <a:ext uri="{FF2B5EF4-FFF2-40B4-BE49-F238E27FC236}">
                                <a16:creationId xmlns:a16="http://schemas.microsoft.com/office/drawing/2014/main" id="{A0B448EC-CCF2-045D-09A4-2C2A3917684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929496" y="2481826"/>
                            <a:ext cx="479469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p=0.1230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50" name="Groupe 1649">
                          <a:extLst>
                            <a:ext uri="{FF2B5EF4-FFF2-40B4-BE49-F238E27FC236}">
                              <a16:creationId xmlns:a16="http://schemas.microsoft.com/office/drawing/2014/main" id="{2ED58463-2171-28CA-0AFF-4FCB183A6F0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06126" y="2507226"/>
                          <a:ext cx="744398" cy="490868"/>
                          <a:chOff x="5906126" y="2507226"/>
                          <a:chExt cx="744398" cy="490868"/>
                        </a:xfrm>
                      </p:grpSpPr>
                      <p:sp>
                        <p:nvSpPr>
                          <p:cNvPr id="1656" name="ZoneTexte 1655">
                            <a:extLst>
                              <a:ext uri="{FF2B5EF4-FFF2-40B4-BE49-F238E27FC236}">
                                <a16:creationId xmlns:a16="http://schemas.microsoft.com/office/drawing/2014/main" id="{4BDF9710-80CC-8C10-47C6-3DEE5A09F2D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48858" y="2843690"/>
                            <a:ext cx="501666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p=0.0625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7" name="ZoneTexte 1656">
                            <a:extLst>
                              <a:ext uri="{FF2B5EF4-FFF2-40B4-BE49-F238E27FC236}">
                                <a16:creationId xmlns:a16="http://schemas.microsoft.com/office/drawing/2014/main" id="{5DAC5484-8CF5-73AA-A7EB-ED425A9BBE2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906126" y="2507226"/>
                            <a:ext cx="213097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***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8" name="ZoneTexte 1657">
                            <a:extLst>
                              <a:ext uri="{FF2B5EF4-FFF2-40B4-BE49-F238E27FC236}">
                                <a16:creationId xmlns:a16="http://schemas.microsoft.com/office/drawing/2014/main" id="{F02E9250-D040-20BE-9036-D42983E95E9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076306" y="2629146"/>
                            <a:ext cx="245385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****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9" name="ZoneTexte 1658">
                            <a:extLst>
                              <a:ext uri="{FF2B5EF4-FFF2-40B4-BE49-F238E27FC236}">
                                <a16:creationId xmlns:a16="http://schemas.microsoft.com/office/drawing/2014/main" id="{B88BE637-E388-F980-AEB8-FAC47EC12BF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79176" y="2743446"/>
                            <a:ext cx="245385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****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51" name="Groupe 1650">
                          <a:extLst>
                            <a:ext uri="{FF2B5EF4-FFF2-40B4-BE49-F238E27FC236}">
                              <a16:creationId xmlns:a16="http://schemas.microsoft.com/office/drawing/2014/main" id="{19F36CA4-2047-858A-00E7-A7E8FE60A08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31296" y="2481826"/>
                          <a:ext cx="855968" cy="516268"/>
                          <a:chOff x="6631296" y="2481826"/>
                          <a:chExt cx="855968" cy="516268"/>
                        </a:xfrm>
                      </p:grpSpPr>
                      <p:sp>
                        <p:nvSpPr>
                          <p:cNvPr id="1652" name="ZoneTexte 1651">
                            <a:extLst>
                              <a:ext uri="{FF2B5EF4-FFF2-40B4-BE49-F238E27FC236}">
                                <a16:creationId xmlns:a16="http://schemas.microsoft.com/office/drawing/2014/main" id="{0E634ED8-C8F7-98D8-BD5F-FFF438DD996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994678" y="2843690"/>
                            <a:ext cx="492586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p=0.2775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3" name="ZoneTexte 1652">
                            <a:extLst>
                              <a:ext uri="{FF2B5EF4-FFF2-40B4-BE49-F238E27FC236}">
                                <a16:creationId xmlns:a16="http://schemas.microsoft.com/office/drawing/2014/main" id="{DECBE3C6-37A2-3C23-48EA-FEBCBB025CC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31296" y="2481826"/>
                            <a:ext cx="507721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p=0.0750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4" name="ZoneTexte 1653">
                            <a:extLst>
                              <a:ext uri="{FF2B5EF4-FFF2-40B4-BE49-F238E27FC236}">
                                <a16:creationId xmlns:a16="http://schemas.microsoft.com/office/drawing/2014/main" id="{1641CFB6-361A-575A-EC24-4D61A850F03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085956" y="2743446"/>
                            <a:ext cx="148522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b="1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*</a:t>
                            </a:r>
                            <a:endParaRPr lang="fr-BE" sz="1050" b="1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5" name="ZoneTexte 1654">
                            <a:extLst>
                              <a:ext uri="{FF2B5EF4-FFF2-40B4-BE49-F238E27FC236}">
                                <a16:creationId xmlns:a16="http://schemas.microsoft.com/office/drawing/2014/main" id="{20E731B9-25E9-620F-218C-DA3870AA46A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810366" y="2602476"/>
                            <a:ext cx="501667" cy="15440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p=0.0625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635" name="Groupe 1634">
                      <a:extLst>
                        <a:ext uri="{FF2B5EF4-FFF2-40B4-BE49-F238E27FC236}">
                          <a16:creationId xmlns:a16="http://schemas.microsoft.com/office/drawing/2014/main" id="{0AF06DF8-AA4F-122B-C29F-F8D0A24769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81881" y="4644446"/>
                      <a:ext cx="3378795" cy="168456"/>
                      <a:chOff x="4081881" y="4644446"/>
                      <a:chExt cx="3378795" cy="168456"/>
                    </a:xfrm>
                  </p:grpSpPr>
                  <p:grpSp>
                    <p:nvGrpSpPr>
                      <p:cNvPr id="1636" name="Groupe 1635">
                        <a:extLst>
                          <a:ext uri="{FF2B5EF4-FFF2-40B4-BE49-F238E27FC236}">
                            <a16:creationId xmlns:a16="http://schemas.microsoft.com/office/drawing/2014/main" id="{4EA6ED53-A362-1524-C149-4B1D5AD74D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92801" y="4644446"/>
                        <a:ext cx="3362415" cy="168456"/>
                        <a:chOff x="4092801" y="4644446"/>
                        <a:chExt cx="3362415" cy="168456"/>
                      </a:xfrm>
                    </p:grpSpPr>
                    <p:sp>
                      <p:nvSpPr>
                        <p:cNvPr id="1642" name="ZoneTexte 1641">
                          <a:extLst>
                            <a:ext uri="{FF2B5EF4-FFF2-40B4-BE49-F238E27FC236}">
                              <a16:creationId xmlns:a16="http://schemas.microsoft.com/office/drawing/2014/main" id="{06EB446E-8D17-831D-03A6-F7430DC71F3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092801" y="4644461"/>
                          <a:ext cx="781080" cy="1684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MM1.S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43" name="ZoneTexte 1642">
                          <a:extLst>
                            <a:ext uri="{FF2B5EF4-FFF2-40B4-BE49-F238E27FC236}">
                              <a16:creationId xmlns:a16="http://schemas.microsoft.com/office/drawing/2014/main" id="{17353C85-BF44-F164-B4A7-D37077B805C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49606" y="4644461"/>
                          <a:ext cx="781080" cy="1684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RPMI-8226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44" name="ZoneTexte 1643">
                          <a:extLst>
                            <a:ext uri="{FF2B5EF4-FFF2-40B4-BE49-F238E27FC236}">
                              <a16:creationId xmlns:a16="http://schemas.microsoft.com/office/drawing/2014/main" id="{72C373B9-9B15-1EBF-DFC4-D038A0333C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11871" y="4644446"/>
                          <a:ext cx="781080" cy="1684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LP-1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45" name="ZoneTexte 1644">
                          <a:extLst>
                            <a:ext uri="{FF2B5EF4-FFF2-40B4-BE49-F238E27FC236}">
                              <a16:creationId xmlns:a16="http://schemas.microsoft.com/office/drawing/2014/main" id="{7D9DF329-8941-B988-FCB5-874B6631B9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4136" y="4644446"/>
                          <a:ext cx="781080" cy="1684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fr-FR" sz="12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K562</a:t>
                          </a:r>
                          <a:endParaRPr lang="fr-BE" sz="12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37" name="Groupe 1636">
                        <a:extLst>
                          <a:ext uri="{FF2B5EF4-FFF2-40B4-BE49-F238E27FC236}">
                            <a16:creationId xmlns:a16="http://schemas.microsoft.com/office/drawing/2014/main" id="{0E570791-EFE8-C0E4-459E-E774FFD059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81881" y="4645223"/>
                        <a:ext cx="3378795" cy="2822"/>
                        <a:chOff x="4081881" y="4645223"/>
                        <a:chExt cx="3378795" cy="2822"/>
                      </a:xfrm>
                    </p:grpSpPr>
                    <p:cxnSp>
                      <p:nvCxnSpPr>
                        <p:cNvPr id="1638" name="Connecteur droit 1637">
                          <a:extLst>
                            <a:ext uri="{FF2B5EF4-FFF2-40B4-BE49-F238E27FC236}">
                              <a16:creationId xmlns:a16="http://schemas.microsoft.com/office/drawing/2014/main" id="{3C6A29B8-D582-A23A-FB04-763089C96E5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081881" y="4648045"/>
                          <a:ext cx="792000" cy="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9" name="Connecteur droit 1638">
                          <a:extLst>
                            <a:ext uri="{FF2B5EF4-FFF2-40B4-BE49-F238E27FC236}">
                              <a16:creationId xmlns:a16="http://schemas.microsoft.com/office/drawing/2014/main" id="{26D92A73-D23D-8E5E-BD65-C1B4B0AB258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944146" y="4647664"/>
                          <a:ext cx="792000" cy="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0" name="Connecteur droit 1639">
                          <a:extLst>
                            <a:ext uri="{FF2B5EF4-FFF2-40B4-BE49-F238E27FC236}">
                              <a16:creationId xmlns:a16="http://schemas.microsoft.com/office/drawing/2014/main" id="{91193CC9-ACFF-62BE-9000-7143EEE2F16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806411" y="4647128"/>
                          <a:ext cx="792000" cy="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1" name="Connecteur droit 1640">
                          <a:extLst>
                            <a:ext uri="{FF2B5EF4-FFF2-40B4-BE49-F238E27FC236}">
                              <a16:creationId xmlns:a16="http://schemas.microsoft.com/office/drawing/2014/main" id="{49000E9A-F8FB-22B8-E155-19B8D687A1B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668676" y="4645223"/>
                          <a:ext cx="792000" cy="0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pic>
                <p:nvPicPr>
                  <p:cNvPr id="1633" name="Image 1632">
                    <a:extLst>
                      <a:ext uri="{FF2B5EF4-FFF2-40B4-BE49-F238E27FC236}">
                        <a16:creationId xmlns:a16="http://schemas.microsoft.com/office/drawing/2014/main" id="{AFD6076A-D31E-4C3B-CC21-10DFA1267153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33"/>
                  <a:srcRect l="56477" t="11293" r="30278" b="25562"/>
                  <a:stretch/>
                </p:blipFill>
                <p:spPr>
                  <a:xfrm>
                    <a:off x="6699503" y="4183737"/>
                    <a:ext cx="839215" cy="1746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31" name="ZoneTexte 1630">
                  <a:extLst>
                    <a:ext uri="{FF2B5EF4-FFF2-40B4-BE49-F238E27FC236}">
                      <a16:creationId xmlns:a16="http://schemas.microsoft.com/office/drawing/2014/main" id="{03BF84A4-F0AB-96FF-91EC-CFB7FDFE1494}"/>
                    </a:ext>
                  </a:extLst>
                </p:cNvPr>
                <p:cNvSpPr txBox="1"/>
                <p:nvPr/>
              </p:nvSpPr>
              <p:spPr>
                <a:xfrm>
                  <a:off x="7555892" y="14773656"/>
                  <a:ext cx="3593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(f)</a:t>
                  </a:r>
                  <a:endParaRPr lang="fr-BE" sz="1400" b="1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39" name="Groupe 1038">
                <a:extLst>
                  <a:ext uri="{FF2B5EF4-FFF2-40B4-BE49-F238E27FC236}">
                    <a16:creationId xmlns:a16="http://schemas.microsoft.com/office/drawing/2014/main" id="{EB253817-322B-23B3-FAE4-E60A20DA60EC}"/>
                  </a:ext>
                </a:extLst>
              </p:cNvPr>
              <p:cNvGrpSpPr/>
              <p:nvPr/>
            </p:nvGrpSpPr>
            <p:grpSpPr>
              <a:xfrm>
                <a:off x="22624965" y="18464380"/>
                <a:ext cx="3229440" cy="1758816"/>
                <a:chOff x="2838693" y="1551812"/>
                <a:chExt cx="1591984" cy="842707"/>
              </a:xfrm>
            </p:grpSpPr>
            <p:sp>
              <p:nvSpPr>
                <p:cNvPr id="1613" name="ZoneTexte 1612">
                  <a:extLst>
                    <a:ext uri="{FF2B5EF4-FFF2-40B4-BE49-F238E27FC236}">
                      <a16:creationId xmlns:a16="http://schemas.microsoft.com/office/drawing/2014/main" id="{741473CA-1945-72CD-A570-BDFCF25B2BFE}"/>
                    </a:ext>
                  </a:extLst>
                </p:cNvPr>
                <p:cNvSpPr txBox="1"/>
                <p:nvPr/>
              </p:nvSpPr>
              <p:spPr>
                <a:xfrm rot="18381012">
                  <a:off x="3811220" y="1870815"/>
                  <a:ext cx="779727" cy="166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CT103a + K562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4" name="ZoneTexte 1613">
                  <a:extLst>
                    <a:ext uri="{FF2B5EF4-FFF2-40B4-BE49-F238E27FC236}">
                      <a16:creationId xmlns:a16="http://schemas.microsoft.com/office/drawing/2014/main" id="{BFF17122-5C13-06E0-3A8A-ACCA37BEBEE4}"/>
                    </a:ext>
                  </a:extLst>
                </p:cNvPr>
                <p:cNvSpPr txBox="1"/>
                <p:nvPr/>
              </p:nvSpPr>
              <p:spPr>
                <a:xfrm rot="18381012">
                  <a:off x="3193001" y="1705745"/>
                  <a:ext cx="358066" cy="166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Mock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5" name="ZoneTexte 1614">
                  <a:extLst>
                    <a:ext uri="{FF2B5EF4-FFF2-40B4-BE49-F238E27FC236}">
                      <a16:creationId xmlns:a16="http://schemas.microsoft.com/office/drawing/2014/main" id="{D2A695A2-D18A-B877-B30E-FB3D9760805A}"/>
                    </a:ext>
                  </a:extLst>
                </p:cNvPr>
                <p:cNvSpPr txBox="1"/>
                <p:nvPr/>
              </p:nvSpPr>
              <p:spPr>
                <a:xfrm rot="18381012">
                  <a:off x="2891818" y="1727944"/>
                  <a:ext cx="392628" cy="166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MM1.S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6" name="ZoneTexte 1615">
                  <a:extLst>
                    <a:ext uri="{FF2B5EF4-FFF2-40B4-BE49-F238E27FC236}">
                      <a16:creationId xmlns:a16="http://schemas.microsoft.com/office/drawing/2014/main" id="{2D2F8CAA-7D0A-741D-687C-55708B31BA25}"/>
                    </a:ext>
                  </a:extLst>
                </p:cNvPr>
                <p:cNvSpPr txBox="1"/>
                <p:nvPr/>
              </p:nvSpPr>
              <p:spPr>
                <a:xfrm rot="18381012">
                  <a:off x="4008059" y="1838457"/>
                  <a:ext cx="678343" cy="166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Nb17 + K562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7" name="ZoneTexte 1616">
                  <a:extLst>
                    <a:ext uri="{FF2B5EF4-FFF2-40B4-BE49-F238E27FC236}">
                      <a16:creationId xmlns:a16="http://schemas.microsoft.com/office/drawing/2014/main" id="{9B6C2E9A-F71C-CAFC-BDCA-8D8480312C43}"/>
                    </a:ext>
                  </a:extLst>
                </p:cNvPr>
                <p:cNvSpPr txBox="1"/>
                <p:nvPr/>
              </p:nvSpPr>
              <p:spPr>
                <a:xfrm rot="18381012">
                  <a:off x="3265539" y="1733732"/>
                  <a:ext cx="429495" cy="166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CT103a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8" name="ZoneTexte 1617">
                  <a:extLst>
                    <a:ext uri="{FF2B5EF4-FFF2-40B4-BE49-F238E27FC236}">
                      <a16:creationId xmlns:a16="http://schemas.microsoft.com/office/drawing/2014/main" id="{F3EA012F-C841-28CD-408F-42B2B0FFFBB2}"/>
                    </a:ext>
                  </a:extLst>
                </p:cNvPr>
                <p:cNvSpPr txBox="1"/>
                <p:nvPr/>
              </p:nvSpPr>
              <p:spPr>
                <a:xfrm rot="18381012">
                  <a:off x="2669758" y="1753370"/>
                  <a:ext cx="504764" cy="166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Medium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9" name="ZoneTexte 1618">
                  <a:extLst>
                    <a:ext uri="{FF2B5EF4-FFF2-40B4-BE49-F238E27FC236}">
                      <a16:creationId xmlns:a16="http://schemas.microsoft.com/office/drawing/2014/main" id="{DF3842FA-303D-65CA-A9D2-7BF6510F2A26}"/>
                    </a:ext>
                  </a:extLst>
                </p:cNvPr>
                <p:cNvSpPr txBox="1"/>
                <p:nvPr/>
              </p:nvSpPr>
              <p:spPr>
                <a:xfrm rot="18381012">
                  <a:off x="3280134" y="1862903"/>
                  <a:ext cx="771278" cy="166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Mock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+ MM1.S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0" name="ZoneTexte 1619">
                  <a:extLst>
                    <a:ext uri="{FF2B5EF4-FFF2-40B4-BE49-F238E27FC236}">
                      <a16:creationId xmlns:a16="http://schemas.microsoft.com/office/drawing/2014/main" id="{D95245D9-679A-6250-3136-BC2E1997E5BC}"/>
                    </a:ext>
                  </a:extLst>
                </p:cNvPr>
                <p:cNvSpPr txBox="1"/>
                <p:nvPr/>
              </p:nvSpPr>
              <p:spPr>
                <a:xfrm rot="18381012">
                  <a:off x="3576130" y="1858289"/>
                  <a:ext cx="741324" cy="166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Nb17 + MM1.S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1" name="ZoneTexte 1620">
                  <a:extLst>
                    <a:ext uri="{FF2B5EF4-FFF2-40B4-BE49-F238E27FC236}">
                      <a16:creationId xmlns:a16="http://schemas.microsoft.com/office/drawing/2014/main" id="{BF082C2A-CD6D-DD9E-72CF-C47EBDECE339}"/>
                    </a:ext>
                  </a:extLst>
                </p:cNvPr>
                <p:cNvSpPr txBox="1"/>
                <p:nvPr/>
              </p:nvSpPr>
              <p:spPr>
                <a:xfrm rot="18381012">
                  <a:off x="3083386" y="1703838"/>
                  <a:ext cx="329648" cy="166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K562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2" name="ZoneTexte 1621">
                  <a:extLst>
                    <a:ext uri="{FF2B5EF4-FFF2-40B4-BE49-F238E27FC236}">
                      <a16:creationId xmlns:a16="http://schemas.microsoft.com/office/drawing/2014/main" id="{2F75321F-86DC-D84B-F410-8913942DECAC}"/>
                    </a:ext>
                  </a:extLst>
                </p:cNvPr>
                <p:cNvSpPr txBox="1"/>
                <p:nvPr/>
              </p:nvSpPr>
              <p:spPr>
                <a:xfrm rot="18381012">
                  <a:off x="3727102" y="1843831"/>
                  <a:ext cx="708298" cy="166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Mock</a:t>
                  </a:r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+ K562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3" name="ZoneTexte 1622">
                  <a:extLst>
                    <a:ext uri="{FF2B5EF4-FFF2-40B4-BE49-F238E27FC236}">
                      <a16:creationId xmlns:a16="http://schemas.microsoft.com/office/drawing/2014/main" id="{D4E4B279-CF0B-0008-10A2-AE5A821A8FD3}"/>
                    </a:ext>
                  </a:extLst>
                </p:cNvPr>
                <p:cNvSpPr txBox="1"/>
                <p:nvPr/>
              </p:nvSpPr>
              <p:spPr>
                <a:xfrm rot="18381012">
                  <a:off x="3295802" y="1787510"/>
                  <a:ext cx="567744" cy="166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NanoCAR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4" name="ZoneTexte 1623">
                  <a:extLst>
                    <a:ext uri="{FF2B5EF4-FFF2-40B4-BE49-F238E27FC236}">
                      <a16:creationId xmlns:a16="http://schemas.microsoft.com/office/drawing/2014/main" id="{DAC92788-7120-E365-1322-3E742DAB88C9}"/>
                    </a:ext>
                  </a:extLst>
                </p:cNvPr>
                <p:cNvSpPr txBox="1"/>
                <p:nvPr/>
              </p:nvSpPr>
              <p:spPr>
                <a:xfrm rot="18381012">
                  <a:off x="3366244" y="1889719"/>
                  <a:ext cx="842707" cy="1668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CT103a + MM1.S</a:t>
                  </a:r>
                  <a:endParaRPr lang="fr-BE" sz="160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40" name="Groupe 1039">
                <a:extLst>
                  <a:ext uri="{FF2B5EF4-FFF2-40B4-BE49-F238E27FC236}">
                    <a16:creationId xmlns:a16="http://schemas.microsoft.com/office/drawing/2014/main" id="{BAD38B1B-8F48-2F06-0644-230394A2D77D}"/>
                  </a:ext>
                </a:extLst>
              </p:cNvPr>
              <p:cNvGrpSpPr/>
              <p:nvPr/>
            </p:nvGrpSpPr>
            <p:grpSpPr>
              <a:xfrm>
                <a:off x="6262731" y="20801530"/>
                <a:ext cx="12429991" cy="2199167"/>
                <a:chOff x="-13104837" y="19643682"/>
                <a:chExt cx="12429991" cy="2199167"/>
              </a:xfrm>
            </p:grpSpPr>
            <p:sp>
              <p:nvSpPr>
                <p:cNvPr id="1552" name="ZoneTexte 1551">
                  <a:extLst>
                    <a:ext uri="{FF2B5EF4-FFF2-40B4-BE49-F238E27FC236}">
                      <a16:creationId xmlns:a16="http://schemas.microsoft.com/office/drawing/2014/main" id="{8E35B7AD-4074-262A-56BB-10E465D6F9BC}"/>
                    </a:ext>
                  </a:extLst>
                </p:cNvPr>
                <p:cNvSpPr txBox="1"/>
                <p:nvPr/>
              </p:nvSpPr>
              <p:spPr>
                <a:xfrm rot="16200000">
                  <a:off x="-14077463" y="20616308"/>
                  <a:ext cx="2199167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Number</a:t>
                  </a:r>
                  <a:r>
                    <a:rPr lang="fr-FR" sz="105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of live tumoral cells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53" name="Groupe 1552">
                  <a:extLst>
                    <a:ext uri="{FF2B5EF4-FFF2-40B4-BE49-F238E27FC236}">
                      <a16:creationId xmlns:a16="http://schemas.microsoft.com/office/drawing/2014/main" id="{544F1653-834E-60F0-64D1-FC1FE0A8F9A6}"/>
                    </a:ext>
                  </a:extLst>
                </p:cNvPr>
                <p:cNvGrpSpPr/>
                <p:nvPr/>
              </p:nvGrpSpPr>
              <p:grpSpPr>
                <a:xfrm>
                  <a:off x="-12896189" y="19705452"/>
                  <a:ext cx="2959278" cy="2077943"/>
                  <a:chOff x="138180" y="4561904"/>
                  <a:chExt cx="2371223" cy="1430882"/>
                </a:xfrm>
              </p:grpSpPr>
              <p:sp>
                <p:nvSpPr>
                  <p:cNvPr id="1600" name="ZoneTexte 1599">
                    <a:extLst>
                      <a:ext uri="{FF2B5EF4-FFF2-40B4-BE49-F238E27FC236}">
                        <a16:creationId xmlns:a16="http://schemas.microsoft.com/office/drawing/2014/main" id="{C0F33AE5-A8B7-50E5-CE15-579FFE250DC0}"/>
                      </a:ext>
                    </a:extLst>
                  </p:cNvPr>
                  <p:cNvSpPr txBox="1"/>
                  <p:nvPr/>
                </p:nvSpPr>
                <p:spPr>
                  <a:xfrm>
                    <a:off x="436634" y="5686331"/>
                    <a:ext cx="222469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601" name="Groupe 1600">
                    <a:extLst>
                      <a:ext uri="{FF2B5EF4-FFF2-40B4-BE49-F238E27FC236}">
                        <a16:creationId xmlns:a16="http://schemas.microsoft.com/office/drawing/2014/main" id="{E642FEDC-8452-4A48-51E2-80CB58EE5189}"/>
                      </a:ext>
                    </a:extLst>
                  </p:cNvPr>
                  <p:cNvGrpSpPr/>
                  <p:nvPr/>
                </p:nvGrpSpPr>
                <p:grpSpPr>
                  <a:xfrm>
                    <a:off x="138180" y="4561904"/>
                    <a:ext cx="2371223" cy="1430882"/>
                    <a:chOff x="138180" y="4561904"/>
                    <a:chExt cx="2371223" cy="1430882"/>
                  </a:xfrm>
                </p:grpSpPr>
                <p:grpSp>
                  <p:nvGrpSpPr>
                    <p:cNvPr id="1602" name="Groupe 1601">
                      <a:extLst>
                        <a:ext uri="{FF2B5EF4-FFF2-40B4-BE49-F238E27FC236}">
                          <a16:creationId xmlns:a16="http://schemas.microsoft.com/office/drawing/2014/main" id="{F75D328F-3169-9098-45F5-478B4931F8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8180" y="4561904"/>
                      <a:ext cx="2371223" cy="1430882"/>
                      <a:chOff x="138180" y="4561904"/>
                      <a:chExt cx="2371223" cy="1430882"/>
                    </a:xfrm>
                  </p:grpSpPr>
                  <p:grpSp>
                    <p:nvGrpSpPr>
                      <p:cNvPr id="1604" name="Groupe 1603">
                        <a:extLst>
                          <a:ext uri="{FF2B5EF4-FFF2-40B4-BE49-F238E27FC236}">
                            <a16:creationId xmlns:a16="http://schemas.microsoft.com/office/drawing/2014/main" id="{338C4AD5-3CF8-7E3A-B177-96DC99B355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8180" y="4561904"/>
                        <a:ext cx="545169" cy="937390"/>
                        <a:chOff x="138180" y="4561904"/>
                        <a:chExt cx="545169" cy="937390"/>
                      </a:xfrm>
                    </p:grpSpPr>
                    <p:sp>
                      <p:nvSpPr>
                        <p:cNvPr id="1610" name="ZoneTexte 1609">
                          <a:extLst>
                            <a:ext uri="{FF2B5EF4-FFF2-40B4-BE49-F238E27FC236}">
                              <a16:creationId xmlns:a16="http://schemas.microsoft.com/office/drawing/2014/main" id="{62D8DD65-335C-6A02-6D68-224F88334B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8180" y="5319148"/>
                          <a:ext cx="534593" cy="18014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1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20,000</a:t>
                          </a:r>
                          <a:endParaRPr lang="fr-BE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11" name="ZoneTexte 1610">
                          <a:extLst>
                            <a:ext uri="{FF2B5EF4-FFF2-40B4-BE49-F238E27FC236}">
                              <a16:creationId xmlns:a16="http://schemas.microsoft.com/office/drawing/2014/main" id="{BB42CF78-0864-5009-9EFA-FEB60754A28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8480" y="4940364"/>
                          <a:ext cx="544869" cy="18014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1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40,000</a:t>
                          </a:r>
                          <a:endParaRPr lang="fr-BE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12" name="ZoneTexte 1611">
                          <a:extLst>
                            <a:ext uri="{FF2B5EF4-FFF2-40B4-BE49-F238E27FC236}">
                              <a16:creationId xmlns:a16="http://schemas.microsoft.com/office/drawing/2014/main" id="{0B223EC5-B725-AC5E-579B-D6739C5FCE4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8180" y="4561904"/>
                          <a:ext cx="539731" cy="18014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1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60,000</a:t>
                          </a:r>
                          <a:endParaRPr lang="fr-BE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05" name="Groupe 1604">
                        <a:extLst>
                          <a:ext uri="{FF2B5EF4-FFF2-40B4-BE49-F238E27FC236}">
                            <a16:creationId xmlns:a16="http://schemas.microsoft.com/office/drawing/2014/main" id="{913B7B5A-2532-5229-35A0-22DEEEBC7C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4740" y="5815160"/>
                        <a:ext cx="1834663" cy="177626"/>
                        <a:chOff x="674740" y="5815160"/>
                        <a:chExt cx="1834663" cy="177626"/>
                      </a:xfrm>
                    </p:grpSpPr>
                    <p:sp>
                      <p:nvSpPr>
                        <p:cNvPr id="1606" name="ZoneTexte 1605">
                          <a:extLst>
                            <a:ext uri="{FF2B5EF4-FFF2-40B4-BE49-F238E27FC236}">
                              <a16:creationId xmlns:a16="http://schemas.microsoft.com/office/drawing/2014/main" id="{BAA5C9E6-CB35-41EF-3A46-1FEB91A7C9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74740" y="5815160"/>
                          <a:ext cx="508904" cy="17484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 err="1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Tumor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07" name="ZoneTexte 1606">
                          <a:extLst>
                            <a:ext uri="{FF2B5EF4-FFF2-40B4-BE49-F238E27FC236}">
                              <a16:creationId xmlns:a16="http://schemas.microsoft.com/office/drawing/2014/main" id="{29F47FF3-ACCA-0719-0933-BE1B3D6FDE1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91894" y="5816485"/>
                          <a:ext cx="443396" cy="17484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 err="1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Mock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08" name="ZoneTexte 1607">
                          <a:extLst>
                            <a:ext uri="{FF2B5EF4-FFF2-40B4-BE49-F238E27FC236}">
                              <a16:creationId xmlns:a16="http://schemas.microsoft.com/office/drawing/2014/main" id="{6A731DB6-1F06-5642-8614-6979024109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421685" y="5817938"/>
                          <a:ext cx="521748" cy="17484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CT103a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09" name="ZoneTexte 1608">
                          <a:extLst>
                            <a:ext uri="{FF2B5EF4-FFF2-40B4-BE49-F238E27FC236}">
                              <a16:creationId xmlns:a16="http://schemas.microsoft.com/office/drawing/2014/main" id="{83A3BA74-1916-B9FC-673B-150C5CDD653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836088" y="5815203"/>
                          <a:ext cx="673315" cy="17484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 err="1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NanoCAR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603" name="ZoneTexte 1602">
                      <a:extLst>
                        <a:ext uri="{FF2B5EF4-FFF2-40B4-BE49-F238E27FC236}">
                          <a16:creationId xmlns:a16="http://schemas.microsoft.com/office/drawing/2014/main" id="{83DAB56F-1E49-8658-C84B-0DA5EE88D7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4055" y="4569453"/>
                      <a:ext cx="1692060" cy="1801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100" b="1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MM1.S</a:t>
                      </a:r>
                      <a:endParaRPr lang="fr-BE" sz="1100" b="1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54" name="Groupe 1553">
                  <a:extLst>
                    <a:ext uri="{FF2B5EF4-FFF2-40B4-BE49-F238E27FC236}">
                      <a16:creationId xmlns:a16="http://schemas.microsoft.com/office/drawing/2014/main" id="{A780BDDB-36B5-E8A1-75F6-48C1F950A5E9}"/>
                    </a:ext>
                  </a:extLst>
                </p:cNvPr>
                <p:cNvGrpSpPr/>
                <p:nvPr/>
              </p:nvGrpSpPr>
              <p:grpSpPr>
                <a:xfrm>
                  <a:off x="-9758546" y="19705452"/>
                  <a:ext cx="3024630" cy="2076943"/>
                  <a:chOff x="1992693" y="4561954"/>
                  <a:chExt cx="2423589" cy="1430193"/>
                </a:xfrm>
              </p:grpSpPr>
              <p:grpSp>
                <p:nvGrpSpPr>
                  <p:cNvPr id="1586" name="Groupe 1585">
                    <a:extLst>
                      <a:ext uri="{FF2B5EF4-FFF2-40B4-BE49-F238E27FC236}">
                        <a16:creationId xmlns:a16="http://schemas.microsoft.com/office/drawing/2014/main" id="{373BE1AC-58E7-1E28-14E2-B8E3CEAC9A0C}"/>
                      </a:ext>
                    </a:extLst>
                  </p:cNvPr>
                  <p:cNvGrpSpPr/>
                  <p:nvPr/>
                </p:nvGrpSpPr>
                <p:grpSpPr>
                  <a:xfrm>
                    <a:off x="1992693" y="4561954"/>
                    <a:ext cx="2423589" cy="1430193"/>
                    <a:chOff x="2017485" y="4562593"/>
                    <a:chExt cx="2423589" cy="1430193"/>
                  </a:xfrm>
                </p:grpSpPr>
                <p:grpSp>
                  <p:nvGrpSpPr>
                    <p:cNvPr id="1588" name="Groupe 1587">
                      <a:extLst>
                        <a:ext uri="{FF2B5EF4-FFF2-40B4-BE49-F238E27FC236}">
                          <a16:creationId xmlns:a16="http://schemas.microsoft.com/office/drawing/2014/main" id="{E8D7D7BE-A172-6EC3-2A31-617323D906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6410" y="5815160"/>
                      <a:ext cx="1834664" cy="177626"/>
                      <a:chOff x="674740" y="5815160"/>
                      <a:chExt cx="1834664" cy="177626"/>
                    </a:xfrm>
                  </p:grpSpPr>
                  <p:sp>
                    <p:nvSpPr>
                      <p:cNvPr id="1596" name="ZoneTexte 1595">
                        <a:extLst>
                          <a:ext uri="{FF2B5EF4-FFF2-40B4-BE49-F238E27FC236}">
                            <a16:creationId xmlns:a16="http://schemas.microsoft.com/office/drawing/2014/main" id="{76D54640-CC3A-5AF1-3A77-DCAF2443903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4740" y="5815160"/>
                        <a:ext cx="508904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Tumor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7" name="ZoneTexte 1596">
                        <a:extLst>
                          <a:ext uri="{FF2B5EF4-FFF2-40B4-BE49-F238E27FC236}">
                            <a16:creationId xmlns:a16="http://schemas.microsoft.com/office/drawing/2014/main" id="{82477F1F-0E6B-545C-C5D8-0A22BBAD10F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91894" y="5816485"/>
                        <a:ext cx="443397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Mock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8" name="ZoneTexte 1597">
                        <a:extLst>
                          <a:ext uri="{FF2B5EF4-FFF2-40B4-BE49-F238E27FC236}">
                            <a16:creationId xmlns:a16="http://schemas.microsoft.com/office/drawing/2014/main" id="{4C008437-9052-15C3-F4DB-FB02EAF19B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21685" y="5817938"/>
                        <a:ext cx="521749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9" name="ZoneTexte 1598">
                        <a:extLst>
                          <a:ext uri="{FF2B5EF4-FFF2-40B4-BE49-F238E27FC236}">
                            <a16:creationId xmlns:a16="http://schemas.microsoft.com/office/drawing/2014/main" id="{16ABF756-ACBA-6953-EE3E-E4FDF1681DE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36088" y="5815203"/>
                        <a:ext cx="673316" cy="1748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89" name="Groupe 1588">
                      <a:extLst>
                        <a:ext uri="{FF2B5EF4-FFF2-40B4-BE49-F238E27FC236}">
                          <a16:creationId xmlns:a16="http://schemas.microsoft.com/office/drawing/2014/main" id="{EC9C96E9-EA67-E0A5-6D99-47CA03F8BA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17485" y="4562593"/>
                      <a:ext cx="605825" cy="1308577"/>
                      <a:chOff x="2017485" y="4562593"/>
                      <a:chExt cx="605825" cy="1308577"/>
                    </a:xfrm>
                  </p:grpSpPr>
                  <p:sp>
                    <p:nvSpPr>
                      <p:cNvPr id="1590" name="ZoneTexte 1589">
                        <a:extLst>
                          <a:ext uri="{FF2B5EF4-FFF2-40B4-BE49-F238E27FC236}">
                            <a16:creationId xmlns:a16="http://schemas.microsoft.com/office/drawing/2014/main" id="{2D15F53D-39E0-2D4B-A6AB-3E927352ADA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78441" y="5472237"/>
                        <a:ext cx="534593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1" name="ZoneTexte 1590">
                        <a:extLst>
                          <a:ext uri="{FF2B5EF4-FFF2-40B4-BE49-F238E27FC236}">
                            <a16:creationId xmlns:a16="http://schemas.microsoft.com/office/drawing/2014/main" id="{A84E7963-8E4D-FBF2-FEB0-D37607255E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78740" y="5021063"/>
                        <a:ext cx="539731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60,000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2" name="ZoneTexte 1591">
                        <a:extLst>
                          <a:ext uri="{FF2B5EF4-FFF2-40B4-BE49-F238E27FC236}">
                            <a16:creationId xmlns:a16="http://schemas.microsoft.com/office/drawing/2014/main" id="{E9E9DCA8-B7FD-BA88-CDA8-723F1ACAF2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78441" y="4798813"/>
                        <a:ext cx="542300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80,000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3" name="ZoneTexte 1592">
                        <a:extLst>
                          <a:ext uri="{FF2B5EF4-FFF2-40B4-BE49-F238E27FC236}">
                            <a16:creationId xmlns:a16="http://schemas.microsoft.com/office/drawing/2014/main" id="{B7161D6C-EA66-2CC6-A985-6C452AB869E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78441" y="5245658"/>
                        <a:ext cx="544869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40,000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4" name="ZoneTexte 1593">
                        <a:extLst>
                          <a:ext uri="{FF2B5EF4-FFF2-40B4-BE49-F238E27FC236}">
                            <a16:creationId xmlns:a16="http://schemas.microsoft.com/office/drawing/2014/main" id="{DC51A570-A792-D22F-844A-9415D253FC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71563" y="5691024"/>
                        <a:ext cx="222469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5" name="ZoneTexte 1594">
                        <a:extLst>
                          <a:ext uri="{FF2B5EF4-FFF2-40B4-BE49-F238E27FC236}">
                            <a16:creationId xmlns:a16="http://schemas.microsoft.com/office/drawing/2014/main" id="{16BBC82A-305D-3996-1568-8B75CA6BA4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17485" y="4562593"/>
                        <a:ext cx="585972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100,000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587" name="ZoneTexte 1586">
                    <a:extLst>
                      <a:ext uri="{FF2B5EF4-FFF2-40B4-BE49-F238E27FC236}">
                        <a16:creationId xmlns:a16="http://schemas.microsoft.com/office/drawing/2014/main" id="{613D7209-FF1B-FDBF-A388-92DF6EC18D03}"/>
                      </a:ext>
                    </a:extLst>
                  </p:cNvPr>
                  <p:cNvSpPr txBox="1"/>
                  <p:nvPr/>
                </p:nvSpPr>
                <p:spPr>
                  <a:xfrm>
                    <a:off x="2591663" y="4570377"/>
                    <a:ext cx="1697330" cy="180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RPMI-8226</a:t>
                    </a:r>
                    <a:endParaRPr lang="fr-BE" sz="110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55" name="Groupe 1554">
                  <a:extLst>
                    <a:ext uri="{FF2B5EF4-FFF2-40B4-BE49-F238E27FC236}">
                      <a16:creationId xmlns:a16="http://schemas.microsoft.com/office/drawing/2014/main" id="{C0C86DE3-08FE-D61F-00B9-8FDD0B9EBD18}"/>
                    </a:ext>
                  </a:extLst>
                </p:cNvPr>
                <p:cNvGrpSpPr/>
                <p:nvPr/>
              </p:nvGrpSpPr>
              <p:grpSpPr>
                <a:xfrm>
                  <a:off x="-6531895" y="19692046"/>
                  <a:ext cx="2959612" cy="2086312"/>
                  <a:chOff x="3929640" y="4538731"/>
                  <a:chExt cx="2371491" cy="1436645"/>
                </a:xfrm>
              </p:grpSpPr>
              <p:grpSp>
                <p:nvGrpSpPr>
                  <p:cNvPr id="1573" name="Groupe 1572">
                    <a:extLst>
                      <a:ext uri="{FF2B5EF4-FFF2-40B4-BE49-F238E27FC236}">
                        <a16:creationId xmlns:a16="http://schemas.microsoft.com/office/drawing/2014/main" id="{174D069B-36FF-80E4-ED39-F388A028E650}"/>
                      </a:ext>
                    </a:extLst>
                  </p:cNvPr>
                  <p:cNvGrpSpPr/>
                  <p:nvPr/>
                </p:nvGrpSpPr>
                <p:grpSpPr>
                  <a:xfrm>
                    <a:off x="3929640" y="4553676"/>
                    <a:ext cx="2371491" cy="1421700"/>
                    <a:chOff x="-203839" y="6090566"/>
                    <a:chExt cx="2371491" cy="1421700"/>
                  </a:xfrm>
                </p:grpSpPr>
                <p:grpSp>
                  <p:nvGrpSpPr>
                    <p:cNvPr id="1575" name="Groupe 1574">
                      <a:extLst>
                        <a:ext uri="{FF2B5EF4-FFF2-40B4-BE49-F238E27FC236}">
                          <a16:creationId xmlns:a16="http://schemas.microsoft.com/office/drawing/2014/main" id="{8C49CD0F-0D8E-6CF9-F218-67676280F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2989" y="7334641"/>
                      <a:ext cx="1834663" cy="177625"/>
                      <a:chOff x="674740" y="5815160"/>
                      <a:chExt cx="1834664" cy="177625"/>
                    </a:xfrm>
                  </p:grpSpPr>
                  <p:sp>
                    <p:nvSpPr>
                      <p:cNvPr id="1582" name="ZoneTexte 1581">
                        <a:extLst>
                          <a:ext uri="{FF2B5EF4-FFF2-40B4-BE49-F238E27FC236}">
                            <a16:creationId xmlns:a16="http://schemas.microsoft.com/office/drawing/2014/main" id="{ABD0B996-7F27-8C4C-F0DE-AFEAE25F45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4740" y="5815160"/>
                        <a:ext cx="508904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Tumor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3" name="ZoneTexte 1582">
                        <a:extLst>
                          <a:ext uri="{FF2B5EF4-FFF2-40B4-BE49-F238E27FC236}">
                            <a16:creationId xmlns:a16="http://schemas.microsoft.com/office/drawing/2014/main" id="{6E6A5940-EA97-AC2B-D350-1799756195D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91894" y="5816485"/>
                        <a:ext cx="443397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Mock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4" name="ZoneTexte 1583">
                        <a:extLst>
                          <a:ext uri="{FF2B5EF4-FFF2-40B4-BE49-F238E27FC236}">
                            <a16:creationId xmlns:a16="http://schemas.microsoft.com/office/drawing/2014/main" id="{47F2DF15-216E-75E7-6A6D-64013B8173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21685" y="5817938"/>
                        <a:ext cx="521749" cy="1748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5" name="ZoneTexte 1584">
                        <a:extLst>
                          <a:ext uri="{FF2B5EF4-FFF2-40B4-BE49-F238E27FC236}">
                            <a16:creationId xmlns:a16="http://schemas.microsoft.com/office/drawing/2014/main" id="{FB3ABD36-BDA3-9320-768F-5ED8B44AEA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36088" y="5815203"/>
                        <a:ext cx="673316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76" name="Groupe 1575">
                      <a:extLst>
                        <a:ext uri="{FF2B5EF4-FFF2-40B4-BE49-F238E27FC236}">
                          <a16:creationId xmlns:a16="http://schemas.microsoft.com/office/drawing/2014/main" id="{AFD89716-7892-3505-5DE6-12E92F9EF7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03839" y="6090566"/>
                      <a:ext cx="554489" cy="1310101"/>
                      <a:chOff x="-203839" y="6090566"/>
                      <a:chExt cx="554489" cy="1310101"/>
                    </a:xfrm>
                  </p:grpSpPr>
                  <p:sp>
                    <p:nvSpPr>
                      <p:cNvPr id="1577" name="ZoneTexte 1576">
                        <a:extLst>
                          <a:ext uri="{FF2B5EF4-FFF2-40B4-BE49-F238E27FC236}">
                            <a16:creationId xmlns:a16="http://schemas.microsoft.com/office/drawing/2014/main" id="{D9985CB8-BAB2-2D19-4C9D-9745B7643E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203835" y="6922486"/>
                        <a:ext cx="534593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8" name="ZoneTexte 1577">
                        <a:extLst>
                          <a:ext uri="{FF2B5EF4-FFF2-40B4-BE49-F238E27FC236}">
                            <a16:creationId xmlns:a16="http://schemas.microsoft.com/office/drawing/2014/main" id="{CD60214C-F5AD-3B83-AE6E-7FC67A1D47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203542" y="6361584"/>
                        <a:ext cx="539730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60,000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9" name="ZoneTexte 1578">
                        <a:extLst>
                          <a:ext uri="{FF2B5EF4-FFF2-40B4-BE49-F238E27FC236}">
                            <a16:creationId xmlns:a16="http://schemas.microsoft.com/office/drawing/2014/main" id="{A5B3DA8D-9845-4DA1-50B0-B95325B0D6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91649" y="6090566"/>
                        <a:ext cx="542299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80,000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0" name="ZoneTexte 1579">
                        <a:extLst>
                          <a:ext uri="{FF2B5EF4-FFF2-40B4-BE49-F238E27FC236}">
                            <a16:creationId xmlns:a16="http://schemas.microsoft.com/office/drawing/2014/main" id="{D412F1AF-B892-2D37-FFF7-D699EF7B4C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203839" y="6647139"/>
                        <a:ext cx="544869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40,000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1" name="ZoneTexte 1580">
                        <a:extLst>
                          <a:ext uri="{FF2B5EF4-FFF2-40B4-BE49-F238E27FC236}">
                            <a16:creationId xmlns:a16="http://schemas.microsoft.com/office/drawing/2014/main" id="{888A246F-D4A4-5512-9721-D87BBF9F15D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6828" y="7220521"/>
                        <a:ext cx="222469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574" name="ZoneTexte 1573">
                    <a:extLst>
                      <a:ext uri="{FF2B5EF4-FFF2-40B4-BE49-F238E27FC236}">
                        <a16:creationId xmlns:a16="http://schemas.microsoft.com/office/drawing/2014/main" id="{D423A733-3CEE-078C-C675-06B1049983B3}"/>
                      </a:ext>
                    </a:extLst>
                  </p:cNvPr>
                  <p:cNvSpPr txBox="1"/>
                  <p:nvPr/>
                </p:nvSpPr>
                <p:spPr>
                  <a:xfrm>
                    <a:off x="4464356" y="4538731"/>
                    <a:ext cx="1692060" cy="180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LP-1</a:t>
                    </a:r>
                    <a:endParaRPr lang="fr-BE" sz="110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56" name="Groupe 1555">
                  <a:extLst>
                    <a:ext uri="{FF2B5EF4-FFF2-40B4-BE49-F238E27FC236}">
                      <a16:creationId xmlns:a16="http://schemas.microsoft.com/office/drawing/2014/main" id="{D3B72D5A-CE54-A20A-A562-B400E8ACE3C9}"/>
                    </a:ext>
                  </a:extLst>
                </p:cNvPr>
                <p:cNvGrpSpPr/>
                <p:nvPr/>
              </p:nvGrpSpPr>
              <p:grpSpPr>
                <a:xfrm>
                  <a:off x="-3707350" y="19705452"/>
                  <a:ext cx="3032504" cy="2067962"/>
                  <a:chOff x="1980870" y="5976253"/>
                  <a:chExt cx="2429899" cy="1424009"/>
                </a:xfrm>
              </p:grpSpPr>
              <p:grpSp>
                <p:nvGrpSpPr>
                  <p:cNvPr id="1561" name="Groupe 1560">
                    <a:extLst>
                      <a:ext uri="{FF2B5EF4-FFF2-40B4-BE49-F238E27FC236}">
                        <a16:creationId xmlns:a16="http://schemas.microsoft.com/office/drawing/2014/main" id="{2856270D-DFEA-74BA-4AB4-571F49FBBD4E}"/>
                      </a:ext>
                    </a:extLst>
                  </p:cNvPr>
                  <p:cNvGrpSpPr/>
                  <p:nvPr/>
                </p:nvGrpSpPr>
                <p:grpSpPr>
                  <a:xfrm>
                    <a:off x="1980870" y="5976253"/>
                    <a:ext cx="2429899" cy="1424009"/>
                    <a:chOff x="1980870" y="5976253"/>
                    <a:chExt cx="2429899" cy="1424009"/>
                  </a:xfrm>
                </p:grpSpPr>
                <p:grpSp>
                  <p:nvGrpSpPr>
                    <p:cNvPr id="1563" name="Groupe 1562">
                      <a:extLst>
                        <a:ext uri="{FF2B5EF4-FFF2-40B4-BE49-F238E27FC236}">
                          <a16:creationId xmlns:a16="http://schemas.microsoft.com/office/drawing/2014/main" id="{ABED6A09-34CE-A88A-B2F9-31C534AE54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76105" y="7222636"/>
                      <a:ext cx="1834664" cy="177626"/>
                      <a:chOff x="674740" y="5815160"/>
                      <a:chExt cx="1834664" cy="177626"/>
                    </a:xfrm>
                  </p:grpSpPr>
                  <p:sp>
                    <p:nvSpPr>
                      <p:cNvPr id="1569" name="ZoneTexte 1568">
                        <a:extLst>
                          <a:ext uri="{FF2B5EF4-FFF2-40B4-BE49-F238E27FC236}">
                            <a16:creationId xmlns:a16="http://schemas.microsoft.com/office/drawing/2014/main" id="{51D9D204-2E0D-C71D-7583-959204CC66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4740" y="5815160"/>
                        <a:ext cx="508904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Tumor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0" name="ZoneTexte 1569">
                        <a:extLst>
                          <a:ext uri="{FF2B5EF4-FFF2-40B4-BE49-F238E27FC236}">
                            <a16:creationId xmlns:a16="http://schemas.microsoft.com/office/drawing/2014/main" id="{49A6928E-3240-FE69-54B5-751C6E5A17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91894" y="5816485"/>
                        <a:ext cx="443397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Mock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1" name="ZoneTexte 1570">
                        <a:extLst>
                          <a:ext uri="{FF2B5EF4-FFF2-40B4-BE49-F238E27FC236}">
                            <a16:creationId xmlns:a16="http://schemas.microsoft.com/office/drawing/2014/main" id="{305B8BD8-6D79-44DE-BDA4-A2EB2425FB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21685" y="5817938"/>
                        <a:ext cx="521749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2" name="ZoneTexte 1571">
                        <a:extLst>
                          <a:ext uri="{FF2B5EF4-FFF2-40B4-BE49-F238E27FC236}">
                            <a16:creationId xmlns:a16="http://schemas.microsoft.com/office/drawing/2014/main" id="{287A752F-B433-35EA-E59C-A3FE72EFBE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36088" y="5815203"/>
                        <a:ext cx="673316" cy="1748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64" name="Groupe 1563">
                      <a:extLst>
                        <a:ext uri="{FF2B5EF4-FFF2-40B4-BE49-F238E27FC236}">
                          <a16:creationId xmlns:a16="http://schemas.microsoft.com/office/drawing/2014/main" id="{B5C9881F-D433-40B2-2D1B-3ECA3B7BA9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80870" y="5976253"/>
                      <a:ext cx="599661" cy="1305171"/>
                      <a:chOff x="1980870" y="5976253"/>
                      <a:chExt cx="599661" cy="1305171"/>
                    </a:xfrm>
                  </p:grpSpPr>
                  <p:sp>
                    <p:nvSpPr>
                      <p:cNvPr id="1565" name="ZoneTexte 1564">
                        <a:extLst>
                          <a:ext uri="{FF2B5EF4-FFF2-40B4-BE49-F238E27FC236}">
                            <a16:creationId xmlns:a16="http://schemas.microsoft.com/office/drawing/2014/main" id="{C3801A48-DBB5-87A8-2FEA-134DD2A81A5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45938" y="6728093"/>
                        <a:ext cx="534593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50,000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66" name="ZoneTexte 1565">
                        <a:extLst>
                          <a:ext uri="{FF2B5EF4-FFF2-40B4-BE49-F238E27FC236}">
                            <a16:creationId xmlns:a16="http://schemas.microsoft.com/office/drawing/2014/main" id="{B3578D30-4A09-314B-A41D-450C3CF2ED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47508" y="7101278"/>
                        <a:ext cx="222469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67" name="ZoneTexte 1566">
                        <a:extLst>
                          <a:ext uri="{FF2B5EF4-FFF2-40B4-BE49-F238E27FC236}">
                            <a16:creationId xmlns:a16="http://schemas.microsoft.com/office/drawing/2014/main" id="{0A0ACCAD-87FD-9853-BED5-4DC9B66F02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0873" y="6353443"/>
                        <a:ext cx="585972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100,000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68" name="ZoneTexte 1567">
                        <a:extLst>
                          <a:ext uri="{FF2B5EF4-FFF2-40B4-BE49-F238E27FC236}">
                            <a16:creationId xmlns:a16="http://schemas.microsoft.com/office/drawing/2014/main" id="{736113B1-871F-5BA4-7F1F-63D4E465B1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0870" y="5976253"/>
                        <a:ext cx="575696" cy="18014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150,000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562" name="ZoneTexte 1561">
                    <a:extLst>
                      <a:ext uri="{FF2B5EF4-FFF2-40B4-BE49-F238E27FC236}">
                        <a16:creationId xmlns:a16="http://schemas.microsoft.com/office/drawing/2014/main" id="{FA245F4B-9818-A64A-3107-BCF74D3431A8}"/>
                      </a:ext>
                    </a:extLst>
                  </p:cNvPr>
                  <p:cNvSpPr txBox="1"/>
                  <p:nvPr/>
                </p:nvSpPr>
                <p:spPr>
                  <a:xfrm>
                    <a:off x="2586290" y="5984649"/>
                    <a:ext cx="1697330" cy="1801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K562</a:t>
                    </a:r>
                    <a:endParaRPr lang="fr-BE" sz="1100" b="1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557" name="Image 1556">
                  <a:extLst>
                    <a:ext uri="{FF2B5EF4-FFF2-40B4-BE49-F238E27FC236}">
                      <a16:creationId xmlns:a16="http://schemas.microsoft.com/office/drawing/2014/main" id="{47B727D1-7926-ABED-4FAB-5CF16B26A1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/>
                <a:srcRect l="13823" t="12732" r="32991" b="24463"/>
                <a:stretch/>
              </p:blipFill>
              <p:spPr>
                <a:xfrm>
                  <a:off x="-12288010" y="19761374"/>
                  <a:ext cx="2257092" cy="1864095"/>
                </a:xfrm>
                <a:prstGeom prst="rect">
                  <a:avLst/>
                </a:prstGeom>
              </p:spPr>
            </p:pic>
            <p:pic>
              <p:nvPicPr>
                <p:cNvPr id="1558" name="Image 1557">
                  <a:extLst>
                    <a:ext uri="{FF2B5EF4-FFF2-40B4-BE49-F238E27FC236}">
                      <a16:creationId xmlns:a16="http://schemas.microsoft.com/office/drawing/2014/main" id="{ED3F0896-761D-AB3F-23A5-105A951001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/>
                <a:srcRect l="14990" t="12768" r="30699" b="27584"/>
                <a:stretch/>
              </p:blipFill>
              <p:spPr>
                <a:xfrm>
                  <a:off x="-9078853" y="19784073"/>
                  <a:ext cx="2359902" cy="1871610"/>
                </a:xfrm>
                <a:prstGeom prst="rect">
                  <a:avLst/>
                </a:prstGeom>
              </p:spPr>
            </p:pic>
            <p:pic>
              <p:nvPicPr>
                <p:cNvPr id="1559" name="Image 1558">
                  <a:extLst>
                    <a:ext uri="{FF2B5EF4-FFF2-40B4-BE49-F238E27FC236}">
                      <a16:creationId xmlns:a16="http://schemas.microsoft.com/office/drawing/2014/main" id="{1A011E9C-F38A-2E26-721B-97DAB44BA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/>
                <a:srcRect l="13828" t="12579" r="33049" b="22505"/>
                <a:stretch/>
              </p:blipFill>
              <p:spPr>
                <a:xfrm>
                  <a:off x="-5929000" y="19727370"/>
                  <a:ext cx="2269127" cy="1882066"/>
                </a:xfrm>
                <a:prstGeom prst="rect">
                  <a:avLst/>
                </a:prstGeom>
              </p:spPr>
            </p:pic>
            <p:pic>
              <p:nvPicPr>
                <p:cNvPr id="1560" name="Image 1559">
                  <a:extLst>
                    <a:ext uri="{FF2B5EF4-FFF2-40B4-BE49-F238E27FC236}">
                      <a16:creationId xmlns:a16="http://schemas.microsoft.com/office/drawing/2014/main" id="{611553B1-13FB-5E81-16BD-03A788787A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/>
                <a:srcRect l="14606" t="14775" r="31872" b="22354"/>
                <a:stretch/>
              </p:blipFill>
              <p:spPr>
                <a:xfrm>
                  <a:off x="-3034448" y="19810598"/>
                  <a:ext cx="2313945" cy="1829786"/>
                </a:xfrm>
                <a:prstGeom prst="rect">
                  <a:avLst/>
                </a:prstGeom>
              </p:spPr>
            </p:pic>
          </p:grpSp>
          <p:grpSp>
            <p:nvGrpSpPr>
              <p:cNvPr id="1041" name="Groupe 1040">
                <a:extLst>
                  <a:ext uri="{FF2B5EF4-FFF2-40B4-BE49-F238E27FC236}">
                    <a16:creationId xmlns:a16="http://schemas.microsoft.com/office/drawing/2014/main" id="{A45DFA9B-4554-AC78-5563-47C8DDE20EC8}"/>
                  </a:ext>
                </a:extLst>
              </p:cNvPr>
              <p:cNvGrpSpPr/>
              <p:nvPr/>
            </p:nvGrpSpPr>
            <p:grpSpPr>
              <a:xfrm>
                <a:off x="6262730" y="23094917"/>
                <a:ext cx="12517047" cy="2536831"/>
                <a:chOff x="-13099085" y="22822631"/>
                <a:chExt cx="12517047" cy="2536831"/>
              </a:xfrm>
            </p:grpSpPr>
            <p:pic>
              <p:nvPicPr>
                <p:cNvPr id="1495" name="Image 1494">
                  <a:extLst>
                    <a:ext uri="{FF2B5EF4-FFF2-40B4-BE49-F238E27FC236}">
                      <a16:creationId xmlns:a16="http://schemas.microsoft.com/office/drawing/2014/main" id="{4AD5C356-8B8C-DAAA-1724-80A8D96C1E3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8"/>
                <a:srcRect l="13589" t="14347" r="33168" b="22561"/>
                <a:stretch/>
              </p:blipFill>
              <p:spPr>
                <a:xfrm>
                  <a:off x="-2781461" y="22985216"/>
                  <a:ext cx="2176312" cy="1808875"/>
                </a:xfrm>
                <a:prstGeom prst="rect">
                  <a:avLst/>
                </a:prstGeom>
              </p:spPr>
            </p:pic>
            <p:pic>
              <p:nvPicPr>
                <p:cNvPr id="1496" name="Image 1495">
                  <a:extLst>
                    <a:ext uri="{FF2B5EF4-FFF2-40B4-BE49-F238E27FC236}">
                      <a16:creationId xmlns:a16="http://schemas.microsoft.com/office/drawing/2014/main" id="{05320BD1-D88F-AF7E-88CD-E2AD58D0B4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/>
                <a:srcRect l="14587" t="11131" r="32893" b="22852"/>
                <a:stretch/>
              </p:blipFill>
              <p:spPr>
                <a:xfrm>
                  <a:off x="-5771275" y="22893190"/>
                  <a:ext cx="2185815" cy="1871610"/>
                </a:xfrm>
                <a:prstGeom prst="rect">
                  <a:avLst/>
                </a:prstGeom>
              </p:spPr>
            </p:pic>
            <p:pic>
              <p:nvPicPr>
                <p:cNvPr id="1497" name="Image 1496">
                  <a:extLst>
                    <a:ext uri="{FF2B5EF4-FFF2-40B4-BE49-F238E27FC236}">
                      <a16:creationId xmlns:a16="http://schemas.microsoft.com/office/drawing/2014/main" id="{26CA5532-F446-4D34-0D50-02546168AB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/>
                <a:srcRect l="14867" t="11790" r="32108" b="20570"/>
                <a:stretch/>
              </p:blipFill>
              <p:spPr>
                <a:xfrm>
                  <a:off x="-12276396" y="22901845"/>
                  <a:ext cx="2205157" cy="1882066"/>
                </a:xfrm>
                <a:prstGeom prst="rect">
                  <a:avLst/>
                </a:prstGeom>
              </p:spPr>
            </p:pic>
            <p:pic>
              <p:nvPicPr>
                <p:cNvPr id="1498" name="Image 1497">
                  <a:extLst>
                    <a:ext uri="{FF2B5EF4-FFF2-40B4-BE49-F238E27FC236}">
                      <a16:creationId xmlns:a16="http://schemas.microsoft.com/office/drawing/2014/main" id="{6673F417-C0E4-594F-D4B2-DA1875705FE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1"/>
                <a:srcRect l="13558" t="9782" r="32897" b="28280"/>
                <a:stretch/>
              </p:blipFill>
              <p:spPr>
                <a:xfrm>
                  <a:off x="-9026606" y="22885346"/>
                  <a:ext cx="2185815" cy="1902978"/>
                </a:xfrm>
                <a:prstGeom prst="rect">
                  <a:avLst/>
                </a:prstGeom>
              </p:spPr>
            </p:pic>
            <p:grpSp>
              <p:nvGrpSpPr>
                <p:cNvPr id="1499" name="Groupe 1498">
                  <a:extLst>
                    <a:ext uri="{FF2B5EF4-FFF2-40B4-BE49-F238E27FC236}">
                      <a16:creationId xmlns:a16="http://schemas.microsoft.com/office/drawing/2014/main" id="{4A534CD4-430C-454F-076C-FEF5BA1BFA0C}"/>
                    </a:ext>
                  </a:extLst>
                </p:cNvPr>
                <p:cNvGrpSpPr/>
                <p:nvPr/>
              </p:nvGrpSpPr>
              <p:grpSpPr>
                <a:xfrm>
                  <a:off x="-12942541" y="22898254"/>
                  <a:ext cx="1474327" cy="1984642"/>
                  <a:chOff x="33197" y="6362145"/>
                  <a:chExt cx="1116968" cy="1366634"/>
                </a:xfrm>
              </p:grpSpPr>
              <p:grpSp>
                <p:nvGrpSpPr>
                  <p:cNvPr id="1544" name="Groupe 1543">
                    <a:extLst>
                      <a:ext uri="{FF2B5EF4-FFF2-40B4-BE49-F238E27FC236}">
                        <a16:creationId xmlns:a16="http://schemas.microsoft.com/office/drawing/2014/main" id="{C58EDB05-42D2-6348-869B-17367611C601}"/>
                      </a:ext>
                    </a:extLst>
                  </p:cNvPr>
                  <p:cNvGrpSpPr/>
                  <p:nvPr/>
                </p:nvGrpSpPr>
                <p:grpSpPr>
                  <a:xfrm>
                    <a:off x="33197" y="6362145"/>
                    <a:ext cx="579873" cy="1283856"/>
                    <a:chOff x="33197" y="6362145"/>
                    <a:chExt cx="579873" cy="1283856"/>
                  </a:xfrm>
                </p:grpSpPr>
                <p:sp>
                  <p:nvSpPr>
                    <p:cNvPr id="1546" name="ZoneTexte 1545">
                      <a:extLst>
                        <a:ext uri="{FF2B5EF4-FFF2-40B4-BE49-F238E27FC236}">
                          <a16:creationId xmlns:a16="http://schemas.microsoft.com/office/drawing/2014/main" id="{7A7ABCA1-A8C9-C1F0-AE7F-E4392C30BCE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801" y="7465855"/>
                      <a:ext cx="210343" cy="1801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0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47" name="ZoneTexte 1546">
                      <a:extLst>
                        <a:ext uri="{FF2B5EF4-FFF2-40B4-BE49-F238E27FC236}">
                          <a16:creationId xmlns:a16="http://schemas.microsoft.com/office/drawing/2014/main" id="{CDB63952-78A7-5A0D-40A1-6EF2D3AB00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614" y="7245992"/>
                      <a:ext cx="505456" cy="1801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20,000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48" name="ZoneTexte 1547">
                      <a:extLst>
                        <a:ext uri="{FF2B5EF4-FFF2-40B4-BE49-F238E27FC236}">
                          <a16:creationId xmlns:a16="http://schemas.microsoft.com/office/drawing/2014/main" id="{86DB8AEE-F72C-8DC7-C9B8-D60590A0B5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898" y="7019608"/>
                      <a:ext cx="515172" cy="1801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40,000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49" name="ZoneTexte 1548">
                      <a:extLst>
                        <a:ext uri="{FF2B5EF4-FFF2-40B4-BE49-F238E27FC236}">
                          <a16:creationId xmlns:a16="http://schemas.microsoft.com/office/drawing/2014/main" id="{852DD6F3-6340-447E-BCB2-9FE1758237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614" y="6798628"/>
                      <a:ext cx="510314" cy="1801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60,000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50" name="ZoneTexte 1549">
                      <a:extLst>
                        <a:ext uri="{FF2B5EF4-FFF2-40B4-BE49-F238E27FC236}">
                          <a16:creationId xmlns:a16="http://schemas.microsoft.com/office/drawing/2014/main" id="{E85EC1E3-619E-9D6D-8BF6-F226A9C5F1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299" y="6571505"/>
                      <a:ext cx="512743" cy="1801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80,000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51" name="ZoneTexte 1550">
                      <a:extLst>
                        <a:ext uri="{FF2B5EF4-FFF2-40B4-BE49-F238E27FC236}">
                          <a16:creationId xmlns:a16="http://schemas.microsoft.com/office/drawing/2014/main" id="{6C9CDBE8-3DB3-FA5D-4EF4-A7F0F68505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197" y="6362145"/>
                      <a:ext cx="554034" cy="18014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100,000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545" name="Rectangle 1544">
                    <a:extLst>
                      <a:ext uri="{FF2B5EF4-FFF2-40B4-BE49-F238E27FC236}">
                        <a16:creationId xmlns:a16="http://schemas.microsoft.com/office/drawing/2014/main" id="{0513CAC4-9681-6291-C079-41B20CFF3F0D}"/>
                      </a:ext>
                    </a:extLst>
                  </p:cNvPr>
                  <p:cNvSpPr/>
                  <p:nvPr/>
                </p:nvSpPr>
                <p:spPr>
                  <a:xfrm>
                    <a:off x="934720" y="7661387"/>
                    <a:ext cx="215445" cy="673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BE" sz="2800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1500" name="Groupe 1499">
                  <a:extLst>
                    <a:ext uri="{FF2B5EF4-FFF2-40B4-BE49-F238E27FC236}">
                      <a16:creationId xmlns:a16="http://schemas.microsoft.com/office/drawing/2014/main" id="{AF223E0F-781D-0723-0316-1BBB210A717C}"/>
                    </a:ext>
                  </a:extLst>
                </p:cNvPr>
                <p:cNvGrpSpPr/>
                <p:nvPr/>
              </p:nvGrpSpPr>
              <p:grpSpPr>
                <a:xfrm>
                  <a:off x="-12358370" y="24769039"/>
                  <a:ext cx="2298126" cy="590423"/>
                  <a:chOff x="419892" y="7698202"/>
                  <a:chExt cx="1741088" cy="406568"/>
                </a:xfrm>
              </p:grpSpPr>
              <p:sp>
                <p:nvSpPr>
                  <p:cNvPr id="1538" name="ZoneTexte 1537">
                    <a:extLst>
                      <a:ext uri="{FF2B5EF4-FFF2-40B4-BE49-F238E27FC236}">
                        <a16:creationId xmlns:a16="http://schemas.microsoft.com/office/drawing/2014/main" id="{BD75A52D-2C0B-7764-44F4-0C54A3F8359D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696933" y="7782198"/>
                    <a:ext cx="660907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9" name="ZoneTexte 1538">
                    <a:extLst>
                      <a:ext uri="{FF2B5EF4-FFF2-40B4-BE49-F238E27FC236}">
                        <a16:creationId xmlns:a16="http://schemas.microsoft.com/office/drawing/2014/main" id="{20E9E2BA-565E-BF8C-C4F8-4879EECADF69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419892" y="7698202"/>
                    <a:ext cx="433803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0" name="ZoneTexte 1539">
                    <a:extLst>
                      <a:ext uri="{FF2B5EF4-FFF2-40B4-BE49-F238E27FC236}">
                        <a16:creationId xmlns:a16="http://schemas.microsoft.com/office/drawing/2014/main" id="{94B2C77C-2EBC-30A7-3F81-3F306BAB2046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564097" y="7734940"/>
                    <a:ext cx="511528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1" name="ZoneTexte 1540">
                    <a:extLst>
                      <a:ext uri="{FF2B5EF4-FFF2-40B4-BE49-F238E27FC236}">
                        <a16:creationId xmlns:a16="http://schemas.microsoft.com/office/drawing/2014/main" id="{85F27336-1301-3716-6A89-1EA05689BDF8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736973" y="7843781"/>
                    <a:ext cx="907441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2" name="ZoneTexte 1541">
                    <a:extLst>
                      <a:ext uri="{FF2B5EF4-FFF2-40B4-BE49-F238E27FC236}">
                        <a16:creationId xmlns:a16="http://schemas.microsoft.com/office/drawing/2014/main" id="{905CA280-3969-E2DB-966F-576F8ACAF739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889986" y="7888457"/>
                    <a:ext cx="985166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3" name="ZoneTexte 1542">
                    <a:extLst>
                      <a:ext uri="{FF2B5EF4-FFF2-40B4-BE49-F238E27FC236}">
                        <a16:creationId xmlns:a16="http://schemas.microsoft.com/office/drawing/2014/main" id="{9B9489F8-D93C-3867-8BA5-A6AFAEC37841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1026436" y="7924624"/>
                    <a:ext cx="1134544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01" name="ZoneTexte 1500">
                  <a:extLst>
                    <a:ext uri="{FF2B5EF4-FFF2-40B4-BE49-F238E27FC236}">
                      <a16:creationId xmlns:a16="http://schemas.microsoft.com/office/drawing/2014/main" id="{397CE272-F7D0-8954-D157-C4DAA40B36D3}"/>
                    </a:ext>
                  </a:extLst>
                </p:cNvPr>
                <p:cNvSpPr txBox="1"/>
                <p:nvPr/>
              </p:nvSpPr>
              <p:spPr>
                <a:xfrm rot="16200000">
                  <a:off x="-14071710" y="23795256"/>
                  <a:ext cx="219916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Number</a:t>
                  </a:r>
                  <a:r>
                    <a:rPr lang="fr-FR" sz="105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of live T cells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02" name="Groupe 1501">
                  <a:extLst>
                    <a:ext uri="{FF2B5EF4-FFF2-40B4-BE49-F238E27FC236}">
                      <a16:creationId xmlns:a16="http://schemas.microsoft.com/office/drawing/2014/main" id="{7573E00E-7EE7-07E6-B6BF-68085F3E4786}"/>
                    </a:ext>
                  </a:extLst>
                </p:cNvPr>
                <p:cNvGrpSpPr/>
                <p:nvPr/>
              </p:nvGrpSpPr>
              <p:grpSpPr>
                <a:xfrm>
                  <a:off x="-9618660" y="22868167"/>
                  <a:ext cx="680369" cy="1894516"/>
                  <a:chOff x="1878485" y="6341428"/>
                  <a:chExt cx="515456" cy="1304573"/>
                </a:xfrm>
              </p:grpSpPr>
              <p:sp>
                <p:nvSpPr>
                  <p:cNvPr id="1534" name="ZoneTexte 1533">
                    <a:extLst>
                      <a:ext uri="{FF2B5EF4-FFF2-40B4-BE49-F238E27FC236}">
                        <a16:creationId xmlns:a16="http://schemas.microsoft.com/office/drawing/2014/main" id="{5E1B527B-E909-1562-9E60-4573C340E169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672" y="7465855"/>
                    <a:ext cx="210344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5" name="ZoneTexte 1534">
                    <a:extLst>
                      <a:ext uri="{FF2B5EF4-FFF2-40B4-BE49-F238E27FC236}">
                        <a16:creationId xmlns:a16="http://schemas.microsoft.com/office/drawing/2014/main" id="{2E688F04-B7FE-B29B-ADF0-ABFCF470AB99}"/>
                      </a:ext>
                    </a:extLst>
                  </p:cNvPr>
                  <p:cNvSpPr txBox="1"/>
                  <p:nvPr/>
                </p:nvSpPr>
                <p:spPr>
                  <a:xfrm>
                    <a:off x="1878485" y="7098672"/>
                    <a:ext cx="505456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6" name="ZoneTexte 1535">
                    <a:extLst>
                      <a:ext uri="{FF2B5EF4-FFF2-40B4-BE49-F238E27FC236}">
                        <a16:creationId xmlns:a16="http://schemas.microsoft.com/office/drawing/2014/main" id="{06F467FA-D8E8-D3B7-AD9C-AD6050D5AA25}"/>
                      </a:ext>
                    </a:extLst>
                  </p:cNvPr>
                  <p:cNvSpPr txBox="1"/>
                  <p:nvPr/>
                </p:nvSpPr>
                <p:spPr>
                  <a:xfrm>
                    <a:off x="1878769" y="6719888"/>
                    <a:ext cx="515172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40,000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7" name="ZoneTexte 1536">
                    <a:extLst>
                      <a:ext uri="{FF2B5EF4-FFF2-40B4-BE49-F238E27FC236}">
                        <a16:creationId xmlns:a16="http://schemas.microsoft.com/office/drawing/2014/main" id="{EF39C2AD-4AD3-595F-3249-BE4A8665400D}"/>
                      </a:ext>
                    </a:extLst>
                  </p:cNvPr>
                  <p:cNvSpPr txBox="1"/>
                  <p:nvPr/>
                </p:nvSpPr>
                <p:spPr>
                  <a:xfrm>
                    <a:off x="1878485" y="6341428"/>
                    <a:ext cx="510314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60,000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03" name="Groupe 1502">
                  <a:extLst>
                    <a:ext uri="{FF2B5EF4-FFF2-40B4-BE49-F238E27FC236}">
                      <a16:creationId xmlns:a16="http://schemas.microsoft.com/office/drawing/2014/main" id="{047A94C1-387F-C898-A711-E8AAF89A791A}"/>
                    </a:ext>
                  </a:extLst>
                </p:cNvPr>
                <p:cNvGrpSpPr/>
                <p:nvPr/>
              </p:nvGrpSpPr>
              <p:grpSpPr>
                <a:xfrm>
                  <a:off x="-9130010" y="24769039"/>
                  <a:ext cx="2298123" cy="590423"/>
                  <a:chOff x="419892" y="7698202"/>
                  <a:chExt cx="1741086" cy="406568"/>
                </a:xfrm>
              </p:grpSpPr>
              <p:sp>
                <p:nvSpPr>
                  <p:cNvPr id="1528" name="ZoneTexte 1527">
                    <a:extLst>
                      <a:ext uri="{FF2B5EF4-FFF2-40B4-BE49-F238E27FC236}">
                        <a16:creationId xmlns:a16="http://schemas.microsoft.com/office/drawing/2014/main" id="{23E977EE-2CB9-EBAE-4925-F8AE5FF92840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696934" y="7782197"/>
                    <a:ext cx="660907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9" name="ZoneTexte 1528">
                    <a:extLst>
                      <a:ext uri="{FF2B5EF4-FFF2-40B4-BE49-F238E27FC236}">
                        <a16:creationId xmlns:a16="http://schemas.microsoft.com/office/drawing/2014/main" id="{CEAA5D3D-D8C5-ED46-BA56-EECA9292FDF6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419892" y="7698202"/>
                    <a:ext cx="433803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0" name="ZoneTexte 1529">
                    <a:extLst>
                      <a:ext uri="{FF2B5EF4-FFF2-40B4-BE49-F238E27FC236}">
                        <a16:creationId xmlns:a16="http://schemas.microsoft.com/office/drawing/2014/main" id="{D72BF1DD-AAC4-954B-B31A-AA5FFCBA8E65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564098" y="7734940"/>
                    <a:ext cx="511528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1" name="ZoneTexte 1530">
                    <a:extLst>
                      <a:ext uri="{FF2B5EF4-FFF2-40B4-BE49-F238E27FC236}">
                        <a16:creationId xmlns:a16="http://schemas.microsoft.com/office/drawing/2014/main" id="{0633C2FF-6081-D375-0CDE-22F4B8FEA7AA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736973" y="7843781"/>
                    <a:ext cx="907440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2" name="ZoneTexte 1531">
                    <a:extLst>
                      <a:ext uri="{FF2B5EF4-FFF2-40B4-BE49-F238E27FC236}">
                        <a16:creationId xmlns:a16="http://schemas.microsoft.com/office/drawing/2014/main" id="{A795B9DF-798F-6420-F2F1-81304FEB7FD5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889986" y="7888457"/>
                    <a:ext cx="985165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3" name="ZoneTexte 1532">
                    <a:extLst>
                      <a:ext uri="{FF2B5EF4-FFF2-40B4-BE49-F238E27FC236}">
                        <a16:creationId xmlns:a16="http://schemas.microsoft.com/office/drawing/2014/main" id="{6E6E302D-EC9C-B366-AB70-02E73EA83BB3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1026434" y="7924624"/>
                    <a:ext cx="1134544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04" name="Groupe 1503">
                  <a:extLst>
                    <a:ext uri="{FF2B5EF4-FFF2-40B4-BE49-F238E27FC236}">
                      <a16:creationId xmlns:a16="http://schemas.microsoft.com/office/drawing/2014/main" id="{E4BE5C26-70B3-6D81-4028-EE9A828F687B}"/>
                    </a:ext>
                  </a:extLst>
                </p:cNvPr>
                <p:cNvGrpSpPr/>
                <p:nvPr/>
              </p:nvGrpSpPr>
              <p:grpSpPr>
                <a:xfrm>
                  <a:off x="-6431973" y="22898255"/>
                  <a:ext cx="745540" cy="1864430"/>
                  <a:chOff x="3583791" y="6362145"/>
                  <a:chExt cx="564830" cy="1283856"/>
                </a:xfrm>
              </p:grpSpPr>
              <p:sp>
                <p:nvSpPr>
                  <p:cNvPr id="1524" name="ZoneTexte 1523">
                    <a:extLst>
                      <a:ext uri="{FF2B5EF4-FFF2-40B4-BE49-F238E27FC236}">
                        <a16:creationId xmlns:a16="http://schemas.microsoft.com/office/drawing/2014/main" id="{6EB959DA-F7F4-5ADA-084E-98E465BE18A6}"/>
                      </a:ext>
                    </a:extLst>
                  </p:cNvPr>
                  <p:cNvSpPr txBox="1"/>
                  <p:nvPr/>
                </p:nvSpPr>
                <p:spPr>
                  <a:xfrm>
                    <a:off x="3930395" y="7465855"/>
                    <a:ext cx="210343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5" name="ZoneTexte 1524">
                    <a:extLst>
                      <a:ext uri="{FF2B5EF4-FFF2-40B4-BE49-F238E27FC236}">
                        <a16:creationId xmlns:a16="http://schemas.microsoft.com/office/drawing/2014/main" id="{7A68BE39-A0BF-5481-A479-710DD13665B4}"/>
                      </a:ext>
                    </a:extLst>
                  </p:cNvPr>
                  <p:cNvSpPr txBox="1"/>
                  <p:nvPr/>
                </p:nvSpPr>
                <p:spPr>
                  <a:xfrm>
                    <a:off x="3643165" y="7097697"/>
                    <a:ext cx="505456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50,000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6" name="ZoneTexte 1525">
                    <a:extLst>
                      <a:ext uri="{FF2B5EF4-FFF2-40B4-BE49-F238E27FC236}">
                        <a16:creationId xmlns:a16="http://schemas.microsoft.com/office/drawing/2014/main" id="{80E39731-B7E7-B4BF-B4A1-3E59BE0D6B74}"/>
                      </a:ext>
                    </a:extLst>
                  </p:cNvPr>
                  <p:cNvSpPr txBox="1"/>
                  <p:nvPr/>
                </p:nvSpPr>
                <p:spPr>
                  <a:xfrm>
                    <a:off x="3583791" y="6362145"/>
                    <a:ext cx="544319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150,000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7" name="ZoneTexte 1526">
                    <a:extLst>
                      <a:ext uri="{FF2B5EF4-FFF2-40B4-BE49-F238E27FC236}">
                        <a16:creationId xmlns:a16="http://schemas.microsoft.com/office/drawing/2014/main" id="{A5EEBA8D-677A-E62F-E689-FAB2FA313E03}"/>
                      </a:ext>
                    </a:extLst>
                  </p:cNvPr>
                  <p:cNvSpPr txBox="1"/>
                  <p:nvPr/>
                </p:nvSpPr>
                <p:spPr>
                  <a:xfrm>
                    <a:off x="3583791" y="6732985"/>
                    <a:ext cx="554034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100,000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05" name="Groupe 1504">
                  <a:extLst>
                    <a:ext uri="{FF2B5EF4-FFF2-40B4-BE49-F238E27FC236}">
                      <a16:creationId xmlns:a16="http://schemas.microsoft.com/office/drawing/2014/main" id="{6C653C9E-5B8C-A81B-2A77-376C6E02B18A}"/>
                    </a:ext>
                  </a:extLst>
                </p:cNvPr>
                <p:cNvGrpSpPr/>
                <p:nvPr/>
              </p:nvGrpSpPr>
              <p:grpSpPr>
                <a:xfrm>
                  <a:off x="-5859635" y="24768375"/>
                  <a:ext cx="2298126" cy="590423"/>
                  <a:chOff x="419892" y="7698202"/>
                  <a:chExt cx="1741088" cy="406568"/>
                </a:xfrm>
              </p:grpSpPr>
              <p:sp>
                <p:nvSpPr>
                  <p:cNvPr id="1518" name="ZoneTexte 1517">
                    <a:extLst>
                      <a:ext uri="{FF2B5EF4-FFF2-40B4-BE49-F238E27FC236}">
                        <a16:creationId xmlns:a16="http://schemas.microsoft.com/office/drawing/2014/main" id="{CAB78382-9A85-CEC5-F381-4584BF79E7DB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696933" y="7782197"/>
                    <a:ext cx="660907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9" name="ZoneTexte 1518">
                    <a:extLst>
                      <a:ext uri="{FF2B5EF4-FFF2-40B4-BE49-F238E27FC236}">
                        <a16:creationId xmlns:a16="http://schemas.microsoft.com/office/drawing/2014/main" id="{F65F89C0-73AD-52A1-A81B-4158D6B5396B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419892" y="7698202"/>
                    <a:ext cx="433803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0" name="ZoneTexte 1519">
                    <a:extLst>
                      <a:ext uri="{FF2B5EF4-FFF2-40B4-BE49-F238E27FC236}">
                        <a16:creationId xmlns:a16="http://schemas.microsoft.com/office/drawing/2014/main" id="{41CF1210-1889-3F8A-E342-BB5E1555E61C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564097" y="7734940"/>
                    <a:ext cx="511528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1" name="ZoneTexte 1520">
                    <a:extLst>
                      <a:ext uri="{FF2B5EF4-FFF2-40B4-BE49-F238E27FC236}">
                        <a16:creationId xmlns:a16="http://schemas.microsoft.com/office/drawing/2014/main" id="{5EFD9EB3-9266-F13E-6486-45D139238BBD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736973" y="7843781"/>
                    <a:ext cx="907441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2" name="ZoneTexte 1521">
                    <a:extLst>
                      <a:ext uri="{FF2B5EF4-FFF2-40B4-BE49-F238E27FC236}">
                        <a16:creationId xmlns:a16="http://schemas.microsoft.com/office/drawing/2014/main" id="{C44BDD7B-5F12-5865-576C-717591638503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889986" y="7888457"/>
                    <a:ext cx="985166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3" name="ZoneTexte 1522">
                    <a:extLst>
                      <a:ext uri="{FF2B5EF4-FFF2-40B4-BE49-F238E27FC236}">
                        <a16:creationId xmlns:a16="http://schemas.microsoft.com/office/drawing/2014/main" id="{2242B568-E8AE-FB1B-5BBC-C789D5F1D8A8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1026436" y="7924624"/>
                    <a:ext cx="1134544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06" name="Groupe 1505">
                  <a:extLst>
                    <a:ext uri="{FF2B5EF4-FFF2-40B4-BE49-F238E27FC236}">
                      <a16:creationId xmlns:a16="http://schemas.microsoft.com/office/drawing/2014/main" id="{C2736E03-23F5-14C2-387E-15733E38D5AA}"/>
                    </a:ext>
                  </a:extLst>
                </p:cNvPr>
                <p:cNvGrpSpPr/>
                <p:nvPr/>
              </p:nvGrpSpPr>
              <p:grpSpPr>
                <a:xfrm>
                  <a:off x="-3370326" y="22868167"/>
                  <a:ext cx="667545" cy="1894515"/>
                  <a:chOff x="5485196" y="6341428"/>
                  <a:chExt cx="505740" cy="1304573"/>
                </a:xfrm>
              </p:grpSpPr>
              <p:sp>
                <p:nvSpPr>
                  <p:cNvPr id="1514" name="ZoneTexte 1513">
                    <a:extLst>
                      <a:ext uri="{FF2B5EF4-FFF2-40B4-BE49-F238E27FC236}">
                        <a16:creationId xmlns:a16="http://schemas.microsoft.com/office/drawing/2014/main" id="{D5EB7DFC-35AA-AF11-E805-6B19574290CC}"/>
                      </a:ext>
                    </a:extLst>
                  </p:cNvPr>
                  <p:cNvSpPr txBox="1"/>
                  <p:nvPr/>
                </p:nvSpPr>
                <p:spPr>
                  <a:xfrm>
                    <a:off x="5767383" y="7465855"/>
                    <a:ext cx="210343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5" name="ZoneTexte 1514">
                    <a:extLst>
                      <a:ext uri="{FF2B5EF4-FFF2-40B4-BE49-F238E27FC236}">
                        <a16:creationId xmlns:a16="http://schemas.microsoft.com/office/drawing/2014/main" id="{09392813-6869-25E7-82D7-7AC7069C7AB1}"/>
                      </a:ext>
                    </a:extLst>
                  </p:cNvPr>
                  <p:cNvSpPr txBox="1"/>
                  <p:nvPr/>
                </p:nvSpPr>
                <p:spPr>
                  <a:xfrm>
                    <a:off x="5485196" y="7098672"/>
                    <a:ext cx="483596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6" name="ZoneTexte 1515">
                    <a:extLst>
                      <a:ext uri="{FF2B5EF4-FFF2-40B4-BE49-F238E27FC236}">
                        <a16:creationId xmlns:a16="http://schemas.microsoft.com/office/drawing/2014/main" id="{AC206890-4690-1FC7-38C9-9724040C681B}"/>
                      </a:ext>
                    </a:extLst>
                  </p:cNvPr>
                  <p:cNvSpPr txBox="1"/>
                  <p:nvPr/>
                </p:nvSpPr>
                <p:spPr>
                  <a:xfrm>
                    <a:off x="5485480" y="6719888"/>
                    <a:ext cx="505456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7" name="ZoneTexte 1516">
                    <a:extLst>
                      <a:ext uri="{FF2B5EF4-FFF2-40B4-BE49-F238E27FC236}">
                        <a16:creationId xmlns:a16="http://schemas.microsoft.com/office/drawing/2014/main" id="{CFD8583B-BD93-AEFE-90D0-877E90E54D0A}"/>
                      </a:ext>
                    </a:extLst>
                  </p:cNvPr>
                  <p:cNvSpPr txBox="1"/>
                  <p:nvPr/>
                </p:nvSpPr>
                <p:spPr>
                  <a:xfrm>
                    <a:off x="5485196" y="6341428"/>
                    <a:ext cx="505456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30,000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07" name="Groupe 1506">
                  <a:extLst>
                    <a:ext uri="{FF2B5EF4-FFF2-40B4-BE49-F238E27FC236}">
                      <a16:creationId xmlns:a16="http://schemas.microsoft.com/office/drawing/2014/main" id="{F06C2A64-4E46-40DB-95AD-81E2753889B4}"/>
                    </a:ext>
                  </a:extLst>
                </p:cNvPr>
                <p:cNvGrpSpPr/>
                <p:nvPr/>
              </p:nvGrpSpPr>
              <p:grpSpPr>
                <a:xfrm>
                  <a:off x="-2880165" y="24767135"/>
                  <a:ext cx="2298127" cy="590423"/>
                  <a:chOff x="419892" y="7698202"/>
                  <a:chExt cx="1741089" cy="406568"/>
                </a:xfrm>
              </p:grpSpPr>
              <p:sp>
                <p:nvSpPr>
                  <p:cNvPr id="1508" name="ZoneTexte 1507">
                    <a:extLst>
                      <a:ext uri="{FF2B5EF4-FFF2-40B4-BE49-F238E27FC236}">
                        <a16:creationId xmlns:a16="http://schemas.microsoft.com/office/drawing/2014/main" id="{6813BFCB-86E5-AAD8-EF73-2775C951DBF3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696932" y="7782197"/>
                    <a:ext cx="660907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09" name="ZoneTexte 1508">
                    <a:extLst>
                      <a:ext uri="{FF2B5EF4-FFF2-40B4-BE49-F238E27FC236}">
                        <a16:creationId xmlns:a16="http://schemas.microsoft.com/office/drawing/2014/main" id="{4C76923B-5530-72EB-5105-F6303F637570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419892" y="7698202"/>
                    <a:ext cx="433803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0" name="ZoneTexte 1509">
                    <a:extLst>
                      <a:ext uri="{FF2B5EF4-FFF2-40B4-BE49-F238E27FC236}">
                        <a16:creationId xmlns:a16="http://schemas.microsoft.com/office/drawing/2014/main" id="{E413F6FB-FD93-819C-F2EC-5F3FF7068BC1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564099" y="7734940"/>
                    <a:ext cx="511528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1" name="ZoneTexte 1510">
                    <a:extLst>
                      <a:ext uri="{FF2B5EF4-FFF2-40B4-BE49-F238E27FC236}">
                        <a16:creationId xmlns:a16="http://schemas.microsoft.com/office/drawing/2014/main" id="{64BAC45A-1340-CF8A-B0C2-D458EA8841FB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736973" y="7843781"/>
                    <a:ext cx="907440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Mock</a:t>
                    </a:r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2" name="ZoneTexte 1511">
                    <a:extLst>
                      <a:ext uri="{FF2B5EF4-FFF2-40B4-BE49-F238E27FC236}">
                        <a16:creationId xmlns:a16="http://schemas.microsoft.com/office/drawing/2014/main" id="{566E910C-8A2E-31C4-7591-66A5CF6F0BCF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889986" y="7888457"/>
                    <a:ext cx="985165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CT103a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3" name="ZoneTexte 1512">
                    <a:extLst>
                      <a:ext uri="{FF2B5EF4-FFF2-40B4-BE49-F238E27FC236}">
                        <a16:creationId xmlns:a16="http://schemas.microsoft.com/office/drawing/2014/main" id="{222223A7-AB0C-3D04-8E03-1762E3F56D99}"/>
                      </a:ext>
                    </a:extLst>
                  </p:cNvPr>
                  <p:cNvSpPr txBox="1"/>
                  <p:nvPr/>
                </p:nvSpPr>
                <p:spPr>
                  <a:xfrm rot="19105488">
                    <a:off x="1026437" y="7924624"/>
                    <a:ext cx="1134544" cy="1801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NanoCAR</a:t>
                    </a:r>
                    <a:r>
                      <a: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 + </a:t>
                    </a:r>
                    <a:r>
                      <a:rPr lang="fr-FR" sz="1100" dirty="0" err="1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Tumor</a:t>
                    </a:r>
                    <a:endParaRPr lang="fr-BE" sz="110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042" name="ZoneTexte 1041">
                <a:extLst>
                  <a:ext uri="{FF2B5EF4-FFF2-40B4-BE49-F238E27FC236}">
                    <a16:creationId xmlns:a16="http://schemas.microsoft.com/office/drawing/2014/main" id="{C6D71A52-460D-FDA5-EE5D-84C75A9883B8}"/>
                  </a:ext>
                </a:extLst>
              </p:cNvPr>
              <p:cNvSpPr txBox="1"/>
              <p:nvPr/>
            </p:nvSpPr>
            <p:spPr>
              <a:xfrm>
                <a:off x="21860259" y="10296236"/>
                <a:ext cx="420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Montserrat" panose="00000500000000000000" pitchFamily="2" charset="0"/>
                    <a:cs typeface="Arial" panose="020B0604020202020204" pitchFamily="34" charset="0"/>
                  </a:rPr>
                  <a:t>(g)</a:t>
                </a:r>
                <a:endParaRPr lang="fr-BE" sz="1400" b="1" dirty="0"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43" name="Groupe 1042">
                <a:extLst>
                  <a:ext uri="{FF2B5EF4-FFF2-40B4-BE49-F238E27FC236}">
                    <a16:creationId xmlns:a16="http://schemas.microsoft.com/office/drawing/2014/main" id="{60A795DE-2667-85DC-19B8-022D8FBF5758}"/>
                  </a:ext>
                </a:extLst>
              </p:cNvPr>
              <p:cNvGrpSpPr/>
              <p:nvPr/>
            </p:nvGrpSpPr>
            <p:grpSpPr>
              <a:xfrm>
                <a:off x="805292" y="20204149"/>
                <a:ext cx="14921482" cy="553998"/>
                <a:chOff x="805292" y="20204149"/>
                <a:chExt cx="14921482" cy="553998"/>
              </a:xfrm>
            </p:grpSpPr>
            <p:sp>
              <p:nvSpPr>
                <p:cNvPr id="1493" name="ZoneTexte 1492">
                  <a:extLst>
                    <a:ext uri="{FF2B5EF4-FFF2-40B4-BE49-F238E27FC236}">
                      <a16:creationId xmlns:a16="http://schemas.microsoft.com/office/drawing/2014/main" id="{526931C3-C213-C55D-F727-03D9EEBE782A}"/>
                    </a:ext>
                  </a:extLst>
                </p:cNvPr>
                <p:cNvSpPr txBox="1"/>
                <p:nvPr/>
              </p:nvSpPr>
              <p:spPr>
                <a:xfrm>
                  <a:off x="805292" y="20204149"/>
                  <a:ext cx="14921482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3000" b="1" dirty="0">
                      <a:latin typeface="Montserrat" panose="00000500000000000000" pitchFamily="2" charset="0"/>
                    </a:rPr>
                    <a:t>     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Persistence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of CAR-T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killing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ability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following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repeated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antigen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challenges</a:t>
                  </a:r>
                </a:p>
              </p:txBody>
            </p:sp>
            <p:sp>
              <p:nvSpPr>
                <p:cNvPr id="1494" name="Ellipse 1493">
                  <a:extLst>
                    <a:ext uri="{FF2B5EF4-FFF2-40B4-BE49-F238E27FC236}">
                      <a16:creationId xmlns:a16="http://schemas.microsoft.com/office/drawing/2014/main" id="{50A8D7C3-701E-8E70-68C5-F4101F4AB475}"/>
                    </a:ext>
                  </a:extLst>
                </p:cNvPr>
                <p:cNvSpPr/>
                <p:nvPr/>
              </p:nvSpPr>
              <p:spPr>
                <a:xfrm>
                  <a:off x="877262" y="20206527"/>
                  <a:ext cx="539999" cy="540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chemeClr val="tx2"/>
                      </a:solidFill>
                    </a:rPr>
                    <a:t>IV</a:t>
                  </a:r>
                  <a:endParaRPr lang="fr-BE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44" name="Groupe 1043">
                <a:extLst>
                  <a:ext uri="{FF2B5EF4-FFF2-40B4-BE49-F238E27FC236}">
                    <a16:creationId xmlns:a16="http://schemas.microsoft.com/office/drawing/2014/main" id="{0DDA8F61-0068-5A28-0F29-AB9B06283E31}"/>
                  </a:ext>
                </a:extLst>
              </p:cNvPr>
              <p:cNvGrpSpPr/>
              <p:nvPr/>
            </p:nvGrpSpPr>
            <p:grpSpPr>
              <a:xfrm>
                <a:off x="21748187" y="9338096"/>
                <a:ext cx="7486693" cy="1015663"/>
                <a:chOff x="21748187" y="9338096"/>
                <a:chExt cx="7486693" cy="1015663"/>
              </a:xfrm>
            </p:grpSpPr>
            <p:sp>
              <p:nvSpPr>
                <p:cNvPr id="1491" name="ZoneTexte 1490">
                  <a:extLst>
                    <a:ext uri="{FF2B5EF4-FFF2-40B4-BE49-F238E27FC236}">
                      <a16:creationId xmlns:a16="http://schemas.microsoft.com/office/drawing/2014/main" id="{31536A47-A33E-54D6-40DC-3B3E497F9597}"/>
                    </a:ext>
                  </a:extLst>
                </p:cNvPr>
                <p:cNvSpPr txBox="1"/>
                <p:nvPr/>
              </p:nvSpPr>
              <p:spPr>
                <a:xfrm>
                  <a:off x="21750186" y="9338096"/>
                  <a:ext cx="748469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3000" b="1" dirty="0">
                      <a:latin typeface="Montserrat" panose="00000500000000000000" pitchFamily="2" charset="0"/>
                    </a:rPr>
                    <a:t>      CT103a and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NanoCAR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produce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cytokines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when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co-cultured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with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MM</a:t>
                  </a:r>
                </a:p>
              </p:txBody>
            </p:sp>
            <p:sp>
              <p:nvSpPr>
                <p:cNvPr id="1492" name="Ellipse 1491">
                  <a:extLst>
                    <a:ext uri="{FF2B5EF4-FFF2-40B4-BE49-F238E27FC236}">
                      <a16:creationId xmlns:a16="http://schemas.microsoft.com/office/drawing/2014/main" id="{B35B8CFF-47C1-CB60-C736-D4F4B3E2D111}"/>
                    </a:ext>
                  </a:extLst>
                </p:cNvPr>
                <p:cNvSpPr/>
                <p:nvPr/>
              </p:nvSpPr>
              <p:spPr>
                <a:xfrm>
                  <a:off x="21748187" y="9345654"/>
                  <a:ext cx="540000" cy="54000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chemeClr val="tx2"/>
                      </a:solidFill>
                    </a:rPr>
                    <a:t>III</a:t>
                  </a:r>
                  <a:endParaRPr lang="fr-BE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45" name="Groupe 1044">
                <a:extLst>
                  <a:ext uri="{FF2B5EF4-FFF2-40B4-BE49-F238E27FC236}">
                    <a16:creationId xmlns:a16="http://schemas.microsoft.com/office/drawing/2014/main" id="{44476999-247C-92A6-DCA2-9574D376AFAF}"/>
                  </a:ext>
                </a:extLst>
              </p:cNvPr>
              <p:cNvGrpSpPr/>
              <p:nvPr/>
            </p:nvGrpSpPr>
            <p:grpSpPr>
              <a:xfrm>
                <a:off x="19185737" y="20120657"/>
                <a:ext cx="10150189" cy="583187"/>
                <a:chOff x="17407647" y="22907421"/>
                <a:chExt cx="7394377" cy="723991"/>
              </a:xfrm>
            </p:grpSpPr>
            <p:sp>
              <p:nvSpPr>
                <p:cNvPr id="1489" name="ZoneTexte 1488">
                  <a:extLst>
                    <a:ext uri="{FF2B5EF4-FFF2-40B4-BE49-F238E27FC236}">
                      <a16:creationId xmlns:a16="http://schemas.microsoft.com/office/drawing/2014/main" id="{8BC2AF35-6AC7-F0D8-9848-C7686B82A43D}"/>
                    </a:ext>
                  </a:extLst>
                </p:cNvPr>
                <p:cNvSpPr txBox="1"/>
                <p:nvPr/>
              </p:nvSpPr>
              <p:spPr>
                <a:xfrm>
                  <a:off x="17407647" y="22907421"/>
                  <a:ext cx="7394377" cy="687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fr-FR" sz="3000" b="1" dirty="0">
                      <a:latin typeface="Montserrat" panose="00000500000000000000" pitchFamily="2" charset="0"/>
                    </a:rPr>
                    <a:t>      CT103a and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NanoCAR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eliminate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dirty="0" err="1">
                      <a:latin typeface="Montserrat" panose="00000500000000000000" pitchFamily="2" charset="0"/>
                    </a:rPr>
                    <a:t>tumors</a:t>
                  </a:r>
                  <a:r>
                    <a:rPr lang="fr-FR" sz="3000" b="1" dirty="0">
                      <a:latin typeface="Montserrat" panose="00000500000000000000" pitchFamily="2" charset="0"/>
                    </a:rPr>
                    <a:t> </a:t>
                  </a:r>
                  <a:r>
                    <a:rPr lang="fr-FR" sz="3000" b="1" i="1" dirty="0">
                      <a:latin typeface="Montserrat" panose="00000500000000000000" pitchFamily="2" charset="0"/>
                    </a:rPr>
                    <a:t>in vivo</a:t>
                  </a:r>
                </a:p>
              </p:txBody>
            </p:sp>
            <p:sp>
              <p:nvSpPr>
                <p:cNvPr id="1490" name="Ellipse 1489">
                  <a:extLst>
                    <a:ext uri="{FF2B5EF4-FFF2-40B4-BE49-F238E27FC236}">
                      <a16:creationId xmlns:a16="http://schemas.microsoft.com/office/drawing/2014/main" id="{81EC0A58-F7AC-803C-3C46-E45DD82F14F3}"/>
                    </a:ext>
                  </a:extLst>
                </p:cNvPr>
                <p:cNvSpPr/>
                <p:nvPr/>
              </p:nvSpPr>
              <p:spPr>
                <a:xfrm>
                  <a:off x="17453625" y="22961035"/>
                  <a:ext cx="393388" cy="670377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chemeClr val="bg2"/>
                      </a:solidFill>
                    </a:rPr>
                    <a:t>VI</a:t>
                  </a:r>
                  <a:endParaRPr lang="fr-BE" dirty="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1046" name="Groupe 1045">
                <a:extLst>
                  <a:ext uri="{FF2B5EF4-FFF2-40B4-BE49-F238E27FC236}">
                    <a16:creationId xmlns:a16="http://schemas.microsoft.com/office/drawing/2014/main" id="{19034406-96ED-3B7A-9811-F9C72DF8C287}"/>
                  </a:ext>
                </a:extLst>
              </p:cNvPr>
              <p:cNvGrpSpPr/>
              <p:nvPr/>
            </p:nvGrpSpPr>
            <p:grpSpPr>
              <a:xfrm>
                <a:off x="19943864" y="20571731"/>
                <a:ext cx="8815384" cy="2910452"/>
                <a:chOff x="-49728" y="1561710"/>
                <a:chExt cx="7239743" cy="1984784"/>
              </a:xfrm>
            </p:grpSpPr>
            <p:grpSp>
              <p:nvGrpSpPr>
                <p:cNvPr id="1339" name="Groupe 1338">
                  <a:extLst>
                    <a:ext uri="{FF2B5EF4-FFF2-40B4-BE49-F238E27FC236}">
                      <a16:creationId xmlns:a16="http://schemas.microsoft.com/office/drawing/2014/main" id="{B7651FD5-1D42-4F27-4A27-53D1E327623E}"/>
                    </a:ext>
                  </a:extLst>
                </p:cNvPr>
                <p:cNvGrpSpPr/>
                <p:nvPr/>
              </p:nvGrpSpPr>
              <p:grpSpPr>
                <a:xfrm>
                  <a:off x="2281653" y="1571530"/>
                  <a:ext cx="2552583" cy="1970670"/>
                  <a:chOff x="2281653" y="1571530"/>
                  <a:chExt cx="2552583" cy="1970670"/>
                </a:xfrm>
              </p:grpSpPr>
              <p:sp>
                <p:nvSpPr>
                  <p:cNvPr id="1440" name="ZoneTexte 1439">
                    <a:extLst>
                      <a:ext uri="{FF2B5EF4-FFF2-40B4-BE49-F238E27FC236}">
                        <a16:creationId xmlns:a16="http://schemas.microsoft.com/office/drawing/2014/main" id="{FF4496EE-6280-729B-C46A-F640BD18C02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685532" y="3191192"/>
                    <a:ext cx="215573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15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1" name="ZoneTexte 1440">
                    <a:extLst>
                      <a:ext uri="{FF2B5EF4-FFF2-40B4-BE49-F238E27FC236}">
                        <a16:creationId xmlns:a16="http://schemas.microsoft.com/office/drawing/2014/main" id="{12AEAFCC-7DB0-5D67-19A2-822002CDEDB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814368" y="3191331"/>
                    <a:ext cx="222132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18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2" name="ZoneTexte 1441">
                    <a:extLst>
                      <a:ext uri="{FF2B5EF4-FFF2-40B4-BE49-F238E27FC236}">
                        <a16:creationId xmlns:a16="http://schemas.microsoft.com/office/drawing/2014/main" id="{F9F1A3F1-17A4-EE91-970F-3BB42306861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935903" y="3190126"/>
                    <a:ext cx="235250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22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443" name="Groupe 1442">
                    <a:extLst>
                      <a:ext uri="{FF2B5EF4-FFF2-40B4-BE49-F238E27FC236}">
                        <a16:creationId xmlns:a16="http://schemas.microsoft.com/office/drawing/2014/main" id="{D97C5BF7-4C5D-DB94-8082-40CDEAF3ECC7}"/>
                      </a:ext>
                    </a:extLst>
                  </p:cNvPr>
                  <p:cNvGrpSpPr/>
                  <p:nvPr/>
                </p:nvGrpSpPr>
                <p:grpSpPr>
                  <a:xfrm>
                    <a:off x="2281653" y="1571530"/>
                    <a:ext cx="2552583" cy="1970670"/>
                    <a:chOff x="2281653" y="1571530"/>
                    <a:chExt cx="2552583" cy="1970670"/>
                  </a:xfrm>
                </p:grpSpPr>
                <p:sp>
                  <p:nvSpPr>
                    <p:cNvPr id="1444" name="ZoneTexte 1443">
                      <a:extLst>
                        <a:ext uri="{FF2B5EF4-FFF2-40B4-BE49-F238E27FC236}">
                          <a16:creationId xmlns:a16="http://schemas.microsoft.com/office/drawing/2014/main" id="{0A838C3E-975B-1C5D-35D4-EDF692DEBB2D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061920" y="3191704"/>
                      <a:ext cx="239622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26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5" name="ZoneTexte 1444">
                      <a:extLst>
                        <a:ext uri="{FF2B5EF4-FFF2-40B4-BE49-F238E27FC236}">
                          <a16:creationId xmlns:a16="http://schemas.microsoft.com/office/drawing/2014/main" id="{5B371CEA-83AA-7E9B-8C16-4394B97AE33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190677" y="3191704"/>
                      <a:ext cx="239622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29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6" name="ZoneTexte 1445">
                      <a:extLst>
                        <a:ext uri="{FF2B5EF4-FFF2-40B4-BE49-F238E27FC236}">
                          <a16:creationId xmlns:a16="http://schemas.microsoft.com/office/drawing/2014/main" id="{58DF16C3-8A8A-4FB3-CF2D-F31754AEE54E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322351" y="3190557"/>
                      <a:ext cx="235250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32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7" name="ZoneTexte 1446">
                      <a:extLst>
                        <a:ext uri="{FF2B5EF4-FFF2-40B4-BE49-F238E27FC236}">
                          <a16:creationId xmlns:a16="http://schemas.microsoft.com/office/drawing/2014/main" id="{6716BEF3-F470-822F-0ABB-C99F4F2B0EFB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445882" y="3190557"/>
                      <a:ext cx="243995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34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8" name="ZoneTexte 1447">
                      <a:extLst>
                        <a:ext uri="{FF2B5EF4-FFF2-40B4-BE49-F238E27FC236}">
                          <a16:creationId xmlns:a16="http://schemas.microsoft.com/office/drawing/2014/main" id="{81F9E35D-96A2-1FE2-224E-E5FF52BF4F0C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574746" y="3192463"/>
                      <a:ext cx="239622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36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49" name="ZoneTexte 1448">
                      <a:extLst>
                        <a:ext uri="{FF2B5EF4-FFF2-40B4-BE49-F238E27FC236}">
                          <a16:creationId xmlns:a16="http://schemas.microsoft.com/office/drawing/2014/main" id="{00D778D0-D8AF-A6F9-271C-B7A1F92B72C9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704967" y="3190884"/>
                      <a:ext cx="239622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39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0" name="ZoneTexte 1449">
                      <a:extLst>
                        <a:ext uri="{FF2B5EF4-FFF2-40B4-BE49-F238E27FC236}">
                          <a16:creationId xmlns:a16="http://schemas.microsoft.com/office/drawing/2014/main" id="{D9E5544B-CC4F-79EB-54AE-FC836A670E1F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830364" y="3191311"/>
                      <a:ext cx="243995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43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1" name="ZoneTexte 1450">
                      <a:extLst>
                        <a:ext uri="{FF2B5EF4-FFF2-40B4-BE49-F238E27FC236}">
                          <a16:creationId xmlns:a16="http://schemas.microsoft.com/office/drawing/2014/main" id="{C240B80A-7F96-8C29-115B-706AF9E91C5B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960192" y="3190983"/>
                      <a:ext cx="248368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46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2" name="ZoneTexte 1451">
                      <a:extLst>
                        <a:ext uri="{FF2B5EF4-FFF2-40B4-BE49-F238E27FC236}">
                          <a16:creationId xmlns:a16="http://schemas.microsoft.com/office/drawing/2014/main" id="{F24676CE-5815-AF95-5DA4-18615EE6626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099352" y="3190981"/>
                      <a:ext cx="219945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61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3" name="ZoneTexte 1452">
                      <a:extLst>
                        <a:ext uri="{FF2B5EF4-FFF2-40B4-BE49-F238E27FC236}">
                          <a16:creationId xmlns:a16="http://schemas.microsoft.com/office/drawing/2014/main" id="{69734537-A3AA-18F6-18FF-D365268E26FD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217625" y="3189834"/>
                      <a:ext cx="246181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68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4" name="ZoneTexte 1453">
                      <a:extLst>
                        <a:ext uri="{FF2B5EF4-FFF2-40B4-BE49-F238E27FC236}">
                          <a16:creationId xmlns:a16="http://schemas.microsoft.com/office/drawing/2014/main" id="{31EEBBF6-B975-EB12-DE14-870EE563B12E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345810" y="3189834"/>
                      <a:ext cx="241809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79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5" name="ZoneTexte 1454">
                      <a:extLst>
                        <a:ext uri="{FF2B5EF4-FFF2-40B4-BE49-F238E27FC236}">
                          <a16:creationId xmlns:a16="http://schemas.microsoft.com/office/drawing/2014/main" id="{258AA616-108A-963E-48C8-90B6C0749366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472206" y="3191740"/>
                      <a:ext cx="246181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86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6" name="ZoneTexte 1455">
                      <a:extLst>
                        <a:ext uri="{FF2B5EF4-FFF2-40B4-BE49-F238E27FC236}">
                          <a16:creationId xmlns:a16="http://schemas.microsoft.com/office/drawing/2014/main" id="{FE10A160-545F-B833-82AC-E19952C7DA8C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601336" y="3190162"/>
                      <a:ext cx="248368" cy="214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90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457" name="Groupe 1456">
                      <a:extLst>
                        <a:ext uri="{FF2B5EF4-FFF2-40B4-BE49-F238E27FC236}">
                          <a16:creationId xmlns:a16="http://schemas.microsoft.com/office/drawing/2014/main" id="{ECED4F97-C68B-DD71-52A7-5716DFDC1A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81653" y="1571530"/>
                      <a:ext cx="2552583" cy="1970670"/>
                      <a:chOff x="2281653" y="1830610"/>
                      <a:chExt cx="2552583" cy="1970670"/>
                    </a:xfrm>
                  </p:grpSpPr>
                  <p:grpSp>
                    <p:nvGrpSpPr>
                      <p:cNvPr id="1458" name="Groupe 1457">
                        <a:extLst>
                          <a:ext uri="{FF2B5EF4-FFF2-40B4-BE49-F238E27FC236}">
                            <a16:creationId xmlns:a16="http://schemas.microsoft.com/office/drawing/2014/main" id="{87EEF16B-CA08-3017-822A-A953361B304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81653" y="1830610"/>
                        <a:ext cx="2552583" cy="1641463"/>
                        <a:chOff x="2281653" y="1826800"/>
                        <a:chExt cx="2552583" cy="1641463"/>
                      </a:xfrm>
                    </p:grpSpPr>
                    <p:grpSp>
                      <p:nvGrpSpPr>
                        <p:cNvPr id="1476" name="Groupe 1475">
                          <a:extLst>
                            <a:ext uri="{FF2B5EF4-FFF2-40B4-BE49-F238E27FC236}">
                              <a16:creationId xmlns:a16="http://schemas.microsoft.com/office/drawing/2014/main" id="{7E0217B3-0DA5-A645-F346-350D1FAF5E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281653" y="1826800"/>
                          <a:ext cx="582537" cy="1641088"/>
                          <a:chOff x="-49727" y="1826710"/>
                          <a:chExt cx="582537" cy="1641088"/>
                        </a:xfrm>
                      </p:grpSpPr>
                      <p:grpSp>
                        <p:nvGrpSpPr>
                          <p:cNvPr id="1478" name="Groupe 1477">
                            <a:extLst>
                              <a:ext uri="{FF2B5EF4-FFF2-40B4-BE49-F238E27FC236}">
                                <a16:creationId xmlns:a16="http://schemas.microsoft.com/office/drawing/2014/main" id="{7C5BA4AC-7427-3C00-EE54-403EDDB0A83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49727" y="1938215"/>
                            <a:ext cx="430895" cy="1529583"/>
                            <a:chOff x="340776" y="493302"/>
                            <a:chExt cx="412761" cy="1394084"/>
                          </a:xfrm>
                        </p:grpSpPr>
                        <p:sp>
                          <p:nvSpPr>
                            <p:cNvPr id="1482" name="ZoneTexte 1481">
                              <a:extLst>
                                <a:ext uri="{FF2B5EF4-FFF2-40B4-BE49-F238E27FC236}">
                                  <a16:creationId xmlns:a16="http://schemas.microsoft.com/office/drawing/2014/main" id="{E824BC7B-F08B-D1E1-80D9-6A9E155AE58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08395" y="1724785"/>
                              <a:ext cx="218420" cy="16260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0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483" name="ZoneTexte 1482">
                              <a:extLst>
                                <a:ext uri="{FF2B5EF4-FFF2-40B4-BE49-F238E27FC236}">
                                  <a16:creationId xmlns:a16="http://schemas.microsoft.com/office/drawing/2014/main" id="{C80215B3-58A5-1645-1326-C879673AC41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26506" y="1542281"/>
                              <a:ext cx="305435" cy="16260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0.5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484" name="ZoneTexte 1483">
                              <a:extLst>
                                <a:ext uri="{FF2B5EF4-FFF2-40B4-BE49-F238E27FC236}">
                                  <a16:creationId xmlns:a16="http://schemas.microsoft.com/office/drawing/2014/main" id="{2F67F606-0253-2E78-11B9-A0730671A91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19530" y="1350728"/>
                              <a:ext cx="185632" cy="16260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1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485" name="ZoneTexte 1484">
                              <a:extLst>
                                <a:ext uri="{FF2B5EF4-FFF2-40B4-BE49-F238E27FC236}">
                                  <a16:creationId xmlns:a16="http://schemas.microsoft.com/office/drawing/2014/main" id="{42662A4B-AB34-8B60-A7B5-5D912F7E720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80890" y="1150391"/>
                              <a:ext cx="272647" cy="16260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1.5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486" name="ZoneTexte 1485">
                              <a:extLst>
                                <a:ext uri="{FF2B5EF4-FFF2-40B4-BE49-F238E27FC236}">
                                  <a16:creationId xmlns:a16="http://schemas.microsoft.com/office/drawing/2014/main" id="{3FB69BA2-C67A-60A2-5C6F-6F68B9736F0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20374" y="845720"/>
                              <a:ext cx="218420" cy="16260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4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487" name="ZoneTexte 1486">
                              <a:extLst>
                                <a:ext uri="{FF2B5EF4-FFF2-40B4-BE49-F238E27FC236}">
                                  <a16:creationId xmlns:a16="http://schemas.microsoft.com/office/drawing/2014/main" id="{ADB0AEA3-0653-4C0A-C4E9-5335CBB2829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16200000">
                              <a:off x="304095" y="1080773"/>
                              <a:ext cx="279172" cy="20580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ROI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488" name="ZoneTexte 1487">
                              <a:extLst>
                                <a:ext uri="{FF2B5EF4-FFF2-40B4-BE49-F238E27FC236}">
                                  <a16:creationId xmlns:a16="http://schemas.microsoft.com/office/drawing/2014/main" id="{EC0DC38B-AADA-8B6C-27C1-277B4F5FA65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19059" y="493302"/>
                              <a:ext cx="215898" cy="162601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8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479" name="ZoneTexte 1478">
                            <a:extLst>
                              <a:ext uri="{FF2B5EF4-FFF2-40B4-BE49-F238E27FC236}">
                                <a16:creationId xmlns:a16="http://schemas.microsoft.com/office/drawing/2014/main" id="{4B3D81AC-91F6-4388-E297-6C71002AC3D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36880" y="2512490"/>
                            <a:ext cx="217483" cy="17840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2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80" name="ZoneTexte 1479">
                            <a:extLst>
                              <a:ext uri="{FF2B5EF4-FFF2-40B4-BE49-F238E27FC236}">
                                <a16:creationId xmlns:a16="http://schemas.microsoft.com/office/drawing/2014/main" id="{5ABFB2B2-CD02-87C9-8655-4008FF0150B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35834" y="2129204"/>
                            <a:ext cx="222749" cy="17840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6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81" name="ZoneTexte 1480">
                            <a:extLst>
                              <a:ext uri="{FF2B5EF4-FFF2-40B4-BE49-F238E27FC236}">
                                <a16:creationId xmlns:a16="http://schemas.microsoft.com/office/drawing/2014/main" id="{F3C615A5-6FFC-65C8-8A43-816A8D69B9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53398" y="1826710"/>
                            <a:ext cx="379412" cy="17840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x10</a:t>
                            </a:r>
                            <a:r>
                              <a:rPr lang="fr-FR" sz="1050" baseline="3000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6</a:t>
                            </a:r>
                            <a:endParaRPr lang="fr-BE" sz="1050" baseline="300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pic>
                      <p:nvPicPr>
                        <p:cNvPr id="1477" name="Image 1476">
                          <a:extLst>
                            <a:ext uri="{FF2B5EF4-FFF2-40B4-BE49-F238E27FC236}">
                              <a16:creationId xmlns:a16="http://schemas.microsoft.com/office/drawing/2014/main" id="{A1A925DB-D3FE-4878-A3D3-8E2924F90552}"/>
                            </a:ext>
                          </a:extLst>
                        </p:cNvPr>
                        <p:cNvPicPr>
                          <a:picLocks/>
                        </p:cNvPicPr>
                        <p:nvPr/>
                      </p:nvPicPr>
                      <p:blipFill>
                        <a:blip r:embed="rId42"/>
                        <a:srcRect l="16104" t="15004" r="30900" b="23137"/>
                        <a:stretch>
                          <a:fillRect/>
                        </a:stretch>
                      </p:blipFill>
                      <p:spPr>
                        <a:xfrm>
                          <a:off x="2641836" y="2006663"/>
                          <a:ext cx="2192400" cy="146160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1459" name="ZoneTexte 1458">
                        <a:extLst>
                          <a:ext uri="{FF2B5EF4-FFF2-40B4-BE49-F238E27FC236}">
                            <a16:creationId xmlns:a16="http://schemas.microsoft.com/office/drawing/2014/main" id="{6053DCC7-282D-2D5D-5E5A-3CECB7BCCA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13282" y="3622875"/>
                        <a:ext cx="2108596" cy="1784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Days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460" name="Groupe 1459">
                        <a:extLst>
                          <a:ext uri="{FF2B5EF4-FFF2-40B4-BE49-F238E27FC236}">
                            <a16:creationId xmlns:a16="http://schemas.microsoft.com/office/drawing/2014/main" id="{3A4DA091-AAD8-94A4-75C7-EF92376E59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89136" y="1936094"/>
                        <a:ext cx="1672839" cy="178405"/>
                        <a:chOff x="5573176" y="2247857"/>
                        <a:chExt cx="1672839" cy="178405"/>
                      </a:xfrm>
                    </p:grpSpPr>
                    <p:sp>
                      <p:nvSpPr>
                        <p:cNvPr id="1461" name="ZoneTexte 1460">
                          <a:extLst>
                            <a:ext uri="{FF2B5EF4-FFF2-40B4-BE49-F238E27FC236}">
                              <a16:creationId xmlns:a16="http://schemas.microsoft.com/office/drawing/2014/main" id="{E2860821-DDB0-E448-ED41-E7AE5DC1CDE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91511" y="2247857"/>
                          <a:ext cx="554504" cy="1784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CT103a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462" name="Groupe 1461">
                          <a:extLst>
                            <a:ext uri="{FF2B5EF4-FFF2-40B4-BE49-F238E27FC236}">
                              <a16:creationId xmlns:a16="http://schemas.microsoft.com/office/drawing/2014/main" id="{D72FAA8F-29F3-07B7-9BB3-AAB4C71B97C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33556" y="2326045"/>
                          <a:ext cx="594000" cy="61304"/>
                          <a:chOff x="5460456" y="1902537"/>
                          <a:chExt cx="594000" cy="61304"/>
                        </a:xfrm>
                      </p:grpSpPr>
                      <p:cxnSp>
                        <p:nvCxnSpPr>
                          <p:cNvPr id="1470" name="Connecteur droit 1469">
                            <a:extLst>
                              <a:ext uri="{FF2B5EF4-FFF2-40B4-BE49-F238E27FC236}">
                                <a16:creationId xmlns:a16="http://schemas.microsoft.com/office/drawing/2014/main" id="{472E520D-3758-4563-EEBE-5A926BF3716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460456" y="1935786"/>
                            <a:ext cx="594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471" name="Rectangle 1470">
                            <a:extLst>
                              <a:ext uri="{FF2B5EF4-FFF2-40B4-BE49-F238E27FC236}">
                                <a16:creationId xmlns:a16="http://schemas.microsoft.com/office/drawing/2014/main" id="{C258DFAC-0A90-9266-2496-117CBE4727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21031" y="1906492"/>
                            <a:ext cx="54000" cy="54000"/>
                          </a:xfrm>
                          <a:prstGeom prst="rect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 dirty="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72" name="Ellipse 1471">
                            <a:extLst>
                              <a:ext uri="{FF2B5EF4-FFF2-40B4-BE49-F238E27FC236}">
                                <a16:creationId xmlns:a16="http://schemas.microsoft.com/office/drawing/2014/main" id="{B5C28DFA-2361-57A4-1E25-5F92EECFC0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08448" y="1907258"/>
                            <a:ext cx="54000" cy="54000"/>
                          </a:xfrm>
                          <a:prstGeom prst="ellipse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73" name="Triangle isocèle 1472">
                            <a:extLst>
                              <a:ext uri="{FF2B5EF4-FFF2-40B4-BE49-F238E27FC236}">
                                <a16:creationId xmlns:a16="http://schemas.microsoft.com/office/drawing/2014/main" id="{49AC9CC2-CE19-55CF-EA54-A469416A3EB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39347" y="1902537"/>
                            <a:ext cx="54000" cy="54000"/>
                          </a:xfrm>
                          <a:prstGeom prst="triangle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74" name="Triangle isocèle 1473">
                            <a:extLst>
                              <a:ext uri="{FF2B5EF4-FFF2-40B4-BE49-F238E27FC236}">
                                <a16:creationId xmlns:a16="http://schemas.microsoft.com/office/drawing/2014/main" id="{F0014B8F-7033-BD40-E677-ACEBE60BBE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800000">
                            <a:off x="5848908" y="1909841"/>
                            <a:ext cx="54000" cy="54000"/>
                          </a:xfrm>
                          <a:prstGeom prst="triangle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75" name="Losange 1474">
                            <a:extLst>
                              <a:ext uri="{FF2B5EF4-FFF2-40B4-BE49-F238E27FC236}">
                                <a16:creationId xmlns:a16="http://schemas.microsoft.com/office/drawing/2014/main" id="{A6485E1D-790C-04E2-9B3B-8D1FD5F36A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51537" y="1909206"/>
                            <a:ext cx="54000" cy="54000"/>
                          </a:xfrm>
                          <a:prstGeom prst="diamond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463" name="Groupe 1462">
                          <a:extLst>
                            <a:ext uri="{FF2B5EF4-FFF2-40B4-BE49-F238E27FC236}">
                              <a16:creationId xmlns:a16="http://schemas.microsoft.com/office/drawing/2014/main" id="{842EE473-4498-1FC3-FD06-AABD0F3F8C5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573176" y="2326045"/>
                          <a:ext cx="594000" cy="61304"/>
                          <a:chOff x="5460456" y="1902537"/>
                          <a:chExt cx="594000" cy="61304"/>
                        </a:xfrm>
                      </p:grpSpPr>
                      <p:cxnSp>
                        <p:nvCxnSpPr>
                          <p:cNvPr id="1464" name="Connecteur droit 1463">
                            <a:extLst>
                              <a:ext uri="{FF2B5EF4-FFF2-40B4-BE49-F238E27FC236}">
                                <a16:creationId xmlns:a16="http://schemas.microsoft.com/office/drawing/2014/main" id="{534C3943-F7B5-8BCD-9385-96F6740561C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460456" y="1935786"/>
                            <a:ext cx="59400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465" name="Rectangle 1464">
                            <a:extLst>
                              <a:ext uri="{FF2B5EF4-FFF2-40B4-BE49-F238E27FC236}">
                                <a16:creationId xmlns:a16="http://schemas.microsoft.com/office/drawing/2014/main" id="{AB75339D-D571-F830-AB84-B264779764B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621031" y="1906492"/>
                            <a:ext cx="54000" cy="54000"/>
                          </a:xfrm>
                          <a:prstGeom prst="rect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rgbClr val="606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 dirty="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66" name="Ellipse 1465">
                            <a:extLst>
                              <a:ext uri="{FF2B5EF4-FFF2-40B4-BE49-F238E27FC236}">
                                <a16:creationId xmlns:a16="http://schemas.microsoft.com/office/drawing/2014/main" id="{5DA38607-26D5-677D-04A3-50D9FD5868C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08448" y="1907258"/>
                            <a:ext cx="54000" cy="54000"/>
                          </a:xfrm>
                          <a:prstGeom prst="ellipse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rgbClr val="606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67" name="Triangle isocèle 1466">
                            <a:extLst>
                              <a:ext uri="{FF2B5EF4-FFF2-40B4-BE49-F238E27FC236}">
                                <a16:creationId xmlns:a16="http://schemas.microsoft.com/office/drawing/2014/main" id="{9251CCC7-8EEF-445B-381C-4BCAFB03C8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39347" y="1902537"/>
                            <a:ext cx="54000" cy="54000"/>
                          </a:xfrm>
                          <a:prstGeom prst="triangle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rgbClr val="606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68" name="Triangle isocèle 1467">
                            <a:extLst>
                              <a:ext uri="{FF2B5EF4-FFF2-40B4-BE49-F238E27FC236}">
                                <a16:creationId xmlns:a16="http://schemas.microsoft.com/office/drawing/2014/main" id="{763F04F3-D95A-CD0A-DB39-D52CC73030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0800000">
                            <a:off x="5848908" y="1909841"/>
                            <a:ext cx="54000" cy="54000"/>
                          </a:xfrm>
                          <a:prstGeom prst="triangle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rgbClr val="606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69" name="Losange 1468">
                            <a:extLst>
                              <a:ext uri="{FF2B5EF4-FFF2-40B4-BE49-F238E27FC236}">
                                <a16:creationId xmlns:a16="http://schemas.microsoft.com/office/drawing/2014/main" id="{7859BCD9-E1BC-6990-5412-3B0950381F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51537" y="1909206"/>
                            <a:ext cx="54000" cy="54000"/>
                          </a:xfrm>
                          <a:prstGeom prst="diamond">
                            <a:avLst/>
                          </a:prstGeom>
                          <a:solidFill>
                            <a:srgbClr val="606060"/>
                          </a:solidFill>
                          <a:ln>
                            <a:solidFill>
                              <a:srgbClr val="60606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BE" sz="2400">
                              <a:latin typeface="Montserrat" panose="00000500000000000000" pitchFamily="2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1340" name="Groupe 1339">
                  <a:extLst>
                    <a:ext uri="{FF2B5EF4-FFF2-40B4-BE49-F238E27FC236}">
                      <a16:creationId xmlns:a16="http://schemas.microsoft.com/office/drawing/2014/main" id="{FB722E29-91B9-10C0-81DA-E96DF9E25007}"/>
                    </a:ext>
                  </a:extLst>
                </p:cNvPr>
                <p:cNvGrpSpPr/>
                <p:nvPr/>
              </p:nvGrpSpPr>
              <p:grpSpPr>
                <a:xfrm>
                  <a:off x="4611570" y="1561710"/>
                  <a:ext cx="2578445" cy="1984784"/>
                  <a:chOff x="4611570" y="1561710"/>
                  <a:chExt cx="2578445" cy="1984784"/>
                </a:xfrm>
              </p:grpSpPr>
              <p:sp>
                <p:nvSpPr>
                  <p:cNvPr id="1385" name="ZoneTexte 1384">
                    <a:extLst>
                      <a:ext uri="{FF2B5EF4-FFF2-40B4-BE49-F238E27FC236}">
                        <a16:creationId xmlns:a16="http://schemas.microsoft.com/office/drawing/2014/main" id="{E3F63B70-87FA-CCD8-8001-51F6E12CA4A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994976" y="3190864"/>
                    <a:ext cx="215573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15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6" name="ZoneTexte 1385">
                    <a:extLst>
                      <a:ext uri="{FF2B5EF4-FFF2-40B4-BE49-F238E27FC236}">
                        <a16:creationId xmlns:a16="http://schemas.microsoft.com/office/drawing/2014/main" id="{613D271C-4F1D-7B73-38B6-3B1E2838FCC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081902" y="3191004"/>
                    <a:ext cx="222132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18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7" name="ZoneTexte 1386">
                    <a:extLst>
                      <a:ext uri="{FF2B5EF4-FFF2-40B4-BE49-F238E27FC236}">
                        <a16:creationId xmlns:a16="http://schemas.microsoft.com/office/drawing/2014/main" id="{7AAAA56F-CF92-C541-5D1F-53D5DFAA0EA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165338" y="3189799"/>
                    <a:ext cx="235250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22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8" name="ZoneTexte 1387">
                    <a:extLst>
                      <a:ext uri="{FF2B5EF4-FFF2-40B4-BE49-F238E27FC236}">
                        <a16:creationId xmlns:a16="http://schemas.microsoft.com/office/drawing/2014/main" id="{EE97B79A-6CA9-3C97-AD1C-7114BF6B8DE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251348" y="3191379"/>
                    <a:ext cx="239622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26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9" name="ZoneTexte 1388">
                    <a:extLst>
                      <a:ext uri="{FF2B5EF4-FFF2-40B4-BE49-F238E27FC236}">
                        <a16:creationId xmlns:a16="http://schemas.microsoft.com/office/drawing/2014/main" id="{BFF3385B-81F1-E17D-F45E-9B44C4A776C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342007" y="3191377"/>
                    <a:ext cx="239622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29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0" name="ZoneTexte 1389">
                    <a:extLst>
                      <a:ext uri="{FF2B5EF4-FFF2-40B4-BE49-F238E27FC236}">
                        <a16:creationId xmlns:a16="http://schemas.microsoft.com/office/drawing/2014/main" id="{A58080E8-CBBE-0581-04BB-CE22175BCDE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433676" y="3190230"/>
                    <a:ext cx="235250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32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1" name="ZoneTexte 1390">
                    <a:extLst>
                      <a:ext uri="{FF2B5EF4-FFF2-40B4-BE49-F238E27FC236}">
                        <a16:creationId xmlns:a16="http://schemas.microsoft.com/office/drawing/2014/main" id="{1CE910EC-558D-8D1A-69EC-257AADC2CD3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519109" y="3190230"/>
                    <a:ext cx="243995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34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2" name="ZoneTexte 1391">
                    <a:extLst>
                      <a:ext uri="{FF2B5EF4-FFF2-40B4-BE49-F238E27FC236}">
                        <a16:creationId xmlns:a16="http://schemas.microsoft.com/office/drawing/2014/main" id="{B919BFE3-7F81-394D-EEF8-84899335598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613680" y="3192136"/>
                    <a:ext cx="239622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36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3" name="ZoneTexte 1392">
                    <a:extLst>
                      <a:ext uri="{FF2B5EF4-FFF2-40B4-BE49-F238E27FC236}">
                        <a16:creationId xmlns:a16="http://schemas.microsoft.com/office/drawing/2014/main" id="{C2050D28-BB71-DB93-88A2-7A8CAA1E173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701993" y="3190558"/>
                    <a:ext cx="239622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39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4" name="ZoneTexte 1393">
                    <a:extLst>
                      <a:ext uri="{FF2B5EF4-FFF2-40B4-BE49-F238E27FC236}">
                        <a16:creationId xmlns:a16="http://schemas.microsoft.com/office/drawing/2014/main" id="{56314D53-663B-A97F-90B4-27BF1069753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789289" y="3190982"/>
                    <a:ext cx="243995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43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5" name="ZoneTexte 1394">
                    <a:extLst>
                      <a:ext uri="{FF2B5EF4-FFF2-40B4-BE49-F238E27FC236}">
                        <a16:creationId xmlns:a16="http://schemas.microsoft.com/office/drawing/2014/main" id="{623C7291-8CF8-2C68-90C6-A38666B6E41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877207" y="3190655"/>
                    <a:ext cx="248368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46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6" name="ZoneTexte 1395">
                    <a:extLst>
                      <a:ext uri="{FF2B5EF4-FFF2-40B4-BE49-F238E27FC236}">
                        <a16:creationId xmlns:a16="http://schemas.microsoft.com/office/drawing/2014/main" id="{48264602-09F7-5EE3-DB23-3D5D61EB645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971957" y="3190654"/>
                    <a:ext cx="243995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50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7" name="ZoneTexte 1396">
                    <a:extLst>
                      <a:ext uri="{FF2B5EF4-FFF2-40B4-BE49-F238E27FC236}">
                        <a16:creationId xmlns:a16="http://schemas.microsoft.com/office/drawing/2014/main" id="{ED187C08-97F0-BAF0-1251-83AC48C4A71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422576" y="3189507"/>
                    <a:ext cx="241809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67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8" name="ZoneTexte 1397">
                    <a:extLst>
                      <a:ext uri="{FF2B5EF4-FFF2-40B4-BE49-F238E27FC236}">
                        <a16:creationId xmlns:a16="http://schemas.microsoft.com/office/drawing/2014/main" id="{41707D8F-A7EC-B203-2461-85704A76E52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687640" y="3189507"/>
                    <a:ext cx="241809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79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9" name="ZoneTexte 1398">
                    <a:extLst>
                      <a:ext uri="{FF2B5EF4-FFF2-40B4-BE49-F238E27FC236}">
                        <a16:creationId xmlns:a16="http://schemas.microsoft.com/office/drawing/2014/main" id="{F3E87E14-EF93-3C9A-DC42-38DBB9F76E9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867377" y="3191413"/>
                    <a:ext cx="246181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86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0" name="ZoneTexte 1399">
                    <a:extLst>
                      <a:ext uri="{FF2B5EF4-FFF2-40B4-BE49-F238E27FC236}">
                        <a16:creationId xmlns:a16="http://schemas.microsoft.com/office/drawing/2014/main" id="{71773C03-2114-51FF-BDBC-D5B72CE33BB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958406" y="3189835"/>
                    <a:ext cx="248368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90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1" name="ZoneTexte 1400">
                    <a:extLst>
                      <a:ext uri="{FF2B5EF4-FFF2-40B4-BE49-F238E27FC236}">
                        <a16:creationId xmlns:a16="http://schemas.microsoft.com/office/drawing/2014/main" id="{47DAE07B-6103-F4DC-70F6-BFA58A1A338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781822" y="3190230"/>
                    <a:ext cx="241809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82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2" name="ZoneTexte 1401">
                    <a:extLst>
                      <a:ext uri="{FF2B5EF4-FFF2-40B4-BE49-F238E27FC236}">
                        <a16:creationId xmlns:a16="http://schemas.microsoft.com/office/drawing/2014/main" id="{8BB8F488-C1FD-10CB-FF06-4E7A53CD58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065689" y="3189507"/>
                    <a:ext cx="235250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53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3" name="ZoneTexte 1402">
                    <a:extLst>
                      <a:ext uri="{FF2B5EF4-FFF2-40B4-BE49-F238E27FC236}">
                        <a16:creationId xmlns:a16="http://schemas.microsoft.com/office/drawing/2014/main" id="{81488816-6278-B7FE-619C-C6D2B3324FF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153985" y="3186553"/>
                    <a:ext cx="237436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57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4" name="ZoneTexte 1403">
                    <a:extLst>
                      <a:ext uri="{FF2B5EF4-FFF2-40B4-BE49-F238E27FC236}">
                        <a16:creationId xmlns:a16="http://schemas.microsoft.com/office/drawing/2014/main" id="{43030712-4006-C2EE-FB08-685A783CDF7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239480" y="3192134"/>
                    <a:ext cx="248368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60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5" name="ZoneTexte 1404">
                    <a:extLst>
                      <a:ext uri="{FF2B5EF4-FFF2-40B4-BE49-F238E27FC236}">
                        <a16:creationId xmlns:a16="http://schemas.microsoft.com/office/drawing/2014/main" id="{8E848C90-5E63-4E36-4605-2D91723C1B6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327484" y="3188324"/>
                    <a:ext cx="248368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64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6" name="ZoneTexte 1405">
                    <a:extLst>
                      <a:ext uri="{FF2B5EF4-FFF2-40B4-BE49-F238E27FC236}">
                        <a16:creationId xmlns:a16="http://schemas.microsoft.com/office/drawing/2014/main" id="{82A7E9FE-18BB-DD89-BC1D-A12B894C3E9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596342" y="3192134"/>
                    <a:ext cx="246181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74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7" name="ZoneTexte 1406">
                    <a:extLst>
                      <a:ext uri="{FF2B5EF4-FFF2-40B4-BE49-F238E27FC236}">
                        <a16:creationId xmlns:a16="http://schemas.microsoft.com/office/drawing/2014/main" id="{29B4B633-1884-6FDF-9008-45A9F8B1140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6520971" y="3190228"/>
                    <a:ext cx="217759" cy="214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71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408" name="Groupe 1407">
                    <a:extLst>
                      <a:ext uri="{FF2B5EF4-FFF2-40B4-BE49-F238E27FC236}">
                        <a16:creationId xmlns:a16="http://schemas.microsoft.com/office/drawing/2014/main" id="{644FF71F-F559-1D45-86CF-1A5BAA84F758}"/>
                      </a:ext>
                    </a:extLst>
                  </p:cNvPr>
                  <p:cNvGrpSpPr/>
                  <p:nvPr/>
                </p:nvGrpSpPr>
                <p:grpSpPr>
                  <a:xfrm>
                    <a:off x="4611570" y="1561710"/>
                    <a:ext cx="2559080" cy="1984784"/>
                    <a:chOff x="4611570" y="1820790"/>
                    <a:chExt cx="2559080" cy="1984784"/>
                  </a:xfrm>
                </p:grpSpPr>
                <p:grpSp>
                  <p:nvGrpSpPr>
                    <p:cNvPr id="1409" name="Groupe 1408">
                      <a:extLst>
                        <a:ext uri="{FF2B5EF4-FFF2-40B4-BE49-F238E27FC236}">
                          <a16:creationId xmlns:a16="http://schemas.microsoft.com/office/drawing/2014/main" id="{EDADE3AD-C5C4-2B8C-4805-242F3F437F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11570" y="1820790"/>
                      <a:ext cx="2557499" cy="1671539"/>
                      <a:chOff x="4611570" y="1820790"/>
                      <a:chExt cx="2557499" cy="1671539"/>
                    </a:xfrm>
                  </p:grpSpPr>
                  <p:grpSp>
                    <p:nvGrpSpPr>
                      <p:cNvPr id="1427" name="Groupe 1426">
                        <a:extLst>
                          <a:ext uri="{FF2B5EF4-FFF2-40B4-BE49-F238E27FC236}">
                            <a16:creationId xmlns:a16="http://schemas.microsoft.com/office/drawing/2014/main" id="{3AA4E6F8-5565-7264-88A6-D97D7D3ADD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611570" y="1820790"/>
                        <a:ext cx="582537" cy="1641088"/>
                        <a:chOff x="-49727" y="1826710"/>
                        <a:chExt cx="582537" cy="1641088"/>
                      </a:xfrm>
                    </p:grpSpPr>
                    <p:grpSp>
                      <p:nvGrpSpPr>
                        <p:cNvPr id="1429" name="Groupe 1428">
                          <a:extLst>
                            <a:ext uri="{FF2B5EF4-FFF2-40B4-BE49-F238E27FC236}">
                              <a16:creationId xmlns:a16="http://schemas.microsoft.com/office/drawing/2014/main" id="{E602D745-BFF4-50BF-3E73-057F672CE15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49727" y="1938215"/>
                          <a:ext cx="437152" cy="1529583"/>
                          <a:chOff x="340776" y="493302"/>
                          <a:chExt cx="418756" cy="1394084"/>
                        </a:xfrm>
                      </p:grpSpPr>
                      <p:sp>
                        <p:nvSpPr>
                          <p:cNvPr id="1433" name="ZoneTexte 1432">
                            <a:extLst>
                              <a:ext uri="{FF2B5EF4-FFF2-40B4-BE49-F238E27FC236}">
                                <a16:creationId xmlns:a16="http://schemas.microsoft.com/office/drawing/2014/main" id="{E79BE985-8EE7-AE07-2972-E81FE471A01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08395" y="1724785"/>
                            <a:ext cx="218420" cy="16260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0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4" name="ZoneTexte 1433">
                            <a:extLst>
                              <a:ext uri="{FF2B5EF4-FFF2-40B4-BE49-F238E27FC236}">
                                <a16:creationId xmlns:a16="http://schemas.microsoft.com/office/drawing/2014/main" id="{1420F97B-314E-7609-9945-E3D51FADDE1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26506" y="1542281"/>
                            <a:ext cx="305435" cy="16260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0.5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5" name="ZoneTexte 1434">
                            <a:extLst>
                              <a:ext uri="{FF2B5EF4-FFF2-40B4-BE49-F238E27FC236}">
                                <a16:creationId xmlns:a16="http://schemas.microsoft.com/office/drawing/2014/main" id="{F939C0C2-5CE4-1316-7AE2-938FD9E0B24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19530" y="1350728"/>
                            <a:ext cx="185632" cy="16260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1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6" name="ZoneTexte 1435">
                            <a:extLst>
                              <a:ext uri="{FF2B5EF4-FFF2-40B4-BE49-F238E27FC236}">
                                <a16:creationId xmlns:a16="http://schemas.microsoft.com/office/drawing/2014/main" id="{7AB02890-E690-4B63-2F8A-5B98DFFDECA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86885" y="1150391"/>
                            <a:ext cx="272647" cy="16260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1.5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7" name="ZoneTexte 1436">
                            <a:extLst>
                              <a:ext uri="{FF2B5EF4-FFF2-40B4-BE49-F238E27FC236}">
                                <a16:creationId xmlns:a16="http://schemas.microsoft.com/office/drawing/2014/main" id="{ABB58D6F-CD41-D4C2-61B0-0FF660CA828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20374" y="845720"/>
                            <a:ext cx="218420" cy="16260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4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8" name="ZoneTexte 1437">
                            <a:extLst>
                              <a:ext uri="{FF2B5EF4-FFF2-40B4-BE49-F238E27FC236}">
                                <a16:creationId xmlns:a16="http://schemas.microsoft.com/office/drawing/2014/main" id="{E378A432-72C6-5B05-D13A-43982EB0CE6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16200000">
                            <a:off x="304095" y="1080773"/>
                            <a:ext cx="279172" cy="20580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ROI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9" name="ZoneTexte 1438">
                            <a:extLst>
                              <a:ext uri="{FF2B5EF4-FFF2-40B4-BE49-F238E27FC236}">
                                <a16:creationId xmlns:a16="http://schemas.microsoft.com/office/drawing/2014/main" id="{DFBB0D2A-6204-C8DE-2D90-19477FD454A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19059" y="493302"/>
                            <a:ext cx="215898" cy="16260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fr-FR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rPr>
                              <a:t>8</a:t>
                            </a:r>
                            <a:endParaRPr lang="fr-BE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30" name="ZoneTexte 1429">
                          <a:extLst>
                            <a:ext uri="{FF2B5EF4-FFF2-40B4-BE49-F238E27FC236}">
                              <a16:creationId xmlns:a16="http://schemas.microsoft.com/office/drawing/2014/main" id="{0865D24E-A8E2-1618-CAE0-AAD58157A19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6880" y="2512490"/>
                          <a:ext cx="217483" cy="1784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31" name="ZoneTexte 1430">
                          <a:extLst>
                            <a:ext uri="{FF2B5EF4-FFF2-40B4-BE49-F238E27FC236}">
                              <a16:creationId xmlns:a16="http://schemas.microsoft.com/office/drawing/2014/main" id="{DA3F727D-E215-D98B-A0C4-776BCB22CE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5834" y="2129204"/>
                          <a:ext cx="222749" cy="1784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32" name="ZoneTexte 1431">
                          <a:extLst>
                            <a:ext uri="{FF2B5EF4-FFF2-40B4-BE49-F238E27FC236}">
                              <a16:creationId xmlns:a16="http://schemas.microsoft.com/office/drawing/2014/main" id="{4E37355B-EE14-5172-D226-0A981C2C70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53398" y="1826710"/>
                          <a:ext cx="379412" cy="1784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x10</a:t>
                          </a:r>
                          <a:r>
                            <a:rPr lang="fr-FR" sz="1050" baseline="300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fr-BE" sz="1050" baseline="300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1428" name="Image 1427">
                        <a:extLst>
                          <a:ext uri="{FF2B5EF4-FFF2-40B4-BE49-F238E27FC236}">
                            <a16:creationId xmlns:a16="http://schemas.microsoft.com/office/drawing/2014/main" id="{1C85BBE9-411D-901E-42BB-C770B8A71AAB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43"/>
                      <a:srcRect l="15912" t="11672" r="30834" b="39492"/>
                      <a:stretch>
                        <a:fillRect/>
                      </a:stretch>
                    </p:blipFill>
                    <p:spPr>
                      <a:xfrm>
                        <a:off x="4965869" y="2005529"/>
                        <a:ext cx="2203200" cy="148680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410" name="ZoneTexte 1409">
                      <a:extLst>
                        <a:ext uri="{FF2B5EF4-FFF2-40B4-BE49-F238E27FC236}">
                          <a16:creationId xmlns:a16="http://schemas.microsoft.com/office/drawing/2014/main" id="{CADBA511-EA3A-5B1E-8B6B-B18C92B99D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54821" y="3627169"/>
                      <a:ext cx="2108596" cy="1784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Days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411" name="Groupe 1410">
                      <a:extLst>
                        <a:ext uri="{FF2B5EF4-FFF2-40B4-BE49-F238E27FC236}">
                          <a16:creationId xmlns:a16="http://schemas.microsoft.com/office/drawing/2014/main" id="{B35A88D0-BF54-C705-1B29-D2DAD477A9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34514" y="1926527"/>
                      <a:ext cx="1836136" cy="178405"/>
                      <a:chOff x="5573424" y="2455898"/>
                      <a:chExt cx="1836136" cy="178405"/>
                    </a:xfrm>
                  </p:grpSpPr>
                  <p:sp>
                    <p:nvSpPr>
                      <p:cNvPr id="1412" name="ZoneTexte 1411">
                        <a:extLst>
                          <a:ext uri="{FF2B5EF4-FFF2-40B4-BE49-F238E27FC236}">
                            <a16:creationId xmlns:a16="http://schemas.microsoft.com/office/drawing/2014/main" id="{AD1C9772-57C0-CD1A-573E-1CE9D533C06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93128" y="2455898"/>
                        <a:ext cx="716432" cy="1784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413" name="Groupe 1412">
                        <a:extLst>
                          <a:ext uri="{FF2B5EF4-FFF2-40B4-BE49-F238E27FC236}">
                            <a16:creationId xmlns:a16="http://schemas.microsoft.com/office/drawing/2014/main" id="{15DF3195-B581-57F1-6A17-2D5ED23441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33556" y="2534606"/>
                        <a:ext cx="594000" cy="61304"/>
                        <a:chOff x="5460456" y="1902537"/>
                        <a:chExt cx="594000" cy="61304"/>
                      </a:xfrm>
                    </p:grpSpPr>
                    <p:cxnSp>
                      <p:nvCxnSpPr>
                        <p:cNvPr id="1421" name="Connecteur droit 1420">
                          <a:extLst>
                            <a:ext uri="{FF2B5EF4-FFF2-40B4-BE49-F238E27FC236}">
                              <a16:creationId xmlns:a16="http://schemas.microsoft.com/office/drawing/2014/main" id="{44373251-61E0-D943-B5CF-43CD135406F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460456" y="1935786"/>
                          <a:ext cx="59400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22" name="Rectangle 1421">
                          <a:extLst>
                            <a:ext uri="{FF2B5EF4-FFF2-40B4-BE49-F238E27FC236}">
                              <a16:creationId xmlns:a16="http://schemas.microsoft.com/office/drawing/2014/main" id="{788B13A6-585A-B4D6-E7B5-444F59309A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21031" y="1906492"/>
                          <a:ext cx="54000" cy="5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 dirty="0">
                            <a:latin typeface="Montserrat" panose="00000500000000000000" pitchFamily="2" charset="0"/>
                          </a:endParaRPr>
                        </a:p>
                      </p:txBody>
                    </p:sp>
                    <p:sp>
                      <p:nvSpPr>
                        <p:cNvPr id="1423" name="Ellipse 1422">
                          <a:extLst>
                            <a:ext uri="{FF2B5EF4-FFF2-40B4-BE49-F238E27FC236}">
                              <a16:creationId xmlns:a16="http://schemas.microsoft.com/office/drawing/2014/main" id="{8F6BF8CD-7F0A-4BBF-A75E-17A70BFC7A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08448" y="1907258"/>
                          <a:ext cx="54000" cy="54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>
                            <a:latin typeface="Montserrat" panose="00000500000000000000" pitchFamily="2" charset="0"/>
                          </a:endParaRPr>
                        </a:p>
                      </p:txBody>
                    </p:sp>
                    <p:sp>
                      <p:nvSpPr>
                        <p:cNvPr id="1424" name="Triangle isocèle 1423">
                          <a:extLst>
                            <a:ext uri="{FF2B5EF4-FFF2-40B4-BE49-F238E27FC236}">
                              <a16:creationId xmlns:a16="http://schemas.microsoft.com/office/drawing/2014/main" id="{4127F934-0F36-5AD3-555F-3A80DBEBB0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39347" y="1902537"/>
                          <a:ext cx="54000" cy="54000"/>
                        </a:xfrm>
                        <a:prstGeom prst="triangl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>
                            <a:latin typeface="Montserrat" panose="00000500000000000000" pitchFamily="2" charset="0"/>
                          </a:endParaRPr>
                        </a:p>
                      </p:txBody>
                    </p:sp>
                    <p:sp>
                      <p:nvSpPr>
                        <p:cNvPr id="1425" name="Triangle isocèle 1424">
                          <a:extLst>
                            <a:ext uri="{FF2B5EF4-FFF2-40B4-BE49-F238E27FC236}">
                              <a16:creationId xmlns:a16="http://schemas.microsoft.com/office/drawing/2014/main" id="{499BDBF9-E28A-99E7-551B-FE0863BD67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5848908" y="1909841"/>
                          <a:ext cx="54000" cy="54000"/>
                        </a:xfrm>
                        <a:prstGeom prst="triangl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>
                            <a:latin typeface="Montserrat" panose="00000500000000000000" pitchFamily="2" charset="0"/>
                          </a:endParaRPr>
                        </a:p>
                      </p:txBody>
                    </p:sp>
                    <p:sp>
                      <p:nvSpPr>
                        <p:cNvPr id="1426" name="Losange 1425">
                          <a:extLst>
                            <a:ext uri="{FF2B5EF4-FFF2-40B4-BE49-F238E27FC236}">
                              <a16:creationId xmlns:a16="http://schemas.microsoft.com/office/drawing/2014/main" id="{09C75BCB-E717-872F-9C76-5433A8226C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51537" y="1909206"/>
                          <a:ext cx="54000" cy="54000"/>
                        </a:xfrm>
                        <a:prstGeom prst="diamond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>
                            <a:latin typeface="Montserrat" panose="00000500000000000000" pitchFamily="2" charset="0"/>
                          </a:endParaRPr>
                        </a:p>
                      </p:txBody>
                    </p:sp>
                  </p:grpSp>
                  <p:grpSp>
                    <p:nvGrpSpPr>
                      <p:cNvPr id="1414" name="Groupe 1413">
                        <a:extLst>
                          <a:ext uri="{FF2B5EF4-FFF2-40B4-BE49-F238E27FC236}">
                            <a16:creationId xmlns:a16="http://schemas.microsoft.com/office/drawing/2014/main" id="{B773494D-3829-D0E5-A009-37F533285D7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573424" y="2534059"/>
                        <a:ext cx="594000" cy="61304"/>
                        <a:chOff x="5460456" y="1902537"/>
                        <a:chExt cx="594000" cy="61304"/>
                      </a:xfrm>
                    </p:grpSpPr>
                    <p:cxnSp>
                      <p:nvCxnSpPr>
                        <p:cNvPr id="1415" name="Connecteur droit 1414">
                          <a:extLst>
                            <a:ext uri="{FF2B5EF4-FFF2-40B4-BE49-F238E27FC236}">
                              <a16:creationId xmlns:a16="http://schemas.microsoft.com/office/drawing/2014/main" id="{F37C1696-C519-5CE9-56B6-403F7E1C08A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460456" y="1935786"/>
                          <a:ext cx="59400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16" name="Rectangle 1415">
                          <a:extLst>
                            <a:ext uri="{FF2B5EF4-FFF2-40B4-BE49-F238E27FC236}">
                              <a16:creationId xmlns:a16="http://schemas.microsoft.com/office/drawing/2014/main" id="{C826E878-D7C8-B272-268E-463BCD8D5B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21031" y="1906492"/>
                          <a:ext cx="54000" cy="5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 dirty="0">
                            <a:latin typeface="Montserrat" panose="00000500000000000000" pitchFamily="2" charset="0"/>
                          </a:endParaRPr>
                        </a:p>
                      </p:txBody>
                    </p:sp>
                    <p:sp>
                      <p:nvSpPr>
                        <p:cNvPr id="1417" name="Ellipse 1416">
                          <a:extLst>
                            <a:ext uri="{FF2B5EF4-FFF2-40B4-BE49-F238E27FC236}">
                              <a16:creationId xmlns:a16="http://schemas.microsoft.com/office/drawing/2014/main" id="{56C497A7-6FE3-3295-FFBC-43E0A1F893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08448" y="1907258"/>
                          <a:ext cx="54000" cy="54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>
                            <a:latin typeface="Montserrat" panose="00000500000000000000" pitchFamily="2" charset="0"/>
                          </a:endParaRPr>
                        </a:p>
                      </p:txBody>
                    </p:sp>
                    <p:sp>
                      <p:nvSpPr>
                        <p:cNvPr id="1418" name="Triangle isocèle 1417">
                          <a:extLst>
                            <a:ext uri="{FF2B5EF4-FFF2-40B4-BE49-F238E27FC236}">
                              <a16:creationId xmlns:a16="http://schemas.microsoft.com/office/drawing/2014/main" id="{CE0E40FA-E4B3-C104-02C9-7F480BE6C0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39347" y="1902537"/>
                          <a:ext cx="54000" cy="54000"/>
                        </a:xfrm>
                        <a:prstGeom prst="triangl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>
                            <a:latin typeface="Montserrat" panose="00000500000000000000" pitchFamily="2" charset="0"/>
                          </a:endParaRPr>
                        </a:p>
                      </p:txBody>
                    </p:sp>
                    <p:sp>
                      <p:nvSpPr>
                        <p:cNvPr id="1419" name="Triangle isocèle 1418">
                          <a:extLst>
                            <a:ext uri="{FF2B5EF4-FFF2-40B4-BE49-F238E27FC236}">
                              <a16:creationId xmlns:a16="http://schemas.microsoft.com/office/drawing/2014/main" id="{CC7DE88B-4129-341D-D425-C4CE977CFE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5848908" y="1909841"/>
                          <a:ext cx="54000" cy="54000"/>
                        </a:xfrm>
                        <a:prstGeom prst="triangl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>
                            <a:latin typeface="Montserrat" panose="00000500000000000000" pitchFamily="2" charset="0"/>
                          </a:endParaRPr>
                        </a:p>
                      </p:txBody>
                    </p:sp>
                    <p:sp>
                      <p:nvSpPr>
                        <p:cNvPr id="1420" name="Losange 1419">
                          <a:extLst>
                            <a:ext uri="{FF2B5EF4-FFF2-40B4-BE49-F238E27FC236}">
                              <a16:creationId xmlns:a16="http://schemas.microsoft.com/office/drawing/2014/main" id="{8F118262-36E3-A6B9-CEFD-A5F5CA0263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51537" y="1909206"/>
                          <a:ext cx="54000" cy="54000"/>
                        </a:xfrm>
                        <a:prstGeom prst="diamond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BE" sz="2400">
                            <a:latin typeface="Montserrat" panose="00000500000000000000" pitchFamily="2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341" name="Groupe 1340">
                  <a:extLst>
                    <a:ext uri="{FF2B5EF4-FFF2-40B4-BE49-F238E27FC236}">
                      <a16:creationId xmlns:a16="http://schemas.microsoft.com/office/drawing/2014/main" id="{32C23750-5D27-EF18-E41A-669421B0EC0B}"/>
                    </a:ext>
                  </a:extLst>
                </p:cNvPr>
                <p:cNvGrpSpPr/>
                <p:nvPr/>
              </p:nvGrpSpPr>
              <p:grpSpPr>
                <a:xfrm>
                  <a:off x="-49728" y="1567630"/>
                  <a:ext cx="2630966" cy="1970589"/>
                  <a:chOff x="-49728" y="1826710"/>
                  <a:chExt cx="2630966" cy="1970589"/>
                </a:xfrm>
              </p:grpSpPr>
              <p:grpSp>
                <p:nvGrpSpPr>
                  <p:cNvPr id="1342" name="Groupe 1341">
                    <a:extLst>
                      <a:ext uri="{FF2B5EF4-FFF2-40B4-BE49-F238E27FC236}">
                        <a16:creationId xmlns:a16="http://schemas.microsoft.com/office/drawing/2014/main" id="{87209EF7-81A7-1FD0-78CE-DB04916FC13A}"/>
                      </a:ext>
                    </a:extLst>
                  </p:cNvPr>
                  <p:cNvGrpSpPr/>
                  <p:nvPr/>
                </p:nvGrpSpPr>
                <p:grpSpPr>
                  <a:xfrm>
                    <a:off x="-49728" y="1826710"/>
                    <a:ext cx="2593500" cy="1850533"/>
                    <a:chOff x="-49728" y="1826710"/>
                    <a:chExt cx="2593500" cy="1850533"/>
                  </a:xfrm>
                </p:grpSpPr>
                <p:pic>
                  <p:nvPicPr>
                    <p:cNvPr id="1362" name="Image 1361">
                      <a:extLst>
                        <a:ext uri="{FF2B5EF4-FFF2-40B4-BE49-F238E27FC236}">
                          <a16:creationId xmlns:a16="http://schemas.microsoft.com/office/drawing/2014/main" id="{A16285CF-3D95-CD5B-A6C3-3A26454A95CC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44"/>
                    <a:srcRect l="18303" t="13304" r="19774" b="14595"/>
                    <a:stretch>
                      <a:fillRect/>
                    </a:stretch>
                  </p:blipFill>
                  <p:spPr>
                    <a:xfrm>
                      <a:off x="304572" y="1938933"/>
                      <a:ext cx="2239200" cy="15408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363" name="Groupe 1362">
                      <a:extLst>
                        <a:ext uri="{FF2B5EF4-FFF2-40B4-BE49-F238E27FC236}">
                          <a16:creationId xmlns:a16="http://schemas.microsoft.com/office/drawing/2014/main" id="{C559DAA0-49D3-82DF-13A2-35D15E1853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9728" y="1826710"/>
                      <a:ext cx="683978" cy="1835100"/>
                      <a:chOff x="-49728" y="1826710"/>
                      <a:chExt cx="683978" cy="1835100"/>
                    </a:xfrm>
                  </p:grpSpPr>
                  <p:grpSp>
                    <p:nvGrpSpPr>
                      <p:cNvPr id="1373" name="Groupe 1372">
                        <a:extLst>
                          <a:ext uri="{FF2B5EF4-FFF2-40B4-BE49-F238E27FC236}">
                            <a16:creationId xmlns:a16="http://schemas.microsoft.com/office/drawing/2014/main" id="{BFE7CC8B-D5EA-23DE-2A8D-E8B7B096BC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49728" y="1938215"/>
                        <a:ext cx="683978" cy="1723595"/>
                        <a:chOff x="340775" y="493302"/>
                        <a:chExt cx="655194" cy="1570910"/>
                      </a:xfrm>
                    </p:grpSpPr>
                    <p:sp>
                      <p:nvSpPr>
                        <p:cNvPr id="1377" name="ZoneTexte 1376">
                          <a:extLst>
                            <a:ext uri="{FF2B5EF4-FFF2-40B4-BE49-F238E27FC236}">
                              <a16:creationId xmlns:a16="http://schemas.microsoft.com/office/drawing/2014/main" id="{22FA9F71-C899-7649-D798-3F426DB24B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08395" y="1724785"/>
                          <a:ext cx="218420" cy="16260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78" name="ZoneTexte 1377">
                          <a:extLst>
                            <a:ext uri="{FF2B5EF4-FFF2-40B4-BE49-F238E27FC236}">
                              <a16:creationId xmlns:a16="http://schemas.microsoft.com/office/drawing/2014/main" id="{1060D3D7-719B-ED5A-EFB9-BC19D3EBBB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26506" y="1542281"/>
                          <a:ext cx="305435" cy="16260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79" name="ZoneTexte 1378">
                          <a:extLst>
                            <a:ext uri="{FF2B5EF4-FFF2-40B4-BE49-F238E27FC236}">
                              <a16:creationId xmlns:a16="http://schemas.microsoft.com/office/drawing/2014/main" id="{8D4214D1-1CE2-41C9-3BFC-6CC71A9EAE0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9530" y="1350728"/>
                          <a:ext cx="185632" cy="16260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0" name="ZoneTexte 1379">
                          <a:extLst>
                            <a:ext uri="{FF2B5EF4-FFF2-40B4-BE49-F238E27FC236}">
                              <a16:creationId xmlns:a16="http://schemas.microsoft.com/office/drawing/2014/main" id="{018B1B28-FD26-C447-7755-379B0E0805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4893" y="1150391"/>
                          <a:ext cx="272647" cy="16260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1.5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1" name="ZoneTexte 1380">
                          <a:extLst>
                            <a:ext uri="{FF2B5EF4-FFF2-40B4-BE49-F238E27FC236}">
                              <a16:creationId xmlns:a16="http://schemas.microsoft.com/office/drawing/2014/main" id="{6835DF6A-643C-C48B-4343-4B15A8BAC56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0374" y="845720"/>
                          <a:ext cx="218420" cy="16260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2" name="ZoneTexte 1381">
                          <a:extLst>
                            <a:ext uri="{FF2B5EF4-FFF2-40B4-BE49-F238E27FC236}">
                              <a16:creationId xmlns:a16="http://schemas.microsoft.com/office/drawing/2014/main" id="{0BAD0B88-269C-6533-358E-4B019ACF6E9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304094" y="1080773"/>
                          <a:ext cx="279172" cy="2058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ROI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3" name="ZoneTexte 1382">
                          <a:extLst>
                            <a:ext uri="{FF2B5EF4-FFF2-40B4-BE49-F238E27FC236}">
                              <a16:creationId xmlns:a16="http://schemas.microsoft.com/office/drawing/2014/main" id="{FF644B72-7630-F4F7-13FC-613EDE4A286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794827" y="1863069"/>
                          <a:ext cx="196476" cy="2058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4" name="ZoneTexte 1383">
                          <a:extLst>
                            <a:ext uri="{FF2B5EF4-FFF2-40B4-BE49-F238E27FC236}">
                              <a16:creationId xmlns:a16="http://schemas.microsoft.com/office/drawing/2014/main" id="{4477220A-B2F7-31A3-0A90-D345E197F06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9059" y="493302"/>
                          <a:ext cx="215898" cy="16260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374" name="ZoneTexte 1373">
                        <a:extLst>
                          <a:ext uri="{FF2B5EF4-FFF2-40B4-BE49-F238E27FC236}">
                            <a16:creationId xmlns:a16="http://schemas.microsoft.com/office/drawing/2014/main" id="{CCB261A5-E871-B428-5A16-B84FA803C8B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6880" y="2512490"/>
                        <a:ext cx="217484" cy="1784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75" name="ZoneTexte 1374">
                        <a:extLst>
                          <a:ext uri="{FF2B5EF4-FFF2-40B4-BE49-F238E27FC236}">
                            <a16:creationId xmlns:a16="http://schemas.microsoft.com/office/drawing/2014/main" id="{E2CA2161-EEAE-718F-0F3A-9BFC4ADD02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5834" y="2129204"/>
                        <a:ext cx="222749" cy="1784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6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76" name="ZoneTexte 1375">
                        <a:extLst>
                          <a:ext uri="{FF2B5EF4-FFF2-40B4-BE49-F238E27FC236}">
                            <a16:creationId xmlns:a16="http://schemas.microsoft.com/office/drawing/2014/main" id="{C8EDB55A-8F02-4D12-F191-CACAFD53A2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3398" y="1826710"/>
                        <a:ext cx="379412" cy="1784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x10</a:t>
                        </a:r>
                        <a:r>
                          <a:rPr lang="fr-FR" sz="1050" baseline="300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6</a:t>
                        </a:r>
                        <a:endParaRPr lang="fr-BE" sz="1050" baseline="300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64" name="Groupe 1363">
                      <a:extLst>
                        <a:ext uri="{FF2B5EF4-FFF2-40B4-BE49-F238E27FC236}">
                          <a16:creationId xmlns:a16="http://schemas.microsoft.com/office/drawing/2014/main" id="{6695072C-D3FF-E81E-0218-58593B8773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5419" y="3433248"/>
                      <a:ext cx="1789445" cy="243995"/>
                      <a:chOff x="645419" y="3433248"/>
                      <a:chExt cx="1789445" cy="243995"/>
                    </a:xfrm>
                  </p:grpSpPr>
                  <p:sp>
                    <p:nvSpPr>
                      <p:cNvPr id="1365" name="ZoneTexte 1364">
                        <a:extLst>
                          <a:ext uri="{FF2B5EF4-FFF2-40B4-BE49-F238E27FC236}">
                            <a16:creationId xmlns:a16="http://schemas.microsoft.com/office/drawing/2014/main" id="{6F60FD51-5D1E-D986-50A5-D88B23E75036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641778" y="3446597"/>
                        <a:ext cx="222132" cy="214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18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66" name="ZoneTexte 1365">
                        <a:extLst>
                          <a:ext uri="{FF2B5EF4-FFF2-40B4-BE49-F238E27FC236}">
                            <a16:creationId xmlns:a16="http://schemas.microsoft.com/office/drawing/2014/main" id="{30B0F017-7F4D-F25A-3D82-D0CBA621D76A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859243" y="3448162"/>
                        <a:ext cx="235250" cy="214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22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67" name="ZoneTexte 1366">
                        <a:extLst>
                          <a:ext uri="{FF2B5EF4-FFF2-40B4-BE49-F238E27FC236}">
                            <a16:creationId xmlns:a16="http://schemas.microsoft.com/office/drawing/2014/main" id="{78C9C6F1-075E-8D34-1405-6DC805F0C4E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082117" y="3448162"/>
                        <a:ext cx="239622" cy="214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26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68" name="ZoneTexte 1367">
                        <a:extLst>
                          <a:ext uri="{FF2B5EF4-FFF2-40B4-BE49-F238E27FC236}">
                            <a16:creationId xmlns:a16="http://schemas.microsoft.com/office/drawing/2014/main" id="{CAD228E0-CEED-3764-9429-4A4A9520E70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305843" y="3448162"/>
                        <a:ext cx="239622" cy="214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29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69" name="ZoneTexte 1368">
                        <a:extLst>
                          <a:ext uri="{FF2B5EF4-FFF2-40B4-BE49-F238E27FC236}">
                            <a16:creationId xmlns:a16="http://schemas.microsoft.com/office/drawing/2014/main" id="{4EEEF08C-F6BD-AEBE-AF17-B05B97B0A59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533959" y="3447821"/>
                        <a:ext cx="235249" cy="214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32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70" name="ZoneTexte 1369">
                        <a:extLst>
                          <a:ext uri="{FF2B5EF4-FFF2-40B4-BE49-F238E27FC236}">
                            <a16:creationId xmlns:a16="http://schemas.microsoft.com/office/drawing/2014/main" id="{776940BF-D8A9-6DE0-B774-434299680E58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752742" y="3447821"/>
                        <a:ext cx="243995" cy="214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34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71" name="ZoneTexte 1370">
                        <a:extLst>
                          <a:ext uri="{FF2B5EF4-FFF2-40B4-BE49-F238E27FC236}">
                            <a16:creationId xmlns:a16="http://schemas.microsoft.com/office/drawing/2014/main" id="{6F39DCD7-FB77-36F2-C413-88CA1EE207BE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1982570" y="3447822"/>
                        <a:ext cx="239622" cy="214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36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72" name="ZoneTexte 1371">
                        <a:extLst>
                          <a:ext uri="{FF2B5EF4-FFF2-40B4-BE49-F238E27FC236}">
                            <a16:creationId xmlns:a16="http://schemas.microsoft.com/office/drawing/2014/main" id="{B21545C2-5607-1D34-AC30-E05D21A6DA17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207628" y="3447822"/>
                        <a:ext cx="239622" cy="214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39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343" name="ZoneTexte 1342">
                    <a:extLst>
                      <a:ext uri="{FF2B5EF4-FFF2-40B4-BE49-F238E27FC236}">
                        <a16:creationId xmlns:a16="http://schemas.microsoft.com/office/drawing/2014/main" id="{819C0147-EDE0-3381-5002-796A3181332B}"/>
                      </a:ext>
                    </a:extLst>
                  </p:cNvPr>
                  <p:cNvSpPr txBox="1"/>
                  <p:nvPr/>
                </p:nvSpPr>
                <p:spPr>
                  <a:xfrm>
                    <a:off x="371743" y="3618894"/>
                    <a:ext cx="2108596" cy="1784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Days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344" name="Groupe 1343">
                    <a:extLst>
                      <a:ext uri="{FF2B5EF4-FFF2-40B4-BE49-F238E27FC236}">
                        <a16:creationId xmlns:a16="http://schemas.microsoft.com/office/drawing/2014/main" id="{CF4488E9-3C65-1A11-B1E8-5A34F2AE647E}"/>
                      </a:ext>
                    </a:extLst>
                  </p:cNvPr>
                  <p:cNvGrpSpPr/>
                  <p:nvPr/>
                </p:nvGrpSpPr>
                <p:grpSpPr>
                  <a:xfrm>
                    <a:off x="482255" y="1926527"/>
                    <a:ext cx="1141422" cy="178405"/>
                    <a:chOff x="6133556" y="1820790"/>
                    <a:chExt cx="1141422" cy="178405"/>
                  </a:xfrm>
                </p:grpSpPr>
                <p:sp>
                  <p:nvSpPr>
                    <p:cNvPr id="1354" name="ZoneTexte 1353">
                      <a:extLst>
                        <a:ext uri="{FF2B5EF4-FFF2-40B4-BE49-F238E27FC236}">
                          <a16:creationId xmlns:a16="http://schemas.microsoft.com/office/drawing/2014/main" id="{D783941C-57A4-744F-DC5E-82494C483E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91511" y="1820790"/>
                      <a:ext cx="583467" cy="1784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Control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355" name="Groupe 1354">
                      <a:extLst>
                        <a:ext uri="{FF2B5EF4-FFF2-40B4-BE49-F238E27FC236}">
                          <a16:creationId xmlns:a16="http://schemas.microsoft.com/office/drawing/2014/main" id="{C5DA8958-EB9E-C85B-C3CD-E30083A50F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3556" y="1910157"/>
                      <a:ext cx="594000" cy="61304"/>
                      <a:chOff x="5460456" y="1902537"/>
                      <a:chExt cx="594000" cy="61304"/>
                    </a:xfrm>
                  </p:grpSpPr>
                  <p:cxnSp>
                    <p:nvCxnSpPr>
                      <p:cNvPr id="1356" name="Connecteur droit 1355">
                        <a:extLst>
                          <a:ext uri="{FF2B5EF4-FFF2-40B4-BE49-F238E27FC236}">
                            <a16:creationId xmlns:a16="http://schemas.microsoft.com/office/drawing/2014/main" id="{E8C68474-4D8D-7517-4511-75FF3028840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460456" y="1935786"/>
                        <a:ext cx="59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57" name="Rectangle 1356">
                        <a:extLst>
                          <a:ext uri="{FF2B5EF4-FFF2-40B4-BE49-F238E27FC236}">
                            <a16:creationId xmlns:a16="http://schemas.microsoft.com/office/drawing/2014/main" id="{12BC6D0A-36D1-B4F3-A9EE-AE21C686D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1031" y="1906492"/>
                        <a:ext cx="54000" cy="54000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008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 dirty="0">
                          <a:latin typeface="Montserrat" panose="00000500000000000000" pitchFamily="2" charset="0"/>
                        </a:endParaRPr>
                      </a:p>
                    </p:txBody>
                  </p:sp>
                  <p:sp>
                    <p:nvSpPr>
                      <p:cNvPr id="1358" name="Ellipse 1357">
                        <a:extLst>
                          <a:ext uri="{FF2B5EF4-FFF2-40B4-BE49-F238E27FC236}">
                            <a16:creationId xmlns:a16="http://schemas.microsoft.com/office/drawing/2014/main" id="{D0FFB6B2-7F52-E2F3-3F79-D8F91CAB3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8448" y="1907258"/>
                        <a:ext cx="54000" cy="5400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008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>
                          <a:latin typeface="Montserrat" panose="00000500000000000000" pitchFamily="2" charset="0"/>
                        </a:endParaRPr>
                      </a:p>
                    </p:txBody>
                  </p:sp>
                  <p:sp>
                    <p:nvSpPr>
                      <p:cNvPr id="1359" name="Triangle isocèle 1358">
                        <a:extLst>
                          <a:ext uri="{FF2B5EF4-FFF2-40B4-BE49-F238E27FC236}">
                            <a16:creationId xmlns:a16="http://schemas.microsoft.com/office/drawing/2014/main" id="{7EDE5514-9C65-3BCB-16CE-F232E75AB9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39347" y="1902537"/>
                        <a:ext cx="54000" cy="54000"/>
                      </a:xfrm>
                      <a:prstGeom prst="triangl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008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>
                          <a:latin typeface="Montserrat" panose="00000500000000000000" pitchFamily="2" charset="0"/>
                        </a:endParaRPr>
                      </a:p>
                    </p:txBody>
                  </p:sp>
                  <p:sp>
                    <p:nvSpPr>
                      <p:cNvPr id="1360" name="Triangle isocèle 1359">
                        <a:extLst>
                          <a:ext uri="{FF2B5EF4-FFF2-40B4-BE49-F238E27FC236}">
                            <a16:creationId xmlns:a16="http://schemas.microsoft.com/office/drawing/2014/main" id="{5E5129AE-920A-6BC8-0C54-2063A2F2FE50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5848908" y="1909841"/>
                        <a:ext cx="54000" cy="54000"/>
                      </a:xfrm>
                      <a:prstGeom prst="triangl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008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>
                          <a:latin typeface="Montserrat" panose="00000500000000000000" pitchFamily="2" charset="0"/>
                        </a:endParaRPr>
                      </a:p>
                    </p:txBody>
                  </p:sp>
                  <p:sp>
                    <p:nvSpPr>
                      <p:cNvPr id="1361" name="Losange 1360">
                        <a:extLst>
                          <a:ext uri="{FF2B5EF4-FFF2-40B4-BE49-F238E27FC236}">
                            <a16:creationId xmlns:a16="http://schemas.microsoft.com/office/drawing/2014/main" id="{BD49CB9A-423D-DEA1-2932-9774D03029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51537" y="1909206"/>
                        <a:ext cx="54000" cy="54000"/>
                      </a:xfrm>
                      <a:prstGeom prst="diamond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00800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>
                          <a:latin typeface="Montserrat" panose="00000500000000000000" pitchFamily="2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345" name="Groupe 1344">
                    <a:extLst>
                      <a:ext uri="{FF2B5EF4-FFF2-40B4-BE49-F238E27FC236}">
                        <a16:creationId xmlns:a16="http://schemas.microsoft.com/office/drawing/2014/main" id="{225F763D-0372-F4A5-B372-5E62A116E743}"/>
                      </a:ext>
                    </a:extLst>
                  </p:cNvPr>
                  <p:cNvGrpSpPr/>
                  <p:nvPr/>
                </p:nvGrpSpPr>
                <p:grpSpPr>
                  <a:xfrm>
                    <a:off x="1553034" y="1932623"/>
                    <a:ext cx="1028204" cy="178405"/>
                    <a:chOff x="6133556" y="2034324"/>
                    <a:chExt cx="1028204" cy="178405"/>
                  </a:xfrm>
                </p:grpSpPr>
                <p:sp>
                  <p:nvSpPr>
                    <p:cNvPr id="1346" name="ZoneTexte 1345">
                      <a:extLst>
                        <a:ext uri="{FF2B5EF4-FFF2-40B4-BE49-F238E27FC236}">
                          <a16:creationId xmlns:a16="http://schemas.microsoft.com/office/drawing/2014/main" id="{94E8AE76-4DD5-66AB-C1E8-8259C43119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91511" y="2034324"/>
                      <a:ext cx="470249" cy="1784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 err="1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Mock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347" name="Groupe 1346">
                      <a:extLst>
                        <a:ext uri="{FF2B5EF4-FFF2-40B4-BE49-F238E27FC236}">
                          <a16:creationId xmlns:a16="http://schemas.microsoft.com/office/drawing/2014/main" id="{2AD94F9C-6258-CCC4-3B69-3FA2DD0E7B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33556" y="2118718"/>
                      <a:ext cx="594000" cy="61304"/>
                      <a:chOff x="5460456" y="1902537"/>
                      <a:chExt cx="594000" cy="61304"/>
                    </a:xfrm>
                  </p:grpSpPr>
                  <p:cxnSp>
                    <p:nvCxnSpPr>
                      <p:cNvPr id="1348" name="Connecteur droit 1347">
                        <a:extLst>
                          <a:ext uri="{FF2B5EF4-FFF2-40B4-BE49-F238E27FC236}">
                            <a16:creationId xmlns:a16="http://schemas.microsoft.com/office/drawing/2014/main" id="{C166DE1E-7E90-57AF-1207-FC0D145DBE2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460456" y="1935786"/>
                        <a:ext cx="594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49" name="Rectangle 1348">
                        <a:extLst>
                          <a:ext uri="{FF2B5EF4-FFF2-40B4-BE49-F238E27FC236}">
                            <a16:creationId xmlns:a16="http://schemas.microsoft.com/office/drawing/2014/main" id="{1EE54544-44CF-60E9-6C66-94B7D1D89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1031" y="1906492"/>
                        <a:ext cx="54000" cy="54000"/>
                      </a:xfrm>
                      <a:prstGeom prst="rect">
                        <a:avLst/>
                      </a:prstGeom>
                      <a:solidFill>
                        <a:srgbClr val="0000C0"/>
                      </a:solidFill>
                      <a:ln>
                        <a:solidFill>
                          <a:srgbClr val="0000C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 dirty="0">
                          <a:latin typeface="Montserrat" panose="00000500000000000000" pitchFamily="2" charset="0"/>
                        </a:endParaRPr>
                      </a:p>
                    </p:txBody>
                  </p:sp>
                  <p:sp>
                    <p:nvSpPr>
                      <p:cNvPr id="1350" name="Ellipse 1349">
                        <a:extLst>
                          <a:ext uri="{FF2B5EF4-FFF2-40B4-BE49-F238E27FC236}">
                            <a16:creationId xmlns:a16="http://schemas.microsoft.com/office/drawing/2014/main" id="{F3FABA15-B0EA-3B88-82B8-2399F94A70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8448" y="1907258"/>
                        <a:ext cx="54000" cy="54000"/>
                      </a:xfrm>
                      <a:prstGeom prst="ellipse">
                        <a:avLst/>
                      </a:prstGeom>
                      <a:solidFill>
                        <a:srgbClr val="0000C0"/>
                      </a:solidFill>
                      <a:ln>
                        <a:solidFill>
                          <a:srgbClr val="0000C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>
                          <a:latin typeface="Montserrat" panose="00000500000000000000" pitchFamily="2" charset="0"/>
                        </a:endParaRPr>
                      </a:p>
                    </p:txBody>
                  </p:sp>
                  <p:sp>
                    <p:nvSpPr>
                      <p:cNvPr id="1351" name="Triangle isocèle 1350">
                        <a:extLst>
                          <a:ext uri="{FF2B5EF4-FFF2-40B4-BE49-F238E27FC236}">
                            <a16:creationId xmlns:a16="http://schemas.microsoft.com/office/drawing/2014/main" id="{809002FC-3FA6-C24E-FE75-392BC84E19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39347" y="1902537"/>
                        <a:ext cx="54000" cy="54000"/>
                      </a:xfrm>
                      <a:prstGeom prst="triangle">
                        <a:avLst/>
                      </a:prstGeom>
                      <a:solidFill>
                        <a:srgbClr val="0000C0"/>
                      </a:solidFill>
                      <a:ln>
                        <a:solidFill>
                          <a:srgbClr val="0000C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>
                          <a:latin typeface="Montserrat" panose="00000500000000000000" pitchFamily="2" charset="0"/>
                        </a:endParaRPr>
                      </a:p>
                    </p:txBody>
                  </p:sp>
                  <p:sp>
                    <p:nvSpPr>
                      <p:cNvPr id="1352" name="Triangle isocèle 1351">
                        <a:extLst>
                          <a:ext uri="{FF2B5EF4-FFF2-40B4-BE49-F238E27FC236}">
                            <a16:creationId xmlns:a16="http://schemas.microsoft.com/office/drawing/2014/main" id="{175E22F8-354A-2CC9-9776-9937D94F7D1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5848908" y="1909841"/>
                        <a:ext cx="54000" cy="54000"/>
                      </a:xfrm>
                      <a:prstGeom prst="triangle">
                        <a:avLst/>
                      </a:prstGeom>
                      <a:solidFill>
                        <a:srgbClr val="0000C0"/>
                      </a:solidFill>
                      <a:ln>
                        <a:solidFill>
                          <a:srgbClr val="0000C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>
                          <a:latin typeface="Montserrat" panose="00000500000000000000" pitchFamily="2" charset="0"/>
                        </a:endParaRPr>
                      </a:p>
                    </p:txBody>
                  </p:sp>
                  <p:sp>
                    <p:nvSpPr>
                      <p:cNvPr id="1353" name="Losange 1352">
                        <a:extLst>
                          <a:ext uri="{FF2B5EF4-FFF2-40B4-BE49-F238E27FC236}">
                            <a16:creationId xmlns:a16="http://schemas.microsoft.com/office/drawing/2014/main" id="{7D4201B7-CE69-C9C2-7DB1-5B6CA0E49D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51537" y="1909206"/>
                        <a:ext cx="54000" cy="54000"/>
                      </a:xfrm>
                      <a:prstGeom prst="diamond">
                        <a:avLst/>
                      </a:prstGeom>
                      <a:solidFill>
                        <a:srgbClr val="0000C0"/>
                      </a:solidFill>
                      <a:ln>
                        <a:solidFill>
                          <a:srgbClr val="0000C0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BE" sz="2400">
                          <a:latin typeface="Montserrat" panose="00000500000000000000" pitchFamily="2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047" name="Groupe 1046">
                <a:extLst>
                  <a:ext uri="{FF2B5EF4-FFF2-40B4-BE49-F238E27FC236}">
                    <a16:creationId xmlns:a16="http://schemas.microsoft.com/office/drawing/2014/main" id="{7927AC72-F7BD-1387-ACC4-06CF377C6540}"/>
                  </a:ext>
                </a:extLst>
              </p:cNvPr>
              <p:cNvGrpSpPr/>
              <p:nvPr/>
            </p:nvGrpSpPr>
            <p:grpSpPr>
              <a:xfrm>
                <a:off x="20519089" y="23356550"/>
                <a:ext cx="8688975" cy="5362501"/>
                <a:chOff x="37296" y="3620502"/>
                <a:chExt cx="8073691" cy="5014899"/>
              </a:xfrm>
            </p:grpSpPr>
            <p:pic>
              <p:nvPicPr>
                <p:cNvPr id="1207" name="Image 1206">
                  <a:extLst>
                    <a:ext uri="{FF2B5EF4-FFF2-40B4-BE49-F238E27FC236}">
                      <a16:creationId xmlns:a16="http://schemas.microsoft.com/office/drawing/2014/main" id="{C05D0BF7-AE6C-BE47-95B4-3115D8B25A1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rcRect l="47399" r="26720"/>
                <a:stretch>
                  <a:fillRect/>
                </a:stretch>
              </p:blipFill>
              <p:spPr>
                <a:xfrm>
                  <a:off x="44773" y="6327895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08" name="Image 1207">
                  <a:extLst>
                    <a:ext uri="{FF2B5EF4-FFF2-40B4-BE49-F238E27FC236}">
                      <a16:creationId xmlns:a16="http://schemas.microsoft.com/office/drawing/2014/main" id="{F3FEAD56-D242-1B29-40C6-1AC87F54062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6"/>
                <a:srcRect l="45885" r="27047"/>
                <a:stretch>
                  <a:fillRect/>
                </a:stretch>
              </p:blipFill>
              <p:spPr>
                <a:xfrm>
                  <a:off x="473386" y="6335473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09" name="Image 1208">
                  <a:extLst>
                    <a:ext uri="{FF2B5EF4-FFF2-40B4-BE49-F238E27FC236}">
                      <a16:creationId xmlns:a16="http://schemas.microsoft.com/office/drawing/2014/main" id="{7E876240-65F2-575B-98D2-253AA5DD708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7"/>
                <a:srcRect l="48205" t="-87" r="26085" b="87"/>
                <a:stretch>
                  <a:fillRect/>
                </a:stretch>
              </p:blipFill>
              <p:spPr>
                <a:xfrm>
                  <a:off x="909937" y="6327895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10" name="Image 1209">
                  <a:extLst>
                    <a:ext uri="{FF2B5EF4-FFF2-40B4-BE49-F238E27FC236}">
                      <a16:creationId xmlns:a16="http://schemas.microsoft.com/office/drawing/2014/main" id="{03AF5AFE-96F2-4906-C2CE-AF0470F03A6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rcRect l="46669" r="27812"/>
                <a:stretch>
                  <a:fillRect/>
                </a:stretch>
              </p:blipFill>
              <p:spPr>
                <a:xfrm>
                  <a:off x="1349223" y="6327895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11" name="Image 1210">
                  <a:extLst>
                    <a:ext uri="{FF2B5EF4-FFF2-40B4-BE49-F238E27FC236}">
                      <a16:creationId xmlns:a16="http://schemas.microsoft.com/office/drawing/2014/main" id="{D012AF76-F074-D073-D6F1-57A14E118EC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14770" y="6335473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12" name="Image 1211">
                  <a:extLst>
                    <a:ext uri="{FF2B5EF4-FFF2-40B4-BE49-F238E27FC236}">
                      <a16:creationId xmlns:a16="http://schemas.microsoft.com/office/drawing/2014/main" id="{14BB1985-44C7-7FD8-7AF1-BECBF51F697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0"/>
                <a:srcRect l="50000" t="4765" r="18411" b="-31"/>
                <a:stretch>
                  <a:fillRect/>
                </a:stretch>
              </p:blipFill>
              <p:spPr>
                <a:xfrm>
                  <a:off x="1781317" y="633946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13" name="Image 1212">
                  <a:extLst>
                    <a:ext uri="{FF2B5EF4-FFF2-40B4-BE49-F238E27FC236}">
                      <a16:creationId xmlns:a16="http://schemas.microsoft.com/office/drawing/2014/main" id="{28BD2BF4-6FAB-B4E6-E437-DBD911907D6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1"/>
                <a:srcRect r="64785"/>
                <a:stretch/>
              </p:blipFill>
              <p:spPr>
                <a:xfrm>
                  <a:off x="3088565" y="7482486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14" name="Image 1213">
                  <a:extLst>
                    <a:ext uri="{FF2B5EF4-FFF2-40B4-BE49-F238E27FC236}">
                      <a16:creationId xmlns:a16="http://schemas.microsoft.com/office/drawing/2014/main" id="{8F3AD0A4-A958-C6A1-D082-4FE7CA4CEB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2"/>
                <a:srcRect r="76098"/>
                <a:stretch>
                  <a:fillRect/>
                </a:stretch>
              </p:blipFill>
              <p:spPr>
                <a:xfrm>
                  <a:off x="3612318" y="7480090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15" name="Image 1214">
                  <a:extLst>
                    <a:ext uri="{FF2B5EF4-FFF2-40B4-BE49-F238E27FC236}">
                      <a16:creationId xmlns:a16="http://schemas.microsoft.com/office/drawing/2014/main" id="{C9C30DD9-3CF6-321A-8C61-B3E7F8C744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3"/>
                <a:srcRect r="75817"/>
                <a:stretch>
                  <a:fillRect/>
                </a:stretch>
              </p:blipFill>
              <p:spPr>
                <a:xfrm>
                  <a:off x="4047009" y="7479946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16" name="Image 1215">
                  <a:extLst>
                    <a:ext uri="{FF2B5EF4-FFF2-40B4-BE49-F238E27FC236}">
                      <a16:creationId xmlns:a16="http://schemas.microsoft.com/office/drawing/2014/main" id="{92BB14AB-1045-22C0-B6C9-AB78A8CD81C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4"/>
                <a:srcRect r="75226"/>
                <a:stretch>
                  <a:fillRect/>
                </a:stretch>
              </p:blipFill>
              <p:spPr>
                <a:xfrm>
                  <a:off x="4481099" y="7477990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17" name="Image 1216">
                  <a:extLst>
                    <a:ext uri="{FF2B5EF4-FFF2-40B4-BE49-F238E27FC236}">
                      <a16:creationId xmlns:a16="http://schemas.microsoft.com/office/drawing/2014/main" id="{356C0DC9-8285-C175-979F-FD4B4FC413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5"/>
                <a:srcRect r="80172"/>
                <a:stretch>
                  <a:fillRect/>
                </a:stretch>
              </p:blipFill>
              <p:spPr>
                <a:xfrm>
                  <a:off x="4915143" y="7480683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18" name="Image 1217">
                  <a:extLst>
                    <a:ext uri="{FF2B5EF4-FFF2-40B4-BE49-F238E27FC236}">
                      <a16:creationId xmlns:a16="http://schemas.microsoft.com/office/drawing/2014/main" id="{49706CE5-5D0C-BDA6-AE0F-803F6BB4E20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6"/>
                <a:srcRect r="74922"/>
                <a:stretch>
                  <a:fillRect/>
                </a:stretch>
              </p:blipFill>
              <p:spPr>
                <a:xfrm>
                  <a:off x="5352708" y="7480090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19" name="Image 1218">
                  <a:extLst>
                    <a:ext uri="{FF2B5EF4-FFF2-40B4-BE49-F238E27FC236}">
                      <a16:creationId xmlns:a16="http://schemas.microsoft.com/office/drawing/2014/main" id="{3D720550-4D9F-071B-43DD-BE65CAB2820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7"/>
                <a:srcRect r="62462"/>
                <a:stretch>
                  <a:fillRect/>
                </a:stretch>
              </p:blipFill>
              <p:spPr>
                <a:xfrm>
                  <a:off x="6653971" y="7480090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20" name="Image 1219">
                  <a:extLst>
                    <a:ext uri="{FF2B5EF4-FFF2-40B4-BE49-F238E27FC236}">
                      <a16:creationId xmlns:a16="http://schemas.microsoft.com/office/drawing/2014/main" id="{BE265AFA-B975-0D45-ABF0-EA9C35635C3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8"/>
                <a:srcRect r="69835"/>
                <a:stretch>
                  <a:fillRect/>
                </a:stretch>
              </p:blipFill>
              <p:spPr>
                <a:xfrm>
                  <a:off x="5786889" y="7480090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21" name="Image 1220">
                  <a:extLst>
                    <a:ext uri="{FF2B5EF4-FFF2-40B4-BE49-F238E27FC236}">
                      <a16:creationId xmlns:a16="http://schemas.microsoft.com/office/drawing/2014/main" id="{CDEAAB3F-155E-33A6-24BB-FB74DB3F3D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9"/>
                <a:srcRect r="78060"/>
                <a:stretch>
                  <a:fillRect/>
                </a:stretch>
              </p:blipFill>
              <p:spPr>
                <a:xfrm>
                  <a:off x="6225108" y="7480090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22" name="Image 1221">
                  <a:extLst>
                    <a:ext uri="{FF2B5EF4-FFF2-40B4-BE49-F238E27FC236}">
                      <a16:creationId xmlns:a16="http://schemas.microsoft.com/office/drawing/2014/main" id="{4F6C1FC6-D2B2-AAE1-A676-2174650E5C6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0"/>
                <a:srcRect r="66077"/>
                <a:stretch>
                  <a:fillRect/>
                </a:stretch>
              </p:blipFill>
              <p:spPr>
                <a:xfrm>
                  <a:off x="41959" y="403099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23" name="Image 1222">
                  <a:extLst>
                    <a:ext uri="{FF2B5EF4-FFF2-40B4-BE49-F238E27FC236}">
                      <a16:creationId xmlns:a16="http://schemas.microsoft.com/office/drawing/2014/main" id="{4CF08CC9-2953-4FA6-5D65-88F54661C5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1"/>
                <a:srcRect r="70536"/>
                <a:stretch>
                  <a:fillRect/>
                </a:stretch>
              </p:blipFill>
              <p:spPr>
                <a:xfrm>
                  <a:off x="473959" y="403099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24" name="Image 1223">
                  <a:extLst>
                    <a:ext uri="{FF2B5EF4-FFF2-40B4-BE49-F238E27FC236}">
                      <a16:creationId xmlns:a16="http://schemas.microsoft.com/office/drawing/2014/main" id="{A9682584-4199-76D2-919F-FBE47F0FE0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2"/>
                <a:srcRect r="67445"/>
                <a:stretch>
                  <a:fillRect/>
                </a:stretch>
              </p:blipFill>
              <p:spPr>
                <a:xfrm>
                  <a:off x="910432" y="403099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25" name="Image 1224">
                  <a:extLst>
                    <a:ext uri="{FF2B5EF4-FFF2-40B4-BE49-F238E27FC236}">
                      <a16:creationId xmlns:a16="http://schemas.microsoft.com/office/drawing/2014/main" id="{DCBDE33E-FA29-5EEC-164E-11135F59EF9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3"/>
                <a:srcRect r="68737"/>
                <a:stretch>
                  <a:fillRect/>
                </a:stretch>
              </p:blipFill>
              <p:spPr>
                <a:xfrm>
                  <a:off x="1342432" y="403099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26" name="Image 1225">
                  <a:extLst>
                    <a:ext uri="{FF2B5EF4-FFF2-40B4-BE49-F238E27FC236}">
                      <a16:creationId xmlns:a16="http://schemas.microsoft.com/office/drawing/2014/main" id="{388BF879-5EE7-B0D1-82DA-15D718FF7A8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4"/>
                <a:srcRect r="66533"/>
                <a:stretch>
                  <a:fillRect/>
                </a:stretch>
              </p:blipFill>
              <p:spPr>
                <a:xfrm>
                  <a:off x="1776991" y="4030992"/>
                  <a:ext cx="432000" cy="1152000"/>
                </a:xfrm>
                <a:prstGeom prst="rect">
                  <a:avLst/>
                </a:prstGeom>
              </p:spPr>
            </p:pic>
            <p:grpSp>
              <p:nvGrpSpPr>
                <p:cNvPr id="1227" name="Groupe 1226">
                  <a:extLst>
                    <a:ext uri="{FF2B5EF4-FFF2-40B4-BE49-F238E27FC236}">
                      <a16:creationId xmlns:a16="http://schemas.microsoft.com/office/drawing/2014/main" id="{64513F52-E4FC-D9A3-FF7B-AFC64509C666}"/>
                    </a:ext>
                  </a:extLst>
                </p:cNvPr>
                <p:cNvGrpSpPr/>
                <p:nvPr/>
              </p:nvGrpSpPr>
              <p:grpSpPr>
                <a:xfrm>
                  <a:off x="2216301" y="4028770"/>
                  <a:ext cx="1303358" cy="1154221"/>
                  <a:chOff x="3237381" y="5621350"/>
                  <a:chExt cx="1303358" cy="1154221"/>
                </a:xfrm>
              </p:grpSpPr>
              <p:pic>
                <p:nvPicPr>
                  <p:cNvPr id="1336" name="Graphique 1335" descr="Fermer">
                    <a:extLst>
                      <a:ext uri="{FF2B5EF4-FFF2-40B4-BE49-F238E27FC236}">
                        <a16:creationId xmlns:a16="http://schemas.microsoft.com/office/drawing/2014/main" id="{897439AE-4156-14EE-A8A4-A496E5B08F6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37381" y="5621350"/>
                    <a:ext cx="432000" cy="1154221"/>
                  </a:xfrm>
                  <a:prstGeom prst="rect">
                    <a:avLst/>
                  </a:prstGeom>
                </p:spPr>
              </p:pic>
              <p:pic>
                <p:nvPicPr>
                  <p:cNvPr id="1337" name="Graphique 1336" descr="Fermer">
                    <a:extLst>
                      <a:ext uri="{FF2B5EF4-FFF2-40B4-BE49-F238E27FC236}">
                        <a16:creationId xmlns:a16="http://schemas.microsoft.com/office/drawing/2014/main" id="{15ADAC69-2591-0374-51C8-41F8FF128A66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70103" y="5621350"/>
                    <a:ext cx="432000" cy="1154221"/>
                  </a:xfrm>
                  <a:prstGeom prst="rect">
                    <a:avLst/>
                  </a:prstGeom>
                </p:spPr>
              </p:pic>
              <p:pic>
                <p:nvPicPr>
                  <p:cNvPr id="1338" name="Graphique 1337" descr="Fermer">
                    <a:extLst>
                      <a:ext uri="{FF2B5EF4-FFF2-40B4-BE49-F238E27FC236}">
                        <a16:creationId xmlns:a16="http://schemas.microsoft.com/office/drawing/2014/main" id="{AAAF0A29-0502-8B12-E2B7-3EE934B257E8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08739" y="5621350"/>
                    <a:ext cx="432000" cy="115422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28" name="Image 1227">
                  <a:extLst>
                    <a:ext uri="{FF2B5EF4-FFF2-40B4-BE49-F238E27FC236}">
                      <a16:creationId xmlns:a16="http://schemas.microsoft.com/office/drawing/2014/main" id="{F04E8997-FD6E-C797-7C85-C7C4CFEC48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0"/>
                <a:srcRect l="63443" r="6055"/>
                <a:stretch>
                  <a:fillRect/>
                </a:stretch>
              </p:blipFill>
              <p:spPr>
                <a:xfrm>
                  <a:off x="41959" y="518713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29" name="Image 1228">
                  <a:extLst>
                    <a:ext uri="{FF2B5EF4-FFF2-40B4-BE49-F238E27FC236}">
                      <a16:creationId xmlns:a16="http://schemas.microsoft.com/office/drawing/2014/main" id="{B3C1F466-E2CA-7D21-06A1-5E03F3000D3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1"/>
                <a:srcRect l="64701" r="4417"/>
                <a:stretch>
                  <a:fillRect/>
                </a:stretch>
              </p:blipFill>
              <p:spPr>
                <a:xfrm>
                  <a:off x="476671" y="518713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30" name="Image 1229">
                  <a:extLst>
                    <a:ext uri="{FF2B5EF4-FFF2-40B4-BE49-F238E27FC236}">
                      <a16:creationId xmlns:a16="http://schemas.microsoft.com/office/drawing/2014/main" id="{1E388D31-1018-7C12-FBF8-3B658CAD5F9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2"/>
                <a:srcRect l="61857" r="3642"/>
                <a:stretch>
                  <a:fillRect/>
                </a:stretch>
              </p:blipFill>
              <p:spPr>
                <a:xfrm>
                  <a:off x="910948" y="5182991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31" name="Image 1230">
                  <a:extLst>
                    <a:ext uri="{FF2B5EF4-FFF2-40B4-BE49-F238E27FC236}">
                      <a16:creationId xmlns:a16="http://schemas.microsoft.com/office/drawing/2014/main" id="{911FCC28-3396-2533-EBCD-E4714314C64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3"/>
                <a:srcRect l="62478" t="480" r="6710" b="-480"/>
                <a:stretch>
                  <a:fillRect/>
                </a:stretch>
              </p:blipFill>
              <p:spPr>
                <a:xfrm>
                  <a:off x="1344623" y="518713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32" name="Image 1231">
                  <a:extLst>
                    <a:ext uri="{FF2B5EF4-FFF2-40B4-BE49-F238E27FC236}">
                      <a16:creationId xmlns:a16="http://schemas.microsoft.com/office/drawing/2014/main" id="{60F153F0-1295-5D93-8B78-5C7621D66A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4"/>
                <a:srcRect l="65331"/>
                <a:stretch>
                  <a:fillRect/>
                </a:stretch>
              </p:blipFill>
              <p:spPr>
                <a:xfrm>
                  <a:off x="1776885" y="5187132"/>
                  <a:ext cx="432000" cy="1152000"/>
                </a:xfrm>
                <a:prstGeom prst="rect">
                  <a:avLst/>
                </a:prstGeom>
              </p:spPr>
            </p:pic>
            <p:grpSp>
              <p:nvGrpSpPr>
                <p:cNvPr id="1233" name="Groupe 1232">
                  <a:extLst>
                    <a:ext uri="{FF2B5EF4-FFF2-40B4-BE49-F238E27FC236}">
                      <a16:creationId xmlns:a16="http://schemas.microsoft.com/office/drawing/2014/main" id="{61D51684-17B3-AD43-5D64-A9EF8B9CBD2C}"/>
                    </a:ext>
                  </a:extLst>
                </p:cNvPr>
                <p:cNvGrpSpPr/>
                <p:nvPr/>
              </p:nvGrpSpPr>
              <p:grpSpPr>
                <a:xfrm>
                  <a:off x="2208776" y="5113128"/>
                  <a:ext cx="1303358" cy="1154221"/>
                  <a:chOff x="3237381" y="5621350"/>
                  <a:chExt cx="1303358" cy="1154221"/>
                </a:xfrm>
              </p:grpSpPr>
              <p:pic>
                <p:nvPicPr>
                  <p:cNvPr id="1333" name="Graphique 1332" descr="Fermer">
                    <a:extLst>
                      <a:ext uri="{FF2B5EF4-FFF2-40B4-BE49-F238E27FC236}">
                        <a16:creationId xmlns:a16="http://schemas.microsoft.com/office/drawing/2014/main" id="{1EFDBB96-6A4A-0046-D7AD-92CBD05B738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37381" y="5621350"/>
                    <a:ext cx="432000" cy="1154221"/>
                  </a:xfrm>
                  <a:prstGeom prst="rect">
                    <a:avLst/>
                  </a:prstGeom>
                </p:spPr>
              </p:pic>
              <p:pic>
                <p:nvPicPr>
                  <p:cNvPr id="1334" name="Graphique 1333" descr="Fermer">
                    <a:extLst>
                      <a:ext uri="{FF2B5EF4-FFF2-40B4-BE49-F238E27FC236}">
                        <a16:creationId xmlns:a16="http://schemas.microsoft.com/office/drawing/2014/main" id="{E71826CB-57EB-3C01-80C8-727859FBD8CD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70103" y="5621350"/>
                    <a:ext cx="432000" cy="1154221"/>
                  </a:xfrm>
                  <a:prstGeom prst="rect">
                    <a:avLst/>
                  </a:prstGeom>
                </p:spPr>
              </p:pic>
              <p:pic>
                <p:nvPicPr>
                  <p:cNvPr id="1335" name="Graphique 1334" descr="Fermer">
                    <a:extLst>
                      <a:ext uri="{FF2B5EF4-FFF2-40B4-BE49-F238E27FC236}">
                        <a16:creationId xmlns:a16="http://schemas.microsoft.com/office/drawing/2014/main" id="{2C95AEA3-EEB9-AD30-8740-421BDF74FA65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08739" y="5621350"/>
                    <a:ext cx="432000" cy="115422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34" name="ZoneTexte 1233">
                  <a:extLst>
                    <a:ext uri="{FF2B5EF4-FFF2-40B4-BE49-F238E27FC236}">
                      <a16:creationId xmlns:a16="http://schemas.microsoft.com/office/drawing/2014/main" id="{B44B08CF-FDDD-FAF4-1696-58E0D141228C}"/>
                    </a:ext>
                  </a:extLst>
                </p:cNvPr>
                <p:cNvSpPr txBox="1"/>
                <p:nvPr/>
              </p:nvSpPr>
              <p:spPr>
                <a:xfrm>
                  <a:off x="41959" y="3620502"/>
                  <a:ext cx="3469337" cy="237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Cohort</a:t>
                  </a:r>
                  <a:r>
                    <a:rPr lang="fr-FR" sz="105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1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" name="ZoneTexte 1234">
                  <a:extLst>
                    <a:ext uri="{FF2B5EF4-FFF2-40B4-BE49-F238E27FC236}">
                      <a16:creationId xmlns:a16="http://schemas.microsoft.com/office/drawing/2014/main" id="{01754D6B-388B-4554-1B0B-0DE46129DA27}"/>
                    </a:ext>
                  </a:extLst>
                </p:cNvPr>
                <p:cNvSpPr txBox="1"/>
                <p:nvPr/>
              </p:nvSpPr>
              <p:spPr>
                <a:xfrm>
                  <a:off x="3666883" y="3620503"/>
                  <a:ext cx="3469337" cy="237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Cohort</a:t>
                  </a:r>
                  <a:r>
                    <a:rPr lang="fr-FR" sz="105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 2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236" name="Image 1235">
                  <a:extLst>
                    <a:ext uri="{FF2B5EF4-FFF2-40B4-BE49-F238E27FC236}">
                      <a16:creationId xmlns:a16="http://schemas.microsoft.com/office/drawing/2014/main" id="{61446DEB-337F-4E2B-CF09-ADDAA1DAE6A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7"/>
                <a:srcRect l="37486" r="38585"/>
                <a:stretch>
                  <a:fillRect/>
                </a:stretch>
              </p:blipFill>
              <p:spPr>
                <a:xfrm>
                  <a:off x="3612318" y="4026105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37" name="Image 1236">
                  <a:extLst>
                    <a:ext uri="{FF2B5EF4-FFF2-40B4-BE49-F238E27FC236}">
                      <a16:creationId xmlns:a16="http://schemas.microsoft.com/office/drawing/2014/main" id="{BD756418-E570-5261-6369-D6711B39E43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8"/>
                <a:srcRect l="34484" r="37736"/>
                <a:stretch>
                  <a:fillRect/>
                </a:stretch>
              </p:blipFill>
              <p:spPr>
                <a:xfrm>
                  <a:off x="4044103" y="4028922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38" name="Image 1237">
                  <a:extLst>
                    <a:ext uri="{FF2B5EF4-FFF2-40B4-BE49-F238E27FC236}">
                      <a16:creationId xmlns:a16="http://schemas.microsoft.com/office/drawing/2014/main" id="{7A727524-1327-161A-030C-58D290038AC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9"/>
                <a:srcRect l="34269" r="36527"/>
                <a:stretch>
                  <a:fillRect/>
                </a:stretch>
              </p:blipFill>
              <p:spPr>
                <a:xfrm>
                  <a:off x="4474811" y="4029736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39" name="Image 1238">
                  <a:extLst>
                    <a:ext uri="{FF2B5EF4-FFF2-40B4-BE49-F238E27FC236}">
                      <a16:creationId xmlns:a16="http://schemas.microsoft.com/office/drawing/2014/main" id="{42B183E0-352F-FFEF-A704-FAD4AE4411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0"/>
                <a:srcRect l="34257" r="39991"/>
                <a:stretch>
                  <a:fillRect/>
                </a:stretch>
              </p:blipFill>
              <p:spPr>
                <a:xfrm>
                  <a:off x="4914857" y="4029736"/>
                  <a:ext cx="432000" cy="1152000"/>
                </a:xfrm>
                <a:prstGeom prst="rect">
                  <a:avLst/>
                </a:prstGeom>
              </p:spPr>
            </p:pic>
            <p:grpSp>
              <p:nvGrpSpPr>
                <p:cNvPr id="1240" name="Groupe 1239">
                  <a:extLst>
                    <a:ext uri="{FF2B5EF4-FFF2-40B4-BE49-F238E27FC236}">
                      <a16:creationId xmlns:a16="http://schemas.microsoft.com/office/drawing/2014/main" id="{9F839A75-523F-3C99-81BC-891F54E1CB33}"/>
                    </a:ext>
                  </a:extLst>
                </p:cNvPr>
                <p:cNvGrpSpPr/>
                <p:nvPr/>
              </p:nvGrpSpPr>
              <p:grpSpPr>
                <a:xfrm>
                  <a:off x="5347591" y="4024629"/>
                  <a:ext cx="1738676" cy="1154221"/>
                  <a:chOff x="5400931" y="4024629"/>
                  <a:chExt cx="1738676" cy="1154221"/>
                </a:xfrm>
              </p:grpSpPr>
              <p:grpSp>
                <p:nvGrpSpPr>
                  <p:cNvPr id="1328" name="Groupe 1327">
                    <a:extLst>
                      <a:ext uri="{FF2B5EF4-FFF2-40B4-BE49-F238E27FC236}">
                        <a16:creationId xmlns:a16="http://schemas.microsoft.com/office/drawing/2014/main" id="{A88FC66A-F3A3-BF5B-5E6A-FE8BB039F5F8}"/>
                      </a:ext>
                    </a:extLst>
                  </p:cNvPr>
                  <p:cNvGrpSpPr/>
                  <p:nvPr/>
                </p:nvGrpSpPr>
                <p:grpSpPr>
                  <a:xfrm>
                    <a:off x="5836249" y="4024629"/>
                    <a:ext cx="1303358" cy="1154221"/>
                    <a:chOff x="3237381" y="5621350"/>
                    <a:chExt cx="1303358" cy="1154221"/>
                  </a:xfrm>
                </p:grpSpPr>
                <p:pic>
                  <p:nvPicPr>
                    <p:cNvPr id="1330" name="Graphique 1329" descr="Fermer">
                      <a:extLst>
                        <a:ext uri="{FF2B5EF4-FFF2-40B4-BE49-F238E27FC236}">
                          <a16:creationId xmlns:a16="http://schemas.microsoft.com/office/drawing/2014/main" id="{BD18B463-7539-7602-D696-EA8CBA5A23B6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65">
                      <a:extLst>
                        <a:ext uri="{96DAC541-7B7A-43D3-8B79-37D633B846F1}">
                          <asvg:svgBlip xmlns:asvg="http://schemas.microsoft.com/office/drawing/2016/SVG/main" r:embed="rId6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237381" y="5621350"/>
                      <a:ext cx="432000" cy="11542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1" name="Graphique 1330" descr="Fermer">
                      <a:extLst>
                        <a:ext uri="{FF2B5EF4-FFF2-40B4-BE49-F238E27FC236}">
                          <a16:creationId xmlns:a16="http://schemas.microsoft.com/office/drawing/2014/main" id="{DE618AD8-D67F-0633-42DE-6DFEABF4256B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65">
                      <a:extLst>
                        <a:ext uri="{96DAC541-7B7A-43D3-8B79-37D633B846F1}">
                          <asvg:svgBlip xmlns:asvg="http://schemas.microsoft.com/office/drawing/2016/SVG/main" r:embed="rId6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670103" y="5621350"/>
                      <a:ext cx="432000" cy="115422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2" name="Graphique 1331" descr="Fermer">
                      <a:extLst>
                        <a:ext uri="{FF2B5EF4-FFF2-40B4-BE49-F238E27FC236}">
                          <a16:creationId xmlns:a16="http://schemas.microsoft.com/office/drawing/2014/main" id="{45FD0AE6-E1BB-230B-44CF-539528657E6B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65">
                      <a:extLst>
                        <a:ext uri="{96DAC541-7B7A-43D3-8B79-37D633B846F1}">
                          <asvg:svgBlip xmlns:asvg="http://schemas.microsoft.com/office/drawing/2016/SVG/main" r:embed="rId66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08739" y="5621350"/>
                      <a:ext cx="432000" cy="1154221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29" name="Graphique 1328" descr="Fermer">
                    <a:extLst>
                      <a:ext uri="{FF2B5EF4-FFF2-40B4-BE49-F238E27FC236}">
                        <a16:creationId xmlns:a16="http://schemas.microsoft.com/office/drawing/2014/main" id="{958575F1-BE1A-C5F1-CB91-8A7D07B3B3F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00931" y="4024629"/>
                    <a:ext cx="432000" cy="115422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41" name="ZoneTexte 1240">
                  <a:extLst>
                    <a:ext uri="{FF2B5EF4-FFF2-40B4-BE49-F238E27FC236}">
                      <a16:creationId xmlns:a16="http://schemas.microsoft.com/office/drawing/2014/main" id="{7A78B844-2F4B-8D79-F3F9-279B6F6F81D0}"/>
                    </a:ext>
                  </a:extLst>
                </p:cNvPr>
                <p:cNvSpPr txBox="1"/>
                <p:nvPr/>
              </p:nvSpPr>
              <p:spPr>
                <a:xfrm>
                  <a:off x="7099322" y="4486323"/>
                  <a:ext cx="409908" cy="237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5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MM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2" name="ZoneTexte 1241">
                  <a:extLst>
                    <a:ext uri="{FF2B5EF4-FFF2-40B4-BE49-F238E27FC236}">
                      <a16:creationId xmlns:a16="http://schemas.microsoft.com/office/drawing/2014/main" id="{173A4D2E-F63B-0EDC-D25D-8442FE1FDC5B}"/>
                    </a:ext>
                  </a:extLst>
                </p:cNvPr>
                <p:cNvSpPr txBox="1"/>
                <p:nvPr/>
              </p:nvSpPr>
              <p:spPr>
                <a:xfrm>
                  <a:off x="7093635" y="5574822"/>
                  <a:ext cx="514173" cy="237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5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Mock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3" name="ZoneTexte 1242">
                  <a:extLst>
                    <a:ext uri="{FF2B5EF4-FFF2-40B4-BE49-F238E27FC236}">
                      <a16:creationId xmlns:a16="http://schemas.microsoft.com/office/drawing/2014/main" id="{4C621453-298F-18E7-C51C-0A0D06473557}"/>
                    </a:ext>
                  </a:extLst>
                </p:cNvPr>
                <p:cNvSpPr txBox="1"/>
                <p:nvPr/>
              </p:nvSpPr>
              <p:spPr>
                <a:xfrm>
                  <a:off x="7099219" y="6795574"/>
                  <a:ext cx="605032" cy="237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5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CT103a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4" name="ZoneTexte 1243">
                  <a:extLst>
                    <a:ext uri="{FF2B5EF4-FFF2-40B4-BE49-F238E27FC236}">
                      <a16:creationId xmlns:a16="http://schemas.microsoft.com/office/drawing/2014/main" id="{FBC0A18E-1E5E-DE9D-4AED-2DCB5C32E30D}"/>
                    </a:ext>
                  </a:extLst>
                </p:cNvPr>
                <p:cNvSpPr txBox="1"/>
                <p:nvPr/>
              </p:nvSpPr>
              <p:spPr>
                <a:xfrm>
                  <a:off x="7104616" y="8016326"/>
                  <a:ext cx="1006371" cy="237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50" dirty="0" err="1">
                      <a:latin typeface="Montserrat" panose="00000500000000000000" pitchFamily="2" charset="0"/>
                      <a:cs typeface="Arial" panose="020B0604020202020204" pitchFamily="34" charset="0"/>
                    </a:rPr>
                    <a:t>NanoCAR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5" name="ZoneTexte 1244">
                  <a:extLst>
                    <a:ext uri="{FF2B5EF4-FFF2-40B4-BE49-F238E27FC236}">
                      <a16:creationId xmlns:a16="http://schemas.microsoft.com/office/drawing/2014/main" id="{48E24B9B-FC32-A38A-F829-6BAEA56685DA}"/>
                    </a:ext>
                  </a:extLst>
                </p:cNvPr>
                <p:cNvSpPr txBox="1"/>
                <p:nvPr/>
              </p:nvSpPr>
              <p:spPr>
                <a:xfrm>
                  <a:off x="5094335" y="5621350"/>
                  <a:ext cx="512683" cy="237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50" dirty="0">
                      <a:latin typeface="Montserrat" panose="00000500000000000000" pitchFamily="2" charset="0"/>
                      <a:cs typeface="Arial" panose="020B0604020202020204" pitchFamily="34" charset="0"/>
                    </a:rPr>
                    <a:t>None</a:t>
                  </a:r>
                  <a:endParaRPr lang="fr-BE" sz="1050" dirty="0">
                    <a:latin typeface="Montserrat" panose="00000500000000000000" pitchFamily="2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246" name="Image 1245">
                  <a:extLst>
                    <a:ext uri="{FF2B5EF4-FFF2-40B4-BE49-F238E27FC236}">
                      <a16:creationId xmlns:a16="http://schemas.microsoft.com/office/drawing/2014/main" id="{AFFBFD70-3FE6-3C96-2DE1-388170AA507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1"/>
                <a:srcRect l="58941" r="21588"/>
                <a:stretch>
                  <a:fillRect/>
                </a:stretch>
              </p:blipFill>
              <p:spPr>
                <a:xfrm>
                  <a:off x="44197" y="7480683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47" name="Image 1246">
                  <a:extLst>
                    <a:ext uri="{FF2B5EF4-FFF2-40B4-BE49-F238E27FC236}">
                      <a16:creationId xmlns:a16="http://schemas.microsoft.com/office/drawing/2014/main" id="{CE62DA76-3138-09E0-EC40-BAE2E44F924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2"/>
                <a:srcRect l="57971" r="22722"/>
                <a:stretch>
                  <a:fillRect/>
                </a:stretch>
              </p:blipFill>
              <p:spPr>
                <a:xfrm>
                  <a:off x="473947" y="7480683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48" name="Image 1247">
                  <a:extLst>
                    <a:ext uri="{FF2B5EF4-FFF2-40B4-BE49-F238E27FC236}">
                      <a16:creationId xmlns:a16="http://schemas.microsoft.com/office/drawing/2014/main" id="{695CECFC-3B65-EBC0-C43F-77599E54899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3"/>
                <a:srcRect l="58612" r="22081"/>
                <a:stretch>
                  <a:fillRect/>
                </a:stretch>
              </p:blipFill>
              <p:spPr>
                <a:xfrm>
                  <a:off x="908282" y="7483070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49" name="Image 1248">
                  <a:extLst>
                    <a:ext uri="{FF2B5EF4-FFF2-40B4-BE49-F238E27FC236}">
                      <a16:creationId xmlns:a16="http://schemas.microsoft.com/office/drawing/2014/main" id="{63690AD6-8A94-C4DB-57CE-29E6351DEC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4"/>
                <a:srcRect l="58501" r="21667"/>
                <a:stretch>
                  <a:fillRect/>
                </a:stretch>
              </p:blipFill>
              <p:spPr>
                <a:xfrm>
                  <a:off x="1345536" y="7483401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50" name="Image 1249">
                  <a:extLst>
                    <a:ext uri="{FF2B5EF4-FFF2-40B4-BE49-F238E27FC236}">
                      <a16:creationId xmlns:a16="http://schemas.microsoft.com/office/drawing/2014/main" id="{D4815FDB-AFFF-C0A1-612A-512C3BB317F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5"/>
                <a:srcRect l="57294" r="21598"/>
                <a:stretch>
                  <a:fillRect/>
                </a:stretch>
              </p:blipFill>
              <p:spPr>
                <a:xfrm>
                  <a:off x="1776092" y="7482845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51" name="Image 1250">
                  <a:extLst>
                    <a:ext uri="{FF2B5EF4-FFF2-40B4-BE49-F238E27FC236}">
                      <a16:creationId xmlns:a16="http://schemas.microsoft.com/office/drawing/2014/main" id="{E6A9B86A-E3B6-B282-E65B-A7E8EAD7E89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6"/>
                <a:srcRect l="60906"/>
                <a:stretch/>
              </p:blipFill>
              <p:spPr>
                <a:xfrm>
                  <a:off x="2212695" y="7481657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52" name="Image 1251">
                  <a:extLst>
                    <a:ext uri="{FF2B5EF4-FFF2-40B4-BE49-F238E27FC236}">
                      <a16:creationId xmlns:a16="http://schemas.microsoft.com/office/drawing/2014/main" id="{B8D34ED7-AC0C-25BC-C616-79BE52EA57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7"/>
                <a:srcRect l="21237" r="59122"/>
                <a:stretch>
                  <a:fillRect/>
                </a:stretch>
              </p:blipFill>
              <p:spPr>
                <a:xfrm>
                  <a:off x="2652232" y="7482486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53" name="Image 1252">
                  <a:extLst>
                    <a:ext uri="{FF2B5EF4-FFF2-40B4-BE49-F238E27FC236}">
                      <a16:creationId xmlns:a16="http://schemas.microsoft.com/office/drawing/2014/main" id="{6B138FCD-E17E-1EC9-DDE2-FCF7B29D852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8"/>
                <a:srcRect r="75531"/>
                <a:stretch>
                  <a:fillRect/>
                </a:stretch>
              </p:blipFill>
              <p:spPr>
                <a:xfrm>
                  <a:off x="3614319" y="6329441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54" name="Image 1253">
                  <a:extLst>
                    <a:ext uri="{FF2B5EF4-FFF2-40B4-BE49-F238E27FC236}">
                      <a16:creationId xmlns:a16="http://schemas.microsoft.com/office/drawing/2014/main" id="{39732AD8-601C-8F66-E1BA-4EB8ECF9A15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9"/>
                <a:srcRect r="72850"/>
                <a:stretch>
                  <a:fillRect/>
                </a:stretch>
              </p:blipFill>
              <p:spPr>
                <a:xfrm>
                  <a:off x="4045647" y="6328970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55" name="Image 1254">
                  <a:extLst>
                    <a:ext uri="{FF2B5EF4-FFF2-40B4-BE49-F238E27FC236}">
                      <a16:creationId xmlns:a16="http://schemas.microsoft.com/office/drawing/2014/main" id="{A32C0547-1507-56DA-2DB3-BAB8FB0014B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0"/>
                <a:srcRect r="74586"/>
                <a:stretch>
                  <a:fillRect/>
                </a:stretch>
              </p:blipFill>
              <p:spPr>
                <a:xfrm>
                  <a:off x="4481185" y="6333143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56" name="Image 1255">
                  <a:extLst>
                    <a:ext uri="{FF2B5EF4-FFF2-40B4-BE49-F238E27FC236}">
                      <a16:creationId xmlns:a16="http://schemas.microsoft.com/office/drawing/2014/main" id="{FFA290BA-0D38-B0C5-A527-DFD624A6EA2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1"/>
                <a:srcRect r="71644"/>
                <a:stretch>
                  <a:fillRect/>
                </a:stretch>
              </p:blipFill>
              <p:spPr>
                <a:xfrm>
                  <a:off x="4913526" y="6328530"/>
                  <a:ext cx="432000" cy="1152000"/>
                </a:xfrm>
                <a:prstGeom prst="rect">
                  <a:avLst/>
                </a:prstGeom>
              </p:spPr>
            </p:pic>
            <p:pic>
              <p:nvPicPr>
                <p:cNvPr id="1257" name="Image 1256">
                  <a:extLst>
                    <a:ext uri="{FF2B5EF4-FFF2-40B4-BE49-F238E27FC236}">
                      <a16:creationId xmlns:a16="http://schemas.microsoft.com/office/drawing/2014/main" id="{E992463A-ED4D-7691-9835-7EF1DC24381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2"/>
                <a:srcRect r="59799"/>
                <a:stretch>
                  <a:fillRect/>
                </a:stretch>
              </p:blipFill>
              <p:spPr>
                <a:xfrm>
                  <a:off x="5349121" y="6335207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58" name="Image 1257">
                  <a:extLst>
                    <a:ext uri="{FF2B5EF4-FFF2-40B4-BE49-F238E27FC236}">
                      <a16:creationId xmlns:a16="http://schemas.microsoft.com/office/drawing/2014/main" id="{0191D8F9-4175-D8F7-E263-559D7F0D0A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3"/>
                <a:srcRect r="60197"/>
                <a:stretch>
                  <a:fillRect/>
                </a:stretch>
              </p:blipFill>
              <p:spPr>
                <a:xfrm>
                  <a:off x="5785082" y="6328683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59" name="Image 1258">
                  <a:extLst>
                    <a:ext uri="{FF2B5EF4-FFF2-40B4-BE49-F238E27FC236}">
                      <a16:creationId xmlns:a16="http://schemas.microsoft.com/office/drawing/2014/main" id="{11F9EA5C-1F85-56E7-1004-FE7147C5D65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4"/>
                <a:srcRect l="55869" r="23317"/>
                <a:stretch>
                  <a:fillRect/>
                </a:stretch>
              </p:blipFill>
              <p:spPr>
                <a:xfrm>
                  <a:off x="6225108" y="6329865"/>
                  <a:ext cx="439200" cy="1152000"/>
                </a:xfrm>
                <a:prstGeom prst="rect">
                  <a:avLst/>
                </a:prstGeom>
              </p:spPr>
            </p:pic>
            <p:pic>
              <p:nvPicPr>
                <p:cNvPr id="1260" name="Image 1259">
                  <a:extLst>
                    <a:ext uri="{FF2B5EF4-FFF2-40B4-BE49-F238E27FC236}">
                      <a16:creationId xmlns:a16="http://schemas.microsoft.com/office/drawing/2014/main" id="{E50ABD5B-EE2B-457F-689C-4F1ECB653A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5"/>
                <a:srcRect l="75286" r="590"/>
                <a:stretch>
                  <a:fillRect/>
                </a:stretch>
              </p:blipFill>
              <p:spPr>
                <a:xfrm>
                  <a:off x="6661195" y="6332451"/>
                  <a:ext cx="421685" cy="1152000"/>
                </a:xfrm>
                <a:prstGeom prst="rect">
                  <a:avLst/>
                </a:prstGeom>
              </p:spPr>
            </p:pic>
            <p:grpSp>
              <p:nvGrpSpPr>
                <p:cNvPr id="1261" name="Groupe 1260">
                  <a:extLst>
                    <a:ext uri="{FF2B5EF4-FFF2-40B4-BE49-F238E27FC236}">
                      <a16:creationId xmlns:a16="http://schemas.microsoft.com/office/drawing/2014/main" id="{3D6ABBB8-3CC9-1D12-4C75-29A797062CE0}"/>
                    </a:ext>
                  </a:extLst>
                </p:cNvPr>
                <p:cNvGrpSpPr/>
                <p:nvPr/>
              </p:nvGrpSpPr>
              <p:grpSpPr>
                <a:xfrm>
                  <a:off x="37296" y="3797938"/>
                  <a:ext cx="3494385" cy="4834757"/>
                  <a:chOff x="37296" y="3797938"/>
                  <a:chExt cx="3494385" cy="4834757"/>
                </a:xfrm>
              </p:grpSpPr>
              <p:grpSp>
                <p:nvGrpSpPr>
                  <p:cNvPr id="1301" name="Groupe 1300">
                    <a:extLst>
                      <a:ext uri="{FF2B5EF4-FFF2-40B4-BE49-F238E27FC236}">
                        <a16:creationId xmlns:a16="http://schemas.microsoft.com/office/drawing/2014/main" id="{A0A9D124-FE3E-0B12-C31F-F3E1FBD90C08}"/>
                      </a:ext>
                    </a:extLst>
                  </p:cNvPr>
                  <p:cNvGrpSpPr/>
                  <p:nvPr/>
                </p:nvGrpSpPr>
                <p:grpSpPr>
                  <a:xfrm>
                    <a:off x="37296" y="3797938"/>
                    <a:ext cx="3494385" cy="4834757"/>
                    <a:chOff x="37296" y="3797938"/>
                    <a:chExt cx="3494385" cy="4834757"/>
                  </a:xfrm>
                </p:grpSpPr>
                <p:cxnSp>
                  <p:nvCxnSpPr>
                    <p:cNvPr id="1303" name="Connecteur droit 1302">
                      <a:extLst>
                        <a:ext uri="{FF2B5EF4-FFF2-40B4-BE49-F238E27FC236}">
                          <a16:creationId xmlns:a16="http://schemas.microsoft.com/office/drawing/2014/main" id="{4D4C90B1-5889-331B-C3BC-A1BCC63F930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7296" y="7481470"/>
                      <a:ext cx="34812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04" name="Groupe 1303">
                      <a:extLst>
                        <a:ext uri="{FF2B5EF4-FFF2-40B4-BE49-F238E27FC236}">
                          <a16:creationId xmlns:a16="http://schemas.microsoft.com/office/drawing/2014/main" id="{4CADF00B-4C61-65FE-BB78-A1FCC70780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39" y="3797938"/>
                      <a:ext cx="3493642" cy="4834757"/>
                      <a:chOff x="38039" y="3797938"/>
                      <a:chExt cx="3493642" cy="4834757"/>
                    </a:xfrm>
                  </p:grpSpPr>
                  <p:grpSp>
                    <p:nvGrpSpPr>
                      <p:cNvPr id="1305" name="Groupe 1304">
                        <a:extLst>
                          <a:ext uri="{FF2B5EF4-FFF2-40B4-BE49-F238E27FC236}">
                            <a16:creationId xmlns:a16="http://schemas.microsoft.com/office/drawing/2014/main" id="{5E4C6B24-B562-6A4B-1AC0-83F08EEE3EC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551" y="3797938"/>
                        <a:ext cx="3490130" cy="4834757"/>
                        <a:chOff x="41551" y="3797938"/>
                        <a:chExt cx="3490130" cy="4834757"/>
                      </a:xfrm>
                    </p:grpSpPr>
                    <p:grpSp>
                      <p:nvGrpSpPr>
                        <p:cNvPr id="1307" name="Groupe 1306">
                          <a:extLst>
                            <a:ext uri="{FF2B5EF4-FFF2-40B4-BE49-F238E27FC236}">
                              <a16:creationId xmlns:a16="http://schemas.microsoft.com/office/drawing/2014/main" id="{88F87315-555E-BB03-70EB-A9AAFFD5872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1551" y="3797938"/>
                          <a:ext cx="3490130" cy="4834757"/>
                          <a:chOff x="41551" y="3797938"/>
                          <a:chExt cx="3490130" cy="4834757"/>
                        </a:xfrm>
                      </p:grpSpPr>
                      <p:cxnSp>
                        <p:nvCxnSpPr>
                          <p:cNvPr id="1309" name="Connecteur droit 1308">
                            <a:extLst>
                              <a:ext uri="{FF2B5EF4-FFF2-40B4-BE49-F238E27FC236}">
                                <a16:creationId xmlns:a16="http://schemas.microsoft.com/office/drawing/2014/main" id="{F7F7427F-70D2-A0E0-4B14-758E6AC3E0C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3159" y="5183322"/>
                            <a:ext cx="3474000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310" name="Groupe 1309">
                            <a:extLst>
                              <a:ext uri="{FF2B5EF4-FFF2-40B4-BE49-F238E27FC236}">
                                <a16:creationId xmlns:a16="http://schemas.microsoft.com/office/drawing/2014/main" id="{8399A578-35E4-D6CD-9016-3B1CBF49D5C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1551" y="3797938"/>
                            <a:ext cx="3490130" cy="4834757"/>
                            <a:chOff x="193951" y="5390518"/>
                            <a:chExt cx="3490130" cy="4834757"/>
                          </a:xfrm>
                        </p:grpSpPr>
                        <p:sp>
                          <p:nvSpPr>
                            <p:cNvPr id="1311" name="ZoneTexte 1310">
                              <a:extLst>
                                <a:ext uri="{FF2B5EF4-FFF2-40B4-BE49-F238E27FC236}">
                                  <a16:creationId xmlns:a16="http://schemas.microsoft.com/office/drawing/2014/main" id="{76C6CB85-4B04-5FB0-24A5-8D000D27B53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01252" y="5394563"/>
                              <a:ext cx="419419" cy="23745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15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12" name="ZoneTexte 1311">
                              <a:extLst>
                                <a:ext uri="{FF2B5EF4-FFF2-40B4-BE49-F238E27FC236}">
                                  <a16:creationId xmlns:a16="http://schemas.microsoft.com/office/drawing/2014/main" id="{EAFDD262-D44D-0F80-CE36-B8A8358E8AD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20799" y="5390518"/>
                              <a:ext cx="431583" cy="23745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18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13" name="ZoneTexte 1312">
                              <a:extLst>
                                <a:ext uri="{FF2B5EF4-FFF2-40B4-BE49-F238E27FC236}">
                                  <a16:creationId xmlns:a16="http://schemas.microsoft.com/office/drawing/2014/main" id="{64D875BE-B0DF-16CB-1AD4-E387DB3F7B2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057144" y="5393116"/>
                              <a:ext cx="433366" cy="23745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22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14" name="ZoneTexte 1313">
                              <a:extLst>
                                <a:ext uri="{FF2B5EF4-FFF2-40B4-BE49-F238E27FC236}">
                                  <a16:creationId xmlns:a16="http://schemas.microsoft.com/office/drawing/2014/main" id="{6DD51DED-A0B7-90EE-D7E6-657B65E394D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530736" y="5390518"/>
                              <a:ext cx="399515" cy="23745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26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1315" name="Connecteur droit 1314">
                              <a:extLst>
                                <a:ext uri="{FF2B5EF4-FFF2-40B4-BE49-F238E27FC236}">
                                  <a16:creationId xmlns:a16="http://schemas.microsoft.com/office/drawing/2014/main" id="{C3EDFF35-5C18-2C2E-E6AF-214256A9721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24481" y="5624348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16" name="Connecteur droit 1315">
                              <a:extLst>
                                <a:ext uri="{FF2B5EF4-FFF2-40B4-BE49-F238E27FC236}">
                                  <a16:creationId xmlns:a16="http://schemas.microsoft.com/office/drawing/2014/main" id="{0F5BAE59-E4AB-C087-5520-F30B5A47F70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1058821" y="5624348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17" name="Connecteur droit 1316">
                              <a:extLst>
                                <a:ext uri="{FF2B5EF4-FFF2-40B4-BE49-F238E27FC236}">
                                  <a16:creationId xmlns:a16="http://schemas.microsoft.com/office/drawing/2014/main" id="{75786902-FE64-7417-EA99-C262915B438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1496505" y="5623078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18" name="Connecteur droit 1317">
                              <a:extLst>
                                <a:ext uri="{FF2B5EF4-FFF2-40B4-BE49-F238E27FC236}">
                                  <a16:creationId xmlns:a16="http://schemas.microsoft.com/office/drawing/2014/main" id="{3AB78305-4439-FB5B-07BA-C8B71FC05A2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1928218" y="5623840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19" name="Connecteur droit 1318">
                              <a:extLst>
                                <a:ext uri="{FF2B5EF4-FFF2-40B4-BE49-F238E27FC236}">
                                  <a16:creationId xmlns:a16="http://schemas.microsoft.com/office/drawing/2014/main" id="{1B1CAE6D-DC1D-CCFC-EFE4-CD8421AEE6D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363997" y="5624475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20" name="Connecteur droit 1319">
                              <a:extLst>
                                <a:ext uri="{FF2B5EF4-FFF2-40B4-BE49-F238E27FC236}">
                                  <a16:creationId xmlns:a16="http://schemas.microsoft.com/office/drawing/2014/main" id="{0914719E-C974-409E-CB92-41456B8B229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801706" y="5623713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21" name="Connecteur droit 1320">
                              <a:extLst>
                                <a:ext uri="{FF2B5EF4-FFF2-40B4-BE49-F238E27FC236}">
                                  <a16:creationId xmlns:a16="http://schemas.microsoft.com/office/drawing/2014/main" id="{7746D6A3-9EC6-6D62-5544-DCA5DA774761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3239390" y="5619903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22" name="Connecteur droit 1321">
                              <a:extLst>
                                <a:ext uri="{FF2B5EF4-FFF2-40B4-BE49-F238E27FC236}">
                                  <a16:creationId xmlns:a16="http://schemas.microsoft.com/office/drawing/2014/main" id="{C04B7E27-78EA-A616-B2D2-CC34623E4D55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193951" y="5623078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23" name="ZoneTexte 1322">
                              <a:extLst>
                                <a:ext uri="{FF2B5EF4-FFF2-40B4-BE49-F238E27FC236}">
                                  <a16:creationId xmlns:a16="http://schemas.microsoft.com/office/drawing/2014/main" id="{17DF4198-B647-64BE-8840-48109FC8C2A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929630" y="5390576"/>
                              <a:ext cx="435583" cy="23745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36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24" name="ZoneTexte 1323">
                              <a:extLst>
                                <a:ext uri="{FF2B5EF4-FFF2-40B4-BE49-F238E27FC236}">
                                  <a16:creationId xmlns:a16="http://schemas.microsoft.com/office/drawing/2014/main" id="{34FE18EF-B05A-9044-713C-151030B9DA5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377932" y="5397161"/>
                              <a:ext cx="433366" cy="23745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46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325" name="ZoneTexte 1324">
                              <a:extLst>
                                <a:ext uri="{FF2B5EF4-FFF2-40B4-BE49-F238E27FC236}">
                                  <a16:creationId xmlns:a16="http://schemas.microsoft.com/office/drawing/2014/main" id="{7EE7FA3E-78BB-DA41-4F28-93EF329697D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851524" y="5394563"/>
                              <a:ext cx="399515" cy="23745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60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cxnSp>
                          <p:nvCxnSpPr>
                            <p:cNvPr id="1326" name="Connecteur droit 1325">
                              <a:extLst>
                                <a:ext uri="{FF2B5EF4-FFF2-40B4-BE49-F238E27FC236}">
                                  <a16:creationId xmlns:a16="http://schemas.microsoft.com/office/drawing/2014/main" id="{6C35F65D-F10B-A4E3-E00C-9A2307966A6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3670733" y="5623313"/>
                              <a:ext cx="0" cy="460080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327" name="ZoneTexte 1326">
                              <a:extLst>
                                <a:ext uri="{FF2B5EF4-FFF2-40B4-BE49-F238E27FC236}">
                                  <a16:creationId xmlns:a16="http://schemas.microsoft.com/office/drawing/2014/main" id="{D8F4F085-5BC1-83B2-B2B8-F93ECE5595A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47076" y="5395833"/>
                              <a:ext cx="437005" cy="23745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fr-FR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rPr>
                                <a:t>90</a:t>
                              </a:r>
                              <a:endParaRPr lang="fr-BE" sz="1050" dirty="0">
                                <a:latin typeface="Montserrat" panose="00000500000000000000" pitchFamily="2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  <p:cxnSp>
                      <p:nvCxnSpPr>
                        <p:cNvPr id="1308" name="Connecteur droit 1307">
                          <a:extLst>
                            <a:ext uri="{FF2B5EF4-FFF2-40B4-BE49-F238E27FC236}">
                              <a16:creationId xmlns:a16="http://schemas.microsoft.com/office/drawing/2014/main" id="{A7E7CA97-B9C6-D833-5A4D-991D4CEC622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1959" y="6334991"/>
                          <a:ext cx="347400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306" name="Connecteur droit 1305">
                        <a:extLst>
                          <a:ext uri="{FF2B5EF4-FFF2-40B4-BE49-F238E27FC236}">
                            <a16:creationId xmlns:a16="http://schemas.microsoft.com/office/drawing/2014/main" id="{595769BE-F517-948D-7A7D-6E13241167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8039" y="4030992"/>
                        <a:ext cx="34812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302" name="Connecteur droit 1301">
                    <a:extLst>
                      <a:ext uri="{FF2B5EF4-FFF2-40B4-BE49-F238E27FC236}">
                        <a16:creationId xmlns:a16="http://schemas.microsoft.com/office/drawing/2014/main" id="{87D01D54-D3BE-F6A2-2D94-ECC9AD2E3B27}"/>
                      </a:ext>
                    </a:extLst>
                  </p:cNvPr>
                  <p:cNvCxnSpPr/>
                  <p:nvPr/>
                </p:nvCxnSpPr>
                <p:spPr>
                  <a:xfrm>
                    <a:off x="37432" y="8632090"/>
                    <a:ext cx="3481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62" name="Groupe 1261">
                  <a:extLst>
                    <a:ext uri="{FF2B5EF4-FFF2-40B4-BE49-F238E27FC236}">
                      <a16:creationId xmlns:a16="http://schemas.microsoft.com/office/drawing/2014/main" id="{84200966-A3A1-2F7E-ADD7-D1E0C88B33C3}"/>
                    </a:ext>
                  </a:extLst>
                </p:cNvPr>
                <p:cNvGrpSpPr/>
                <p:nvPr/>
              </p:nvGrpSpPr>
              <p:grpSpPr>
                <a:xfrm>
                  <a:off x="3608012" y="3793797"/>
                  <a:ext cx="3490277" cy="4840795"/>
                  <a:chOff x="3608012" y="3793797"/>
                  <a:chExt cx="3490277" cy="4840795"/>
                </a:xfrm>
              </p:grpSpPr>
              <p:cxnSp>
                <p:nvCxnSpPr>
                  <p:cNvPr id="1266" name="Connecteur droit 1265">
                    <a:extLst>
                      <a:ext uri="{FF2B5EF4-FFF2-40B4-BE49-F238E27FC236}">
                        <a16:creationId xmlns:a16="http://schemas.microsoft.com/office/drawing/2014/main" id="{30F204DD-8C24-89B6-05A8-66272009B1EA}"/>
                      </a:ext>
                    </a:extLst>
                  </p:cNvPr>
                  <p:cNvCxnSpPr/>
                  <p:nvPr/>
                </p:nvCxnSpPr>
                <p:spPr>
                  <a:xfrm>
                    <a:off x="3608880" y="8632090"/>
                    <a:ext cx="3474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67" name="Groupe 1266">
                    <a:extLst>
                      <a:ext uri="{FF2B5EF4-FFF2-40B4-BE49-F238E27FC236}">
                        <a16:creationId xmlns:a16="http://schemas.microsoft.com/office/drawing/2014/main" id="{2D755764-C710-23A1-1E0E-ABA7331C2218}"/>
                      </a:ext>
                    </a:extLst>
                  </p:cNvPr>
                  <p:cNvGrpSpPr/>
                  <p:nvPr/>
                </p:nvGrpSpPr>
                <p:grpSpPr>
                  <a:xfrm>
                    <a:off x="3608012" y="3793797"/>
                    <a:ext cx="3490277" cy="4840795"/>
                    <a:chOff x="3608012" y="3793797"/>
                    <a:chExt cx="3490277" cy="4840795"/>
                  </a:xfrm>
                </p:grpSpPr>
                <p:cxnSp>
                  <p:nvCxnSpPr>
                    <p:cNvPr id="1268" name="Connecteur droit 1267">
                      <a:extLst>
                        <a:ext uri="{FF2B5EF4-FFF2-40B4-BE49-F238E27FC236}">
                          <a16:creationId xmlns:a16="http://schemas.microsoft.com/office/drawing/2014/main" id="{06B7FBEB-F1DF-3204-3641-AE0C0AB983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608880" y="7481470"/>
                      <a:ext cx="3474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69" name="Groupe 1268">
                      <a:extLst>
                        <a:ext uri="{FF2B5EF4-FFF2-40B4-BE49-F238E27FC236}">
                          <a16:creationId xmlns:a16="http://schemas.microsoft.com/office/drawing/2014/main" id="{EAFA3159-C8A0-23D6-A573-FD9F5649D1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08012" y="3793797"/>
                      <a:ext cx="3490277" cy="4840795"/>
                      <a:chOff x="3608012" y="3793797"/>
                      <a:chExt cx="3490277" cy="4840795"/>
                    </a:xfrm>
                  </p:grpSpPr>
                  <p:grpSp>
                    <p:nvGrpSpPr>
                      <p:cNvPr id="1270" name="Groupe 1269">
                        <a:extLst>
                          <a:ext uri="{FF2B5EF4-FFF2-40B4-BE49-F238E27FC236}">
                            <a16:creationId xmlns:a16="http://schemas.microsoft.com/office/drawing/2014/main" id="{DBD9D4C7-F4B7-C334-7384-A6AE812A91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08012" y="3793797"/>
                        <a:ext cx="3490277" cy="4840795"/>
                        <a:chOff x="3661352" y="3793797"/>
                        <a:chExt cx="3490277" cy="4840795"/>
                      </a:xfrm>
                    </p:grpSpPr>
                    <p:grpSp>
                      <p:nvGrpSpPr>
                        <p:cNvPr id="1278" name="Groupe 1277">
                          <a:extLst>
                            <a:ext uri="{FF2B5EF4-FFF2-40B4-BE49-F238E27FC236}">
                              <a16:creationId xmlns:a16="http://schemas.microsoft.com/office/drawing/2014/main" id="{938FD1F0-4007-72F6-E7EE-7FFADAA994A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661499" y="3793797"/>
                          <a:ext cx="3490130" cy="4840795"/>
                          <a:chOff x="41551" y="3797938"/>
                          <a:chExt cx="3490130" cy="4840795"/>
                        </a:xfrm>
                      </p:grpSpPr>
                      <p:grpSp>
                        <p:nvGrpSpPr>
                          <p:cNvPr id="1280" name="Groupe 1279">
                            <a:extLst>
                              <a:ext uri="{FF2B5EF4-FFF2-40B4-BE49-F238E27FC236}">
                                <a16:creationId xmlns:a16="http://schemas.microsoft.com/office/drawing/2014/main" id="{F0EA9AC6-E140-2908-7E77-D81FB95F64D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1551" y="3797938"/>
                            <a:ext cx="3490130" cy="4840795"/>
                            <a:chOff x="41551" y="3797938"/>
                            <a:chExt cx="3490130" cy="4840795"/>
                          </a:xfrm>
                        </p:grpSpPr>
                        <p:cxnSp>
                          <p:nvCxnSpPr>
                            <p:cNvPr id="1282" name="Connecteur droit 1281">
                              <a:extLst>
                                <a:ext uri="{FF2B5EF4-FFF2-40B4-BE49-F238E27FC236}">
                                  <a16:creationId xmlns:a16="http://schemas.microsoft.com/office/drawing/2014/main" id="{2B00C45A-A59F-145D-1C0A-8C8AA0FD52F9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3159" y="5183322"/>
                              <a:ext cx="34740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283" name="Groupe 1282">
                              <a:extLst>
                                <a:ext uri="{FF2B5EF4-FFF2-40B4-BE49-F238E27FC236}">
                                  <a16:creationId xmlns:a16="http://schemas.microsoft.com/office/drawing/2014/main" id="{F48E43B4-C715-6C58-1DC7-2D69E4C0515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1551" y="3797938"/>
                              <a:ext cx="3490130" cy="4840795"/>
                              <a:chOff x="193951" y="5390518"/>
                              <a:chExt cx="3490130" cy="4840795"/>
                            </a:xfrm>
                          </p:grpSpPr>
                          <p:sp>
                            <p:nvSpPr>
                              <p:cNvPr id="1284" name="ZoneTexte 1283">
                                <a:extLst>
                                  <a:ext uri="{FF2B5EF4-FFF2-40B4-BE49-F238E27FC236}">
                                    <a16:creationId xmlns:a16="http://schemas.microsoft.com/office/drawing/2014/main" id="{20067C0F-EF95-DD22-A0CD-75558ACF6C32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01252" y="5394563"/>
                                <a:ext cx="419419" cy="2374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105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15</a:t>
                                </a:r>
                                <a:endParaRPr lang="fr-BE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85" name="ZoneTexte 1284">
                                <a:extLst>
                                  <a:ext uri="{FF2B5EF4-FFF2-40B4-BE49-F238E27FC236}">
                                    <a16:creationId xmlns:a16="http://schemas.microsoft.com/office/drawing/2014/main" id="{D137DA2C-CE3E-01D3-40C7-A105FBC18D9A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20799" y="5390518"/>
                                <a:ext cx="431583" cy="2374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105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18</a:t>
                                </a:r>
                                <a:endParaRPr lang="fr-BE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86" name="ZoneTexte 1285">
                                <a:extLst>
                                  <a:ext uri="{FF2B5EF4-FFF2-40B4-BE49-F238E27FC236}">
                                    <a16:creationId xmlns:a16="http://schemas.microsoft.com/office/drawing/2014/main" id="{9D70020B-FDF3-89AA-7139-0E7BD81EC1E3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057144" y="5393116"/>
                                <a:ext cx="433366" cy="2374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105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22</a:t>
                                </a:r>
                                <a:endParaRPr lang="fr-BE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87" name="ZoneTexte 1286">
                                <a:extLst>
                                  <a:ext uri="{FF2B5EF4-FFF2-40B4-BE49-F238E27FC236}">
                                    <a16:creationId xmlns:a16="http://schemas.microsoft.com/office/drawing/2014/main" id="{940E8893-568A-6EE1-6CAB-D0C6BD7C2E21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530736" y="5390518"/>
                                <a:ext cx="399515" cy="2374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105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26</a:t>
                                </a:r>
                                <a:endParaRPr lang="fr-BE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288" name="Connecteur droit 1287">
                                <a:extLst>
                                  <a:ext uri="{FF2B5EF4-FFF2-40B4-BE49-F238E27FC236}">
                                    <a16:creationId xmlns:a16="http://schemas.microsoft.com/office/drawing/2014/main" id="{35BECC97-EADD-9B8C-15D5-FE9394CCB24C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624481" y="5624348"/>
                                <a:ext cx="0" cy="11520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89" name="Connecteur droit 1288">
                                <a:extLst>
                                  <a:ext uri="{FF2B5EF4-FFF2-40B4-BE49-F238E27FC236}">
                                    <a16:creationId xmlns:a16="http://schemas.microsoft.com/office/drawing/2014/main" id="{BADA71E4-6B0E-4040-18BF-27005DDA8E00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1058821" y="5624348"/>
                                <a:ext cx="0" cy="11520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90" name="Connecteur droit 1289">
                                <a:extLst>
                                  <a:ext uri="{FF2B5EF4-FFF2-40B4-BE49-F238E27FC236}">
                                    <a16:creationId xmlns:a16="http://schemas.microsoft.com/office/drawing/2014/main" id="{E4D4A09F-27B4-88E2-658C-A584632A4ECF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1496505" y="5623078"/>
                                <a:ext cx="0" cy="11520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91" name="Connecteur droit 1290">
                                <a:extLst>
                                  <a:ext uri="{FF2B5EF4-FFF2-40B4-BE49-F238E27FC236}">
                                    <a16:creationId xmlns:a16="http://schemas.microsoft.com/office/drawing/2014/main" id="{6FC40DAF-823E-0DB7-2135-94C02B8E9C12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1928218" y="5623840"/>
                                <a:ext cx="0" cy="11520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92" name="Connecteur droit 1291">
                                <a:extLst>
                                  <a:ext uri="{FF2B5EF4-FFF2-40B4-BE49-F238E27FC236}">
                                    <a16:creationId xmlns:a16="http://schemas.microsoft.com/office/drawing/2014/main" id="{EAC1D8C8-B35A-429A-4978-098BFA3E9CBB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2363997" y="5624475"/>
                                <a:ext cx="0" cy="11520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93" name="Connecteur droit 1292">
                                <a:extLst>
                                  <a:ext uri="{FF2B5EF4-FFF2-40B4-BE49-F238E27FC236}">
                                    <a16:creationId xmlns:a16="http://schemas.microsoft.com/office/drawing/2014/main" id="{243070CD-0B09-B95C-3BF7-63F3E5D95FA3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2801706" y="5623713"/>
                                <a:ext cx="0" cy="11520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94" name="Connecteur droit 1293">
                                <a:extLst>
                                  <a:ext uri="{FF2B5EF4-FFF2-40B4-BE49-F238E27FC236}">
                                    <a16:creationId xmlns:a16="http://schemas.microsoft.com/office/drawing/2014/main" id="{77B24B3C-317B-2051-1A3F-0628CD6D9CD6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3239390" y="5619903"/>
                                <a:ext cx="0" cy="11520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95" name="Connecteur droit 1294">
                                <a:extLst>
                                  <a:ext uri="{FF2B5EF4-FFF2-40B4-BE49-F238E27FC236}">
                                    <a16:creationId xmlns:a16="http://schemas.microsoft.com/office/drawing/2014/main" id="{A17486B7-528B-43EF-4F39-7771F986EC28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193951" y="5625618"/>
                                <a:ext cx="0" cy="46044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296" name="ZoneTexte 1295">
                                <a:extLst>
                                  <a:ext uri="{FF2B5EF4-FFF2-40B4-BE49-F238E27FC236}">
                                    <a16:creationId xmlns:a16="http://schemas.microsoft.com/office/drawing/2014/main" id="{3A8D1BC5-2DD3-1509-9520-24D2AF9221E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929630" y="5390576"/>
                                <a:ext cx="435583" cy="2374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105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36</a:t>
                                </a:r>
                                <a:endParaRPr lang="fr-BE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97" name="ZoneTexte 1296">
                                <a:extLst>
                                  <a:ext uri="{FF2B5EF4-FFF2-40B4-BE49-F238E27FC236}">
                                    <a16:creationId xmlns:a16="http://schemas.microsoft.com/office/drawing/2014/main" id="{CE407C11-CC95-3F94-FDFD-87F57B068CA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377932" y="5397161"/>
                                <a:ext cx="433366" cy="2374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105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46</a:t>
                                </a:r>
                                <a:endParaRPr lang="fr-BE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98" name="ZoneTexte 1297">
                                <a:extLst>
                                  <a:ext uri="{FF2B5EF4-FFF2-40B4-BE49-F238E27FC236}">
                                    <a16:creationId xmlns:a16="http://schemas.microsoft.com/office/drawing/2014/main" id="{F0711628-7B14-7E4C-808B-EA057D58D96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851524" y="5394563"/>
                                <a:ext cx="399515" cy="2374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105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60</a:t>
                                </a:r>
                                <a:endParaRPr lang="fr-BE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1299" name="Connecteur droit 1298">
                                <a:extLst>
                                  <a:ext uri="{FF2B5EF4-FFF2-40B4-BE49-F238E27FC236}">
                                    <a16:creationId xmlns:a16="http://schemas.microsoft.com/office/drawing/2014/main" id="{FC2C4FFA-88F9-70A2-A24A-3B2DB1A7E027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3670733" y="5623313"/>
                                <a:ext cx="0" cy="4608000"/>
                              </a:xfrm>
                              <a:prstGeom prst="line">
                                <a:avLst/>
                              </a:prstGeom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1300" name="ZoneTexte 1299">
                                <a:extLst>
                                  <a:ext uri="{FF2B5EF4-FFF2-40B4-BE49-F238E27FC236}">
                                    <a16:creationId xmlns:a16="http://schemas.microsoft.com/office/drawing/2014/main" id="{2E8B3E72-0618-853F-16B7-F32339E5CB8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247076" y="5395833"/>
                                <a:ext cx="437005" cy="23745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fr-FR" sz="1050" dirty="0">
                                    <a:latin typeface="Montserrat" panose="00000500000000000000" pitchFamily="2" charset="0"/>
                                    <a:cs typeface="Arial" panose="020B0604020202020204" pitchFamily="34" charset="0"/>
                                  </a:rPr>
                                  <a:t>90</a:t>
                                </a:r>
                                <a:endParaRPr lang="fr-BE" sz="1050" dirty="0">
                                  <a:latin typeface="Montserrat" panose="00000500000000000000" pitchFamily="2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1281" name="Connecteur droit 1280">
                            <a:extLst>
                              <a:ext uri="{FF2B5EF4-FFF2-40B4-BE49-F238E27FC236}">
                                <a16:creationId xmlns:a16="http://schemas.microsoft.com/office/drawing/2014/main" id="{6CB0693B-5AA5-0E56-088D-B211C40F2A3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41959" y="6334991"/>
                            <a:ext cx="3474000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279" name="Connecteur droit 1278">
                          <a:extLst>
                            <a:ext uri="{FF2B5EF4-FFF2-40B4-BE49-F238E27FC236}">
                              <a16:creationId xmlns:a16="http://schemas.microsoft.com/office/drawing/2014/main" id="{E6D7438F-30B2-60A0-DACC-7B9B2D1EFE3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661352" y="4030992"/>
                          <a:ext cx="348120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271" name="Connecteur droit 1270">
                        <a:extLst>
                          <a:ext uri="{FF2B5EF4-FFF2-40B4-BE49-F238E27FC236}">
                            <a16:creationId xmlns:a16="http://schemas.microsoft.com/office/drawing/2014/main" id="{4B52075E-39C6-FCBE-CC0E-CFB828B2162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44103" y="6331270"/>
                        <a:ext cx="0" cy="23004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2" name="Connecteur droit 1271">
                        <a:extLst>
                          <a:ext uri="{FF2B5EF4-FFF2-40B4-BE49-F238E27FC236}">
                            <a16:creationId xmlns:a16="http://schemas.microsoft.com/office/drawing/2014/main" id="{69F3A294-1268-0BBF-CBDC-69F668739CB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478443" y="6331270"/>
                        <a:ext cx="0" cy="23004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3" name="Connecteur droit 1272">
                        <a:extLst>
                          <a:ext uri="{FF2B5EF4-FFF2-40B4-BE49-F238E27FC236}">
                            <a16:creationId xmlns:a16="http://schemas.microsoft.com/office/drawing/2014/main" id="{43B5010F-A2A0-729A-B6D2-BD864681515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916127" y="6330000"/>
                        <a:ext cx="0" cy="23004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4" name="Connecteur droit 1273">
                        <a:extLst>
                          <a:ext uri="{FF2B5EF4-FFF2-40B4-BE49-F238E27FC236}">
                            <a16:creationId xmlns:a16="http://schemas.microsoft.com/office/drawing/2014/main" id="{6A2373A1-1941-66AD-8DE1-44904EE110D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47840" y="6330762"/>
                        <a:ext cx="0" cy="23004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5" name="Connecteur droit 1274">
                        <a:extLst>
                          <a:ext uri="{FF2B5EF4-FFF2-40B4-BE49-F238E27FC236}">
                            <a16:creationId xmlns:a16="http://schemas.microsoft.com/office/drawing/2014/main" id="{6BD2CDFA-A806-103A-680F-36740E5759D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783619" y="6331397"/>
                        <a:ext cx="0" cy="23004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6" name="Connecteur droit 1275">
                        <a:extLst>
                          <a:ext uri="{FF2B5EF4-FFF2-40B4-BE49-F238E27FC236}">
                            <a16:creationId xmlns:a16="http://schemas.microsoft.com/office/drawing/2014/main" id="{DAA9A1CB-9346-94F1-190B-69DD3D3050E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221328" y="6330635"/>
                        <a:ext cx="0" cy="23004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7" name="Connecteur droit 1276">
                        <a:extLst>
                          <a:ext uri="{FF2B5EF4-FFF2-40B4-BE49-F238E27FC236}">
                            <a16:creationId xmlns:a16="http://schemas.microsoft.com/office/drawing/2014/main" id="{319CCD6E-D2AB-114D-3E26-D716C5938CC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659012" y="6328730"/>
                        <a:ext cx="0" cy="23004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263" name="Groupe 1262">
                  <a:extLst>
                    <a:ext uri="{FF2B5EF4-FFF2-40B4-BE49-F238E27FC236}">
                      <a16:creationId xmlns:a16="http://schemas.microsoft.com/office/drawing/2014/main" id="{B01AC6C5-030B-9691-0314-B7885DDD50BE}"/>
                    </a:ext>
                  </a:extLst>
                </p:cNvPr>
                <p:cNvGrpSpPr/>
                <p:nvPr/>
              </p:nvGrpSpPr>
              <p:grpSpPr>
                <a:xfrm>
                  <a:off x="2657790" y="6334991"/>
                  <a:ext cx="870636" cy="1154221"/>
                  <a:chOff x="3670103" y="5621350"/>
                  <a:chExt cx="870636" cy="1154221"/>
                </a:xfrm>
              </p:grpSpPr>
              <p:pic>
                <p:nvPicPr>
                  <p:cNvPr id="1264" name="Graphique 1263" descr="Fermer">
                    <a:extLst>
                      <a:ext uri="{FF2B5EF4-FFF2-40B4-BE49-F238E27FC236}">
                        <a16:creationId xmlns:a16="http://schemas.microsoft.com/office/drawing/2014/main" id="{60533A10-EADD-A8D9-CD85-63FDF89FBAF2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70103" y="5621350"/>
                    <a:ext cx="432000" cy="1154221"/>
                  </a:xfrm>
                  <a:prstGeom prst="rect">
                    <a:avLst/>
                  </a:prstGeom>
                </p:spPr>
              </p:pic>
              <p:pic>
                <p:nvPicPr>
                  <p:cNvPr id="1265" name="Graphique 1264" descr="Fermer">
                    <a:extLst>
                      <a:ext uri="{FF2B5EF4-FFF2-40B4-BE49-F238E27FC236}">
                        <a16:creationId xmlns:a16="http://schemas.microsoft.com/office/drawing/2014/main" id="{6F8FA930-38D5-E008-AB5B-C23C01F59F4A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5">
                    <a:extLst>
                      <a:ext uri="{96DAC541-7B7A-43D3-8B79-37D633B846F1}">
                        <asvg:svgBlip xmlns:asvg="http://schemas.microsoft.com/office/drawing/2016/SVG/main" r:embed="rId6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08739" y="5621350"/>
                    <a:ext cx="432000" cy="115422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48" name="Groupe 1047">
                <a:extLst>
                  <a:ext uri="{FF2B5EF4-FFF2-40B4-BE49-F238E27FC236}">
                    <a16:creationId xmlns:a16="http://schemas.microsoft.com/office/drawing/2014/main" id="{296D16A9-5387-0A2F-A2E7-DF453F29B4F4}"/>
                  </a:ext>
                </a:extLst>
              </p:cNvPr>
              <p:cNvGrpSpPr/>
              <p:nvPr/>
            </p:nvGrpSpPr>
            <p:grpSpPr>
              <a:xfrm>
                <a:off x="22446620" y="29001919"/>
                <a:ext cx="3319952" cy="2600755"/>
                <a:chOff x="22695639" y="29321668"/>
                <a:chExt cx="2580145" cy="2161549"/>
              </a:xfrm>
            </p:grpSpPr>
            <p:grpSp>
              <p:nvGrpSpPr>
                <p:cNvPr id="1159" name="Groupe 1158">
                  <a:extLst>
                    <a:ext uri="{FF2B5EF4-FFF2-40B4-BE49-F238E27FC236}">
                      <a16:creationId xmlns:a16="http://schemas.microsoft.com/office/drawing/2014/main" id="{88FB0058-3A72-7336-C9E9-5EAE65627FF3}"/>
                    </a:ext>
                  </a:extLst>
                </p:cNvPr>
                <p:cNvGrpSpPr/>
                <p:nvPr/>
              </p:nvGrpSpPr>
              <p:grpSpPr>
                <a:xfrm>
                  <a:off x="22695639" y="29601759"/>
                  <a:ext cx="2580145" cy="1881458"/>
                  <a:chOff x="2427535" y="8688717"/>
                  <a:chExt cx="2580145" cy="1881458"/>
                </a:xfrm>
              </p:grpSpPr>
              <p:grpSp>
                <p:nvGrpSpPr>
                  <p:cNvPr id="1173" name="Groupe 1172">
                    <a:extLst>
                      <a:ext uri="{FF2B5EF4-FFF2-40B4-BE49-F238E27FC236}">
                        <a16:creationId xmlns:a16="http://schemas.microsoft.com/office/drawing/2014/main" id="{71D1C053-E253-E60E-D7E9-4A45129DFA78}"/>
                      </a:ext>
                    </a:extLst>
                  </p:cNvPr>
                  <p:cNvGrpSpPr/>
                  <p:nvPr/>
                </p:nvGrpSpPr>
                <p:grpSpPr>
                  <a:xfrm>
                    <a:off x="2618255" y="10299037"/>
                    <a:ext cx="2377929" cy="271138"/>
                    <a:chOff x="2618255" y="10329517"/>
                    <a:chExt cx="2377929" cy="271138"/>
                  </a:xfrm>
                </p:grpSpPr>
                <p:grpSp>
                  <p:nvGrpSpPr>
                    <p:cNvPr id="1195" name="Groupe 1194">
                      <a:extLst>
                        <a:ext uri="{FF2B5EF4-FFF2-40B4-BE49-F238E27FC236}">
                          <a16:creationId xmlns:a16="http://schemas.microsoft.com/office/drawing/2014/main" id="{F233E169-16E9-68AC-8783-7AD7C74C35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18255" y="10329517"/>
                      <a:ext cx="759552" cy="270919"/>
                      <a:chOff x="2618255" y="10329517"/>
                      <a:chExt cx="759552" cy="270919"/>
                    </a:xfrm>
                  </p:grpSpPr>
                  <p:sp>
                    <p:nvSpPr>
                      <p:cNvPr id="1205" name="ZoneTexte 1204">
                        <a:extLst>
                          <a:ext uri="{FF2B5EF4-FFF2-40B4-BE49-F238E27FC236}">
                            <a16:creationId xmlns:a16="http://schemas.microsoft.com/office/drawing/2014/main" id="{957A9316-8BE6-3E56-121B-97F28856F51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18255" y="10329517"/>
                        <a:ext cx="524729" cy="217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06" name="ZoneTexte 1205">
                        <a:extLst>
                          <a:ext uri="{FF2B5EF4-FFF2-40B4-BE49-F238E27FC236}">
                            <a16:creationId xmlns:a16="http://schemas.microsoft.com/office/drawing/2014/main" id="{8F8617E9-531B-CE66-5C33-CF1F5A34CFD6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99844" y="10383006"/>
                        <a:ext cx="677963" cy="2174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96" name="Groupe 1195">
                      <a:extLst>
                        <a:ext uri="{FF2B5EF4-FFF2-40B4-BE49-F238E27FC236}">
                          <a16:creationId xmlns:a16="http://schemas.microsoft.com/office/drawing/2014/main" id="{8F5D0A9E-02D0-2360-C8B2-A2F39CAF97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55465" y="10329729"/>
                      <a:ext cx="759552" cy="270926"/>
                      <a:chOff x="2587775" y="10325705"/>
                      <a:chExt cx="759552" cy="270926"/>
                    </a:xfrm>
                  </p:grpSpPr>
                  <p:sp>
                    <p:nvSpPr>
                      <p:cNvPr id="1203" name="ZoneTexte 1202">
                        <a:extLst>
                          <a:ext uri="{FF2B5EF4-FFF2-40B4-BE49-F238E27FC236}">
                            <a16:creationId xmlns:a16="http://schemas.microsoft.com/office/drawing/2014/main" id="{2DB3E84C-73A4-FF11-FBC3-9596835CE6F2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587775" y="10325705"/>
                        <a:ext cx="524729" cy="2174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04" name="ZoneTexte 1203">
                        <a:extLst>
                          <a:ext uri="{FF2B5EF4-FFF2-40B4-BE49-F238E27FC236}">
                            <a16:creationId xmlns:a16="http://schemas.microsoft.com/office/drawing/2014/main" id="{D46CE459-B35D-D3AE-F8BD-19D0CB1DFF8B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69364" y="10379200"/>
                        <a:ext cx="677963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97" name="Groupe 1196">
                      <a:extLst>
                        <a:ext uri="{FF2B5EF4-FFF2-40B4-BE49-F238E27FC236}">
                          <a16:creationId xmlns:a16="http://schemas.microsoft.com/office/drawing/2014/main" id="{9AF3B1C8-2FEC-214A-7C4E-AFA7A24232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94501" y="10335584"/>
                      <a:ext cx="763360" cy="263300"/>
                      <a:chOff x="2561104" y="10325715"/>
                      <a:chExt cx="763360" cy="263300"/>
                    </a:xfrm>
                  </p:grpSpPr>
                  <p:sp>
                    <p:nvSpPr>
                      <p:cNvPr id="1201" name="ZoneTexte 1200">
                        <a:extLst>
                          <a:ext uri="{FF2B5EF4-FFF2-40B4-BE49-F238E27FC236}">
                            <a16:creationId xmlns:a16="http://schemas.microsoft.com/office/drawing/2014/main" id="{EEBAD839-05CC-6014-25EB-44D35ACECE61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561104" y="10325715"/>
                        <a:ext cx="524730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02" name="ZoneTexte 1201">
                        <a:extLst>
                          <a:ext uri="{FF2B5EF4-FFF2-40B4-BE49-F238E27FC236}">
                            <a16:creationId xmlns:a16="http://schemas.microsoft.com/office/drawing/2014/main" id="{17B481D4-6BA2-E74E-E17F-D2A8E5D7C06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46502" y="10371585"/>
                        <a:ext cx="677962" cy="2174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98" name="Groupe 1197">
                      <a:extLst>
                        <a:ext uri="{FF2B5EF4-FFF2-40B4-BE49-F238E27FC236}">
                          <a16:creationId xmlns:a16="http://schemas.microsoft.com/office/drawing/2014/main" id="{ADB1E9C9-A776-8BCA-3C7F-FDC2425A62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32824" y="10333220"/>
                      <a:ext cx="763360" cy="267110"/>
                      <a:chOff x="2534434" y="10318096"/>
                      <a:chExt cx="763360" cy="267110"/>
                    </a:xfrm>
                  </p:grpSpPr>
                  <p:sp>
                    <p:nvSpPr>
                      <p:cNvPr id="1199" name="ZoneTexte 1198">
                        <a:extLst>
                          <a:ext uri="{FF2B5EF4-FFF2-40B4-BE49-F238E27FC236}">
                            <a16:creationId xmlns:a16="http://schemas.microsoft.com/office/drawing/2014/main" id="{B1E3AEFD-3184-4B79-4612-9A8AA5B1C167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534434" y="10318096"/>
                        <a:ext cx="524729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00" name="ZoneTexte 1199">
                        <a:extLst>
                          <a:ext uri="{FF2B5EF4-FFF2-40B4-BE49-F238E27FC236}">
                            <a16:creationId xmlns:a16="http://schemas.microsoft.com/office/drawing/2014/main" id="{67A296F6-9C66-B4D0-52A3-75CB99E8DD3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19832" y="10367775"/>
                        <a:ext cx="677962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74" name="Groupe 1173">
                    <a:extLst>
                      <a:ext uri="{FF2B5EF4-FFF2-40B4-BE49-F238E27FC236}">
                        <a16:creationId xmlns:a16="http://schemas.microsoft.com/office/drawing/2014/main" id="{76CC1EF4-1EFD-EBB7-EF94-FADAF96799B6}"/>
                      </a:ext>
                    </a:extLst>
                  </p:cNvPr>
                  <p:cNvGrpSpPr/>
                  <p:nvPr/>
                </p:nvGrpSpPr>
                <p:grpSpPr>
                  <a:xfrm>
                    <a:off x="2427535" y="8688717"/>
                    <a:ext cx="2580145" cy="1603050"/>
                    <a:chOff x="2427535" y="8688717"/>
                    <a:chExt cx="2580145" cy="1603050"/>
                  </a:xfrm>
                </p:grpSpPr>
                <p:pic>
                  <p:nvPicPr>
                    <p:cNvPr id="1175" name="Image 1174">
                      <a:extLst>
                        <a:ext uri="{FF2B5EF4-FFF2-40B4-BE49-F238E27FC236}">
                          <a16:creationId xmlns:a16="http://schemas.microsoft.com/office/drawing/2014/main" id="{1FE89A70-AA90-251C-FC52-188D384CD808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86"/>
                    <a:srcRect l="7258" t="15395" r="29821" b="22524"/>
                    <a:stretch>
                      <a:fillRect/>
                    </a:stretch>
                  </p:blipFill>
                  <p:spPr>
                    <a:xfrm>
                      <a:off x="2782713" y="8806526"/>
                      <a:ext cx="2203200" cy="14688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176" name="Groupe 1175">
                      <a:extLst>
                        <a:ext uri="{FF2B5EF4-FFF2-40B4-BE49-F238E27FC236}">
                          <a16:creationId xmlns:a16="http://schemas.microsoft.com/office/drawing/2014/main" id="{DDC9699F-4F2A-1132-BF72-5DC45BC93A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7535" y="8717445"/>
                      <a:ext cx="410306" cy="1574322"/>
                      <a:chOff x="-43957" y="1932500"/>
                      <a:chExt cx="410306" cy="1574322"/>
                    </a:xfrm>
                  </p:grpSpPr>
                  <p:grpSp>
                    <p:nvGrpSpPr>
                      <p:cNvPr id="1187" name="Groupe 1186">
                        <a:extLst>
                          <a:ext uri="{FF2B5EF4-FFF2-40B4-BE49-F238E27FC236}">
                            <a16:creationId xmlns:a16="http://schemas.microsoft.com/office/drawing/2014/main" id="{CA7A4F76-4D92-47AE-F0A6-2A4E5A492C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43957" y="1932500"/>
                        <a:ext cx="410306" cy="1574322"/>
                        <a:chOff x="346303" y="488094"/>
                        <a:chExt cx="393036" cy="1434860"/>
                      </a:xfrm>
                    </p:grpSpPr>
                    <p:sp>
                      <p:nvSpPr>
                        <p:cNvPr id="1190" name="ZoneTexte 1189">
                          <a:extLst>
                            <a:ext uri="{FF2B5EF4-FFF2-40B4-BE49-F238E27FC236}">
                              <a16:creationId xmlns:a16="http://schemas.microsoft.com/office/drawing/2014/main" id="{B4C1F155-3B31-731D-C92A-F5B8E23A6D0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08395" y="1724785"/>
                          <a:ext cx="206690" cy="1981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1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fr-BE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91" name="ZoneTexte 1190">
                          <a:extLst>
                            <a:ext uri="{FF2B5EF4-FFF2-40B4-BE49-F238E27FC236}">
                              <a16:creationId xmlns:a16="http://schemas.microsoft.com/office/drawing/2014/main" id="{96C73A60-7328-5C3F-B88F-3CBA340C55F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4928" y="1484237"/>
                          <a:ext cx="266358" cy="1981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1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fr-BE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92" name="ZoneTexte 1191">
                          <a:extLst>
                            <a:ext uri="{FF2B5EF4-FFF2-40B4-BE49-F238E27FC236}">
                              <a16:creationId xmlns:a16="http://schemas.microsoft.com/office/drawing/2014/main" id="{7BDC968A-EBBB-60A8-9F9C-6F6D6773AAC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3434" y="1235468"/>
                          <a:ext cx="275905" cy="1981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1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fr-BE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93" name="ZoneTexte 1192">
                          <a:extLst>
                            <a:ext uri="{FF2B5EF4-FFF2-40B4-BE49-F238E27FC236}">
                              <a16:creationId xmlns:a16="http://schemas.microsoft.com/office/drawing/2014/main" id="{3BB927B1-C645-EFE9-8C13-B24E991ABD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90206" y="1086296"/>
                          <a:ext cx="706950" cy="1947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1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% of signal</a:t>
                          </a:r>
                          <a:endParaRPr lang="fr-BE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194" name="ZoneTexte 1193">
                          <a:extLst>
                            <a:ext uri="{FF2B5EF4-FFF2-40B4-BE49-F238E27FC236}">
                              <a16:creationId xmlns:a16="http://schemas.microsoft.com/office/drawing/2014/main" id="{001D9B1B-092B-766D-8BE8-C6F19086A89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02269" y="488094"/>
                          <a:ext cx="314092" cy="1981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10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fr-BE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188" name="ZoneTexte 1187">
                        <a:extLst>
                          <a:ext uri="{FF2B5EF4-FFF2-40B4-BE49-F238E27FC236}">
                            <a16:creationId xmlns:a16="http://schemas.microsoft.com/office/drawing/2014/main" id="{08070CEC-0AFC-B898-D75D-D5FCF473320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448" y="2477284"/>
                        <a:ext cx="283045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60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9" name="ZoneTexte 1188">
                        <a:extLst>
                          <a:ext uri="{FF2B5EF4-FFF2-40B4-BE49-F238E27FC236}">
                            <a16:creationId xmlns:a16="http://schemas.microsoft.com/office/drawing/2014/main" id="{8C4B98F1-C641-3C5C-2452-CCE01DAEC6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880" y="2205380"/>
                        <a:ext cx="285536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80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77" name="Groupe 1176">
                      <a:extLst>
                        <a:ext uri="{FF2B5EF4-FFF2-40B4-BE49-F238E27FC236}">
                          <a16:creationId xmlns:a16="http://schemas.microsoft.com/office/drawing/2014/main" id="{A8C0209B-D0EF-4B21-9812-882BB7B93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90377" y="8814673"/>
                      <a:ext cx="1814184" cy="4018"/>
                      <a:chOff x="2990377" y="8833723"/>
                      <a:chExt cx="1814184" cy="4018"/>
                    </a:xfrm>
                  </p:grpSpPr>
                  <p:cxnSp>
                    <p:nvCxnSpPr>
                      <p:cNvPr id="1183" name="Connecteur droit 1182">
                        <a:extLst>
                          <a:ext uri="{FF2B5EF4-FFF2-40B4-BE49-F238E27FC236}">
                            <a16:creationId xmlns:a16="http://schemas.microsoft.com/office/drawing/2014/main" id="{0F816214-16A2-E5B5-C883-1E4A50DBDD5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90377" y="8837741"/>
                        <a:ext cx="216000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4" name="Connecteur droit 1183">
                        <a:extLst>
                          <a:ext uri="{FF2B5EF4-FFF2-40B4-BE49-F238E27FC236}">
                            <a16:creationId xmlns:a16="http://schemas.microsoft.com/office/drawing/2014/main" id="{1AF57C89-52DF-F758-7E22-6BCFC85FC36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523105" y="8835509"/>
                        <a:ext cx="216000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5" name="Connecteur droit 1184">
                        <a:extLst>
                          <a:ext uri="{FF2B5EF4-FFF2-40B4-BE49-F238E27FC236}">
                            <a16:creationId xmlns:a16="http://schemas.microsoft.com/office/drawing/2014/main" id="{E0712E1A-D605-7486-B545-C803155051A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55833" y="8835509"/>
                        <a:ext cx="216000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6" name="Connecteur droit 1185">
                        <a:extLst>
                          <a:ext uri="{FF2B5EF4-FFF2-40B4-BE49-F238E27FC236}">
                            <a16:creationId xmlns:a16="http://schemas.microsoft.com/office/drawing/2014/main" id="{282DFFAB-DF78-2C1A-0D2F-44A02D5E7E9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588561" y="8833723"/>
                        <a:ext cx="216000" cy="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78" name="Groupe 1177">
                      <a:extLst>
                        <a:ext uri="{FF2B5EF4-FFF2-40B4-BE49-F238E27FC236}">
                          <a16:creationId xmlns:a16="http://schemas.microsoft.com/office/drawing/2014/main" id="{BFB019B3-22BD-4FCA-06C9-35568EFB72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6039" y="8688717"/>
                      <a:ext cx="2131641" cy="191850"/>
                      <a:chOff x="2876039" y="8688717"/>
                      <a:chExt cx="2131641" cy="191850"/>
                    </a:xfrm>
                  </p:grpSpPr>
                  <p:sp>
                    <p:nvSpPr>
                      <p:cNvPr id="1179" name="ZoneTexte 1178">
                        <a:extLst>
                          <a:ext uri="{FF2B5EF4-FFF2-40B4-BE49-F238E27FC236}">
                            <a16:creationId xmlns:a16="http://schemas.microsoft.com/office/drawing/2014/main" id="{911B7666-A20A-357D-4C5C-D20F50377A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76039" y="8688717"/>
                        <a:ext cx="565840" cy="191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9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p=0.9048</a:t>
                        </a:r>
                        <a:endParaRPr lang="fr-BE" sz="9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0" name="ZoneTexte 1179">
                        <a:extLst>
                          <a:ext uri="{FF2B5EF4-FFF2-40B4-BE49-F238E27FC236}">
                            <a16:creationId xmlns:a16="http://schemas.microsoft.com/office/drawing/2014/main" id="{852A2FD9-9C6D-E96A-EF55-490464D31E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10295" y="8688717"/>
                        <a:ext cx="548399" cy="191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9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p=0.7302</a:t>
                        </a:r>
                        <a:endParaRPr lang="fr-BE" sz="9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1" name="ZoneTexte 1180">
                        <a:extLst>
                          <a:ext uri="{FF2B5EF4-FFF2-40B4-BE49-F238E27FC236}">
                            <a16:creationId xmlns:a16="http://schemas.microsoft.com/office/drawing/2014/main" id="{66756D5A-A80D-FA35-A461-02A54AFECD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44145" y="8688717"/>
                        <a:ext cx="529712" cy="191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9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p=0.4127</a:t>
                        </a:r>
                        <a:endParaRPr lang="fr-BE" sz="9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82" name="ZoneTexte 1181">
                        <a:extLst>
                          <a:ext uri="{FF2B5EF4-FFF2-40B4-BE49-F238E27FC236}">
                            <a16:creationId xmlns:a16="http://schemas.microsoft.com/office/drawing/2014/main" id="{5DC195CE-BDE3-5BAF-9EF9-72C6BCB75E9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77968" y="8688717"/>
                        <a:ext cx="529712" cy="1918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9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p=0.4127</a:t>
                        </a:r>
                        <a:endParaRPr lang="fr-BE" sz="9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160" name="Groupe 1159">
                  <a:extLst>
                    <a:ext uri="{FF2B5EF4-FFF2-40B4-BE49-F238E27FC236}">
                      <a16:creationId xmlns:a16="http://schemas.microsoft.com/office/drawing/2014/main" id="{98FFF217-69D3-C54A-393A-27BBE4C0B768}"/>
                    </a:ext>
                  </a:extLst>
                </p:cNvPr>
                <p:cNvGrpSpPr/>
                <p:nvPr/>
              </p:nvGrpSpPr>
              <p:grpSpPr>
                <a:xfrm>
                  <a:off x="23163163" y="29321668"/>
                  <a:ext cx="2013071" cy="361878"/>
                  <a:chOff x="2895059" y="8647894"/>
                  <a:chExt cx="2013071" cy="361878"/>
                </a:xfrm>
              </p:grpSpPr>
              <p:grpSp>
                <p:nvGrpSpPr>
                  <p:cNvPr id="1161" name="Groupe 1160">
                    <a:extLst>
                      <a:ext uri="{FF2B5EF4-FFF2-40B4-BE49-F238E27FC236}">
                        <a16:creationId xmlns:a16="http://schemas.microsoft.com/office/drawing/2014/main" id="{FA2A8529-A146-75C9-6B5C-2DED7C85582F}"/>
                      </a:ext>
                    </a:extLst>
                  </p:cNvPr>
                  <p:cNvGrpSpPr/>
                  <p:nvPr/>
                </p:nvGrpSpPr>
                <p:grpSpPr>
                  <a:xfrm>
                    <a:off x="2895059" y="8647894"/>
                    <a:ext cx="539935" cy="358120"/>
                    <a:chOff x="426143" y="8680914"/>
                    <a:chExt cx="539935" cy="358120"/>
                  </a:xfrm>
                </p:grpSpPr>
                <p:sp>
                  <p:nvSpPr>
                    <p:cNvPr id="1171" name="ZoneTexte 1170">
                      <a:extLst>
                        <a:ext uri="{FF2B5EF4-FFF2-40B4-BE49-F238E27FC236}">
                          <a16:creationId xmlns:a16="http://schemas.microsoft.com/office/drawing/2014/main" id="{F7A4F12C-02F6-6AD2-61BC-7FD1A49F65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6399" y="8680914"/>
                      <a:ext cx="539679" cy="3581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CD4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(Blood)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2" name="Ellipse 1171">
                      <a:extLst>
                        <a:ext uri="{FF2B5EF4-FFF2-40B4-BE49-F238E27FC236}">
                          <a16:creationId xmlns:a16="http://schemas.microsoft.com/office/drawing/2014/main" id="{35E99EFC-1E70-5D43-064E-4C3B99D49E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143" y="8838580"/>
                      <a:ext cx="54000" cy="54000"/>
                    </a:xfrm>
                    <a:prstGeom prst="ellipse">
                      <a:avLst/>
                    </a:prstGeom>
                    <a:solidFill>
                      <a:srgbClr val="0000C0"/>
                    </a:solidFill>
                    <a:ln>
                      <a:solidFill>
                        <a:srgbClr val="000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800" dirty="0">
                        <a:latin typeface="Montserrat" panose="00000500000000000000" pitchFamily="2" charset="0"/>
                      </a:endParaRPr>
                    </a:p>
                  </p:txBody>
                </p:sp>
              </p:grpSp>
              <p:grpSp>
                <p:nvGrpSpPr>
                  <p:cNvPr id="1162" name="Groupe 1161">
                    <a:extLst>
                      <a:ext uri="{FF2B5EF4-FFF2-40B4-BE49-F238E27FC236}">
                        <a16:creationId xmlns:a16="http://schemas.microsoft.com/office/drawing/2014/main" id="{28976CFF-7817-563F-5C4A-536DFF8EED44}"/>
                      </a:ext>
                    </a:extLst>
                  </p:cNvPr>
                  <p:cNvGrpSpPr/>
                  <p:nvPr/>
                </p:nvGrpSpPr>
                <p:grpSpPr>
                  <a:xfrm>
                    <a:off x="3411731" y="8647894"/>
                    <a:ext cx="539935" cy="358121"/>
                    <a:chOff x="433763" y="8680914"/>
                    <a:chExt cx="539935" cy="358121"/>
                  </a:xfrm>
                </p:grpSpPr>
                <p:sp>
                  <p:nvSpPr>
                    <p:cNvPr id="1169" name="ZoneTexte 1168">
                      <a:extLst>
                        <a:ext uri="{FF2B5EF4-FFF2-40B4-BE49-F238E27FC236}">
                          <a16:creationId xmlns:a16="http://schemas.microsoft.com/office/drawing/2014/main" id="{CD351B30-45B7-A176-E314-DA3CBD39DD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019" y="8680914"/>
                      <a:ext cx="539679" cy="3581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CD8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(Blood)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0" name="Ellipse 1169">
                      <a:extLst>
                        <a:ext uri="{FF2B5EF4-FFF2-40B4-BE49-F238E27FC236}">
                          <a16:creationId xmlns:a16="http://schemas.microsoft.com/office/drawing/2014/main" id="{9F27A192-54BF-7788-10E3-A54EC02AE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763" y="8838580"/>
                      <a:ext cx="54000" cy="5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800">
                        <a:latin typeface="Montserrat" panose="00000500000000000000" pitchFamily="2" charset="0"/>
                      </a:endParaRPr>
                    </a:p>
                  </p:txBody>
                </p:sp>
              </p:grpSp>
              <p:grpSp>
                <p:nvGrpSpPr>
                  <p:cNvPr id="1163" name="Groupe 1162">
                    <a:extLst>
                      <a:ext uri="{FF2B5EF4-FFF2-40B4-BE49-F238E27FC236}">
                        <a16:creationId xmlns:a16="http://schemas.microsoft.com/office/drawing/2014/main" id="{F140DC65-B1F6-CF29-226E-88AA9101A85F}"/>
                      </a:ext>
                    </a:extLst>
                  </p:cNvPr>
                  <p:cNvGrpSpPr/>
                  <p:nvPr/>
                </p:nvGrpSpPr>
                <p:grpSpPr>
                  <a:xfrm>
                    <a:off x="3980316" y="8651391"/>
                    <a:ext cx="427335" cy="358121"/>
                    <a:chOff x="509963" y="8680914"/>
                    <a:chExt cx="427335" cy="358121"/>
                  </a:xfrm>
                </p:grpSpPr>
                <p:sp>
                  <p:nvSpPr>
                    <p:cNvPr id="1167" name="ZoneTexte 1166">
                      <a:extLst>
                        <a:ext uri="{FF2B5EF4-FFF2-40B4-BE49-F238E27FC236}">
                          <a16:creationId xmlns:a16="http://schemas.microsoft.com/office/drawing/2014/main" id="{EFEB7D03-10BF-E9BD-6072-AAF22E930A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4656" y="8680914"/>
                      <a:ext cx="402642" cy="3581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CD4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(BM)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8" name="Ellipse 1167">
                      <a:extLst>
                        <a:ext uri="{FF2B5EF4-FFF2-40B4-BE49-F238E27FC236}">
                          <a16:creationId xmlns:a16="http://schemas.microsoft.com/office/drawing/2014/main" id="{9779F1E8-D24D-5DFA-0DEC-7E84C70CEE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963" y="8838580"/>
                      <a:ext cx="54000" cy="54000"/>
                    </a:xfrm>
                    <a:prstGeom prst="ellipse">
                      <a:avLst/>
                    </a:prstGeom>
                    <a:solidFill>
                      <a:srgbClr val="077E97"/>
                    </a:solidFill>
                    <a:ln>
                      <a:solidFill>
                        <a:srgbClr val="077E9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800">
                        <a:latin typeface="Montserrat" panose="00000500000000000000" pitchFamily="2" charset="0"/>
                      </a:endParaRPr>
                    </a:p>
                  </p:txBody>
                </p:sp>
              </p:grpSp>
              <p:grpSp>
                <p:nvGrpSpPr>
                  <p:cNvPr id="1164" name="Groupe 1163">
                    <a:extLst>
                      <a:ext uri="{FF2B5EF4-FFF2-40B4-BE49-F238E27FC236}">
                        <a16:creationId xmlns:a16="http://schemas.microsoft.com/office/drawing/2014/main" id="{CB692D76-749D-6E6E-27A3-FC09847E91E3}"/>
                      </a:ext>
                    </a:extLst>
                  </p:cNvPr>
                  <p:cNvGrpSpPr/>
                  <p:nvPr/>
                </p:nvGrpSpPr>
                <p:grpSpPr>
                  <a:xfrm>
                    <a:off x="4463381" y="8651651"/>
                    <a:ext cx="444749" cy="358121"/>
                    <a:chOff x="483976" y="8681174"/>
                    <a:chExt cx="444749" cy="358121"/>
                  </a:xfrm>
                </p:grpSpPr>
                <p:sp>
                  <p:nvSpPr>
                    <p:cNvPr id="1165" name="ZoneTexte 1164">
                      <a:extLst>
                        <a:ext uri="{FF2B5EF4-FFF2-40B4-BE49-F238E27FC236}">
                          <a16:creationId xmlns:a16="http://schemas.microsoft.com/office/drawing/2014/main" id="{8BB95B61-62B2-587C-D317-0B4A65119F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6083" y="8681174"/>
                      <a:ext cx="402642" cy="3581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CD8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(BM)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6" name="Ellipse 1165">
                      <a:extLst>
                        <a:ext uri="{FF2B5EF4-FFF2-40B4-BE49-F238E27FC236}">
                          <a16:creationId xmlns:a16="http://schemas.microsoft.com/office/drawing/2014/main" id="{B5F6E601-2E00-41A3-D053-D1CE2430C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976" y="8838840"/>
                      <a:ext cx="54000" cy="54000"/>
                    </a:xfrm>
                    <a:prstGeom prst="ellipse">
                      <a:avLst/>
                    </a:prstGeom>
                    <a:solidFill>
                      <a:srgbClr val="F96495"/>
                    </a:solidFill>
                    <a:ln>
                      <a:solidFill>
                        <a:srgbClr val="F96495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800">
                        <a:latin typeface="Montserrat" panose="00000500000000000000" pitchFamily="2" charset="0"/>
                      </a:endParaRPr>
                    </a:p>
                  </p:txBody>
                </p:sp>
              </p:grpSp>
            </p:grpSp>
          </p:grpSp>
          <p:grpSp>
            <p:nvGrpSpPr>
              <p:cNvPr id="1049" name="Groupe 1048">
                <a:extLst>
                  <a:ext uri="{FF2B5EF4-FFF2-40B4-BE49-F238E27FC236}">
                    <a16:creationId xmlns:a16="http://schemas.microsoft.com/office/drawing/2014/main" id="{F3C0F16E-C6CE-5BF4-3105-7B15919201BD}"/>
                  </a:ext>
                </a:extLst>
              </p:cNvPr>
              <p:cNvGrpSpPr/>
              <p:nvPr/>
            </p:nvGrpSpPr>
            <p:grpSpPr>
              <a:xfrm>
                <a:off x="25895343" y="28885182"/>
                <a:ext cx="3324297" cy="2765784"/>
                <a:chOff x="25163361" y="29186693"/>
                <a:chExt cx="2583518" cy="2298709"/>
              </a:xfrm>
            </p:grpSpPr>
            <p:grpSp>
              <p:nvGrpSpPr>
                <p:cNvPr id="1112" name="Groupe 1111">
                  <a:extLst>
                    <a:ext uri="{FF2B5EF4-FFF2-40B4-BE49-F238E27FC236}">
                      <a16:creationId xmlns:a16="http://schemas.microsoft.com/office/drawing/2014/main" id="{716A65B6-601E-3490-E0AB-BC3CB00BF918}"/>
                    </a:ext>
                  </a:extLst>
                </p:cNvPr>
                <p:cNvGrpSpPr/>
                <p:nvPr/>
              </p:nvGrpSpPr>
              <p:grpSpPr>
                <a:xfrm>
                  <a:off x="25163361" y="29601759"/>
                  <a:ext cx="2583518" cy="1883643"/>
                  <a:chOff x="4895257" y="8688717"/>
                  <a:chExt cx="2583518" cy="1883643"/>
                </a:xfrm>
              </p:grpSpPr>
              <p:pic>
                <p:nvPicPr>
                  <p:cNvPr id="1126" name="Image 1125">
                    <a:extLst>
                      <a:ext uri="{FF2B5EF4-FFF2-40B4-BE49-F238E27FC236}">
                        <a16:creationId xmlns:a16="http://schemas.microsoft.com/office/drawing/2014/main" id="{FA3B574A-B70C-F393-D6C5-9AF1255A8CC0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87"/>
                  <a:srcRect l="10939" t="13501" r="35737" b="22384"/>
                  <a:stretch>
                    <a:fillRect/>
                  </a:stretch>
                </p:blipFill>
                <p:spPr>
                  <a:xfrm>
                    <a:off x="5253482" y="8765006"/>
                    <a:ext cx="2221200" cy="1519200"/>
                  </a:xfrm>
                  <a:prstGeom prst="rect">
                    <a:avLst/>
                  </a:prstGeom>
                </p:spPr>
              </p:pic>
              <p:grpSp>
                <p:nvGrpSpPr>
                  <p:cNvPr id="1127" name="Groupe 1126">
                    <a:extLst>
                      <a:ext uri="{FF2B5EF4-FFF2-40B4-BE49-F238E27FC236}">
                        <a16:creationId xmlns:a16="http://schemas.microsoft.com/office/drawing/2014/main" id="{C6BF1685-28BB-552B-CF9F-CC3741EA87E4}"/>
                      </a:ext>
                    </a:extLst>
                  </p:cNvPr>
                  <p:cNvGrpSpPr/>
                  <p:nvPr/>
                </p:nvGrpSpPr>
                <p:grpSpPr>
                  <a:xfrm>
                    <a:off x="4895257" y="8719630"/>
                    <a:ext cx="410303" cy="1574322"/>
                    <a:chOff x="-43954" y="1932500"/>
                    <a:chExt cx="410303" cy="1574322"/>
                  </a:xfrm>
                </p:grpSpPr>
                <p:grpSp>
                  <p:nvGrpSpPr>
                    <p:cNvPr id="1151" name="Groupe 1150">
                      <a:extLst>
                        <a:ext uri="{FF2B5EF4-FFF2-40B4-BE49-F238E27FC236}">
                          <a16:creationId xmlns:a16="http://schemas.microsoft.com/office/drawing/2014/main" id="{FDD96991-A39C-9755-5DEB-88BE6D3A05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3954" y="1932500"/>
                      <a:ext cx="410303" cy="1574322"/>
                      <a:chOff x="346306" y="488094"/>
                      <a:chExt cx="393033" cy="1434860"/>
                    </a:xfrm>
                  </p:grpSpPr>
                  <p:sp>
                    <p:nvSpPr>
                      <p:cNvPr id="1154" name="ZoneTexte 1153">
                        <a:extLst>
                          <a:ext uri="{FF2B5EF4-FFF2-40B4-BE49-F238E27FC236}">
                            <a16:creationId xmlns:a16="http://schemas.microsoft.com/office/drawing/2014/main" id="{58CBED73-B4AC-7ECA-8901-1188FF421D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8395" y="1724785"/>
                        <a:ext cx="206690" cy="1981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5" name="ZoneTexte 1154">
                        <a:extLst>
                          <a:ext uri="{FF2B5EF4-FFF2-40B4-BE49-F238E27FC236}">
                            <a16:creationId xmlns:a16="http://schemas.microsoft.com/office/drawing/2014/main" id="{42409A28-E9F9-703A-CDB4-E02F82CE3A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4928" y="1484237"/>
                        <a:ext cx="266358" cy="1981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20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6" name="ZoneTexte 1155">
                        <a:extLst>
                          <a:ext uri="{FF2B5EF4-FFF2-40B4-BE49-F238E27FC236}">
                            <a16:creationId xmlns:a16="http://schemas.microsoft.com/office/drawing/2014/main" id="{B89A01AC-429F-8850-4D9F-EF68DA2077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3434" y="1235468"/>
                        <a:ext cx="275905" cy="1981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40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7" name="ZoneTexte 1156">
                        <a:extLst>
                          <a:ext uri="{FF2B5EF4-FFF2-40B4-BE49-F238E27FC236}">
                            <a16:creationId xmlns:a16="http://schemas.microsoft.com/office/drawing/2014/main" id="{68EC23C9-D038-4CEF-8EA9-508AA9536033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90209" y="1086300"/>
                        <a:ext cx="706951" cy="19475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% of signal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8" name="ZoneTexte 1157">
                        <a:extLst>
                          <a:ext uri="{FF2B5EF4-FFF2-40B4-BE49-F238E27FC236}">
                            <a16:creationId xmlns:a16="http://schemas.microsoft.com/office/drawing/2014/main" id="{310E9941-7285-FDD4-4A63-4C6FD78BB98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2269" y="488094"/>
                        <a:ext cx="314092" cy="1981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100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152" name="ZoneTexte 1151">
                      <a:extLst>
                        <a:ext uri="{FF2B5EF4-FFF2-40B4-BE49-F238E27FC236}">
                          <a16:creationId xmlns:a16="http://schemas.microsoft.com/office/drawing/2014/main" id="{0FA61A8A-8F72-03DB-FF8E-46EA7C218D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448" y="2477284"/>
                      <a:ext cx="283045" cy="2174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60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3" name="ZoneTexte 1152">
                      <a:extLst>
                        <a:ext uri="{FF2B5EF4-FFF2-40B4-BE49-F238E27FC236}">
                          <a16:creationId xmlns:a16="http://schemas.microsoft.com/office/drawing/2014/main" id="{8FC6F8A8-ADEF-3E20-67B8-D496F16AA8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880" y="2205380"/>
                      <a:ext cx="285536" cy="2174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80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128" name="Groupe 1127">
                    <a:extLst>
                      <a:ext uri="{FF2B5EF4-FFF2-40B4-BE49-F238E27FC236}">
                        <a16:creationId xmlns:a16="http://schemas.microsoft.com/office/drawing/2014/main" id="{479A996C-03B0-7B3C-4329-1F441914144B}"/>
                      </a:ext>
                    </a:extLst>
                  </p:cNvPr>
                  <p:cNvGrpSpPr/>
                  <p:nvPr/>
                </p:nvGrpSpPr>
                <p:grpSpPr>
                  <a:xfrm>
                    <a:off x="5085978" y="10301231"/>
                    <a:ext cx="2377929" cy="271129"/>
                    <a:chOff x="2618259" y="10329526"/>
                    <a:chExt cx="2377929" cy="271129"/>
                  </a:xfrm>
                </p:grpSpPr>
                <p:grpSp>
                  <p:nvGrpSpPr>
                    <p:cNvPr id="1139" name="Groupe 1138">
                      <a:extLst>
                        <a:ext uri="{FF2B5EF4-FFF2-40B4-BE49-F238E27FC236}">
                          <a16:creationId xmlns:a16="http://schemas.microsoft.com/office/drawing/2014/main" id="{E315781D-76D4-4EDD-DCBD-664D4EF89B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18259" y="10329526"/>
                      <a:ext cx="759551" cy="270920"/>
                      <a:chOff x="2618259" y="10329526"/>
                      <a:chExt cx="759551" cy="270920"/>
                    </a:xfrm>
                  </p:grpSpPr>
                  <p:sp>
                    <p:nvSpPr>
                      <p:cNvPr id="1149" name="ZoneTexte 1148">
                        <a:extLst>
                          <a:ext uri="{FF2B5EF4-FFF2-40B4-BE49-F238E27FC236}">
                            <a16:creationId xmlns:a16="http://schemas.microsoft.com/office/drawing/2014/main" id="{5FE960DB-F70B-2B6F-2F2D-B352E696C93A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18259" y="10329526"/>
                        <a:ext cx="524728" cy="2174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0" name="ZoneTexte 1149">
                        <a:extLst>
                          <a:ext uri="{FF2B5EF4-FFF2-40B4-BE49-F238E27FC236}">
                            <a16:creationId xmlns:a16="http://schemas.microsoft.com/office/drawing/2014/main" id="{DEE80B6E-6F43-084B-65F6-37F4159E3A1B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99848" y="10383015"/>
                        <a:ext cx="677962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0" name="Groupe 1139">
                      <a:extLst>
                        <a:ext uri="{FF2B5EF4-FFF2-40B4-BE49-F238E27FC236}">
                          <a16:creationId xmlns:a16="http://schemas.microsoft.com/office/drawing/2014/main" id="{F66BA664-3C0D-71DA-B3FD-DA84C1AE16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55469" y="10329738"/>
                      <a:ext cx="759551" cy="270917"/>
                      <a:chOff x="2587779" y="10325714"/>
                      <a:chExt cx="759551" cy="270917"/>
                    </a:xfrm>
                  </p:grpSpPr>
                  <p:sp>
                    <p:nvSpPr>
                      <p:cNvPr id="1147" name="ZoneTexte 1146">
                        <a:extLst>
                          <a:ext uri="{FF2B5EF4-FFF2-40B4-BE49-F238E27FC236}">
                            <a16:creationId xmlns:a16="http://schemas.microsoft.com/office/drawing/2014/main" id="{E6659792-038A-DCAD-4E30-B4B9605B2B7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587779" y="10325714"/>
                        <a:ext cx="524728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8" name="ZoneTexte 1147">
                        <a:extLst>
                          <a:ext uri="{FF2B5EF4-FFF2-40B4-BE49-F238E27FC236}">
                            <a16:creationId xmlns:a16="http://schemas.microsoft.com/office/drawing/2014/main" id="{C5C52F7E-C1DE-2F81-8627-67CD887CF17A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69368" y="10379201"/>
                        <a:ext cx="677962" cy="2174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1" name="Groupe 1140">
                      <a:extLst>
                        <a:ext uri="{FF2B5EF4-FFF2-40B4-BE49-F238E27FC236}">
                          <a16:creationId xmlns:a16="http://schemas.microsoft.com/office/drawing/2014/main" id="{0E146E82-89D6-17F1-6971-5ADA5D6C7D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94506" y="10335587"/>
                      <a:ext cx="763358" cy="263298"/>
                      <a:chOff x="2561109" y="10325718"/>
                      <a:chExt cx="763358" cy="263298"/>
                    </a:xfrm>
                  </p:grpSpPr>
                  <p:sp>
                    <p:nvSpPr>
                      <p:cNvPr id="1145" name="ZoneTexte 1144">
                        <a:extLst>
                          <a:ext uri="{FF2B5EF4-FFF2-40B4-BE49-F238E27FC236}">
                            <a16:creationId xmlns:a16="http://schemas.microsoft.com/office/drawing/2014/main" id="{07A036F3-FE26-B12D-A95A-83C1DE9915E8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561109" y="10325718"/>
                        <a:ext cx="524729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6" name="ZoneTexte 1145">
                        <a:extLst>
                          <a:ext uri="{FF2B5EF4-FFF2-40B4-BE49-F238E27FC236}">
                            <a16:creationId xmlns:a16="http://schemas.microsoft.com/office/drawing/2014/main" id="{3E43F6DC-7A23-DE1E-0D58-017760CCB204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46505" y="10371587"/>
                        <a:ext cx="677962" cy="2174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2" name="Groupe 1141">
                      <a:extLst>
                        <a:ext uri="{FF2B5EF4-FFF2-40B4-BE49-F238E27FC236}">
                          <a16:creationId xmlns:a16="http://schemas.microsoft.com/office/drawing/2014/main" id="{12F31F39-D856-6FA5-DBCD-C4CDE35E88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32829" y="10333222"/>
                      <a:ext cx="763359" cy="267109"/>
                      <a:chOff x="2534439" y="10318098"/>
                      <a:chExt cx="763359" cy="267109"/>
                    </a:xfrm>
                  </p:grpSpPr>
                  <p:sp>
                    <p:nvSpPr>
                      <p:cNvPr id="1143" name="ZoneTexte 1142">
                        <a:extLst>
                          <a:ext uri="{FF2B5EF4-FFF2-40B4-BE49-F238E27FC236}">
                            <a16:creationId xmlns:a16="http://schemas.microsoft.com/office/drawing/2014/main" id="{A589A34E-6694-0315-3707-E02D6E253B20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534439" y="10318098"/>
                        <a:ext cx="524729" cy="21743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4" name="ZoneTexte 1143">
                        <a:extLst>
                          <a:ext uri="{FF2B5EF4-FFF2-40B4-BE49-F238E27FC236}">
                            <a16:creationId xmlns:a16="http://schemas.microsoft.com/office/drawing/2014/main" id="{8048C8C9-6801-631C-AFFB-AFC7EEA0DF42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9105488">
                        <a:off x="2619836" y="10367776"/>
                        <a:ext cx="677962" cy="2174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10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10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29" name="Groupe 1128">
                    <a:extLst>
                      <a:ext uri="{FF2B5EF4-FFF2-40B4-BE49-F238E27FC236}">
                        <a16:creationId xmlns:a16="http://schemas.microsoft.com/office/drawing/2014/main" id="{5F708A70-D834-B187-EB00-15F79F6FE80C}"/>
                      </a:ext>
                    </a:extLst>
                  </p:cNvPr>
                  <p:cNvGrpSpPr/>
                  <p:nvPr/>
                </p:nvGrpSpPr>
                <p:grpSpPr>
                  <a:xfrm>
                    <a:off x="5456990" y="8814673"/>
                    <a:ext cx="1814184" cy="4018"/>
                    <a:chOff x="2990377" y="8833723"/>
                    <a:chExt cx="1814184" cy="4018"/>
                  </a:xfrm>
                </p:grpSpPr>
                <p:cxnSp>
                  <p:nvCxnSpPr>
                    <p:cNvPr id="1135" name="Connecteur droit 1134">
                      <a:extLst>
                        <a:ext uri="{FF2B5EF4-FFF2-40B4-BE49-F238E27FC236}">
                          <a16:creationId xmlns:a16="http://schemas.microsoft.com/office/drawing/2014/main" id="{7A1CC84C-903A-2496-C36D-7FA1155626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90377" y="8837741"/>
                      <a:ext cx="216000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6" name="Connecteur droit 1135">
                      <a:extLst>
                        <a:ext uri="{FF2B5EF4-FFF2-40B4-BE49-F238E27FC236}">
                          <a16:creationId xmlns:a16="http://schemas.microsoft.com/office/drawing/2014/main" id="{ECEA1876-DB59-6559-E08C-BDBB023C05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523105" y="8835509"/>
                      <a:ext cx="216000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7" name="Connecteur droit 1136">
                      <a:extLst>
                        <a:ext uri="{FF2B5EF4-FFF2-40B4-BE49-F238E27FC236}">
                          <a16:creationId xmlns:a16="http://schemas.microsoft.com/office/drawing/2014/main" id="{0B312792-F948-2CE9-E338-2CF23A3E55C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055833" y="8835509"/>
                      <a:ext cx="216000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8" name="Connecteur droit 1137">
                      <a:extLst>
                        <a:ext uri="{FF2B5EF4-FFF2-40B4-BE49-F238E27FC236}">
                          <a16:creationId xmlns:a16="http://schemas.microsoft.com/office/drawing/2014/main" id="{4995017A-E0B6-E21F-B4EA-BA6419DF4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88561" y="8833723"/>
                      <a:ext cx="216000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30" name="Groupe 1129">
                    <a:extLst>
                      <a:ext uri="{FF2B5EF4-FFF2-40B4-BE49-F238E27FC236}">
                        <a16:creationId xmlns:a16="http://schemas.microsoft.com/office/drawing/2014/main" id="{ADF7D592-472E-A83B-5EB0-0E8A33DF5A9A}"/>
                      </a:ext>
                    </a:extLst>
                  </p:cNvPr>
                  <p:cNvGrpSpPr/>
                  <p:nvPr/>
                </p:nvGrpSpPr>
                <p:grpSpPr>
                  <a:xfrm>
                    <a:off x="5330939" y="8688717"/>
                    <a:ext cx="2147836" cy="191850"/>
                    <a:chOff x="2876039" y="8688717"/>
                    <a:chExt cx="2147836" cy="191850"/>
                  </a:xfrm>
                </p:grpSpPr>
                <p:sp>
                  <p:nvSpPr>
                    <p:cNvPr id="1131" name="ZoneTexte 1130">
                      <a:extLst>
                        <a:ext uri="{FF2B5EF4-FFF2-40B4-BE49-F238E27FC236}">
                          <a16:creationId xmlns:a16="http://schemas.microsoft.com/office/drawing/2014/main" id="{984E5016-07DF-EB40-A95C-C00774A67E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6039" y="8688717"/>
                      <a:ext cx="545907" cy="191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p=0.2857</a:t>
                      </a:r>
                      <a:endParaRPr lang="fr-BE" sz="9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2" name="ZoneTexte 1131">
                      <a:extLst>
                        <a:ext uri="{FF2B5EF4-FFF2-40B4-BE49-F238E27FC236}">
                          <a16:creationId xmlns:a16="http://schemas.microsoft.com/office/drawing/2014/main" id="{75EB79B5-CBEC-696B-A1FE-7F16BBE755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10295" y="8688717"/>
                      <a:ext cx="532204" cy="191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p=0.1905</a:t>
                      </a:r>
                      <a:endParaRPr lang="fr-BE" sz="9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3" name="ZoneTexte 1132">
                      <a:extLst>
                        <a:ext uri="{FF2B5EF4-FFF2-40B4-BE49-F238E27FC236}">
                          <a16:creationId xmlns:a16="http://schemas.microsoft.com/office/drawing/2014/main" id="{6B8F31C9-60F2-AD9D-0B57-CDCC1BA190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44145" y="8688717"/>
                      <a:ext cx="532204" cy="191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p=0.1905</a:t>
                      </a:r>
                      <a:endParaRPr lang="fr-BE" sz="9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34" name="ZoneTexte 1133">
                      <a:extLst>
                        <a:ext uri="{FF2B5EF4-FFF2-40B4-BE49-F238E27FC236}">
                          <a16:creationId xmlns:a16="http://schemas.microsoft.com/office/drawing/2014/main" id="{85D0F5A6-1557-DE82-FF40-AEF4DD680E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77968" y="8688717"/>
                      <a:ext cx="545907" cy="1918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p=0.2857</a:t>
                      </a:r>
                      <a:endParaRPr lang="fr-BE" sz="9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13" name="Groupe 1112">
                  <a:extLst>
                    <a:ext uri="{FF2B5EF4-FFF2-40B4-BE49-F238E27FC236}">
                      <a16:creationId xmlns:a16="http://schemas.microsoft.com/office/drawing/2014/main" id="{F3EF93E0-1F76-9D87-DD26-FFFE15A87B92}"/>
                    </a:ext>
                  </a:extLst>
                </p:cNvPr>
                <p:cNvGrpSpPr/>
                <p:nvPr/>
              </p:nvGrpSpPr>
              <p:grpSpPr>
                <a:xfrm>
                  <a:off x="25580082" y="29186693"/>
                  <a:ext cx="2104515" cy="507388"/>
                  <a:chOff x="5311978" y="8584039"/>
                  <a:chExt cx="2104515" cy="507388"/>
                </a:xfrm>
              </p:grpSpPr>
              <p:grpSp>
                <p:nvGrpSpPr>
                  <p:cNvPr id="1114" name="Groupe 1113">
                    <a:extLst>
                      <a:ext uri="{FF2B5EF4-FFF2-40B4-BE49-F238E27FC236}">
                        <a16:creationId xmlns:a16="http://schemas.microsoft.com/office/drawing/2014/main" id="{1109C443-F0A2-1B09-3A7D-F287B817EEFE}"/>
                      </a:ext>
                    </a:extLst>
                  </p:cNvPr>
                  <p:cNvGrpSpPr/>
                  <p:nvPr/>
                </p:nvGrpSpPr>
                <p:grpSpPr>
                  <a:xfrm>
                    <a:off x="5311978" y="8584039"/>
                    <a:ext cx="637459" cy="498812"/>
                    <a:chOff x="375343" y="8614874"/>
                    <a:chExt cx="637459" cy="498812"/>
                  </a:xfrm>
                </p:grpSpPr>
                <p:sp>
                  <p:nvSpPr>
                    <p:cNvPr id="1124" name="ZoneTexte 1123">
                      <a:extLst>
                        <a:ext uri="{FF2B5EF4-FFF2-40B4-BE49-F238E27FC236}">
                          <a16:creationId xmlns:a16="http://schemas.microsoft.com/office/drawing/2014/main" id="{8847AF5A-4EC7-06AE-4320-DA0D64A080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88" y="8614874"/>
                      <a:ext cx="633114" cy="4988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CD27</a:t>
                      </a:r>
                      <a:r>
                        <a:rPr lang="fr-FR" sz="1100" baseline="300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CD45RA</a:t>
                      </a:r>
                      <a:r>
                        <a:rPr lang="fr-FR" sz="1100" baseline="300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(Blood)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5" name="Ellipse 1124">
                      <a:extLst>
                        <a:ext uri="{FF2B5EF4-FFF2-40B4-BE49-F238E27FC236}">
                          <a16:creationId xmlns:a16="http://schemas.microsoft.com/office/drawing/2014/main" id="{09976BB3-0593-92C3-DCB9-77FC22FB69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5343" y="8838580"/>
                      <a:ext cx="54000" cy="54000"/>
                    </a:xfrm>
                    <a:prstGeom prst="ellipse">
                      <a:avLst/>
                    </a:prstGeom>
                    <a:solidFill>
                      <a:srgbClr val="0000C0"/>
                    </a:solidFill>
                    <a:ln>
                      <a:solidFill>
                        <a:srgbClr val="000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800" dirty="0">
                        <a:latin typeface="Montserrat" panose="00000500000000000000" pitchFamily="2" charset="0"/>
                      </a:endParaRPr>
                    </a:p>
                  </p:txBody>
                </p:sp>
              </p:grpSp>
              <p:grpSp>
                <p:nvGrpSpPr>
                  <p:cNvPr id="1115" name="Groupe 1114">
                    <a:extLst>
                      <a:ext uri="{FF2B5EF4-FFF2-40B4-BE49-F238E27FC236}">
                        <a16:creationId xmlns:a16="http://schemas.microsoft.com/office/drawing/2014/main" id="{26E7FAB1-CAFA-E9F5-478F-FC525F1CFAAD}"/>
                      </a:ext>
                    </a:extLst>
                  </p:cNvPr>
                  <p:cNvGrpSpPr/>
                  <p:nvPr/>
                </p:nvGrpSpPr>
                <p:grpSpPr>
                  <a:xfrm>
                    <a:off x="5889871" y="8650079"/>
                    <a:ext cx="539679" cy="358121"/>
                    <a:chOff x="444184" y="8680914"/>
                    <a:chExt cx="539679" cy="358121"/>
                  </a:xfrm>
                </p:grpSpPr>
                <p:sp>
                  <p:nvSpPr>
                    <p:cNvPr id="1122" name="ZoneTexte 1121">
                      <a:extLst>
                        <a:ext uri="{FF2B5EF4-FFF2-40B4-BE49-F238E27FC236}">
                          <a16:creationId xmlns:a16="http://schemas.microsoft.com/office/drawing/2014/main" id="{6528C7F0-D206-8FE2-46E7-D2C9BF55E4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4184" y="8680914"/>
                      <a:ext cx="539679" cy="3581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TCM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(Blood)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3" name="Ellipse 1122">
                      <a:extLst>
                        <a:ext uri="{FF2B5EF4-FFF2-40B4-BE49-F238E27FC236}">
                          <a16:creationId xmlns:a16="http://schemas.microsoft.com/office/drawing/2014/main" id="{E5B617E6-2D81-83E2-CD3C-7F6918698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003" y="8838580"/>
                      <a:ext cx="54000" cy="54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800">
                        <a:latin typeface="Montserrat" panose="00000500000000000000" pitchFamily="2" charset="0"/>
                      </a:endParaRPr>
                    </a:p>
                  </p:txBody>
                </p:sp>
              </p:grpSp>
              <p:grpSp>
                <p:nvGrpSpPr>
                  <p:cNvPr id="1116" name="Groupe 1115">
                    <a:extLst>
                      <a:ext uri="{FF2B5EF4-FFF2-40B4-BE49-F238E27FC236}">
                        <a16:creationId xmlns:a16="http://schemas.microsoft.com/office/drawing/2014/main" id="{2EAE24D8-8ACB-F988-5394-67314C7F4132}"/>
                      </a:ext>
                    </a:extLst>
                  </p:cNvPr>
                  <p:cNvGrpSpPr/>
                  <p:nvPr/>
                </p:nvGrpSpPr>
                <p:grpSpPr>
                  <a:xfrm>
                    <a:off x="6381995" y="8592616"/>
                    <a:ext cx="634015" cy="498811"/>
                    <a:chOff x="443923" y="8619954"/>
                    <a:chExt cx="634015" cy="498811"/>
                  </a:xfrm>
                </p:grpSpPr>
                <p:sp>
                  <p:nvSpPr>
                    <p:cNvPr id="1120" name="ZoneTexte 1119">
                      <a:extLst>
                        <a:ext uri="{FF2B5EF4-FFF2-40B4-BE49-F238E27FC236}">
                          <a16:creationId xmlns:a16="http://schemas.microsoft.com/office/drawing/2014/main" id="{1E58A8D6-96FE-60BE-1FFD-4D85DB7EB4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4824" y="8619954"/>
                      <a:ext cx="633114" cy="4988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CD27</a:t>
                      </a:r>
                      <a:r>
                        <a:rPr lang="fr-FR" sz="1100" baseline="300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CD45RA</a:t>
                      </a:r>
                      <a:r>
                        <a:rPr lang="fr-FR" sz="1100" baseline="300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-</a:t>
                      </a:r>
                      <a:endParaRPr lang="fr-FR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(BM)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21" name="Ellipse 1120">
                      <a:extLst>
                        <a:ext uri="{FF2B5EF4-FFF2-40B4-BE49-F238E27FC236}">
                          <a16:creationId xmlns:a16="http://schemas.microsoft.com/office/drawing/2014/main" id="{234610EB-6413-77E4-AB56-17F5895F7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923" y="8838580"/>
                      <a:ext cx="54000" cy="54000"/>
                    </a:xfrm>
                    <a:prstGeom prst="ellipse">
                      <a:avLst/>
                    </a:prstGeom>
                    <a:solidFill>
                      <a:srgbClr val="077E97"/>
                    </a:solidFill>
                    <a:ln>
                      <a:solidFill>
                        <a:srgbClr val="077E9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800">
                        <a:latin typeface="Montserrat" panose="00000500000000000000" pitchFamily="2" charset="0"/>
                      </a:endParaRPr>
                    </a:p>
                  </p:txBody>
                </p:sp>
              </p:grpSp>
              <p:grpSp>
                <p:nvGrpSpPr>
                  <p:cNvPr id="1117" name="Groupe 1116">
                    <a:extLst>
                      <a:ext uri="{FF2B5EF4-FFF2-40B4-BE49-F238E27FC236}">
                        <a16:creationId xmlns:a16="http://schemas.microsoft.com/office/drawing/2014/main" id="{FE121B21-385B-0AD9-6505-9325A3BFE942}"/>
                      </a:ext>
                    </a:extLst>
                  </p:cNvPr>
                  <p:cNvGrpSpPr/>
                  <p:nvPr/>
                </p:nvGrpSpPr>
                <p:grpSpPr>
                  <a:xfrm>
                    <a:off x="6951420" y="8653836"/>
                    <a:ext cx="465073" cy="358121"/>
                    <a:chOff x="504296" y="8681174"/>
                    <a:chExt cx="465073" cy="358121"/>
                  </a:xfrm>
                </p:grpSpPr>
                <p:sp>
                  <p:nvSpPr>
                    <p:cNvPr id="1118" name="ZoneTexte 1117">
                      <a:extLst>
                        <a:ext uri="{FF2B5EF4-FFF2-40B4-BE49-F238E27FC236}">
                          <a16:creationId xmlns:a16="http://schemas.microsoft.com/office/drawing/2014/main" id="{EE367284-E6D5-3D46-2626-8E3A05EB1E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6727" y="8681174"/>
                      <a:ext cx="402642" cy="3581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TEM</a:t>
                      </a:r>
                    </a:p>
                    <a:p>
                      <a:pPr algn="ctr"/>
                      <a:r>
                        <a:rPr lang="fr-FR" sz="11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(BM)</a:t>
                      </a:r>
                      <a:endParaRPr lang="fr-BE" sz="11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19" name="Ellipse 1118">
                      <a:extLst>
                        <a:ext uri="{FF2B5EF4-FFF2-40B4-BE49-F238E27FC236}">
                          <a16:creationId xmlns:a16="http://schemas.microsoft.com/office/drawing/2014/main" id="{454E062E-F039-7419-FD5D-832D50F2C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296" y="8838840"/>
                      <a:ext cx="54000" cy="54000"/>
                    </a:xfrm>
                    <a:prstGeom prst="ellipse">
                      <a:avLst/>
                    </a:prstGeom>
                    <a:solidFill>
                      <a:srgbClr val="F96495"/>
                    </a:solidFill>
                    <a:ln>
                      <a:solidFill>
                        <a:srgbClr val="F96495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800">
                        <a:latin typeface="Montserrat" panose="00000500000000000000" pitchFamily="2" charset="0"/>
                      </a:endParaRPr>
                    </a:p>
                  </p:txBody>
                </p:sp>
              </p:grpSp>
            </p:grpSp>
          </p:grpSp>
          <p:grpSp>
            <p:nvGrpSpPr>
              <p:cNvPr id="1050" name="Groupe 1049">
                <a:extLst>
                  <a:ext uri="{FF2B5EF4-FFF2-40B4-BE49-F238E27FC236}">
                    <a16:creationId xmlns:a16="http://schemas.microsoft.com/office/drawing/2014/main" id="{629E598A-B47E-3165-1487-09E575CE41BE}"/>
                  </a:ext>
                </a:extLst>
              </p:cNvPr>
              <p:cNvGrpSpPr/>
              <p:nvPr/>
            </p:nvGrpSpPr>
            <p:grpSpPr>
              <a:xfrm>
                <a:off x="19496288" y="28907581"/>
                <a:ext cx="2991411" cy="2727994"/>
                <a:chOff x="-40946" y="8382875"/>
                <a:chExt cx="2583690" cy="2294095"/>
              </a:xfrm>
            </p:grpSpPr>
            <p:grpSp>
              <p:nvGrpSpPr>
                <p:cNvPr id="1061" name="Groupe 1060">
                  <a:extLst>
                    <a:ext uri="{FF2B5EF4-FFF2-40B4-BE49-F238E27FC236}">
                      <a16:creationId xmlns:a16="http://schemas.microsoft.com/office/drawing/2014/main" id="{F0FCF8A6-E5CB-34D4-F699-5FE5CE712175}"/>
                    </a:ext>
                  </a:extLst>
                </p:cNvPr>
                <p:cNvGrpSpPr/>
                <p:nvPr/>
              </p:nvGrpSpPr>
              <p:grpSpPr>
                <a:xfrm>
                  <a:off x="274382" y="9821862"/>
                  <a:ext cx="2268362" cy="855108"/>
                  <a:chOff x="5373575" y="6941166"/>
                  <a:chExt cx="2268362" cy="855108"/>
                </a:xfrm>
              </p:grpSpPr>
              <p:grpSp>
                <p:nvGrpSpPr>
                  <p:cNvPr id="1078" name="Groupe 1077">
                    <a:extLst>
                      <a:ext uri="{FF2B5EF4-FFF2-40B4-BE49-F238E27FC236}">
                        <a16:creationId xmlns:a16="http://schemas.microsoft.com/office/drawing/2014/main" id="{24071C98-4E5F-DCB0-2301-30B7D60BAB9C}"/>
                      </a:ext>
                    </a:extLst>
                  </p:cNvPr>
                  <p:cNvGrpSpPr/>
                  <p:nvPr/>
                </p:nvGrpSpPr>
                <p:grpSpPr>
                  <a:xfrm>
                    <a:off x="6746358" y="6941166"/>
                    <a:ext cx="895579" cy="855108"/>
                    <a:chOff x="2067728" y="7036397"/>
                    <a:chExt cx="895579" cy="855108"/>
                  </a:xfrm>
                </p:grpSpPr>
                <p:grpSp>
                  <p:nvGrpSpPr>
                    <p:cNvPr id="1092" name="Groupe 1091">
                      <a:extLst>
                        <a:ext uri="{FF2B5EF4-FFF2-40B4-BE49-F238E27FC236}">
                          <a16:creationId xmlns:a16="http://schemas.microsoft.com/office/drawing/2014/main" id="{536CDD4F-B63C-A44D-2364-E7BD1DDE5B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67728" y="7036397"/>
                      <a:ext cx="754126" cy="220000"/>
                      <a:chOff x="3529562" y="3140864"/>
                      <a:chExt cx="754126" cy="220000"/>
                    </a:xfrm>
                  </p:grpSpPr>
                  <p:sp>
                    <p:nvSpPr>
                      <p:cNvPr id="1108" name="ZoneTexte 1107">
                        <a:extLst>
                          <a:ext uri="{FF2B5EF4-FFF2-40B4-BE49-F238E27FC236}">
                            <a16:creationId xmlns:a16="http://schemas.microsoft.com/office/drawing/2014/main" id="{9C17F231-4080-2491-2BA5-193C82886B1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70069" y="3140864"/>
                        <a:ext cx="613619" cy="220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Control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109" name="Groupe 1108">
                        <a:extLst>
                          <a:ext uri="{FF2B5EF4-FFF2-40B4-BE49-F238E27FC236}">
                            <a16:creationId xmlns:a16="http://schemas.microsoft.com/office/drawing/2014/main" id="{EB9945D0-DCC9-BFF8-FBA2-0DDF80A950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29562" y="3198470"/>
                        <a:ext cx="180000" cy="57810"/>
                        <a:chOff x="3529562" y="3198470"/>
                        <a:chExt cx="180000" cy="57810"/>
                      </a:xfrm>
                    </p:grpSpPr>
                    <p:cxnSp>
                      <p:nvCxnSpPr>
                        <p:cNvPr id="1110" name="Connecteur droit 1109">
                          <a:extLst>
                            <a:ext uri="{FF2B5EF4-FFF2-40B4-BE49-F238E27FC236}">
                              <a16:creationId xmlns:a16="http://schemas.microsoft.com/office/drawing/2014/main" id="{1022D722-183F-B74A-853C-30372660745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29562" y="3256280"/>
                          <a:ext cx="18000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8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1" name="Connecteur droit 1110">
                          <a:extLst>
                            <a:ext uri="{FF2B5EF4-FFF2-40B4-BE49-F238E27FC236}">
                              <a16:creationId xmlns:a16="http://schemas.microsoft.com/office/drawing/2014/main" id="{E7B9C3CC-051D-AFB1-41D2-170F8C94B62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618865" y="3198470"/>
                          <a:ext cx="0" cy="540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093" name="Groupe 1092">
                      <a:extLst>
                        <a:ext uri="{FF2B5EF4-FFF2-40B4-BE49-F238E27FC236}">
                          <a16:creationId xmlns:a16="http://schemas.microsoft.com/office/drawing/2014/main" id="{08FD2A87-D305-3F48-9A23-D83F796AC6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67728" y="7249931"/>
                      <a:ext cx="635057" cy="220000"/>
                      <a:chOff x="3529562" y="3140864"/>
                      <a:chExt cx="635057" cy="220000"/>
                    </a:xfrm>
                  </p:grpSpPr>
                  <p:sp>
                    <p:nvSpPr>
                      <p:cNvPr id="1104" name="ZoneTexte 1103">
                        <a:extLst>
                          <a:ext uri="{FF2B5EF4-FFF2-40B4-BE49-F238E27FC236}">
                            <a16:creationId xmlns:a16="http://schemas.microsoft.com/office/drawing/2014/main" id="{B9014F99-ED86-8741-454D-83BD60DECF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70069" y="3140864"/>
                        <a:ext cx="494550" cy="220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Mock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105" name="Groupe 1104">
                        <a:extLst>
                          <a:ext uri="{FF2B5EF4-FFF2-40B4-BE49-F238E27FC236}">
                            <a16:creationId xmlns:a16="http://schemas.microsoft.com/office/drawing/2014/main" id="{1D3B6E9B-3E2C-006A-084F-339EFF93BE8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29562" y="3198470"/>
                        <a:ext cx="180000" cy="57810"/>
                        <a:chOff x="3529562" y="3198470"/>
                        <a:chExt cx="180000" cy="57810"/>
                      </a:xfrm>
                    </p:grpSpPr>
                    <p:cxnSp>
                      <p:nvCxnSpPr>
                        <p:cNvPr id="1106" name="Connecteur droit 1105">
                          <a:extLst>
                            <a:ext uri="{FF2B5EF4-FFF2-40B4-BE49-F238E27FC236}">
                              <a16:creationId xmlns:a16="http://schemas.microsoft.com/office/drawing/2014/main" id="{5165A84A-90E1-FE59-05C4-B84F68AC5AF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29562" y="3256280"/>
                          <a:ext cx="18000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0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7" name="Connecteur droit 1106">
                          <a:extLst>
                            <a:ext uri="{FF2B5EF4-FFF2-40B4-BE49-F238E27FC236}">
                              <a16:creationId xmlns:a16="http://schemas.microsoft.com/office/drawing/2014/main" id="{4319C316-E0D9-7FD0-BED6-55B282914FB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618865" y="3198470"/>
                          <a:ext cx="0" cy="540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094" name="Groupe 1093">
                      <a:extLst>
                        <a:ext uri="{FF2B5EF4-FFF2-40B4-BE49-F238E27FC236}">
                          <a16:creationId xmlns:a16="http://schemas.microsoft.com/office/drawing/2014/main" id="{F543CD8E-C56E-B0B4-E840-13227D4BF6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67728" y="7463464"/>
                      <a:ext cx="723666" cy="220000"/>
                      <a:chOff x="3529562" y="3140864"/>
                      <a:chExt cx="723666" cy="220000"/>
                    </a:xfrm>
                  </p:grpSpPr>
                  <p:sp>
                    <p:nvSpPr>
                      <p:cNvPr id="1100" name="ZoneTexte 1099">
                        <a:extLst>
                          <a:ext uri="{FF2B5EF4-FFF2-40B4-BE49-F238E27FC236}">
                            <a16:creationId xmlns:a16="http://schemas.microsoft.com/office/drawing/2014/main" id="{F12DFEC0-1AC8-24F6-AA3E-D8DAA42039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70069" y="3140864"/>
                        <a:ext cx="583159" cy="220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CT103a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101" name="Groupe 1100">
                        <a:extLst>
                          <a:ext uri="{FF2B5EF4-FFF2-40B4-BE49-F238E27FC236}">
                            <a16:creationId xmlns:a16="http://schemas.microsoft.com/office/drawing/2014/main" id="{2003756C-847D-1C94-FE22-93F325AF35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29562" y="3198470"/>
                        <a:ext cx="180000" cy="57810"/>
                        <a:chOff x="3529562" y="3198470"/>
                        <a:chExt cx="180000" cy="57810"/>
                      </a:xfrm>
                    </p:grpSpPr>
                    <p:cxnSp>
                      <p:nvCxnSpPr>
                        <p:cNvPr id="1102" name="Connecteur droit 1101">
                          <a:extLst>
                            <a:ext uri="{FF2B5EF4-FFF2-40B4-BE49-F238E27FC236}">
                              <a16:creationId xmlns:a16="http://schemas.microsoft.com/office/drawing/2014/main" id="{CF7B319A-9E53-F11B-133C-459B96341A8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29562" y="3256280"/>
                          <a:ext cx="18000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606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3" name="Connecteur droit 1102">
                          <a:extLst>
                            <a:ext uri="{FF2B5EF4-FFF2-40B4-BE49-F238E27FC236}">
                              <a16:creationId xmlns:a16="http://schemas.microsoft.com/office/drawing/2014/main" id="{9FE2FF27-D03C-60BA-1045-1020C5FEA05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618865" y="3198470"/>
                          <a:ext cx="0" cy="540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095" name="Groupe 1094">
                      <a:extLst>
                        <a:ext uri="{FF2B5EF4-FFF2-40B4-BE49-F238E27FC236}">
                          <a16:creationId xmlns:a16="http://schemas.microsoft.com/office/drawing/2014/main" id="{1886B7D6-4C57-966B-084A-455F330381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69345" y="7671505"/>
                      <a:ext cx="893962" cy="220000"/>
                      <a:chOff x="3529562" y="3140864"/>
                      <a:chExt cx="893962" cy="220000"/>
                    </a:xfrm>
                  </p:grpSpPr>
                  <p:sp>
                    <p:nvSpPr>
                      <p:cNvPr id="1096" name="ZoneTexte 1095">
                        <a:extLst>
                          <a:ext uri="{FF2B5EF4-FFF2-40B4-BE49-F238E27FC236}">
                            <a16:creationId xmlns:a16="http://schemas.microsoft.com/office/drawing/2014/main" id="{E7C3EF26-B9DE-FAED-4993-4EB2AE1B007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70069" y="3140864"/>
                        <a:ext cx="753455" cy="220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 err="1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NanoCAR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097" name="Groupe 1096">
                        <a:extLst>
                          <a:ext uri="{FF2B5EF4-FFF2-40B4-BE49-F238E27FC236}">
                            <a16:creationId xmlns:a16="http://schemas.microsoft.com/office/drawing/2014/main" id="{FA3DF223-72AC-6EA6-785F-0BA3514180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29562" y="3198470"/>
                        <a:ext cx="180000" cy="57810"/>
                        <a:chOff x="3529562" y="3198470"/>
                        <a:chExt cx="180000" cy="57810"/>
                      </a:xfrm>
                    </p:grpSpPr>
                    <p:cxnSp>
                      <p:nvCxnSpPr>
                        <p:cNvPr id="1098" name="Connecteur droit 1097">
                          <a:extLst>
                            <a:ext uri="{FF2B5EF4-FFF2-40B4-BE49-F238E27FC236}">
                              <a16:creationId xmlns:a16="http://schemas.microsoft.com/office/drawing/2014/main" id="{9F78FE9B-A39F-044B-FC94-4F35BEE29C2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529562" y="3256280"/>
                          <a:ext cx="180000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9" name="Connecteur droit 1098">
                          <a:extLst>
                            <a:ext uri="{FF2B5EF4-FFF2-40B4-BE49-F238E27FC236}">
                              <a16:creationId xmlns:a16="http://schemas.microsoft.com/office/drawing/2014/main" id="{FA475734-8FFA-F5BB-F0E7-33D00D123CA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618865" y="3198470"/>
                          <a:ext cx="0" cy="5400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grpSp>
                <p:nvGrpSpPr>
                  <p:cNvPr id="1079" name="Groupe 1078">
                    <a:extLst>
                      <a:ext uri="{FF2B5EF4-FFF2-40B4-BE49-F238E27FC236}">
                        <a16:creationId xmlns:a16="http://schemas.microsoft.com/office/drawing/2014/main" id="{FF4A513C-00D7-2EEA-4984-FC04C72F932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5373575" y="7042987"/>
                    <a:ext cx="1342375" cy="655654"/>
                    <a:chOff x="2868407" y="7148651"/>
                    <a:chExt cx="1343614" cy="655654"/>
                  </a:xfrm>
                </p:grpSpPr>
                <p:sp>
                  <p:nvSpPr>
                    <p:cNvPr id="1080" name="ZoneTexte 1079">
                      <a:extLst>
                        <a:ext uri="{FF2B5EF4-FFF2-40B4-BE49-F238E27FC236}">
                          <a16:creationId xmlns:a16="http://schemas.microsoft.com/office/drawing/2014/main" id="{10EFE3A0-9F85-F0FD-B27E-7E90A12CC2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40127" y="7384466"/>
                      <a:ext cx="271894" cy="1941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b="1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***</a:t>
                      </a:r>
                      <a:endParaRPr lang="fr-BE" sz="900" b="1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1" name="ZoneTexte 1080">
                      <a:extLst>
                        <a:ext uri="{FF2B5EF4-FFF2-40B4-BE49-F238E27FC236}">
                          <a16:creationId xmlns:a16="http://schemas.microsoft.com/office/drawing/2014/main" id="{6E1D6565-FE99-CD89-465D-5FFB763694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5660" y="7169868"/>
                      <a:ext cx="526880" cy="1682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70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p=0.0884</a:t>
                      </a:r>
                      <a:endParaRPr lang="fr-BE" sz="70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2" name="ZoneTexte 1081">
                      <a:extLst>
                        <a:ext uri="{FF2B5EF4-FFF2-40B4-BE49-F238E27FC236}">
                          <a16:creationId xmlns:a16="http://schemas.microsoft.com/office/drawing/2014/main" id="{DBE276C8-0368-8A68-A848-8D5E7230F3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74738" y="7610188"/>
                      <a:ext cx="197061" cy="1941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b="1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*</a:t>
                      </a:r>
                      <a:endParaRPr lang="fr-BE" sz="900" b="1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3" name="ZoneTexte 1082">
                      <a:extLst>
                        <a:ext uri="{FF2B5EF4-FFF2-40B4-BE49-F238E27FC236}">
                          <a16:creationId xmlns:a16="http://schemas.microsoft.com/office/drawing/2014/main" id="{83A65A1D-1B7A-9924-D698-841221793D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4388" y="7394943"/>
                      <a:ext cx="234477" cy="1941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b="1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**</a:t>
                      </a:r>
                      <a:endParaRPr lang="fr-BE" sz="900" b="1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4" name="ZoneTexte 1083">
                      <a:extLst>
                        <a:ext uri="{FF2B5EF4-FFF2-40B4-BE49-F238E27FC236}">
                          <a16:creationId xmlns:a16="http://schemas.microsoft.com/office/drawing/2014/main" id="{BA2AA9F3-D183-1E95-4692-F3AB852C32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43784" y="7486803"/>
                      <a:ext cx="271894" cy="1941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b="1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***</a:t>
                      </a:r>
                      <a:endParaRPr lang="fr-BE" sz="900" b="1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5" name="ZoneTexte 1084">
                      <a:extLst>
                        <a:ext uri="{FF2B5EF4-FFF2-40B4-BE49-F238E27FC236}">
                          <a16:creationId xmlns:a16="http://schemas.microsoft.com/office/drawing/2014/main" id="{5158F7B7-5029-3C16-0A58-CA9D451495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39831" y="7287152"/>
                      <a:ext cx="234477" cy="19411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00" b="1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**</a:t>
                      </a:r>
                      <a:endParaRPr lang="fr-BE" sz="900" b="1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6" name="Accolade fermante 1085">
                      <a:extLst>
                        <a:ext uri="{FF2B5EF4-FFF2-40B4-BE49-F238E27FC236}">
                          <a16:creationId xmlns:a16="http://schemas.microsoft.com/office/drawing/2014/main" id="{5E93C234-7387-2327-2E03-1E4DAB221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8407" y="7575069"/>
                      <a:ext cx="149093" cy="208041"/>
                    </a:xfrm>
                    <a:prstGeom prst="rightBrace">
                      <a:avLst>
                        <a:gd name="adj1" fmla="val 15999"/>
                        <a:gd name="adj2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400">
                        <a:latin typeface="Montserrat" panose="00000500000000000000" pitchFamily="2" charset="0"/>
                      </a:endParaRPr>
                    </a:p>
                  </p:txBody>
                </p:sp>
                <p:sp>
                  <p:nvSpPr>
                    <p:cNvPr id="1087" name="Accolade fermante 1086">
                      <a:extLst>
                        <a:ext uri="{FF2B5EF4-FFF2-40B4-BE49-F238E27FC236}">
                          <a16:creationId xmlns:a16="http://schemas.microsoft.com/office/drawing/2014/main" id="{4B189283-D81E-7CD1-1F05-BEB10B61D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8407" y="7368093"/>
                      <a:ext cx="149093" cy="208041"/>
                    </a:xfrm>
                    <a:prstGeom prst="rightBrace">
                      <a:avLst>
                        <a:gd name="adj1" fmla="val 15999"/>
                        <a:gd name="adj2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400">
                        <a:latin typeface="Montserrat" panose="00000500000000000000" pitchFamily="2" charset="0"/>
                      </a:endParaRPr>
                    </a:p>
                  </p:txBody>
                </p:sp>
                <p:sp>
                  <p:nvSpPr>
                    <p:cNvPr id="1088" name="Accolade fermante 1087">
                      <a:extLst>
                        <a:ext uri="{FF2B5EF4-FFF2-40B4-BE49-F238E27FC236}">
                          <a16:creationId xmlns:a16="http://schemas.microsoft.com/office/drawing/2014/main" id="{7DAE836A-950E-071F-F4D1-73E09F87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8407" y="7159519"/>
                      <a:ext cx="149093" cy="208041"/>
                    </a:xfrm>
                    <a:prstGeom prst="rightBrace">
                      <a:avLst>
                        <a:gd name="adj1" fmla="val 15999"/>
                        <a:gd name="adj2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400">
                        <a:latin typeface="Montserrat" panose="00000500000000000000" pitchFamily="2" charset="0"/>
                      </a:endParaRPr>
                    </a:p>
                  </p:txBody>
                </p:sp>
                <p:sp>
                  <p:nvSpPr>
                    <p:cNvPr id="1089" name="Accolade fermante 1088">
                      <a:extLst>
                        <a:ext uri="{FF2B5EF4-FFF2-40B4-BE49-F238E27FC236}">
                          <a16:creationId xmlns:a16="http://schemas.microsoft.com/office/drawing/2014/main" id="{B88739BE-CEB2-01ED-9D2E-56678EFFB4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5743" y="7153484"/>
                      <a:ext cx="149093" cy="421585"/>
                    </a:xfrm>
                    <a:prstGeom prst="rightBrace">
                      <a:avLst>
                        <a:gd name="adj1" fmla="val 15999"/>
                        <a:gd name="adj2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400">
                        <a:latin typeface="Montserrat" panose="00000500000000000000" pitchFamily="2" charset="0"/>
                      </a:endParaRPr>
                    </a:p>
                  </p:txBody>
                </p:sp>
                <p:sp>
                  <p:nvSpPr>
                    <p:cNvPr id="1090" name="Accolade fermante 1089">
                      <a:extLst>
                        <a:ext uri="{FF2B5EF4-FFF2-40B4-BE49-F238E27FC236}">
                          <a16:creationId xmlns:a16="http://schemas.microsoft.com/office/drawing/2014/main" id="{9CCD49F5-FC2E-517A-6085-66B38E8796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7785" y="7342162"/>
                      <a:ext cx="149093" cy="440948"/>
                    </a:xfrm>
                    <a:prstGeom prst="rightBrace">
                      <a:avLst>
                        <a:gd name="adj1" fmla="val 15999"/>
                        <a:gd name="adj2" fmla="val 50904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400">
                        <a:latin typeface="Montserrat" panose="00000500000000000000" pitchFamily="2" charset="0"/>
                      </a:endParaRPr>
                    </a:p>
                  </p:txBody>
                </p:sp>
                <p:sp>
                  <p:nvSpPr>
                    <p:cNvPr id="1091" name="Accolade fermante 1090">
                      <a:extLst>
                        <a:ext uri="{FF2B5EF4-FFF2-40B4-BE49-F238E27FC236}">
                          <a16:creationId xmlns:a16="http://schemas.microsoft.com/office/drawing/2014/main" id="{01E5B722-62B8-18AC-7DD6-EDAE94816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54541" y="7148651"/>
                      <a:ext cx="149093" cy="629626"/>
                    </a:xfrm>
                    <a:prstGeom prst="rightBrace">
                      <a:avLst>
                        <a:gd name="adj1" fmla="val 15999"/>
                        <a:gd name="adj2" fmla="val 50000"/>
                      </a:avLst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BE" sz="2400">
                        <a:latin typeface="Montserrat" panose="00000500000000000000" pitchFamily="2" charset="0"/>
                      </a:endParaRPr>
                    </a:p>
                  </p:txBody>
                </p:sp>
              </p:grpSp>
            </p:grpSp>
            <p:grpSp>
              <p:nvGrpSpPr>
                <p:cNvPr id="1062" name="Groupe 1061">
                  <a:extLst>
                    <a:ext uri="{FF2B5EF4-FFF2-40B4-BE49-F238E27FC236}">
                      <a16:creationId xmlns:a16="http://schemas.microsoft.com/office/drawing/2014/main" id="{ECFBCC91-54A9-701F-9219-1ACC49762FA2}"/>
                    </a:ext>
                  </a:extLst>
                </p:cNvPr>
                <p:cNvGrpSpPr/>
                <p:nvPr/>
              </p:nvGrpSpPr>
              <p:grpSpPr>
                <a:xfrm>
                  <a:off x="-40946" y="8382875"/>
                  <a:ext cx="2310908" cy="1616368"/>
                  <a:chOff x="-85916" y="6886762"/>
                  <a:chExt cx="2310908" cy="1616368"/>
                </a:xfrm>
              </p:grpSpPr>
              <p:pic>
                <p:nvPicPr>
                  <p:cNvPr id="1063" name="Image 1062">
                    <a:extLst>
                      <a:ext uri="{FF2B5EF4-FFF2-40B4-BE49-F238E27FC236}">
                        <a16:creationId xmlns:a16="http://schemas.microsoft.com/office/drawing/2014/main" id="{0AB56298-E5E0-A289-DB70-08B019568A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8"/>
                  <a:srcRect l="11479" r="27926" b="19705"/>
                  <a:stretch>
                    <a:fillRect/>
                  </a:stretch>
                </p:blipFill>
                <p:spPr>
                  <a:xfrm>
                    <a:off x="376479" y="6886762"/>
                    <a:ext cx="1752041" cy="1296000"/>
                  </a:xfrm>
                  <a:prstGeom prst="rect">
                    <a:avLst/>
                  </a:prstGeom>
                </p:spPr>
              </p:pic>
              <p:grpSp>
                <p:nvGrpSpPr>
                  <p:cNvPr id="1064" name="Groupe 1063">
                    <a:extLst>
                      <a:ext uri="{FF2B5EF4-FFF2-40B4-BE49-F238E27FC236}">
                        <a16:creationId xmlns:a16="http://schemas.microsoft.com/office/drawing/2014/main" id="{4E7CDD2C-CCC0-CD4F-4C95-6B4BB65B423A}"/>
                      </a:ext>
                    </a:extLst>
                  </p:cNvPr>
                  <p:cNvGrpSpPr/>
                  <p:nvPr/>
                </p:nvGrpSpPr>
                <p:grpSpPr>
                  <a:xfrm>
                    <a:off x="-85916" y="7019099"/>
                    <a:ext cx="2310908" cy="1325707"/>
                    <a:chOff x="-24956" y="249861"/>
                    <a:chExt cx="2310908" cy="1325707"/>
                  </a:xfrm>
                </p:grpSpPr>
                <p:grpSp>
                  <p:nvGrpSpPr>
                    <p:cNvPr id="1067" name="Groupe 1066">
                      <a:extLst>
                        <a:ext uri="{FF2B5EF4-FFF2-40B4-BE49-F238E27FC236}">
                          <a16:creationId xmlns:a16="http://schemas.microsoft.com/office/drawing/2014/main" id="{3F319C6A-D3CC-86C9-698D-C4F625E55D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4956" y="249861"/>
                      <a:ext cx="998521" cy="1324901"/>
                      <a:chOff x="-3041570" y="4846847"/>
                      <a:chExt cx="998521" cy="1324901"/>
                    </a:xfrm>
                  </p:grpSpPr>
                  <p:grpSp>
                    <p:nvGrpSpPr>
                      <p:cNvPr id="1072" name="Groupe 1071">
                        <a:extLst>
                          <a:ext uri="{FF2B5EF4-FFF2-40B4-BE49-F238E27FC236}">
                            <a16:creationId xmlns:a16="http://schemas.microsoft.com/office/drawing/2014/main" id="{328262AD-6052-E2C5-E48B-C72C08FBF4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3041570" y="4892701"/>
                        <a:ext cx="998521" cy="1279047"/>
                        <a:chOff x="-3041570" y="4892701"/>
                        <a:chExt cx="998521" cy="1279047"/>
                      </a:xfrm>
                    </p:grpSpPr>
                    <p:sp>
                      <p:nvSpPr>
                        <p:cNvPr id="1074" name="ZoneTexte 1073">
                          <a:extLst>
                            <a:ext uri="{FF2B5EF4-FFF2-40B4-BE49-F238E27FC236}">
                              <a16:creationId xmlns:a16="http://schemas.microsoft.com/office/drawing/2014/main" id="{8363E53A-19CD-3A90-E353-C343E6801CE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2761835" y="5841412"/>
                          <a:ext cx="239798" cy="22000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75" name="ZoneTexte 1074">
                          <a:extLst>
                            <a:ext uri="{FF2B5EF4-FFF2-40B4-BE49-F238E27FC236}">
                              <a16:creationId xmlns:a16="http://schemas.microsoft.com/office/drawing/2014/main" id="{4210FE6A-47F2-204A-8DAD-348FB1C3E5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2827856" y="5344515"/>
                          <a:ext cx="309024" cy="22000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76" name="ZoneTexte 1075">
                          <a:extLst>
                            <a:ext uri="{FF2B5EF4-FFF2-40B4-BE49-F238E27FC236}">
                              <a16:creationId xmlns:a16="http://schemas.microsoft.com/office/drawing/2014/main" id="{A16083A4-7CB7-2483-983B-3F360192DCA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-3482098" y="5333229"/>
                          <a:ext cx="1107009" cy="22595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Percent </a:t>
                          </a:r>
                          <a:r>
                            <a:rPr lang="fr-FR" sz="1050" dirty="0" err="1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survival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077" name="ZoneTexte 1076">
                          <a:extLst>
                            <a:ext uri="{FF2B5EF4-FFF2-40B4-BE49-F238E27FC236}">
                              <a16:creationId xmlns:a16="http://schemas.microsoft.com/office/drawing/2014/main" id="{4AD7757F-7A62-E8A2-4A09-E8381179292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2352073" y="5951748"/>
                          <a:ext cx="309024" cy="22000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fr-FR" sz="1050" dirty="0">
                              <a:latin typeface="Montserrat" panose="00000500000000000000" pitchFamily="2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fr-BE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73" name="ZoneTexte 1072">
                        <a:extLst>
                          <a:ext uri="{FF2B5EF4-FFF2-40B4-BE49-F238E27FC236}">
                            <a16:creationId xmlns:a16="http://schemas.microsoft.com/office/drawing/2014/main" id="{16C14C8F-F801-34E2-D7F7-4D56EA82F3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2893622" y="4846847"/>
                        <a:ext cx="364405" cy="220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050" dirty="0">
                            <a:latin typeface="Montserrat" panose="00000500000000000000" pitchFamily="2" charset="0"/>
                            <a:cs typeface="Arial" panose="020B0604020202020204" pitchFamily="34" charset="0"/>
                          </a:rPr>
                          <a:t>100</a:t>
                        </a:r>
                        <a:endParaRPr lang="fr-BE" sz="1050" dirty="0">
                          <a:latin typeface="Montserrat" panose="00000500000000000000" pitchFamily="2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068" name="ZoneTexte 1067">
                      <a:extLst>
                        <a:ext uri="{FF2B5EF4-FFF2-40B4-BE49-F238E27FC236}">
                          <a16:creationId xmlns:a16="http://schemas.microsoft.com/office/drawing/2014/main" id="{2C47747E-0640-7DDF-7BD4-30DA1462B6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5730" y="1355568"/>
                      <a:ext cx="320100" cy="220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40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9" name="ZoneTexte 1068">
                      <a:extLst>
                        <a:ext uri="{FF2B5EF4-FFF2-40B4-BE49-F238E27FC236}">
                          <a16:creationId xmlns:a16="http://schemas.microsoft.com/office/drawing/2014/main" id="{DD155557-F6A1-5A0D-476D-19437924EC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09649" y="1355568"/>
                      <a:ext cx="314562" cy="220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60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70" name="ZoneTexte 1069">
                      <a:extLst>
                        <a:ext uri="{FF2B5EF4-FFF2-40B4-BE49-F238E27FC236}">
                          <a16:creationId xmlns:a16="http://schemas.microsoft.com/office/drawing/2014/main" id="{82F40F0B-1BBE-405D-D820-17E8448889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0838" y="1354762"/>
                      <a:ext cx="317331" cy="220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80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71" name="ZoneTexte 1070">
                      <a:extLst>
                        <a:ext uri="{FF2B5EF4-FFF2-40B4-BE49-F238E27FC236}">
                          <a16:creationId xmlns:a16="http://schemas.microsoft.com/office/drawing/2014/main" id="{69484CE2-7EFA-9E2E-C241-5E01397654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21547" y="1354762"/>
                      <a:ext cx="364405" cy="220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50" dirty="0">
                          <a:latin typeface="Montserrat" panose="00000500000000000000" pitchFamily="2" charset="0"/>
                          <a:cs typeface="Arial" panose="020B0604020202020204" pitchFamily="34" charset="0"/>
                        </a:rPr>
                        <a:t>100</a:t>
                      </a:r>
                      <a:endParaRPr lang="fr-BE" sz="1050" dirty="0">
                        <a:latin typeface="Montserrat" panose="000005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65" name="ZoneTexte 1064">
                    <a:extLst>
                      <a:ext uri="{FF2B5EF4-FFF2-40B4-BE49-F238E27FC236}">
                        <a16:creationId xmlns:a16="http://schemas.microsoft.com/office/drawing/2014/main" id="{9D61A34E-E3D0-6EE0-22E2-0BC40F44A03E}"/>
                      </a:ext>
                    </a:extLst>
                  </p:cNvPr>
                  <p:cNvSpPr txBox="1"/>
                  <p:nvPr/>
                </p:nvSpPr>
                <p:spPr>
                  <a:xfrm>
                    <a:off x="312760" y="8125169"/>
                    <a:ext cx="239798" cy="2200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0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66" name="ZoneTexte 1065">
                    <a:extLst>
                      <a:ext uri="{FF2B5EF4-FFF2-40B4-BE49-F238E27FC236}">
                        <a16:creationId xmlns:a16="http://schemas.microsoft.com/office/drawing/2014/main" id="{D6667CD2-23B3-6FF7-6291-36935D06086D}"/>
                      </a:ext>
                    </a:extLst>
                  </p:cNvPr>
                  <p:cNvSpPr txBox="1"/>
                  <p:nvPr/>
                </p:nvSpPr>
                <p:spPr>
                  <a:xfrm>
                    <a:off x="439059" y="8283130"/>
                    <a:ext cx="1603132" cy="220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050" dirty="0">
                        <a:latin typeface="Montserrat" panose="00000500000000000000" pitchFamily="2" charset="0"/>
                        <a:cs typeface="Arial" panose="020B0604020202020204" pitchFamily="34" charset="0"/>
                      </a:rPr>
                      <a:t>Days</a:t>
                    </a:r>
                    <a:endParaRPr lang="fr-BE" sz="1050" dirty="0">
                      <a:latin typeface="Montserrat" panose="000005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051" name="ZoneTexte 1050">
                <a:extLst>
                  <a:ext uri="{FF2B5EF4-FFF2-40B4-BE49-F238E27FC236}">
                    <a16:creationId xmlns:a16="http://schemas.microsoft.com/office/drawing/2014/main" id="{6F08045E-3A4B-D569-3592-208BA8AF3281}"/>
                  </a:ext>
                </a:extLst>
              </p:cNvPr>
              <p:cNvSpPr txBox="1"/>
              <p:nvPr/>
            </p:nvSpPr>
            <p:spPr>
              <a:xfrm>
                <a:off x="19215231" y="31836250"/>
                <a:ext cx="1027017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2000" dirty="0">
                    <a:latin typeface="Montserrat" panose="00000500000000000000" pitchFamily="2" charset="0"/>
                  </a:rPr>
                  <a:t>MM1.S-GFP-luc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were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injected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intraveinously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into</a:t>
                </a:r>
                <a:r>
                  <a:rPr lang="fr-FR" sz="2000" dirty="0">
                    <a:latin typeface="Montserrat" panose="00000500000000000000" pitchFamily="2" charset="0"/>
                  </a:rPr>
                  <a:t> NSG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mice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then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treated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Mock</a:t>
                </a:r>
                <a:r>
                  <a:rPr lang="fr-FR" sz="2000" dirty="0">
                    <a:latin typeface="Montserrat" panose="00000500000000000000" pitchFamily="2" charset="0"/>
                  </a:rPr>
                  <a:t> T cells, CT103a or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NanoCAR</a:t>
                </a:r>
                <a:r>
                  <a:rPr lang="fr-FR" sz="2000" dirty="0">
                    <a:latin typeface="Montserrat" panose="00000500000000000000" pitchFamily="2" charset="0"/>
                  </a:rPr>
                  <a:t>-T 16-19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days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after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tumor</a:t>
                </a:r>
                <a:r>
                  <a:rPr lang="fr-FR" sz="2000" dirty="0">
                    <a:latin typeface="Montserrat" panose="00000500000000000000" pitchFamily="2" charset="0"/>
                  </a:rPr>
                  <a:t> injection.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Untreated</a:t>
                </a:r>
                <a:r>
                  <a:rPr lang="fr-FR" sz="2000" dirty="0">
                    <a:latin typeface="Montserrat" panose="00000500000000000000" pitchFamily="2" charset="0"/>
                  </a:rPr>
                  <a:t> or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treated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Mock</a:t>
                </a:r>
                <a:r>
                  <a:rPr lang="fr-FR" sz="2000" dirty="0">
                    <a:latin typeface="Montserrat" panose="00000500000000000000" pitchFamily="2" charset="0"/>
                  </a:rPr>
                  <a:t> T cells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died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within</a:t>
                </a:r>
                <a:r>
                  <a:rPr lang="fr-FR" sz="2000" dirty="0">
                    <a:latin typeface="Montserrat" panose="00000500000000000000" pitchFamily="2" charset="0"/>
                  </a:rPr>
                  <a:t> 30-40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days</a:t>
                </a:r>
                <a:r>
                  <a:rPr lang="fr-FR" sz="2000" dirty="0">
                    <a:latin typeface="Montserrat" panose="00000500000000000000" pitchFamily="2" charset="0"/>
                  </a:rPr>
                  <a:t>,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whereas</a:t>
                </a:r>
                <a:r>
                  <a:rPr lang="fr-FR" sz="2000" dirty="0">
                    <a:latin typeface="Montserrat" panose="00000500000000000000" pitchFamily="2" charset="0"/>
                  </a:rPr>
                  <a:t> CAR-T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treatments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induced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complete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tumor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regression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after</a:t>
                </a:r>
                <a:r>
                  <a:rPr lang="fr-FR" sz="2000" dirty="0">
                    <a:latin typeface="Montserrat" panose="00000500000000000000" pitchFamily="2" charset="0"/>
                  </a:rPr>
                  <a:t> 10-20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days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b="1" dirty="0">
                    <a:latin typeface="Montserrat" panose="00000500000000000000" pitchFamily="2" charset="0"/>
                  </a:rPr>
                  <a:t>(l, m)</a:t>
                </a:r>
                <a:r>
                  <a:rPr lang="fr-FR" sz="2000" dirty="0">
                    <a:latin typeface="Montserrat" panose="00000500000000000000" pitchFamily="2" charset="0"/>
                  </a:rPr>
                  <a:t>.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Mice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were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subsequently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minotored</a:t>
                </a:r>
                <a:r>
                  <a:rPr lang="fr-FR" sz="2000" dirty="0">
                    <a:latin typeface="Montserrat" panose="00000500000000000000" pitchFamily="2" charset="0"/>
                  </a:rPr>
                  <a:t> for long-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term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survival</a:t>
                </a:r>
                <a:r>
                  <a:rPr lang="fr-FR" sz="2000" dirty="0">
                    <a:latin typeface="Montserrat" panose="00000500000000000000" pitchFamily="2" charset="0"/>
                  </a:rPr>
                  <a:t>.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However</a:t>
                </a:r>
                <a:r>
                  <a:rPr lang="fr-FR" sz="2000" dirty="0">
                    <a:latin typeface="Montserrat" panose="00000500000000000000" pitchFamily="2" charset="0"/>
                  </a:rPr>
                  <a:t>,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some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developped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graft</a:t>
                </a:r>
                <a:r>
                  <a:rPr lang="fr-FR" sz="2000" dirty="0">
                    <a:latin typeface="Montserrat" panose="00000500000000000000" pitchFamily="2" charset="0"/>
                  </a:rPr>
                  <a:t>-versus-host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disease</a:t>
                </a:r>
                <a:r>
                  <a:rPr lang="fr-FR" sz="2000" dirty="0">
                    <a:latin typeface="Montserrat" panose="00000500000000000000" pitchFamily="2" charset="0"/>
                  </a:rPr>
                  <a:t>. The Kaplan-Meier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survival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curves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shown</a:t>
                </a:r>
                <a:r>
                  <a:rPr lang="fr-FR" sz="2000" dirty="0">
                    <a:latin typeface="Montserrat" panose="00000500000000000000" pitchFamily="2" charset="0"/>
                  </a:rPr>
                  <a:t> the MM-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related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mortality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b="1" dirty="0">
                    <a:latin typeface="Montserrat" panose="00000500000000000000" pitchFamily="2" charset="0"/>
                  </a:rPr>
                  <a:t>(n)</a:t>
                </a:r>
                <a:r>
                  <a:rPr lang="fr-FR" sz="2000" dirty="0">
                    <a:latin typeface="Montserrat" panose="00000500000000000000" pitchFamily="2" charset="0"/>
                  </a:rPr>
                  <a:t>. In addition,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we</a:t>
                </a:r>
                <a:r>
                  <a:rPr lang="fr-FR" sz="2000" dirty="0"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evaluated</a:t>
                </a:r>
                <a:r>
                  <a:rPr lang="fr-FR" sz="2000" dirty="0">
                    <a:latin typeface="Montserrat" panose="00000500000000000000" pitchFamily="2" charset="0"/>
                  </a:rPr>
                  <a:t> CD4 and CD8 T-cell 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subsets</a:t>
                </a:r>
                <a:r>
                  <a:rPr lang="fr-FR" sz="2000" dirty="0">
                    <a:latin typeface="Montserrat" panose="00000500000000000000" pitchFamily="2" charset="0"/>
                  </a:rPr>
                  <a:t>, and the CD62L</a:t>
                </a:r>
                <a:r>
                  <a:rPr lang="fr-FR" sz="2000" baseline="30000" dirty="0">
                    <a:latin typeface="Montserrat" panose="00000500000000000000" pitchFamily="2" charset="0"/>
                  </a:rPr>
                  <a:t>+</a:t>
                </a:r>
                <a:r>
                  <a:rPr lang="fr-FR" sz="2000" dirty="0">
                    <a:latin typeface="Montserrat" panose="00000500000000000000" pitchFamily="2" charset="0"/>
                  </a:rPr>
                  <a:t> (TEM) and CD62L</a:t>
                </a:r>
                <a:r>
                  <a:rPr lang="fr-FR" sz="2000" baseline="30000" dirty="0">
                    <a:latin typeface="Montserrat" panose="00000500000000000000" pitchFamily="2" charset="0"/>
                  </a:rPr>
                  <a:t>-</a:t>
                </a:r>
                <a:r>
                  <a:rPr lang="fr-FR" sz="2000" dirty="0">
                    <a:latin typeface="Montserrat" panose="00000500000000000000" pitchFamily="2" charset="0"/>
                  </a:rPr>
                  <a:t> (TCM) proportion of the CD27</a:t>
                </a:r>
                <a:r>
                  <a:rPr lang="fr-FR" sz="2000" baseline="30000" dirty="0">
                    <a:latin typeface="Montserrat" panose="00000500000000000000" pitchFamily="2" charset="0"/>
                  </a:rPr>
                  <a:t>+</a:t>
                </a:r>
                <a:r>
                  <a:rPr lang="fr-FR" sz="2000" dirty="0">
                    <a:latin typeface="Montserrat" panose="00000500000000000000" pitchFamily="2" charset="0"/>
                  </a:rPr>
                  <a:t>CD45RA</a:t>
                </a:r>
                <a:r>
                  <a:rPr lang="fr-FR" sz="2000" baseline="30000" dirty="0">
                    <a:latin typeface="Montserrat" panose="00000500000000000000" pitchFamily="2" charset="0"/>
                  </a:rPr>
                  <a:t>+ </a:t>
                </a:r>
                <a:r>
                  <a:rPr lang="fr-FR" sz="2000" dirty="0">
                    <a:latin typeface="Montserrat" panose="00000500000000000000" pitchFamily="2" charset="0"/>
                  </a:rPr>
                  <a:t>memory population </a:t>
                </a:r>
                <a:r>
                  <a:rPr lang="fr-FR" sz="2000" b="1" dirty="0">
                    <a:latin typeface="Montserrat" panose="00000500000000000000" pitchFamily="2" charset="0"/>
                  </a:rPr>
                  <a:t>(o)</a:t>
                </a:r>
                <a:r>
                  <a:rPr lang="fr-FR" sz="2000" dirty="0">
                    <a:latin typeface="Montserrat" panose="00000500000000000000" pitchFamily="2" charset="0"/>
                  </a:rPr>
                  <a:t>.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These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results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suggested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both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CT103a and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NanoCAR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-T display anti-MM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activity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, but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may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induce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xenoreactivity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</a:t>
                </a:r>
                <a:r>
                  <a:rPr lang="fr-FR" sz="2000" dirty="0" err="1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against</a:t>
                </a:r>
                <a:r>
                  <a:rPr lang="fr-FR" sz="2000" dirty="0">
                    <a:highlight>
                      <a:srgbClr val="FBD0FC"/>
                    </a:highlight>
                    <a:latin typeface="Montserrat" panose="00000500000000000000" pitchFamily="2" charset="0"/>
                  </a:rPr>
                  <a:t> murine tissues.</a:t>
                </a:r>
                <a:endParaRPr lang="fr-BE" sz="2000" dirty="0">
                  <a:highlight>
                    <a:srgbClr val="FBD0FC"/>
                  </a:highlight>
                  <a:latin typeface="Montserrat" panose="00000500000000000000" pitchFamily="2" charset="0"/>
                </a:endParaRPr>
              </a:p>
            </p:txBody>
          </p:sp>
          <p:sp>
            <p:nvSpPr>
              <p:cNvPr id="1052" name="ZoneTexte 1051">
                <a:extLst>
                  <a:ext uri="{FF2B5EF4-FFF2-40B4-BE49-F238E27FC236}">
                    <a16:creationId xmlns:a16="http://schemas.microsoft.com/office/drawing/2014/main" id="{3D425CFD-2713-1159-A6EF-E36C042FCE38}"/>
                  </a:ext>
                </a:extLst>
              </p:cNvPr>
              <p:cNvSpPr txBox="1"/>
              <p:nvPr/>
            </p:nvSpPr>
            <p:spPr>
              <a:xfrm>
                <a:off x="5924419" y="20722341"/>
                <a:ext cx="4187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Montserrat" panose="00000500000000000000" pitchFamily="2" charset="0"/>
                    <a:cs typeface="Arial" panose="020B0604020202020204" pitchFamily="34" charset="0"/>
                  </a:rPr>
                  <a:t>(h)</a:t>
                </a:r>
                <a:endParaRPr lang="fr-BE" sz="1400" b="1" dirty="0"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3" name="ZoneTexte 1052">
                <a:extLst>
                  <a:ext uri="{FF2B5EF4-FFF2-40B4-BE49-F238E27FC236}">
                    <a16:creationId xmlns:a16="http://schemas.microsoft.com/office/drawing/2014/main" id="{BF59D25E-7ADB-B721-A163-01719A464BD9}"/>
                  </a:ext>
                </a:extLst>
              </p:cNvPr>
              <p:cNvSpPr txBox="1"/>
              <p:nvPr/>
            </p:nvSpPr>
            <p:spPr>
              <a:xfrm>
                <a:off x="5924419" y="22966045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Montserrat" panose="00000500000000000000" pitchFamily="2" charset="0"/>
                    <a:cs typeface="Arial" panose="020B0604020202020204" pitchFamily="34" charset="0"/>
                  </a:rPr>
                  <a:t>(i)</a:t>
                </a:r>
                <a:endParaRPr lang="fr-BE" sz="1400" b="1" dirty="0"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4" name="ZoneTexte 1053">
                <a:extLst>
                  <a:ext uri="{FF2B5EF4-FFF2-40B4-BE49-F238E27FC236}">
                    <a16:creationId xmlns:a16="http://schemas.microsoft.com/office/drawing/2014/main" id="{E850A88D-39D7-9D3C-E86C-9724B1AF3BBE}"/>
                  </a:ext>
                </a:extLst>
              </p:cNvPr>
              <p:cNvSpPr txBox="1"/>
              <p:nvPr/>
            </p:nvSpPr>
            <p:spPr>
              <a:xfrm>
                <a:off x="19896920" y="20633991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Montserrat" panose="00000500000000000000" pitchFamily="2" charset="0"/>
                    <a:cs typeface="Arial" panose="020B0604020202020204" pitchFamily="34" charset="0"/>
                  </a:rPr>
                  <a:t>(l)</a:t>
                </a:r>
                <a:endParaRPr lang="fr-BE" sz="1400" b="1" dirty="0"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5" name="ZoneTexte 1054">
                <a:extLst>
                  <a:ext uri="{FF2B5EF4-FFF2-40B4-BE49-F238E27FC236}">
                    <a16:creationId xmlns:a16="http://schemas.microsoft.com/office/drawing/2014/main" id="{A401AE04-6E09-A74D-2CED-CED56D7FCECF}"/>
                  </a:ext>
                </a:extLst>
              </p:cNvPr>
              <p:cNvSpPr txBox="1"/>
              <p:nvPr/>
            </p:nvSpPr>
            <p:spPr>
              <a:xfrm>
                <a:off x="19896920" y="23423745"/>
                <a:ext cx="487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Montserrat" panose="00000500000000000000" pitchFamily="2" charset="0"/>
                    <a:cs typeface="Arial" panose="020B0604020202020204" pitchFamily="34" charset="0"/>
                  </a:rPr>
                  <a:t>(m)</a:t>
                </a:r>
                <a:endParaRPr lang="fr-BE" sz="1400" b="1" dirty="0"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56" name="Connecteur droit 1055">
                <a:extLst>
                  <a:ext uri="{FF2B5EF4-FFF2-40B4-BE49-F238E27FC236}">
                    <a16:creationId xmlns:a16="http://schemas.microsoft.com/office/drawing/2014/main" id="{4A06C70A-850D-82BA-0A75-8D3FE6A0A0EC}"/>
                  </a:ext>
                </a:extLst>
              </p:cNvPr>
              <p:cNvCxnSpPr/>
              <p:nvPr/>
            </p:nvCxnSpPr>
            <p:spPr>
              <a:xfrm>
                <a:off x="22410798" y="28935170"/>
                <a:ext cx="0" cy="279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7" name="ZoneTexte 1056">
                <a:extLst>
                  <a:ext uri="{FF2B5EF4-FFF2-40B4-BE49-F238E27FC236}">
                    <a16:creationId xmlns:a16="http://schemas.microsoft.com/office/drawing/2014/main" id="{C2A32136-2FC0-7482-EA30-5F798071E726}"/>
                  </a:ext>
                </a:extLst>
              </p:cNvPr>
              <p:cNvSpPr txBox="1"/>
              <p:nvPr/>
            </p:nvSpPr>
            <p:spPr>
              <a:xfrm>
                <a:off x="19365330" y="28879985"/>
                <a:ext cx="4187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Montserrat" panose="00000500000000000000" pitchFamily="2" charset="0"/>
                    <a:cs typeface="Arial" panose="020B0604020202020204" pitchFamily="34" charset="0"/>
                  </a:rPr>
                  <a:t>(n)</a:t>
                </a:r>
                <a:endParaRPr lang="fr-BE" sz="1400" b="1" dirty="0"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" name="ZoneTexte 1057">
                <a:extLst>
                  <a:ext uri="{FF2B5EF4-FFF2-40B4-BE49-F238E27FC236}">
                    <a16:creationId xmlns:a16="http://schemas.microsoft.com/office/drawing/2014/main" id="{4B20E901-EBCC-8AF0-DA98-428667EC299D}"/>
                  </a:ext>
                </a:extLst>
              </p:cNvPr>
              <p:cNvSpPr txBox="1"/>
              <p:nvPr/>
            </p:nvSpPr>
            <p:spPr>
              <a:xfrm>
                <a:off x="22372690" y="28881200"/>
                <a:ext cx="4106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Montserrat" panose="00000500000000000000" pitchFamily="2" charset="0"/>
                    <a:cs typeface="Arial" panose="020B0604020202020204" pitchFamily="34" charset="0"/>
                  </a:rPr>
                  <a:t>(o)</a:t>
                </a:r>
                <a:endParaRPr lang="fr-BE" sz="1400" b="1" dirty="0">
                  <a:latin typeface="Montserrat" panose="000005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176C705A-38C2-AEDA-FD8A-8E3CA56C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0505" y="39469823"/>
                <a:ext cx="13780229" cy="196297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1E272C"/>
                </a:solidFill>
                <a:miter lim="800000"/>
                <a:headEnd/>
                <a:tailEnd/>
              </a:ln>
              <a:effectLst/>
            </p:spPr>
            <p:txBody>
              <a:bodyPr lIns="235677" tIns="235677" rIns="235677" bIns="235677" anchor="t"/>
              <a:lstStyle>
                <a:defPPr>
                  <a:defRPr lang="es-ES"/>
                </a:defPPr>
                <a:lvl1pPr marL="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07783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21556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323350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43113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538917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646701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754484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862268" algn="l" defTabSz="4215567" rtl="0" eaLnBrk="1" latinLnBrk="0" hangingPunct="1">
                  <a:defRPr sz="8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597541" eaLnBrk="0" hangingPunct="0">
                  <a:spcBef>
                    <a:spcPct val="50000"/>
                  </a:spcBef>
                </a:pPr>
                <a:r>
                  <a:rPr lang="en-US" sz="3800" b="1" dirty="0">
                    <a:solidFill>
                      <a:srgbClr val="1E272C"/>
                    </a:solidFill>
                    <a:latin typeface="Montserrat" pitchFamily="2" charset="77"/>
                    <a:ea typeface="Verdana"/>
                    <a:cs typeface="Space Grotesk" pitchFamily="2" charset="77"/>
                  </a:rPr>
                  <a:t>Contact Information</a:t>
                </a:r>
                <a:endParaRPr lang="en-US" sz="3800" b="1" cap="all" dirty="0">
                  <a:solidFill>
                    <a:srgbClr val="1E272C"/>
                  </a:solidFill>
                  <a:latin typeface="Montserrat" pitchFamily="2" charset="77"/>
                  <a:ea typeface="Verdana"/>
                  <a:cs typeface="Space Grotesk" pitchFamily="2" charset="77"/>
                </a:endParaRPr>
              </a:p>
              <a:p>
                <a:pPr defTabSz="2769359"/>
                <a:br>
                  <a:rPr lang="en-AU" sz="1950" dirty="0">
                    <a:solidFill>
                      <a:srgbClr val="1E272C"/>
                    </a:solidFill>
                    <a:latin typeface="Montserrat" pitchFamily="2" charset="77"/>
                    <a:cs typeface="Arial" charset="0"/>
                  </a:rPr>
                </a:br>
                <a:r>
                  <a:rPr lang="fr-FR" sz="2000" dirty="0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Megane JASSIN, PhD </a:t>
                </a:r>
                <a:r>
                  <a:rPr lang="fr-FR" sz="2000" dirty="0" err="1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Student</a:t>
                </a:r>
                <a:r>
                  <a:rPr lang="fr-FR" sz="2000" dirty="0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 at the </a:t>
                </a:r>
                <a:r>
                  <a:rPr lang="fr-FR" sz="2000" dirty="0" err="1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Laboratory</a:t>
                </a:r>
                <a:r>
                  <a:rPr lang="fr-FR" sz="2000" dirty="0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 of </a:t>
                </a:r>
                <a:r>
                  <a:rPr lang="fr-FR" sz="2000" dirty="0" err="1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Hematology</a:t>
                </a:r>
                <a:r>
                  <a:rPr lang="fr-FR" sz="2000" dirty="0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, </a:t>
                </a:r>
                <a:r>
                  <a:rPr lang="fr-FR" sz="2000" dirty="0" err="1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University</a:t>
                </a:r>
                <a:r>
                  <a:rPr lang="fr-FR" sz="2000" dirty="0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 of Liège – GIGA, </a:t>
                </a:r>
                <a:r>
                  <a:rPr lang="fr-FR" sz="2000" dirty="0" err="1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Belgium</a:t>
                </a:r>
                <a:endParaRPr lang="fr-FR" sz="2000" dirty="0">
                  <a:solidFill>
                    <a:srgbClr val="1E272C"/>
                  </a:solidFill>
                  <a:latin typeface="Montserrat" pitchFamily="2" charset="77"/>
                  <a:ea typeface="Times New Roman"/>
                </a:endParaRPr>
              </a:p>
              <a:p>
                <a:pPr defTabSz="2769359"/>
                <a:r>
                  <a:rPr lang="fr-FR" sz="2000" dirty="0">
                    <a:solidFill>
                      <a:srgbClr val="1E272C"/>
                    </a:solidFill>
                    <a:latin typeface="Montserrat" pitchFamily="2" charset="77"/>
                    <a:ea typeface="Times New Roman"/>
                  </a:rPr>
                  <a:t>megane.jassin@uliege.be</a:t>
                </a:r>
                <a:endParaRPr lang="en-AU" sz="2000" dirty="0">
                  <a:solidFill>
                    <a:srgbClr val="1E272C"/>
                  </a:solidFill>
                  <a:latin typeface="Montserrat" pitchFamily="2" charset="77"/>
                  <a:ea typeface="Times New Roman"/>
                </a:endParaRPr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E1838BE0-E071-FC6F-147F-78490593FE93}"/>
                  </a:ext>
                </a:extLst>
              </p:cNvPr>
              <p:cNvSpPr/>
              <p:nvPr/>
            </p:nvSpPr>
            <p:spPr>
              <a:xfrm>
                <a:off x="23962539" y="41468040"/>
                <a:ext cx="5412772" cy="122194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sp>
        <p:nvSpPr>
          <p:cNvPr id="1004" name="TextBox 1">
            <a:extLst>
              <a:ext uri="{FF2B5EF4-FFF2-40B4-BE49-F238E27FC236}">
                <a16:creationId xmlns:a16="http://schemas.microsoft.com/office/drawing/2014/main" id="{9706792A-825B-92DE-67D2-BA22760A9122}"/>
              </a:ext>
            </a:extLst>
          </p:cNvPr>
          <p:cNvSpPr txBox="1"/>
          <p:nvPr/>
        </p:nvSpPr>
        <p:spPr>
          <a:xfrm>
            <a:off x="152400" y="123401"/>
            <a:ext cx="22929359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07783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15567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23350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31134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38917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46701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54484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62268" algn="l" defTabSz="4215567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>
                <a:solidFill>
                  <a:schemeClr val="bg1"/>
                </a:solidFill>
              </a:rPr>
              <a:t>Design of a </a:t>
            </a:r>
            <a:r>
              <a:rPr lang="fr-BE" b="1" dirty="0" err="1">
                <a:solidFill>
                  <a:schemeClr val="bg1"/>
                </a:solidFill>
              </a:rPr>
              <a:t>novel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NanoCAR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construct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that</a:t>
            </a:r>
            <a:r>
              <a:rPr lang="fr-BE" b="1" dirty="0">
                <a:solidFill>
                  <a:schemeClr val="bg1"/>
                </a:solidFill>
              </a:rPr>
              <a:t> compares </a:t>
            </a:r>
            <a:r>
              <a:rPr lang="fr-BE" b="1" dirty="0" err="1">
                <a:solidFill>
                  <a:schemeClr val="bg1"/>
                </a:solidFill>
              </a:rPr>
              <a:t>well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with</a:t>
            </a:r>
            <a:r>
              <a:rPr lang="fr-BE" b="1" dirty="0">
                <a:solidFill>
                  <a:schemeClr val="bg1"/>
                </a:solidFill>
              </a:rPr>
              <a:t> a </a:t>
            </a:r>
            <a:r>
              <a:rPr lang="fr-BE" b="1" dirty="0" err="1">
                <a:solidFill>
                  <a:schemeClr val="bg1"/>
                </a:solidFill>
              </a:rPr>
              <a:t>conventional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ScFv-based</a:t>
            </a:r>
            <a:r>
              <a:rPr lang="fr-BE" b="1" dirty="0">
                <a:solidFill>
                  <a:schemeClr val="bg1"/>
                </a:solidFill>
              </a:rPr>
              <a:t> CAR targeting BCMA on multiple </a:t>
            </a:r>
            <a:r>
              <a:rPr lang="fr-BE" b="1" dirty="0" err="1">
                <a:solidFill>
                  <a:schemeClr val="bg1"/>
                </a:solidFill>
              </a:rPr>
              <a:t>myeloma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0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98A9F-6C4C-4F7C-A342-4047ABC63088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f6b26cdf-43c8-4835-ad31-95a98fdd9fd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b6f976f-f798-4b57-b2d0-1634e043936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AFF0C9-043F-4CAA-95EC-F8870D3EEA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FD997-0F34-46A8-A268-5CDBE8939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1799</Words>
  <Application>Microsoft Office PowerPoint</Application>
  <PresentationFormat>Personnalisé</PresentationFormat>
  <Paragraphs>519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Monotype Corsiva</vt:lpstr>
      <vt:lpstr>Montserrat</vt:lpstr>
      <vt:lpstr>Teko Light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Mégane Jassin</cp:lastModifiedBy>
  <cp:revision>40</cp:revision>
  <dcterms:created xsi:type="dcterms:W3CDTF">2013-07-15T20:26:40Z</dcterms:created>
  <dcterms:modified xsi:type="dcterms:W3CDTF">2025-11-06T14:31:04Z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