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075438" cy="42084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8FD"/>
    <a:srgbClr val="F2FBEF"/>
    <a:srgbClr val="D1E4B5"/>
    <a:srgbClr val="85CBEB"/>
    <a:srgbClr val="FAEAF8"/>
    <a:srgbClr val="F8E4F6"/>
    <a:srgbClr val="F4FBFE"/>
    <a:srgbClr val="96D3EE"/>
    <a:srgbClr val="095C7D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26" autoAdjust="0"/>
  </p:normalViewPr>
  <p:slideViewPr>
    <p:cSldViewPr snapToGrid="0">
      <p:cViewPr>
        <p:scale>
          <a:sx n="28" d="100"/>
          <a:sy n="28" d="100"/>
        </p:scale>
        <p:origin x="396" y="-2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659" y="6887464"/>
            <a:ext cx="27264122" cy="14651684"/>
          </a:xfrm>
        </p:spPr>
        <p:txBody>
          <a:bodyPr anchor="b"/>
          <a:lstStyle>
            <a:lvl1pPr algn="ctr">
              <a:defRPr sz="210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9430" y="22104173"/>
            <a:ext cx="24056579" cy="10160706"/>
          </a:xfrm>
        </p:spPr>
        <p:txBody>
          <a:bodyPr/>
          <a:lstStyle>
            <a:lvl1pPr marL="0" indent="0" algn="ctr">
              <a:buNone/>
              <a:defRPr sz="8419"/>
            </a:lvl1pPr>
            <a:lvl2pPr marL="1603766" indent="0" algn="ctr">
              <a:buNone/>
              <a:defRPr sz="7016"/>
            </a:lvl2pPr>
            <a:lvl3pPr marL="3207532" indent="0" algn="ctr">
              <a:buNone/>
              <a:defRPr sz="6314"/>
            </a:lvl3pPr>
            <a:lvl4pPr marL="4811298" indent="0" algn="ctr">
              <a:buNone/>
              <a:defRPr sz="5612"/>
            </a:lvl4pPr>
            <a:lvl5pPr marL="6415065" indent="0" algn="ctr">
              <a:buNone/>
              <a:defRPr sz="5612"/>
            </a:lvl5pPr>
            <a:lvl6pPr marL="8018831" indent="0" algn="ctr">
              <a:buNone/>
              <a:defRPr sz="5612"/>
            </a:lvl6pPr>
            <a:lvl7pPr marL="9622597" indent="0" algn="ctr">
              <a:buNone/>
              <a:defRPr sz="5612"/>
            </a:lvl7pPr>
            <a:lvl8pPr marL="11226363" indent="0" algn="ctr">
              <a:buNone/>
              <a:defRPr sz="5612"/>
            </a:lvl8pPr>
            <a:lvl9pPr marL="12830129" indent="0" algn="ctr">
              <a:buNone/>
              <a:defRPr sz="56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660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520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53987" y="2240617"/>
            <a:ext cx="6916267" cy="356647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5188" y="2240617"/>
            <a:ext cx="20347856" cy="356647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160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955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484" y="10491943"/>
            <a:ext cx="27665065" cy="17506032"/>
          </a:xfrm>
        </p:spPr>
        <p:txBody>
          <a:bodyPr anchor="b"/>
          <a:lstStyle>
            <a:lvl1pPr>
              <a:defRPr sz="210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8484" y="28163591"/>
            <a:ext cx="27665065" cy="9206009"/>
          </a:xfrm>
        </p:spPr>
        <p:txBody>
          <a:bodyPr/>
          <a:lstStyle>
            <a:lvl1pPr marL="0" indent="0">
              <a:buNone/>
              <a:defRPr sz="8419">
                <a:solidFill>
                  <a:schemeClr val="tx1">
                    <a:tint val="82000"/>
                  </a:schemeClr>
                </a:solidFill>
              </a:defRPr>
            </a:lvl1pPr>
            <a:lvl2pPr marL="1603766" indent="0">
              <a:buNone/>
              <a:defRPr sz="7016">
                <a:solidFill>
                  <a:schemeClr val="tx1">
                    <a:tint val="82000"/>
                  </a:schemeClr>
                </a:solidFill>
              </a:defRPr>
            </a:lvl2pPr>
            <a:lvl3pPr marL="3207532" indent="0">
              <a:buNone/>
              <a:defRPr sz="6314">
                <a:solidFill>
                  <a:schemeClr val="tx1">
                    <a:tint val="82000"/>
                  </a:schemeClr>
                </a:solidFill>
              </a:defRPr>
            </a:lvl3pPr>
            <a:lvl4pPr marL="4811298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4pPr>
            <a:lvl5pPr marL="6415065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5pPr>
            <a:lvl6pPr marL="8018831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6pPr>
            <a:lvl7pPr marL="9622597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7pPr>
            <a:lvl8pPr marL="11226363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8pPr>
            <a:lvl9pPr marL="12830129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714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5187" y="11203083"/>
            <a:ext cx="13632061" cy="26702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38192" y="11203083"/>
            <a:ext cx="13632061" cy="26702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331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66" y="2240626"/>
            <a:ext cx="27665065" cy="8134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368" y="10316583"/>
            <a:ext cx="13569412" cy="5055997"/>
          </a:xfrm>
        </p:spPr>
        <p:txBody>
          <a:bodyPr anchor="b"/>
          <a:lstStyle>
            <a:lvl1pPr marL="0" indent="0">
              <a:buNone/>
              <a:defRPr sz="8419" b="1"/>
            </a:lvl1pPr>
            <a:lvl2pPr marL="1603766" indent="0">
              <a:buNone/>
              <a:defRPr sz="7016" b="1"/>
            </a:lvl2pPr>
            <a:lvl3pPr marL="3207532" indent="0">
              <a:buNone/>
              <a:defRPr sz="6314" b="1"/>
            </a:lvl3pPr>
            <a:lvl4pPr marL="4811298" indent="0">
              <a:buNone/>
              <a:defRPr sz="5612" b="1"/>
            </a:lvl4pPr>
            <a:lvl5pPr marL="6415065" indent="0">
              <a:buNone/>
              <a:defRPr sz="5612" b="1"/>
            </a:lvl5pPr>
            <a:lvl6pPr marL="8018831" indent="0">
              <a:buNone/>
              <a:defRPr sz="5612" b="1"/>
            </a:lvl6pPr>
            <a:lvl7pPr marL="9622597" indent="0">
              <a:buNone/>
              <a:defRPr sz="5612" b="1"/>
            </a:lvl7pPr>
            <a:lvl8pPr marL="11226363" indent="0">
              <a:buNone/>
              <a:defRPr sz="5612" b="1"/>
            </a:lvl8pPr>
            <a:lvl9pPr marL="12830129" indent="0">
              <a:buNone/>
              <a:defRPr sz="56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368" y="15372579"/>
            <a:ext cx="13569412" cy="2261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38193" y="10316583"/>
            <a:ext cx="13636239" cy="5055997"/>
          </a:xfrm>
        </p:spPr>
        <p:txBody>
          <a:bodyPr anchor="b"/>
          <a:lstStyle>
            <a:lvl1pPr marL="0" indent="0">
              <a:buNone/>
              <a:defRPr sz="8419" b="1"/>
            </a:lvl1pPr>
            <a:lvl2pPr marL="1603766" indent="0">
              <a:buNone/>
              <a:defRPr sz="7016" b="1"/>
            </a:lvl2pPr>
            <a:lvl3pPr marL="3207532" indent="0">
              <a:buNone/>
              <a:defRPr sz="6314" b="1"/>
            </a:lvl3pPr>
            <a:lvl4pPr marL="4811298" indent="0">
              <a:buNone/>
              <a:defRPr sz="5612" b="1"/>
            </a:lvl4pPr>
            <a:lvl5pPr marL="6415065" indent="0">
              <a:buNone/>
              <a:defRPr sz="5612" b="1"/>
            </a:lvl5pPr>
            <a:lvl6pPr marL="8018831" indent="0">
              <a:buNone/>
              <a:defRPr sz="5612" b="1"/>
            </a:lvl6pPr>
            <a:lvl7pPr marL="9622597" indent="0">
              <a:buNone/>
              <a:defRPr sz="5612" b="1"/>
            </a:lvl7pPr>
            <a:lvl8pPr marL="11226363" indent="0">
              <a:buNone/>
              <a:defRPr sz="5612" b="1"/>
            </a:lvl8pPr>
            <a:lvl9pPr marL="12830129" indent="0">
              <a:buNone/>
              <a:defRPr sz="56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38193" y="15372579"/>
            <a:ext cx="13636239" cy="2261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350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959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109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65" y="2805642"/>
            <a:ext cx="10345164" cy="9819746"/>
          </a:xfrm>
        </p:spPr>
        <p:txBody>
          <a:bodyPr anchor="b"/>
          <a:lstStyle>
            <a:lvl1pPr>
              <a:defRPr sz="112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6239" y="6059418"/>
            <a:ext cx="16238190" cy="29907361"/>
          </a:xfrm>
        </p:spPr>
        <p:txBody>
          <a:bodyPr/>
          <a:lstStyle>
            <a:lvl1pPr>
              <a:defRPr sz="11225"/>
            </a:lvl1pPr>
            <a:lvl2pPr>
              <a:defRPr sz="9822"/>
            </a:lvl2pPr>
            <a:lvl3pPr>
              <a:defRPr sz="8419"/>
            </a:lvl3pPr>
            <a:lvl4pPr>
              <a:defRPr sz="7016"/>
            </a:lvl4pPr>
            <a:lvl5pPr>
              <a:defRPr sz="7016"/>
            </a:lvl5pPr>
            <a:lvl6pPr>
              <a:defRPr sz="7016"/>
            </a:lvl6pPr>
            <a:lvl7pPr>
              <a:defRPr sz="7016"/>
            </a:lvl7pPr>
            <a:lvl8pPr>
              <a:defRPr sz="7016"/>
            </a:lvl8pPr>
            <a:lvl9pPr>
              <a:defRPr sz="70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365" y="12625388"/>
            <a:ext cx="10345164" cy="23390092"/>
          </a:xfrm>
        </p:spPr>
        <p:txBody>
          <a:bodyPr/>
          <a:lstStyle>
            <a:lvl1pPr marL="0" indent="0">
              <a:buNone/>
              <a:defRPr sz="5612"/>
            </a:lvl1pPr>
            <a:lvl2pPr marL="1603766" indent="0">
              <a:buNone/>
              <a:defRPr sz="4911"/>
            </a:lvl2pPr>
            <a:lvl3pPr marL="3207532" indent="0">
              <a:buNone/>
              <a:defRPr sz="4209"/>
            </a:lvl3pPr>
            <a:lvl4pPr marL="4811298" indent="0">
              <a:buNone/>
              <a:defRPr sz="3508"/>
            </a:lvl4pPr>
            <a:lvl5pPr marL="6415065" indent="0">
              <a:buNone/>
              <a:defRPr sz="3508"/>
            </a:lvl5pPr>
            <a:lvl6pPr marL="8018831" indent="0">
              <a:buNone/>
              <a:defRPr sz="3508"/>
            </a:lvl6pPr>
            <a:lvl7pPr marL="9622597" indent="0">
              <a:buNone/>
              <a:defRPr sz="3508"/>
            </a:lvl7pPr>
            <a:lvl8pPr marL="11226363" indent="0">
              <a:buNone/>
              <a:defRPr sz="3508"/>
            </a:lvl8pPr>
            <a:lvl9pPr marL="12830129" indent="0">
              <a:buNone/>
              <a:defRPr sz="35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18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65" y="2805642"/>
            <a:ext cx="10345164" cy="9819746"/>
          </a:xfrm>
        </p:spPr>
        <p:txBody>
          <a:bodyPr anchor="b"/>
          <a:lstStyle>
            <a:lvl1pPr>
              <a:defRPr sz="112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36239" y="6059418"/>
            <a:ext cx="16238190" cy="29907361"/>
          </a:xfrm>
        </p:spPr>
        <p:txBody>
          <a:bodyPr anchor="t"/>
          <a:lstStyle>
            <a:lvl1pPr marL="0" indent="0">
              <a:buNone/>
              <a:defRPr sz="11225"/>
            </a:lvl1pPr>
            <a:lvl2pPr marL="1603766" indent="0">
              <a:buNone/>
              <a:defRPr sz="9822"/>
            </a:lvl2pPr>
            <a:lvl3pPr marL="3207532" indent="0">
              <a:buNone/>
              <a:defRPr sz="8419"/>
            </a:lvl3pPr>
            <a:lvl4pPr marL="4811298" indent="0">
              <a:buNone/>
              <a:defRPr sz="7016"/>
            </a:lvl4pPr>
            <a:lvl5pPr marL="6415065" indent="0">
              <a:buNone/>
              <a:defRPr sz="7016"/>
            </a:lvl5pPr>
            <a:lvl6pPr marL="8018831" indent="0">
              <a:buNone/>
              <a:defRPr sz="7016"/>
            </a:lvl6pPr>
            <a:lvl7pPr marL="9622597" indent="0">
              <a:buNone/>
              <a:defRPr sz="7016"/>
            </a:lvl7pPr>
            <a:lvl8pPr marL="11226363" indent="0">
              <a:buNone/>
              <a:defRPr sz="7016"/>
            </a:lvl8pPr>
            <a:lvl9pPr marL="12830129" indent="0">
              <a:buNone/>
              <a:defRPr sz="701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365" y="12625388"/>
            <a:ext cx="10345164" cy="23390092"/>
          </a:xfrm>
        </p:spPr>
        <p:txBody>
          <a:bodyPr/>
          <a:lstStyle>
            <a:lvl1pPr marL="0" indent="0">
              <a:buNone/>
              <a:defRPr sz="5612"/>
            </a:lvl1pPr>
            <a:lvl2pPr marL="1603766" indent="0">
              <a:buNone/>
              <a:defRPr sz="4911"/>
            </a:lvl2pPr>
            <a:lvl3pPr marL="3207532" indent="0">
              <a:buNone/>
              <a:defRPr sz="4209"/>
            </a:lvl3pPr>
            <a:lvl4pPr marL="4811298" indent="0">
              <a:buNone/>
              <a:defRPr sz="3508"/>
            </a:lvl4pPr>
            <a:lvl5pPr marL="6415065" indent="0">
              <a:buNone/>
              <a:defRPr sz="3508"/>
            </a:lvl5pPr>
            <a:lvl6pPr marL="8018831" indent="0">
              <a:buNone/>
              <a:defRPr sz="3508"/>
            </a:lvl6pPr>
            <a:lvl7pPr marL="9622597" indent="0">
              <a:buNone/>
              <a:defRPr sz="3508"/>
            </a:lvl7pPr>
            <a:lvl8pPr marL="11226363" indent="0">
              <a:buNone/>
              <a:defRPr sz="3508"/>
            </a:lvl8pPr>
            <a:lvl9pPr marL="12830129" indent="0">
              <a:buNone/>
              <a:defRPr sz="35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644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5188" y="2240626"/>
            <a:ext cx="27665065" cy="813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5188" y="11203083"/>
            <a:ext cx="27665065" cy="26702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5187" y="39006224"/>
            <a:ext cx="7216974" cy="2240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FE800-0289-4B99-A6E7-EEE0AF46B255}" type="datetimeFigureOut">
              <a:rPr lang="fr-BE" smtClean="0"/>
              <a:t>12-11-25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24990" y="39006224"/>
            <a:ext cx="10825460" cy="2240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53278" y="39006224"/>
            <a:ext cx="7216974" cy="2240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C5643-BE9A-4658-A189-FF851C821B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541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07532" rtl="0" eaLnBrk="1" latinLnBrk="0" hangingPunct="1">
        <a:lnSpc>
          <a:spcPct val="90000"/>
        </a:lnSpc>
        <a:spcBef>
          <a:spcPct val="0"/>
        </a:spcBef>
        <a:buNone/>
        <a:defRPr sz="154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1883" indent="-801883" algn="l" defTabSz="3207532" rtl="0" eaLnBrk="1" latinLnBrk="0" hangingPunct="1">
        <a:lnSpc>
          <a:spcPct val="90000"/>
        </a:lnSpc>
        <a:spcBef>
          <a:spcPts val="3508"/>
        </a:spcBef>
        <a:buFont typeface="Arial" panose="020B0604020202020204" pitchFamily="34" charset="0"/>
        <a:buChar char="•"/>
        <a:defRPr sz="9822" kern="1200">
          <a:solidFill>
            <a:schemeClr val="tx1"/>
          </a:solidFill>
          <a:latin typeface="+mn-lt"/>
          <a:ea typeface="+mn-ea"/>
          <a:cs typeface="+mn-cs"/>
        </a:defRPr>
      </a:lvl1pPr>
      <a:lvl2pPr marL="2405649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2pPr>
      <a:lvl3pPr marL="4009415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7016" kern="1200">
          <a:solidFill>
            <a:schemeClr val="tx1"/>
          </a:solidFill>
          <a:latin typeface="+mn-lt"/>
          <a:ea typeface="+mn-ea"/>
          <a:cs typeface="+mn-cs"/>
        </a:defRPr>
      </a:lvl3pPr>
      <a:lvl4pPr marL="5613182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4pPr>
      <a:lvl5pPr marL="7216948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5pPr>
      <a:lvl6pPr marL="8820714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6pPr>
      <a:lvl7pPr marL="10424480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7pPr>
      <a:lvl8pPr marL="12028246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8pPr>
      <a:lvl9pPr marL="13632012" indent="-801883" algn="l" defTabSz="3207532" rtl="0" eaLnBrk="1" latinLnBrk="0" hangingPunct="1">
        <a:lnSpc>
          <a:spcPct val="90000"/>
        </a:lnSpc>
        <a:spcBef>
          <a:spcPts val="1754"/>
        </a:spcBef>
        <a:buFont typeface="Arial" panose="020B0604020202020204" pitchFamily="34" charset="0"/>
        <a:buChar char="•"/>
        <a:defRPr sz="63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1pPr>
      <a:lvl2pPr marL="1603766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2pPr>
      <a:lvl3pPr marL="3207532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3pPr>
      <a:lvl4pPr marL="4811298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4pPr>
      <a:lvl5pPr marL="6415065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5pPr>
      <a:lvl6pPr marL="8018831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6pPr>
      <a:lvl7pPr marL="9622597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7pPr>
      <a:lvl8pPr marL="11226363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8pPr>
      <a:lvl9pPr marL="12830129" algn="l" defTabSz="3207532" rtl="0" eaLnBrk="1" latinLnBrk="0" hangingPunct="1">
        <a:defRPr sz="63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7089723-19CD-2591-10C6-510061404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1638" y="24273720"/>
            <a:ext cx="8947110" cy="3680612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F4F511EA-C44A-83B8-ECD4-D1F67164C61C}"/>
              </a:ext>
            </a:extLst>
          </p:cNvPr>
          <p:cNvSpPr txBox="1">
            <a:spLocks/>
          </p:cNvSpPr>
          <p:nvPr/>
        </p:nvSpPr>
        <p:spPr>
          <a:xfrm>
            <a:off x="413634" y="37363093"/>
            <a:ext cx="20327662" cy="374968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 algn="ctr" defTabSz="3239902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1"/>
            </a:lvl1pPr>
            <a:lvl2pPr marL="1619951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/>
            </a:lvl2pPr>
            <a:lvl3pPr marL="3239902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/>
            </a:lvl3pPr>
            <a:lvl4pPr marL="4859853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4pPr>
            <a:lvl5pPr marL="6479804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5pPr>
            <a:lvl6pPr marL="8099755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6pPr>
            <a:lvl7pPr marL="9719706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7pPr>
            <a:lvl8pPr marL="11339657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8pPr>
            <a:lvl9pPr marL="12959608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9pPr>
          </a:lstStyle>
          <a:p>
            <a:endParaRPr lang="fr-BE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AAAEFFE-EE15-66E6-3E7B-BA06447D97AA}"/>
              </a:ext>
            </a:extLst>
          </p:cNvPr>
          <p:cNvSpPr/>
          <p:nvPr/>
        </p:nvSpPr>
        <p:spPr>
          <a:xfrm>
            <a:off x="413634" y="37378808"/>
            <a:ext cx="9500576" cy="3130597"/>
          </a:xfrm>
          <a:prstGeom prst="rect">
            <a:avLst/>
          </a:prstGeom>
          <a:solidFill>
            <a:srgbClr val="D1E4B5">
              <a:alpha val="26000"/>
            </a:srgbClr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356455-33A5-5400-E76B-B56D9814E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98" y="149049"/>
            <a:ext cx="31320039" cy="3401173"/>
          </a:xfrm>
          <a:solidFill>
            <a:srgbClr val="F2FBEF"/>
          </a:solidFill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br>
              <a:rPr lang="fr-BE" sz="8000" dirty="0"/>
            </a:br>
            <a:endParaRPr lang="fr-BE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E91D3A-C3E1-FADB-FD45-F10A42B0B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16" y="3981210"/>
            <a:ext cx="15820234" cy="12031361"/>
          </a:xfrm>
          <a:prstGeom prst="round2DiagRect">
            <a:avLst>
              <a:gd name="adj1" fmla="val 0"/>
              <a:gd name="adj2" fmla="val 12994"/>
            </a:avLst>
          </a:prstGeom>
          <a:solidFill>
            <a:schemeClr val="bg1"/>
          </a:solidFill>
          <a:ln w="381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endParaRPr lang="en-US" sz="6000" b="1" dirty="0"/>
          </a:p>
          <a:p>
            <a:pPr>
              <a:spcBef>
                <a:spcPct val="0"/>
              </a:spcBef>
            </a:pPr>
            <a:endParaRPr lang="en-US" sz="6000" b="1" dirty="0"/>
          </a:p>
          <a:p>
            <a:pPr>
              <a:spcBef>
                <a:spcPct val="0"/>
              </a:spcBef>
            </a:pPr>
            <a:endParaRPr lang="en-US" sz="6000" b="1" dirty="0"/>
          </a:p>
          <a:p>
            <a:pPr>
              <a:spcBef>
                <a:spcPct val="0"/>
              </a:spcBef>
            </a:pPr>
            <a:r>
              <a:rPr lang="en-US" sz="6000" b="1" dirty="0"/>
              <a:t>                                                         </a:t>
            </a:r>
          </a:p>
          <a:p>
            <a:pPr>
              <a:spcBef>
                <a:spcPct val="0"/>
              </a:spcBef>
            </a:pPr>
            <a:endParaRPr lang="en-US" sz="6000" b="1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45379A02-E8A3-CD0F-DBCB-B5B182772D39}"/>
              </a:ext>
            </a:extLst>
          </p:cNvPr>
          <p:cNvSpPr txBox="1">
            <a:spLocks/>
          </p:cNvSpPr>
          <p:nvPr/>
        </p:nvSpPr>
        <p:spPr>
          <a:xfrm>
            <a:off x="16476485" y="3983460"/>
            <a:ext cx="15071102" cy="12032880"/>
          </a:xfrm>
          <a:prstGeom prst="round2DiagRect">
            <a:avLst>
              <a:gd name="adj1" fmla="val 0"/>
              <a:gd name="adj2" fmla="val 14709"/>
            </a:avLst>
          </a:prstGeom>
          <a:noFill/>
          <a:ln w="38100">
            <a:solidFill>
              <a:schemeClr val="tx2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indent="0" algn="ctr" defTabSz="3239902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1"/>
            </a:lvl1pPr>
            <a:lvl2pPr marL="1619951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/>
            </a:lvl2pPr>
            <a:lvl3pPr marL="3239902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/>
            </a:lvl3pPr>
            <a:lvl4pPr marL="4859853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4pPr>
            <a:lvl5pPr marL="6479804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5pPr>
            <a:lvl6pPr marL="8099755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6pPr>
            <a:lvl7pPr marL="9719706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7pPr>
            <a:lvl8pPr marL="11339657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8pPr>
            <a:lvl9pPr marL="12959608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DCC630D-26CF-5B28-143A-292C1C649210}"/>
              </a:ext>
            </a:extLst>
          </p:cNvPr>
          <p:cNvSpPr txBox="1">
            <a:spLocks/>
          </p:cNvSpPr>
          <p:nvPr/>
        </p:nvSpPr>
        <p:spPr>
          <a:xfrm>
            <a:off x="354617" y="16592823"/>
            <a:ext cx="31242173" cy="1055133"/>
          </a:xfrm>
          <a:prstGeom prst="snip2Diag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indent="0" algn="ctr" defTabSz="3239902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1"/>
            </a:lvl1pPr>
            <a:lvl2pPr marL="1619951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/>
            </a:lvl2pPr>
            <a:lvl3pPr marL="3239902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/>
            </a:lvl3pPr>
            <a:lvl4pPr marL="4859853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4pPr>
            <a:lvl5pPr marL="6479804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5pPr>
            <a:lvl6pPr marL="8099755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6pPr>
            <a:lvl7pPr marL="9719706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7pPr>
            <a:lvl8pPr marL="11339657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8pPr>
            <a:lvl9pPr marL="12959608" indent="0" algn="ctr" defTabSz="3239902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/>
            </a:lvl9pPr>
          </a:lstStyle>
          <a:p>
            <a:r>
              <a:rPr lang="en-US" dirty="0"/>
              <a:t> </a:t>
            </a:r>
            <a:endParaRPr lang="fr-BE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28BB3F4-E728-D7EF-D572-AE4ECFB78FC2}"/>
              </a:ext>
            </a:extLst>
          </p:cNvPr>
          <p:cNvSpPr txBox="1"/>
          <p:nvPr/>
        </p:nvSpPr>
        <p:spPr>
          <a:xfrm>
            <a:off x="915397" y="4514200"/>
            <a:ext cx="1468602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3566" indent="-543566">
              <a:buFont typeface="Wingdings" panose="05000000000000000000" pitchFamily="2" charset="2"/>
              <a:buChar char="§"/>
            </a:pPr>
            <a: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Functional properties of lamination margarine</a:t>
            </a:r>
            <a:r>
              <a:rPr lang="en-GB" sz="3600" baseline="300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1</a:t>
            </a:r>
            <a: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: </a:t>
            </a:r>
          </a:p>
          <a:p>
            <a:pPr marL="543566" indent="-543566">
              <a:buFont typeface="Wingdings" panose="05000000000000000000" pitchFamily="2" charset="2"/>
              <a:buChar char="§"/>
            </a:pPr>
            <a:endParaRPr lang="en-GB" sz="36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GB" sz="3600" dirty="0">
                <a:cs typeface="Times New Roman" panose="02020603050405020304" pitchFamily="18" charset="0"/>
              </a:rPr>
              <a:t> </a:t>
            </a:r>
          </a:p>
          <a:p>
            <a:endParaRPr lang="en-GB" sz="3600" dirty="0">
              <a:cs typeface="Times New Roman" panose="02020603050405020304" pitchFamily="18" charset="0"/>
            </a:endParaRPr>
          </a:p>
          <a:p>
            <a:endParaRPr lang="en-GB" sz="3600" dirty="0">
              <a:cs typeface="Times New Roman" panose="02020603050405020304" pitchFamily="18" charset="0"/>
            </a:endParaRPr>
          </a:p>
          <a:p>
            <a:endParaRPr lang="en-GB" sz="3600" dirty="0">
              <a:cs typeface="Times New Roman" panose="02020603050405020304" pitchFamily="18" charset="0"/>
            </a:endParaRPr>
          </a:p>
          <a:p>
            <a:pPr marL="543566" indent="-543566">
              <a:buFont typeface="Wingdings" panose="05000000000000000000" pitchFamily="2" charset="2"/>
              <a:buChar char="§"/>
            </a:pPr>
            <a:endParaRPr lang="en-GB" sz="3600" dirty="0">
              <a:cs typeface="Times New Roman" panose="02020603050405020304" pitchFamily="18" charset="0"/>
            </a:endParaRPr>
          </a:p>
          <a:p>
            <a:pPr marL="543566" indent="-543566">
              <a:buFont typeface="Wingdings" panose="05000000000000000000" pitchFamily="2" charset="2"/>
              <a:buChar char="§"/>
            </a:pPr>
            <a:r>
              <a:rPr lang="en-GB" sz="3600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plastic margarine</a:t>
            </a:r>
            <a: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marL="543566" indent="-543566">
              <a:buFont typeface="Wingdings" panose="05000000000000000000" pitchFamily="2" charset="2"/>
              <a:buChar char="§"/>
            </a:pPr>
            <a: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Plasticity ~ </a:t>
            </a:r>
            <a:r>
              <a:rPr lang="en-GB" sz="3600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combination of elasticity &amp; viscosity</a:t>
            </a:r>
            <a:endParaRPr lang="en-GB" sz="36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543566" indent="-543566">
              <a:buFont typeface="Wingdings" panose="05000000000000000000" pitchFamily="2" charset="2"/>
              <a:buChar char="§"/>
            </a:pPr>
            <a: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Rapid measurement methods </a:t>
            </a:r>
            <a:r>
              <a:rPr lang="en-GB" sz="3600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industry</a:t>
            </a:r>
            <a: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uses :   </a:t>
            </a:r>
          </a:p>
          <a:p>
            <a:pPr marL="1412760" lvl="2" indent="-543566">
              <a:buFont typeface="Arial" panose="020B0604020202020204" pitchFamily="34" charset="0"/>
              <a:buChar char="•"/>
            </a:pPr>
            <a: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sensory method : </a:t>
            </a:r>
            <a:r>
              <a:rPr lang="en-GB" sz="3600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thumb tests </a:t>
            </a:r>
          </a:p>
          <a:p>
            <a:pPr marL="1412760" lvl="2" indent="-543566">
              <a:buFont typeface="Arial" panose="020B0604020202020204" pitchFamily="34" charset="0"/>
              <a:buChar char="•"/>
            </a:pPr>
            <a: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instrumental methods : </a:t>
            </a:r>
            <a:r>
              <a:rPr lang="en-GB" sz="3600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hardness (TA) and SFC (NMR) </a:t>
            </a:r>
          </a:p>
          <a:p>
            <a:pPr marL="510347" lvl="1"/>
            <a: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to understand and predict the plastic nature of margarine.</a:t>
            </a:r>
          </a:p>
          <a:p>
            <a:pPr marL="543566" indent="-543566">
              <a:buFont typeface="Wingdings" panose="05000000000000000000" pitchFamily="2" charset="2"/>
              <a:buChar char="§"/>
            </a:pPr>
            <a:r>
              <a:rPr lang="en-GB" sz="3600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LAOS  (Large Amplitude Oscillatory Shear) method could detect the difference </a:t>
            </a:r>
            <a:r>
              <a:rPr lang="en-GB" sz="36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in plasticity for all-purpose and lamination margarine.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DC35E6C2-BCEC-39EF-5E51-18C278016C21}"/>
              </a:ext>
            </a:extLst>
          </p:cNvPr>
          <p:cNvSpPr/>
          <p:nvPr/>
        </p:nvSpPr>
        <p:spPr>
          <a:xfrm>
            <a:off x="335768" y="3740062"/>
            <a:ext cx="4613114" cy="732587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b="1" dirty="0"/>
              <a:t>INTRODUCTION</a:t>
            </a:r>
          </a:p>
        </p:txBody>
      </p: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64A193E3-8D66-74DE-17B8-7C970F55BCBF}"/>
              </a:ext>
            </a:extLst>
          </p:cNvPr>
          <p:cNvSpPr/>
          <p:nvPr/>
        </p:nvSpPr>
        <p:spPr>
          <a:xfrm>
            <a:off x="16393914" y="3746223"/>
            <a:ext cx="4611600" cy="73440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b="1" dirty="0"/>
              <a:t>METHODOLOGY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409F0B9-BA14-A484-37BF-ADF4BCF11018}"/>
              </a:ext>
            </a:extLst>
          </p:cNvPr>
          <p:cNvSpPr txBox="1"/>
          <p:nvPr/>
        </p:nvSpPr>
        <p:spPr>
          <a:xfrm>
            <a:off x="3268229" y="16807214"/>
            <a:ext cx="2690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LAOS SENSITIVITY TO PREDICT BAKING PERFORMANCES OF SAME COMPOSITION BUT DIFFERENTLY PROCESSED MARGARINE   </a:t>
            </a:r>
          </a:p>
        </p:txBody>
      </p:sp>
      <p:sp>
        <p:nvSpPr>
          <p:cNvPr id="63" name="Rectangle : avec coins arrondis en haut 62">
            <a:extLst>
              <a:ext uri="{FF2B5EF4-FFF2-40B4-BE49-F238E27FC236}">
                <a16:creationId xmlns:a16="http://schemas.microsoft.com/office/drawing/2014/main" id="{B8370919-9E16-BC1E-E632-515BEA42EFF1}"/>
              </a:ext>
            </a:extLst>
          </p:cNvPr>
          <p:cNvSpPr/>
          <p:nvPr/>
        </p:nvSpPr>
        <p:spPr>
          <a:xfrm>
            <a:off x="14415646" y="17832269"/>
            <a:ext cx="4611600" cy="73440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b="1" dirty="0"/>
              <a:t>RESULTS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22D48A2-32EF-4A88-98D9-2369C5985A06}"/>
              </a:ext>
            </a:extLst>
          </p:cNvPr>
          <p:cNvSpPr txBox="1"/>
          <p:nvPr/>
        </p:nvSpPr>
        <p:spPr>
          <a:xfrm>
            <a:off x="709785" y="-33782"/>
            <a:ext cx="312192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GB" sz="6000" b="1" dirty="0">
                <a:solidFill>
                  <a:srgbClr val="002060"/>
                </a:solidFill>
                <a:latin typeface="Arial" charset="0"/>
                <a:cs typeface="Arial" charset="0"/>
              </a:rPr>
              <a:t> LAOS: Analysis of Puff Pastry Margarine Fat Crystal Network</a:t>
            </a:r>
            <a:endParaRPr lang="en-US" sz="60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F6B20762-CEE4-F822-DDB0-DFE4E095651C}"/>
              </a:ext>
            </a:extLst>
          </p:cNvPr>
          <p:cNvSpPr txBox="1"/>
          <p:nvPr/>
        </p:nvSpPr>
        <p:spPr>
          <a:xfrm>
            <a:off x="4948884" y="1509778"/>
            <a:ext cx="22643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>
                <a:latin typeface="Times New Roman" pitchFamily="18" charset="0"/>
                <a:cs typeface="Times New Roman" pitchFamily="18" charset="0"/>
              </a:rPr>
              <a:t>A. Chakraborty</a:t>
            </a:r>
            <a:r>
              <a:rPr lang="fr-BE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</a:t>
            </a:r>
            <a:r>
              <a:rPr lang="fr-BE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C. Blecker </a:t>
            </a:r>
            <a:r>
              <a:rPr lang="fr-BE" sz="4000" baseline="30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, V. Van Hoed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Deledicque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, P. Barthelemy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, R. Detry </a:t>
            </a:r>
            <a:r>
              <a:rPr lang="en-GB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S. Danthine 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fr-BE" sz="40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BE" sz="4000" dirty="0">
                <a:latin typeface="Times New Roman" pitchFamily="18" charset="0"/>
                <a:cs typeface="Times New Roman" pitchFamily="18" charset="0"/>
              </a:rPr>
              <a:t> Liège </a:t>
            </a:r>
            <a:r>
              <a:rPr lang="fr-BE" sz="4000" dirty="0" err="1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BE" sz="4000" dirty="0">
                <a:latin typeface="Times New Roman" pitchFamily="18" charset="0"/>
                <a:cs typeface="Times New Roman" pitchFamily="18" charset="0"/>
              </a:rPr>
              <a:t>, Gembloux Agro-Bio Tech, </a:t>
            </a:r>
            <a:r>
              <a:rPr lang="fr-BE" sz="4000" dirty="0" err="1">
                <a:latin typeface="Times New Roman" pitchFamily="18" charset="0"/>
                <a:cs typeface="Times New Roman" pitchFamily="18" charset="0"/>
              </a:rPr>
              <a:t>Belgium</a:t>
            </a:r>
            <a:r>
              <a:rPr lang="fr-BE" sz="4000" dirty="0">
                <a:latin typeface="Times New Roman" pitchFamily="18" charset="0"/>
                <a:cs typeface="Times New Roman" pitchFamily="18" charset="0"/>
              </a:rPr>
              <a:t>.  </a:t>
            </a:r>
            <a:br>
              <a:rPr lang="fr-BE" sz="4000" dirty="0">
                <a:latin typeface="Times New Roman" pitchFamily="18" charset="0"/>
                <a:cs typeface="Times New Roman" pitchFamily="18" charset="0"/>
              </a:rPr>
            </a:br>
            <a:r>
              <a:rPr lang="fr-BE" sz="4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dirty="0" err="1">
                <a:latin typeface="Times New Roman" pitchFamily="18" charset="0"/>
                <a:cs typeface="Times New Roman" pitchFamily="18" charset="0"/>
              </a:rPr>
              <a:t>Puratos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4000" dirty="0" err="1">
                <a:latin typeface="Times New Roman" pitchFamily="18" charset="0"/>
                <a:cs typeface="Times New Roman" pitchFamily="18" charset="0"/>
              </a:rPr>
              <a:t>Industrialaan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nl-NL" sz="4000" dirty="0" err="1">
                <a:latin typeface="Times New Roman" pitchFamily="18" charset="0"/>
                <a:cs typeface="Times New Roman" pitchFamily="18" charset="0"/>
              </a:rPr>
              <a:t>Puratos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 nv Zone Maalbeek, 1702 Groot-</a:t>
            </a:r>
            <a:r>
              <a:rPr lang="nl-NL" sz="4000" dirty="0" err="1">
                <a:latin typeface="Times New Roman" pitchFamily="18" charset="0"/>
                <a:cs typeface="Times New Roman" pitchFamily="18" charset="0"/>
              </a:rPr>
              <a:t>Bijgaarden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, Belgium.</a:t>
            </a:r>
            <a:endParaRPr lang="en-GB" sz="4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AC44CF13-C62F-97BB-6973-102E92EE1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9" y="250189"/>
            <a:ext cx="2822502" cy="14098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AA409555-7C4B-5055-5A5C-ABCF6ABE0DC2}"/>
              </a:ext>
            </a:extLst>
          </p:cNvPr>
          <p:cNvSpPr txBox="1"/>
          <p:nvPr/>
        </p:nvSpPr>
        <p:spPr>
          <a:xfrm>
            <a:off x="9960963" y="37525018"/>
            <a:ext cx="10728877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Non- linear rheology indicates clear differences within margarine. Linear rheology cannot differentiate.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LAOS is a highly sensitive method.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LAOS can precisely predict plastic properties of lamination margarine.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Plasticity of the product can be improved with different maturation temperature. </a:t>
            </a:r>
          </a:p>
          <a:p>
            <a:endParaRPr lang="en-GB" sz="2400" b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75D8917-529A-F75A-927D-518CDB9C1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948" y="5140410"/>
            <a:ext cx="13620921" cy="313256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6587680C-BAA0-A081-3362-46FE7ACB7C66}"/>
              </a:ext>
            </a:extLst>
          </p:cNvPr>
          <p:cNvSpPr txBox="1"/>
          <p:nvPr/>
        </p:nvSpPr>
        <p:spPr>
          <a:xfrm>
            <a:off x="915399" y="13800049"/>
            <a:ext cx="15000307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rgbClr val="006C7A"/>
                </a:solidFill>
                <a:cs typeface="Times New Roman" panose="02020603050405020304" pitchFamily="18" charset="0"/>
              </a:rPr>
              <a:t>GAP: Sensitivity of LAOS method has never been tested for margarine for same application (lamination margarine).</a:t>
            </a:r>
            <a:endParaRPr lang="en-NL" sz="8800" dirty="0"/>
          </a:p>
        </p:txBody>
      </p:sp>
      <p:pic>
        <p:nvPicPr>
          <p:cNvPr id="86" name="Picture 9">
            <a:extLst>
              <a:ext uri="{FF2B5EF4-FFF2-40B4-BE49-F238E27FC236}">
                <a16:creationId xmlns:a16="http://schemas.microsoft.com/office/drawing/2014/main" id="{31662C4F-C727-2041-A50F-B1B8A9318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t="838" r="2015" b="14237"/>
          <a:stretch/>
        </p:blipFill>
        <p:spPr bwMode="auto">
          <a:xfrm>
            <a:off x="16858067" y="6098638"/>
            <a:ext cx="3336844" cy="16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6D24AC8-0A3B-83DB-7888-46C4C022686B}"/>
              </a:ext>
            </a:extLst>
          </p:cNvPr>
          <p:cNvGrpSpPr/>
          <p:nvPr/>
        </p:nvGrpSpPr>
        <p:grpSpPr>
          <a:xfrm>
            <a:off x="16641676" y="4705818"/>
            <a:ext cx="9451782" cy="1258461"/>
            <a:chOff x="16936192" y="4972380"/>
            <a:chExt cx="9451782" cy="1258461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853A5E-A9AB-8784-5DA3-D862F271A48B}"/>
                </a:ext>
              </a:extLst>
            </p:cNvPr>
            <p:cNvSpPr txBox="1"/>
            <p:nvPr/>
          </p:nvSpPr>
          <p:spPr>
            <a:xfrm>
              <a:off x="17471520" y="4972380"/>
              <a:ext cx="8271875" cy="757451"/>
            </a:xfrm>
            <a:custGeom>
              <a:avLst/>
              <a:gdLst>
                <a:gd name="connsiteX0" fmla="*/ 0 w 8271875"/>
                <a:gd name="connsiteY0" fmla="*/ 0 h 757451"/>
                <a:gd name="connsiteX1" fmla="*/ 508129 w 8271875"/>
                <a:gd name="connsiteY1" fmla="*/ 0 h 757451"/>
                <a:gd name="connsiteX2" fmla="*/ 1264415 w 8271875"/>
                <a:gd name="connsiteY2" fmla="*/ 0 h 757451"/>
                <a:gd name="connsiteX3" fmla="*/ 1607107 w 8271875"/>
                <a:gd name="connsiteY3" fmla="*/ 0 h 757451"/>
                <a:gd name="connsiteX4" fmla="*/ 1949799 w 8271875"/>
                <a:gd name="connsiteY4" fmla="*/ 0 h 757451"/>
                <a:gd name="connsiteX5" fmla="*/ 2623366 w 8271875"/>
                <a:gd name="connsiteY5" fmla="*/ 0 h 757451"/>
                <a:gd name="connsiteX6" fmla="*/ 3379652 w 8271875"/>
                <a:gd name="connsiteY6" fmla="*/ 0 h 757451"/>
                <a:gd name="connsiteX7" fmla="*/ 3805062 w 8271875"/>
                <a:gd name="connsiteY7" fmla="*/ 0 h 757451"/>
                <a:gd name="connsiteX8" fmla="*/ 4561348 w 8271875"/>
                <a:gd name="connsiteY8" fmla="*/ 0 h 757451"/>
                <a:gd name="connsiteX9" fmla="*/ 5317634 w 8271875"/>
                <a:gd name="connsiteY9" fmla="*/ 0 h 757451"/>
                <a:gd name="connsiteX10" fmla="*/ 5660326 w 8271875"/>
                <a:gd name="connsiteY10" fmla="*/ 0 h 757451"/>
                <a:gd name="connsiteX11" fmla="*/ 6003018 w 8271875"/>
                <a:gd name="connsiteY11" fmla="*/ 0 h 757451"/>
                <a:gd name="connsiteX12" fmla="*/ 6345710 w 8271875"/>
                <a:gd name="connsiteY12" fmla="*/ 0 h 757451"/>
                <a:gd name="connsiteX13" fmla="*/ 7019277 w 8271875"/>
                <a:gd name="connsiteY13" fmla="*/ 0 h 757451"/>
                <a:gd name="connsiteX14" fmla="*/ 8271875 w 8271875"/>
                <a:gd name="connsiteY14" fmla="*/ 0 h 757451"/>
                <a:gd name="connsiteX15" fmla="*/ 8271875 w 8271875"/>
                <a:gd name="connsiteY15" fmla="*/ 378726 h 757451"/>
                <a:gd name="connsiteX16" fmla="*/ 8271875 w 8271875"/>
                <a:gd name="connsiteY16" fmla="*/ 757451 h 757451"/>
                <a:gd name="connsiteX17" fmla="*/ 7598308 w 8271875"/>
                <a:gd name="connsiteY17" fmla="*/ 757451 h 757451"/>
                <a:gd name="connsiteX18" fmla="*/ 6842022 w 8271875"/>
                <a:gd name="connsiteY18" fmla="*/ 757451 h 757451"/>
                <a:gd name="connsiteX19" fmla="*/ 6085737 w 8271875"/>
                <a:gd name="connsiteY19" fmla="*/ 757451 h 757451"/>
                <a:gd name="connsiteX20" fmla="*/ 5494888 w 8271875"/>
                <a:gd name="connsiteY20" fmla="*/ 757451 h 757451"/>
                <a:gd name="connsiteX21" fmla="*/ 4821321 w 8271875"/>
                <a:gd name="connsiteY21" fmla="*/ 757451 h 757451"/>
                <a:gd name="connsiteX22" fmla="*/ 4065036 w 8271875"/>
                <a:gd name="connsiteY22" fmla="*/ 757451 h 757451"/>
                <a:gd name="connsiteX23" fmla="*/ 3722344 w 8271875"/>
                <a:gd name="connsiteY23" fmla="*/ 757451 h 757451"/>
                <a:gd name="connsiteX24" fmla="*/ 3296933 w 8271875"/>
                <a:gd name="connsiteY24" fmla="*/ 757451 h 757451"/>
                <a:gd name="connsiteX25" fmla="*/ 2788804 w 8271875"/>
                <a:gd name="connsiteY25" fmla="*/ 757451 h 757451"/>
                <a:gd name="connsiteX26" fmla="*/ 2363393 w 8271875"/>
                <a:gd name="connsiteY26" fmla="*/ 757451 h 757451"/>
                <a:gd name="connsiteX27" fmla="*/ 1937982 w 8271875"/>
                <a:gd name="connsiteY27" fmla="*/ 757451 h 757451"/>
                <a:gd name="connsiteX28" fmla="*/ 1595290 w 8271875"/>
                <a:gd name="connsiteY28" fmla="*/ 757451 h 757451"/>
                <a:gd name="connsiteX29" fmla="*/ 921723 w 8271875"/>
                <a:gd name="connsiteY29" fmla="*/ 757451 h 757451"/>
                <a:gd name="connsiteX30" fmla="*/ 0 w 8271875"/>
                <a:gd name="connsiteY30" fmla="*/ 757451 h 757451"/>
                <a:gd name="connsiteX31" fmla="*/ 0 w 8271875"/>
                <a:gd name="connsiteY31" fmla="*/ 371151 h 757451"/>
                <a:gd name="connsiteX32" fmla="*/ 0 w 8271875"/>
                <a:gd name="connsiteY32" fmla="*/ 0 h 75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271875" h="757451" fill="none" extrusionOk="0">
                  <a:moveTo>
                    <a:pt x="0" y="0"/>
                  </a:moveTo>
                  <a:cubicBezTo>
                    <a:pt x="223814" y="-36454"/>
                    <a:pt x="385238" y="31755"/>
                    <a:pt x="508129" y="0"/>
                  </a:cubicBezTo>
                  <a:cubicBezTo>
                    <a:pt x="631020" y="-31755"/>
                    <a:pt x="975730" y="8540"/>
                    <a:pt x="1264415" y="0"/>
                  </a:cubicBezTo>
                  <a:cubicBezTo>
                    <a:pt x="1553100" y="-8540"/>
                    <a:pt x="1491939" y="6879"/>
                    <a:pt x="1607107" y="0"/>
                  </a:cubicBezTo>
                  <a:cubicBezTo>
                    <a:pt x="1722275" y="-6879"/>
                    <a:pt x="1868130" y="3245"/>
                    <a:pt x="1949799" y="0"/>
                  </a:cubicBezTo>
                  <a:cubicBezTo>
                    <a:pt x="2031468" y="-3245"/>
                    <a:pt x="2398686" y="27142"/>
                    <a:pt x="2623366" y="0"/>
                  </a:cubicBezTo>
                  <a:cubicBezTo>
                    <a:pt x="2848046" y="-27142"/>
                    <a:pt x="3041400" y="3919"/>
                    <a:pt x="3379652" y="0"/>
                  </a:cubicBezTo>
                  <a:cubicBezTo>
                    <a:pt x="3717904" y="-3919"/>
                    <a:pt x="3635127" y="28699"/>
                    <a:pt x="3805062" y="0"/>
                  </a:cubicBezTo>
                  <a:cubicBezTo>
                    <a:pt x="3974997" y="-28699"/>
                    <a:pt x="4327790" y="3235"/>
                    <a:pt x="4561348" y="0"/>
                  </a:cubicBezTo>
                  <a:cubicBezTo>
                    <a:pt x="4794906" y="-3235"/>
                    <a:pt x="4997449" y="25756"/>
                    <a:pt x="5317634" y="0"/>
                  </a:cubicBezTo>
                  <a:cubicBezTo>
                    <a:pt x="5637819" y="-25756"/>
                    <a:pt x="5541920" y="19646"/>
                    <a:pt x="5660326" y="0"/>
                  </a:cubicBezTo>
                  <a:cubicBezTo>
                    <a:pt x="5778732" y="-19646"/>
                    <a:pt x="5849384" y="22823"/>
                    <a:pt x="6003018" y="0"/>
                  </a:cubicBezTo>
                  <a:cubicBezTo>
                    <a:pt x="6156652" y="-22823"/>
                    <a:pt x="6177713" y="25988"/>
                    <a:pt x="6345710" y="0"/>
                  </a:cubicBezTo>
                  <a:cubicBezTo>
                    <a:pt x="6513707" y="-25988"/>
                    <a:pt x="6688923" y="56155"/>
                    <a:pt x="7019277" y="0"/>
                  </a:cubicBezTo>
                  <a:cubicBezTo>
                    <a:pt x="7349631" y="-56155"/>
                    <a:pt x="7976931" y="28151"/>
                    <a:pt x="8271875" y="0"/>
                  </a:cubicBezTo>
                  <a:cubicBezTo>
                    <a:pt x="8307232" y="182435"/>
                    <a:pt x="8228922" y="265238"/>
                    <a:pt x="8271875" y="378726"/>
                  </a:cubicBezTo>
                  <a:cubicBezTo>
                    <a:pt x="8314828" y="492214"/>
                    <a:pt x="8236043" y="598032"/>
                    <a:pt x="8271875" y="757451"/>
                  </a:cubicBezTo>
                  <a:cubicBezTo>
                    <a:pt x="8011475" y="815585"/>
                    <a:pt x="7903254" y="707085"/>
                    <a:pt x="7598308" y="757451"/>
                  </a:cubicBezTo>
                  <a:cubicBezTo>
                    <a:pt x="7293362" y="807817"/>
                    <a:pt x="7101865" y="750032"/>
                    <a:pt x="6842022" y="757451"/>
                  </a:cubicBezTo>
                  <a:cubicBezTo>
                    <a:pt x="6582179" y="764870"/>
                    <a:pt x="6354909" y="699037"/>
                    <a:pt x="6085737" y="757451"/>
                  </a:cubicBezTo>
                  <a:cubicBezTo>
                    <a:pt x="5816566" y="815865"/>
                    <a:pt x="5648255" y="699134"/>
                    <a:pt x="5494888" y="757451"/>
                  </a:cubicBezTo>
                  <a:cubicBezTo>
                    <a:pt x="5341521" y="815768"/>
                    <a:pt x="5004893" y="739079"/>
                    <a:pt x="4821321" y="757451"/>
                  </a:cubicBezTo>
                  <a:cubicBezTo>
                    <a:pt x="4637749" y="775823"/>
                    <a:pt x="4411826" y="691262"/>
                    <a:pt x="4065036" y="757451"/>
                  </a:cubicBezTo>
                  <a:cubicBezTo>
                    <a:pt x="3718247" y="823640"/>
                    <a:pt x="3852941" y="741028"/>
                    <a:pt x="3722344" y="757451"/>
                  </a:cubicBezTo>
                  <a:cubicBezTo>
                    <a:pt x="3591747" y="773874"/>
                    <a:pt x="3391839" y="752495"/>
                    <a:pt x="3296933" y="757451"/>
                  </a:cubicBezTo>
                  <a:cubicBezTo>
                    <a:pt x="3202027" y="762407"/>
                    <a:pt x="2952351" y="707146"/>
                    <a:pt x="2788804" y="757451"/>
                  </a:cubicBezTo>
                  <a:cubicBezTo>
                    <a:pt x="2625257" y="807756"/>
                    <a:pt x="2482230" y="739453"/>
                    <a:pt x="2363393" y="757451"/>
                  </a:cubicBezTo>
                  <a:cubicBezTo>
                    <a:pt x="2244556" y="775449"/>
                    <a:pt x="2026361" y="751634"/>
                    <a:pt x="1937982" y="757451"/>
                  </a:cubicBezTo>
                  <a:cubicBezTo>
                    <a:pt x="1849603" y="763268"/>
                    <a:pt x="1754000" y="731194"/>
                    <a:pt x="1595290" y="757451"/>
                  </a:cubicBezTo>
                  <a:cubicBezTo>
                    <a:pt x="1436580" y="783708"/>
                    <a:pt x="1132575" y="721190"/>
                    <a:pt x="921723" y="757451"/>
                  </a:cubicBezTo>
                  <a:cubicBezTo>
                    <a:pt x="710871" y="793712"/>
                    <a:pt x="434608" y="708764"/>
                    <a:pt x="0" y="757451"/>
                  </a:cubicBezTo>
                  <a:cubicBezTo>
                    <a:pt x="-39219" y="613684"/>
                    <a:pt x="21330" y="474717"/>
                    <a:pt x="0" y="371151"/>
                  </a:cubicBezTo>
                  <a:cubicBezTo>
                    <a:pt x="-21330" y="267585"/>
                    <a:pt x="1980" y="147627"/>
                    <a:pt x="0" y="0"/>
                  </a:cubicBezTo>
                  <a:close/>
                </a:path>
                <a:path w="8271875" h="757451" stroke="0" extrusionOk="0">
                  <a:moveTo>
                    <a:pt x="0" y="0"/>
                  </a:moveTo>
                  <a:cubicBezTo>
                    <a:pt x="279132" y="-79970"/>
                    <a:pt x="414878" y="57432"/>
                    <a:pt x="673567" y="0"/>
                  </a:cubicBezTo>
                  <a:cubicBezTo>
                    <a:pt x="932256" y="-57432"/>
                    <a:pt x="1166077" y="10977"/>
                    <a:pt x="1429853" y="0"/>
                  </a:cubicBezTo>
                  <a:cubicBezTo>
                    <a:pt x="1693629" y="-10977"/>
                    <a:pt x="1932013" y="58790"/>
                    <a:pt x="2186138" y="0"/>
                  </a:cubicBezTo>
                  <a:cubicBezTo>
                    <a:pt x="2440264" y="-58790"/>
                    <a:pt x="2515197" y="30530"/>
                    <a:pt x="2611549" y="0"/>
                  </a:cubicBezTo>
                  <a:cubicBezTo>
                    <a:pt x="2707901" y="-30530"/>
                    <a:pt x="3022984" y="53458"/>
                    <a:pt x="3285116" y="0"/>
                  </a:cubicBezTo>
                  <a:cubicBezTo>
                    <a:pt x="3547248" y="-53458"/>
                    <a:pt x="3477950" y="15627"/>
                    <a:pt x="3627808" y="0"/>
                  </a:cubicBezTo>
                  <a:cubicBezTo>
                    <a:pt x="3777666" y="-15627"/>
                    <a:pt x="4229159" y="34562"/>
                    <a:pt x="4384094" y="0"/>
                  </a:cubicBezTo>
                  <a:cubicBezTo>
                    <a:pt x="4539029" y="-34562"/>
                    <a:pt x="4733649" y="67313"/>
                    <a:pt x="5057661" y="0"/>
                  </a:cubicBezTo>
                  <a:cubicBezTo>
                    <a:pt x="5381673" y="-67313"/>
                    <a:pt x="5387728" y="34121"/>
                    <a:pt x="5483071" y="0"/>
                  </a:cubicBezTo>
                  <a:cubicBezTo>
                    <a:pt x="5578414" y="-34121"/>
                    <a:pt x="5657331" y="18878"/>
                    <a:pt x="5825763" y="0"/>
                  </a:cubicBezTo>
                  <a:cubicBezTo>
                    <a:pt x="5994195" y="-18878"/>
                    <a:pt x="6359369" y="73478"/>
                    <a:pt x="6582049" y="0"/>
                  </a:cubicBezTo>
                  <a:cubicBezTo>
                    <a:pt x="6804729" y="-73478"/>
                    <a:pt x="6940759" y="32050"/>
                    <a:pt x="7090179" y="0"/>
                  </a:cubicBezTo>
                  <a:cubicBezTo>
                    <a:pt x="7239599" y="-32050"/>
                    <a:pt x="7314599" y="47071"/>
                    <a:pt x="7515589" y="0"/>
                  </a:cubicBezTo>
                  <a:cubicBezTo>
                    <a:pt x="7716579" y="-47071"/>
                    <a:pt x="7971212" y="69457"/>
                    <a:pt x="8271875" y="0"/>
                  </a:cubicBezTo>
                  <a:cubicBezTo>
                    <a:pt x="8286730" y="97187"/>
                    <a:pt x="8246129" y="268073"/>
                    <a:pt x="8271875" y="371151"/>
                  </a:cubicBezTo>
                  <a:cubicBezTo>
                    <a:pt x="8297621" y="474229"/>
                    <a:pt x="8271128" y="676123"/>
                    <a:pt x="8271875" y="757451"/>
                  </a:cubicBezTo>
                  <a:cubicBezTo>
                    <a:pt x="8128093" y="775328"/>
                    <a:pt x="7917341" y="716570"/>
                    <a:pt x="7681027" y="757451"/>
                  </a:cubicBezTo>
                  <a:cubicBezTo>
                    <a:pt x="7444713" y="798332"/>
                    <a:pt x="7446031" y="736743"/>
                    <a:pt x="7338335" y="757451"/>
                  </a:cubicBezTo>
                  <a:cubicBezTo>
                    <a:pt x="7230639" y="778159"/>
                    <a:pt x="7001385" y="716649"/>
                    <a:pt x="6664768" y="757451"/>
                  </a:cubicBezTo>
                  <a:cubicBezTo>
                    <a:pt x="6328151" y="798253"/>
                    <a:pt x="6408093" y="716259"/>
                    <a:pt x="6239357" y="757451"/>
                  </a:cubicBezTo>
                  <a:cubicBezTo>
                    <a:pt x="6070621" y="798643"/>
                    <a:pt x="5804601" y="756921"/>
                    <a:pt x="5648509" y="757451"/>
                  </a:cubicBezTo>
                  <a:cubicBezTo>
                    <a:pt x="5492417" y="757981"/>
                    <a:pt x="5337486" y="754499"/>
                    <a:pt x="5223098" y="757451"/>
                  </a:cubicBezTo>
                  <a:cubicBezTo>
                    <a:pt x="5108710" y="760403"/>
                    <a:pt x="4838491" y="728368"/>
                    <a:pt x="4714969" y="757451"/>
                  </a:cubicBezTo>
                  <a:cubicBezTo>
                    <a:pt x="4591447" y="786534"/>
                    <a:pt x="4389552" y="718171"/>
                    <a:pt x="4206839" y="757451"/>
                  </a:cubicBezTo>
                  <a:cubicBezTo>
                    <a:pt x="4024126" y="796731"/>
                    <a:pt x="3786290" y="690688"/>
                    <a:pt x="3615991" y="757451"/>
                  </a:cubicBezTo>
                  <a:cubicBezTo>
                    <a:pt x="3445692" y="824214"/>
                    <a:pt x="3209436" y="739208"/>
                    <a:pt x="3025143" y="757451"/>
                  </a:cubicBezTo>
                  <a:cubicBezTo>
                    <a:pt x="2840850" y="775694"/>
                    <a:pt x="2783578" y="731143"/>
                    <a:pt x="2599732" y="757451"/>
                  </a:cubicBezTo>
                  <a:cubicBezTo>
                    <a:pt x="2415886" y="783759"/>
                    <a:pt x="2379966" y="741860"/>
                    <a:pt x="2257040" y="757451"/>
                  </a:cubicBezTo>
                  <a:cubicBezTo>
                    <a:pt x="2134114" y="773042"/>
                    <a:pt x="1736211" y="675008"/>
                    <a:pt x="1500754" y="757451"/>
                  </a:cubicBezTo>
                  <a:cubicBezTo>
                    <a:pt x="1265297" y="839894"/>
                    <a:pt x="1146948" y="722491"/>
                    <a:pt x="827188" y="757451"/>
                  </a:cubicBezTo>
                  <a:cubicBezTo>
                    <a:pt x="507428" y="792411"/>
                    <a:pt x="331897" y="749181"/>
                    <a:pt x="0" y="757451"/>
                  </a:cubicBezTo>
                  <a:cubicBezTo>
                    <a:pt x="-29285" y="655293"/>
                    <a:pt x="11896" y="505146"/>
                    <a:pt x="0" y="393875"/>
                  </a:cubicBezTo>
                  <a:cubicBezTo>
                    <a:pt x="-11896" y="282604"/>
                    <a:pt x="7115" y="85845"/>
                    <a:pt x="0" y="0"/>
                  </a:cubicBezTo>
                  <a:close/>
                </a:path>
              </a:pathLst>
            </a:custGeom>
            <a:solidFill>
              <a:srgbClr val="398E9A">
                <a:alpha val="26000"/>
              </a:srgbClr>
            </a:solidFill>
            <a:ln w="3175">
              <a:noFill/>
              <a:extLst>
                <a:ext uri="{C807C97D-BFC1-408E-A445-0C87EB9F89A2}">
                  <ask:lineSketchStyleProps xmlns:ask="http://schemas.microsoft.com/office/drawing/2018/sketchyshapes" sd="322283992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1"/>
                  </a:solidFill>
                  <a:latin typeface="Amasis MT Pro Black" panose="02040A04050005020304" pitchFamily="18" charset="0"/>
                </a:rPr>
                <a:t>ANALYSIS</a:t>
              </a:r>
            </a:p>
            <a:p>
              <a:endParaRPr lang="en-NL" sz="1522" dirty="0">
                <a:gradFill flip="none" rotWithShape="1">
                  <a:gsLst>
                    <a:gs pos="0">
                      <a:srgbClr val="398E9A">
                        <a:tint val="66000"/>
                        <a:satMod val="160000"/>
                        <a:alpha val="0"/>
                      </a:srgbClr>
                    </a:gs>
                    <a:gs pos="68000">
                      <a:srgbClr val="398E9A">
                        <a:tint val="44500"/>
                        <a:satMod val="160000"/>
                      </a:srgbClr>
                    </a:gs>
                    <a:gs pos="100000">
                      <a:srgbClr val="398E9A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atin typeface="Amasis MT Pro Black" panose="02040A04050005020304" pitchFamily="18" charset="0"/>
              </a:endParaRPr>
            </a:p>
          </p:txBody>
        </p:sp>
        <p:sp>
          <p:nvSpPr>
            <p:cNvPr id="87" name="Arrow: Striped Right 86">
              <a:extLst>
                <a:ext uri="{FF2B5EF4-FFF2-40B4-BE49-F238E27FC236}">
                  <a16:creationId xmlns:a16="http://schemas.microsoft.com/office/drawing/2014/main" id="{546FD676-4701-435C-E879-88FD363299FB}"/>
                </a:ext>
              </a:extLst>
            </p:cNvPr>
            <p:cNvSpPr/>
            <p:nvPr/>
          </p:nvSpPr>
          <p:spPr>
            <a:xfrm>
              <a:off x="16936192" y="5342094"/>
              <a:ext cx="4048163" cy="888747"/>
            </a:xfrm>
            <a:prstGeom prst="stripedRightArrow">
              <a:avLst/>
            </a:pr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Sensory method </a:t>
              </a:r>
              <a:endParaRPr lang="en-NL" sz="3600" dirty="0">
                <a:solidFill>
                  <a:schemeClr val="tx1"/>
                </a:solidFill>
              </a:endParaRPr>
            </a:p>
          </p:txBody>
        </p:sp>
        <p:sp>
          <p:nvSpPr>
            <p:cNvPr id="88" name="Arrow: Notched Right 87">
              <a:extLst>
                <a:ext uri="{FF2B5EF4-FFF2-40B4-BE49-F238E27FC236}">
                  <a16:creationId xmlns:a16="http://schemas.microsoft.com/office/drawing/2014/main" id="{F7049243-6F7B-0B90-0535-84DFB25426DF}"/>
                </a:ext>
              </a:extLst>
            </p:cNvPr>
            <p:cNvSpPr/>
            <p:nvPr/>
          </p:nvSpPr>
          <p:spPr>
            <a:xfrm>
              <a:off x="20984356" y="5330690"/>
              <a:ext cx="5403618" cy="888747"/>
            </a:xfrm>
            <a:prstGeom prst="notchedRightArrow">
              <a:avLst>
                <a:gd name="adj1" fmla="val 50000"/>
                <a:gd name="adj2" fmla="val 47712"/>
              </a:avLst>
            </a:pr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Instrumental method</a:t>
              </a:r>
              <a:endParaRPr lang="en-NL" sz="3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9" name="Picture 88" descr="A machine with a piece of butter being poured into a container&#10;&#10;Description automatically generated">
            <a:extLst>
              <a:ext uri="{FF2B5EF4-FFF2-40B4-BE49-F238E27FC236}">
                <a16:creationId xmlns:a16="http://schemas.microsoft.com/office/drawing/2014/main" id="{94C1DC18-FDF6-3856-A6D4-BF1CA38BDB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t="2165" r="2750" b="56835"/>
          <a:stretch/>
        </p:blipFill>
        <p:spPr>
          <a:xfrm>
            <a:off x="20741298" y="6021117"/>
            <a:ext cx="1803109" cy="1808002"/>
          </a:xfrm>
          <a:prstGeom prst="rect">
            <a:avLst/>
          </a:prstGeom>
        </p:spPr>
      </p:pic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693F6009-6940-C849-93B6-7CF0BFA93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23255"/>
              </p:ext>
            </p:extLst>
          </p:nvPr>
        </p:nvGraphicFramePr>
        <p:xfrm>
          <a:off x="16892921" y="8481820"/>
          <a:ext cx="14254170" cy="254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579">
                  <a:extLst>
                    <a:ext uri="{9D8B030D-6E8A-4147-A177-3AD203B41FA5}">
                      <a16:colId xmlns:a16="http://schemas.microsoft.com/office/drawing/2014/main" val="4023537539"/>
                    </a:ext>
                  </a:extLst>
                </a:gridCol>
                <a:gridCol w="8824591">
                  <a:extLst>
                    <a:ext uri="{9D8B030D-6E8A-4147-A177-3AD203B41FA5}">
                      <a16:colId xmlns:a16="http://schemas.microsoft.com/office/drawing/2014/main" val="2292715373"/>
                    </a:ext>
                  </a:extLst>
                </a:gridCol>
              </a:tblGrid>
              <a:tr h="35146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ysClr val="windowText" lastClr="0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Measurements</a:t>
                      </a:r>
                      <a:endParaRPr lang="en-NL" sz="3600" dirty="0">
                        <a:solidFill>
                          <a:sysClr val="windowText" lastClr="0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6972" marR="86972" marT="43486" marB="4348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ysClr val="windowText" lastClr="000000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Equipment – probe</a:t>
                      </a:r>
                      <a:endParaRPr lang="en-NL" sz="3600" dirty="0">
                        <a:solidFill>
                          <a:sysClr val="windowText" lastClr="000000"/>
                        </a:solidFill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6972" marR="86972" marT="43486" marB="4348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270045"/>
                  </a:ext>
                </a:extLst>
              </a:tr>
              <a:tr h="540873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3600" b="1" dirty="0" err="1"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 Hardness 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6972" marR="86972" marT="43486" marB="4348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dk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Texture </a:t>
                      </a:r>
                      <a:r>
                        <a:rPr lang="en-GB" sz="3600" b="1" kern="1200" dirty="0" err="1">
                          <a:solidFill>
                            <a:schemeClr val="dk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analyzer</a:t>
                      </a:r>
                      <a:r>
                        <a:rPr lang="en-GB" sz="3600" b="1" kern="1200" dirty="0">
                          <a:solidFill>
                            <a:schemeClr val="dk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- cone probe (45°)</a:t>
                      </a:r>
                    </a:p>
                  </a:txBody>
                  <a:tcPr marL="86972" marR="86972" marT="43486" marB="4348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325060"/>
                  </a:ext>
                </a:extLst>
              </a:tr>
              <a:tr h="466159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(ii) Solid fat content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6972" marR="86972" marT="43486" marB="4348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dk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Nuclear Magnetic Resonance</a:t>
                      </a:r>
                    </a:p>
                  </a:txBody>
                  <a:tcPr marL="86972" marR="86972" marT="43486" marB="4348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8055"/>
                  </a:ext>
                </a:extLst>
              </a:tr>
              <a:tr h="466159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(iii) Rheological test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6972" marR="86972" marT="43486" marB="4348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kern="1200" dirty="0">
                          <a:solidFill>
                            <a:schemeClr val="dk1"/>
                          </a:solidFill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Rheometer - Serrated parallel plate </a:t>
                      </a:r>
                    </a:p>
                  </a:txBody>
                  <a:tcPr marL="86972" marR="86972" marT="43486" marB="4348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035757"/>
                  </a:ext>
                </a:extLst>
              </a:tr>
            </a:tbl>
          </a:graphicData>
        </a:graphic>
      </p:graphicFrame>
      <p:pic>
        <p:nvPicPr>
          <p:cNvPr id="117" name="Picture 116" descr="A close-up of a microscope&#10;&#10;Description automatically generated with medium confidence">
            <a:extLst>
              <a:ext uri="{FF2B5EF4-FFF2-40B4-BE49-F238E27FC236}">
                <a16:creationId xmlns:a16="http://schemas.microsoft.com/office/drawing/2014/main" id="{FAFBBA8B-ECE1-1F39-978B-38EB5C2A71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8"/>
          <a:stretch>
            <a:fillRect/>
          </a:stretch>
        </p:blipFill>
        <p:spPr>
          <a:xfrm>
            <a:off x="24272997" y="6019517"/>
            <a:ext cx="1749377" cy="1808002"/>
          </a:xfrm>
          <a:prstGeom prst="rect">
            <a:avLst/>
          </a:prstGeom>
        </p:spPr>
      </p:pic>
      <p:pic>
        <p:nvPicPr>
          <p:cNvPr id="119" name="Picture 118" descr="A stack of puff pastry&#10;&#10;Description automatically generated">
            <a:extLst>
              <a:ext uri="{FF2B5EF4-FFF2-40B4-BE49-F238E27FC236}">
                <a16:creationId xmlns:a16="http://schemas.microsoft.com/office/drawing/2014/main" id="{69DDBE31-FDE0-895D-2633-9F7053DA07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701" y="5931950"/>
            <a:ext cx="3985793" cy="2372382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6B38999C-B1A3-1D39-0DA3-93E1A66BF7EF}"/>
              </a:ext>
            </a:extLst>
          </p:cNvPr>
          <p:cNvSpPr txBox="1"/>
          <p:nvPr/>
        </p:nvSpPr>
        <p:spPr>
          <a:xfrm>
            <a:off x="17120217" y="7975408"/>
            <a:ext cx="271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cs typeface="Times New Roman" panose="02020603050405020304" pitchFamily="18" charset="0"/>
              </a:rPr>
              <a:t>Trained panel</a:t>
            </a:r>
            <a:endParaRPr lang="en-NL" sz="3200" dirty="0">
              <a:cs typeface="Times New Roman" panose="02020603050405020304" pitchFamily="18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501246D-17CE-25ED-F481-7454540E1847}"/>
              </a:ext>
            </a:extLst>
          </p:cNvPr>
          <p:cNvGrpSpPr/>
          <p:nvPr/>
        </p:nvGrpSpPr>
        <p:grpSpPr>
          <a:xfrm>
            <a:off x="26216365" y="4658323"/>
            <a:ext cx="4930726" cy="1210609"/>
            <a:chOff x="26229315" y="4889045"/>
            <a:chExt cx="4930726" cy="1210609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36E0E38-80E2-0532-26F2-2704AA72D300}"/>
                </a:ext>
              </a:extLst>
            </p:cNvPr>
            <p:cNvSpPr txBox="1"/>
            <p:nvPr/>
          </p:nvSpPr>
          <p:spPr>
            <a:xfrm>
              <a:off x="26274598" y="4889045"/>
              <a:ext cx="4319486" cy="757451"/>
            </a:xfrm>
            <a:custGeom>
              <a:avLst/>
              <a:gdLst>
                <a:gd name="connsiteX0" fmla="*/ 0 w 4319486"/>
                <a:gd name="connsiteY0" fmla="*/ 0 h 757451"/>
                <a:gd name="connsiteX1" fmla="*/ 453546 w 4319486"/>
                <a:gd name="connsiteY1" fmla="*/ 0 h 757451"/>
                <a:gd name="connsiteX2" fmla="*/ 950287 w 4319486"/>
                <a:gd name="connsiteY2" fmla="*/ 0 h 757451"/>
                <a:gd name="connsiteX3" fmla="*/ 1490223 w 4319486"/>
                <a:gd name="connsiteY3" fmla="*/ 0 h 757451"/>
                <a:gd name="connsiteX4" fmla="*/ 2073353 w 4319486"/>
                <a:gd name="connsiteY4" fmla="*/ 0 h 757451"/>
                <a:gd name="connsiteX5" fmla="*/ 2699679 w 4319486"/>
                <a:gd name="connsiteY5" fmla="*/ 0 h 757451"/>
                <a:gd name="connsiteX6" fmla="*/ 3110030 w 4319486"/>
                <a:gd name="connsiteY6" fmla="*/ 0 h 757451"/>
                <a:gd name="connsiteX7" fmla="*/ 3520381 w 4319486"/>
                <a:gd name="connsiteY7" fmla="*/ 0 h 757451"/>
                <a:gd name="connsiteX8" fmla="*/ 4319486 w 4319486"/>
                <a:gd name="connsiteY8" fmla="*/ 0 h 757451"/>
                <a:gd name="connsiteX9" fmla="*/ 4319486 w 4319486"/>
                <a:gd name="connsiteY9" fmla="*/ 371151 h 757451"/>
                <a:gd name="connsiteX10" fmla="*/ 4319486 w 4319486"/>
                <a:gd name="connsiteY10" fmla="*/ 757451 h 757451"/>
                <a:gd name="connsiteX11" fmla="*/ 3865940 w 4319486"/>
                <a:gd name="connsiteY11" fmla="*/ 757451 h 757451"/>
                <a:gd name="connsiteX12" fmla="*/ 3412394 w 4319486"/>
                <a:gd name="connsiteY12" fmla="*/ 757451 h 757451"/>
                <a:gd name="connsiteX13" fmla="*/ 2915653 w 4319486"/>
                <a:gd name="connsiteY13" fmla="*/ 757451 h 757451"/>
                <a:gd name="connsiteX14" fmla="*/ 2462107 w 4319486"/>
                <a:gd name="connsiteY14" fmla="*/ 757451 h 757451"/>
                <a:gd name="connsiteX15" fmla="*/ 2008561 w 4319486"/>
                <a:gd name="connsiteY15" fmla="*/ 757451 h 757451"/>
                <a:gd name="connsiteX16" fmla="*/ 1598210 w 4319486"/>
                <a:gd name="connsiteY16" fmla="*/ 757451 h 757451"/>
                <a:gd name="connsiteX17" fmla="*/ 1015079 w 4319486"/>
                <a:gd name="connsiteY17" fmla="*/ 757451 h 757451"/>
                <a:gd name="connsiteX18" fmla="*/ 0 w 4319486"/>
                <a:gd name="connsiteY18" fmla="*/ 757451 h 757451"/>
                <a:gd name="connsiteX19" fmla="*/ 0 w 4319486"/>
                <a:gd name="connsiteY19" fmla="*/ 378726 h 757451"/>
                <a:gd name="connsiteX20" fmla="*/ 0 w 4319486"/>
                <a:gd name="connsiteY20" fmla="*/ 0 h 75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19486" h="757451" fill="none" extrusionOk="0">
                  <a:moveTo>
                    <a:pt x="0" y="0"/>
                  </a:moveTo>
                  <a:cubicBezTo>
                    <a:pt x="120063" y="-564"/>
                    <a:pt x="342029" y="4205"/>
                    <a:pt x="453546" y="0"/>
                  </a:cubicBezTo>
                  <a:cubicBezTo>
                    <a:pt x="565063" y="-4205"/>
                    <a:pt x="714156" y="10462"/>
                    <a:pt x="950287" y="0"/>
                  </a:cubicBezTo>
                  <a:cubicBezTo>
                    <a:pt x="1186418" y="-10462"/>
                    <a:pt x="1247083" y="1304"/>
                    <a:pt x="1490223" y="0"/>
                  </a:cubicBezTo>
                  <a:cubicBezTo>
                    <a:pt x="1733363" y="-1304"/>
                    <a:pt x="1891256" y="58485"/>
                    <a:pt x="2073353" y="0"/>
                  </a:cubicBezTo>
                  <a:cubicBezTo>
                    <a:pt x="2255450" y="-58485"/>
                    <a:pt x="2403133" y="55072"/>
                    <a:pt x="2699679" y="0"/>
                  </a:cubicBezTo>
                  <a:cubicBezTo>
                    <a:pt x="2996225" y="-55072"/>
                    <a:pt x="3008304" y="18812"/>
                    <a:pt x="3110030" y="0"/>
                  </a:cubicBezTo>
                  <a:cubicBezTo>
                    <a:pt x="3211756" y="-18812"/>
                    <a:pt x="3327637" y="4515"/>
                    <a:pt x="3520381" y="0"/>
                  </a:cubicBezTo>
                  <a:cubicBezTo>
                    <a:pt x="3713125" y="-4515"/>
                    <a:pt x="3923698" y="16134"/>
                    <a:pt x="4319486" y="0"/>
                  </a:cubicBezTo>
                  <a:cubicBezTo>
                    <a:pt x="4360238" y="160717"/>
                    <a:pt x="4292095" y="273516"/>
                    <a:pt x="4319486" y="371151"/>
                  </a:cubicBezTo>
                  <a:cubicBezTo>
                    <a:pt x="4346877" y="468786"/>
                    <a:pt x="4275816" y="670339"/>
                    <a:pt x="4319486" y="757451"/>
                  </a:cubicBezTo>
                  <a:cubicBezTo>
                    <a:pt x="4152134" y="792980"/>
                    <a:pt x="4081871" y="711516"/>
                    <a:pt x="3865940" y="757451"/>
                  </a:cubicBezTo>
                  <a:cubicBezTo>
                    <a:pt x="3650009" y="803386"/>
                    <a:pt x="3634472" y="714017"/>
                    <a:pt x="3412394" y="757451"/>
                  </a:cubicBezTo>
                  <a:cubicBezTo>
                    <a:pt x="3190316" y="800885"/>
                    <a:pt x="3156956" y="705663"/>
                    <a:pt x="2915653" y="757451"/>
                  </a:cubicBezTo>
                  <a:cubicBezTo>
                    <a:pt x="2674350" y="809239"/>
                    <a:pt x="2668189" y="715069"/>
                    <a:pt x="2462107" y="757451"/>
                  </a:cubicBezTo>
                  <a:cubicBezTo>
                    <a:pt x="2256025" y="799833"/>
                    <a:pt x="2159879" y="750512"/>
                    <a:pt x="2008561" y="757451"/>
                  </a:cubicBezTo>
                  <a:cubicBezTo>
                    <a:pt x="1857243" y="764390"/>
                    <a:pt x="1725611" y="738506"/>
                    <a:pt x="1598210" y="757451"/>
                  </a:cubicBezTo>
                  <a:cubicBezTo>
                    <a:pt x="1470809" y="776396"/>
                    <a:pt x="1158302" y="724220"/>
                    <a:pt x="1015079" y="757451"/>
                  </a:cubicBezTo>
                  <a:cubicBezTo>
                    <a:pt x="871856" y="790682"/>
                    <a:pt x="457233" y="661647"/>
                    <a:pt x="0" y="757451"/>
                  </a:cubicBezTo>
                  <a:cubicBezTo>
                    <a:pt x="-41750" y="675422"/>
                    <a:pt x="5790" y="483752"/>
                    <a:pt x="0" y="378726"/>
                  </a:cubicBezTo>
                  <a:cubicBezTo>
                    <a:pt x="-5790" y="273700"/>
                    <a:pt x="19684" y="182304"/>
                    <a:pt x="0" y="0"/>
                  </a:cubicBezTo>
                  <a:close/>
                </a:path>
                <a:path w="4319486" h="757451" stroke="0" extrusionOk="0">
                  <a:moveTo>
                    <a:pt x="0" y="0"/>
                  </a:moveTo>
                  <a:cubicBezTo>
                    <a:pt x="225307" y="-68627"/>
                    <a:pt x="384012" y="67342"/>
                    <a:pt x="583131" y="0"/>
                  </a:cubicBezTo>
                  <a:cubicBezTo>
                    <a:pt x="782250" y="-67342"/>
                    <a:pt x="944485" y="30185"/>
                    <a:pt x="1209456" y="0"/>
                  </a:cubicBezTo>
                  <a:cubicBezTo>
                    <a:pt x="1474427" y="-30185"/>
                    <a:pt x="1555980" y="64252"/>
                    <a:pt x="1835782" y="0"/>
                  </a:cubicBezTo>
                  <a:cubicBezTo>
                    <a:pt x="2115584" y="-64252"/>
                    <a:pt x="2063141" y="52225"/>
                    <a:pt x="2289328" y="0"/>
                  </a:cubicBezTo>
                  <a:cubicBezTo>
                    <a:pt x="2515515" y="-52225"/>
                    <a:pt x="2633291" y="47471"/>
                    <a:pt x="2872458" y="0"/>
                  </a:cubicBezTo>
                  <a:cubicBezTo>
                    <a:pt x="3111625" y="-47471"/>
                    <a:pt x="3156562" y="43423"/>
                    <a:pt x="3282809" y="0"/>
                  </a:cubicBezTo>
                  <a:cubicBezTo>
                    <a:pt x="3409056" y="-43423"/>
                    <a:pt x="3965878" y="120752"/>
                    <a:pt x="4319486" y="0"/>
                  </a:cubicBezTo>
                  <a:cubicBezTo>
                    <a:pt x="4359341" y="184122"/>
                    <a:pt x="4306728" y="253314"/>
                    <a:pt x="4319486" y="386300"/>
                  </a:cubicBezTo>
                  <a:cubicBezTo>
                    <a:pt x="4332244" y="519286"/>
                    <a:pt x="4308697" y="659820"/>
                    <a:pt x="4319486" y="757451"/>
                  </a:cubicBezTo>
                  <a:cubicBezTo>
                    <a:pt x="4159940" y="775873"/>
                    <a:pt x="4077359" y="741871"/>
                    <a:pt x="3909135" y="757451"/>
                  </a:cubicBezTo>
                  <a:cubicBezTo>
                    <a:pt x="3740911" y="773031"/>
                    <a:pt x="3616455" y="704004"/>
                    <a:pt x="3369199" y="757451"/>
                  </a:cubicBezTo>
                  <a:cubicBezTo>
                    <a:pt x="3121943" y="810898"/>
                    <a:pt x="3044194" y="700473"/>
                    <a:pt x="2829263" y="757451"/>
                  </a:cubicBezTo>
                  <a:cubicBezTo>
                    <a:pt x="2614332" y="814429"/>
                    <a:pt x="2560501" y="703033"/>
                    <a:pt x="2375717" y="757451"/>
                  </a:cubicBezTo>
                  <a:cubicBezTo>
                    <a:pt x="2190933" y="811869"/>
                    <a:pt x="2112556" y="735026"/>
                    <a:pt x="1922171" y="757451"/>
                  </a:cubicBezTo>
                  <a:cubicBezTo>
                    <a:pt x="1731786" y="779876"/>
                    <a:pt x="1626858" y="721572"/>
                    <a:pt x="1339041" y="757451"/>
                  </a:cubicBezTo>
                  <a:cubicBezTo>
                    <a:pt x="1051224" y="793330"/>
                    <a:pt x="916906" y="719533"/>
                    <a:pt x="799105" y="757451"/>
                  </a:cubicBezTo>
                  <a:cubicBezTo>
                    <a:pt x="681304" y="795369"/>
                    <a:pt x="309285" y="748672"/>
                    <a:pt x="0" y="757451"/>
                  </a:cubicBezTo>
                  <a:cubicBezTo>
                    <a:pt x="-5515" y="640697"/>
                    <a:pt x="24243" y="521530"/>
                    <a:pt x="0" y="401449"/>
                  </a:cubicBezTo>
                  <a:cubicBezTo>
                    <a:pt x="-24243" y="281368"/>
                    <a:pt x="18428" y="181807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6000"/>
              </a:schemeClr>
            </a:solidFill>
            <a:ln w="3175">
              <a:noFill/>
              <a:extLst>
                <a:ext uri="{C807C97D-BFC1-408E-A445-0C87EB9F89A2}">
                  <ask:lineSketchStyleProps xmlns:ask="http://schemas.microsoft.com/office/drawing/2018/sketchyshapes" sd="322283992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1"/>
                  </a:solidFill>
                  <a:latin typeface="Amasis MT Pro Black" panose="02040A04050005020304" pitchFamily="18" charset="0"/>
                </a:rPr>
                <a:t>CONFIRMATION</a:t>
              </a:r>
            </a:p>
            <a:p>
              <a:endParaRPr lang="en-NL" sz="1522" dirty="0">
                <a:gradFill flip="none" rotWithShape="1">
                  <a:gsLst>
                    <a:gs pos="0">
                      <a:srgbClr val="398E9A">
                        <a:tint val="66000"/>
                        <a:satMod val="160000"/>
                        <a:alpha val="0"/>
                      </a:srgbClr>
                    </a:gs>
                    <a:gs pos="68000">
                      <a:srgbClr val="398E9A">
                        <a:tint val="44500"/>
                        <a:satMod val="160000"/>
                      </a:srgbClr>
                    </a:gs>
                    <a:gs pos="100000">
                      <a:srgbClr val="398E9A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atin typeface="Amasis MT Pro Black" panose="02040A04050005020304" pitchFamily="18" charset="0"/>
              </a:endParaRPr>
            </a:p>
          </p:txBody>
        </p:sp>
        <p:sp>
          <p:nvSpPr>
            <p:cNvPr id="123" name="Arrow: Striped Right 122">
              <a:extLst>
                <a:ext uri="{FF2B5EF4-FFF2-40B4-BE49-F238E27FC236}">
                  <a16:creationId xmlns:a16="http://schemas.microsoft.com/office/drawing/2014/main" id="{950E9EE1-FDD1-CBA6-D56B-FCB2E0DED5CA}"/>
                </a:ext>
              </a:extLst>
            </p:cNvPr>
            <p:cNvSpPr/>
            <p:nvPr/>
          </p:nvSpPr>
          <p:spPr>
            <a:xfrm>
              <a:off x="26229315" y="5210907"/>
              <a:ext cx="4930726" cy="888747"/>
            </a:xfrm>
            <a:prstGeom prst="stripedRightArrow">
              <a:avLst/>
            </a:prstGeom>
            <a:solidFill>
              <a:schemeClr val="bg1"/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tx1"/>
                  </a:solidFill>
                </a:rPr>
                <a:t>Baking performance</a:t>
              </a:r>
              <a:endParaRPr lang="en-NL" sz="3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4" name="Picture 123" descr="A close up of a machine&#10;&#10;Description automatically generated">
            <a:extLst>
              <a:ext uri="{FF2B5EF4-FFF2-40B4-BE49-F238E27FC236}">
                <a16:creationId xmlns:a16="http://schemas.microsoft.com/office/drawing/2014/main" id="{EF4B9995-D303-7469-E3B6-A7079C6971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b="9002"/>
          <a:stretch/>
        </p:blipFill>
        <p:spPr>
          <a:xfrm>
            <a:off x="22590394" y="6021118"/>
            <a:ext cx="1647476" cy="1808002"/>
          </a:xfrm>
          <a:prstGeom prst="rect">
            <a:avLst/>
          </a:prstGeom>
        </p:spPr>
      </p:pic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026FA45C-11A7-4318-0A41-4F7030C81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86920"/>
              </p:ext>
            </p:extLst>
          </p:nvPr>
        </p:nvGraphicFramePr>
        <p:xfrm>
          <a:off x="17311786" y="11521577"/>
          <a:ext cx="12862880" cy="42410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180909">
                  <a:extLst>
                    <a:ext uri="{9D8B030D-6E8A-4147-A177-3AD203B41FA5}">
                      <a16:colId xmlns:a16="http://schemas.microsoft.com/office/drawing/2014/main" val="3752912898"/>
                    </a:ext>
                  </a:extLst>
                </a:gridCol>
                <a:gridCol w="5681971">
                  <a:extLst>
                    <a:ext uri="{9D8B030D-6E8A-4147-A177-3AD203B41FA5}">
                      <a16:colId xmlns:a16="http://schemas.microsoft.com/office/drawing/2014/main" val="3155101926"/>
                    </a:ext>
                  </a:extLst>
                </a:gridCol>
              </a:tblGrid>
              <a:tr h="703216">
                <a:tc>
                  <a:txBody>
                    <a:bodyPr/>
                    <a:lstStyle/>
                    <a:p>
                      <a:endParaRPr lang="en-NL" sz="36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L" sz="3600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50152"/>
                  </a:ext>
                </a:extLst>
              </a:tr>
              <a:tr h="703216"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Margarine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M1, M2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338493"/>
                  </a:ext>
                </a:extLst>
              </a:tr>
              <a:tr h="724942"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Composition of margarines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Same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72546"/>
                  </a:ext>
                </a:extLst>
              </a:tr>
              <a:tr h="703216"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Processing conditions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Slightly different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73773"/>
                  </a:ext>
                </a:extLst>
              </a:tr>
              <a:tr h="703216"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Maturation temperature*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688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14°C, 18°C, 22°C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358797"/>
                  </a:ext>
                </a:extLst>
              </a:tr>
              <a:tr h="703216">
                <a:tc>
                  <a:txBody>
                    <a:bodyPr/>
                    <a:lstStyle/>
                    <a:p>
                      <a:pPr algn="r"/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Storage temperature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688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18°C</a:t>
                      </a:r>
                      <a:endParaRPr lang="en-NL" sz="3600" b="1" dirty="0"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934306"/>
                  </a:ext>
                </a:extLst>
              </a:tr>
            </a:tbl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8472E7D4-B796-BA81-8068-459ACF620E96}"/>
              </a:ext>
            </a:extLst>
          </p:cNvPr>
          <p:cNvSpPr txBox="1"/>
          <p:nvPr/>
        </p:nvSpPr>
        <p:spPr>
          <a:xfrm rot="5400000">
            <a:off x="17893949" y="10287973"/>
            <a:ext cx="1169551" cy="38421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PRODUCT 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SPECIFICATIONS</a:t>
            </a:r>
          </a:p>
        </p:txBody>
      </p:sp>
      <p:sp>
        <p:nvSpPr>
          <p:cNvPr id="132" name="Rectangle : avec coins arrondis en haut 10">
            <a:extLst>
              <a:ext uri="{FF2B5EF4-FFF2-40B4-BE49-F238E27FC236}">
                <a16:creationId xmlns:a16="http://schemas.microsoft.com/office/drawing/2014/main" id="{B42C6991-AD95-0438-BD5E-872E95F395C5}"/>
              </a:ext>
            </a:extLst>
          </p:cNvPr>
          <p:cNvSpPr/>
          <p:nvPr/>
        </p:nvSpPr>
        <p:spPr>
          <a:xfrm>
            <a:off x="345361" y="16278759"/>
            <a:ext cx="4613114" cy="732587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b="1" dirty="0"/>
              <a:t>OBJECTIVE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33A61F5A-8A27-1889-59CA-F40A5EFEBA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644" y="37363093"/>
            <a:ext cx="6111521" cy="1619802"/>
          </a:xfrm>
          <a:prstGeom prst="rect">
            <a:avLst/>
          </a:prstGeom>
        </p:spPr>
      </p:pic>
      <p:sp>
        <p:nvSpPr>
          <p:cNvPr id="62" name="Rectangle : avec coins arrondis en haut 61">
            <a:extLst>
              <a:ext uri="{FF2B5EF4-FFF2-40B4-BE49-F238E27FC236}">
                <a16:creationId xmlns:a16="http://schemas.microsoft.com/office/drawing/2014/main" id="{5FD7D557-3280-71FD-49FC-3E5BA744F92C}"/>
              </a:ext>
            </a:extLst>
          </p:cNvPr>
          <p:cNvSpPr/>
          <p:nvPr/>
        </p:nvSpPr>
        <p:spPr>
          <a:xfrm>
            <a:off x="377624" y="36677608"/>
            <a:ext cx="8537776" cy="827037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b="1" dirty="0"/>
              <a:t>DISCUSSION OVERALL CONCLUSION 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566DEB8-F459-4AE3-0551-086766960A5E}"/>
              </a:ext>
            </a:extLst>
          </p:cNvPr>
          <p:cNvGrpSpPr/>
          <p:nvPr/>
        </p:nvGrpSpPr>
        <p:grpSpPr>
          <a:xfrm>
            <a:off x="24864589" y="40766663"/>
            <a:ext cx="7113607" cy="1317962"/>
            <a:chOff x="41147669" y="26766174"/>
            <a:chExt cx="7497548" cy="1459574"/>
          </a:xfrm>
        </p:grpSpPr>
        <p:sp>
          <p:nvSpPr>
            <p:cNvPr id="182" name="Rectangle à coins arrondis 146">
              <a:extLst>
                <a:ext uri="{FF2B5EF4-FFF2-40B4-BE49-F238E27FC236}">
                  <a16:creationId xmlns:a16="http://schemas.microsoft.com/office/drawing/2014/main" id="{7C75A7C4-DEBA-094E-B9D1-8738EE721973}"/>
                </a:ext>
              </a:extLst>
            </p:cNvPr>
            <p:cNvSpPr/>
            <p:nvPr/>
          </p:nvSpPr>
          <p:spPr>
            <a:xfrm rot="16200000">
              <a:off x="44169005" y="23749536"/>
              <a:ext cx="1454876" cy="7497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614"/>
                </a:lnSpc>
                <a:buClr>
                  <a:schemeClr val="tx2"/>
                </a:buClr>
                <a:buFont typeface="+mj-lt"/>
                <a:buAutoNum type="arabicPeriod"/>
                <a:defRPr/>
              </a:pPr>
              <a:endParaRPr lang="en-US" sz="2283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68D2FAF-76F9-9BE4-D655-03926A1210DE}"/>
                </a:ext>
              </a:extLst>
            </p:cNvPr>
            <p:cNvSpPr txBox="1"/>
            <p:nvPr/>
          </p:nvSpPr>
          <p:spPr>
            <a:xfrm>
              <a:off x="42386717" y="26766174"/>
              <a:ext cx="4220926" cy="57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Presenter &amp; author</a:t>
              </a:r>
              <a:endParaRPr lang="en-NL" sz="2800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DB95F871-7B9B-A78C-DEB6-B4E90C46ADFF}"/>
                </a:ext>
              </a:extLst>
            </p:cNvPr>
            <p:cNvSpPr txBox="1"/>
            <p:nvPr/>
          </p:nvSpPr>
          <p:spPr>
            <a:xfrm>
              <a:off x="43235675" y="27343750"/>
              <a:ext cx="4220927" cy="579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BE" sz="2800" u="sng" dirty="0">
                  <a:cs typeface="Arial" pitchFamily="34" charset="0"/>
                </a:rPr>
                <a:t>achakraborty@uliege.be</a:t>
              </a:r>
              <a:endParaRPr lang="en-NL" sz="2800" u="sng" dirty="0"/>
            </a:p>
          </p:txBody>
        </p:sp>
        <p:pic>
          <p:nvPicPr>
            <p:cNvPr id="185" name="Picture 184" descr="A person with long black hair wearing glasses&#10;&#10;Description automatically generated">
              <a:extLst>
                <a:ext uri="{FF2B5EF4-FFF2-40B4-BE49-F238E27FC236}">
                  <a16:creationId xmlns:a16="http://schemas.microsoft.com/office/drawing/2014/main" id="{410BD642-9431-AF96-8D3A-250B71F3B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81"/>
            <a:stretch/>
          </p:blipFill>
          <p:spPr>
            <a:xfrm>
              <a:off x="41315279" y="26809286"/>
              <a:ext cx="1009840" cy="13563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38406D59-D227-7DE9-592B-62D4D58C3D54}"/>
              </a:ext>
            </a:extLst>
          </p:cNvPr>
          <p:cNvSpPr/>
          <p:nvPr/>
        </p:nvSpPr>
        <p:spPr>
          <a:xfrm>
            <a:off x="266020" y="18691402"/>
            <a:ext cx="31281567" cy="4724749"/>
          </a:xfrm>
          <a:prstGeom prst="round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683D5DD3-E72F-04F9-44D0-BC8A150D664A}"/>
              </a:ext>
            </a:extLst>
          </p:cNvPr>
          <p:cNvSpPr/>
          <p:nvPr/>
        </p:nvSpPr>
        <p:spPr>
          <a:xfrm>
            <a:off x="302551" y="29935239"/>
            <a:ext cx="23379866" cy="6597630"/>
          </a:xfrm>
          <a:prstGeom prst="round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50934-DB39-75E5-2C1F-91BA361235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870" y="30070156"/>
            <a:ext cx="13565775" cy="6383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B594C1-3B7A-B499-E762-23E13AA195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840" y="19370137"/>
            <a:ext cx="14571835" cy="3973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33C781-739C-55B2-891C-05D02AF9F5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33291" y="19601795"/>
            <a:ext cx="5579006" cy="37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B137BF-5436-E9A4-4F40-67F0B3C8D8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00897" y="19862775"/>
            <a:ext cx="9872262" cy="34529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CDBE48-1430-D055-5A7F-1170B1865A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07315" y="30382135"/>
            <a:ext cx="8047120" cy="3547920"/>
          </a:xfrm>
          <a:prstGeom prst="rect">
            <a:avLst/>
          </a:prstGeom>
        </p:spPr>
      </p:pic>
      <p:pic>
        <p:nvPicPr>
          <p:cNvPr id="22" name="Picture 21" descr="A logo with a unicorn head and text&#10;&#10;Description automatically generated">
            <a:extLst>
              <a:ext uri="{FF2B5EF4-FFF2-40B4-BE49-F238E27FC236}">
                <a16:creationId xmlns:a16="http://schemas.microsoft.com/office/drawing/2014/main" id="{B8831755-883F-A7E7-520C-FB464FB793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5" y="1220254"/>
            <a:ext cx="4343503" cy="25541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2996A9-230C-CF7D-C36B-6B9109894E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759" y="23574369"/>
            <a:ext cx="9579575" cy="4697743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ECBCBD88-30E2-D6D2-833A-F1917137DBD8}"/>
              </a:ext>
            </a:extLst>
          </p:cNvPr>
          <p:cNvSpPr/>
          <p:nvPr/>
        </p:nvSpPr>
        <p:spPr>
          <a:xfrm flipV="1">
            <a:off x="23846106" y="28800271"/>
            <a:ext cx="7701482" cy="3764647"/>
          </a:xfrm>
          <a:prstGeom prst="wedgeRoundRectCallout">
            <a:avLst>
              <a:gd name="adj1" fmla="val -797"/>
              <a:gd name="adj2" fmla="val 64567"/>
              <a:gd name="adj3" fmla="val 16667"/>
            </a:avLst>
          </a:prstGeom>
          <a:solidFill>
            <a:srgbClr val="E9F8FD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66D12D-94C1-AA9F-B5B7-292B45B3D195}"/>
              </a:ext>
            </a:extLst>
          </p:cNvPr>
          <p:cNvSpPr txBox="1"/>
          <p:nvPr/>
        </p:nvSpPr>
        <p:spPr>
          <a:xfrm>
            <a:off x="24008388" y="28982397"/>
            <a:ext cx="7217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Margarine matured at higher temperatures (22 °C) showed greater plasticity and lower hardness.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M2 samples were more brittle at lower temperatures, with hardness increasing over time due to post-hardening.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Physical and sensory tests predicted baking performance trends, but baking results did not fully match these predictions.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EFCD063-0CC3-D16A-5C9D-7C778DEC41D6}"/>
              </a:ext>
            </a:extLst>
          </p:cNvPr>
          <p:cNvSpPr/>
          <p:nvPr/>
        </p:nvSpPr>
        <p:spPr>
          <a:xfrm>
            <a:off x="22701818" y="23910200"/>
            <a:ext cx="8939521" cy="4332927"/>
          </a:xfrm>
          <a:prstGeom prst="round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9AA1657-CB91-F609-2917-2EA9B6F3FA0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53464" y="39302213"/>
            <a:ext cx="6371488" cy="1263845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8766868F-522D-E00B-5BBD-90CA5D56B6CB}"/>
              </a:ext>
            </a:extLst>
          </p:cNvPr>
          <p:cNvSpPr/>
          <p:nvPr/>
        </p:nvSpPr>
        <p:spPr>
          <a:xfrm flipV="1">
            <a:off x="16795046" y="24254060"/>
            <a:ext cx="5749361" cy="5616667"/>
          </a:xfrm>
          <a:prstGeom prst="wedgeRoundRectCallout">
            <a:avLst>
              <a:gd name="adj1" fmla="val 55024"/>
              <a:gd name="adj2" fmla="val 64512"/>
              <a:gd name="adj3" fmla="val 16667"/>
            </a:avLst>
          </a:prstGeom>
          <a:solidFill>
            <a:srgbClr val="E9F8FD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1C2D4D-AC16-DF34-2FFD-950DDD1E3805}"/>
              </a:ext>
            </a:extLst>
          </p:cNvPr>
          <p:cNvSpPr txBox="1"/>
          <p:nvPr/>
        </p:nvSpPr>
        <p:spPr>
          <a:xfrm>
            <a:off x="16892922" y="24503703"/>
            <a:ext cx="55896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Elastic Lissajous-Bowditch (L-B) loops show that all M1 margarines behave similarly under low and moderate strain, but M1–22 stores and dissipates the most energy at high strain.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M1–18 transitions to a fluid-like state at lower strain than M1–14 and M1–22, making it less stable under stress.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Higher harmonics indicate strong nonlinear elastic response and strain stiffening in all M1 samples, especially at higher strains.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E7927D04-833B-BA69-4713-CE97382BE1CC}"/>
              </a:ext>
            </a:extLst>
          </p:cNvPr>
          <p:cNvSpPr/>
          <p:nvPr/>
        </p:nvSpPr>
        <p:spPr>
          <a:xfrm flipV="1">
            <a:off x="14943942" y="34007108"/>
            <a:ext cx="9064449" cy="2525763"/>
          </a:xfrm>
          <a:prstGeom prst="wedgeRoundRectCallout">
            <a:avLst>
              <a:gd name="adj1" fmla="val 21987"/>
              <a:gd name="adj2" fmla="val 42209"/>
              <a:gd name="adj3" fmla="val 16667"/>
            </a:avLst>
          </a:prstGeom>
          <a:solidFill>
            <a:srgbClr val="E9F8FD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97CC90-E80F-C07B-0737-36F26C5DD22F}"/>
              </a:ext>
            </a:extLst>
          </p:cNvPr>
          <p:cNvSpPr txBox="1"/>
          <p:nvPr/>
        </p:nvSpPr>
        <p:spPr>
          <a:xfrm>
            <a:off x="15068869" y="34103442"/>
            <a:ext cx="8939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b="1" dirty="0">
                <a:latin typeface="Batang" panose="02030600000101010101" pitchFamily="18" charset="-127"/>
                <a:ea typeface="Batang" panose="02030600000101010101" pitchFamily="18" charset="-127"/>
              </a:rPr>
              <a:t>M2–14 and M2–22 have similar elastic and viscous L-B loop shapes, indicating comparable viscoelastic properties.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b="1" dirty="0">
                <a:latin typeface="Batang" panose="02030600000101010101" pitchFamily="18" charset="-127"/>
                <a:ea typeface="Batang" panose="02030600000101010101" pitchFamily="18" charset="-127"/>
              </a:rPr>
              <a:t>M2–18 shows a distorted elastic L-B loop and reduced area, suggesting strong nonlinear </a:t>
            </a:r>
            <a:r>
              <a:rPr lang="en-NL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behavior</a:t>
            </a:r>
            <a:r>
              <a:rPr lang="en-NL" b="1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b="1" dirty="0">
                <a:latin typeface="Batang" panose="02030600000101010101" pitchFamily="18" charset="-127"/>
                <a:ea typeface="Batang" panose="02030600000101010101" pitchFamily="18" charset="-127"/>
              </a:rPr>
              <a:t>M2–18's viscous L-B loop area decreases with strain, indicating more fluid-like </a:t>
            </a:r>
            <a:r>
              <a:rPr lang="en-NL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behavior</a:t>
            </a:r>
            <a:r>
              <a:rPr lang="en-NL" b="1" dirty="0">
                <a:latin typeface="Batang" panose="02030600000101010101" pitchFamily="18" charset="-127"/>
                <a:ea typeface="Batang" panose="02030600000101010101" pitchFamily="18" charset="-127"/>
              </a:rPr>
              <a:t> under stress.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b="1" dirty="0">
                <a:latin typeface="Batang" panose="02030600000101010101" pitchFamily="18" charset="-127"/>
                <a:ea typeface="Batang" panose="02030600000101010101" pitchFamily="18" charset="-127"/>
              </a:rPr>
              <a:t>Higher harmonic analysis (e3/e1, v3/v1) indicates M2–18 displays more shear thinning and earlier viscous decay at high strain.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92C9AAFB-93EC-4144-C7F2-DF05439A66BC}"/>
              </a:ext>
            </a:extLst>
          </p:cNvPr>
          <p:cNvSpPr/>
          <p:nvPr/>
        </p:nvSpPr>
        <p:spPr>
          <a:xfrm flipV="1">
            <a:off x="10371773" y="23607271"/>
            <a:ext cx="6022143" cy="6239439"/>
          </a:xfrm>
          <a:prstGeom prst="wedgeRoundRectCallout">
            <a:avLst>
              <a:gd name="adj1" fmla="val -64776"/>
              <a:gd name="adj2" fmla="val 7174"/>
              <a:gd name="adj3" fmla="val 16667"/>
            </a:avLst>
          </a:prstGeom>
          <a:solidFill>
            <a:srgbClr val="E9F8FD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3192E2-F342-70D0-A410-E97B1416E652}"/>
              </a:ext>
            </a:extLst>
          </p:cNvPr>
          <p:cNvSpPr txBox="1"/>
          <p:nvPr/>
        </p:nvSpPr>
        <p:spPr>
          <a:xfrm>
            <a:off x="10387895" y="24158191"/>
            <a:ext cx="60068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M2–18 shows a faster onset of decay in strain recovery (after 0.80%) compared to M1–18 (after 1.50%).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M1–18 demonstrates greater elastic energy storage and higher strain recovery at 10% strain amplitude.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Strong fat crystal network in M1–18 maintains structure during lamination and baking.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M2–18 transitions to fluid-like </a:t>
            </a:r>
            <a:r>
              <a:rPr lang="en-NL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behavior</a:t>
            </a: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earlier, leading to weak structural integrity in dough layers.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A minimum level of strain recovery is essential for maintaining structure during lamination.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22791116-B645-F34D-2B0C-58A7869E3A98}"/>
              </a:ext>
            </a:extLst>
          </p:cNvPr>
          <p:cNvSpPr/>
          <p:nvPr/>
        </p:nvSpPr>
        <p:spPr>
          <a:xfrm flipV="1">
            <a:off x="895734" y="28124769"/>
            <a:ext cx="9018475" cy="1302029"/>
          </a:xfrm>
          <a:prstGeom prst="wedgeRoundRectCallout">
            <a:avLst>
              <a:gd name="adj1" fmla="val -28233"/>
              <a:gd name="adj2" fmla="val 83840"/>
              <a:gd name="adj3" fmla="val 16667"/>
            </a:avLst>
          </a:prstGeom>
          <a:solidFill>
            <a:srgbClr val="E9F8FD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72CC4F-052E-FB5C-1508-EBF634C81186}"/>
              </a:ext>
            </a:extLst>
          </p:cNvPr>
          <p:cNvSpPr txBox="1"/>
          <p:nvPr/>
        </p:nvSpPr>
        <p:spPr>
          <a:xfrm>
            <a:off x="997147" y="28152540"/>
            <a:ext cx="8973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Strain recovery tests coupled with LAOS provide deeper insights into margarine plasticity and time-dependent </a:t>
            </a:r>
            <a:r>
              <a:rPr lang="en-NL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behavior</a:t>
            </a: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GB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5" name="Picture 44" descr="A graph of food and a chart&#10;&#10;AI-generated content may be incorrect.">
            <a:extLst>
              <a:ext uri="{FF2B5EF4-FFF2-40B4-BE49-F238E27FC236}">
                <a16:creationId xmlns:a16="http://schemas.microsoft.com/office/drawing/2014/main" id="{00740AE6-36C7-D323-9002-D06CD31285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0" r="47842" b="12491"/>
          <a:stretch>
            <a:fillRect/>
          </a:stretch>
        </p:blipFill>
        <p:spPr>
          <a:xfrm>
            <a:off x="24325783" y="32806487"/>
            <a:ext cx="7332778" cy="3694847"/>
          </a:xfrm>
          <a:prstGeom prst="rect">
            <a:avLst/>
          </a:prstGeom>
        </p:spPr>
      </p:pic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C96388D6-D70F-45CB-F3AA-D9BB35368C57}"/>
              </a:ext>
            </a:extLst>
          </p:cNvPr>
          <p:cNvSpPr/>
          <p:nvPr/>
        </p:nvSpPr>
        <p:spPr>
          <a:xfrm flipV="1">
            <a:off x="20912297" y="36830242"/>
            <a:ext cx="10635290" cy="3046988"/>
          </a:xfrm>
          <a:prstGeom prst="wedgeRoundRectCallout">
            <a:avLst>
              <a:gd name="adj1" fmla="val -364"/>
              <a:gd name="adj2" fmla="val 60037"/>
              <a:gd name="adj3" fmla="val 16667"/>
            </a:avLst>
          </a:prstGeom>
          <a:solidFill>
            <a:srgbClr val="E9F8FD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821C6F-A67E-0A13-0C56-ECFD40CD7382}"/>
              </a:ext>
            </a:extLst>
          </p:cNvPr>
          <p:cNvSpPr txBox="1"/>
          <p:nvPr/>
        </p:nvSpPr>
        <p:spPr>
          <a:xfrm>
            <a:off x="21134306" y="37041310"/>
            <a:ext cx="106302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Puff pastry height with M1 margarines is consistent across different maturation temperatures.</a:t>
            </a:r>
            <a:endParaRPr lang="en-GB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M2–14 and M2–22 give better rise and volume than M2–18.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M2–18’s uneven fat crystal network leads to poor layer separation and flat pastries.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Uniform crystal network is necessary for good steam release and pastry lift.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EF9325-CC5A-3172-9E10-C6D3FE0F0B3F}"/>
              </a:ext>
            </a:extLst>
          </p:cNvPr>
          <p:cNvSpPr txBox="1"/>
          <p:nvPr/>
        </p:nvSpPr>
        <p:spPr>
          <a:xfrm>
            <a:off x="5910895" y="18861698"/>
            <a:ext cx="521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Elastic Lissajous-Bowditch (L-B)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52EE34-D649-C1F8-B59C-D967FEC12A4D}"/>
              </a:ext>
            </a:extLst>
          </p:cNvPr>
          <p:cNvSpPr txBox="1"/>
          <p:nvPr/>
        </p:nvSpPr>
        <p:spPr>
          <a:xfrm>
            <a:off x="17059262" y="18861132"/>
            <a:ext cx="521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Dynamic Viscosity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50E62E-785B-09AB-A318-9482E50C3698}"/>
              </a:ext>
            </a:extLst>
          </p:cNvPr>
          <p:cNvSpPr txBox="1"/>
          <p:nvPr/>
        </p:nvSpPr>
        <p:spPr>
          <a:xfrm>
            <a:off x="22735095" y="18925063"/>
            <a:ext cx="934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Higher dynamics data acquisition using LAOS analysis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89B17A-9E6F-4CC6-FA63-0D34D7E50EB7}"/>
              </a:ext>
            </a:extLst>
          </p:cNvPr>
          <p:cNvSpPr txBox="1"/>
          <p:nvPr/>
        </p:nvSpPr>
        <p:spPr>
          <a:xfrm>
            <a:off x="21885224" y="19492770"/>
            <a:ext cx="126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Elastic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8A407A-F34F-B113-154B-6C36133FE5D7}"/>
              </a:ext>
            </a:extLst>
          </p:cNvPr>
          <p:cNvSpPr txBox="1"/>
          <p:nvPr/>
        </p:nvSpPr>
        <p:spPr>
          <a:xfrm>
            <a:off x="26427635" y="19492769"/>
            <a:ext cx="147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Viscous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1E69F1-B0D2-1D90-ECC4-AD15267C7373}"/>
              </a:ext>
            </a:extLst>
          </p:cNvPr>
          <p:cNvSpPr txBox="1"/>
          <p:nvPr/>
        </p:nvSpPr>
        <p:spPr>
          <a:xfrm>
            <a:off x="8971349" y="35955443"/>
            <a:ext cx="521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Viscous Lissajous-Bowditch (L-B)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17DF7-8F8A-483F-D1DB-75950D74E96C}"/>
              </a:ext>
            </a:extLst>
          </p:cNvPr>
          <p:cNvSpPr txBox="1"/>
          <p:nvPr/>
        </p:nvSpPr>
        <p:spPr>
          <a:xfrm>
            <a:off x="15224189" y="29954325"/>
            <a:ext cx="934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Higher dynamics data acquisition using LAOS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E8E-D8A2-0751-EF0A-EC823D15912C}"/>
              </a:ext>
            </a:extLst>
          </p:cNvPr>
          <p:cNvSpPr txBox="1"/>
          <p:nvPr/>
        </p:nvSpPr>
        <p:spPr>
          <a:xfrm>
            <a:off x="15906803" y="30415990"/>
            <a:ext cx="126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Elastic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3617C-923E-9AF9-44D9-EA23DF05012D}"/>
              </a:ext>
            </a:extLst>
          </p:cNvPr>
          <p:cNvSpPr txBox="1"/>
          <p:nvPr/>
        </p:nvSpPr>
        <p:spPr>
          <a:xfrm>
            <a:off x="19950149" y="30459726"/>
            <a:ext cx="147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Viscous</a:t>
            </a:r>
          </a:p>
        </p:txBody>
      </p:sp>
    </p:spTree>
    <p:extLst>
      <p:ext uri="{BB962C8B-B14F-4D97-AF65-F5344CB8AC3E}">
        <p14:creationId xmlns:p14="http://schemas.microsoft.com/office/powerpoint/2010/main" val="21181232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2798</TotalTime>
  <Words>691</Words>
  <Application>Microsoft Office PowerPoint</Application>
  <PresentationFormat>Custom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Batang</vt:lpstr>
      <vt:lpstr>Amasis MT Pro Black</vt:lpstr>
      <vt:lpstr>Aptos</vt:lpstr>
      <vt:lpstr>Aptos Display</vt:lpstr>
      <vt:lpstr>Arial</vt:lpstr>
      <vt:lpstr>Calibri</vt:lpstr>
      <vt:lpstr>Helvetica</vt:lpstr>
      <vt:lpstr>Times New Roman</vt:lpstr>
      <vt:lpstr>Wingdings</vt:lpstr>
      <vt:lpstr>Thème Office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Karra Sirine</dc:creator>
  <cp:lastModifiedBy>Arpita Chakraborty</cp:lastModifiedBy>
  <cp:revision>66</cp:revision>
  <dcterms:created xsi:type="dcterms:W3CDTF">2025-09-16T09:05:43Z</dcterms:created>
  <dcterms:modified xsi:type="dcterms:W3CDTF">2025-11-12T12:55:56Z</dcterms:modified>
</cp:coreProperties>
</file>