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9" r:id="rId5"/>
  </p:sldIdLst>
  <p:sldSz cx="28079700" cy="424799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sans titre" id="{05B7D957-4E2F-4C7A-BF68-EFC59606B9E4}">
          <p14:sldIdLst>
            <p14:sldId id="25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D34E23-927C-BD30-D402-0F27B5912DCA}" name="Haissam Jijakli" initials="HJ" userId="S::h.jijakli@apeosolutions.com::3abc1022-5663-48c5-99d0-55d930e5adaf" providerId="AD"/>
  <p188:author id="{DC4F2A58-A843-0CA3-00D4-373123194B82}" name="Elakrouch Mohammed" initials="ME" userId="S::m.elakrouch@doct.uliege.be::59fcba74-45bb-4f4f-89ce-6ee5a41209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7A2F"/>
    <a:srgbClr val="BFBFBF"/>
    <a:srgbClr val="843C0C"/>
    <a:srgbClr val="404040"/>
    <a:srgbClr val="F4B183"/>
    <a:srgbClr val="C1C680"/>
    <a:srgbClr val="C37304"/>
    <a:srgbClr val="6B4B1A"/>
    <a:srgbClr val="7B9F4B"/>
    <a:srgbClr val="999F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30" d="100"/>
          <a:sy n="30" d="100"/>
        </p:scale>
        <p:origin x="1608" y="19"/>
      </p:cViewPr>
      <p:guideLst/>
    </p:cSldViewPr>
  </p:slideViewPr>
  <p:notesTextViewPr>
    <p:cViewPr>
      <p:scale>
        <a:sx n="3" d="2"/>
        <a:sy n="3" d="2"/>
      </p:scale>
      <p:origin x="0" y="0"/>
    </p:cViewPr>
  </p:notesTextViewPr>
  <p:sorterViewPr>
    <p:cViewPr>
      <p:scale>
        <a:sx n="120" d="100"/>
        <a:sy n="120" d="100"/>
      </p:scale>
      <p:origin x="0" y="-22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105978" y="6952156"/>
            <a:ext cx="23867745" cy="14789303"/>
          </a:xfrm>
        </p:spPr>
        <p:txBody>
          <a:bodyPr anchor="b"/>
          <a:lstStyle>
            <a:lvl1pPr algn="ctr">
              <a:defRPr sz="18425"/>
            </a:lvl1pPr>
          </a:lstStyle>
          <a:p>
            <a:r>
              <a:rPr lang="fr-FR"/>
              <a:t>Modifiez le style du titre</a:t>
            </a:r>
            <a:endParaRPr lang="en-US" dirty="0"/>
          </a:p>
        </p:txBody>
      </p:sp>
      <p:sp>
        <p:nvSpPr>
          <p:cNvPr id="3" name="Subtitle 2"/>
          <p:cNvSpPr>
            <a:spLocks noGrp="1"/>
          </p:cNvSpPr>
          <p:nvPr>
            <p:ph type="subTitle" idx="1"/>
          </p:nvPr>
        </p:nvSpPr>
        <p:spPr>
          <a:xfrm>
            <a:off x="3509963" y="22311791"/>
            <a:ext cx="21059775" cy="10256143"/>
          </a:xfrm>
        </p:spPr>
        <p:txBody>
          <a:bodyPr/>
          <a:lstStyle>
            <a:lvl1pPr marL="0" indent="0" algn="ctr">
              <a:buNone/>
              <a:defRPr sz="7370"/>
            </a:lvl1pPr>
            <a:lvl2pPr marL="1403970" indent="0" algn="ctr">
              <a:buNone/>
              <a:defRPr sz="6142"/>
            </a:lvl2pPr>
            <a:lvl3pPr marL="2807940" indent="0" algn="ctr">
              <a:buNone/>
              <a:defRPr sz="5527"/>
            </a:lvl3pPr>
            <a:lvl4pPr marL="4211909" indent="0" algn="ctr">
              <a:buNone/>
              <a:defRPr sz="4913"/>
            </a:lvl4pPr>
            <a:lvl5pPr marL="5615879" indent="0" algn="ctr">
              <a:buNone/>
              <a:defRPr sz="4913"/>
            </a:lvl5pPr>
            <a:lvl6pPr marL="7019849" indent="0" algn="ctr">
              <a:buNone/>
              <a:defRPr sz="4913"/>
            </a:lvl6pPr>
            <a:lvl7pPr marL="8423819" indent="0" algn="ctr">
              <a:buNone/>
              <a:defRPr sz="4913"/>
            </a:lvl7pPr>
            <a:lvl8pPr marL="9827788" indent="0" algn="ctr">
              <a:buNone/>
              <a:defRPr sz="4913"/>
            </a:lvl8pPr>
            <a:lvl9pPr marL="11231758" indent="0" algn="ctr">
              <a:buNone/>
              <a:defRPr sz="491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A7C47A4-203E-4CBD-83A2-C93312D48F5B}" type="datetimeFigureOut">
              <a:rPr lang="fr-BE" smtClean="0"/>
              <a:t>22-10-25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4C71492-77DB-4773-93CD-71866D236F2B}" type="slidenum">
              <a:rPr lang="fr-BE" smtClean="0"/>
              <a:t>‹#›</a:t>
            </a:fld>
            <a:endParaRPr lang="fr-BE"/>
          </a:p>
        </p:txBody>
      </p:sp>
    </p:spTree>
    <p:extLst>
      <p:ext uri="{BB962C8B-B14F-4D97-AF65-F5344CB8AC3E}">
        <p14:creationId xmlns:p14="http://schemas.microsoft.com/office/powerpoint/2010/main" val="291429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A7C47A4-203E-4CBD-83A2-C93312D48F5B}" type="datetimeFigureOut">
              <a:rPr lang="fr-BE" smtClean="0"/>
              <a:t>22-10-25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4C71492-77DB-4773-93CD-71866D236F2B}" type="slidenum">
              <a:rPr lang="fr-BE" smtClean="0"/>
              <a:t>‹#›</a:t>
            </a:fld>
            <a:endParaRPr lang="fr-BE"/>
          </a:p>
        </p:txBody>
      </p:sp>
    </p:spTree>
    <p:extLst>
      <p:ext uri="{BB962C8B-B14F-4D97-AF65-F5344CB8AC3E}">
        <p14:creationId xmlns:p14="http://schemas.microsoft.com/office/powerpoint/2010/main" val="33896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094537" y="2261662"/>
            <a:ext cx="6054685" cy="3599976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930481" y="2261662"/>
            <a:ext cx="17813060" cy="3599976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A7C47A4-203E-4CBD-83A2-C93312D48F5B}" type="datetimeFigureOut">
              <a:rPr lang="fr-BE" smtClean="0"/>
              <a:t>22-10-25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4C71492-77DB-4773-93CD-71866D236F2B}" type="slidenum">
              <a:rPr lang="fr-BE" smtClean="0"/>
              <a:t>‹#›</a:t>
            </a:fld>
            <a:endParaRPr lang="fr-BE"/>
          </a:p>
        </p:txBody>
      </p:sp>
    </p:spTree>
    <p:extLst>
      <p:ext uri="{BB962C8B-B14F-4D97-AF65-F5344CB8AC3E}">
        <p14:creationId xmlns:p14="http://schemas.microsoft.com/office/powerpoint/2010/main" val="2596463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A7C47A4-203E-4CBD-83A2-C93312D48F5B}" type="datetimeFigureOut">
              <a:rPr lang="fr-BE" smtClean="0"/>
              <a:t>22-10-25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4C71492-77DB-4773-93CD-71866D236F2B}" type="slidenum">
              <a:rPr lang="fr-BE" smtClean="0"/>
              <a:t>‹#›</a:t>
            </a:fld>
            <a:endParaRPr lang="fr-BE"/>
          </a:p>
        </p:txBody>
      </p:sp>
    </p:spTree>
    <p:extLst>
      <p:ext uri="{BB962C8B-B14F-4D97-AF65-F5344CB8AC3E}">
        <p14:creationId xmlns:p14="http://schemas.microsoft.com/office/powerpoint/2010/main" val="728124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15856" y="10590491"/>
            <a:ext cx="24218741" cy="17670461"/>
          </a:xfrm>
        </p:spPr>
        <p:txBody>
          <a:bodyPr anchor="b"/>
          <a:lstStyle>
            <a:lvl1pPr>
              <a:defRPr sz="18425"/>
            </a:lvl1pPr>
          </a:lstStyle>
          <a:p>
            <a:r>
              <a:rPr lang="fr-FR"/>
              <a:t>Modifiez le style du titre</a:t>
            </a:r>
            <a:endParaRPr lang="en-US" dirty="0"/>
          </a:p>
        </p:txBody>
      </p:sp>
      <p:sp>
        <p:nvSpPr>
          <p:cNvPr id="3" name="Text Placeholder 2"/>
          <p:cNvSpPr>
            <a:spLocks noGrp="1"/>
          </p:cNvSpPr>
          <p:nvPr>
            <p:ph type="body" idx="1"/>
          </p:nvPr>
        </p:nvSpPr>
        <p:spPr>
          <a:xfrm>
            <a:off x="1915856" y="28428121"/>
            <a:ext cx="24218741" cy="9292478"/>
          </a:xfrm>
        </p:spPr>
        <p:txBody>
          <a:bodyPr/>
          <a:lstStyle>
            <a:lvl1pPr marL="0" indent="0">
              <a:buNone/>
              <a:defRPr sz="7370">
                <a:solidFill>
                  <a:schemeClr val="tx1"/>
                </a:solidFill>
              </a:defRPr>
            </a:lvl1pPr>
            <a:lvl2pPr marL="1403970" indent="0">
              <a:buNone/>
              <a:defRPr sz="6142">
                <a:solidFill>
                  <a:schemeClr val="tx1">
                    <a:tint val="75000"/>
                  </a:schemeClr>
                </a:solidFill>
              </a:defRPr>
            </a:lvl2pPr>
            <a:lvl3pPr marL="2807940" indent="0">
              <a:buNone/>
              <a:defRPr sz="5527">
                <a:solidFill>
                  <a:schemeClr val="tx1">
                    <a:tint val="75000"/>
                  </a:schemeClr>
                </a:solidFill>
              </a:defRPr>
            </a:lvl3pPr>
            <a:lvl4pPr marL="4211909" indent="0">
              <a:buNone/>
              <a:defRPr sz="4913">
                <a:solidFill>
                  <a:schemeClr val="tx1">
                    <a:tint val="75000"/>
                  </a:schemeClr>
                </a:solidFill>
              </a:defRPr>
            </a:lvl4pPr>
            <a:lvl5pPr marL="5615879" indent="0">
              <a:buNone/>
              <a:defRPr sz="4913">
                <a:solidFill>
                  <a:schemeClr val="tx1">
                    <a:tint val="75000"/>
                  </a:schemeClr>
                </a:solidFill>
              </a:defRPr>
            </a:lvl5pPr>
            <a:lvl6pPr marL="7019849" indent="0">
              <a:buNone/>
              <a:defRPr sz="4913">
                <a:solidFill>
                  <a:schemeClr val="tx1">
                    <a:tint val="75000"/>
                  </a:schemeClr>
                </a:solidFill>
              </a:defRPr>
            </a:lvl6pPr>
            <a:lvl7pPr marL="8423819" indent="0">
              <a:buNone/>
              <a:defRPr sz="4913">
                <a:solidFill>
                  <a:schemeClr val="tx1">
                    <a:tint val="75000"/>
                  </a:schemeClr>
                </a:solidFill>
              </a:defRPr>
            </a:lvl7pPr>
            <a:lvl8pPr marL="9827788" indent="0">
              <a:buNone/>
              <a:defRPr sz="4913">
                <a:solidFill>
                  <a:schemeClr val="tx1">
                    <a:tint val="75000"/>
                  </a:schemeClr>
                </a:solidFill>
              </a:defRPr>
            </a:lvl8pPr>
            <a:lvl9pPr marL="11231758" indent="0">
              <a:buNone/>
              <a:defRPr sz="491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A7C47A4-203E-4CBD-83A2-C93312D48F5B}" type="datetimeFigureOut">
              <a:rPr lang="fr-BE" smtClean="0"/>
              <a:t>22-10-25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4C71492-77DB-4773-93CD-71866D236F2B}" type="slidenum">
              <a:rPr lang="fr-BE" smtClean="0"/>
              <a:t>‹#›</a:t>
            </a:fld>
            <a:endParaRPr lang="fr-BE"/>
          </a:p>
        </p:txBody>
      </p:sp>
    </p:spTree>
    <p:extLst>
      <p:ext uri="{BB962C8B-B14F-4D97-AF65-F5344CB8AC3E}">
        <p14:creationId xmlns:p14="http://schemas.microsoft.com/office/powerpoint/2010/main" val="287694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930479" y="11308310"/>
            <a:ext cx="11933873" cy="2695311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14215348" y="11308310"/>
            <a:ext cx="11933873" cy="2695311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A7C47A4-203E-4CBD-83A2-C93312D48F5B}" type="datetimeFigureOut">
              <a:rPr lang="fr-BE" smtClean="0"/>
              <a:t>22-10-25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D4C71492-77DB-4773-93CD-71866D236F2B}" type="slidenum">
              <a:rPr lang="fr-BE" smtClean="0"/>
              <a:t>‹#›</a:t>
            </a:fld>
            <a:endParaRPr lang="fr-BE"/>
          </a:p>
        </p:txBody>
      </p:sp>
    </p:spTree>
    <p:extLst>
      <p:ext uri="{BB962C8B-B14F-4D97-AF65-F5344CB8AC3E}">
        <p14:creationId xmlns:p14="http://schemas.microsoft.com/office/powerpoint/2010/main" val="3720227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934137" y="2261671"/>
            <a:ext cx="24218741" cy="8210820"/>
          </a:xfrm>
        </p:spPr>
        <p:txBody>
          <a:bodyPr/>
          <a:lstStyle/>
          <a:p>
            <a:r>
              <a:rPr lang="fr-FR"/>
              <a:t>Modifiez le style du titre</a:t>
            </a:r>
            <a:endParaRPr lang="en-US" dirty="0"/>
          </a:p>
        </p:txBody>
      </p:sp>
      <p:sp>
        <p:nvSpPr>
          <p:cNvPr id="3" name="Text Placeholder 2"/>
          <p:cNvSpPr>
            <a:spLocks noGrp="1"/>
          </p:cNvSpPr>
          <p:nvPr>
            <p:ph type="body" idx="1"/>
          </p:nvPr>
        </p:nvSpPr>
        <p:spPr>
          <a:xfrm>
            <a:off x="1934140" y="10413482"/>
            <a:ext cx="11879027" cy="5103486"/>
          </a:xfrm>
        </p:spPr>
        <p:txBody>
          <a:bodyPr anchor="b"/>
          <a:lstStyle>
            <a:lvl1pPr marL="0" indent="0">
              <a:buNone/>
              <a:defRPr sz="7370" b="1"/>
            </a:lvl1pPr>
            <a:lvl2pPr marL="1403970" indent="0">
              <a:buNone/>
              <a:defRPr sz="6142" b="1"/>
            </a:lvl2pPr>
            <a:lvl3pPr marL="2807940" indent="0">
              <a:buNone/>
              <a:defRPr sz="5527" b="1"/>
            </a:lvl3pPr>
            <a:lvl4pPr marL="4211909" indent="0">
              <a:buNone/>
              <a:defRPr sz="4913" b="1"/>
            </a:lvl4pPr>
            <a:lvl5pPr marL="5615879" indent="0">
              <a:buNone/>
              <a:defRPr sz="4913" b="1"/>
            </a:lvl5pPr>
            <a:lvl6pPr marL="7019849" indent="0">
              <a:buNone/>
              <a:defRPr sz="4913" b="1"/>
            </a:lvl6pPr>
            <a:lvl7pPr marL="8423819" indent="0">
              <a:buNone/>
              <a:defRPr sz="4913" b="1"/>
            </a:lvl7pPr>
            <a:lvl8pPr marL="9827788" indent="0">
              <a:buNone/>
              <a:defRPr sz="4913" b="1"/>
            </a:lvl8pPr>
            <a:lvl9pPr marL="11231758" indent="0">
              <a:buNone/>
              <a:defRPr sz="4913" b="1"/>
            </a:lvl9pPr>
          </a:lstStyle>
          <a:p>
            <a:pPr lvl="0"/>
            <a:r>
              <a:rPr lang="fr-FR"/>
              <a:t>Cliquez pour modifier les styles du texte du masque</a:t>
            </a:r>
          </a:p>
        </p:txBody>
      </p:sp>
      <p:sp>
        <p:nvSpPr>
          <p:cNvPr id="4" name="Content Placeholder 3"/>
          <p:cNvSpPr>
            <a:spLocks noGrp="1"/>
          </p:cNvSpPr>
          <p:nvPr>
            <p:ph sz="half" idx="2"/>
          </p:nvPr>
        </p:nvSpPr>
        <p:spPr>
          <a:xfrm>
            <a:off x="1934140" y="15516968"/>
            <a:ext cx="11879027" cy="228231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14215350" y="10413482"/>
            <a:ext cx="11937530" cy="5103486"/>
          </a:xfrm>
        </p:spPr>
        <p:txBody>
          <a:bodyPr anchor="b"/>
          <a:lstStyle>
            <a:lvl1pPr marL="0" indent="0">
              <a:buNone/>
              <a:defRPr sz="7370" b="1"/>
            </a:lvl1pPr>
            <a:lvl2pPr marL="1403970" indent="0">
              <a:buNone/>
              <a:defRPr sz="6142" b="1"/>
            </a:lvl2pPr>
            <a:lvl3pPr marL="2807940" indent="0">
              <a:buNone/>
              <a:defRPr sz="5527" b="1"/>
            </a:lvl3pPr>
            <a:lvl4pPr marL="4211909" indent="0">
              <a:buNone/>
              <a:defRPr sz="4913" b="1"/>
            </a:lvl4pPr>
            <a:lvl5pPr marL="5615879" indent="0">
              <a:buNone/>
              <a:defRPr sz="4913" b="1"/>
            </a:lvl5pPr>
            <a:lvl6pPr marL="7019849" indent="0">
              <a:buNone/>
              <a:defRPr sz="4913" b="1"/>
            </a:lvl6pPr>
            <a:lvl7pPr marL="8423819" indent="0">
              <a:buNone/>
              <a:defRPr sz="4913" b="1"/>
            </a:lvl7pPr>
            <a:lvl8pPr marL="9827788" indent="0">
              <a:buNone/>
              <a:defRPr sz="4913" b="1"/>
            </a:lvl8pPr>
            <a:lvl9pPr marL="11231758" indent="0">
              <a:buNone/>
              <a:defRPr sz="4913" b="1"/>
            </a:lvl9pPr>
          </a:lstStyle>
          <a:p>
            <a:pPr lvl="0"/>
            <a:r>
              <a:rPr lang="fr-FR"/>
              <a:t>Cliquez pour modifier les styles du texte du masque</a:t>
            </a:r>
          </a:p>
        </p:txBody>
      </p:sp>
      <p:sp>
        <p:nvSpPr>
          <p:cNvPr id="6" name="Content Placeholder 5"/>
          <p:cNvSpPr>
            <a:spLocks noGrp="1"/>
          </p:cNvSpPr>
          <p:nvPr>
            <p:ph sz="quarter" idx="4"/>
          </p:nvPr>
        </p:nvSpPr>
        <p:spPr>
          <a:xfrm>
            <a:off x="14215350" y="15516968"/>
            <a:ext cx="11937530" cy="228231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A7C47A4-203E-4CBD-83A2-C93312D48F5B}" type="datetimeFigureOut">
              <a:rPr lang="fr-BE" smtClean="0"/>
              <a:t>22-10-25</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D4C71492-77DB-4773-93CD-71866D236F2B}" type="slidenum">
              <a:rPr lang="fr-BE" smtClean="0"/>
              <a:t>‹#›</a:t>
            </a:fld>
            <a:endParaRPr lang="fr-BE"/>
          </a:p>
        </p:txBody>
      </p:sp>
    </p:spTree>
    <p:extLst>
      <p:ext uri="{BB962C8B-B14F-4D97-AF65-F5344CB8AC3E}">
        <p14:creationId xmlns:p14="http://schemas.microsoft.com/office/powerpoint/2010/main" val="273861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A7C47A4-203E-4CBD-83A2-C93312D48F5B}" type="datetimeFigureOut">
              <a:rPr lang="fr-BE" smtClean="0"/>
              <a:t>22-10-25</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D4C71492-77DB-4773-93CD-71866D236F2B}" type="slidenum">
              <a:rPr lang="fr-BE" smtClean="0"/>
              <a:t>‹#›</a:t>
            </a:fld>
            <a:endParaRPr lang="fr-BE"/>
          </a:p>
        </p:txBody>
      </p:sp>
    </p:spTree>
    <p:extLst>
      <p:ext uri="{BB962C8B-B14F-4D97-AF65-F5344CB8AC3E}">
        <p14:creationId xmlns:p14="http://schemas.microsoft.com/office/powerpoint/2010/main" val="328053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7C47A4-203E-4CBD-83A2-C93312D48F5B}" type="datetimeFigureOut">
              <a:rPr lang="fr-BE" smtClean="0"/>
              <a:t>22-10-25</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D4C71492-77DB-4773-93CD-71866D236F2B}" type="slidenum">
              <a:rPr lang="fr-BE" smtClean="0"/>
              <a:t>‹#›</a:t>
            </a:fld>
            <a:endParaRPr lang="fr-BE"/>
          </a:p>
        </p:txBody>
      </p:sp>
    </p:spTree>
    <p:extLst>
      <p:ext uri="{BB962C8B-B14F-4D97-AF65-F5344CB8AC3E}">
        <p14:creationId xmlns:p14="http://schemas.microsoft.com/office/powerpoint/2010/main" val="206808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34137" y="2831994"/>
            <a:ext cx="9056434" cy="9911980"/>
          </a:xfrm>
        </p:spPr>
        <p:txBody>
          <a:bodyPr anchor="b"/>
          <a:lstStyle>
            <a:lvl1pPr>
              <a:defRPr sz="9827"/>
            </a:lvl1pPr>
          </a:lstStyle>
          <a:p>
            <a:r>
              <a:rPr lang="fr-FR"/>
              <a:t>Modifiez le style du titre</a:t>
            </a:r>
            <a:endParaRPr lang="en-US" dirty="0"/>
          </a:p>
        </p:txBody>
      </p:sp>
      <p:sp>
        <p:nvSpPr>
          <p:cNvPr id="3" name="Content Placeholder 2"/>
          <p:cNvSpPr>
            <a:spLocks noGrp="1"/>
          </p:cNvSpPr>
          <p:nvPr>
            <p:ph idx="1"/>
          </p:nvPr>
        </p:nvSpPr>
        <p:spPr>
          <a:xfrm>
            <a:off x="11937530" y="6116330"/>
            <a:ext cx="14215348" cy="30188272"/>
          </a:xfrm>
        </p:spPr>
        <p:txBody>
          <a:bodyPr/>
          <a:lstStyle>
            <a:lvl1pPr>
              <a:defRPr sz="9827"/>
            </a:lvl1pPr>
            <a:lvl2pPr>
              <a:defRPr sz="8598"/>
            </a:lvl2pPr>
            <a:lvl3pPr>
              <a:defRPr sz="7370"/>
            </a:lvl3pPr>
            <a:lvl4pPr>
              <a:defRPr sz="6142"/>
            </a:lvl4pPr>
            <a:lvl5pPr>
              <a:defRPr sz="6142"/>
            </a:lvl5pPr>
            <a:lvl6pPr>
              <a:defRPr sz="6142"/>
            </a:lvl6pPr>
            <a:lvl7pPr>
              <a:defRPr sz="6142"/>
            </a:lvl7pPr>
            <a:lvl8pPr>
              <a:defRPr sz="6142"/>
            </a:lvl8pPr>
            <a:lvl9pPr>
              <a:defRPr sz="614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934137" y="12743974"/>
            <a:ext cx="9056434" cy="23609788"/>
          </a:xfrm>
        </p:spPr>
        <p:txBody>
          <a:bodyPr/>
          <a:lstStyle>
            <a:lvl1pPr marL="0" indent="0">
              <a:buNone/>
              <a:defRPr sz="4913"/>
            </a:lvl1pPr>
            <a:lvl2pPr marL="1403970" indent="0">
              <a:buNone/>
              <a:defRPr sz="4299"/>
            </a:lvl2pPr>
            <a:lvl3pPr marL="2807940" indent="0">
              <a:buNone/>
              <a:defRPr sz="3685"/>
            </a:lvl3pPr>
            <a:lvl4pPr marL="4211909" indent="0">
              <a:buNone/>
              <a:defRPr sz="3071"/>
            </a:lvl4pPr>
            <a:lvl5pPr marL="5615879" indent="0">
              <a:buNone/>
              <a:defRPr sz="3071"/>
            </a:lvl5pPr>
            <a:lvl6pPr marL="7019849" indent="0">
              <a:buNone/>
              <a:defRPr sz="3071"/>
            </a:lvl6pPr>
            <a:lvl7pPr marL="8423819" indent="0">
              <a:buNone/>
              <a:defRPr sz="3071"/>
            </a:lvl7pPr>
            <a:lvl8pPr marL="9827788" indent="0">
              <a:buNone/>
              <a:defRPr sz="3071"/>
            </a:lvl8pPr>
            <a:lvl9pPr marL="11231758" indent="0">
              <a:buNone/>
              <a:defRPr sz="3071"/>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A7C47A4-203E-4CBD-83A2-C93312D48F5B}" type="datetimeFigureOut">
              <a:rPr lang="fr-BE" smtClean="0"/>
              <a:t>22-10-25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D4C71492-77DB-4773-93CD-71866D236F2B}" type="slidenum">
              <a:rPr lang="fr-BE" smtClean="0"/>
              <a:t>‹#›</a:t>
            </a:fld>
            <a:endParaRPr lang="fr-BE"/>
          </a:p>
        </p:txBody>
      </p:sp>
    </p:spTree>
    <p:extLst>
      <p:ext uri="{BB962C8B-B14F-4D97-AF65-F5344CB8AC3E}">
        <p14:creationId xmlns:p14="http://schemas.microsoft.com/office/powerpoint/2010/main" val="7300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34137" y="2831994"/>
            <a:ext cx="9056434" cy="9911980"/>
          </a:xfrm>
        </p:spPr>
        <p:txBody>
          <a:bodyPr anchor="b"/>
          <a:lstStyle>
            <a:lvl1pPr>
              <a:defRPr sz="9827"/>
            </a:lvl1pPr>
          </a:lstStyle>
          <a:p>
            <a:r>
              <a:rPr lang="fr-FR"/>
              <a:t>Modifiez le style du titre</a:t>
            </a:r>
            <a:endParaRPr lang="en-US" dirty="0"/>
          </a:p>
        </p:txBody>
      </p:sp>
      <p:sp>
        <p:nvSpPr>
          <p:cNvPr id="3" name="Picture Placeholder 2"/>
          <p:cNvSpPr>
            <a:spLocks noGrp="1" noChangeAspect="1"/>
          </p:cNvSpPr>
          <p:nvPr>
            <p:ph type="pic" idx="1"/>
          </p:nvPr>
        </p:nvSpPr>
        <p:spPr>
          <a:xfrm>
            <a:off x="11937530" y="6116330"/>
            <a:ext cx="14215348" cy="30188272"/>
          </a:xfrm>
        </p:spPr>
        <p:txBody>
          <a:bodyPr anchor="t"/>
          <a:lstStyle>
            <a:lvl1pPr marL="0" indent="0">
              <a:buNone/>
              <a:defRPr sz="9827"/>
            </a:lvl1pPr>
            <a:lvl2pPr marL="1403970" indent="0">
              <a:buNone/>
              <a:defRPr sz="8598"/>
            </a:lvl2pPr>
            <a:lvl3pPr marL="2807940" indent="0">
              <a:buNone/>
              <a:defRPr sz="7370"/>
            </a:lvl3pPr>
            <a:lvl4pPr marL="4211909" indent="0">
              <a:buNone/>
              <a:defRPr sz="6142"/>
            </a:lvl4pPr>
            <a:lvl5pPr marL="5615879" indent="0">
              <a:buNone/>
              <a:defRPr sz="6142"/>
            </a:lvl5pPr>
            <a:lvl6pPr marL="7019849" indent="0">
              <a:buNone/>
              <a:defRPr sz="6142"/>
            </a:lvl6pPr>
            <a:lvl7pPr marL="8423819" indent="0">
              <a:buNone/>
              <a:defRPr sz="6142"/>
            </a:lvl7pPr>
            <a:lvl8pPr marL="9827788" indent="0">
              <a:buNone/>
              <a:defRPr sz="6142"/>
            </a:lvl8pPr>
            <a:lvl9pPr marL="11231758" indent="0">
              <a:buNone/>
              <a:defRPr sz="6142"/>
            </a:lvl9pPr>
          </a:lstStyle>
          <a:p>
            <a:r>
              <a:rPr lang="fr-FR"/>
              <a:t>Cliquez sur l'icône pour ajouter une image</a:t>
            </a:r>
            <a:endParaRPr lang="en-US" dirty="0"/>
          </a:p>
        </p:txBody>
      </p:sp>
      <p:sp>
        <p:nvSpPr>
          <p:cNvPr id="4" name="Text Placeholder 3"/>
          <p:cNvSpPr>
            <a:spLocks noGrp="1"/>
          </p:cNvSpPr>
          <p:nvPr>
            <p:ph type="body" sz="half" idx="2"/>
          </p:nvPr>
        </p:nvSpPr>
        <p:spPr>
          <a:xfrm>
            <a:off x="1934137" y="12743974"/>
            <a:ext cx="9056434" cy="23609788"/>
          </a:xfrm>
        </p:spPr>
        <p:txBody>
          <a:bodyPr/>
          <a:lstStyle>
            <a:lvl1pPr marL="0" indent="0">
              <a:buNone/>
              <a:defRPr sz="4913"/>
            </a:lvl1pPr>
            <a:lvl2pPr marL="1403970" indent="0">
              <a:buNone/>
              <a:defRPr sz="4299"/>
            </a:lvl2pPr>
            <a:lvl3pPr marL="2807940" indent="0">
              <a:buNone/>
              <a:defRPr sz="3685"/>
            </a:lvl3pPr>
            <a:lvl4pPr marL="4211909" indent="0">
              <a:buNone/>
              <a:defRPr sz="3071"/>
            </a:lvl4pPr>
            <a:lvl5pPr marL="5615879" indent="0">
              <a:buNone/>
              <a:defRPr sz="3071"/>
            </a:lvl5pPr>
            <a:lvl6pPr marL="7019849" indent="0">
              <a:buNone/>
              <a:defRPr sz="3071"/>
            </a:lvl6pPr>
            <a:lvl7pPr marL="8423819" indent="0">
              <a:buNone/>
              <a:defRPr sz="3071"/>
            </a:lvl7pPr>
            <a:lvl8pPr marL="9827788" indent="0">
              <a:buNone/>
              <a:defRPr sz="3071"/>
            </a:lvl8pPr>
            <a:lvl9pPr marL="11231758" indent="0">
              <a:buNone/>
              <a:defRPr sz="3071"/>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A7C47A4-203E-4CBD-83A2-C93312D48F5B}" type="datetimeFigureOut">
              <a:rPr lang="fr-BE" smtClean="0"/>
              <a:t>22-10-25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D4C71492-77DB-4773-93CD-71866D236F2B}" type="slidenum">
              <a:rPr lang="fr-BE" smtClean="0"/>
              <a:t>‹#›</a:t>
            </a:fld>
            <a:endParaRPr lang="fr-BE"/>
          </a:p>
        </p:txBody>
      </p:sp>
    </p:spTree>
    <p:extLst>
      <p:ext uri="{BB962C8B-B14F-4D97-AF65-F5344CB8AC3E}">
        <p14:creationId xmlns:p14="http://schemas.microsoft.com/office/powerpoint/2010/main" val="337959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30480" y="2261671"/>
            <a:ext cx="24218741" cy="821082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930480" y="11308310"/>
            <a:ext cx="24218741" cy="2695311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930479" y="39372595"/>
            <a:ext cx="6317933" cy="2261662"/>
          </a:xfrm>
          <a:prstGeom prst="rect">
            <a:avLst/>
          </a:prstGeom>
        </p:spPr>
        <p:txBody>
          <a:bodyPr vert="horz" lIns="91440" tIns="45720" rIns="91440" bIns="45720" rtlCol="0" anchor="ctr"/>
          <a:lstStyle>
            <a:lvl1pPr algn="l">
              <a:defRPr sz="3685">
                <a:solidFill>
                  <a:schemeClr val="tx1">
                    <a:tint val="75000"/>
                  </a:schemeClr>
                </a:solidFill>
              </a:defRPr>
            </a:lvl1pPr>
          </a:lstStyle>
          <a:p>
            <a:fld id="{8A7C47A4-203E-4CBD-83A2-C93312D48F5B}" type="datetimeFigureOut">
              <a:rPr lang="fr-BE" smtClean="0"/>
              <a:t>22-10-25</a:t>
            </a:fld>
            <a:endParaRPr lang="fr-BE"/>
          </a:p>
        </p:txBody>
      </p:sp>
      <p:sp>
        <p:nvSpPr>
          <p:cNvPr id="5" name="Footer Placeholder 4"/>
          <p:cNvSpPr>
            <a:spLocks noGrp="1"/>
          </p:cNvSpPr>
          <p:nvPr>
            <p:ph type="ftr" sz="quarter" idx="3"/>
          </p:nvPr>
        </p:nvSpPr>
        <p:spPr>
          <a:xfrm>
            <a:off x="9301401" y="39372595"/>
            <a:ext cx="9476899" cy="2261662"/>
          </a:xfrm>
          <a:prstGeom prst="rect">
            <a:avLst/>
          </a:prstGeom>
        </p:spPr>
        <p:txBody>
          <a:bodyPr vert="horz" lIns="91440" tIns="45720" rIns="91440" bIns="45720" rtlCol="0" anchor="ctr"/>
          <a:lstStyle>
            <a:lvl1pPr algn="ctr">
              <a:defRPr sz="3685">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19831288" y="39372595"/>
            <a:ext cx="6317933" cy="2261662"/>
          </a:xfrm>
          <a:prstGeom prst="rect">
            <a:avLst/>
          </a:prstGeom>
        </p:spPr>
        <p:txBody>
          <a:bodyPr vert="horz" lIns="91440" tIns="45720" rIns="91440" bIns="45720" rtlCol="0" anchor="ctr"/>
          <a:lstStyle>
            <a:lvl1pPr algn="r">
              <a:defRPr sz="3685">
                <a:solidFill>
                  <a:schemeClr val="tx1">
                    <a:tint val="75000"/>
                  </a:schemeClr>
                </a:solidFill>
              </a:defRPr>
            </a:lvl1pPr>
          </a:lstStyle>
          <a:p>
            <a:fld id="{D4C71492-77DB-4773-93CD-71866D236F2B}" type="slidenum">
              <a:rPr lang="fr-BE" smtClean="0"/>
              <a:t>‹#›</a:t>
            </a:fld>
            <a:endParaRPr lang="fr-BE"/>
          </a:p>
        </p:txBody>
      </p:sp>
    </p:spTree>
    <p:extLst>
      <p:ext uri="{BB962C8B-B14F-4D97-AF65-F5344CB8AC3E}">
        <p14:creationId xmlns:p14="http://schemas.microsoft.com/office/powerpoint/2010/main" val="11108452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807940" rtl="0" eaLnBrk="1" latinLnBrk="0" hangingPunct="1">
        <a:lnSpc>
          <a:spcPct val="90000"/>
        </a:lnSpc>
        <a:spcBef>
          <a:spcPct val="0"/>
        </a:spcBef>
        <a:buNone/>
        <a:defRPr sz="13512" kern="1200">
          <a:solidFill>
            <a:schemeClr val="tx1"/>
          </a:solidFill>
          <a:latin typeface="+mj-lt"/>
          <a:ea typeface="+mj-ea"/>
          <a:cs typeface="+mj-cs"/>
        </a:defRPr>
      </a:lvl1pPr>
    </p:titleStyle>
    <p:bodyStyle>
      <a:lvl1pPr marL="701985" indent="-701985" algn="l" defTabSz="2807940" rtl="0" eaLnBrk="1" latinLnBrk="0" hangingPunct="1">
        <a:lnSpc>
          <a:spcPct val="90000"/>
        </a:lnSpc>
        <a:spcBef>
          <a:spcPts val="3071"/>
        </a:spcBef>
        <a:buFont typeface="Arial" panose="020B0604020202020204" pitchFamily="34" charset="0"/>
        <a:buChar char="•"/>
        <a:defRPr sz="8598" kern="1200">
          <a:solidFill>
            <a:schemeClr val="tx1"/>
          </a:solidFill>
          <a:latin typeface="+mn-lt"/>
          <a:ea typeface="+mn-ea"/>
          <a:cs typeface="+mn-cs"/>
        </a:defRPr>
      </a:lvl1pPr>
      <a:lvl2pPr marL="2105955" indent="-701985" algn="l" defTabSz="2807940" rtl="0" eaLnBrk="1" latinLnBrk="0" hangingPunct="1">
        <a:lnSpc>
          <a:spcPct val="90000"/>
        </a:lnSpc>
        <a:spcBef>
          <a:spcPts val="1535"/>
        </a:spcBef>
        <a:buFont typeface="Arial" panose="020B0604020202020204" pitchFamily="34" charset="0"/>
        <a:buChar char="•"/>
        <a:defRPr sz="7370" kern="1200">
          <a:solidFill>
            <a:schemeClr val="tx1"/>
          </a:solidFill>
          <a:latin typeface="+mn-lt"/>
          <a:ea typeface="+mn-ea"/>
          <a:cs typeface="+mn-cs"/>
        </a:defRPr>
      </a:lvl2pPr>
      <a:lvl3pPr marL="3509924" indent="-701985" algn="l" defTabSz="2807940" rtl="0" eaLnBrk="1" latinLnBrk="0" hangingPunct="1">
        <a:lnSpc>
          <a:spcPct val="90000"/>
        </a:lnSpc>
        <a:spcBef>
          <a:spcPts val="1535"/>
        </a:spcBef>
        <a:buFont typeface="Arial" panose="020B0604020202020204" pitchFamily="34" charset="0"/>
        <a:buChar char="•"/>
        <a:defRPr sz="6142" kern="1200">
          <a:solidFill>
            <a:schemeClr val="tx1"/>
          </a:solidFill>
          <a:latin typeface="+mn-lt"/>
          <a:ea typeface="+mn-ea"/>
          <a:cs typeface="+mn-cs"/>
        </a:defRPr>
      </a:lvl3pPr>
      <a:lvl4pPr marL="4913894" indent="-701985" algn="l" defTabSz="2807940" rtl="0" eaLnBrk="1" latinLnBrk="0" hangingPunct="1">
        <a:lnSpc>
          <a:spcPct val="90000"/>
        </a:lnSpc>
        <a:spcBef>
          <a:spcPts val="1535"/>
        </a:spcBef>
        <a:buFont typeface="Arial" panose="020B0604020202020204" pitchFamily="34" charset="0"/>
        <a:buChar char="•"/>
        <a:defRPr sz="5527" kern="1200">
          <a:solidFill>
            <a:schemeClr val="tx1"/>
          </a:solidFill>
          <a:latin typeface="+mn-lt"/>
          <a:ea typeface="+mn-ea"/>
          <a:cs typeface="+mn-cs"/>
        </a:defRPr>
      </a:lvl4pPr>
      <a:lvl5pPr marL="6317864" indent="-701985" algn="l" defTabSz="2807940" rtl="0" eaLnBrk="1" latinLnBrk="0" hangingPunct="1">
        <a:lnSpc>
          <a:spcPct val="90000"/>
        </a:lnSpc>
        <a:spcBef>
          <a:spcPts val="1535"/>
        </a:spcBef>
        <a:buFont typeface="Arial" panose="020B0604020202020204" pitchFamily="34" charset="0"/>
        <a:buChar char="•"/>
        <a:defRPr sz="5527" kern="1200">
          <a:solidFill>
            <a:schemeClr val="tx1"/>
          </a:solidFill>
          <a:latin typeface="+mn-lt"/>
          <a:ea typeface="+mn-ea"/>
          <a:cs typeface="+mn-cs"/>
        </a:defRPr>
      </a:lvl5pPr>
      <a:lvl6pPr marL="7721834" indent="-701985" algn="l" defTabSz="2807940" rtl="0" eaLnBrk="1" latinLnBrk="0" hangingPunct="1">
        <a:lnSpc>
          <a:spcPct val="90000"/>
        </a:lnSpc>
        <a:spcBef>
          <a:spcPts val="1535"/>
        </a:spcBef>
        <a:buFont typeface="Arial" panose="020B0604020202020204" pitchFamily="34" charset="0"/>
        <a:buChar char="•"/>
        <a:defRPr sz="5527" kern="1200">
          <a:solidFill>
            <a:schemeClr val="tx1"/>
          </a:solidFill>
          <a:latin typeface="+mn-lt"/>
          <a:ea typeface="+mn-ea"/>
          <a:cs typeface="+mn-cs"/>
        </a:defRPr>
      </a:lvl6pPr>
      <a:lvl7pPr marL="9125803" indent="-701985" algn="l" defTabSz="2807940" rtl="0" eaLnBrk="1" latinLnBrk="0" hangingPunct="1">
        <a:lnSpc>
          <a:spcPct val="90000"/>
        </a:lnSpc>
        <a:spcBef>
          <a:spcPts val="1535"/>
        </a:spcBef>
        <a:buFont typeface="Arial" panose="020B0604020202020204" pitchFamily="34" charset="0"/>
        <a:buChar char="•"/>
        <a:defRPr sz="5527" kern="1200">
          <a:solidFill>
            <a:schemeClr val="tx1"/>
          </a:solidFill>
          <a:latin typeface="+mn-lt"/>
          <a:ea typeface="+mn-ea"/>
          <a:cs typeface="+mn-cs"/>
        </a:defRPr>
      </a:lvl7pPr>
      <a:lvl8pPr marL="10529773" indent="-701985" algn="l" defTabSz="2807940" rtl="0" eaLnBrk="1" latinLnBrk="0" hangingPunct="1">
        <a:lnSpc>
          <a:spcPct val="90000"/>
        </a:lnSpc>
        <a:spcBef>
          <a:spcPts val="1535"/>
        </a:spcBef>
        <a:buFont typeface="Arial" panose="020B0604020202020204" pitchFamily="34" charset="0"/>
        <a:buChar char="•"/>
        <a:defRPr sz="5527" kern="1200">
          <a:solidFill>
            <a:schemeClr val="tx1"/>
          </a:solidFill>
          <a:latin typeface="+mn-lt"/>
          <a:ea typeface="+mn-ea"/>
          <a:cs typeface="+mn-cs"/>
        </a:defRPr>
      </a:lvl8pPr>
      <a:lvl9pPr marL="11933743" indent="-701985" algn="l" defTabSz="2807940" rtl="0" eaLnBrk="1" latinLnBrk="0" hangingPunct="1">
        <a:lnSpc>
          <a:spcPct val="90000"/>
        </a:lnSpc>
        <a:spcBef>
          <a:spcPts val="1535"/>
        </a:spcBef>
        <a:buFont typeface="Arial" panose="020B0604020202020204" pitchFamily="34" charset="0"/>
        <a:buChar char="•"/>
        <a:defRPr sz="5527" kern="1200">
          <a:solidFill>
            <a:schemeClr val="tx1"/>
          </a:solidFill>
          <a:latin typeface="+mn-lt"/>
          <a:ea typeface="+mn-ea"/>
          <a:cs typeface="+mn-cs"/>
        </a:defRPr>
      </a:lvl9pPr>
    </p:bodyStyle>
    <p:otherStyle>
      <a:defPPr>
        <a:defRPr lang="en-US"/>
      </a:defPPr>
      <a:lvl1pPr marL="0" algn="l" defTabSz="2807940" rtl="0" eaLnBrk="1" latinLnBrk="0" hangingPunct="1">
        <a:defRPr sz="5527" kern="1200">
          <a:solidFill>
            <a:schemeClr val="tx1"/>
          </a:solidFill>
          <a:latin typeface="+mn-lt"/>
          <a:ea typeface="+mn-ea"/>
          <a:cs typeface="+mn-cs"/>
        </a:defRPr>
      </a:lvl1pPr>
      <a:lvl2pPr marL="1403970" algn="l" defTabSz="2807940" rtl="0" eaLnBrk="1" latinLnBrk="0" hangingPunct="1">
        <a:defRPr sz="5527" kern="1200">
          <a:solidFill>
            <a:schemeClr val="tx1"/>
          </a:solidFill>
          <a:latin typeface="+mn-lt"/>
          <a:ea typeface="+mn-ea"/>
          <a:cs typeface="+mn-cs"/>
        </a:defRPr>
      </a:lvl2pPr>
      <a:lvl3pPr marL="2807940" algn="l" defTabSz="2807940" rtl="0" eaLnBrk="1" latinLnBrk="0" hangingPunct="1">
        <a:defRPr sz="5527" kern="1200">
          <a:solidFill>
            <a:schemeClr val="tx1"/>
          </a:solidFill>
          <a:latin typeface="+mn-lt"/>
          <a:ea typeface="+mn-ea"/>
          <a:cs typeface="+mn-cs"/>
        </a:defRPr>
      </a:lvl3pPr>
      <a:lvl4pPr marL="4211909" algn="l" defTabSz="2807940" rtl="0" eaLnBrk="1" latinLnBrk="0" hangingPunct="1">
        <a:defRPr sz="5527" kern="1200">
          <a:solidFill>
            <a:schemeClr val="tx1"/>
          </a:solidFill>
          <a:latin typeface="+mn-lt"/>
          <a:ea typeface="+mn-ea"/>
          <a:cs typeface="+mn-cs"/>
        </a:defRPr>
      </a:lvl4pPr>
      <a:lvl5pPr marL="5615879" algn="l" defTabSz="2807940" rtl="0" eaLnBrk="1" latinLnBrk="0" hangingPunct="1">
        <a:defRPr sz="5527" kern="1200">
          <a:solidFill>
            <a:schemeClr val="tx1"/>
          </a:solidFill>
          <a:latin typeface="+mn-lt"/>
          <a:ea typeface="+mn-ea"/>
          <a:cs typeface="+mn-cs"/>
        </a:defRPr>
      </a:lvl5pPr>
      <a:lvl6pPr marL="7019849" algn="l" defTabSz="2807940" rtl="0" eaLnBrk="1" latinLnBrk="0" hangingPunct="1">
        <a:defRPr sz="5527" kern="1200">
          <a:solidFill>
            <a:schemeClr val="tx1"/>
          </a:solidFill>
          <a:latin typeface="+mn-lt"/>
          <a:ea typeface="+mn-ea"/>
          <a:cs typeface="+mn-cs"/>
        </a:defRPr>
      </a:lvl6pPr>
      <a:lvl7pPr marL="8423819" algn="l" defTabSz="2807940" rtl="0" eaLnBrk="1" latinLnBrk="0" hangingPunct="1">
        <a:defRPr sz="5527" kern="1200">
          <a:solidFill>
            <a:schemeClr val="tx1"/>
          </a:solidFill>
          <a:latin typeface="+mn-lt"/>
          <a:ea typeface="+mn-ea"/>
          <a:cs typeface="+mn-cs"/>
        </a:defRPr>
      </a:lvl7pPr>
      <a:lvl8pPr marL="9827788" algn="l" defTabSz="2807940" rtl="0" eaLnBrk="1" latinLnBrk="0" hangingPunct="1">
        <a:defRPr sz="5527" kern="1200">
          <a:solidFill>
            <a:schemeClr val="tx1"/>
          </a:solidFill>
          <a:latin typeface="+mn-lt"/>
          <a:ea typeface="+mn-ea"/>
          <a:cs typeface="+mn-cs"/>
        </a:defRPr>
      </a:lvl8pPr>
      <a:lvl9pPr marL="11231758" algn="l" defTabSz="2807940" rtl="0" eaLnBrk="1" latinLnBrk="0" hangingPunct="1">
        <a:defRPr sz="55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18" Type="http://schemas.openxmlformats.org/officeDocument/2006/relationships/image" Target="../media/image17.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DFE19771-7DF0-426D-AAF9-2BC786AB57E5}"/>
              </a:ext>
            </a:extLst>
          </p:cNvPr>
          <p:cNvGrpSpPr/>
          <p:nvPr/>
        </p:nvGrpSpPr>
        <p:grpSpPr>
          <a:xfrm>
            <a:off x="373097" y="108282"/>
            <a:ext cx="27333505" cy="1991727"/>
            <a:chOff x="373097" y="651938"/>
            <a:chExt cx="27333506" cy="2160000"/>
          </a:xfrm>
        </p:grpSpPr>
        <p:sp>
          <p:nvSpPr>
            <p:cNvPr id="5" name="Rectangle 4">
              <a:extLst>
                <a:ext uri="{FF2B5EF4-FFF2-40B4-BE49-F238E27FC236}">
                  <a16:creationId xmlns:a16="http://schemas.microsoft.com/office/drawing/2014/main" id="{4D229F07-124C-411A-8618-6B969585CC4D}"/>
                </a:ext>
              </a:extLst>
            </p:cNvPr>
            <p:cNvSpPr/>
            <p:nvPr/>
          </p:nvSpPr>
          <p:spPr>
            <a:xfrm>
              <a:off x="373097" y="651938"/>
              <a:ext cx="27333506" cy="2160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dirty="0"/>
            </a:p>
          </p:txBody>
        </p:sp>
        <p:sp>
          <p:nvSpPr>
            <p:cNvPr id="4" name="ZoneTexte 3">
              <a:extLst>
                <a:ext uri="{FF2B5EF4-FFF2-40B4-BE49-F238E27FC236}">
                  <a16:creationId xmlns:a16="http://schemas.microsoft.com/office/drawing/2014/main" id="{5266025B-3045-484C-846F-F1ABAA8D0AD5}"/>
                </a:ext>
              </a:extLst>
            </p:cNvPr>
            <p:cNvSpPr txBox="1"/>
            <p:nvPr/>
          </p:nvSpPr>
          <p:spPr>
            <a:xfrm>
              <a:off x="3968216" y="883444"/>
              <a:ext cx="21007155" cy="1568763"/>
            </a:xfrm>
            <a:prstGeom prst="rect">
              <a:avLst/>
            </a:prstGeom>
            <a:noFill/>
            <a:ln>
              <a:noFill/>
            </a:ln>
          </p:spPr>
          <p:txBody>
            <a:bodyPr wrap="square" rtlCol="0">
              <a:sp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Towards a More Efficient Aquaponic System: Evaluation and Optimization of a Decoupled Trout-Based (</a:t>
              </a:r>
              <a:r>
                <a:rPr lang="en-US" sz="4400" b="1" i="1" dirty="0">
                  <a:solidFill>
                    <a:schemeClr val="bg1"/>
                  </a:solidFill>
                  <a:latin typeface="Times New Roman" panose="02020603050405020304" pitchFamily="18" charset="0"/>
                  <a:cs typeface="Times New Roman" panose="02020603050405020304" pitchFamily="18" charset="0"/>
                </a:rPr>
                <a:t>Oncorhynchus mykiss</a:t>
              </a:r>
              <a:r>
                <a:rPr lang="en-US" sz="4400" b="1" dirty="0">
                  <a:solidFill>
                    <a:schemeClr val="bg1"/>
                  </a:solidFill>
                  <a:latin typeface="Times New Roman" panose="02020603050405020304" pitchFamily="18" charset="0"/>
                  <a:cs typeface="Times New Roman" panose="02020603050405020304" pitchFamily="18" charset="0"/>
                </a:rPr>
                <a:t>) Aquaponics System</a:t>
              </a:r>
              <a:endParaRPr lang="fr-BE" sz="4400" i="1" dirty="0">
                <a:solidFill>
                  <a:schemeClr val="bg1"/>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8BFC4ACB-F870-4AC7-87E5-AF474F61BDE4}"/>
              </a:ext>
            </a:extLst>
          </p:cNvPr>
          <p:cNvSpPr/>
          <p:nvPr/>
        </p:nvSpPr>
        <p:spPr>
          <a:xfrm>
            <a:off x="286270" y="5100963"/>
            <a:ext cx="27458954" cy="413954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19E13DE3-CFBD-41DA-80D5-DA7E409151FF}"/>
              </a:ext>
            </a:extLst>
          </p:cNvPr>
          <p:cNvSpPr txBox="1"/>
          <p:nvPr/>
        </p:nvSpPr>
        <p:spPr>
          <a:xfrm>
            <a:off x="405360" y="2192999"/>
            <a:ext cx="28936951" cy="3600986"/>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Elakrouch Mohammed</a:t>
            </a:r>
            <a:r>
              <a:rPr lang="en-GB" sz="2800" baseline="30000" dirty="0">
                <a:latin typeface="Times New Roman" panose="02020603050405020304" pitchFamily="18" charset="0"/>
                <a:cs typeface="Times New Roman" panose="02020603050405020304" pitchFamily="18" charset="0"/>
              </a:rPr>
              <a:t> 1 </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Mohaddab</a:t>
            </a:r>
            <a:r>
              <a:rPr lang="en-US" sz="2800" b="1" dirty="0">
                <a:latin typeface="Times New Roman" panose="02020603050405020304" pitchFamily="18" charset="0"/>
                <a:cs typeface="Times New Roman" panose="02020603050405020304" pitchFamily="18" charset="0"/>
              </a:rPr>
              <a:t> Marouane </a:t>
            </a:r>
            <a:r>
              <a:rPr lang="en-GB" sz="2800" b="1" baseline="30000" dirty="0">
                <a:latin typeface="Times New Roman" panose="02020603050405020304" pitchFamily="18" charset="0"/>
                <a:cs typeface="Times New Roman" panose="02020603050405020304" pitchFamily="18" charset="0"/>
              </a:rPr>
              <a:t>4,5  </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Elmoussaoui</a:t>
            </a:r>
            <a:r>
              <a:rPr lang="en-US" sz="2800" b="1" dirty="0">
                <a:latin typeface="Times New Roman" panose="02020603050405020304" pitchFamily="18" charset="0"/>
                <a:cs typeface="Times New Roman" panose="02020603050405020304" pitchFamily="18" charset="0"/>
              </a:rPr>
              <a:t> Sarah </a:t>
            </a:r>
            <a:r>
              <a:rPr lang="en-GB" sz="2800" baseline="30000" dirty="0">
                <a:latin typeface="Times New Roman" panose="02020603050405020304" pitchFamily="18" charset="0"/>
                <a:cs typeface="Times New Roman" panose="02020603050405020304" pitchFamily="18" charset="0"/>
              </a:rPr>
              <a:t>3 </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Libault</a:t>
            </a:r>
            <a:r>
              <a:rPr lang="en-US" sz="2800" b="1" dirty="0">
                <a:latin typeface="Times New Roman" panose="02020603050405020304" pitchFamily="18" charset="0"/>
                <a:cs typeface="Times New Roman" panose="02020603050405020304" pitchFamily="18" charset="0"/>
              </a:rPr>
              <a:t> Arthur </a:t>
            </a:r>
            <a:r>
              <a:rPr lang="en-GB" sz="2800" baseline="30000" dirty="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Rachid Ahmed </a:t>
            </a:r>
            <a:r>
              <a:rPr lang="en-GB" sz="2800" baseline="30000" dirty="0">
                <a:latin typeface="Times New Roman" panose="02020603050405020304" pitchFamily="18" charset="0"/>
                <a:cs typeface="Times New Roman" panose="02020603050405020304" pitchFamily="18" charset="0"/>
              </a:rPr>
              <a:t>2 </a:t>
            </a:r>
            <a:r>
              <a:rPr lang="en-US" sz="2800" b="1" dirty="0">
                <a:latin typeface="Times New Roman" panose="02020603050405020304" pitchFamily="18" charset="0"/>
                <a:cs typeface="Times New Roman" panose="02020603050405020304" pitchFamily="18" charset="0"/>
              </a:rPr>
              <a:t>and Jijakli M. Haissam </a:t>
            </a:r>
            <a:r>
              <a:rPr lang="en-GB" sz="2800" baseline="30000" dirty="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a:t>
            </a:r>
          </a:p>
          <a:p>
            <a:endParaRPr lang="fr-BE" sz="1400" dirty="0"/>
          </a:p>
          <a:p>
            <a:pPr lvl="0"/>
            <a:r>
              <a:rPr lang="en-GB" sz="2800" baseline="30000" dirty="0">
                <a:latin typeface="Times New Roman" panose="02020603050405020304" pitchFamily="18" charset="0"/>
                <a:cs typeface="Times New Roman" panose="02020603050405020304" pitchFamily="18" charset="0"/>
              </a:rPr>
              <a:t>1 </a:t>
            </a:r>
            <a:r>
              <a:rPr lang="en-US" sz="2800" dirty="0">
                <a:latin typeface="Times New Roman" panose="02020603050405020304" pitchFamily="18" charset="0"/>
                <a:cs typeface="Times New Roman" panose="02020603050405020304" pitchFamily="18" charset="0"/>
              </a:rPr>
              <a:t>Integrated and Urban Plant Pathology Laboratory, Gembloux </a:t>
            </a:r>
            <a:r>
              <a:rPr lang="en-US" sz="2800" dirty="0" err="1">
                <a:latin typeface="Times New Roman" panose="02020603050405020304" pitchFamily="18" charset="0"/>
                <a:cs typeface="Times New Roman" panose="02020603050405020304" pitchFamily="18" charset="0"/>
              </a:rPr>
              <a:t>Agro</a:t>
            </a:r>
            <a:r>
              <a:rPr lang="en-US" sz="2800" dirty="0">
                <a:latin typeface="Times New Roman" panose="02020603050405020304" pitchFamily="18" charset="0"/>
                <a:cs typeface="Times New Roman" panose="02020603050405020304" pitchFamily="18" charset="0"/>
              </a:rPr>
              <a:t>-Bio Tech, University of Liège, Passages des </a:t>
            </a:r>
            <a:r>
              <a:rPr lang="en-US" sz="2800" dirty="0" err="1">
                <a:latin typeface="Times New Roman" panose="02020603050405020304" pitchFamily="18" charset="0"/>
                <a:cs typeface="Times New Roman" panose="02020603050405020304" pitchFamily="18" charset="0"/>
              </a:rPr>
              <a:t>Déportés</a:t>
            </a:r>
            <a:r>
              <a:rPr lang="en-US" sz="2800" dirty="0">
                <a:latin typeface="Times New Roman" panose="02020603050405020304" pitchFamily="18" charset="0"/>
                <a:cs typeface="Times New Roman" panose="02020603050405020304" pitchFamily="18" charset="0"/>
              </a:rPr>
              <a:t> 2, 5030 Gembloux, Belgium,</a:t>
            </a:r>
          </a:p>
          <a:p>
            <a:pPr lvl="0"/>
            <a:r>
              <a:rPr lang="en-GB" sz="2800" baseline="30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Electrical Energy and Associated Systems Team, University of Picardie Jules Verne, Chemin du Thil, 80025 Amiens Cedex 1, Amiens, France,</a:t>
            </a:r>
            <a:br>
              <a:rPr lang="en-US" sz="2800" dirty="0">
                <a:latin typeface="Times New Roman" panose="02020603050405020304" pitchFamily="18" charset="0"/>
                <a:cs typeface="Times New Roman" panose="02020603050405020304" pitchFamily="18" charset="0"/>
              </a:rPr>
            </a:br>
            <a:r>
              <a:rPr lang="en-GB" sz="2800" baseline="30000" dirty="0">
                <a:latin typeface="Times New Roman" panose="02020603050405020304" pitchFamily="18" charset="0"/>
                <a:cs typeface="Times New Roman" panose="02020603050405020304" pitchFamily="18" charset="0"/>
              </a:rPr>
              <a:t>3 </a:t>
            </a:r>
            <a:r>
              <a:rPr lang="en-US" sz="2800" dirty="0">
                <a:latin typeface="Times New Roman" panose="02020603050405020304" pitchFamily="18" charset="0"/>
                <a:cs typeface="Times New Roman" panose="02020603050405020304" pitchFamily="18" charset="0"/>
              </a:rPr>
              <a:t>Department of Biology and Ecology, Université libre de </a:t>
            </a:r>
            <a:r>
              <a:rPr lang="en-US" sz="2800" dirty="0" err="1">
                <a:latin typeface="Times New Roman" panose="02020603050405020304" pitchFamily="18" charset="0"/>
                <a:cs typeface="Times New Roman" panose="02020603050405020304" pitchFamily="18" charset="0"/>
              </a:rPr>
              <a:t>Bruxelles</a:t>
            </a:r>
            <a:r>
              <a:rPr lang="en-US" sz="2800" dirty="0">
                <a:latin typeface="Times New Roman" panose="02020603050405020304" pitchFamily="18" charset="0"/>
                <a:cs typeface="Times New Roman" panose="02020603050405020304" pitchFamily="18" charset="0"/>
              </a:rPr>
              <a:t> (ULB), Brussels, Belgium,</a:t>
            </a:r>
          </a:p>
          <a:p>
            <a:pPr lvl="0"/>
            <a:r>
              <a:rPr lang="en-GB" sz="2800" baseline="30000" dirty="0">
                <a:latin typeface="Times New Roman" panose="02020603050405020304" pitchFamily="18" charset="0"/>
                <a:cs typeface="Times New Roman" panose="02020603050405020304" pitchFamily="18" charset="0"/>
              </a:rPr>
              <a:t>4 </a:t>
            </a:r>
            <a:r>
              <a:rPr lang="en-US" sz="2800" dirty="0">
                <a:latin typeface="Times New Roman" panose="02020603050405020304" pitchFamily="18" charset="0"/>
                <a:cs typeface="Times New Roman" panose="02020603050405020304" pitchFamily="18" charset="0"/>
              </a:rPr>
              <a:t>Laboratory of Chemistry of Natural Molecules, Gembloux </a:t>
            </a:r>
            <a:r>
              <a:rPr lang="en-US" sz="2800" dirty="0" err="1">
                <a:latin typeface="Times New Roman" panose="02020603050405020304" pitchFamily="18" charset="0"/>
                <a:cs typeface="Times New Roman" panose="02020603050405020304" pitchFamily="18" charset="0"/>
              </a:rPr>
              <a:t>Agro</a:t>
            </a:r>
            <a:r>
              <a:rPr lang="en-US" sz="2800" dirty="0">
                <a:latin typeface="Times New Roman" panose="02020603050405020304" pitchFamily="18" charset="0"/>
                <a:cs typeface="Times New Roman" panose="02020603050405020304" pitchFamily="18" charset="0"/>
              </a:rPr>
              <a:t>-Bio Tech, University of Liège, Gembloux, 5030, Belgium, </a:t>
            </a:r>
          </a:p>
          <a:p>
            <a:pPr lvl="0"/>
            <a:r>
              <a:rPr lang="en-GB" sz="2800" baseline="30000" dirty="0">
                <a:latin typeface="Times New Roman" panose="02020603050405020304" pitchFamily="18" charset="0"/>
                <a:cs typeface="Times New Roman" panose="02020603050405020304" pitchFamily="18" charset="0"/>
              </a:rPr>
              <a:t>5 </a:t>
            </a:r>
            <a:r>
              <a:rPr lang="en-US" sz="2800" dirty="0">
                <a:latin typeface="Times New Roman" panose="02020603050405020304" pitchFamily="18" charset="0"/>
                <a:cs typeface="Times New Roman" panose="02020603050405020304" pitchFamily="18" charset="0"/>
              </a:rPr>
              <a:t>Laboratory of Agrifood and Health, Faculty of Sciences and Techniques, Hassan First University of </a:t>
            </a:r>
            <a:r>
              <a:rPr lang="en-US" sz="2800" dirty="0" err="1">
                <a:latin typeface="Times New Roman" panose="02020603050405020304" pitchFamily="18" charset="0"/>
                <a:cs typeface="Times New Roman" panose="02020603050405020304" pitchFamily="18" charset="0"/>
              </a:rPr>
              <a:t>Settat</a:t>
            </a:r>
            <a:r>
              <a:rPr lang="en-US" sz="2800" dirty="0">
                <a:latin typeface="Times New Roman" panose="02020603050405020304" pitchFamily="18" charset="0"/>
                <a:cs typeface="Times New Roman" panose="02020603050405020304" pitchFamily="18" charset="0"/>
              </a:rPr>
              <a:t>, BP 577, </a:t>
            </a:r>
            <a:r>
              <a:rPr lang="en-US" sz="2800" dirty="0" err="1">
                <a:latin typeface="Times New Roman" panose="02020603050405020304" pitchFamily="18" charset="0"/>
                <a:cs typeface="Times New Roman" panose="02020603050405020304" pitchFamily="18" charset="0"/>
              </a:rPr>
              <a:t>Settat</a:t>
            </a:r>
            <a:r>
              <a:rPr lang="en-US" sz="2800" dirty="0">
                <a:latin typeface="Times New Roman" panose="02020603050405020304" pitchFamily="18" charset="0"/>
                <a:cs typeface="Times New Roman" panose="02020603050405020304" pitchFamily="18" charset="0"/>
              </a:rPr>
              <a:t>, 26000, Morocco.</a:t>
            </a:r>
          </a:p>
          <a:p>
            <a:pPr marL="342900" indent="-342900">
              <a:tabLst>
                <a:tab pos="457200" algn="l"/>
              </a:tabLs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fr-BE" dirty="0"/>
          </a:p>
        </p:txBody>
      </p:sp>
      <p:sp>
        <p:nvSpPr>
          <p:cNvPr id="15" name="ZoneTexte 14">
            <a:extLst>
              <a:ext uri="{FF2B5EF4-FFF2-40B4-BE49-F238E27FC236}">
                <a16:creationId xmlns:a16="http://schemas.microsoft.com/office/drawing/2014/main" id="{F4CD605D-504E-40E6-9069-C6B8C7677A51}"/>
              </a:ext>
            </a:extLst>
          </p:cNvPr>
          <p:cNvSpPr txBox="1"/>
          <p:nvPr/>
        </p:nvSpPr>
        <p:spPr>
          <a:xfrm>
            <a:off x="339819" y="5008075"/>
            <a:ext cx="3790437" cy="800219"/>
          </a:xfrm>
          <a:prstGeom prst="rect">
            <a:avLst/>
          </a:prstGeom>
          <a:noFill/>
        </p:spPr>
        <p:txBody>
          <a:bodyPr wrap="square" rtlCol="0">
            <a:spAutoFit/>
          </a:bodyPr>
          <a:lstStyle/>
          <a:p>
            <a:r>
              <a:rPr lang="fr-BE" sz="4600" b="1" dirty="0">
                <a:solidFill>
                  <a:srgbClr val="0070C0"/>
                </a:solidFill>
                <a:latin typeface="Times New Roman" panose="02020603050405020304" pitchFamily="18" charset="0"/>
                <a:cs typeface="Times New Roman" panose="02020603050405020304" pitchFamily="18" charset="0"/>
              </a:rPr>
              <a:t>Introduction</a:t>
            </a:r>
          </a:p>
        </p:txBody>
      </p:sp>
      <p:sp>
        <p:nvSpPr>
          <p:cNvPr id="395" name="Rectangle 394">
            <a:extLst>
              <a:ext uri="{FF2B5EF4-FFF2-40B4-BE49-F238E27FC236}">
                <a16:creationId xmlns:a16="http://schemas.microsoft.com/office/drawing/2014/main" id="{53568D5C-D6D7-4D95-BF1C-3308E888C109}"/>
              </a:ext>
            </a:extLst>
          </p:cNvPr>
          <p:cNvSpPr/>
          <p:nvPr/>
        </p:nvSpPr>
        <p:spPr>
          <a:xfrm>
            <a:off x="286270" y="9383959"/>
            <a:ext cx="27439604" cy="1012074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396" name="ZoneTexte 395">
            <a:extLst>
              <a:ext uri="{FF2B5EF4-FFF2-40B4-BE49-F238E27FC236}">
                <a16:creationId xmlns:a16="http://schemas.microsoft.com/office/drawing/2014/main" id="{F3C05C84-32B7-4E88-9740-57A02DCBF9BC}"/>
              </a:ext>
            </a:extLst>
          </p:cNvPr>
          <p:cNvSpPr txBox="1"/>
          <p:nvPr/>
        </p:nvSpPr>
        <p:spPr>
          <a:xfrm>
            <a:off x="517012" y="9459876"/>
            <a:ext cx="6566886" cy="800219"/>
          </a:xfrm>
          <a:prstGeom prst="rect">
            <a:avLst/>
          </a:prstGeom>
          <a:noFill/>
        </p:spPr>
        <p:txBody>
          <a:bodyPr wrap="square" rtlCol="0">
            <a:spAutoFit/>
          </a:bodyPr>
          <a:lstStyle/>
          <a:p>
            <a:r>
              <a:rPr lang="fr-BE" sz="4600" b="1" dirty="0">
                <a:solidFill>
                  <a:srgbClr val="0070C0"/>
                </a:solidFill>
                <a:latin typeface="Times New Roman" panose="02020603050405020304" pitchFamily="18" charset="0"/>
                <a:cs typeface="Times New Roman" panose="02020603050405020304" pitchFamily="18" charset="0"/>
              </a:rPr>
              <a:t>Methodology</a:t>
            </a:r>
          </a:p>
        </p:txBody>
      </p:sp>
      <p:sp>
        <p:nvSpPr>
          <p:cNvPr id="525" name="ZoneTexte 524">
            <a:extLst>
              <a:ext uri="{FF2B5EF4-FFF2-40B4-BE49-F238E27FC236}">
                <a16:creationId xmlns:a16="http://schemas.microsoft.com/office/drawing/2014/main" id="{62389276-9DF3-4ED0-B62C-6E668761073D}"/>
              </a:ext>
            </a:extLst>
          </p:cNvPr>
          <p:cNvSpPr txBox="1"/>
          <p:nvPr/>
        </p:nvSpPr>
        <p:spPr>
          <a:xfrm>
            <a:off x="561151" y="39997559"/>
            <a:ext cx="10219958" cy="861774"/>
          </a:xfrm>
          <a:prstGeom prst="rect">
            <a:avLst/>
          </a:prstGeom>
          <a:noFill/>
        </p:spPr>
        <p:txBody>
          <a:bodyPr wrap="square" rtlCol="0">
            <a:spAutoFit/>
          </a:bodyPr>
          <a:lstStyle/>
          <a:p>
            <a:r>
              <a:rPr lang="fr-BE" sz="5000" b="1" dirty="0">
                <a:solidFill>
                  <a:srgbClr val="147A2F"/>
                </a:solidFill>
                <a:latin typeface="Times New Roman" panose="02020603050405020304" pitchFamily="18" charset="0"/>
                <a:cs typeface="Times New Roman" panose="02020603050405020304" pitchFamily="18" charset="0"/>
              </a:rPr>
              <a:t>Conclusions &amp; prospects</a:t>
            </a:r>
          </a:p>
        </p:txBody>
      </p:sp>
      <p:sp>
        <p:nvSpPr>
          <p:cNvPr id="298" name="Rectangle 297">
            <a:extLst>
              <a:ext uri="{FF2B5EF4-FFF2-40B4-BE49-F238E27FC236}">
                <a16:creationId xmlns:a16="http://schemas.microsoft.com/office/drawing/2014/main" id="{2361616F-7F03-417C-9DF9-BBBD6B5142E4}"/>
              </a:ext>
            </a:extLst>
          </p:cNvPr>
          <p:cNvSpPr/>
          <p:nvPr/>
        </p:nvSpPr>
        <p:spPr>
          <a:xfrm>
            <a:off x="286270" y="37920023"/>
            <a:ext cx="27458954" cy="445160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endParaRPr lang="fr-FR" sz="5000" b="1" dirty="0">
              <a:solidFill>
                <a:srgbClr val="0070C0"/>
              </a:solidFill>
              <a:latin typeface="Times New Roman" panose="02020603050405020304" pitchFamily="18" charset="0"/>
              <a:cs typeface="Times New Roman" panose="02020603050405020304" pitchFamily="18" charset="0"/>
            </a:endParaRPr>
          </a:p>
          <a:p>
            <a:endParaRPr lang="fr-FR" sz="5000" b="1" dirty="0">
              <a:solidFill>
                <a:srgbClr val="0070C0"/>
              </a:solidFill>
              <a:latin typeface="Times New Roman" panose="02020603050405020304" pitchFamily="18" charset="0"/>
              <a:cs typeface="Times New Roman" panose="02020603050405020304" pitchFamily="18" charset="0"/>
            </a:endParaRPr>
          </a:p>
        </p:txBody>
      </p:sp>
      <p:pic>
        <p:nvPicPr>
          <p:cNvPr id="7" name="object 14">
            <a:extLst>
              <a:ext uri="{FF2B5EF4-FFF2-40B4-BE49-F238E27FC236}">
                <a16:creationId xmlns:a16="http://schemas.microsoft.com/office/drawing/2014/main" id="{C2F956AC-EA72-7708-35D1-8934AD68E54C}"/>
              </a:ext>
            </a:extLst>
          </p:cNvPr>
          <p:cNvPicPr/>
          <p:nvPr/>
        </p:nvPicPr>
        <p:blipFill>
          <a:blip r:embed="rId2" cstate="print"/>
          <a:stretch>
            <a:fillRect/>
          </a:stretch>
        </p:blipFill>
        <p:spPr>
          <a:xfrm>
            <a:off x="591064" y="530222"/>
            <a:ext cx="3419031" cy="1102618"/>
          </a:xfrm>
          <a:prstGeom prst="rect">
            <a:avLst/>
          </a:prstGeom>
        </p:spPr>
      </p:pic>
      <p:pic>
        <p:nvPicPr>
          <p:cNvPr id="8" name="Picture 7">
            <a:extLst>
              <a:ext uri="{FF2B5EF4-FFF2-40B4-BE49-F238E27FC236}">
                <a16:creationId xmlns:a16="http://schemas.microsoft.com/office/drawing/2014/main" id="{AD307C3F-2D56-D64A-24A9-0836928EE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60257" y="249732"/>
            <a:ext cx="1533784" cy="1774077"/>
          </a:xfrm>
          <a:prstGeom prst="rect">
            <a:avLst/>
          </a:prstGeom>
        </p:spPr>
      </p:pic>
      <p:sp>
        <p:nvSpPr>
          <p:cNvPr id="23" name="TextBox 22">
            <a:extLst>
              <a:ext uri="{FF2B5EF4-FFF2-40B4-BE49-F238E27FC236}">
                <a16:creationId xmlns:a16="http://schemas.microsoft.com/office/drawing/2014/main" id="{01A359A9-68C9-3386-F867-35F7CAEC7B21}"/>
              </a:ext>
            </a:extLst>
          </p:cNvPr>
          <p:cNvSpPr txBox="1"/>
          <p:nvPr/>
        </p:nvSpPr>
        <p:spPr>
          <a:xfrm>
            <a:off x="18277524" y="10591004"/>
            <a:ext cx="8796936" cy="7540526"/>
          </a:xfrm>
          <a:prstGeom prst="rect">
            <a:avLst/>
          </a:prstGeom>
          <a:noFill/>
        </p:spPr>
        <p:txBody>
          <a:bodyPr wrap="square">
            <a:spAutoFit/>
          </a:bodyPr>
          <a:lstStyle/>
          <a:p>
            <a:pPr algn="just"/>
            <a:r>
              <a:rPr lang="en-US" sz="2200" dirty="0">
                <a:latin typeface="Times New Roman" panose="02020603050405020304" pitchFamily="18" charset="0"/>
                <a:cs typeface="Times New Roman" panose="02020603050405020304" pitchFamily="18" charset="0"/>
              </a:rPr>
              <a:t>The experiment was conducted in a semi-controlled greenhouse using three decoupled tables operating under the Nutrient Film Technique (NFT):</a:t>
            </a:r>
          </a:p>
          <a:p>
            <a:pPr marL="514350" indent="-514350" algn="just">
              <a:buAutoNum type="romanLcParenBoth"/>
            </a:pPr>
            <a:r>
              <a:rPr lang="en-US" sz="2200" dirty="0">
                <a:latin typeface="Times New Roman" panose="02020603050405020304" pitchFamily="18" charset="0"/>
                <a:cs typeface="Times New Roman" panose="02020603050405020304" pitchFamily="18" charset="0"/>
              </a:rPr>
              <a:t>a non-supplemented table supplied exclusively with water from trout rearing,</a:t>
            </a:r>
          </a:p>
          <a:p>
            <a:pPr algn="just"/>
            <a:r>
              <a:rPr lang="en-US" sz="2200" dirty="0">
                <a:latin typeface="Times New Roman" panose="02020603050405020304" pitchFamily="18" charset="0"/>
                <a:cs typeface="Times New Roman" panose="02020603050405020304" pitchFamily="18" charset="0"/>
              </a:rPr>
              <a:t>(ii) a supplemented table (S-1) receiving a standard mineral formulation according to the supplier’s recommendations, and</a:t>
            </a:r>
          </a:p>
          <a:p>
            <a:pPr algn="just"/>
            <a:r>
              <a:rPr lang="en-US" sz="2200" dirty="0">
                <a:latin typeface="Times New Roman" panose="02020603050405020304" pitchFamily="18" charset="0"/>
                <a:cs typeface="Times New Roman" panose="02020603050405020304" pitchFamily="18" charset="0"/>
              </a:rPr>
              <a:t>(iii) a second supplemented table (S-2) enriched with a distinct NPK formulation.</a:t>
            </a:r>
          </a:p>
          <a:p>
            <a:pPr algn="just"/>
            <a:r>
              <a:rPr lang="en-US" sz="2200" dirty="0">
                <a:latin typeface="Times New Roman" panose="02020603050405020304" pitchFamily="18" charset="0"/>
                <a:cs typeface="Times New Roman" panose="02020603050405020304" pitchFamily="18" charset="0"/>
              </a:rPr>
              <a:t> At the end of the growth cycle, the two main treatments supplemented and non-supplemented (S-1) were compared based on several parameters: agronomic traits (aerial and root biomass — fresh and dry — number of leaves, leaf area, and plant length), essential oil yield, phytochemical profile, and mineral composition (chlorophyll, proline, N, P, K, etc.).In parallel, data on N, P, and K concentrations in the water and plant growth (length) collected from the three tables were used to train five machine learning models: linear regression, polynomial regression, Extreme Gradient Boosting (XGBoost), Random Forest, and Gradient Boosting. These models aimed to predict the optimal NPK concentrations to be supplied to basil every two weeks. The predicted optimal values were then compared with the supplier’s recommendations and the natural nutrient inputs provided by trout water, to assess the potential of aquaponics to reduce dependence on mineral fertilizers.</a:t>
            </a:r>
            <a:endParaRPr lang="en-US"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C752326C-F126-E2A9-1858-2BC547DDB7D5}"/>
              </a:ext>
            </a:extLst>
          </p:cNvPr>
          <p:cNvSpPr txBox="1"/>
          <p:nvPr/>
        </p:nvSpPr>
        <p:spPr>
          <a:xfrm>
            <a:off x="412290" y="5595288"/>
            <a:ext cx="27044756" cy="3539430"/>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Aquaponics is an integrated, soilless cultivation system that combines aquaculture and hydroponics within a circular resource-efficient environment (Abdul Manan et al., 2025). This approach has gained increasing attention as a sustainable solution to reduce water use, minimize fertilizer dependency, and recycle nutrients through biological processes (Al </a:t>
            </a:r>
            <a:r>
              <a:rPr lang="en-US" sz="2800" dirty="0" err="1">
                <a:latin typeface="Times New Roman" panose="02020603050405020304" pitchFamily="18" charset="0"/>
                <a:cs typeface="Times New Roman" panose="02020603050405020304" pitchFamily="18" charset="0"/>
              </a:rPr>
              <a:t>Tawaha</a:t>
            </a:r>
            <a:r>
              <a:rPr lang="en-US" sz="2800" dirty="0">
                <a:latin typeface="Times New Roman" panose="02020603050405020304" pitchFamily="18" charset="0"/>
                <a:cs typeface="Times New Roman" panose="02020603050405020304" pitchFamily="18" charset="0"/>
              </a:rPr>
              <a:t> et al., 2025). Within these systems, the balance between fish metabolism, microbial nitrification, and plant nutrient uptake is crucial for maintaining stability and productivity (</a:t>
            </a:r>
            <a:r>
              <a:rPr lang="en-US" sz="2800" dirty="0" err="1">
                <a:latin typeface="Times New Roman" panose="02020603050405020304" pitchFamily="18" charset="0"/>
                <a:cs typeface="Times New Roman" panose="02020603050405020304" pitchFamily="18" charset="0"/>
              </a:rPr>
              <a:t>Hampuwo</a:t>
            </a:r>
            <a:r>
              <a:rPr lang="en-US" sz="2800" dirty="0">
                <a:latin typeface="Times New Roman" panose="02020603050405020304" pitchFamily="18" charset="0"/>
                <a:cs typeface="Times New Roman" panose="02020603050405020304" pitchFamily="18" charset="0"/>
              </a:rPr>
              <a:t> et al., 2025). In Wallonia, producers have focused on rainbow trout (Oncorhynchus mykiss), a cold-water species requiring around 15 °C, which conflicts with the higher temperatures preferred by nitrifying bacteria (</a:t>
            </a:r>
            <a:r>
              <a:rPr lang="en-US" sz="2800" dirty="0" err="1">
                <a:latin typeface="Times New Roman" panose="02020603050405020304" pitchFamily="18" charset="0"/>
                <a:cs typeface="Times New Roman" panose="02020603050405020304" pitchFamily="18" charset="0"/>
              </a:rPr>
              <a:t>Hampuwo</a:t>
            </a:r>
            <a:r>
              <a:rPr lang="en-US" sz="2800" dirty="0">
                <a:latin typeface="Times New Roman" panose="02020603050405020304" pitchFamily="18" charset="0"/>
                <a:cs typeface="Times New Roman" panose="02020603050405020304" pitchFamily="18" charset="0"/>
              </a:rPr>
              <a:t> et al., 2025; Natalia Naranjo-Robayo et al., 2025). Moreover, rainbow trout require high water quality with low mineral loads, a condition that may not be optimal for plant nutrition in aquaponic systems. As a result, compromise conditions such as low temperature and high-water renewal rate are implemented, yet their effect on plant performance remains poorly understood (</a:t>
            </a:r>
            <a:r>
              <a:rPr lang="en-US" sz="2800" dirty="0" err="1">
                <a:latin typeface="Times New Roman" panose="02020603050405020304" pitchFamily="18" charset="0"/>
                <a:cs typeface="Times New Roman" panose="02020603050405020304" pitchFamily="18" charset="0"/>
              </a:rPr>
              <a:t>Hampuwo</a:t>
            </a:r>
            <a:r>
              <a:rPr lang="en-US" sz="2800" dirty="0">
                <a:latin typeface="Times New Roman" panose="02020603050405020304" pitchFamily="18" charset="0"/>
                <a:cs typeface="Times New Roman" panose="02020603050405020304" pitchFamily="18" charset="0"/>
              </a:rPr>
              <a:t> et al., 2025).This study therefore aims to evaluate the agronomic and phytochemical performance of basil (</a:t>
            </a:r>
            <a:r>
              <a:rPr lang="en-US" sz="2800" i="1" dirty="0">
                <a:latin typeface="Times New Roman" panose="02020603050405020304" pitchFamily="18" charset="0"/>
                <a:cs typeface="Times New Roman" panose="02020603050405020304" pitchFamily="18" charset="0"/>
              </a:rPr>
              <a:t>Ocimum basilicum</a:t>
            </a:r>
            <a:r>
              <a:rPr lang="en-US" sz="2800" dirty="0">
                <a:latin typeface="Times New Roman" panose="02020603050405020304" pitchFamily="18" charset="0"/>
                <a:cs typeface="Times New Roman" panose="02020603050405020304" pitchFamily="18" charset="0"/>
              </a:rPr>
              <a:t>) grown in a decoupled trout-based aquaponic system, while also developing AI models to predict plant growth and optimize nutrient management under these unique conditions. </a:t>
            </a:r>
          </a:p>
        </p:txBody>
      </p:sp>
      <p:sp>
        <p:nvSpPr>
          <p:cNvPr id="533" name="Rectangle 532">
            <a:extLst>
              <a:ext uri="{FF2B5EF4-FFF2-40B4-BE49-F238E27FC236}">
                <a16:creationId xmlns:a16="http://schemas.microsoft.com/office/drawing/2014/main" id="{D1182AF4-2172-7D63-8934-1C9451CF058B}"/>
              </a:ext>
            </a:extLst>
          </p:cNvPr>
          <p:cNvSpPr/>
          <p:nvPr/>
        </p:nvSpPr>
        <p:spPr>
          <a:xfrm>
            <a:off x="3483154" y="38457230"/>
            <a:ext cx="23981454" cy="13234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2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36" name="ZoneTexte 395">
            <a:extLst>
              <a:ext uri="{FF2B5EF4-FFF2-40B4-BE49-F238E27FC236}">
                <a16:creationId xmlns:a16="http://schemas.microsoft.com/office/drawing/2014/main" id="{B1F3851E-524C-52AA-A4BB-E5049AD91AB1}"/>
              </a:ext>
            </a:extLst>
          </p:cNvPr>
          <p:cNvSpPr txBox="1"/>
          <p:nvPr/>
        </p:nvSpPr>
        <p:spPr>
          <a:xfrm>
            <a:off x="352644" y="37807711"/>
            <a:ext cx="16433702" cy="800219"/>
          </a:xfrm>
          <a:prstGeom prst="rect">
            <a:avLst/>
          </a:prstGeom>
          <a:noFill/>
        </p:spPr>
        <p:txBody>
          <a:bodyPr wrap="square" rtlCol="0">
            <a:spAutoFit/>
          </a:bodyPr>
          <a:lstStyle/>
          <a:p>
            <a:r>
              <a:rPr lang="en-US" sz="4600" b="1" dirty="0">
                <a:solidFill>
                  <a:srgbClr val="0070C0"/>
                </a:solidFill>
                <a:latin typeface="Times New Roman" panose="02020603050405020304" pitchFamily="18" charset="0"/>
                <a:cs typeface="Times New Roman" panose="02020603050405020304" pitchFamily="18" charset="0"/>
              </a:rPr>
              <a:t>Conclusions</a:t>
            </a:r>
            <a:endParaRPr lang="fr-BE" sz="4600" b="1" dirty="0">
              <a:solidFill>
                <a:srgbClr val="0070C0"/>
              </a:solidFill>
              <a:latin typeface="Times New Roman" panose="02020603050405020304" pitchFamily="18" charset="0"/>
              <a:cs typeface="Times New Roman" panose="02020603050405020304" pitchFamily="18" charset="0"/>
            </a:endParaRPr>
          </a:p>
        </p:txBody>
      </p:sp>
      <p:sp>
        <p:nvSpPr>
          <p:cNvPr id="448" name="ZoneTexte 395">
            <a:extLst>
              <a:ext uri="{FF2B5EF4-FFF2-40B4-BE49-F238E27FC236}">
                <a16:creationId xmlns:a16="http://schemas.microsoft.com/office/drawing/2014/main" id="{E3234785-9722-743C-F0AD-75AB5F30280B}"/>
              </a:ext>
            </a:extLst>
          </p:cNvPr>
          <p:cNvSpPr txBox="1"/>
          <p:nvPr/>
        </p:nvSpPr>
        <p:spPr>
          <a:xfrm>
            <a:off x="465953" y="40415153"/>
            <a:ext cx="16433702" cy="800219"/>
          </a:xfrm>
          <a:prstGeom prst="rect">
            <a:avLst/>
          </a:prstGeom>
          <a:noFill/>
        </p:spPr>
        <p:txBody>
          <a:bodyPr wrap="square" rtlCol="0">
            <a:spAutoFit/>
          </a:bodyPr>
          <a:lstStyle/>
          <a:p>
            <a:r>
              <a:rPr lang="en-US" sz="4600" b="1" dirty="0">
                <a:solidFill>
                  <a:srgbClr val="0070C0"/>
                </a:solidFill>
                <a:latin typeface="Times New Roman" panose="02020603050405020304" pitchFamily="18" charset="0"/>
                <a:cs typeface="Times New Roman" panose="02020603050405020304" pitchFamily="18" charset="0"/>
              </a:rPr>
              <a:t>References</a:t>
            </a:r>
            <a:endParaRPr lang="fr-BE" sz="4600" b="1" dirty="0">
              <a:solidFill>
                <a:srgbClr val="0070C0"/>
              </a:solidFill>
              <a:latin typeface="Times New Roman" panose="02020603050405020304" pitchFamily="18" charset="0"/>
              <a:cs typeface="Times New Roman" panose="02020603050405020304" pitchFamily="18" charset="0"/>
            </a:endParaRPr>
          </a:p>
        </p:txBody>
      </p:sp>
      <p:cxnSp>
        <p:nvCxnSpPr>
          <p:cNvPr id="451" name="Straight Connector 450">
            <a:extLst>
              <a:ext uri="{FF2B5EF4-FFF2-40B4-BE49-F238E27FC236}">
                <a16:creationId xmlns:a16="http://schemas.microsoft.com/office/drawing/2014/main" id="{717C58FD-D9E6-9F0F-C3BB-91A7626896D6}"/>
              </a:ext>
            </a:extLst>
          </p:cNvPr>
          <p:cNvCxnSpPr>
            <a:cxnSpLocks/>
          </p:cNvCxnSpPr>
          <p:nvPr/>
        </p:nvCxnSpPr>
        <p:spPr>
          <a:xfrm>
            <a:off x="3503050" y="40655430"/>
            <a:ext cx="24159209"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2" name="Rectangle 51">
            <a:extLst>
              <a:ext uri="{FF2B5EF4-FFF2-40B4-BE49-F238E27FC236}">
                <a16:creationId xmlns:a16="http://schemas.microsoft.com/office/drawing/2014/main" id="{A14E92EB-05F3-8E47-19C2-5B3FA1516EF4}"/>
              </a:ext>
            </a:extLst>
          </p:cNvPr>
          <p:cNvSpPr/>
          <p:nvPr/>
        </p:nvSpPr>
        <p:spPr>
          <a:xfrm>
            <a:off x="1332459" y="31075548"/>
            <a:ext cx="3929398" cy="3098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8" name="Rectangle 57">
            <a:extLst>
              <a:ext uri="{FF2B5EF4-FFF2-40B4-BE49-F238E27FC236}">
                <a16:creationId xmlns:a16="http://schemas.microsoft.com/office/drawing/2014/main" id="{4BB59D19-1088-9049-683B-9E3CAD6E59B3}"/>
              </a:ext>
            </a:extLst>
          </p:cNvPr>
          <p:cNvSpPr/>
          <p:nvPr/>
        </p:nvSpPr>
        <p:spPr>
          <a:xfrm>
            <a:off x="13932782" y="35412088"/>
            <a:ext cx="4329815" cy="1629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1" name="Rectangle 60">
            <a:extLst>
              <a:ext uri="{FF2B5EF4-FFF2-40B4-BE49-F238E27FC236}">
                <a16:creationId xmlns:a16="http://schemas.microsoft.com/office/drawing/2014/main" id="{ABF9F372-03B9-72FF-E6B6-2DF7E2E1FF92}"/>
              </a:ext>
            </a:extLst>
          </p:cNvPr>
          <p:cNvSpPr/>
          <p:nvPr/>
        </p:nvSpPr>
        <p:spPr>
          <a:xfrm>
            <a:off x="21513800" y="35412088"/>
            <a:ext cx="4992959" cy="16339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8" name="Rectangle 457">
            <a:extLst>
              <a:ext uri="{FF2B5EF4-FFF2-40B4-BE49-F238E27FC236}">
                <a16:creationId xmlns:a16="http://schemas.microsoft.com/office/drawing/2014/main" id="{77D82419-30DF-49AD-2A6C-EB7B161E06A8}"/>
              </a:ext>
            </a:extLst>
          </p:cNvPr>
          <p:cNvSpPr/>
          <p:nvPr/>
        </p:nvSpPr>
        <p:spPr>
          <a:xfrm>
            <a:off x="13220824" y="30687240"/>
            <a:ext cx="5404970" cy="35922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BC1D30A3-21E9-ED5F-27D0-A7CAD56440F1}"/>
              </a:ext>
            </a:extLst>
          </p:cNvPr>
          <p:cNvSpPr/>
          <p:nvPr/>
        </p:nvSpPr>
        <p:spPr>
          <a:xfrm>
            <a:off x="22222326" y="2699207"/>
            <a:ext cx="5452014" cy="1964394"/>
          </a:xfrm>
          <a:prstGeom prst="rect">
            <a:avLst/>
          </a:prstGeom>
          <a:blipFill>
            <a:blip r:embed="rId4"/>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486" name="Picture 485" descr="A green greenhouse with glass doors&#10;&#10;AI-generated content may be incorrect.">
            <a:extLst>
              <a:ext uri="{FF2B5EF4-FFF2-40B4-BE49-F238E27FC236}">
                <a16:creationId xmlns:a16="http://schemas.microsoft.com/office/drawing/2014/main" id="{C8D3130E-BBEE-B1A3-C2B9-3BFA746DEE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360" y="12390840"/>
            <a:ext cx="3164427" cy="2503000"/>
          </a:xfrm>
          <a:prstGeom prst="rect">
            <a:avLst/>
          </a:prstGeom>
        </p:spPr>
      </p:pic>
      <p:sp>
        <p:nvSpPr>
          <p:cNvPr id="487" name="Left Brace 486">
            <a:extLst>
              <a:ext uri="{FF2B5EF4-FFF2-40B4-BE49-F238E27FC236}">
                <a16:creationId xmlns:a16="http://schemas.microsoft.com/office/drawing/2014/main" id="{C7889434-99D6-5A19-18CC-41BAD8F30DF3}"/>
              </a:ext>
            </a:extLst>
          </p:cNvPr>
          <p:cNvSpPr/>
          <p:nvPr/>
        </p:nvSpPr>
        <p:spPr>
          <a:xfrm>
            <a:off x="3709124" y="10260094"/>
            <a:ext cx="659898" cy="815090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496" name="Picture 495" descr="A plant growing on a table&#10;&#10;AI-generated content may be incorrect.">
            <a:extLst>
              <a:ext uri="{FF2B5EF4-FFF2-40B4-BE49-F238E27FC236}">
                <a16:creationId xmlns:a16="http://schemas.microsoft.com/office/drawing/2014/main" id="{7ACA6DC4-ACED-62E8-6F96-849F7579B4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9335" y="9828436"/>
            <a:ext cx="3784604" cy="8837424"/>
          </a:xfrm>
          <a:prstGeom prst="rect">
            <a:avLst/>
          </a:prstGeom>
        </p:spPr>
      </p:pic>
      <p:sp>
        <p:nvSpPr>
          <p:cNvPr id="497" name="Left Brace 496">
            <a:extLst>
              <a:ext uri="{FF2B5EF4-FFF2-40B4-BE49-F238E27FC236}">
                <a16:creationId xmlns:a16="http://schemas.microsoft.com/office/drawing/2014/main" id="{62F269DE-3834-36EB-64CF-1B9BF53DCB29}"/>
              </a:ext>
            </a:extLst>
          </p:cNvPr>
          <p:cNvSpPr/>
          <p:nvPr/>
        </p:nvSpPr>
        <p:spPr>
          <a:xfrm flipH="1">
            <a:off x="7652224" y="10220173"/>
            <a:ext cx="626270" cy="813371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506" name="Arrow: Notched Right 505">
            <a:extLst>
              <a:ext uri="{FF2B5EF4-FFF2-40B4-BE49-F238E27FC236}">
                <a16:creationId xmlns:a16="http://schemas.microsoft.com/office/drawing/2014/main" id="{E2A5CCC8-F6C9-BA5F-8569-2821755F2642}"/>
              </a:ext>
            </a:extLst>
          </p:cNvPr>
          <p:cNvSpPr/>
          <p:nvPr/>
        </p:nvSpPr>
        <p:spPr>
          <a:xfrm>
            <a:off x="8446166" y="13800002"/>
            <a:ext cx="1351359" cy="819024"/>
          </a:xfrm>
          <a:prstGeom prst="notchedRightArrow">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18" name="Picture 517" descr="A blue and black symbol&#10;&#10;AI-generated content may be incorrect.">
            <a:extLst>
              <a:ext uri="{FF2B5EF4-FFF2-40B4-BE49-F238E27FC236}">
                <a16:creationId xmlns:a16="http://schemas.microsoft.com/office/drawing/2014/main" id="{224B529A-0CFC-559D-85CA-22F03BC151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65369" y="12723259"/>
            <a:ext cx="1893654" cy="1817908"/>
          </a:xfrm>
          <a:prstGeom prst="rect">
            <a:avLst/>
          </a:prstGeom>
        </p:spPr>
      </p:pic>
      <p:sp>
        <p:nvSpPr>
          <p:cNvPr id="519" name="Rectangle 518">
            <a:extLst>
              <a:ext uri="{FF2B5EF4-FFF2-40B4-BE49-F238E27FC236}">
                <a16:creationId xmlns:a16="http://schemas.microsoft.com/office/drawing/2014/main" id="{68D65DDE-FEC0-2A1D-2AB3-7839DAD58489}"/>
              </a:ext>
            </a:extLst>
          </p:cNvPr>
          <p:cNvSpPr/>
          <p:nvPr/>
        </p:nvSpPr>
        <p:spPr>
          <a:xfrm>
            <a:off x="692963" y="14949014"/>
            <a:ext cx="2723504" cy="92333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semi-controlled greenhouse</a:t>
            </a:r>
          </a:p>
        </p:txBody>
      </p:sp>
      <p:pic>
        <p:nvPicPr>
          <p:cNvPr id="531" name="Picture 530" descr="A screenshot of a graph&#10;&#10;AI-generated content may be incorrect.">
            <a:extLst>
              <a:ext uri="{FF2B5EF4-FFF2-40B4-BE49-F238E27FC236}">
                <a16:creationId xmlns:a16="http://schemas.microsoft.com/office/drawing/2014/main" id="{0838EDB1-450E-37B6-CBA9-BB6BE6CDB5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012" y="19848728"/>
            <a:ext cx="9447476" cy="5569012"/>
          </a:xfrm>
          <a:prstGeom prst="rect">
            <a:avLst/>
          </a:prstGeom>
        </p:spPr>
      </p:pic>
      <p:pic>
        <p:nvPicPr>
          <p:cNvPr id="534" name="Picture 533" descr="A chart of oil yield&#10;&#10;AI-generated content may be incorrect.">
            <a:extLst>
              <a:ext uri="{FF2B5EF4-FFF2-40B4-BE49-F238E27FC236}">
                <a16:creationId xmlns:a16="http://schemas.microsoft.com/office/drawing/2014/main" id="{E752CA7A-D7C2-1814-7938-CE090483E9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84279" y="26962146"/>
            <a:ext cx="6994215" cy="4113402"/>
          </a:xfrm>
          <a:prstGeom prst="rect">
            <a:avLst/>
          </a:prstGeom>
        </p:spPr>
      </p:pic>
      <p:pic>
        <p:nvPicPr>
          <p:cNvPr id="537" name="Picture 536" descr="A diagram of a circular graph&#10;&#10;AI-generated content may be incorrect.">
            <a:extLst>
              <a:ext uri="{FF2B5EF4-FFF2-40B4-BE49-F238E27FC236}">
                <a16:creationId xmlns:a16="http://schemas.microsoft.com/office/drawing/2014/main" id="{CF97828C-FEDD-6BBD-F999-BD50D1DFAE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14377" y="31591497"/>
            <a:ext cx="5960170" cy="5351368"/>
          </a:xfrm>
          <a:prstGeom prst="rect">
            <a:avLst/>
          </a:prstGeom>
        </p:spPr>
      </p:pic>
      <p:cxnSp>
        <p:nvCxnSpPr>
          <p:cNvPr id="565" name="Straight Connector 564">
            <a:extLst>
              <a:ext uri="{FF2B5EF4-FFF2-40B4-BE49-F238E27FC236}">
                <a16:creationId xmlns:a16="http://schemas.microsoft.com/office/drawing/2014/main" id="{48C3DD63-0FC7-6753-9E4A-51E15FE3D243}"/>
              </a:ext>
            </a:extLst>
          </p:cNvPr>
          <p:cNvCxnSpPr/>
          <p:nvPr/>
        </p:nvCxnSpPr>
        <p:spPr>
          <a:xfrm>
            <a:off x="8680678" y="26895683"/>
            <a:ext cx="0" cy="9761574"/>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69" name="Rectangle 568">
            <a:extLst>
              <a:ext uri="{FF2B5EF4-FFF2-40B4-BE49-F238E27FC236}">
                <a16:creationId xmlns:a16="http://schemas.microsoft.com/office/drawing/2014/main" id="{ADD8CB40-8042-856E-954E-F0B12635A8B0}"/>
              </a:ext>
            </a:extLst>
          </p:cNvPr>
          <p:cNvSpPr/>
          <p:nvPr/>
        </p:nvSpPr>
        <p:spPr>
          <a:xfrm>
            <a:off x="9121845" y="20411591"/>
            <a:ext cx="1363275" cy="53605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73" name="Picture 572" descr="A table with numbers and percentages&#10;&#10;AI-generated content may be incorrect.">
            <a:extLst>
              <a:ext uri="{FF2B5EF4-FFF2-40B4-BE49-F238E27FC236}">
                <a16:creationId xmlns:a16="http://schemas.microsoft.com/office/drawing/2014/main" id="{1C05A8AB-BB8C-D7C2-C772-59DA3A506F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137291" y="28475272"/>
            <a:ext cx="10349493" cy="3568847"/>
          </a:xfrm>
          <a:prstGeom prst="rect">
            <a:avLst/>
          </a:prstGeom>
        </p:spPr>
      </p:pic>
      <p:cxnSp>
        <p:nvCxnSpPr>
          <p:cNvPr id="192" name="Straight Connector 191">
            <a:extLst>
              <a:ext uri="{FF2B5EF4-FFF2-40B4-BE49-F238E27FC236}">
                <a16:creationId xmlns:a16="http://schemas.microsoft.com/office/drawing/2014/main" id="{9EEE54E9-3D3F-408D-E0C7-2482826B1304}"/>
              </a:ext>
            </a:extLst>
          </p:cNvPr>
          <p:cNvCxnSpPr>
            <a:cxnSpLocks/>
          </p:cNvCxnSpPr>
          <p:nvPr/>
        </p:nvCxnSpPr>
        <p:spPr>
          <a:xfrm flipH="1">
            <a:off x="16892671" y="26909082"/>
            <a:ext cx="6984" cy="551024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8" name="TextBox 197">
            <a:extLst>
              <a:ext uri="{FF2B5EF4-FFF2-40B4-BE49-F238E27FC236}">
                <a16:creationId xmlns:a16="http://schemas.microsoft.com/office/drawing/2014/main" id="{E2BFAD66-AE3C-7B34-1F79-81B58D7EB1AD}"/>
              </a:ext>
            </a:extLst>
          </p:cNvPr>
          <p:cNvSpPr txBox="1"/>
          <p:nvPr/>
        </p:nvSpPr>
        <p:spPr>
          <a:xfrm>
            <a:off x="312672" y="18915812"/>
            <a:ext cx="17857237" cy="400110"/>
          </a:xfrm>
          <a:prstGeom prst="rect">
            <a:avLst/>
          </a:prstGeom>
          <a:no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Figure 1 : </a:t>
            </a:r>
            <a:r>
              <a:rPr lang="en-US" sz="2000" dirty="0">
                <a:latin typeface="Times New Roman" panose="02020603050405020304" pitchFamily="18" charset="0"/>
                <a:cs typeface="Times New Roman" panose="02020603050405020304" pitchFamily="18" charset="0"/>
              </a:rPr>
              <a:t>Experimental Setup, Comparative Parameters in a Trout-Based Decoupled Aquaponic System, and Machine Learning Workflow for Nutrient Optimization</a:t>
            </a:r>
          </a:p>
        </p:txBody>
      </p:sp>
      <p:sp>
        <p:nvSpPr>
          <p:cNvPr id="199" name="TextBox 198">
            <a:extLst>
              <a:ext uri="{FF2B5EF4-FFF2-40B4-BE49-F238E27FC236}">
                <a16:creationId xmlns:a16="http://schemas.microsoft.com/office/drawing/2014/main" id="{62482085-97C8-3F8E-9E24-A2F2EE30FA5E}"/>
              </a:ext>
            </a:extLst>
          </p:cNvPr>
          <p:cNvSpPr txBox="1"/>
          <p:nvPr/>
        </p:nvSpPr>
        <p:spPr>
          <a:xfrm>
            <a:off x="591064" y="37012858"/>
            <a:ext cx="7769634" cy="707886"/>
          </a:xfrm>
          <a:prstGeom prst="rect">
            <a:avLst/>
          </a:prstGeom>
          <a:no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Figure 5 : </a:t>
            </a:r>
            <a:r>
              <a:rPr lang="en-US" sz="2000" dirty="0">
                <a:latin typeface="Times New Roman" panose="02020603050405020304" pitchFamily="18" charset="0"/>
                <a:cs typeface="Times New Roman" panose="02020603050405020304" pitchFamily="18" charset="0"/>
              </a:rPr>
              <a:t>Radar plot of volatile compounds supplemented vs no-supplemented basil.</a:t>
            </a:r>
          </a:p>
        </p:txBody>
      </p:sp>
      <p:sp>
        <p:nvSpPr>
          <p:cNvPr id="200" name="Rectangle 199">
            <a:extLst>
              <a:ext uri="{FF2B5EF4-FFF2-40B4-BE49-F238E27FC236}">
                <a16:creationId xmlns:a16="http://schemas.microsoft.com/office/drawing/2014/main" id="{8F9900CF-268E-E411-31AF-0172D5D9CEF2}"/>
              </a:ext>
            </a:extLst>
          </p:cNvPr>
          <p:cNvSpPr/>
          <p:nvPr/>
        </p:nvSpPr>
        <p:spPr>
          <a:xfrm>
            <a:off x="405360" y="19884178"/>
            <a:ext cx="9976125" cy="3721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ZoneTexte 395">
            <a:extLst>
              <a:ext uri="{FF2B5EF4-FFF2-40B4-BE49-F238E27FC236}">
                <a16:creationId xmlns:a16="http://schemas.microsoft.com/office/drawing/2014/main" id="{303E5A92-CBD1-E2AD-508B-08C572CFE3F0}"/>
              </a:ext>
            </a:extLst>
          </p:cNvPr>
          <p:cNvSpPr txBox="1"/>
          <p:nvPr/>
        </p:nvSpPr>
        <p:spPr>
          <a:xfrm>
            <a:off x="517012" y="19692498"/>
            <a:ext cx="16433702" cy="800219"/>
          </a:xfrm>
          <a:prstGeom prst="rect">
            <a:avLst/>
          </a:prstGeom>
          <a:noFill/>
        </p:spPr>
        <p:txBody>
          <a:bodyPr wrap="square" rtlCol="0">
            <a:spAutoFit/>
          </a:bodyPr>
          <a:lstStyle/>
          <a:p>
            <a:r>
              <a:rPr lang="en-US" sz="4600" b="1" dirty="0">
                <a:solidFill>
                  <a:srgbClr val="0070C0"/>
                </a:solidFill>
                <a:latin typeface="Times New Roman" panose="02020603050405020304" pitchFamily="18" charset="0"/>
                <a:cs typeface="Times New Roman" panose="02020603050405020304" pitchFamily="18" charset="0"/>
              </a:rPr>
              <a:t>Results</a:t>
            </a:r>
            <a:endParaRPr lang="fr-BE" sz="4600" b="1" dirty="0">
              <a:solidFill>
                <a:srgbClr val="0070C0"/>
              </a:solidFill>
              <a:latin typeface="Times New Roman" panose="02020603050405020304" pitchFamily="18" charset="0"/>
              <a:cs typeface="Times New Roman" panose="02020603050405020304" pitchFamily="18" charset="0"/>
            </a:endParaRPr>
          </a:p>
        </p:txBody>
      </p:sp>
      <p:cxnSp>
        <p:nvCxnSpPr>
          <p:cNvPr id="202" name="Straight Connector 201">
            <a:extLst>
              <a:ext uri="{FF2B5EF4-FFF2-40B4-BE49-F238E27FC236}">
                <a16:creationId xmlns:a16="http://schemas.microsoft.com/office/drawing/2014/main" id="{3B914730-4644-D0A2-F538-7C5E074B6B5A}"/>
              </a:ext>
            </a:extLst>
          </p:cNvPr>
          <p:cNvCxnSpPr>
            <a:cxnSpLocks/>
          </p:cNvCxnSpPr>
          <p:nvPr/>
        </p:nvCxnSpPr>
        <p:spPr>
          <a:xfrm>
            <a:off x="8506377" y="22286045"/>
            <a:ext cx="0" cy="202018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3" name="TextBox 202">
            <a:extLst>
              <a:ext uri="{FF2B5EF4-FFF2-40B4-BE49-F238E27FC236}">
                <a16:creationId xmlns:a16="http://schemas.microsoft.com/office/drawing/2014/main" id="{ED0877D9-E457-40B0-8930-DDAB0C37BA50}"/>
              </a:ext>
            </a:extLst>
          </p:cNvPr>
          <p:cNvSpPr txBox="1"/>
          <p:nvPr/>
        </p:nvSpPr>
        <p:spPr>
          <a:xfrm>
            <a:off x="696331" y="25298016"/>
            <a:ext cx="8218058" cy="1323439"/>
          </a:xfrm>
          <a:prstGeom prst="rect">
            <a:avLst/>
          </a:prstGeom>
          <a:no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Figure 2 : </a:t>
            </a:r>
            <a:r>
              <a:rPr lang="en-US" sz="2000" dirty="0">
                <a:latin typeface="Times New Roman" panose="02020603050405020304" pitchFamily="18" charset="0"/>
                <a:cs typeface="Times New Roman" panose="02020603050405020304" pitchFamily="18" charset="0"/>
              </a:rPr>
              <a:t>Comparison of agronomic parameters between Aquaponic supplemented (S1) and Non- supplemented (NS) systems. </a:t>
            </a:r>
          </a:p>
          <a:p>
            <a:pPr algn="ctr"/>
            <a:r>
              <a:rPr lang="en-US" sz="2000" dirty="0">
                <a:latin typeface="Times New Roman" panose="02020603050405020304" pitchFamily="18" charset="0"/>
                <a:cs typeface="Times New Roman" panose="02020603050405020304" pitchFamily="18" charset="0"/>
              </a:rPr>
              <a:t>Asterisks indicate the level of statistical significance</a:t>
            </a:r>
          </a:p>
          <a:p>
            <a:pPr algn="ctr"/>
            <a:r>
              <a:rPr lang="en-US" sz="2000" dirty="0">
                <a:latin typeface="Times New Roman" panose="02020603050405020304" pitchFamily="18" charset="0"/>
                <a:cs typeface="Times New Roman" panose="02020603050405020304" pitchFamily="18" charset="0"/>
              </a:rPr>
              <a:t> (* p ≤ 0.05; ** p ≤ 0.01; *** p ≤ 0.001; ns = not significant).</a:t>
            </a:r>
          </a:p>
        </p:txBody>
      </p:sp>
      <p:sp>
        <p:nvSpPr>
          <p:cNvPr id="206" name="TextBox 205">
            <a:extLst>
              <a:ext uri="{FF2B5EF4-FFF2-40B4-BE49-F238E27FC236}">
                <a16:creationId xmlns:a16="http://schemas.microsoft.com/office/drawing/2014/main" id="{7779D599-7AC2-DAA9-962B-23E746F2EC0D}"/>
              </a:ext>
            </a:extLst>
          </p:cNvPr>
          <p:cNvSpPr txBox="1"/>
          <p:nvPr/>
        </p:nvSpPr>
        <p:spPr>
          <a:xfrm>
            <a:off x="373097" y="31182393"/>
            <a:ext cx="8218058" cy="400110"/>
          </a:xfrm>
          <a:prstGeom prst="rect">
            <a:avLst/>
          </a:prstGeom>
          <a:no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Figure 4 : </a:t>
            </a:r>
            <a:r>
              <a:rPr lang="en-US" sz="2000" dirty="0">
                <a:latin typeface="Times New Roman" panose="02020603050405020304" pitchFamily="18" charset="0"/>
                <a:cs typeface="Times New Roman" panose="02020603050405020304" pitchFamily="18" charset="0"/>
              </a:rPr>
              <a:t>Essential Oil Yield – Aquaponic Treatments.</a:t>
            </a:r>
          </a:p>
        </p:txBody>
      </p:sp>
      <p:sp>
        <p:nvSpPr>
          <p:cNvPr id="207" name="Rectangle 206">
            <a:extLst>
              <a:ext uri="{FF2B5EF4-FFF2-40B4-BE49-F238E27FC236}">
                <a16:creationId xmlns:a16="http://schemas.microsoft.com/office/drawing/2014/main" id="{389703D5-EAE8-D9B2-23F2-9D5736AC5ACA}"/>
              </a:ext>
            </a:extLst>
          </p:cNvPr>
          <p:cNvSpPr/>
          <p:nvPr/>
        </p:nvSpPr>
        <p:spPr>
          <a:xfrm>
            <a:off x="2438400" y="26895683"/>
            <a:ext cx="5057396" cy="285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8" name="Rectangle 207">
            <a:extLst>
              <a:ext uri="{FF2B5EF4-FFF2-40B4-BE49-F238E27FC236}">
                <a16:creationId xmlns:a16="http://schemas.microsoft.com/office/drawing/2014/main" id="{15A95BD9-A421-A885-DE6C-5BF42F066B6C}"/>
              </a:ext>
            </a:extLst>
          </p:cNvPr>
          <p:cNvSpPr/>
          <p:nvPr/>
        </p:nvSpPr>
        <p:spPr>
          <a:xfrm>
            <a:off x="3483154" y="31568571"/>
            <a:ext cx="1959702" cy="3178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10" name="Picture 209" descr="A graph of a model comparison&#10;&#10;AI-generated content may be incorrect.">
            <a:extLst>
              <a:ext uri="{FF2B5EF4-FFF2-40B4-BE49-F238E27FC236}">
                <a16:creationId xmlns:a16="http://schemas.microsoft.com/office/drawing/2014/main" id="{81DFD81E-04C6-F730-C86D-B1048E7EBB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93339" y="26841116"/>
            <a:ext cx="7408766" cy="5115725"/>
          </a:xfrm>
          <a:prstGeom prst="rect">
            <a:avLst/>
          </a:prstGeom>
        </p:spPr>
      </p:pic>
      <p:sp>
        <p:nvSpPr>
          <p:cNvPr id="212" name="Rectangle 211">
            <a:extLst>
              <a:ext uri="{FF2B5EF4-FFF2-40B4-BE49-F238E27FC236}">
                <a16:creationId xmlns:a16="http://schemas.microsoft.com/office/drawing/2014/main" id="{62CEE86F-438F-E917-854F-EDA3EEDF59AC}"/>
              </a:ext>
            </a:extLst>
          </p:cNvPr>
          <p:cNvSpPr/>
          <p:nvPr/>
        </p:nvSpPr>
        <p:spPr>
          <a:xfrm>
            <a:off x="11058822" y="26765250"/>
            <a:ext cx="3333453" cy="2549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3" name="Oval 212">
            <a:extLst>
              <a:ext uri="{FF2B5EF4-FFF2-40B4-BE49-F238E27FC236}">
                <a16:creationId xmlns:a16="http://schemas.microsoft.com/office/drawing/2014/main" id="{7CE2E10C-0188-B2E7-FA2B-6C3B963F3290}"/>
              </a:ext>
            </a:extLst>
          </p:cNvPr>
          <p:cNvSpPr/>
          <p:nvPr/>
        </p:nvSpPr>
        <p:spPr>
          <a:xfrm>
            <a:off x="14006072" y="26956452"/>
            <a:ext cx="2664104" cy="256638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14" name="TextBox 213">
            <a:extLst>
              <a:ext uri="{FF2B5EF4-FFF2-40B4-BE49-F238E27FC236}">
                <a16:creationId xmlns:a16="http://schemas.microsoft.com/office/drawing/2014/main" id="{5D08B922-43DB-44DA-3EF2-94C18700D999}"/>
              </a:ext>
            </a:extLst>
          </p:cNvPr>
          <p:cNvSpPr txBox="1"/>
          <p:nvPr/>
        </p:nvSpPr>
        <p:spPr>
          <a:xfrm>
            <a:off x="9103069" y="32045129"/>
            <a:ext cx="5251106" cy="1015663"/>
          </a:xfrm>
          <a:prstGeom prst="rect">
            <a:avLst/>
          </a:prstGeom>
          <a:noFill/>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Figure 6 : </a:t>
            </a:r>
            <a:r>
              <a:rPr lang="en-US" sz="2000" dirty="0">
                <a:latin typeface="Times New Roman" panose="02020603050405020304" pitchFamily="18" charset="0"/>
                <a:cs typeface="Times New Roman" panose="02020603050405020304" pitchFamily="18" charset="0"/>
              </a:rPr>
              <a:t>Machine Learning Models Comparison for Predicting Basil Growth in a Trout-Based Aquaponic System.</a:t>
            </a:r>
          </a:p>
        </p:txBody>
      </p:sp>
      <p:sp>
        <p:nvSpPr>
          <p:cNvPr id="215" name="TextBox 214">
            <a:extLst>
              <a:ext uri="{FF2B5EF4-FFF2-40B4-BE49-F238E27FC236}">
                <a16:creationId xmlns:a16="http://schemas.microsoft.com/office/drawing/2014/main" id="{D1B932A8-B09C-8AA6-9F55-C0601AE4396A}"/>
              </a:ext>
            </a:extLst>
          </p:cNvPr>
          <p:cNvSpPr txBox="1"/>
          <p:nvPr/>
        </p:nvSpPr>
        <p:spPr>
          <a:xfrm>
            <a:off x="17075884" y="27424446"/>
            <a:ext cx="10521242" cy="707886"/>
          </a:xfrm>
          <a:prstGeom prst="rect">
            <a:avLst/>
          </a:prstGeom>
          <a:no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Table 1 :  </a:t>
            </a:r>
            <a:r>
              <a:rPr lang="en-US" sz="2000" dirty="0">
                <a:latin typeface="Times New Roman" panose="02020603050405020304" pitchFamily="18" charset="0"/>
                <a:cs typeface="Times New Roman" panose="02020603050405020304" pitchFamily="18" charset="0"/>
              </a:rPr>
              <a:t>The table presents the percentage of NPK covered by trout water and the potential reduction in mineral fertilizer needs, as predicted by the best-performing model.</a:t>
            </a:r>
          </a:p>
        </p:txBody>
      </p:sp>
      <p:sp>
        <p:nvSpPr>
          <p:cNvPr id="224" name="TextBox 223">
            <a:extLst>
              <a:ext uri="{FF2B5EF4-FFF2-40B4-BE49-F238E27FC236}">
                <a16:creationId xmlns:a16="http://schemas.microsoft.com/office/drawing/2014/main" id="{0F6A40BF-EFBD-727A-24AD-A94809710FF6}"/>
              </a:ext>
            </a:extLst>
          </p:cNvPr>
          <p:cNvSpPr txBox="1"/>
          <p:nvPr/>
        </p:nvSpPr>
        <p:spPr>
          <a:xfrm>
            <a:off x="8764218" y="19724195"/>
            <a:ext cx="10706656" cy="6863417"/>
          </a:xfrm>
          <a:prstGeom prst="rect">
            <a:avLst/>
          </a:prstGeom>
          <a:noFill/>
        </p:spPr>
        <p:txBody>
          <a:bodyPr wrap="square">
            <a:spAutoFit/>
          </a:bodyPr>
          <a:lstStyle/>
          <a:p>
            <a:pPr algn="just"/>
            <a:r>
              <a:rPr lang="en-US" sz="2200" dirty="0">
                <a:latin typeface="Times New Roman" panose="02020603050405020304" pitchFamily="18" charset="0"/>
                <a:cs typeface="Times New Roman" panose="02020603050405020304" pitchFamily="18" charset="0"/>
              </a:rPr>
              <a:t>Overall, the supplemented modality (S1) exhibited markedly higher vegetative growth than the non-supplemented one (NS), with significant increases in both aerial and root biomass, leaf number, and leaf area. At the biochemical level, analysis of plant extracts revealed that phosphorus (P) and potassium (K) concentrations were significantly higher in the supplemented modality, while nitrogen (N) showed no significant difference between treatments. This indicates that trout effluents alone were sufficient to meet the plants’ nitrogen requirements, whereas mineral supplementation mainly increased P and K accumulation. In parallel, proline and </a:t>
            </a:r>
            <a:r>
              <a:rPr lang="en-US" sz="2200" dirty="0" err="1">
                <a:latin typeface="Times New Roman" panose="02020603050405020304" pitchFamily="18" charset="0"/>
                <a:cs typeface="Times New Roman" panose="02020603050405020304" pitchFamily="18" charset="0"/>
              </a:rPr>
              <a:t>Piabs</a:t>
            </a:r>
            <a:r>
              <a:rPr lang="en-US" sz="2200" dirty="0">
                <a:latin typeface="Times New Roman" panose="02020603050405020304" pitchFamily="18" charset="0"/>
                <a:cs typeface="Times New Roman" panose="02020603050405020304" pitchFamily="18" charset="0"/>
              </a:rPr>
              <a:t> values were slightly higher in the non-supplemented plants, although the differences were not statistically significant </a:t>
            </a:r>
            <a:r>
              <a:rPr lang="en-US" sz="2200" b="1" dirty="0">
                <a:latin typeface="Times New Roman" panose="02020603050405020304" pitchFamily="18" charset="0"/>
                <a:cs typeface="Times New Roman" panose="02020603050405020304" pitchFamily="18" charset="0"/>
              </a:rPr>
              <a:t>(Figure 3). </a:t>
            </a:r>
            <a:r>
              <a:rPr lang="en-US" sz="2200" dirty="0">
                <a:latin typeface="Times New Roman" panose="02020603050405020304" pitchFamily="18" charset="0"/>
                <a:cs typeface="Times New Roman" panose="02020603050405020304" pitchFamily="18" charset="0"/>
              </a:rPr>
              <a:t>These tendencies suggest a mild nutrient limitation or stress in NS, enough to stimulate certain physiological responses without compromising photosynthetic efficiency. Interestingly, despite the lower vegetative growth, the non-supplemented modality (NS) produced a significantly higher essential oil yield when expressed on a fresh-weight basis. This observation indicates that the mild nutrient stress in NS may have promoted secondary metabolism, leading to greater essential oil accumulation. When expressed on a dry-weight basis, however, both modalities presented similar yields, implying a concentration effect rather than a true increase in biosynthetic activity </a:t>
            </a:r>
            <a:r>
              <a:rPr lang="en-US" sz="2200" b="1" dirty="0">
                <a:latin typeface="Times New Roman" panose="02020603050405020304" pitchFamily="18" charset="0"/>
                <a:cs typeface="Times New Roman" panose="02020603050405020304" pitchFamily="18" charset="0"/>
              </a:rPr>
              <a:t>(Figure 4). </a:t>
            </a:r>
            <a:r>
              <a:rPr lang="en-US" sz="2200" dirty="0">
                <a:latin typeface="Times New Roman" panose="02020603050405020304" pitchFamily="18" charset="0"/>
                <a:cs typeface="Times New Roman" panose="02020603050405020304" pitchFamily="18" charset="0"/>
              </a:rPr>
              <a:t> Phytochemical analysis further revealed compositional differences between treatments, with linalool (34%), eugenol (25%), and estragole (17%) identified as the predominant compounds, highlighting the aromatic and potential pharmaceutical value of the essential oils produced </a:t>
            </a:r>
            <a:r>
              <a:rPr lang="en-US" sz="2200" b="1" dirty="0">
                <a:latin typeface="Times New Roman" panose="02020603050405020304" pitchFamily="18" charset="0"/>
                <a:cs typeface="Times New Roman" panose="02020603050405020304" pitchFamily="18" charset="0"/>
              </a:rPr>
              <a:t>(Figure 5). </a:t>
            </a:r>
            <a:r>
              <a:rPr lang="en-US" sz="2200" dirty="0">
                <a:latin typeface="Times New Roman" panose="02020603050405020304" pitchFamily="18" charset="0"/>
                <a:cs typeface="Times New Roman" panose="02020603050405020304" pitchFamily="18" charset="0"/>
              </a:rPr>
              <a:t>.</a:t>
            </a:r>
          </a:p>
        </p:txBody>
      </p:sp>
      <p:sp>
        <p:nvSpPr>
          <p:cNvPr id="225" name="TextBox 224">
            <a:extLst>
              <a:ext uri="{FF2B5EF4-FFF2-40B4-BE49-F238E27FC236}">
                <a16:creationId xmlns:a16="http://schemas.microsoft.com/office/drawing/2014/main" id="{0558ACB4-30BD-AC6C-8787-A4BCC4359DED}"/>
              </a:ext>
            </a:extLst>
          </p:cNvPr>
          <p:cNvSpPr txBox="1"/>
          <p:nvPr/>
        </p:nvSpPr>
        <p:spPr>
          <a:xfrm>
            <a:off x="8890548" y="33416831"/>
            <a:ext cx="18718434" cy="3908762"/>
          </a:xfrm>
          <a:prstGeom prst="rect">
            <a:avLst/>
          </a:prstGeom>
          <a:noFill/>
        </p:spPr>
        <p:txBody>
          <a:bodyPr wrap="square">
            <a:spAutoFit/>
          </a:bodyPr>
          <a:lstStyle/>
          <a:p>
            <a:pPr algn="just"/>
            <a:r>
              <a:rPr lang="en-US" sz="2200" dirty="0">
                <a:latin typeface="Times New Roman" panose="02020603050405020304" pitchFamily="18" charset="0"/>
                <a:cs typeface="Times New Roman" panose="02020603050405020304" pitchFamily="18" charset="0"/>
              </a:rPr>
              <a:t>Combining the measurements of nitrogen (N), phosphorus (P), and potassium (K) concentrations with basil growth data (plant length) and linking them to various machine learning models, it was observed that the linear regression model failed to capture the relationship between nutrient levels and growth variation (Figure 6). This result is consistent with the non-linear nature of the phenomenon under study.</a:t>
            </a:r>
          </a:p>
          <a:p>
            <a:pPr algn="just"/>
            <a:r>
              <a:rPr lang="en-US" sz="2200" dirty="0">
                <a:latin typeface="Times New Roman" panose="02020603050405020304" pitchFamily="18" charset="0"/>
                <a:cs typeface="Times New Roman" panose="02020603050405020304" pitchFamily="18" charset="0"/>
              </a:rPr>
              <a:t>In contrast, the polynomial regression model was able to better represent this relationship, achieving an accuracy of approximately </a:t>
            </a:r>
            <a:r>
              <a:rPr lang="en-US" sz="2200" b="1" dirty="0">
                <a:latin typeface="Times New Roman" panose="02020603050405020304" pitchFamily="18" charset="0"/>
                <a:cs typeface="Times New Roman" panose="02020603050405020304" pitchFamily="18" charset="0"/>
              </a:rPr>
              <a:t>70 %</a:t>
            </a:r>
            <a:r>
              <a:rPr lang="en-US" sz="2200" dirty="0">
                <a:latin typeface="Times New Roman" panose="02020603050405020304" pitchFamily="18" charset="0"/>
                <a:cs typeface="Times New Roman" panose="02020603050405020304" pitchFamily="18" charset="0"/>
              </a:rPr>
              <a:t>. Decision tree–based models such as </a:t>
            </a:r>
            <a:r>
              <a:rPr lang="en-US" sz="2200" b="1" dirty="0">
                <a:latin typeface="Times New Roman" panose="02020603050405020304" pitchFamily="18" charset="0"/>
                <a:cs typeface="Times New Roman" panose="02020603050405020304" pitchFamily="18" charset="0"/>
              </a:rPr>
              <a:t>Random Forest</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XGBoost</a:t>
            </a:r>
            <a:r>
              <a:rPr lang="en-US" sz="2200" dirty="0">
                <a:latin typeface="Times New Roman" panose="02020603050405020304" pitchFamily="18" charset="0"/>
                <a:cs typeface="Times New Roman" panose="02020603050405020304" pitchFamily="18" charset="0"/>
              </a:rPr>
              <a:t>, and </a:t>
            </a:r>
            <a:r>
              <a:rPr lang="en-US" sz="2200" b="1" dirty="0">
                <a:latin typeface="Times New Roman" panose="02020603050405020304" pitchFamily="18" charset="0"/>
                <a:cs typeface="Times New Roman" panose="02020603050405020304" pitchFamily="18" charset="0"/>
              </a:rPr>
              <a:t>Gradient Boosting</a:t>
            </a:r>
            <a:r>
              <a:rPr lang="en-US" sz="2200" dirty="0">
                <a:latin typeface="Times New Roman" panose="02020603050405020304" pitchFamily="18" charset="0"/>
                <a:cs typeface="Times New Roman" panose="02020603050405020304" pitchFamily="18" charset="0"/>
              </a:rPr>
              <a:t> exhibited much higher performance, accurately detecting the influence of NPK on basil growth, with prediction accuracies exceeding </a:t>
            </a:r>
            <a:r>
              <a:rPr lang="en-US" sz="2200" b="1" dirty="0">
                <a:latin typeface="Times New Roman" panose="02020603050405020304" pitchFamily="18" charset="0"/>
                <a:cs typeface="Times New Roman" panose="02020603050405020304" pitchFamily="18" charset="0"/>
              </a:rPr>
              <a:t>90 %</a:t>
            </a:r>
            <a:r>
              <a:rPr lang="en-US" sz="2200" dirty="0">
                <a:latin typeface="Times New Roman" panose="02020603050405020304" pitchFamily="18" charset="0"/>
                <a:cs typeface="Times New Roman" panose="02020603050405020304" pitchFamily="18" charset="0"/>
              </a:rPr>
              <a:t>.</a:t>
            </a:r>
          </a:p>
          <a:p>
            <a:pPr algn="just"/>
            <a:r>
              <a:rPr lang="en-US" sz="2200" dirty="0">
                <a:latin typeface="Times New Roman" panose="02020603050405020304" pitchFamily="18" charset="0"/>
                <a:cs typeface="Times New Roman" panose="02020603050405020304" pitchFamily="18" charset="0"/>
              </a:rPr>
              <a:t>Based on these results, the best-performing model among the five tested was selected to predict the optimal nutrient concentrations to be supplied to basil every two weeks (Table 1). When comparing these optimal values with the nutrient concentrations provided by the trout rearing water, it was found that the latter covered approximately </a:t>
            </a:r>
            <a:r>
              <a:rPr lang="en-US" sz="2200" b="1" dirty="0">
                <a:latin typeface="Times New Roman" panose="02020603050405020304" pitchFamily="18" charset="0"/>
                <a:cs typeface="Times New Roman" panose="02020603050405020304" pitchFamily="18" charset="0"/>
              </a:rPr>
              <a:t>80 % of nitrogen</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22 % of phosphorus</a:t>
            </a:r>
            <a:r>
              <a:rPr lang="en-US" sz="2200" dirty="0">
                <a:latin typeface="Times New Roman" panose="02020603050405020304" pitchFamily="18" charset="0"/>
                <a:cs typeface="Times New Roman" panose="02020603050405020304" pitchFamily="18" charset="0"/>
              </a:rPr>
              <a:t>, and </a:t>
            </a:r>
            <a:r>
              <a:rPr lang="en-US" sz="2200" b="1" dirty="0">
                <a:latin typeface="Times New Roman" panose="02020603050405020304" pitchFamily="18" charset="0"/>
                <a:cs typeface="Times New Roman" panose="02020603050405020304" pitchFamily="18" charset="0"/>
              </a:rPr>
              <a:t>6 % of potassium</a:t>
            </a:r>
            <a:r>
              <a:rPr lang="en-US" sz="2200" dirty="0">
                <a:latin typeface="Times New Roman" panose="02020603050405020304" pitchFamily="18" charset="0"/>
                <a:cs typeface="Times New Roman" panose="02020603050405020304" pitchFamily="18" charset="0"/>
              </a:rPr>
              <a:t> requirements. Furthermore, by precisely adjusting nutrient inputs according to the model’s recommendations, it would be possible to achieve up to </a:t>
            </a:r>
            <a:r>
              <a:rPr lang="en-US" sz="2200" b="1" dirty="0">
                <a:latin typeface="Times New Roman" panose="02020603050405020304" pitchFamily="18" charset="0"/>
                <a:cs typeface="Times New Roman" panose="02020603050405020304" pitchFamily="18" charset="0"/>
              </a:rPr>
              <a:t>75 % savings in nitrogen and phosphorus</a:t>
            </a:r>
            <a:r>
              <a:rPr lang="en-US" sz="2200" dirty="0">
                <a:latin typeface="Times New Roman" panose="02020603050405020304" pitchFamily="18" charset="0"/>
                <a:cs typeface="Times New Roman" panose="02020603050405020304" pitchFamily="18" charset="0"/>
              </a:rPr>
              <a:t> without compromising basil growth.</a:t>
            </a:r>
          </a:p>
          <a:p>
            <a:pPr algn="just"/>
            <a:endParaRPr lang="en-US" sz="2800" b="1" dirty="0">
              <a:latin typeface="Times New Roman" panose="02020603050405020304" pitchFamily="18" charset="0"/>
              <a:cs typeface="Times New Roman" panose="02020603050405020304" pitchFamily="18" charset="0"/>
            </a:endParaRPr>
          </a:p>
        </p:txBody>
      </p:sp>
      <p:pic>
        <p:nvPicPr>
          <p:cNvPr id="228" name="Picture 227" descr="A close up of a leaf&#10;&#10;AI-generated content may be incorrect.">
            <a:extLst>
              <a:ext uri="{FF2B5EF4-FFF2-40B4-BE49-F238E27FC236}">
                <a16:creationId xmlns:a16="http://schemas.microsoft.com/office/drawing/2014/main" id="{9EA59E10-217E-373B-DB21-607C5FFB0DB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235996" y="9535410"/>
            <a:ext cx="1433504" cy="1043448"/>
          </a:xfrm>
          <a:prstGeom prst="rect">
            <a:avLst/>
          </a:prstGeom>
        </p:spPr>
      </p:pic>
      <p:cxnSp>
        <p:nvCxnSpPr>
          <p:cNvPr id="233" name="Straight Connector 232">
            <a:extLst>
              <a:ext uri="{FF2B5EF4-FFF2-40B4-BE49-F238E27FC236}">
                <a16:creationId xmlns:a16="http://schemas.microsoft.com/office/drawing/2014/main" id="{9916D14D-44EE-5CAC-0246-76474F53C134}"/>
              </a:ext>
            </a:extLst>
          </p:cNvPr>
          <p:cNvCxnSpPr>
            <a:cxnSpLocks/>
          </p:cNvCxnSpPr>
          <p:nvPr/>
        </p:nvCxnSpPr>
        <p:spPr>
          <a:xfrm>
            <a:off x="19646785" y="22286045"/>
            <a:ext cx="0" cy="202018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7" name="Content Placeholder 2">
            <a:extLst>
              <a:ext uri="{FF2B5EF4-FFF2-40B4-BE49-F238E27FC236}">
                <a16:creationId xmlns:a16="http://schemas.microsoft.com/office/drawing/2014/main" id="{B77A0946-DFCB-2142-A7E0-842CB56EE19D}"/>
              </a:ext>
            </a:extLst>
          </p:cNvPr>
          <p:cNvSpPr txBox="1">
            <a:spLocks/>
          </p:cNvSpPr>
          <p:nvPr/>
        </p:nvSpPr>
        <p:spPr>
          <a:xfrm>
            <a:off x="3483154" y="37902082"/>
            <a:ext cx="23944047" cy="2788473"/>
          </a:xfrm>
          <a:prstGeom prst="rect">
            <a:avLst/>
          </a:prstGeom>
        </p:spPr>
        <p:txBody>
          <a:bodyPr vert="horz" lIns="91440" tIns="45720" rIns="91440" bIns="45720" rtlCol="0">
            <a:normAutofit/>
          </a:bodyPr>
          <a:lstStyle>
            <a:lvl1pPr marL="0" indent="0" algn="ctr" defTabSz="2807940" rtl="0" eaLnBrk="1" latinLnBrk="0" hangingPunct="1">
              <a:lnSpc>
                <a:spcPct val="90000"/>
              </a:lnSpc>
              <a:spcBef>
                <a:spcPts val="3071"/>
              </a:spcBef>
              <a:buFont typeface="Arial" panose="020B0604020202020204" pitchFamily="34" charset="0"/>
              <a:buNone/>
              <a:defRPr sz="7370" kern="1200">
                <a:solidFill>
                  <a:schemeClr val="tx1"/>
                </a:solidFill>
                <a:latin typeface="+mn-lt"/>
                <a:ea typeface="+mn-ea"/>
                <a:cs typeface="+mn-cs"/>
              </a:defRPr>
            </a:lvl1pPr>
            <a:lvl2pPr marL="1403970" indent="0" algn="ctr" defTabSz="2807940" rtl="0" eaLnBrk="1" latinLnBrk="0" hangingPunct="1">
              <a:lnSpc>
                <a:spcPct val="90000"/>
              </a:lnSpc>
              <a:spcBef>
                <a:spcPts val="1535"/>
              </a:spcBef>
              <a:buFont typeface="Arial" panose="020B0604020202020204" pitchFamily="34" charset="0"/>
              <a:buNone/>
              <a:defRPr sz="6142" kern="1200">
                <a:solidFill>
                  <a:schemeClr val="tx1"/>
                </a:solidFill>
                <a:latin typeface="+mn-lt"/>
                <a:ea typeface="+mn-ea"/>
                <a:cs typeface="+mn-cs"/>
              </a:defRPr>
            </a:lvl2pPr>
            <a:lvl3pPr marL="2807940" indent="0" algn="ctr" defTabSz="2807940" rtl="0" eaLnBrk="1" latinLnBrk="0" hangingPunct="1">
              <a:lnSpc>
                <a:spcPct val="90000"/>
              </a:lnSpc>
              <a:spcBef>
                <a:spcPts val="1535"/>
              </a:spcBef>
              <a:buFont typeface="Arial" panose="020B0604020202020204" pitchFamily="34" charset="0"/>
              <a:buNone/>
              <a:defRPr sz="5527" kern="1200">
                <a:solidFill>
                  <a:schemeClr val="tx1"/>
                </a:solidFill>
                <a:latin typeface="+mn-lt"/>
                <a:ea typeface="+mn-ea"/>
                <a:cs typeface="+mn-cs"/>
              </a:defRPr>
            </a:lvl3pPr>
            <a:lvl4pPr marL="4211909" indent="0" algn="ctr" defTabSz="2807940" rtl="0" eaLnBrk="1" latinLnBrk="0" hangingPunct="1">
              <a:lnSpc>
                <a:spcPct val="90000"/>
              </a:lnSpc>
              <a:spcBef>
                <a:spcPts val="1535"/>
              </a:spcBef>
              <a:buFont typeface="Arial" panose="020B0604020202020204" pitchFamily="34" charset="0"/>
              <a:buNone/>
              <a:defRPr sz="4913" kern="1200">
                <a:solidFill>
                  <a:schemeClr val="tx1"/>
                </a:solidFill>
                <a:latin typeface="+mn-lt"/>
                <a:ea typeface="+mn-ea"/>
                <a:cs typeface="+mn-cs"/>
              </a:defRPr>
            </a:lvl4pPr>
            <a:lvl5pPr marL="5615879" indent="0" algn="ctr" defTabSz="2807940" rtl="0" eaLnBrk="1" latinLnBrk="0" hangingPunct="1">
              <a:lnSpc>
                <a:spcPct val="90000"/>
              </a:lnSpc>
              <a:spcBef>
                <a:spcPts val="1535"/>
              </a:spcBef>
              <a:buFont typeface="Arial" panose="020B0604020202020204" pitchFamily="34" charset="0"/>
              <a:buNone/>
              <a:defRPr sz="4913" kern="1200">
                <a:solidFill>
                  <a:schemeClr val="tx1"/>
                </a:solidFill>
                <a:latin typeface="+mn-lt"/>
                <a:ea typeface="+mn-ea"/>
                <a:cs typeface="+mn-cs"/>
              </a:defRPr>
            </a:lvl5pPr>
            <a:lvl6pPr marL="7019849" indent="0" algn="ctr" defTabSz="2807940" rtl="0" eaLnBrk="1" latinLnBrk="0" hangingPunct="1">
              <a:lnSpc>
                <a:spcPct val="90000"/>
              </a:lnSpc>
              <a:spcBef>
                <a:spcPts val="1535"/>
              </a:spcBef>
              <a:buFont typeface="Arial" panose="020B0604020202020204" pitchFamily="34" charset="0"/>
              <a:buNone/>
              <a:defRPr sz="4913" kern="1200">
                <a:solidFill>
                  <a:schemeClr val="tx1"/>
                </a:solidFill>
                <a:latin typeface="+mn-lt"/>
                <a:ea typeface="+mn-ea"/>
                <a:cs typeface="+mn-cs"/>
              </a:defRPr>
            </a:lvl6pPr>
            <a:lvl7pPr marL="8423819" indent="0" algn="ctr" defTabSz="2807940" rtl="0" eaLnBrk="1" latinLnBrk="0" hangingPunct="1">
              <a:lnSpc>
                <a:spcPct val="90000"/>
              </a:lnSpc>
              <a:spcBef>
                <a:spcPts val="1535"/>
              </a:spcBef>
              <a:buFont typeface="Arial" panose="020B0604020202020204" pitchFamily="34" charset="0"/>
              <a:buNone/>
              <a:defRPr sz="4913" kern="1200">
                <a:solidFill>
                  <a:schemeClr val="tx1"/>
                </a:solidFill>
                <a:latin typeface="+mn-lt"/>
                <a:ea typeface="+mn-ea"/>
                <a:cs typeface="+mn-cs"/>
              </a:defRPr>
            </a:lvl7pPr>
            <a:lvl8pPr marL="9827788" indent="0" algn="ctr" defTabSz="2807940" rtl="0" eaLnBrk="1" latinLnBrk="0" hangingPunct="1">
              <a:lnSpc>
                <a:spcPct val="90000"/>
              </a:lnSpc>
              <a:spcBef>
                <a:spcPts val="1535"/>
              </a:spcBef>
              <a:buFont typeface="Arial" panose="020B0604020202020204" pitchFamily="34" charset="0"/>
              <a:buNone/>
              <a:defRPr sz="4913" kern="1200">
                <a:solidFill>
                  <a:schemeClr val="tx1"/>
                </a:solidFill>
                <a:latin typeface="+mn-lt"/>
                <a:ea typeface="+mn-ea"/>
                <a:cs typeface="+mn-cs"/>
              </a:defRPr>
            </a:lvl8pPr>
            <a:lvl9pPr marL="11231758" indent="0" algn="ctr" defTabSz="2807940" rtl="0" eaLnBrk="1" latinLnBrk="0" hangingPunct="1">
              <a:lnSpc>
                <a:spcPct val="90000"/>
              </a:lnSpc>
              <a:spcBef>
                <a:spcPts val="1535"/>
              </a:spcBef>
              <a:buFont typeface="Arial" panose="020B0604020202020204" pitchFamily="34" charset="0"/>
              <a:buNone/>
              <a:defRPr sz="4913" kern="1200">
                <a:solidFill>
                  <a:schemeClr val="tx1"/>
                </a:solidFill>
                <a:latin typeface="+mn-lt"/>
                <a:ea typeface="+mn-ea"/>
                <a:cs typeface="+mn-cs"/>
              </a:defRPr>
            </a:lvl9pPr>
          </a:lstStyle>
          <a:p>
            <a:pPr algn="just"/>
            <a:r>
              <a:rPr lang="en-US" sz="2400" dirty="0">
                <a:latin typeface="Times New Roman" panose="02020603050405020304" pitchFamily="18" charset="0"/>
                <a:cs typeface="Times New Roman" panose="02020603050405020304" pitchFamily="18" charset="0"/>
              </a:rPr>
              <a:t>This study highlights the agronomic, mineral, and phytochemical potential of basil (</a:t>
            </a:r>
            <a:r>
              <a:rPr lang="en-US" sz="2400" i="1" dirty="0">
                <a:latin typeface="Times New Roman" panose="02020603050405020304" pitchFamily="18" charset="0"/>
                <a:cs typeface="Times New Roman" panose="02020603050405020304" pitchFamily="18" charset="0"/>
              </a:rPr>
              <a:t>Ocimum basilicum</a:t>
            </a:r>
            <a:r>
              <a:rPr lang="en-US" sz="2400" dirty="0">
                <a:latin typeface="Times New Roman" panose="02020603050405020304" pitchFamily="18" charset="0"/>
                <a:cs typeface="Times New Roman" panose="02020603050405020304" pitchFamily="18" charset="0"/>
              </a:rPr>
              <a:t>) cultivated in a decoupled trout-based aquaponic system under temperate conditions. The comparison between supplemented and non-supplemented modalities demonstrated that while mineral supplementation significantly enhanced biomass and nutrient content, plants grown exclusively with trout water achieved comparable growth dynamics and even higher essential oil yields on a fresh weight basis. The integration of machine learning approaches, particularly decision tree–based models (Random Forest, XGBoost, Gradient Boosting), enabled the accurate prediction of basil growth in relation to NPK concentrations, achieving over 90 % predictive accuracy. These models revealed that trout water naturally provides up to 80 % of nitrogen, 22 % of phosphorus, and 6 % of potassium needs. Optimizing nutrient management according to model recommendations could therefore reduce nitrogen and phosphorus supplementation by approximately 75 % without compromising plant performance. Overall, this research demonstrates the strong potential of data-driven aquaponic systems to minimize fertilizer dependence while maintaining both agronomic productivity and phytochemical quality. It also provides a methodological framework for integrating artificial intelligence into the optimization of nutrient management in sustainable soilless farming systems.</a:t>
            </a:r>
          </a:p>
          <a:p>
            <a:endParaRPr lang="en-US" dirty="0"/>
          </a:p>
        </p:txBody>
      </p:sp>
      <p:sp>
        <p:nvSpPr>
          <p:cNvPr id="238" name="Rectangle 237">
            <a:extLst>
              <a:ext uri="{FF2B5EF4-FFF2-40B4-BE49-F238E27FC236}">
                <a16:creationId xmlns:a16="http://schemas.microsoft.com/office/drawing/2014/main" id="{AE1EE1F2-2B3B-C16E-411F-21429E974A17}"/>
              </a:ext>
            </a:extLst>
          </p:cNvPr>
          <p:cNvSpPr/>
          <p:nvPr/>
        </p:nvSpPr>
        <p:spPr>
          <a:xfrm>
            <a:off x="3446126" y="40932196"/>
            <a:ext cx="23841201" cy="1112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fr-BE" sz="2400" dirty="0">
                <a:latin typeface="Times New Roman" panose="02020603050405020304" pitchFamily="18" charset="0"/>
                <a:cs typeface="Times New Roman" panose="02020603050405020304" pitchFamily="18" charset="0"/>
              </a:rPr>
              <a:t>Abdul </a:t>
            </a:r>
            <a:r>
              <a:rPr lang="fr-BE" sz="2400" dirty="0" err="1">
                <a:latin typeface="Times New Roman" panose="02020603050405020304" pitchFamily="18" charset="0"/>
                <a:cs typeface="Times New Roman" panose="02020603050405020304" pitchFamily="18" charset="0"/>
              </a:rPr>
              <a:t>Manan</a:t>
            </a:r>
            <a:r>
              <a:rPr lang="fr-BE" sz="2400" dirty="0">
                <a:latin typeface="Times New Roman" panose="02020603050405020304" pitchFamily="18" charset="0"/>
                <a:cs typeface="Times New Roman" panose="02020603050405020304" pitchFamily="18" charset="0"/>
              </a:rPr>
              <a:t> et al. – </a:t>
            </a:r>
            <a:r>
              <a:rPr lang="fr-BE" sz="2400" dirty="0" err="1">
                <a:latin typeface="Times New Roman" panose="02020603050405020304" pitchFamily="18" charset="0"/>
                <a:cs typeface="Times New Roman" panose="02020603050405020304" pitchFamily="18" charset="0"/>
              </a:rPr>
              <a:t>Aquaponics</a:t>
            </a:r>
            <a:r>
              <a:rPr lang="fr-BE" sz="2400" dirty="0">
                <a:latin typeface="Times New Roman" panose="02020603050405020304" pitchFamily="18" charset="0"/>
                <a:cs typeface="Times New Roman" panose="02020603050405020304" pitchFamily="18" charset="0"/>
              </a:rPr>
              <a:t> as a </a:t>
            </a:r>
            <a:r>
              <a:rPr lang="fr-BE" sz="2400" dirty="0" err="1">
                <a:latin typeface="Times New Roman" panose="02020603050405020304" pitchFamily="18" charset="0"/>
                <a:cs typeface="Times New Roman" panose="02020603050405020304" pitchFamily="18" charset="0"/>
              </a:rPr>
              <a:t>sustainable</a:t>
            </a:r>
            <a:r>
              <a:rPr lang="fr-BE" sz="2400" dirty="0">
                <a:latin typeface="Times New Roman" panose="02020603050405020304" pitchFamily="18" charset="0"/>
                <a:cs typeface="Times New Roman" panose="02020603050405020304" pitchFamily="18" charset="0"/>
              </a:rPr>
              <a:t> solution for </a:t>
            </a:r>
            <a:r>
              <a:rPr lang="fr-BE" sz="2400" dirty="0" err="1">
                <a:latin typeface="Times New Roman" panose="02020603050405020304" pitchFamily="18" charset="0"/>
                <a:cs typeface="Times New Roman" panose="02020603050405020304" pitchFamily="18" charset="0"/>
              </a:rPr>
              <a:t>food</a:t>
            </a:r>
            <a:r>
              <a:rPr lang="fr-BE" sz="2400" dirty="0">
                <a:latin typeface="Times New Roman" panose="02020603050405020304" pitchFamily="18" charset="0"/>
                <a:cs typeface="Times New Roman" panose="02020603050405020304" pitchFamily="18" charset="0"/>
              </a:rPr>
              <a:t> </a:t>
            </a:r>
            <a:r>
              <a:rPr lang="fr-BE" sz="2400" dirty="0" err="1">
                <a:latin typeface="Times New Roman" panose="02020603050405020304" pitchFamily="18" charset="0"/>
                <a:cs typeface="Times New Roman" panose="02020603050405020304" pitchFamily="18" charset="0"/>
              </a:rPr>
              <a:t>security</a:t>
            </a:r>
            <a:r>
              <a:rPr lang="fr-BE" sz="2400" dirty="0">
                <a:latin typeface="Times New Roman" panose="02020603050405020304" pitchFamily="18" charset="0"/>
                <a:cs typeface="Times New Roman" panose="02020603050405020304" pitchFamily="18" charset="0"/>
              </a:rPr>
              <a:t>. (2025),</a:t>
            </a:r>
            <a:r>
              <a:rPr lang="en-US" sz="2400" u="sng" dirty="0">
                <a:solidFill>
                  <a:srgbClr val="00B0F0"/>
                </a:solidFill>
                <a:latin typeface="Times New Roman" panose="02020603050405020304" pitchFamily="18" charset="0"/>
                <a:cs typeface="Times New Roman" panose="02020603050405020304" pitchFamily="18" charset="0"/>
              </a:rPr>
              <a:t> </a:t>
            </a:r>
            <a:r>
              <a:rPr lang="en-US" sz="2400" u="sng" dirty="0">
                <a:solidFill>
                  <a:srgbClr val="0070C0"/>
                </a:solidFill>
                <a:latin typeface="Times New Roman" panose="02020603050405020304" pitchFamily="18" charset="0"/>
                <a:cs typeface="Times New Roman" panose="02020603050405020304" pitchFamily="18" charset="0"/>
              </a:rPr>
              <a:t>https://doi.org/10.46754/ps.2025.01.004.</a:t>
            </a:r>
            <a:endParaRPr lang="fr-BE" sz="2400" u="sng" dirty="0">
              <a:solidFill>
                <a:srgbClr val="0070C0"/>
              </a:solidFill>
              <a:latin typeface="Times New Roman" panose="02020603050405020304" pitchFamily="18" charset="0"/>
              <a:cs typeface="Times New Roman" panose="02020603050405020304" pitchFamily="18" charset="0"/>
            </a:endParaRPr>
          </a:p>
          <a:p>
            <a:r>
              <a:rPr lang="fr-BE" sz="2400" dirty="0">
                <a:latin typeface="Times New Roman" panose="02020603050405020304" pitchFamily="18" charset="0"/>
                <a:cs typeface="Times New Roman" panose="02020603050405020304" pitchFamily="18" charset="0"/>
              </a:rPr>
              <a:t>Al </a:t>
            </a:r>
            <a:r>
              <a:rPr lang="fr-BE" sz="2400" dirty="0" err="1">
                <a:latin typeface="Times New Roman" panose="02020603050405020304" pitchFamily="18" charset="0"/>
                <a:cs typeface="Times New Roman" panose="02020603050405020304" pitchFamily="18" charset="0"/>
              </a:rPr>
              <a:t>Tawaha</a:t>
            </a:r>
            <a:r>
              <a:rPr lang="fr-BE" sz="2400" dirty="0">
                <a:latin typeface="Times New Roman" panose="02020603050405020304" pitchFamily="18" charset="0"/>
                <a:cs typeface="Times New Roman" panose="02020603050405020304" pitchFamily="18" charset="0"/>
              </a:rPr>
              <a:t> et al. – </a:t>
            </a:r>
            <a:r>
              <a:rPr lang="fr-BE" sz="2400" dirty="0" err="1">
                <a:latin typeface="Times New Roman" panose="02020603050405020304" pitchFamily="18" charset="0"/>
                <a:cs typeface="Times New Roman" panose="02020603050405020304" pitchFamily="18" charset="0"/>
              </a:rPr>
              <a:t>Optimizing</a:t>
            </a:r>
            <a:r>
              <a:rPr lang="fr-BE" sz="2400" dirty="0">
                <a:latin typeface="Times New Roman" panose="02020603050405020304" pitchFamily="18" charset="0"/>
                <a:cs typeface="Times New Roman" panose="02020603050405020304" pitchFamily="18" charset="0"/>
              </a:rPr>
              <a:t> NPK in </a:t>
            </a:r>
            <a:r>
              <a:rPr lang="fr-BE" sz="2400" dirty="0" err="1">
                <a:latin typeface="Times New Roman" panose="02020603050405020304" pitchFamily="18" charset="0"/>
                <a:cs typeface="Times New Roman" panose="02020603050405020304" pitchFamily="18" charset="0"/>
              </a:rPr>
              <a:t>decoupled</a:t>
            </a:r>
            <a:r>
              <a:rPr lang="fr-BE" sz="2400" dirty="0">
                <a:latin typeface="Times New Roman" panose="02020603050405020304" pitchFamily="18" charset="0"/>
                <a:cs typeface="Times New Roman" panose="02020603050405020304" pitchFamily="18" charset="0"/>
              </a:rPr>
              <a:t> </a:t>
            </a:r>
            <a:r>
              <a:rPr lang="fr-BE" sz="2400" dirty="0" err="1">
                <a:latin typeface="Times New Roman" panose="02020603050405020304" pitchFamily="18" charset="0"/>
                <a:cs typeface="Times New Roman" panose="02020603050405020304" pitchFamily="18" charset="0"/>
              </a:rPr>
              <a:t>aquaponic</a:t>
            </a:r>
            <a:r>
              <a:rPr lang="fr-BE" sz="2400" dirty="0">
                <a:latin typeface="Times New Roman" panose="02020603050405020304" pitchFamily="18" charset="0"/>
                <a:cs typeface="Times New Roman" panose="02020603050405020304" pitchFamily="18" charset="0"/>
              </a:rPr>
              <a:t> </a:t>
            </a:r>
            <a:r>
              <a:rPr lang="fr-BE" sz="2400" dirty="0" err="1">
                <a:latin typeface="Times New Roman" panose="02020603050405020304" pitchFamily="18" charset="0"/>
                <a:cs typeface="Times New Roman" panose="02020603050405020304" pitchFamily="18" charset="0"/>
              </a:rPr>
              <a:t>systems</a:t>
            </a:r>
            <a:r>
              <a:rPr lang="fr-BE" sz="2400" dirty="0">
                <a:latin typeface="Times New Roman" panose="02020603050405020304" pitchFamily="18" charset="0"/>
                <a:cs typeface="Times New Roman" panose="02020603050405020304" pitchFamily="18" charset="0"/>
              </a:rPr>
              <a:t>. (2025), </a:t>
            </a:r>
            <a:r>
              <a:rPr lang="fr-BE" sz="2400" u="sng" dirty="0">
                <a:solidFill>
                  <a:srgbClr val="0070C0"/>
                </a:solidFill>
                <a:latin typeface="Times New Roman" panose="02020603050405020304" pitchFamily="18" charset="0"/>
                <a:cs typeface="Times New Roman" panose="02020603050405020304" pitchFamily="18" charset="0"/>
              </a:rPr>
              <a:t>https://doi.org/10.3390/nitrogen6010003.</a:t>
            </a:r>
          </a:p>
          <a:p>
            <a:r>
              <a:rPr lang="fr-BE" sz="2400" dirty="0" err="1">
                <a:latin typeface="Times New Roman" panose="02020603050405020304" pitchFamily="18" charset="0"/>
                <a:cs typeface="Times New Roman" panose="02020603050405020304" pitchFamily="18" charset="0"/>
              </a:rPr>
              <a:t>Hampuwo</a:t>
            </a:r>
            <a:r>
              <a:rPr lang="fr-BE" sz="2400" dirty="0">
                <a:latin typeface="Times New Roman" panose="02020603050405020304" pitchFamily="18" charset="0"/>
                <a:cs typeface="Times New Roman" panose="02020603050405020304" pitchFamily="18" charset="0"/>
              </a:rPr>
              <a:t> et al. – Thermal stress </a:t>
            </a:r>
            <a:r>
              <a:rPr lang="fr-BE" sz="2400" dirty="0" err="1">
                <a:latin typeface="Times New Roman" panose="02020603050405020304" pitchFamily="18" charset="0"/>
                <a:cs typeface="Times New Roman" panose="02020603050405020304" pitchFamily="18" charset="0"/>
              </a:rPr>
              <a:t>effects</a:t>
            </a:r>
            <a:r>
              <a:rPr lang="fr-BE" sz="2400" dirty="0">
                <a:latin typeface="Times New Roman" panose="02020603050405020304" pitchFamily="18" charset="0"/>
                <a:cs typeface="Times New Roman" panose="02020603050405020304" pitchFamily="18" charset="0"/>
              </a:rPr>
              <a:t> on </a:t>
            </a:r>
            <a:r>
              <a:rPr lang="fr-BE" sz="2400" dirty="0" err="1">
                <a:latin typeface="Times New Roman" panose="02020603050405020304" pitchFamily="18" charset="0"/>
                <a:cs typeface="Times New Roman" panose="02020603050405020304" pitchFamily="18" charset="0"/>
              </a:rPr>
              <a:t>trout</a:t>
            </a:r>
            <a:r>
              <a:rPr lang="fr-BE" sz="2400" dirty="0">
                <a:latin typeface="Times New Roman" panose="02020603050405020304" pitchFamily="18" charset="0"/>
                <a:cs typeface="Times New Roman" panose="02020603050405020304" pitchFamily="18" charset="0"/>
              </a:rPr>
              <a:t> </a:t>
            </a:r>
            <a:r>
              <a:rPr lang="fr-BE" sz="2400" dirty="0" err="1">
                <a:latin typeface="Times New Roman" panose="02020603050405020304" pitchFamily="18" charset="0"/>
                <a:cs typeface="Times New Roman" panose="02020603050405020304" pitchFamily="18" charset="0"/>
              </a:rPr>
              <a:t>metabolism</a:t>
            </a:r>
            <a:r>
              <a:rPr lang="fr-BE" sz="2400" dirty="0">
                <a:latin typeface="Times New Roman" panose="02020603050405020304" pitchFamily="18" charset="0"/>
                <a:cs typeface="Times New Roman" panose="02020603050405020304" pitchFamily="18" charset="0"/>
              </a:rPr>
              <a:t> and </a:t>
            </a:r>
            <a:r>
              <a:rPr lang="fr-BE" sz="2400" dirty="0" err="1">
                <a:latin typeface="Times New Roman" panose="02020603050405020304" pitchFamily="18" charset="0"/>
                <a:cs typeface="Times New Roman" panose="02020603050405020304" pitchFamily="18" charset="0"/>
              </a:rPr>
              <a:t>genes</a:t>
            </a:r>
            <a:r>
              <a:rPr lang="fr-BE" sz="2400" dirty="0">
                <a:latin typeface="Times New Roman" panose="02020603050405020304" pitchFamily="18" charset="0"/>
                <a:cs typeface="Times New Roman" panose="02020603050405020304" pitchFamily="18" charset="0"/>
              </a:rPr>
              <a:t>. (2025), </a:t>
            </a:r>
            <a:r>
              <a:rPr lang="en-US" sz="2400" u="sng" dirty="0">
                <a:solidFill>
                  <a:srgbClr val="0070C0"/>
                </a:solidFill>
                <a:latin typeface="Times New Roman" panose="02020603050405020304" pitchFamily="18" charset="0"/>
                <a:cs typeface="Times New Roman" panose="02020603050405020304" pitchFamily="18" charset="0"/>
              </a:rPr>
              <a:t>https://doi.org/10.1093/conphys/coaf025.</a:t>
            </a:r>
            <a:endParaRPr lang="fr-BE" sz="2400" u="sng" dirty="0">
              <a:solidFill>
                <a:srgbClr val="0070C0"/>
              </a:solidFill>
              <a:latin typeface="Times New Roman" panose="02020603050405020304" pitchFamily="18" charset="0"/>
              <a:cs typeface="Times New Roman" panose="02020603050405020304" pitchFamily="18" charset="0"/>
            </a:endParaRPr>
          </a:p>
          <a:p>
            <a:r>
              <a:rPr lang="fr-BE" sz="2400" dirty="0" err="1">
                <a:latin typeface="Times New Roman" panose="02020603050405020304" pitchFamily="18" charset="0"/>
                <a:cs typeface="Times New Roman" panose="02020603050405020304" pitchFamily="18" charset="0"/>
              </a:rPr>
              <a:t>Naranjo-Robayo</a:t>
            </a:r>
            <a:r>
              <a:rPr lang="fr-BE" sz="2400" dirty="0">
                <a:latin typeface="Times New Roman" panose="02020603050405020304" pitchFamily="18" charset="0"/>
                <a:cs typeface="Times New Roman" panose="02020603050405020304" pitchFamily="18" charset="0"/>
              </a:rPr>
              <a:t> et al. – </a:t>
            </a:r>
            <a:r>
              <a:rPr lang="fr-BE" sz="2400" dirty="0" err="1">
                <a:latin typeface="Times New Roman" panose="02020603050405020304" pitchFamily="18" charset="0"/>
                <a:cs typeface="Times New Roman" panose="02020603050405020304" pitchFamily="18" charset="0"/>
              </a:rPr>
              <a:t>Role</a:t>
            </a:r>
            <a:r>
              <a:rPr lang="fr-BE" sz="2400" dirty="0">
                <a:latin typeface="Times New Roman" panose="02020603050405020304" pitchFamily="18" charset="0"/>
                <a:cs typeface="Times New Roman" panose="02020603050405020304" pitchFamily="18" charset="0"/>
              </a:rPr>
              <a:t> of </a:t>
            </a:r>
            <a:r>
              <a:rPr lang="fr-BE" sz="2400" dirty="0" err="1">
                <a:latin typeface="Times New Roman" panose="02020603050405020304" pitchFamily="18" charset="0"/>
                <a:cs typeface="Times New Roman" panose="02020603050405020304" pitchFamily="18" charset="0"/>
              </a:rPr>
              <a:t>nitrifying</a:t>
            </a:r>
            <a:r>
              <a:rPr lang="fr-BE" sz="2400" dirty="0">
                <a:latin typeface="Times New Roman" panose="02020603050405020304" pitchFamily="18" charset="0"/>
                <a:cs typeface="Times New Roman" panose="02020603050405020304" pitchFamily="18" charset="0"/>
              </a:rPr>
              <a:t> </a:t>
            </a:r>
            <a:r>
              <a:rPr lang="fr-BE" sz="2400" dirty="0" err="1">
                <a:latin typeface="Times New Roman" panose="02020603050405020304" pitchFamily="18" charset="0"/>
                <a:cs typeface="Times New Roman" panose="02020603050405020304" pitchFamily="18" charset="0"/>
              </a:rPr>
              <a:t>bacteria</a:t>
            </a:r>
            <a:r>
              <a:rPr lang="fr-BE" sz="2400" dirty="0">
                <a:latin typeface="Times New Roman" panose="02020603050405020304" pitchFamily="18" charset="0"/>
                <a:cs typeface="Times New Roman" panose="02020603050405020304" pitchFamily="18" charset="0"/>
              </a:rPr>
              <a:t> in </a:t>
            </a:r>
            <a:r>
              <a:rPr lang="fr-BE" sz="2400" dirty="0" err="1">
                <a:latin typeface="Times New Roman" panose="02020603050405020304" pitchFamily="18" charset="0"/>
                <a:cs typeface="Times New Roman" panose="02020603050405020304" pitchFamily="18" charset="0"/>
              </a:rPr>
              <a:t>nutrient</a:t>
            </a:r>
            <a:r>
              <a:rPr lang="fr-BE" sz="2400" dirty="0">
                <a:latin typeface="Times New Roman" panose="02020603050405020304" pitchFamily="18" charset="0"/>
                <a:cs typeface="Times New Roman" panose="02020603050405020304" pitchFamily="18" charset="0"/>
              </a:rPr>
              <a:t> </a:t>
            </a:r>
            <a:r>
              <a:rPr lang="fr-BE" sz="2400" dirty="0" err="1">
                <a:latin typeface="Times New Roman" panose="02020603050405020304" pitchFamily="18" charset="0"/>
                <a:cs typeface="Times New Roman" panose="02020603050405020304" pitchFamily="18" charset="0"/>
              </a:rPr>
              <a:t>cycling</a:t>
            </a:r>
            <a:r>
              <a:rPr lang="fr-BE" sz="2400" dirty="0">
                <a:latin typeface="Times New Roman" panose="02020603050405020304" pitchFamily="18" charset="0"/>
                <a:cs typeface="Times New Roman" panose="02020603050405020304" pitchFamily="18" charset="0"/>
              </a:rPr>
              <a:t>. (2025),</a:t>
            </a:r>
            <a:r>
              <a:rPr lang="fr-BE" sz="2400" dirty="0">
                <a:solidFill>
                  <a:srgbClr val="002060"/>
                </a:solidFill>
                <a:latin typeface="Times New Roman" panose="02020603050405020304" pitchFamily="18" charset="0"/>
                <a:cs typeface="Times New Roman" panose="02020603050405020304" pitchFamily="18" charset="0"/>
              </a:rPr>
              <a:t> </a:t>
            </a:r>
            <a:r>
              <a:rPr lang="en-US" sz="2400" u="sng" dirty="0">
                <a:solidFill>
                  <a:srgbClr val="0070C0"/>
                </a:solidFill>
                <a:latin typeface="Times New Roman" panose="02020603050405020304" pitchFamily="18" charset="0"/>
                <a:cs typeface="Times New Roman" panose="02020603050405020304" pitchFamily="18" charset="0"/>
              </a:rPr>
              <a:t>https://doi.org/10.31910/rudca.v28.n1.2025.2653</a:t>
            </a:r>
            <a:r>
              <a:rPr lang="en-US" sz="2000" u="sng" dirty="0">
                <a:solidFill>
                  <a:srgbClr val="00B0F0"/>
                </a:solidFill>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F61BA800-A906-E064-B148-E5BB229BD5FC}"/>
              </a:ext>
            </a:extLst>
          </p:cNvPr>
          <p:cNvSpPr/>
          <p:nvPr/>
        </p:nvSpPr>
        <p:spPr>
          <a:xfrm>
            <a:off x="6776219" y="11982450"/>
            <a:ext cx="876005" cy="7746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F3D91AAA-B328-0FB9-C8A9-03A3C9F07A5E}"/>
              </a:ext>
            </a:extLst>
          </p:cNvPr>
          <p:cNvSpPr/>
          <p:nvPr/>
        </p:nvSpPr>
        <p:spPr>
          <a:xfrm>
            <a:off x="6821764" y="14899984"/>
            <a:ext cx="852783" cy="7746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48AAAC90-DED5-B77B-143C-99E5E66374E3}"/>
              </a:ext>
            </a:extLst>
          </p:cNvPr>
          <p:cNvSpPr/>
          <p:nvPr/>
        </p:nvSpPr>
        <p:spPr>
          <a:xfrm>
            <a:off x="6741598" y="17719919"/>
            <a:ext cx="932949" cy="7746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A green plant with leaves and text&#10;&#10;AI-generated content may be incorrect.">
            <a:extLst>
              <a:ext uri="{FF2B5EF4-FFF2-40B4-BE49-F238E27FC236}">
                <a16:creationId xmlns:a16="http://schemas.microsoft.com/office/drawing/2014/main" id="{5AD8EB35-DBE8-E64F-502E-671529E6B51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310992" y="9738516"/>
            <a:ext cx="4206305" cy="3044731"/>
          </a:xfrm>
          <a:prstGeom prst="rect">
            <a:avLst/>
          </a:prstGeom>
        </p:spPr>
      </p:pic>
      <p:pic>
        <p:nvPicPr>
          <p:cNvPr id="18" name="Picture 17" descr="A close-up of a plant&#10;&#10;AI-generated content may be incorrect.">
            <a:extLst>
              <a:ext uri="{FF2B5EF4-FFF2-40B4-BE49-F238E27FC236}">
                <a16:creationId xmlns:a16="http://schemas.microsoft.com/office/drawing/2014/main" id="{EACE46C9-0029-BC06-3F63-531E23F89C7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867004" y="10105748"/>
            <a:ext cx="4180394" cy="3307416"/>
          </a:xfrm>
          <a:prstGeom prst="rect">
            <a:avLst/>
          </a:prstGeom>
        </p:spPr>
      </p:pic>
      <p:pic>
        <p:nvPicPr>
          <p:cNvPr id="20" name="Picture 19" descr="A blue bacteria with spikes&#10;&#10;AI-generated content may be incorrect.">
            <a:extLst>
              <a:ext uri="{FF2B5EF4-FFF2-40B4-BE49-F238E27FC236}">
                <a16:creationId xmlns:a16="http://schemas.microsoft.com/office/drawing/2014/main" id="{28DAEC45-A447-1D85-743A-550896955F6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796256" y="17674443"/>
            <a:ext cx="1249345" cy="1249345"/>
          </a:xfrm>
          <a:prstGeom prst="rect">
            <a:avLst/>
          </a:prstGeom>
        </p:spPr>
      </p:pic>
      <p:pic>
        <p:nvPicPr>
          <p:cNvPr id="22" name="Picture 21" descr="A fish jumping up in the air&#10;&#10;AI-generated content may be incorrect.">
            <a:extLst>
              <a:ext uri="{FF2B5EF4-FFF2-40B4-BE49-F238E27FC236}">
                <a16:creationId xmlns:a16="http://schemas.microsoft.com/office/drawing/2014/main" id="{E339A4EE-844F-022E-9238-8E3E6E41E3D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658742" y="17864146"/>
            <a:ext cx="1481788" cy="1481788"/>
          </a:xfrm>
          <a:prstGeom prst="rect">
            <a:avLst/>
          </a:prstGeom>
        </p:spPr>
      </p:pic>
      <p:sp>
        <p:nvSpPr>
          <p:cNvPr id="26" name="TextBox 25">
            <a:extLst>
              <a:ext uri="{FF2B5EF4-FFF2-40B4-BE49-F238E27FC236}">
                <a16:creationId xmlns:a16="http://schemas.microsoft.com/office/drawing/2014/main" id="{93F624E4-D456-A257-534C-19DB6C4DCEC3}"/>
              </a:ext>
            </a:extLst>
          </p:cNvPr>
          <p:cNvSpPr txBox="1"/>
          <p:nvPr/>
        </p:nvSpPr>
        <p:spPr>
          <a:xfrm>
            <a:off x="15139015" y="32296625"/>
            <a:ext cx="10521242" cy="400110"/>
          </a:xfrm>
          <a:prstGeom prst="rect">
            <a:avLst/>
          </a:prstGeom>
          <a:noFill/>
        </p:spPr>
        <p:txBody>
          <a:bodyPr wrap="square">
            <a:spAutoFit/>
          </a:bodyPr>
          <a:lstStyle/>
          <a:p>
            <a:pPr algn="ctr"/>
            <a:r>
              <a:rPr lang="en-US" sz="2000" dirty="0">
                <a:latin typeface="Times New Roman" panose="02020603050405020304" pitchFamily="18" charset="0"/>
                <a:cs typeface="Times New Roman" panose="02020603050405020304" pitchFamily="18" charset="0"/>
              </a:rPr>
              <a:t> OM = Optimal Model, T = Trout water, F = Supplier formulation</a:t>
            </a:r>
          </a:p>
        </p:txBody>
      </p:sp>
      <p:pic>
        <p:nvPicPr>
          <p:cNvPr id="28" name="Picture 27" descr="A graph with different colored circles&#10;&#10;AI-generated content may be incorrect.">
            <a:extLst>
              <a:ext uri="{FF2B5EF4-FFF2-40B4-BE49-F238E27FC236}">
                <a16:creationId xmlns:a16="http://schemas.microsoft.com/office/drawing/2014/main" id="{E8E1756D-7FBF-FF83-054F-194398476A9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392275" y="29820375"/>
            <a:ext cx="1940507" cy="2852155"/>
          </a:xfrm>
          <a:prstGeom prst="rect">
            <a:avLst/>
          </a:prstGeom>
        </p:spPr>
      </p:pic>
      <p:sp>
        <p:nvSpPr>
          <p:cNvPr id="29" name="Rectangle 28">
            <a:extLst>
              <a:ext uri="{FF2B5EF4-FFF2-40B4-BE49-F238E27FC236}">
                <a16:creationId xmlns:a16="http://schemas.microsoft.com/office/drawing/2014/main" id="{8632189F-F67A-B64E-9818-E3E85B80083B}"/>
              </a:ext>
            </a:extLst>
          </p:cNvPr>
          <p:cNvSpPr/>
          <p:nvPr/>
        </p:nvSpPr>
        <p:spPr>
          <a:xfrm>
            <a:off x="5442857" y="15021919"/>
            <a:ext cx="659898" cy="60139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BE" dirty="0"/>
              <a:t>(</a:t>
            </a:r>
            <a:r>
              <a:rPr lang="fr-BE" sz="2000" b="1" dirty="0"/>
              <a:t>S-1</a:t>
            </a:r>
            <a:r>
              <a:rPr lang="fr-BE" dirty="0"/>
              <a:t>)</a:t>
            </a:r>
            <a:endParaRPr lang="en-US" dirty="0"/>
          </a:p>
        </p:txBody>
      </p:sp>
      <p:sp>
        <p:nvSpPr>
          <p:cNvPr id="30" name="Rectangle 29">
            <a:extLst>
              <a:ext uri="{FF2B5EF4-FFF2-40B4-BE49-F238E27FC236}">
                <a16:creationId xmlns:a16="http://schemas.microsoft.com/office/drawing/2014/main" id="{380BE163-3ECC-E17B-B759-A21C3B361A3E}"/>
              </a:ext>
            </a:extLst>
          </p:cNvPr>
          <p:cNvSpPr/>
          <p:nvPr/>
        </p:nvSpPr>
        <p:spPr>
          <a:xfrm>
            <a:off x="5410036" y="17881984"/>
            <a:ext cx="659898" cy="60139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BE" dirty="0"/>
              <a:t>(</a:t>
            </a:r>
            <a:r>
              <a:rPr lang="fr-BE" sz="2000" b="1" dirty="0"/>
              <a:t>S-2</a:t>
            </a:r>
            <a:r>
              <a:rPr lang="fr-BE" dirty="0"/>
              <a:t>)</a:t>
            </a:r>
            <a:endParaRPr lang="en-US" dirty="0"/>
          </a:p>
        </p:txBody>
      </p:sp>
      <p:sp>
        <p:nvSpPr>
          <p:cNvPr id="10" name="Rectangle 9">
            <a:extLst>
              <a:ext uri="{FF2B5EF4-FFF2-40B4-BE49-F238E27FC236}">
                <a16:creationId xmlns:a16="http://schemas.microsoft.com/office/drawing/2014/main" id="{274CFE28-564D-8094-FECB-EC2A9438F118}"/>
              </a:ext>
            </a:extLst>
          </p:cNvPr>
          <p:cNvSpPr/>
          <p:nvPr/>
        </p:nvSpPr>
        <p:spPr>
          <a:xfrm>
            <a:off x="10173579" y="14402559"/>
            <a:ext cx="6726076" cy="4398618"/>
          </a:xfrm>
          <a:prstGeom prst="rect">
            <a:avLst/>
          </a:prstGeom>
          <a:blipFill>
            <a:blip r:embed="rId19"/>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59FAA39-5396-7349-AB27-EBEA19453BC8}"/>
              </a:ext>
            </a:extLst>
          </p:cNvPr>
          <p:cNvSpPr/>
          <p:nvPr/>
        </p:nvSpPr>
        <p:spPr>
          <a:xfrm>
            <a:off x="19889280" y="19876896"/>
            <a:ext cx="7147026" cy="5566329"/>
          </a:xfrm>
          <a:prstGeom prst="rect">
            <a:avLst/>
          </a:prstGeom>
          <a:blipFill>
            <a:blip r:embed="rId20"/>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43B0767-9795-8573-AF73-B651083F879E}"/>
              </a:ext>
            </a:extLst>
          </p:cNvPr>
          <p:cNvSpPr txBox="1"/>
          <p:nvPr/>
        </p:nvSpPr>
        <p:spPr>
          <a:xfrm>
            <a:off x="19487977" y="25479886"/>
            <a:ext cx="7629864" cy="707886"/>
          </a:xfrm>
          <a:prstGeom prst="rect">
            <a:avLst/>
          </a:prstGeom>
          <a:no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Figure 3 : </a:t>
            </a:r>
            <a:r>
              <a:rPr lang="en-US" sz="2000" dirty="0">
                <a:latin typeface="Times New Roman" panose="02020603050405020304" pitchFamily="18" charset="0"/>
                <a:cs typeface="Times New Roman" panose="02020603050405020304" pitchFamily="18" charset="0"/>
              </a:rPr>
              <a:t>Comparison of Mineral profile between Aquaponic supplemented (S) and Non- supplemented (NS) systems.</a:t>
            </a:r>
          </a:p>
        </p:txBody>
      </p:sp>
      <p:sp>
        <p:nvSpPr>
          <p:cNvPr id="13" name="Rectangle 12">
            <a:extLst>
              <a:ext uri="{FF2B5EF4-FFF2-40B4-BE49-F238E27FC236}">
                <a16:creationId xmlns:a16="http://schemas.microsoft.com/office/drawing/2014/main" id="{1A2BB1F3-EFE8-49FD-A6BE-02A55A0930C4}"/>
              </a:ext>
            </a:extLst>
          </p:cNvPr>
          <p:cNvSpPr/>
          <p:nvPr/>
        </p:nvSpPr>
        <p:spPr>
          <a:xfrm>
            <a:off x="286271" y="19683479"/>
            <a:ext cx="27439604" cy="18057769"/>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cxnSp>
        <p:nvCxnSpPr>
          <p:cNvPr id="16" name="Straight Connector 15">
            <a:extLst>
              <a:ext uri="{FF2B5EF4-FFF2-40B4-BE49-F238E27FC236}">
                <a16:creationId xmlns:a16="http://schemas.microsoft.com/office/drawing/2014/main" id="{421EF31E-8CFB-2C63-B576-26042CFF129A}"/>
              </a:ext>
            </a:extLst>
          </p:cNvPr>
          <p:cNvCxnSpPr/>
          <p:nvPr/>
        </p:nvCxnSpPr>
        <p:spPr>
          <a:xfrm>
            <a:off x="878683" y="26795640"/>
            <a:ext cx="26501078"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6189535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b892e0e-b856-4a23-a7b4-b663473439e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46A4F8A20EB440A74F8E5386D8A4CA" ma:contentTypeVersion="11" ma:contentTypeDescription="Een nieuw document maken." ma:contentTypeScope="" ma:versionID="07bf51e844e6cbcf4c1cc742f89a9328">
  <xsd:schema xmlns:xsd="http://www.w3.org/2001/XMLSchema" xmlns:xs="http://www.w3.org/2001/XMLSchema" xmlns:p="http://schemas.microsoft.com/office/2006/metadata/properties" xmlns:ns3="db892e0e-b856-4a23-a7b4-b663473439e5" targetNamespace="http://schemas.microsoft.com/office/2006/metadata/properties" ma:root="true" ma:fieldsID="93165391d437e2dff3d138065c9be6ac" ns3:_="">
    <xsd:import namespace="db892e0e-b856-4a23-a7b4-b663473439e5"/>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892e0e-b856-4a23-a7b4-b663473439e5"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3E0A19-ED33-41B3-8642-879D27CA60D4}">
  <ds:schemaRefs>
    <ds:schemaRef ds:uri="http://schemas.microsoft.com/sharepoint/v3/contenttype/forms"/>
  </ds:schemaRefs>
</ds:datastoreItem>
</file>

<file path=customXml/itemProps2.xml><?xml version="1.0" encoding="utf-8"?>
<ds:datastoreItem xmlns:ds="http://schemas.openxmlformats.org/officeDocument/2006/customXml" ds:itemID="{754AEC2C-D9FF-4D49-969B-76D4D3FAEB1E}">
  <ds:schemaRefs>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www.w3.org/XML/1998/namespace"/>
    <ds:schemaRef ds:uri="http://purl.org/dc/dcmitype/"/>
    <ds:schemaRef ds:uri="http://schemas.microsoft.com/office/infopath/2007/PartnerControls"/>
    <ds:schemaRef ds:uri="db892e0e-b856-4a23-a7b4-b663473439e5"/>
    <ds:schemaRef ds:uri="http://purl.org/dc/elements/1.1/"/>
  </ds:schemaRefs>
</ds:datastoreItem>
</file>

<file path=customXml/itemProps3.xml><?xml version="1.0" encoding="utf-8"?>
<ds:datastoreItem xmlns:ds="http://schemas.openxmlformats.org/officeDocument/2006/customXml" ds:itemID="{E641EB67-D049-4374-AB2F-73D772D65D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892e0e-b856-4a23-a7b4-b663473439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125</TotalTime>
  <Words>1689</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Thème Office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Lucie Tamisier</dc:creator>
  <cp:lastModifiedBy>Elakrouch Mohammed</cp:lastModifiedBy>
  <cp:revision>176</cp:revision>
  <cp:lastPrinted>2019-10-22T15:58:12Z</cp:lastPrinted>
  <dcterms:created xsi:type="dcterms:W3CDTF">2019-10-18T11:33:59Z</dcterms:created>
  <dcterms:modified xsi:type="dcterms:W3CDTF">2025-10-22T09:17:40Z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0x0101008A46A4F8A20EB440A74F8E5386D8A4CA</vt:lpwstr>
  </property>
</Properties>
</file>