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24"/>
  </p:notesMasterIdLst>
  <p:sldIdLst>
    <p:sldId id="259" r:id="rId7"/>
    <p:sldId id="303" r:id="rId8"/>
    <p:sldId id="300" r:id="rId9"/>
    <p:sldId id="261" r:id="rId10"/>
    <p:sldId id="274" r:id="rId11"/>
    <p:sldId id="262" r:id="rId12"/>
    <p:sldId id="263" r:id="rId13"/>
    <p:sldId id="304" r:id="rId14"/>
    <p:sldId id="277" r:id="rId15"/>
    <p:sldId id="298" r:id="rId16"/>
    <p:sldId id="305" r:id="rId17"/>
    <p:sldId id="306" r:id="rId18"/>
    <p:sldId id="290" r:id="rId19"/>
    <p:sldId id="294" r:id="rId20"/>
    <p:sldId id="307" r:id="rId21"/>
    <p:sldId id="291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a lajos" initials="al" lastIdx="1" clrIdx="0">
    <p:extLst>
      <p:ext uri="{19B8F6BF-5375-455C-9EA6-DF929625EA0E}">
        <p15:presenceInfo xmlns:p15="http://schemas.microsoft.com/office/powerpoint/2012/main" userId="ab9b115a289477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8" autoAdjust="0"/>
    <p:restoredTop sz="78498" autoAdjust="0"/>
  </p:normalViewPr>
  <p:slideViewPr>
    <p:cSldViewPr snapToGrid="0">
      <p:cViewPr varScale="1">
        <p:scale>
          <a:sx n="87" d="100"/>
          <a:sy n="87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3045F-B3BA-4D1C-93EE-B7EAE3777D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1DC9BD-C116-4B55-AAC1-4061AFCCEA9A}">
      <dgm:prSet/>
      <dgm:spPr/>
      <dgm:t>
        <a:bodyPr/>
        <a:lstStyle/>
        <a:p>
          <a:r>
            <a:rPr lang="en-US"/>
            <a:t>Reorientation</a:t>
          </a:r>
        </a:p>
      </dgm:t>
    </dgm:pt>
    <dgm:pt modelId="{587F251F-F769-4916-8BB2-FE5801E181A1}" type="parTrans" cxnId="{3813DED0-6096-43F7-8236-F19D387EAF39}">
      <dgm:prSet/>
      <dgm:spPr/>
      <dgm:t>
        <a:bodyPr/>
        <a:lstStyle/>
        <a:p>
          <a:endParaRPr lang="en-US"/>
        </a:p>
      </dgm:t>
    </dgm:pt>
    <dgm:pt modelId="{A133C33A-ED00-4044-9F1C-3D3946D42E94}" type="sibTrans" cxnId="{3813DED0-6096-43F7-8236-F19D387EAF39}">
      <dgm:prSet/>
      <dgm:spPr/>
      <dgm:t>
        <a:bodyPr/>
        <a:lstStyle/>
        <a:p>
          <a:endParaRPr lang="en-US"/>
        </a:p>
      </dgm:t>
    </dgm:pt>
    <dgm:pt modelId="{25E957FD-F2CB-4EFA-8650-A64AA11A6539}">
      <dgm:prSet/>
      <dgm:spPr/>
      <dgm:t>
        <a:bodyPr/>
        <a:lstStyle/>
        <a:p>
          <a:r>
            <a:rPr lang="en-US"/>
            <a:t>Motion correction and distortion</a:t>
          </a:r>
        </a:p>
      </dgm:t>
    </dgm:pt>
    <dgm:pt modelId="{98DE78E1-9942-4EEA-915D-2E61088E07C5}" type="parTrans" cxnId="{45AD36F9-355E-4F3F-9B9A-E4F777557582}">
      <dgm:prSet/>
      <dgm:spPr/>
      <dgm:t>
        <a:bodyPr/>
        <a:lstStyle/>
        <a:p>
          <a:endParaRPr lang="en-US"/>
        </a:p>
      </dgm:t>
    </dgm:pt>
    <dgm:pt modelId="{C364F734-1FEC-426C-9A98-2DE3282A663D}" type="sibTrans" cxnId="{45AD36F9-355E-4F3F-9B9A-E4F777557582}">
      <dgm:prSet/>
      <dgm:spPr/>
      <dgm:t>
        <a:bodyPr/>
        <a:lstStyle/>
        <a:p>
          <a:endParaRPr lang="en-US"/>
        </a:p>
      </dgm:t>
    </dgm:pt>
    <dgm:pt modelId="{5730A232-D6E2-4DE6-AE4E-DC76A9B23512}">
      <dgm:prSet/>
      <dgm:spPr/>
      <dgm:t>
        <a:bodyPr/>
        <a:lstStyle/>
        <a:p>
          <a:r>
            <a:rPr lang="en-US"/>
            <a:t>Co-registration (Functional to Structural)</a:t>
          </a:r>
        </a:p>
      </dgm:t>
    </dgm:pt>
    <dgm:pt modelId="{BA0C713F-53C7-41E2-ABD7-3037886B4177}" type="parTrans" cxnId="{D799D102-5D17-4A17-94D3-8225C2DAAD90}">
      <dgm:prSet/>
      <dgm:spPr/>
      <dgm:t>
        <a:bodyPr/>
        <a:lstStyle/>
        <a:p>
          <a:endParaRPr lang="en-US"/>
        </a:p>
      </dgm:t>
    </dgm:pt>
    <dgm:pt modelId="{67C4F2BE-2F8B-492B-B25F-FE173463D03E}" type="sibTrans" cxnId="{D799D102-5D17-4A17-94D3-8225C2DAAD90}">
      <dgm:prSet/>
      <dgm:spPr/>
      <dgm:t>
        <a:bodyPr/>
        <a:lstStyle/>
        <a:p>
          <a:endParaRPr lang="en-US"/>
        </a:p>
      </dgm:t>
    </dgm:pt>
    <dgm:pt modelId="{30543C19-5F4F-452C-888A-76122C19629E}">
      <dgm:prSet/>
      <dgm:spPr/>
      <dgm:t>
        <a:bodyPr/>
        <a:lstStyle/>
        <a:p>
          <a:r>
            <a:rPr lang="en-US"/>
            <a:t>DARTEL (Study specific template)</a:t>
          </a:r>
        </a:p>
      </dgm:t>
    </dgm:pt>
    <dgm:pt modelId="{07D827BD-73B9-43B7-A732-F80C3435B7BA}" type="parTrans" cxnId="{70F065DF-40A3-46F1-812D-5054B096969C}">
      <dgm:prSet/>
      <dgm:spPr/>
      <dgm:t>
        <a:bodyPr/>
        <a:lstStyle/>
        <a:p>
          <a:endParaRPr lang="en-US"/>
        </a:p>
      </dgm:t>
    </dgm:pt>
    <dgm:pt modelId="{636BA543-3929-429A-ADBE-D5CF026CF51D}" type="sibTrans" cxnId="{70F065DF-40A3-46F1-812D-5054B096969C}">
      <dgm:prSet/>
      <dgm:spPr/>
      <dgm:t>
        <a:bodyPr/>
        <a:lstStyle/>
        <a:p>
          <a:endParaRPr lang="en-US"/>
        </a:p>
      </dgm:t>
    </dgm:pt>
    <dgm:pt modelId="{0ED51A02-C76A-45DE-BAC0-4D240EA9C9E6}">
      <dgm:prSet/>
      <dgm:spPr/>
      <dgm:t>
        <a:bodyPr/>
        <a:lstStyle/>
        <a:p>
          <a:r>
            <a:rPr lang="en-US"/>
            <a:t>Normalization of functional data (using Flow field)</a:t>
          </a:r>
        </a:p>
      </dgm:t>
    </dgm:pt>
    <dgm:pt modelId="{F98B5268-0AEE-4713-8BA7-CB9FAF3AB573}" type="parTrans" cxnId="{ADD2BE92-425E-4F16-9530-134C7243CAC3}">
      <dgm:prSet/>
      <dgm:spPr/>
      <dgm:t>
        <a:bodyPr/>
        <a:lstStyle/>
        <a:p>
          <a:endParaRPr lang="en-US"/>
        </a:p>
      </dgm:t>
    </dgm:pt>
    <dgm:pt modelId="{E30EC2F0-C3CA-4F4E-AA85-55D2C30A46C5}" type="sibTrans" cxnId="{ADD2BE92-425E-4F16-9530-134C7243CAC3}">
      <dgm:prSet/>
      <dgm:spPr/>
      <dgm:t>
        <a:bodyPr/>
        <a:lstStyle/>
        <a:p>
          <a:endParaRPr lang="en-US"/>
        </a:p>
      </dgm:t>
    </dgm:pt>
    <dgm:pt modelId="{AA84D213-19B6-4B66-8903-2DD6B1EE0757}" type="pres">
      <dgm:prSet presAssocID="{F1C3045F-B3BA-4D1C-93EE-B7EAE3777D58}" presName="Name0" presStyleCnt="0">
        <dgm:presLayoutVars>
          <dgm:dir/>
          <dgm:animLvl val="lvl"/>
          <dgm:resizeHandles val="exact"/>
        </dgm:presLayoutVars>
      </dgm:prSet>
      <dgm:spPr/>
    </dgm:pt>
    <dgm:pt modelId="{3F4B3352-8374-4317-BF03-FC20515DECF8}" type="pres">
      <dgm:prSet presAssocID="{A91DC9BD-C116-4B55-AAC1-4061AFCCEA9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BA35102-AF08-47B2-B7F1-3462AE31B177}" type="pres">
      <dgm:prSet presAssocID="{A133C33A-ED00-4044-9F1C-3D3946D42E94}" presName="parTxOnlySpace" presStyleCnt="0"/>
      <dgm:spPr/>
    </dgm:pt>
    <dgm:pt modelId="{BA5E8A91-609F-4A1F-9642-8E00D21D78D0}" type="pres">
      <dgm:prSet presAssocID="{25E957FD-F2CB-4EFA-8650-A64AA11A653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3DE4968-190A-43A3-9C6F-35348DFD9166}" type="pres">
      <dgm:prSet presAssocID="{C364F734-1FEC-426C-9A98-2DE3282A663D}" presName="parTxOnlySpace" presStyleCnt="0"/>
      <dgm:spPr/>
    </dgm:pt>
    <dgm:pt modelId="{DEA1D8E3-20E8-4C21-84B2-17D4528CD2CC}" type="pres">
      <dgm:prSet presAssocID="{5730A232-D6E2-4DE6-AE4E-DC76A9B2351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20CF813-763E-401B-844D-E5913F91858A}" type="pres">
      <dgm:prSet presAssocID="{67C4F2BE-2F8B-492B-B25F-FE173463D03E}" presName="parTxOnlySpace" presStyleCnt="0"/>
      <dgm:spPr/>
    </dgm:pt>
    <dgm:pt modelId="{8D167536-617D-46FD-9E54-B15B5A92AC11}" type="pres">
      <dgm:prSet presAssocID="{30543C19-5F4F-452C-888A-76122C19629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E22BE01-4A5A-41BF-8934-C359A78EEBE8}" type="pres">
      <dgm:prSet presAssocID="{636BA543-3929-429A-ADBE-D5CF026CF51D}" presName="parTxOnlySpace" presStyleCnt="0"/>
      <dgm:spPr/>
    </dgm:pt>
    <dgm:pt modelId="{6B1A6112-3FE7-4B2E-9CED-506F63BFFFF8}" type="pres">
      <dgm:prSet presAssocID="{0ED51A02-C76A-45DE-BAC0-4D240EA9C9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799D102-5D17-4A17-94D3-8225C2DAAD90}" srcId="{F1C3045F-B3BA-4D1C-93EE-B7EAE3777D58}" destId="{5730A232-D6E2-4DE6-AE4E-DC76A9B23512}" srcOrd="2" destOrd="0" parTransId="{BA0C713F-53C7-41E2-ABD7-3037886B4177}" sibTransId="{67C4F2BE-2F8B-492B-B25F-FE173463D03E}"/>
    <dgm:cxn modelId="{5DC47616-12F7-45EF-9D3E-41C25DF17ECA}" type="presOf" srcId="{A91DC9BD-C116-4B55-AAC1-4061AFCCEA9A}" destId="{3F4B3352-8374-4317-BF03-FC20515DECF8}" srcOrd="0" destOrd="0" presId="urn:microsoft.com/office/officeart/2005/8/layout/chevron1"/>
    <dgm:cxn modelId="{82D93E1E-C228-4B0A-AA09-0DF1B78949D1}" type="presOf" srcId="{5730A232-D6E2-4DE6-AE4E-DC76A9B23512}" destId="{DEA1D8E3-20E8-4C21-84B2-17D4528CD2CC}" srcOrd="0" destOrd="0" presId="urn:microsoft.com/office/officeart/2005/8/layout/chevron1"/>
    <dgm:cxn modelId="{D71EE486-A4B2-4644-B1AA-A89964481DEB}" type="presOf" srcId="{30543C19-5F4F-452C-888A-76122C19629E}" destId="{8D167536-617D-46FD-9E54-B15B5A92AC11}" srcOrd="0" destOrd="0" presId="urn:microsoft.com/office/officeart/2005/8/layout/chevron1"/>
    <dgm:cxn modelId="{47E1768B-1A37-4AF7-97CE-6977F8170C98}" type="presOf" srcId="{0ED51A02-C76A-45DE-BAC0-4D240EA9C9E6}" destId="{6B1A6112-3FE7-4B2E-9CED-506F63BFFFF8}" srcOrd="0" destOrd="0" presId="urn:microsoft.com/office/officeart/2005/8/layout/chevron1"/>
    <dgm:cxn modelId="{ADD2BE92-425E-4F16-9530-134C7243CAC3}" srcId="{F1C3045F-B3BA-4D1C-93EE-B7EAE3777D58}" destId="{0ED51A02-C76A-45DE-BAC0-4D240EA9C9E6}" srcOrd="4" destOrd="0" parTransId="{F98B5268-0AEE-4713-8BA7-CB9FAF3AB573}" sibTransId="{E30EC2F0-C3CA-4F4E-AA85-55D2C30A46C5}"/>
    <dgm:cxn modelId="{2B48619B-37B7-4F0F-9BD3-F4CC7BD554DD}" type="presOf" srcId="{25E957FD-F2CB-4EFA-8650-A64AA11A6539}" destId="{BA5E8A91-609F-4A1F-9642-8E00D21D78D0}" srcOrd="0" destOrd="0" presId="urn:microsoft.com/office/officeart/2005/8/layout/chevron1"/>
    <dgm:cxn modelId="{A57983C8-584C-4D60-A362-360E0A81C71F}" type="presOf" srcId="{F1C3045F-B3BA-4D1C-93EE-B7EAE3777D58}" destId="{AA84D213-19B6-4B66-8903-2DD6B1EE0757}" srcOrd="0" destOrd="0" presId="urn:microsoft.com/office/officeart/2005/8/layout/chevron1"/>
    <dgm:cxn modelId="{3813DED0-6096-43F7-8236-F19D387EAF39}" srcId="{F1C3045F-B3BA-4D1C-93EE-B7EAE3777D58}" destId="{A91DC9BD-C116-4B55-AAC1-4061AFCCEA9A}" srcOrd="0" destOrd="0" parTransId="{587F251F-F769-4916-8BB2-FE5801E181A1}" sibTransId="{A133C33A-ED00-4044-9F1C-3D3946D42E94}"/>
    <dgm:cxn modelId="{70F065DF-40A3-46F1-812D-5054B096969C}" srcId="{F1C3045F-B3BA-4D1C-93EE-B7EAE3777D58}" destId="{30543C19-5F4F-452C-888A-76122C19629E}" srcOrd="3" destOrd="0" parTransId="{07D827BD-73B9-43B7-A732-F80C3435B7BA}" sibTransId="{636BA543-3929-429A-ADBE-D5CF026CF51D}"/>
    <dgm:cxn modelId="{45AD36F9-355E-4F3F-9B9A-E4F777557582}" srcId="{F1C3045F-B3BA-4D1C-93EE-B7EAE3777D58}" destId="{25E957FD-F2CB-4EFA-8650-A64AA11A6539}" srcOrd="1" destOrd="0" parTransId="{98DE78E1-9942-4EEA-915D-2E61088E07C5}" sibTransId="{C364F734-1FEC-426C-9A98-2DE3282A663D}"/>
    <dgm:cxn modelId="{456D0542-3D3D-4B95-BDF3-418C8AC45FBE}" type="presParOf" srcId="{AA84D213-19B6-4B66-8903-2DD6B1EE0757}" destId="{3F4B3352-8374-4317-BF03-FC20515DECF8}" srcOrd="0" destOrd="0" presId="urn:microsoft.com/office/officeart/2005/8/layout/chevron1"/>
    <dgm:cxn modelId="{ED1735E3-085E-4F1B-ABBC-E14C336D55AC}" type="presParOf" srcId="{AA84D213-19B6-4B66-8903-2DD6B1EE0757}" destId="{FBA35102-AF08-47B2-B7F1-3462AE31B177}" srcOrd="1" destOrd="0" presId="urn:microsoft.com/office/officeart/2005/8/layout/chevron1"/>
    <dgm:cxn modelId="{4F61F261-FED2-430C-BF5B-799835EEDEAF}" type="presParOf" srcId="{AA84D213-19B6-4B66-8903-2DD6B1EE0757}" destId="{BA5E8A91-609F-4A1F-9642-8E00D21D78D0}" srcOrd="2" destOrd="0" presId="urn:microsoft.com/office/officeart/2005/8/layout/chevron1"/>
    <dgm:cxn modelId="{8BD8D712-8E2C-4028-96B9-BD60DD749DBE}" type="presParOf" srcId="{AA84D213-19B6-4B66-8903-2DD6B1EE0757}" destId="{83DE4968-190A-43A3-9C6F-35348DFD9166}" srcOrd="3" destOrd="0" presId="urn:microsoft.com/office/officeart/2005/8/layout/chevron1"/>
    <dgm:cxn modelId="{C439DCA7-09B7-4D4A-B4A5-3AB965E594BD}" type="presParOf" srcId="{AA84D213-19B6-4B66-8903-2DD6B1EE0757}" destId="{DEA1D8E3-20E8-4C21-84B2-17D4528CD2CC}" srcOrd="4" destOrd="0" presId="urn:microsoft.com/office/officeart/2005/8/layout/chevron1"/>
    <dgm:cxn modelId="{BA54C6E4-ADCF-4D9C-805A-2C2EAFD47DA7}" type="presParOf" srcId="{AA84D213-19B6-4B66-8903-2DD6B1EE0757}" destId="{420CF813-763E-401B-844D-E5913F91858A}" srcOrd="5" destOrd="0" presId="urn:microsoft.com/office/officeart/2005/8/layout/chevron1"/>
    <dgm:cxn modelId="{9BB63E8A-0777-4057-A662-ED03078BEA93}" type="presParOf" srcId="{AA84D213-19B6-4B66-8903-2DD6B1EE0757}" destId="{8D167536-617D-46FD-9E54-B15B5A92AC11}" srcOrd="6" destOrd="0" presId="urn:microsoft.com/office/officeart/2005/8/layout/chevron1"/>
    <dgm:cxn modelId="{3CF40420-F118-43C7-9C01-45FB8B55ED83}" type="presParOf" srcId="{AA84D213-19B6-4B66-8903-2DD6B1EE0757}" destId="{3E22BE01-4A5A-41BF-8934-C359A78EEBE8}" srcOrd="7" destOrd="0" presId="urn:microsoft.com/office/officeart/2005/8/layout/chevron1"/>
    <dgm:cxn modelId="{17EE4630-DF13-440F-9CFC-93C9BA0BD6F6}" type="presParOf" srcId="{AA84D213-19B6-4B66-8903-2DD6B1EE0757}" destId="{6B1A6112-3FE7-4B2E-9CED-506F63BFFFF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2C85E-2977-42F5-95CC-E91D750516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9AE29B-DD8E-4C28-B6B9-81590261D6FF}">
      <dgm:prSet/>
      <dgm:spPr/>
      <dgm:t>
        <a:bodyPr/>
        <a:lstStyle/>
        <a:p>
          <a:pPr algn="ctr"/>
          <a:r>
            <a:rPr lang="en-US" b="1" i="0" baseline="0" dirty="0"/>
            <a:t>Multivariate pattern similarity analysis technique </a:t>
          </a:r>
        </a:p>
        <a:p>
          <a:pPr algn="ctr"/>
          <a:r>
            <a:rPr lang="en-US" b="0" i="0" baseline="0" dirty="0"/>
            <a:t>A resourceful tool to investigate memory performance differences during adulthood in future studies</a:t>
          </a:r>
          <a:endParaRPr lang="fr-FR" dirty="0"/>
        </a:p>
      </dgm:t>
    </dgm:pt>
    <dgm:pt modelId="{359B2273-D91B-4003-A998-AE3B2D01354D}" type="parTrans" cxnId="{13658AF9-E649-4DAD-8402-D6D9B53E1100}">
      <dgm:prSet/>
      <dgm:spPr/>
      <dgm:t>
        <a:bodyPr/>
        <a:lstStyle/>
        <a:p>
          <a:endParaRPr lang="fr-FR"/>
        </a:p>
      </dgm:t>
    </dgm:pt>
    <dgm:pt modelId="{E38CB000-E606-4BE6-B6A2-CC60CE4DAF49}" type="sibTrans" cxnId="{13658AF9-E649-4DAD-8402-D6D9B53E1100}">
      <dgm:prSet/>
      <dgm:spPr/>
      <dgm:t>
        <a:bodyPr/>
        <a:lstStyle/>
        <a:p>
          <a:endParaRPr lang="fr-FR"/>
        </a:p>
      </dgm:t>
    </dgm:pt>
    <dgm:pt modelId="{216BCE72-DDAF-44ED-91CF-E78E0B25E62C}">
      <dgm:prSet/>
      <dgm:spPr/>
      <dgm:t>
        <a:bodyPr/>
        <a:lstStyle/>
        <a:p>
          <a:pPr algn="ctr"/>
          <a:r>
            <a:rPr lang="en-US" b="1" dirty="0"/>
            <a:t>D</a:t>
          </a:r>
          <a:r>
            <a:rPr lang="en-US" b="1" i="0" baseline="0" dirty="0"/>
            <a:t>ifferences of neural representations between encoding and recognition </a:t>
          </a:r>
        </a:p>
        <a:p>
          <a:pPr algn="ctr"/>
          <a:r>
            <a:rPr lang="en-US" b="0" i="0" baseline="0" dirty="0"/>
            <a:t>A relevant  successful memory predictor?</a:t>
          </a:r>
          <a:endParaRPr lang="fr-FR" dirty="0"/>
        </a:p>
      </dgm:t>
    </dgm:pt>
    <dgm:pt modelId="{3FEF8F85-6B9E-45F4-BFE1-46F1333E8FC0}" type="parTrans" cxnId="{C7C424E3-A733-4221-89DC-AB57BF9FD213}">
      <dgm:prSet/>
      <dgm:spPr/>
      <dgm:t>
        <a:bodyPr/>
        <a:lstStyle/>
        <a:p>
          <a:endParaRPr lang="fr-FR"/>
        </a:p>
      </dgm:t>
    </dgm:pt>
    <dgm:pt modelId="{0038D1A3-62D9-439F-A87B-007B7B94CC4F}" type="sibTrans" cxnId="{C7C424E3-A733-4221-89DC-AB57BF9FD213}">
      <dgm:prSet/>
      <dgm:spPr/>
      <dgm:t>
        <a:bodyPr/>
        <a:lstStyle/>
        <a:p>
          <a:endParaRPr lang="fr-FR"/>
        </a:p>
      </dgm:t>
    </dgm:pt>
    <dgm:pt modelId="{B131C8AB-C7F7-4879-A046-F7A5A5BF7417}">
      <dgm:prSet/>
      <dgm:spPr/>
      <dgm:t>
        <a:bodyPr/>
        <a:lstStyle/>
        <a:p>
          <a:pPr algn="ctr"/>
          <a:r>
            <a:rPr lang="en-US" b="1"/>
            <a:t>Exploring incidental learning encoding-retrieval neural similarity patterns</a:t>
          </a:r>
          <a:r>
            <a:rPr lang="en-US"/>
            <a:t> </a:t>
          </a:r>
        </a:p>
        <a:p>
          <a:pPr algn="ctr"/>
          <a:r>
            <a:rPr lang="en-US"/>
            <a:t>A way to better understand memory functioning?</a:t>
          </a:r>
          <a:endParaRPr lang="fr-FR" dirty="0"/>
        </a:p>
      </dgm:t>
    </dgm:pt>
    <dgm:pt modelId="{D8F1185E-A412-49F0-8C34-5B6DC97471A1}" type="parTrans" cxnId="{A12BA207-AE2D-4D3F-B84D-81FEA0325FB2}">
      <dgm:prSet/>
      <dgm:spPr/>
    </dgm:pt>
    <dgm:pt modelId="{C9C0893F-6464-4A39-A2A1-A98089D216CE}" type="sibTrans" cxnId="{A12BA207-AE2D-4D3F-B84D-81FEA0325FB2}">
      <dgm:prSet/>
      <dgm:spPr/>
    </dgm:pt>
    <dgm:pt modelId="{C362DB76-BC2B-4D3C-A1E7-F8567CD1FAE9}" type="pres">
      <dgm:prSet presAssocID="{2132C85E-2977-42F5-95CC-E91D7505164C}" presName="linear" presStyleCnt="0">
        <dgm:presLayoutVars>
          <dgm:animLvl val="lvl"/>
          <dgm:resizeHandles val="exact"/>
        </dgm:presLayoutVars>
      </dgm:prSet>
      <dgm:spPr/>
    </dgm:pt>
    <dgm:pt modelId="{37E336BF-7BB8-4C59-B531-C3026350B478}" type="pres">
      <dgm:prSet presAssocID="{EF9AE29B-DD8E-4C28-B6B9-81590261D6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45F786-0FA6-483B-BC8A-9542292BC2F8}" type="pres">
      <dgm:prSet presAssocID="{E38CB000-E606-4BE6-B6A2-CC60CE4DAF49}" presName="spacer" presStyleCnt="0"/>
      <dgm:spPr/>
    </dgm:pt>
    <dgm:pt modelId="{5D16EEC7-0259-4A85-A317-01FABA48AB20}" type="pres">
      <dgm:prSet presAssocID="{B131C8AB-C7F7-4879-A046-F7A5A5BF74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EFC46A-A683-437F-B445-B8715C1EBF1A}" type="pres">
      <dgm:prSet presAssocID="{C9C0893F-6464-4A39-A2A1-A98089D216CE}" presName="spacer" presStyleCnt="0"/>
      <dgm:spPr/>
    </dgm:pt>
    <dgm:pt modelId="{FEF0FE92-0A8D-4CF2-8219-FCD526A57F88}" type="pres">
      <dgm:prSet presAssocID="{216BCE72-DDAF-44ED-91CF-E78E0B25E6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2BA207-AE2D-4D3F-B84D-81FEA0325FB2}" srcId="{2132C85E-2977-42F5-95CC-E91D7505164C}" destId="{B131C8AB-C7F7-4879-A046-F7A5A5BF7417}" srcOrd="1" destOrd="0" parTransId="{D8F1185E-A412-49F0-8C34-5B6DC97471A1}" sibTransId="{C9C0893F-6464-4A39-A2A1-A98089D216CE}"/>
    <dgm:cxn modelId="{B7C7E184-C55D-4E7C-B52C-E4E262D052A7}" type="presOf" srcId="{B131C8AB-C7F7-4879-A046-F7A5A5BF7417}" destId="{5D16EEC7-0259-4A85-A317-01FABA48AB20}" srcOrd="0" destOrd="0" presId="urn:microsoft.com/office/officeart/2005/8/layout/vList2"/>
    <dgm:cxn modelId="{E43FD6C4-04F8-4C70-8A0C-603BD79860E7}" type="presOf" srcId="{EF9AE29B-DD8E-4C28-B6B9-81590261D6FF}" destId="{37E336BF-7BB8-4C59-B531-C3026350B478}" srcOrd="0" destOrd="0" presId="urn:microsoft.com/office/officeart/2005/8/layout/vList2"/>
    <dgm:cxn modelId="{686025DD-03D9-4993-9CC3-D4C2105C9C1E}" type="presOf" srcId="{2132C85E-2977-42F5-95CC-E91D7505164C}" destId="{C362DB76-BC2B-4D3C-A1E7-F8567CD1FAE9}" srcOrd="0" destOrd="0" presId="urn:microsoft.com/office/officeart/2005/8/layout/vList2"/>
    <dgm:cxn modelId="{0707EFE0-E412-4AF9-B0F8-8C1B614BA9B5}" type="presOf" srcId="{216BCE72-DDAF-44ED-91CF-E78E0B25E62C}" destId="{FEF0FE92-0A8D-4CF2-8219-FCD526A57F88}" srcOrd="0" destOrd="0" presId="urn:microsoft.com/office/officeart/2005/8/layout/vList2"/>
    <dgm:cxn modelId="{C7C424E3-A733-4221-89DC-AB57BF9FD213}" srcId="{2132C85E-2977-42F5-95CC-E91D7505164C}" destId="{216BCE72-DDAF-44ED-91CF-E78E0B25E62C}" srcOrd="2" destOrd="0" parTransId="{3FEF8F85-6B9E-45F4-BFE1-46F1333E8FC0}" sibTransId="{0038D1A3-62D9-439F-A87B-007B7B94CC4F}"/>
    <dgm:cxn modelId="{13658AF9-E649-4DAD-8402-D6D9B53E1100}" srcId="{2132C85E-2977-42F5-95CC-E91D7505164C}" destId="{EF9AE29B-DD8E-4C28-B6B9-81590261D6FF}" srcOrd="0" destOrd="0" parTransId="{359B2273-D91B-4003-A998-AE3B2D01354D}" sibTransId="{E38CB000-E606-4BE6-B6A2-CC60CE4DAF49}"/>
    <dgm:cxn modelId="{89BE3128-660C-4328-8F5A-C474773E67CF}" type="presParOf" srcId="{C362DB76-BC2B-4D3C-A1E7-F8567CD1FAE9}" destId="{37E336BF-7BB8-4C59-B531-C3026350B478}" srcOrd="0" destOrd="0" presId="urn:microsoft.com/office/officeart/2005/8/layout/vList2"/>
    <dgm:cxn modelId="{AB28A3BF-252A-4D23-9006-173A58967D14}" type="presParOf" srcId="{C362DB76-BC2B-4D3C-A1E7-F8567CD1FAE9}" destId="{E145F786-0FA6-483B-BC8A-9542292BC2F8}" srcOrd="1" destOrd="0" presId="urn:microsoft.com/office/officeart/2005/8/layout/vList2"/>
    <dgm:cxn modelId="{F62229C4-47FB-4146-B9DD-E4E4CCBACA48}" type="presParOf" srcId="{C362DB76-BC2B-4D3C-A1E7-F8567CD1FAE9}" destId="{5D16EEC7-0259-4A85-A317-01FABA48AB20}" srcOrd="2" destOrd="0" presId="urn:microsoft.com/office/officeart/2005/8/layout/vList2"/>
    <dgm:cxn modelId="{26E386AE-8A6E-4E35-A5CD-7F9BA475FA7D}" type="presParOf" srcId="{C362DB76-BC2B-4D3C-A1E7-F8567CD1FAE9}" destId="{8EEFC46A-A683-437F-B445-B8715C1EBF1A}" srcOrd="3" destOrd="0" presId="urn:microsoft.com/office/officeart/2005/8/layout/vList2"/>
    <dgm:cxn modelId="{828E258A-4CCA-41C7-866E-683A8BEBBE66}" type="presParOf" srcId="{C362DB76-BC2B-4D3C-A1E7-F8567CD1FAE9}" destId="{FEF0FE92-0A8D-4CF2-8219-FCD526A57F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3352-8374-4317-BF03-FC20515DECF8}">
      <dsp:nvSpPr>
        <dsp:cNvPr id="0" name=""/>
        <dsp:cNvSpPr/>
      </dsp:nvSpPr>
      <dsp:spPr>
        <a:xfrm>
          <a:off x="2815" y="2651827"/>
          <a:ext cx="2505459" cy="1002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Reorientation</a:t>
          </a:r>
        </a:p>
      </dsp:txBody>
      <dsp:txXfrm>
        <a:off x="503907" y="2651827"/>
        <a:ext cx="1503276" cy="1002183"/>
      </dsp:txXfrm>
    </dsp:sp>
    <dsp:sp modelId="{BA5E8A91-609F-4A1F-9642-8E00D21D78D0}">
      <dsp:nvSpPr>
        <dsp:cNvPr id="0" name=""/>
        <dsp:cNvSpPr/>
      </dsp:nvSpPr>
      <dsp:spPr>
        <a:xfrm>
          <a:off x="2257729" y="2651827"/>
          <a:ext cx="2505459" cy="1002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Motion correction and distortion</a:t>
          </a:r>
        </a:p>
      </dsp:txBody>
      <dsp:txXfrm>
        <a:off x="2758821" y="2651827"/>
        <a:ext cx="1503276" cy="1002183"/>
      </dsp:txXfrm>
    </dsp:sp>
    <dsp:sp modelId="{DEA1D8E3-20E8-4C21-84B2-17D4528CD2CC}">
      <dsp:nvSpPr>
        <dsp:cNvPr id="0" name=""/>
        <dsp:cNvSpPr/>
      </dsp:nvSpPr>
      <dsp:spPr>
        <a:xfrm>
          <a:off x="4512643" y="2651827"/>
          <a:ext cx="2505459" cy="1002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Co-registration (Functional to Structural)</a:t>
          </a:r>
        </a:p>
      </dsp:txBody>
      <dsp:txXfrm>
        <a:off x="5013735" y="2651827"/>
        <a:ext cx="1503276" cy="1002183"/>
      </dsp:txXfrm>
    </dsp:sp>
    <dsp:sp modelId="{8D167536-617D-46FD-9E54-B15B5A92AC11}">
      <dsp:nvSpPr>
        <dsp:cNvPr id="0" name=""/>
        <dsp:cNvSpPr/>
      </dsp:nvSpPr>
      <dsp:spPr>
        <a:xfrm>
          <a:off x="6767556" y="2651827"/>
          <a:ext cx="2505459" cy="1002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DARTEL (Study specific template)</a:t>
          </a:r>
        </a:p>
      </dsp:txBody>
      <dsp:txXfrm>
        <a:off x="7268648" y="2651827"/>
        <a:ext cx="1503276" cy="1002183"/>
      </dsp:txXfrm>
    </dsp:sp>
    <dsp:sp modelId="{6B1A6112-3FE7-4B2E-9CED-506F63BFFFF8}">
      <dsp:nvSpPr>
        <dsp:cNvPr id="0" name=""/>
        <dsp:cNvSpPr/>
      </dsp:nvSpPr>
      <dsp:spPr>
        <a:xfrm>
          <a:off x="9022470" y="2651827"/>
          <a:ext cx="2505459" cy="1002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Normalization of functional data (using Flow field)</a:t>
          </a:r>
        </a:p>
      </dsp:txBody>
      <dsp:txXfrm>
        <a:off x="9523562" y="2651827"/>
        <a:ext cx="1503276" cy="1002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36BF-7BB8-4C59-B531-C3026350B478}">
      <dsp:nvSpPr>
        <dsp:cNvPr id="0" name=""/>
        <dsp:cNvSpPr/>
      </dsp:nvSpPr>
      <dsp:spPr>
        <a:xfrm>
          <a:off x="0" y="41886"/>
          <a:ext cx="10717619" cy="158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 dirty="0"/>
            <a:t>Multivariate pattern similarity analysis technique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A resourceful tool to investigate memory performance differences during adulthood in future studies</a:t>
          </a:r>
          <a:endParaRPr lang="fr-FR" sz="2600" kern="1200" dirty="0"/>
        </a:p>
      </dsp:txBody>
      <dsp:txXfrm>
        <a:off x="77219" y="119105"/>
        <a:ext cx="10563181" cy="1427402"/>
      </dsp:txXfrm>
    </dsp:sp>
    <dsp:sp modelId="{5D16EEC7-0259-4A85-A317-01FABA48AB20}">
      <dsp:nvSpPr>
        <dsp:cNvPr id="0" name=""/>
        <dsp:cNvSpPr/>
      </dsp:nvSpPr>
      <dsp:spPr>
        <a:xfrm>
          <a:off x="0" y="1698606"/>
          <a:ext cx="10717619" cy="158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Exploring incidental learning encoding-retrieval neural similarity patterns</a:t>
          </a:r>
          <a:r>
            <a:rPr lang="en-US" sz="2600" kern="1200"/>
            <a:t>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 way to better understand memory functioning?</a:t>
          </a:r>
          <a:endParaRPr lang="fr-FR" sz="2600" kern="1200" dirty="0"/>
        </a:p>
      </dsp:txBody>
      <dsp:txXfrm>
        <a:off x="77219" y="1775825"/>
        <a:ext cx="10563181" cy="1427402"/>
      </dsp:txXfrm>
    </dsp:sp>
    <dsp:sp modelId="{FEF0FE92-0A8D-4CF2-8219-FCD526A57F88}">
      <dsp:nvSpPr>
        <dsp:cNvPr id="0" name=""/>
        <dsp:cNvSpPr/>
      </dsp:nvSpPr>
      <dsp:spPr>
        <a:xfrm>
          <a:off x="0" y="3355326"/>
          <a:ext cx="10717619" cy="158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</a:t>
          </a:r>
          <a:r>
            <a:rPr lang="en-US" sz="2600" b="1" i="0" kern="1200" baseline="0" dirty="0"/>
            <a:t>ifferences of neural representations between encoding and recognition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A relevant  successful memory predictor?</a:t>
          </a:r>
          <a:endParaRPr lang="fr-FR" sz="2600" kern="1200" dirty="0"/>
        </a:p>
      </dsp:txBody>
      <dsp:txXfrm>
        <a:off x="77219" y="3432545"/>
        <a:ext cx="10563181" cy="142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7F893-F189-4E43-AF82-1BBF95A80C4F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3C6D-21D8-46A2-BDC5-D5A0B72E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>
            <a:extLst>
              <a:ext uri="{FF2B5EF4-FFF2-40B4-BE49-F238E27FC236}">
                <a16:creationId xmlns:a16="http://schemas.microsoft.com/office/drawing/2014/main" id="{48F413C0-F0ED-443A-B276-C95D198BE9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>
            <a:extLst>
              <a:ext uri="{FF2B5EF4-FFF2-40B4-BE49-F238E27FC236}">
                <a16:creationId xmlns:a16="http://schemas.microsoft.com/office/drawing/2014/main" id="{E32E35C5-23AA-4B0F-96CD-B7CF8D4B60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3" name="Espace réservé du numéro de diapositive 3">
            <a:extLst>
              <a:ext uri="{FF2B5EF4-FFF2-40B4-BE49-F238E27FC236}">
                <a16:creationId xmlns:a16="http://schemas.microsoft.com/office/drawing/2014/main" id="{744D026A-B148-493F-B15B-0EA9F7C8F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BDC42-6CAB-44BC-9E17-834B8DACDAEC}" type="slidenum">
              <a:rPr lang="fr-FR" alt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9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1446-06B5-4760-AFB6-B92CF96BA1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353C-34C8-4ACB-902A-A93EB9C46F1C}" type="slidenum">
              <a:rPr lang="fr-BE" smtClean="0">
                <a:solidFill>
                  <a:prstClr val="black"/>
                </a:solidFill>
              </a:rPr>
              <a:pPr/>
              <a:t>4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353C-34C8-4ACB-902A-A93EB9C46F1C}" type="slidenum">
              <a:rPr lang="fr-BE" smtClean="0">
                <a:solidFill>
                  <a:prstClr val="black"/>
                </a:solidFill>
              </a:rPr>
              <a:pPr/>
              <a:t>5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353C-34C8-4ACB-902A-A93EB9C46F1C}" type="slidenum">
              <a:rPr lang="fr-BE" smtClean="0">
                <a:solidFill>
                  <a:prstClr val="black"/>
                </a:solidFill>
              </a:rPr>
              <a:pPr/>
              <a:t>6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0">
              <a:lnSpc>
                <a:spcPct val="80000"/>
              </a:lnSpc>
              <a:buNone/>
              <a:defRPr/>
            </a:pPr>
            <a:endParaRPr lang="en-US" altLang="fr-FR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353C-34C8-4ACB-902A-A93EB9C46F1C}" type="slidenum">
              <a:rPr lang="fr-BE" smtClean="0">
                <a:solidFill>
                  <a:prstClr val="black"/>
                </a:solidFill>
              </a:rPr>
              <a:pPr/>
              <a:t>7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3C6D-21D8-46A2-BDC5-D5A0B72E2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0">
              <a:lnSpc>
                <a:spcPct val="80000"/>
              </a:lnSpc>
              <a:buNone/>
              <a:defRPr/>
            </a:pPr>
            <a:endParaRPr lang="en-US" altLang="fr-FR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353C-34C8-4ACB-902A-A93EB9C46F1C}" type="slidenum">
              <a:rPr lang="fr-BE" smtClean="0">
                <a:solidFill>
                  <a:prstClr val="black"/>
                </a:solidFill>
              </a:rPr>
              <a:pPr/>
              <a:t>9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5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BE29AC-01CB-4CBA-B116-F9E55B70ECB9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4F636-6A2A-4859-BD0B-7240D3C85253}"/>
              </a:ext>
            </a:extLst>
          </p:cNvPr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A1C24-7CCA-4470-9390-4D0BDB1A9302}"/>
              </a:ext>
            </a:extLst>
          </p:cNvPr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7">
            <a:extLst>
              <a:ext uri="{FF2B5EF4-FFF2-40B4-BE49-F238E27FC236}">
                <a16:creationId xmlns:a16="http://schemas.microsoft.com/office/drawing/2014/main" id="{202C92E7-C359-4A6A-9CFA-D8857891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FFA6B9-0FC3-4F21-A2D5-59B69B4960D2}" type="datetime1">
              <a:rPr lang="fr-FR"/>
              <a:pPr>
                <a:defRPr/>
              </a:pPr>
              <a:t>19/12/2025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6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B5446DB0-4410-49FA-BA55-34CEB715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5AC8-4206-4663-AF00-8F05AEA8F2B1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D4D4667D-C244-4AA7-9B53-E1EFBAF6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5EA14AAC-985B-44BE-B3CA-B0E065D6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6573A-679B-4745-892A-5A1CD8A5B68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654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A2725-5D28-4D2D-8762-09ED874DF20C}"/>
              </a:ext>
            </a:extLst>
          </p:cNvPr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4B23A-8C0E-4352-B227-59AEAC43E010}"/>
              </a:ext>
            </a:extLst>
          </p:cNvPr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7F96E-F037-4CE2-9397-6B66891753C7}"/>
              </a:ext>
            </a:extLst>
          </p:cNvPr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B78A53E-B249-40B9-883F-8DD72D59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82829-F915-48CD-B615-0F3831780F1F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1127C8F-D5E9-43E9-BD97-9CA0DDAC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9623BF7-DF13-4CAB-99A1-11954BA5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EA8963B7-25DB-49C5-8DFD-B915823783C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668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C8D-0AFA-3F4A-80B5-73D9BC0846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297B-9AB6-194E-9DA9-B50404FFC3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7FBC-BF78-E145-B422-D16D3E21F3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7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650B-0131-754E-B5DE-2914C9E036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0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A87-4392-8749-B87D-E276DC3950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1985-91B4-A141-853B-C75972B2C8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9DDB-59A5-5946-AE84-88C1CBB747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10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252-9D7C-F148-8425-8717A3A075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10096571" cy="928694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C859BD3D-15D4-41FF-8BC4-8ECDD480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9FB4-554B-4864-B9A0-B93CE802D96C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9BBB86B4-C9D8-4A9A-9F44-AACE7AE1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BD0CD2DD-E70E-4D32-A229-2E935166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132CA-F398-4FD3-9FFD-758ED2A4CD9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781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F030-1095-7D40-BFA0-107E1A629E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044B-A0D9-9843-9F07-D453F68C74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5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326-EC6A-9D4C-BA35-CCAF3BBD8A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3979-E3C8-7C44-9CDF-127E0FC4F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3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1BC-4183-F543-AE38-54436116E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A45-A0DE-0C42-8644-AB7F9C6BEA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9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29DD-F958-3641-8774-92C69AF5F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3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336B-65EA-6644-B75E-1149EECD6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7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B1B7-6ABA-A745-819F-6E78555AA2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5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A31-D2C6-774E-AB6E-E34769BB0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7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38C6F-E8E7-4CC5-B4F3-F07A4E52ED67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88397-49A0-4AEC-8A5C-FD9879811995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D66FA-D6B4-46FF-A7AE-BE7655343B5D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pic>
        <p:nvPicPr>
          <p:cNvPr id="7" name="Image 14" descr="GIGA_logo_new.GIF">
            <a:extLst>
              <a:ext uri="{FF2B5EF4-FFF2-40B4-BE49-F238E27FC236}">
                <a16:creationId xmlns:a16="http://schemas.microsoft.com/office/drawing/2014/main" id="{DCDABE65-95EF-416F-BB64-2392A23F4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064"/>
            <a:ext cx="173143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04971" y="1571613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600" b="0" cap="none">
                <a:solidFill>
                  <a:srgbClr val="79B51C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8" name="Espace réservé de la date 11">
            <a:extLst>
              <a:ext uri="{FF2B5EF4-FFF2-40B4-BE49-F238E27FC236}">
                <a16:creationId xmlns:a16="http://schemas.microsoft.com/office/drawing/2014/main" id="{A368BCC6-996A-420B-AFF1-DBB54458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9641-7212-4CFB-A854-22147E9040FD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12">
            <a:extLst>
              <a:ext uri="{FF2B5EF4-FFF2-40B4-BE49-F238E27FC236}">
                <a16:creationId xmlns:a16="http://schemas.microsoft.com/office/drawing/2014/main" id="{F2E3CE18-2D59-4F7E-8861-889C08D84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F11B078F-ABF5-4E34-9620-62F7A632B195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0" name="Espace réservé du pied de page 13">
            <a:extLst>
              <a:ext uri="{FF2B5EF4-FFF2-40B4-BE49-F238E27FC236}">
                <a16:creationId xmlns:a16="http://schemas.microsoft.com/office/drawing/2014/main" id="{07B8A4B0-005D-4349-95B2-074A1A273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5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62A-9303-0543-83F6-0A6536DB7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36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C87E-147C-274F-BB31-7D09C546F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7-7C73-774D-845A-10EEBC6E4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6236-3545-9744-B7AE-C64357E65E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1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3979-E3C8-7C44-9CDF-127E0FC4F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3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1BC-4183-F543-AE38-54436116E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62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A45-A0DE-0C42-8644-AB7F9C6BEA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25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29DD-F958-3641-8774-92C69AF5F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7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336B-65EA-6644-B75E-1149EECD6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1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B1B7-6ABA-A745-819F-6E78555AA2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0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13">
            <a:extLst>
              <a:ext uri="{FF2B5EF4-FFF2-40B4-BE49-F238E27FC236}">
                <a16:creationId xmlns:a16="http://schemas.microsoft.com/office/drawing/2014/main" id="{E914B8AB-348D-4A53-86AF-E09F9229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E6C8-E844-4D78-A315-2C1D7A70E9C0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5D376AAF-24C3-4222-833D-6A2C8117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EA95C958-BA58-42A3-8E56-B575A0F7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0097-4BF9-44F4-AE28-F5B1798EE83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799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A31-D2C6-774E-AB6E-E34769BB0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76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62A-9303-0543-83F6-0A6536DB7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9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C87E-147C-274F-BB31-7D09C546F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48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7-7C73-774D-845A-10EEBC6E4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6236-3545-9744-B7AE-C64357E65E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2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3979-E3C8-7C44-9CDF-127E0FC4F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6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1BC-4183-F543-AE38-54436116E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06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A45-A0DE-0C42-8644-AB7F9C6BEA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95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29DD-F958-3641-8774-92C69AF5F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2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336B-65EA-6644-B75E-1149EECD6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469" y="357166"/>
            <a:ext cx="9867931" cy="78583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FD63134A-48DE-4870-91D4-9D9573A0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002D-943D-454F-B75B-60E55D2A0202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05FC1719-9C8A-4857-AC84-EFFE7234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22">
            <a:extLst>
              <a:ext uri="{FF2B5EF4-FFF2-40B4-BE49-F238E27FC236}">
                <a16:creationId xmlns:a16="http://schemas.microsoft.com/office/drawing/2014/main" id="{68B84CFC-8E23-45B6-975D-8550C336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50626-0C65-4F76-91E8-0F938CFF2D6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7225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B1B7-6ABA-A745-819F-6E78555AA2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34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A31-D2C6-774E-AB6E-E34769BB0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5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62A-9303-0543-83F6-0A6536DB7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48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C87E-147C-274F-BB31-7D09C546F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20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7-7C73-774D-845A-10EEBC6E4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21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6236-3545-9744-B7AE-C64357E65E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58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3979-E3C8-7C44-9CDF-127E0FC4F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34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A1BC-4183-F543-AE38-54436116E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60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A45-A0DE-0C42-8644-AB7F9C6BEA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16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29DD-F958-3641-8774-92C69AF5F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3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e la date 13">
            <a:extLst>
              <a:ext uri="{FF2B5EF4-FFF2-40B4-BE49-F238E27FC236}">
                <a16:creationId xmlns:a16="http://schemas.microsoft.com/office/drawing/2014/main" id="{B9CD7DAE-6B42-455E-953C-61DB81F4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903B-9E05-4471-8FA8-D4CB61EE5C21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2D6B5D4F-B04B-417E-A62E-BDAB79EF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22">
            <a:extLst>
              <a:ext uri="{FF2B5EF4-FFF2-40B4-BE49-F238E27FC236}">
                <a16:creationId xmlns:a16="http://schemas.microsoft.com/office/drawing/2014/main" id="{40C8FC09-05BC-4F94-899F-A2B1AF29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4776-4B15-4722-8E92-DDD8AC2BF51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4788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336B-65EA-6644-B75E-1149EECD6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43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B1B7-6ABA-A745-819F-6E78555AA2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9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A31-D2C6-774E-AB6E-E34769BB0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0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62A-9303-0543-83F6-0A6536DB7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0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C87E-147C-274F-BB31-7D09C546F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6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FE77-7C73-774D-845A-10EEBC6E4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61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6236-3545-9744-B7AE-C64357E65E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9A5A57-9835-4059-A116-44F4A4D2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1FE3-7617-4E20-9A7A-B8BFB888B6F1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574F19-16D0-461D-B899-E72A23D2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F704C6-C6D3-4D82-9B62-EB9728A4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72A744-DF23-4A33-B8C8-C4A7A4C0230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6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469" y="285728"/>
            <a:ext cx="10096571" cy="857256"/>
          </a:xfrm>
        </p:spPr>
        <p:txBody>
          <a:bodyPr/>
          <a:lstStyle>
            <a:lvl1pPr algn="l">
              <a:buNone/>
              <a:defRPr sz="3200" b="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600">
                <a:latin typeface="Century Gothic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13">
            <a:extLst>
              <a:ext uri="{FF2B5EF4-FFF2-40B4-BE49-F238E27FC236}">
                <a16:creationId xmlns:a16="http://schemas.microsoft.com/office/drawing/2014/main" id="{4EB87D82-9B7C-46F1-A741-9AE2B811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9EC0-86EF-4808-9F79-1DE13E1DC620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6EA5FC8-E63B-4D8E-96DD-575DDE91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EBF606F7-E3C8-42BE-8B66-06BFAEB5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06105-9E2D-41D2-98BF-2C76D945A89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579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AF5CB6-E457-499D-837F-D6C751A66447}"/>
              </a:ext>
            </a:extLst>
          </p:cNvPr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3D442-18E2-4F43-9DD3-58F7E19291DB}"/>
              </a:ext>
            </a:extLst>
          </p:cNvPr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845A0-BA8E-41D2-9F14-B185A0C72D40}"/>
              </a:ext>
            </a:extLst>
          </p:cNvPr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FECAE-C3FD-47C7-998F-82770D6E4BBE}"/>
              </a:ext>
            </a:extLst>
          </p:cNvPr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>
            <a:extLst>
              <a:ext uri="{FF2B5EF4-FFF2-40B4-BE49-F238E27FC236}">
                <a16:creationId xmlns:a16="http://schemas.microsoft.com/office/drawing/2014/main" id="{D02A8537-66C9-4EFE-AA97-1753AD47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EE50-1B88-40C9-B39B-A90B320FCADC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6C91D247-3962-4277-88E0-8C55D94BA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AAC5A72E-7369-46E6-9A53-F9169B23BA77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1" name="Espace réservé du pied de page 13">
            <a:extLst>
              <a:ext uri="{FF2B5EF4-FFF2-40B4-BE49-F238E27FC236}">
                <a16:creationId xmlns:a16="http://schemas.microsoft.com/office/drawing/2014/main" id="{25443642-AEAD-4505-AF8E-5BD45AE5E7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>
            <a:extLst>
              <a:ext uri="{FF2B5EF4-FFF2-40B4-BE49-F238E27FC236}">
                <a16:creationId xmlns:a16="http://schemas.microsoft.com/office/drawing/2014/main" id="{12EA6F2E-E566-433A-A0BC-08F98E8C72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1" y="214314"/>
            <a:ext cx="10064749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7" name="Espace réservé du texte 12">
            <a:extLst>
              <a:ext uri="{FF2B5EF4-FFF2-40B4-BE49-F238E27FC236}">
                <a16:creationId xmlns:a16="http://schemas.microsoft.com/office/drawing/2014/main" id="{A44180ED-5708-4A5E-853B-1C66DFC7EC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E889834-7609-E447-AC49-734E83BFE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Century Gothic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5028B37-A32F-4E4F-AC29-E1C74E8274FA}" type="datetime1">
              <a:rPr lang="fr-FR">
                <a:solidFill>
                  <a:srgbClr val="FFFFFF"/>
                </a:solidFill>
              </a:rPr>
              <a:pPr>
                <a:defRPr/>
              </a:pPr>
              <a:t>19/12/2025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3E2210-1B44-9947-9EAA-ACC19D800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entury Gothic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04C9F-09FD-9448-BB4D-1AE3E3F6059C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37039-6E21-D943-A5E7-F576AC98AB0A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84EEF6-29FF-B244-A71D-29AE9180745F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753"/>
              </a:solidFill>
              <a:ea typeface="ＭＳ Ｐゴシック" pitchFamily="-65" charset="-128"/>
            </a:endParaRP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A8FEB784-102D-9442-95A5-C5D51FD1C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0A389E73-DDA6-4114-8E11-F5A63341C0DE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1034" name="Image 9" descr="GIGA_logo_new.GIF">
            <a:extLst>
              <a:ext uri="{FF2B5EF4-FFF2-40B4-BE49-F238E27FC236}">
                <a16:creationId xmlns:a16="http://schemas.microsoft.com/office/drawing/2014/main" id="{C6430906-0470-456A-9BC8-8498CD586A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700"/>
            <a:ext cx="1428751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0">
            <a:extLst>
              <a:ext uri="{FF2B5EF4-FFF2-40B4-BE49-F238E27FC236}">
                <a16:creationId xmlns:a16="http://schemas.microsoft.com/office/drawing/2014/main" id="{ABA8A177-7B90-BD4F-8179-17D39AD9E5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8400" y="1295400"/>
            <a:ext cx="304800" cy="228600"/>
          </a:xfrm>
          <a:prstGeom prst="rect">
            <a:avLst/>
          </a:prstGeom>
          <a:solidFill>
            <a:srgbClr val="E2007A"/>
          </a:solidFill>
          <a:ln w="10000">
            <a:solidFill>
              <a:srgbClr val="E2007A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036" name="Rectangle 11">
            <a:extLst>
              <a:ext uri="{FF2B5EF4-FFF2-40B4-BE49-F238E27FC236}">
                <a16:creationId xmlns:a16="http://schemas.microsoft.com/office/drawing/2014/main" id="{2A58240F-1D4B-BF4F-8DF4-A33C3759FA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4400" y="1295400"/>
            <a:ext cx="304800" cy="228600"/>
          </a:xfrm>
          <a:prstGeom prst="rect">
            <a:avLst/>
          </a:prstGeom>
          <a:solidFill>
            <a:srgbClr val="3C4694"/>
          </a:solidFill>
          <a:ln w="10000">
            <a:solidFill>
              <a:srgbClr val="3C4694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037" name="Rectangle 12">
            <a:extLst>
              <a:ext uri="{FF2B5EF4-FFF2-40B4-BE49-F238E27FC236}">
                <a16:creationId xmlns:a16="http://schemas.microsoft.com/office/drawing/2014/main" id="{CC839A74-B226-9C4E-A4ED-170FC34D59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2400" y="1295400"/>
            <a:ext cx="304800" cy="228600"/>
          </a:xfrm>
          <a:prstGeom prst="rect">
            <a:avLst/>
          </a:prstGeom>
          <a:solidFill>
            <a:srgbClr val="79B51C"/>
          </a:solidFill>
          <a:ln w="10000">
            <a:solidFill>
              <a:srgbClr val="79B51C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F902CB1F-38E6-624D-AE8B-505424B127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0400" y="1295400"/>
            <a:ext cx="304800" cy="228600"/>
          </a:xfrm>
          <a:prstGeom prst="rect">
            <a:avLst/>
          </a:prstGeom>
          <a:solidFill>
            <a:srgbClr val="008BCF"/>
          </a:solidFill>
          <a:ln w="10000">
            <a:solidFill>
              <a:srgbClr val="008BCF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F747AB30-A01B-9D4E-8A51-70F362026E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46400" y="1295400"/>
            <a:ext cx="304800" cy="228600"/>
          </a:xfrm>
          <a:prstGeom prst="rect">
            <a:avLst/>
          </a:prstGeom>
          <a:solidFill>
            <a:srgbClr val="EB6909"/>
          </a:solidFill>
          <a:ln w="10000">
            <a:solidFill>
              <a:srgbClr val="EB6909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F8BAF471-4FED-214C-8BE0-B594B6DB90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1295400"/>
            <a:ext cx="304800" cy="228600"/>
          </a:xfrm>
          <a:prstGeom prst="rect">
            <a:avLst/>
          </a:prstGeom>
          <a:solidFill>
            <a:srgbClr val="004857"/>
          </a:solidFill>
          <a:ln w="10000">
            <a:solidFill>
              <a:srgbClr val="004857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6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0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2007A"/>
        </a:buClr>
        <a:buSzPct val="75000"/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9B51C"/>
        </a:buClr>
        <a:buSzPct val="65000"/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Century Gothic" pitchFamily="34" charset="0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8FC0-9772-9441-9B41-8395FF6D3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535C-A286-9B4A-98FA-4CD11A7023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535C-A286-9B4A-98FA-4CD11A7023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535C-A286-9B4A-98FA-4CD11A7023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535C-A286-9B4A-98FA-4CD11A7023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ous-titre 2">
            <a:extLst>
              <a:ext uri="{FF2B5EF4-FFF2-40B4-BE49-F238E27FC236}">
                <a16:creationId xmlns:a16="http://schemas.microsoft.com/office/drawing/2014/main" id="{32DFADB5-DA45-4502-B85C-95FE43F04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2958" y="5313039"/>
            <a:ext cx="1761027" cy="523221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Zoltán</a:t>
            </a:r>
            <a:r>
              <a:rPr lang="fr-FR" altLang="fr-FR" sz="2000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Apa</a:t>
            </a:r>
          </a:p>
        </p:txBody>
      </p:sp>
      <p:sp>
        <p:nvSpPr>
          <p:cNvPr id="14338" name="Rectangle 23">
            <a:extLst>
              <a:ext uri="{FF2B5EF4-FFF2-40B4-BE49-F238E27FC236}">
                <a16:creationId xmlns:a16="http://schemas.microsoft.com/office/drawing/2014/main" id="{B16A932C-9881-455F-98C4-80565531C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743" y="1171100"/>
            <a:ext cx="9180513" cy="3690938"/>
          </a:xfrm>
          <a:prstGeom prst="rect">
            <a:avLst/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</a:endParaRPr>
          </a:p>
        </p:txBody>
      </p:sp>
      <p:sp>
        <p:nvSpPr>
          <p:cNvPr id="14340" name="Rectangle 26">
            <a:extLst>
              <a:ext uri="{FF2B5EF4-FFF2-40B4-BE49-F238E27FC236}">
                <a16:creationId xmlns:a16="http://schemas.microsoft.com/office/drawing/2014/main" id="{C9AACCD8-B7CE-47FE-A46A-91C89ABF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183" y="4265966"/>
            <a:ext cx="381000" cy="381000"/>
          </a:xfrm>
          <a:prstGeom prst="rect">
            <a:avLst/>
          </a:prstGeom>
          <a:solidFill>
            <a:srgbClr val="004857"/>
          </a:solidFill>
          <a:ln w="10000">
            <a:solidFill>
              <a:srgbClr val="004857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4341" name="Rectangle 27">
            <a:extLst>
              <a:ext uri="{FF2B5EF4-FFF2-40B4-BE49-F238E27FC236}">
                <a16:creationId xmlns:a16="http://schemas.microsoft.com/office/drawing/2014/main" id="{A923629B-CAF6-42CA-B3C7-03F5E8CE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583" y="4265966"/>
            <a:ext cx="381000" cy="381000"/>
          </a:xfrm>
          <a:prstGeom prst="rect">
            <a:avLst/>
          </a:prstGeom>
          <a:solidFill>
            <a:srgbClr val="79B51C"/>
          </a:solidFill>
          <a:ln w="10000">
            <a:solidFill>
              <a:srgbClr val="79B51C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4342" name="Rectangle 28">
            <a:extLst>
              <a:ext uri="{FF2B5EF4-FFF2-40B4-BE49-F238E27FC236}">
                <a16:creationId xmlns:a16="http://schemas.microsoft.com/office/drawing/2014/main" id="{0E6D5A6A-949C-4759-A71F-789405792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758" y="4265966"/>
            <a:ext cx="381000" cy="381000"/>
          </a:xfrm>
          <a:prstGeom prst="rect">
            <a:avLst/>
          </a:prstGeom>
          <a:solidFill>
            <a:srgbClr val="008BCF"/>
          </a:solidFill>
          <a:ln w="10000">
            <a:solidFill>
              <a:srgbClr val="008BCF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4343" name="Rectangle 29">
            <a:extLst>
              <a:ext uri="{FF2B5EF4-FFF2-40B4-BE49-F238E27FC236}">
                <a16:creationId xmlns:a16="http://schemas.microsoft.com/office/drawing/2014/main" id="{10E86936-9A51-42BE-99CD-F4273868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5158" y="4265966"/>
            <a:ext cx="381000" cy="381000"/>
          </a:xfrm>
          <a:prstGeom prst="rect">
            <a:avLst/>
          </a:prstGeom>
          <a:solidFill>
            <a:srgbClr val="E2007A"/>
          </a:solidFill>
          <a:ln w="10000">
            <a:solidFill>
              <a:srgbClr val="E2007A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4344" name="Rectangle 30">
            <a:extLst>
              <a:ext uri="{FF2B5EF4-FFF2-40B4-BE49-F238E27FC236}">
                <a16:creationId xmlns:a16="http://schemas.microsoft.com/office/drawing/2014/main" id="{0C640B74-E817-44CA-91FC-EB2089DB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558" y="4265966"/>
            <a:ext cx="381000" cy="381000"/>
          </a:xfrm>
          <a:prstGeom prst="rect">
            <a:avLst/>
          </a:prstGeom>
          <a:solidFill>
            <a:srgbClr val="EB6909"/>
          </a:solidFill>
          <a:ln w="10000">
            <a:solidFill>
              <a:srgbClr val="EB6909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4345" name="Rectangle 31">
            <a:extLst>
              <a:ext uri="{FF2B5EF4-FFF2-40B4-BE49-F238E27FC236}">
                <a16:creationId xmlns:a16="http://schemas.microsoft.com/office/drawing/2014/main" id="{42CC0701-30DC-4F00-A7A9-3CB1ECAF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58" y="4265966"/>
            <a:ext cx="381000" cy="381000"/>
          </a:xfrm>
          <a:prstGeom prst="rect">
            <a:avLst/>
          </a:prstGeom>
          <a:solidFill>
            <a:srgbClr val="3C4694"/>
          </a:solidFill>
          <a:ln w="10000">
            <a:solidFill>
              <a:srgbClr val="3C4694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1800">
              <a:solidFill>
                <a:srgbClr val="2D3235"/>
              </a:solidFill>
              <a:latin typeface="Tw Cen MT" panose="020B0602020104020603" pitchFamily="34" charset="0"/>
            </a:endParaRPr>
          </a:p>
        </p:txBody>
      </p:sp>
      <p:sp>
        <p:nvSpPr>
          <p:cNvPr id="14346" name="ZoneTexte 32">
            <a:extLst>
              <a:ext uri="{FF2B5EF4-FFF2-40B4-BE49-F238E27FC236}">
                <a16:creationId xmlns:a16="http://schemas.microsoft.com/office/drawing/2014/main" id="{2C931EDE-3F2F-46B6-B2D3-B95391DF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47801"/>
            <a:ext cx="8064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representational similarity of episodic memory traces at encoding and retrieval in younger and healthy older adults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49" name="Image 15">
            <a:extLst>
              <a:ext uri="{FF2B5EF4-FFF2-40B4-BE49-F238E27FC236}">
                <a16:creationId xmlns:a16="http://schemas.microsoft.com/office/drawing/2014/main" id="{08220DC3-2B7D-42CA-95F5-965555BBF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747" y="6210953"/>
            <a:ext cx="943513" cy="5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">
            <a:extLst>
              <a:ext uri="{FF2B5EF4-FFF2-40B4-BE49-F238E27FC236}">
                <a16:creationId xmlns:a16="http://schemas.microsoft.com/office/drawing/2014/main" id="{34A39B54-3168-46AC-A77F-0A24EF1B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520" y="5125658"/>
            <a:ext cx="3542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0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E2007A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9B51C"/>
              </a:buClr>
              <a:buSzPct val="65000"/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2800" i="1" dirty="0">
                <a:solidFill>
                  <a:srgbClr val="FFFFFF"/>
                </a:solidFill>
                <a:latin typeface="Arial" panose="020B0604020202020204" pitchFamily="34" charset="0"/>
              </a:rPr>
              <a:t>EOS 23-24 Jan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ED602-7CEB-68E3-894B-55F8EA96851F}"/>
              </a:ext>
            </a:extLst>
          </p:cNvPr>
          <p:cNvSpPr/>
          <p:nvPr/>
        </p:nvSpPr>
        <p:spPr>
          <a:xfrm>
            <a:off x="0" y="5975928"/>
            <a:ext cx="3082352" cy="88207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313B4-396E-8342-524A-BFD09F0F1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954" y="6083022"/>
            <a:ext cx="2369580" cy="711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916A7-05B6-5128-B3EE-D68E68312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9" y="6153149"/>
            <a:ext cx="167640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52AB4-9EBE-18DE-6482-901CDD0DED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76" y="133351"/>
            <a:ext cx="1574800" cy="87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BE3FE-A881-E246-052E-1487AD208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58" y="186138"/>
            <a:ext cx="2880366" cy="8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9DFF0-3ADE-B200-342E-26587027E4EA}"/>
              </a:ext>
            </a:extLst>
          </p:cNvPr>
          <p:cNvSpPr txBox="1"/>
          <p:nvPr/>
        </p:nvSpPr>
        <p:spPr>
          <a:xfrm>
            <a:off x="378691" y="1366163"/>
            <a:ext cx="11684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SPM12 Full factor ANOVA on ERS maps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patterns between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(older/younger)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(item/set)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possible similarity patterns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Y_item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Y_set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O_item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O_set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2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9DFF0-3ADE-B200-342E-26587027E4EA}"/>
              </a:ext>
            </a:extLst>
          </p:cNvPr>
          <p:cNvSpPr txBox="1"/>
          <p:nvPr/>
        </p:nvSpPr>
        <p:spPr>
          <a:xfrm>
            <a:off x="378691" y="1366163"/>
            <a:ext cx="11684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factor ANOVA on ERS maps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patterns between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(older/younger)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(item/set)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possible similarity patterns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Y_item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Y_set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O_item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O_set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8C93B97-79F5-6941-F3FE-CBF504205EE7}"/>
              </a:ext>
            </a:extLst>
          </p:cNvPr>
          <p:cNvSpPr/>
          <p:nvPr/>
        </p:nvSpPr>
        <p:spPr>
          <a:xfrm rot="12949701">
            <a:off x="4443672" y="5291800"/>
            <a:ext cx="778691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600E2C-71A7-249C-1C24-E0D87C336109}"/>
              </a:ext>
            </a:extLst>
          </p:cNvPr>
          <p:cNvSpPr/>
          <p:nvPr/>
        </p:nvSpPr>
        <p:spPr>
          <a:xfrm rot="19442954">
            <a:off x="5413132" y="5291347"/>
            <a:ext cx="778691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FDF24-A0E8-54D8-B607-86801C541B9F}"/>
              </a:ext>
            </a:extLst>
          </p:cNvPr>
          <p:cNvSpPr txBox="1"/>
          <p:nvPr/>
        </p:nvSpPr>
        <p:spPr>
          <a:xfrm>
            <a:off x="3090041" y="5969228"/>
            <a:ext cx="617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Subtracting set level from the item level for both age groups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9B7E14C-3ABE-37D3-9AD1-D919CBB7C8D0}"/>
              </a:ext>
            </a:extLst>
          </p:cNvPr>
          <p:cNvSpPr/>
          <p:nvPr/>
        </p:nvSpPr>
        <p:spPr>
          <a:xfrm rot="12949701">
            <a:off x="6729671" y="5222528"/>
            <a:ext cx="778691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6A3390D-3C22-E726-4324-19C355D9BC43}"/>
              </a:ext>
            </a:extLst>
          </p:cNvPr>
          <p:cNvSpPr/>
          <p:nvPr/>
        </p:nvSpPr>
        <p:spPr>
          <a:xfrm rot="19442954">
            <a:off x="7699131" y="5222075"/>
            <a:ext cx="778691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9DFF0-3ADE-B200-342E-26587027E4EA}"/>
              </a:ext>
            </a:extLst>
          </p:cNvPr>
          <p:cNvSpPr txBox="1"/>
          <p:nvPr/>
        </p:nvSpPr>
        <p:spPr>
          <a:xfrm>
            <a:off x="378691" y="1366163"/>
            <a:ext cx="11684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factor ANOVA on ERS maps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patterns between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(older/younger)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(item/set)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possible similarity patterns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Y_item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Y_set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O_item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O_set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ctr"/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F60BA-125A-640C-7A5E-934C150D1756}"/>
              </a:ext>
            </a:extLst>
          </p:cNvPr>
          <p:cNvSpPr txBox="1"/>
          <p:nvPr/>
        </p:nvSpPr>
        <p:spPr>
          <a:xfrm>
            <a:off x="3417454" y="59902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age groups similarity pattern differences </a:t>
            </a:r>
          </a:p>
          <a:p>
            <a:pPr lvl="1"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further subtracted  one age group from the other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9B7E14C-3ABE-37D3-9AD1-D919CBB7C8D0}"/>
              </a:ext>
            </a:extLst>
          </p:cNvPr>
          <p:cNvSpPr/>
          <p:nvPr/>
        </p:nvSpPr>
        <p:spPr>
          <a:xfrm rot="12949701">
            <a:off x="4974760" y="5359590"/>
            <a:ext cx="778691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6A3390D-3C22-E726-4324-19C355D9BC43}"/>
              </a:ext>
            </a:extLst>
          </p:cNvPr>
          <p:cNvSpPr/>
          <p:nvPr/>
        </p:nvSpPr>
        <p:spPr>
          <a:xfrm rot="19442954">
            <a:off x="7255788" y="5316345"/>
            <a:ext cx="778691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30" y="88798"/>
            <a:ext cx="2421048" cy="77238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749" y="766431"/>
            <a:ext cx="1171895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results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F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fr-FR" sz="2000" dirty="0"/>
              <a:t>	</a:t>
            </a:r>
            <a:r>
              <a:rPr lang="en-US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performance in the older group, accuracy (p&lt;0.01) and  reaction time (p&lt;.001)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fr-FR" sz="20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results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17EBBD-362A-0DE4-79BC-41E2B9990117}"/>
              </a:ext>
            </a:extLst>
          </p:cNvPr>
          <p:cNvGrpSpPr/>
          <p:nvPr/>
        </p:nvGrpSpPr>
        <p:grpSpPr>
          <a:xfrm>
            <a:off x="168463" y="2679537"/>
            <a:ext cx="5985409" cy="2899643"/>
            <a:chOff x="520064" y="3545180"/>
            <a:chExt cx="4475073" cy="2144468"/>
          </a:xfrm>
        </p:grpSpPr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520064" y="3545180"/>
              <a:ext cx="2720419" cy="27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Y_item</a:t>
              </a:r>
              <a:r>
                <a:rPr lang="fr-F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fr-FR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Y_set</a:t>
              </a:r>
              <a:r>
                <a:rPr lang="fr-F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– (</a:t>
              </a:r>
              <a:r>
                <a:rPr lang="fr-FR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O_item</a:t>
              </a:r>
              <a:r>
                <a:rPr lang="fr-F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fr-FR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O_set</a:t>
              </a:r>
              <a:r>
                <a:rPr lang="fr-F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4" y="3932032"/>
              <a:ext cx="1893107" cy="175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696" y="3891186"/>
              <a:ext cx="1908441" cy="17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531218" y="2780721"/>
            <a:ext cx="2840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O_item</a:t>
            </a: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O_set</a:t>
            </a: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Y_item</a:t>
            </a: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Y_set</a:t>
            </a: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8942027" y="4045074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dirty="0"/>
              <a:t>/</a:t>
            </a:r>
            <a:endParaRPr lang="fr-BE" sz="1800" dirty="0"/>
          </a:p>
        </p:txBody>
      </p:sp>
      <p:sp>
        <p:nvSpPr>
          <p:cNvPr id="17" name="Rectangle 16"/>
          <p:cNvSpPr/>
          <p:nvPr/>
        </p:nvSpPr>
        <p:spPr>
          <a:xfrm>
            <a:off x="107391" y="5551924"/>
            <a:ext cx="65243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(p&lt;0.05 corrected at voxel level; figure displayed at p&lt;0.001 uncorrected)</a:t>
            </a:r>
          </a:p>
          <a:p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encoding-retrieval similarity in young by comparison to older in left occipital pole and left post-central </a:t>
            </a:r>
          </a:p>
          <a:p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896"/>
            <a:ext cx="10515600" cy="766558"/>
          </a:xfrm>
        </p:spPr>
        <p:txBody>
          <a:bodyPr/>
          <a:lstStyle/>
          <a:p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3575"/>
            <a:ext cx="10515600" cy="5416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fr-F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specific similarity patterns of memory traces for pictures between encoding and recognition</a:t>
            </a:r>
          </a:p>
          <a:p>
            <a:pPr marL="0" indent="0" algn="ctr">
              <a:buNone/>
            </a:pPr>
            <a:endParaRPr lang="en-US" altLang="fr-FR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denoted by lower ERS values in older adults</a:t>
            </a:r>
          </a:p>
          <a:p>
            <a:pPr marL="0" indent="0">
              <a:buNone/>
            </a:pPr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localization of ERS changes were associated with the occipital pole (processing of visual characteristics of objects) and the postcentral area (embodied cognition)</a:t>
            </a:r>
            <a:b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aging effect on recognition performance could be the result of poor visual and sensorimotor encoding processes resulting in less distinctive memory traces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2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7581-BB8D-8C66-AE92-31DEE3D5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4668181-E4FA-79B7-DCEB-26F07B149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7401"/>
              </p:ext>
            </p:extLst>
          </p:nvPr>
        </p:nvGraphicFramePr>
        <p:xfrm>
          <a:off x="737190" y="1559859"/>
          <a:ext cx="10717619" cy="497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A225C-4CF7-2145-7968-102ABDD2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186" y="6356349"/>
            <a:ext cx="2743200" cy="365125"/>
          </a:xfrm>
        </p:spPr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6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3"/>
            <a:ext cx="10515600" cy="69711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85" y="887240"/>
            <a:ext cx="11579381" cy="574895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-Based on previous research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2017), we aim to investigate neural similarity patterns in older and younger adults involved in proactive and reactive control strategies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n=133 (old=70; young=63)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underwent a modified fMRI STROOP task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sorting and Multivariate analyses script development 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 computational analyses to decipher cortical representational similarities of task dependent conditions between young and older adults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5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25939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26606"/>
            <a:ext cx="1612900" cy="94646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01188"/>
            <a:ext cx="3180756" cy="1110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97" y="301188"/>
            <a:ext cx="2526903" cy="10384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805" y="1412150"/>
            <a:ext cx="10850995" cy="43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Memory sensitivity during aging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aim: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characteristics of neural substrates of episodic memory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task during aging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encoding and retrieving neural traces of episodic memory changing between younger and older adults?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314B9-764C-2D49-9548-D890AC12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474"/>
    </mc:Choice>
    <mc:Fallback xmlns="">
      <p:transition advTm="124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344F-BFE2-05BC-63A6-CAE73C06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recognition in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8504-A626-5E7D-4F16-C1944A3B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219" y="2195843"/>
            <a:ext cx="8118764" cy="28572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i="1" dirty="0">
                <a:latin typeface="TimesNewRomanPSMT"/>
              </a:rPr>
              <a:t>Why?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TimesNewRomanPSM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NewRomanPSMT"/>
              </a:rPr>
              <a:t>Reduced asymmetry for encoding and retrieval during aging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TimesNewRomanPSM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NewRomanPSMT"/>
              </a:rPr>
              <a:t>Poor sensorimotor capacity during information encoding implies low recognition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FAB0B-0E36-821C-0AC3-EB7CDAC5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A355A3E-6DFD-FECC-87B3-CD806127D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3"/>
          <a:stretch/>
        </p:blipFill>
        <p:spPr>
          <a:xfrm>
            <a:off x="286222" y="1451954"/>
            <a:ext cx="2606898" cy="39540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D9B90-142B-C8FF-2F00-5C069BAA112E}"/>
              </a:ext>
            </a:extLst>
          </p:cNvPr>
          <p:cNvSpPr/>
          <p:nvPr/>
        </p:nvSpPr>
        <p:spPr>
          <a:xfrm>
            <a:off x="9892040" y="5558210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Glahnet</a:t>
            </a:r>
            <a:r>
              <a:rPr lang="fr-F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et al., 2013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Tulving </a:t>
            </a:r>
            <a:r>
              <a:rPr lang="fr-F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 al.,</a:t>
            </a:r>
            <a:r>
              <a:rPr lang="en-US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fr-F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8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7364" y="341795"/>
            <a:ext cx="10515600" cy="395843"/>
          </a:xfrm>
        </p:spPr>
        <p:txBody>
          <a:bodyPr>
            <a:no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endParaRPr lang="fr-B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62004"/>
              </p:ext>
            </p:extLst>
          </p:nvPr>
        </p:nvGraphicFramePr>
        <p:xfrm>
          <a:off x="850270" y="1540930"/>
          <a:ext cx="9937279" cy="34702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05">
                <a:tc>
                  <a:txBody>
                    <a:bodyPr/>
                    <a:lstStyle/>
                    <a:p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Young</a:t>
                      </a:r>
                      <a:endParaRPr lang="fr-FR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 err="1">
                          <a:latin typeface="Calibri" pitchFamily="34" charset="0"/>
                          <a:cs typeface="Calibri" pitchFamily="34" charset="0"/>
                        </a:rPr>
                        <a:t>Older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t(116)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427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itchFamily="34" charset="0"/>
                          <a:cs typeface="Calibri" pitchFamily="34" charset="0"/>
                        </a:rPr>
                        <a:t>53 (2</a:t>
                      </a:r>
                      <a:r>
                        <a:rPr lang="" sz="1600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fr-FR" sz="1600" dirty="0">
                          <a:latin typeface="Calibri" pitchFamily="34" charset="0"/>
                          <a:cs typeface="Calibri" pitchFamily="34" charset="0"/>
                        </a:rPr>
                        <a:t>F)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itchFamily="34" charset="0"/>
                          <a:cs typeface="Calibri" pitchFamily="34" charset="0"/>
                        </a:rPr>
                        <a:t>63 (34F)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427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23,6 (3,07) [ 19-31]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66,2 (4,42) [60-75]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***(t=58.91; p&lt;.001)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4206546"/>
                  </a:ext>
                </a:extLst>
              </a:tr>
              <a:tr h="768953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Education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15.2 (1.8) [12-18]</a:t>
                      </a:r>
                      <a:r>
                        <a:rPr lang="fr-BE" sz="1600" baseline="30000" dirty="0"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14,7 (2,75) [10-25]</a:t>
                      </a:r>
                      <a:r>
                        <a:rPr lang="fr-BE" sz="1600" baseline="30000" dirty="0"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NS (t=0.88; p=.38)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013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>
                          <a:latin typeface="Calibri" pitchFamily="34" charset="0"/>
                          <a:cs typeface="Calibri" pitchFamily="34" charset="0"/>
                        </a:rPr>
                        <a:t>Mattis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140.98 (2,56) [135-144]</a:t>
                      </a:r>
                      <a:r>
                        <a:rPr lang="fr-BE" sz="1600" baseline="30000" dirty="0">
                          <a:latin typeface="Calibri" pitchFamily="34" charset="0"/>
                          <a:cs typeface="Calibri" pitchFamily="34" charset="0"/>
                        </a:rPr>
                        <a:t> 3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fr-F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8066" y="5505701"/>
            <a:ext cx="96865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Right-handed (from the Edinburgh laterality test)</a:t>
            </a:r>
          </a:p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report of neurological or psychiatric disorder</a:t>
            </a:r>
          </a:p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 and depression levels below cut-off scores (BDI)</a:t>
            </a:r>
          </a:p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from medications known to affect the central nervous system</a:t>
            </a:r>
          </a:p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adults: Score to the Mattis Dementia Rating Scale&gt; 130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6214" y="5094213"/>
            <a:ext cx="225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>
                <a:solidFill>
                  <a:prstClr val="black"/>
                </a:solidFill>
              </a:rPr>
              <a:t>Note.</a:t>
            </a:r>
            <a:r>
              <a:rPr lang="fr-BE" sz="1200" i="1" baseline="300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BE" sz="1200" baseline="30000" dirty="0">
                <a:solidFill>
                  <a:prstClr val="black"/>
                </a:solidFill>
                <a:cs typeface="Calibri" pitchFamily="34" charset="0"/>
              </a:rPr>
              <a:t>1 </a:t>
            </a:r>
            <a:r>
              <a:rPr lang="fr-BE" sz="1200" dirty="0">
                <a:solidFill>
                  <a:prstClr val="black"/>
                </a:solidFill>
              </a:rPr>
              <a:t>N=46;</a:t>
            </a:r>
            <a:r>
              <a:rPr lang="fr-BE" sz="1200" baseline="30000" dirty="0">
                <a:solidFill>
                  <a:prstClr val="black"/>
                </a:solidFill>
                <a:cs typeface="Calibri" pitchFamily="34" charset="0"/>
              </a:rPr>
              <a:t> 2</a:t>
            </a:r>
            <a:r>
              <a:rPr lang="fr-BE" sz="1200" dirty="0">
                <a:solidFill>
                  <a:prstClr val="black"/>
                </a:solidFill>
                <a:cs typeface="Calibri" pitchFamily="34" charset="0"/>
              </a:rPr>
              <a:t> N</a:t>
            </a:r>
            <a:r>
              <a:rPr lang="fr-BE" sz="1200" dirty="0">
                <a:solidFill>
                  <a:prstClr val="black"/>
                </a:solidFill>
              </a:rPr>
              <a:t>= 57, </a:t>
            </a:r>
            <a:r>
              <a:rPr lang="fr-BE" sz="1200" baseline="30000" dirty="0">
                <a:solidFill>
                  <a:prstClr val="black"/>
                </a:solidFill>
                <a:cs typeface="Calibri" pitchFamily="34" charset="0"/>
              </a:rPr>
              <a:t>3</a:t>
            </a:r>
            <a:r>
              <a:rPr lang="fr-BE" sz="12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BE" sz="1200" dirty="0">
                <a:solidFill>
                  <a:prstClr val="black"/>
                </a:solidFill>
              </a:rPr>
              <a:t>N=54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2CA86-F89C-AE42-A88D-84DD6459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578"/>
          </a:xfrm>
        </p:spPr>
        <p:txBody>
          <a:bodyPr/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MRI data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acquisit</a:t>
            </a:r>
            <a:r>
              <a:rPr lang="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73091" y="2549587"/>
            <a:ext cx="41745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BE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 Siemens scanners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T1-weighted anatomical images</a:t>
            </a:r>
            <a:endParaRPr lang="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T2* weighted echoplanar images (EPI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endParaRPr lang="fr-BE" sz="1600" dirty="0">
              <a:solidFill>
                <a:prstClr val="black"/>
              </a:solidFill>
              <a:cs typeface="Calibri" pitchFamily="34" charset="0"/>
            </a:endParaRPr>
          </a:p>
          <a:p>
            <a:endParaRPr lang="fr-FR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8" y="1360589"/>
            <a:ext cx="4893567" cy="451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1AF94-79B3-5344-9DBD-54FBBA21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855"/>
          </a:xfrm>
        </p:spPr>
        <p:txBody>
          <a:bodyPr/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image acquisition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1583044" y="1690688"/>
            <a:ext cx="32400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200" b="1" dirty="0">
                <a:solidFill>
                  <a:srgbClr val="E7E6E6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ENCODING SESSION</a:t>
            </a:r>
            <a:endParaRPr lang="fr-FR" sz="2200" b="1" dirty="0">
              <a:solidFill>
                <a:srgbClr val="E7E6E6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62964" y="4615412"/>
            <a:ext cx="1429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500 ms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4892" y="2599188"/>
            <a:ext cx="1227137" cy="12731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  <a:latin typeface="Times New Roman" pitchFamily="18" charset="0"/>
              </a:rPr>
              <a:t>+</a:t>
            </a:r>
          </a:p>
          <a:p>
            <a:pPr algn="ctr">
              <a:defRPr/>
            </a:pPr>
            <a:endParaRPr lang="fr-FR" sz="11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40416" y="3318449"/>
            <a:ext cx="1227138" cy="12731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  <a:p>
            <a:pPr algn="ctr">
              <a:defRPr/>
            </a:pPr>
            <a:endParaRPr lang="fr-FR" sz="1100" dirty="0">
              <a:solidFill>
                <a:prstClr val="white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653985" y="4330725"/>
            <a:ext cx="1800267" cy="1576488"/>
            <a:chOff x="4841932" y="2636912"/>
            <a:chExt cx="1800267" cy="157648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068987" y="2636912"/>
              <a:ext cx="1227137" cy="127317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>
                <a:solidFill>
                  <a:prstClr val="white"/>
                </a:solidFill>
              </a:endParaRPr>
            </a:p>
          </p:txBody>
        </p:sp>
        <p:graphicFrame>
          <p:nvGraphicFramePr>
            <p:cNvPr id="15" name="Object 15"/>
            <p:cNvGraphicFramePr>
              <a:graphicFrameLocks/>
            </p:cNvGraphicFramePr>
            <p:nvPr/>
          </p:nvGraphicFramePr>
          <p:xfrm>
            <a:off x="5358588" y="2924817"/>
            <a:ext cx="652600" cy="685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113307" imgH="3049771" progId="">
                    <p:embed/>
                  </p:oleObj>
                </mc:Choice>
                <mc:Fallback>
                  <p:oleObj name="Image" r:id="rId3" imgW="3113307" imgH="304977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8588" y="2924817"/>
                          <a:ext cx="652600" cy="685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841932" y="3936401"/>
              <a:ext cx="18002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</a:pPr>
              <a:r>
                <a:rPr lang="fr-FR" sz="12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3000 ms</a:t>
              </a:r>
            </a:p>
          </p:txBody>
        </p:sp>
        <p:sp>
          <p:nvSpPr>
            <p:cNvPr id="17" name="ZoneTexte 12"/>
            <p:cNvSpPr txBox="1">
              <a:spLocks noChangeArrowheads="1"/>
            </p:cNvSpPr>
            <p:nvPr/>
          </p:nvSpPr>
          <p:spPr bwMode="auto">
            <a:xfrm>
              <a:off x="5154494" y="3644579"/>
              <a:ext cx="6246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BE" sz="1000" dirty="0" err="1">
                  <a:solidFill>
                    <a:prstClr val="white"/>
                  </a:solidFill>
                </a:rPr>
                <a:t>Yes</a:t>
              </a:r>
              <a:r>
                <a:rPr lang="fr-BE" sz="1000" dirty="0">
                  <a:solidFill>
                    <a:prstClr val="white"/>
                  </a:solidFill>
                </a:rPr>
                <a:t>?</a:t>
              </a:r>
              <a:endParaRPr lang="fr-FR" sz="1000" dirty="0">
                <a:solidFill>
                  <a:prstClr val="white"/>
                </a:solidFill>
              </a:endParaRPr>
            </a:p>
          </p:txBody>
        </p:sp>
        <p:sp>
          <p:nvSpPr>
            <p:cNvPr id="18" name="ZoneTexte 14"/>
            <p:cNvSpPr txBox="1">
              <a:spLocks noChangeArrowheads="1"/>
            </p:cNvSpPr>
            <p:nvPr/>
          </p:nvSpPr>
          <p:spPr bwMode="auto">
            <a:xfrm>
              <a:off x="5765606" y="3644579"/>
              <a:ext cx="6605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BE" sz="1000" dirty="0">
                  <a:solidFill>
                    <a:prstClr val="white"/>
                  </a:solidFill>
                </a:rPr>
                <a:t>No?</a:t>
              </a:r>
              <a:endParaRPr lang="fr-FR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7053" y="6262705"/>
            <a:ext cx="3701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1600" i="1" dirty="0">
                <a:solidFill>
                  <a:prstClr val="black"/>
                </a:solidFill>
                <a:cs typeface="Calibri" pitchFamily="34" charset="0"/>
                <a:sym typeface="Wingdings" pitchFamily="2" charset="2"/>
              </a:rPr>
              <a:t> « </a:t>
            </a:r>
            <a:r>
              <a:rPr lang="fr-BE" sz="1600" i="1" dirty="0" err="1">
                <a:solidFill>
                  <a:prstClr val="black"/>
                </a:solidFill>
                <a:cs typeface="Calibri" pitchFamily="34" charset="0"/>
              </a:rPr>
              <a:t>Would</a:t>
            </a:r>
            <a:r>
              <a:rPr lang="fr-BE" sz="1600" i="1" dirty="0">
                <a:solidFill>
                  <a:prstClr val="black"/>
                </a:solidFill>
                <a:cs typeface="Calibri" pitchFamily="34" charset="0"/>
              </a:rPr>
              <a:t> the </a:t>
            </a:r>
            <a:r>
              <a:rPr lang="fr-BE" sz="1600" i="1" dirty="0" err="1">
                <a:solidFill>
                  <a:prstClr val="black"/>
                </a:solidFill>
                <a:cs typeface="Calibri" pitchFamily="34" charset="0"/>
              </a:rPr>
              <a:t>object</a:t>
            </a:r>
            <a:r>
              <a:rPr lang="fr-BE" sz="1600" i="1" dirty="0">
                <a:solidFill>
                  <a:prstClr val="black"/>
                </a:solidFill>
                <a:cs typeface="Calibri" pitchFamily="34" charset="0"/>
              </a:rPr>
              <a:t> fit </a:t>
            </a:r>
            <a:r>
              <a:rPr lang="fr-BE" sz="1600" i="1" dirty="0" err="1">
                <a:solidFill>
                  <a:prstClr val="black"/>
                </a:solidFill>
                <a:cs typeface="Calibri" pitchFamily="34" charset="0"/>
              </a:rPr>
              <a:t>into</a:t>
            </a:r>
            <a:r>
              <a:rPr lang="fr-BE" sz="1600" i="1" dirty="0">
                <a:solidFill>
                  <a:prstClr val="black"/>
                </a:solidFill>
                <a:cs typeface="Calibri" pitchFamily="34" charset="0"/>
              </a:rPr>
              <a:t> a </a:t>
            </a:r>
            <a:r>
              <a:rPr lang="fr-BE" sz="1600" i="1" dirty="0" err="1">
                <a:solidFill>
                  <a:prstClr val="black"/>
                </a:solidFill>
                <a:cs typeface="Calibri" pitchFamily="34" charset="0"/>
              </a:rPr>
              <a:t>shoebox</a:t>
            </a:r>
            <a:r>
              <a:rPr lang="fr-BE" sz="1600" i="1" dirty="0">
                <a:solidFill>
                  <a:prstClr val="black"/>
                </a:solidFill>
                <a:cs typeface="Calibri" pitchFamily="34" charset="0"/>
              </a:rPr>
              <a:t>? »</a:t>
            </a:r>
            <a:endParaRPr lang="fr-FR" sz="1600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8402" y="2244736"/>
            <a:ext cx="4205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1600" b="1" dirty="0">
                <a:solidFill>
                  <a:prstClr val="black"/>
                </a:solidFill>
                <a:cs typeface="Calibri" pitchFamily="34" charset="0"/>
              </a:rPr>
              <a:t>Hard condition: 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1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</a:rPr>
              <a:t>presentation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 of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</a:rPr>
              <a:t>each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</a:rPr>
              <a:t>picture</a:t>
            </a:r>
            <a:endParaRPr lang="fr-BE" sz="1600" dirty="0">
              <a:solidFill>
                <a:prstClr val="black"/>
              </a:solidFill>
              <a:cs typeface="Calibri" pitchFamily="34" charset="0"/>
            </a:endParaRPr>
          </a:p>
          <a:p>
            <a:pPr algn="ctr">
              <a:defRPr/>
            </a:pPr>
            <a:endParaRPr lang="fr-BE" sz="1600" dirty="0">
              <a:solidFill>
                <a:prstClr val="black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fr-BE" sz="1600" b="1" dirty="0">
                <a:solidFill>
                  <a:prstClr val="black"/>
                </a:solidFill>
                <a:cs typeface="Calibri" pitchFamily="34" charset="0"/>
              </a:rPr>
              <a:t>  </a:t>
            </a:r>
            <a:r>
              <a:rPr lang="fr-BE" sz="1600" b="1" dirty="0" err="1">
                <a:solidFill>
                  <a:prstClr val="black"/>
                </a:solidFill>
                <a:cs typeface="Calibri" pitchFamily="34" charset="0"/>
              </a:rPr>
              <a:t>Easy</a:t>
            </a:r>
            <a:r>
              <a:rPr lang="fr-BE" sz="1600" b="1" dirty="0">
                <a:solidFill>
                  <a:prstClr val="black"/>
                </a:solidFill>
                <a:cs typeface="Calibri" pitchFamily="34" charset="0"/>
              </a:rPr>
              <a:t> condition: 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2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</a:rPr>
              <a:t>presentations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 of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</a:rPr>
              <a:t>each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</a:rPr>
              <a:t>picture</a:t>
            </a:r>
            <a:endParaRPr lang="fr-BE" sz="1600" dirty="0">
              <a:solidFill>
                <a:prstClr val="black"/>
              </a:solidFill>
              <a:cs typeface="Calibri" pitchFamily="34" charset="0"/>
            </a:endParaRPr>
          </a:p>
          <a:p>
            <a:pPr algn="ctr">
              <a:defRPr/>
            </a:pPr>
            <a:endParaRPr lang="fr-BE" sz="1600" dirty="0">
              <a:solidFill>
                <a:prstClr val="black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fr-BE" sz="1600" dirty="0">
                <a:solidFill>
                  <a:prstClr val="black"/>
                </a:solidFill>
                <a:cs typeface="Calibri" pitchFamily="34" charset="0"/>
              </a:rPr>
              <a:t>100 items / condition</a:t>
            </a:r>
          </a:p>
        </p:txBody>
      </p:sp>
      <p:sp>
        <p:nvSpPr>
          <p:cNvPr id="32" name="ZoneTexte 27"/>
          <p:cNvSpPr txBox="1">
            <a:spLocks noChangeArrowheads="1"/>
          </p:cNvSpPr>
          <p:nvPr/>
        </p:nvSpPr>
        <p:spPr bwMode="auto">
          <a:xfrm>
            <a:off x="6998694" y="1620865"/>
            <a:ext cx="32400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200" b="1" dirty="0">
                <a:solidFill>
                  <a:srgbClr val="E7E6E6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TEST SESSION</a:t>
            </a:r>
            <a:endParaRPr lang="fr-FR" sz="2200" b="1" dirty="0">
              <a:solidFill>
                <a:srgbClr val="E7E6E6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994787" y="4108756"/>
            <a:ext cx="1030629" cy="1055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34" name="Object 2"/>
          <p:cNvGraphicFramePr>
            <a:graphicFrameLocks/>
          </p:cNvGraphicFramePr>
          <p:nvPr/>
        </p:nvGraphicFramePr>
        <p:xfrm>
          <a:off x="8211161" y="4361765"/>
          <a:ext cx="548083" cy="56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113307" imgH="3049771" progId="">
                  <p:embed/>
                </p:oleObj>
              </mc:Choice>
              <mc:Fallback>
                <p:oleObj name="Image" r:id="rId5" imgW="3113307" imgH="304977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1161" y="4361765"/>
                        <a:ext cx="548083" cy="568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276756" y="3480565"/>
            <a:ext cx="1202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500 ms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7902526" y="5169982"/>
            <a:ext cx="1202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fr-FR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4000 ms     maximum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103343" y="4320223"/>
            <a:ext cx="1200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500 ms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355420" y="2417549"/>
            <a:ext cx="1030629" cy="1055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  <a:latin typeface="Times New Roman" pitchFamily="18" charset="0"/>
              </a:rPr>
              <a:t>+</a:t>
            </a:r>
          </a:p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202699" y="3260786"/>
            <a:ext cx="1030629" cy="1055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908374" y="4865821"/>
            <a:ext cx="1030629" cy="1055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 bwMode="auto">
          <a:xfrm>
            <a:off x="7994787" y="6156369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025416" y="4274932"/>
            <a:ext cx="2497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1600" dirty="0">
                <a:solidFill>
                  <a:prstClr val="black"/>
                </a:solidFill>
                <a:cs typeface="Calibri" pitchFamily="34" charset="0"/>
                <a:sym typeface="Wingdings" pitchFamily="2" charset="2"/>
              </a:rPr>
              <a:t> « </a:t>
            </a:r>
            <a:r>
              <a:rPr lang="fr-BE" sz="1600" i="1" dirty="0" err="1">
                <a:solidFill>
                  <a:prstClr val="black"/>
                </a:solidFill>
                <a:cs typeface="Calibri" pitchFamily="34" charset="0"/>
              </a:rPr>
              <a:t>Remember</a:t>
            </a:r>
            <a:r>
              <a:rPr lang="fr-BE" sz="1600" i="1" dirty="0">
                <a:solidFill>
                  <a:prstClr val="black"/>
                </a:solidFill>
                <a:cs typeface="Calibri" pitchFamily="34" charset="0"/>
              </a:rPr>
              <a:t> (R)? Know (K)? New (N)? »</a:t>
            </a:r>
            <a:endParaRPr lang="fr-FR" sz="1600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67643" y="2579810"/>
            <a:ext cx="3701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1600" dirty="0">
                <a:solidFill>
                  <a:prstClr val="black"/>
                </a:solidFill>
                <a:cs typeface="Calibri" pitchFamily="34" charset="0"/>
                <a:sym typeface="Wingdings" pitchFamily="2" charset="2"/>
              </a:rPr>
              <a:t>200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  <a:sym typeface="Wingdings" pitchFamily="2" charset="2"/>
              </a:rPr>
              <a:t>old</a:t>
            </a:r>
            <a:r>
              <a:rPr lang="fr-BE" sz="1600" dirty="0">
                <a:solidFill>
                  <a:prstClr val="black"/>
                </a:solidFill>
                <a:cs typeface="Calibri" pitchFamily="34" charset="0"/>
                <a:sym typeface="Wingdings" pitchFamily="2" charset="2"/>
              </a:rPr>
              <a:t> and 100 new </a:t>
            </a:r>
            <a:r>
              <a:rPr lang="fr-BE" sz="1600" dirty="0" err="1">
                <a:solidFill>
                  <a:prstClr val="black"/>
                </a:solidFill>
                <a:cs typeface="Calibri" pitchFamily="34" charset="0"/>
                <a:sym typeface="Wingdings" pitchFamily="2" charset="2"/>
              </a:rPr>
              <a:t>pictures</a:t>
            </a:r>
            <a:endParaRPr lang="fr-FR" sz="1600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126010" y="3951108"/>
            <a:ext cx="1202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500 ms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261969" y="6181649"/>
            <a:ext cx="1685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3000 ms minimum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F8C77-8AAA-514E-8FBE-40FA5FE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126" y="340631"/>
            <a:ext cx="10515600" cy="615375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fr-B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02226" y="6387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EB887-0222-1341-9CB9-0D4BCE3E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232" y="1846118"/>
            <a:ext cx="11341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3E72BB-C922-7C40-F77B-0940C26D5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781610"/>
              </p:ext>
            </p:extLst>
          </p:nvPr>
        </p:nvGraphicFramePr>
        <p:xfrm>
          <a:off x="166256" y="415636"/>
          <a:ext cx="11530746" cy="630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58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2348-8860-0916-702C-048C7DC0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ethodological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E5F7-890B-6933-7D20-E5B1631F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1807597"/>
            <a:ext cx="10845800" cy="46852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efficiently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 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euronal activity patterns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between stimuli and conditions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across voxels ?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between younger and older adults ?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</a:rPr>
              <a:t>Using </a:t>
            </a:r>
            <a:r>
              <a:rPr lang="en-US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RSA to create Encoding-Retrieva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</a:rPr>
              <a:t>l Similarity (ERS) maps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Multivariate Pattern Analyses (MVPA) employ voxel-by-voxel variability to explain cognition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Representational similarity analyses (RSA) is a dependent measure to the extent of voxel pattern similarity activity across distinct experimental conditions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881B5-C226-5447-0981-484C625D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33-1812-4AEC-8889-C0496B75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1DFD1-AF83-2597-5AB7-5C03A482F03C}"/>
              </a:ext>
            </a:extLst>
          </p:cNvPr>
          <p:cNvSpPr txBox="1"/>
          <p:nvPr/>
        </p:nvSpPr>
        <p:spPr>
          <a:xfrm>
            <a:off x="9224818" y="6198303"/>
            <a:ext cx="19488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Popal</a:t>
            </a:r>
            <a:r>
              <a:rPr lang="en-US" sz="1000" dirty="0"/>
              <a:t> et al., 2019</a:t>
            </a:r>
          </a:p>
        </p:txBody>
      </p:sp>
    </p:spTree>
    <p:extLst>
      <p:ext uri="{BB962C8B-B14F-4D97-AF65-F5344CB8AC3E}">
        <p14:creationId xmlns:p14="http://schemas.microsoft.com/office/powerpoint/2010/main" val="55482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02226" y="6387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EB887-0222-1341-9CB9-0D4BCE3E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049-A8A5-46DA-A6C8-2EA1827A126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28" y="878348"/>
            <a:ext cx="79344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 was computed for each trial 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Item-level (average ERS for given picture)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brain activity similarity patterns between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encodin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and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an item (a particular picture)</a:t>
            </a:r>
          </a:p>
          <a:p>
            <a:endParaRPr lang="en-US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Set-level (average ERS between a given trial vs. all other trials)</a:t>
            </a:r>
          </a:p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brain activity similarity patterns associated with brain activity at 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remaining items (remaining pictures)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We employed a voxel-vise searchlight procedure for similarity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maps were obtained by averaging corresponding cells in the ERS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maps were Fisher-Transformed and sent to SPM12 for group analyses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9605" y="13617"/>
            <a:ext cx="11543168" cy="6783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Encoding-Retrieval Similarity (ERS)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44095" y="911018"/>
            <a:ext cx="3779320" cy="2883900"/>
            <a:chOff x="8338250" y="1808287"/>
            <a:chExt cx="3319643" cy="23329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3098" y="1808287"/>
              <a:ext cx="3174795" cy="23329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8250" y="1808287"/>
              <a:ext cx="1112061" cy="7823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313074" y="4108678"/>
            <a:ext cx="3608680" cy="2656867"/>
            <a:chOff x="8313074" y="4108678"/>
            <a:chExt cx="3608680" cy="26568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4254" y="5203292"/>
              <a:ext cx="328430" cy="17579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 flipH="1">
              <a:off x="8313074" y="4508815"/>
              <a:ext cx="1481179" cy="1289329"/>
              <a:chOff x="9710057" y="4136571"/>
              <a:chExt cx="1237861" cy="103880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18" t="50997" r="46601" b="26301"/>
              <a:stretch/>
            </p:blipFill>
            <p:spPr>
              <a:xfrm>
                <a:off x="9710057" y="4136571"/>
                <a:ext cx="1237861" cy="103880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9896668" y="4752391"/>
                <a:ext cx="286139" cy="2160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l="7379" t="4147" r="5686" b="2140"/>
            <a:stretch/>
          </p:blipFill>
          <p:spPr>
            <a:xfrm>
              <a:off x="10191750" y="4108678"/>
              <a:ext cx="1730004" cy="265686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9601684" y="619125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dvOT23fd88b2"/>
              </a:rPr>
              <a:t>Ritchey, et al. 2013</a:t>
            </a:r>
          </a:p>
          <a:p>
            <a:r>
              <a:rPr lang="en-US" sz="1000" dirty="0">
                <a:latin typeface="AdvOT23fd88b2"/>
              </a:rPr>
              <a:t>Folville, Et al. 2020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894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e 15">
      <a:dk1>
        <a:srgbClr val="2D3235"/>
      </a:dk1>
      <a:lt1>
        <a:srgbClr val="2D3235"/>
      </a:lt1>
      <a:dk2>
        <a:srgbClr val="FFFFFF"/>
      </a:dk2>
      <a:lt2>
        <a:srgbClr val="FFFFFF"/>
      </a:lt2>
      <a:accent1>
        <a:srgbClr val="FFFFFF"/>
      </a:accent1>
      <a:accent2>
        <a:srgbClr val="78B41D"/>
      </a:accent2>
      <a:accent3>
        <a:srgbClr val="E2007A"/>
      </a:accent3>
      <a:accent4>
        <a:srgbClr val="79B51C"/>
      </a:accent4>
      <a:accent5>
        <a:srgbClr val="F9F60E"/>
      </a:accent5>
      <a:accent6>
        <a:srgbClr val="7030A0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30613</TotalTime>
  <Words>1086</Words>
  <Application>Microsoft Office PowerPoint</Application>
  <PresentationFormat>Widescreen</PresentationFormat>
  <Paragraphs>224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ＭＳ Ｐゴシック</vt:lpstr>
      <vt:lpstr>AdvOT23fd88b2</vt:lpstr>
      <vt:lpstr>Arial</vt:lpstr>
      <vt:lpstr>Calibri</vt:lpstr>
      <vt:lpstr>Calibri Light</vt:lpstr>
      <vt:lpstr>Century Gothic</vt:lpstr>
      <vt:lpstr>Times New Roman</vt:lpstr>
      <vt:lpstr>TimesNewRomanPSMT</vt:lpstr>
      <vt:lpstr>Tw Cen MT</vt:lpstr>
      <vt:lpstr>Wingdings</vt:lpstr>
      <vt:lpstr>Médian</vt:lpstr>
      <vt:lpstr>1_Thème Office</vt:lpstr>
      <vt:lpstr>Thème Office</vt:lpstr>
      <vt:lpstr>2_Thème Office</vt:lpstr>
      <vt:lpstr>3_Thème Office</vt:lpstr>
      <vt:lpstr>4_Thème Office</vt:lpstr>
      <vt:lpstr>Image</vt:lpstr>
      <vt:lpstr>PowerPoint Presentation</vt:lpstr>
      <vt:lpstr>PowerPoint Presentation</vt:lpstr>
      <vt:lpstr>Decrease of recognition in aging</vt:lpstr>
      <vt:lpstr>Participants</vt:lpstr>
      <vt:lpstr>Procedure: MRI data acquisition</vt:lpstr>
      <vt:lpstr>Procedure: image acquisition</vt:lpstr>
      <vt:lpstr>Image Preprocessing</vt:lpstr>
      <vt:lpstr>Methodological approach</vt:lpstr>
      <vt:lpstr>Encoding-Retrieval Similarity (ERS)</vt:lpstr>
      <vt:lpstr>Statistical analyses</vt:lpstr>
      <vt:lpstr>Statistical analyses</vt:lpstr>
      <vt:lpstr>Statistical analyses</vt:lpstr>
      <vt:lpstr>Results</vt:lpstr>
      <vt:lpstr>DISCUSSION</vt:lpstr>
      <vt:lpstr>Perspectives</vt:lpstr>
      <vt:lpstr>Stroop Study</vt:lpstr>
      <vt:lpstr>THANK YOU !</vt:lpstr>
    </vt:vector>
  </TitlesOfParts>
  <Company>Université de Liège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zoltan</dc:creator>
  <cp:lastModifiedBy>Zoltan Apa</cp:lastModifiedBy>
  <cp:revision>471</cp:revision>
  <dcterms:created xsi:type="dcterms:W3CDTF">2022-01-17T11:06:00Z</dcterms:created>
  <dcterms:modified xsi:type="dcterms:W3CDTF">2025-12-19T12:21:12Z</dcterms:modified>
</cp:coreProperties>
</file>