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61" r:id="rId5"/>
  </p:sldIdLst>
  <p:sldSz cx="30275213" cy="4280376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0000"/>
    <a:srgbClr val="0060FF"/>
    <a:srgbClr val="00005C"/>
    <a:srgbClr val="00008C"/>
    <a:srgbClr val="0000BF"/>
    <a:srgbClr val="01FFFE"/>
    <a:srgbClr val="0040FF"/>
    <a:srgbClr val="81FF7E"/>
    <a:srgbClr val="FFFD00"/>
    <a:srgbClr val="A1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32" autoAdjust="0"/>
    <p:restoredTop sz="95033" autoAdjust="0"/>
  </p:normalViewPr>
  <p:slideViewPr>
    <p:cSldViewPr snapToGrid="0">
      <p:cViewPr>
        <p:scale>
          <a:sx n="66" d="100"/>
          <a:sy n="66" d="100"/>
        </p:scale>
        <p:origin x="-3341" y="-8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ocuments\Doctorat\251113_stat_varespladib.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User\Documents\Doctorat\251113_stat_varespladib.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User\Documents\Doctorat\251113_stat_varespladib.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38100" cap="rnd">
              <a:noFill/>
              <a:round/>
            </a:ln>
            <a:effectLst/>
          </c:spPr>
          <c:marker>
            <c:symbol val="circle"/>
            <c:size val="5"/>
            <c:spPr>
              <a:solidFill>
                <a:schemeClr val="accent1"/>
              </a:solidFill>
              <a:ln w="9525">
                <a:noFill/>
              </a:ln>
              <a:effectLst/>
            </c:spPr>
          </c:marker>
          <c:dPt>
            <c:idx val="0"/>
            <c:marker>
              <c:symbol val="circle"/>
              <c:size val="10"/>
              <c:spPr>
                <a:solidFill>
                  <a:srgbClr val="0070C0"/>
                </a:solidFill>
                <a:ln w="9525">
                  <a:noFill/>
                </a:ln>
                <a:effectLst/>
              </c:spPr>
            </c:marker>
            <c:bubble3D val="0"/>
            <c:extLst>
              <c:ext xmlns:c16="http://schemas.microsoft.com/office/drawing/2014/chart" uri="{C3380CC4-5D6E-409C-BE32-E72D297353CC}">
                <c16:uniqueId val="{00000004-1CD6-48C8-A8FF-8A0740A39F60}"/>
              </c:ext>
            </c:extLst>
          </c:dPt>
          <c:dPt>
            <c:idx val="1"/>
            <c:marker>
              <c:symbol val="circle"/>
              <c:size val="10"/>
              <c:spPr>
                <a:solidFill>
                  <a:srgbClr val="0070C0"/>
                </a:solidFill>
                <a:ln w="9525">
                  <a:noFill/>
                </a:ln>
                <a:effectLst/>
              </c:spPr>
            </c:marker>
            <c:bubble3D val="0"/>
            <c:extLst>
              <c:ext xmlns:c16="http://schemas.microsoft.com/office/drawing/2014/chart" uri="{C3380CC4-5D6E-409C-BE32-E72D297353CC}">
                <c16:uniqueId val="{00000003-1CD6-48C8-A8FF-8A0740A39F60}"/>
              </c:ext>
            </c:extLst>
          </c:dPt>
          <c:dPt>
            <c:idx val="2"/>
            <c:marker>
              <c:symbol val="circle"/>
              <c:size val="10"/>
              <c:spPr>
                <a:solidFill>
                  <a:schemeClr val="accent1"/>
                </a:solidFill>
                <a:ln w="9525">
                  <a:noFill/>
                </a:ln>
                <a:effectLst/>
              </c:spPr>
            </c:marker>
            <c:bubble3D val="0"/>
            <c:extLst>
              <c:ext xmlns:c16="http://schemas.microsoft.com/office/drawing/2014/chart" uri="{C3380CC4-5D6E-409C-BE32-E72D297353CC}">
                <c16:uniqueId val="{00000007-1CD6-48C8-A8FF-8A0740A39F60}"/>
              </c:ext>
            </c:extLst>
          </c:dPt>
          <c:dPt>
            <c:idx val="3"/>
            <c:marker>
              <c:symbol val="circle"/>
              <c:size val="10"/>
              <c:spPr>
                <a:solidFill>
                  <a:srgbClr val="0070C0"/>
                </a:solidFill>
                <a:ln w="9525">
                  <a:noFill/>
                </a:ln>
                <a:effectLst/>
              </c:spPr>
            </c:marker>
            <c:bubble3D val="0"/>
            <c:extLst>
              <c:ext xmlns:c16="http://schemas.microsoft.com/office/drawing/2014/chart" uri="{C3380CC4-5D6E-409C-BE32-E72D297353CC}">
                <c16:uniqueId val="{00000006-1CD6-48C8-A8FF-8A0740A39F60}"/>
              </c:ext>
            </c:extLst>
          </c:dPt>
          <c:dPt>
            <c:idx val="4"/>
            <c:marker>
              <c:symbol val="circle"/>
              <c:size val="10"/>
              <c:spPr>
                <a:solidFill>
                  <a:srgbClr val="0070C0"/>
                </a:solidFill>
                <a:ln w="9525">
                  <a:noFill/>
                </a:ln>
                <a:effectLst/>
              </c:spPr>
            </c:marker>
            <c:bubble3D val="0"/>
            <c:extLst>
              <c:ext xmlns:c16="http://schemas.microsoft.com/office/drawing/2014/chart" uri="{C3380CC4-5D6E-409C-BE32-E72D297353CC}">
                <c16:uniqueId val="{00000005-1CD6-48C8-A8FF-8A0740A39F60}"/>
              </c:ext>
            </c:extLst>
          </c:dPt>
          <c:xVal>
            <c:numRef>
              <c:f>Sheet1!$F$43:$F$47</c:f>
              <c:numCache>
                <c:formatCode>General</c:formatCode>
                <c:ptCount val="5"/>
                <c:pt idx="0">
                  <c:v>5</c:v>
                </c:pt>
                <c:pt idx="1">
                  <c:v>2.5</c:v>
                </c:pt>
                <c:pt idx="2">
                  <c:v>1</c:v>
                </c:pt>
                <c:pt idx="3">
                  <c:v>0.5</c:v>
                </c:pt>
                <c:pt idx="4">
                  <c:v>0.1</c:v>
                </c:pt>
              </c:numCache>
            </c:numRef>
          </c:xVal>
          <c:yVal>
            <c:numRef>
              <c:f>Sheet1!$G$43:$G$47</c:f>
              <c:numCache>
                <c:formatCode>General</c:formatCode>
                <c:ptCount val="5"/>
                <c:pt idx="0">
                  <c:v>3.25</c:v>
                </c:pt>
                <c:pt idx="1">
                  <c:v>3.5</c:v>
                </c:pt>
                <c:pt idx="2">
                  <c:v>6.53</c:v>
                </c:pt>
                <c:pt idx="3">
                  <c:v>7.28</c:v>
                </c:pt>
                <c:pt idx="4">
                  <c:v>9.23</c:v>
                </c:pt>
              </c:numCache>
            </c:numRef>
          </c:yVal>
          <c:smooth val="0"/>
          <c:extLst>
            <c:ext xmlns:c16="http://schemas.microsoft.com/office/drawing/2014/chart" uri="{C3380CC4-5D6E-409C-BE32-E72D297353CC}">
              <c16:uniqueId val="{00000000-1CD6-48C8-A8FF-8A0740A39F60}"/>
            </c:ext>
          </c:extLst>
        </c:ser>
        <c:ser>
          <c:idx val="1"/>
          <c:order val="1"/>
          <c:spPr>
            <a:ln w="25400" cap="rnd">
              <a:noFill/>
              <a:round/>
            </a:ln>
            <a:effectLst/>
          </c:spPr>
          <c:marker>
            <c:symbol val="circle"/>
            <c:size val="10"/>
            <c:spPr>
              <a:solidFill>
                <a:srgbClr val="FF0000"/>
              </a:solidFill>
              <a:ln w="9525">
                <a:noFill/>
              </a:ln>
              <a:effectLst/>
            </c:spPr>
          </c:marker>
          <c:xVal>
            <c:numRef>
              <c:f>Sheet1!$N$48</c:f>
              <c:numCache>
                <c:formatCode>General</c:formatCode>
                <c:ptCount val="1"/>
                <c:pt idx="0">
                  <c:v>9.9999999999999995E-8</c:v>
                </c:pt>
              </c:numCache>
            </c:numRef>
          </c:xVal>
          <c:yVal>
            <c:numRef>
              <c:f>Sheet1!$O$48</c:f>
              <c:numCache>
                <c:formatCode>General</c:formatCode>
                <c:ptCount val="1"/>
                <c:pt idx="0">
                  <c:v>8</c:v>
                </c:pt>
              </c:numCache>
            </c:numRef>
          </c:yVal>
          <c:smooth val="0"/>
          <c:extLst>
            <c:ext xmlns:c16="http://schemas.microsoft.com/office/drawing/2014/chart" uri="{C3380CC4-5D6E-409C-BE32-E72D297353CC}">
              <c16:uniqueId val="{00000001-1CD6-48C8-A8FF-8A0740A39F60}"/>
            </c:ext>
          </c:extLst>
        </c:ser>
        <c:ser>
          <c:idx val="2"/>
          <c:order val="2"/>
          <c:spPr>
            <a:ln w="38100" cap="rnd">
              <a:solidFill>
                <a:srgbClr val="92D050"/>
              </a:solidFill>
              <a:round/>
            </a:ln>
            <a:effectLst/>
          </c:spPr>
          <c:marker>
            <c:symbol val="circle"/>
            <c:size val="5"/>
            <c:spPr>
              <a:noFill/>
              <a:ln w="9525">
                <a:noFill/>
              </a:ln>
              <a:effectLst/>
            </c:spPr>
          </c:marker>
          <c:xVal>
            <c:numRef>
              <c:f>Sheet1!$C$69:$C$618</c:f>
              <c:numCache>
                <c:formatCode>General</c:formatCode>
                <c:ptCount val="550"/>
                <c:pt idx="0">
                  <c:v>1.0000000000000001E-9</c:v>
                </c:pt>
                <c:pt idx="1">
                  <c:v>0.01</c:v>
                </c:pt>
                <c:pt idx="2">
                  <c:v>0.02</c:v>
                </c:pt>
                <c:pt idx="3">
                  <c:v>0.03</c:v>
                </c:pt>
                <c:pt idx="4">
                  <c:v>0.04</c:v>
                </c:pt>
                <c:pt idx="5">
                  <c:v>0.05</c:v>
                </c:pt>
                <c:pt idx="6">
                  <c:v>0.06</c:v>
                </c:pt>
                <c:pt idx="7">
                  <c:v>7.0000000000000007E-2</c:v>
                </c:pt>
                <c:pt idx="8">
                  <c:v>0.08</c:v>
                </c:pt>
                <c:pt idx="9">
                  <c:v>0.09</c:v>
                </c:pt>
                <c:pt idx="10">
                  <c:v>0.1</c:v>
                </c:pt>
                <c:pt idx="11">
                  <c:v>0.11</c:v>
                </c:pt>
                <c:pt idx="12">
                  <c:v>0.12</c:v>
                </c:pt>
                <c:pt idx="13">
                  <c:v>0.13</c:v>
                </c:pt>
                <c:pt idx="14">
                  <c:v>0.14000000000000001</c:v>
                </c:pt>
                <c:pt idx="15">
                  <c:v>0.15</c:v>
                </c:pt>
                <c:pt idx="16">
                  <c:v>0.16</c:v>
                </c:pt>
                <c:pt idx="17">
                  <c:v>0.17</c:v>
                </c:pt>
                <c:pt idx="18">
                  <c:v>0.18</c:v>
                </c:pt>
                <c:pt idx="19">
                  <c:v>0.19</c:v>
                </c:pt>
                <c:pt idx="20">
                  <c:v>0.2</c:v>
                </c:pt>
                <c:pt idx="21">
                  <c:v>0.21</c:v>
                </c:pt>
                <c:pt idx="22">
                  <c:v>0.22</c:v>
                </c:pt>
                <c:pt idx="23">
                  <c:v>0.23</c:v>
                </c:pt>
                <c:pt idx="24">
                  <c:v>0.24</c:v>
                </c:pt>
                <c:pt idx="25">
                  <c:v>0.25</c:v>
                </c:pt>
                <c:pt idx="26">
                  <c:v>0.26</c:v>
                </c:pt>
                <c:pt idx="27">
                  <c:v>0.27</c:v>
                </c:pt>
                <c:pt idx="28">
                  <c:v>0.28000000000000003</c:v>
                </c:pt>
                <c:pt idx="29">
                  <c:v>0.28999999999999998</c:v>
                </c:pt>
                <c:pt idx="30">
                  <c:v>0.3</c:v>
                </c:pt>
                <c:pt idx="31">
                  <c:v>0.31</c:v>
                </c:pt>
                <c:pt idx="32">
                  <c:v>0.32</c:v>
                </c:pt>
                <c:pt idx="33">
                  <c:v>0.33</c:v>
                </c:pt>
                <c:pt idx="34">
                  <c:v>0.34</c:v>
                </c:pt>
                <c:pt idx="35">
                  <c:v>0.35</c:v>
                </c:pt>
                <c:pt idx="36">
                  <c:v>0.36</c:v>
                </c:pt>
                <c:pt idx="37">
                  <c:v>0.37</c:v>
                </c:pt>
                <c:pt idx="38">
                  <c:v>0.38</c:v>
                </c:pt>
                <c:pt idx="39">
                  <c:v>0.39</c:v>
                </c:pt>
                <c:pt idx="40">
                  <c:v>0.4</c:v>
                </c:pt>
                <c:pt idx="41">
                  <c:v>0.41</c:v>
                </c:pt>
                <c:pt idx="42">
                  <c:v>0.42</c:v>
                </c:pt>
                <c:pt idx="43">
                  <c:v>0.43</c:v>
                </c:pt>
                <c:pt idx="44">
                  <c:v>0.44</c:v>
                </c:pt>
                <c:pt idx="45">
                  <c:v>0.45</c:v>
                </c:pt>
                <c:pt idx="46">
                  <c:v>0.46</c:v>
                </c:pt>
                <c:pt idx="47">
                  <c:v>0.47</c:v>
                </c:pt>
                <c:pt idx="48">
                  <c:v>0.48</c:v>
                </c:pt>
                <c:pt idx="49">
                  <c:v>0.49</c:v>
                </c:pt>
                <c:pt idx="50">
                  <c:v>0.5</c:v>
                </c:pt>
                <c:pt idx="51">
                  <c:v>0.51</c:v>
                </c:pt>
                <c:pt idx="52">
                  <c:v>0.52</c:v>
                </c:pt>
                <c:pt idx="53">
                  <c:v>0.53</c:v>
                </c:pt>
                <c:pt idx="54">
                  <c:v>0.54</c:v>
                </c:pt>
                <c:pt idx="55">
                  <c:v>0.55000000000000004</c:v>
                </c:pt>
                <c:pt idx="56">
                  <c:v>0.56000000000000005</c:v>
                </c:pt>
                <c:pt idx="57">
                  <c:v>0.56999999999999995</c:v>
                </c:pt>
                <c:pt idx="58">
                  <c:v>0.57999999999999996</c:v>
                </c:pt>
                <c:pt idx="59">
                  <c:v>0.59</c:v>
                </c:pt>
                <c:pt idx="60">
                  <c:v>0.6</c:v>
                </c:pt>
                <c:pt idx="61">
                  <c:v>0.61</c:v>
                </c:pt>
                <c:pt idx="62">
                  <c:v>0.62</c:v>
                </c:pt>
                <c:pt idx="63">
                  <c:v>0.63</c:v>
                </c:pt>
                <c:pt idx="64">
                  <c:v>0.64</c:v>
                </c:pt>
                <c:pt idx="65">
                  <c:v>0.65</c:v>
                </c:pt>
                <c:pt idx="66">
                  <c:v>0.66</c:v>
                </c:pt>
                <c:pt idx="67">
                  <c:v>0.67</c:v>
                </c:pt>
                <c:pt idx="68">
                  <c:v>0.68</c:v>
                </c:pt>
                <c:pt idx="69">
                  <c:v>0.69</c:v>
                </c:pt>
                <c:pt idx="70">
                  <c:v>0.7</c:v>
                </c:pt>
                <c:pt idx="71">
                  <c:v>0.71</c:v>
                </c:pt>
                <c:pt idx="72">
                  <c:v>0.72</c:v>
                </c:pt>
                <c:pt idx="73">
                  <c:v>0.73</c:v>
                </c:pt>
                <c:pt idx="74">
                  <c:v>0.74</c:v>
                </c:pt>
                <c:pt idx="75">
                  <c:v>0.75</c:v>
                </c:pt>
                <c:pt idx="76">
                  <c:v>0.76</c:v>
                </c:pt>
                <c:pt idx="77">
                  <c:v>0.77</c:v>
                </c:pt>
                <c:pt idx="78">
                  <c:v>0.78</c:v>
                </c:pt>
                <c:pt idx="79">
                  <c:v>0.79</c:v>
                </c:pt>
                <c:pt idx="80">
                  <c:v>0.8</c:v>
                </c:pt>
                <c:pt idx="81">
                  <c:v>0.81</c:v>
                </c:pt>
                <c:pt idx="82">
                  <c:v>0.82</c:v>
                </c:pt>
                <c:pt idx="83">
                  <c:v>0.83</c:v>
                </c:pt>
                <c:pt idx="84">
                  <c:v>0.84</c:v>
                </c:pt>
                <c:pt idx="85">
                  <c:v>0.85</c:v>
                </c:pt>
                <c:pt idx="86">
                  <c:v>0.86</c:v>
                </c:pt>
                <c:pt idx="87">
                  <c:v>0.87</c:v>
                </c:pt>
                <c:pt idx="88">
                  <c:v>0.88</c:v>
                </c:pt>
                <c:pt idx="89">
                  <c:v>0.89</c:v>
                </c:pt>
                <c:pt idx="90">
                  <c:v>0.9</c:v>
                </c:pt>
                <c:pt idx="91">
                  <c:v>0.91</c:v>
                </c:pt>
                <c:pt idx="92">
                  <c:v>0.92</c:v>
                </c:pt>
                <c:pt idx="93">
                  <c:v>0.93</c:v>
                </c:pt>
                <c:pt idx="94">
                  <c:v>0.94</c:v>
                </c:pt>
                <c:pt idx="95">
                  <c:v>0.95</c:v>
                </c:pt>
                <c:pt idx="96">
                  <c:v>0.96</c:v>
                </c:pt>
                <c:pt idx="97">
                  <c:v>0.97</c:v>
                </c:pt>
                <c:pt idx="98">
                  <c:v>0.98</c:v>
                </c:pt>
                <c:pt idx="99">
                  <c:v>0.99</c:v>
                </c:pt>
                <c:pt idx="100">
                  <c:v>1</c:v>
                </c:pt>
                <c:pt idx="101">
                  <c:v>1.01</c:v>
                </c:pt>
                <c:pt idx="102">
                  <c:v>1.02</c:v>
                </c:pt>
                <c:pt idx="103">
                  <c:v>1.03</c:v>
                </c:pt>
                <c:pt idx="104">
                  <c:v>1.04</c:v>
                </c:pt>
                <c:pt idx="105">
                  <c:v>1.05</c:v>
                </c:pt>
                <c:pt idx="106">
                  <c:v>1.06</c:v>
                </c:pt>
                <c:pt idx="107">
                  <c:v>1.07</c:v>
                </c:pt>
                <c:pt idx="108">
                  <c:v>1.08</c:v>
                </c:pt>
                <c:pt idx="109">
                  <c:v>1.0900000000000001</c:v>
                </c:pt>
                <c:pt idx="110">
                  <c:v>1.1000000000000001</c:v>
                </c:pt>
                <c:pt idx="111">
                  <c:v>1.1100000000000001</c:v>
                </c:pt>
                <c:pt idx="112">
                  <c:v>1.1200000000000001</c:v>
                </c:pt>
                <c:pt idx="113">
                  <c:v>1.1299999999999999</c:v>
                </c:pt>
                <c:pt idx="114">
                  <c:v>1.1399999999999999</c:v>
                </c:pt>
                <c:pt idx="115">
                  <c:v>1.1499999999999999</c:v>
                </c:pt>
                <c:pt idx="116">
                  <c:v>1.1599999999999999</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c:v>
                </c:pt>
                <c:pt idx="162">
                  <c:v>1.62</c:v>
                </c:pt>
                <c:pt idx="163">
                  <c:v>1.63</c:v>
                </c:pt>
                <c:pt idx="164">
                  <c:v>1.64</c:v>
                </c:pt>
                <c:pt idx="165">
                  <c:v>1.65</c:v>
                </c:pt>
                <c:pt idx="166">
                  <c:v>1.66</c:v>
                </c:pt>
                <c:pt idx="167">
                  <c:v>1.67</c:v>
                </c:pt>
                <c:pt idx="168">
                  <c:v>1.68</c:v>
                </c:pt>
                <c:pt idx="169">
                  <c:v>1.69</c:v>
                </c:pt>
                <c:pt idx="170">
                  <c:v>1.7</c:v>
                </c:pt>
                <c:pt idx="171">
                  <c:v>1.71</c:v>
                </c:pt>
                <c:pt idx="172">
                  <c:v>1.72</c:v>
                </c:pt>
                <c:pt idx="173">
                  <c:v>1.73</c:v>
                </c:pt>
                <c:pt idx="174">
                  <c:v>1.74</c:v>
                </c:pt>
                <c:pt idx="175">
                  <c:v>1.75</c:v>
                </c:pt>
                <c:pt idx="176">
                  <c:v>1.76</c:v>
                </c:pt>
                <c:pt idx="177">
                  <c:v>1.77</c:v>
                </c:pt>
                <c:pt idx="178">
                  <c:v>1.78</c:v>
                </c:pt>
                <c:pt idx="179">
                  <c:v>1.79</c:v>
                </c:pt>
                <c:pt idx="180">
                  <c:v>1.8</c:v>
                </c:pt>
                <c:pt idx="181">
                  <c:v>1.81</c:v>
                </c:pt>
                <c:pt idx="182">
                  <c:v>1.82</c:v>
                </c:pt>
                <c:pt idx="183">
                  <c:v>1.83</c:v>
                </c:pt>
                <c:pt idx="184">
                  <c:v>1.84</c:v>
                </c:pt>
                <c:pt idx="185">
                  <c:v>1.85</c:v>
                </c:pt>
                <c:pt idx="186">
                  <c:v>1.86</c:v>
                </c:pt>
                <c:pt idx="187">
                  <c:v>1.87</c:v>
                </c:pt>
                <c:pt idx="188">
                  <c:v>1.88</c:v>
                </c:pt>
                <c:pt idx="189">
                  <c:v>1.89</c:v>
                </c:pt>
                <c:pt idx="190">
                  <c:v>1.9</c:v>
                </c:pt>
                <c:pt idx="191">
                  <c:v>1.91</c:v>
                </c:pt>
                <c:pt idx="192">
                  <c:v>1.92</c:v>
                </c:pt>
                <c:pt idx="193">
                  <c:v>1.93</c:v>
                </c:pt>
                <c:pt idx="194">
                  <c:v>1.94</c:v>
                </c:pt>
                <c:pt idx="195">
                  <c:v>1.95</c:v>
                </c:pt>
                <c:pt idx="196">
                  <c:v>1.96</c:v>
                </c:pt>
                <c:pt idx="197">
                  <c:v>1.97</c:v>
                </c:pt>
                <c:pt idx="198">
                  <c:v>1.98</c:v>
                </c:pt>
                <c:pt idx="199">
                  <c:v>1.99</c:v>
                </c:pt>
                <c:pt idx="200">
                  <c:v>2</c:v>
                </c:pt>
                <c:pt idx="201">
                  <c:v>2.0099999999999998</c:v>
                </c:pt>
                <c:pt idx="202">
                  <c:v>2.02</c:v>
                </c:pt>
                <c:pt idx="203">
                  <c:v>2.0299999999999998</c:v>
                </c:pt>
                <c:pt idx="204">
                  <c:v>2.04</c:v>
                </c:pt>
                <c:pt idx="205">
                  <c:v>2.0499999999999998</c:v>
                </c:pt>
                <c:pt idx="206">
                  <c:v>2.06</c:v>
                </c:pt>
                <c:pt idx="207">
                  <c:v>2.0699999999999998</c:v>
                </c:pt>
                <c:pt idx="208">
                  <c:v>2.08</c:v>
                </c:pt>
                <c:pt idx="209">
                  <c:v>2.09</c:v>
                </c:pt>
                <c:pt idx="210">
                  <c:v>2.1</c:v>
                </c:pt>
                <c:pt idx="211">
                  <c:v>2.11</c:v>
                </c:pt>
                <c:pt idx="212">
                  <c:v>2.12</c:v>
                </c:pt>
                <c:pt idx="213">
                  <c:v>2.13</c:v>
                </c:pt>
                <c:pt idx="214">
                  <c:v>2.14</c:v>
                </c:pt>
                <c:pt idx="215">
                  <c:v>2.15</c:v>
                </c:pt>
                <c:pt idx="216">
                  <c:v>2.16</c:v>
                </c:pt>
                <c:pt idx="217">
                  <c:v>2.17</c:v>
                </c:pt>
                <c:pt idx="218">
                  <c:v>2.1800000000000002</c:v>
                </c:pt>
                <c:pt idx="219">
                  <c:v>2.19</c:v>
                </c:pt>
                <c:pt idx="220">
                  <c:v>2.2000000000000002</c:v>
                </c:pt>
                <c:pt idx="221">
                  <c:v>2.21</c:v>
                </c:pt>
                <c:pt idx="222">
                  <c:v>2.2200000000000002</c:v>
                </c:pt>
                <c:pt idx="223">
                  <c:v>2.23</c:v>
                </c:pt>
                <c:pt idx="224">
                  <c:v>2.2400000000000002</c:v>
                </c:pt>
                <c:pt idx="225">
                  <c:v>2.25</c:v>
                </c:pt>
                <c:pt idx="226">
                  <c:v>2.2599999999999998</c:v>
                </c:pt>
                <c:pt idx="227">
                  <c:v>2.27</c:v>
                </c:pt>
                <c:pt idx="228">
                  <c:v>2.2799999999999998</c:v>
                </c:pt>
                <c:pt idx="229">
                  <c:v>2.29</c:v>
                </c:pt>
                <c:pt idx="230">
                  <c:v>2.2999999999999998</c:v>
                </c:pt>
                <c:pt idx="231">
                  <c:v>2.31</c:v>
                </c:pt>
                <c:pt idx="232">
                  <c:v>2.3199999999999998</c:v>
                </c:pt>
                <c:pt idx="233">
                  <c:v>2.33</c:v>
                </c:pt>
                <c:pt idx="234">
                  <c:v>2.34</c:v>
                </c:pt>
                <c:pt idx="235">
                  <c:v>2.35</c:v>
                </c:pt>
                <c:pt idx="236">
                  <c:v>2.36</c:v>
                </c:pt>
                <c:pt idx="237">
                  <c:v>2.37</c:v>
                </c:pt>
                <c:pt idx="238">
                  <c:v>2.38</c:v>
                </c:pt>
                <c:pt idx="239">
                  <c:v>2.39</c:v>
                </c:pt>
                <c:pt idx="240">
                  <c:v>2.4</c:v>
                </c:pt>
                <c:pt idx="241">
                  <c:v>2.41</c:v>
                </c:pt>
                <c:pt idx="242">
                  <c:v>2.42</c:v>
                </c:pt>
                <c:pt idx="243">
                  <c:v>2.4300000000000002</c:v>
                </c:pt>
                <c:pt idx="244">
                  <c:v>2.44</c:v>
                </c:pt>
                <c:pt idx="245">
                  <c:v>2.4500000000000002</c:v>
                </c:pt>
                <c:pt idx="246">
                  <c:v>2.46</c:v>
                </c:pt>
                <c:pt idx="247">
                  <c:v>2.4700000000000002</c:v>
                </c:pt>
                <c:pt idx="248">
                  <c:v>2.48</c:v>
                </c:pt>
                <c:pt idx="249">
                  <c:v>2.4900000000000002</c:v>
                </c:pt>
                <c:pt idx="250">
                  <c:v>2.5</c:v>
                </c:pt>
                <c:pt idx="251">
                  <c:v>2.5099999999999998</c:v>
                </c:pt>
                <c:pt idx="252">
                  <c:v>2.52</c:v>
                </c:pt>
                <c:pt idx="253">
                  <c:v>2.5299999999999998</c:v>
                </c:pt>
                <c:pt idx="254">
                  <c:v>2.54</c:v>
                </c:pt>
                <c:pt idx="255">
                  <c:v>2.5499999999999998</c:v>
                </c:pt>
                <c:pt idx="256">
                  <c:v>2.56</c:v>
                </c:pt>
                <c:pt idx="257">
                  <c:v>2.57</c:v>
                </c:pt>
                <c:pt idx="258">
                  <c:v>2.58</c:v>
                </c:pt>
                <c:pt idx="259">
                  <c:v>2.59</c:v>
                </c:pt>
                <c:pt idx="260">
                  <c:v>2.6</c:v>
                </c:pt>
                <c:pt idx="261">
                  <c:v>2.61</c:v>
                </c:pt>
                <c:pt idx="262">
                  <c:v>2.62</c:v>
                </c:pt>
                <c:pt idx="263">
                  <c:v>2.63</c:v>
                </c:pt>
                <c:pt idx="264">
                  <c:v>2.64</c:v>
                </c:pt>
                <c:pt idx="265">
                  <c:v>2.65</c:v>
                </c:pt>
                <c:pt idx="266">
                  <c:v>2.66</c:v>
                </c:pt>
                <c:pt idx="267">
                  <c:v>2.67</c:v>
                </c:pt>
                <c:pt idx="268">
                  <c:v>2.68</c:v>
                </c:pt>
                <c:pt idx="269">
                  <c:v>2.69</c:v>
                </c:pt>
                <c:pt idx="270">
                  <c:v>2.7</c:v>
                </c:pt>
                <c:pt idx="271">
                  <c:v>2.71</c:v>
                </c:pt>
                <c:pt idx="272">
                  <c:v>2.72</c:v>
                </c:pt>
                <c:pt idx="273">
                  <c:v>2.73</c:v>
                </c:pt>
                <c:pt idx="274">
                  <c:v>2.74</c:v>
                </c:pt>
                <c:pt idx="275">
                  <c:v>2.75</c:v>
                </c:pt>
                <c:pt idx="276">
                  <c:v>2.76</c:v>
                </c:pt>
                <c:pt idx="277">
                  <c:v>2.77</c:v>
                </c:pt>
                <c:pt idx="278">
                  <c:v>2.78</c:v>
                </c:pt>
                <c:pt idx="279">
                  <c:v>2.79</c:v>
                </c:pt>
                <c:pt idx="280">
                  <c:v>2.8</c:v>
                </c:pt>
                <c:pt idx="281">
                  <c:v>2.81</c:v>
                </c:pt>
                <c:pt idx="282">
                  <c:v>2.82</c:v>
                </c:pt>
                <c:pt idx="283">
                  <c:v>2.83</c:v>
                </c:pt>
                <c:pt idx="284">
                  <c:v>2.84</c:v>
                </c:pt>
                <c:pt idx="285">
                  <c:v>2.85</c:v>
                </c:pt>
                <c:pt idx="286">
                  <c:v>2.86</c:v>
                </c:pt>
                <c:pt idx="287">
                  <c:v>2.87</c:v>
                </c:pt>
                <c:pt idx="288">
                  <c:v>2.88</c:v>
                </c:pt>
                <c:pt idx="289">
                  <c:v>2.89</c:v>
                </c:pt>
                <c:pt idx="290">
                  <c:v>2.9</c:v>
                </c:pt>
                <c:pt idx="291">
                  <c:v>2.91</c:v>
                </c:pt>
                <c:pt idx="292">
                  <c:v>2.92</c:v>
                </c:pt>
                <c:pt idx="293">
                  <c:v>2.93</c:v>
                </c:pt>
                <c:pt idx="294">
                  <c:v>2.94</c:v>
                </c:pt>
                <c:pt idx="295">
                  <c:v>2.95</c:v>
                </c:pt>
                <c:pt idx="296">
                  <c:v>2.96</c:v>
                </c:pt>
                <c:pt idx="297">
                  <c:v>2.97</c:v>
                </c:pt>
                <c:pt idx="298">
                  <c:v>2.98</c:v>
                </c:pt>
                <c:pt idx="299">
                  <c:v>2.99</c:v>
                </c:pt>
                <c:pt idx="300">
                  <c:v>3</c:v>
                </c:pt>
                <c:pt idx="301">
                  <c:v>3.01</c:v>
                </c:pt>
                <c:pt idx="302">
                  <c:v>3.02</c:v>
                </c:pt>
                <c:pt idx="303">
                  <c:v>3.03</c:v>
                </c:pt>
                <c:pt idx="304">
                  <c:v>3.04</c:v>
                </c:pt>
                <c:pt idx="305">
                  <c:v>3.05</c:v>
                </c:pt>
                <c:pt idx="306">
                  <c:v>3.06</c:v>
                </c:pt>
                <c:pt idx="307">
                  <c:v>3.07</c:v>
                </c:pt>
                <c:pt idx="308">
                  <c:v>3.08</c:v>
                </c:pt>
                <c:pt idx="309">
                  <c:v>3.09</c:v>
                </c:pt>
                <c:pt idx="310">
                  <c:v>3.1</c:v>
                </c:pt>
                <c:pt idx="311">
                  <c:v>3.11</c:v>
                </c:pt>
                <c:pt idx="312">
                  <c:v>3.12</c:v>
                </c:pt>
                <c:pt idx="313">
                  <c:v>3.13</c:v>
                </c:pt>
                <c:pt idx="314">
                  <c:v>3.14</c:v>
                </c:pt>
                <c:pt idx="315">
                  <c:v>3.15</c:v>
                </c:pt>
                <c:pt idx="316">
                  <c:v>3.16</c:v>
                </c:pt>
                <c:pt idx="317">
                  <c:v>3.17</c:v>
                </c:pt>
                <c:pt idx="318">
                  <c:v>3.18</c:v>
                </c:pt>
                <c:pt idx="319">
                  <c:v>3.19</c:v>
                </c:pt>
                <c:pt idx="320">
                  <c:v>3.2</c:v>
                </c:pt>
                <c:pt idx="321">
                  <c:v>3.21</c:v>
                </c:pt>
                <c:pt idx="322">
                  <c:v>3.22</c:v>
                </c:pt>
                <c:pt idx="323">
                  <c:v>3.23</c:v>
                </c:pt>
                <c:pt idx="324">
                  <c:v>3.24</c:v>
                </c:pt>
                <c:pt idx="325">
                  <c:v>3.25</c:v>
                </c:pt>
                <c:pt idx="326">
                  <c:v>3.26</c:v>
                </c:pt>
                <c:pt idx="327">
                  <c:v>3.27</c:v>
                </c:pt>
                <c:pt idx="328">
                  <c:v>3.28</c:v>
                </c:pt>
                <c:pt idx="329">
                  <c:v>3.29</c:v>
                </c:pt>
                <c:pt idx="330">
                  <c:v>3.3</c:v>
                </c:pt>
                <c:pt idx="331">
                  <c:v>3.31</c:v>
                </c:pt>
                <c:pt idx="332">
                  <c:v>3.32</c:v>
                </c:pt>
                <c:pt idx="333">
                  <c:v>3.33</c:v>
                </c:pt>
                <c:pt idx="334">
                  <c:v>3.34</c:v>
                </c:pt>
                <c:pt idx="335">
                  <c:v>3.35</c:v>
                </c:pt>
                <c:pt idx="336">
                  <c:v>3.36</c:v>
                </c:pt>
                <c:pt idx="337">
                  <c:v>3.37</c:v>
                </c:pt>
                <c:pt idx="338">
                  <c:v>3.38</c:v>
                </c:pt>
                <c:pt idx="339">
                  <c:v>3.39</c:v>
                </c:pt>
                <c:pt idx="340">
                  <c:v>3.4</c:v>
                </c:pt>
                <c:pt idx="341">
                  <c:v>3.41</c:v>
                </c:pt>
                <c:pt idx="342">
                  <c:v>3.42</c:v>
                </c:pt>
                <c:pt idx="343">
                  <c:v>3.43</c:v>
                </c:pt>
                <c:pt idx="344">
                  <c:v>3.44</c:v>
                </c:pt>
                <c:pt idx="345">
                  <c:v>3.45</c:v>
                </c:pt>
                <c:pt idx="346">
                  <c:v>3.46</c:v>
                </c:pt>
                <c:pt idx="347">
                  <c:v>3.47</c:v>
                </c:pt>
                <c:pt idx="348">
                  <c:v>3.48</c:v>
                </c:pt>
                <c:pt idx="349">
                  <c:v>3.49</c:v>
                </c:pt>
                <c:pt idx="350">
                  <c:v>3.5</c:v>
                </c:pt>
                <c:pt idx="351">
                  <c:v>3.51</c:v>
                </c:pt>
                <c:pt idx="352">
                  <c:v>3.52</c:v>
                </c:pt>
                <c:pt idx="353">
                  <c:v>3.53</c:v>
                </c:pt>
                <c:pt idx="354">
                  <c:v>3.54</c:v>
                </c:pt>
                <c:pt idx="355">
                  <c:v>3.55</c:v>
                </c:pt>
                <c:pt idx="356">
                  <c:v>3.56</c:v>
                </c:pt>
                <c:pt idx="357">
                  <c:v>3.57</c:v>
                </c:pt>
                <c:pt idx="358">
                  <c:v>3.58</c:v>
                </c:pt>
                <c:pt idx="359">
                  <c:v>3.59</c:v>
                </c:pt>
                <c:pt idx="360">
                  <c:v>3.6</c:v>
                </c:pt>
                <c:pt idx="361">
                  <c:v>3.61</c:v>
                </c:pt>
                <c:pt idx="362">
                  <c:v>3.62</c:v>
                </c:pt>
                <c:pt idx="363">
                  <c:v>3.63</c:v>
                </c:pt>
                <c:pt idx="364">
                  <c:v>3.64</c:v>
                </c:pt>
                <c:pt idx="365">
                  <c:v>3.65</c:v>
                </c:pt>
                <c:pt idx="366">
                  <c:v>3.66</c:v>
                </c:pt>
                <c:pt idx="367">
                  <c:v>3.67</c:v>
                </c:pt>
                <c:pt idx="368">
                  <c:v>3.68</c:v>
                </c:pt>
                <c:pt idx="369">
                  <c:v>3.69</c:v>
                </c:pt>
                <c:pt idx="370">
                  <c:v>3.7</c:v>
                </c:pt>
                <c:pt idx="371">
                  <c:v>3.71</c:v>
                </c:pt>
                <c:pt idx="372">
                  <c:v>3.72</c:v>
                </c:pt>
                <c:pt idx="373">
                  <c:v>3.73</c:v>
                </c:pt>
                <c:pt idx="374">
                  <c:v>3.74</c:v>
                </c:pt>
                <c:pt idx="375">
                  <c:v>3.75</c:v>
                </c:pt>
                <c:pt idx="376">
                  <c:v>3.76</c:v>
                </c:pt>
                <c:pt idx="377">
                  <c:v>3.77</c:v>
                </c:pt>
                <c:pt idx="378">
                  <c:v>3.78</c:v>
                </c:pt>
                <c:pt idx="379">
                  <c:v>3.79</c:v>
                </c:pt>
                <c:pt idx="380">
                  <c:v>3.8</c:v>
                </c:pt>
                <c:pt idx="381">
                  <c:v>3.81</c:v>
                </c:pt>
                <c:pt idx="382">
                  <c:v>3.82</c:v>
                </c:pt>
                <c:pt idx="383">
                  <c:v>3.83</c:v>
                </c:pt>
                <c:pt idx="384">
                  <c:v>3.84</c:v>
                </c:pt>
                <c:pt idx="385">
                  <c:v>3.85</c:v>
                </c:pt>
                <c:pt idx="386">
                  <c:v>3.86</c:v>
                </c:pt>
                <c:pt idx="387">
                  <c:v>3.87</c:v>
                </c:pt>
                <c:pt idx="388">
                  <c:v>3.88</c:v>
                </c:pt>
                <c:pt idx="389">
                  <c:v>3.89</c:v>
                </c:pt>
                <c:pt idx="390">
                  <c:v>3.9</c:v>
                </c:pt>
                <c:pt idx="391">
                  <c:v>3.91</c:v>
                </c:pt>
                <c:pt idx="392">
                  <c:v>3.92</c:v>
                </c:pt>
                <c:pt idx="393">
                  <c:v>3.93</c:v>
                </c:pt>
                <c:pt idx="394">
                  <c:v>3.94</c:v>
                </c:pt>
                <c:pt idx="395">
                  <c:v>3.95</c:v>
                </c:pt>
                <c:pt idx="396">
                  <c:v>3.96</c:v>
                </c:pt>
                <c:pt idx="397">
                  <c:v>3.97</c:v>
                </c:pt>
                <c:pt idx="398">
                  <c:v>3.98</c:v>
                </c:pt>
                <c:pt idx="399">
                  <c:v>3.99</c:v>
                </c:pt>
                <c:pt idx="400">
                  <c:v>4</c:v>
                </c:pt>
                <c:pt idx="401">
                  <c:v>4.01</c:v>
                </c:pt>
                <c:pt idx="402">
                  <c:v>4.0199999999999996</c:v>
                </c:pt>
                <c:pt idx="403">
                  <c:v>4.03</c:v>
                </c:pt>
                <c:pt idx="404">
                  <c:v>4.04</c:v>
                </c:pt>
                <c:pt idx="405">
                  <c:v>4.05</c:v>
                </c:pt>
                <c:pt idx="406">
                  <c:v>4.0599999999999996</c:v>
                </c:pt>
                <c:pt idx="407">
                  <c:v>4.07</c:v>
                </c:pt>
                <c:pt idx="408">
                  <c:v>4.08</c:v>
                </c:pt>
                <c:pt idx="409">
                  <c:v>4.09</c:v>
                </c:pt>
                <c:pt idx="410">
                  <c:v>4.0999999999999996</c:v>
                </c:pt>
                <c:pt idx="411">
                  <c:v>4.1100000000000003</c:v>
                </c:pt>
                <c:pt idx="412">
                  <c:v>4.12</c:v>
                </c:pt>
                <c:pt idx="413">
                  <c:v>4.13</c:v>
                </c:pt>
                <c:pt idx="414">
                  <c:v>4.1399999999999997</c:v>
                </c:pt>
                <c:pt idx="415">
                  <c:v>4.1500000000000004</c:v>
                </c:pt>
                <c:pt idx="416">
                  <c:v>4.16</c:v>
                </c:pt>
                <c:pt idx="417">
                  <c:v>4.17</c:v>
                </c:pt>
                <c:pt idx="418">
                  <c:v>4.18</c:v>
                </c:pt>
                <c:pt idx="419">
                  <c:v>4.1900000000000004</c:v>
                </c:pt>
                <c:pt idx="420">
                  <c:v>4.2</c:v>
                </c:pt>
                <c:pt idx="421">
                  <c:v>4.21</c:v>
                </c:pt>
                <c:pt idx="422">
                  <c:v>4.22</c:v>
                </c:pt>
                <c:pt idx="423">
                  <c:v>4.2300000000000004</c:v>
                </c:pt>
                <c:pt idx="424">
                  <c:v>4.24</c:v>
                </c:pt>
                <c:pt idx="425">
                  <c:v>4.25</c:v>
                </c:pt>
                <c:pt idx="426">
                  <c:v>4.26</c:v>
                </c:pt>
                <c:pt idx="427">
                  <c:v>4.2699999999999996</c:v>
                </c:pt>
                <c:pt idx="428">
                  <c:v>4.28</c:v>
                </c:pt>
                <c:pt idx="429">
                  <c:v>4.29</c:v>
                </c:pt>
                <c:pt idx="430">
                  <c:v>4.3</c:v>
                </c:pt>
                <c:pt idx="431">
                  <c:v>4.3099999999999996</c:v>
                </c:pt>
                <c:pt idx="432">
                  <c:v>4.32</c:v>
                </c:pt>
                <c:pt idx="433">
                  <c:v>4.33</c:v>
                </c:pt>
                <c:pt idx="434">
                  <c:v>4.34</c:v>
                </c:pt>
                <c:pt idx="435">
                  <c:v>4.3499999999999996</c:v>
                </c:pt>
                <c:pt idx="436">
                  <c:v>4.3600000000000003</c:v>
                </c:pt>
                <c:pt idx="437">
                  <c:v>4.37</c:v>
                </c:pt>
                <c:pt idx="438">
                  <c:v>4.38</c:v>
                </c:pt>
                <c:pt idx="439">
                  <c:v>4.3899999999999997</c:v>
                </c:pt>
                <c:pt idx="440">
                  <c:v>4.4000000000000004</c:v>
                </c:pt>
                <c:pt idx="441">
                  <c:v>4.41</c:v>
                </c:pt>
                <c:pt idx="442">
                  <c:v>4.42</c:v>
                </c:pt>
                <c:pt idx="443">
                  <c:v>4.43</c:v>
                </c:pt>
                <c:pt idx="444">
                  <c:v>4.4400000000000004</c:v>
                </c:pt>
                <c:pt idx="445">
                  <c:v>4.45</c:v>
                </c:pt>
                <c:pt idx="446">
                  <c:v>4.46</c:v>
                </c:pt>
                <c:pt idx="447">
                  <c:v>4.47</c:v>
                </c:pt>
                <c:pt idx="448">
                  <c:v>4.4800000000000004</c:v>
                </c:pt>
                <c:pt idx="449">
                  <c:v>4.49</c:v>
                </c:pt>
                <c:pt idx="450">
                  <c:v>4.5</c:v>
                </c:pt>
                <c:pt idx="451">
                  <c:v>4.51</c:v>
                </c:pt>
                <c:pt idx="452">
                  <c:v>4.5199999999999996</c:v>
                </c:pt>
                <c:pt idx="453">
                  <c:v>4.53</c:v>
                </c:pt>
                <c:pt idx="454">
                  <c:v>4.54</c:v>
                </c:pt>
                <c:pt idx="455">
                  <c:v>4.55</c:v>
                </c:pt>
                <c:pt idx="456">
                  <c:v>4.5599999999999996</c:v>
                </c:pt>
                <c:pt idx="457">
                  <c:v>4.57</c:v>
                </c:pt>
                <c:pt idx="458">
                  <c:v>4.58</c:v>
                </c:pt>
                <c:pt idx="459">
                  <c:v>4.59</c:v>
                </c:pt>
                <c:pt idx="460">
                  <c:v>4.5999999999999996</c:v>
                </c:pt>
                <c:pt idx="461">
                  <c:v>4.6100000000000003</c:v>
                </c:pt>
                <c:pt idx="462">
                  <c:v>4.62</c:v>
                </c:pt>
                <c:pt idx="463">
                  <c:v>4.63</c:v>
                </c:pt>
                <c:pt idx="464">
                  <c:v>4.6399999999999997</c:v>
                </c:pt>
                <c:pt idx="465">
                  <c:v>4.6500000000000004</c:v>
                </c:pt>
                <c:pt idx="466">
                  <c:v>4.66</c:v>
                </c:pt>
                <c:pt idx="467">
                  <c:v>4.67</c:v>
                </c:pt>
                <c:pt idx="468">
                  <c:v>4.68</c:v>
                </c:pt>
                <c:pt idx="469">
                  <c:v>4.6900000000000004</c:v>
                </c:pt>
                <c:pt idx="470">
                  <c:v>4.7</c:v>
                </c:pt>
                <c:pt idx="471">
                  <c:v>4.71</c:v>
                </c:pt>
                <c:pt idx="472">
                  <c:v>4.72</c:v>
                </c:pt>
                <c:pt idx="473">
                  <c:v>4.7300000000000004</c:v>
                </c:pt>
                <c:pt idx="474">
                  <c:v>4.74</c:v>
                </c:pt>
                <c:pt idx="475">
                  <c:v>4.75</c:v>
                </c:pt>
                <c:pt idx="476">
                  <c:v>4.76</c:v>
                </c:pt>
                <c:pt idx="477">
                  <c:v>4.7699999999999996</c:v>
                </c:pt>
                <c:pt idx="478">
                  <c:v>4.78</c:v>
                </c:pt>
                <c:pt idx="479">
                  <c:v>4.79</c:v>
                </c:pt>
                <c:pt idx="480">
                  <c:v>4.8</c:v>
                </c:pt>
                <c:pt idx="481">
                  <c:v>4.8099999999999996</c:v>
                </c:pt>
                <c:pt idx="482">
                  <c:v>4.82</c:v>
                </c:pt>
                <c:pt idx="483">
                  <c:v>4.83</c:v>
                </c:pt>
                <c:pt idx="484">
                  <c:v>4.84</c:v>
                </c:pt>
                <c:pt idx="485">
                  <c:v>4.8499999999999996</c:v>
                </c:pt>
                <c:pt idx="486">
                  <c:v>4.8600000000000003</c:v>
                </c:pt>
                <c:pt idx="487">
                  <c:v>4.87</c:v>
                </c:pt>
                <c:pt idx="488">
                  <c:v>4.88</c:v>
                </c:pt>
                <c:pt idx="489">
                  <c:v>4.8899999999999997</c:v>
                </c:pt>
                <c:pt idx="490">
                  <c:v>4.9000000000000004</c:v>
                </c:pt>
                <c:pt idx="491">
                  <c:v>4.91</c:v>
                </c:pt>
                <c:pt idx="492">
                  <c:v>4.92</c:v>
                </c:pt>
                <c:pt idx="493">
                  <c:v>4.93</c:v>
                </c:pt>
                <c:pt idx="494">
                  <c:v>4.9400000000000004</c:v>
                </c:pt>
                <c:pt idx="495">
                  <c:v>4.95</c:v>
                </c:pt>
                <c:pt idx="496">
                  <c:v>4.96</c:v>
                </c:pt>
                <c:pt idx="497">
                  <c:v>4.97</c:v>
                </c:pt>
                <c:pt idx="498">
                  <c:v>4.9800000000000004</c:v>
                </c:pt>
                <c:pt idx="499">
                  <c:v>4.99</c:v>
                </c:pt>
                <c:pt idx="500">
                  <c:v>5</c:v>
                </c:pt>
                <c:pt idx="501">
                  <c:v>5.01</c:v>
                </c:pt>
                <c:pt idx="502">
                  <c:v>5.0199999999999996</c:v>
                </c:pt>
                <c:pt idx="503">
                  <c:v>5.03</c:v>
                </c:pt>
                <c:pt idx="504">
                  <c:v>5.04</c:v>
                </c:pt>
                <c:pt idx="505">
                  <c:v>5.05</c:v>
                </c:pt>
                <c:pt idx="506">
                  <c:v>5.0599999999999996</c:v>
                </c:pt>
                <c:pt idx="507">
                  <c:v>5.07</c:v>
                </c:pt>
                <c:pt idx="508">
                  <c:v>5.08</c:v>
                </c:pt>
                <c:pt idx="509">
                  <c:v>5.09</c:v>
                </c:pt>
                <c:pt idx="510">
                  <c:v>5.0999999999999996</c:v>
                </c:pt>
                <c:pt idx="511">
                  <c:v>5.1100000000000003</c:v>
                </c:pt>
                <c:pt idx="512">
                  <c:v>5.12</c:v>
                </c:pt>
                <c:pt idx="513">
                  <c:v>5.13</c:v>
                </c:pt>
                <c:pt idx="514">
                  <c:v>5.14</c:v>
                </c:pt>
                <c:pt idx="515">
                  <c:v>5.15</c:v>
                </c:pt>
                <c:pt idx="516">
                  <c:v>5.16</c:v>
                </c:pt>
                <c:pt idx="517">
                  <c:v>5.17</c:v>
                </c:pt>
                <c:pt idx="518">
                  <c:v>5.18</c:v>
                </c:pt>
                <c:pt idx="519">
                  <c:v>5.19</c:v>
                </c:pt>
                <c:pt idx="520">
                  <c:v>5.2</c:v>
                </c:pt>
              </c:numCache>
            </c:numRef>
          </c:xVal>
          <c:yVal>
            <c:numRef>
              <c:f>Sheet1!$D$69:$D$618</c:f>
              <c:numCache>
                <c:formatCode>General</c:formatCode>
                <c:ptCount val="550"/>
                <c:pt idx="0">
                  <c:v>9.716402442058838</c:v>
                </c:pt>
                <c:pt idx="1">
                  <c:v>9.6641651673329125</c:v>
                </c:pt>
                <c:pt idx="2">
                  <c:v>9.6123295343142701</c:v>
                </c:pt>
                <c:pt idx="3">
                  <c:v>9.5608924600256628</c:v>
                </c:pt>
                <c:pt idx="4">
                  <c:v>9.5098508799909389</c:v>
                </c:pt>
                <c:pt idx="5">
                  <c:v>9.4592017532963766</c:v>
                </c:pt>
                <c:pt idx="6">
                  <c:v>9.4089420624095244</c:v>
                </c:pt>
                <c:pt idx="7">
                  <c:v>9.3590688129994231</c:v>
                </c:pt>
                <c:pt idx="8">
                  <c:v>9.3095790337581974</c:v>
                </c:pt>
                <c:pt idx="9">
                  <c:v>9.2604697762240598</c:v>
                </c:pt>
                <c:pt idx="10">
                  <c:v>9.211738114605625</c:v>
                </c:pt>
                <c:pt idx="11">
                  <c:v>9.1633811456076177</c:v>
                </c:pt>
                <c:pt idx="12">
                  <c:v>9.1153959882578874</c:v>
                </c:pt>
                <c:pt idx="13">
                  <c:v>9.0677797837357801</c:v>
                </c:pt>
                <c:pt idx="14">
                  <c:v>9.0205296952018141</c:v>
                </c:pt>
                <c:pt idx="15">
                  <c:v>8.9736429076286619</c:v>
                </c:pt>
                <c:pt idx="16">
                  <c:v>8.9271166276334526</c:v>
                </c:pt>
                <c:pt idx="17">
                  <c:v>8.8809480833113366</c:v>
                </c:pt>
                <c:pt idx="18">
                  <c:v>8.8351345240703498</c:v>
                </c:pt>
                <c:pt idx="19">
                  <c:v>8.789673220467547</c:v>
                </c:pt>
                <c:pt idx="20">
                  <c:v>8.7445614640463738</c:v>
                </c:pt>
                <c:pt idx="21">
                  <c:v>8.6997965671753175</c:v>
                </c:pt>
                <c:pt idx="22">
                  <c:v>8.6553758628877819</c:v>
                </c:pt>
                <c:pt idx="23">
                  <c:v>8.6112967047231948</c:v>
                </c:pt>
                <c:pt idx="24">
                  <c:v>8.5675564665693447</c:v>
                </c:pt>
                <c:pt idx="25">
                  <c:v>8.524152542505913</c:v>
                </c:pt>
                <c:pt idx="26">
                  <c:v>8.4810823466492362</c:v>
                </c:pt>
                <c:pt idx="27">
                  <c:v>8.438343312998235</c:v>
                </c:pt>
                <c:pt idx="28">
                  <c:v>8.3959328952815415</c:v>
                </c:pt>
                <c:pt idx="29">
                  <c:v>8.3538485668058033</c:v>
                </c:pt>
                <c:pt idx="30">
                  <c:v>8.3120878203051447</c:v>
                </c:pt>
                <c:pt idx="31">
                  <c:v>8.270648167791796</c:v>
                </c:pt>
                <c:pt idx="32">
                  <c:v>8.2295271404078605</c:v>
                </c:pt>
                <c:pt idx="33">
                  <c:v>8.1887222882782353</c:v>
                </c:pt>
                <c:pt idx="34">
                  <c:v>8.1482311803646414</c:v>
                </c:pt>
                <c:pt idx="35">
                  <c:v>8.1080514043208058</c:v>
                </c:pt>
                <c:pt idx="36">
                  <c:v>8.0681805663487296</c:v>
                </c:pt>
                <c:pt idx="37">
                  <c:v>8.028616291056073</c:v>
                </c:pt>
                <c:pt idx="38">
                  <c:v>7.9893562213146385</c:v>
                </c:pt>
                <c:pt idx="39">
                  <c:v>7.9503980181199427</c:v>
                </c:pt>
                <c:pt idx="40">
                  <c:v>7.9117393604518558</c:v>
                </c:pt>
                <c:pt idx="41">
                  <c:v>7.8733779451363333</c:v>
                </c:pt>
                <c:pt idx="42">
                  <c:v>7.8353114867081892</c:v>
                </c:pt>
                <c:pt idx="43">
                  <c:v>7.7975377172749418</c:v>
                </c:pt>
                <c:pt idx="44">
                  <c:v>7.7600543863816966</c:v>
                </c:pt>
                <c:pt idx="45">
                  <c:v>7.7228592608770672</c:v>
                </c:pt>
                <c:pt idx="46">
                  <c:v>7.6859501247801347</c:v>
                </c:pt>
                <c:pt idx="47">
                  <c:v>7.6493247791484276</c:v>
                </c:pt>
                <c:pt idx="48">
                  <c:v>7.6129810419469059</c:v>
                </c:pt>
                <c:pt idx="49">
                  <c:v>7.57691674791797</c:v>
                </c:pt>
                <c:pt idx="50">
                  <c:v>7.5411297484524624</c:v>
                </c:pt>
                <c:pt idx="51">
                  <c:v>7.5056179114616466</c:v>
                </c:pt>
                <c:pt idx="52">
                  <c:v>7.4703791212502004</c:v>
                </c:pt>
                <c:pt idx="53">
                  <c:v>7.4354112783901591</c:v>
                </c:pt>
                <c:pt idx="54">
                  <c:v>7.4007122995958312</c:v>
                </c:pt>
                <c:pt idx="55">
                  <c:v>7.3662801175997004</c:v>
                </c:pt>
                <c:pt idx="56">
                  <c:v>7.3321126810292458</c:v>
                </c:pt>
                <c:pt idx="57">
                  <c:v>7.2982079542847345</c:v>
                </c:pt>
                <c:pt idx="58">
                  <c:v>7.2645639174179522</c:v>
                </c:pt>
                <c:pt idx="59">
                  <c:v>7.2311785660118453</c:v>
                </c:pt>
                <c:pt idx="60">
                  <c:v>7.1980499110611191</c:v>
                </c:pt>
                <c:pt idx="61">
                  <c:v>7.1651759788537248</c:v>
                </c:pt>
                <c:pt idx="62">
                  <c:v>7.1325548108532839</c:v>
                </c:pt>
                <c:pt idx="63">
                  <c:v>7.1001844635823943</c:v>
                </c:pt>
                <c:pt idx="64">
                  <c:v>7.0680630085068508</c:v>
                </c:pt>
                <c:pt idx="65">
                  <c:v>7.0361885319207413</c:v>
                </c:pt>
                <c:pt idx="66">
                  <c:v>7.0045591348324372</c:v>
                </c:pt>
                <c:pt idx="67">
                  <c:v>6.9731729328514618</c:v>
                </c:pt>
                <c:pt idx="68">
                  <c:v>6.9420280560762109</c:v>
                </c:pt>
                <c:pt idx="69">
                  <c:v>6.9111226489825643</c:v>
                </c:pt>
                <c:pt idx="70">
                  <c:v>6.8804548703133266</c:v>
                </c:pt>
                <c:pt idx="71">
                  <c:v>6.8500228929685374</c:v>
                </c:pt>
                <c:pt idx="72">
                  <c:v>6.819824903896615</c:v>
                </c:pt>
                <c:pt idx="73">
                  <c:v>6.789859103986343</c:v>
                </c:pt>
                <c:pt idx="74">
                  <c:v>6.7601237079596759</c:v>
                </c:pt>
                <c:pt idx="75">
                  <c:v>6.7306169442653907</c:v>
                </c:pt>
                <c:pt idx="76">
                  <c:v>6.701337054973532</c:v>
                </c:pt>
                <c:pt idx="77">
                  <c:v>6.6722822956706809</c:v>
                </c:pt>
                <c:pt idx="78">
                  <c:v>6.6434509353560331</c:v>
                </c:pt>
                <c:pt idx="79">
                  <c:v>6.6148412563382664</c:v>
                </c:pt>
                <c:pt idx="80">
                  <c:v>6.5864515541332054</c:v>
                </c:pt>
                <c:pt idx="81">
                  <c:v>6.558280137362277</c:v>
                </c:pt>
                <c:pt idx="82">
                  <c:v>6.5303253276517355</c:v>
                </c:pt>
                <c:pt idx="83">
                  <c:v>6.5025854595326784</c:v>
                </c:pt>
                <c:pt idx="84">
                  <c:v>6.475058880341817</c:v>
                </c:pt>
                <c:pt idx="85">
                  <c:v>6.4477439501230176</c:v>
                </c:pt>
                <c:pt idx="86">
                  <c:v>6.4206390415295935</c:v>
                </c:pt>
                <c:pt idx="87">
                  <c:v>6.3937425397273602</c:v>
                </c:pt>
                <c:pt idx="88">
                  <c:v>6.3670528422984205</c:v>
                </c:pt>
                <c:pt idx="89">
                  <c:v>6.3405683591457009</c:v>
                </c:pt>
                <c:pt idx="90">
                  <c:v>6.3142875123982165</c:v>
                </c:pt>
                <c:pt idx="91">
                  <c:v>6.288208736317066</c:v>
                </c:pt>
                <c:pt idx="92">
                  <c:v>6.2623304772021511</c:v>
                </c:pt>
                <c:pt idx="93">
                  <c:v>6.2366511932996085</c:v>
                </c:pt>
                <c:pt idx="94">
                  <c:v>6.2111693547099609</c:v>
                </c:pt>
                <c:pt idx="95">
                  <c:v>6.185883443296964</c:v>
                </c:pt>
                <c:pt idx="96">
                  <c:v>6.1607919525971653</c:v>
                </c:pt>
                <c:pt idx="97">
                  <c:v>6.1358933877301496</c:v>
                </c:pt>
                <c:pt idx="98">
                  <c:v>6.1111862653094828</c:v>
                </c:pt>
                <c:pt idx="99">
                  <c:v>6.0866691133543318</c:v>
                </c:pt>
                <c:pt idx="100">
                  <c:v>6.0623404712017672</c:v>
                </c:pt>
                <c:pt idx="101">
                  <c:v>6.0381988894197471</c:v>
                </c:pt>
                <c:pt idx="102">
                  <c:v>6.0142429297207567</c:v>
                </c:pt>
                <c:pt idx="103">
                  <c:v>5.9904711648761229</c:v>
                </c:pt>
                <c:pt idx="104">
                  <c:v>5.9668821786309865</c:v>
                </c:pt>
                <c:pt idx="105">
                  <c:v>5.9434745656199208</c:v>
                </c:pt>
                <c:pt idx="106">
                  <c:v>5.9202469312832076</c:v>
                </c:pt>
                <c:pt idx="107">
                  <c:v>5.8971978917837475</c:v>
                </c:pt>
                <c:pt idx="108">
                  <c:v>5.8743260739246246</c:v>
                </c:pt>
                <c:pt idx="109">
                  <c:v>5.8516301150672874</c:v>
                </c:pt>
                <c:pt idx="110">
                  <c:v>5.8291086630503663</c:v>
                </c:pt>
                <c:pt idx="111">
                  <c:v>5.8067603761091231</c:v>
                </c:pt>
                <c:pt idx="112">
                  <c:v>5.7845839227955027</c:v>
                </c:pt>
                <c:pt idx="113">
                  <c:v>5.7625779818988185</c:v>
                </c:pt>
                <c:pt idx="114">
                  <c:v>5.7407412423670294</c:v>
                </c:pt>
                <c:pt idx="115">
                  <c:v>5.7190724032286404</c:v>
                </c:pt>
                <c:pt idx="116">
                  <c:v>5.6975701735151851</c:v>
                </c:pt>
                <c:pt idx="117">
                  <c:v>5.6762332721843203</c:v>
                </c:pt>
                <c:pt idx="118">
                  <c:v>5.6550604280435017</c:v>
                </c:pt>
                <c:pt idx="119">
                  <c:v>5.6340503796742523</c:v>
                </c:pt>
                <c:pt idx="120">
                  <c:v>5.6132018753570065</c:v>
                </c:pt>
                <c:pt idx="121">
                  <c:v>5.5925136729965415</c:v>
                </c:pt>
                <c:pt idx="122">
                  <c:v>5.5719845400479713</c:v>
                </c:pt>
                <c:pt idx="123">
                  <c:v>5.5516132534433202</c:v>
                </c:pt>
                <c:pt idx="124">
                  <c:v>5.5313985995186528</c:v>
                </c:pt>
                <c:pt idx="125">
                  <c:v>5.5113393739417678</c:v>
                </c:pt>
                <c:pt idx="126">
                  <c:v>5.4914343816404454</c:v>
                </c:pt>
                <c:pt idx="127">
                  <c:v>5.4716824367312569</c:v>
                </c:pt>
                <c:pt idx="128">
                  <c:v>5.4520823624488983</c:v>
                </c:pt>
                <c:pt idx="129">
                  <c:v>5.4326329910760958</c:v>
                </c:pt>
                <c:pt idx="130">
                  <c:v>5.4133331638740287</c:v>
                </c:pt>
                <c:pt idx="131">
                  <c:v>5.3941817310132985</c:v>
                </c:pt>
                <c:pt idx="132">
                  <c:v>5.3751775515054234</c:v>
                </c:pt>
                <c:pt idx="133">
                  <c:v>5.3563194931348601</c:v>
                </c:pt>
                <c:pt idx="134">
                  <c:v>5.3376064323915555</c:v>
                </c:pt>
                <c:pt idx="135">
                  <c:v>5.3190372544040034</c:v>
                </c:pt>
                <c:pt idx="136">
                  <c:v>5.3006108528728308</c:v>
                </c:pt>
                <c:pt idx="137">
                  <c:v>5.2823261300048792</c:v>
                </c:pt>
                <c:pt idx="138">
                  <c:v>5.2641819964478138</c:v>
                </c:pt>
                <c:pt idx="139">
                  <c:v>5.2461773712252064</c:v>
                </c:pt>
                <c:pt idx="140">
                  <c:v>5.228311181672149</c:v>
                </c:pt>
                <c:pt idx="141">
                  <c:v>5.2105823633713406</c:v>
                </c:pt>
                <c:pt idx="142">
                  <c:v>5.1929898600896696</c:v>
                </c:pt>
                <c:pt idx="143">
                  <c:v>5.175532623715295</c:v>
                </c:pt>
                <c:pt idx="144">
                  <c:v>5.158209614195191</c:v>
                </c:pt>
                <c:pt idx="145">
                  <c:v>5.1410197994731952</c:v>
                </c:pt>
                <c:pt idx="146">
                  <c:v>5.123962155428516</c:v>
                </c:pt>
                <c:pt idx="147">
                  <c:v>5.1070356658147151</c:v>
                </c:pt>
                <c:pt idx="148">
                  <c:v>5.0902393221991709</c:v>
                </c:pt>
                <c:pt idx="149">
                  <c:v>5.0735721239029914</c:v>
                </c:pt>
                <c:pt idx="150">
                  <c:v>5.0570330779413997</c:v>
                </c:pt>
                <c:pt idx="151">
                  <c:v>5.0406211989645744</c:v>
                </c:pt>
                <c:pt idx="152">
                  <c:v>5.024335509198945</c:v>
                </c:pt>
                <c:pt idx="153">
                  <c:v>5.0081750383889414</c:v>
                </c:pt>
                <c:pt idx="154">
                  <c:v>4.9921388237391842</c:v>
                </c:pt>
                <c:pt idx="155">
                  <c:v>4.9762259098571251</c:v>
                </c:pt>
                <c:pt idx="156">
                  <c:v>4.9604353486961319</c:v>
                </c:pt>
                <c:pt idx="157">
                  <c:v>4.9447661994990026</c:v>
                </c:pt>
                <c:pt idx="158">
                  <c:v>4.9292175287419164</c:v>
                </c:pt>
                <c:pt idx="159">
                  <c:v>4.9137884100788209</c:v>
                </c:pt>
                <c:pt idx="160">
                  <c:v>4.8984779242862384</c:v>
                </c:pt>
                <c:pt idx="161">
                  <c:v>4.8832851592085085</c:v>
                </c:pt>
                <c:pt idx="162">
                  <c:v>4.8682092097034353</c:v>
                </c:pt>
                <c:pt idx="163">
                  <c:v>4.8532491775883679</c:v>
                </c:pt>
                <c:pt idx="164">
                  <c:v>4.8384041715866868</c:v>
                </c:pt>
                <c:pt idx="165">
                  <c:v>4.8236733072747064</c:v>
                </c:pt>
                <c:pt idx="166">
                  <c:v>4.8090557070289783</c:v>
                </c:pt>
                <c:pt idx="167">
                  <c:v>4.7945504999740116</c:v>
                </c:pt>
                <c:pt idx="168">
                  <c:v>4.7801568219303849</c:v>
                </c:pt>
                <c:pt idx="169">
                  <c:v>4.7658738153632605</c:v>
                </c:pt>
                <c:pt idx="170">
                  <c:v>4.7517006293312969</c:v>
                </c:pt>
                <c:pt idx="171">
                  <c:v>4.7376364194359493</c:v>
                </c:pt>
                <c:pt idx="172">
                  <c:v>4.7236803477711673</c:v>
                </c:pt>
                <c:pt idx="173">
                  <c:v>4.7098315828734689</c:v>
                </c:pt>
                <c:pt idx="174">
                  <c:v>4.6960892996724102</c:v>
                </c:pt>
                <c:pt idx="175">
                  <c:v>4.6824526794414254</c:v>
                </c:pt>
                <c:pt idx="176">
                  <c:v>4.6689209097490512</c:v>
                </c:pt>
                <c:pt idx="177">
                  <c:v>4.655493184410525</c:v>
                </c:pt>
                <c:pt idx="178">
                  <c:v>4.6421687034397543</c:v>
                </c:pt>
                <c:pt idx="179">
                  <c:v>4.6289466730016535</c:v>
                </c:pt>
                <c:pt idx="180">
                  <c:v>4.6158263053648554</c:v>
                </c:pt>
                <c:pt idx="181">
                  <c:v>4.6028068188547717</c:v>
                </c:pt>
                <c:pt idx="182">
                  <c:v>4.5898874378070307</c:v>
                </c:pt>
                <c:pt idx="183">
                  <c:v>4.577067392521263</c:v>
                </c:pt>
                <c:pt idx="184">
                  <c:v>4.564345919215242</c:v>
                </c:pt>
                <c:pt idx="185">
                  <c:v>4.5517222599793836</c:v>
                </c:pt>
                <c:pt idx="186">
                  <c:v>4.5391956627315917</c:v>
                </c:pt>
                <c:pt idx="187">
                  <c:v>4.5267653811724484</c:v>
                </c:pt>
                <c:pt idx="188">
                  <c:v>4.5144306747407557</c:v>
                </c:pt>
                <c:pt idx="189">
                  <c:v>4.5021908085694111</c:v>
                </c:pt>
                <c:pt idx="190">
                  <c:v>4.4900450534416265</c:v>
                </c:pt>
                <c:pt idx="191">
                  <c:v>4.4779926857474894</c:v>
                </c:pt>
                <c:pt idx="192">
                  <c:v>4.466032987440844</c:v>
                </c:pt>
                <c:pt idx="193">
                  <c:v>4.4541652459965171</c:v>
                </c:pt>
                <c:pt idx="194">
                  <c:v>4.442388754367868</c:v>
                </c:pt>
                <c:pt idx="195">
                  <c:v>4.43070281094466</c:v>
                </c:pt>
                <c:pt idx="196">
                  <c:v>4.4191067195112677</c:v>
                </c:pt>
                <c:pt idx="197">
                  <c:v>4.4075997892051895</c:v>
                </c:pt>
                <c:pt idx="198">
                  <c:v>4.3961813344758989</c:v>
                </c:pt>
                <c:pt idx="199">
                  <c:v>4.3848506750439897</c:v>
                </c:pt>
                <c:pt idx="200">
                  <c:v>4.3736071358606567</c:v>
                </c:pt>
                <c:pt idx="201">
                  <c:v>4.3624500470674707</c:v>
                </c:pt>
                <c:pt idx="202">
                  <c:v>4.3513787439564764</c:v>
                </c:pt>
                <c:pt idx="203">
                  <c:v>4.3403925669305856</c:v>
                </c:pt>
                <c:pt idx="204">
                  <c:v>4.3294908614642837</c:v>
                </c:pt>
                <c:pt idx="205">
                  <c:v>4.3186729780646358</c:v>
                </c:pt>
                <c:pt idx="206">
                  <c:v>4.307938272232585</c:v>
                </c:pt>
                <c:pt idx="207">
                  <c:v>4.2972861044245665</c:v>
                </c:pt>
                <c:pt idx="208">
                  <c:v>4.2867158400143914</c:v>
                </c:pt>
                <c:pt idx="209">
                  <c:v>4.276226849255452</c:v>
                </c:pt>
                <c:pt idx="210">
                  <c:v>4.26581850724319</c:v>
                </c:pt>
                <c:pt idx="211">
                  <c:v>4.2554901938778773</c:v>
                </c:pt>
                <c:pt idx="212">
                  <c:v>4.2452412938276627</c:v>
                </c:pt>
                <c:pt idx="213">
                  <c:v>4.2350711964919228</c:v>
                </c:pt>
                <c:pt idx="214">
                  <c:v>4.2249792959648707</c:v>
                </c:pt>
                <c:pt idx="215">
                  <c:v>4.214964990999472</c:v>
                </c:pt>
                <c:pt idx="216">
                  <c:v>4.2050276849716139</c:v>
                </c:pt>
                <c:pt idx="217">
                  <c:v>4.1951667858445658</c:v>
                </c:pt>
                <c:pt idx="218">
                  <c:v>4.1853817061337022</c:v>
                </c:pt>
                <c:pt idx="219">
                  <c:v>4.1756718628715088</c:v>
                </c:pt>
                <c:pt idx="220">
                  <c:v>4.166036677572845</c:v>
                </c:pt>
                <c:pt idx="221">
                  <c:v>4.1564755762004815</c:v>
                </c:pt>
                <c:pt idx="222">
                  <c:v>4.1469879891309018</c:v>
                </c:pt>
                <c:pt idx="223">
                  <c:v>4.1375733511203636</c:v>
                </c:pt>
                <c:pt idx="224">
                  <c:v>4.1282311012712256</c:v>
                </c:pt>
                <c:pt idx="225">
                  <c:v>4.1189606829985284</c:v>
                </c:pt>
                <c:pt idx="226">
                  <c:v>4.1097615439968376</c:v>
                </c:pt>
                <c:pt idx="227">
                  <c:v>4.1006331362073336</c:v>
                </c:pt>
                <c:pt idx="228">
                  <c:v>4.0915749157851664</c:v>
                </c:pt>
                <c:pt idx="229">
                  <c:v>4.0825863430670521</c:v>
                </c:pt>
                <c:pt idx="230">
                  <c:v>4.0736668825391193</c:v>
                </c:pt>
                <c:pt idx="231">
                  <c:v>4.0648160028050064</c:v>
                </c:pt>
                <c:pt idx="232">
                  <c:v>4.0560331765542053</c:v>
                </c:pt>
                <c:pt idx="233">
                  <c:v>4.0473178805306391</c:v>
                </c:pt>
                <c:pt idx="234">
                  <c:v>4.038669595501494</c:v>
                </c:pt>
                <c:pt idx="235">
                  <c:v>4.030087806226283</c:v>
                </c:pt>
                <c:pt idx="236">
                  <c:v>4.021572001426148</c:v>
                </c:pt>
                <c:pt idx="237">
                  <c:v>4.0131216737533997</c:v>
                </c:pt>
                <c:pt idx="238">
                  <c:v>4.0047363197612942</c:v>
                </c:pt>
                <c:pt idx="239">
                  <c:v>3.9964154398740339</c:v>
                </c:pt>
                <c:pt idx="240">
                  <c:v>3.9881585383570095</c:v>
                </c:pt>
                <c:pt idx="241">
                  <c:v>3.9799651232872604</c:v>
                </c:pt>
                <c:pt idx="242">
                  <c:v>3.9718347065241724</c:v>
                </c:pt>
                <c:pt idx="243">
                  <c:v>3.9637668036803912</c:v>
                </c:pt>
                <c:pt idx="244">
                  <c:v>3.9557609340929671</c:v>
                </c:pt>
                <c:pt idx="245">
                  <c:v>3.9478166207947165</c:v>
                </c:pt>
                <c:pt idx="246">
                  <c:v>3.9399333904858067</c:v>
                </c:pt>
                <c:pt idx="247">
                  <c:v>3.932110773505558</c:v>
                </c:pt>
                <c:pt idx="248">
                  <c:v>3.9243483038044613</c:v>
                </c:pt>
                <c:pt idx="249">
                  <c:v>3.9166455189164138</c:v>
                </c:pt>
                <c:pt idx="250">
                  <c:v>3.9090019599311656</c:v>
                </c:pt>
                <c:pt idx="251">
                  <c:v>3.9014171714669805</c:v>
                </c:pt>
                <c:pt idx="252">
                  <c:v>3.8938907016435031</c:v>
                </c:pt>
                <c:pt idx="253">
                  <c:v>3.8864221020548393</c:v>
                </c:pt>
                <c:pt idx="254">
                  <c:v>3.8790109277428404</c:v>
                </c:pt>
                <c:pt idx="255">
                  <c:v>3.8716567371705946</c:v>
                </c:pt>
                <c:pt idx="256">
                  <c:v>3.8643590921961199</c:v>
                </c:pt>
                <c:pt idx="257">
                  <c:v>3.857117558046264</c:v>
                </c:pt>
                <c:pt idx="258">
                  <c:v>3.8499317032907974</c:v>
                </c:pt>
                <c:pt idx="259">
                  <c:v>3.8428010998167133</c:v>
                </c:pt>
                <c:pt idx="260">
                  <c:v>3.835725322802721</c:v>
                </c:pt>
                <c:pt idx="261">
                  <c:v>3.8287039506939351</c:v>
                </c:pt>
                <c:pt idx="262">
                  <c:v>3.8217365651767627</c:v>
                </c:pt>
                <c:pt idx="263">
                  <c:v>3.8148227511539785</c:v>
                </c:pt>
                <c:pt idx="264">
                  <c:v>3.8079620967199981</c:v>
                </c:pt>
                <c:pt idx="265">
                  <c:v>3.801154193136334</c:v>
                </c:pt>
                <c:pt idx="266">
                  <c:v>3.794398634807246</c:v>
                </c:pt>
                <c:pt idx="267">
                  <c:v>3.7876950192555787</c:v>
                </c:pt>
                <c:pt idx="268">
                  <c:v>3.7810429470987796</c:v>
                </c:pt>
                <c:pt idx="269">
                  <c:v>3.7744420220251071</c:v>
                </c:pt>
                <c:pt idx="270">
                  <c:v>3.7678918507700185</c:v>
                </c:pt>
                <c:pt idx="271">
                  <c:v>3.7613920430927417</c:v>
                </c:pt>
                <c:pt idx="272">
                  <c:v>3.7549422117530238</c:v>
                </c:pt>
                <c:pt idx="273">
                  <c:v>3.7485419724880624</c:v>
                </c:pt>
                <c:pt idx="274">
                  <c:v>3.7421909439896104</c:v>
                </c:pt>
                <c:pt idx="275">
                  <c:v>3.735888747881261</c:v>
                </c:pt>
                <c:pt idx="276">
                  <c:v>3.7296350086959027</c:v>
                </c:pt>
                <c:pt idx="277">
                  <c:v>3.7234293538533514</c:v>
                </c:pt>
                <c:pt idx="278">
                  <c:v>3.7172714136381533</c:v>
                </c:pt>
                <c:pt idx="279">
                  <c:v>3.7111608211775566</c:v>
                </c:pt>
                <c:pt idx="280">
                  <c:v>3.7050972124196573</c:v>
                </c:pt>
                <c:pt idx="281">
                  <c:v>3.6990802261117066</c:v>
                </c:pt>
                <c:pt idx="282">
                  <c:v>3.6931095037785919</c:v>
                </c:pt>
                <c:pt idx="283">
                  <c:v>3.6871846897014748</c:v>
                </c:pt>
                <c:pt idx="284">
                  <c:v>3.681305430896606</c:v>
                </c:pt>
                <c:pt idx="285">
                  <c:v>3.6754713770942873</c:v>
                </c:pt>
                <c:pt idx="286">
                  <c:v>3.6696821807180093</c:v>
                </c:pt>
                <c:pt idx="287">
                  <c:v>3.6639374968637419</c:v>
                </c:pt>
                <c:pt idx="288">
                  <c:v>3.6582369832793846</c:v>
                </c:pt>
                <c:pt idx="289">
                  <c:v>3.6525803003443782</c:v>
                </c:pt>
                <c:pt idx="290">
                  <c:v>3.646967111049471</c:v>
                </c:pt>
                <c:pt idx="291">
                  <c:v>3.6413970809766383</c:v>
                </c:pt>
                <c:pt idx="292">
                  <c:v>3.635869878279161</c:v>
                </c:pt>
                <c:pt idx="293">
                  <c:v>3.6303851736618546</c:v>
                </c:pt>
                <c:pt idx="294">
                  <c:v>3.6249426403614518</c:v>
                </c:pt>
                <c:pt idx="295">
                  <c:v>3.6195419541271314</c:v>
                </c:pt>
                <c:pt idx="296">
                  <c:v>3.6141827932012047</c:v>
                </c:pt>
                <c:pt idx="297">
                  <c:v>3.6088648382999433</c:v>
                </c:pt>
                <c:pt idx="298">
                  <c:v>3.6035877725945573</c:v>
                </c:pt>
                <c:pt idx="299">
                  <c:v>3.5983512816923211</c:v>
                </c:pt>
                <c:pt idx="300">
                  <c:v>3.5931550536178398</c:v>
                </c:pt>
                <c:pt idx="301">
                  <c:v>3.5879987787944678</c:v>
                </c:pt>
                <c:pt idx="302">
                  <c:v>3.5828821500258572</c:v>
                </c:pt>
                <c:pt idx="303">
                  <c:v>3.5778048624776653</c:v>
                </c:pt>
                <c:pt idx="304">
                  <c:v>3.5727666136593843</c:v>
                </c:pt>
                <c:pt idx="305">
                  <c:v>3.5677671034063287</c:v>
                </c:pt>
                <c:pt idx="306">
                  <c:v>3.5628060338617424</c:v>
                </c:pt>
                <c:pt idx="307">
                  <c:v>3.5578831094590635</c:v>
                </c:pt>
                <c:pt idx="308">
                  <c:v>3.5529980369043068</c:v>
                </c:pt>
                <c:pt idx="309">
                  <c:v>3.5481505251585954</c:v>
                </c:pt>
                <c:pt idx="310">
                  <c:v>3.5433402854208191</c:v>
                </c:pt>
                <c:pt idx="311">
                  <c:v>3.5385670311104302</c:v>
                </c:pt>
                <c:pt idx="312">
                  <c:v>3.5338304778503664</c:v>
                </c:pt>
                <c:pt idx="313">
                  <c:v>3.5291303434501131</c:v>
                </c:pt>
                <c:pt idx="314">
                  <c:v>3.5244663478888874</c:v>
                </c:pt>
                <c:pt idx="315">
                  <c:v>3.5198382132989572</c:v>
                </c:pt>
                <c:pt idx="316">
                  <c:v>3.515245663949087</c:v>
                </c:pt>
                <c:pt idx="317">
                  <c:v>3.5106884262281075</c:v>
                </c:pt>
                <c:pt idx="318">
                  <c:v>3.5061662286286195</c:v>
                </c:pt>
                <c:pt idx="319">
                  <c:v>3.5016788017308142</c:v>
                </c:pt>
                <c:pt idx="320">
                  <c:v>3.4972258781864238</c:v>
                </c:pt>
                <c:pt idx="321">
                  <c:v>3.4928071927027924</c:v>
                </c:pt>
                <c:pt idx="322">
                  <c:v>3.4884224820270733</c:v>
                </c:pt>
                <c:pt idx="323">
                  <c:v>3.4840714849305408</c:v>
                </c:pt>
                <c:pt idx="324">
                  <c:v>3.4797539421930308</c:v>
                </c:pt>
                <c:pt idx="325">
                  <c:v>3.4754695965874967</c:v>
                </c:pt>
                <c:pt idx="326">
                  <c:v>3.4712181928646819</c:v>
                </c:pt>
                <c:pt idx="327">
                  <c:v>3.4669994777379141</c:v>
                </c:pt>
                <c:pt idx="328">
                  <c:v>3.4628131998680183</c:v>
                </c:pt>
                <c:pt idx="329">
                  <c:v>3.4586591098483366</c:v>
                </c:pt>
                <c:pt idx="330">
                  <c:v>3.4545369601898761</c:v>
                </c:pt>
                <c:pt idx="331">
                  <c:v>3.4504465053065574</c:v>
                </c:pt>
                <c:pt idx="332">
                  <c:v>3.4463875015005891</c:v>
                </c:pt>
                <c:pt idx="333">
                  <c:v>3.4423597069479452</c:v>
                </c:pt>
                <c:pt idx="334">
                  <c:v>3.4383628816839602</c:v>
                </c:pt>
                <c:pt idx="335">
                  <c:v>3.43439678758903</c:v>
                </c:pt>
                <c:pt idx="336">
                  <c:v>3.4304611883744291</c:v>
                </c:pt>
                <c:pt idx="337">
                  <c:v>3.4265558495682296</c:v>
                </c:pt>
                <c:pt idx="338">
                  <c:v>3.4226805385013348</c:v>
                </c:pt>
                <c:pt idx="339">
                  <c:v>3.4188350242936147</c:v>
                </c:pt>
                <c:pt idx="340">
                  <c:v>3.4150190778401543</c:v>
                </c:pt>
                <c:pt idx="341">
                  <c:v>3.4112324717976001</c:v>
                </c:pt>
                <c:pt idx="342">
                  <c:v>3.4074749805706195</c:v>
                </c:pt>
                <c:pt idx="343">
                  <c:v>3.4037463802984576</c:v>
                </c:pt>
                <c:pt idx="344">
                  <c:v>3.4000464488416018</c:v>
                </c:pt>
                <c:pt idx="345">
                  <c:v>3.3963749657685467</c:v>
                </c:pt>
                <c:pt idx="346">
                  <c:v>3.3927317123426612</c:v>
                </c:pt>
                <c:pt idx="347">
                  <c:v>3.389116471509158</c:v>
                </c:pt>
                <c:pt idx="348">
                  <c:v>3.3855290278821606</c:v>
                </c:pt>
                <c:pt idx="349">
                  <c:v>3.3819691677318717</c:v>
                </c:pt>
                <c:pt idx="350">
                  <c:v>3.3784366789718407</c:v>
                </c:pt>
                <c:pt idx="351">
                  <c:v>3.3749313511463264</c:v>
                </c:pt>
                <c:pt idx="352">
                  <c:v>3.3714529754177605</c:v>
                </c:pt>
                <c:pt idx="353">
                  <c:v>3.3680013445543042</c:v>
                </c:pt>
                <c:pt idx="354">
                  <c:v>3.3645762529175034</c:v>
                </c:pt>
                <c:pt idx="355">
                  <c:v>3.3611774964500349</c:v>
                </c:pt>
                <c:pt idx="356">
                  <c:v>3.3578048726635523</c:v>
                </c:pt>
                <c:pt idx="357">
                  <c:v>3.3544581806266205</c:v>
                </c:pt>
                <c:pt idx="358">
                  <c:v>3.3511372209527441</c:v>
                </c:pt>
                <c:pt idx="359">
                  <c:v>3.3478417957884909</c:v>
                </c:pt>
                <c:pt idx="360">
                  <c:v>3.3445717088017015</c:v>
                </c:pt>
                <c:pt idx="361">
                  <c:v>3.3413267651697951</c:v>
                </c:pt>
                <c:pt idx="362">
                  <c:v>3.3381067715681603</c:v>
                </c:pt>
                <c:pt idx="363">
                  <c:v>3.3349115361586388</c:v>
                </c:pt>
                <c:pt idx="364">
                  <c:v>3.3317408685780956</c:v>
                </c:pt>
                <c:pt idx="365">
                  <c:v>3.3285945799270777</c:v>
                </c:pt>
                <c:pt idx="366">
                  <c:v>3.3254724827585607</c:v>
                </c:pt>
                <c:pt idx="367">
                  <c:v>3.3223743910667793</c:v>
                </c:pt>
                <c:pt idx="368">
                  <c:v>3.3193001202761487</c:v>
                </c:pt>
                <c:pt idx="369">
                  <c:v>3.3162494872302655</c:v>
                </c:pt>
                <c:pt idx="370">
                  <c:v>3.3132223101809961</c:v>
                </c:pt>
                <c:pt idx="371">
                  <c:v>3.3102184087776498</c:v>
                </c:pt>
                <c:pt idx="372">
                  <c:v>3.3072376040562332</c:v>
                </c:pt>
                <c:pt idx="373">
                  <c:v>3.3042797184287891</c:v>
                </c:pt>
                <c:pt idx="374">
                  <c:v>3.3013445756728137</c:v>
                </c:pt>
                <c:pt idx="375">
                  <c:v>3.2984320009207617</c:v>
                </c:pt>
                <c:pt idx="376">
                  <c:v>3.2955418206496234</c:v>
                </c:pt>
                <c:pt idx="377">
                  <c:v>3.2926738626705911</c:v>
                </c:pt>
                <c:pt idx="378">
                  <c:v>3.2898279561187982</c:v>
                </c:pt>
                <c:pt idx="379">
                  <c:v>3.2870039314431398</c:v>
                </c:pt>
                <c:pt idx="380">
                  <c:v>3.2842016203961726</c:v>
                </c:pt>
                <c:pt idx="381">
                  <c:v>3.2814208560240892</c:v>
                </c:pt>
                <c:pt idx="382">
                  <c:v>3.2786614726567724</c:v>
                </c:pt>
                <c:pt idx="383">
                  <c:v>3.2759233058979258</c:v>
                </c:pt>
                <c:pt idx="384">
                  <c:v>3.2732061926152785</c:v>
                </c:pt>
                <c:pt idx="385">
                  <c:v>3.2705099709308665</c:v>
                </c:pt>
                <c:pt idx="386">
                  <c:v>3.2678344802113881</c:v>
                </c:pt>
                <c:pt idx="387">
                  <c:v>3.2651795610586349</c:v>
                </c:pt>
                <c:pt idx="388">
                  <c:v>3.2625450552999942</c:v>
                </c:pt>
                <c:pt idx="389">
                  <c:v>3.2599308059790255</c:v>
                </c:pt>
                <c:pt idx="390">
                  <c:v>3.25733665734611</c:v>
                </c:pt>
                <c:pt idx="391">
                  <c:v>3.254762454849172</c:v>
                </c:pt>
                <c:pt idx="392">
                  <c:v>3.2522080451244699</c:v>
                </c:pt>
                <c:pt idx="393">
                  <c:v>3.2496732759874591</c:v>
                </c:pt>
                <c:pt idx="394">
                  <c:v>3.247157996423728</c:v>
                </c:pt>
                <c:pt idx="395">
                  <c:v>3.2446620565799966</c:v>
                </c:pt>
                <c:pt idx="396">
                  <c:v>3.2421853077551925</c:v>
                </c:pt>
                <c:pt idx="397">
                  <c:v>3.2397276023915893</c:v>
                </c:pt>
                <c:pt idx="398">
                  <c:v>3.2372887940660178</c:v>
                </c:pt>
                <c:pt idx="399">
                  <c:v>3.2348687374811393</c:v>
                </c:pt>
                <c:pt idx="400">
                  <c:v>3.232467288456792</c:v>
                </c:pt>
                <c:pt idx="401">
                  <c:v>3.2300843039214011</c:v>
                </c:pt>
                <c:pt idx="402">
                  <c:v>3.2277196419034522</c:v>
                </c:pt>
                <c:pt idx="403">
                  <c:v>3.2253731615230361</c:v>
                </c:pt>
                <c:pt idx="404">
                  <c:v>3.2230447229834547</c:v>
                </c:pt>
                <c:pt idx="405">
                  <c:v>3.2207341875628912</c:v>
                </c:pt>
                <c:pt idx="406">
                  <c:v>3.2184414176061464</c:v>
                </c:pt>
                <c:pt idx="407">
                  <c:v>3.216166276516438</c:v>
                </c:pt>
                <c:pt idx="408">
                  <c:v>3.2139086287472614</c:v>
                </c:pt>
                <c:pt idx="409">
                  <c:v>3.2116683397943149</c:v>
                </c:pt>
                <c:pt idx="410">
                  <c:v>3.2094452761874868</c:v>
                </c:pt>
                <c:pt idx="411">
                  <c:v>3.207239305482902</c:v>
                </c:pt>
                <c:pt idx="412">
                  <c:v>3.2050502962550338</c:v>
                </c:pt>
                <c:pt idx="413">
                  <c:v>3.2028781180888712</c:v>
                </c:pt>
                <c:pt idx="414">
                  <c:v>3.2007226415721517</c:v>
                </c:pt>
                <c:pt idx="415">
                  <c:v>3.1985837382876485</c:v>
                </c:pt>
                <c:pt idx="416">
                  <c:v>3.1964612808055231</c:v>
                </c:pt>
                <c:pt idx="417">
                  <c:v>3.1943551426757306</c:v>
                </c:pt>
                <c:pt idx="418">
                  <c:v>3.1922651984204871</c:v>
                </c:pt>
                <c:pt idx="419">
                  <c:v>3.1901913235267951</c:v>
                </c:pt>
                <c:pt idx="420">
                  <c:v>3.1881333944390238</c:v>
                </c:pt>
                <c:pt idx="421">
                  <c:v>3.1860912885515482</c:v>
                </c:pt>
                <c:pt idx="422">
                  <c:v>3.1840648842014465</c:v>
                </c:pt>
                <c:pt idx="423">
                  <c:v>3.1820540606612484</c:v>
                </c:pt>
                <c:pt idx="424">
                  <c:v>3.1800586981317456</c:v>
                </c:pt>
                <c:pt idx="425">
                  <c:v>3.1780786777348533</c:v>
                </c:pt>
                <c:pt idx="426">
                  <c:v>3.1761138815065277</c:v>
                </c:pt>
                <c:pt idx="427">
                  <c:v>3.1741641923897381</c:v>
                </c:pt>
                <c:pt idx="428">
                  <c:v>3.172229494227492</c:v>
                </c:pt>
                <c:pt idx="429">
                  <c:v>3.170309671755918</c:v>
                </c:pt>
                <c:pt idx="430">
                  <c:v>3.1684046105973942</c:v>
                </c:pt>
                <c:pt idx="431">
                  <c:v>3.1665141972537381</c:v>
                </c:pt>
                <c:pt idx="432">
                  <c:v>3.1646383190994412</c:v>
                </c:pt>
                <c:pt idx="433">
                  <c:v>3.1627768643749614</c:v>
                </c:pt>
                <c:pt idx="434">
                  <c:v>3.1609297221800641</c:v>
                </c:pt>
                <c:pt idx="435">
                  <c:v>3.1590967824672149</c:v>
                </c:pt>
                <c:pt idx="436">
                  <c:v>3.1572779360350229</c:v>
                </c:pt>
                <c:pt idx="437">
                  <c:v>3.1554730745217361</c:v>
                </c:pt>
                <c:pt idx="438">
                  <c:v>3.1536820903987834</c:v>
                </c:pt>
                <c:pt idx="439">
                  <c:v>3.1519048769643705</c:v>
                </c:pt>
                <c:pt idx="440">
                  <c:v>3.1501413283371211</c:v>
                </c:pt>
                <c:pt idx="441">
                  <c:v>3.1483913394497711</c:v>
                </c:pt>
                <c:pt idx="442">
                  <c:v>3.1466548060429065</c:v>
                </c:pt>
                <c:pt idx="443">
                  <c:v>3.1449316246587529</c:v>
                </c:pt>
                <c:pt idx="444">
                  <c:v>3.1432216926350116</c:v>
                </c:pt>
                <c:pt idx="445">
                  <c:v>3.1415249080987446</c:v>
                </c:pt>
                <c:pt idx="446">
                  <c:v>3.1398411699603037</c:v>
                </c:pt>
                <c:pt idx="447">
                  <c:v>3.1381703779073078</c:v>
                </c:pt>
                <c:pt idx="448">
                  <c:v>3.1365124323986682</c:v>
                </c:pt>
                <c:pt idx="449">
                  <c:v>3.1348672346586564</c:v>
                </c:pt>
                <c:pt idx="450">
                  <c:v>3.1332346866710199</c:v>
                </c:pt>
                <c:pt idx="451">
                  <c:v>3.1316146911731435</c:v>
                </c:pt>
                <c:pt idx="452">
                  <c:v>3.1300071516502537</c:v>
                </c:pt>
                <c:pt idx="453">
                  <c:v>3.1284119723296691</c:v>
                </c:pt>
                <c:pt idx="454">
                  <c:v>3.1268290581750944</c:v>
                </c:pt>
                <c:pt idx="455">
                  <c:v>3.1252583148809578</c:v>
                </c:pt>
                <c:pt idx="456">
                  <c:v>3.1236996488667939</c:v>
                </c:pt>
                <c:pt idx="457">
                  <c:v>3.122152967271667</c:v>
                </c:pt>
                <c:pt idx="458">
                  <c:v>3.1206181779486402</c:v>
                </c:pt>
                <c:pt idx="459">
                  <c:v>3.119095189459284</c:v>
                </c:pt>
                <c:pt idx="460">
                  <c:v>3.1175839110682291</c:v>
                </c:pt>
                <c:pt idx="461">
                  <c:v>3.1160842527377617</c:v>
                </c:pt>
                <c:pt idx="462">
                  <c:v>3.1145961251224588</c:v>
                </c:pt>
                <c:pt idx="463">
                  <c:v>3.1131194395638633</c:v>
                </c:pt>
                <c:pt idx="464">
                  <c:v>3.1116541080852049</c:v>
                </c:pt>
                <c:pt idx="465">
                  <c:v>3.1102000433861576</c:v>
                </c:pt>
                <c:pt idx="466">
                  <c:v>3.1087571588376379</c:v>
                </c:pt>
                <c:pt idx="467">
                  <c:v>3.1073253684766446</c:v>
                </c:pt>
                <c:pt idx="468">
                  <c:v>3.1059045870011364</c:v>
                </c:pt>
                <c:pt idx="469">
                  <c:v>3.104494729764951</c:v>
                </c:pt>
                <c:pt idx="470">
                  <c:v>3.1030957127727605</c:v>
                </c:pt>
                <c:pt idx="471">
                  <c:v>3.1017074526750705</c:v>
                </c:pt>
                <c:pt idx="472">
                  <c:v>3.1003298667632495</c:v>
                </c:pt>
                <c:pt idx="473">
                  <c:v>3.0989628729646053</c:v>
                </c:pt>
                <c:pt idx="474">
                  <c:v>3.0976063898374937</c:v>
                </c:pt>
                <c:pt idx="475">
                  <c:v>3.0962603365664676</c:v>
                </c:pt>
                <c:pt idx="476">
                  <c:v>3.0949246329574596</c:v>
                </c:pt>
                <c:pt idx="477">
                  <c:v>3.0935991994330077</c:v>
                </c:pt>
                <c:pt idx="478">
                  <c:v>3.0922839570275116</c:v>
                </c:pt>
                <c:pt idx="479">
                  <c:v>3.0909788273825298</c:v>
                </c:pt>
                <c:pt idx="480">
                  <c:v>3.0896837327421109</c:v>
                </c:pt>
                <c:pt idx="481">
                  <c:v>3.088398595948159</c:v>
                </c:pt>
                <c:pt idx="482">
                  <c:v>3.0871233404358414</c:v>
                </c:pt>
                <c:pt idx="483">
                  <c:v>3.0858578902290223</c:v>
                </c:pt>
                <c:pt idx="484">
                  <c:v>3.0846021699357391</c:v>
                </c:pt>
                <c:pt idx="485">
                  <c:v>3.0833561047437099</c:v>
                </c:pt>
                <c:pt idx="486">
                  <c:v>3.0821196204158774</c:v>
                </c:pt>
                <c:pt idx="487">
                  <c:v>3.0808926432859836</c:v>
                </c:pt>
                <c:pt idx="488">
                  <c:v>3.079675100254184</c:v>
                </c:pt>
                <c:pt idx="489">
                  <c:v>3.078466918782691</c:v>
                </c:pt>
                <c:pt idx="490">
                  <c:v>3.0772680268914514</c:v>
                </c:pt>
                <c:pt idx="491">
                  <c:v>3.0760783531538602</c:v>
                </c:pt>
                <c:pt idx="492">
                  <c:v>3.0748978266925038</c:v>
                </c:pt>
                <c:pt idx="493">
                  <c:v>3.0737263771749368</c:v>
                </c:pt>
                <c:pt idx="494">
                  <c:v>3.0725639348094935</c:v>
                </c:pt>
                <c:pt idx="495">
                  <c:v>3.0714104303411283</c:v>
                </c:pt>
                <c:pt idx="496">
                  <c:v>3.0702657950472916</c:v>
                </c:pt>
                <c:pt idx="497">
                  <c:v>3.0691299607338318</c:v>
                </c:pt>
                <c:pt idx="498">
                  <c:v>3.0680028597309379</c:v>
                </c:pt>
                <c:pt idx="499">
                  <c:v>3.0668844248891025</c:v>
                </c:pt>
                <c:pt idx="500">
                  <c:v>3.0657745895751258</c:v>
                </c:pt>
                <c:pt idx="501">
                  <c:v>3.0646732876681417</c:v>
                </c:pt>
                <c:pt idx="502">
                  <c:v>3.0635804535556819</c:v>
                </c:pt>
                <c:pt idx="503">
                  <c:v>3.062496022129765</c:v>
                </c:pt>
                <c:pt idx="504">
                  <c:v>3.0614199287830179</c:v>
                </c:pt>
                <c:pt idx="505">
                  <c:v>3.0603521094048269</c:v>
                </c:pt>
                <c:pt idx="506">
                  <c:v>3.0592925003775178</c:v>
                </c:pt>
                <c:pt idx="507">
                  <c:v>3.0582410385725662</c:v>
                </c:pt>
                <c:pt idx="508">
                  <c:v>3.0571976613468372</c:v>
                </c:pt>
                <c:pt idx="509">
                  <c:v>3.0561623065388508</c:v>
                </c:pt>
                <c:pt idx="510">
                  <c:v>3.0551349124650806</c:v>
                </c:pt>
                <c:pt idx="511">
                  <c:v>3.0541154179162793</c:v>
                </c:pt>
                <c:pt idx="512">
                  <c:v>3.0531037621538295</c:v>
                </c:pt>
                <c:pt idx="513">
                  <c:v>3.052099884906128</c:v>
                </c:pt>
                <c:pt idx="514">
                  <c:v>3.0511037263649929</c:v>
                </c:pt>
                <c:pt idx="515">
                  <c:v>3.0501152271821015</c:v>
                </c:pt>
                <c:pt idx="516">
                  <c:v>3.0491343284654535</c:v>
                </c:pt>
                <c:pt idx="517">
                  <c:v>3.0481609717758635</c:v>
                </c:pt>
                <c:pt idx="518">
                  <c:v>3.0471950991234791</c:v>
                </c:pt>
                <c:pt idx="519">
                  <c:v>3.0462366529643252</c:v>
                </c:pt>
                <c:pt idx="520">
                  <c:v>3.0452855761968767</c:v>
                </c:pt>
              </c:numCache>
            </c:numRef>
          </c:yVal>
          <c:smooth val="0"/>
          <c:extLst>
            <c:ext xmlns:c16="http://schemas.microsoft.com/office/drawing/2014/chart" uri="{C3380CC4-5D6E-409C-BE32-E72D297353CC}">
              <c16:uniqueId val="{00000002-1CD6-48C8-A8FF-8A0740A39F60}"/>
            </c:ext>
          </c:extLst>
        </c:ser>
        <c:dLbls>
          <c:showLegendKey val="0"/>
          <c:showVal val="0"/>
          <c:showCatName val="0"/>
          <c:showSerName val="0"/>
          <c:showPercent val="0"/>
          <c:showBubbleSize val="0"/>
        </c:dLbls>
        <c:axId val="2017057280"/>
        <c:axId val="2017057760"/>
      </c:scatterChart>
      <c:valAx>
        <c:axId val="2017057280"/>
        <c:scaling>
          <c:orientation val="minMax"/>
        </c:scaling>
        <c:delete val="0"/>
        <c:axPos val="b"/>
        <c:numFmt formatCode="General" sourceLinked="1"/>
        <c:majorTickMark val="out"/>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BE"/>
          </a:p>
        </c:txPr>
        <c:crossAx val="2017057760"/>
        <c:crosses val="autoZero"/>
        <c:crossBetween val="midCat"/>
      </c:valAx>
      <c:valAx>
        <c:axId val="2017057760"/>
        <c:scaling>
          <c:orientation val="minMax"/>
        </c:scaling>
        <c:delete val="0"/>
        <c:axPos val="l"/>
        <c:numFmt formatCode="General" sourceLinked="1"/>
        <c:majorTickMark val="out"/>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BE"/>
          </a:p>
        </c:txPr>
        <c:crossAx val="2017057280"/>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9525" cap="rnd">
              <a:noFill/>
              <a:round/>
            </a:ln>
            <a:effectLst/>
          </c:spPr>
          <c:marker>
            <c:symbol val="circle"/>
            <c:size val="10"/>
            <c:spPr>
              <a:solidFill>
                <a:schemeClr val="accent1"/>
              </a:solidFill>
              <a:ln w="63500">
                <a:noFill/>
              </a:ln>
              <a:effectLst/>
            </c:spPr>
          </c:marker>
          <c:dPt>
            <c:idx val="4"/>
            <c:marker>
              <c:symbol val="circle"/>
              <c:size val="10"/>
              <c:spPr>
                <a:solidFill>
                  <a:srgbClr val="0070C0"/>
                </a:solidFill>
                <a:ln w="63500">
                  <a:noFill/>
                </a:ln>
                <a:effectLst/>
              </c:spPr>
            </c:marker>
            <c:bubble3D val="0"/>
            <c:extLst>
              <c:ext xmlns:c16="http://schemas.microsoft.com/office/drawing/2014/chart" uri="{C3380CC4-5D6E-409C-BE32-E72D297353CC}">
                <c16:uniqueId val="{00000000-DAD3-44AE-9513-181FC60145A3}"/>
              </c:ext>
            </c:extLst>
          </c:dPt>
          <c:trendline>
            <c:spPr>
              <a:ln w="38100" cap="flat" cmpd="sng" algn="ctr">
                <a:solidFill>
                  <a:srgbClr val="00B050"/>
                </a:solidFill>
                <a:prstDash val="solid"/>
                <a:miter lim="800000"/>
              </a:ln>
              <a:effectLst/>
            </c:spPr>
            <c:trendlineType val="linear"/>
            <c:forward val="0.5"/>
            <c:backward val="0.5"/>
            <c:dispRSqr val="1"/>
            <c:dispEq val="0"/>
            <c:trendlineLbl>
              <c:layout>
                <c:manualLayout>
                  <c:x val="-3.6286772486772485E-2"/>
                  <c:y val="0.26231806615776082"/>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Tenorite" panose="00000500000000000000" pitchFamily="2" charset="0"/>
                      <a:ea typeface="+mn-ea"/>
                      <a:cs typeface="+mn-cs"/>
                    </a:defRPr>
                  </a:pPr>
                  <a:endParaRPr lang="en-BE"/>
                </a:p>
              </c:txPr>
            </c:trendlineLbl>
          </c:trendline>
          <c:cat>
            <c:strRef>
              <c:f>Sheet1!$L$5:$L$11</c:f>
              <c:strCache>
                <c:ptCount val="7"/>
                <c:pt idx="0">
                  <c:v>Pure venom</c:v>
                </c:pt>
                <c:pt idx="1">
                  <c:v>5nM    13ng</c:v>
                </c:pt>
                <c:pt idx="2">
                  <c:v>10nM  26ng</c:v>
                </c:pt>
                <c:pt idx="3">
                  <c:v>25nM  66ng</c:v>
                </c:pt>
                <c:pt idx="4">
                  <c:v>50nM  131ng</c:v>
                </c:pt>
                <c:pt idx="5">
                  <c:v>100nM 263ng</c:v>
                </c:pt>
                <c:pt idx="6">
                  <c:v>Control</c:v>
                </c:pt>
              </c:strCache>
            </c:strRef>
          </c:cat>
          <c:val>
            <c:numRef>
              <c:f>Sheet1!$M$5:$M$11</c:f>
              <c:numCache>
                <c:formatCode>General</c:formatCode>
                <c:ptCount val="7"/>
                <c:pt idx="1">
                  <c:v>2.9554772581678415</c:v>
                </c:pt>
                <c:pt idx="3">
                  <c:v>3.4606391270459866</c:v>
                </c:pt>
                <c:pt idx="4">
                  <c:v>3.7214137214137213</c:v>
                </c:pt>
                <c:pt idx="5">
                  <c:v>6.0020338983050845</c:v>
                </c:pt>
              </c:numCache>
            </c:numRef>
          </c:val>
          <c:smooth val="0"/>
          <c:extLst>
            <c:ext xmlns:c16="http://schemas.microsoft.com/office/drawing/2014/chart" uri="{C3380CC4-5D6E-409C-BE32-E72D297353CC}">
              <c16:uniqueId val="{00000002-DAD3-44AE-9513-181FC60145A3}"/>
            </c:ext>
          </c:extLst>
        </c:ser>
        <c:ser>
          <c:idx val="1"/>
          <c:order val="1"/>
          <c:spPr>
            <a:ln w="25400" cap="rnd">
              <a:noFill/>
              <a:round/>
            </a:ln>
            <a:effectLst/>
          </c:spPr>
          <c:marker>
            <c:symbol val="circle"/>
            <c:size val="10"/>
            <c:spPr>
              <a:solidFill>
                <a:schemeClr val="accent2"/>
              </a:solidFill>
              <a:ln w="63500">
                <a:noFill/>
              </a:ln>
              <a:effectLst/>
            </c:spPr>
          </c:marker>
          <c:dPt>
            <c:idx val="0"/>
            <c:marker>
              <c:symbol val="circle"/>
              <c:size val="10"/>
              <c:spPr>
                <a:solidFill>
                  <a:srgbClr val="00B050"/>
                </a:solidFill>
                <a:ln w="63500">
                  <a:noFill/>
                </a:ln>
                <a:effectLst/>
              </c:spPr>
            </c:marker>
            <c:bubble3D val="0"/>
            <c:extLst>
              <c:ext xmlns:c16="http://schemas.microsoft.com/office/drawing/2014/chart" uri="{C3380CC4-5D6E-409C-BE32-E72D297353CC}">
                <c16:uniqueId val="{00000005-404E-4500-80ED-5C587AA9C182}"/>
              </c:ext>
            </c:extLst>
          </c:dPt>
          <c:dPt>
            <c:idx val="2"/>
            <c:marker>
              <c:symbol val="circle"/>
              <c:size val="10"/>
              <c:spPr>
                <a:solidFill>
                  <a:srgbClr val="FD0000"/>
                </a:solidFill>
                <a:ln w="63500">
                  <a:noFill/>
                </a:ln>
                <a:effectLst/>
              </c:spPr>
            </c:marker>
            <c:bubble3D val="0"/>
            <c:extLst>
              <c:ext xmlns:c16="http://schemas.microsoft.com/office/drawing/2014/chart" uri="{C3380CC4-5D6E-409C-BE32-E72D297353CC}">
                <c16:uniqueId val="{00000006-404E-4500-80ED-5C587AA9C182}"/>
              </c:ext>
            </c:extLst>
          </c:dPt>
          <c:dPt>
            <c:idx val="4"/>
            <c:marker>
              <c:symbol val="circle"/>
              <c:size val="10"/>
              <c:spPr>
                <a:solidFill>
                  <a:schemeClr val="accent2"/>
                </a:solidFill>
                <a:ln w="63500">
                  <a:noFill/>
                </a:ln>
                <a:effectLst/>
              </c:spPr>
            </c:marker>
            <c:bubble3D val="0"/>
            <c:spPr>
              <a:ln w="25400" cap="rnd">
                <a:noFill/>
                <a:round/>
              </a:ln>
              <a:effectLst/>
            </c:spPr>
            <c:extLst>
              <c:ext xmlns:c16="http://schemas.microsoft.com/office/drawing/2014/chart" uri="{C3380CC4-5D6E-409C-BE32-E72D297353CC}">
                <c16:uniqueId val="{00000004-DAD3-44AE-9513-181FC60145A3}"/>
              </c:ext>
            </c:extLst>
          </c:dPt>
          <c:dPt>
            <c:idx val="6"/>
            <c:marker>
              <c:symbol val="circle"/>
              <c:size val="10"/>
              <c:spPr>
                <a:solidFill>
                  <a:srgbClr val="00B050"/>
                </a:solidFill>
                <a:ln w="63500">
                  <a:noFill/>
                </a:ln>
                <a:effectLst/>
              </c:spPr>
            </c:marker>
            <c:bubble3D val="0"/>
            <c:extLst>
              <c:ext xmlns:c16="http://schemas.microsoft.com/office/drawing/2014/chart" uri="{C3380CC4-5D6E-409C-BE32-E72D297353CC}">
                <c16:uniqueId val="{00000004-404E-4500-80ED-5C587AA9C182}"/>
              </c:ext>
            </c:extLst>
          </c:dPt>
          <c:cat>
            <c:strRef>
              <c:f>Sheet1!$L$5:$L$11</c:f>
              <c:strCache>
                <c:ptCount val="7"/>
                <c:pt idx="0">
                  <c:v>Pure venom</c:v>
                </c:pt>
                <c:pt idx="1">
                  <c:v>5nM    13ng</c:v>
                </c:pt>
                <c:pt idx="2">
                  <c:v>10nM  26ng</c:v>
                </c:pt>
                <c:pt idx="3">
                  <c:v>25nM  66ng</c:v>
                </c:pt>
                <c:pt idx="4">
                  <c:v>50nM  131ng</c:v>
                </c:pt>
                <c:pt idx="5">
                  <c:v>100nM 263ng</c:v>
                </c:pt>
                <c:pt idx="6">
                  <c:v>Control</c:v>
                </c:pt>
              </c:strCache>
            </c:strRef>
          </c:cat>
          <c:val>
            <c:numRef>
              <c:f>Sheet1!$N$5:$N$11</c:f>
              <c:numCache>
                <c:formatCode>General</c:formatCode>
                <c:ptCount val="7"/>
                <c:pt idx="0">
                  <c:v>7.0753246753246746</c:v>
                </c:pt>
                <c:pt idx="1">
                  <c:v>2.9554772581678415</c:v>
                </c:pt>
                <c:pt idx="2">
                  <c:v>7.0672619047619047</c:v>
                </c:pt>
                <c:pt idx="3">
                  <c:v>3.4606391270459866</c:v>
                </c:pt>
                <c:pt idx="4">
                  <c:v>3.7214137214137213</c:v>
                </c:pt>
                <c:pt idx="5">
                  <c:v>6.0020338983050845</c:v>
                </c:pt>
                <c:pt idx="6">
                  <c:v>0.41586998087954108</c:v>
                </c:pt>
              </c:numCache>
            </c:numRef>
          </c:val>
          <c:smooth val="0"/>
          <c:extLst>
            <c:ext xmlns:c16="http://schemas.microsoft.com/office/drawing/2014/chart" uri="{C3380CC4-5D6E-409C-BE32-E72D297353CC}">
              <c16:uniqueId val="{00000005-DAD3-44AE-9513-181FC60145A3}"/>
            </c:ext>
          </c:extLst>
        </c:ser>
        <c:dLbls>
          <c:showLegendKey val="0"/>
          <c:showVal val="0"/>
          <c:showCatName val="0"/>
          <c:showSerName val="0"/>
          <c:showPercent val="0"/>
          <c:showBubbleSize val="0"/>
        </c:dLbls>
        <c:marker val="1"/>
        <c:smooth val="0"/>
        <c:axId val="1961710144"/>
        <c:axId val="1961701984"/>
      </c:lineChart>
      <c:catAx>
        <c:axId val="1961710144"/>
        <c:scaling>
          <c:orientation val="minMax"/>
        </c:scaling>
        <c:delete val="0"/>
        <c:axPos val="b"/>
        <c:numFmt formatCode="General" sourceLinked="1"/>
        <c:majorTickMark val="out"/>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BE"/>
          </a:p>
        </c:txPr>
        <c:crossAx val="1961701984"/>
        <c:crosses val="autoZero"/>
        <c:auto val="1"/>
        <c:lblAlgn val="ctr"/>
        <c:lblOffset val="100"/>
        <c:noMultiLvlLbl val="0"/>
      </c:catAx>
      <c:valAx>
        <c:axId val="1961701984"/>
        <c:scaling>
          <c:orientation val="minMax"/>
        </c:scaling>
        <c:delete val="0"/>
        <c:axPos val="l"/>
        <c:numFmt formatCode="General" sourceLinked="1"/>
        <c:majorTickMark val="out"/>
        <c:minorTickMark val="none"/>
        <c:tickLblPos val="nextTo"/>
        <c:spPr>
          <a:noFill/>
          <a:ln w="25400">
            <a:solidFill>
              <a:schemeClr val="tx1"/>
            </a:solid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BE"/>
          </a:p>
        </c:txPr>
        <c:crossAx val="1961710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BE"/>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38100" cap="rnd">
              <a:noFill/>
              <a:round/>
            </a:ln>
            <a:effectLst/>
          </c:spPr>
          <c:marker>
            <c:symbol val="circle"/>
            <c:size val="5"/>
            <c:spPr>
              <a:solidFill>
                <a:schemeClr val="accent1"/>
              </a:solidFill>
              <a:ln w="9525">
                <a:solidFill>
                  <a:schemeClr val="accent1"/>
                </a:solidFill>
              </a:ln>
              <a:effectLst/>
            </c:spPr>
          </c:marker>
          <c:dPt>
            <c:idx val="1"/>
            <c:marker>
              <c:symbol val="circle"/>
              <c:size val="5"/>
              <c:spPr>
                <a:solidFill>
                  <a:schemeClr val="accent1"/>
                </a:solidFill>
                <a:ln w="63500">
                  <a:solidFill>
                    <a:schemeClr val="accent1"/>
                  </a:solidFill>
                </a:ln>
                <a:effectLst/>
              </c:spPr>
            </c:marker>
            <c:bubble3D val="0"/>
            <c:extLst>
              <c:ext xmlns:c16="http://schemas.microsoft.com/office/drawing/2014/chart" uri="{C3380CC4-5D6E-409C-BE32-E72D297353CC}">
                <c16:uniqueId val="{00000007-71AD-4F54-9A96-7E2274B03311}"/>
              </c:ext>
            </c:extLst>
          </c:dPt>
          <c:dPt>
            <c:idx val="2"/>
            <c:marker>
              <c:symbol val="circle"/>
              <c:size val="5"/>
              <c:spPr>
                <a:solidFill>
                  <a:schemeClr val="accent1"/>
                </a:solidFill>
                <a:ln w="63500">
                  <a:solidFill>
                    <a:schemeClr val="accent1"/>
                  </a:solidFill>
                </a:ln>
                <a:effectLst/>
              </c:spPr>
            </c:marker>
            <c:bubble3D val="0"/>
            <c:extLst>
              <c:ext xmlns:c16="http://schemas.microsoft.com/office/drawing/2014/chart" uri="{C3380CC4-5D6E-409C-BE32-E72D297353CC}">
                <c16:uniqueId val="{00000003-71AD-4F54-9A96-7E2274B03311}"/>
              </c:ext>
            </c:extLst>
          </c:dPt>
          <c:dPt>
            <c:idx val="3"/>
            <c:marker>
              <c:symbol val="circle"/>
              <c:size val="5"/>
              <c:spPr>
                <a:solidFill>
                  <a:schemeClr val="accent1"/>
                </a:solidFill>
                <a:ln w="63500">
                  <a:solidFill>
                    <a:schemeClr val="accent1"/>
                  </a:solidFill>
                </a:ln>
                <a:effectLst/>
              </c:spPr>
            </c:marker>
            <c:bubble3D val="0"/>
            <c:extLst>
              <c:ext xmlns:c16="http://schemas.microsoft.com/office/drawing/2014/chart" uri="{C3380CC4-5D6E-409C-BE32-E72D297353CC}">
                <c16:uniqueId val="{00000004-71AD-4F54-9A96-7E2274B03311}"/>
              </c:ext>
            </c:extLst>
          </c:dPt>
          <c:dPt>
            <c:idx val="4"/>
            <c:marker>
              <c:symbol val="circle"/>
              <c:size val="5"/>
              <c:spPr>
                <a:solidFill>
                  <a:schemeClr val="accent1"/>
                </a:solidFill>
                <a:ln w="63500">
                  <a:solidFill>
                    <a:schemeClr val="accent1"/>
                  </a:solidFill>
                </a:ln>
                <a:effectLst/>
              </c:spPr>
            </c:marker>
            <c:bubble3D val="0"/>
            <c:extLst>
              <c:ext xmlns:c16="http://schemas.microsoft.com/office/drawing/2014/chart" uri="{C3380CC4-5D6E-409C-BE32-E72D297353CC}">
                <c16:uniqueId val="{00000005-71AD-4F54-9A96-7E2274B03311}"/>
              </c:ext>
            </c:extLst>
          </c:dPt>
          <c:dPt>
            <c:idx val="5"/>
            <c:marker>
              <c:symbol val="circle"/>
              <c:size val="5"/>
              <c:spPr>
                <a:solidFill>
                  <a:schemeClr val="accent1"/>
                </a:solidFill>
                <a:ln w="63500">
                  <a:solidFill>
                    <a:schemeClr val="accent1"/>
                  </a:solidFill>
                </a:ln>
                <a:effectLst/>
              </c:spPr>
            </c:marker>
            <c:bubble3D val="0"/>
            <c:extLst>
              <c:ext xmlns:c16="http://schemas.microsoft.com/office/drawing/2014/chart" uri="{C3380CC4-5D6E-409C-BE32-E72D297353CC}">
                <c16:uniqueId val="{00000006-71AD-4F54-9A96-7E2274B03311}"/>
              </c:ext>
            </c:extLst>
          </c:dPt>
          <c:xVal>
            <c:numRef>
              <c:f>Sheet1!$C$72:$C$77</c:f>
              <c:numCache>
                <c:formatCode>General</c:formatCode>
                <c:ptCount val="6"/>
                <c:pt idx="0">
                  <c:v>5</c:v>
                </c:pt>
                <c:pt idx="1">
                  <c:v>2.5</c:v>
                </c:pt>
                <c:pt idx="2">
                  <c:v>1</c:v>
                </c:pt>
                <c:pt idx="3">
                  <c:v>0.5</c:v>
                </c:pt>
                <c:pt idx="4">
                  <c:v>0.1</c:v>
                </c:pt>
                <c:pt idx="5">
                  <c:v>9.9999999999999995E-8</c:v>
                </c:pt>
              </c:numCache>
            </c:numRef>
          </c:xVal>
          <c:yVal>
            <c:numRef>
              <c:f>Sheet1!$D$72:$D$77</c:f>
              <c:numCache>
                <c:formatCode>General</c:formatCode>
                <c:ptCount val="6"/>
                <c:pt idx="1">
                  <c:v>57</c:v>
                </c:pt>
                <c:pt idx="2">
                  <c:v>40.799999999999997</c:v>
                </c:pt>
                <c:pt idx="3">
                  <c:v>21.7</c:v>
                </c:pt>
                <c:pt idx="4">
                  <c:v>3.4</c:v>
                </c:pt>
                <c:pt idx="5">
                  <c:v>2.4500000000000002</c:v>
                </c:pt>
              </c:numCache>
            </c:numRef>
          </c:yVal>
          <c:smooth val="0"/>
          <c:extLst>
            <c:ext xmlns:c16="http://schemas.microsoft.com/office/drawing/2014/chart" uri="{C3380CC4-5D6E-409C-BE32-E72D297353CC}">
              <c16:uniqueId val="{00000000-71AD-4F54-9A96-7E2274B03311}"/>
            </c:ext>
          </c:extLst>
        </c:ser>
        <c:ser>
          <c:idx val="1"/>
          <c:order val="1"/>
          <c:spPr>
            <a:ln w="25400" cap="rnd">
              <a:noFill/>
              <a:round/>
            </a:ln>
            <a:effectLst/>
          </c:spPr>
          <c:marker>
            <c:symbol val="circle"/>
            <c:size val="5"/>
            <c:spPr>
              <a:solidFill>
                <a:schemeClr val="accent2"/>
              </a:solidFill>
              <a:ln w="63500">
                <a:solidFill>
                  <a:srgbClr val="FF0000"/>
                </a:solidFill>
              </a:ln>
              <a:effectLst/>
            </c:spPr>
          </c:marker>
          <c:xVal>
            <c:numRef>
              <c:f>Sheet1!$N$72</c:f>
              <c:numCache>
                <c:formatCode>General</c:formatCode>
                <c:ptCount val="1"/>
                <c:pt idx="0">
                  <c:v>5</c:v>
                </c:pt>
              </c:numCache>
            </c:numRef>
          </c:xVal>
          <c:yVal>
            <c:numRef>
              <c:f>Sheet1!$L$72</c:f>
              <c:numCache>
                <c:formatCode>General</c:formatCode>
                <c:ptCount val="1"/>
                <c:pt idx="0">
                  <c:v>40.5</c:v>
                </c:pt>
              </c:numCache>
            </c:numRef>
          </c:yVal>
          <c:smooth val="0"/>
          <c:extLst>
            <c:ext xmlns:c16="http://schemas.microsoft.com/office/drawing/2014/chart" uri="{C3380CC4-5D6E-409C-BE32-E72D297353CC}">
              <c16:uniqueId val="{00000001-71AD-4F54-9A96-7E2274B03311}"/>
            </c:ext>
          </c:extLst>
        </c:ser>
        <c:ser>
          <c:idx val="2"/>
          <c:order val="2"/>
          <c:spPr>
            <a:ln w="38100" cap="rnd">
              <a:solidFill>
                <a:srgbClr val="92D050"/>
              </a:solidFill>
              <a:round/>
            </a:ln>
            <a:effectLst/>
          </c:spPr>
          <c:marker>
            <c:symbol val="circle"/>
            <c:size val="5"/>
            <c:spPr>
              <a:noFill/>
              <a:ln w="9525">
                <a:noFill/>
              </a:ln>
              <a:effectLst/>
            </c:spPr>
          </c:marker>
          <c:xVal>
            <c:numRef>
              <c:f>Sheet1!$A$98:$A$618</c:f>
              <c:numCache>
                <c:formatCode>General</c:formatCode>
                <c:ptCount val="521"/>
                <c:pt idx="0">
                  <c:v>1.0000000000000001E-9</c:v>
                </c:pt>
                <c:pt idx="1">
                  <c:v>0.01</c:v>
                </c:pt>
                <c:pt idx="2">
                  <c:v>0.02</c:v>
                </c:pt>
                <c:pt idx="3">
                  <c:v>0.03</c:v>
                </c:pt>
                <c:pt idx="4">
                  <c:v>0.04</c:v>
                </c:pt>
                <c:pt idx="5">
                  <c:v>0.05</c:v>
                </c:pt>
                <c:pt idx="6">
                  <c:v>0.06</c:v>
                </c:pt>
                <c:pt idx="7">
                  <c:v>7.0000000000000007E-2</c:v>
                </c:pt>
                <c:pt idx="8">
                  <c:v>0.08</c:v>
                </c:pt>
                <c:pt idx="9">
                  <c:v>0.09</c:v>
                </c:pt>
                <c:pt idx="10">
                  <c:v>0.1</c:v>
                </c:pt>
                <c:pt idx="11">
                  <c:v>0.11</c:v>
                </c:pt>
                <c:pt idx="12">
                  <c:v>0.12</c:v>
                </c:pt>
                <c:pt idx="13">
                  <c:v>0.13</c:v>
                </c:pt>
                <c:pt idx="14">
                  <c:v>0.14000000000000001</c:v>
                </c:pt>
                <c:pt idx="15">
                  <c:v>0.15</c:v>
                </c:pt>
                <c:pt idx="16">
                  <c:v>0.16</c:v>
                </c:pt>
                <c:pt idx="17">
                  <c:v>0.17</c:v>
                </c:pt>
                <c:pt idx="18">
                  <c:v>0.18</c:v>
                </c:pt>
                <c:pt idx="19">
                  <c:v>0.19</c:v>
                </c:pt>
                <c:pt idx="20">
                  <c:v>0.2</c:v>
                </c:pt>
                <c:pt idx="21">
                  <c:v>0.21</c:v>
                </c:pt>
                <c:pt idx="22">
                  <c:v>0.22</c:v>
                </c:pt>
                <c:pt idx="23">
                  <c:v>0.23</c:v>
                </c:pt>
                <c:pt idx="24">
                  <c:v>0.24</c:v>
                </c:pt>
                <c:pt idx="25">
                  <c:v>0.25</c:v>
                </c:pt>
                <c:pt idx="26">
                  <c:v>0.26</c:v>
                </c:pt>
                <c:pt idx="27">
                  <c:v>0.27</c:v>
                </c:pt>
                <c:pt idx="28">
                  <c:v>0.28000000000000003</c:v>
                </c:pt>
                <c:pt idx="29">
                  <c:v>0.28999999999999998</c:v>
                </c:pt>
                <c:pt idx="30">
                  <c:v>0.3</c:v>
                </c:pt>
                <c:pt idx="31">
                  <c:v>0.31</c:v>
                </c:pt>
                <c:pt idx="32">
                  <c:v>0.32</c:v>
                </c:pt>
                <c:pt idx="33">
                  <c:v>0.33</c:v>
                </c:pt>
                <c:pt idx="34">
                  <c:v>0.34</c:v>
                </c:pt>
                <c:pt idx="35">
                  <c:v>0.35</c:v>
                </c:pt>
                <c:pt idx="36">
                  <c:v>0.36</c:v>
                </c:pt>
                <c:pt idx="37">
                  <c:v>0.37</c:v>
                </c:pt>
                <c:pt idx="38">
                  <c:v>0.38</c:v>
                </c:pt>
                <c:pt idx="39">
                  <c:v>0.39</c:v>
                </c:pt>
                <c:pt idx="40">
                  <c:v>0.4</c:v>
                </c:pt>
                <c:pt idx="41">
                  <c:v>0.41</c:v>
                </c:pt>
                <c:pt idx="42">
                  <c:v>0.42</c:v>
                </c:pt>
                <c:pt idx="43">
                  <c:v>0.43</c:v>
                </c:pt>
                <c:pt idx="44">
                  <c:v>0.44</c:v>
                </c:pt>
                <c:pt idx="45">
                  <c:v>0.45</c:v>
                </c:pt>
                <c:pt idx="46">
                  <c:v>0.46</c:v>
                </c:pt>
                <c:pt idx="47">
                  <c:v>0.47</c:v>
                </c:pt>
                <c:pt idx="48">
                  <c:v>0.48</c:v>
                </c:pt>
                <c:pt idx="49">
                  <c:v>0.49</c:v>
                </c:pt>
                <c:pt idx="50">
                  <c:v>0.5</c:v>
                </c:pt>
                <c:pt idx="51">
                  <c:v>0.51</c:v>
                </c:pt>
                <c:pt idx="52">
                  <c:v>0.52</c:v>
                </c:pt>
                <c:pt idx="53">
                  <c:v>0.53</c:v>
                </c:pt>
                <c:pt idx="54">
                  <c:v>0.54</c:v>
                </c:pt>
                <c:pt idx="55">
                  <c:v>0.55000000000000004</c:v>
                </c:pt>
                <c:pt idx="56">
                  <c:v>0.56000000000000005</c:v>
                </c:pt>
                <c:pt idx="57">
                  <c:v>0.56999999999999995</c:v>
                </c:pt>
                <c:pt idx="58">
                  <c:v>0.57999999999999996</c:v>
                </c:pt>
                <c:pt idx="59">
                  <c:v>0.59</c:v>
                </c:pt>
                <c:pt idx="60">
                  <c:v>0.6</c:v>
                </c:pt>
                <c:pt idx="61">
                  <c:v>0.61</c:v>
                </c:pt>
                <c:pt idx="62">
                  <c:v>0.62</c:v>
                </c:pt>
                <c:pt idx="63">
                  <c:v>0.63</c:v>
                </c:pt>
                <c:pt idx="64">
                  <c:v>0.64</c:v>
                </c:pt>
                <c:pt idx="65">
                  <c:v>0.65</c:v>
                </c:pt>
                <c:pt idx="66">
                  <c:v>0.66</c:v>
                </c:pt>
                <c:pt idx="67">
                  <c:v>0.67</c:v>
                </c:pt>
                <c:pt idx="68">
                  <c:v>0.68</c:v>
                </c:pt>
                <c:pt idx="69">
                  <c:v>0.69</c:v>
                </c:pt>
                <c:pt idx="70">
                  <c:v>0.7</c:v>
                </c:pt>
                <c:pt idx="71">
                  <c:v>0.71</c:v>
                </c:pt>
                <c:pt idx="72">
                  <c:v>0.72</c:v>
                </c:pt>
                <c:pt idx="73">
                  <c:v>0.73</c:v>
                </c:pt>
                <c:pt idx="74">
                  <c:v>0.74</c:v>
                </c:pt>
                <c:pt idx="75">
                  <c:v>0.75</c:v>
                </c:pt>
                <c:pt idx="76">
                  <c:v>0.76</c:v>
                </c:pt>
                <c:pt idx="77">
                  <c:v>0.77</c:v>
                </c:pt>
                <c:pt idx="78">
                  <c:v>0.78</c:v>
                </c:pt>
                <c:pt idx="79">
                  <c:v>0.79</c:v>
                </c:pt>
                <c:pt idx="80">
                  <c:v>0.8</c:v>
                </c:pt>
                <c:pt idx="81">
                  <c:v>0.81</c:v>
                </c:pt>
                <c:pt idx="82">
                  <c:v>0.82</c:v>
                </c:pt>
                <c:pt idx="83">
                  <c:v>0.83</c:v>
                </c:pt>
                <c:pt idx="84">
                  <c:v>0.84</c:v>
                </c:pt>
                <c:pt idx="85">
                  <c:v>0.85</c:v>
                </c:pt>
                <c:pt idx="86">
                  <c:v>0.86</c:v>
                </c:pt>
                <c:pt idx="87">
                  <c:v>0.87</c:v>
                </c:pt>
                <c:pt idx="88">
                  <c:v>0.88</c:v>
                </c:pt>
                <c:pt idx="89">
                  <c:v>0.89</c:v>
                </c:pt>
                <c:pt idx="90">
                  <c:v>0.9</c:v>
                </c:pt>
                <c:pt idx="91">
                  <c:v>0.91</c:v>
                </c:pt>
                <c:pt idx="92">
                  <c:v>0.92</c:v>
                </c:pt>
                <c:pt idx="93">
                  <c:v>0.93</c:v>
                </c:pt>
                <c:pt idx="94">
                  <c:v>0.94</c:v>
                </c:pt>
                <c:pt idx="95">
                  <c:v>0.95</c:v>
                </c:pt>
                <c:pt idx="96">
                  <c:v>0.96</c:v>
                </c:pt>
                <c:pt idx="97">
                  <c:v>0.97</c:v>
                </c:pt>
                <c:pt idx="98">
                  <c:v>0.98</c:v>
                </c:pt>
                <c:pt idx="99">
                  <c:v>0.99</c:v>
                </c:pt>
                <c:pt idx="100">
                  <c:v>1</c:v>
                </c:pt>
                <c:pt idx="101">
                  <c:v>1.01</c:v>
                </c:pt>
                <c:pt idx="102">
                  <c:v>1.02</c:v>
                </c:pt>
                <c:pt idx="103">
                  <c:v>1.03</c:v>
                </c:pt>
                <c:pt idx="104">
                  <c:v>1.04</c:v>
                </c:pt>
                <c:pt idx="105">
                  <c:v>1.05</c:v>
                </c:pt>
                <c:pt idx="106">
                  <c:v>1.06</c:v>
                </c:pt>
                <c:pt idx="107">
                  <c:v>1.07</c:v>
                </c:pt>
                <c:pt idx="108">
                  <c:v>1.08</c:v>
                </c:pt>
                <c:pt idx="109">
                  <c:v>1.0900000000000001</c:v>
                </c:pt>
                <c:pt idx="110">
                  <c:v>1.1000000000000001</c:v>
                </c:pt>
                <c:pt idx="111">
                  <c:v>1.1100000000000001</c:v>
                </c:pt>
                <c:pt idx="112">
                  <c:v>1.1200000000000001</c:v>
                </c:pt>
                <c:pt idx="113">
                  <c:v>1.1299999999999999</c:v>
                </c:pt>
                <c:pt idx="114">
                  <c:v>1.1399999999999999</c:v>
                </c:pt>
                <c:pt idx="115">
                  <c:v>1.1499999999999999</c:v>
                </c:pt>
                <c:pt idx="116">
                  <c:v>1.1599999999999999</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c:v>
                </c:pt>
                <c:pt idx="162">
                  <c:v>1.62</c:v>
                </c:pt>
                <c:pt idx="163">
                  <c:v>1.63</c:v>
                </c:pt>
                <c:pt idx="164">
                  <c:v>1.64</c:v>
                </c:pt>
                <c:pt idx="165">
                  <c:v>1.65</c:v>
                </c:pt>
                <c:pt idx="166">
                  <c:v>1.66</c:v>
                </c:pt>
                <c:pt idx="167">
                  <c:v>1.67</c:v>
                </c:pt>
                <c:pt idx="168">
                  <c:v>1.68</c:v>
                </c:pt>
                <c:pt idx="169">
                  <c:v>1.69</c:v>
                </c:pt>
                <c:pt idx="170">
                  <c:v>1.7</c:v>
                </c:pt>
                <c:pt idx="171">
                  <c:v>1.71</c:v>
                </c:pt>
                <c:pt idx="172">
                  <c:v>1.72</c:v>
                </c:pt>
                <c:pt idx="173">
                  <c:v>1.73</c:v>
                </c:pt>
                <c:pt idx="174">
                  <c:v>1.74</c:v>
                </c:pt>
                <c:pt idx="175">
                  <c:v>1.75</c:v>
                </c:pt>
                <c:pt idx="176">
                  <c:v>1.76</c:v>
                </c:pt>
                <c:pt idx="177">
                  <c:v>1.77</c:v>
                </c:pt>
                <c:pt idx="178">
                  <c:v>1.78</c:v>
                </c:pt>
                <c:pt idx="179">
                  <c:v>1.79</c:v>
                </c:pt>
                <c:pt idx="180">
                  <c:v>1.8</c:v>
                </c:pt>
                <c:pt idx="181">
                  <c:v>1.81</c:v>
                </c:pt>
                <c:pt idx="182">
                  <c:v>1.82</c:v>
                </c:pt>
                <c:pt idx="183">
                  <c:v>1.83</c:v>
                </c:pt>
                <c:pt idx="184">
                  <c:v>1.84</c:v>
                </c:pt>
                <c:pt idx="185">
                  <c:v>1.85</c:v>
                </c:pt>
                <c:pt idx="186">
                  <c:v>1.86</c:v>
                </c:pt>
                <c:pt idx="187">
                  <c:v>1.87</c:v>
                </c:pt>
                <c:pt idx="188">
                  <c:v>1.88</c:v>
                </c:pt>
                <c:pt idx="189">
                  <c:v>1.89</c:v>
                </c:pt>
                <c:pt idx="190">
                  <c:v>1.9</c:v>
                </c:pt>
                <c:pt idx="191">
                  <c:v>1.91</c:v>
                </c:pt>
                <c:pt idx="192">
                  <c:v>1.92</c:v>
                </c:pt>
                <c:pt idx="193">
                  <c:v>1.93</c:v>
                </c:pt>
                <c:pt idx="194">
                  <c:v>1.94</c:v>
                </c:pt>
                <c:pt idx="195">
                  <c:v>1.95</c:v>
                </c:pt>
                <c:pt idx="196">
                  <c:v>1.96</c:v>
                </c:pt>
                <c:pt idx="197">
                  <c:v>1.97</c:v>
                </c:pt>
                <c:pt idx="198">
                  <c:v>1.98</c:v>
                </c:pt>
                <c:pt idx="199">
                  <c:v>1.99</c:v>
                </c:pt>
                <c:pt idx="200">
                  <c:v>2</c:v>
                </c:pt>
                <c:pt idx="201">
                  <c:v>2.0099999999999998</c:v>
                </c:pt>
                <c:pt idx="202">
                  <c:v>2.02</c:v>
                </c:pt>
                <c:pt idx="203">
                  <c:v>2.0299999999999998</c:v>
                </c:pt>
                <c:pt idx="204">
                  <c:v>2.04</c:v>
                </c:pt>
                <c:pt idx="205">
                  <c:v>2.0499999999999998</c:v>
                </c:pt>
                <c:pt idx="206">
                  <c:v>2.06</c:v>
                </c:pt>
                <c:pt idx="207">
                  <c:v>2.0699999999999998</c:v>
                </c:pt>
                <c:pt idx="208">
                  <c:v>2.08</c:v>
                </c:pt>
                <c:pt idx="209">
                  <c:v>2.09</c:v>
                </c:pt>
                <c:pt idx="210">
                  <c:v>2.1</c:v>
                </c:pt>
                <c:pt idx="211">
                  <c:v>2.11</c:v>
                </c:pt>
                <c:pt idx="212">
                  <c:v>2.12</c:v>
                </c:pt>
                <c:pt idx="213">
                  <c:v>2.13</c:v>
                </c:pt>
                <c:pt idx="214">
                  <c:v>2.14</c:v>
                </c:pt>
                <c:pt idx="215">
                  <c:v>2.15</c:v>
                </c:pt>
                <c:pt idx="216">
                  <c:v>2.16</c:v>
                </c:pt>
                <c:pt idx="217">
                  <c:v>2.17</c:v>
                </c:pt>
                <c:pt idx="218">
                  <c:v>2.1800000000000002</c:v>
                </c:pt>
                <c:pt idx="219">
                  <c:v>2.19</c:v>
                </c:pt>
                <c:pt idx="220">
                  <c:v>2.2000000000000002</c:v>
                </c:pt>
                <c:pt idx="221">
                  <c:v>2.21</c:v>
                </c:pt>
                <c:pt idx="222">
                  <c:v>2.2200000000000002</c:v>
                </c:pt>
                <c:pt idx="223">
                  <c:v>2.23</c:v>
                </c:pt>
                <c:pt idx="224">
                  <c:v>2.2400000000000002</c:v>
                </c:pt>
                <c:pt idx="225">
                  <c:v>2.25</c:v>
                </c:pt>
                <c:pt idx="226">
                  <c:v>2.2599999999999998</c:v>
                </c:pt>
                <c:pt idx="227">
                  <c:v>2.27</c:v>
                </c:pt>
                <c:pt idx="228">
                  <c:v>2.2799999999999998</c:v>
                </c:pt>
                <c:pt idx="229">
                  <c:v>2.29</c:v>
                </c:pt>
                <c:pt idx="230">
                  <c:v>2.2999999999999998</c:v>
                </c:pt>
                <c:pt idx="231">
                  <c:v>2.31</c:v>
                </c:pt>
                <c:pt idx="232">
                  <c:v>2.3199999999999998</c:v>
                </c:pt>
                <c:pt idx="233">
                  <c:v>2.33</c:v>
                </c:pt>
                <c:pt idx="234">
                  <c:v>2.34</c:v>
                </c:pt>
                <c:pt idx="235">
                  <c:v>2.35</c:v>
                </c:pt>
                <c:pt idx="236">
                  <c:v>2.36</c:v>
                </c:pt>
                <c:pt idx="237">
                  <c:v>2.37</c:v>
                </c:pt>
                <c:pt idx="238">
                  <c:v>2.38</c:v>
                </c:pt>
                <c:pt idx="239">
                  <c:v>2.39</c:v>
                </c:pt>
                <c:pt idx="240">
                  <c:v>2.4</c:v>
                </c:pt>
                <c:pt idx="241">
                  <c:v>2.41</c:v>
                </c:pt>
                <c:pt idx="242">
                  <c:v>2.42</c:v>
                </c:pt>
                <c:pt idx="243">
                  <c:v>2.4300000000000002</c:v>
                </c:pt>
                <c:pt idx="244">
                  <c:v>2.44</c:v>
                </c:pt>
                <c:pt idx="245">
                  <c:v>2.4500000000000002</c:v>
                </c:pt>
                <c:pt idx="246">
                  <c:v>2.46</c:v>
                </c:pt>
                <c:pt idx="247">
                  <c:v>2.4700000000000002</c:v>
                </c:pt>
                <c:pt idx="248">
                  <c:v>2.48</c:v>
                </c:pt>
                <c:pt idx="249">
                  <c:v>2.4900000000000002</c:v>
                </c:pt>
                <c:pt idx="250">
                  <c:v>2.5</c:v>
                </c:pt>
                <c:pt idx="251">
                  <c:v>2.5099999999999998</c:v>
                </c:pt>
                <c:pt idx="252">
                  <c:v>2.52</c:v>
                </c:pt>
                <c:pt idx="253">
                  <c:v>2.5299999999999998</c:v>
                </c:pt>
                <c:pt idx="254">
                  <c:v>2.54</c:v>
                </c:pt>
                <c:pt idx="255">
                  <c:v>2.5499999999999998</c:v>
                </c:pt>
                <c:pt idx="256">
                  <c:v>2.56</c:v>
                </c:pt>
                <c:pt idx="257">
                  <c:v>2.57</c:v>
                </c:pt>
                <c:pt idx="258">
                  <c:v>2.58</c:v>
                </c:pt>
                <c:pt idx="259">
                  <c:v>2.59</c:v>
                </c:pt>
                <c:pt idx="260">
                  <c:v>2.6</c:v>
                </c:pt>
                <c:pt idx="261">
                  <c:v>2.61</c:v>
                </c:pt>
                <c:pt idx="262">
                  <c:v>2.62</c:v>
                </c:pt>
                <c:pt idx="263">
                  <c:v>2.63</c:v>
                </c:pt>
                <c:pt idx="264">
                  <c:v>2.64</c:v>
                </c:pt>
                <c:pt idx="265">
                  <c:v>2.65</c:v>
                </c:pt>
                <c:pt idx="266">
                  <c:v>2.66</c:v>
                </c:pt>
                <c:pt idx="267">
                  <c:v>2.67</c:v>
                </c:pt>
                <c:pt idx="268">
                  <c:v>2.68</c:v>
                </c:pt>
                <c:pt idx="269">
                  <c:v>2.69</c:v>
                </c:pt>
                <c:pt idx="270">
                  <c:v>2.7</c:v>
                </c:pt>
                <c:pt idx="271">
                  <c:v>2.71</c:v>
                </c:pt>
                <c:pt idx="272">
                  <c:v>2.72</c:v>
                </c:pt>
                <c:pt idx="273">
                  <c:v>2.73</c:v>
                </c:pt>
                <c:pt idx="274">
                  <c:v>2.74</c:v>
                </c:pt>
                <c:pt idx="275">
                  <c:v>2.75</c:v>
                </c:pt>
                <c:pt idx="276">
                  <c:v>2.76</c:v>
                </c:pt>
                <c:pt idx="277">
                  <c:v>2.77</c:v>
                </c:pt>
                <c:pt idx="278">
                  <c:v>2.78</c:v>
                </c:pt>
                <c:pt idx="279">
                  <c:v>2.79</c:v>
                </c:pt>
                <c:pt idx="280">
                  <c:v>2.8</c:v>
                </c:pt>
                <c:pt idx="281">
                  <c:v>2.81</c:v>
                </c:pt>
                <c:pt idx="282">
                  <c:v>2.82</c:v>
                </c:pt>
                <c:pt idx="283">
                  <c:v>2.83</c:v>
                </c:pt>
                <c:pt idx="284">
                  <c:v>2.84</c:v>
                </c:pt>
                <c:pt idx="285">
                  <c:v>2.85</c:v>
                </c:pt>
                <c:pt idx="286">
                  <c:v>2.86</c:v>
                </c:pt>
                <c:pt idx="287">
                  <c:v>2.87</c:v>
                </c:pt>
                <c:pt idx="288">
                  <c:v>2.88</c:v>
                </c:pt>
                <c:pt idx="289">
                  <c:v>2.89</c:v>
                </c:pt>
                <c:pt idx="290">
                  <c:v>2.9</c:v>
                </c:pt>
                <c:pt idx="291">
                  <c:v>2.91</c:v>
                </c:pt>
                <c:pt idx="292">
                  <c:v>2.92</c:v>
                </c:pt>
                <c:pt idx="293">
                  <c:v>2.93</c:v>
                </c:pt>
                <c:pt idx="294">
                  <c:v>2.94</c:v>
                </c:pt>
                <c:pt idx="295">
                  <c:v>2.95</c:v>
                </c:pt>
                <c:pt idx="296">
                  <c:v>2.96</c:v>
                </c:pt>
                <c:pt idx="297">
                  <c:v>2.97</c:v>
                </c:pt>
                <c:pt idx="298">
                  <c:v>2.98</c:v>
                </c:pt>
                <c:pt idx="299">
                  <c:v>2.99</c:v>
                </c:pt>
                <c:pt idx="300">
                  <c:v>3</c:v>
                </c:pt>
                <c:pt idx="301">
                  <c:v>3.01</c:v>
                </c:pt>
                <c:pt idx="302">
                  <c:v>3.02</c:v>
                </c:pt>
                <c:pt idx="303">
                  <c:v>3.03</c:v>
                </c:pt>
                <c:pt idx="304">
                  <c:v>3.04</c:v>
                </c:pt>
                <c:pt idx="305">
                  <c:v>3.05</c:v>
                </c:pt>
                <c:pt idx="306">
                  <c:v>3.06</c:v>
                </c:pt>
                <c:pt idx="307">
                  <c:v>3.07</c:v>
                </c:pt>
                <c:pt idx="308">
                  <c:v>3.08</c:v>
                </c:pt>
                <c:pt idx="309">
                  <c:v>3.09</c:v>
                </c:pt>
                <c:pt idx="310">
                  <c:v>3.1</c:v>
                </c:pt>
                <c:pt idx="311">
                  <c:v>3.11</c:v>
                </c:pt>
                <c:pt idx="312">
                  <c:v>3.12</c:v>
                </c:pt>
                <c:pt idx="313">
                  <c:v>3.13</c:v>
                </c:pt>
                <c:pt idx="314">
                  <c:v>3.14</c:v>
                </c:pt>
                <c:pt idx="315">
                  <c:v>3.15</c:v>
                </c:pt>
                <c:pt idx="316">
                  <c:v>3.16</c:v>
                </c:pt>
                <c:pt idx="317">
                  <c:v>3.17</c:v>
                </c:pt>
                <c:pt idx="318">
                  <c:v>3.18</c:v>
                </c:pt>
                <c:pt idx="319">
                  <c:v>3.19</c:v>
                </c:pt>
                <c:pt idx="320">
                  <c:v>3.2</c:v>
                </c:pt>
                <c:pt idx="321">
                  <c:v>3.21</c:v>
                </c:pt>
                <c:pt idx="322">
                  <c:v>3.22</c:v>
                </c:pt>
                <c:pt idx="323">
                  <c:v>3.23</c:v>
                </c:pt>
                <c:pt idx="324">
                  <c:v>3.24</c:v>
                </c:pt>
                <c:pt idx="325">
                  <c:v>3.25</c:v>
                </c:pt>
                <c:pt idx="326">
                  <c:v>3.26</c:v>
                </c:pt>
                <c:pt idx="327">
                  <c:v>3.27</c:v>
                </c:pt>
                <c:pt idx="328">
                  <c:v>3.28</c:v>
                </c:pt>
                <c:pt idx="329">
                  <c:v>3.29</c:v>
                </c:pt>
                <c:pt idx="330">
                  <c:v>3.3</c:v>
                </c:pt>
                <c:pt idx="331">
                  <c:v>3.31</c:v>
                </c:pt>
                <c:pt idx="332">
                  <c:v>3.32</c:v>
                </c:pt>
                <c:pt idx="333">
                  <c:v>3.33</c:v>
                </c:pt>
                <c:pt idx="334">
                  <c:v>3.34</c:v>
                </c:pt>
                <c:pt idx="335">
                  <c:v>3.35</c:v>
                </c:pt>
                <c:pt idx="336">
                  <c:v>3.36</c:v>
                </c:pt>
                <c:pt idx="337">
                  <c:v>3.37</c:v>
                </c:pt>
                <c:pt idx="338">
                  <c:v>3.38</c:v>
                </c:pt>
                <c:pt idx="339">
                  <c:v>3.39</c:v>
                </c:pt>
                <c:pt idx="340">
                  <c:v>3.4</c:v>
                </c:pt>
                <c:pt idx="341">
                  <c:v>3.41</c:v>
                </c:pt>
                <c:pt idx="342">
                  <c:v>3.42</c:v>
                </c:pt>
                <c:pt idx="343">
                  <c:v>3.43</c:v>
                </c:pt>
                <c:pt idx="344">
                  <c:v>3.44</c:v>
                </c:pt>
                <c:pt idx="345">
                  <c:v>3.45</c:v>
                </c:pt>
                <c:pt idx="346">
                  <c:v>3.46</c:v>
                </c:pt>
                <c:pt idx="347">
                  <c:v>3.47</c:v>
                </c:pt>
                <c:pt idx="348">
                  <c:v>3.48</c:v>
                </c:pt>
                <c:pt idx="349">
                  <c:v>3.49</c:v>
                </c:pt>
                <c:pt idx="350">
                  <c:v>3.5</c:v>
                </c:pt>
                <c:pt idx="351">
                  <c:v>3.51</c:v>
                </c:pt>
                <c:pt idx="352">
                  <c:v>3.52</c:v>
                </c:pt>
                <c:pt idx="353">
                  <c:v>3.53</c:v>
                </c:pt>
                <c:pt idx="354">
                  <c:v>3.54</c:v>
                </c:pt>
                <c:pt idx="355">
                  <c:v>3.55</c:v>
                </c:pt>
                <c:pt idx="356">
                  <c:v>3.56</c:v>
                </c:pt>
                <c:pt idx="357">
                  <c:v>3.57</c:v>
                </c:pt>
                <c:pt idx="358">
                  <c:v>3.58</c:v>
                </c:pt>
                <c:pt idx="359">
                  <c:v>3.59</c:v>
                </c:pt>
                <c:pt idx="360">
                  <c:v>3.6</c:v>
                </c:pt>
                <c:pt idx="361">
                  <c:v>3.61</c:v>
                </c:pt>
                <c:pt idx="362">
                  <c:v>3.62</c:v>
                </c:pt>
                <c:pt idx="363">
                  <c:v>3.63</c:v>
                </c:pt>
                <c:pt idx="364">
                  <c:v>3.64</c:v>
                </c:pt>
                <c:pt idx="365">
                  <c:v>3.65</c:v>
                </c:pt>
                <c:pt idx="366">
                  <c:v>3.66</c:v>
                </c:pt>
                <c:pt idx="367">
                  <c:v>3.67</c:v>
                </c:pt>
                <c:pt idx="368">
                  <c:v>3.68</c:v>
                </c:pt>
                <c:pt idx="369">
                  <c:v>3.69</c:v>
                </c:pt>
                <c:pt idx="370">
                  <c:v>3.7</c:v>
                </c:pt>
                <c:pt idx="371">
                  <c:v>3.71</c:v>
                </c:pt>
                <c:pt idx="372">
                  <c:v>3.72</c:v>
                </c:pt>
                <c:pt idx="373">
                  <c:v>3.73</c:v>
                </c:pt>
                <c:pt idx="374">
                  <c:v>3.74</c:v>
                </c:pt>
                <c:pt idx="375">
                  <c:v>3.75</c:v>
                </c:pt>
                <c:pt idx="376">
                  <c:v>3.76</c:v>
                </c:pt>
                <c:pt idx="377">
                  <c:v>3.77</c:v>
                </c:pt>
                <c:pt idx="378">
                  <c:v>3.78</c:v>
                </c:pt>
                <c:pt idx="379">
                  <c:v>3.79</c:v>
                </c:pt>
                <c:pt idx="380">
                  <c:v>3.8</c:v>
                </c:pt>
                <c:pt idx="381">
                  <c:v>3.81</c:v>
                </c:pt>
                <c:pt idx="382">
                  <c:v>3.82</c:v>
                </c:pt>
                <c:pt idx="383">
                  <c:v>3.83</c:v>
                </c:pt>
                <c:pt idx="384">
                  <c:v>3.84</c:v>
                </c:pt>
                <c:pt idx="385">
                  <c:v>3.85</c:v>
                </c:pt>
                <c:pt idx="386">
                  <c:v>3.86</c:v>
                </c:pt>
                <c:pt idx="387">
                  <c:v>3.87</c:v>
                </c:pt>
                <c:pt idx="388">
                  <c:v>3.88</c:v>
                </c:pt>
                <c:pt idx="389">
                  <c:v>3.89</c:v>
                </c:pt>
                <c:pt idx="390">
                  <c:v>3.9</c:v>
                </c:pt>
                <c:pt idx="391">
                  <c:v>3.91</c:v>
                </c:pt>
                <c:pt idx="392">
                  <c:v>3.92</c:v>
                </c:pt>
                <c:pt idx="393">
                  <c:v>3.93</c:v>
                </c:pt>
                <c:pt idx="394">
                  <c:v>3.94</c:v>
                </c:pt>
                <c:pt idx="395">
                  <c:v>3.95</c:v>
                </c:pt>
                <c:pt idx="396">
                  <c:v>3.96</c:v>
                </c:pt>
                <c:pt idx="397">
                  <c:v>3.97</c:v>
                </c:pt>
                <c:pt idx="398">
                  <c:v>3.98</c:v>
                </c:pt>
                <c:pt idx="399">
                  <c:v>3.99</c:v>
                </c:pt>
                <c:pt idx="400">
                  <c:v>4</c:v>
                </c:pt>
                <c:pt idx="401">
                  <c:v>4.01</c:v>
                </c:pt>
                <c:pt idx="402">
                  <c:v>4.0199999999999996</c:v>
                </c:pt>
                <c:pt idx="403">
                  <c:v>4.03</c:v>
                </c:pt>
                <c:pt idx="404">
                  <c:v>4.04</c:v>
                </c:pt>
                <c:pt idx="405">
                  <c:v>4.05</c:v>
                </c:pt>
                <c:pt idx="406">
                  <c:v>4.0599999999999996</c:v>
                </c:pt>
                <c:pt idx="407">
                  <c:v>4.07</c:v>
                </c:pt>
                <c:pt idx="408">
                  <c:v>4.08</c:v>
                </c:pt>
                <c:pt idx="409">
                  <c:v>4.09</c:v>
                </c:pt>
                <c:pt idx="410">
                  <c:v>4.0999999999999996</c:v>
                </c:pt>
                <c:pt idx="411">
                  <c:v>4.1100000000000003</c:v>
                </c:pt>
                <c:pt idx="412">
                  <c:v>4.12</c:v>
                </c:pt>
                <c:pt idx="413">
                  <c:v>4.13</c:v>
                </c:pt>
                <c:pt idx="414">
                  <c:v>4.1399999999999997</c:v>
                </c:pt>
                <c:pt idx="415">
                  <c:v>4.1500000000000004</c:v>
                </c:pt>
                <c:pt idx="416">
                  <c:v>4.16</c:v>
                </c:pt>
                <c:pt idx="417">
                  <c:v>4.17</c:v>
                </c:pt>
                <c:pt idx="418">
                  <c:v>4.18</c:v>
                </c:pt>
                <c:pt idx="419">
                  <c:v>4.1900000000000004</c:v>
                </c:pt>
                <c:pt idx="420">
                  <c:v>4.2</c:v>
                </c:pt>
                <c:pt idx="421">
                  <c:v>4.21</c:v>
                </c:pt>
                <c:pt idx="422">
                  <c:v>4.22</c:v>
                </c:pt>
                <c:pt idx="423">
                  <c:v>4.2300000000000004</c:v>
                </c:pt>
                <c:pt idx="424">
                  <c:v>4.24</c:v>
                </c:pt>
                <c:pt idx="425">
                  <c:v>4.25</c:v>
                </c:pt>
                <c:pt idx="426">
                  <c:v>4.26</c:v>
                </c:pt>
                <c:pt idx="427">
                  <c:v>4.2699999999999996</c:v>
                </c:pt>
                <c:pt idx="428">
                  <c:v>4.28</c:v>
                </c:pt>
                <c:pt idx="429">
                  <c:v>4.29</c:v>
                </c:pt>
                <c:pt idx="430">
                  <c:v>4.3</c:v>
                </c:pt>
                <c:pt idx="431">
                  <c:v>4.3099999999999996</c:v>
                </c:pt>
                <c:pt idx="432">
                  <c:v>4.32</c:v>
                </c:pt>
                <c:pt idx="433">
                  <c:v>4.33</c:v>
                </c:pt>
                <c:pt idx="434">
                  <c:v>4.34</c:v>
                </c:pt>
                <c:pt idx="435">
                  <c:v>4.3499999999999996</c:v>
                </c:pt>
                <c:pt idx="436">
                  <c:v>4.3600000000000003</c:v>
                </c:pt>
                <c:pt idx="437">
                  <c:v>4.37</c:v>
                </c:pt>
                <c:pt idx="438">
                  <c:v>4.38</c:v>
                </c:pt>
                <c:pt idx="439">
                  <c:v>4.3899999999999997</c:v>
                </c:pt>
                <c:pt idx="440">
                  <c:v>4.4000000000000004</c:v>
                </c:pt>
                <c:pt idx="441">
                  <c:v>4.41</c:v>
                </c:pt>
                <c:pt idx="442">
                  <c:v>4.42</c:v>
                </c:pt>
                <c:pt idx="443">
                  <c:v>4.43</c:v>
                </c:pt>
                <c:pt idx="444">
                  <c:v>4.4400000000000004</c:v>
                </c:pt>
                <c:pt idx="445">
                  <c:v>4.45</c:v>
                </c:pt>
                <c:pt idx="446">
                  <c:v>4.46</c:v>
                </c:pt>
                <c:pt idx="447">
                  <c:v>4.47</c:v>
                </c:pt>
                <c:pt idx="448">
                  <c:v>4.4800000000000004</c:v>
                </c:pt>
                <c:pt idx="449">
                  <c:v>4.49</c:v>
                </c:pt>
                <c:pt idx="450">
                  <c:v>4.5</c:v>
                </c:pt>
                <c:pt idx="451">
                  <c:v>4.51</c:v>
                </c:pt>
                <c:pt idx="452">
                  <c:v>4.5199999999999996</c:v>
                </c:pt>
                <c:pt idx="453">
                  <c:v>4.53</c:v>
                </c:pt>
                <c:pt idx="454">
                  <c:v>4.54</c:v>
                </c:pt>
                <c:pt idx="455">
                  <c:v>4.55</c:v>
                </c:pt>
                <c:pt idx="456">
                  <c:v>4.5599999999999996</c:v>
                </c:pt>
                <c:pt idx="457">
                  <c:v>4.57</c:v>
                </c:pt>
                <c:pt idx="458">
                  <c:v>4.58</c:v>
                </c:pt>
                <c:pt idx="459">
                  <c:v>4.59</c:v>
                </c:pt>
                <c:pt idx="460">
                  <c:v>4.5999999999999996</c:v>
                </c:pt>
                <c:pt idx="461">
                  <c:v>4.6100000000000003</c:v>
                </c:pt>
                <c:pt idx="462">
                  <c:v>4.62</c:v>
                </c:pt>
                <c:pt idx="463">
                  <c:v>4.63</c:v>
                </c:pt>
                <c:pt idx="464">
                  <c:v>4.6399999999999997</c:v>
                </c:pt>
                <c:pt idx="465">
                  <c:v>4.6500000000000004</c:v>
                </c:pt>
                <c:pt idx="466">
                  <c:v>4.66</c:v>
                </c:pt>
                <c:pt idx="467">
                  <c:v>4.67</c:v>
                </c:pt>
                <c:pt idx="468">
                  <c:v>4.68</c:v>
                </c:pt>
                <c:pt idx="469">
                  <c:v>4.6900000000000004</c:v>
                </c:pt>
                <c:pt idx="470">
                  <c:v>4.7</c:v>
                </c:pt>
                <c:pt idx="471">
                  <c:v>4.71</c:v>
                </c:pt>
                <c:pt idx="472">
                  <c:v>4.72</c:v>
                </c:pt>
                <c:pt idx="473">
                  <c:v>4.7300000000000004</c:v>
                </c:pt>
                <c:pt idx="474">
                  <c:v>4.74</c:v>
                </c:pt>
                <c:pt idx="475">
                  <c:v>4.75</c:v>
                </c:pt>
                <c:pt idx="476">
                  <c:v>4.76</c:v>
                </c:pt>
                <c:pt idx="477">
                  <c:v>4.7699999999999996</c:v>
                </c:pt>
                <c:pt idx="478">
                  <c:v>4.78</c:v>
                </c:pt>
                <c:pt idx="479">
                  <c:v>4.79</c:v>
                </c:pt>
                <c:pt idx="480">
                  <c:v>4.8</c:v>
                </c:pt>
                <c:pt idx="481">
                  <c:v>4.8099999999999996</c:v>
                </c:pt>
                <c:pt idx="482">
                  <c:v>4.82</c:v>
                </c:pt>
                <c:pt idx="483">
                  <c:v>4.83</c:v>
                </c:pt>
                <c:pt idx="484">
                  <c:v>4.84</c:v>
                </c:pt>
                <c:pt idx="485">
                  <c:v>4.8499999999999996</c:v>
                </c:pt>
                <c:pt idx="486">
                  <c:v>4.8600000000000003</c:v>
                </c:pt>
                <c:pt idx="487">
                  <c:v>4.87</c:v>
                </c:pt>
                <c:pt idx="488">
                  <c:v>4.88</c:v>
                </c:pt>
                <c:pt idx="489">
                  <c:v>4.8899999999999997</c:v>
                </c:pt>
                <c:pt idx="490">
                  <c:v>4.9000000000000004</c:v>
                </c:pt>
                <c:pt idx="491">
                  <c:v>4.91</c:v>
                </c:pt>
                <c:pt idx="492">
                  <c:v>4.92</c:v>
                </c:pt>
                <c:pt idx="493">
                  <c:v>4.93</c:v>
                </c:pt>
                <c:pt idx="494">
                  <c:v>4.9400000000000004</c:v>
                </c:pt>
                <c:pt idx="495">
                  <c:v>4.95</c:v>
                </c:pt>
                <c:pt idx="496">
                  <c:v>4.96</c:v>
                </c:pt>
                <c:pt idx="497">
                  <c:v>4.97</c:v>
                </c:pt>
                <c:pt idx="498">
                  <c:v>4.9800000000000004</c:v>
                </c:pt>
                <c:pt idx="499">
                  <c:v>4.99</c:v>
                </c:pt>
                <c:pt idx="500">
                  <c:v>5</c:v>
                </c:pt>
                <c:pt idx="501">
                  <c:v>5.01</c:v>
                </c:pt>
                <c:pt idx="502">
                  <c:v>5.0199999999999996</c:v>
                </c:pt>
                <c:pt idx="503">
                  <c:v>5.03</c:v>
                </c:pt>
                <c:pt idx="504">
                  <c:v>5.04</c:v>
                </c:pt>
                <c:pt idx="505">
                  <c:v>5.05</c:v>
                </c:pt>
                <c:pt idx="506">
                  <c:v>5.0599999999999996</c:v>
                </c:pt>
                <c:pt idx="507">
                  <c:v>5.07</c:v>
                </c:pt>
                <c:pt idx="508">
                  <c:v>5.08</c:v>
                </c:pt>
                <c:pt idx="509">
                  <c:v>5.09</c:v>
                </c:pt>
                <c:pt idx="510">
                  <c:v>5.0999999999999996</c:v>
                </c:pt>
                <c:pt idx="511">
                  <c:v>5.1100000000000003</c:v>
                </c:pt>
                <c:pt idx="512">
                  <c:v>5.12</c:v>
                </c:pt>
                <c:pt idx="513">
                  <c:v>5.13</c:v>
                </c:pt>
                <c:pt idx="514">
                  <c:v>5.14</c:v>
                </c:pt>
                <c:pt idx="515">
                  <c:v>5.15</c:v>
                </c:pt>
                <c:pt idx="516">
                  <c:v>5.16</c:v>
                </c:pt>
                <c:pt idx="517">
                  <c:v>5.17</c:v>
                </c:pt>
                <c:pt idx="518">
                  <c:v>5.18</c:v>
                </c:pt>
                <c:pt idx="519">
                  <c:v>5.19</c:v>
                </c:pt>
                <c:pt idx="520">
                  <c:v>5.2</c:v>
                </c:pt>
              </c:numCache>
            </c:numRef>
          </c:xVal>
          <c:yVal>
            <c:numRef>
              <c:f>Sheet1!$B$98:$B$618</c:f>
              <c:numCache>
                <c:formatCode>General</c:formatCode>
                <c:ptCount val="521"/>
                <c:pt idx="0">
                  <c:v>1.2254536718381708</c:v>
                </c:pt>
                <c:pt idx="1">
                  <c:v>1.9184751588831865</c:v>
                </c:pt>
                <c:pt idx="2">
                  <c:v>2.5943833117581114</c:v>
                </c:pt>
                <c:pt idx="3">
                  <c:v>3.2540029253976321</c:v>
                </c:pt>
                <c:pt idx="4">
                  <c:v>3.898100628001778</c:v>
                </c:pt>
                <c:pt idx="5">
                  <c:v>4.527390167205894</c:v>
                </c:pt>
                <c:pt idx="6">
                  <c:v>5.14253716443827</c:v>
                </c:pt>
                <c:pt idx="7">
                  <c:v>5.7441633466872304</c:v>
                </c:pt>
                <c:pt idx="8">
                  <c:v>6.3328503231280635</c:v>
                </c:pt>
                <c:pt idx="9">
                  <c:v>6.9091429641172013</c:v>
                </c:pt>
                <c:pt idx="10">
                  <c:v>7.4735524317582716</c:v>
                </c:pt>
                <c:pt idx="11">
                  <c:v>8.0265589042844709</c:v>
                </c:pt>
                <c:pt idx="12">
                  <c:v>8.5686140306444329</c:v>
                </c:pt>
                <c:pt idx="13">
                  <c:v>9.1001431467314937</c:v>
                </c:pt>
                <c:pt idx="14">
                  <c:v>9.6215472805032256</c:v>
                </c:pt>
                <c:pt idx="15">
                  <c:v>10.133204969672292</c:v>
                </c:pt>
                <c:pt idx="16">
                  <c:v>10.635473912607182</c:v>
                </c:pt>
                <c:pt idx="17">
                  <c:v>11.12869247047785</c:v>
                </c:pt>
                <c:pt idx="18">
                  <c:v>11.613181036446296</c:v>
                </c:pt>
                <c:pt idx="19">
                  <c:v>12.089243285778277</c:v>
                </c:pt>
                <c:pt idx="20">
                  <c:v>12.557167319091526</c:v>
                </c:pt>
                <c:pt idx="21">
                  <c:v>13.017226709518489</c:v>
                </c:pt>
                <c:pt idx="22">
                  <c:v>13.469681463314416</c:v>
                </c:pt>
                <c:pt idx="23">
                  <c:v>13.914778902356362</c:v>
                </c:pt>
                <c:pt idx="24">
                  <c:v>14.352754476032937</c:v>
                </c:pt>
                <c:pt idx="25">
                  <c:v>14.783832509197422</c:v>
                </c:pt>
                <c:pt idx="26">
                  <c:v>15.208226892132783</c:v>
                </c:pt>
                <c:pt idx="27">
                  <c:v>15.626141717841204</c:v>
                </c:pt>
                <c:pt idx="28">
                  <c:v>16.037771871411493</c:v>
                </c:pt>
                <c:pt idx="29">
                  <c:v>16.443303575724652</c:v>
                </c:pt>
                <c:pt idx="30">
                  <c:v>16.842914897322537</c:v>
                </c:pt>
                <c:pt idx="31">
                  <c:v>17.236776215879132</c:v>
                </c:pt>
                <c:pt idx="32">
                  <c:v>17.62505066037258</c:v>
                </c:pt>
                <c:pt idx="33">
                  <c:v>18.007894514752511</c:v>
                </c:pt>
                <c:pt idx="34">
                  <c:v>18.385457595627614</c:v>
                </c:pt>
                <c:pt idx="35">
                  <c:v>18.757883604257668</c:v>
                </c:pt>
                <c:pt idx="36">
                  <c:v>19.125310454919781</c:v>
                </c:pt>
                <c:pt idx="37">
                  <c:v>19.487870581526511</c:v>
                </c:pt>
                <c:pt idx="38">
                  <c:v>19.845691224201847</c:v>
                </c:pt>
                <c:pt idx="39">
                  <c:v>20.198894697366804</c:v>
                </c:pt>
                <c:pt idx="40">
                  <c:v>20.547598640748078</c:v>
                </c:pt>
                <c:pt idx="41">
                  <c:v>20.891916254598712</c:v>
                </c:pt>
                <c:pt idx="42">
                  <c:v>21.231956520307605</c:v>
                </c:pt>
                <c:pt idx="43">
                  <c:v>21.56782440747364</c:v>
                </c:pt>
                <c:pt idx="44">
                  <c:v>21.899621068428949</c:v>
                </c:pt>
                <c:pt idx="45">
                  <c:v>22.227444021113158</c:v>
                </c:pt>
                <c:pt idx="46">
                  <c:v>22.551387321125947</c:v>
                </c:pt>
                <c:pt idx="47">
                  <c:v>22.871541723717307</c:v>
                </c:pt>
                <c:pt idx="48">
                  <c:v>23.187994836413583</c:v>
                </c:pt>
                <c:pt idx="49">
                  <c:v>23.500831262921423</c:v>
                </c:pt>
                <c:pt idx="50">
                  <c:v>23.810132738901022</c:v>
                </c:pt>
                <c:pt idx="51">
                  <c:v>24.115978260153803</c:v>
                </c:pt>
                <c:pt idx="52">
                  <c:v>24.418444203727447</c:v>
                </c:pt>
                <c:pt idx="53">
                  <c:v>24.717604442402759</c:v>
                </c:pt>
                <c:pt idx="54">
                  <c:v>25.013530452991674</c:v>
                </c:pt>
                <c:pt idx="55">
                  <c:v>25.306291418843593</c:v>
                </c:pt>
                <c:pt idx="56">
                  <c:v>25.595954326927803</c:v>
                </c:pt>
                <c:pt idx="57">
                  <c:v>25.88258405983273</c:v>
                </c:pt>
                <c:pt idx="58">
                  <c:v>26.166243482998173</c:v>
                </c:pt>
                <c:pt idx="59">
                  <c:v>26.446993527473801</c:v>
                </c:pt>
                <c:pt idx="60">
                  <c:v>26.72489326847651</c:v>
                </c:pt>
                <c:pt idx="61">
                  <c:v>27</c:v>
                </c:pt>
                <c:pt idx="62">
                  <c:v>27.272369305712179</c:v>
                </c:pt>
                <c:pt idx="63">
                  <c:v>27.542055126359966</c:v>
                </c:pt>
                <c:pt idx="64">
                  <c:v>27.809109823885873</c:v>
                </c:pt>
                <c:pt idx="65">
                  <c:v>28.073584242447023</c:v>
                </c:pt>
                <c:pt idx="66">
                  <c:v>28.335527766514446</c:v>
                </c:pt>
                <c:pt idx="67">
                  <c:v>28.594988376218755</c:v>
                </c:pt>
                <c:pt idx="68">
                  <c:v>28.852012700097291</c:v>
                </c:pt>
                <c:pt idx="69">
                  <c:v>29.106646065387825</c:v>
                </c:pt>
                <c:pt idx="70">
                  <c:v>29.358932546004439</c:v>
                </c:pt>
                <c:pt idx="71">
                  <c:v>29.608915008322715</c:v>
                </c:pt>
                <c:pt idx="72">
                  <c:v>29.856635154892974</c:v>
                </c:pt>
                <c:pt idx="73">
                  <c:v>30.102133566193377</c:v>
                </c:pt>
                <c:pt idx="74">
                  <c:v>30.345449740527066</c:v>
                </c:pt>
                <c:pt idx="75">
                  <c:v>30.586622132161821</c:v>
                </c:pt>
                <c:pt idx="76">
                  <c:v>30.825688187804044</c:v>
                </c:pt>
                <c:pt idx="77">
                  <c:v>31.062684381493806</c:v>
                </c:pt>
                <c:pt idx="78">
                  <c:v>31.29764624800211</c:v>
                </c:pt>
                <c:pt idx="79">
                  <c:v>31.530608414807055</c:v>
                </c:pt>
                <c:pt idx="80">
                  <c:v>31.761604632720609</c:v>
                </c:pt>
                <c:pt idx="81">
                  <c:v>31.990667805234025</c:v>
                </c:pt>
                <c:pt idx="82">
                  <c:v>32.217830016645422</c:v>
                </c:pt>
                <c:pt idx="83">
                  <c:v>32.443122559029945</c:v>
                </c:pt>
                <c:pt idx="84">
                  <c:v>32.66657595810895</c:v>
                </c:pt>
                <c:pt idx="85">
                  <c:v>32.888219998071889</c:v>
                </c:pt>
                <c:pt idx="86">
                  <c:v>33.108083745401288</c:v>
                </c:pt>
                <c:pt idx="87">
                  <c:v>33.326195571748464</c:v>
                </c:pt>
                <c:pt idx="88">
                  <c:v>33.542583175905065</c:v>
                </c:pt>
                <c:pt idx="89">
                  <c:v>33.757273604912953</c:v>
                </c:pt>
                <c:pt idx="90">
                  <c:v>33.970293274352613</c:v>
                </c:pt>
                <c:pt idx="91">
                  <c:v>34.181667987848314</c:v>
                </c:pt>
                <c:pt idx="92">
                  <c:v>34.391422955825774</c:v>
                </c:pt>
                <c:pt idx="93">
                  <c:v>34.599582813556736</c:v>
                </c:pt>
                <c:pt idx="94">
                  <c:v>34.806171638522464</c:v>
                </c:pt>
                <c:pt idx="95">
                  <c:v>35.011212967127015</c:v>
                </c:pt>
                <c:pt idx="96">
                  <c:v>35.214729810789109</c:v>
                </c:pt>
                <c:pt idx="97">
                  <c:v>35.416744671440185</c:v>
                </c:pt>
                <c:pt idx="98">
                  <c:v>35.617279556454804</c:v>
                </c:pt>
                <c:pt idx="99">
                  <c:v>35.816355993038066</c:v>
                </c:pt>
                <c:pt idx="100">
                  <c:v>36.01399504209364</c:v>
                </c:pt>
                <c:pt idx="101">
                  <c:v>36.210217311594661</c:v>
                </c:pt>
                <c:pt idx="102">
                  <c:v>36.405042969478906</c:v>
                </c:pt>
                <c:pt idx="103">
                  <c:v>36.598491756088109</c:v>
                </c:pt>
                <c:pt idx="104">
                  <c:v>36.790582996171025</c:v>
                </c:pt>
                <c:pt idx="105">
                  <c:v>36.981335610468037</c:v>
                </c:pt>
                <c:pt idx="106">
                  <c:v>37.170768126895098</c:v>
                </c:pt>
                <c:pt idx="107">
                  <c:v>37.358898691343143</c:v>
                </c:pt>
                <c:pt idx="108">
                  <c:v>37.545745078109114</c:v>
                </c:pt>
                <c:pt idx="109">
                  <c:v>37.7313246999732</c:v>
                </c:pt>
                <c:pt idx="110">
                  <c:v>37.915654617936902</c:v>
                </c:pt>
                <c:pt idx="111">
                  <c:v>38.098751550635306</c:v>
                </c:pt>
                <c:pt idx="112">
                  <c:v>38.280631883436754</c:v>
                </c:pt>
                <c:pt idx="113">
                  <c:v>38.461311677242037</c:v>
                </c:pt>
                <c:pt idx="114">
                  <c:v>38.640806676995268</c:v>
                </c:pt>
                <c:pt idx="115">
                  <c:v>38.819132319917379</c:v>
                </c:pt>
                <c:pt idx="116">
                  <c:v>38.996303743473177</c:v>
                </c:pt>
                <c:pt idx="117">
                  <c:v>39.172335793082333</c:v>
                </c:pt>
                <c:pt idx="118">
                  <c:v>39.347243029583829</c:v>
                </c:pt>
                <c:pt idx="119">
                  <c:v>39.521039736463607</c:v>
                </c:pt>
                <c:pt idx="120">
                  <c:v>39.693739926854064</c:v>
                </c:pt>
                <c:pt idx="121">
                  <c:v>39.865357350314241</c:v>
                </c:pt>
                <c:pt idx="122">
                  <c:v>40.035905499398709</c:v>
                </c:pt>
                <c:pt idx="123">
                  <c:v>40.205397616023134</c:v>
                </c:pt>
                <c:pt idx="124">
                  <c:v>40.373846697633901</c:v>
                </c:pt>
                <c:pt idx="125">
                  <c:v>40.541265503189173</c:v>
                </c:pt>
                <c:pt idx="126">
                  <c:v>40.707666558958017</c:v>
                </c:pt>
                <c:pt idx="127">
                  <c:v>40.873062164144478</c:v>
                </c:pt>
                <c:pt idx="128">
                  <c:v>41.037464396342585</c:v>
                </c:pt>
                <c:pt idx="129">
                  <c:v>41.200885116828687</c:v>
                </c:pt>
                <c:pt idx="130">
                  <c:v>41.363335975696621</c:v>
                </c:pt>
                <c:pt idx="131">
                  <c:v>41.524828416841473</c:v>
                </c:pt>
                <c:pt idx="132">
                  <c:v>41.685373682797128</c:v>
                </c:pt>
                <c:pt idx="133">
                  <c:v>41.844982819432843</c:v>
                </c:pt>
                <c:pt idx="134">
                  <c:v>42.003666680513589</c:v>
                </c:pt>
                <c:pt idx="135">
                  <c:v>42.161435932129116</c:v>
                </c:pt>
                <c:pt idx="136">
                  <c:v>42.318301056995949</c:v>
                </c:pt>
                <c:pt idx="137">
                  <c:v>42.474272358636952</c:v>
                </c:pt>
                <c:pt idx="138">
                  <c:v>42.629359965442362</c:v>
                </c:pt>
                <c:pt idx="139">
                  <c:v>42.783573834616547</c:v>
                </c:pt>
                <c:pt idx="140">
                  <c:v>42.936923756014146</c:v>
                </c:pt>
                <c:pt idx="141">
                  <c:v>43.089419355869325</c:v>
                </c:pt>
                <c:pt idx="142">
                  <c:v>43.241070100421823</c:v>
                </c:pt>
                <c:pt idx="143">
                  <c:v>43.391885299442976</c:v>
                </c:pt>
                <c:pt idx="144">
                  <c:v>43.541874109665258</c:v>
                </c:pt>
                <c:pt idx="145">
                  <c:v>43.691045538118289</c:v>
                </c:pt>
                <c:pt idx="146">
                  <c:v>43.839408445374488</c:v>
                </c:pt>
                <c:pt idx="147">
                  <c:v>43.986971548707196</c:v>
                </c:pt>
                <c:pt idx="148">
                  <c:v>44.133743425164184</c:v>
                </c:pt>
                <c:pt idx="149">
                  <c:v>44.279732514559115</c:v>
                </c:pt>
                <c:pt idx="150">
                  <c:v>44.424947122383777</c:v>
                </c:pt>
                <c:pt idx="151">
                  <c:v>44.569395422643325</c:v>
                </c:pt>
                <c:pt idx="152">
                  <c:v>44.713085460617279</c:v>
                </c:pt>
                <c:pt idx="153">
                  <c:v>44.856025155548259</c:v>
                </c:pt>
                <c:pt idx="154">
                  <c:v>44.998222303261016</c:v>
                </c:pt>
                <c:pt idx="155">
                  <c:v>45.139684578713698</c:v>
                </c:pt>
                <c:pt idx="156">
                  <c:v>45.280419538483628</c:v>
                </c:pt>
                <c:pt idx="157">
                  <c:v>45.420434623189323</c:v>
                </c:pt>
                <c:pt idx="158">
                  <c:v>45.559737159851181</c:v>
                </c:pt>
                <c:pt idx="159">
                  <c:v>45.698334364192036</c:v>
                </c:pt>
                <c:pt idx="160">
                  <c:v>45.836233342880121</c:v>
                </c:pt>
                <c:pt idx="161">
                  <c:v>45.973441095715529</c:v>
                </c:pt>
                <c:pt idx="162">
                  <c:v>46.109964517762336</c:v>
                </c:pt>
                <c:pt idx="163">
                  <c:v>46.245810401427704</c:v>
                </c:pt>
                <c:pt idx="164">
                  <c:v>46.380985438489759</c:v>
                </c:pt>
                <c:pt idx="165">
                  <c:v>46.515496222075498</c:v>
                </c:pt>
                <c:pt idx="166">
                  <c:v>46.649349248590454</c:v>
                </c:pt>
                <c:pt idx="167">
                  <c:v>46.782550919601405</c:v>
                </c:pt>
                <c:pt idx="168">
                  <c:v>46.915107543673372</c:v>
                </c:pt>
                <c:pt idx="169">
                  <c:v>47.047025338162555</c:v>
                </c:pt>
                <c:pt idx="170">
                  <c:v>47.178310430966036</c:v>
                </c:pt>
                <c:pt idx="171">
                  <c:v>47.308968862229975</c:v>
                </c:pt>
                <c:pt idx="172">
                  <c:v>47.439006586016987</c:v>
                </c:pt>
                <c:pt idx="173">
                  <c:v>47.568429471934287</c:v>
                </c:pt>
                <c:pt idx="174">
                  <c:v>47.697243306723422</c:v>
                </c:pt>
                <c:pt idx="175">
                  <c:v>47.82545379581282</c:v>
                </c:pt>
                <c:pt idx="176">
                  <c:v>47.953066564834124</c:v>
                </c:pt>
                <c:pt idx="177">
                  <c:v>48.08008716110335</c:v>
                </c:pt>
                <c:pt idx="178">
                  <c:v>48.206521055067839</c:v>
                </c:pt>
                <c:pt idx="179">
                  <c:v>48.332373641719968</c:v>
                </c:pt>
                <c:pt idx="180">
                  <c:v>48.457650241978449</c:v>
                </c:pt>
                <c:pt idx="181">
                  <c:v>48.58235610403824</c:v>
                </c:pt>
                <c:pt idx="182">
                  <c:v>48.706496404689787</c:v>
                </c:pt>
                <c:pt idx="183">
                  <c:v>48.830076250608514</c:v>
                </c:pt>
                <c:pt idx="184">
                  <c:v>48.953100679615318</c:v>
                </c:pt>
                <c:pt idx="185">
                  <c:v>49.075574661908902</c:v>
                </c:pt>
                <c:pt idx="186">
                  <c:v>49.197503101270613</c:v>
                </c:pt>
                <c:pt idx="187">
                  <c:v>49.318890836242602</c:v>
                </c:pt>
                <c:pt idx="188">
                  <c:v>49.439742641279899</c:v>
                </c:pt>
                <c:pt idx="189">
                  <c:v>49.56006322787735</c:v>
                </c:pt>
                <c:pt idx="190">
                  <c:v>49.679857245671656</c:v>
                </c:pt>
                <c:pt idx="191">
                  <c:v>49.799129283519576</c:v>
                </c:pt>
                <c:pt idx="192">
                  <c:v>49.917883870552686</c:v>
                </c:pt>
                <c:pt idx="193">
                  <c:v>50.036125477209332</c:v>
                </c:pt>
                <c:pt idx="194">
                  <c:v>50.153858516244441</c:v>
                </c:pt>
                <c:pt idx="195">
                  <c:v>50.271087343717639</c:v>
                </c:pt>
                <c:pt idx="196">
                  <c:v>50.38781625996041</c:v>
                </c:pt>
                <c:pt idx="197">
                  <c:v>50.504049510522577</c:v>
                </c:pt>
                <c:pt idx="198">
                  <c:v>50.61979128709892</c:v>
                </c:pt>
                <c:pt idx="199">
                  <c:v>50.735045728436134</c:v>
                </c:pt>
                <c:pt idx="200">
                  <c:v>50.849816921220963</c:v>
                </c:pt>
                <c:pt idx="201">
                  <c:v>50.964108900949547</c:v>
                </c:pt>
                <c:pt idx="202">
                  <c:v>51.077925652778973</c:v>
                </c:pt>
                <c:pt idx="203">
                  <c:v>51.191271112360951</c:v>
                </c:pt>
                <c:pt idx="204">
                  <c:v>51.304149166658448</c:v>
                </c:pt>
                <c:pt idx="205">
                  <c:v>51.416563654745474</c:v>
                </c:pt>
                <c:pt idx="206">
                  <c:v>51.528518368590625</c:v>
                </c:pt>
                <c:pt idx="207">
                  <c:v>51.640017053824479</c:v>
                </c:pt>
                <c:pt idx="208">
                  <c:v>51.751063410491639</c:v>
                </c:pt>
                <c:pt idx="209">
                  <c:v>51.861661093787419</c:v>
                </c:pt>
                <c:pt idx="210">
                  <c:v>51.971813714779792</c:v>
                </c:pt>
                <c:pt idx="211">
                  <c:v>52.081524841116817</c:v>
                </c:pt>
                <c:pt idx="212">
                  <c:v>52.190797997720047</c:v>
                </c:pt>
                <c:pt idx="213">
                  <c:v>52.299636667463993</c:v>
                </c:pt>
                <c:pt idx="214">
                  <c:v>52.408044291842288</c:v>
                </c:pt>
                <c:pt idx="215">
                  <c:v>52.516024271620594</c:v>
                </c:pt>
                <c:pt idx="216">
                  <c:v>52.623579967476786</c:v>
                </c:pt>
                <c:pt idx="217">
                  <c:v>52.730714700628482</c:v>
                </c:pt>
                <c:pt idx="218">
                  <c:v>52.837431753448485</c:v>
                </c:pt>
                <c:pt idx="219">
                  <c:v>52.943734370068142</c:v>
                </c:pt>
                <c:pt idx="220">
                  <c:v>53.049625756969149</c:v>
                </c:pt>
                <c:pt idx="221">
                  <c:v>53.155109083563843</c:v>
                </c:pt>
                <c:pt idx="222">
                  <c:v>53.260187482764422</c:v>
                </c:pt>
                <c:pt idx="223">
                  <c:v>53.364864051541304</c:v>
                </c:pt>
                <c:pt idx="224">
                  <c:v>53.469141851470766</c:v>
                </c:pt>
                <c:pt idx="225">
                  <c:v>53.573023909272266</c:v>
                </c:pt>
                <c:pt idx="226">
                  <c:v>53.676513217335568</c:v>
                </c:pt>
                <c:pt idx="227">
                  <c:v>53.779612734237993</c:v>
                </c:pt>
                <c:pt idx="228">
                  <c:v>53.88232538525186</c:v>
                </c:pt>
                <c:pt idx="229">
                  <c:v>53.984654062842552</c:v>
                </c:pt>
                <c:pt idx="230">
                  <c:v>54.086601627157258</c:v>
                </c:pt>
                <c:pt idx="231">
                  <c:v>54.188170906504638</c:v>
                </c:pt>
                <c:pt idx="232">
                  <c:v>54.289364697825661</c:v>
                </c:pt>
                <c:pt idx="233">
                  <c:v>54.390185767155714</c:v>
                </c:pt>
                <c:pt idx="234">
                  <c:v>54.490636850078289</c:v>
                </c:pt>
                <c:pt idx="235">
                  <c:v>54.590720652170333</c:v>
                </c:pt>
                <c:pt idx="236">
                  <c:v>54.690439849439528</c:v>
                </c:pt>
                <c:pt idx="237">
                  <c:v>54.789797088753602</c:v>
                </c:pt>
                <c:pt idx="238">
                  <c:v>54.88879498826185</c:v>
                </c:pt>
                <c:pt idx="239">
                  <c:v>54.987436137809169</c:v>
                </c:pt>
                <c:pt idx="240">
                  <c:v>55.085723099342509</c:v>
                </c:pt>
                <c:pt idx="241">
                  <c:v>55.183658407310197</c:v>
                </c:pt>
                <c:pt idx="242">
                  <c:v>55.281244569054024</c:v>
                </c:pt>
                <c:pt idx="243">
                  <c:v>55.378484065194428</c:v>
                </c:pt>
                <c:pt idx="244">
                  <c:v>55.475379350008922</c:v>
                </c:pt>
                <c:pt idx="245">
                  <c:v>55.571932851803638</c:v>
                </c:pt>
                <c:pt idx="246">
                  <c:v>55.668146973278638</c:v>
                </c:pt>
                <c:pt idx="247">
                  <c:v>55.764024091886554</c:v>
                </c:pt>
                <c:pt idx="248">
                  <c:v>55.859566560185129</c:v>
                </c:pt>
                <c:pt idx="249">
                  <c:v>55.95477670618358</c:v>
                </c:pt>
                <c:pt idx="250">
                  <c:v>56.049656833682945</c:v>
                </c:pt>
                <c:pt idx="251">
                  <c:v>56.14420922261062</c:v>
                </c:pt>
                <c:pt idx="252">
                  <c:v>56.238436129349012</c:v>
                </c:pt>
                <c:pt idx="253">
                  <c:v>56.332339787058672</c:v>
                </c:pt>
                <c:pt idx="254">
                  <c:v>56.425922405995848</c:v>
                </c:pt>
                <c:pt idx="255">
                  <c:v>56.519186173824636</c:v>
                </c:pt>
                <c:pt idx="256">
                  <c:v>56.612133255923865</c:v>
                </c:pt>
                <c:pt idx="257">
                  <c:v>56.704765795688722</c:v>
                </c:pt>
                <c:pt idx="258">
                  <c:v>56.797085914827349</c:v>
                </c:pt>
                <c:pt idx="259">
                  <c:v>56.889095713652424</c:v>
                </c:pt>
                <c:pt idx="260">
                  <c:v>56.980797271367891</c:v>
                </c:pt>
                <c:pt idx="261">
                  <c:v>57.072192646350842</c:v>
                </c:pt>
                <c:pt idx="262">
                  <c:v>57.163283876428792</c:v>
                </c:pt>
                <c:pt idx="263">
                  <c:v>57.254072979152284</c:v>
                </c:pt>
                <c:pt idx="264">
                  <c:v>57.344561952063017</c:v>
                </c:pt>
                <c:pt idx="265">
                  <c:v>57.434752772957566</c:v>
                </c:pt>
                <c:pt idx="266">
                  <c:v>57.524647400146762</c:v>
                </c:pt>
                <c:pt idx="267">
                  <c:v>57.614247772710797</c:v>
                </c:pt>
                <c:pt idx="268">
                  <c:v>57.703555810750245</c:v>
                </c:pt>
                <c:pt idx="269">
                  <c:v>57.792573415632901</c:v>
                </c:pt>
                <c:pt idx="270">
                  <c:v>57.881302470236719</c:v>
                </c:pt>
                <c:pt idx="271">
                  <c:v>57.969744839188706</c:v>
                </c:pt>
                <c:pt idx="272">
                  <c:v>58.057902369100148</c:v>
                </c:pt>
                <c:pt idx="273">
                  <c:v>58.145776888797862</c:v>
                </c:pt>
                <c:pt idx="274">
                  <c:v>58.233370209551857</c:v>
                </c:pt>
                <c:pt idx="275">
                  <c:v>58.320684125299366</c:v>
                </c:pt>
                <c:pt idx="276">
                  <c:v>58.407720412865288</c:v>
                </c:pt>
                <c:pt idx="277">
                  <c:v>58.494480832179136</c:v>
                </c:pt>
                <c:pt idx="278">
                  <c:v>58.580967126488574</c:v>
                </c:pt>
                <c:pt idx="279">
                  <c:v>58.667181022569594</c:v>
                </c:pt>
                <c:pt idx="280">
                  <c:v>58.753124230933338</c:v>
                </c:pt>
                <c:pt idx="281">
                  <c:v>58.83879844602977</c:v>
                </c:pt>
                <c:pt idx="282">
                  <c:v>58.924205346448126</c:v>
                </c:pt>
                <c:pt idx="283">
                  <c:v>59.009346595114245</c:v>
                </c:pt>
                <c:pt idx="284">
                  <c:v>59.094223839484798</c:v>
                </c:pt>
                <c:pt idx="285">
                  <c:v>59.178838711738663</c:v>
                </c:pt>
                <c:pt idx="286">
                  <c:v>59.263192828965131</c:v>
                </c:pt>
                <c:pt idx="287">
                  <c:v>59.34728779334943</c:v>
                </c:pt>
                <c:pt idx="288">
                  <c:v>59.431125192355282</c:v>
                </c:pt>
                <c:pt idx="289">
                  <c:v>59.514706598904695</c:v>
                </c:pt>
                <c:pt idx="290">
                  <c:v>59.598033571555078</c:v>
                </c:pt>
                <c:pt idx="291">
                  <c:v>59.681107654673553</c:v>
                </c:pt>
                <c:pt idx="292">
                  <c:v>59.763930378608762</c:v>
                </c:pt>
                <c:pt idx="293">
                  <c:v>59.846503259860008</c:v>
                </c:pt>
                <c:pt idx="294">
                  <c:v>59.92882780124382</c:v>
                </c:pt>
                <c:pt idx="295">
                  <c:v>60.010905492058114</c:v>
                </c:pt>
                <c:pt idx="296">
                  <c:v>60.092737808243839</c:v>
                </c:pt>
                <c:pt idx="297">
                  <c:v>60.174326212544216</c:v>
                </c:pt>
                <c:pt idx="298">
                  <c:v>60.255672154661617</c:v>
                </c:pt>
                <c:pt idx="299">
                  <c:v>60.336777071412151</c:v>
                </c:pt>
                <c:pt idx="300">
                  <c:v>60.417642386877908</c:v>
                </c:pt>
                <c:pt idx="301">
                  <c:v>60.498269512557002</c:v>
                </c:pt>
                <c:pt idx="302">
                  <c:v>60.578659847511418</c:v>
                </c:pt>
                <c:pt idx="303">
                  <c:v>60.658814778512664</c:v>
                </c:pt>
                <c:pt idx="304">
                  <c:v>60.738735680185279</c:v>
                </c:pt>
                <c:pt idx="305">
                  <c:v>60.818423915148365</c:v>
                </c:pt>
                <c:pt idx="306">
                  <c:v>60.897880834154883</c:v>
                </c:pt>
                <c:pt idx="307">
                  <c:v>60.977107776229118</c:v>
                </c:pt>
                <c:pt idx="308">
                  <c:v>61.056106068802009</c:v>
                </c:pt>
                <c:pt idx="309">
                  <c:v>61.134877027844645</c:v>
                </c:pt>
                <c:pt idx="310">
                  <c:v>61.213421957999778</c:v>
                </c:pt>
                <c:pt idx="311">
                  <c:v>61.291742152711485</c:v>
                </c:pt>
                <c:pt idx="312">
                  <c:v>61.369838894352952</c:v>
                </c:pt>
                <c:pt idx="313">
                  <c:v>61.447713454352474</c:v>
                </c:pt>
                <c:pt idx="314">
                  <c:v>61.525367093317676</c:v>
                </c:pt>
                <c:pt idx="315">
                  <c:v>61.602801061157891</c:v>
                </c:pt>
                <c:pt idx="316">
                  <c:v>61.680016597204933</c:v>
                </c:pt>
                <c:pt idx="317">
                  <c:v>61.757014930332076</c:v>
                </c:pt>
                <c:pt idx="318">
                  <c:v>61.833797279071447</c:v>
                </c:pt>
                <c:pt idx="319">
                  <c:v>61.910364851729675</c:v>
                </c:pt>
                <c:pt idx="320">
                  <c:v>61.986718846502022</c:v>
                </c:pt>
                <c:pt idx="321">
                  <c:v>62.062860451584861</c:v>
                </c:pt>
                <c:pt idx="322">
                  <c:v>62.138790845286664</c:v>
                </c:pt>
                <c:pt idx="323">
                  <c:v>62.214511196137352</c:v>
                </c:pt>
                <c:pt idx="324">
                  <c:v>62.290022662996265</c:v>
                </c:pt>
                <c:pt idx="325">
                  <c:v>62.365326395158505</c:v>
                </c:pt>
                <c:pt idx="326">
                  <c:v>62.44042353245996</c:v>
                </c:pt>
                <c:pt idx="327">
                  <c:v>62.515315205380787</c:v>
                </c:pt>
                <c:pt idx="328">
                  <c:v>62.590002535147519</c:v>
                </c:pt>
                <c:pt idx="329">
                  <c:v>62.664486633833818</c:v>
                </c:pt>
                <c:pt idx="330">
                  <c:v>62.738768604459786</c:v>
                </c:pt>
                <c:pt idx="331">
                  <c:v>62.812849541090017</c:v>
                </c:pt>
                <c:pt idx="332">
                  <c:v>62.886730528930237</c:v>
                </c:pt>
                <c:pt idx="333">
                  <c:v>62.960412644422732</c:v>
                </c:pt>
                <c:pt idx="334">
                  <c:v>63.03389695534041</c:v>
                </c:pt>
                <c:pt idx="335">
                  <c:v>63.107184520879713</c:v>
                </c:pt>
                <c:pt idx="336">
                  <c:v>63.18027639175213</c:v>
                </c:pt>
                <c:pt idx="337">
                  <c:v>63.253173610274651</c:v>
                </c:pt>
                <c:pt idx="338">
                  <c:v>63.325877210458934</c:v>
                </c:pt>
                <c:pt idx="339">
                  <c:v>63.398388218099306</c:v>
                </c:pt>
                <c:pt idx="340">
                  <c:v>63.470707650859595</c:v>
                </c:pt>
                <c:pt idx="341">
                  <c:v>63.542836518358861</c:v>
                </c:pt>
                <c:pt idx="342">
                  <c:v>63.614775822255908</c:v>
                </c:pt>
                <c:pt idx="343">
                  <c:v>63.686526556332808</c:v>
                </c:pt>
                <c:pt idx="344">
                  <c:v>63.758089706577245</c:v>
                </c:pt>
                <c:pt idx="345">
                  <c:v>63.829466251263788</c:v>
                </c:pt>
                <c:pt idx="346">
                  <c:v>63.900657161034196</c:v>
                </c:pt>
                <c:pt idx="347">
                  <c:v>63.971663398976546</c:v>
                </c:pt>
                <c:pt idx="348">
                  <c:v>64.042485920703456</c:v>
                </c:pt>
                <c:pt idx="349">
                  <c:v>64.113125674429241</c:v>
                </c:pt>
                <c:pt idx="350">
                  <c:v>64.183583601046053</c:v>
                </c:pt>
                <c:pt idx="351">
                  <c:v>64.253860634199157</c:v>
                </c:pt>
                <c:pt idx="352">
                  <c:v>64.323957700361049</c:v>
                </c:pt>
                <c:pt idx="353">
                  <c:v>64.393875718904866</c:v>
                </c:pt>
                <c:pt idx="354">
                  <c:v>64.463615602176617</c:v>
                </c:pt>
                <c:pt idx="355">
                  <c:v>64.53317825556671</c:v>
                </c:pt>
                <c:pt idx="356">
                  <c:v>64.602564577580438</c:v>
                </c:pt>
                <c:pt idx="357">
                  <c:v>64.671775459907565</c:v>
                </c:pt>
                <c:pt idx="358">
                  <c:v>64.740811787491225</c:v>
                </c:pt>
                <c:pt idx="359">
                  <c:v>64.80967443859565</c:v>
                </c:pt>
                <c:pt idx="360">
                  <c:v>64.8783642848733</c:v>
                </c:pt>
                <c:pt idx="361">
                  <c:v>64.946882191431058</c:v>
                </c:pt>
                <c:pt idx="362">
                  <c:v>65.015229016895574</c:v>
                </c:pt>
                <c:pt idx="363">
                  <c:v>65.083405613477851</c:v>
                </c:pt>
                <c:pt idx="364">
                  <c:v>65.151412827037021</c:v>
                </c:pt>
                <c:pt idx="365">
                  <c:v>65.219251497143233</c:v>
                </c:pt>
                <c:pt idx="366">
                  <c:v>65.286922457139951</c:v>
                </c:pt>
                <c:pt idx="367">
                  <c:v>65.354426534205288</c:v>
                </c:pt>
                <c:pt idx="368">
                  <c:v>65.421764549412728</c:v>
                </c:pt>
                <c:pt idx="369">
                  <c:v>65.488937317791027</c:v>
                </c:pt>
                <c:pt idx="370">
                  <c:v>65.555945648383386</c:v>
                </c:pt>
                <c:pt idx="371">
                  <c:v>65.622790344305983</c:v>
                </c:pt>
                <c:pt idx="372">
                  <c:v>65.689472202805646</c:v>
                </c:pt>
                <c:pt idx="373">
                  <c:v>65.755992015316934</c:v>
                </c:pt>
                <c:pt idx="374">
                  <c:v>65.822350567518527</c:v>
                </c:pt>
                <c:pt idx="375">
                  <c:v>65.888548639388901</c:v>
                </c:pt>
                <c:pt idx="376">
                  <c:v>65.954587005261288</c:v>
                </c:pt>
                <c:pt idx="377">
                  <c:v>66.020466433878084</c:v>
                </c:pt>
                <c:pt idx="378">
                  <c:v>66.086187688444483</c:v>
                </c:pt>
                <c:pt idx="379">
                  <c:v>66.151751526681565</c:v>
                </c:pt>
                <c:pt idx="380">
                  <c:v>66.217158700878755</c:v>
                </c:pt>
                <c:pt idx="381">
                  <c:v>66.282409957945504</c:v>
                </c:pt>
                <c:pt idx="382">
                  <c:v>66.347506039462559</c:v>
                </c:pt>
                <c:pt idx="383">
                  <c:v>66.412447681732516</c:v>
                </c:pt>
                <c:pt idx="384">
                  <c:v>66.477235615829727</c:v>
                </c:pt>
                <c:pt idx="385">
                  <c:v>66.541870567649809</c:v>
                </c:pt>
                <c:pt idx="386">
                  <c:v>66.60635325795829</c:v>
                </c:pt>
                <c:pt idx="387">
                  <c:v>66.670684402438951</c:v>
                </c:pt>
                <c:pt idx="388">
                  <c:v>66.734864711741423</c:v>
                </c:pt>
                <c:pt idx="389">
                  <c:v>66.798894891528349</c:v>
                </c:pt>
                <c:pt idx="390">
                  <c:v>66.862775642521854</c:v>
                </c:pt>
                <c:pt idx="391">
                  <c:v>66.926507660549646</c:v>
                </c:pt>
                <c:pt idx="392">
                  <c:v>66.990091636590421</c:v>
                </c:pt>
                <c:pt idx="393">
                  <c:v>67.053528256818879</c:v>
                </c:pt>
                <c:pt idx="394">
                  <c:v>67.116818202650066</c:v>
                </c:pt>
                <c:pt idx="395">
                  <c:v>67.179962150783382</c:v>
                </c:pt>
                <c:pt idx="396">
                  <c:v>67.242960773245926</c:v>
                </c:pt>
                <c:pt idx="397">
                  <c:v>67.305814737435497</c:v>
                </c:pt>
                <c:pt idx="398">
                  <c:v>67.368524706162901</c:v>
                </c:pt>
                <c:pt idx="399">
                  <c:v>67.431091337693971</c:v>
                </c:pt>
                <c:pt idx="400">
                  <c:v>67.49351528579102</c:v>
                </c:pt>
                <c:pt idx="401">
                  <c:v>67.555797199753755</c:v>
                </c:pt>
                <c:pt idx="402">
                  <c:v>67.617937724459949</c:v>
                </c:pt>
                <c:pt idx="403">
                  <c:v>67.679937500405316</c:v>
                </c:pt>
                <c:pt idx="404">
                  <c:v>67.741797163743271</c:v>
                </c:pt>
                <c:pt idx="405">
                  <c:v>67.803517346324043</c:v>
                </c:pt>
                <c:pt idx="406">
                  <c:v>67.865098675733364</c:v>
                </c:pt>
                <c:pt idx="407">
                  <c:v>67.926541775330833</c:v>
                </c:pt>
                <c:pt idx="408">
                  <c:v>67.987847264287723</c:v>
                </c:pt>
                <c:pt idx="409">
                  <c:v>68.049015757624431</c:v>
                </c:pt>
                <c:pt idx="410">
                  <c:v>68.11004786624747</c:v>
                </c:pt>
                <c:pt idx="411">
                  <c:v>68.170944196986156</c:v>
                </c:pt>
                <c:pt idx="412">
                  <c:v>68.231705352628694</c:v>
                </c:pt>
                <c:pt idx="413">
                  <c:v>68.292331931958131</c:v>
                </c:pt>
                <c:pt idx="414">
                  <c:v>68.352824529787583</c:v>
                </c:pt>
                <c:pt idx="415">
                  <c:v>68.413183736995421</c:v>
                </c:pt>
                <c:pt idx="416">
                  <c:v>68.473410140559793</c:v>
                </c:pt>
                <c:pt idx="417">
                  <c:v>68.533504323592879</c:v>
                </c:pt>
                <c:pt idx="418">
                  <c:v>68.593466865374822</c:v>
                </c:pt>
                <c:pt idx="419">
                  <c:v>68.653298341387185</c:v>
                </c:pt>
                <c:pt idx="420">
                  <c:v>68.712999323346111</c:v>
                </c:pt>
                <c:pt idx="421">
                  <c:v>68.772570379235106</c:v>
                </c:pt>
                <c:pt idx="422">
                  <c:v>68.832012073337438</c:v>
                </c:pt>
                <c:pt idx="423">
                  <c:v>68.891324966268215</c:v>
                </c:pt>
                <c:pt idx="424">
                  <c:v>68.950509615006141</c:v>
                </c:pt>
                <c:pt idx="425">
                  <c:v>69.009566572924854</c:v>
                </c:pt>
                <c:pt idx="426">
                  <c:v>69.06849638982402</c:v>
                </c:pt>
                <c:pt idx="427">
                  <c:v>69.127299611959955</c:v>
                </c:pt>
                <c:pt idx="428">
                  <c:v>69.185976782076153</c:v>
                </c:pt>
                <c:pt idx="429">
                  <c:v>69.244528439433168</c:v>
                </c:pt>
                <c:pt idx="430">
                  <c:v>69.302955119838501</c:v>
                </c:pt>
                <c:pt idx="431">
                  <c:v>69.361257355675932</c:v>
                </c:pt>
                <c:pt idx="432">
                  <c:v>69.419435675934665</c:v>
                </c:pt>
                <c:pt idx="433">
                  <c:v>69.477490606238106</c:v>
                </c:pt>
                <c:pt idx="434">
                  <c:v>69.535422668872371</c:v>
                </c:pt>
                <c:pt idx="435">
                  <c:v>69.593232382814435</c:v>
                </c:pt>
                <c:pt idx="436">
                  <c:v>69.650920263760156</c:v>
                </c:pt>
                <c:pt idx="437">
                  <c:v>69.708486824151663</c:v>
                </c:pt>
                <c:pt idx="438">
                  <c:v>69.765932573204907</c:v>
                </c:pt>
                <c:pt idx="439">
                  <c:v>69.823258016936478</c:v>
                </c:pt>
                <c:pt idx="440">
                  <c:v>69.880463658190521</c:v>
                </c:pt>
                <c:pt idx="441">
                  <c:v>69.937549996665069</c:v>
                </c:pt>
                <c:pt idx="442">
                  <c:v>69.994517528938331</c:v>
                </c:pt>
                <c:pt idx="443">
                  <c:v>70.051366748494502</c:v>
                </c:pt>
                <c:pt idx="444">
                  <c:v>70.108098145749551</c:v>
                </c:pt>
                <c:pt idx="445">
                  <c:v>70.16471220807648</c:v>
                </c:pt>
                <c:pt idx="446">
                  <c:v>70.221209419830529</c:v>
                </c:pt>
                <c:pt idx="447">
                  <c:v>70.277590262373963</c:v>
                </c:pt>
                <c:pt idx="448">
                  <c:v>70.333855214100794</c:v>
                </c:pt>
                <c:pt idx="449">
                  <c:v>70.390004750461003</c:v>
                </c:pt>
                <c:pt idx="450">
                  <c:v>70.446039343984737</c:v>
                </c:pt>
                <c:pt idx="451">
                  <c:v>70.50195946430614</c:v>
                </c:pt>
                <c:pt idx="452">
                  <c:v>70.557765578186974</c:v>
                </c:pt>
                <c:pt idx="453">
                  <c:v>70.613458149540008</c:v>
                </c:pt>
                <c:pt idx="454">
                  <c:v>70.669037639452085</c:v>
                </c:pt>
                <c:pt idx="455">
                  <c:v>70.724504506207168</c:v>
                </c:pt>
                <c:pt idx="456">
                  <c:v>70.779859205308853</c:v>
                </c:pt>
                <c:pt idx="457">
                  <c:v>70.835102189502948</c:v>
                </c:pt>
                <c:pt idx="458">
                  <c:v>70.890233908799587</c:v>
                </c:pt>
                <c:pt idx="459">
                  <c:v>70.945254810495314</c:v>
                </c:pt>
                <c:pt idx="460">
                  <c:v>71.00016533919478</c:v>
                </c:pt>
                <c:pt idx="461">
                  <c:v>71.054965936832346</c:v>
                </c:pt>
                <c:pt idx="462">
                  <c:v>71.109657042693428</c:v>
                </c:pt>
                <c:pt idx="463">
                  <c:v>71.164239093435569</c:v>
                </c:pt>
                <c:pt idx="464">
                  <c:v>71.218712523109446</c:v>
                </c:pt>
                <c:pt idx="465">
                  <c:v>71.273077763179515</c:v>
                </c:pt>
                <c:pt idx="466">
                  <c:v>71.327335242544521</c:v>
                </c:pt>
                <c:pt idx="467">
                  <c:v>71.381485387557817</c:v>
                </c:pt>
                <c:pt idx="468">
                  <c:v>71.435528622047457</c:v>
                </c:pt>
                <c:pt idx="469">
                  <c:v>71.489465367336123</c:v>
                </c:pt>
                <c:pt idx="470">
                  <c:v>71.543296042260806</c:v>
                </c:pt>
                <c:pt idx="471">
                  <c:v>71.597021063192301</c:v>
                </c:pt>
                <c:pt idx="472">
                  <c:v>71.650640844054635</c:v>
                </c:pt>
                <c:pt idx="473">
                  <c:v>71.704155796344011</c:v>
                </c:pt>
                <c:pt idx="474">
                  <c:v>71.757566329147977</c:v>
                </c:pt>
                <c:pt idx="475">
                  <c:v>71.810872849164014</c:v>
                </c:pt>
                <c:pt idx="476">
                  <c:v>71.864075760718222</c:v>
                </c:pt>
                <c:pt idx="477">
                  <c:v>71.917175465783671</c:v>
                </c:pt>
                <c:pt idx="478">
                  <c:v>71.970172363998643</c:v>
                </c:pt>
                <c:pt idx="479">
                  <c:v>72.023066852684678</c:v>
                </c:pt>
                <c:pt idx="480">
                  <c:v>72.075859326864432</c:v>
                </c:pt>
                <c:pt idx="481">
                  <c:v>72.128550179279372</c:v>
                </c:pt>
                <c:pt idx="482">
                  <c:v>72.181139800407351</c:v>
                </c:pt>
                <c:pt idx="483">
                  <c:v>72.233628578479951</c:v>
                </c:pt>
                <c:pt idx="484">
                  <c:v>72.286016899499629</c:v>
                </c:pt>
                <c:pt idx="485">
                  <c:v>72.338305147256818</c:v>
                </c:pt>
                <c:pt idx="486">
                  <c:v>72.390493703346806</c:v>
                </c:pt>
                <c:pt idx="487">
                  <c:v>72.442582947186295</c:v>
                </c:pt>
                <c:pt idx="488">
                  <c:v>72.494573256030179</c:v>
                </c:pt>
                <c:pt idx="489">
                  <c:v>72.546465004987795</c:v>
                </c:pt>
                <c:pt idx="490">
                  <c:v>72.598258567039153</c:v>
                </c:pt>
                <c:pt idx="491">
                  <c:v>72.649954313051097</c:v>
                </c:pt>
                <c:pt idx="492">
                  <c:v>72.701552611793204</c:v>
                </c:pt>
                <c:pt idx="493">
                  <c:v>72.753053829953529</c:v>
                </c:pt>
                <c:pt idx="494">
                  <c:v>72.804458332154297</c:v>
                </c:pt>
                <c:pt idx="495">
                  <c:v>72.855766480967389</c:v>
                </c:pt>
                <c:pt idx="496">
                  <c:v>72.906978636929637</c:v>
                </c:pt>
                <c:pt idx="497">
                  <c:v>72.958095158558081</c:v>
                </c:pt>
                <c:pt idx="498">
                  <c:v>73.009116402364981</c:v>
                </c:pt>
                <c:pt idx="499">
                  <c:v>73.06004272287278</c:v>
                </c:pt>
                <c:pt idx="500">
                  <c:v>73.110874472628865</c:v>
                </c:pt>
                <c:pt idx="501">
                  <c:v>73.161612002220167</c:v>
                </c:pt>
                <c:pt idx="502">
                  <c:v>73.212255660287767</c:v>
                </c:pt>
                <c:pt idx="503">
                  <c:v>73.26280579354119</c:v>
                </c:pt>
                <c:pt idx="504">
                  <c:v>73.313262746772665</c:v>
                </c:pt>
                <c:pt idx="505">
                  <c:v>73.363626862871243</c:v>
                </c:pt>
                <c:pt idx="506">
                  <c:v>73.413898482836785</c:v>
                </c:pt>
                <c:pt idx="507">
                  <c:v>73.464077945793804</c:v>
                </c:pt>
                <c:pt idx="508">
                  <c:v>73.514165589005216</c:v>
                </c:pt>
                <c:pt idx="509">
                  <c:v>73.564161747885862</c:v>
                </c:pt>
                <c:pt idx="510">
                  <c:v>73.614066756016086</c:v>
                </c:pt>
                <c:pt idx="511">
                  <c:v>73.663880945155057</c:v>
                </c:pt>
                <c:pt idx="512">
                  <c:v>73.713604645253952</c:v>
                </c:pt>
                <c:pt idx="513">
                  <c:v>73.763238184469117</c:v>
                </c:pt>
                <c:pt idx="514">
                  <c:v>73.812781889175085</c:v>
                </c:pt>
                <c:pt idx="515">
                  <c:v>73.862236083977379</c:v>
                </c:pt>
                <c:pt idx="516">
                  <c:v>73.911601091725316</c:v>
                </c:pt>
                <c:pt idx="517">
                  <c:v>73.960877233524698</c:v>
                </c:pt>
                <c:pt idx="518">
                  <c:v>74.010064828750217</c:v>
                </c:pt>
                <c:pt idx="519">
                  <c:v>74.059164195058031</c:v>
                </c:pt>
                <c:pt idx="520">
                  <c:v>74.10817564839796</c:v>
                </c:pt>
              </c:numCache>
            </c:numRef>
          </c:yVal>
          <c:smooth val="0"/>
          <c:extLst>
            <c:ext xmlns:c16="http://schemas.microsoft.com/office/drawing/2014/chart" uri="{C3380CC4-5D6E-409C-BE32-E72D297353CC}">
              <c16:uniqueId val="{00000002-71AD-4F54-9A96-7E2274B03311}"/>
            </c:ext>
          </c:extLst>
        </c:ser>
        <c:dLbls>
          <c:showLegendKey val="0"/>
          <c:showVal val="0"/>
          <c:showCatName val="0"/>
          <c:showSerName val="0"/>
          <c:showPercent val="0"/>
          <c:showBubbleSize val="0"/>
        </c:dLbls>
        <c:axId val="2001499936"/>
        <c:axId val="2001487456"/>
      </c:scatterChart>
      <c:valAx>
        <c:axId val="2001499936"/>
        <c:scaling>
          <c:orientation val="minMax"/>
        </c:scaling>
        <c:delete val="0"/>
        <c:axPos val="b"/>
        <c:numFmt formatCode="General" sourceLinked="1"/>
        <c:majorTickMark val="out"/>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BE"/>
          </a:p>
        </c:txPr>
        <c:crossAx val="2001487456"/>
        <c:crosses val="autoZero"/>
        <c:crossBetween val="midCat"/>
      </c:valAx>
      <c:valAx>
        <c:axId val="2001487456"/>
        <c:scaling>
          <c:orientation val="minMax"/>
          <c:max val="80"/>
        </c:scaling>
        <c:delete val="0"/>
        <c:axPos val="l"/>
        <c:numFmt formatCode="General" sourceLinked="1"/>
        <c:majorTickMark val="out"/>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BE"/>
          </a:p>
        </c:txPr>
        <c:crossAx val="200149993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0.12014</cdr:x>
      <cdr:y>0.13419</cdr:y>
    </cdr:from>
    <cdr:to>
      <cdr:x>0.9154</cdr:x>
      <cdr:y>0.791</cdr:y>
    </cdr:to>
    <cdr:cxnSp macro="">
      <cdr:nvCxnSpPr>
        <cdr:cNvPr id="3" name="Straight Connector 2">
          <a:extLst xmlns:a="http://schemas.openxmlformats.org/drawingml/2006/main">
            <a:ext uri="{FF2B5EF4-FFF2-40B4-BE49-F238E27FC236}">
              <a16:creationId xmlns:a16="http://schemas.microsoft.com/office/drawing/2014/main" id="{6C0CC2FA-3435-777F-27DC-6473E53843C4}"/>
            </a:ext>
          </a:extLst>
        </cdr:cNvPr>
        <cdr:cNvCxnSpPr/>
      </cdr:nvCxnSpPr>
      <cdr:spPr>
        <a:xfrm xmlns:a="http://schemas.openxmlformats.org/drawingml/2006/main">
          <a:off x="908229" y="632826"/>
          <a:ext cx="6012180" cy="3097530"/>
        </a:xfrm>
        <a:prstGeom xmlns:a="http://schemas.openxmlformats.org/drawingml/2006/main" prst="line">
          <a:avLst/>
        </a:prstGeom>
        <a:ln xmlns:a="http://schemas.openxmlformats.org/drawingml/2006/main" w="12700">
          <a:solidFill>
            <a:srgbClr val="00B050">
              <a:alpha val="32000"/>
            </a:srgbClr>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0FE5B89-8C06-46A4-93AF-21E2D4991907}" type="datetimeFigureOut">
              <a:rPr lang="en-BE" smtClean="0"/>
              <a:t>08/12/2025</a:t>
            </a:fld>
            <a:endParaRPr lang="en-BE"/>
          </a:p>
        </p:txBody>
      </p:sp>
      <p:sp>
        <p:nvSpPr>
          <p:cNvPr id="4" name="Slide Image Placeholder 3"/>
          <p:cNvSpPr>
            <a:spLocks noGrp="1" noRot="1" noChangeAspect="1"/>
          </p:cNvSpPr>
          <p:nvPr>
            <p:ph type="sldImg" idx="2"/>
          </p:nvPr>
        </p:nvSpPr>
        <p:spPr>
          <a:xfrm>
            <a:off x="2330450" y="1279525"/>
            <a:ext cx="2444750" cy="34544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C48F7FBE-C764-451B-BA13-1277EFF8F780}" type="slidenum">
              <a:rPr lang="en-BE" smtClean="0"/>
              <a:t>‹#›</a:t>
            </a:fld>
            <a:endParaRPr lang="en-BE"/>
          </a:p>
        </p:txBody>
      </p:sp>
    </p:spTree>
    <p:extLst>
      <p:ext uri="{BB962C8B-B14F-4D97-AF65-F5344CB8AC3E}">
        <p14:creationId xmlns:p14="http://schemas.microsoft.com/office/powerpoint/2010/main" val="1013709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C48F7FBE-C764-451B-BA13-1277EFF8F780}" type="slidenum">
              <a:rPr lang="en-BE" smtClean="0"/>
              <a:t>1</a:t>
            </a:fld>
            <a:endParaRPr lang="en-BE"/>
          </a:p>
        </p:txBody>
      </p:sp>
    </p:spTree>
    <p:extLst>
      <p:ext uri="{BB962C8B-B14F-4D97-AF65-F5344CB8AC3E}">
        <p14:creationId xmlns:p14="http://schemas.microsoft.com/office/powerpoint/2010/main" val="1017749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67627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tangle: Single Corner Rounded 5">
            <a:extLst>
              <a:ext uri="{FF2B5EF4-FFF2-40B4-BE49-F238E27FC236}">
                <a16:creationId xmlns:a16="http://schemas.microsoft.com/office/drawing/2014/main" id="{EDC4FD75-9D00-C744-B1E2-C8251F99D0D2}"/>
              </a:ext>
            </a:extLst>
          </p:cNvPr>
          <p:cNvSpPr/>
          <p:nvPr userDrawn="1"/>
        </p:nvSpPr>
        <p:spPr>
          <a:xfrm flipV="1">
            <a:off x="460659" y="492547"/>
            <a:ext cx="29814554" cy="4330222"/>
          </a:xfrm>
          <a:prstGeom prst="round1Rect">
            <a:avLst>
              <a:gd name="adj" fmla="val 17576"/>
            </a:avLst>
          </a:prstGeom>
          <a:solidFill>
            <a:srgbClr val="148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36">
            <a:extLst>
              <a:ext uri="{FF2B5EF4-FFF2-40B4-BE49-F238E27FC236}">
                <a16:creationId xmlns:a16="http://schemas.microsoft.com/office/drawing/2014/main" id="{8C0CB0E2-249A-8DC2-3010-734BA88B6869}"/>
              </a:ext>
            </a:extLst>
          </p:cNvPr>
          <p:cNvSpPr/>
          <p:nvPr userDrawn="1"/>
        </p:nvSpPr>
        <p:spPr>
          <a:xfrm>
            <a:off x="-394" y="-12524"/>
            <a:ext cx="30276000" cy="42816287"/>
          </a:xfrm>
          <a:custGeom>
            <a:avLst/>
            <a:gdLst>
              <a:gd name="connsiteX0" fmla="*/ 539525 w 30361450"/>
              <a:gd name="connsiteY0" fmla="*/ 540743 h 42816287"/>
              <a:gd name="connsiteX1" fmla="*/ 539525 w 30361450"/>
              <a:gd name="connsiteY1" fmla="*/ 42275543 h 42816287"/>
              <a:gd name="connsiteX2" fmla="*/ 719524 w 30361450"/>
              <a:gd name="connsiteY2" fmla="*/ 42275543 h 42816287"/>
              <a:gd name="connsiteX3" fmla="*/ 29641924 w 30361450"/>
              <a:gd name="connsiteY3" fmla="*/ 42275543 h 42816287"/>
              <a:gd name="connsiteX4" fmla="*/ 29821926 w 30361450"/>
              <a:gd name="connsiteY4" fmla="*/ 42275543 h 42816287"/>
              <a:gd name="connsiteX5" fmla="*/ 29821926 w 30361450"/>
              <a:gd name="connsiteY5" fmla="*/ 540743 h 42816287"/>
              <a:gd name="connsiteX6" fmla="*/ 0 w 30361450"/>
              <a:gd name="connsiteY6" fmla="*/ 0 h 42816287"/>
              <a:gd name="connsiteX7" fmla="*/ 30361450 w 30361450"/>
              <a:gd name="connsiteY7" fmla="*/ 0 h 42816287"/>
              <a:gd name="connsiteX8" fmla="*/ 30361450 w 30361450"/>
              <a:gd name="connsiteY8" fmla="*/ 42816287 h 42816287"/>
              <a:gd name="connsiteX9" fmla="*/ 0 w 30361450"/>
              <a:gd name="connsiteY9" fmla="*/ 42816287 h 4281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61450" h="42816287">
                <a:moveTo>
                  <a:pt x="539525" y="540743"/>
                </a:moveTo>
                <a:lnTo>
                  <a:pt x="539525" y="42275543"/>
                </a:lnTo>
                <a:lnTo>
                  <a:pt x="719524" y="42275543"/>
                </a:lnTo>
                <a:lnTo>
                  <a:pt x="29641924" y="42275543"/>
                </a:lnTo>
                <a:lnTo>
                  <a:pt x="29821926" y="42275543"/>
                </a:lnTo>
                <a:lnTo>
                  <a:pt x="29821926" y="540743"/>
                </a:lnTo>
                <a:close/>
                <a:moveTo>
                  <a:pt x="0" y="0"/>
                </a:moveTo>
                <a:lnTo>
                  <a:pt x="30361450" y="0"/>
                </a:lnTo>
                <a:lnTo>
                  <a:pt x="30361450" y="42816287"/>
                </a:lnTo>
                <a:lnTo>
                  <a:pt x="0" y="42816287"/>
                </a:lnTo>
                <a:close/>
              </a:path>
            </a:pathLst>
          </a:custGeom>
          <a:solidFill>
            <a:srgbClr val="1484A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Rectangle: Single Corner Rounded 9">
            <a:extLst>
              <a:ext uri="{FF2B5EF4-FFF2-40B4-BE49-F238E27FC236}">
                <a16:creationId xmlns:a16="http://schemas.microsoft.com/office/drawing/2014/main" id="{1AFC44AF-ABA3-AEE7-60A6-002767400C09}"/>
              </a:ext>
            </a:extLst>
          </p:cNvPr>
          <p:cNvSpPr/>
          <p:nvPr userDrawn="1"/>
        </p:nvSpPr>
        <p:spPr>
          <a:xfrm flipH="1">
            <a:off x="101901" y="41231216"/>
            <a:ext cx="29757888" cy="1080000"/>
          </a:xfrm>
          <a:prstGeom prst="round1Rect">
            <a:avLst>
              <a:gd name="adj" fmla="val 17576"/>
            </a:avLst>
          </a:prstGeom>
          <a:solidFill>
            <a:srgbClr val="E63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4DBB929C-B367-74E3-7EE8-91F6194DB902}"/>
              </a:ext>
            </a:extLst>
          </p:cNvPr>
          <p:cNvSpPr/>
          <p:nvPr userDrawn="1"/>
        </p:nvSpPr>
        <p:spPr>
          <a:xfrm>
            <a:off x="-394" y="10595955"/>
            <a:ext cx="30276000" cy="32207954"/>
          </a:xfrm>
          <a:custGeom>
            <a:avLst/>
            <a:gdLst>
              <a:gd name="connsiteX0" fmla="*/ 29834018 w 30374230"/>
              <a:gd name="connsiteY0" fmla="*/ 0 h 32207954"/>
              <a:gd name="connsiteX1" fmla="*/ 30374230 w 30374230"/>
              <a:gd name="connsiteY1" fmla="*/ 0 h 32207954"/>
              <a:gd name="connsiteX2" fmla="*/ 30374230 w 30374230"/>
              <a:gd name="connsiteY2" fmla="*/ 32207954 h 32207954"/>
              <a:gd name="connsiteX3" fmla="*/ 0 w 30374230"/>
              <a:gd name="connsiteY3" fmla="*/ 32207954 h 32207954"/>
              <a:gd name="connsiteX4" fmla="*/ 0 w 30374230"/>
              <a:gd name="connsiteY4" fmla="*/ 21601114 h 32207954"/>
              <a:gd name="connsiteX5" fmla="*/ 540210 w 30374230"/>
              <a:gd name="connsiteY5" fmla="*/ 21601114 h 32207954"/>
              <a:gd name="connsiteX6" fmla="*/ 540210 w 30374230"/>
              <a:gd name="connsiteY6" fmla="*/ 31667954 h 32207954"/>
              <a:gd name="connsiteX7" fmla="*/ 29834018 w 30374230"/>
              <a:gd name="connsiteY7" fmla="*/ 31667954 h 32207954"/>
              <a:gd name="connsiteX8" fmla="*/ 0 w 30374230"/>
              <a:gd name="connsiteY8" fmla="*/ 0 h 32207954"/>
              <a:gd name="connsiteX9" fmla="*/ 540210 w 30374230"/>
              <a:gd name="connsiteY9" fmla="*/ 0 h 32207954"/>
              <a:gd name="connsiteX10" fmla="*/ 540210 w 30374230"/>
              <a:gd name="connsiteY10" fmla="*/ 1 h 32207954"/>
              <a:gd name="connsiteX11" fmla="*/ 0 w 30374230"/>
              <a:gd name="connsiteY11" fmla="*/ 1 h 32207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374230" h="32207954">
                <a:moveTo>
                  <a:pt x="29834018" y="0"/>
                </a:moveTo>
                <a:lnTo>
                  <a:pt x="30374230" y="0"/>
                </a:lnTo>
                <a:lnTo>
                  <a:pt x="30374230" y="32207954"/>
                </a:lnTo>
                <a:lnTo>
                  <a:pt x="0" y="32207954"/>
                </a:lnTo>
                <a:lnTo>
                  <a:pt x="0" y="21601114"/>
                </a:lnTo>
                <a:lnTo>
                  <a:pt x="540210" y="21601114"/>
                </a:lnTo>
                <a:lnTo>
                  <a:pt x="540210" y="31667954"/>
                </a:lnTo>
                <a:lnTo>
                  <a:pt x="29834018" y="31667954"/>
                </a:lnTo>
                <a:close/>
                <a:moveTo>
                  <a:pt x="0" y="0"/>
                </a:moveTo>
                <a:lnTo>
                  <a:pt x="540210" y="0"/>
                </a:lnTo>
                <a:lnTo>
                  <a:pt x="540210" y="1"/>
                </a:lnTo>
                <a:lnTo>
                  <a:pt x="0" y="1"/>
                </a:lnTo>
                <a:close/>
              </a:path>
            </a:pathLst>
          </a:custGeom>
          <a:solidFill>
            <a:srgbClr val="E63D3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21E00EB7-CA4C-39DF-0D6A-302098276F08}"/>
              </a:ext>
            </a:extLst>
          </p:cNvPr>
          <p:cNvSpPr/>
          <p:nvPr userDrawn="1"/>
        </p:nvSpPr>
        <p:spPr>
          <a:xfrm>
            <a:off x="0" y="32077050"/>
            <a:ext cx="563266" cy="2615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6386217-6457-F046-279A-FE244D05B6C1}"/>
              </a:ext>
            </a:extLst>
          </p:cNvPr>
          <p:cNvSpPr/>
          <p:nvPr userDrawn="1"/>
        </p:nvSpPr>
        <p:spPr>
          <a:xfrm>
            <a:off x="29859789" y="10436164"/>
            <a:ext cx="420953" cy="2526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1A41FB08-8E5E-8ECC-4BDE-FF5F60FD8A85}"/>
              </a:ext>
            </a:extLst>
          </p:cNvPr>
          <p:cNvGrpSpPr/>
          <p:nvPr userDrawn="1"/>
        </p:nvGrpSpPr>
        <p:grpSpPr>
          <a:xfrm>
            <a:off x="29694173" y="10273860"/>
            <a:ext cx="625203" cy="1472517"/>
            <a:chOff x="29700523" y="10273860"/>
            <a:chExt cx="625203" cy="1472517"/>
          </a:xfrm>
        </p:grpSpPr>
        <p:pic>
          <p:nvPicPr>
            <p:cNvPr id="45" name="Picture 44" descr="A red and black logo&#10;&#10;Description automatically generated">
              <a:extLst>
                <a:ext uri="{FF2B5EF4-FFF2-40B4-BE49-F238E27FC236}">
                  <a16:creationId xmlns:a16="http://schemas.microsoft.com/office/drawing/2014/main" id="{CA8C04CE-193C-CBA6-FAFE-B0CA6022E1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9276866" y="10697517"/>
              <a:ext cx="1472517" cy="625203"/>
            </a:xfrm>
            <a:prstGeom prst="rect">
              <a:avLst/>
            </a:prstGeom>
          </p:spPr>
        </p:pic>
        <p:sp>
          <p:nvSpPr>
            <p:cNvPr id="2" name="Isosceles Triangle 1">
              <a:extLst>
                <a:ext uri="{FF2B5EF4-FFF2-40B4-BE49-F238E27FC236}">
                  <a16:creationId xmlns:a16="http://schemas.microsoft.com/office/drawing/2014/main" id="{357FE4A3-704F-E8E7-3996-354990A8DA9C}"/>
                </a:ext>
              </a:extLst>
            </p:cNvPr>
            <p:cNvSpPr/>
            <p:nvPr userDrawn="1"/>
          </p:nvSpPr>
          <p:spPr>
            <a:xfrm>
              <a:off x="29743889" y="10525125"/>
              <a:ext cx="105080" cy="70830"/>
            </a:xfrm>
            <a:prstGeom prst="triangle">
              <a:avLst>
                <a:gd name="adj" fmla="val 0"/>
              </a:avLst>
            </a:prstGeom>
            <a:solidFill>
              <a:srgbClr val="E63D37"/>
            </a:solidFill>
            <a:ln w="3175">
              <a:solidFill>
                <a:srgbClr val="E63D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E8FB3C27-C263-6144-96D4-0130145E4B67}"/>
              </a:ext>
            </a:extLst>
          </p:cNvPr>
          <p:cNvGrpSpPr/>
          <p:nvPr userDrawn="1"/>
        </p:nvGrpSpPr>
        <p:grpSpPr>
          <a:xfrm>
            <a:off x="-46545" y="31850502"/>
            <a:ext cx="625203" cy="1472517"/>
            <a:chOff x="29700523" y="10273860"/>
            <a:chExt cx="625203" cy="1472517"/>
          </a:xfrm>
        </p:grpSpPr>
        <p:pic>
          <p:nvPicPr>
            <p:cNvPr id="9" name="Picture 8" descr="A red and black logo&#10;&#10;Description automatically generated">
              <a:extLst>
                <a:ext uri="{FF2B5EF4-FFF2-40B4-BE49-F238E27FC236}">
                  <a16:creationId xmlns:a16="http://schemas.microsoft.com/office/drawing/2014/main" id="{4B0A7624-1343-D1B4-C359-F02DECA854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a:off x="29276866" y="10697517"/>
              <a:ext cx="1472517" cy="625203"/>
            </a:xfrm>
            <a:prstGeom prst="rect">
              <a:avLst/>
            </a:prstGeom>
          </p:spPr>
        </p:pic>
        <p:sp>
          <p:nvSpPr>
            <p:cNvPr id="11" name="Isosceles Triangle 10">
              <a:extLst>
                <a:ext uri="{FF2B5EF4-FFF2-40B4-BE49-F238E27FC236}">
                  <a16:creationId xmlns:a16="http://schemas.microsoft.com/office/drawing/2014/main" id="{13B716F4-6E9A-663F-D9E4-4DA3FBC22EB5}"/>
                </a:ext>
              </a:extLst>
            </p:cNvPr>
            <p:cNvSpPr/>
            <p:nvPr userDrawn="1"/>
          </p:nvSpPr>
          <p:spPr>
            <a:xfrm>
              <a:off x="29743889" y="10525125"/>
              <a:ext cx="105080" cy="70830"/>
            </a:xfrm>
            <a:prstGeom prst="triangle">
              <a:avLst>
                <a:gd name="adj" fmla="val 0"/>
              </a:avLst>
            </a:prstGeom>
            <a:solidFill>
              <a:srgbClr val="E63D37"/>
            </a:solidFill>
            <a:ln w="3175">
              <a:solidFill>
                <a:srgbClr val="E63D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a:extLst>
              <a:ext uri="{FF2B5EF4-FFF2-40B4-BE49-F238E27FC236}">
                <a16:creationId xmlns:a16="http://schemas.microsoft.com/office/drawing/2014/main" id="{5F4F9E30-E9BC-2572-CCE5-5D039E9574EA}"/>
              </a:ext>
            </a:extLst>
          </p:cNvPr>
          <p:cNvSpPr/>
          <p:nvPr userDrawn="1"/>
        </p:nvSpPr>
        <p:spPr>
          <a:xfrm>
            <a:off x="0" y="32175449"/>
            <a:ext cx="109044" cy="188119"/>
          </a:xfrm>
          <a:prstGeom prst="rect">
            <a:avLst/>
          </a:prstGeom>
          <a:solidFill>
            <a:srgbClr val="E63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4AF9563-D8B0-B923-3149-BCEDEFFE6D5E}"/>
              </a:ext>
            </a:extLst>
          </p:cNvPr>
          <p:cNvSpPr/>
          <p:nvPr userDrawn="1"/>
        </p:nvSpPr>
        <p:spPr>
          <a:xfrm>
            <a:off x="23508929" y="383458"/>
            <a:ext cx="6497845" cy="1976284"/>
          </a:xfrm>
          <a:prstGeom prst="rect">
            <a:avLst/>
          </a:prstGeom>
          <a:solidFill>
            <a:srgbClr val="148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8398518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7.png"/><Relationship Id="rId18" Type="http://schemas.microsoft.com/office/2007/relationships/hdphoto" Target="../media/hdphoto3.wdp"/><Relationship Id="rId26" Type="http://schemas.microsoft.com/office/2007/relationships/hdphoto" Target="../media/hdphoto7.wdp"/><Relationship Id="rId3" Type="http://schemas.openxmlformats.org/officeDocument/2006/relationships/chart" Target="../charts/chart1.xml"/><Relationship Id="rId21" Type="http://schemas.openxmlformats.org/officeDocument/2006/relationships/image" Target="../media/image13.png"/><Relationship Id="rId7" Type="http://schemas.openxmlformats.org/officeDocument/2006/relationships/image" Target="../media/image3.png"/><Relationship Id="rId12" Type="http://schemas.microsoft.com/office/2007/relationships/hdphoto" Target="../media/hdphoto2.wdp"/><Relationship Id="rId17" Type="http://schemas.openxmlformats.org/officeDocument/2006/relationships/image" Target="../media/image11.png"/><Relationship Id="rId25"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0.png"/><Relationship Id="rId20" Type="http://schemas.microsoft.com/office/2007/relationships/hdphoto" Target="../media/hdphoto4.wdp"/><Relationship Id="rId29"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6.png"/><Relationship Id="rId24" Type="http://schemas.microsoft.com/office/2007/relationships/hdphoto" Target="../media/hdphoto6.wdp"/><Relationship Id="rId5" Type="http://schemas.openxmlformats.org/officeDocument/2006/relationships/chart" Target="../charts/chart3.xml"/><Relationship Id="rId15" Type="http://schemas.openxmlformats.org/officeDocument/2006/relationships/image" Target="../media/image9.png"/><Relationship Id="rId23" Type="http://schemas.openxmlformats.org/officeDocument/2006/relationships/image" Target="../media/image14.png"/><Relationship Id="rId28" Type="http://schemas.microsoft.com/office/2007/relationships/hdphoto" Target="../media/hdphoto8.wdp"/><Relationship Id="rId10" Type="http://schemas.openxmlformats.org/officeDocument/2006/relationships/image" Target="../media/image5.png"/><Relationship Id="rId19" Type="http://schemas.openxmlformats.org/officeDocument/2006/relationships/image" Target="../media/image12.png"/><Relationship Id="rId31" Type="http://schemas.openxmlformats.org/officeDocument/2006/relationships/image" Target="../media/image19.PNG"/><Relationship Id="rId4" Type="http://schemas.openxmlformats.org/officeDocument/2006/relationships/chart" Target="../charts/chart2.xml"/><Relationship Id="rId9" Type="http://schemas.openxmlformats.org/officeDocument/2006/relationships/image" Target="../media/image4.png"/><Relationship Id="rId14" Type="http://schemas.openxmlformats.org/officeDocument/2006/relationships/image" Target="../media/image8.png"/><Relationship Id="rId22" Type="http://schemas.microsoft.com/office/2007/relationships/hdphoto" Target="../media/hdphoto5.wdp"/><Relationship Id="rId27" Type="http://schemas.openxmlformats.org/officeDocument/2006/relationships/image" Target="../media/image16.png"/><Relationship Id="rId30"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DD797-9CA7-518A-D124-C2F320E1062C}"/>
            </a:ext>
          </a:extLst>
        </p:cNvPr>
        <p:cNvGrpSpPr/>
        <p:nvPr/>
      </p:nvGrpSpPr>
      <p:grpSpPr>
        <a:xfrm>
          <a:off x="0" y="0"/>
          <a:ext cx="0" cy="0"/>
          <a:chOff x="0" y="0"/>
          <a:chExt cx="0" cy="0"/>
        </a:xfrm>
      </p:grpSpPr>
      <p:graphicFrame>
        <p:nvGraphicFramePr>
          <p:cNvPr id="270" name="Chart 269">
            <a:extLst>
              <a:ext uri="{FF2B5EF4-FFF2-40B4-BE49-F238E27FC236}">
                <a16:creationId xmlns:a16="http://schemas.microsoft.com/office/drawing/2014/main" id="{4BBB7BF4-7D4E-369D-DB37-FCFC58E00AA8}"/>
              </a:ext>
            </a:extLst>
          </p:cNvPr>
          <p:cNvGraphicFramePr>
            <a:graphicFrameLocks/>
          </p:cNvGraphicFramePr>
          <p:nvPr>
            <p:extLst>
              <p:ext uri="{D42A27DB-BD31-4B8C-83A1-F6EECF244321}">
                <p14:modId xmlns:p14="http://schemas.microsoft.com/office/powerpoint/2010/main" val="3133976808"/>
              </p:ext>
            </p:extLst>
          </p:nvPr>
        </p:nvGraphicFramePr>
        <p:xfrm>
          <a:off x="1477603" y="22835502"/>
          <a:ext cx="7430395" cy="47030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7" name="Chart 236">
            <a:extLst>
              <a:ext uri="{FF2B5EF4-FFF2-40B4-BE49-F238E27FC236}">
                <a16:creationId xmlns:a16="http://schemas.microsoft.com/office/drawing/2014/main" id="{5DA94535-C49D-4CE3-BF25-8CA3051F77D3}"/>
              </a:ext>
            </a:extLst>
          </p:cNvPr>
          <p:cNvGraphicFramePr>
            <a:graphicFrameLocks/>
          </p:cNvGraphicFramePr>
          <p:nvPr>
            <p:extLst>
              <p:ext uri="{D42A27DB-BD31-4B8C-83A1-F6EECF244321}">
                <p14:modId xmlns:p14="http://schemas.microsoft.com/office/powerpoint/2010/main" val="665196324"/>
              </p:ext>
            </p:extLst>
          </p:nvPr>
        </p:nvGraphicFramePr>
        <p:xfrm>
          <a:off x="18035091" y="23092044"/>
          <a:ext cx="7560000" cy="4716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4" name="Chart 223">
            <a:extLst>
              <a:ext uri="{FF2B5EF4-FFF2-40B4-BE49-F238E27FC236}">
                <a16:creationId xmlns:a16="http://schemas.microsoft.com/office/drawing/2014/main" id="{660C830D-704F-3ACD-72CC-3C4FC8EED7C0}"/>
              </a:ext>
            </a:extLst>
          </p:cNvPr>
          <p:cNvGraphicFramePr>
            <a:graphicFrameLocks/>
          </p:cNvGraphicFramePr>
          <p:nvPr>
            <p:extLst>
              <p:ext uri="{D42A27DB-BD31-4B8C-83A1-F6EECF244321}">
                <p14:modId xmlns:p14="http://schemas.microsoft.com/office/powerpoint/2010/main" val="3640449145"/>
              </p:ext>
            </p:extLst>
          </p:nvPr>
        </p:nvGraphicFramePr>
        <p:xfrm>
          <a:off x="9755091" y="22828734"/>
          <a:ext cx="7560000" cy="4716000"/>
        </p:xfrm>
        <a:graphic>
          <a:graphicData uri="http://schemas.openxmlformats.org/drawingml/2006/chart">
            <c:chart xmlns:c="http://schemas.openxmlformats.org/drawingml/2006/chart" xmlns:r="http://schemas.openxmlformats.org/officeDocument/2006/relationships" r:id="rId5"/>
          </a:graphicData>
        </a:graphic>
      </p:graphicFrame>
      <p:grpSp>
        <p:nvGrpSpPr>
          <p:cNvPr id="27" name="Group 26">
            <a:extLst>
              <a:ext uri="{FF2B5EF4-FFF2-40B4-BE49-F238E27FC236}">
                <a16:creationId xmlns:a16="http://schemas.microsoft.com/office/drawing/2014/main" id="{4E3BBD28-52D6-9642-F10E-3F8E5C45C66F}"/>
              </a:ext>
            </a:extLst>
          </p:cNvPr>
          <p:cNvGrpSpPr/>
          <p:nvPr/>
        </p:nvGrpSpPr>
        <p:grpSpPr>
          <a:xfrm>
            <a:off x="678676" y="10717205"/>
            <a:ext cx="17606736" cy="944733"/>
            <a:chOff x="760747" y="17991816"/>
            <a:chExt cx="10732341" cy="877721"/>
          </a:xfrm>
          <a:effectLst/>
        </p:grpSpPr>
        <p:sp>
          <p:nvSpPr>
            <p:cNvPr id="28" name="Rectangle: Top Corners Rounded 27">
              <a:extLst>
                <a:ext uri="{FF2B5EF4-FFF2-40B4-BE49-F238E27FC236}">
                  <a16:creationId xmlns:a16="http://schemas.microsoft.com/office/drawing/2014/main" id="{E4B22560-BC91-AC0C-E23A-76FB17156C53}"/>
                </a:ext>
              </a:extLst>
            </p:cNvPr>
            <p:cNvSpPr/>
            <p:nvPr userDrawn="1"/>
          </p:nvSpPr>
          <p:spPr>
            <a:xfrm>
              <a:off x="760747" y="17997136"/>
              <a:ext cx="9845195" cy="872401"/>
            </a:xfrm>
            <a:prstGeom prst="round2SameRect">
              <a:avLst/>
            </a:prstGeom>
            <a:solidFill>
              <a:srgbClr val="148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4000" b="1" dirty="0">
                  <a:latin typeface="Century Gothic" panose="020B0502020202020204" pitchFamily="34" charset="0"/>
                </a:rPr>
                <a:t>Imaging: Materials &amp; methods and results</a:t>
              </a:r>
            </a:p>
          </p:txBody>
        </p:sp>
        <p:sp>
          <p:nvSpPr>
            <p:cNvPr id="29" name="Rectangle: Top Corners Rounded 28">
              <a:extLst>
                <a:ext uri="{FF2B5EF4-FFF2-40B4-BE49-F238E27FC236}">
                  <a16:creationId xmlns:a16="http://schemas.microsoft.com/office/drawing/2014/main" id="{8C32C278-8BFD-67C8-FB95-2D140B86323E}"/>
                </a:ext>
              </a:extLst>
            </p:cNvPr>
            <p:cNvSpPr/>
            <p:nvPr userDrawn="1"/>
          </p:nvSpPr>
          <p:spPr>
            <a:xfrm>
              <a:off x="9070794" y="17991816"/>
              <a:ext cx="2422294" cy="872400"/>
            </a:xfrm>
            <a:prstGeom prst="round2SameRect">
              <a:avLst/>
            </a:prstGeom>
            <a:solidFill>
              <a:srgbClr val="E63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0" name="Parallelogram 29">
              <a:extLst>
                <a:ext uri="{FF2B5EF4-FFF2-40B4-BE49-F238E27FC236}">
                  <a16:creationId xmlns:a16="http://schemas.microsoft.com/office/drawing/2014/main" id="{2BF86DF4-AE69-141A-4962-2FD1A94A3579}"/>
                </a:ext>
              </a:extLst>
            </p:cNvPr>
            <p:cNvSpPr/>
            <p:nvPr userDrawn="1"/>
          </p:nvSpPr>
          <p:spPr>
            <a:xfrm>
              <a:off x="8731305" y="17993922"/>
              <a:ext cx="677125" cy="872400"/>
            </a:xfrm>
            <a:prstGeom prst="parallelogram">
              <a:avLst>
                <a:gd name="adj" fmla="val 4792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sp>
        <p:nvSpPr>
          <p:cNvPr id="200" name="ZoneTexte 15">
            <a:extLst>
              <a:ext uri="{FF2B5EF4-FFF2-40B4-BE49-F238E27FC236}">
                <a16:creationId xmlns:a16="http://schemas.microsoft.com/office/drawing/2014/main" id="{F103D967-8B85-57AE-D3BA-A99A233486A3}"/>
              </a:ext>
            </a:extLst>
          </p:cNvPr>
          <p:cNvSpPr txBox="1"/>
          <p:nvPr/>
        </p:nvSpPr>
        <p:spPr>
          <a:xfrm>
            <a:off x="-1" y="60245"/>
            <a:ext cx="30275213" cy="2481953"/>
          </a:xfrm>
          <a:prstGeom prst="rect">
            <a:avLst/>
          </a:prstGeom>
          <a:noFill/>
        </p:spPr>
        <p:txBody>
          <a:bodyPr wrap="square" lIns="91428" tIns="45716" rIns="91428" bIns="45716" rtlCol="0">
            <a:spAutoFit/>
          </a:bodyPr>
          <a:lstStyle/>
          <a:p>
            <a:pPr algn="ctr">
              <a:lnSpc>
                <a:spcPct val="115000"/>
              </a:lnSpc>
              <a:spcAft>
                <a:spcPts val="1000"/>
              </a:spcAft>
            </a:pPr>
            <a:r>
              <a:rPr lang="en-US" sz="7000" b="1" dirty="0">
                <a:solidFill>
                  <a:srgbClr val="F8F8FF"/>
                </a:solidFill>
                <a:latin typeface="Tenorite" panose="00000500000000000000" pitchFamily="2" charset="0"/>
              </a:rPr>
              <a:t>Mass Spectrometry-Based Imaging and Molecular Profiling of Snake Venom Effects on Murine Tissues</a:t>
            </a:r>
            <a:endParaRPr lang="en-US" sz="7000" b="1" cap="all" dirty="0">
              <a:solidFill>
                <a:srgbClr val="F8F8FF"/>
              </a:solidFill>
              <a:effectLst/>
              <a:latin typeface="Tenorite" panose="00000500000000000000" pitchFamily="2" charset="0"/>
              <a:ea typeface="MS Mincho" panose="02020609040205080304" pitchFamily="49" charset="-128"/>
              <a:cs typeface="Arial" panose="020B0604020202020204" pitchFamily="34" charset="0"/>
            </a:endParaRPr>
          </a:p>
        </p:txBody>
      </p:sp>
      <p:sp>
        <p:nvSpPr>
          <p:cNvPr id="201" name="ZoneTexte 14">
            <a:extLst>
              <a:ext uri="{FF2B5EF4-FFF2-40B4-BE49-F238E27FC236}">
                <a16:creationId xmlns:a16="http://schemas.microsoft.com/office/drawing/2014/main" id="{A5BF4ABF-099E-BC0E-B812-7FC1FE88A895}"/>
              </a:ext>
            </a:extLst>
          </p:cNvPr>
          <p:cNvSpPr txBox="1"/>
          <p:nvPr/>
        </p:nvSpPr>
        <p:spPr>
          <a:xfrm>
            <a:off x="588096" y="2686094"/>
            <a:ext cx="23359608" cy="2066776"/>
          </a:xfrm>
          <a:prstGeom prst="rect">
            <a:avLst/>
          </a:prstGeom>
          <a:noFill/>
        </p:spPr>
        <p:txBody>
          <a:bodyPr wrap="square" lIns="91428" tIns="45716" rIns="91428" bIns="45716" rtlCol="0">
            <a:spAutoFit/>
          </a:bodyPr>
          <a:lstStyle/>
          <a:p>
            <a:pPr marL="6350" marR="5080" indent="-6350" algn="just">
              <a:lnSpc>
                <a:spcPct val="107000"/>
              </a:lnSpc>
            </a:pPr>
            <a:r>
              <a:rPr lang="nl-BE" sz="4000" b="1" u="sng" dirty="0">
                <a:solidFill>
                  <a:schemeClr val="bg1"/>
                </a:solidFill>
                <a:latin typeface="Tenorite" panose="00000500000000000000" pitchFamily="2" charset="0"/>
                <a:ea typeface="Times New Roman" panose="02020603050405020304" pitchFamily="18" charset="0"/>
                <a:cs typeface="Arial" panose="020B0604020202020204" pitchFamily="34" charset="0"/>
              </a:rPr>
              <a:t>Bastiaens Quentin</a:t>
            </a:r>
            <a:r>
              <a:rPr lang="nl-BE" sz="4000" b="1" dirty="0">
                <a:solidFill>
                  <a:schemeClr val="bg1"/>
                </a:solidFill>
                <a:latin typeface="Tenorite" panose="00000500000000000000" pitchFamily="2" charset="0"/>
                <a:ea typeface="Times New Roman" panose="02020603050405020304" pitchFamily="18" charset="0"/>
                <a:cs typeface="Arial" panose="020B0604020202020204" pitchFamily="34" charset="0"/>
              </a:rPr>
              <a:t>, </a:t>
            </a:r>
            <a:r>
              <a:rPr lang="en-US" sz="4000" b="1" dirty="0">
                <a:solidFill>
                  <a:schemeClr val="bg1"/>
                </a:solidFill>
                <a:latin typeface="Tenorite" panose="00000500000000000000" pitchFamily="2" charset="0"/>
                <a:ea typeface="Times New Roman" panose="02020603050405020304" pitchFamily="18" charset="0"/>
                <a:cs typeface="Times New Roman" panose="02020603050405020304" pitchFamily="18" charset="0"/>
              </a:rPr>
              <a:t>Axel de Monts de </a:t>
            </a:r>
            <a:r>
              <a:rPr lang="en-US" sz="4000" b="1" dirty="0" err="1">
                <a:solidFill>
                  <a:schemeClr val="bg1"/>
                </a:solidFill>
                <a:latin typeface="Tenorite" panose="00000500000000000000" pitchFamily="2" charset="0"/>
                <a:ea typeface="Times New Roman" panose="02020603050405020304" pitchFamily="18" charset="0"/>
                <a:cs typeface="Times New Roman" panose="02020603050405020304" pitchFamily="18" charset="0"/>
              </a:rPr>
              <a:t>Savasse</a:t>
            </a:r>
            <a:r>
              <a:rPr lang="en-US" sz="4000" b="1" dirty="0">
                <a:solidFill>
                  <a:schemeClr val="bg1"/>
                </a:solidFill>
                <a:latin typeface="Tenorite" panose="00000500000000000000" pitchFamily="2" charset="0"/>
                <a:ea typeface="Times New Roman" panose="02020603050405020304" pitchFamily="18" charset="0"/>
                <a:cs typeface="Times New Roman" panose="02020603050405020304" pitchFamily="18" charset="0"/>
              </a:rPr>
              <a:t>, </a:t>
            </a:r>
            <a:r>
              <a:rPr lang="en-BE" sz="4000" b="1" kern="100" dirty="0">
                <a:solidFill>
                  <a:schemeClr val="bg1"/>
                </a:solidFill>
                <a:effectLst/>
                <a:latin typeface="Tenorite" panose="00000500000000000000" pitchFamily="2" charset="0"/>
                <a:ea typeface="Arial" panose="020B0604020202020204" pitchFamily="34" charset="0"/>
                <a:cs typeface="Times New Roman" panose="02020603050405020304" pitchFamily="18" charset="0"/>
              </a:rPr>
              <a:t>Virginie Bertrand, Loïc Quinton</a:t>
            </a:r>
          </a:p>
          <a:p>
            <a:pPr algn="l">
              <a:lnSpc>
                <a:spcPct val="150000"/>
              </a:lnSpc>
            </a:pPr>
            <a:r>
              <a:rPr lang="en-US" sz="3000" b="1" dirty="0">
                <a:solidFill>
                  <a:schemeClr val="bg1"/>
                </a:solidFill>
                <a:latin typeface="Tenorite" panose="00000500000000000000" pitchFamily="2" charset="0"/>
                <a:ea typeface="Times New Roman" panose="02020603050405020304" pitchFamily="18" charset="0"/>
                <a:cs typeface="Arial" panose="020B0604020202020204" pitchFamily="34" charset="0"/>
              </a:rPr>
              <a:t>Mass Spectrometry Laboratory, MolSys Research Unit, Quartier Agora, University of Liège, Allée du Six Août 11, B-4000 Liège, Belgium </a:t>
            </a:r>
            <a:endParaRPr lang="fr-BE" sz="3000" b="1" dirty="0">
              <a:solidFill>
                <a:schemeClr val="bg1"/>
              </a:solidFill>
              <a:latin typeface="Tenorite" panose="00000500000000000000" pitchFamily="2" charset="0"/>
            </a:endParaRPr>
          </a:p>
          <a:p>
            <a:pPr>
              <a:lnSpc>
                <a:spcPct val="150000"/>
              </a:lnSpc>
            </a:pPr>
            <a:r>
              <a:rPr lang="fr-BE" sz="3000" b="1" dirty="0">
                <a:solidFill>
                  <a:schemeClr val="bg1"/>
                </a:solidFill>
                <a:latin typeface="Tenorite" panose="00000500000000000000" pitchFamily="2" charset="0"/>
              </a:rPr>
              <a:t>Contact: </a:t>
            </a:r>
            <a:r>
              <a:rPr lang="en-GB" sz="3000" dirty="0">
                <a:solidFill>
                  <a:schemeClr val="bg1"/>
                </a:solidFill>
                <a:latin typeface="Aptos Display" panose="020B0004020202020204" pitchFamily="34" charset="0"/>
              </a:rPr>
              <a:t>q.bastiaens@uliege.be</a:t>
            </a:r>
          </a:p>
        </p:txBody>
      </p:sp>
      <p:grpSp>
        <p:nvGrpSpPr>
          <p:cNvPr id="9" name="Group 8">
            <a:extLst>
              <a:ext uri="{FF2B5EF4-FFF2-40B4-BE49-F238E27FC236}">
                <a16:creationId xmlns:a16="http://schemas.microsoft.com/office/drawing/2014/main" id="{E22267D0-D0F2-E67C-A5B7-91B776131668}"/>
              </a:ext>
            </a:extLst>
          </p:cNvPr>
          <p:cNvGrpSpPr/>
          <p:nvPr/>
        </p:nvGrpSpPr>
        <p:grpSpPr>
          <a:xfrm>
            <a:off x="25074000" y="2656341"/>
            <a:ext cx="4666467" cy="2190915"/>
            <a:chOff x="24694896" y="2426135"/>
            <a:chExt cx="4666467" cy="2190915"/>
          </a:xfrm>
        </p:grpSpPr>
        <p:sp>
          <p:nvSpPr>
            <p:cNvPr id="7" name="Rectangle 6">
              <a:extLst>
                <a:ext uri="{FF2B5EF4-FFF2-40B4-BE49-F238E27FC236}">
                  <a16:creationId xmlns:a16="http://schemas.microsoft.com/office/drawing/2014/main" id="{B63DC9A4-5587-8A4D-13F4-349A42E56C34}"/>
                </a:ext>
              </a:extLst>
            </p:cNvPr>
            <p:cNvSpPr/>
            <p:nvPr/>
          </p:nvSpPr>
          <p:spPr>
            <a:xfrm>
              <a:off x="24694896" y="2426135"/>
              <a:ext cx="4666467" cy="2190915"/>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03" name="Picture 202" descr="A logo with a black background&#10;&#10;Description automatically generated">
              <a:extLst>
                <a:ext uri="{FF2B5EF4-FFF2-40B4-BE49-F238E27FC236}">
                  <a16:creationId xmlns:a16="http://schemas.microsoft.com/office/drawing/2014/main" id="{A634FD3C-F1D1-162F-D619-BA01B2BB91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704013" y="2450433"/>
              <a:ext cx="4657350" cy="2142056"/>
            </a:xfrm>
            <a:prstGeom prst="rect">
              <a:avLst/>
            </a:prstGeom>
            <a:effectLst>
              <a:outerShdw blurRad="50800" dist="38100" dir="2700000" algn="tl" rotWithShape="0">
                <a:prstClr val="black">
                  <a:alpha val="40000"/>
                </a:prstClr>
              </a:outerShdw>
            </a:effectLst>
          </p:spPr>
        </p:pic>
      </p:grpSp>
      <p:grpSp>
        <p:nvGrpSpPr>
          <p:cNvPr id="217" name="Group 216">
            <a:extLst>
              <a:ext uri="{FF2B5EF4-FFF2-40B4-BE49-F238E27FC236}">
                <a16:creationId xmlns:a16="http://schemas.microsoft.com/office/drawing/2014/main" id="{7CDEBCC2-3331-CEFB-5816-CDF42315E40F}"/>
              </a:ext>
            </a:extLst>
          </p:cNvPr>
          <p:cNvGrpSpPr/>
          <p:nvPr userDrawn="1"/>
        </p:nvGrpSpPr>
        <p:grpSpPr>
          <a:xfrm>
            <a:off x="585406" y="4868810"/>
            <a:ext cx="5759401" cy="709898"/>
            <a:chOff x="692508" y="5919402"/>
            <a:chExt cx="5759401" cy="709898"/>
          </a:xfrm>
        </p:grpSpPr>
        <p:sp>
          <p:nvSpPr>
            <p:cNvPr id="218" name="Rectangle: Top Corners Rounded 217">
              <a:extLst>
                <a:ext uri="{FF2B5EF4-FFF2-40B4-BE49-F238E27FC236}">
                  <a16:creationId xmlns:a16="http://schemas.microsoft.com/office/drawing/2014/main" id="{22CF6FC8-33C1-01AE-5ED5-749677C66243}"/>
                </a:ext>
              </a:extLst>
            </p:cNvPr>
            <p:cNvSpPr/>
            <p:nvPr userDrawn="1"/>
          </p:nvSpPr>
          <p:spPr>
            <a:xfrm>
              <a:off x="692508" y="5919402"/>
              <a:ext cx="5759401" cy="709898"/>
            </a:xfrm>
            <a:prstGeom prst="round2SameRect">
              <a:avLst/>
            </a:prstGeom>
            <a:solidFill>
              <a:srgbClr val="148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4000" b="1" dirty="0">
                  <a:latin typeface="Century Gothic" panose="020B0502020202020204" pitchFamily="34" charset="0"/>
                </a:rPr>
                <a:t>Introduction</a:t>
              </a:r>
            </a:p>
          </p:txBody>
        </p:sp>
        <p:sp>
          <p:nvSpPr>
            <p:cNvPr id="219" name="Rectangle: Top Corners Rounded 218">
              <a:extLst>
                <a:ext uri="{FF2B5EF4-FFF2-40B4-BE49-F238E27FC236}">
                  <a16:creationId xmlns:a16="http://schemas.microsoft.com/office/drawing/2014/main" id="{7F918B03-C2A1-DA5B-6257-F2693CCC56A0}"/>
                </a:ext>
              </a:extLst>
            </p:cNvPr>
            <p:cNvSpPr/>
            <p:nvPr userDrawn="1"/>
          </p:nvSpPr>
          <p:spPr>
            <a:xfrm>
              <a:off x="4665482" y="5919402"/>
              <a:ext cx="1786427" cy="709898"/>
            </a:xfrm>
            <a:prstGeom prst="round2SameRect">
              <a:avLst/>
            </a:prstGeom>
            <a:solidFill>
              <a:srgbClr val="E63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20" name="Parallelogram 219">
              <a:extLst>
                <a:ext uri="{FF2B5EF4-FFF2-40B4-BE49-F238E27FC236}">
                  <a16:creationId xmlns:a16="http://schemas.microsoft.com/office/drawing/2014/main" id="{71A26B17-8EAE-1598-CB54-0D8EB04FA19C}"/>
                </a:ext>
              </a:extLst>
            </p:cNvPr>
            <p:cNvSpPr/>
            <p:nvPr userDrawn="1"/>
          </p:nvSpPr>
          <p:spPr>
            <a:xfrm>
              <a:off x="4415108" y="5919402"/>
              <a:ext cx="499375" cy="709898"/>
            </a:xfrm>
            <a:prstGeom prst="parallelogram">
              <a:avLst>
                <a:gd name="adj" fmla="val 4792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226" name="TextBox 225">
            <a:extLst>
              <a:ext uri="{FF2B5EF4-FFF2-40B4-BE49-F238E27FC236}">
                <a16:creationId xmlns:a16="http://schemas.microsoft.com/office/drawing/2014/main" id="{ED817DC2-903C-26F6-D8A2-5106CAD7EDE8}"/>
              </a:ext>
            </a:extLst>
          </p:cNvPr>
          <p:cNvSpPr txBox="1"/>
          <p:nvPr/>
        </p:nvSpPr>
        <p:spPr>
          <a:xfrm>
            <a:off x="447426" y="41423077"/>
            <a:ext cx="28624947" cy="1323439"/>
          </a:xfrm>
          <a:prstGeom prst="rect">
            <a:avLst/>
          </a:prstGeom>
          <a:noFill/>
        </p:spPr>
        <p:txBody>
          <a:bodyPr wrap="square" rtlCol="0">
            <a:spAutoFit/>
          </a:bodyPr>
          <a:lstStyle/>
          <a:p>
            <a:r>
              <a:rPr lang="fr-BE" sz="2000" dirty="0">
                <a:solidFill>
                  <a:schemeClr val="bg1"/>
                </a:solidFill>
                <a:latin typeface="Tenorite" panose="00000500000000000000" pitchFamily="2" charset="0"/>
                <a:ea typeface="Arial Unicode MS" panose="020B0604020202020204" pitchFamily="34" charset="-128"/>
                <a:cs typeface="Arial Unicode MS" panose="020B0604020202020204" pitchFamily="34" charset="-128"/>
              </a:rPr>
              <a:t>1 : WHO. </a:t>
            </a:r>
            <a:r>
              <a:rPr lang="fr-BE" sz="2000" dirty="0" err="1">
                <a:solidFill>
                  <a:schemeClr val="bg1"/>
                </a:solidFill>
                <a:latin typeface="Tenorite" panose="00000500000000000000" pitchFamily="2" charset="0"/>
              </a:rPr>
              <a:t>Snakebite</a:t>
            </a:r>
            <a:r>
              <a:rPr lang="fr-BE" sz="2000" dirty="0">
                <a:solidFill>
                  <a:schemeClr val="bg1"/>
                </a:solidFill>
                <a:latin typeface="Tenorite" panose="00000500000000000000" pitchFamily="2" charset="0"/>
              </a:rPr>
              <a:t> </a:t>
            </a:r>
            <a:r>
              <a:rPr lang="fr-BE" sz="2000" dirty="0" err="1">
                <a:solidFill>
                  <a:schemeClr val="bg1"/>
                </a:solidFill>
                <a:latin typeface="Tenorite" panose="00000500000000000000" pitchFamily="2" charset="0"/>
              </a:rPr>
              <a:t>envenoming</a:t>
            </a:r>
            <a:r>
              <a:rPr lang="fr-BE" sz="2000" dirty="0">
                <a:solidFill>
                  <a:schemeClr val="bg1"/>
                </a:solidFill>
                <a:latin typeface="Tenorite" panose="00000500000000000000" pitchFamily="2" charset="0"/>
              </a:rPr>
              <a:t>. 8 </a:t>
            </a:r>
            <a:r>
              <a:rPr lang="fr-BE" sz="2000" dirty="0" err="1">
                <a:solidFill>
                  <a:schemeClr val="bg1"/>
                </a:solidFill>
                <a:latin typeface="Tenorite" panose="00000500000000000000" pitchFamily="2" charset="0"/>
              </a:rPr>
              <a:t>January</a:t>
            </a:r>
            <a:r>
              <a:rPr lang="fr-BE" sz="2000" dirty="0">
                <a:solidFill>
                  <a:schemeClr val="bg1"/>
                </a:solidFill>
                <a:latin typeface="Tenorite" panose="00000500000000000000" pitchFamily="2" charset="0"/>
              </a:rPr>
              <a:t> 2024 </a:t>
            </a:r>
            <a:r>
              <a:rPr lang="en-GB" sz="2000" dirty="0">
                <a:solidFill>
                  <a:schemeClr val="bg1"/>
                </a:solidFill>
                <a:latin typeface="Tenorite" panose="00000500000000000000" pitchFamily="2" charset="0"/>
                <a:ea typeface="Arial Unicode MS" panose="020B0604020202020204" pitchFamily="34" charset="-128"/>
                <a:cs typeface="Arial Unicode MS" panose="020B0604020202020204" pitchFamily="34" charset="-128"/>
              </a:rPr>
              <a:t>https://www.who.int/news-room/fact-sheets/detail/snakebite-envenoming (2023)</a:t>
            </a:r>
          </a:p>
          <a:p>
            <a:r>
              <a:rPr lang="en-GB" sz="2000" dirty="0">
                <a:solidFill>
                  <a:schemeClr val="bg1"/>
                </a:solidFill>
                <a:latin typeface="Tenorite" panose="00000500000000000000" pitchFamily="2" charset="0"/>
                <a:ea typeface="Arial Unicode MS" panose="020B0604020202020204" pitchFamily="34" charset="-128"/>
                <a:cs typeface="Arial Unicode MS" panose="020B0604020202020204" pitchFamily="34" charset="-128"/>
              </a:rPr>
              <a:t>2 : Sun, G.Y et al. (2021) Dynamic Role of Phospholipases A2 in Health and Diseases in the Central Nervous System. Cells </a:t>
            </a:r>
          </a:p>
          <a:p>
            <a:r>
              <a:rPr lang="en-GB" sz="2000" dirty="0">
                <a:solidFill>
                  <a:schemeClr val="bg1"/>
                </a:solidFill>
                <a:latin typeface="Tenorite" panose="00000500000000000000" pitchFamily="2" charset="0"/>
                <a:ea typeface="Arial Unicode MS" panose="020B0604020202020204" pitchFamily="34" charset="-128"/>
                <a:cs typeface="Arial Unicode MS" panose="020B0604020202020204" pitchFamily="34" charset="-128"/>
              </a:rPr>
              <a:t>3: </a:t>
            </a:r>
            <a:r>
              <a:rPr lang="en-GB" sz="2000" dirty="0">
                <a:solidFill>
                  <a:schemeClr val="bg1"/>
                </a:solidFill>
                <a:latin typeface="Tenorite" panose="00000500000000000000" pitchFamily="2" charset="0"/>
              </a:rPr>
              <a:t>Ser49-PLA2 (</a:t>
            </a:r>
            <a:r>
              <a:rPr lang="en-GB" sz="2000" dirty="0" err="1">
                <a:solidFill>
                  <a:schemeClr val="bg1"/>
                </a:solidFill>
                <a:latin typeface="Tenorite" panose="00000500000000000000" pitchFamily="2" charset="0"/>
              </a:rPr>
              <a:t>ecarpholin</a:t>
            </a:r>
            <a:r>
              <a:rPr lang="en-GB" sz="2000" dirty="0">
                <a:solidFill>
                  <a:schemeClr val="bg1"/>
                </a:solidFill>
                <a:latin typeface="Tenorite" panose="00000500000000000000" pitchFamily="2" charset="0"/>
              </a:rPr>
              <a:t> S) from Echis </a:t>
            </a:r>
            <a:r>
              <a:rPr lang="en-GB" sz="2000" dirty="0" err="1">
                <a:solidFill>
                  <a:schemeClr val="bg1"/>
                </a:solidFill>
                <a:latin typeface="Tenorite" panose="00000500000000000000" pitchFamily="2" charset="0"/>
              </a:rPr>
              <a:t>carinatus</a:t>
            </a:r>
            <a:r>
              <a:rPr lang="en-GB" sz="2000" dirty="0">
                <a:solidFill>
                  <a:schemeClr val="bg1"/>
                </a:solidFill>
                <a:latin typeface="Tenorite" panose="00000500000000000000" pitchFamily="2" charset="0"/>
              </a:rPr>
              <a:t>  </a:t>
            </a:r>
            <a:r>
              <a:rPr lang="en-GB" sz="2000" dirty="0">
                <a:solidFill>
                  <a:schemeClr val="bg1"/>
                </a:solidFill>
                <a:latin typeface="Tenorite" panose="00000500000000000000" pitchFamily="2" charset="0"/>
                <a:ea typeface="Arial Unicode MS" panose="020B0604020202020204" pitchFamily="34" charset="-128"/>
                <a:cs typeface="Arial Unicode MS" panose="020B0604020202020204" pitchFamily="34" charset="-128"/>
              </a:rPr>
              <a:t>https://www.rcsb.org/structure/2QHE</a:t>
            </a:r>
          </a:p>
          <a:p>
            <a:r>
              <a:rPr lang="en-GB" sz="2000" dirty="0">
                <a:solidFill>
                  <a:schemeClr val="bg1"/>
                </a:solidFill>
                <a:latin typeface="Tenorite" panose="00000500000000000000" pitchFamily="2" charset="0"/>
                <a:ea typeface="Arial Unicode MS" panose="020B0604020202020204" pitchFamily="34" charset="-128"/>
                <a:cs typeface="Arial Unicode MS" panose="020B0604020202020204" pitchFamily="34" charset="-128"/>
              </a:rPr>
              <a:t>4: </a:t>
            </a:r>
            <a:r>
              <a:rPr lang="en-GB" sz="2000" dirty="0" err="1">
                <a:solidFill>
                  <a:schemeClr val="bg1"/>
                </a:solidFill>
                <a:latin typeface="Tenorite" panose="00000500000000000000" pitchFamily="2" charset="0"/>
              </a:rPr>
              <a:t>Redureau</a:t>
            </a:r>
            <a:r>
              <a:rPr lang="en-GB" sz="2000" dirty="0">
                <a:solidFill>
                  <a:schemeClr val="bg1"/>
                </a:solidFill>
                <a:latin typeface="Tenorite" panose="00000500000000000000" pitchFamily="2" charset="0"/>
              </a:rPr>
              <a:t>, D. et al. (2025) Organ-resolved lipid mapping in Steatoda nobilis spider model using high-resolution mass spectrometry imaging and Kendrick mass defect analysis. Front. Chem. </a:t>
            </a:r>
            <a:endParaRPr lang="en-GB" sz="2000" dirty="0">
              <a:solidFill>
                <a:schemeClr val="bg1"/>
              </a:solidFill>
              <a:latin typeface="Tenorite" panose="00000500000000000000" pitchFamily="2" charset="0"/>
              <a:ea typeface="Arial Unicode MS" panose="020B0604020202020204" pitchFamily="34" charset="-128"/>
              <a:cs typeface="Arial Unicode MS" panose="020B0604020202020204" pitchFamily="34" charset="-128"/>
            </a:endParaRPr>
          </a:p>
        </p:txBody>
      </p:sp>
      <p:sp>
        <p:nvSpPr>
          <p:cNvPr id="331" name="Freeform: Shape 330">
            <a:extLst>
              <a:ext uri="{FF2B5EF4-FFF2-40B4-BE49-F238E27FC236}">
                <a16:creationId xmlns:a16="http://schemas.microsoft.com/office/drawing/2014/main" id="{AAE9004D-D072-DACF-D881-919F9326664D}"/>
              </a:ext>
            </a:extLst>
          </p:cNvPr>
          <p:cNvSpPr/>
          <p:nvPr/>
        </p:nvSpPr>
        <p:spPr>
          <a:xfrm>
            <a:off x="732371" y="37345512"/>
            <a:ext cx="28624947" cy="3815030"/>
          </a:xfrm>
          <a:custGeom>
            <a:avLst/>
            <a:gdLst>
              <a:gd name="connsiteX0" fmla="*/ 0 w 23523711"/>
              <a:gd name="connsiteY0" fmla="*/ 0 h 3791076"/>
              <a:gd name="connsiteX1" fmla="*/ 1375163 w 23523711"/>
              <a:gd name="connsiteY1" fmla="*/ 0 h 3791076"/>
              <a:gd name="connsiteX2" fmla="*/ 1375163 w 23523711"/>
              <a:gd name="connsiteY2" fmla="*/ 276 h 3791076"/>
              <a:gd name="connsiteX3" fmla="*/ 23196719 w 23523711"/>
              <a:gd name="connsiteY3" fmla="*/ 276 h 3791076"/>
              <a:gd name="connsiteX4" fmla="*/ 23523711 w 23523711"/>
              <a:gd name="connsiteY4" fmla="*/ 327272 h 3791076"/>
              <a:gd name="connsiteX5" fmla="*/ 23523711 w 23523711"/>
              <a:gd name="connsiteY5" fmla="*/ 3464084 h 3791076"/>
              <a:gd name="connsiteX6" fmla="*/ 23196719 w 23523711"/>
              <a:gd name="connsiteY6" fmla="*/ 3791076 h 3791076"/>
              <a:gd name="connsiteX7" fmla="*/ 328307 w 23523711"/>
              <a:gd name="connsiteY7" fmla="*/ 3791076 h 3791076"/>
              <a:gd name="connsiteX8" fmla="*/ 1313 w 23523711"/>
              <a:gd name="connsiteY8" fmla="*/ 3464084 h 3791076"/>
              <a:gd name="connsiteX9" fmla="*/ 1313 w 23523711"/>
              <a:gd name="connsiteY9" fmla="*/ 1222604 h 3791076"/>
              <a:gd name="connsiteX10" fmla="*/ 0 w 23523711"/>
              <a:gd name="connsiteY10" fmla="*/ 1222604 h 379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23711" h="3791076">
                <a:moveTo>
                  <a:pt x="0" y="0"/>
                </a:moveTo>
                <a:lnTo>
                  <a:pt x="1375163" y="0"/>
                </a:lnTo>
                <a:lnTo>
                  <a:pt x="1375163" y="276"/>
                </a:lnTo>
                <a:lnTo>
                  <a:pt x="23196719" y="276"/>
                </a:lnTo>
                <a:cubicBezTo>
                  <a:pt x="23377311" y="276"/>
                  <a:pt x="23523711" y="146676"/>
                  <a:pt x="23523711" y="327272"/>
                </a:cubicBezTo>
                <a:lnTo>
                  <a:pt x="23523711" y="3464084"/>
                </a:lnTo>
                <a:cubicBezTo>
                  <a:pt x="23523711" y="3644676"/>
                  <a:pt x="23377311" y="3791076"/>
                  <a:pt x="23196719" y="3791076"/>
                </a:cubicBezTo>
                <a:lnTo>
                  <a:pt x="328307" y="3791076"/>
                </a:lnTo>
                <a:cubicBezTo>
                  <a:pt x="147712" y="3791076"/>
                  <a:pt x="1313" y="3644676"/>
                  <a:pt x="1313" y="3464084"/>
                </a:cubicBezTo>
                <a:lnTo>
                  <a:pt x="1313" y="1222604"/>
                </a:lnTo>
                <a:lnTo>
                  <a:pt x="0" y="1222604"/>
                </a:lnTo>
                <a:close/>
              </a:path>
            </a:pathLst>
          </a:custGeom>
          <a:noFill/>
          <a:ln w="76200">
            <a:solidFill>
              <a:srgbClr val="E63D37"/>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p>
        </p:txBody>
      </p:sp>
      <p:pic>
        <p:nvPicPr>
          <p:cNvPr id="5" name="Drawing 0">
            <a:extLst>
              <a:ext uri="{FF2B5EF4-FFF2-40B4-BE49-F238E27FC236}">
                <a16:creationId xmlns:a16="http://schemas.microsoft.com/office/drawing/2014/main" id="{3F4FFAED-B34A-1A36-D330-1EA4AA4C3E33}"/>
              </a:ext>
            </a:extLst>
          </p:cNvPr>
          <p:cNvPicPr/>
          <p:nvPr/>
        </p:nvPicPr>
        <p:blipFill>
          <a:blip r:embed="rId7">
            <a:extLst>
              <a:ext uri="{BEBA8EAE-BF5A-486C-A8C5-ECC9F3942E4B}">
                <a14:imgProps xmlns:a14="http://schemas.microsoft.com/office/drawing/2010/main">
                  <a14:imgLayer r:embed="rId8">
                    <a14:imgEffect>
                      <a14:sharpenSoften amount="50000"/>
                    </a14:imgEffect>
                    <a14:imgEffect>
                      <a14:saturation sat="0"/>
                    </a14:imgEffect>
                    <a14:imgEffect>
                      <a14:brightnessContrast bright="-28000" contrast="100000"/>
                    </a14:imgEffect>
                  </a14:imgLayer>
                </a14:imgProps>
              </a:ext>
              <a:ext uri="{28A0092B-C50C-407E-A947-70E740481C1C}">
                <a14:useLocalDpi xmlns:a14="http://schemas.microsoft.com/office/drawing/2010/main" val="0"/>
              </a:ext>
            </a:extLst>
          </a:blip>
          <a:srcRect/>
          <a:stretch/>
        </p:blipFill>
        <p:spPr>
          <a:xfrm>
            <a:off x="27037533" y="39462348"/>
            <a:ext cx="1689968" cy="1666427"/>
          </a:xfrm>
          <a:prstGeom prst="rect">
            <a:avLst/>
          </a:prstGeom>
        </p:spPr>
      </p:pic>
      <p:sp>
        <p:nvSpPr>
          <p:cNvPr id="32" name="Freeform: Shape 31">
            <a:extLst>
              <a:ext uri="{FF2B5EF4-FFF2-40B4-BE49-F238E27FC236}">
                <a16:creationId xmlns:a16="http://schemas.microsoft.com/office/drawing/2014/main" id="{A863A665-0FBB-517C-BFE2-24F44827EBAE}"/>
              </a:ext>
            </a:extLst>
          </p:cNvPr>
          <p:cNvSpPr/>
          <p:nvPr/>
        </p:nvSpPr>
        <p:spPr>
          <a:xfrm>
            <a:off x="619682" y="5580016"/>
            <a:ext cx="28613301" cy="4998967"/>
          </a:xfrm>
          <a:custGeom>
            <a:avLst/>
            <a:gdLst>
              <a:gd name="connsiteX0" fmla="*/ 287 w 14203602"/>
              <a:gd name="connsiteY0" fmla="*/ 0 h 10547090"/>
              <a:gd name="connsiteX1" fmla="*/ 1325521 w 14203602"/>
              <a:gd name="connsiteY1" fmla="*/ 0 h 10547090"/>
              <a:gd name="connsiteX2" fmla="*/ 1325521 w 14203602"/>
              <a:gd name="connsiteY2" fmla="*/ 1679 h 10547090"/>
              <a:gd name="connsiteX3" fmla="*/ 13915710 w 14203602"/>
              <a:gd name="connsiteY3" fmla="*/ 1679 h 10547090"/>
              <a:gd name="connsiteX4" fmla="*/ 14203602 w 14203602"/>
              <a:gd name="connsiteY4" fmla="*/ 289569 h 10547090"/>
              <a:gd name="connsiteX5" fmla="*/ 14203602 w 14203602"/>
              <a:gd name="connsiteY5" fmla="*/ 10259200 h 10547090"/>
              <a:gd name="connsiteX6" fmla="*/ 13915710 w 14203602"/>
              <a:gd name="connsiteY6" fmla="*/ 10547090 h 10547090"/>
              <a:gd name="connsiteX7" fmla="*/ 287890 w 14203602"/>
              <a:gd name="connsiteY7" fmla="*/ 10547090 h 10547090"/>
              <a:gd name="connsiteX8" fmla="*/ 0 w 14203602"/>
              <a:gd name="connsiteY8" fmla="*/ 10259200 h 10547090"/>
              <a:gd name="connsiteX9" fmla="*/ 0 w 14203602"/>
              <a:gd name="connsiteY9" fmla="*/ 289569 h 10547090"/>
              <a:gd name="connsiteX10" fmla="*/ 287 w 14203602"/>
              <a:gd name="connsiteY10" fmla="*/ 286722 h 1054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03602" h="10547090">
                <a:moveTo>
                  <a:pt x="287" y="0"/>
                </a:moveTo>
                <a:lnTo>
                  <a:pt x="1325521" y="0"/>
                </a:lnTo>
                <a:lnTo>
                  <a:pt x="1325521" y="1679"/>
                </a:lnTo>
                <a:lnTo>
                  <a:pt x="13915710" y="1679"/>
                </a:lnTo>
                <a:cubicBezTo>
                  <a:pt x="14074708" y="1679"/>
                  <a:pt x="14203602" y="130572"/>
                  <a:pt x="14203602" y="289569"/>
                </a:cubicBezTo>
                <a:lnTo>
                  <a:pt x="14203602" y="10259200"/>
                </a:lnTo>
                <a:cubicBezTo>
                  <a:pt x="14203602" y="10418196"/>
                  <a:pt x="14074708" y="10547090"/>
                  <a:pt x="13915710" y="10547090"/>
                </a:cubicBezTo>
                <a:lnTo>
                  <a:pt x="287890" y="10547090"/>
                </a:lnTo>
                <a:cubicBezTo>
                  <a:pt x="128893" y="10547090"/>
                  <a:pt x="0" y="10418196"/>
                  <a:pt x="0" y="10259200"/>
                </a:cubicBezTo>
                <a:lnTo>
                  <a:pt x="0" y="289569"/>
                </a:lnTo>
                <a:lnTo>
                  <a:pt x="287" y="286722"/>
                </a:lnTo>
                <a:close/>
              </a:path>
            </a:pathLst>
          </a:cu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73" name="TextBox 1072">
            <a:extLst>
              <a:ext uri="{FF2B5EF4-FFF2-40B4-BE49-F238E27FC236}">
                <a16:creationId xmlns:a16="http://schemas.microsoft.com/office/drawing/2014/main" id="{6B945197-06D7-0FFA-B1B7-8E15F28D8411}"/>
              </a:ext>
            </a:extLst>
          </p:cNvPr>
          <p:cNvSpPr txBox="1"/>
          <p:nvPr/>
        </p:nvSpPr>
        <p:spPr>
          <a:xfrm>
            <a:off x="804613" y="5618521"/>
            <a:ext cx="28320349" cy="4939814"/>
          </a:xfrm>
          <a:prstGeom prst="rect">
            <a:avLst/>
          </a:prstGeom>
          <a:noFill/>
        </p:spPr>
        <p:txBody>
          <a:bodyPr wrap="square">
            <a:spAutoFit/>
          </a:bodyPr>
          <a:lstStyle/>
          <a:p>
            <a:pPr marL="457200" indent="-457200" algn="just">
              <a:spcBef>
                <a:spcPts val="600"/>
              </a:spcBef>
              <a:buFont typeface="Arial" panose="020B0604020202020204" pitchFamily="34" charset="0"/>
              <a:buChar char="•"/>
            </a:pPr>
            <a:r>
              <a:rPr lang="en-US" sz="3000" b="1" dirty="0">
                <a:latin typeface="Tenorite" panose="00000500000000000000" pitchFamily="2" charset="0"/>
              </a:rPr>
              <a:t>Snake envenomation </a:t>
            </a:r>
            <a:r>
              <a:rPr lang="en-US" sz="3000" dirty="0">
                <a:latin typeface="Tenorite" panose="00000500000000000000" pitchFamily="2" charset="0"/>
              </a:rPr>
              <a:t>is a Neglected Tropical Disease causing &gt; </a:t>
            </a:r>
            <a:r>
              <a:rPr lang="en-US" sz="3000" b="1" dirty="0">
                <a:latin typeface="Tenorite" panose="00000500000000000000" pitchFamily="2" charset="0"/>
              </a:rPr>
              <a:t>100,000 deaths </a:t>
            </a:r>
            <a:r>
              <a:rPr lang="en-US" sz="3000" dirty="0">
                <a:latin typeface="Tenorite" panose="00000500000000000000" pitchFamily="2" charset="0"/>
              </a:rPr>
              <a:t>annually. Snake venoms are complex mixtures rich in proteinaceous toxins with neurotoxic, hemotoxic, and cytotoxic effects that can damage multiple organs</a:t>
            </a:r>
            <a:r>
              <a:rPr lang="en-US" sz="3000" b="1" baseline="30000" dirty="0">
                <a:effectLst/>
                <a:latin typeface="Tenorite" panose="00000500000000000000" pitchFamily="2" charset="0"/>
                <a:ea typeface="Times New Roman" panose="02020603050405020304" pitchFamily="18" charset="0"/>
                <a:cs typeface="Times New Roman" panose="02020603050405020304" pitchFamily="18" charset="0"/>
              </a:rPr>
              <a:t> 1</a:t>
            </a:r>
            <a:r>
              <a:rPr lang="en-US" sz="3000" dirty="0">
                <a:latin typeface="Tenorite" panose="00000500000000000000" pitchFamily="2" charset="0"/>
              </a:rPr>
              <a:t>.</a:t>
            </a:r>
          </a:p>
          <a:p>
            <a:pPr marL="457200" indent="-457200" algn="just">
              <a:spcBef>
                <a:spcPts val="600"/>
              </a:spcBef>
              <a:buFont typeface="Arial" panose="020B0604020202020204" pitchFamily="34" charset="0"/>
              <a:buChar char="•"/>
            </a:pPr>
            <a:r>
              <a:rPr lang="en-US" sz="3000" dirty="0">
                <a:latin typeface="Tenorite" panose="00000500000000000000" pitchFamily="2" charset="0"/>
              </a:rPr>
              <a:t>This project aims to develop a </a:t>
            </a:r>
            <a:r>
              <a:rPr lang="en-US" sz="3000" b="1" dirty="0">
                <a:latin typeface="Tenorite" panose="00000500000000000000" pitchFamily="2" charset="0"/>
              </a:rPr>
              <a:t>mass spectrometry (MS)-based workflow </a:t>
            </a:r>
            <a:r>
              <a:rPr lang="en-US" sz="3000" dirty="0">
                <a:latin typeface="Tenorite" panose="00000500000000000000" pitchFamily="2" charset="0"/>
              </a:rPr>
              <a:t>to investigate the molecular impact of venom on murine tissues such as muscle, liver, heart, and brain. Venom exposure is simulated ex vivo, followed by analysis to assess molecular disruptions. Inhibitors and antivenoms are also tested to evaluate their protective effects.</a:t>
            </a:r>
          </a:p>
          <a:p>
            <a:pPr marL="457200" indent="-457200" algn="just">
              <a:spcBef>
                <a:spcPts val="600"/>
              </a:spcBef>
              <a:buFont typeface="Arial" panose="020B0604020202020204" pitchFamily="34" charset="0"/>
              <a:buChar char="•"/>
            </a:pPr>
            <a:r>
              <a:rPr lang="en-US" sz="3000" dirty="0">
                <a:latin typeface="Tenorite" panose="00000500000000000000" pitchFamily="2" charset="0"/>
              </a:rPr>
              <a:t>The study combines </a:t>
            </a:r>
            <a:r>
              <a:rPr lang="en-US" sz="3000" b="1" dirty="0">
                <a:latin typeface="Tenorite" panose="00000500000000000000" pitchFamily="2" charset="0"/>
              </a:rPr>
              <a:t>two MS approaches</a:t>
            </a:r>
            <a:r>
              <a:rPr lang="en-US" sz="3000" dirty="0">
                <a:latin typeface="Tenorite" panose="00000500000000000000" pitchFamily="2" charset="0"/>
              </a:rPr>
              <a:t>: Matrix-Assisted Laser Desorption/Ionization Mass Spectrometry Imaging (</a:t>
            </a:r>
            <a:r>
              <a:rPr lang="en-US" sz="3000" b="1" dirty="0">
                <a:latin typeface="Tenorite" panose="00000500000000000000" pitchFamily="2" charset="0"/>
              </a:rPr>
              <a:t>MALDI-MSI</a:t>
            </a:r>
            <a:r>
              <a:rPr lang="en-US" sz="3000" dirty="0">
                <a:latin typeface="Tenorite" panose="00000500000000000000" pitchFamily="2" charset="0"/>
              </a:rPr>
              <a:t>), to visualize the </a:t>
            </a:r>
            <a:r>
              <a:rPr lang="en-US" sz="3000" b="1" dirty="0">
                <a:latin typeface="Tenorite" panose="00000500000000000000" pitchFamily="2" charset="0"/>
              </a:rPr>
              <a:t>spatial distribution </a:t>
            </a:r>
            <a:r>
              <a:rPr lang="en-US" sz="3000" dirty="0">
                <a:latin typeface="Tenorite" panose="00000500000000000000" pitchFamily="2" charset="0"/>
              </a:rPr>
              <a:t>of venom and host-response molecules across tissue sections; and Liquid Chromatography coupled with Tandem Mass Spectrometry (</a:t>
            </a:r>
            <a:r>
              <a:rPr lang="en-US" sz="3000" b="1" dirty="0">
                <a:latin typeface="Tenorite" panose="00000500000000000000" pitchFamily="2" charset="0"/>
              </a:rPr>
              <a:t>LC-MS/MS</a:t>
            </a:r>
            <a:r>
              <a:rPr lang="en-US" sz="3000" dirty="0">
                <a:latin typeface="Tenorite" panose="00000500000000000000" pitchFamily="2" charset="0"/>
              </a:rPr>
              <a:t>), to identify specific toxins and affected host molecules.</a:t>
            </a:r>
          </a:p>
          <a:p>
            <a:pPr marL="457200" indent="-457200" algn="just">
              <a:spcBef>
                <a:spcPts val="600"/>
              </a:spcBef>
              <a:buFont typeface="Arial" panose="020B0604020202020204" pitchFamily="34" charset="0"/>
              <a:buChar char="•"/>
            </a:pPr>
            <a:r>
              <a:rPr lang="en-US" sz="3000" dirty="0">
                <a:latin typeface="Tenorite" panose="00000500000000000000" pitchFamily="2" charset="0"/>
              </a:rPr>
              <a:t>Together, these techniques offer both </a:t>
            </a:r>
            <a:r>
              <a:rPr lang="en-US" sz="3000" b="1" dirty="0">
                <a:latin typeface="Tenorite" panose="00000500000000000000" pitchFamily="2" charset="0"/>
              </a:rPr>
              <a:t>spatial and molecular insights</a:t>
            </a:r>
            <a:r>
              <a:rPr lang="en-US" sz="3000" dirty="0">
                <a:latin typeface="Tenorite" panose="00000500000000000000" pitchFamily="2" charset="0"/>
              </a:rPr>
              <a:t> into venom-induced damage and therapeutic efficacy, advancing our understanding of venom pathology and antivenom action.</a:t>
            </a:r>
          </a:p>
        </p:txBody>
      </p:sp>
      <p:grpSp>
        <p:nvGrpSpPr>
          <p:cNvPr id="244" name="Group 243">
            <a:extLst>
              <a:ext uri="{FF2B5EF4-FFF2-40B4-BE49-F238E27FC236}">
                <a16:creationId xmlns:a16="http://schemas.microsoft.com/office/drawing/2014/main" id="{5BAEA592-5DA6-E7AC-E8A9-1C8FB3912C45}"/>
              </a:ext>
            </a:extLst>
          </p:cNvPr>
          <p:cNvGrpSpPr/>
          <p:nvPr/>
        </p:nvGrpSpPr>
        <p:grpSpPr>
          <a:xfrm>
            <a:off x="748062" y="11549803"/>
            <a:ext cx="28613301" cy="4464276"/>
            <a:chOff x="935226" y="17395753"/>
            <a:chExt cx="28194938" cy="4463284"/>
          </a:xfrm>
        </p:grpSpPr>
        <p:grpSp>
          <p:nvGrpSpPr>
            <p:cNvPr id="245" name="Group 244">
              <a:extLst>
                <a:ext uri="{FF2B5EF4-FFF2-40B4-BE49-F238E27FC236}">
                  <a16:creationId xmlns:a16="http://schemas.microsoft.com/office/drawing/2014/main" id="{83AD96A8-6EFC-1BED-949F-9D20E199016B}"/>
                </a:ext>
              </a:extLst>
            </p:cNvPr>
            <p:cNvGrpSpPr/>
            <p:nvPr/>
          </p:nvGrpSpPr>
          <p:grpSpPr>
            <a:xfrm>
              <a:off x="935226" y="17931837"/>
              <a:ext cx="28194938" cy="3391118"/>
              <a:chOff x="935226" y="13503457"/>
              <a:chExt cx="28194936" cy="3391118"/>
            </a:xfrm>
          </p:grpSpPr>
          <p:pic>
            <p:nvPicPr>
              <p:cNvPr id="255" name="Image 12" descr="Une image contenant capture d’écran, conception&#10;&#10;Description générée automatiquement">
                <a:extLst>
                  <a:ext uri="{FF2B5EF4-FFF2-40B4-BE49-F238E27FC236}">
                    <a16:creationId xmlns:a16="http://schemas.microsoft.com/office/drawing/2014/main" id="{8F946A98-990C-E29C-6E65-ED6849E3DB51}"/>
                  </a:ext>
                </a:extLst>
              </p:cNvPr>
              <p:cNvPicPr>
                <a:picLocks noChangeAspect="1"/>
              </p:cNvPicPr>
              <p:nvPr/>
            </p:nvPicPr>
            <p:blipFill rotWithShape="1">
              <a:blip r:embed="rId9">
                <a:extLst>
                  <a:ext uri="{28A0092B-C50C-407E-A947-70E740481C1C}">
                    <a14:useLocalDpi xmlns:a14="http://schemas.microsoft.com/office/drawing/2010/main"/>
                  </a:ext>
                </a:extLst>
              </a:blip>
              <a:srcRect r="87237"/>
              <a:stretch/>
            </p:blipFill>
            <p:spPr>
              <a:xfrm>
                <a:off x="935226" y="13503458"/>
                <a:ext cx="3638403" cy="3391117"/>
              </a:xfrm>
              <a:prstGeom prst="rect">
                <a:avLst/>
              </a:prstGeom>
            </p:spPr>
          </p:pic>
          <p:pic>
            <p:nvPicPr>
              <p:cNvPr id="256" name="Image 12" descr="Une image contenant capture d’écran, conception&#10;&#10;Description générée automatiquement">
                <a:extLst>
                  <a:ext uri="{FF2B5EF4-FFF2-40B4-BE49-F238E27FC236}">
                    <a16:creationId xmlns:a16="http://schemas.microsoft.com/office/drawing/2014/main" id="{141AFE68-C742-7890-992F-890FD4D8AAA9}"/>
                  </a:ext>
                </a:extLst>
              </p:cNvPr>
              <p:cNvPicPr>
                <a:picLocks noChangeAspect="1"/>
              </p:cNvPicPr>
              <p:nvPr/>
            </p:nvPicPr>
            <p:blipFill rotWithShape="1">
              <a:blip r:embed="rId9">
                <a:extLst>
                  <a:ext uri="{28A0092B-C50C-407E-A947-70E740481C1C}">
                    <a14:useLocalDpi xmlns:a14="http://schemas.microsoft.com/office/drawing/2010/main"/>
                  </a:ext>
                </a:extLst>
              </a:blip>
              <a:srcRect l="35484" r="1048"/>
              <a:stretch/>
            </p:blipFill>
            <p:spPr>
              <a:xfrm>
                <a:off x="15538891" y="13503457"/>
                <a:ext cx="13591271" cy="3391117"/>
              </a:xfrm>
              <a:prstGeom prst="rect">
                <a:avLst/>
              </a:prstGeom>
            </p:spPr>
          </p:pic>
        </p:grpSp>
        <p:sp>
          <p:nvSpPr>
            <p:cNvPr id="246" name="Rectangle 245">
              <a:extLst>
                <a:ext uri="{FF2B5EF4-FFF2-40B4-BE49-F238E27FC236}">
                  <a16:creationId xmlns:a16="http://schemas.microsoft.com/office/drawing/2014/main" id="{C12D1851-AD3E-1C48-F0F3-68A6DF645D17}"/>
                </a:ext>
              </a:extLst>
            </p:cNvPr>
            <p:cNvSpPr/>
            <p:nvPr/>
          </p:nvSpPr>
          <p:spPr>
            <a:xfrm>
              <a:off x="4573628" y="19365341"/>
              <a:ext cx="11212861" cy="840255"/>
            </a:xfrm>
            <a:prstGeom prst="rect">
              <a:avLst/>
            </a:prstGeom>
            <a:gradFill flip="none" rotWithShape="1">
              <a:gsLst>
                <a:gs pos="0">
                  <a:srgbClr val="E3E6EE"/>
                </a:gs>
                <a:gs pos="100000">
                  <a:srgbClr val="9BA7C3"/>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248" name="Image 22" descr="Une image contenant obscurité, noir, nuit, léger&#10;&#10;Description générée automatiquement">
              <a:extLst>
                <a:ext uri="{FF2B5EF4-FFF2-40B4-BE49-F238E27FC236}">
                  <a16:creationId xmlns:a16="http://schemas.microsoft.com/office/drawing/2014/main" id="{B307B5E0-B5EC-E773-E299-10833469748D}"/>
                </a:ext>
              </a:extLst>
            </p:cNvPr>
            <p:cNvPicPr>
              <a:picLocks noChangeAspect="1"/>
            </p:cNvPicPr>
            <p:nvPr/>
          </p:nvPicPr>
          <p:blipFill rotWithShape="1">
            <a:blip r:embed="rId10">
              <a:extLst>
                <a:ext uri="{28A0092B-C50C-407E-A947-70E740481C1C}">
                  <a14:useLocalDpi xmlns:a14="http://schemas.microsoft.com/office/drawing/2010/main" val="0"/>
                </a:ext>
              </a:extLst>
            </a:blip>
            <a:srcRect l="29226" t="38929" r="61194" b="22784"/>
            <a:stretch/>
          </p:blipFill>
          <p:spPr>
            <a:xfrm>
              <a:off x="20518510" y="17395753"/>
              <a:ext cx="2234419" cy="4463284"/>
            </a:xfrm>
            <a:prstGeom prst="rect">
              <a:avLst/>
            </a:prstGeom>
          </p:spPr>
        </p:pic>
        <p:grpSp>
          <p:nvGrpSpPr>
            <p:cNvPr id="249" name="Groupe 21">
              <a:extLst>
                <a:ext uri="{FF2B5EF4-FFF2-40B4-BE49-F238E27FC236}">
                  <a16:creationId xmlns:a16="http://schemas.microsoft.com/office/drawing/2014/main" id="{4D4F05A6-F3CF-2932-5E39-30382F21B09A}"/>
                </a:ext>
              </a:extLst>
            </p:cNvPr>
            <p:cNvGrpSpPr/>
            <p:nvPr/>
          </p:nvGrpSpPr>
          <p:grpSpPr>
            <a:xfrm>
              <a:off x="7961940" y="18891500"/>
              <a:ext cx="5296731" cy="2298303"/>
              <a:chOff x="-759792" y="3692063"/>
              <a:chExt cx="5852631" cy="1141516"/>
            </a:xfrm>
          </p:grpSpPr>
          <p:pic>
            <p:nvPicPr>
              <p:cNvPr id="253" name="Image 22">
                <a:extLst>
                  <a:ext uri="{FF2B5EF4-FFF2-40B4-BE49-F238E27FC236}">
                    <a16:creationId xmlns:a16="http://schemas.microsoft.com/office/drawing/2014/main" id="{F54DA61C-2BD5-C220-0C8B-11445F6C6FDB}"/>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8491" b="95283" l="2824" r="98505">
                            <a14:foregroundMark x1="3987" y1="89623" x2="18106" y2="28302"/>
                            <a14:foregroundMark x1="18106" y1="28302" x2="7309" y2="80189"/>
                            <a14:foregroundMark x1="7309" y1="80189" x2="41749" y2="95235"/>
                            <a14:foregroundMark x1="51031" y1="95783" x2="72591" y2="89623"/>
                            <a14:foregroundMark x1="48866" y1="96402" x2="49144" y2="96323"/>
                            <a14:foregroundMark x1="72591" y1="89623" x2="94684" y2="18868"/>
                            <a14:foregroundMark x1="94684" y1="18868" x2="84219" y2="22642"/>
                            <a14:foregroundMark x1="98837" y1="12264" x2="98007" y2="18868"/>
                            <a14:foregroundMark x1="2824" y1="89623" x2="7143" y2="72642"/>
                            <a14:foregroundMark x1="44352" y1="95283" x2="44352" y2="95283"/>
                            <a14:foregroundMark x1="46678" y1="94340" x2="46678" y2="94340"/>
                            <a14:foregroundMark x1="67774" y1="96226" x2="67774" y2="96226"/>
                            <a14:foregroundMark x1="74086" y1="8491" x2="74086" y2="8491"/>
                            <a14:backgroundMark x1="41528" y1="97170" x2="48671" y2="98113"/>
                            <a14:backgroundMark x1="48837" y1="99057" x2="50664" y2="99057"/>
                          </a14:backgroundRemoval>
                        </a14:imgEffect>
                      </a14:imgLayer>
                    </a14:imgProps>
                  </a:ext>
                </a:extLst>
              </a:blip>
              <a:stretch>
                <a:fillRect/>
              </a:stretch>
            </p:blipFill>
            <p:spPr>
              <a:xfrm>
                <a:off x="-249444" y="3692063"/>
                <a:ext cx="4936446" cy="893347"/>
              </a:xfrm>
              <a:prstGeom prst="rect">
                <a:avLst/>
              </a:prstGeom>
            </p:spPr>
          </p:pic>
          <p:sp>
            <p:nvSpPr>
              <p:cNvPr id="254" name="ZoneTexte 23">
                <a:extLst>
                  <a:ext uri="{FF2B5EF4-FFF2-40B4-BE49-F238E27FC236}">
                    <a16:creationId xmlns:a16="http://schemas.microsoft.com/office/drawing/2014/main" id="{D88D4524-0E0F-100E-4526-652D0002AB01}"/>
                  </a:ext>
                </a:extLst>
              </p:cNvPr>
              <p:cNvSpPr txBox="1"/>
              <p:nvPr/>
            </p:nvSpPr>
            <p:spPr>
              <a:xfrm>
                <a:off x="-759792" y="4543199"/>
                <a:ext cx="5852631" cy="290380"/>
              </a:xfrm>
              <a:prstGeom prst="rect">
                <a:avLst/>
              </a:prstGeom>
              <a:noFill/>
            </p:spPr>
            <p:txBody>
              <a:bodyPr wrap="square" rtlCol="0">
                <a:spAutoFit/>
              </a:bodyPr>
              <a:lstStyle/>
              <a:p>
                <a:pPr algn="ctr"/>
                <a:r>
                  <a:rPr lang="en-GB" sz="3200" dirty="0">
                    <a:latin typeface="Tenorite" panose="00000500000000000000" pitchFamily="2" charset="0"/>
                  </a:rPr>
                  <a:t>Mouse muscle slices</a:t>
                </a:r>
              </a:p>
            </p:txBody>
          </p:sp>
        </p:grpSp>
        <p:pic>
          <p:nvPicPr>
            <p:cNvPr id="250" name="Image 10" descr="Une image contenant capture d’écran&#10;&#10;Description générée automatiquement">
              <a:extLst>
                <a:ext uri="{FF2B5EF4-FFF2-40B4-BE49-F238E27FC236}">
                  <a16:creationId xmlns:a16="http://schemas.microsoft.com/office/drawing/2014/main" id="{DD201B6C-042B-4F66-486B-7AAB5362D43E}"/>
                </a:ext>
              </a:extLst>
            </p:cNvPr>
            <p:cNvPicPr>
              <a:picLocks noChangeAspect="1"/>
            </p:cNvPicPr>
            <p:nvPr/>
          </p:nvPicPr>
          <p:blipFill rotWithShape="1">
            <a:blip r:embed="rId13">
              <a:extLst>
                <a:ext uri="{28A0092B-C50C-407E-A947-70E740481C1C}">
                  <a14:useLocalDpi xmlns:a14="http://schemas.microsoft.com/office/drawing/2010/main" val="0"/>
                </a:ext>
              </a:extLst>
            </a:blip>
            <a:srcRect l="27868" t="26366" r="60519" b="63227"/>
            <a:stretch/>
          </p:blipFill>
          <p:spPr>
            <a:xfrm flipH="1">
              <a:off x="7870212" y="17742739"/>
              <a:ext cx="3317522" cy="1543372"/>
            </a:xfrm>
            <a:prstGeom prst="rect">
              <a:avLst/>
            </a:prstGeom>
          </p:spPr>
        </p:pic>
        <p:pic>
          <p:nvPicPr>
            <p:cNvPr id="251" name="Image 10" descr="Une image contenant capture d’écran&#10;&#10;Description générée automatiquement">
              <a:extLst>
                <a:ext uri="{FF2B5EF4-FFF2-40B4-BE49-F238E27FC236}">
                  <a16:creationId xmlns:a16="http://schemas.microsoft.com/office/drawing/2014/main" id="{B167201B-3188-C5B1-973C-BAC4BAA225C5}"/>
                </a:ext>
              </a:extLst>
            </p:cNvPr>
            <p:cNvPicPr>
              <a:picLocks noChangeAspect="1"/>
            </p:cNvPicPr>
            <p:nvPr/>
          </p:nvPicPr>
          <p:blipFill rotWithShape="1">
            <a:blip r:embed="rId13">
              <a:extLst>
                <a:ext uri="{28A0092B-C50C-407E-A947-70E740481C1C}">
                  <a14:useLocalDpi xmlns:a14="http://schemas.microsoft.com/office/drawing/2010/main" val="0"/>
                </a:ext>
              </a:extLst>
            </a:blip>
            <a:srcRect l="27868" t="26366" r="60519" b="63227"/>
            <a:stretch/>
          </p:blipFill>
          <p:spPr>
            <a:xfrm>
              <a:off x="10760540" y="17774456"/>
              <a:ext cx="3317522" cy="1543372"/>
            </a:xfrm>
            <a:prstGeom prst="rect">
              <a:avLst/>
            </a:prstGeom>
          </p:spPr>
        </p:pic>
        <p:sp>
          <p:nvSpPr>
            <p:cNvPr id="252" name="TextBox 251">
              <a:extLst>
                <a:ext uri="{FF2B5EF4-FFF2-40B4-BE49-F238E27FC236}">
                  <a16:creationId xmlns:a16="http://schemas.microsoft.com/office/drawing/2014/main" id="{85F29556-C012-8D72-E04E-EAB69CB75683}"/>
                </a:ext>
              </a:extLst>
            </p:cNvPr>
            <p:cNvSpPr txBox="1"/>
            <p:nvPr/>
          </p:nvSpPr>
          <p:spPr>
            <a:xfrm>
              <a:off x="11597808" y="17474485"/>
              <a:ext cx="2848175" cy="584645"/>
            </a:xfrm>
            <a:prstGeom prst="rect">
              <a:avLst/>
            </a:prstGeom>
            <a:noFill/>
          </p:spPr>
          <p:txBody>
            <a:bodyPr wrap="square">
              <a:spAutoFit/>
            </a:bodyPr>
            <a:lstStyle/>
            <a:p>
              <a:r>
                <a:rPr lang="en-GB" sz="3200" dirty="0">
                  <a:latin typeface="Tenorite" panose="00000500000000000000" pitchFamily="2" charset="0"/>
                </a:rPr>
                <a:t>Inactivated</a:t>
              </a:r>
              <a:endParaRPr lang="en-BE" sz="5401" dirty="0">
                <a:latin typeface="Tenorite" panose="00000500000000000000" pitchFamily="2" charset="0"/>
              </a:endParaRPr>
            </a:p>
          </p:txBody>
        </p:sp>
        <p:pic>
          <p:nvPicPr>
            <p:cNvPr id="247" name="Image 13">
              <a:extLst>
                <a:ext uri="{FF2B5EF4-FFF2-40B4-BE49-F238E27FC236}">
                  <a16:creationId xmlns:a16="http://schemas.microsoft.com/office/drawing/2014/main" id="{B0B819CF-4E89-49B4-031F-7D29DF3924D9}"/>
                </a:ext>
              </a:extLst>
            </p:cNvPr>
            <p:cNvPicPr>
              <a:picLocks noChangeAspect="1"/>
            </p:cNvPicPr>
            <p:nvPr/>
          </p:nvPicPr>
          <p:blipFill>
            <a:blip r:embed="rId14">
              <a:duotone>
                <a:schemeClr val="accent4">
                  <a:shade val="45000"/>
                  <a:satMod val="135000"/>
                </a:schemeClr>
                <a:prstClr val="white"/>
              </a:duotone>
            </a:blip>
            <a:stretch>
              <a:fillRect/>
            </a:stretch>
          </p:blipFill>
          <p:spPr>
            <a:xfrm>
              <a:off x="22427964" y="19579869"/>
              <a:ext cx="1914051" cy="1798558"/>
            </a:xfrm>
            <a:prstGeom prst="rect">
              <a:avLst/>
            </a:prstGeom>
            <a:ln>
              <a:solidFill>
                <a:srgbClr val="0070C0"/>
              </a:solidFill>
            </a:ln>
          </p:spPr>
        </p:pic>
      </p:grpSp>
      <p:sp>
        <p:nvSpPr>
          <p:cNvPr id="259" name="Freeform: Shape 258">
            <a:extLst>
              <a:ext uri="{FF2B5EF4-FFF2-40B4-BE49-F238E27FC236}">
                <a16:creationId xmlns:a16="http://schemas.microsoft.com/office/drawing/2014/main" id="{50F28D18-7B3E-CB9E-E86D-D5E2DCB9CC50}"/>
              </a:ext>
            </a:extLst>
          </p:cNvPr>
          <p:cNvSpPr/>
          <p:nvPr/>
        </p:nvSpPr>
        <p:spPr>
          <a:xfrm rot="5400000" flipH="1">
            <a:off x="5614042" y="37102748"/>
            <a:ext cx="78577" cy="42508"/>
          </a:xfrm>
          <a:custGeom>
            <a:avLst/>
            <a:gdLst>
              <a:gd name="connsiteX0" fmla="*/ 76199 w 76199"/>
              <a:gd name="connsiteY0" fmla="*/ 45719 h 91414"/>
              <a:gd name="connsiteX1" fmla="*/ 76189 w 76199"/>
              <a:gd name="connsiteY1" fmla="*/ 45707 h 91414"/>
              <a:gd name="connsiteX2" fmla="*/ 76199 w 76199"/>
              <a:gd name="connsiteY2" fmla="*/ 45695 h 91414"/>
              <a:gd name="connsiteX3" fmla="*/ 76179 w 76199"/>
              <a:gd name="connsiteY3" fmla="*/ 45695 h 91414"/>
              <a:gd name="connsiteX4" fmla="*/ 37572 w 76199"/>
              <a:gd name="connsiteY4" fmla="*/ 0 h 91414"/>
              <a:gd name="connsiteX5" fmla="*/ 20 w 76199"/>
              <a:gd name="connsiteY5" fmla="*/ 45695 h 91414"/>
              <a:gd name="connsiteX6" fmla="*/ 0 w 76199"/>
              <a:gd name="connsiteY6" fmla="*/ 45695 h 91414"/>
              <a:gd name="connsiteX7" fmla="*/ 10 w 76199"/>
              <a:gd name="connsiteY7" fmla="*/ 45707 h 91414"/>
              <a:gd name="connsiteX8" fmla="*/ 0 w 76199"/>
              <a:gd name="connsiteY8" fmla="*/ 45719 h 91414"/>
              <a:gd name="connsiteX9" fmla="*/ 20 w 76199"/>
              <a:gd name="connsiteY9" fmla="*/ 45719 h 91414"/>
              <a:gd name="connsiteX10" fmla="*/ 37572 w 76199"/>
              <a:gd name="connsiteY10" fmla="*/ 91414 h 91414"/>
              <a:gd name="connsiteX11" fmla="*/ 76179 w 76199"/>
              <a:gd name="connsiteY11" fmla="*/ 45719 h 91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199" h="91414">
                <a:moveTo>
                  <a:pt x="76199" y="45719"/>
                </a:moveTo>
                <a:lnTo>
                  <a:pt x="76189" y="45707"/>
                </a:lnTo>
                <a:lnTo>
                  <a:pt x="76199" y="45695"/>
                </a:lnTo>
                <a:lnTo>
                  <a:pt x="76179" y="45695"/>
                </a:lnTo>
                <a:lnTo>
                  <a:pt x="37572" y="0"/>
                </a:lnTo>
                <a:lnTo>
                  <a:pt x="20" y="45695"/>
                </a:lnTo>
                <a:lnTo>
                  <a:pt x="0" y="45695"/>
                </a:lnTo>
                <a:lnTo>
                  <a:pt x="10" y="45707"/>
                </a:lnTo>
                <a:lnTo>
                  <a:pt x="0" y="45719"/>
                </a:lnTo>
                <a:lnTo>
                  <a:pt x="20" y="45719"/>
                </a:lnTo>
                <a:lnTo>
                  <a:pt x="37572" y="91414"/>
                </a:lnTo>
                <a:lnTo>
                  <a:pt x="76179" y="4571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sz="1600" dirty="0"/>
          </a:p>
        </p:txBody>
      </p:sp>
      <p:grpSp>
        <p:nvGrpSpPr>
          <p:cNvPr id="260" name="Group 259">
            <a:extLst>
              <a:ext uri="{FF2B5EF4-FFF2-40B4-BE49-F238E27FC236}">
                <a16:creationId xmlns:a16="http://schemas.microsoft.com/office/drawing/2014/main" id="{F6A371FC-B622-8939-B23D-ABB9D18B2ECB}"/>
              </a:ext>
            </a:extLst>
          </p:cNvPr>
          <p:cNvGrpSpPr/>
          <p:nvPr/>
        </p:nvGrpSpPr>
        <p:grpSpPr>
          <a:xfrm>
            <a:off x="695550" y="36630888"/>
            <a:ext cx="5402153" cy="709898"/>
            <a:chOff x="5972525" y="36279613"/>
            <a:chExt cx="5402153" cy="709898"/>
          </a:xfrm>
        </p:grpSpPr>
        <p:sp>
          <p:nvSpPr>
            <p:cNvPr id="261" name="Rectangle: Top Corners Rounded 260">
              <a:extLst>
                <a:ext uri="{FF2B5EF4-FFF2-40B4-BE49-F238E27FC236}">
                  <a16:creationId xmlns:a16="http://schemas.microsoft.com/office/drawing/2014/main" id="{B446085F-E58C-C805-3BFC-3AA4A35E1567}"/>
                </a:ext>
              </a:extLst>
            </p:cNvPr>
            <p:cNvSpPr/>
            <p:nvPr userDrawn="1"/>
          </p:nvSpPr>
          <p:spPr>
            <a:xfrm>
              <a:off x="5972525" y="36279613"/>
              <a:ext cx="4192753" cy="709898"/>
            </a:xfrm>
            <a:prstGeom prst="round2SameRect">
              <a:avLst/>
            </a:prstGeom>
            <a:solidFill>
              <a:srgbClr val="148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4000" b="1" dirty="0">
                  <a:latin typeface="Century Gothic" panose="020B0502020202020204" pitchFamily="34" charset="0"/>
                </a:rPr>
                <a:t>Perspectives</a:t>
              </a:r>
            </a:p>
          </p:txBody>
        </p:sp>
        <p:sp>
          <p:nvSpPr>
            <p:cNvPr id="262" name="Rectangle: Top Corners Rounded 261">
              <a:extLst>
                <a:ext uri="{FF2B5EF4-FFF2-40B4-BE49-F238E27FC236}">
                  <a16:creationId xmlns:a16="http://schemas.microsoft.com/office/drawing/2014/main" id="{DF0624D4-16A5-F86C-3BFF-AFFE30690393}"/>
                </a:ext>
              </a:extLst>
            </p:cNvPr>
            <p:cNvSpPr/>
            <p:nvPr userDrawn="1"/>
          </p:nvSpPr>
          <p:spPr>
            <a:xfrm>
              <a:off x="9588251" y="36279613"/>
              <a:ext cx="1786427" cy="709898"/>
            </a:xfrm>
            <a:prstGeom prst="round2SameRect">
              <a:avLst/>
            </a:prstGeom>
            <a:solidFill>
              <a:srgbClr val="E63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63" name="Parallelogram 262">
              <a:extLst>
                <a:ext uri="{FF2B5EF4-FFF2-40B4-BE49-F238E27FC236}">
                  <a16:creationId xmlns:a16="http://schemas.microsoft.com/office/drawing/2014/main" id="{CFDE3DE8-AA6E-CA0D-E10F-E59D53A1F479}"/>
                </a:ext>
              </a:extLst>
            </p:cNvPr>
            <p:cNvSpPr/>
            <p:nvPr userDrawn="1"/>
          </p:nvSpPr>
          <p:spPr>
            <a:xfrm>
              <a:off x="9337877" y="36279613"/>
              <a:ext cx="499375" cy="709898"/>
            </a:xfrm>
            <a:prstGeom prst="parallelogram">
              <a:avLst>
                <a:gd name="adj" fmla="val 4792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265" name="TextBox 264">
            <a:extLst>
              <a:ext uri="{FF2B5EF4-FFF2-40B4-BE49-F238E27FC236}">
                <a16:creationId xmlns:a16="http://schemas.microsoft.com/office/drawing/2014/main" id="{F458B8C8-5E48-073B-E1C5-17445E20985A}"/>
              </a:ext>
            </a:extLst>
          </p:cNvPr>
          <p:cNvSpPr txBox="1"/>
          <p:nvPr/>
        </p:nvSpPr>
        <p:spPr>
          <a:xfrm>
            <a:off x="845950" y="37645142"/>
            <a:ext cx="24242987" cy="3365024"/>
          </a:xfrm>
          <a:prstGeom prst="rect">
            <a:avLst/>
          </a:prstGeom>
          <a:noFill/>
        </p:spPr>
        <p:txBody>
          <a:bodyPr wrap="square">
            <a:spAutoFit/>
          </a:bodyPr>
          <a:lstStyle/>
          <a:p>
            <a:pPr marL="457200" indent="-457200">
              <a:spcBef>
                <a:spcPts val="400"/>
              </a:spcBef>
              <a:buFont typeface="Arial" panose="020B0604020202020204" pitchFamily="34" charset="0"/>
              <a:buChar char="•"/>
            </a:pPr>
            <a:r>
              <a:rPr lang="en-US" sz="2800" b="1" dirty="0">
                <a:latin typeface="Tenorite" panose="00000500000000000000" pitchFamily="2" charset="0"/>
                <a:cs typeface="Times New Roman" panose="02020603050405020304" pitchFamily="18" charset="0"/>
              </a:rPr>
              <a:t>Comparative Analysis of Necrotic Snake Venoms Effects </a:t>
            </a:r>
            <a:r>
              <a:rPr lang="en-US" sz="2800" dirty="0">
                <a:latin typeface="Tenorite" panose="00000500000000000000" pitchFamily="2" charset="0"/>
                <a:cs typeface="Times New Roman" panose="02020603050405020304" pitchFamily="18" charset="0"/>
              </a:rPr>
              <a:t>coming from multiple species known to induce tissue necrosis (e.g., </a:t>
            </a:r>
            <a:r>
              <a:rPr lang="en-US" sz="2800" i="1" dirty="0">
                <a:latin typeface="Tenorite" panose="00000500000000000000" pitchFamily="2" charset="0"/>
                <a:cs typeface="Times New Roman" panose="02020603050405020304" pitchFamily="18" charset="0"/>
              </a:rPr>
              <a:t>Naja</a:t>
            </a:r>
            <a:r>
              <a:rPr lang="en-US" sz="2800" dirty="0">
                <a:latin typeface="Tenorite" panose="00000500000000000000" pitchFamily="2" charset="0"/>
                <a:cs typeface="Times New Roman" panose="02020603050405020304" pitchFamily="18" charset="0"/>
              </a:rPr>
              <a:t> spp., </a:t>
            </a:r>
            <a:r>
              <a:rPr lang="en-US" sz="2800" i="1" dirty="0">
                <a:latin typeface="Tenorite" panose="00000500000000000000" pitchFamily="2" charset="0"/>
                <a:cs typeface="Times New Roman" panose="02020603050405020304" pitchFamily="18" charset="0"/>
              </a:rPr>
              <a:t>Echis</a:t>
            </a:r>
            <a:r>
              <a:rPr lang="en-US" sz="2800" dirty="0">
                <a:latin typeface="Tenorite" panose="00000500000000000000" pitchFamily="2" charset="0"/>
                <a:cs typeface="Times New Roman" panose="02020603050405020304" pitchFamily="18" charset="0"/>
              </a:rPr>
              <a:t> spp., etc.).</a:t>
            </a:r>
          </a:p>
          <a:p>
            <a:pPr marL="457200" indent="-457200">
              <a:spcBef>
                <a:spcPts val="400"/>
              </a:spcBef>
              <a:buFont typeface="Arial" panose="020B0604020202020204" pitchFamily="34" charset="0"/>
              <a:buChar char="•"/>
            </a:pPr>
            <a:r>
              <a:rPr lang="en-US" sz="2800" b="1" dirty="0">
                <a:latin typeface="Tenorite" panose="00000500000000000000" pitchFamily="2" charset="0"/>
                <a:cs typeface="Times New Roman" panose="02020603050405020304" pitchFamily="18" charset="0"/>
              </a:rPr>
              <a:t>Kinetic Studies of Venom Activity </a:t>
            </a:r>
            <a:r>
              <a:rPr lang="en-US" sz="2800" dirty="0">
                <a:latin typeface="Tenorite" panose="00000500000000000000" pitchFamily="2" charset="0"/>
                <a:cs typeface="Times New Roman" panose="02020603050405020304" pitchFamily="18" charset="0"/>
              </a:rPr>
              <a:t>by varying incubation periods to elucidate the kinetics of necrosis induction.</a:t>
            </a:r>
          </a:p>
          <a:p>
            <a:pPr marL="457200" indent="-457200">
              <a:spcBef>
                <a:spcPts val="400"/>
              </a:spcBef>
              <a:buFont typeface="Arial" panose="020B0604020202020204" pitchFamily="34" charset="0"/>
              <a:buChar char="•"/>
            </a:pPr>
            <a:r>
              <a:rPr lang="en-US" sz="2800" b="1" dirty="0">
                <a:latin typeface="Tenorite" panose="00000500000000000000" pitchFamily="2" charset="0"/>
                <a:cs typeface="Times New Roman" panose="02020603050405020304" pitchFamily="18" charset="0"/>
              </a:rPr>
              <a:t>Use of HPLC Purified and Fractionated Venom Components </a:t>
            </a:r>
            <a:r>
              <a:rPr lang="en-US" sz="2800" dirty="0">
                <a:latin typeface="Tenorite" panose="00000500000000000000" pitchFamily="2" charset="0"/>
                <a:cs typeface="Times New Roman" panose="02020603050405020304" pitchFamily="18" charset="0"/>
              </a:rPr>
              <a:t>to assess the activity of individual fractions and purified toxins.</a:t>
            </a:r>
          </a:p>
          <a:p>
            <a:pPr marL="457200" indent="-457200">
              <a:spcBef>
                <a:spcPts val="400"/>
              </a:spcBef>
              <a:buFont typeface="Arial" panose="020B0604020202020204" pitchFamily="34" charset="0"/>
              <a:buChar char="•"/>
            </a:pPr>
            <a:r>
              <a:rPr lang="en-US" sz="2800" b="1" dirty="0">
                <a:latin typeface="Tenorite" panose="00000500000000000000" pitchFamily="2" charset="0"/>
                <a:cs typeface="Times New Roman" panose="02020603050405020304" pitchFamily="18" charset="0"/>
              </a:rPr>
              <a:t>Toxin-Tissue Interaction Mapping </a:t>
            </a:r>
            <a:r>
              <a:rPr lang="en-US" sz="2800" dirty="0">
                <a:latin typeface="Tenorite" panose="00000500000000000000" pitchFamily="2" charset="0"/>
                <a:cs typeface="Times New Roman" panose="02020603050405020304" pitchFamily="18" charset="0"/>
              </a:rPr>
              <a:t>by exploring different combinations of specific venom toxins with various tissue types.</a:t>
            </a:r>
          </a:p>
          <a:p>
            <a:pPr marL="457200" indent="-457200">
              <a:spcBef>
                <a:spcPts val="400"/>
              </a:spcBef>
              <a:buFont typeface="Arial" panose="020B0604020202020204" pitchFamily="34" charset="0"/>
              <a:buChar char="•"/>
            </a:pPr>
            <a:r>
              <a:rPr lang="en-US" sz="2800" b="1" dirty="0">
                <a:latin typeface="Tenorite" panose="00000500000000000000" pitchFamily="2" charset="0"/>
                <a:cs typeface="Times New Roman" panose="02020603050405020304" pitchFamily="18" charset="0"/>
              </a:rPr>
              <a:t>Molecular Identification via Mass Spectrometry: </a:t>
            </a:r>
            <a:r>
              <a:rPr lang="en-US" sz="2800" dirty="0">
                <a:latin typeface="Tenorite" panose="00000500000000000000" pitchFamily="2" charset="0"/>
                <a:cs typeface="Times New Roman" panose="02020603050405020304" pitchFamily="18" charset="0"/>
              </a:rPr>
              <a:t>Utilize tandem mass spectrometry (MS/MS) to identify and confirm the molecular identity of active venom components responsible for necrotic activity.</a:t>
            </a:r>
          </a:p>
          <a:p>
            <a:pPr marL="457200" indent="-457200">
              <a:spcBef>
                <a:spcPts val="400"/>
              </a:spcBef>
              <a:buFont typeface="Arial" panose="020B0604020202020204" pitchFamily="34" charset="0"/>
              <a:buChar char="•"/>
            </a:pPr>
            <a:r>
              <a:rPr lang="en-US" sz="2800" b="1" dirty="0">
                <a:latin typeface="Tenorite" panose="00000500000000000000" pitchFamily="2" charset="0"/>
                <a:cs typeface="Times New Roman" panose="02020603050405020304" pitchFamily="18" charset="0"/>
              </a:rPr>
              <a:t>Biomarker Discovery: </a:t>
            </a:r>
            <a:r>
              <a:rPr lang="en-US" sz="2800" dirty="0">
                <a:latin typeface="Tenorite" panose="00000500000000000000" pitchFamily="2" charset="0"/>
                <a:cs typeface="Times New Roman" panose="02020603050405020304" pitchFamily="18" charset="0"/>
              </a:rPr>
              <a:t>Identify potential biomarkers associated with venom-induced necrosis to support diagnostics and therapeutic development.</a:t>
            </a:r>
          </a:p>
        </p:txBody>
      </p:sp>
      <p:pic>
        <p:nvPicPr>
          <p:cNvPr id="266" name="Picture 46">
            <a:extLst>
              <a:ext uri="{FF2B5EF4-FFF2-40B4-BE49-F238E27FC236}">
                <a16:creationId xmlns:a16="http://schemas.microsoft.com/office/drawing/2014/main" id="{4232061F-DBDD-FEAD-D303-36A16F631744}"/>
              </a:ext>
            </a:extLst>
          </p:cNvPr>
          <p:cNvPicPr/>
          <p:nvPr/>
        </p:nvPicPr>
        <p:blipFill>
          <a:blip r:embed="rId15"/>
          <a:srcRect l="13182" r="8218" b="7105"/>
          <a:stretch/>
        </p:blipFill>
        <p:spPr>
          <a:xfrm>
            <a:off x="25317450" y="37482949"/>
            <a:ext cx="3946614" cy="2011165"/>
          </a:xfrm>
          <a:prstGeom prst="rect">
            <a:avLst/>
          </a:prstGeom>
          <a:ln>
            <a:noFill/>
          </a:ln>
        </p:spPr>
      </p:pic>
      <p:grpSp>
        <p:nvGrpSpPr>
          <p:cNvPr id="302" name="Group 301">
            <a:extLst>
              <a:ext uri="{FF2B5EF4-FFF2-40B4-BE49-F238E27FC236}">
                <a16:creationId xmlns:a16="http://schemas.microsoft.com/office/drawing/2014/main" id="{DD86EB1A-DCA8-4301-B33C-7344FA3F75AC}"/>
              </a:ext>
            </a:extLst>
          </p:cNvPr>
          <p:cNvGrpSpPr/>
          <p:nvPr/>
        </p:nvGrpSpPr>
        <p:grpSpPr>
          <a:xfrm>
            <a:off x="697086" y="28379303"/>
            <a:ext cx="17606736" cy="978705"/>
            <a:chOff x="760747" y="17993922"/>
            <a:chExt cx="10732341" cy="909285"/>
          </a:xfrm>
          <a:effectLst/>
        </p:grpSpPr>
        <p:sp>
          <p:nvSpPr>
            <p:cNvPr id="303" name="Rectangle: Top Corners Rounded 302">
              <a:extLst>
                <a:ext uri="{FF2B5EF4-FFF2-40B4-BE49-F238E27FC236}">
                  <a16:creationId xmlns:a16="http://schemas.microsoft.com/office/drawing/2014/main" id="{6F1CDD61-43A3-F4B6-14CE-530FC06618F9}"/>
                </a:ext>
              </a:extLst>
            </p:cNvPr>
            <p:cNvSpPr/>
            <p:nvPr userDrawn="1"/>
          </p:nvSpPr>
          <p:spPr>
            <a:xfrm>
              <a:off x="760747" y="17997136"/>
              <a:ext cx="9845195" cy="872401"/>
            </a:xfrm>
            <a:prstGeom prst="round2SameRect">
              <a:avLst/>
            </a:prstGeom>
            <a:solidFill>
              <a:srgbClr val="148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4000" b="1" dirty="0">
                  <a:latin typeface="Century Gothic" panose="020B0502020202020204" pitchFamily="34" charset="0"/>
                </a:rPr>
                <a:t>LC-MS: Materials &amp; methods and results</a:t>
              </a:r>
            </a:p>
          </p:txBody>
        </p:sp>
        <p:sp>
          <p:nvSpPr>
            <p:cNvPr id="304" name="Rectangle: Top Corners Rounded 303">
              <a:extLst>
                <a:ext uri="{FF2B5EF4-FFF2-40B4-BE49-F238E27FC236}">
                  <a16:creationId xmlns:a16="http://schemas.microsoft.com/office/drawing/2014/main" id="{05700355-BB22-BBC7-7FA0-3E3377B4E97A}"/>
                </a:ext>
              </a:extLst>
            </p:cNvPr>
            <p:cNvSpPr/>
            <p:nvPr userDrawn="1"/>
          </p:nvSpPr>
          <p:spPr>
            <a:xfrm>
              <a:off x="9070794" y="18000151"/>
              <a:ext cx="2422294" cy="903056"/>
            </a:xfrm>
            <a:prstGeom prst="round2SameRect">
              <a:avLst/>
            </a:prstGeom>
            <a:solidFill>
              <a:srgbClr val="E63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05" name="Parallelogram 304">
              <a:extLst>
                <a:ext uri="{FF2B5EF4-FFF2-40B4-BE49-F238E27FC236}">
                  <a16:creationId xmlns:a16="http://schemas.microsoft.com/office/drawing/2014/main" id="{8D0B8F0F-CF0D-8E77-1AE0-CD75B8B6AC14}"/>
                </a:ext>
              </a:extLst>
            </p:cNvPr>
            <p:cNvSpPr/>
            <p:nvPr userDrawn="1"/>
          </p:nvSpPr>
          <p:spPr>
            <a:xfrm>
              <a:off x="8731305" y="17993922"/>
              <a:ext cx="677125" cy="872400"/>
            </a:xfrm>
            <a:prstGeom prst="parallelogram">
              <a:avLst>
                <a:gd name="adj" fmla="val 4792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grpSp>
        <p:nvGrpSpPr>
          <p:cNvPr id="321" name="Group 320">
            <a:extLst>
              <a:ext uri="{FF2B5EF4-FFF2-40B4-BE49-F238E27FC236}">
                <a16:creationId xmlns:a16="http://schemas.microsoft.com/office/drawing/2014/main" id="{0DA6647C-E88E-835C-9438-DF2014A8C193}"/>
              </a:ext>
            </a:extLst>
          </p:cNvPr>
          <p:cNvGrpSpPr/>
          <p:nvPr/>
        </p:nvGrpSpPr>
        <p:grpSpPr>
          <a:xfrm>
            <a:off x="678676" y="29772684"/>
            <a:ext cx="28485811" cy="2353645"/>
            <a:chOff x="1250280" y="27312231"/>
            <a:chExt cx="27852765" cy="2353645"/>
          </a:xfrm>
        </p:grpSpPr>
        <p:sp>
          <p:nvSpPr>
            <p:cNvPr id="320" name="Arrow: Right 319">
              <a:extLst>
                <a:ext uri="{FF2B5EF4-FFF2-40B4-BE49-F238E27FC236}">
                  <a16:creationId xmlns:a16="http://schemas.microsoft.com/office/drawing/2014/main" id="{C063A614-9018-4CB6-CBF8-826CFBB28666}"/>
                </a:ext>
              </a:extLst>
            </p:cNvPr>
            <p:cNvSpPr/>
            <p:nvPr/>
          </p:nvSpPr>
          <p:spPr>
            <a:xfrm>
              <a:off x="4866375" y="28028958"/>
              <a:ext cx="24236670" cy="1224000"/>
            </a:xfrm>
            <a:prstGeom prst="rightArrow">
              <a:avLst>
                <a:gd name="adj1" fmla="val 69962"/>
                <a:gd name="adj2" fmla="val 82937"/>
              </a:avLst>
            </a:prstGeom>
            <a:gradFill>
              <a:gsLst>
                <a:gs pos="54000">
                  <a:srgbClr val="A1ADC7"/>
                </a:gs>
                <a:gs pos="0">
                  <a:srgbClr val="E2E6EE"/>
                </a:gs>
                <a:gs pos="100000">
                  <a:srgbClr val="8594B6"/>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318" name="Image 12" descr="Une image contenant capture d’écran, conception&#10;&#10;Description générée automatiquement">
              <a:extLst>
                <a:ext uri="{FF2B5EF4-FFF2-40B4-BE49-F238E27FC236}">
                  <a16:creationId xmlns:a16="http://schemas.microsoft.com/office/drawing/2014/main" id="{5D9EF757-5016-2EDE-E1C6-C7C523293952}"/>
                </a:ext>
              </a:extLst>
            </p:cNvPr>
            <p:cNvPicPr>
              <a:picLocks noChangeAspect="1"/>
            </p:cNvPicPr>
            <p:nvPr/>
          </p:nvPicPr>
          <p:blipFill rotWithShape="1">
            <a:blip r:embed="rId9">
              <a:extLst>
                <a:ext uri="{28A0092B-C50C-407E-A947-70E740481C1C}">
                  <a14:useLocalDpi xmlns:a14="http://schemas.microsoft.com/office/drawing/2010/main"/>
                </a:ext>
              </a:extLst>
            </a:blip>
            <a:srcRect t="15753" r="87237" b="14856"/>
            <a:stretch/>
          </p:blipFill>
          <p:spPr>
            <a:xfrm>
              <a:off x="1250280" y="27312231"/>
              <a:ext cx="3639213" cy="2353645"/>
            </a:xfrm>
            <a:prstGeom prst="rect">
              <a:avLst/>
            </a:prstGeom>
          </p:spPr>
        </p:pic>
      </p:grpSp>
      <p:pic>
        <p:nvPicPr>
          <p:cNvPr id="333" name="Image 10" descr="Une image contenant capture d’écran&#10;&#10;Description générée automatiquement">
            <a:extLst>
              <a:ext uri="{FF2B5EF4-FFF2-40B4-BE49-F238E27FC236}">
                <a16:creationId xmlns:a16="http://schemas.microsoft.com/office/drawing/2014/main" id="{E646C2F1-BF5A-6BD0-7081-C8A2303F1A10}"/>
              </a:ext>
            </a:extLst>
          </p:cNvPr>
          <p:cNvPicPr>
            <a:picLocks noChangeAspect="1"/>
          </p:cNvPicPr>
          <p:nvPr/>
        </p:nvPicPr>
        <p:blipFill rotWithShape="1">
          <a:blip r:embed="rId13">
            <a:extLst>
              <a:ext uri="{28A0092B-C50C-407E-A947-70E740481C1C}">
                <a14:useLocalDpi xmlns:a14="http://schemas.microsoft.com/office/drawing/2010/main" val="0"/>
              </a:ext>
            </a:extLst>
          </a:blip>
          <a:srcRect t="34750" r="81137" b="44952"/>
          <a:stretch/>
        </p:blipFill>
        <p:spPr>
          <a:xfrm>
            <a:off x="4317690" y="30139986"/>
            <a:ext cx="3686674" cy="2378568"/>
          </a:xfrm>
          <a:prstGeom prst="rect">
            <a:avLst/>
          </a:prstGeom>
        </p:spPr>
      </p:pic>
      <p:pic>
        <p:nvPicPr>
          <p:cNvPr id="336" name="Image 10" descr="Une image contenant capture d’écran&#10;&#10;Description générée automatiquement">
            <a:extLst>
              <a:ext uri="{FF2B5EF4-FFF2-40B4-BE49-F238E27FC236}">
                <a16:creationId xmlns:a16="http://schemas.microsoft.com/office/drawing/2014/main" id="{BA33FA00-980A-3C46-756F-A73E87CD63B7}"/>
              </a:ext>
            </a:extLst>
          </p:cNvPr>
          <p:cNvPicPr>
            <a:picLocks noChangeAspect="1"/>
          </p:cNvPicPr>
          <p:nvPr/>
        </p:nvPicPr>
        <p:blipFill rotWithShape="1">
          <a:blip r:embed="rId13">
            <a:extLst>
              <a:ext uri="{28A0092B-C50C-407E-A947-70E740481C1C}">
                <a14:useLocalDpi xmlns:a14="http://schemas.microsoft.com/office/drawing/2010/main" val="0"/>
              </a:ext>
            </a:extLst>
          </a:blip>
          <a:srcRect l="30987" t="36634" r="63411" b="46567"/>
          <a:stretch/>
        </p:blipFill>
        <p:spPr>
          <a:xfrm>
            <a:off x="14085334" y="29946596"/>
            <a:ext cx="1440609" cy="2590259"/>
          </a:xfrm>
          <a:prstGeom prst="rect">
            <a:avLst/>
          </a:prstGeom>
        </p:spPr>
      </p:pic>
      <p:grpSp>
        <p:nvGrpSpPr>
          <p:cNvPr id="346" name="Group 345">
            <a:extLst>
              <a:ext uri="{FF2B5EF4-FFF2-40B4-BE49-F238E27FC236}">
                <a16:creationId xmlns:a16="http://schemas.microsoft.com/office/drawing/2014/main" id="{41AED156-B794-52E7-0979-ECC569A19A56}"/>
              </a:ext>
            </a:extLst>
          </p:cNvPr>
          <p:cNvGrpSpPr/>
          <p:nvPr/>
        </p:nvGrpSpPr>
        <p:grpSpPr>
          <a:xfrm>
            <a:off x="17969141" y="29234396"/>
            <a:ext cx="3879806" cy="3555581"/>
            <a:chOff x="17942192" y="26527101"/>
            <a:chExt cx="3879806" cy="3555581"/>
          </a:xfrm>
        </p:grpSpPr>
        <p:grpSp>
          <p:nvGrpSpPr>
            <p:cNvPr id="341" name="Group 340">
              <a:extLst>
                <a:ext uri="{FF2B5EF4-FFF2-40B4-BE49-F238E27FC236}">
                  <a16:creationId xmlns:a16="http://schemas.microsoft.com/office/drawing/2014/main" id="{D55ACD90-9CEE-7A67-838B-61FD93F04ED9}"/>
                </a:ext>
              </a:extLst>
            </p:cNvPr>
            <p:cNvGrpSpPr/>
            <p:nvPr/>
          </p:nvGrpSpPr>
          <p:grpSpPr>
            <a:xfrm>
              <a:off x="17942192" y="26527101"/>
              <a:ext cx="3879806" cy="3555581"/>
              <a:chOff x="3532758" y="2775010"/>
              <a:chExt cx="3667953" cy="3676650"/>
            </a:xfrm>
          </p:grpSpPr>
          <p:pic>
            <p:nvPicPr>
              <p:cNvPr id="342" name="Picture 4" descr="timsTOF Pro 2 | Bruker">
                <a:extLst>
                  <a:ext uri="{FF2B5EF4-FFF2-40B4-BE49-F238E27FC236}">
                    <a16:creationId xmlns:a16="http://schemas.microsoft.com/office/drawing/2014/main" id="{886804F1-4078-5D8E-CC25-583C652B98F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94721" y="2775010"/>
                <a:ext cx="2205990" cy="3676650"/>
              </a:xfrm>
              <a:prstGeom prst="rect">
                <a:avLst/>
              </a:prstGeom>
              <a:noFill/>
              <a:extLst>
                <a:ext uri="{909E8E84-426E-40DD-AFC4-6F175D3DCCD1}">
                  <a14:hiddenFill xmlns:a14="http://schemas.microsoft.com/office/drawing/2010/main">
                    <a:solidFill>
                      <a:srgbClr val="FFFFFF"/>
                    </a:solidFill>
                  </a14:hiddenFill>
                </a:ext>
              </a:extLst>
            </p:spPr>
          </p:pic>
          <p:pic>
            <p:nvPicPr>
              <p:cNvPr id="343" name="Picture 6" descr="ACQUITY UPLC H-Class PLUS System | Waters">
                <a:extLst>
                  <a:ext uri="{FF2B5EF4-FFF2-40B4-BE49-F238E27FC236}">
                    <a16:creationId xmlns:a16="http://schemas.microsoft.com/office/drawing/2014/main" id="{48743135-EA5C-E095-3445-3C4F52C30447}"/>
                  </a:ext>
                </a:extLst>
              </p:cNvPr>
              <p:cNvPicPr>
                <a:picLocks noChangeAspect="1" noChangeArrowheads="1"/>
              </p:cNvPicPr>
              <p:nvPr/>
            </p:nvPicPr>
            <p:blipFill rotWithShape="1">
              <a:blip r:embed="rId17" cstate="print">
                <a:extLst>
                  <a:ext uri="{BEBA8EAE-BF5A-486C-A8C5-ECC9F3942E4B}">
                    <a14:imgProps xmlns:a14="http://schemas.microsoft.com/office/drawing/2010/main">
                      <a14:imgLayer r:embed="rId18">
                        <a14:imgEffect>
                          <a14:backgroundRemoval t="8403" b="89916" l="37698" r="61871">
                            <a14:foregroundMark x1="43071" y1="28151" x2="47770" y2="49790"/>
                            <a14:foregroundMark x1="40288" y1="15336" x2="43071" y2="28151"/>
                            <a14:foregroundMark x1="47770" y1="49790" x2="47770" y2="50210"/>
                            <a14:foregroundMark x1="43309" y1="81723" x2="53237" y2="85504"/>
                            <a14:foregroundMark x1="58417" y1="89286" x2="44460" y2="71849"/>
                            <a14:foregroundMark x1="44460" y1="71849" x2="54245" y2="45588"/>
                            <a14:foregroundMark x1="54440" y1="27731" x2="54532" y2="19328"/>
                            <a14:foregroundMark x1="54245" y1="45588" x2="54440" y2="27731"/>
                            <a14:foregroundMark x1="54532" y1="19328" x2="39137" y2="9874"/>
                            <a14:foregroundMark x1="39137" y1="9874" x2="58417" y2="25000"/>
                            <a14:foregroundMark x1="58417" y1="25000" x2="60576" y2="11345"/>
                            <a14:foregroundMark x1="57842" y1="38025" x2="58417" y2="45798"/>
                            <a14:foregroundMark x1="58849" y1="67647" x2="58561" y2="78151"/>
                            <a14:foregroundMark x1="51511" y1="67227" x2="50935" y2="74160"/>
                            <a14:foregroundMark x1="60000" y1="9874" x2="56835" y2="8613"/>
                            <a14:foregroundMark x1="41583" y1="38025" x2="42734" y2="77101"/>
                            <a14:foregroundMark x1="59568" y1="45798" x2="60432" y2="67647"/>
                            <a14:foregroundMark x1="37698" y1="47479" x2="37698" y2="47479"/>
                            <a14:foregroundMark x1="54532" y1="53361" x2="55827" y2="61345"/>
                            <a14:foregroundMark x1="52086" y1="40966" x2="53813" y2="48739"/>
                            <a14:foregroundMark x1="53381" y1="69118" x2="53237" y2="76891"/>
                            <a14:backgroundMark x1="38849" y1="27941" x2="38849" y2="27941"/>
                            <a14:backgroundMark x1="44748" y1="28151" x2="44748" y2="28151"/>
                            <a14:backgroundMark x1="55827" y1="27731" x2="55827" y2="27731"/>
                          </a14:backgroundRemoval>
                        </a14:imgEffect>
                      </a14:imgLayer>
                    </a14:imgProps>
                  </a:ext>
                  <a:ext uri="{28A0092B-C50C-407E-A947-70E740481C1C}">
                    <a14:useLocalDpi xmlns:a14="http://schemas.microsoft.com/office/drawing/2010/main" val="0"/>
                  </a:ext>
                </a:extLst>
              </a:blip>
              <a:srcRect l="35833" r="35000"/>
              <a:stretch/>
            </p:blipFill>
            <p:spPr bwMode="auto">
              <a:xfrm>
                <a:off x="3532758" y="3735224"/>
                <a:ext cx="1107899" cy="2459559"/>
              </a:xfrm>
              <a:prstGeom prst="rect">
                <a:avLst/>
              </a:prstGeom>
              <a:noFill/>
              <a:extLst>
                <a:ext uri="{909E8E84-426E-40DD-AFC4-6F175D3DCCD1}">
                  <a14:hiddenFill xmlns:a14="http://schemas.microsoft.com/office/drawing/2010/main">
                    <a:solidFill>
                      <a:srgbClr val="FFFFFF"/>
                    </a:solidFill>
                  </a14:hiddenFill>
                </a:ext>
              </a:extLst>
            </p:spPr>
          </p:pic>
        </p:grpSp>
        <p:sp>
          <p:nvSpPr>
            <p:cNvPr id="345" name="Freeform: Shape 344">
              <a:extLst>
                <a:ext uri="{FF2B5EF4-FFF2-40B4-BE49-F238E27FC236}">
                  <a16:creationId xmlns:a16="http://schemas.microsoft.com/office/drawing/2014/main" id="{FDDEF229-1DA6-ED8B-D48A-AFA8B5FCA02D}"/>
                </a:ext>
              </a:extLst>
            </p:cNvPr>
            <p:cNvSpPr/>
            <p:nvPr/>
          </p:nvSpPr>
          <p:spPr>
            <a:xfrm>
              <a:off x="18932225" y="28214320"/>
              <a:ext cx="1880248" cy="473138"/>
            </a:xfrm>
            <a:custGeom>
              <a:avLst/>
              <a:gdLst>
                <a:gd name="connsiteX0" fmla="*/ 56815 w 1880248"/>
                <a:gd name="connsiteY0" fmla="*/ 0 h 473138"/>
                <a:gd name="connsiteX1" fmla="*/ 46655 w 1880248"/>
                <a:gd name="connsiteY1" fmla="*/ 142240 h 473138"/>
                <a:gd name="connsiteX2" fmla="*/ 564815 w 1880248"/>
                <a:gd name="connsiteY2" fmla="*/ 436880 h 473138"/>
                <a:gd name="connsiteX3" fmla="*/ 1631615 w 1880248"/>
                <a:gd name="connsiteY3" fmla="*/ 182880 h 473138"/>
                <a:gd name="connsiteX4" fmla="*/ 1855135 w 1880248"/>
                <a:gd name="connsiteY4" fmla="*/ 457200 h 473138"/>
                <a:gd name="connsiteX5" fmla="*/ 1865295 w 1880248"/>
                <a:gd name="connsiteY5" fmla="*/ 416560 h 47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0248" h="473138">
                  <a:moveTo>
                    <a:pt x="56815" y="0"/>
                  </a:moveTo>
                  <a:cubicBezTo>
                    <a:pt x="9401" y="34713"/>
                    <a:pt x="-38012" y="69427"/>
                    <a:pt x="46655" y="142240"/>
                  </a:cubicBezTo>
                  <a:cubicBezTo>
                    <a:pt x="131322" y="215053"/>
                    <a:pt x="300655" y="430107"/>
                    <a:pt x="564815" y="436880"/>
                  </a:cubicBezTo>
                  <a:cubicBezTo>
                    <a:pt x="828975" y="443653"/>
                    <a:pt x="1416562" y="179493"/>
                    <a:pt x="1631615" y="182880"/>
                  </a:cubicBezTo>
                  <a:cubicBezTo>
                    <a:pt x="1846668" y="186267"/>
                    <a:pt x="1816188" y="418253"/>
                    <a:pt x="1855135" y="457200"/>
                  </a:cubicBezTo>
                  <a:cubicBezTo>
                    <a:pt x="1894082" y="496147"/>
                    <a:pt x="1879688" y="456353"/>
                    <a:pt x="1865295" y="41656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grpSp>
      <p:pic>
        <p:nvPicPr>
          <p:cNvPr id="348" name="Picture 4" descr="Cole-Parmer Essentials Glass Vessel for PTFE Tissue Grinder; 10 mL; (Glass  Vessel Only)">
            <a:extLst>
              <a:ext uri="{FF2B5EF4-FFF2-40B4-BE49-F238E27FC236}">
                <a16:creationId xmlns:a16="http://schemas.microsoft.com/office/drawing/2014/main" id="{FB42D557-074E-588E-2312-34278D267889}"/>
              </a:ext>
            </a:extLst>
          </p:cNvPr>
          <p:cNvPicPr>
            <a:picLocks noChangeAspect="1" noChangeArrowheads="1"/>
          </p:cNvPicPr>
          <p:nvPr/>
        </p:nvPicPr>
        <p:blipFill rotWithShape="1">
          <a:blip r:embed="rId19">
            <a:extLst>
              <a:ext uri="{BEBA8EAE-BF5A-486C-A8C5-ECC9F3942E4B}">
                <a14:imgProps xmlns:a14="http://schemas.microsoft.com/office/drawing/2010/main">
                  <a14:imgLayer r:embed="rId20">
                    <a14:imgEffect>
                      <a14:backgroundRemoval t="28615" b="97385" l="42308" r="57385">
                        <a14:foregroundMark x1="47077" y1="93231" x2="45385" y2="45538"/>
                        <a14:foregroundMark x1="45385" y1="45538" x2="51846" y2="36769"/>
                        <a14:foregroundMark x1="51846" y1="36769" x2="50000" y2="60769"/>
                        <a14:foregroundMark x1="50000" y1="60769" x2="50000" y2="60769"/>
                        <a14:foregroundMark x1="51846" y1="95385" x2="47231" y2="96000"/>
                        <a14:foregroundMark x1="48769" y1="97385" x2="50923" y2="97538"/>
                        <a14:foregroundMark x1="53231" y1="94923" x2="53231" y2="95385"/>
                        <a14:foregroundMark x1="51846" y1="97385" x2="51846" y2="97385"/>
                        <a14:foregroundMark x1="44154" y1="37231" x2="48769" y2="35692"/>
                        <a14:foregroundMark x1="49231" y1="32000" x2="49231" y2="29538"/>
                        <a14:foregroundMark x1="50000" y1="34923" x2="50154" y2="28615"/>
                        <a14:foregroundMark x1="46923" y1="86923" x2="47231" y2="89846"/>
                      </a14:backgroundRemoval>
                    </a14:imgEffect>
                  </a14:imgLayer>
                </a14:imgProps>
              </a:ext>
              <a:ext uri="{28A0092B-C50C-407E-A947-70E740481C1C}">
                <a14:useLocalDpi xmlns:a14="http://schemas.microsoft.com/office/drawing/2010/main" val="0"/>
              </a:ext>
            </a:extLst>
          </a:blip>
          <a:srcRect l="40453" t="30232" r="40619"/>
          <a:stretch/>
        </p:blipFill>
        <p:spPr bwMode="auto">
          <a:xfrm>
            <a:off x="11526787" y="29729761"/>
            <a:ext cx="875013" cy="3225249"/>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53" descr="Une image contenant Tracé, ligne, diagramme&#10;&#10;Description générée automatiquement">
            <a:extLst>
              <a:ext uri="{FF2B5EF4-FFF2-40B4-BE49-F238E27FC236}">
                <a16:creationId xmlns:a16="http://schemas.microsoft.com/office/drawing/2014/main" id="{ADC156EB-F7EF-B093-9453-5FD7AAE3B8E9}"/>
              </a:ext>
            </a:extLst>
          </p:cNvPr>
          <p:cNvPicPr>
            <a:picLocks noChangeAspect="1"/>
          </p:cNvPicPr>
          <p:nvPr/>
        </p:nvPicPr>
        <p:blipFill rotWithShape="1">
          <a:blip r:embed="rId21">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val="0"/>
              </a:ext>
            </a:extLst>
          </a:blip>
          <a:srcRect l="1894" r="9072" b="6572"/>
          <a:stretch/>
        </p:blipFill>
        <p:spPr>
          <a:xfrm>
            <a:off x="24584929" y="12752060"/>
            <a:ext cx="3448883" cy="2261786"/>
          </a:xfrm>
          <a:prstGeom prst="rect">
            <a:avLst/>
          </a:prstGeom>
          <a:ln w="12700">
            <a:solidFill>
              <a:srgbClr val="0070C0"/>
            </a:solidFill>
          </a:ln>
        </p:spPr>
      </p:pic>
      <p:grpSp>
        <p:nvGrpSpPr>
          <p:cNvPr id="46" name="Group 45">
            <a:extLst>
              <a:ext uri="{FF2B5EF4-FFF2-40B4-BE49-F238E27FC236}">
                <a16:creationId xmlns:a16="http://schemas.microsoft.com/office/drawing/2014/main" id="{26E7B34D-2A09-83D6-1014-014D48304C93}"/>
              </a:ext>
            </a:extLst>
          </p:cNvPr>
          <p:cNvGrpSpPr/>
          <p:nvPr/>
        </p:nvGrpSpPr>
        <p:grpSpPr>
          <a:xfrm rot="432749">
            <a:off x="22979212" y="14035239"/>
            <a:ext cx="581443" cy="286017"/>
            <a:chOff x="22985297" y="14512028"/>
            <a:chExt cx="581443" cy="286017"/>
          </a:xfrm>
        </p:grpSpPr>
        <p:sp>
          <p:nvSpPr>
            <p:cNvPr id="43" name="Cylinder 42">
              <a:extLst>
                <a:ext uri="{FF2B5EF4-FFF2-40B4-BE49-F238E27FC236}">
                  <a16:creationId xmlns:a16="http://schemas.microsoft.com/office/drawing/2014/main" id="{EC626997-C4E4-773B-D2F3-7F1EF9CA2A15}"/>
                </a:ext>
              </a:extLst>
            </p:cNvPr>
            <p:cNvSpPr/>
            <p:nvPr/>
          </p:nvSpPr>
          <p:spPr>
            <a:xfrm rot="7181945">
              <a:off x="23179969" y="14317356"/>
              <a:ext cx="192100" cy="581443"/>
            </a:xfrm>
            <a:prstGeom prst="can">
              <a:avLst/>
            </a:prstGeom>
            <a:solidFill>
              <a:schemeClr val="bg2">
                <a:lumMod val="9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4" name="Flowchart: Magnetic Disk 43">
              <a:extLst>
                <a:ext uri="{FF2B5EF4-FFF2-40B4-BE49-F238E27FC236}">
                  <a16:creationId xmlns:a16="http://schemas.microsoft.com/office/drawing/2014/main" id="{E8302FD7-E7B2-36B1-6830-633D1FE60303}"/>
                </a:ext>
              </a:extLst>
            </p:cNvPr>
            <p:cNvSpPr/>
            <p:nvPr/>
          </p:nvSpPr>
          <p:spPr>
            <a:xfrm rot="7137648">
              <a:off x="23485395" y="14724638"/>
              <a:ext cx="87046" cy="59767"/>
            </a:xfrm>
            <a:prstGeom prst="flowChartMagneticDisk">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grpSp>
      <p:cxnSp>
        <p:nvCxnSpPr>
          <p:cNvPr id="42" name="Straight Connector 41">
            <a:extLst>
              <a:ext uri="{FF2B5EF4-FFF2-40B4-BE49-F238E27FC236}">
                <a16:creationId xmlns:a16="http://schemas.microsoft.com/office/drawing/2014/main" id="{D0DEF064-F000-4436-79DD-330513A37C9C}"/>
              </a:ext>
            </a:extLst>
          </p:cNvPr>
          <p:cNvCxnSpPr>
            <a:cxnSpLocks/>
          </p:cNvCxnSpPr>
          <p:nvPr/>
        </p:nvCxnSpPr>
        <p:spPr>
          <a:xfrm rot="20150231">
            <a:off x="23589874" y="14258588"/>
            <a:ext cx="235470" cy="399808"/>
          </a:xfrm>
          <a:prstGeom prst="line">
            <a:avLst/>
          </a:prstGeom>
          <a:ln w="12700">
            <a:solidFill>
              <a:srgbClr val="FF0000"/>
            </a:solidFill>
          </a:ln>
          <a:effectLst>
            <a:glow rad="76200">
              <a:srgbClr val="FF0000">
                <a:alpha val="48000"/>
              </a:srgbClr>
            </a:glow>
          </a:effectLst>
        </p:spPr>
        <p:style>
          <a:lnRef idx="1">
            <a:schemeClr val="accent1"/>
          </a:lnRef>
          <a:fillRef idx="0">
            <a:schemeClr val="accent1"/>
          </a:fillRef>
          <a:effectRef idx="0">
            <a:schemeClr val="accent1"/>
          </a:effectRef>
          <a:fontRef idx="minor">
            <a:schemeClr val="tx1"/>
          </a:fontRef>
        </p:style>
      </p:cxnSp>
      <p:pic>
        <p:nvPicPr>
          <p:cNvPr id="1030" name="Picture 6" descr="Cryostats and Accessories | Fisher Scientific">
            <a:extLst>
              <a:ext uri="{FF2B5EF4-FFF2-40B4-BE49-F238E27FC236}">
                <a16:creationId xmlns:a16="http://schemas.microsoft.com/office/drawing/2014/main" id="{E38F9293-365A-6678-499C-83A13B33CE07}"/>
              </a:ext>
            </a:extLst>
          </p:cNvPr>
          <p:cNvPicPr>
            <a:picLocks noChangeAspect="1" noChangeArrowheads="1"/>
          </p:cNvPicPr>
          <p:nvPr/>
        </p:nvPicPr>
        <p:blipFill>
          <a:blip r:embed="rId23">
            <a:extLst>
              <a:ext uri="{BEBA8EAE-BF5A-486C-A8C5-ECC9F3942E4B}">
                <a14:imgProps xmlns:a14="http://schemas.microsoft.com/office/drawing/2010/main">
                  <a14:imgLayer r:embed="rId24">
                    <a14:imgEffect>
                      <a14:backgroundRemoval t="9288" b="91022" l="8000" r="90000">
                        <a14:foregroundMark x1="9200" y1="29721" x2="8000" y2="21981"/>
                        <a14:foregroundMark x1="68000" y1="91331" x2="69600" y2="90093"/>
                        <a14:foregroundMark x1="35200" y1="9288" x2="35200" y2="9288"/>
                      </a14:backgroundRemoval>
                    </a14:imgEffect>
                  </a14:imgLayer>
                </a14:imgProps>
              </a:ext>
              <a:ext uri="{28A0092B-C50C-407E-A947-70E740481C1C}">
                <a14:useLocalDpi xmlns:a14="http://schemas.microsoft.com/office/drawing/2010/main" val="0"/>
              </a:ext>
            </a:extLst>
          </a:blip>
          <a:srcRect/>
          <a:stretch>
            <a:fillRect/>
          </a:stretch>
        </p:blipFill>
        <p:spPr bwMode="auto">
          <a:xfrm>
            <a:off x="4458878" y="12516481"/>
            <a:ext cx="2381250" cy="3076575"/>
          </a:xfrm>
          <a:prstGeom prst="rect">
            <a:avLst/>
          </a:prstGeom>
          <a:noFill/>
          <a:extLst>
            <a:ext uri="{909E8E84-426E-40DD-AFC4-6F175D3DCCD1}">
              <a14:hiddenFill xmlns:a14="http://schemas.microsoft.com/office/drawing/2010/main">
                <a:solidFill>
                  <a:srgbClr val="FFFFFF"/>
                </a:solidFill>
              </a14:hiddenFill>
            </a:ext>
          </a:extLst>
        </p:spPr>
      </p:pic>
      <p:sp>
        <p:nvSpPr>
          <p:cNvPr id="50" name="ZoneTexte 52">
            <a:extLst>
              <a:ext uri="{FF2B5EF4-FFF2-40B4-BE49-F238E27FC236}">
                <a16:creationId xmlns:a16="http://schemas.microsoft.com/office/drawing/2014/main" id="{FAD74834-BB1F-F31D-45D7-59C58E197446}"/>
              </a:ext>
            </a:extLst>
          </p:cNvPr>
          <p:cNvSpPr txBox="1"/>
          <p:nvPr/>
        </p:nvSpPr>
        <p:spPr>
          <a:xfrm rot="16200000">
            <a:off x="-94710" y="34341732"/>
            <a:ext cx="2333847" cy="461665"/>
          </a:xfrm>
          <a:prstGeom prst="rect">
            <a:avLst/>
          </a:prstGeom>
          <a:noFill/>
        </p:spPr>
        <p:txBody>
          <a:bodyPr wrap="square" rtlCol="0">
            <a:spAutoFit/>
          </a:bodyPr>
          <a:lstStyle/>
          <a:p>
            <a:pPr algn="ctr"/>
            <a:r>
              <a:rPr lang="fr-BE" sz="2400" dirty="0" err="1">
                <a:latin typeface="Tenorite" panose="00000500000000000000" pitchFamily="2" charset="0"/>
              </a:rPr>
              <a:t>Intensity</a:t>
            </a:r>
            <a:r>
              <a:rPr lang="fr-BE" sz="2400" dirty="0">
                <a:latin typeface="Tenorite" panose="00000500000000000000" pitchFamily="2" charset="0"/>
              </a:rPr>
              <a:t> (x</a:t>
            </a:r>
            <a:r>
              <a:rPr lang="en-US" sz="2400" kern="100" dirty="0">
                <a:effectLst/>
                <a:latin typeface="Tenorite" panose="00000500000000000000" pitchFamily="2" charset="0"/>
                <a:ea typeface="Calibri" panose="020F0502020204030204" pitchFamily="34" charset="0"/>
                <a:cs typeface="Times New Roman" panose="02020603050405020304" pitchFamily="18" charset="0"/>
              </a:rPr>
              <a:t>10</a:t>
            </a:r>
            <a:r>
              <a:rPr lang="en-US" sz="2400" kern="100" baseline="30000" dirty="0">
                <a:effectLst/>
                <a:latin typeface="Tenorite" panose="00000500000000000000" pitchFamily="2" charset="0"/>
                <a:ea typeface="Calibri" panose="020F0502020204030204" pitchFamily="34" charset="0"/>
                <a:cs typeface="Times New Roman" panose="02020603050405020304" pitchFamily="18" charset="0"/>
              </a:rPr>
              <a:t>5</a:t>
            </a:r>
            <a:r>
              <a:rPr lang="en-GB" sz="2400" dirty="0">
                <a:latin typeface="Tenorite" panose="00000500000000000000" pitchFamily="2" charset="0"/>
              </a:rPr>
              <a:t>)</a:t>
            </a:r>
          </a:p>
        </p:txBody>
      </p:sp>
      <p:graphicFrame>
        <p:nvGraphicFramePr>
          <p:cNvPr id="52" name="Table 51">
            <a:extLst>
              <a:ext uri="{FF2B5EF4-FFF2-40B4-BE49-F238E27FC236}">
                <a16:creationId xmlns:a16="http://schemas.microsoft.com/office/drawing/2014/main" id="{5B14EDA6-B15A-EFFA-3136-FAB565E2F8AA}"/>
              </a:ext>
            </a:extLst>
          </p:cNvPr>
          <p:cNvGraphicFramePr>
            <a:graphicFrameLocks noGrp="1"/>
          </p:cNvGraphicFramePr>
          <p:nvPr/>
        </p:nvGraphicFramePr>
        <p:xfrm>
          <a:off x="15535401" y="36025904"/>
          <a:ext cx="12662895" cy="518160"/>
        </p:xfrm>
        <a:graphic>
          <a:graphicData uri="http://schemas.openxmlformats.org/drawingml/2006/table">
            <a:tbl>
              <a:tblPr firstRow="1" bandRow="1">
                <a:tableStyleId>{5C22544A-7EE6-4342-B048-85BDC9FD1C3A}</a:tableStyleId>
              </a:tblPr>
              <a:tblGrid>
                <a:gridCol w="2532579">
                  <a:extLst>
                    <a:ext uri="{9D8B030D-6E8A-4147-A177-3AD203B41FA5}">
                      <a16:colId xmlns:a16="http://schemas.microsoft.com/office/drawing/2014/main" val="547367338"/>
                    </a:ext>
                  </a:extLst>
                </a:gridCol>
                <a:gridCol w="2532579">
                  <a:extLst>
                    <a:ext uri="{9D8B030D-6E8A-4147-A177-3AD203B41FA5}">
                      <a16:colId xmlns:a16="http://schemas.microsoft.com/office/drawing/2014/main" val="4057761365"/>
                    </a:ext>
                  </a:extLst>
                </a:gridCol>
                <a:gridCol w="2532579">
                  <a:extLst>
                    <a:ext uri="{9D8B030D-6E8A-4147-A177-3AD203B41FA5}">
                      <a16:colId xmlns:a16="http://schemas.microsoft.com/office/drawing/2014/main" val="2323195208"/>
                    </a:ext>
                  </a:extLst>
                </a:gridCol>
                <a:gridCol w="2532579">
                  <a:extLst>
                    <a:ext uri="{9D8B030D-6E8A-4147-A177-3AD203B41FA5}">
                      <a16:colId xmlns:a16="http://schemas.microsoft.com/office/drawing/2014/main" val="3462709831"/>
                    </a:ext>
                  </a:extLst>
                </a:gridCol>
                <a:gridCol w="2532579">
                  <a:extLst>
                    <a:ext uri="{9D8B030D-6E8A-4147-A177-3AD203B41FA5}">
                      <a16:colId xmlns:a16="http://schemas.microsoft.com/office/drawing/2014/main" val="1074786120"/>
                    </a:ext>
                  </a:extLst>
                </a:gridCol>
              </a:tblGrid>
              <a:tr h="370840">
                <a:tc>
                  <a:txBody>
                    <a:bodyPr/>
                    <a:lstStyle/>
                    <a:p>
                      <a:pPr algn="ctr"/>
                      <a:r>
                        <a:rPr lang="en-US" sz="2800" b="0" dirty="0">
                          <a:solidFill>
                            <a:schemeClr val="tx1"/>
                          </a:solidFill>
                          <a:latin typeface="Tenorite" panose="00000500000000000000" pitchFamily="2" charset="0"/>
                        </a:rPr>
                        <a:t>200</a:t>
                      </a:r>
                      <a:endParaRPr lang="en-BE" sz="2800" b="0" dirty="0">
                        <a:solidFill>
                          <a:schemeClr val="tx1"/>
                        </a:solidFill>
                        <a:latin typeface="Tenorite"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800" b="0" dirty="0">
                          <a:solidFill>
                            <a:schemeClr val="tx1"/>
                          </a:solidFill>
                          <a:latin typeface="Tenorite" panose="00000500000000000000" pitchFamily="2" charset="0"/>
                        </a:rPr>
                        <a:t>400</a:t>
                      </a:r>
                      <a:endParaRPr lang="en-BE" sz="2800" b="0" dirty="0">
                        <a:solidFill>
                          <a:schemeClr val="tx1"/>
                        </a:solidFill>
                        <a:latin typeface="Tenorite"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800" b="0" dirty="0">
                          <a:solidFill>
                            <a:schemeClr val="tx1"/>
                          </a:solidFill>
                          <a:latin typeface="Tenorite" panose="00000500000000000000" pitchFamily="2" charset="0"/>
                        </a:rPr>
                        <a:t>600</a:t>
                      </a:r>
                      <a:endParaRPr lang="en-BE" sz="2800" b="0" dirty="0">
                        <a:solidFill>
                          <a:schemeClr val="tx1"/>
                        </a:solidFill>
                        <a:latin typeface="Tenorite"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800" b="0" dirty="0">
                          <a:solidFill>
                            <a:schemeClr val="tx1"/>
                          </a:solidFill>
                          <a:latin typeface="Tenorite" panose="00000500000000000000" pitchFamily="2" charset="0"/>
                        </a:rPr>
                        <a:t>800</a:t>
                      </a:r>
                      <a:endParaRPr lang="en-BE" sz="2800" b="0" dirty="0">
                        <a:solidFill>
                          <a:schemeClr val="tx1"/>
                        </a:solidFill>
                        <a:latin typeface="Tenorite"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800" b="0" dirty="0">
                          <a:solidFill>
                            <a:schemeClr val="tx1"/>
                          </a:solidFill>
                          <a:latin typeface="Tenorite" panose="00000500000000000000" pitchFamily="2" charset="0"/>
                        </a:rPr>
                        <a:t>1000</a:t>
                      </a:r>
                      <a:endParaRPr lang="en-BE" sz="2800" b="0" dirty="0">
                        <a:solidFill>
                          <a:schemeClr val="tx1"/>
                        </a:solidFill>
                        <a:latin typeface="Tenorite"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5130804"/>
                  </a:ext>
                </a:extLst>
              </a:tr>
            </a:tbl>
          </a:graphicData>
        </a:graphic>
      </p:graphicFrame>
      <p:graphicFrame>
        <p:nvGraphicFramePr>
          <p:cNvPr id="1025" name="Table 1024">
            <a:extLst>
              <a:ext uri="{FF2B5EF4-FFF2-40B4-BE49-F238E27FC236}">
                <a16:creationId xmlns:a16="http://schemas.microsoft.com/office/drawing/2014/main" id="{E5C85225-C09A-4248-80A0-A0A3E820765C}"/>
              </a:ext>
            </a:extLst>
          </p:cNvPr>
          <p:cNvGraphicFramePr>
            <a:graphicFrameLocks noGrp="1"/>
          </p:cNvGraphicFramePr>
          <p:nvPr/>
        </p:nvGraphicFramePr>
        <p:xfrm>
          <a:off x="2646684" y="35841072"/>
          <a:ext cx="10356684" cy="518160"/>
        </p:xfrm>
        <a:graphic>
          <a:graphicData uri="http://schemas.openxmlformats.org/drawingml/2006/table">
            <a:tbl>
              <a:tblPr firstRow="1" bandRow="1">
                <a:tableStyleId>{5C22544A-7EE6-4342-B048-85BDC9FD1C3A}</a:tableStyleId>
              </a:tblPr>
              <a:tblGrid>
                <a:gridCol w="1726114">
                  <a:extLst>
                    <a:ext uri="{9D8B030D-6E8A-4147-A177-3AD203B41FA5}">
                      <a16:colId xmlns:a16="http://schemas.microsoft.com/office/drawing/2014/main" val="547367338"/>
                    </a:ext>
                  </a:extLst>
                </a:gridCol>
                <a:gridCol w="1726114">
                  <a:extLst>
                    <a:ext uri="{9D8B030D-6E8A-4147-A177-3AD203B41FA5}">
                      <a16:colId xmlns:a16="http://schemas.microsoft.com/office/drawing/2014/main" val="4057761365"/>
                    </a:ext>
                  </a:extLst>
                </a:gridCol>
                <a:gridCol w="1726114">
                  <a:extLst>
                    <a:ext uri="{9D8B030D-6E8A-4147-A177-3AD203B41FA5}">
                      <a16:colId xmlns:a16="http://schemas.microsoft.com/office/drawing/2014/main" val="2323195208"/>
                    </a:ext>
                  </a:extLst>
                </a:gridCol>
                <a:gridCol w="1726114">
                  <a:extLst>
                    <a:ext uri="{9D8B030D-6E8A-4147-A177-3AD203B41FA5}">
                      <a16:colId xmlns:a16="http://schemas.microsoft.com/office/drawing/2014/main" val="3462709831"/>
                    </a:ext>
                  </a:extLst>
                </a:gridCol>
                <a:gridCol w="1726114">
                  <a:extLst>
                    <a:ext uri="{9D8B030D-6E8A-4147-A177-3AD203B41FA5}">
                      <a16:colId xmlns:a16="http://schemas.microsoft.com/office/drawing/2014/main" val="1074786120"/>
                    </a:ext>
                  </a:extLst>
                </a:gridCol>
                <a:gridCol w="1726114">
                  <a:extLst>
                    <a:ext uri="{9D8B030D-6E8A-4147-A177-3AD203B41FA5}">
                      <a16:colId xmlns:a16="http://schemas.microsoft.com/office/drawing/2014/main" val="267530831"/>
                    </a:ext>
                  </a:extLst>
                </a:gridCol>
              </a:tblGrid>
              <a:tr h="370840">
                <a:tc>
                  <a:txBody>
                    <a:bodyPr/>
                    <a:lstStyle/>
                    <a:p>
                      <a:pPr algn="ctr"/>
                      <a:r>
                        <a:rPr lang="en-US" sz="2800" b="0" dirty="0">
                          <a:solidFill>
                            <a:schemeClr val="tx1"/>
                          </a:solidFill>
                          <a:latin typeface="Tenorite" panose="00000500000000000000" pitchFamily="2" charset="0"/>
                        </a:rPr>
                        <a:t>5</a:t>
                      </a:r>
                      <a:endParaRPr lang="en-BE" sz="2800" b="0" dirty="0">
                        <a:solidFill>
                          <a:schemeClr val="tx1"/>
                        </a:solidFill>
                        <a:latin typeface="Tenorite"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800" b="0" dirty="0">
                          <a:solidFill>
                            <a:schemeClr val="tx1"/>
                          </a:solidFill>
                          <a:latin typeface="Tenorite" panose="00000500000000000000" pitchFamily="2" charset="0"/>
                        </a:rPr>
                        <a:t>10</a:t>
                      </a:r>
                      <a:endParaRPr lang="en-BE" sz="2800" b="0" dirty="0">
                        <a:solidFill>
                          <a:schemeClr val="tx1"/>
                        </a:solidFill>
                        <a:latin typeface="Tenorite"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800" b="0" dirty="0">
                          <a:solidFill>
                            <a:schemeClr val="tx1"/>
                          </a:solidFill>
                          <a:latin typeface="Tenorite" panose="00000500000000000000" pitchFamily="2" charset="0"/>
                        </a:rPr>
                        <a:t>15</a:t>
                      </a:r>
                      <a:endParaRPr lang="en-BE" sz="2800" b="0" dirty="0">
                        <a:solidFill>
                          <a:schemeClr val="tx1"/>
                        </a:solidFill>
                        <a:latin typeface="Tenorite"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800" b="0" dirty="0">
                          <a:solidFill>
                            <a:schemeClr val="tx1"/>
                          </a:solidFill>
                          <a:latin typeface="Tenorite" panose="00000500000000000000" pitchFamily="2" charset="0"/>
                        </a:rPr>
                        <a:t>20</a:t>
                      </a:r>
                      <a:endParaRPr lang="en-BE" sz="2800" b="0" dirty="0">
                        <a:solidFill>
                          <a:schemeClr val="tx1"/>
                        </a:solidFill>
                        <a:latin typeface="Tenorite"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800" b="0" dirty="0">
                          <a:solidFill>
                            <a:schemeClr val="tx1"/>
                          </a:solidFill>
                          <a:latin typeface="Tenorite" panose="00000500000000000000" pitchFamily="2" charset="0"/>
                        </a:rPr>
                        <a:t>25</a:t>
                      </a:r>
                      <a:endParaRPr lang="en-BE" sz="2800" b="0" dirty="0">
                        <a:solidFill>
                          <a:schemeClr val="tx1"/>
                        </a:solidFill>
                        <a:latin typeface="Tenorite"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800" b="0" dirty="0">
                          <a:solidFill>
                            <a:schemeClr val="tx1"/>
                          </a:solidFill>
                          <a:latin typeface="Tenorite" panose="00000500000000000000" pitchFamily="2" charset="0"/>
                        </a:rPr>
                        <a:t>30</a:t>
                      </a:r>
                      <a:endParaRPr lang="en-BE" sz="2800" b="0" dirty="0">
                        <a:solidFill>
                          <a:schemeClr val="tx1"/>
                        </a:solidFill>
                        <a:latin typeface="Tenorite" panose="00000500000000000000" pitchFamily="2"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5130804"/>
                  </a:ext>
                </a:extLst>
              </a:tr>
            </a:tbl>
          </a:graphicData>
        </a:graphic>
      </p:graphicFrame>
      <p:sp>
        <p:nvSpPr>
          <p:cNvPr id="1036" name="ZoneTexte 60">
            <a:extLst>
              <a:ext uri="{FF2B5EF4-FFF2-40B4-BE49-F238E27FC236}">
                <a16:creationId xmlns:a16="http://schemas.microsoft.com/office/drawing/2014/main" id="{409FBA5A-AAE8-9AB8-8CCE-9DB95FF0603D}"/>
              </a:ext>
            </a:extLst>
          </p:cNvPr>
          <p:cNvSpPr txBox="1"/>
          <p:nvPr/>
        </p:nvSpPr>
        <p:spPr>
          <a:xfrm>
            <a:off x="9068903" y="32855313"/>
            <a:ext cx="3559189" cy="523220"/>
          </a:xfrm>
          <a:prstGeom prst="rect">
            <a:avLst/>
          </a:prstGeom>
          <a:noFill/>
        </p:spPr>
        <p:txBody>
          <a:bodyPr wrap="square" rtlCol="0">
            <a:spAutoFit/>
          </a:bodyPr>
          <a:lstStyle/>
          <a:p>
            <a:r>
              <a:rPr lang="en-US" sz="2800" noProof="0" dirty="0">
                <a:latin typeface="Tenorite" panose="00000500000000000000" pitchFamily="2" charset="0"/>
              </a:rPr>
              <a:t>Lipid elution region</a:t>
            </a:r>
          </a:p>
        </p:txBody>
      </p:sp>
      <p:grpSp>
        <p:nvGrpSpPr>
          <p:cNvPr id="16" name="Group 15">
            <a:extLst>
              <a:ext uri="{FF2B5EF4-FFF2-40B4-BE49-F238E27FC236}">
                <a16:creationId xmlns:a16="http://schemas.microsoft.com/office/drawing/2014/main" id="{4BA369F1-1B01-9D73-C7C7-091CBCBBB675}"/>
              </a:ext>
            </a:extLst>
          </p:cNvPr>
          <p:cNvGrpSpPr/>
          <p:nvPr/>
        </p:nvGrpSpPr>
        <p:grpSpPr>
          <a:xfrm>
            <a:off x="1377262" y="33462172"/>
            <a:ext cx="12630930" cy="2408685"/>
            <a:chOff x="13289411" y="30087285"/>
            <a:chExt cx="15386232" cy="2408685"/>
          </a:xfrm>
        </p:grpSpPr>
        <p:pic>
          <p:nvPicPr>
            <p:cNvPr id="48" name="Picture 47" descr="A screenshot of a computer&#10;&#10;Description automatically generated">
              <a:extLst>
                <a:ext uri="{FF2B5EF4-FFF2-40B4-BE49-F238E27FC236}">
                  <a16:creationId xmlns:a16="http://schemas.microsoft.com/office/drawing/2014/main" id="{C4DE7E79-EB0A-EC79-1A7B-55E8DCE5EA81}"/>
                </a:ext>
              </a:extLst>
            </p:cNvPr>
            <p:cNvPicPr>
              <a:picLocks noChangeAspect="1"/>
            </p:cNvPicPr>
            <p:nvPr/>
          </p:nvPicPr>
          <p:blipFill rotWithShape="1">
            <a:blip r:embed="rId25">
              <a:extLst>
                <a:ext uri="{BEBA8EAE-BF5A-486C-A8C5-ECC9F3942E4B}">
                  <a14:imgProps xmlns:a14="http://schemas.microsoft.com/office/drawing/2010/main">
                    <a14:imgLayer r:embed="rId26">
                      <a14:imgEffect>
                        <a14:colorTemperature colorTemp="6000"/>
                      </a14:imgEffect>
                    </a14:imgLayer>
                  </a14:imgProps>
                </a:ext>
                <a:ext uri="{28A0092B-C50C-407E-A947-70E740481C1C}">
                  <a14:useLocalDpi xmlns:a14="http://schemas.microsoft.com/office/drawing/2010/main" val="0"/>
                </a:ext>
              </a:extLst>
            </a:blip>
            <a:srcRect l="4467" t="2637" r="12489" b="55573"/>
            <a:stretch/>
          </p:blipFill>
          <p:spPr>
            <a:xfrm>
              <a:off x="13704068" y="30087285"/>
              <a:ext cx="14971575" cy="2305893"/>
            </a:xfrm>
            <a:prstGeom prst="rect">
              <a:avLst/>
            </a:prstGeom>
          </p:spPr>
        </p:pic>
        <p:cxnSp>
          <p:nvCxnSpPr>
            <p:cNvPr id="1027" name="Straight Connector 1026">
              <a:extLst>
                <a:ext uri="{FF2B5EF4-FFF2-40B4-BE49-F238E27FC236}">
                  <a16:creationId xmlns:a16="http://schemas.microsoft.com/office/drawing/2014/main" id="{1841C201-C689-E189-0407-C25B941CF63E}"/>
                </a:ext>
              </a:extLst>
            </p:cNvPr>
            <p:cNvCxnSpPr/>
            <p:nvPr/>
          </p:nvCxnSpPr>
          <p:spPr>
            <a:xfrm>
              <a:off x="15883828" y="32368735"/>
              <a:ext cx="0" cy="127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9" name="Straight Connector 1028">
              <a:extLst>
                <a:ext uri="{FF2B5EF4-FFF2-40B4-BE49-F238E27FC236}">
                  <a16:creationId xmlns:a16="http://schemas.microsoft.com/office/drawing/2014/main" id="{72E7670C-594F-5DB4-E303-BBA95AE49665}"/>
                </a:ext>
              </a:extLst>
            </p:cNvPr>
            <p:cNvCxnSpPr/>
            <p:nvPr/>
          </p:nvCxnSpPr>
          <p:spPr>
            <a:xfrm>
              <a:off x="17979360" y="32368735"/>
              <a:ext cx="0" cy="127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1" name="Straight Connector 1030">
              <a:extLst>
                <a:ext uri="{FF2B5EF4-FFF2-40B4-BE49-F238E27FC236}">
                  <a16:creationId xmlns:a16="http://schemas.microsoft.com/office/drawing/2014/main" id="{41453547-FADA-F074-FC13-82074CFCC7B9}"/>
                </a:ext>
              </a:extLst>
            </p:cNvPr>
            <p:cNvCxnSpPr/>
            <p:nvPr/>
          </p:nvCxnSpPr>
          <p:spPr>
            <a:xfrm>
              <a:off x="20078629" y="32368735"/>
              <a:ext cx="0" cy="127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2" name="Straight Connector 1031">
              <a:extLst>
                <a:ext uri="{FF2B5EF4-FFF2-40B4-BE49-F238E27FC236}">
                  <a16:creationId xmlns:a16="http://schemas.microsoft.com/office/drawing/2014/main" id="{22802CA7-4CA7-3577-86D5-7EE82B8D02D5}"/>
                </a:ext>
              </a:extLst>
            </p:cNvPr>
            <p:cNvCxnSpPr/>
            <p:nvPr/>
          </p:nvCxnSpPr>
          <p:spPr>
            <a:xfrm>
              <a:off x="22168414" y="32368735"/>
              <a:ext cx="0" cy="127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3" name="Straight Connector 1032">
              <a:extLst>
                <a:ext uri="{FF2B5EF4-FFF2-40B4-BE49-F238E27FC236}">
                  <a16:creationId xmlns:a16="http://schemas.microsoft.com/office/drawing/2014/main" id="{99D064E9-9547-C044-3D93-1B41FB92AC46}"/>
                </a:ext>
              </a:extLst>
            </p:cNvPr>
            <p:cNvCxnSpPr/>
            <p:nvPr/>
          </p:nvCxnSpPr>
          <p:spPr>
            <a:xfrm>
              <a:off x="24261804" y="32368735"/>
              <a:ext cx="0" cy="127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4" name="Straight Connector 1033">
              <a:extLst>
                <a:ext uri="{FF2B5EF4-FFF2-40B4-BE49-F238E27FC236}">
                  <a16:creationId xmlns:a16="http://schemas.microsoft.com/office/drawing/2014/main" id="{3AA690A5-8A4B-A911-24A4-8D1881613AF4}"/>
                </a:ext>
              </a:extLst>
            </p:cNvPr>
            <p:cNvCxnSpPr/>
            <p:nvPr/>
          </p:nvCxnSpPr>
          <p:spPr>
            <a:xfrm>
              <a:off x="26368734" y="32368735"/>
              <a:ext cx="0" cy="127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35" name="Left Bracket 1034">
              <a:extLst>
                <a:ext uri="{FF2B5EF4-FFF2-40B4-BE49-F238E27FC236}">
                  <a16:creationId xmlns:a16="http://schemas.microsoft.com/office/drawing/2014/main" id="{8B15117D-16DB-6D83-9378-5F3C00D6FCDB}"/>
                </a:ext>
              </a:extLst>
            </p:cNvPr>
            <p:cNvSpPr/>
            <p:nvPr/>
          </p:nvSpPr>
          <p:spPr>
            <a:xfrm rot="5400000">
              <a:off x="24416050" y="28551255"/>
              <a:ext cx="561689" cy="3747771"/>
            </a:xfrm>
            <a:prstGeom prst="leftBracket">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BE"/>
            </a:p>
          </p:txBody>
        </p:sp>
        <p:sp>
          <p:nvSpPr>
            <p:cNvPr id="1037" name="ZoneTexte 60">
              <a:extLst>
                <a:ext uri="{FF2B5EF4-FFF2-40B4-BE49-F238E27FC236}">
                  <a16:creationId xmlns:a16="http://schemas.microsoft.com/office/drawing/2014/main" id="{B43EAE1D-E612-8520-E6B4-5D23EC71CAD0}"/>
                </a:ext>
              </a:extLst>
            </p:cNvPr>
            <p:cNvSpPr txBox="1"/>
            <p:nvPr/>
          </p:nvSpPr>
          <p:spPr>
            <a:xfrm>
              <a:off x="14031473" y="30192883"/>
              <a:ext cx="5912468" cy="646331"/>
            </a:xfrm>
            <a:prstGeom prst="rect">
              <a:avLst/>
            </a:prstGeom>
            <a:noFill/>
          </p:spPr>
          <p:txBody>
            <a:bodyPr wrap="square" rtlCol="0">
              <a:spAutoFit/>
            </a:bodyPr>
            <a:lstStyle/>
            <a:p>
              <a:r>
                <a:rPr lang="fr-BE" sz="3600" b="1" dirty="0" err="1">
                  <a:latin typeface="Tenorite" panose="00000500000000000000" pitchFamily="2" charset="0"/>
                </a:rPr>
                <a:t>Chromatogram</a:t>
              </a:r>
              <a:r>
                <a:rPr lang="fr-BE" sz="3600" b="1" dirty="0">
                  <a:latin typeface="Tenorite" panose="00000500000000000000" pitchFamily="2" charset="0"/>
                </a:rPr>
                <a:t> (BPC)</a:t>
              </a:r>
              <a:endParaRPr lang="en-GB" sz="3600" b="1" dirty="0">
                <a:latin typeface="Tenorite" panose="00000500000000000000" pitchFamily="2" charset="0"/>
              </a:endParaRPr>
            </a:p>
          </p:txBody>
        </p:sp>
        <p:cxnSp>
          <p:nvCxnSpPr>
            <p:cNvPr id="1039" name="Straight Connector 1038">
              <a:extLst>
                <a:ext uri="{FF2B5EF4-FFF2-40B4-BE49-F238E27FC236}">
                  <a16:creationId xmlns:a16="http://schemas.microsoft.com/office/drawing/2014/main" id="{04BA1083-F048-8852-2AAE-E5B235D3D887}"/>
                </a:ext>
              </a:extLst>
            </p:cNvPr>
            <p:cNvCxnSpPr>
              <a:cxnSpLocks/>
            </p:cNvCxnSpPr>
            <p:nvPr/>
          </p:nvCxnSpPr>
          <p:spPr>
            <a:xfrm rot="16200000">
              <a:off x="13650069" y="31434253"/>
              <a:ext cx="0" cy="1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0" name="Straight Connector 1039">
              <a:extLst>
                <a:ext uri="{FF2B5EF4-FFF2-40B4-BE49-F238E27FC236}">
                  <a16:creationId xmlns:a16="http://schemas.microsoft.com/office/drawing/2014/main" id="{C0C2AB71-1C5C-F66C-8076-71826347FC07}"/>
                </a:ext>
              </a:extLst>
            </p:cNvPr>
            <p:cNvCxnSpPr>
              <a:cxnSpLocks/>
            </p:cNvCxnSpPr>
            <p:nvPr/>
          </p:nvCxnSpPr>
          <p:spPr>
            <a:xfrm rot="16200000">
              <a:off x="13672426" y="30563468"/>
              <a:ext cx="0" cy="1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41" name="TextBox 1040">
              <a:extLst>
                <a:ext uri="{FF2B5EF4-FFF2-40B4-BE49-F238E27FC236}">
                  <a16:creationId xmlns:a16="http://schemas.microsoft.com/office/drawing/2014/main" id="{EBA01A35-8C88-7C4E-709E-290810C76FF2}"/>
                </a:ext>
              </a:extLst>
            </p:cNvPr>
            <p:cNvSpPr txBox="1"/>
            <p:nvPr/>
          </p:nvSpPr>
          <p:spPr>
            <a:xfrm>
              <a:off x="13289411" y="30387729"/>
              <a:ext cx="401611" cy="451886"/>
            </a:xfrm>
            <a:prstGeom prst="rect">
              <a:avLst/>
            </a:prstGeom>
            <a:noFill/>
          </p:spPr>
          <p:txBody>
            <a:bodyPr wrap="square" rtlCol="0">
              <a:spAutoFit/>
            </a:bodyPr>
            <a:lstStyle/>
            <a:p>
              <a:r>
                <a:rPr lang="en-US" dirty="0"/>
                <a:t>2</a:t>
              </a:r>
              <a:endParaRPr lang="en-BE" dirty="0"/>
            </a:p>
          </p:txBody>
        </p:sp>
        <p:sp>
          <p:nvSpPr>
            <p:cNvPr id="1042" name="TextBox 1041">
              <a:extLst>
                <a:ext uri="{FF2B5EF4-FFF2-40B4-BE49-F238E27FC236}">
                  <a16:creationId xmlns:a16="http://schemas.microsoft.com/office/drawing/2014/main" id="{7D2CF9C2-21E9-A804-624C-60C06F7D825A}"/>
                </a:ext>
              </a:extLst>
            </p:cNvPr>
            <p:cNvSpPr txBox="1"/>
            <p:nvPr/>
          </p:nvSpPr>
          <p:spPr>
            <a:xfrm>
              <a:off x="13313772" y="31257479"/>
              <a:ext cx="401611" cy="451886"/>
            </a:xfrm>
            <a:prstGeom prst="rect">
              <a:avLst/>
            </a:prstGeom>
            <a:noFill/>
          </p:spPr>
          <p:txBody>
            <a:bodyPr wrap="square" rtlCol="0">
              <a:spAutoFit/>
            </a:bodyPr>
            <a:lstStyle/>
            <a:p>
              <a:r>
                <a:rPr lang="en-US" dirty="0"/>
                <a:t>1</a:t>
              </a:r>
              <a:endParaRPr lang="en-BE" dirty="0"/>
            </a:p>
          </p:txBody>
        </p:sp>
      </p:grpSp>
      <p:sp>
        <p:nvSpPr>
          <p:cNvPr id="51" name="ZoneTexte 60">
            <a:extLst>
              <a:ext uri="{FF2B5EF4-FFF2-40B4-BE49-F238E27FC236}">
                <a16:creationId xmlns:a16="http://schemas.microsoft.com/office/drawing/2014/main" id="{43D4C7C6-A8BB-B8C5-6DBD-1C951D79BD77}"/>
              </a:ext>
            </a:extLst>
          </p:cNvPr>
          <p:cNvSpPr txBox="1"/>
          <p:nvPr/>
        </p:nvSpPr>
        <p:spPr>
          <a:xfrm>
            <a:off x="12567251" y="35925989"/>
            <a:ext cx="2134890" cy="584775"/>
          </a:xfrm>
          <a:prstGeom prst="rect">
            <a:avLst/>
          </a:prstGeom>
          <a:noFill/>
        </p:spPr>
        <p:txBody>
          <a:bodyPr wrap="square" rtlCol="0">
            <a:spAutoFit/>
          </a:bodyPr>
          <a:lstStyle/>
          <a:p>
            <a:r>
              <a:rPr lang="fr-BE" sz="3200" dirty="0">
                <a:latin typeface="Tenorite" panose="00000500000000000000" pitchFamily="2" charset="0"/>
              </a:rPr>
              <a:t>Time(min)</a:t>
            </a:r>
            <a:endParaRPr lang="en-GB" sz="3200" dirty="0">
              <a:latin typeface="Tenorite" panose="00000500000000000000" pitchFamily="2" charset="0"/>
            </a:endParaRPr>
          </a:p>
        </p:txBody>
      </p:sp>
      <p:sp>
        <p:nvSpPr>
          <p:cNvPr id="2" name="TextBox 1">
            <a:extLst>
              <a:ext uri="{FF2B5EF4-FFF2-40B4-BE49-F238E27FC236}">
                <a16:creationId xmlns:a16="http://schemas.microsoft.com/office/drawing/2014/main" id="{930E4E08-9ADB-4A15-FA15-6391121CAAF9}"/>
              </a:ext>
            </a:extLst>
          </p:cNvPr>
          <p:cNvSpPr txBox="1"/>
          <p:nvPr/>
        </p:nvSpPr>
        <p:spPr>
          <a:xfrm>
            <a:off x="15791270" y="11969427"/>
            <a:ext cx="4345531" cy="584775"/>
          </a:xfrm>
          <a:prstGeom prst="rect">
            <a:avLst/>
          </a:prstGeom>
          <a:noFill/>
        </p:spPr>
        <p:txBody>
          <a:bodyPr wrap="square">
            <a:spAutoFit/>
          </a:bodyPr>
          <a:lstStyle/>
          <a:p>
            <a:r>
              <a:rPr lang="en-GB" sz="3200" dirty="0">
                <a:latin typeface="Tenorite" panose="00000500000000000000" pitchFamily="2" charset="0"/>
              </a:rPr>
              <a:t>Matrix deposition</a:t>
            </a:r>
            <a:endParaRPr lang="en-BE" sz="4000" dirty="0">
              <a:latin typeface="Tenorite" panose="00000500000000000000" pitchFamily="2" charset="0"/>
            </a:endParaRPr>
          </a:p>
        </p:txBody>
      </p:sp>
      <p:sp>
        <p:nvSpPr>
          <p:cNvPr id="3" name="TextBox 2">
            <a:extLst>
              <a:ext uri="{FF2B5EF4-FFF2-40B4-BE49-F238E27FC236}">
                <a16:creationId xmlns:a16="http://schemas.microsoft.com/office/drawing/2014/main" id="{B6717DEA-5F57-3662-BB11-229636333434}"/>
              </a:ext>
            </a:extLst>
          </p:cNvPr>
          <p:cNvSpPr txBox="1"/>
          <p:nvPr/>
        </p:nvSpPr>
        <p:spPr>
          <a:xfrm>
            <a:off x="4145257" y="11969427"/>
            <a:ext cx="4106807" cy="584775"/>
          </a:xfrm>
          <a:prstGeom prst="rect">
            <a:avLst/>
          </a:prstGeom>
          <a:noFill/>
        </p:spPr>
        <p:txBody>
          <a:bodyPr wrap="square">
            <a:spAutoFit/>
          </a:bodyPr>
          <a:lstStyle/>
          <a:p>
            <a:r>
              <a:rPr lang="en-GB" sz="3200" dirty="0">
                <a:latin typeface="Tenorite" panose="00000500000000000000" pitchFamily="2" charset="0"/>
              </a:rPr>
              <a:t>Cryo-microtome</a:t>
            </a:r>
            <a:endParaRPr lang="en-BE" sz="4000" dirty="0">
              <a:latin typeface="Tenorite" panose="00000500000000000000" pitchFamily="2" charset="0"/>
            </a:endParaRPr>
          </a:p>
        </p:txBody>
      </p:sp>
      <p:sp>
        <p:nvSpPr>
          <p:cNvPr id="6" name="TextBox 5">
            <a:extLst>
              <a:ext uri="{FF2B5EF4-FFF2-40B4-BE49-F238E27FC236}">
                <a16:creationId xmlns:a16="http://schemas.microsoft.com/office/drawing/2014/main" id="{BE317DE8-C605-F3DC-9436-9DEE105E2C67}"/>
              </a:ext>
            </a:extLst>
          </p:cNvPr>
          <p:cNvSpPr txBox="1"/>
          <p:nvPr/>
        </p:nvSpPr>
        <p:spPr>
          <a:xfrm>
            <a:off x="4775004" y="29488205"/>
            <a:ext cx="4047996" cy="584775"/>
          </a:xfrm>
          <a:prstGeom prst="rect">
            <a:avLst/>
          </a:prstGeom>
          <a:noFill/>
        </p:spPr>
        <p:txBody>
          <a:bodyPr wrap="square">
            <a:spAutoFit/>
          </a:bodyPr>
          <a:lstStyle/>
          <a:p>
            <a:r>
              <a:rPr lang="en-GB" sz="3200" dirty="0">
                <a:latin typeface="Tenorite" panose="00000500000000000000" pitchFamily="2" charset="0"/>
              </a:rPr>
              <a:t>Liver extract</a:t>
            </a:r>
            <a:endParaRPr lang="en-BE" sz="3200" dirty="0">
              <a:latin typeface="Tenorite" panose="00000500000000000000" pitchFamily="2" charset="0"/>
            </a:endParaRPr>
          </a:p>
        </p:txBody>
      </p:sp>
      <p:sp>
        <p:nvSpPr>
          <p:cNvPr id="10" name="TextBox 9">
            <a:extLst>
              <a:ext uri="{FF2B5EF4-FFF2-40B4-BE49-F238E27FC236}">
                <a16:creationId xmlns:a16="http://schemas.microsoft.com/office/drawing/2014/main" id="{8E1559AF-3E27-2D08-5413-C6D42823FDA7}"/>
              </a:ext>
            </a:extLst>
          </p:cNvPr>
          <p:cNvSpPr txBox="1"/>
          <p:nvPr/>
        </p:nvSpPr>
        <p:spPr>
          <a:xfrm>
            <a:off x="9486305" y="29488205"/>
            <a:ext cx="2848809" cy="584775"/>
          </a:xfrm>
          <a:prstGeom prst="rect">
            <a:avLst/>
          </a:prstGeom>
          <a:noFill/>
        </p:spPr>
        <p:txBody>
          <a:bodyPr wrap="square">
            <a:spAutoFit/>
          </a:bodyPr>
          <a:lstStyle/>
          <a:p>
            <a:r>
              <a:rPr lang="en-GB" sz="3200" dirty="0">
                <a:latin typeface="Tenorite" panose="00000500000000000000" pitchFamily="2" charset="0"/>
              </a:rPr>
              <a:t>Grounding</a:t>
            </a:r>
            <a:endParaRPr lang="en-BE" sz="3200" dirty="0">
              <a:latin typeface="Tenorite" panose="00000500000000000000" pitchFamily="2" charset="0"/>
            </a:endParaRPr>
          </a:p>
        </p:txBody>
      </p:sp>
      <p:sp>
        <p:nvSpPr>
          <p:cNvPr id="11" name="TextBox 10">
            <a:extLst>
              <a:ext uri="{FF2B5EF4-FFF2-40B4-BE49-F238E27FC236}">
                <a16:creationId xmlns:a16="http://schemas.microsoft.com/office/drawing/2014/main" id="{C6B7DB90-0E13-F804-BA81-B65E6711AE58}"/>
              </a:ext>
            </a:extLst>
          </p:cNvPr>
          <p:cNvSpPr txBox="1"/>
          <p:nvPr/>
        </p:nvSpPr>
        <p:spPr>
          <a:xfrm>
            <a:off x="13344505" y="29488205"/>
            <a:ext cx="4436883" cy="584775"/>
          </a:xfrm>
          <a:prstGeom prst="rect">
            <a:avLst/>
          </a:prstGeom>
          <a:noFill/>
        </p:spPr>
        <p:txBody>
          <a:bodyPr wrap="square">
            <a:spAutoFit/>
          </a:bodyPr>
          <a:lstStyle/>
          <a:p>
            <a:r>
              <a:rPr lang="en-GB" sz="3200" dirty="0">
                <a:latin typeface="Tenorite" panose="00000500000000000000" pitchFamily="2" charset="0"/>
              </a:rPr>
              <a:t>Phase separation</a:t>
            </a:r>
            <a:endParaRPr lang="en-BE" sz="3200" dirty="0">
              <a:latin typeface="Tenorite" panose="00000500000000000000" pitchFamily="2" charset="0"/>
            </a:endParaRPr>
          </a:p>
        </p:txBody>
      </p:sp>
      <p:sp>
        <p:nvSpPr>
          <p:cNvPr id="12" name="TextBox 11">
            <a:extLst>
              <a:ext uri="{FF2B5EF4-FFF2-40B4-BE49-F238E27FC236}">
                <a16:creationId xmlns:a16="http://schemas.microsoft.com/office/drawing/2014/main" id="{A4D4C47A-1A0A-ABF3-828F-F7498E6DAC6C}"/>
              </a:ext>
            </a:extLst>
          </p:cNvPr>
          <p:cNvSpPr txBox="1"/>
          <p:nvPr/>
        </p:nvSpPr>
        <p:spPr>
          <a:xfrm>
            <a:off x="20725644" y="29458410"/>
            <a:ext cx="3943748" cy="584775"/>
          </a:xfrm>
          <a:prstGeom prst="rect">
            <a:avLst/>
          </a:prstGeom>
          <a:noFill/>
        </p:spPr>
        <p:txBody>
          <a:bodyPr wrap="square">
            <a:spAutoFit/>
          </a:bodyPr>
          <a:lstStyle/>
          <a:p>
            <a:pPr algn="ctr"/>
            <a:r>
              <a:rPr lang="en-GB" sz="3200" dirty="0">
                <a:latin typeface="Tenorite" panose="00000500000000000000" pitchFamily="2" charset="0"/>
              </a:rPr>
              <a:t>LC-MS acquisition</a:t>
            </a:r>
            <a:endParaRPr lang="en-BE" sz="3200" dirty="0">
              <a:latin typeface="Tenorite" panose="00000500000000000000" pitchFamily="2" charset="0"/>
            </a:endParaRPr>
          </a:p>
        </p:txBody>
      </p:sp>
      <p:grpSp>
        <p:nvGrpSpPr>
          <p:cNvPr id="23" name="Group 22">
            <a:extLst>
              <a:ext uri="{FF2B5EF4-FFF2-40B4-BE49-F238E27FC236}">
                <a16:creationId xmlns:a16="http://schemas.microsoft.com/office/drawing/2014/main" id="{9BBCBD38-33A9-12FC-8C58-F63A82FB8C84}"/>
              </a:ext>
            </a:extLst>
          </p:cNvPr>
          <p:cNvGrpSpPr/>
          <p:nvPr/>
        </p:nvGrpSpPr>
        <p:grpSpPr>
          <a:xfrm>
            <a:off x="24416460" y="29829283"/>
            <a:ext cx="3636124" cy="2405518"/>
            <a:chOff x="24430254" y="27057007"/>
            <a:chExt cx="2160000" cy="1261153"/>
          </a:xfrm>
        </p:grpSpPr>
        <p:pic>
          <p:nvPicPr>
            <p:cNvPr id="21" name="Picture 20" descr="A screenshot of a computer&#10;&#10;Description automatically generated">
              <a:extLst>
                <a:ext uri="{FF2B5EF4-FFF2-40B4-BE49-F238E27FC236}">
                  <a16:creationId xmlns:a16="http://schemas.microsoft.com/office/drawing/2014/main" id="{E66A05F1-10C2-813D-268E-88590535B933}"/>
                </a:ext>
              </a:extLst>
            </p:cNvPr>
            <p:cNvPicPr>
              <a:picLocks noChangeAspect="1"/>
            </p:cNvPicPr>
            <p:nvPr/>
          </p:nvPicPr>
          <p:blipFill rotWithShape="1">
            <a:blip r:embed="rId25">
              <a:grayscl/>
              <a:extLst>
                <a:ext uri="{BEBA8EAE-BF5A-486C-A8C5-ECC9F3942E4B}">
                  <a14:imgProps xmlns:a14="http://schemas.microsoft.com/office/drawing/2010/main">
                    <a14:imgLayer r:embed="rId26">
                      <a14:imgEffect>
                        <a14:colorTemperature colorTemp="6000"/>
                      </a14:imgEffect>
                    </a14:imgLayer>
                  </a14:imgProps>
                </a:ext>
                <a:ext uri="{28A0092B-C50C-407E-A947-70E740481C1C}">
                  <a14:useLocalDpi xmlns:a14="http://schemas.microsoft.com/office/drawing/2010/main" val="0"/>
                </a:ext>
              </a:extLst>
            </a:blip>
            <a:srcRect l="4467" t="2262" r="12489" b="55573"/>
            <a:stretch/>
          </p:blipFill>
          <p:spPr>
            <a:xfrm>
              <a:off x="24430254" y="27057007"/>
              <a:ext cx="2160000" cy="700464"/>
            </a:xfrm>
            <a:prstGeom prst="rect">
              <a:avLst/>
            </a:prstGeom>
            <a:ln w="12700">
              <a:solidFill>
                <a:srgbClr val="0070C0"/>
              </a:solidFill>
            </a:ln>
          </p:spPr>
        </p:pic>
        <p:pic>
          <p:nvPicPr>
            <p:cNvPr id="22" name="Picture 21" descr="A screenshot of a computer&#10;&#10;Description automatically generated">
              <a:extLst>
                <a:ext uri="{FF2B5EF4-FFF2-40B4-BE49-F238E27FC236}">
                  <a16:creationId xmlns:a16="http://schemas.microsoft.com/office/drawing/2014/main" id="{4BA7F622-C30F-04A1-F160-4A334AB93423}"/>
                </a:ext>
              </a:extLst>
            </p:cNvPr>
            <p:cNvPicPr>
              <a:picLocks noChangeAspect="1"/>
            </p:cNvPicPr>
            <p:nvPr/>
          </p:nvPicPr>
          <p:blipFill rotWithShape="1">
            <a:blip r:embed="rId25">
              <a:grayscl/>
              <a:extLst>
                <a:ext uri="{BEBA8EAE-BF5A-486C-A8C5-ECC9F3942E4B}">
                  <a14:imgProps xmlns:a14="http://schemas.microsoft.com/office/drawing/2010/main">
                    <a14:imgLayer r:embed="rId26">
                      <a14:imgEffect>
                        <a14:colorTemperature colorTemp="6000"/>
                      </a14:imgEffect>
                    </a14:imgLayer>
                  </a14:imgProps>
                </a:ext>
                <a:ext uri="{28A0092B-C50C-407E-A947-70E740481C1C}">
                  <a14:useLocalDpi xmlns:a14="http://schemas.microsoft.com/office/drawing/2010/main" val="0"/>
                </a:ext>
              </a:extLst>
            </a:blip>
            <a:srcRect l="4254" t="61134" r="30346" b="3506"/>
            <a:stretch/>
          </p:blipFill>
          <p:spPr>
            <a:xfrm>
              <a:off x="24430254" y="27754166"/>
              <a:ext cx="2160000" cy="563994"/>
            </a:xfrm>
            <a:prstGeom prst="rect">
              <a:avLst/>
            </a:prstGeom>
            <a:ln w="12700">
              <a:solidFill>
                <a:srgbClr val="0070C0"/>
              </a:solidFill>
            </a:ln>
          </p:spPr>
        </p:pic>
      </p:grpSp>
      <p:sp>
        <p:nvSpPr>
          <p:cNvPr id="24" name="TextBox 23">
            <a:extLst>
              <a:ext uri="{FF2B5EF4-FFF2-40B4-BE49-F238E27FC236}">
                <a16:creationId xmlns:a16="http://schemas.microsoft.com/office/drawing/2014/main" id="{273D2891-A9B9-F20D-F896-A9BA25AAE0B1}"/>
              </a:ext>
            </a:extLst>
          </p:cNvPr>
          <p:cNvSpPr txBox="1"/>
          <p:nvPr/>
        </p:nvSpPr>
        <p:spPr>
          <a:xfrm>
            <a:off x="22700212" y="11969427"/>
            <a:ext cx="4106807" cy="584775"/>
          </a:xfrm>
          <a:prstGeom prst="rect">
            <a:avLst/>
          </a:prstGeom>
          <a:noFill/>
        </p:spPr>
        <p:txBody>
          <a:bodyPr wrap="square">
            <a:spAutoFit/>
          </a:bodyPr>
          <a:lstStyle/>
          <a:p>
            <a:r>
              <a:rPr lang="en-GB" sz="3200" dirty="0">
                <a:latin typeface="Tenorite" panose="00000500000000000000" pitchFamily="2" charset="0"/>
              </a:rPr>
              <a:t>MS acquisition</a:t>
            </a:r>
            <a:endParaRPr lang="en-BE" sz="4000" dirty="0">
              <a:latin typeface="Tenorite" panose="00000500000000000000" pitchFamily="2" charset="0"/>
            </a:endParaRPr>
          </a:p>
        </p:txBody>
      </p:sp>
      <p:grpSp>
        <p:nvGrpSpPr>
          <p:cNvPr id="19" name="Group 18">
            <a:extLst>
              <a:ext uri="{FF2B5EF4-FFF2-40B4-BE49-F238E27FC236}">
                <a16:creationId xmlns:a16="http://schemas.microsoft.com/office/drawing/2014/main" id="{2A1FC30C-A1DC-E95A-D305-FB9831A22EDB}"/>
              </a:ext>
            </a:extLst>
          </p:cNvPr>
          <p:cNvGrpSpPr/>
          <p:nvPr/>
        </p:nvGrpSpPr>
        <p:grpSpPr>
          <a:xfrm>
            <a:off x="14459004" y="32791975"/>
            <a:ext cx="14851194" cy="3669726"/>
            <a:chOff x="14329974" y="32865413"/>
            <a:chExt cx="14851194" cy="3669726"/>
          </a:xfrm>
        </p:grpSpPr>
        <p:sp>
          <p:nvSpPr>
            <p:cNvPr id="49" name="ZoneTexte 60">
              <a:extLst>
                <a:ext uri="{FF2B5EF4-FFF2-40B4-BE49-F238E27FC236}">
                  <a16:creationId xmlns:a16="http://schemas.microsoft.com/office/drawing/2014/main" id="{991779B1-6C84-63AD-D79C-9A50168F6C28}"/>
                </a:ext>
              </a:extLst>
            </p:cNvPr>
            <p:cNvSpPr txBox="1"/>
            <p:nvPr/>
          </p:nvSpPr>
          <p:spPr>
            <a:xfrm>
              <a:off x="27623464" y="35950364"/>
              <a:ext cx="1557704" cy="584775"/>
            </a:xfrm>
            <a:prstGeom prst="rect">
              <a:avLst/>
            </a:prstGeom>
            <a:noFill/>
          </p:spPr>
          <p:txBody>
            <a:bodyPr wrap="square" rtlCol="0">
              <a:spAutoFit/>
            </a:bodyPr>
            <a:lstStyle/>
            <a:p>
              <a:r>
                <a:rPr lang="fr-BE" sz="3200" dirty="0">
                  <a:latin typeface="Tenorite" panose="00000500000000000000" pitchFamily="2" charset="0"/>
                </a:rPr>
                <a:t>m/z</a:t>
              </a:r>
              <a:endParaRPr lang="en-GB" sz="3200" dirty="0">
                <a:latin typeface="Tenorite" panose="00000500000000000000" pitchFamily="2" charset="0"/>
              </a:endParaRPr>
            </a:p>
          </p:txBody>
        </p:sp>
        <p:sp>
          <p:nvSpPr>
            <p:cNvPr id="1043" name="ZoneTexte 52">
              <a:extLst>
                <a:ext uri="{FF2B5EF4-FFF2-40B4-BE49-F238E27FC236}">
                  <a16:creationId xmlns:a16="http://schemas.microsoft.com/office/drawing/2014/main" id="{869A8573-C50D-54E9-2B35-1374209AAE0C}"/>
                </a:ext>
              </a:extLst>
            </p:cNvPr>
            <p:cNvSpPr txBox="1"/>
            <p:nvPr/>
          </p:nvSpPr>
          <p:spPr>
            <a:xfrm rot="16200000">
              <a:off x="13393883" y="34273400"/>
              <a:ext cx="2333847" cy="461665"/>
            </a:xfrm>
            <a:prstGeom prst="rect">
              <a:avLst/>
            </a:prstGeom>
            <a:noFill/>
          </p:spPr>
          <p:txBody>
            <a:bodyPr wrap="square" rtlCol="0">
              <a:spAutoFit/>
            </a:bodyPr>
            <a:lstStyle/>
            <a:p>
              <a:pPr algn="ctr"/>
              <a:r>
                <a:rPr lang="fr-BE" sz="2400" dirty="0" err="1">
                  <a:latin typeface="Tenorite" panose="00000500000000000000" pitchFamily="2" charset="0"/>
                </a:rPr>
                <a:t>Intensity</a:t>
              </a:r>
              <a:r>
                <a:rPr lang="fr-BE" sz="2400" dirty="0">
                  <a:latin typeface="Tenorite" panose="00000500000000000000" pitchFamily="2" charset="0"/>
                </a:rPr>
                <a:t> (x</a:t>
              </a:r>
              <a:r>
                <a:rPr lang="en-US" sz="2400" kern="100" dirty="0">
                  <a:effectLst/>
                  <a:latin typeface="Tenorite" panose="00000500000000000000" pitchFamily="2" charset="0"/>
                  <a:ea typeface="Calibri" panose="020F0502020204030204" pitchFamily="34" charset="0"/>
                  <a:cs typeface="Times New Roman" panose="02020603050405020304" pitchFamily="18" charset="0"/>
                </a:rPr>
                <a:t>10</a:t>
              </a:r>
              <a:r>
                <a:rPr lang="en-US" sz="2400" kern="100" baseline="30000" dirty="0">
                  <a:effectLst/>
                  <a:latin typeface="Tenorite" panose="00000500000000000000" pitchFamily="2" charset="0"/>
                  <a:ea typeface="Calibri" panose="020F0502020204030204" pitchFamily="34" charset="0"/>
                  <a:cs typeface="Times New Roman" panose="02020603050405020304" pitchFamily="18" charset="0"/>
                </a:rPr>
                <a:t>4</a:t>
              </a:r>
              <a:r>
                <a:rPr lang="en-GB" sz="2400" dirty="0">
                  <a:latin typeface="Tenorite" panose="00000500000000000000" pitchFamily="2" charset="0"/>
                </a:rPr>
                <a:t>)</a:t>
              </a:r>
            </a:p>
          </p:txBody>
        </p:sp>
        <p:grpSp>
          <p:nvGrpSpPr>
            <p:cNvPr id="53" name="Group 52">
              <a:extLst>
                <a:ext uri="{FF2B5EF4-FFF2-40B4-BE49-F238E27FC236}">
                  <a16:creationId xmlns:a16="http://schemas.microsoft.com/office/drawing/2014/main" id="{128C0AB1-EE63-715A-7C2E-D5A8A3E446F8}"/>
                </a:ext>
              </a:extLst>
            </p:cNvPr>
            <p:cNvGrpSpPr/>
            <p:nvPr/>
          </p:nvGrpSpPr>
          <p:grpSpPr>
            <a:xfrm>
              <a:off x="14835758" y="32950564"/>
              <a:ext cx="13786582" cy="3178140"/>
              <a:chOff x="13237296" y="33790327"/>
              <a:chExt cx="12137305" cy="2296890"/>
            </a:xfrm>
          </p:grpSpPr>
          <p:grpSp>
            <p:nvGrpSpPr>
              <p:cNvPr id="54" name="Group 53">
                <a:extLst>
                  <a:ext uri="{FF2B5EF4-FFF2-40B4-BE49-F238E27FC236}">
                    <a16:creationId xmlns:a16="http://schemas.microsoft.com/office/drawing/2014/main" id="{FB335E3E-12BB-D29C-8C86-F68C14BBAB9C}"/>
                  </a:ext>
                </a:extLst>
              </p:cNvPr>
              <p:cNvGrpSpPr/>
              <p:nvPr/>
            </p:nvGrpSpPr>
            <p:grpSpPr>
              <a:xfrm>
                <a:off x="13237296" y="33790327"/>
                <a:ext cx="12137305" cy="2207681"/>
                <a:chOff x="13237296" y="34345700"/>
                <a:chExt cx="12137305" cy="1656485"/>
              </a:xfrm>
            </p:grpSpPr>
            <p:pic>
              <p:nvPicPr>
                <p:cNvPr id="60" name="Picture 59" descr="A screenshot of a computer&#10;&#10;Description automatically generated">
                  <a:extLst>
                    <a:ext uri="{FF2B5EF4-FFF2-40B4-BE49-F238E27FC236}">
                      <a16:creationId xmlns:a16="http://schemas.microsoft.com/office/drawing/2014/main" id="{080C6EA4-E06F-2F35-9B49-0B79F1636ED3}"/>
                    </a:ext>
                  </a:extLst>
                </p:cNvPr>
                <p:cNvPicPr>
                  <a:picLocks noChangeAspect="1"/>
                </p:cNvPicPr>
                <p:nvPr/>
              </p:nvPicPr>
              <p:blipFill rotWithShape="1">
                <a:blip r:embed="rId25">
                  <a:extLst>
                    <a:ext uri="{BEBA8EAE-BF5A-486C-A8C5-ECC9F3942E4B}">
                      <a14:imgProps xmlns:a14="http://schemas.microsoft.com/office/drawing/2010/main">
                        <a14:imgLayer r:embed="rId26">
                          <a14:imgEffect>
                            <a14:colorTemperature colorTemp="6000"/>
                          </a14:imgEffect>
                        </a14:imgLayer>
                      </a14:imgProps>
                    </a:ext>
                    <a:ext uri="{28A0092B-C50C-407E-A947-70E740481C1C}">
                      <a14:useLocalDpi xmlns:a14="http://schemas.microsoft.com/office/drawing/2010/main" val="0"/>
                    </a:ext>
                  </a:extLst>
                </a:blip>
                <a:srcRect l="4254" t="61134" r="30346" b="3506"/>
                <a:stretch/>
              </p:blipFill>
              <p:spPr>
                <a:xfrm>
                  <a:off x="13583889" y="34346090"/>
                  <a:ext cx="11790712" cy="1656095"/>
                </a:xfrm>
                <a:prstGeom prst="rect">
                  <a:avLst/>
                </a:prstGeom>
              </p:spPr>
            </p:pic>
            <p:cxnSp>
              <p:nvCxnSpPr>
                <p:cNvPr id="61" name="Straight Connector 60">
                  <a:extLst>
                    <a:ext uri="{FF2B5EF4-FFF2-40B4-BE49-F238E27FC236}">
                      <a16:creationId xmlns:a16="http://schemas.microsoft.com/office/drawing/2014/main" id="{54F4BA81-3235-5E94-CF4E-B257D05CE208}"/>
                    </a:ext>
                  </a:extLst>
                </p:cNvPr>
                <p:cNvCxnSpPr>
                  <a:cxnSpLocks/>
                </p:cNvCxnSpPr>
                <p:nvPr/>
              </p:nvCxnSpPr>
              <p:spPr>
                <a:xfrm rot="16200000">
                  <a:off x="13575928" y="35425090"/>
                  <a:ext cx="0" cy="1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60B9166-7628-FC61-C0E8-0B8A47D3902B}"/>
                    </a:ext>
                  </a:extLst>
                </p:cNvPr>
                <p:cNvCxnSpPr>
                  <a:cxnSpLocks/>
                </p:cNvCxnSpPr>
                <p:nvPr/>
              </p:nvCxnSpPr>
              <p:spPr>
                <a:xfrm rot="16200000">
                  <a:off x="13589390" y="34438126"/>
                  <a:ext cx="0" cy="1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5682737A-A8E5-6BC9-277B-6F96069FCE31}"/>
                    </a:ext>
                  </a:extLst>
                </p:cNvPr>
                <p:cNvSpPr txBox="1"/>
                <p:nvPr/>
              </p:nvSpPr>
              <p:spPr>
                <a:xfrm>
                  <a:off x="13237296" y="34345700"/>
                  <a:ext cx="401611" cy="383570"/>
                </a:xfrm>
                <a:prstGeom prst="rect">
                  <a:avLst/>
                </a:prstGeom>
                <a:noFill/>
              </p:spPr>
              <p:txBody>
                <a:bodyPr wrap="square" rtlCol="0">
                  <a:spAutoFit/>
                </a:bodyPr>
                <a:lstStyle/>
                <a:p>
                  <a:r>
                    <a:rPr lang="en-US" dirty="0"/>
                    <a:t>6</a:t>
                  </a:r>
                  <a:endParaRPr lang="en-BE" dirty="0"/>
                </a:p>
              </p:txBody>
            </p:sp>
            <p:sp>
              <p:nvSpPr>
                <p:cNvPr id="1024" name="TextBox 1023">
                  <a:extLst>
                    <a:ext uri="{FF2B5EF4-FFF2-40B4-BE49-F238E27FC236}">
                      <a16:creationId xmlns:a16="http://schemas.microsoft.com/office/drawing/2014/main" id="{90EE9EED-D83D-6BB4-CE5C-269882C25DA1}"/>
                    </a:ext>
                  </a:extLst>
                </p:cNvPr>
                <p:cNvSpPr txBox="1"/>
                <p:nvPr/>
              </p:nvSpPr>
              <p:spPr>
                <a:xfrm>
                  <a:off x="13239630" y="35336512"/>
                  <a:ext cx="401611" cy="383570"/>
                </a:xfrm>
                <a:prstGeom prst="rect">
                  <a:avLst/>
                </a:prstGeom>
                <a:noFill/>
              </p:spPr>
              <p:txBody>
                <a:bodyPr wrap="square" rtlCol="0">
                  <a:spAutoFit/>
                </a:bodyPr>
                <a:lstStyle/>
                <a:p>
                  <a:r>
                    <a:rPr lang="en-US" dirty="0"/>
                    <a:t>2</a:t>
                  </a:r>
                  <a:endParaRPr lang="en-BE" dirty="0"/>
                </a:p>
              </p:txBody>
            </p:sp>
          </p:grpSp>
          <p:cxnSp>
            <p:nvCxnSpPr>
              <p:cNvPr id="55" name="Straight Connector 54">
                <a:extLst>
                  <a:ext uri="{FF2B5EF4-FFF2-40B4-BE49-F238E27FC236}">
                    <a16:creationId xmlns:a16="http://schemas.microsoft.com/office/drawing/2014/main" id="{6CADDAD5-E9D2-4CC5-B2CF-C1F2473FF76E}"/>
                  </a:ext>
                </a:extLst>
              </p:cNvPr>
              <p:cNvCxnSpPr/>
              <p:nvPr/>
            </p:nvCxnSpPr>
            <p:spPr>
              <a:xfrm>
                <a:off x="14817638" y="35979217"/>
                <a:ext cx="0" cy="1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429F387F-E892-083E-13DE-D8B908B7EBA8}"/>
                  </a:ext>
                </a:extLst>
              </p:cNvPr>
              <p:cNvCxnSpPr/>
              <p:nvPr/>
            </p:nvCxnSpPr>
            <p:spPr>
              <a:xfrm>
                <a:off x="17056052" y="35976536"/>
                <a:ext cx="0" cy="1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9BADC1D-C502-81DC-7E40-C17746619670}"/>
                  </a:ext>
                </a:extLst>
              </p:cNvPr>
              <p:cNvCxnSpPr/>
              <p:nvPr/>
            </p:nvCxnSpPr>
            <p:spPr>
              <a:xfrm>
                <a:off x="19295023" y="35976536"/>
                <a:ext cx="0" cy="1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BBF3983-529F-ABBA-807B-7BA4175BFEC9}"/>
                  </a:ext>
                </a:extLst>
              </p:cNvPr>
              <p:cNvCxnSpPr/>
              <p:nvPr/>
            </p:nvCxnSpPr>
            <p:spPr>
              <a:xfrm>
                <a:off x="23769907" y="35960778"/>
                <a:ext cx="0" cy="1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6EACD92-100B-2301-112C-F5781C66F13D}"/>
                  </a:ext>
                </a:extLst>
              </p:cNvPr>
              <p:cNvCxnSpPr/>
              <p:nvPr/>
            </p:nvCxnSpPr>
            <p:spPr>
              <a:xfrm>
                <a:off x="21535342" y="35976536"/>
                <a:ext cx="0" cy="10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38" name="ZoneTexte 60">
              <a:extLst>
                <a:ext uri="{FF2B5EF4-FFF2-40B4-BE49-F238E27FC236}">
                  <a16:creationId xmlns:a16="http://schemas.microsoft.com/office/drawing/2014/main" id="{385FA05C-4A9B-8578-5F04-C0D9130546D7}"/>
                </a:ext>
              </a:extLst>
            </p:cNvPr>
            <p:cNvSpPr txBox="1"/>
            <p:nvPr/>
          </p:nvSpPr>
          <p:spPr>
            <a:xfrm>
              <a:off x="15362323" y="33304213"/>
              <a:ext cx="4077760" cy="1015663"/>
            </a:xfrm>
            <a:prstGeom prst="rect">
              <a:avLst/>
            </a:prstGeom>
            <a:noFill/>
          </p:spPr>
          <p:txBody>
            <a:bodyPr wrap="square" rtlCol="0">
              <a:spAutoFit/>
            </a:bodyPr>
            <a:lstStyle/>
            <a:p>
              <a:r>
                <a:rPr lang="en-US" sz="3600" b="1" noProof="0" dirty="0">
                  <a:latin typeface="Tenorite" panose="00000500000000000000" pitchFamily="2" charset="0"/>
                </a:rPr>
                <a:t>Mass spectrum</a:t>
              </a:r>
            </a:p>
            <a:p>
              <a:r>
                <a:rPr lang="en-US" sz="2400" noProof="0" dirty="0">
                  <a:latin typeface="Tenorite" panose="00000500000000000000" pitchFamily="2" charset="0"/>
                </a:rPr>
                <a:t>Extracted from 22 – 30 min</a:t>
              </a:r>
            </a:p>
          </p:txBody>
        </p:sp>
        <p:sp>
          <p:nvSpPr>
            <p:cNvPr id="1045" name="Rectangle 1044">
              <a:extLst>
                <a:ext uri="{FF2B5EF4-FFF2-40B4-BE49-F238E27FC236}">
                  <a16:creationId xmlns:a16="http://schemas.microsoft.com/office/drawing/2014/main" id="{2D225901-D9ED-BB98-9455-CDD93EB3CE9A}"/>
                </a:ext>
              </a:extLst>
            </p:cNvPr>
            <p:cNvSpPr/>
            <p:nvPr/>
          </p:nvSpPr>
          <p:spPr>
            <a:xfrm>
              <a:off x="18685060" y="32980307"/>
              <a:ext cx="1036333"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46" name="Rectangle 1045">
              <a:extLst>
                <a:ext uri="{FF2B5EF4-FFF2-40B4-BE49-F238E27FC236}">
                  <a16:creationId xmlns:a16="http://schemas.microsoft.com/office/drawing/2014/main" id="{8DEF0FE9-2525-BC15-194B-A80F426CBBCE}"/>
                </a:ext>
              </a:extLst>
            </p:cNvPr>
            <p:cNvSpPr/>
            <p:nvPr/>
          </p:nvSpPr>
          <p:spPr>
            <a:xfrm>
              <a:off x="17805390" y="34995765"/>
              <a:ext cx="1036333"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47" name="Rectangle 1046">
              <a:extLst>
                <a:ext uri="{FF2B5EF4-FFF2-40B4-BE49-F238E27FC236}">
                  <a16:creationId xmlns:a16="http://schemas.microsoft.com/office/drawing/2014/main" id="{EA66FEBD-A2ED-20B4-7DDE-2FD6B9A9D132}"/>
                </a:ext>
              </a:extLst>
            </p:cNvPr>
            <p:cNvSpPr/>
            <p:nvPr/>
          </p:nvSpPr>
          <p:spPr>
            <a:xfrm>
              <a:off x="16914394" y="35288835"/>
              <a:ext cx="1036333"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48" name="Rectangle 1047">
              <a:extLst>
                <a:ext uri="{FF2B5EF4-FFF2-40B4-BE49-F238E27FC236}">
                  <a16:creationId xmlns:a16="http://schemas.microsoft.com/office/drawing/2014/main" id="{2A40A2E6-17FB-94B0-6BE8-1F7B71006316}"/>
                </a:ext>
              </a:extLst>
            </p:cNvPr>
            <p:cNvSpPr/>
            <p:nvPr/>
          </p:nvSpPr>
          <p:spPr>
            <a:xfrm>
              <a:off x="20624987" y="35314645"/>
              <a:ext cx="1036333"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49" name="Rectangle 1048">
              <a:extLst>
                <a:ext uri="{FF2B5EF4-FFF2-40B4-BE49-F238E27FC236}">
                  <a16:creationId xmlns:a16="http://schemas.microsoft.com/office/drawing/2014/main" id="{9EB8A4D9-3784-3E8E-44F4-7D4B697793E2}"/>
                </a:ext>
              </a:extLst>
            </p:cNvPr>
            <p:cNvSpPr/>
            <p:nvPr/>
          </p:nvSpPr>
          <p:spPr>
            <a:xfrm>
              <a:off x="22464001" y="34871947"/>
              <a:ext cx="1036333"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50" name="Rectangle 1049">
              <a:extLst>
                <a:ext uri="{FF2B5EF4-FFF2-40B4-BE49-F238E27FC236}">
                  <a16:creationId xmlns:a16="http://schemas.microsoft.com/office/drawing/2014/main" id="{D37D6511-6261-9365-F73B-BDFADAB7B802}"/>
                </a:ext>
              </a:extLst>
            </p:cNvPr>
            <p:cNvSpPr/>
            <p:nvPr/>
          </p:nvSpPr>
          <p:spPr>
            <a:xfrm>
              <a:off x="24015658" y="35227278"/>
              <a:ext cx="1036333"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51" name="Rectangle 1050">
              <a:extLst>
                <a:ext uri="{FF2B5EF4-FFF2-40B4-BE49-F238E27FC236}">
                  <a16:creationId xmlns:a16="http://schemas.microsoft.com/office/drawing/2014/main" id="{05E695B2-7660-21A9-2973-B6E991576F56}"/>
                </a:ext>
              </a:extLst>
            </p:cNvPr>
            <p:cNvSpPr/>
            <p:nvPr/>
          </p:nvSpPr>
          <p:spPr>
            <a:xfrm>
              <a:off x="26305001" y="35435602"/>
              <a:ext cx="1105986" cy="173328"/>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52" name="Rectangle 1051">
              <a:extLst>
                <a:ext uri="{FF2B5EF4-FFF2-40B4-BE49-F238E27FC236}">
                  <a16:creationId xmlns:a16="http://schemas.microsoft.com/office/drawing/2014/main" id="{49F3B08B-8737-1839-F145-2C8E9436DBBD}"/>
                </a:ext>
              </a:extLst>
            </p:cNvPr>
            <p:cNvSpPr/>
            <p:nvPr/>
          </p:nvSpPr>
          <p:spPr>
            <a:xfrm>
              <a:off x="27386616" y="35616735"/>
              <a:ext cx="1036333" cy="220071"/>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grpSp>
          <p:nvGrpSpPr>
            <p:cNvPr id="39" name="Group 38">
              <a:extLst>
                <a:ext uri="{FF2B5EF4-FFF2-40B4-BE49-F238E27FC236}">
                  <a16:creationId xmlns:a16="http://schemas.microsoft.com/office/drawing/2014/main" id="{FCA0D93E-7CDC-A889-2878-DA8DE815236D}"/>
                </a:ext>
              </a:extLst>
            </p:cNvPr>
            <p:cNvGrpSpPr/>
            <p:nvPr/>
          </p:nvGrpSpPr>
          <p:grpSpPr>
            <a:xfrm>
              <a:off x="19916498" y="34995765"/>
              <a:ext cx="7736655" cy="954599"/>
              <a:chOff x="20461536" y="34944182"/>
              <a:chExt cx="6808654" cy="954599"/>
            </a:xfrm>
          </p:grpSpPr>
          <p:cxnSp>
            <p:nvCxnSpPr>
              <p:cNvPr id="17" name="Straight Connector 16">
                <a:extLst>
                  <a:ext uri="{FF2B5EF4-FFF2-40B4-BE49-F238E27FC236}">
                    <a16:creationId xmlns:a16="http://schemas.microsoft.com/office/drawing/2014/main" id="{0090AD44-C10C-AAEE-52F0-B249875FAC49}"/>
                  </a:ext>
                </a:extLst>
              </p:cNvPr>
              <p:cNvCxnSpPr>
                <a:cxnSpLocks/>
              </p:cNvCxnSpPr>
              <p:nvPr/>
            </p:nvCxnSpPr>
            <p:spPr>
              <a:xfrm>
                <a:off x="20461536" y="34944182"/>
                <a:ext cx="2485772" cy="954599"/>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A369D99-BC3A-395C-4C9B-DC22748C45BF}"/>
                  </a:ext>
                </a:extLst>
              </p:cNvPr>
              <p:cNvCxnSpPr>
                <a:cxnSpLocks/>
              </p:cNvCxnSpPr>
              <p:nvPr/>
            </p:nvCxnSpPr>
            <p:spPr>
              <a:xfrm flipH="1">
                <a:off x="24941142" y="34949991"/>
                <a:ext cx="2329048" cy="938739"/>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1070" name="Group 1069">
              <a:extLst>
                <a:ext uri="{FF2B5EF4-FFF2-40B4-BE49-F238E27FC236}">
                  <a16:creationId xmlns:a16="http://schemas.microsoft.com/office/drawing/2014/main" id="{8F1A7F19-350F-0988-526C-ECCD39D8F578}"/>
                </a:ext>
              </a:extLst>
            </p:cNvPr>
            <p:cNvGrpSpPr/>
            <p:nvPr/>
          </p:nvGrpSpPr>
          <p:grpSpPr>
            <a:xfrm>
              <a:off x="19916497" y="32946534"/>
              <a:ext cx="7736655" cy="2041752"/>
              <a:chOff x="18984553" y="33014839"/>
              <a:chExt cx="8576584" cy="1820853"/>
            </a:xfrm>
          </p:grpSpPr>
          <p:pic>
            <p:nvPicPr>
              <p:cNvPr id="47" name="Picture 46" descr="A screen shot of a graph&#10;&#10;Description automatically generated">
                <a:extLst>
                  <a:ext uri="{FF2B5EF4-FFF2-40B4-BE49-F238E27FC236}">
                    <a16:creationId xmlns:a16="http://schemas.microsoft.com/office/drawing/2014/main" id="{8D2F54FA-E1DD-A0E7-CD5B-50FE27D83DCF}"/>
                  </a:ext>
                </a:extLst>
              </p:cNvPr>
              <p:cNvPicPr>
                <a:picLocks noChangeAspect="1"/>
              </p:cNvPicPr>
              <p:nvPr/>
            </p:nvPicPr>
            <p:blipFill rotWithShape="1">
              <a:blip r:embed="rId27">
                <a:extLst>
                  <a:ext uri="{BEBA8EAE-BF5A-486C-A8C5-ECC9F3942E4B}">
                    <a14:imgProps xmlns:a14="http://schemas.microsoft.com/office/drawing/2010/main">
                      <a14:imgLayer r:embed="rId28">
                        <a14:imgEffect>
                          <a14:colorTemperature colorTemp="6000"/>
                        </a14:imgEffect>
                      </a14:imgLayer>
                    </a14:imgProps>
                  </a:ext>
                  <a:ext uri="{28A0092B-C50C-407E-A947-70E740481C1C}">
                    <a14:useLocalDpi xmlns:a14="http://schemas.microsoft.com/office/drawing/2010/main" val="0"/>
                  </a:ext>
                </a:extLst>
              </a:blip>
              <a:srcRect l="4781" t="21851" r="1633" b="4833"/>
              <a:stretch/>
            </p:blipFill>
            <p:spPr>
              <a:xfrm>
                <a:off x="18984553" y="33014839"/>
                <a:ext cx="8576584" cy="1820853"/>
              </a:xfrm>
              <a:prstGeom prst="rect">
                <a:avLst/>
              </a:prstGeom>
              <a:ln w="12700">
                <a:solidFill>
                  <a:srgbClr val="00B050"/>
                </a:solidFill>
              </a:ln>
            </p:spPr>
          </p:pic>
          <p:sp>
            <p:nvSpPr>
              <p:cNvPr id="1055" name="Rectangle 1054">
                <a:extLst>
                  <a:ext uri="{FF2B5EF4-FFF2-40B4-BE49-F238E27FC236}">
                    <a16:creationId xmlns:a16="http://schemas.microsoft.com/office/drawing/2014/main" id="{7E446D20-4159-FD3C-F557-F98453DDC195}"/>
                  </a:ext>
                </a:extLst>
              </p:cNvPr>
              <p:cNvSpPr/>
              <p:nvPr/>
            </p:nvSpPr>
            <p:spPr>
              <a:xfrm>
                <a:off x="19753873" y="33090530"/>
                <a:ext cx="1148842"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56" name="Rectangle 1055">
                <a:extLst>
                  <a:ext uri="{FF2B5EF4-FFF2-40B4-BE49-F238E27FC236}">
                    <a16:creationId xmlns:a16="http://schemas.microsoft.com/office/drawing/2014/main" id="{F2306B8E-E9C3-2EF8-BB36-12A28B15862E}"/>
                  </a:ext>
                </a:extLst>
              </p:cNvPr>
              <p:cNvSpPr/>
              <p:nvPr/>
            </p:nvSpPr>
            <p:spPr>
              <a:xfrm>
                <a:off x="20296716" y="34256026"/>
                <a:ext cx="574421"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57" name="Rectangle 1056">
                <a:extLst>
                  <a:ext uri="{FF2B5EF4-FFF2-40B4-BE49-F238E27FC236}">
                    <a16:creationId xmlns:a16="http://schemas.microsoft.com/office/drawing/2014/main" id="{62C64AC4-1087-F447-C7BD-4B2A8D9FE176}"/>
                  </a:ext>
                </a:extLst>
              </p:cNvPr>
              <p:cNvSpPr/>
              <p:nvPr/>
            </p:nvSpPr>
            <p:spPr>
              <a:xfrm>
                <a:off x="20772319" y="34383299"/>
                <a:ext cx="574421"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58" name="Rectangle 1057">
                <a:extLst>
                  <a:ext uri="{FF2B5EF4-FFF2-40B4-BE49-F238E27FC236}">
                    <a16:creationId xmlns:a16="http://schemas.microsoft.com/office/drawing/2014/main" id="{64662DB0-3FCF-18A7-FFCF-2B8C4F2889C6}"/>
                  </a:ext>
                </a:extLst>
              </p:cNvPr>
              <p:cNvSpPr/>
              <p:nvPr/>
            </p:nvSpPr>
            <p:spPr>
              <a:xfrm>
                <a:off x="21253788" y="33418777"/>
                <a:ext cx="574421"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59" name="Rectangle 1058">
                <a:extLst>
                  <a:ext uri="{FF2B5EF4-FFF2-40B4-BE49-F238E27FC236}">
                    <a16:creationId xmlns:a16="http://schemas.microsoft.com/office/drawing/2014/main" id="{6C347B40-6216-963B-C8F4-51C2AD811A21}"/>
                  </a:ext>
                </a:extLst>
              </p:cNvPr>
              <p:cNvSpPr/>
              <p:nvPr/>
            </p:nvSpPr>
            <p:spPr>
              <a:xfrm>
                <a:off x="21755714" y="34037941"/>
                <a:ext cx="574421"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60" name="Rectangle 1059">
                <a:extLst>
                  <a:ext uri="{FF2B5EF4-FFF2-40B4-BE49-F238E27FC236}">
                    <a16:creationId xmlns:a16="http://schemas.microsoft.com/office/drawing/2014/main" id="{8F6FF755-0F21-45ED-F629-10B37BE17DD5}"/>
                  </a:ext>
                </a:extLst>
              </p:cNvPr>
              <p:cNvSpPr/>
              <p:nvPr/>
            </p:nvSpPr>
            <p:spPr>
              <a:xfrm>
                <a:off x="22183300" y="34263082"/>
                <a:ext cx="460562"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61" name="Rectangle 1060">
                <a:extLst>
                  <a:ext uri="{FF2B5EF4-FFF2-40B4-BE49-F238E27FC236}">
                    <a16:creationId xmlns:a16="http://schemas.microsoft.com/office/drawing/2014/main" id="{2D87DAB6-F973-A66F-6E73-487074B6F2B7}"/>
                  </a:ext>
                </a:extLst>
              </p:cNvPr>
              <p:cNvSpPr/>
              <p:nvPr/>
            </p:nvSpPr>
            <p:spPr>
              <a:xfrm>
                <a:off x="22520932" y="33717671"/>
                <a:ext cx="460562"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62" name="Rectangle 1061">
                <a:extLst>
                  <a:ext uri="{FF2B5EF4-FFF2-40B4-BE49-F238E27FC236}">
                    <a16:creationId xmlns:a16="http://schemas.microsoft.com/office/drawing/2014/main" id="{548E7246-6F20-673B-1B87-14A3141E26EB}"/>
                  </a:ext>
                </a:extLst>
              </p:cNvPr>
              <p:cNvSpPr/>
              <p:nvPr/>
            </p:nvSpPr>
            <p:spPr>
              <a:xfrm>
                <a:off x="22942735" y="34059836"/>
                <a:ext cx="460562"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63" name="Rectangle 1062">
                <a:extLst>
                  <a:ext uri="{FF2B5EF4-FFF2-40B4-BE49-F238E27FC236}">
                    <a16:creationId xmlns:a16="http://schemas.microsoft.com/office/drawing/2014/main" id="{4D807D12-B3DD-FE32-3567-85E52C1FC2C9}"/>
                  </a:ext>
                </a:extLst>
              </p:cNvPr>
              <p:cNvSpPr/>
              <p:nvPr/>
            </p:nvSpPr>
            <p:spPr>
              <a:xfrm>
                <a:off x="24010909" y="33747267"/>
                <a:ext cx="460562"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64" name="Rectangle 1063">
                <a:extLst>
                  <a:ext uri="{FF2B5EF4-FFF2-40B4-BE49-F238E27FC236}">
                    <a16:creationId xmlns:a16="http://schemas.microsoft.com/office/drawing/2014/main" id="{865C80BE-AD8F-C263-4C08-E64113CD06BB}"/>
                  </a:ext>
                </a:extLst>
              </p:cNvPr>
              <p:cNvSpPr/>
              <p:nvPr/>
            </p:nvSpPr>
            <p:spPr>
              <a:xfrm>
                <a:off x="24621788" y="33150985"/>
                <a:ext cx="460562"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65" name="Rectangle 1064">
                <a:extLst>
                  <a:ext uri="{FF2B5EF4-FFF2-40B4-BE49-F238E27FC236}">
                    <a16:creationId xmlns:a16="http://schemas.microsoft.com/office/drawing/2014/main" id="{D7AF6E3A-1148-EB6F-879B-E4992FFC3ED0}"/>
                  </a:ext>
                </a:extLst>
              </p:cNvPr>
              <p:cNvSpPr/>
              <p:nvPr/>
            </p:nvSpPr>
            <p:spPr>
              <a:xfrm>
                <a:off x="25786023" y="33653879"/>
                <a:ext cx="460562"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66" name="Rectangle 1065">
                <a:extLst>
                  <a:ext uri="{FF2B5EF4-FFF2-40B4-BE49-F238E27FC236}">
                    <a16:creationId xmlns:a16="http://schemas.microsoft.com/office/drawing/2014/main" id="{53CA531A-4EA9-0E1B-A78A-EB6D8D5F7A98}"/>
                  </a:ext>
                </a:extLst>
              </p:cNvPr>
              <p:cNvSpPr/>
              <p:nvPr/>
            </p:nvSpPr>
            <p:spPr>
              <a:xfrm>
                <a:off x="24920055" y="34144238"/>
                <a:ext cx="460562"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67" name="Rectangle 1066">
                <a:extLst>
                  <a:ext uri="{FF2B5EF4-FFF2-40B4-BE49-F238E27FC236}">
                    <a16:creationId xmlns:a16="http://schemas.microsoft.com/office/drawing/2014/main" id="{789DB3DA-9B93-5461-F880-BD11EA23A00D}"/>
                  </a:ext>
                </a:extLst>
              </p:cNvPr>
              <p:cNvSpPr/>
              <p:nvPr/>
            </p:nvSpPr>
            <p:spPr>
              <a:xfrm>
                <a:off x="25303767" y="33241981"/>
                <a:ext cx="460562"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68" name="Rectangle 1067">
                <a:extLst>
                  <a:ext uri="{FF2B5EF4-FFF2-40B4-BE49-F238E27FC236}">
                    <a16:creationId xmlns:a16="http://schemas.microsoft.com/office/drawing/2014/main" id="{D16992D4-6861-05BF-8CA7-998D0460394E}"/>
                  </a:ext>
                </a:extLst>
              </p:cNvPr>
              <p:cNvSpPr/>
              <p:nvPr/>
            </p:nvSpPr>
            <p:spPr>
              <a:xfrm>
                <a:off x="26374339" y="34052860"/>
                <a:ext cx="460562"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69" name="Rectangle 1068">
                <a:extLst>
                  <a:ext uri="{FF2B5EF4-FFF2-40B4-BE49-F238E27FC236}">
                    <a16:creationId xmlns:a16="http://schemas.microsoft.com/office/drawing/2014/main" id="{D8287AD4-2EFA-A0BE-0943-BB109A48315D}"/>
                  </a:ext>
                </a:extLst>
              </p:cNvPr>
              <p:cNvSpPr/>
              <p:nvPr/>
            </p:nvSpPr>
            <p:spPr>
              <a:xfrm>
                <a:off x="26736514" y="33508808"/>
                <a:ext cx="460562" cy="196190"/>
              </a:xfrm>
              <a:prstGeom prst="rect">
                <a:avLst/>
              </a:prstGeom>
              <a:solidFill>
                <a:srgbClr val="FAF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1080" name="TextBox 1079">
              <a:extLst>
                <a:ext uri="{FF2B5EF4-FFF2-40B4-BE49-F238E27FC236}">
                  <a16:creationId xmlns:a16="http://schemas.microsoft.com/office/drawing/2014/main" id="{990837DC-4D49-4FEF-5C96-AF248EB243DF}"/>
                </a:ext>
              </a:extLst>
            </p:cNvPr>
            <p:cNvSpPr txBox="1"/>
            <p:nvPr/>
          </p:nvSpPr>
          <p:spPr>
            <a:xfrm>
              <a:off x="20397842" y="32865413"/>
              <a:ext cx="1419171" cy="707886"/>
            </a:xfrm>
            <a:prstGeom prst="rect">
              <a:avLst/>
            </a:prstGeom>
            <a:noFill/>
          </p:spPr>
          <p:txBody>
            <a:bodyPr wrap="square" rtlCol="0">
              <a:spAutoFit/>
            </a:bodyPr>
            <a:lstStyle/>
            <a:p>
              <a:pPr algn="ctr"/>
              <a:r>
                <a:rPr lang="en-US" sz="2000" dirty="0">
                  <a:latin typeface="Tenorite" panose="00000500000000000000" pitchFamily="2" charset="0"/>
                </a:rPr>
                <a:t>718,2929</a:t>
              </a:r>
            </a:p>
            <a:p>
              <a:pPr algn="ctr"/>
              <a:r>
                <a:rPr lang="en-US" sz="2000" dirty="0">
                  <a:latin typeface="Tenorite" panose="00000500000000000000" pitchFamily="2" charset="0"/>
                </a:rPr>
                <a:t>      PS</a:t>
              </a:r>
            </a:p>
          </p:txBody>
        </p:sp>
        <p:sp>
          <p:nvSpPr>
            <p:cNvPr id="1081" name="TextBox 1080">
              <a:extLst>
                <a:ext uri="{FF2B5EF4-FFF2-40B4-BE49-F238E27FC236}">
                  <a16:creationId xmlns:a16="http://schemas.microsoft.com/office/drawing/2014/main" id="{593A0650-042F-E1DC-1BF1-6AEF5C0A1C30}"/>
                </a:ext>
              </a:extLst>
            </p:cNvPr>
            <p:cNvSpPr txBox="1"/>
            <p:nvPr/>
          </p:nvSpPr>
          <p:spPr>
            <a:xfrm>
              <a:off x="25143918" y="33005246"/>
              <a:ext cx="1419171" cy="707886"/>
            </a:xfrm>
            <a:prstGeom prst="rect">
              <a:avLst/>
            </a:prstGeom>
            <a:noFill/>
          </p:spPr>
          <p:txBody>
            <a:bodyPr wrap="square" rtlCol="0">
              <a:spAutoFit/>
            </a:bodyPr>
            <a:lstStyle/>
            <a:p>
              <a:pPr algn="ctr"/>
              <a:r>
                <a:rPr lang="en-US" sz="2000" dirty="0">
                  <a:latin typeface="Tenorite" panose="00000500000000000000" pitchFamily="2" charset="0"/>
                </a:rPr>
                <a:t>835,3730</a:t>
              </a:r>
            </a:p>
            <a:p>
              <a:pPr algn="ctr"/>
              <a:r>
                <a:rPr lang="en-US" sz="2000" dirty="0">
                  <a:latin typeface="Tenorite" panose="00000500000000000000" pitchFamily="2" charset="0"/>
                </a:rPr>
                <a:t>     PI</a:t>
              </a:r>
            </a:p>
          </p:txBody>
        </p:sp>
        <p:sp>
          <p:nvSpPr>
            <p:cNvPr id="1082" name="TextBox 1081">
              <a:extLst>
                <a:ext uri="{FF2B5EF4-FFF2-40B4-BE49-F238E27FC236}">
                  <a16:creationId xmlns:a16="http://schemas.microsoft.com/office/drawing/2014/main" id="{B78239AB-55AC-6EFA-7BA2-AB2AFCD5DBEF}"/>
                </a:ext>
              </a:extLst>
            </p:cNvPr>
            <p:cNvSpPr txBox="1"/>
            <p:nvPr/>
          </p:nvSpPr>
          <p:spPr>
            <a:xfrm>
              <a:off x="23915360" y="33239693"/>
              <a:ext cx="1419171" cy="707886"/>
            </a:xfrm>
            <a:prstGeom prst="rect">
              <a:avLst/>
            </a:prstGeom>
            <a:noFill/>
          </p:spPr>
          <p:txBody>
            <a:bodyPr wrap="square" rtlCol="0">
              <a:spAutoFit/>
            </a:bodyPr>
            <a:lstStyle/>
            <a:p>
              <a:pPr algn="ctr"/>
              <a:r>
                <a:rPr lang="en-US" sz="2000" dirty="0">
                  <a:latin typeface="Tenorite" panose="00000500000000000000" pitchFamily="2" charset="0"/>
                </a:rPr>
                <a:t>806,6019</a:t>
              </a:r>
            </a:p>
            <a:p>
              <a:pPr algn="ctr"/>
              <a:r>
                <a:rPr lang="en-US" sz="2000" dirty="0">
                  <a:latin typeface="Tenorite" panose="00000500000000000000" pitchFamily="2" charset="0"/>
                </a:rPr>
                <a:t>PC</a:t>
              </a:r>
            </a:p>
          </p:txBody>
        </p:sp>
      </p:grpSp>
      <p:sp>
        <p:nvSpPr>
          <p:cNvPr id="306" name="Freeform: Shape 305">
            <a:extLst>
              <a:ext uri="{FF2B5EF4-FFF2-40B4-BE49-F238E27FC236}">
                <a16:creationId xmlns:a16="http://schemas.microsoft.com/office/drawing/2014/main" id="{F45A4D27-276F-54C4-EDE1-236AD46A262B}"/>
              </a:ext>
            </a:extLst>
          </p:cNvPr>
          <p:cNvSpPr/>
          <p:nvPr/>
        </p:nvSpPr>
        <p:spPr>
          <a:xfrm>
            <a:off x="736416" y="29355019"/>
            <a:ext cx="28624947" cy="7168382"/>
          </a:xfrm>
          <a:custGeom>
            <a:avLst/>
            <a:gdLst>
              <a:gd name="connsiteX0" fmla="*/ 306324 w 28831677"/>
              <a:gd name="connsiteY0" fmla="*/ 0 h 18050952"/>
              <a:gd name="connsiteX1" fmla="*/ 28525351 w 28831677"/>
              <a:gd name="connsiteY1" fmla="*/ 0 h 18050952"/>
              <a:gd name="connsiteX2" fmla="*/ 28831677 w 28831677"/>
              <a:gd name="connsiteY2" fmla="*/ 306324 h 18050952"/>
              <a:gd name="connsiteX3" fmla="*/ 28831677 w 28831677"/>
              <a:gd name="connsiteY3" fmla="*/ 17744628 h 18050952"/>
              <a:gd name="connsiteX4" fmla="*/ 28525351 w 28831677"/>
              <a:gd name="connsiteY4" fmla="*/ 18050952 h 18050952"/>
              <a:gd name="connsiteX5" fmla="*/ 306324 w 28831677"/>
              <a:gd name="connsiteY5" fmla="*/ 18050952 h 18050952"/>
              <a:gd name="connsiteX6" fmla="*/ 0 w 28831677"/>
              <a:gd name="connsiteY6" fmla="*/ 17744628 h 18050952"/>
              <a:gd name="connsiteX7" fmla="*/ 0 w 28831677"/>
              <a:gd name="connsiteY7" fmla="*/ 306324 h 18050952"/>
              <a:gd name="connsiteX8" fmla="*/ 443 w 28831677"/>
              <a:gd name="connsiteY8" fmla="*/ 301922 h 18050952"/>
              <a:gd name="connsiteX9" fmla="*/ 443 w 28831677"/>
              <a:gd name="connsiteY9" fmla="*/ 2038 h 18050952"/>
              <a:gd name="connsiteX10" fmla="*/ 286110 w 28831677"/>
              <a:gd name="connsiteY10" fmla="*/ 2038 h 1805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31677" h="18050952">
                <a:moveTo>
                  <a:pt x="306324" y="0"/>
                </a:moveTo>
                <a:lnTo>
                  <a:pt x="28525351" y="0"/>
                </a:lnTo>
                <a:cubicBezTo>
                  <a:pt x="28694531" y="0"/>
                  <a:pt x="28831677" y="137144"/>
                  <a:pt x="28831677" y="306324"/>
                </a:cubicBezTo>
                <a:lnTo>
                  <a:pt x="28831677" y="17744628"/>
                </a:lnTo>
                <a:cubicBezTo>
                  <a:pt x="28831677" y="17913808"/>
                  <a:pt x="28694531" y="18050952"/>
                  <a:pt x="28525351" y="18050952"/>
                </a:cubicBezTo>
                <a:lnTo>
                  <a:pt x="306324" y="18050952"/>
                </a:lnTo>
                <a:cubicBezTo>
                  <a:pt x="137146" y="18050952"/>
                  <a:pt x="0" y="17913808"/>
                  <a:pt x="0" y="17744628"/>
                </a:cubicBezTo>
                <a:lnTo>
                  <a:pt x="0" y="306324"/>
                </a:lnTo>
                <a:lnTo>
                  <a:pt x="443" y="301922"/>
                </a:lnTo>
                <a:lnTo>
                  <a:pt x="443" y="2038"/>
                </a:lnTo>
                <a:lnTo>
                  <a:pt x="286110" y="2038"/>
                </a:lnTo>
                <a:close/>
              </a:path>
            </a:pathLst>
          </a:custGeom>
          <a:noFill/>
          <a:ln w="76200">
            <a:solidFill>
              <a:srgbClr val="1484AA"/>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sz="1600"/>
          </a:p>
        </p:txBody>
      </p:sp>
      <p:sp>
        <p:nvSpPr>
          <p:cNvPr id="14" name="ZoneTexte 1069">
            <a:extLst>
              <a:ext uri="{FF2B5EF4-FFF2-40B4-BE49-F238E27FC236}">
                <a16:creationId xmlns:a16="http://schemas.microsoft.com/office/drawing/2014/main" id="{3EDB0EEA-B6A7-7E64-1854-6456CA8A0726}"/>
              </a:ext>
            </a:extLst>
          </p:cNvPr>
          <p:cNvSpPr txBox="1"/>
          <p:nvPr/>
        </p:nvSpPr>
        <p:spPr>
          <a:xfrm>
            <a:off x="3096000" y="22356000"/>
            <a:ext cx="6072825" cy="584775"/>
          </a:xfrm>
          <a:prstGeom prst="rect">
            <a:avLst/>
          </a:prstGeom>
          <a:noFill/>
        </p:spPr>
        <p:txBody>
          <a:bodyPr wrap="square" rtlCol="0">
            <a:spAutoFit/>
          </a:bodyPr>
          <a:lstStyle>
            <a:defPPr>
              <a:defRPr lang="fr-FR"/>
            </a:defPPr>
            <a:lvl1pPr marL="0" algn="l" defTabSz="4174410" rtl="0" eaLnBrk="1" latinLnBrk="0" hangingPunct="1">
              <a:defRPr sz="8200" kern="1200">
                <a:solidFill>
                  <a:schemeClr val="tx1"/>
                </a:solidFill>
                <a:latin typeface="+mn-lt"/>
                <a:ea typeface="+mn-ea"/>
                <a:cs typeface="+mn-cs"/>
              </a:defRPr>
            </a:lvl1pPr>
            <a:lvl2pPr marL="2087205" algn="l" defTabSz="4174410" rtl="0" eaLnBrk="1" latinLnBrk="0" hangingPunct="1">
              <a:defRPr sz="8200" kern="1200">
                <a:solidFill>
                  <a:schemeClr val="tx1"/>
                </a:solidFill>
                <a:latin typeface="+mn-lt"/>
                <a:ea typeface="+mn-ea"/>
                <a:cs typeface="+mn-cs"/>
              </a:defRPr>
            </a:lvl2pPr>
            <a:lvl3pPr marL="4174410" algn="l" defTabSz="4174410" rtl="0" eaLnBrk="1" latinLnBrk="0" hangingPunct="1">
              <a:defRPr sz="8200" kern="1200">
                <a:solidFill>
                  <a:schemeClr val="tx1"/>
                </a:solidFill>
                <a:latin typeface="+mn-lt"/>
                <a:ea typeface="+mn-ea"/>
                <a:cs typeface="+mn-cs"/>
              </a:defRPr>
            </a:lvl3pPr>
            <a:lvl4pPr marL="6261616" algn="l" defTabSz="4174410" rtl="0" eaLnBrk="1" latinLnBrk="0" hangingPunct="1">
              <a:defRPr sz="8200" kern="1200">
                <a:solidFill>
                  <a:schemeClr val="tx1"/>
                </a:solidFill>
                <a:latin typeface="+mn-lt"/>
                <a:ea typeface="+mn-ea"/>
                <a:cs typeface="+mn-cs"/>
              </a:defRPr>
            </a:lvl4pPr>
            <a:lvl5pPr marL="8348821" algn="l" defTabSz="4174410" rtl="0" eaLnBrk="1" latinLnBrk="0" hangingPunct="1">
              <a:defRPr sz="8200" kern="1200">
                <a:solidFill>
                  <a:schemeClr val="tx1"/>
                </a:solidFill>
                <a:latin typeface="+mn-lt"/>
                <a:ea typeface="+mn-ea"/>
                <a:cs typeface="+mn-cs"/>
              </a:defRPr>
            </a:lvl5pPr>
            <a:lvl6pPr marL="10436026" algn="l" defTabSz="4174410" rtl="0" eaLnBrk="1" latinLnBrk="0" hangingPunct="1">
              <a:defRPr sz="8200" kern="1200">
                <a:solidFill>
                  <a:schemeClr val="tx1"/>
                </a:solidFill>
                <a:latin typeface="+mn-lt"/>
                <a:ea typeface="+mn-ea"/>
                <a:cs typeface="+mn-cs"/>
              </a:defRPr>
            </a:lvl6pPr>
            <a:lvl7pPr marL="12523231" algn="l" defTabSz="4174410" rtl="0" eaLnBrk="1" latinLnBrk="0" hangingPunct="1">
              <a:defRPr sz="8200" kern="1200">
                <a:solidFill>
                  <a:schemeClr val="tx1"/>
                </a:solidFill>
                <a:latin typeface="+mn-lt"/>
                <a:ea typeface="+mn-ea"/>
                <a:cs typeface="+mn-cs"/>
              </a:defRPr>
            </a:lvl7pPr>
            <a:lvl8pPr marL="14610432" algn="l" defTabSz="4174410" rtl="0" eaLnBrk="1" latinLnBrk="0" hangingPunct="1">
              <a:defRPr sz="8200" kern="1200">
                <a:solidFill>
                  <a:schemeClr val="tx1"/>
                </a:solidFill>
                <a:latin typeface="+mn-lt"/>
                <a:ea typeface="+mn-ea"/>
                <a:cs typeface="+mn-cs"/>
              </a:defRPr>
            </a:lvl8pPr>
            <a:lvl9pPr marL="16697637" algn="l" defTabSz="4174410" rtl="0" eaLnBrk="1" latinLnBrk="0" hangingPunct="1">
              <a:defRPr sz="82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GB" sz="3200" b="1" dirty="0">
                <a:solidFill>
                  <a:prstClr val="black"/>
                </a:solidFill>
                <a:latin typeface="Tenorite" panose="00000500000000000000" pitchFamily="2" charset="0"/>
              </a:rPr>
              <a:t>Venom effect (ion </a:t>
            </a:r>
            <a:r>
              <a:rPr kumimoji="0" lang="en-GB" sz="3200" b="1" i="0" u="none" strike="noStrike" kern="0" cap="none" spc="0" normalizeH="0" baseline="0" noProof="0" dirty="0">
                <a:ln>
                  <a:noFill/>
                </a:ln>
                <a:solidFill>
                  <a:prstClr val="black"/>
                </a:solidFill>
                <a:effectLst/>
                <a:uLnTx/>
                <a:uFillTx/>
                <a:latin typeface="Tenorite" panose="00000500000000000000" pitchFamily="2" charset="0"/>
              </a:rPr>
              <a:t>806.58 m/z)</a:t>
            </a:r>
          </a:p>
        </p:txBody>
      </p:sp>
      <p:sp>
        <p:nvSpPr>
          <p:cNvPr id="26" name="ZoneTexte 41">
            <a:extLst>
              <a:ext uri="{FF2B5EF4-FFF2-40B4-BE49-F238E27FC236}">
                <a16:creationId xmlns:a16="http://schemas.microsoft.com/office/drawing/2014/main" id="{898E6CF0-F3A8-56E7-59AB-802F19B68377}"/>
              </a:ext>
            </a:extLst>
          </p:cNvPr>
          <p:cNvSpPr txBox="1"/>
          <p:nvPr/>
        </p:nvSpPr>
        <p:spPr>
          <a:xfrm>
            <a:off x="10908000" y="22356000"/>
            <a:ext cx="5962962" cy="584775"/>
          </a:xfrm>
          <a:prstGeom prst="rect">
            <a:avLst/>
          </a:prstGeom>
          <a:noFill/>
        </p:spPr>
        <p:txBody>
          <a:bodyPr wrap="square" rtlCol="0">
            <a:spAutoFit/>
          </a:bodyPr>
          <a:lstStyle>
            <a:defPPr>
              <a:defRPr lang="fr-FR"/>
            </a:defPPr>
            <a:lvl1pPr marL="0" algn="l" defTabSz="4174410" rtl="0" eaLnBrk="1" latinLnBrk="0" hangingPunct="1">
              <a:defRPr sz="8200" kern="1200">
                <a:solidFill>
                  <a:schemeClr val="tx1"/>
                </a:solidFill>
                <a:latin typeface="+mn-lt"/>
                <a:ea typeface="+mn-ea"/>
                <a:cs typeface="+mn-cs"/>
              </a:defRPr>
            </a:lvl1pPr>
            <a:lvl2pPr marL="2087205" algn="l" defTabSz="4174410" rtl="0" eaLnBrk="1" latinLnBrk="0" hangingPunct="1">
              <a:defRPr sz="8200" kern="1200">
                <a:solidFill>
                  <a:schemeClr val="tx1"/>
                </a:solidFill>
                <a:latin typeface="+mn-lt"/>
                <a:ea typeface="+mn-ea"/>
                <a:cs typeface="+mn-cs"/>
              </a:defRPr>
            </a:lvl2pPr>
            <a:lvl3pPr marL="4174410" algn="l" defTabSz="4174410" rtl="0" eaLnBrk="1" latinLnBrk="0" hangingPunct="1">
              <a:defRPr sz="8200" kern="1200">
                <a:solidFill>
                  <a:schemeClr val="tx1"/>
                </a:solidFill>
                <a:latin typeface="+mn-lt"/>
                <a:ea typeface="+mn-ea"/>
                <a:cs typeface="+mn-cs"/>
              </a:defRPr>
            </a:lvl3pPr>
            <a:lvl4pPr marL="6261616" algn="l" defTabSz="4174410" rtl="0" eaLnBrk="1" latinLnBrk="0" hangingPunct="1">
              <a:defRPr sz="8200" kern="1200">
                <a:solidFill>
                  <a:schemeClr val="tx1"/>
                </a:solidFill>
                <a:latin typeface="+mn-lt"/>
                <a:ea typeface="+mn-ea"/>
                <a:cs typeface="+mn-cs"/>
              </a:defRPr>
            </a:lvl4pPr>
            <a:lvl5pPr marL="8348821" algn="l" defTabSz="4174410" rtl="0" eaLnBrk="1" latinLnBrk="0" hangingPunct="1">
              <a:defRPr sz="8200" kern="1200">
                <a:solidFill>
                  <a:schemeClr val="tx1"/>
                </a:solidFill>
                <a:latin typeface="+mn-lt"/>
                <a:ea typeface="+mn-ea"/>
                <a:cs typeface="+mn-cs"/>
              </a:defRPr>
            </a:lvl5pPr>
            <a:lvl6pPr marL="10436026" algn="l" defTabSz="4174410" rtl="0" eaLnBrk="1" latinLnBrk="0" hangingPunct="1">
              <a:defRPr sz="8200" kern="1200">
                <a:solidFill>
                  <a:schemeClr val="tx1"/>
                </a:solidFill>
                <a:latin typeface="+mn-lt"/>
                <a:ea typeface="+mn-ea"/>
                <a:cs typeface="+mn-cs"/>
              </a:defRPr>
            </a:lvl6pPr>
            <a:lvl7pPr marL="12523231" algn="l" defTabSz="4174410" rtl="0" eaLnBrk="1" latinLnBrk="0" hangingPunct="1">
              <a:defRPr sz="8200" kern="1200">
                <a:solidFill>
                  <a:schemeClr val="tx1"/>
                </a:solidFill>
                <a:latin typeface="+mn-lt"/>
                <a:ea typeface="+mn-ea"/>
                <a:cs typeface="+mn-cs"/>
              </a:defRPr>
            </a:lvl7pPr>
            <a:lvl8pPr marL="14610432" algn="l" defTabSz="4174410" rtl="0" eaLnBrk="1" latinLnBrk="0" hangingPunct="1">
              <a:defRPr sz="8200" kern="1200">
                <a:solidFill>
                  <a:schemeClr val="tx1"/>
                </a:solidFill>
                <a:latin typeface="+mn-lt"/>
                <a:ea typeface="+mn-ea"/>
                <a:cs typeface="+mn-cs"/>
              </a:defRPr>
            </a:lvl8pPr>
            <a:lvl9pPr marL="16697637" algn="l" defTabSz="4174410" rtl="0" eaLnBrk="1" latinLnBrk="0" hangingPunct="1">
              <a:defRPr sz="8200" kern="1200">
                <a:solidFill>
                  <a:schemeClr val="tx1"/>
                </a:solidFill>
                <a:latin typeface="+mn-lt"/>
                <a:ea typeface="+mn-ea"/>
                <a:cs typeface="+mn-cs"/>
              </a:defRPr>
            </a:lvl9pPr>
          </a:lstStyle>
          <a:p>
            <a:pPr defTabSz="914400"/>
            <a:r>
              <a:rPr lang="en-GB" sz="3200" b="1" dirty="0">
                <a:solidFill>
                  <a:prstClr val="black"/>
                </a:solidFill>
                <a:latin typeface="Tenorite" panose="00000500000000000000" pitchFamily="2" charset="0"/>
              </a:rPr>
              <a:t>Venom effect (ion 496.42 m/z)</a:t>
            </a:r>
          </a:p>
        </p:txBody>
      </p:sp>
      <p:sp>
        <p:nvSpPr>
          <p:cNvPr id="31" name="Flèche : droite 116">
            <a:extLst>
              <a:ext uri="{FF2B5EF4-FFF2-40B4-BE49-F238E27FC236}">
                <a16:creationId xmlns:a16="http://schemas.microsoft.com/office/drawing/2014/main" id="{43C0DFDE-7E67-8A17-D1F6-A54F793D336A}"/>
              </a:ext>
            </a:extLst>
          </p:cNvPr>
          <p:cNvSpPr/>
          <p:nvPr/>
        </p:nvSpPr>
        <p:spPr>
          <a:xfrm rot="1408849">
            <a:off x="3552756" y="24641653"/>
            <a:ext cx="1440000" cy="756000"/>
          </a:xfrm>
          <a:prstGeom prst="rightArrow">
            <a:avLst>
              <a:gd name="adj1" fmla="val 28564"/>
              <a:gd name="adj2"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4174410" rtl="0" eaLnBrk="1" latinLnBrk="0" hangingPunct="1">
              <a:defRPr sz="8200" kern="1200">
                <a:solidFill>
                  <a:schemeClr val="lt1"/>
                </a:solidFill>
                <a:latin typeface="+mn-lt"/>
                <a:ea typeface="+mn-ea"/>
                <a:cs typeface="+mn-cs"/>
              </a:defRPr>
            </a:lvl1pPr>
            <a:lvl2pPr marL="2087205" algn="l" defTabSz="4174410" rtl="0" eaLnBrk="1" latinLnBrk="0" hangingPunct="1">
              <a:defRPr sz="8200" kern="1200">
                <a:solidFill>
                  <a:schemeClr val="lt1"/>
                </a:solidFill>
                <a:latin typeface="+mn-lt"/>
                <a:ea typeface="+mn-ea"/>
                <a:cs typeface="+mn-cs"/>
              </a:defRPr>
            </a:lvl2pPr>
            <a:lvl3pPr marL="4174410" algn="l" defTabSz="4174410" rtl="0" eaLnBrk="1" latinLnBrk="0" hangingPunct="1">
              <a:defRPr sz="8200" kern="1200">
                <a:solidFill>
                  <a:schemeClr val="lt1"/>
                </a:solidFill>
                <a:latin typeface="+mn-lt"/>
                <a:ea typeface="+mn-ea"/>
                <a:cs typeface="+mn-cs"/>
              </a:defRPr>
            </a:lvl3pPr>
            <a:lvl4pPr marL="6261616" algn="l" defTabSz="4174410" rtl="0" eaLnBrk="1" latinLnBrk="0" hangingPunct="1">
              <a:defRPr sz="8200" kern="1200">
                <a:solidFill>
                  <a:schemeClr val="lt1"/>
                </a:solidFill>
                <a:latin typeface="+mn-lt"/>
                <a:ea typeface="+mn-ea"/>
                <a:cs typeface="+mn-cs"/>
              </a:defRPr>
            </a:lvl4pPr>
            <a:lvl5pPr marL="8348821" algn="l" defTabSz="4174410" rtl="0" eaLnBrk="1" latinLnBrk="0" hangingPunct="1">
              <a:defRPr sz="8200" kern="1200">
                <a:solidFill>
                  <a:schemeClr val="lt1"/>
                </a:solidFill>
                <a:latin typeface="+mn-lt"/>
                <a:ea typeface="+mn-ea"/>
                <a:cs typeface="+mn-cs"/>
              </a:defRPr>
            </a:lvl5pPr>
            <a:lvl6pPr marL="10436026" algn="l" defTabSz="4174410" rtl="0" eaLnBrk="1" latinLnBrk="0" hangingPunct="1">
              <a:defRPr sz="8200" kern="1200">
                <a:solidFill>
                  <a:schemeClr val="lt1"/>
                </a:solidFill>
                <a:latin typeface="+mn-lt"/>
                <a:ea typeface="+mn-ea"/>
                <a:cs typeface="+mn-cs"/>
              </a:defRPr>
            </a:lvl6pPr>
            <a:lvl7pPr marL="12523231" algn="l" defTabSz="4174410" rtl="0" eaLnBrk="1" latinLnBrk="0" hangingPunct="1">
              <a:defRPr sz="8200" kern="1200">
                <a:solidFill>
                  <a:schemeClr val="lt1"/>
                </a:solidFill>
                <a:latin typeface="+mn-lt"/>
                <a:ea typeface="+mn-ea"/>
                <a:cs typeface="+mn-cs"/>
              </a:defRPr>
            </a:lvl7pPr>
            <a:lvl8pPr marL="14610432" algn="l" defTabSz="4174410" rtl="0" eaLnBrk="1" latinLnBrk="0" hangingPunct="1">
              <a:defRPr sz="8200" kern="1200">
                <a:solidFill>
                  <a:schemeClr val="lt1"/>
                </a:solidFill>
                <a:latin typeface="+mn-lt"/>
                <a:ea typeface="+mn-ea"/>
                <a:cs typeface="+mn-cs"/>
              </a:defRPr>
            </a:lvl8pPr>
            <a:lvl9pPr marL="16697637" algn="l" defTabSz="4174410" rtl="0" eaLnBrk="1" latinLnBrk="0" hangingPunct="1">
              <a:defRPr sz="8200" kern="1200">
                <a:solidFill>
                  <a:schemeClr val="lt1"/>
                </a:solidFill>
                <a:latin typeface="+mn-lt"/>
                <a:ea typeface="+mn-ea"/>
                <a:cs typeface="+mn-cs"/>
              </a:defRPr>
            </a:lvl9pPr>
          </a:lstStyle>
          <a:p>
            <a:pPr algn="ctr"/>
            <a:endParaRPr lang="fr-BE"/>
          </a:p>
        </p:txBody>
      </p:sp>
      <p:sp>
        <p:nvSpPr>
          <p:cNvPr id="33" name="Flèche : droite 118">
            <a:extLst>
              <a:ext uri="{FF2B5EF4-FFF2-40B4-BE49-F238E27FC236}">
                <a16:creationId xmlns:a16="http://schemas.microsoft.com/office/drawing/2014/main" id="{E8B16903-F19C-187A-C4CC-0D5768C15507}"/>
              </a:ext>
            </a:extLst>
          </p:cNvPr>
          <p:cNvSpPr/>
          <p:nvPr/>
        </p:nvSpPr>
        <p:spPr>
          <a:xfrm rot="19856045">
            <a:off x="12092346" y="24601729"/>
            <a:ext cx="1440000" cy="756000"/>
          </a:xfrm>
          <a:prstGeom prst="rightArrow">
            <a:avLst>
              <a:gd name="adj1" fmla="val 28564"/>
              <a:gd name="adj2"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4174410" rtl="0" eaLnBrk="1" latinLnBrk="0" hangingPunct="1">
              <a:defRPr sz="8200" kern="1200">
                <a:solidFill>
                  <a:schemeClr val="lt1"/>
                </a:solidFill>
                <a:latin typeface="+mn-lt"/>
                <a:ea typeface="+mn-ea"/>
                <a:cs typeface="+mn-cs"/>
              </a:defRPr>
            </a:lvl1pPr>
            <a:lvl2pPr marL="2087205" algn="l" defTabSz="4174410" rtl="0" eaLnBrk="1" latinLnBrk="0" hangingPunct="1">
              <a:defRPr sz="8200" kern="1200">
                <a:solidFill>
                  <a:schemeClr val="lt1"/>
                </a:solidFill>
                <a:latin typeface="+mn-lt"/>
                <a:ea typeface="+mn-ea"/>
                <a:cs typeface="+mn-cs"/>
              </a:defRPr>
            </a:lvl2pPr>
            <a:lvl3pPr marL="4174410" algn="l" defTabSz="4174410" rtl="0" eaLnBrk="1" latinLnBrk="0" hangingPunct="1">
              <a:defRPr sz="8200" kern="1200">
                <a:solidFill>
                  <a:schemeClr val="lt1"/>
                </a:solidFill>
                <a:latin typeface="+mn-lt"/>
                <a:ea typeface="+mn-ea"/>
                <a:cs typeface="+mn-cs"/>
              </a:defRPr>
            </a:lvl3pPr>
            <a:lvl4pPr marL="6261616" algn="l" defTabSz="4174410" rtl="0" eaLnBrk="1" latinLnBrk="0" hangingPunct="1">
              <a:defRPr sz="8200" kern="1200">
                <a:solidFill>
                  <a:schemeClr val="lt1"/>
                </a:solidFill>
                <a:latin typeface="+mn-lt"/>
                <a:ea typeface="+mn-ea"/>
                <a:cs typeface="+mn-cs"/>
              </a:defRPr>
            </a:lvl4pPr>
            <a:lvl5pPr marL="8348821" algn="l" defTabSz="4174410" rtl="0" eaLnBrk="1" latinLnBrk="0" hangingPunct="1">
              <a:defRPr sz="8200" kern="1200">
                <a:solidFill>
                  <a:schemeClr val="lt1"/>
                </a:solidFill>
                <a:latin typeface="+mn-lt"/>
                <a:ea typeface="+mn-ea"/>
                <a:cs typeface="+mn-cs"/>
              </a:defRPr>
            </a:lvl5pPr>
            <a:lvl6pPr marL="10436026" algn="l" defTabSz="4174410" rtl="0" eaLnBrk="1" latinLnBrk="0" hangingPunct="1">
              <a:defRPr sz="8200" kern="1200">
                <a:solidFill>
                  <a:schemeClr val="lt1"/>
                </a:solidFill>
                <a:latin typeface="+mn-lt"/>
                <a:ea typeface="+mn-ea"/>
                <a:cs typeface="+mn-cs"/>
              </a:defRPr>
            </a:lvl6pPr>
            <a:lvl7pPr marL="12523231" algn="l" defTabSz="4174410" rtl="0" eaLnBrk="1" latinLnBrk="0" hangingPunct="1">
              <a:defRPr sz="8200" kern="1200">
                <a:solidFill>
                  <a:schemeClr val="lt1"/>
                </a:solidFill>
                <a:latin typeface="+mn-lt"/>
                <a:ea typeface="+mn-ea"/>
                <a:cs typeface="+mn-cs"/>
              </a:defRPr>
            </a:lvl7pPr>
            <a:lvl8pPr marL="14610432" algn="l" defTabSz="4174410" rtl="0" eaLnBrk="1" latinLnBrk="0" hangingPunct="1">
              <a:defRPr sz="8200" kern="1200">
                <a:solidFill>
                  <a:schemeClr val="lt1"/>
                </a:solidFill>
                <a:latin typeface="+mn-lt"/>
                <a:ea typeface="+mn-ea"/>
                <a:cs typeface="+mn-cs"/>
              </a:defRPr>
            </a:lvl8pPr>
            <a:lvl9pPr marL="16697637" algn="l" defTabSz="4174410" rtl="0" eaLnBrk="1" latinLnBrk="0" hangingPunct="1">
              <a:defRPr sz="8200" kern="1200">
                <a:solidFill>
                  <a:schemeClr val="lt1"/>
                </a:solidFill>
                <a:latin typeface="+mn-lt"/>
                <a:ea typeface="+mn-ea"/>
                <a:cs typeface="+mn-cs"/>
              </a:defRPr>
            </a:lvl9pPr>
          </a:lstStyle>
          <a:p>
            <a:pPr algn="ctr"/>
            <a:endParaRPr lang="fr-BE" dirty="0"/>
          </a:p>
        </p:txBody>
      </p:sp>
      <p:sp>
        <p:nvSpPr>
          <p:cNvPr id="34" name="ZoneTexte 119">
            <a:extLst>
              <a:ext uri="{FF2B5EF4-FFF2-40B4-BE49-F238E27FC236}">
                <a16:creationId xmlns:a16="http://schemas.microsoft.com/office/drawing/2014/main" id="{7E5AAC8C-81CB-F96F-1C3D-1F7876C9296C}"/>
              </a:ext>
            </a:extLst>
          </p:cNvPr>
          <p:cNvSpPr txBox="1"/>
          <p:nvPr/>
        </p:nvSpPr>
        <p:spPr>
          <a:xfrm>
            <a:off x="2254932" y="26206361"/>
            <a:ext cx="6155237" cy="584775"/>
          </a:xfrm>
          <a:prstGeom prst="rect">
            <a:avLst/>
          </a:prstGeom>
          <a:noFill/>
        </p:spPr>
        <p:txBody>
          <a:bodyPr wrap="square" rtlCol="0">
            <a:spAutoFit/>
          </a:bodyPr>
          <a:lstStyle>
            <a:defPPr>
              <a:defRPr lang="fr-FR"/>
            </a:defPPr>
            <a:lvl1pPr marL="0" algn="l" defTabSz="4174410" rtl="0" eaLnBrk="1" latinLnBrk="0" hangingPunct="1">
              <a:defRPr sz="8200" kern="1200">
                <a:solidFill>
                  <a:schemeClr val="tx1"/>
                </a:solidFill>
                <a:latin typeface="+mn-lt"/>
                <a:ea typeface="+mn-ea"/>
                <a:cs typeface="+mn-cs"/>
              </a:defRPr>
            </a:lvl1pPr>
            <a:lvl2pPr marL="2087205" algn="l" defTabSz="4174410" rtl="0" eaLnBrk="1" latinLnBrk="0" hangingPunct="1">
              <a:defRPr sz="8200" kern="1200">
                <a:solidFill>
                  <a:schemeClr val="tx1"/>
                </a:solidFill>
                <a:latin typeface="+mn-lt"/>
                <a:ea typeface="+mn-ea"/>
                <a:cs typeface="+mn-cs"/>
              </a:defRPr>
            </a:lvl2pPr>
            <a:lvl3pPr marL="4174410" algn="l" defTabSz="4174410" rtl="0" eaLnBrk="1" latinLnBrk="0" hangingPunct="1">
              <a:defRPr sz="8200" kern="1200">
                <a:solidFill>
                  <a:schemeClr val="tx1"/>
                </a:solidFill>
                <a:latin typeface="+mn-lt"/>
                <a:ea typeface="+mn-ea"/>
                <a:cs typeface="+mn-cs"/>
              </a:defRPr>
            </a:lvl3pPr>
            <a:lvl4pPr marL="6261616" algn="l" defTabSz="4174410" rtl="0" eaLnBrk="1" latinLnBrk="0" hangingPunct="1">
              <a:defRPr sz="8200" kern="1200">
                <a:solidFill>
                  <a:schemeClr val="tx1"/>
                </a:solidFill>
                <a:latin typeface="+mn-lt"/>
                <a:ea typeface="+mn-ea"/>
                <a:cs typeface="+mn-cs"/>
              </a:defRPr>
            </a:lvl4pPr>
            <a:lvl5pPr marL="8348821" algn="l" defTabSz="4174410" rtl="0" eaLnBrk="1" latinLnBrk="0" hangingPunct="1">
              <a:defRPr sz="8200" kern="1200">
                <a:solidFill>
                  <a:schemeClr val="tx1"/>
                </a:solidFill>
                <a:latin typeface="+mn-lt"/>
                <a:ea typeface="+mn-ea"/>
                <a:cs typeface="+mn-cs"/>
              </a:defRPr>
            </a:lvl5pPr>
            <a:lvl6pPr marL="10436026" algn="l" defTabSz="4174410" rtl="0" eaLnBrk="1" latinLnBrk="0" hangingPunct="1">
              <a:defRPr sz="8200" kern="1200">
                <a:solidFill>
                  <a:schemeClr val="tx1"/>
                </a:solidFill>
                <a:latin typeface="+mn-lt"/>
                <a:ea typeface="+mn-ea"/>
                <a:cs typeface="+mn-cs"/>
              </a:defRPr>
            </a:lvl6pPr>
            <a:lvl7pPr marL="12523231" algn="l" defTabSz="4174410" rtl="0" eaLnBrk="1" latinLnBrk="0" hangingPunct="1">
              <a:defRPr sz="8200" kern="1200">
                <a:solidFill>
                  <a:schemeClr val="tx1"/>
                </a:solidFill>
                <a:latin typeface="+mn-lt"/>
                <a:ea typeface="+mn-ea"/>
                <a:cs typeface="+mn-cs"/>
              </a:defRPr>
            </a:lvl7pPr>
            <a:lvl8pPr marL="14610432" algn="l" defTabSz="4174410" rtl="0" eaLnBrk="1" latinLnBrk="0" hangingPunct="1">
              <a:defRPr sz="8200" kern="1200">
                <a:solidFill>
                  <a:schemeClr val="tx1"/>
                </a:solidFill>
                <a:latin typeface="+mn-lt"/>
                <a:ea typeface="+mn-ea"/>
                <a:cs typeface="+mn-cs"/>
              </a:defRPr>
            </a:lvl8pPr>
            <a:lvl9pPr marL="16697637" algn="l" defTabSz="4174410" rtl="0" eaLnBrk="1" latinLnBrk="0" hangingPunct="1">
              <a:defRPr sz="82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GB" sz="3200" kern="0" dirty="0">
                <a:solidFill>
                  <a:prstClr val="black"/>
                </a:solidFill>
                <a:latin typeface="Tenorite" panose="00000500000000000000" pitchFamily="2" charset="0"/>
              </a:rPr>
              <a:t>Phosphatidyl intensity decreases</a:t>
            </a:r>
            <a:endParaRPr kumimoji="0" lang="en-GB" sz="3200" i="0" u="none" strike="noStrike" kern="0" cap="none" spc="0" normalizeH="0" baseline="0" noProof="0" dirty="0">
              <a:ln>
                <a:noFill/>
              </a:ln>
              <a:solidFill>
                <a:prstClr val="black"/>
              </a:solidFill>
              <a:effectLst/>
              <a:uLnTx/>
              <a:uFillTx/>
              <a:latin typeface="Tenorite" panose="00000500000000000000" pitchFamily="2" charset="0"/>
            </a:endParaRPr>
          </a:p>
        </p:txBody>
      </p:sp>
      <p:sp>
        <p:nvSpPr>
          <p:cNvPr id="35" name="ZoneTexte 120">
            <a:extLst>
              <a:ext uri="{FF2B5EF4-FFF2-40B4-BE49-F238E27FC236}">
                <a16:creationId xmlns:a16="http://schemas.microsoft.com/office/drawing/2014/main" id="{A014DF6A-633A-A281-4801-64AB5BB210A8}"/>
              </a:ext>
            </a:extLst>
          </p:cNvPr>
          <p:cNvSpPr txBox="1"/>
          <p:nvPr/>
        </p:nvSpPr>
        <p:spPr>
          <a:xfrm>
            <a:off x="12463494" y="25504131"/>
            <a:ext cx="4142390" cy="1077218"/>
          </a:xfrm>
          <a:prstGeom prst="rect">
            <a:avLst/>
          </a:prstGeom>
          <a:noFill/>
        </p:spPr>
        <p:txBody>
          <a:bodyPr wrap="square" rtlCol="0">
            <a:spAutoFit/>
          </a:bodyPr>
          <a:lstStyle>
            <a:defPPr>
              <a:defRPr lang="fr-FR"/>
            </a:defPPr>
            <a:lvl1pPr marL="0" algn="l" defTabSz="4174410" rtl="0" eaLnBrk="1" latinLnBrk="0" hangingPunct="1">
              <a:defRPr sz="8200" kern="1200">
                <a:solidFill>
                  <a:schemeClr val="tx1"/>
                </a:solidFill>
                <a:latin typeface="+mn-lt"/>
                <a:ea typeface="+mn-ea"/>
                <a:cs typeface="+mn-cs"/>
              </a:defRPr>
            </a:lvl1pPr>
            <a:lvl2pPr marL="2087205" algn="l" defTabSz="4174410" rtl="0" eaLnBrk="1" latinLnBrk="0" hangingPunct="1">
              <a:defRPr sz="8200" kern="1200">
                <a:solidFill>
                  <a:schemeClr val="tx1"/>
                </a:solidFill>
                <a:latin typeface="+mn-lt"/>
                <a:ea typeface="+mn-ea"/>
                <a:cs typeface="+mn-cs"/>
              </a:defRPr>
            </a:lvl2pPr>
            <a:lvl3pPr marL="4174410" algn="l" defTabSz="4174410" rtl="0" eaLnBrk="1" latinLnBrk="0" hangingPunct="1">
              <a:defRPr sz="8200" kern="1200">
                <a:solidFill>
                  <a:schemeClr val="tx1"/>
                </a:solidFill>
                <a:latin typeface="+mn-lt"/>
                <a:ea typeface="+mn-ea"/>
                <a:cs typeface="+mn-cs"/>
              </a:defRPr>
            </a:lvl3pPr>
            <a:lvl4pPr marL="6261616" algn="l" defTabSz="4174410" rtl="0" eaLnBrk="1" latinLnBrk="0" hangingPunct="1">
              <a:defRPr sz="8200" kern="1200">
                <a:solidFill>
                  <a:schemeClr val="tx1"/>
                </a:solidFill>
                <a:latin typeface="+mn-lt"/>
                <a:ea typeface="+mn-ea"/>
                <a:cs typeface="+mn-cs"/>
              </a:defRPr>
            </a:lvl4pPr>
            <a:lvl5pPr marL="8348821" algn="l" defTabSz="4174410" rtl="0" eaLnBrk="1" latinLnBrk="0" hangingPunct="1">
              <a:defRPr sz="8200" kern="1200">
                <a:solidFill>
                  <a:schemeClr val="tx1"/>
                </a:solidFill>
                <a:latin typeface="+mn-lt"/>
                <a:ea typeface="+mn-ea"/>
                <a:cs typeface="+mn-cs"/>
              </a:defRPr>
            </a:lvl5pPr>
            <a:lvl6pPr marL="10436026" algn="l" defTabSz="4174410" rtl="0" eaLnBrk="1" latinLnBrk="0" hangingPunct="1">
              <a:defRPr sz="8200" kern="1200">
                <a:solidFill>
                  <a:schemeClr val="tx1"/>
                </a:solidFill>
                <a:latin typeface="+mn-lt"/>
                <a:ea typeface="+mn-ea"/>
                <a:cs typeface="+mn-cs"/>
              </a:defRPr>
            </a:lvl6pPr>
            <a:lvl7pPr marL="12523231" algn="l" defTabSz="4174410" rtl="0" eaLnBrk="1" latinLnBrk="0" hangingPunct="1">
              <a:defRPr sz="8200" kern="1200">
                <a:solidFill>
                  <a:schemeClr val="tx1"/>
                </a:solidFill>
                <a:latin typeface="+mn-lt"/>
                <a:ea typeface="+mn-ea"/>
                <a:cs typeface="+mn-cs"/>
              </a:defRPr>
            </a:lvl7pPr>
            <a:lvl8pPr marL="14610432" algn="l" defTabSz="4174410" rtl="0" eaLnBrk="1" latinLnBrk="0" hangingPunct="1">
              <a:defRPr sz="8200" kern="1200">
                <a:solidFill>
                  <a:schemeClr val="tx1"/>
                </a:solidFill>
                <a:latin typeface="+mn-lt"/>
                <a:ea typeface="+mn-ea"/>
                <a:cs typeface="+mn-cs"/>
              </a:defRPr>
            </a:lvl8pPr>
            <a:lvl9pPr marL="16697637" algn="l" defTabSz="4174410" rtl="0" eaLnBrk="1" latinLnBrk="0" hangingPunct="1">
              <a:defRPr sz="82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GB" sz="3200" kern="0" dirty="0" err="1">
                <a:solidFill>
                  <a:prstClr val="black"/>
                </a:solidFill>
                <a:latin typeface="Tenorite" panose="00000500000000000000" pitchFamily="2" charset="0"/>
              </a:rPr>
              <a:t>Lyso</a:t>
            </a:r>
            <a:r>
              <a:rPr lang="en-GB" sz="3200" kern="0" dirty="0">
                <a:solidFill>
                  <a:prstClr val="black"/>
                </a:solidFill>
                <a:latin typeface="Tenorite" panose="00000500000000000000" pitchFamily="2" charset="0"/>
              </a:rPr>
              <a:t>-Phosphatidyl intensity increases</a:t>
            </a:r>
            <a:endParaRPr kumimoji="0" lang="en-GB" sz="3200" i="0" u="none" strike="noStrike" kern="0" cap="none" spc="0" normalizeH="0" baseline="0" noProof="0" dirty="0">
              <a:ln>
                <a:noFill/>
              </a:ln>
              <a:solidFill>
                <a:prstClr val="black"/>
              </a:solidFill>
              <a:effectLst/>
              <a:uLnTx/>
              <a:uFillTx/>
              <a:latin typeface="Tenorite" panose="00000500000000000000" pitchFamily="2" charset="0"/>
            </a:endParaRPr>
          </a:p>
        </p:txBody>
      </p:sp>
      <p:sp>
        <p:nvSpPr>
          <p:cNvPr id="1074" name="TextBox 1">
            <a:extLst>
              <a:ext uri="{FF2B5EF4-FFF2-40B4-BE49-F238E27FC236}">
                <a16:creationId xmlns:a16="http://schemas.microsoft.com/office/drawing/2014/main" id="{7E8C82F0-DF68-0275-662F-44FBE9E510F7}"/>
              </a:ext>
            </a:extLst>
          </p:cNvPr>
          <p:cNvSpPr txBox="1"/>
          <p:nvPr/>
        </p:nvSpPr>
        <p:spPr>
          <a:xfrm>
            <a:off x="19094140" y="22356000"/>
            <a:ext cx="5688076" cy="55572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b="1" dirty="0" err="1">
                <a:latin typeface="Tenorite" panose="00000500000000000000" pitchFamily="2" charset="0"/>
              </a:rPr>
              <a:t>Varespladib</a:t>
            </a:r>
            <a:r>
              <a:rPr lang="en-US" sz="3200" b="1" dirty="0">
                <a:latin typeface="Tenorite" panose="00000500000000000000" pitchFamily="2" charset="0"/>
              </a:rPr>
              <a:t> + venom (2.5 µg)</a:t>
            </a:r>
            <a:endParaRPr lang="en-BE" sz="3200" b="1" dirty="0">
              <a:latin typeface="Tenorite" panose="00000500000000000000" pitchFamily="2" charset="0"/>
            </a:endParaRPr>
          </a:p>
        </p:txBody>
      </p:sp>
      <p:sp>
        <p:nvSpPr>
          <p:cNvPr id="1076" name="TextBox 1">
            <a:extLst>
              <a:ext uri="{FF2B5EF4-FFF2-40B4-BE49-F238E27FC236}">
                <a16:creationId xmlns:a16="http://schemas.microsoft.com/office/drawing/2014/main" id="{A2E03177-6EF1-6A03-D420-4B2154632862}"/>
              </a:ext>
            </a:extLst>
          </p:cNvPr>
          <p:cNvSpPr txBox="1"/>
          <p:nvPr/>
        </p:nvSpPr>
        <p:spPr>
          <a:xfrm>
            <a:off x="19440823" y="27720000"/>
            <a:ext cx="5688076" cy="55572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800" dirty="0">
                <a:latin typeface="Tenorite" panose="00000500000000000000" pitchFamily="2" charset="0"/>
              </a:rPr>
              <a:t>Quantity of anti-PLA2s nM-ng</a:t>
            </a:r>
          </a:p>
        </p:txBody>
      </p:sp>
      <p:sp>
        <p:nvSpPr>
          <p:cNvPr id="1078" name="TextBox 1">
            <a:extLst>
              <a:ext uri="{FF2B5EF4-FFF2-40B4-BE49-F238E27FC236}">
                <a16:creationId xmlns:a16="http://schemas.microsoft.com/office/drawing/2014/main" id="{6F904D12-E23E-A22D-AC10-33367B753CDF}"/>
              </a:ext>
            </a:extLst>
          </p:cNvPr>
          <p:cNvSpPr txBox="1"/>
          <p:nvPr/>
        </p:nvSpPr>
        <p:spPr>
          <a:xfrm rot="16200000">
            <a:off x="7018019" y="24628734"/>
            <a:ext cx="4852410" cy="57958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t>Absolute intensity</a:t>
            </a:r>
            <a:endParaRPr lang="en-BE" sz="3200" dirty="0"/>
          </a:p>
        </p:txBody>
      </p:sp>
      <p:sp>
        <p:nvSpPr>
          <p:cNvPr id="1087" name="Flèche : droite 116">
            <a:extLst>
              <a:ext uri="{FF2B5EF4-FFF2-40B4-BE49-F238E27FC236}">
                <a16:creationId xmlns:a16="http://schemas.microsoft.com/office/drawing/2014/main" id="{C41652EE-5F3B-341D-3803-599951243C5E}"/>
              </a:ext>
            </a:extLst>
          </p:cNvPr>
          <p:cNvSpPr/>
          <p:nvPr/>
        </p:nvSpPr>
        <p:spPr>
          <a:xfrm rot="20270971">
            <a:off x="21248424" y="24203855"/>
            <a:ext cx="1440000" cy="756000"/>
          </a:xfrm>
          <a:prstGeom prst="rightArrow">
            <a:avLst>
              <a:gd name="adj1" fmla="val 28564"/>
              <a:gd name="adj2"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4174410" rtl="0" eaLnBrk="1" latinLnBrk="0" hangingPunct="1">
              <a:defRPr sz="8200" kern="1200">
                <a:solidFill>
                  <a:schemeClr val="lt1"/>
                </a:solidFill>
                <a:latin typeface="+mn-lt"/>
                <a:ea typeface="+mn-ea"/>
                <a:cs typeface="+mn-cs"/>
              </a:defRPr>
            </a:lvl1pPr>
            <a:lvl2pPr marL="2087205" algn="l" defTabSz="4174410" rtl="0" eaLnBrk="1" latinLnBrk="0" hangingPunct="1">
              <a:defRPr sz="8200" kern="1200">
                <a:solidFill>
                  <a:schemeClr val="lt1"/>
                </a:solidFill>
                <a:latin typeface="+mn-lt"/>
                <a:ea typeface="+mn-ea"/>
                <a:cs typeface="+mn-cs"/>
              </a:defRPr>
            </a:lvl2pPr>
            <a:lvl3pPr marL="4174410" algn="l" defTabSz="4174410" rtl="0" eaLnBrk="1" latinLnBrk="0" hangingPunct="1">
              <a:defRPr sz="8200" kern="1200">
                <a:solidFill>
                  <a:schemeClr val="lt1"/>
                </a:solidFill>
                <a:latin typeface="+mn-lt"/>
                <a:ea typeface="+mn-ea"/>
                <a:cs typeface="+mn-cs"/>
              </a:defRPr>
            </a:lvl3pPr>
            <a:lvl4pPr marL="6261616" algn="l" defTabSz="4174410" rtl="0" eaLnBrk="1" latinLnBrk="0" hangingPunct="1">
              <a:defRPr sz="8200" kern="1200">
                <a:solidFill>
                  <a:schemeClr val="lt1"/>
                </a:solidFill>
                <a:latin typeface="+mn-lt"/>
                <a:ea typeface="+mn-ea"/>
                <a:cs typeface="+mn-cs"/>
              </a:defRPr>
            </a:lvl4pPr>
            <a:lvl5pPr marL="8348821" algn="l" defTabSz="4174410" rtl="0" eaLnBrk="1" latinLnBrk="0" hangingPunct="1">
              <a:defRPr sz="8200" kern="1200">
                <a:solidFill>
                  <a:schemeClr val="lt1"/>
                </a:solidFill>
                <a:latin typeface="+mn-lt"/>
                <a:ea typeface="+mn-ea"/>
                <a:cs typeface="+mn-cs"/>
              </a:defRPr>
            </a:lvl5pPr>
            <a:lvl6pPr marL="10436026" algn="l" defTabSz="4174410" rtl="0" eaLnBrk="1" latinLnBrk="0" hangingPunct="1">
              <a:defRPr sz="8200" kern="1200">
                <a:solidFill>
                  <a:schemeClr val="lt1"/>
                </a:solidFill>
                <a:latin typeface="+mn-lt"/>
                <a:ea typeface="+mn-ea"/>
                <a:cs typeface="+mn-cs"/>
              </a:defRPr>
            </a:lvl6pPr>
            <a:lvl7pPr marL="12523231" algn="l" defTabSz="4174410" rtl="0" eaLnBrk="1" latinLnBrk="0" hangingPunct="1">
              <a:defRPr sz="8200" kern="1200">
                <a:solidFill>
                  <a:schemeClr val="lt1"/>
                </a:solidFill>
                <a:latin typeface="+mn-lt"/>
                <a:ea typeface="+mn-ea"/>
                <a:cs typeface="+mn-cs"/>
              </a:defRPr>
            </a:lvl7pPr>
            <a:lvl8pPr marL="14610432" algn="l" defTabSz="4174410" rtl="0" eaLnBrk="1" latinLnBrk="0" hangingPunct="1">
              <a:defRPr sz="8200" kern="1200">
                <a:solidFill>
                  <a:schemeClr val="lt1"/>
                </a:solidFill>
                <a:latin typeface="+mn-lt"/>
                <a:ea typeface="+mn-ea"/>
                <a:cs typeface="+mn-cs"/>
              </a:defRPr>
            </a:lvl8pPr>
            <a:lvl9pPr marL="16697637" algn="l" defTabSz="4174410" rtl="0" eaLnBrk="1" latinLnBrk="0" hangingPunct="1">
              <a:defRPr sz="8200" kern="1200">
                <a:solidFill>
                  <a:schemeClr val="lt1"/>
                </a:solidFill>
                <a:latin typeface="+mn-lt"/>
                <a:ea typeface="+mn-ea"/>
                <a:cs typeface="+mn-cs"/>
              </a:defRPr>
            </a:lvl9pPr>
          </a:lstStyle>
          <a:p>
            <a:pPr algn="ctr"/>
            <a:endParaRPr lang="fr-BE"/>
          </a:p>
        </p:txBody>
      </p:sp>
      <p:sp>
        <p:nvSpPr>
          <p:cNvPr id="193" name="ZoneTexte 119">
            <a:extLst>
              <a:ext uri="{FF2B5EF4-FFF2-40B4-BE49-F238E27FC236}">
                <a16:creationId xmlns:a16="http://schemas.microsoft.com/office/drawing/2014/main" id="{F386DF8E-A731-C987-85E3-11B5F8109AE5}"/>
              </a:ext>
            </a:extLst>
          </p:cNvPr>
          <p:cNvSpPr txBox="1"/>
          <p:nvPr/>
        </p:nvSpPr>
        <p:spPr>
          <a:xfrm>
            <a:off x="20230504" y="25831841"/>
            <a:ext cx="3938399" cy="1077218"/>
          </a:xfrm>
          <a:prstGeom prst="rect">
            <a:avLst/>
          </a:prstGeom>
          <a:noFill/>
        </p:spPr>
        <p:txBody>
          <a:bodyPr wrap="square" rtlCol="0">
            <a:spAutoFit/>
          </a:bodyPr>
          <a:lstStyle>
            <a:defPPr>
              <a:defRPr lang="fr-FR"/>
            </a:defPPr>
            <a:lvl1pPr marL="0" algn="l" defTabSz="4174410" rtl="0" eaLnBrk="1" latinLnBrk="0" hangingPunct="1">
              <a:defRPr sz="8200" kern="1200">
                <a:solidFill>
                  <a:schemeClr val="tx1"/>
                </a:solidFill>
                <a:latin typeface="+mn-lt"/>
                <a:ea typeface="+mn-ea"/>
                <a:cs typeface="+mn-cs"/>
              </a:defRPr>
            </a:lvl1pPr>
            <a:lvl2pPr marL="2087205" algn="l" defTabSz="4174410" rtl="0" eaLnBrk="1" latinLnBrk="0" hangingPunct="1">
              <a:defRPr sz="8200" kern="1200">
                <a:solidFill>
                  <a:schemeClr val="tx1"/>
                </a:solidFill>
                <a:latin typeface="+mn-lt"/>
                <a:ea typeface="+mn-ea"/>
                <a:cs typeface="+mn-cs"/>
              </a:defRPr>
            </a:lvl2pPr>
            <a:lvl3pPr marL="4174410" algn="l" defTabSz="4174410" rtl="0" eaLnBrk="1" latinLnBrk="0" hangingPunct="1">
              <a:defRPr sz="8200" kern="1200">
                <a:solidFill>
                  <a:schemeClr val="tx1"/>
                </a:solidFill>
                <a:latin typeface="+mn-lt"/>
                <a:ea typeface="+mn-ea"/>
                <a:cs typeface="+mn-cs"/>
              </a:defRPr>
            </a:lvl3pPr>
            <a:lvl4pPr marL="6261616" algn="l" defTabSz="4174410" rtl="0" eaLnBrk="1" latinLnBrk="0" hangingPunct="1">
              <a:defRPr sz="8200" kern="1200">
                <a:solidFill>
                  <a:schemeClr val="tx1"/>
                </a:solidFill>
                <a:latin typeface="+mn-lt"/>
                <a:ea typeface="+mn-ea"/>
                <a:cs typeface="+mn-cs"/>
              </a:defRPr>
            </a:lvl4pPr>
            <a:lvl5pPr marL="8348821" algn="l" defTabSz="4174410" rtl="0" eaLnBrk="1" latinLnBrk="0" hangingPunct="1">
              <a:defRPr sz="8200" kern="1200">
                <a:solidFill>
                  <a:schemeClr val="tx1"/>
                </a:solidFill>
                <a:latin typeface="+mn-lt"/>
                <a:ea typeface="+mn-ea"/>
                <a:cs typeface="+mn-cs"/>
              </a:defRPr>
            </a:lvl5pPr>
            <a:lvl6pPr marL="10436026" algn="l" defTabSz="4174410" rtl="0" eaLnBrk="1" latinLnBrk="0" hangingPunct="1">
              <a:defRPr sz="8200" kern="1200">
                <a:solidFill>
                  <a:schemeClr val="tx1"/>
                </a:solidFill>
                <a:latin typeface="+mn-lt"/>
                <a:ea typeface="+mn-ea"/>
                <a:cs typeface="+mn-cs"/>
              </a:defRPr>
            </a:lvl6pPr>
            <a:lvl7pPr marL="12523231" algn="l" defTabSz="4174410" rtl="0" eaLnBrk="1" latinLnBrk="0" hangingPunct="1">
              <a:defRPr sz="8200" kern="1200">
                <a:solidFill>
                  <a:schemeClr val="tx1"/>
                </a:solidFill>
                <a:latin typeface="+mn-lt"/>
                <a:ea typeface="+mn-ea"/>
                <a:cs typeface="+mn-cs"/>
              </a:defRPr>
            </a:lvl7pPr>
            <a:lvl8pPr marL="14610432" algn="l" defTabSz="4174410" rtl="0" eaLnBrk="1" latinLnBrk="0" hangingPunct="1">
              <a:defRPr sz="8200" kern="1200">
                <a:solidFill>
                  <a:schemeClr val="tx1"/>
                </a:solidFill>
                <a:latin typeface="+mn-lt"/>
                <a:ea typeface="+mn-ea"/>
                <a:cs typeface="+mn-cs"/>
              </a:defRPr>
            </a:lvl8pPr>
            <a:lvl9pPr marL="16697637" algn="l" defTabSz="4174410" rtl="0" eaLnBrk="1" latinLnBrk="0" hangingPunct="1">
              <a:defRPr sz="82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GB" sz="3200" kern="0" dirty="0" err="1">
                <a:solidFill>
                  <a:prstClr val="black"/>
                </a:solidFill>
              </a:rPr>
              <a:t>Lyso</a:t>
            </a:r>
            <a:r>
              <a:rPr lang="en-GB" sz="3200" kern="0" dirty="0">
                <a:solidFill>
                  <a:prstClr val="black"/>
                </a:solidFill>
              </a:rPr>
              <a:t>-phosphatidyl intensity increases ?</a:t>
            </a:r>
            <a:endParaRPr kumimoji="0" lang="en-GB" sz="3200" i="0" u="none" strike="noStrike" kern="0" cap="none" spc="0" normalizeH="0" baseline="0" noProof="0" dirty="0">
              <a:ln>
                <a:noFill/>
              </a:ln>
              <a:solidFill>
                <a:prstClr val="black"/>
              </a:solidFill>
              <a:effectLst/>
              <a:uLnTx/>
              <a:uFillTx/>
            </a:endParaRPr>
          </a:p>
        </p:txBody>
      </p:sp>
      <p:sp>
        <p:nvSpPr>
          <p:cNvPr id="215" name="TextBox 1">
            <a:extLst>
              <a:ext uri="{FF2B5EF4-FFF2-40B4-BE49-F238E27FC236}">
                <a16:creationId xmlns:a16="http://schemas.microsoft.com/office/drawing/2014/main" id="{3E74FACC-0A1E-AD70-4D97-C14D26F776FF}"/>
              </a:ext>
            </a:extLst>
          </p:cNvPr>
          <p:cNvSpPr txBox="1"/>
          <p:nvPr/>
        </p:nvSpPr>
        <p:spPr>
          <a:xfrm>
            <a:off x="2327250" y="27720000"/>
            <a:ext cx="5688076" cy="55572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800" dirty="0">
                <a:latin typeface="Tenorite" panose="00000500000000000000" pitchFamily="2" charset="0"/>
              </a:rPr>
              <a:t>Quantity of venom (µg)</a:t>
            </a:r>
            <a:endParaRPr lang="en-BE" sz="2800" dirty="0">
              <a:latin typeface="Tenorite" panose="00000500000000000000" pitchFamily="2" charset="0"/>
            </a:endParaRPr>
          </a:p>
        </p:txBody>
      </p:sp>
      <p:sp>
        <p:nvSpPr>
          <p:cNvPr id="216" name="TextBox 1">
            <a:extLst>
              <a:ext uri="{FF2B5EF4-FFF2-40B4-BE49-F238E27FC236}">
                <a16:creationId xmlns:a16="http://schemas.microsoft.com/office/drawing/2014/main" id="{112A9449-DF56-EE67-016A-B0EA0B69344C}"/>
              </a:ext>
            </a:extLst>
          </p:cNvPr>
          <p:cNvSpPr txBox="1"/>
          <p:nvPr/>
        </p:nvSpPr>
        <p:spPr>
          <a:xfrm>
            <a:off x="10599100" y="27720000"/>
            <a:ext cx="5688076" cy="55572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800" dirty="0">
                <a:latin typeface="Tenorite" panose="00000500000000000000" pitchFamily="2" charset="0"/>
              </a:rPr>
              <a:t>Quantity of venom (µg)</a:t>
            </a:r>
            <a:endParaRPr lang="en-BE" sz="2800" dirty="0">
              <a:latin typeface="Tenorite" panose="00000500000000000000" pitchFamily="2" charset="0"/>
            </a:endParaRPr>
          </a:p>
        </p:txBody>
      </p:sp>
      <p:sp>
        <p:nvSpPr>
          <p:cNvPr id="223" name="ZoneTexte 119">
            <a:extLst>
              <a:ext uri="{FF2B5EF4-FFF2-40B4-BE49-F238E27FC236}">
                <a16:creationId xmlns:a16="http://schemas.microsoft.com/office/drawing/2014/main" id="{C748D9C2-71A7-39BD-F90B-FA7016A53D40}"/>
              </a:ext>
            </a:extLst>
          </p:cNvPr>
          <p:cNvSpPr txBox="1"/>
          <p:nvPr/>
        </p:nvSpPr>
        <p:spPr>
          <a:xfrm>
            <a:off x="15927979" y="24736126"/>
            <a:ext cx="573130" cy="461665"/>
          </a:xfrm>
          <a:prstGeom prst="rect">
            <a:avLst/>
          </a:prstGeom>
          <a:noFill/>
          <a:ln>
            <a:noFill/>
          </a:ln>
        </p:spPr>
        <p:txBody>
          <a:bodyPr wrap="square" rtlCol="0">
            <a:spAutoFit/>
          </a:bodyPr>
          <a:lstStyle>
            <a:defPPr>
              <a:defRPr lang="fr-FR"/>
            </a:defPPr>
            <a:lvl1pPr marL="0" algn="l" defTabSz="4174410" rtl="0" eaLnBrk="1" latinLnBrk="0" hangingPunct="1">
              <a:defRPr sz="8200" kern="1200">
                <a:solidFill>
                  <a:schemeClr val="tx1"/>
                </a:solidFill>
                <a:latin typeface="+mn-lt"/>
                <a:ea typeface="+mn-ea"/>
                <a:cs typeface="+mn-cs"/>
              </a:defRPr>
            </a:lvl1pPr>
            <a:lvl2pPr marL="2087205" algn="l" defTabSz="4174410" rtl="0" eaLnBrk="1" latinLnBrk="0" hangingPunct="1">
              <a:defRPr sz="8200" kern="1200">
                <a:solidFill>
                  <a:schemeClr val="tx1"/>
                </a:solidFill>
                <a:latin typeface="+mn-lt"/>
                <a:ea typeface="+mn-ea"/>
                <a:cs typeface="+mn-cs"/>
              </a:defRPr>
            </a:lvl2pPr>
            <a:lvl3pPr marL="4174410" algn="l" defTabSz="4174410" rtl="0" eaLnBrk="1" latinLnBrk="0" hangingPunct="1">
              <a:defRPr sz="8200" kern="1200">
                <a:solidFill>
                  <a:schemeClr val="tx1"/>
                </a:solidFill>
                <a:latin typeface="+mn-lt"/>
                <a:ea typeface="+mn-ea"/>
                <a:cs typeface="+mn-cs"/>
              </a:defRPr>
            </a:lvl3pPr>
            <a:lvl4pPr marL="6261616" algn="l" defTabSz="4174410" rtl="0" eaLnBrk="1" latinLnBrk="0" hangingPunct="1">
              <a:defRPr sz="8200" kern="1200">
                <a:solidFill>
                  <a:schemeClr val="tx1"/>
                </a:solidFill>
                <a:latin typeface="+mn-lt"/>
                <a:ea typeface="+mn-ea"/>
                <a:cs typeface="+mn-cs"/>
              </a:defRPr>
            </a:lvl4pPr>
            <a:lvl5pPr marL="8348821" algn="l" defTabSz="4174410" rtl="0" eaLnBrk="1" latinLnBrk="0" hangingPunct="1">
              <a:defRPr sz="8200" kern="1200">
                <a:solidFill>
                  <a:schemeClr val="tx1"/>
                </a:solidFill>
                <a:latin typeface="+mn-lt"/>
                <a:ea typeface="+mn-ea"/>
                <a:cs typeface="+mn-cs"/>
              </a:defRPr>
            </a:lvl5pPr>
            <a:lvl6pPr marL="10436026" algn="l" defTabSz="4174410" rtl="0" eaLnBrk="1" latinLnBrk="0" hangingPunct="1">
              <a:defRPr sz="8200" kern="1200">
                <a:solidFill>
                  <a:schemeClr val="tx1"/>
                </a:solidFill>
                <a:latin typeface="+mn-lt"/>
                <a:ea typeface="+mn-ea"/>
                <a:cs typeface="+mn-cs"/>
              </a:defRPr>
            </a:lvl6pPr>
            <a:lvl7pPr marL="12523231" algn="l" defTabSz="4174410" rtl="0" eaLnBrk="1" latinLnBrk="0" hangingPunct="1">
              <a:defRPr sz="8200" kern="1200">
                <a:solidFill>
                  <a:schemeClr val="tx1"/>
                </a:solidFill>
                <a:latin typeface="+mn-lt"/>
                <a:ea typeface="+mn-ea"/>
                <a:cs typeface="+mn-cs"/>
              </a:defRPr>
            </a:lvl7pPr>
            <a:lvl8pPr marL="14610432" algn="l" defTabSz="4174410" rtl="0" eaLnBrk="1" latinLnBrk="0" hangingPunct="1">
              <a:defRPr sz="8200" kern="1200">
                <a:solidFill>
                  <a:schemeClr val="tx1"/>
                </a:solidFill>
                <a:latin typeface="+mn-lt"/>
                <a:ea typeface="+mn-ea"/>
                <a:cs typeface="+mn-cs"/>
              </a:defRPr>
            </a:lvl8pPr>
            <a:lvl9pPr marL="16697637" algn="l" defTabSz="4174410" rtl="0" eaLnBrk="1" latinLnBrk="0" hangingPunct="1">
              <a:defRPr sz="82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GB" sz="2400" kern="0" dirty="0">
                <a:solidFill>
                  <a:srgbClr val="FF0000"/>
                </a:solidFill>
              </a:rPr>
              <a:t>  ?</a:t>
            </a:r>
            <a:endParaRPr kumimoji="0" lang="en-GB" sz="2400" i="0" u="none" strike="noStrike" kern="0" cap="none" spc="0" normalizeH="0" baseline="0" noProof="0" dirty="0">
              <a:ln>
                <a:noFill/>
              </a:ln>
              <a:solidFill>
                <a:srgbClr val="FF0000"/>
              </a:solidFill>
              <a:effectLst/>
              <a:uLnTx/>
              <a:uFillTx/>
            </a:endParaRPr>
          </a:p>
        </p:txBody>
      </p:sp>
      <p:sp>
        <p:nvSpPr>
          <p:cNvPr id="228" name="ZoneTexte 120">
            <a:extLst>
              <a:ext uri="{FF2B5EF4-FFF2-40B4-BE49-F238E27FC236}">
                <a16:creationId xmlns:a16="http://schemas.microsoft.com/office/drawing/2014/main" id="{BBE0C27F-90DB-9E0B-8B7D-BB5F7BA77EC6}"/>
              </a:ext>
            </a:extLst>
          </p:cNvPr>
          <p:cNvSpPr txBox="1"/>
          <p:nvPr/>
        </p:nvSpPr>
        <p:spPr>
          <a:xfrm>
            <a:off x="15189669" y="23643808"/>
            <a:ext cx="1588678" cy="400110"/>
          </a:xfrm>
          <a:prstGeom prst="rect">
            <a:avLst/>
          </a:prstGeom>
          <a:noFill/>
        </p:spPr>
        <p:txBody>
          <a:bodyPr wrap="square" rtlCol="0">
            <a:spAutoFit/>
          </a:bodyPr>
          <a:lstStyle>
            <a:defPPr>
              <a:defRPr lang="fr-FR"/>
            </a:defPPr>
            <a:lvl1pPr marL="0" algn="l" defTabSz="4174410" rtl="0" eaLnBrk="1" latinLnBrk="0" hangingPunct="1">
              <a:defRPr sz="8200" kern="1200">
                <a:solidFill>
                  <a:schemeClr val="tx1"/>
                </a:solidFill>
                <a:latin typeface="+mn-lt"/>
                <a:ea typeface="+mn-ea"/>
                <a:cs typeface="+mn-cs"/>
              </a:defRPr>
            </a:lvl1pPr>
            <a:lvl2pPr marL="2087205" algn="l" defTabSz="4174410" rtl="0" eaLnBrk="1" latinLnBrk="0" hangingPunct="1">
              <a:defRPr sz="8200" kern="1200">
                <a:solidFill>
                  <a:schemeClr val="tx1"/>
                </a:solidFill>
                <a:latin typeface="+mn-lt"/>
                <a:ea typeface="+mn-ea"/>
                <a:cs typeface="+mn-cs"/>
              </a:defRPr>
            </a:lvl2pPr>
            <a:lvl3pPr marL="4174410" algn="l" defTabSz="4174410" rtl="0" eaLnBrk="1" latinLnBrk="0" hangingPunct="1">
              <a:defRPr sz="8200" kern="1200">
                <a:solidFill>
                  <a:schemeClr val="tx1"/>
                </a:solidFill>
                <a:latin typeface="+mn-lt"/>
                <a:ea typeface="+mn-ea"/>
                <a:cs typeface="+mn-cs"/>
              </a:defRPr>
            </a:lvl3pPr>
            <a:lvl4pPr marL="6261616" algn="l" defTabSz="4174410" rtl="0" eaLnBrk="1" latinLnBrk="0" hangingPunct="1">
              <a:defRPr sz="8200" kern="1200">
                <a:solidFill>
                  <a:schemeClr val="tx1"/>
                </a:solidFill>
                <a:latin typeface="+mn-lt"/>
                <a:ea typeface="+mn-ea"/>
                <a:cs typeface="+mn-cs"/>
              </a:defRPr>
            </a:lvl4pPr>
            <a:lvl5pPr marL="8348821" algn="l" defTabSz="4174410" rtl="0" eaLnBrk="1" latinLnBrk="0" hangingPunct="1">
              <a:defRPr sz="8200" kern="1200">
                <a:solidFill>
                  <a:schemeClr val="tx1"/>
                </a:solidFill>
                <a:latin typeface="+mn-lt"/>
                <a:ea typeface="+mn-ea"/>
                <a:cs typeface="+mn-cs"/>
              </a:defRPr>
            </a:lvl5pPr>
            <a:lvl6pPr marL="10436026" algn="l" defTabSz="4174410" rtl="0" eaLnBrk="1" latinLnBrk="0" hangingPunct="1">
              <a:defRPr sz="8200" kern="1200">
                <a:solidFill>
                  <a:schemeClr val="tx1"/>
                </a:solidFill>
                <a:latin typeface="+mn-lt"/>
                <a:ea typeface="+mn-ea"/>
                <a:cs typeface="+mn-cs"/>
              </a:defRPr>
            </a:lvl6pPr>
            <a:lvl7pPr marL="12523231" algn="l" defTabSz="4174410" rtl="0" eaLnBrk="1" latinLnBrk="0" hangingPunct="1">
              <a:defRPr sz="8200" kern="1200">
                <a:solidFill>
                  <a:schemeClr val="tx1"/>
                </a:solidFill>
                <a:latin typeface="+mn-lt"/>
                <a:ea typeface="+mn-ea"/>
                <a:cs typeface="+mn-cs"/>
              </a:defRPr>
            </a:lvl7pPr>
            <a:lvl8pPr marL="14610432" algn="l" defTabSz="4174410" rtl="0" eaLnBrk="1" latinLnBrk="0" hangingPunct="1">
              <a:defRPr sz="8200" kern="1200">
                <a:solidFill>
                  <a:schemeClr val="tx1"/>
                </a:solidFill>
                <a:latin typeface="+mn-lt"/>
                <a:ea typeface="+mn-ea"/>
                <a:cs typeface="+mn-cs"/>
              </a:defRPr>
            </a:lvl8pPr>
            <a:lvl9pPr marL="16697637" algn="l" defTabSz="4174410" rtl="0" eaLnBrk="1" latinLnBrk="0" hangingPunct="1">
              <a:defRPr sz="82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GB" sz="2000" kern="0" dirty="0">
                <a:solidFill>
                  <a:prstClr val="black"/>
                </a:solidFill>
                <a:latin typeface="Tenorite" panose="00000500000000000000" pitchFamily="2" charset="0"/>
              </a:rPr>
              <a:t>R² = 0.9847</a:t>
            </a:r>
          </a:p>
        </p:txBody>
      </p:sp>
      <p:sp>
        <p:nvSpPr>
          <p:cNvPr id="229" name="TextBox 1">
            <a:extLst>
              <a:ext uri="{FF2B5EF4-FFF2-40B4-BE49-F238E27FC236}">
                <a16:creationId xmlns:a16="http://schemas.microsoft.com/office/drawing/2014/main" id="{3D4D2B39-D13B-2089-E380-C19571EB8DD0}"/>
              </a:ext>
            </a:extLst>
          </p:cNvPr>
          <p:cNvSpPr txBox="1"/>
          <p:nvPr/>
        </p:nvSpPr>
        <p:spPr>
          <a:xfrm rot="16200000">
            <a:off x="-1332909" y="24628734"/>
            <a:ext cx="4852410" cy="57958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t>Absolute intensity</a:t>
            </a:r>
            <a:endParaRPr lang="en-BE" sz="3200" dirty="0"/>
          </a:p>
        </p:txBody>
      </p:sp>
      <p:sp>
        <p:nvSpPr>
          <p:cNvPr id="236" name="TextBox 1">
            <a:extLst>
              <a:ext uri="{FF2B5EF4-FFF2-40B4-BE49-F238E27FC236}">
                <a16:creationId xmlns:a16="http://schemas.microsoft.com/office/drawing/2014/main" id="{BBA1DC9E-995C-688E-9B35-EB600EB4BE8B}"/>
              </a:ext>
            </a:extLst>
          </p:cNvPr>
          <p:cNvSpPr txBox="1"/>
          <p:nvPr/>
        </p:nvSpPr>
        <p:spPr>
          <a:xfrm rot="16200000">
            <a:off x="15263091" y="24655942"/>
            <a:ext cx="4852410" cy="51775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t>Intensity ratio for LPC/PC</a:t>
            </a:r>
            <a:endParaRPr lang="en-BE" sz="3200" dirty="0"/>
          </a:p>
        </p:txBody>
      </p:sp>
      <p:sp>
        <p:nvSpPr>
          <p:cNvPr id="4" name="Freeform: Shape 3">
            <a:extLst>
              <a:ext uri="{FF2B5EF4-FFF2-40B4-BE49-F238E27FC236}">
                <a16:creationId xmlns:a16="http://schemas.microsoft.com/office/drawing/2014/main" id="{E74C7CEA-1271-6E55-623D-DDB0D4C6445A}"/>
              </a:ext>
            </a:extLst>
          </p:cNvPr>
          <p:cNvSpPr/>
          <p:nvPr/>
        </p:nvSpPr>
        <p:spPr>
          <a:xfrm>
            <a:off x="736416" y="11635235"/>
            <a:ext cx="28624947" cy="16663148"/>
          </a:xfrm>
          <a:custGeom>
            <a:avLst/>
            <a:gdLst>
              <a:gd name="connsiteX0" fmla="*/ 306324 w 28831677"/>
              <a:gd name="connsiteY0" fmla="*/ 0 h 18050952"/>
              <a:gd name="connsiteX1" fmla="*/ 28525351 w 28831677"/>
              <a:gd name="connsiteY1" fmla="*/ 0 h 18050952"/>
              <a:gd name="connsiteX2" fmla="*/ 28831677 w 28831677"/>
              <a:gd name="connsiteY2" fmla="*/ 306324 h 18050952"/>
              <a:gd name="connsiteX3" fmla="*/ 28831677 w 28831677"/>
              <a:gd name="connsiteY3" fmla="*/ 17744628 h 18050952"/>
              <a:gd name="connsiteX4" fmla="*/ 28525351 w 28831677"/>
              <a:gd name="connsiteY4" fmla="*/ 18050952 h 18050952"/>
              <a:gd name="connsiteX5" fmla="*/ 306324 w 28831677"/>
              <a:gd name="connsiteY5" fmla="*/ 18050952 h 18050952"/>
              <a:gd name="connsiteX6" fmla="*/ 0 w 28831677"/>
              <a:gd name="connsiteY6" fmla="*/ 17744628 h 18050952"/>
              <a:gd name="connsiteX7" fmla="*/ 0 w 28831677"/>
              <a:gd name="connsiteY7" fmla="*/ 306324 h 18050952"/>
              <a:gd name="connsiteX8" fmla="*/ 443 w 28831677"/>
              <a:gd name="connsiteY8" fmla="*/ 301922 h 18050952"/>
              <a:gd name="connsiteX9" fmla="*/ 443 w 28831677"/>
              <a:gd name="connsiteY9" fmla="*/ 2038 h 18050952"/>
              <a:gd name="connsiteX10" fmla="*/ 286110 w 28831677"/>
              <a:gd name="connsiteY10" fmla="*/ 2038 h 1805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31677" h="18050952">
                <a:moveTo>
                  <a:pt x="306324" y="0"/>
                </a:moveTo>
                <a:lnTo>
                  <a:pt x="28525351" y="0"/>
                </a:lnTo>
                <a:cubicBezTo>
                  <a:pt x="28694531" y="0"/>
                  <a:pt x="28831677" y="137144"/>
                  <a:pt x="28831677" y="306324"/>
                </a:cubicBezTo>
                <a:lnTo>
                  <a:pt x="28831677" y="17744628"/>
                </a:lnTo>
                <a:cubicBezTo>
                  <a:pt x="28831677" y="17913808"/>
                  <a:pt x="28694531" y="18050952"/>
                  <a:pt x="28525351" y="18050952"/>
                </a:cubicBezTo>
                <a:lnTo>
                  <a:pt x="306324" y="18050952"/>
                </a:lnTo>
                <a:cubicBezTo>
                  <a:pt x="137146" y="18050952"/>
                  <a:pt x="0" y="17913808"/>
                  <a:pt x="0" y="17744628"/>
                </a:cubicBezTo>
                <a:lnTo>
                  <a:pt x="0" y="306324"/>
                </a:lnTo>
                <a:lnTo>
                  <a:pt x="443" y="301922"/>
                </a:lnTo>
                <a:lnTo>
                  <a:pt x="443" y="2038"/>
                </a:lnTo>
                <a:lnTo>
                  <a:pt x="286110" y="2038"/>
                </a:lnTo>
                <a:close/>
              </a:path>
            </a:pathLst>
          </a:custGeom>
          <a:noFill/>
          <a:ln w="76200">
            <a:solidFill>
              <a:srgbClr val="1484AA"/>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BE" sz="1600"/>
          </a:p>
        </p:txBody>
      </p:sp>
      <p:pic>
        <p:nvPicPr>
          <p:cNvPr id="13" name="Picture 12" descr="A graph of a graph&#10;&#10;Description automatically generated with medium confidence">
            <a:extLst>
              <a:ext uri="{FF2B5EF4-FFF2-40B4-BE49-F238E27FC236}">
                <a16:creationId xmlns:a16="http://schemas.microsoft.com/office/drawing/2014/main" id="{7E11F74B-CD6E-4983-3C38-28AECF801FF7}"/>
              </a:ext>
            </a:extLst>
          </p:cNvPr>
          <p:cNvPicPr>
            <a:picLocks noChangeAspect="1"/>
          </p:cNvPicPr>
          <p:nvPr/>
        </p:nvPicPr>
        <p:blipFill rotWithShape="1">
          <a:blip r:embed="rId29">
            <a:extLst>
              <a:ext uri="{28A0092B-C50C-407E-A947-70E740481C1C}">
                <a14:useLocalDpi xmlns:a14="http://schemas.microsoft.com/office/drawing/2010/main" val="0"/>
              </a:ext>
            </a:extLst>
          </a:blip>
          <a:srcRect l="1967" r="22905" b="6066"/>
          <a:stretch/>
        </p:blipFill>
        <p:spPr>
          <a:xfrm>
            <a:off x="3342684" y="15905255"/>
            <a:ext cx="20241623" cy="2847956"/>
          </a:xfrm>
          <a:prstGeom prst="rect">
            <a:avLst/>
          </a:prstGeom>
        </p:spPr>
      </p:pic>
      <p:sp>
        <p:nvSpPr>
          <p:cNvPr id="20" name="ZoneTexte 52">
            <a:extLst>
              <a:ext uri="{FF2B5EF4-FFF2-40B4-BE49-F238E27FC236}">
                <a16:creationId xmlns:a16="http://schemas.microsoft.com/office/drawing/2014/main" id="{E38DEAEF-CC6C-2633-EC5B-251E26D700C3}"/>
              </a:ext>
            </a:extLst>
          </p:cNvPr>
          <p:cNvSpPr txBox="1"/>
          <p:nvPr/>
        </p:nvSpPr>
        <p:spPr>
          <a:xfrm rot="16200000">
            <a:off x="207047" y="16405635"/>
            <a:ext cx="3391871" cy="1950836"/>
          </a:xfrm>
          <a:prstGeom prst="rect">
            <a:avLst/>
          </a:prstGeom>
          <a:noFill/>
        </p:spPr>
        <p:txBody>
          <a:bodyPr wrap="square" rtlCol="0">
            <a:spAutoFit/>
          </a:bodyPr>
          <a:lstStyle/>
          <a:p>
            <a:pPr algn="ctr"/>
            <a:r>
              <a:rPr lang="fr-BE" sz="4001" dirty="0" err="1"/>
              <a:t>Absolute</a:t>
            </a:r>
            <a:r>
              <a:rPr lang="fr-BE" sz="4001" dirty="0"/>
              <a:t> </a:t>
            </a:r>
            <a:r>
              <a:rPr lang="fr-BE" sz="4001" dirty="0" err="1"/>
              <a:t>intensity</a:t>
            </a:r>
            <a:endParaRPr lang="en-GB" sz="4001" dirty="0"/>
          </a:p>
        </p:txBody>
      </p:sp>
      <p:grpSp>
        <p:nvGrpSpPr>
          <p:cNvPr id="25" name="Group 24">
            <a:extLst>
              <a:ext uri="{FF2B5EF4-FFF2-40B4-BE49-F238E27FC236}">
                <a16:creationId xmlns:a16="http://schemas.microsoft.com/office/drawing/2014/main" id="{1C91D1C0-100D-5BD3-A4BD-FD4DC7C76A5D}"/>
              </a:ext>
            </a:extLst>
          </p:cNvPr>
          <p:cNvGrpSpPr/>
          <p:nvPr/>
        </p:nvGrpSpPr>
        <p:grpSpPr>
          <a:xfrm>
            <a:off x="3016754" y="18379740"/>
            <a:ext cx="22100450" cy="831125"/>
            <a:chOff x="1194761" y="2090106"/>
            <a:chExt cx="10709515" cy="647297"/>
          </a:xfrm>
        </p:grpSpPr>
        <p:grpSp>
          <p:nvGrpSpPr>
            <p:cNvPr id="40" name="Group 39">
              <a:extLst>
                <a:ext uri="{FF2B5EF4-FFF2-40B4-BE49-F238E27FC236}">
                  <a16:creationId xmlns:a16="http://schemas.microsoft.com/office/drawing/2014/main" id="{53F57929-28B0-D49C-0848-21C68D98AC67}"/>
                </a:ext>
              </a:extLst>
            </p:cNvPr>
            <p:cNvGrpSpPr/>
            <p:nvPr/>
          </p:nvGrpSpPr>
          <p:grpSpPr>
            <a:xfrm>
              <a:off x="1194761" y="2090106"/>
              <a:ext cx="10709515" cy="647297"/>
              <a:chOff x="1194761" y="2090106"/>
              <a:chExt cx="10709515" cy="647297"/>
            </a:xfrm>
          </p:grpSpPr>
          <p:grpSp>
            <p:nvGrpSpPr>
              <p:cNvPr id="1054" name="Group 1053">
                <a:extLst>
                  <a:ext uri="{FF2B5EF4-FFF2-40B4-BE49-F238E27FC236}">
                    <a16:creationId xmlns:a16="http://schemas.microsoft.com/office/drawing/2014/main" id="{86DC524D-9D3D-E2B8-EFD6-86AB546EFA0D}"/>
                  </a:ext>
                </a:extLst>
              </p:cNvPr>
              <p:cNvGrpSpPr/>
              <p:nvPr/>
            </p:nvGrpSpPr>
            <p:grpSpPr>
              <a:xfrm>
                <a:off x="1194761" y="2090106"/>
                <a:ext cx="10709515" cy="647297"/>
                <a:chOff x="1242282" y="5119636"/>
                <a:chExt cx="11266970" cy="647297"/>
              </a:xfrm>
            </p:grpSpPr>
            <p:sp>
              <p:nvSpPr>
                <p:cNvPr id="1072" name="ZoneTexte 50">
                  <a:extLst>
                    <a:ext uri="{FF2B5EF4-FFF2-40B4-BE49-F238E27FC236}">
                      <a16:creationId xmlns:a16="http://schemas.microsoft.com/office/drawing/2014/main" id="{EA702DB6-CA46-82C2-60D7-D2D75531BF4A}"/>
                    </a:ext>
                  </a:extLst>
                </p:cNvPr>
                <p:cNvSpPr txBox="1"/>
                <p:nvPr/>
              </p:nvSpPr>
              <p:spPr>
                <a:xfrm>
                  <a:off x="1242282" y="5375811"/>
                  <a:ext cx="476217" cy="359554"/>
                </a:xfrm>
                <a:prstGeom prst="rect">
                  <a:avLst/>
                </a:prstGeom>
                <a:noFill/>
              </p:spPr>
              <p:txBody>
                <a:bodyPr wrap="square" rtlCol="0">
                  <a:spAutoFit/>
                </a:bodyPr>
                <a:lstStyle/>
                <a:p>
                  <a:r>
                    <a:rPr lang="fr-BE" sz="2400" dirty="0"/>
                    <a:t>300</a:t>
                  </a:r>
                  <a:endParaRPr lang="en-GB" sz="2400" dirty="0"/>
                </a:p>
              </p:txBody>
            </p:sp>
            <p:grpSp>
              <p:nvGrpSpPr>
                <p:cNvPr id="1077" name="Groupe 51">
                  <a:extLst>
                    <a:ext uri="{FF2B5EF4-FFF2-40B4-BE49-F238E27FC236}">
                      <a16:creationId xmlns:a16="http://schemas.microsoft.com/office/drawing/2014/main" id="{F6DF79BB-0C08-45B3-AFA4-041E90FD8460}"/>
                    </a:ext>
                  </a:extLst>
                </p:cNvPr>
                <p:cNvGrpSpPr/>
                <p:nvPr/>
              </p:nvGrpSpPr>
              <p:grpSpPr>
                <a:xfrm>
                  <a:off x="2688613" y="5119636"/>
                  <a:ext cx="9820639" cy="647297"/>
                  <a:chOff x="4664479" y="3596960"/>
                  <a:chExt cx="7341048" cy="816753"/>
                </a:xfrm>
              </p:grpSpPr>
              <p:sp>
                <p:nvSpPr>
                  <p:cNvPr id="196" name="ZoneTexte 54">
                    <a:extLst>
                      <a:ext uri="{FF2B5EF4-FFF2-40B4-BE49-F238E27FC236}">
                        <a16:creationId xmlns:a16="http://schemas.microsoft.com/office/drawing/2014/main" id="{A6A786D0-E82E-FEFB-FC85-843EF3413466}"/>
                      </a:ext>
                    </a:extLst>
                  </p:cNvPr>
                  <p:cNvSpPr txBox="1"/>
                  <p:nvPr/>
                </p:nvSpPr>
                <p:spPr>
                  <a:xfrm>
                    <a:off x="4664479" y="3917097"/>
                    <a:ext cx="566224" cy="453682"/>
                  </a:xfrm>
                  <a:prstGeom prst="rect">
                    <a:avLst/>
                  </a:prstGeom>
                  <a:noFill/>
                </p:spPr>
                <p:txBody>
                  <a:bodyPr wrap="square" rtlCol="0">
                    <a:spAutoFit/>
                  </a:bodyPr>
                  <a:lstStyle/>
                  <a:p>
                    <a:r>
                      <a:rPr lang="fr-BE" sz="2400" dirty="0"/>
                      <a:t>400</a:t>
                    </a:r>
                    <a:endParaRPr lang="en-GB" sz="2400" dirty="0"/>
                  </a:p>
                </p:txBody>
              </p:sp>
              <p:sp>
                <p:nvSpPr>
                  <p:cNvPr id="197" name="ZoneTexte 55">
                    <a:extLst>
                      <a:ext uri="{FF2B5EF4-FFF2-40B4-BE49-F238E27FC236}">
                        <a16:creationId xmlns:a16="http://schemas.microsoft.com/office/drawing/2014/main" id="{2140D991-FBA3-D8DA-FD6A-B6BF4EC3FAEE}"/>
                      </a:ext>
                    </a:extLst>
                  </p:cNvPr>
                  <p:cNvSpPr txBox="1"/>
                  <p:nvPr/>
                </p:nvSpPr>
                <p:spPr>
                  <a:xfrm>
                    <a:off x="6846065" y="3917097"/>
                    <a:ext cx="299358" cy="453682"/>
                  </a:xfrm>
                  <a:prstGeom prst="rect">
                    <a:avLst/>
                  </a:prstGeom>
                  <a:noFill/>
                </p:spPr>
                <p:txBody>
                  <a:bodyPr wrap="square" rtlCol="0">
                    <a:spAutoFit/>
                  </a:bodyPr>
                  <a:lstStyle/>
                  <a:p>
                    <a:r>
                      <a:rPr lang="fr-BE" sz="2400" dirty="0"/>
                      <a:t>600</a:t>
                    </a:r>
                    <a:endParaRPr lang="en-GB" sz="2400" dirty="0"/>
                  </a:p>
                </p:txBody>
              </p:sp>
              <p:sp>
                <p:nvSpPr>
                  <p:cNvPr id="198" name="ZoneTexte 58">
                    <a:extLst>
                      <a:ext uri="{FF2B5EF4-FFF2-40B4-BE49-F238E27FC236}">
                        <a16:creationId xmlns:a16="http://schemas.microsoft.com/office/drawing/2014/main" id="{B07D903D-2FC2-24AC-74AD-B64AD12B8E34}"/>
                      </a:ext>
                    </a:extLst>
                  </p:cNvPr>
                  <p:cNvSpPr txBox="1"/>
                  <p:nvPr/>
                </p:nvSpPr>
                <p:spPr>
                  <a:xfrm>
                    <a:off x="9031775" y="3935198"/>
                    <a:ext cx="566224" cy="453682"/>
                  </a:xfrm>
                  <a:prstGeom prst="rect">
                    <a:avLst/>
                  </a:prstGeom>
                  <a:noFill/>
                </p:spPr>
                <p:txBody>
                  <a:bodyPr wrap="square" rtlCol="0">
                    <a:spAutoFit/>
                  </a:bodyPr>
                  <a:lstStyle/>
                  <a:p>
                    <a:r>
                      <a:rPr lang="fr-BE" sz="2400" dirty="0"/>
                      <a:t>800</a:t>
                    </a:r>
                    <a:endParaRPr lang="en-GB" sz="2400" dirty="0"/>
                  </a:p>
                </p:txBody>
              </p:sp>
              <p:sp>
                <p:nvSpPr>
                  <p:cNvPr id="199" name="ZoneTexte 59">
                    <a:extLst>
                      <a:ext uri="{FF2B5EF4-FFF2-40B4-BE49-F238E27FC236}">
                        <a16:creationId xmlns:a16="http://schemas.microsoft.com/office/drawing/2014/main" id="{253764BC-3A1F-A384-92F1-49554BD8F5A8}"/>
                      </a:ext>
                    </a:extLst>
                  </p:cNvPr>
                  <p:cNvSpPr txBox="1"/>
                  <p:nvPr/>
                </p:nvSpPr>
                <p:spPr>
                  <a:xfrm>
                    <a:off x="11193235" y="3958634"/>
                    <a:ext cx="666266" cy="453682"/>
                  </a:xfrm>
                  <a:prstGeom prst="rect">
                    <a:avLst/>
                  </a:prstGeom>
                  <a:noFill/>
                </p:spPr>
                <p:txBody>
                  <a:bodyPr wrap="square" rtlCol="0">
                    <a:spAutoFit/>
                  </a:bodyPr>
                  <a:lstStyle/>
                  <a:p>
                    <a:r>
                      <a:rPr lang="fr-BE" sz="2400" dirty="0"/>
                      <a:t>1000</a:t>
                    </a:r>
                    <a:endParaRPr lang="en-GB" sz="2400" dirty="0"/>
                  </a:p>
                </p:txBody>
              </p:sp>
              <p:sp>
                <p:nvSpPr>
                  <p:cNvPr id="202" name="ZoneTexte 60">
                    <a:extLst>
                      <a:ext uri="{FF2B5EF4-FFF2-40B4-BE49-F238E27FC236}">
                        <a16:creationId xmlns:a16="http://schemas.microsoft.com/office/drawing/2014/main" id="{DF7F35AE-796B-8F04-79CA-94C4087A3B8D}"/>
                      </a:ext>
                    </a:extLst>
                  </p:cNvPr>
                  <p:cNvSpPr txBox="1"/>
                  <p:nvPr/>
                </p:nvSpPr>
                <p:spPr>
                  <a:xfrm>
                    <a:off x="11451748" y="3596960"/>
                    <a:ext cx="553779" cy="816753"/>
                  </a:xfrm>
                  <a:prstGeom prst="rect">
                    <a:avLst/>
                  </a:prstGeom>
                  <a:noFill/>
                </p:spPr>
                <p:txBody>
                  <a:bodyPr wrap="square" rtlCol="0">
                    <a:spAutoFit/>
                  </a:bodyPr>
                  <a:lstStyle/>
                  <a:p>
                    <a:r>
                      <a:rPr lang="fr-BE" sz="4801" dirty="0"/>
                      <a:t>m/z</a:t>
                    </a:r>
                    <a:endParaRPr lang="en-GB" sz="4801" dirty="0"/>
                  </a:p>
                </p:txBody>
              </p:sp>
            </p:grpSp>
          </p:grpSp>
          <p:cxnSp>
            <p:nvCxnSpPr>
              <p:cNvPr id="1071" name="Straight Connector 1070">
                <a:extLst>
                  <a:ext uri="{FF2B5EF4-FFF2-40B4-BE49-F238E27FC236}">
                    <a16:creationId xmlns:a16="http://schemas.microsoft.com/office/drawing/2014/main" id="{33A2DCDA-007C-50BD-6659-3D373A13EC4A}"/>
                  </a:ext>
                </a:extLst>
              </p:cNvPr>
              <p:cNvCxnSpPr>
                <a:cxnSpLocks/>
              </p:cNvCxnSpPr>
              <p:nvPr/>
            </p:nvCxnSpPr>
            <p:spPr>
              <a:xfrm>
                <a:off x="1713600" y="2369574"/>
                <a:ext cx="9528527" cy="0"/>
              </a:xfrm>
              <a:prstGeom prst="line">
                <a:avLst/>
              </a:prstGeom>
            </p:spPr>
            <p:style>
              <a:lnRef idx="2">
                <a:schemeClr val="dk1"/>
              </a:lnRef>
              <a:fillRef idx="0">
                <a:schemeClr val="dk1"/>
              </a:fillRef>
              <a:effectRef idx="1">
                <a:schemeClr val="dk1"/>
              </a:effectRef>
              <a:fontRef idx="minor">
                <a:schemeClr val="tx1"/>
              </a:fontRef>
            </p:style>
          </p:cxnSp>
        </p:grpSp>
        <p:cxnSp>
          <p:nvCxnSpPr>
            <p:cNvPr id="45" name="Straight Connector 44">
              <a:extLst>
                <a:ext uri="{FF2B5EF4-FFF2-40B4-BE49-F238E27FC236}">
                  <a16:creationId xmlns:a16="http://schemas.microsoft.com/office/drawing/2014/main" id="{14D05809-99C6-B97E-6437-DF71787BCDFF}"/>
                </a:ext>
              </a:extLst>
            </p:cNvPr>
            <p:cNvCxnSpPr>
              <a:cxnSpLocks/>
            </p:cNvCxnSpPr>
            <p:nvPr/>
          </p:nvCxnSpPr>
          <p:spPr>
            <a:xfrm rot="16200000">
              <a:off x="2690824" y="2403170"/>
              <a:ext cx="72000" cy="0"/>
            </a:xfrm>
            <a:prstGeom prst="line">
              <a:avLst/>
            </a:prstGeom>
          </p:spPr>
          <p:style>
            <a:lnRef idx="2">
              <a:schemeClr val="dk1"/>
            </a:lnRef>
            <a:fillRef idx="0">
              <a:schemeClr val="dk1"/>
            </a:fillRef>
            <a:effectRef idx="1">
              <a:schemeClr val="dk1"/>
            </a:effectRef>
            <a:fontRef idx="minor">
              <a:schemeClr val="tx1"/>
            </a:fontRef>
          </p:style>
        </p:cxnSp>
        <p:cxnSp>
          <p:nvCxnSpPr>
            <p:cNvPr id="1028" name="Straight Connector 1027">
              <a:extLst>
                <a:ext uri="{FF2B5EF4-FFF2-40B4-BE49-F238E27FC236}">
                  <a16:creationId xmlns:a16="http://schemas.microsoft.com/office/drawing/2014/main" id="{C8F5FA76-981C-4678-E1DF-ECBBDC647895}"/>
                </a:ext>
              </a:extLst>
            </p:cNvPr>
            <p:cNvCxnSpPr>
              <a:cxnSpLocks/>
            </p:cNvCxnSpPr>
            <p:nvPr/>
          </p:nvCxnSpPr>
          <p:spPr>
            <a:xfrm rot="16200000">
              <a:off x="5470063" y="2409433"/>
              <a:ext cx="72000" cy="0"/>
            </a:xfrm>
            <a:prstGeom prst="line">
              <a:avLst/>
            </a:prstGeom>
          </p:spPr>
          <p:style>
            <a:lnRef idx="2">
              <a:schemeClr val="dk1"/>
            </a:lnRef>
            <a:fillRef idx="0">
              <a:schemeClr val="dk1"/>
            </a:fillRef>
            <a:effectRef idx="1">
              <a:schemeClr val="dk1"/>
            </a:effectRef>
            <a:fontRef idx="minor">
              <a:schemeClr val="tx1"/>
            </a:fontRef>
          </p:style>
        </p:cxnSp>
        <p:cxnSp>
          <p:nvCxnSpPr>
            <p:cNvPr id="1044" name="Straight Connector 1043">
              <a:extLst>
                <a:ext uri="{FF2B5EF4-FFF2-40B4-BE49-F238E27FC236}">
                  <a16:creationId xmlns:a16="http://schemas.microsoft.com/office/drawing/2014/main" id="{EC6DD537-6C41-C7D6-3BE7-DF321D232994}"/>
                </a:ext>
              </a:extLst>
            </p:cNvPr>
            <p:cNvCxnSpPr>
              <a:cxnSpLocks/>
            </p:cNvCxnSpPr>
            <p:nvPr/>
          </p:nvCxnSpPr>
          <p:spPr>
            <a:xfrm rot="16200000">
              <a:off x="8252443" y="2409433"/>
              <a:ext cx="72000" cy="0"/>
            </a:xfrm>
            <a:prstGeom prst="line">
              <a:avLst/>
            </a:prstGeom>
          </p:spPr>
          <p:style>
            <a:lnRef idx="2">
              <a:schemeClr val="dk1"/>
            </a:lnRef>
            <a:fillRef idx="0">
              <a:schemeClr val="dk1"/>
            </a:fillRef>
            <a:effectRef idx="1">
              <a:schemeClr val="dk1"/>
            </a:effectRef>
            <a:fontRef idx="minor">
              <a:schemeClr val="tx1"/>
            </a:fontRef>
          </p:style>
        </p:cxnSp>
        <p:cxnSp>
          <p:nvCxnSpPr>
            <p:cNvPr id="1053" name="Straight Connector 1052">
              <a:extLst>
                <a:ext uri="{FF2B5EF4-FFF2-40B4-BE49-F238E27FC236}">
                  <a16:creationId xmlns:a16="http://schemas.microsoft.com/office/drawing/2014/main" id="{CDEF7C81-5BB8-AB54-37F4-76DDCD1A9499}"/>
                </a:ext>
              </a:extLst>
            </p:cNvPr>
            <p:cNvCxnSpPr>
              <a:cxnSpLocks/>
            </p:cNvCxnSpPr>
            <p:nvPr/>
          </p:nvCxnSpPr>
          <p:spPr>
            <a:xfrm rot="16200000">
              <a:off x="11027206" y="2405574"/>
              <a:ext cx="72000" cy="0"/>
            </a:xfrm>
            <a:prstGeom prst="line">
              <a:avLst/>
            </a:prstGeom>
          </p:spPr>
          <p:style>
            <a:lnRef idx="2">
              <a:schemeClr val="dk1"/>
            </a:lnRef>
            <a:fillRef idx="0">
              <a:schemeClr val="dk1"/>
            </a:fillRef>
            <a:effectRef idx="1">
              <a:schemeClr val="dk1"/>
            </a:effectRef>
            <a:fontRef idx="minor">
              <a:schemeClr val="tx1"/>
            </a:fontRef>
          </p:style>
        </p:cxnSp>
      </p:grpSp>
      <p:sp>
        <p:nvSpPr>
          <p:cNvPr id="205" name="ZoneTexte 91">
            <a:extLst>
              <a:ext uri="{FF2B5EF4-FFF2-40B4-BE49-F238E27FC236}">
                <a16:creationId xmlns:a16="http://schemas.microsoft.com/office/drawing/2014/main" id="{9E4654A4-DB48-4324-C72C-6DC20B090CF2}"/>
              </a:ext>
            </a:extLst>
          </p:cNvPr>
          <p:cNvSpPr txBox="1"/>
          <p:nvPr/>
        </p:nvSpPr>
        <p:spPr>
          <a:xfrm>
            <a:off x="16256579" y="15480000"/>
            <a:ext cx="3192673" cy="951281"/>
          </a:xfrm>
          <a:prstGeom prst="rect">
            <a:avLst/>
          </a:prstGeom>
          <a:ln w="57150">
            <a:noFill/>
          </a:ln>
        </p:spPr>
        <p:style>
          <a:lnRef idx="2">
            <a:schemeClr val="accent1"/>
          </a:lnRef>
          <a:fillRef idx="1">
            <a:schemeClr val="lt1"/>
          </a:fillRef>
          <a:effectRef idx="0">
            <a:schemeClr val="accent1"/>
          </a:effectRef>
          <a:fontRef idx="minor">
            <a:schemeClr val="dk1"/>
          </a:fontRef>
        </p:style>
        <p:txBody>
          <a:bodyPr wrap="none" rtlCol="0">
            <a:spAutoFit/>
          </a:bodyPr>
          <a:lstStyle/>
          <a:p>
            <a:pPr algn="ctr"/>
            <a:r>
              <a:rPr lang="en-GB" sz="3601" i="1" dirty="0">
                <a:latin typeface="Tenorite" panose="00000500000000000000" pitchFamily="2" charset="0"/>
              </a:rPr>
              <a:t>m/z </a:t>
            </a:r>
            <a:r>
              <a:rPr lang="en-GB" sz="3601" b="1" dirty="0">
                <a:latin typeface="Tenorite" panose="00000500000000000000" pitchFamily="2" charset="0"/>
              </a:rPr>
              <a:t>806.581</a:t>
            </a:r>
          </a:p>
          <a:p>
            <a:pPr algn="ctr"/>
            <a:r>
              <a:rPr lang="en-GB" sz="3601" dirty="0">
                <a:latin typeface="Tenorite" panose="00000500000000000000" pitchFamily="2" charset="0"/>
              </a:rPr>
              <a:t>PCs</a:t>
            </a:r>
          </a:p>
        </p:txBody>
      </p:sp>
      <p:sp>
        <p:nvSpPr>
          <p:cNvPr id="206" name="ZoneTexte 90">
            <a:extLst>
              <a:ext uri="{FF2B5EF4-FFF2-40B4-BE49-F238E27FC236}">
                <a16:creationId xmlns:a16="http://schemas.microsoft.com/office/drawing/2014/main" id="{B20E6EAF-0D44-A6A0-961B-4826752420C1}"/>
              </a:ext>
            </a:extLst>
          </p:cNvPr>
          <p:cNvSpPr txBox="1"/>
          <p:nvPr/>
        </p:nvSpPr>
        <p:spPr>
          <a:xfrm>
            <a:off x="7223659" y="15479887"/>
            <a:ext cx="3327964" cy="951281"/>
          </a:xfrm>
          <a:prstGeom prst="rect">
            <a:avLst/>
          </a:prstGeom>
          <a:noFill/>
          <a:ln w="38100">
            <a:noFill/>
          </a:ln>
        </p:spPr>
        <p:txBody>
          <a:bodyPr wrap="none" rtlCol="0">
            <a:spAutoFit/>
          </a:bodyPr>
          <a:lstStyle/>
          <a:p>
            <a:pPr algn="ctr" defTabSz="914583"/>
            <a:r>
              <a:rPr lang="en-GB" sz="3601" i="1" dirty="0">
                <a:solidFill>
                  <a:prstClr val="black"/>
                </a:solidFill>
                <a:latin typeface="Tenorite" panose="00000500000000000000" pitchFamily="2" charset="0"/>
              </a:rPr>
              <a:t>m/z </a:t>
            </a:r>
            <a:r>
              <a:rPr lang="en-GB" sz="3601" b="1" dirty="0">
                <a:solidFill>
                  <a:prstClr val="black"/>
                </a:solidFill>
                <a:latin typeface="Tenorite" panose="00000500000000000000" pitchFamily="2" charset="0"/>
              </a:rPr>
              <a:t>496.420 </a:t>
            </a:r>
          </a:p>
          <a:p>
            <a:pPr algn="ctr" defTabSz="914583"/>
            <a:r>
              <a:rPr lang="en-GB" sz="3601" dirty="0" err="1">
                <a:solidFill>
                  <a:prstClr val="black"/>
                </a:solidFill>
                <a:latin typeface="Tenorite" panose="00000500000000000000" pitchFamily="2" charset="0"/>
              </a:rPr>
              <a:t>Lyso</a:t>
            </a:r>
            <a:r>
              <a:rPr lang="en-GB" sz="3601" dirty="0">
                <a:solidFill>
                  <a:prstClr val="black"/>
                </a:solidFill>
                <a:latin typeface="Tenorite" panose="00000500000000000000" pitchFamily="2" charset="0"/>
              </a:rPr>
              <a:t>-PCs</a:t>
            </a:r>
          </a:p>
        </p:txBody>
      </p:sp>
      <p:cxnSp>
        <p:nvCxnSpPr>
          <p:cNvPr id="208" name="Straight Connector 207">
            <a:extLst>
              <a:ext uri="{FF2B5EF4-FFF2-40B4-BE49-F238E27FC236}">
                <a16:creationId xmlns:a16="http://schemas.microsoft.com/office/drawing/2014/main" id="{6F5F9A9B-7ECC-5264-7C6F-C82FDB55AC34}"/>
              </a:ext>
            </a:extLst>
          </p:cNvPr>
          <p:cNvCxnSpPr>
            <a:cxnSpLocks/>
          </p:cNvCxnSpPr>
          <p:nvPr/>
        </p:nvCxnSpPr>
        <p:spPr>
          <a:xfrm flipH="1" flipV="1">
            <a:off x="3326808" y="15930716"/>
            <a:ext cx="2" cy="2808000"/>
          </a:xfrm>
          <a:prstGeom prst="line">
            <a:avLst/>
          </a:prstGeom>
        </p:spPr>
        <p:style>
          <a:lnRef idx="2">
            <a:schemeClr val="dk1"/>
          </a:lnRef>
          <a:fillRef idx="0">
            <a:schemeClr val="dk1"/>
          </a:fillRef>
          <a:effectRef idx="1">
            <a:schemeClr val="dk1"/>
          </a:effectRef>
          <a:fontRef idx="minor">
            <a:schemeClr val="tx1"/>
          </a:fontRef>
        </p:style>
      </p:cxnSp>
      <p:cxnSp>
        <p:nvCxnSpPr>
          <p:cNvPr id="209" name="Straight Connector 208">
            <a:extLst>
              <a:ext uri="{FF2B5EF4-FFF2-40B4-BE49-F238E27FC236}">
                <a16:creationId xmlns:a16="http://schemas.microsoft.com/office/drawing/2014/main" id="{EE3C88A3-8D53-DBCC-3C47-DC63797F4715}"/>
              </a:ext>
            </a:extLst>
          </p:cNvPr>
          <p:cNvCxnSpPr>
            <a:cxnSpLocks/>
          </p:cNvCxnSpPr>
          <p:nvPr/>
        </p:nvCxnSpPr>
        <p:spPr>
          <a:xfrm rot="10800000">
            <a:off x="3168000" y="18046659"/>
            <a:ext cx="154911" cy="0"/>
          </a:xfrm>
          <a:prstGeom prst="line">
            <a:avLst/>
          </a:prstGeom>
        </p:spPr>
        <p:style>
          <a:lnRef idx="2">
            <a:schemeClr val="dk1"/>
          </a:lnRef>
          <a:fillRef idx="0">
            <a:schemeClr val="dk1"/>
          </a:fillRef>
          <a:effectRef idx="1">
            <a:schemeClr val="dk1"/>
          </a:effectRef>
          <a:fontRef idx="minor">
            <a:schemeClr val="tx1"/>
          </a:fontRef>
        </p:style>
      </p:cxnSp>
      <p:cxnSp>
        <p:nvCxnSpPr>
          <p:cNvPr id="210" name="Straight Connector 209">
            <a:extLst>
              <a:ext uri="{FF2B5EF4-FFF2-40B4-BE49-F238E27FC236}">
                <a16:creationId xmlns:a16="http://schemas.microsoft.com/office/drawing/2014/main" id="{0EA4366D-D07F-A681-E8A8-BC4AC183B6DD}"/>
              </a:ext>
            </a:extLst>
          </p:cNvPr>
          <p:cNvCxnSpPr>
            <a:cxnSpLocks/>
          </p:cNvCxnSpPr>
          <p:nvPr/>
        </p:nvCxnSpPr>
        <p:spPr>
          <a:xfrm rot="10800000">
            <a:off x="3168000" y="17151033"/>
            <a:ext cx="154911" cy="0"/>
          </a:xfrm>
          <a:prstGeom prst="line">
            <a:avLst/>
          </a:prstGeom>
        </p:spPr>
        <p:style>
          <a:lnRef idx="2">
            <a:schemeClr val="dk1"/>
          </a:lnRef>
          <a:fillRef idx="0">
            <a:schemeClr val="dk1"/>
          </a:fillRef>
          <a:effectRef idx="1">
            <a:schemeClr val="dk1"/>
          </a:effectRef>
          <a:fontRef idx="minor">
            <a:schemeClr val="tx1"/>
          </a:fontRef>
        </p:style>
      </p:cxnSp>
      <p:cxnSp>
        <p:nvCxnSpPr>
          <p:cNvPr id="211" name="Straight Connector 210">
            <a:extLst>
              <a:ext uri="{FF2B5EF4-FFF2-40B4-BE49-F238E27FC236}">
                <a16:creationId xmlns:a16="http://schemas.microsoft.com/office/drawing/2014/main" id="{349B853C-B42B-9658-4DEB-DAB58A989B9F}"/>
              </a:ext>
            </a:extLst>
          </p:cNvPr>
          <p:cNvCxnSpPr>
            <a:cxnSpLocks/>
          </p:cNvCxnSpPr>
          <p:nvPr/>
        </p:nvCxnSpPr>
        <p:spPr>
          <a:xfrm rot="10800000">
            <a:off x="3168000" y="16268379"/>
            <a:ext cx="154911" cy="0"/>
          </a:xfrm>
          <a:prstGeom prst="line">
            <a:avLst/>
          </a:prstGeom>
        </p:spPr>
        <p:style>
          <a:lnRef idx="2">
            <a:schemeClr val="dk1"/>
          </a:lnRef>
          <a:fillRef idx="0">
            <a:schemeClr val="dk1"/>
          </a:fillRef>
          <a:effectRef idx="1">
            <a:schemeClr val="dk1"/>
          </a:effectRef>
          <a:fontRef idx="minor">
            <a:schemeClr val="tx1"/>
          </a:fontRef>
        </p:style>
      </p:cxnSp>
      <p:sp>
        <p:nvSpPr>
          <p:cNvPr id="222" name="ZoneTexte 54">
            <a:extLst>
              <a:ext uri="{FF2B5EF4-FFF2-40B4-BE49-F238E27FC236}">
                <a16:creationId xmlns:a16="http://schemas.microsoft.com/office/drawing/2014/main" id="{B24DA179-6F7F-9B61-E7D2-FD36AF03D13D}"/>
              </a:ext>
            </a:extLst>
          </p:cNvPr>
          <p:cNvSpPr txBox="1"/>
          <p:nvPr/>
        </p:nvSpPr>
        <p:spPr>
          <a:xfrm>
            <a:off x="2598494" y="17826297"/>
            <a:ext cx="322635" cy="461665"/>
          </a:xfrm>
          <a:prstGeom prst="rect">
            <a:avLst/>
          </a:prstGeom>
          <a:noFill/>
        </p:spPr>
        <p:txBody>
          <a:bodyPr wrap="square" rtlCol="0">
            <a:spAutoFit/>
          </a:bodyPr>
          <a:lstStyle/>
          <a:p>
            <a:r>
              <a:rPr lang="fr-BE" sz="2400" dirty="0"/>
              <a:t>5</a:t>
            </a:r>
            <a:endParaRPr lang="en-GB" sz="2400" dirty="0"/>
          </a:p>
        </p:txBody>
      </p:sp>
      <p:sp>
        <p:nvSpPr>
          <p:cNvPr id="225" name="ZoneTexte 54">
            <a:extLst>
              <a:ext uri="{FF2B5EF4-FFF2-40B4-BE49-F238E27FC236}">
                <a16:creationId xmlns:a16="http://schemas.microsoft.com/office/drawing/2014/main" id="{4D84B6CA-7C6B-838A-2FD3-B3C42C21EEF7}"/>
              </a:ext>
            </a:extLst>
          </p:cNvPr>
          <p:cNvSpPr txBox="1"/>
          <p:nvPr/>
        </p:nvSpPr>
        <p:spPr>
          <a:xfrm>
            <a:off x="2492775" y="16950014"/>
            <a:ext cx="520913" cy="461665"/>
          </a:xfrm>
          <a:prstGeom prst="rect">
            <a:avLst/>
          </a:prstGeom>
          <a:noFill/>
        </p:spPr>
        <p:txBody>
          <a:bodyPr wrap="square" rtlCol="0">
            <a:spAutoFit/>
          </a:bodyPr>
          <a:lstStyle/>
          <a:p>
            <a:r>
              <a:rPr lang="fr-BE" sz="2400" dirty="0"/>
              <a:t>10</a:t>
            </a:r>
            <a:endParaRPr lang="en-GB" sz="2400" dirty="0"/>
          </a:p>
        </p:txBody>
      </p:sp>
      <p:sp>
        <p:nvSpPr>
          <p:cNvPr id="227" name="ZoneTexte 54">
            <a:extLst>
              <a:ext uri="{FF2B5EF4-FFF2-40B4-BE49-F238E27FC236}">
                <a16:creationId xmlns:a16="http://schemas.microsoft.com/office/drawing/2014/main" id="{D221A9A7-E127-897F-ED0F-F9F75BDD1988}"/>
              </a:ext>
            </a:extLst>
          </p:cNvPr>
          <p:cNvSpPr txBox="1"/>
          <p:nvPr/>
        </p:nvSpPr>
        <p:spPr>
          <a:xfrm>
            <a:off x="2491310" y="16048493"/>
            <a:ext cx="515291" cy="461665"/>
          </a:xfrm>
          <a:prstGeom prst="rect">
            <a:avLst/>
          </a:prstGeom>
          <a:noFill/>
        </p:spPr>
        <p:txBody>
          <a:bodyPr wrap="square" rtlCol="0">
            <a:spAutoFit/>
          </a:bodyPr>
          <a:lstStyle/>
          <a:p>
            <a:r>
              <a:rPr lang="fr-BE" sz="2400" dirty="0"/>
              <a:t>15</a:t>
            </a:r>
            <a:endParaRPr lang="en-GB" sz="2400" dirty="0"/>
          </a:p>
        </p:txBody>
      </p:sp>
      <p:sp>
        <p:nvSpPr>
          <p:cNvPr id="230" name="Rectangle 229">
            <a:extLst>
              <a:ext uri="{FF2B5EF4-FFF2-40B4-BE49-F238E27FC236}">
                <a16:creationId xmlns:a16="http://schemas.microsoft.com/office/drawing/2014/main" id="{ECF0F2E1-7E4A-7E55-CADB-0CF16CE9C20D}"/>
              </a:ext>
            </a:extLst>
          </p:cNvPr>
          <p:cNvSpPr/>
          <p:nvPr/>
        </p:nvSpPr>
        <p:spPr>
          <a:xfrm>
            <a:off x="8803850" y="17261838"/>
            <a:ext cx="284032" cy="1476735"/>
          </a:xfrm>
          <a:prstGeom prst="rect">
            <a:avLst/>
          </a:prstGeom>
          <a:noFill/>
          <a:ln w="57150">
            <a:solidFill>
              <a:srgbClr val="E63D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31" name="Rectangle 230">
            <a:extLst>
              <a:ext uri="{FF2B5EF4-FFF2-40B4-BE49-F238E27FC236}">
                <a16:creationId xmlns:a16="http://schemas.microsoft.com/office/drawing/2014/main" id="{04A3668F-AB93-75FA-3352-D962D6473EFA}"/>
              </a:ext>
            </a:extLst>
          </p:cNvPr>
          <p:cNvSpPr/>
          <p:nvPr/>
        </p:nvSpPr>
        <p:spPr>
          <a:xfrm>
            <a:off x="17781388" y="17964732"/>
            <a:ext cx="143349" cy="767284"/>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232" name="Straight Arrow Connector 231">
            <a:extLst>
              <a:ext uri="{FF2B5EF4-FFF2-40B4-BE49-F238E27FC236}">
                <a16:creationId xmlns:a16="http://schemas.microsoft.com/office/drawing/2014/main" id="{007C6F71-D495-ED26-5616-1ED88D33763F}"/>
              </a:ext>
            </a:extLst>
          </p:cNvPr>
          <p:cNvCxnSpPr>
            <a:cxnSpLocks/>
          </p:cNvCxnSpPr>
          <p:nvPr/>
        </p:nvCxnSpPr>
        <p:spPr>
          <a:xfrm flipV="1">
            <a:off x="8945866" y="16707194"/>
            <a:ext cx="0" cy="554644"/>
          </a:xfrm>
          <a:prstGeom prst="straightConnector1">
            <a:avLst/>
          </a:prstGeom>
          <a:ln w="76200">
            <a:solidFill>
              <a:srgbClr val="E63D37"/>
            </a:solidFill>
            <a:tailEnd type="triangle"/>
          </a:ln>
        </p:spPr>
        <p:style>
          <a:lnRef idx="3">
            <a:schemeClr val="accent1"/>
          </a:lnRef>
          <a:fillRef idx="0">
            <a:schemeClr val="accent1"/>
          </a:fillRef>
          <a:effectRef idx="2">
            <a:schemeClr val="accent1"/>
          </a:effectRef>
          <a:fontRef idx="minor">
            <a:schemeClr val="tx1"/>
          </a:fontRef>
        </p:style>
      </p:cxnSp>
      <p:cxnSp>
        <p:nvCxnSpPr>
          <p:cNvPr id="233" name="Straight Arrow Connector 232">
            <a:extLst>
              <a:ext uri="{FF2B5EF4-FFF2-40B4-BE49-F238E27FC236}">
                <a16:creationId xmlns:a16="http://schemas.microsoft.com/office/drawing/2014/main" id="{FD3E69C5-0AE0-A1B3-2B0C-D370BCE93975}"/>
              </a:ext>
            </a:extLst>
          </p:cNvPr>
          <p:cNvCxnSpPr>
            <a:cxnSpLocks/>
          </p:cNvCxnSpPr>
          <p:nvPr/>
        </p:nvCxnSpPr>
        <p:spPr>
          <a:xfrm flipV="1">
            <a:off x="17851157" y="16657837"/>
            <a:ext cx="0" cy="1309196"/>
          </a:xfrm>
          <a:prstGeom prst="straightConnector1">
            <a:avLst/>
          </a:prstGeom>
          <a:ln w="76200">
            <a:solidFill>
              <a:srgbClr val="0070C0"/>
            </a:solidFill>
            <a:tailEnd type="triangle"/>
          </a:ln>
        </p:spPr>
        <p:style>
          <a:lnRef idx="3">
            <a:schemeClr val="accent1"/>
          </a:lnRef>
          <a:fillRef idx="0">
            <a:schemeClr val="accent1"/>
          </a:fillRef>
          <a:effectRef idx="2">
            <a:schemeClr val="accent1"/>
          </a:effectRef>
          <a:fontRef idx="minor">
            <a:schemeClr val="tx1"/>
          </a:fontRef>
        </p:style>
      </p:cxnSp>
      <p:grpSp>
        <p:nvGrpSpPr>
          <p:cNvPr id="234" name="Group 233">
            <a:extLst>
              <a:ext uri="{FF2B5EF4-FFF2-40B4-BE49-F238E27FC236}">
                <a16:creationId xmlns:a16="http://schemas.microsoft.com/office/drawing/2014/main" id="{4B041509-8EE5-60E9-1821-9EAD9ED0905C}"/>
              </a:ext>
            </a:extLst>
          </p:cNvPr>
          <p:cNvGrpSpPr/>
          <p:nvPr/>
        </p:nvGrpSpPr>
        <p:grpSpPr>
          <a:xfrm>
            <a:off x="9203623" y="16679110"/>
            <a:ext cx="8451849" cy="1468651"/>
            <a:chOff x="9782760" y="19974766"/>
            <a:chExt cx="6582530" cy="1468651"/>
          </a:xfrm>
        </p:grpSpPr>
        <p:sp>
          <p:nvSpPr>
            <p:cNvPr id="235" name="Flèche : gauche 36">
              <a:extLst>
                <a:ext uri="{FF2B5EF4-FFF2-40B4-BE49-F238E27FC236}">
                  <a16:creationId xmlns:a16="http://schemas.microsoft.com/office/drawing/2014/main" id="{4AC7DE52-CC2A-C68E-9528-31EE4EF3C3DE}"/>
                </a:ext>
              </a:extLst>
            </p:cNvPr>
            <p:cNvSpPr/>
            <p:nvPr/>
          </p:nvSpPr>
          <p:spPr>
            <a:xfrm>
              <a:off x="9782760" y="20537485"/>
              <a:ext cx="6582530" cy="366474"/>
            </a:xfrm>
            <a:prstGeom prst="leftArrow">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39" name="Picture 2">
              <a:extLst>
                <a:ext uri="{FF2B5EF4-FFF2-40B4-BE49-F238E27FC236}">
                  <a16:creationId xmlns:a16="http://schemas.microsoft.com/office/drawing/2014/main" id="{360D33DF-41B4-1ADE-97C6-9735261C784B}"/>
                </a:ext>
              </a:extLst>
            </p:cNvPr>
            <p:cNvPicPr>
              <a:picLocks noChangeAspect="1" noChangeArrowheads="1"/>
            </p:cNvPicPr>
            <p:nvPr/>
          </p:nvPicPr>
          <p:blipFill rotWithShape="1">
            <a:blip r:embed="rId30">
              <a:extLst>
                <a:ext uri="{28A0092B-C50C-407E-A947-70E740481C1C}">
                  <a14:useLocalDpi xmlns:a14="http://schemas.microsoft.com/office/drawing/2010/main" val="0"/>
                </a:ext>
              </a:extLst>
            </a:blip>
            <a:srcRect l="16940" t="8811" r="18179" b="8374"/>
            <a:stretch/>
          </p:blipFill>
          <p:spPr bwMode="auto">
            <a:xfrm rot="16200000">
              <a:off x="12402425" y="19974787"/>
              <a:ext cx="1468651" cy="1468610"/>
            </a:xfrm>
            <a:prstGeom prst="rect">
              <a:avLst/>
            </a:prstGeom>
            <a:noFill/>
            <a:ln w="28575">
              <a:solidFill>
                <a:srgbClr val="0070C0"/>
              </a:solidFill>
            </a:ln>
            <a:extLst>
              <a:ext uri="{909E8E84-426E-40DD-AFC4-6F175D3DCCD1}">
                <a14:hiddenFill xmlns:a14="http://schemas.microsoft.com/office/drawing/2010/main">
                  <a:solidFill>
                    <a:srgbClr val="FFFFFF"/>
                  </a:solidFill>
                </a14:hiddenFill>
              </a:ext>
            </a:extLst>
          </p:spPr>
        </p:pic>
      </p:grpSp>
      <p:sp>
        <p:nvSpPr>
          <p:cNvPr id="242" name="ZoneTexte 37">
            <a:extLst>
              <a:ext uri="{FF2B5EF4-FFF2-40B4-BE49-F238E27FC236}">
                <a16:creationId xmlns:a16="http://schemas.microsoft.com/office/drawing/2014/main" id="{E25F41C2-50F3-1F63-74D6-E3A8182EA125}"/>
              </a:ext>
            </a:extLst>
          </p:cNvPr>
          <p:cNvSpPr txBox="1"/>
          <p:nvPr/>
        </p:nvSpPr>
        <p:spPr>
          <a:xfrm>
            <a:off x="11152383" y="15804000"/>
            <a:ext cx="4962753" cy="584775"/>
          </a:xfrm>
          <a:prstGeom prst="rect">
            <a:avLst/>
          </a:prstGeom>
          <a:solidFill>
            <a:schemeClr val="bg1"/>
          </a:solidFill>
        </p:spPr>
        <p:txBody>
          <a:bodyPr wrap="square" rtlCol="0">
            <a:spAutoFit/>
          </a:bodyPr>
          <a:lstStyle/>
          <a:p>
            <a:r>
              <a:rPr lang="fr-FR" sz="3200" b="1" dirty="0" err="1">
                <a:latin typeface="Tenorite" panose="00000500000000000000" pitchFamily="2" charset="0"/>
              </a:rPr>
              <a:t>Venom</a:t>
            </a:r>
            <a:r>
              <a:rPr lang="fr-FR" sz="3200" b="1" dirty="0">
                <a:latin typeface="Tenorite" panose="00000500000000000000" pitchFamily="2" charset="0"/>
              </a:rPr>
              <a:t> phospholipases A2 </a:t>
            </a:r>
          </a:p>
        </p:txBody>
      </p:sp>
      <p:sp>
        <p:nvSpPr>
          <p:cNvPr id="264" name="Rectangle 263">
            <a:extLst>
              <a:ext uri="{FF2B5EF4-FFF2-40B4-BE49-F238E27FC236}">
                <a16:creationId xmlns:a16="http://schemas.microsoft.com/office/drawing/2014/main" id="{63C60AFF-10CC-4184-25D3-259FAD2C4215}"/>
              </a:ext>
            </a:extLst>
          </p:cNvPr>
          <p:cNvSpPr/>
          <p:nvPr/>
        </p:nvSpPr>
        <p:spPr>
          <a:xfrm>
            <a:off x="24840000" y="15227051"/>
            <a:ext cx="4356000" cy="4464276"/>
          </a:xfrm>
          <a:prstGeom prst="rect">
            <a:avLst/>
          </a:prstGeom>
          <a:solidFill>
            <a:schemeClr val="bg1"/>
          </a:solidFill>
          <a:ln w="76200">
            <a:solidFill>
              <a:srgbClr val="1484A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435" indent="-177836">
              <a:spcBef>
                <a:spcPts val="600"/>
              </a:spcBef>
              <a:buFont typeface="Arial" panose="020B0604020202020204" pitchFamily="34" charset="0"/>
              <a:buChar char="•"/>
            </a:pPr>
            <a:r>
              <a:rPr lang="en-US" sz="2800" b="1" dirty="0">
                <a:solidFill>
                  <a:schemeClr val="tx1"/>
                </a:solidFill>
                <a:latin typeface="Tenorite" panose="00000500000000000000" pitchFamily="2" charset="0"/>
              </a:rPr>
              <a:t>PLA2s degrade phospholipids into </a:t>
            </a:r>
            <a:r>
              <a:rPr lang="en-US" sz="2800" b="1" dirty="0" err="1">
                <a:solidFill>
                  <a:schemeClr val="tx1"/>
                </a:solidFill>
                <a:latin typeface="Tenorite" panose="00000500000000000000" pitchFamily="2" charset="0"/>
              </a:rPr>
              <a:t>lysophospholipids</a:t>
            </a:r>
            <a:r>
              <a:rPr lang="fr-BE" sz="2800" b="1" baseline="30000" dirty="0">
                <a:solidFill>
                  <a:schemeClr val="tx1"/>
                </a:solidFill>
                <a:latin typeface="Tenorite" panose="00000500000000000000" pitchFamily="2" charset="0"/>
                <a:ea typeface="Arial Unicode MS" panose="020B0604020202020204" pitchFamily="34" charset="-128"/>
                <a:cs typeface="Arial Unicode MS" panose="020B0604020202020204" pitchFamily="34" charset="-128"/>
              </a:rPr>
              <a:t> </a:t>
            </a:r>
            <a:r>
              <a:rPr lang="fr-BE" sz="2800" baseline="30000" dirty="0">
                <a:solidFill>
                  <a:schemeClr val="tx1"/>
                </a:solidFill>
                <a:latin typeface="Tenorite" panose="00000500000000000000" pitchFamily="2" charset="0"/>
                <a:ea typeface="Arial Unicode MS" panose="020B0604020202020204" pitchFamily="34" charset="-128"/>
                <a:cs typeface="Arial Unicode MS" panose="020B0604020202020204" pitchFamily="34" charset="-128"/>
              </a:rPr>
              <a:t>2</a:t>
            </a:r>
            <a:endParaRPr lang="en-US" sz="2800" dirty="0">
              <a:solidFill>
                <a:schemeClr val="tx1"/>
              </a:solidFill>
              <a:latin typeface="Tenorite" panose="00000500000000000000" pitchFamily="2" charset="0"/>
            </a:endParaRPr>
          </a:p>
          <a:p>
            <a:pPr marL="360435" indent="-177836">
              <a:spcBef>
                <a:spcPts val="600"/>
              </a:spcBef>
              <a:buFont typeface="Arial" panose="020B0604020202020204" pitchFamily="34" charset="0"/>
              <a:buChar char="•"/>
            </a:pPr>
            <a:r>
              <a:rPr lang="en-US" sz="2800" b="1" dirty="0">
                <a:solidFill>
                  <a:schemeClr val="tx1"/>
                </a:solidFill>
                <a:latin typeface="Tenorite" panose="00000500000000000000" pitchFamily="2" charset="0"/>
              </a:rPr>
              <a:t>Imaging the venom activity is possible </a:t>
            </a:r>
            <a:r>
              <a:rPr lang="en-US" sz="2800" dirty="0">
                <a:solidFill>
                  <a:schemeClr val="tx1"/>
                </a:solidFill>
                <a:latin typeface="Tenorite" panose="00000500000000000000" pitchFamily="2" charset="0"/>
              </a:rPr>
              <a:t>! At least with PLA2s activity</a:t>
            </a:r>
          </a:p>
          <a:p>
            <a:pPr marL="360435" indent="-177836">
              <a:spcBef>
                <a:spcPts val="600"/>
              </a:spcBef>
              <a:buFont typeface="Arial" panose="020B0604020202020204" pitchFamily="34" charset="0"/>
              <a:buChar char="•"/>
            </a:pPr>
            <a:r>
              <a:rPr lang="en-US" sz="2800" b="1" dirty="0">
                <a:solidFill>
                  <a:schemeClr val="tx1"/>
                </a:solidFill>
                <a:latin typeface="Tenorite" panose="00000500000000000000" pitchFamily="2" charset="0"/>
              </a:rPr>
              <a:t>Next step: spray the venom</a:t>
            </a:r>
            <a:r>
              <a:rPr lang="en-US" sz="2800" dirty="0">
                <a:solidFill>
                  <a:schemeClr val="tx1"/>
                </a:solidFill>
                <a:latin typeface="Tenorite" panose="00000500000000000000" pitchFamily="2" charset="0"/>
              </a:rPr>
              <a:t> rather than add it dropwise</a:t>
            </a:r>
          </a:p>
        </p:txBody>
      </p:sp>
      <p:sp>
        <p:nvSpPr>
          <p:cNvPr id="267" name="Rectangle 266">
            <a:extLst>
              <a:ext uri="{FF2B5EF4-FFF2-40B4-BE49-F238E27FC236}">
                <a16:creationId xmlns:a16="http://schemas.microsoft.com/office/drawing/2014/main" id="{D3AC0B27-A351-6F31-AD8A-84273FF9E043}"/>
              </a:ext>
            </a:extLst>
          </p:cNvPr>
          <p:cNvSpPr/>
          <p:nvPr/>
        </p:nvSpPr>
        <p:spPr>
          <a:xfrm>
            <a:off x="24840000" y="19980000"/>
            <a:ext cx="4356000" cy="4104000"/>
          </a:xfrm>
          <a:prstGeom prst="rect">
            <a:avLst/>
          </a:prstGeom>
          <a:solidFill>
            <a:schemeClr val="bg1"/>
          </a:solidFill>
          <a:ln w="76200">
            <a:solidFill>
              <a:srgbClr val="1484A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435" indent="-177836">
              <a:spcBef>
                <a:spcPts val="600"/>
              </a:spcBef>
              <a:buFont typeface="Arial" panose="020B0604020202020204" pitchFamily="34" charset="0"/>
              <a:buChar char="•"/>
            </a:pPr>
            <a:r>
              <a:rPr lang="en-US" sz="2800" b="1" dirty="0">
                <a:solidFill>
                  <a:schemeClr val="tx1"/>
                </a:solidFill>
                <a:latin typeface="Tenorite" panose="00000500000000000000" pitchFamily="2" charset="0"/>
              </a:rPr>
              <a:t>Kendrick plots can be used to separate matrix ions </a:t>
            </a:r>
            <a:r>
              <a:rPr lang="en-US" sz="2800" dirty="0">
                <a:solidFill>
                  <a:schemeClr val="tx1"/>
                </a:solidFill>
                <a:latin typeface="Tenorite" panose="00000500000000000000" pitchFamily="2" charset="0"/>
              </a:rPr>
              <a:t>and potential contaminants </a:t>
            </a:r>
            <a:r>
              <a:rPr lang="en-US" sz="2800" b="1" dirty="0">
                <a:solidFill>
                  <a:schemeClr val="tx1"/>
                </a:solidFill>
                <a:latin typeface="Tenorite" panose="00000500000000000000" pitchFamily="2" charset="0"/>
              </a:rPr>
              <a:t>from the valuable data </a:t>
            </a:r>
            <a:r>
              <a:rPr lang="en-US" sz="2800" baseline="30000" dirty="0">
                <a:solidFill>
                  <a:schemeClr val="tx1"/>
                </a:solidFill>
                <a:effectLst/>
                <a:latin typeface="Tenorite" panose="00000500000000000000" pitchFamily="2" charset="0"/>
                <a:ea typeface="Times New Roman" panose="02020603050405020304" pitchFamily="18" charset="0"/>
                <a:cs typeface="Times New Roman" panose="02020603050405020304" pitchFamily="18" charset="0"/>
              </a:rPr>
              <a:t>4</a:t>
            </a:r>
            <a:endParaRPr lang="en-US" sz="2800" dirty="0">
              <a:solidFill>
                <a:schemeClr val="tx1"/>
              </a:solidFill>
              <a:highlight>
                <a:srgbClr val="FFFF00"/>
              </a:highlight>
              <a:latin typeface="Tenorite" panose="00000500000000000000" pitchFamily="2" charset="0"/>
            </a:endParaRPr>
          </a:p>
          <a:p>
            <a:pPr marL="360435" indent="-177836">
              <a:spcBef>
                <a:spcPts val="600"/>
              </a:spcBef>
              <a:buFont typeface="Arial" panose="020B0604020202020204" pitchFamily="34" charset="0"/>
              <a:buChar char="•"/>
            </a:pPr>
            <a:r>
              <a:rPr lang="en-US" sz="2800" b="1" dirty="0">
                <a:solidFill>
                  <a:schemeClr val="tx1"/>
                </a:solidFill>
                <a:latin typeface="Tenorite" panose="00000500000000000000" pitchFamily="2" charset="0"/>
              </a:rPr>
              <a:t>Facilitates identification and classification </a:t>
            </a:r>
            <a:r>
              <a:rPr lang="en-US" sz="2800" dirty="0">
                <a:solidFill>
                  <a:schemeClr val="tx1"/>
                </a:solidFill>
                <a:latin typeface="Tenorite" panose="00000500000000000000" pitchFamily="2" charset="0"/>
              </a:rPr>
              <a:t>of the ions into structural families</a:t>
            </a:r>
          </a:p>
        </p:txBody>
      </p:sp>
      <p:sp>
        <p:nvSpPr>
          <p:cNvPr id="268" name="Rectangle 267">
            <a:extLst>
              <a:ext uri="{FF2B5EF4-FFF2-40B4-BE49-F238E27FC236}">
                <a16:creationId xmlns:a16="http://schemas.microsoft.com/office/drawing/2014/main" id="{C1E8C22A-F257-BC41-8A58-37C88A2BC7D8}"/>
              </a:ext>
            </a:extLst>
          </p:cNvPr>
          <p:cNvSpPr/>
          <p:nvPr/>
        </p:nvSpPr>
        <p:spPr>
          <a:xfrm>
            <a:off x="25560000" y="24279986"/>
            <a:ext cx="3636000" cy="3724500"/>
          </a:xfrm>
          <a:prstGeom prst="rect">
            <a:avLst/>
          </a:prstGeom>
          <a:solidFill>
            <a:schemeClr val="bg1"/>
          </a:solidFill>
          <a:ln w="76200">
            <a:solidFill>
              <a:srgbClr val="1484A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435" indent="-177836">
              <a:spcBef>
                <a:spcPts val="600"/>
              </a:spcBef>
              <a:buFont typeface="Arial" panose="020B0604020202020204" pitchFamily="34" charset="0"/>
              <a:buChar char="•"/>
            </a:pPr>
            <a:r>
              <a:rPr lang="en-US" sz="2800" dirty="0">
                <a:solidFill>
                  <a:schemeClr val="tx1"/>
                </a:solidFill>
                <a:latin typeface="Tenorite" panose="00000500000000000000" pitchFamily="2" charset="0"/>
              </a:rPr>
              <a:t>Quantity of </a:t>
            </a:r>
            <a:r>
              <a:rPr lang="en-US" sz="2800" b="1" dirty="0">
                <a:solidFill>
                  <a:schemeClr val="tx1"/>
                </a:solidFill>
                <a:latin typeface="Tenorite" panose="00000500000000000000" pitchFamily="2" charset="0"/>
              </a:rPr>
              <a:t>venom affects logarithmically the intensity </a:t>
            </a:r>
            <a:r>
              <a:rPr lang="en-US" sz="2800" dirty="0">
                <a:solidFill>
                  <a:schemeClr val="tx1"/>
                </a:solidFill>
                <a:latin typeface="Tenorite" panose="00000500000000000000" pitchFamily="2" charset="0"/>
              </a:rPr>
              <a:t>of the ions </a:t>
            </a:r>
          </a:p>
          <a:p>
            <a:pPr marL="360435" indent="-177836">
              <a:spcBef>
                <a:spcPts val="600"/>
              </a:spcBef>
              <a:buFont typeface="Arial" panose="020B0604020202020204" pitchFamily="34" charset="0"/>
              <a:buChar char="•"/>
            </a:pPr>
            <a:r>
              <a:rPr lang="en-US" sz="2800" b="1" dirty="0" err="1">
                <a:solidFill>
                  <a:schemeClr val="tx1"/>
                </a:solidFill>
                <a:latin typeface="Tenorite" panose="00000500000000000000" pitchFamily="2" charset="0"/>
              </a:rPr>
              <a:t>Varespladib</a:t>
            </a:r>
            <a:r>
              <a:rPr lang="en-US" sz="2800" b="1" dirty="0">
                <a:solidFill>
                  <a:schemeClr val="tx1"/>
                </a:solidFill>
                <a:latin typeface="Tenorite" panose="00000500000000000000" pitchFamily="2" charset="0"/>
              </a:rPr>
              <a:t> inhibition of PLA2s can be imaged as well.  </a:t>
            </a:r>
            <a:endParaRPr lang="en-US" sz="2800" dirty="0">
              <a:solidFill>
                <a:schemeClr val="tx1"/>
              </a:solidFill>
              <a:latin typeface="Tenorite" panose="00000500000000000000" pitchFamily="2" charset="0"/>
            </a:endParaRPr>
          </a:p>
        </p:txBody>
      </p:sp>
      <p:sp>
        <p:nvSpPr>
          <p:cNvPr id="271" name="ZoneTexte 120">
            <a:extLst>
              <a:ext uri="{FF2B5EF4-FFF2-40B4-BE49-F238E27FC236}">
                <a16:creationId xmlns:a16="http://schemas.microsoft.com/office/drawing/2014/main" id="{CFDE90E5-2355-32C5-B79C-332C5C9BF95E}"/>
              </a:ext>
            </a:extLst>
          </p:cNvPr>
          <p:cNvSpPr txBox="1"/>
          <p:nvPr/>
        </p:nvSpPr>
        <p:spPr>
          <a:xfrm>
            <a:off x="6045789" y="25474606"/>
            <a:ext cx="1588678" cy="400110"/>
          </a:xfrm>
          <a:prstGeom prst="rect">
            <a:avLst/>
          </a:prstGeom>
          <a:noFill/>
        </p:spPr>
        <p:txBody>
          <a:bodyPr wrap="square" rtlCol="0">
            <a:spAutoFit/>
          </a:bodyPr>
          <a:lstStyle>
            <a:defPPr>
              <a:defRPr lang="fr-FR"/>
            </a:defPPr>
            <a:lvl1pPr marL="0" algn="l" defTabSz="4174410" rtl="0" eaLnBrk="1" latinLnBrk="0" hangingPunct="1">
              <a:defRPr sz="8200" kern="1200">
                <a:solidFill>
                  <a:schemeClr val="tx1"/>
                </a:solidFill>
                <a:latin typeface="+mn-lt"/>
                <a:ea typeface="+mn-ea"/>
                <a:cs typeface="+mn-cs"/>
              </a:defRPr>
            </a:lvl1pPr>
            <a:lvl2pPr marL="2087205" algn="l" defTabSz="4174410" rtl="0" eaLnBrk="1" latinLnBrk="0" hangingPunct="1">
              <a:defRPr sz="8200" kern="1200">
                <a:solidFill>
                  <a:schemeClr val="tx1"/>
                </a:solidFill>
                <a:latin typeface="+mn-lt"/>
                <a:ea typeface="+mn-ea"/>
                <a:cs typeface="+mn-cs"/>
              </a:defRPr>
            </a:lvl2pPr>
            <a:lvl3pPr marL="4174410" algn="l" defTabSz="4174410" rtl="0" eaLnBrk="1" latinLnBrk="0" hangingPunct="1">
              <a:defRPr sz="8200" kern="1200">
                <a:solidFill>
                  <a:schemeClr val="tx1"/>
                </a:solidFill>
                <a:latin typeface="+mn-lt"/>
                <a:ea typeface="+mn-ea"/>
                <a:cs typeface="+mn-cs"/>
              </a:defRPr>
            </a:lvl3pPr>
            <a:lvl4pPr marL="6261616" algn="l" defTabSz="4174410" rtl="0" eaLnBrk="1" latinLnBrk="0" hangingPunct="1">
              <a:defRPr sz="8200" kern="1200">
                <a:solidFill>
                  <a:schemeClr val="tx1"/>
                </a:solidFill>
                <a:latin typeface="+mn-lt"/>
                <a:ea typeface="+mn-ea"/>
                <a:cs typeface="+mn-cs"/>
              </a:defRPr>
            </a:lvl4pPr>
            <a:lvl5pPr marL="8348821" algn="l" defTabSz="4174410" rtl="0" eaLnBrk="1" latinLnBrk="0" hangingPunct="1">
              <a:defRPr sz="8200" kern="1200">
                <a:solidFill>
                  <a:schemeClr val="tx1"/>
                </a:solidFill>
                <a:latin typeface="+mn-lt"/>
                <a:ea typeface="+mn-ea"/>
                <a:cs typeface="+mn-cs"/>
              </a:defRPr>
            </a:lvl5pPr>
            <a:lvl6pPr marL="10436026" algn="l" defTabSz="4174410" rtl="0" eaLnBrk="1" latinLnBrk="0" hangingPunct="1">
              <a:defRPr sz="8200" kern="1200">
                <a:solidFill>
                  <a:schemeClr val="tx1"/>
                </a:solidFill>
                <a:latin typeface="+mn-lt"/>
                <a:ea typeface="+mn-ea"/>
                <a:cs typeface="+mn-cs"/>
              </a:defRPr>
            </a:lvl6pPr>
            <a:lvl7pPr marL="12523231" algn="l" defTabSz="4174410" rtl="0" eaLnBrk="1" latinLnBrk="0" hangingPunct="1">
              <a:defRPr sz="8200" kern="1200">
                <a:solidFill>
                  <a:schemeClr val="tx1"/>
                </a:solidFill>
                <a:latin typeface="+mn-lt"/>
                <a:ea typeface="+mn-ea"/>
                <a:cs typeface="+mn-cs"/>
              </a:defRPr>
            </a:lvl7pPr>
            <a:lvl8pPr marL="14610432" algn="l" defTabSz="4174410" rtl="0" eaLnBrk="1" latinLnBrk="0" hangingPunct="1">
              <a:defRPr sz="8200" kern="1200">
                <a:solidFill>
                  <a:schemeClr val="tx1"/>
                </a:solidFill>
                <a:latin typeface="+mn-lt"/>
                <a:ea typeface="+mn-ea"/>
                <a:cs typeface="+mn-cs"/>
              </a:defRPr>
            </a:lvl8pPr>
            <a:lvl9pPr marL="16697637" algn="l" defTabSz="4174410" rtl="0" eaLnBrk="1" latinLnBrk="0" hangingPunct="1">
              <a:defRPr sz="82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GB" sz="2000" kern="0" dirty="0">
                <a:solidFill>
                  <a:prstClr val="black"/>
                </a:solidFill>
                <a:latin typeface="Tenorite" panose="00000500000000000000" pitchFamily="2" charset="0"/>
              </a:rPr>
              <a:t>R² = 0.9813</a:t>
            </a:r>
          </a:p>
        </p:txBody>
      </p:sp>
      <p:sp>
        <p:nvSpPr>
          <p:cNvPr id="274" name="ZoneTexte 119">
            <a:extLst>
              <a:ext uri="{FF2B5EF4-FFF2-40B4-BE49-F238E27FC236}">
                <a16:creationId xmlns:a16="http://schemas.microsoft.com/office/drawing/2014/main" id="{796F0072-AE5A-1B91-52C3-A22CB94D5878}"/>
              </a:ext>
            </a:extLst>
          </p:cNvPr>
          <p:cNvSpPr txBox="1"/>
          <p:nvPr/>
        </p:nvSpPr>
        <p:spPr>
          <a:xfrm>
            <a:off x="1960873" y="24120190"/>
            <a:ext cx="573130" cy="461665"/>
          </a:xfrm>
          <a:prstGeom prst="rect">
            <a:avLst/>
          </a:prstGeom>
          <a:noFill/>
          <a:ln>
            <a:noFill/>
          </a:ln>
        </p:spPr>
        <p:txBody>
          <a:bodyPr wrap="square" rtlCol="0">
            <a:spAutoFit/>
          </a:bodyPr>
          <a:lstStyle>
            <a:defPPr>
              <a:defRPr lang="fr-FR"/>
            </a:defPPr>
            <a:lvl1pPr marL="0" algn="l" defTabSz="4174410" rtl="0" eaLnBrk="1" latinLnBrk="0" hangingPunct="1">
              <a:defRPr sz="8200" kern="1200">
                <a:solidFill>
                  <a:schemeClr val="tx1"/>
                </a:solidFill>
                <a:latin typeface="+mn-lt"/>
                <a:ea typeface="+mn-ea"/>
                <a:cs typeface="+mn-cs"/>
              </a:defRPr>
            </a:lvl1pPr>
            <a:lvl2pPr marL="2087205" algn="l" defTabSz="4174410" rtl="0" eaLnBrk="1" latinLnBrk="0" hangingPunct="1">
              <a:defRPr sz="8200" kern="1200">
                <a:solidFill>
                  <a:schemeClr val="tx1"/>
                </a:solidFill>
                <a:latin typeface="+mn-lt"/>
                <a:ea typeface="+mn-ea"/>
                <a:cs typeface="+mn-cs"/>
              </a:defRPr>
            </a:lvl2pPr>
            <a:lvl3pPr marL="4174410" algn="l" defTabSz="4174410" rtl="0" eaLnBrk="1" latinLnBrk="0" hangingPunct="1">
              <a:defRPr sz="8200" kern="1200">
                <a:solidFill>
                  <a:schemeClr val="tx1"/>
                </a:solidFill>
                <a:latin typeface="+mn-lt"/>
                <a:ea typeface="+mn-ea"/>
                <a:cs typeface="+mn-cs"/>
              </a:defRPr>
            </a:lvl3pPr>
            <a:lvl4pPr marL="6261616" algn="l" defTabSz="4174410" rtl="0" eaLnBrk="1" latinLnBrk="0" hangingPunct="1">
              <a:defRPr sz="8200" kern="1200">
                <a:solidFill>
                  <a:schemeClr val="tx1"/>
                </a:solidFill>
                <a:latin typeface="+mn-lt"/>
                <a:ea typeface="+mn-ea"/>
                <a:cs typeface="+mn-cs"/>
              </a:defRPr>
            </a:lvl4pPr>
            <a:lvl5pPr marL="8348821" algn="l" defTabSz="4174410" rtl="0" eaLnBrk="1" latinLnBrk="0" hangingPunct="1">
              <a:defRPr sz="8200" kern="1200">
                <a:solidFill>
                  <a:schemeClr val="tx1"/>
                </a:solidFill>
                <a:latin typeface="+mn-lt"/>
                <a:ea typeface="+mn-ea"/>
                <a:cs typeface="+mn-cs"/>
              </a:defRPr>
            </a:lvl5pPr>
            <a:lvl6pPr marL="10436026" algn="l" defTabSz="4174410" rtl="0" eaLnBrk="1" latinLnBrk="0" hangingPunct="1">
              <a:defRPr sz="8200" kern="1200">
                <a:solidFill>
                  <a:schemeClr val="tx1"/>
                </a:solidFill>
                <a:latin typeface="+mn-lt"/>
                <a:ea typeface="+mn-ea"/>
                <a:cs typeface="+mn-cs"/>
              </a:defRPr>
            </a:lvl6pPr>
            <a:lvl7pPr marL="12523231" algn="l" defTabSz="4174410" rtl="0" eaLnBrk="1" latinLnBrk="0" hangingPunct="1">
              <a:defRPr sz="8200" kern="1200">
                <a:solidFill>
                  <a:schemeClr val="tx1"/>
                </a:solidFill>
                <a:latin typeface="+mn-lt"/>
                <a:ea typeface="+mn-ea"/>
                <a:cs typeface="+mn-cs"/>
              </a:defRPr>
            </a:lvl7pPr>
            <a:lvl8pPr marL="14610432" algn="l" defTabSz="4174410" rtl="0" eaLnBrk="1" latinLnBrk="0" hangingPunct="1">
              <a:defRPr sz="8200" kern="1200">
                <a:solidFill>
                  <a:schemeClr val="tx1"/>
                </a:solidFill>
                <a:latin typeface="+mn-lt"/>
                <a:ea typeface="+mn-ea"/>
                <a:cs typeface="+mn-cs"/>
              </a:defRPr>
            </a:lvl8pPr>
            <a:lvl9pPr marL="16697637" algn="l" defTabSz="4174410" rtl="0" eaLnBrk="1" latinLnBrk="0" hangingPunct="1">
              <a:defRPr sz="82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GB" sz="2400" kern="0" dirty="0">
                <a:solidFill>
                  <a:srgbClr val="FF0000"/>
                </a:solidFill>
              </a:rPr>
              <a:t>  ?</a:t>
            </a:r>
            <a:endParaRPr kumimoji="0" lang="en-GB" sz="2400" i="0" u="none" strike="noStrike" kern="0" cap="none" spc="0" normalizeH="0" baseline="0" noProof="0" dirty="0">
              <a:ln>
                <a:noFill/>
              </a:ln>
              <a:solidFill>
                <a:srgbClr val="FF0000"/>
              </a:solidFill>
              <a:effectLst/>
              <a:uLnTx/>
              <a:uFillTx/>
            </a:endParaRPr>
          </a:p>
        </p:txBody>
      </p:sp>
      <p:sp>
        <p:nvSpPr>
          <p:cNvPr id="275" name="ZoneTexte 119">
            <a:extLst>
              <a:ext uri="{FF2B5EF4-FFF2-40B4-BE49-F238E27FC236}">
                <a16:creationId xmlns:a16="http://schemas.microsoft.com/office/drawing/2014/main" id="{A9CDC38F-8B4A-6CB5-E517-BD103AEFF6B8}"/>
              </a:ext>
            </a:extLst>
          </p:cNvPr>
          <p:cNvSpPr txBox="1"/>
          <p:nvPr/>
        </p:nvSpPr>
        <p:spPr>
          <a:xfrm>
            <a:off x="20985618" y="23482445"/>
            <a:ext cx="573130" cy="461665"/>
          </a:xfrm>
          <a:prstGeom prst="rect">
            <a:avLst/>
          </a:prstGeom>
          <a:noFill/>
          <a:ln>
            <a:noFill/>
          </a:ln>
        </p:spPr>
        <p:txBody>
          <a:bodyPr wrap="square" rtlCol="0">
            <a:spAutoFit/>
          </a:bodyPr>
          <a:lstStyle>
            <a:defPPr>
              <a:defRPr lang="fr-FR"/>
            </a:defPPr>
            <a:lvl1pPr marL="0" algn="l" defTabSz="4174410" rtl="0" eaLnBrk="1" latinLnBrk="0" hangingPunct="1">
              <a:defRPr sz="8200" kern="1200">
                <a:solidFill>
                  <a:schemeClr val="tx1"/>
                </a:solidFill>
                <a:latin typeface="+mn-lt"/>
                <a:ea typeface="+mn-ea"/>
                <a:cs typeface="+mn-cs"/>
              </a:defRPr>
            </a:lvl1pPr>
            <a:lvl2pPr marL="2087205" algn="l" defTabSz="4174410" rtl="0" eaLnBrk="1" latinLnBrk="0" hangingPunct="1">
              <a:defRPr sz="8200" kern="1200">
                <a:solidFill>
                  <a:schemeClr val="tx1"/>
                </a:solidFill>
                <a:latin typeface="+mn-lt"/>
                <a:ea typeface="+mn-ea"/>
                <a:cs typeface="+mn-cs"/>
              </a:defRPr>
            </a:lvl2pPr>
            <a:lvl3pPr marL="4174410" algn="l" defTabSz="4174410" rtl="0" eaLnBrk="1" latinLnBrk="0" hangingPunct="1">
              <a:defRPr sz="8200" kern="1200">
                <a:solidFill>
                  <a:schemeClr val="tx1"/>
                </a:solidFill>
                <a:latin typeface="+mn-lt"/>
                <a:ea typeface="+mn-ea"/>
                <a:cs typeface="+mn-cs"/>
              </a:defRPr>
            </a:lvl3pPr>
            <a:lvl4pPr marL="6261616" algn="l" defTabSz="4174410" rtl="0" eaLnBrk="1" latinLnBrk="0" hangingPunct="1">
              <a:defRPr sz="8200" kern="1200">
                <a:solidFill>
                  <a:schemeClr val="tx1"/>
                </a:solidFill>
                <a:latin typeface="+mn-lt"/>
                <a:ea typeface="+mn-ea"/>
                <a:cs typeface="+mn-cs"/>
              </a:defRPr>
            </a:lvl4pPr>
            <a:lvl5pPr marL="8348821" algn="l" defTabSz="4174410" rtl="0" eaLnBrk="1" latinLnBrk="0" hangingPunct="1">
              <a:defRPr sz="8200" kern="1200">
                <a:solidFill>
                  <a:schemeClr val="tx1"/>
                </a:solidFill>
                <a:latin typeface="+mn-lt"/>
                <a:ea typeface="+mn-ea"/>
                <a:cs typeface="+mn-cs"/>
              </a:defRPr>
            </a:lvl5pPr>
            <a:lvl6pPr marL="10436026" algn="l" defTabSz="4174410" rtl="0" eaLnBrk="1" latinLnBrk="0" hangingPunct="1">
              <a:defRPr sz="8200" kern="1200">
                <a:solidFill>
                  <a:schemeClr val="tx1"/>
                </a:solidFill>
                <a:latin typeface="+mn-lt"/>
                <a:ea typeface="+mn-ea"/>
                <a:cs typeface="+mn-cs"/>
              </a:defRPr>
            </a:lvl6pPr>
            <a:lvl7pPr marL="12523231" algn="l" defTabSz="4174410" rtl="0" eaLnBrk="1" latinLnBrk="0" hangingPunct="1">
              <a:defRPr sz="8200" kern="1200">
                <a:solidFill>
                  <a:schemeClr val="tx1"/>
                </a:solidFill>
                <a:latin typeface="+mn-lt"/>
                <a:ea typeface="+mn-ea"/>
                <a:cs typeface="+mn-cs"/>
              </a:defRPr>
            </a:lvl7pPr>
            <a:lvl8pPr marL="14610432" algn="l" defTabSz="4174410" rtl="0" eaLnBrk="1" latinLnBrk="0" hangingPunct="1">
              <a:defRPr sz="8200" kern="1200">
                <a:solidFill>
                  <a:schemeClr val="tx1"/>
                </a:solidFill>
                <a:latin typeface="+mn-lt"/>
                <a:ea typeface="+mn-ea"/>
                <a:cs typeface="+mn-cs"/>
              </a:defRPr>
            </a:lvl8pPr>
            <a:lvl9pPr marL="16697637" algn="l" defTabSz="4174410" rtl="0" eaLnBrk="1" latinLnBrk="0" hangingPunct="1">
              <a:defRPr sz="82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GB" sz="2400" kern="0" dirty="0">
                <a:solidFill>
                  <a:srgbClr val="FF0000"/>
                </a:solidFill>
              </a:rPr>
              <a:t>  ?</a:t>
            </a:r>
            <a:endParaRPr kumimoji="0" lang="en-GB" sz="2400" i="0" u="none" strike="noStrike" kern="0" cap="none" spc="0" normalizeH="0" baseline="0" noProof="0" dirty="0">
              <a:ln>
                <a:noFill/>
              </a:ln>
              <a:solidFill>
                <a:srgbClr val="FF0000"/>
              </a:solidFill>
              <a:effectLst/>
              <a:uLnTx/>
              <a:uFillTx/>
            </a:endParaRPr>
          </a:p>
        </p:txBody>
      </p:sp>
      <p:grpSp>
        <p:nvGrpSpPr>
          <p:cNvPr id="285" name="Group 284">
            <a:extLst>
              <a:ext uri="{FF2B5EF4-FFF2-40B4-BE49-F238E27FC236}">
                <a16:creationId xmlns:a16="http://schemas.microsoft.com/office/drawing/2014/main" id="{75EFD845-DEBC-B3A2-63BF-190F39FC6ECB}"/>
              </a:ext>
            </a:extLst>
          </p:cNvPr>
          <p:cNvGrpSpPr/>
          <p:nvPr/>
        </p:nvGrpSpPr>
        <p:grpSpPr>
          <a:xfrm>
            <a:off x="1303046" y="18734219"/>
            <a:ext cx="23276592" cy="3545971"/>
            <a:chOff x="1303046" y="18734219"/>
            <a:chExt cx="23276592" cy="3545971"/>
          </a:xfrm>
        </p:grpSpPr>
        <p:grpSp>
          <p:nvGrpSpPr>
            <p:cNvPr id="195" name="Group 194">
              <a:extLst>
                <a:ext uri="{FF2B5EF4-FFF2-40B4-BE49-F238E27FC236}">
                  <a16:creationId xmlns:a16="http://schemas.microsoft.com/office/drawing/2014/main" id="{BA6BA81E-0C60-FAA3-9430-6CBBD32F5600}"/>
                </a:ext>
              </a:extLst>
            </p:cNvPr>
            <p:cNvGrpSpPr/>
            <p:nvPr/>
          </p:nvGrpSpPr>
          <p:grpSpPr>
            <a:xfrm>
              <a:off x="1397261" y="19299135"/>
              <a:ext cx="22253774" cy="2981055"/>
              <a:chOff x="3785192" y="19134505"/>
              <a:chExt cx="20925693" cy="2981055"/>
            </a:xfrm>
          </p:grpSpPr>
          <p:pic>
            <p:nvPicPr>
              <p:cNvPr id="1083" name="Picture 1082" descr="A group of blue and orange shapes&#10;&#10;Description automatically generated">
                <a:extLst>
                  <a:ext uri="{FF2B5EF4-FFF2-40B4-BE49-F238E27FC236}">
                    <a16:creationId xmlns:a16="http://schemas.microsoft.com/office/drawing/2014/main" id="{36CF4861-8461-488A-4ACC-C9BD2A641AE4}"/>
                  </a:ext>
                </a:extLst>
              </p:cNvPr>
              <p:cNvPicPr>
                <a:picLocks noChangeAspect="1"/>
              </p:cNvPicPr>
              <p:nvPr/>
            </p:nvPicPr>
            <p:blipFill rotWithShape="1">
              <a:blip r:embed="rId31">
                <a:extLst>
                  <a:ext uri="{28A0092B-C50C-407E-A947-70E740481C1C}">
                    <a14:useLocalDpi xmlns:a14="http://schemas.microsoft.com/office/drawing/2010/main" val="0"/>
                  </a:ext>
                </a:extLst>
              </a:blip>
              <a:srcRect l="35624" t="56540" r="50095" b="15081"/>
              <a:stretch/>
            </p:blipFill>
            <p:spPr>
              <a:xfrm>
                <a:off x="16763413" y="19148681"/>
                <a:ext cx="2965034" cy="2167386"/>
              </a:xfrm>
              <a:prstGeom prst="rect">
                <a:avLst/>
              </a:prstGeom>
              <a:ln>
                <a:noFill/>
              </a:ln>
            </p:spPr>
          </p:pic>
          <p:pic>
            <p:nvPicPr>
              <p:cNvPr id="36" name="Picture 35" descr="A group of blue and orange shapes&#10;&#10;Description automatically generated">
                <a:extLst>
                  <a:ext uri="{FF2B5EF4-FFF2-40B4-BE49-F238E27FC236}">
                    <a16:creationId xmlns:a16="http://schemas.microsoft.com/office/drawing/2014/main" id="{2D0E5D4A-5FCD-BB5E-2170-C5F9CF27FD06}"/>
                  </a:ext>
                </a:extLst>
              </p:cNvPr>
              <p:cNvPicPr>
                <a:picLocks noChangeAspect="1"/>
              </p:cNvPicPr>
              <p:nvPr/>
            </p:nvPicPr>
            <p:blipFill rotWithShape="1">
              <a:blip r:embed="rId31">
                <a:extLst>
                  <a:ext uri="{28A0092B-C50C-407E-A947-70E740481C1C}">
                    <a14:useLocalDpi xmlns:a14="http://schemas.microsoft.com/office/drawing/2010/main" val="0"/>
                  </a:ext>
                </a:extLst>
              </a:blip>
              <a:srcRect t="52159" r="85719" b="19462"/>
              <a:stretch/>
            </p:blipFill>
            <p:spPr>
              <a:xfrm>
                <a:off x="5010185" y="19268846"/>
                <a:ext cx="2670883" cy="1952367"/>
              </a:xfrm>
              <a:prstGeom prst="rect">
                <a:avLst/>
              </a:prstGeom>
              <a:ln>
                <a:noFill/>
              </a:ln>
            </p:spPr>
          </p:pic>
          <p:pic>
            <p:nvPicPr>
              <p:cNvPr id="1079" name="Picture 1078" descr="A group of blue and orange shapes&#10;&#10;Description automatically generated">
                <a:extLst>
                  <a:ext uri="{FF2B5EF4-FFF2-40B4-BE49-F238E27FC236}">
                    <a16:creationId xmlns:a16="http://schemas.microsoft.com/office/drawing/2014/main" id="{8E70F3F9-CC92-1666-195D-64130600FBC0}"/>
                  </a:ext>
                </a:extLst>
              </p:cNvPr>
              <p:cNvPicPr>
                <a:picLocks noChangeAspect="1"/>
              </p:cNvPicPr>
              <p:nvPr/>
            </p:nvPicPr>
            <p:blipFill rotWithShape="1">
              <a:blip r:embed="rId31">
                <a:extLst>
                  <a:ext uri="{28A0092B-C50C-407E-A947-70E740481C1C}">
                    <a14:useLocalDpi xmlns:a14="http://schemas.microsoft.com/office/drawing/2010/main" val="0"/>
                  </a:ext>
                </a:extLst>
              </a:blip>
              <a:srcRect l="20797" t="35949" r="64922" b="35672"/>
              <a:stretch/>
            </p:blipFill>
            <p:spPr>
              <a:xfrm>
                <a:off x="10555056" y="19253185"/>
                <a:ext cx="2764552" cy="2020838"/>
              </a:xfrm>
              <a:prstGeom prst="rect">
                <a:avLst/>
              </a:prstGeom>
              <a:ln>
                <a:noFill/>
              </a:ln>
            </p:spPr>
          </p:pic>
          <p:sp>
            <p:nvSpPr>
              <p:cNvPr id="1084" name="TextBox 1">
                <a:extLst>
                  <a:ext uri="{FF2B5EF4-FFF2-40B4-BE49-F238E27FC236}">
                    <a16:creationId xmlns:a16="http://schemas.microsoft.com/office/drawing/2014/main" id="{4291CEF4-1388-9BF0-E60F-0D23BC031EB2}"/>
                  </a:ext>
                </a:extLst>
              </p:cNvPr>
              <p:cNvSpPr txBox="1"/>
              <p:nvPr/>
            </p:nvSpPr>
            <p:spPr>
              <a:xfrm>
                <a:off x="3860739" y="21363370"/>
                <a:ext cx="4890066" cy="57598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b="1" dirty="0">
                    <a:latin typeface="Tenorite" panose="00000500000000000000" pitchFamily="2" charset="0"/>
                  </a:rPr>
                  <a:t>Control (ion 496.24 m/z)</a:t>
                </a:r>
                <a:endParaRPr lang="en-BE" sz="3200" b="1" dirty="0">
                  <a:latin typeface="Tenorite" panose="00000500000000000000" pitchFamily="2" charset="0"/>
                </a:endParaRPr>
              </a:p>
            </p:txBody>
          </p:sp>
          <p:sp>
            <p:nvSpPr>
              <p:cNvPr id="1085" name="TextBox 1">
                <a:extLst>
                  <a:ext uri="{FF2B5EF4-FFF2-40B4-BE49-F238E27FC236}">
                    <a16:creationId xmlns:a16="http://schemas.microsoft.com/office/drawing/2014/main" id="{3AF03B96-DDC3-2204-CAC3-C651527AD2C7}"/>
                  </a:ext>
                </a:extLst>
              </p:cNvPr>
              <p:cNvSpPr txBox="1"/>
              <p:nvPr/>
            </p:nvSpPr>
            <p:spPr>
              <a:xfrm>
                <a:off x="8524783" y="21364675"/>
                <a:ext cx="6351856" cy="60852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b="1" dirty="0">
                    <a:latin typeface="Tenorite" panose="00000500000000000000" pitchFamily="2" charset="0"/>
                  </a:rPr>
                  <a:t>Pure </a:t>
                </a:r>
                <a:r>
                  <a:rPr lang="en-US" sz="3200" b="1" dirty="0" err="1">
                    <a:latin typeface="Tenorite" panose="00000500000000000000" pitchFamily="2" charset="0"/>
                  </a:rPr>
                  <a:t>EcLe</a:t>
                </a:r>
                <a:r>
                  <a:rPr lang="en-US" sz="3200" b="1" dirty="0">
                    <a:latin typeface="Tenorite" panose="00000500000000000000" pitchFamily="2" charset="0"/>
                  </a:rPr>
                  <a:t> venom (ion 496.42 m/z)</a:t>
                </a:r>
                <a:endParaRPr lang="en-BE" sz="3200" b="1" dirty="0">
                  <a:latin typeface="Tenorite" panose="00000500000000000000" pitchFamily="2" charset="0"/>
                </a:endParaRPr>
              </a:p>
            </p:txBody>
          </p:sp>
          <p:sp>
            <p:nvSpPr>
              <p:cNvPr id="1086" name="TextBox 1">
                <a:extLst>
                  <a:ext uri="{FF2B5EF4-FFF2-40B4-BE49-F238E27FC236}">
                    <a16:creationId xmlns:a16="http://schemas.microsoft.com/office/drawing/2014/main" id="{F598502A-97AF-9507-70CF-483A6D3EE575}"/>
                  </a:ext>
                </a:extLst>
              </p:cNvPr>
              <p:cNvSpPr txBox="1"/>
              <p:nvPr/>
            </p:nvSpPr>
            <p:spPr>
              <a:xfrm>
                <a:off x="14867727" y="21341271"/>
                <a:ext cx="7062225" cy="77428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b="1" dirty="0" err="1">
                    <a:latin typeface="Tenorite" panose="00000500000000000000" pitchFamily="2" charset="0"/>
                  </a:rPr>
                  <a:t>EcLe</a:t>
                </a:r>
                <a:r>
                  <a:rPr lang="en-US" sz="3200" b="1" dirty="0">
                    <a:latin typeface="Tenorite" panose="00000500000000000000" pitchFamily="2" charset="0"/>
                  </a:rPr>
                  <a:t> venom + antitoxin (ion 496.42 m/z)</a:t>
                </a:r>
                <a:endParaRPr lang="en-BE" sz="3200" b="1" dirty="0">
                  <a:latin typeface="Tenorite" panose="00000500000000000000" pitchFamily="2" charset="0"/>
                </a:endParaRPr>
              </a:p>
            </p:txBody>
          </p:sp>
          <p:sp>
            <p:nvSpPr>
              <p:cNvPr id="194" name="Rectangle 193">
                <a:extLst>
                  <a:ext uri="{FF2B5EF4-FFF2-40B4-BE49-F238E27FC236}">
                    <a16:creationId xmlns:a16="http://schemas.microsoft.com/office/drawing/2014/main" id="{66211991-C05C-5DB0-03A6-BE6FA7928361}"/>
                  </a:ext>
                </a:extLst>
              </p:cNvPr>
              <p:cNvSpPr/>
              <p:nvPr/>
            </p:nvSpPr>
            <p:spPr>
              <a:xfrm>
                <a:off x="3785192" y="19134505"/>
                <a:ext cx="20925693" cy="2802664"/>
              </a:xfrm>
              <a:prstGeom prst="rect">
                <a:avLst/>
              </a:prstGeom>
              <a:no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latin typeface="Tenorite" panose="00000500000000000000" pitchFamily="2" charset="0"/>
                </a:endParaRPr>
              </a:p>
            </p:txBody>
          </p:sp>
        </p:grpSp>
        <p:cxnSp>
          <p:nvCxnSpPr>
            <p:cNvPr id="212" name="Straight Connector 211">
              <a:extLst>
                <a:ext uri="{FF2B5EF4-FFF2-40B4-BE49-F238E27FC236}">
                  <a16:creationId xmlns:a16="http://schemas.microsoft.com/office/drawing/2014/main" id="{D9B16E99-9FED-71B4-2BF1-5F19774B615F}"/>
                </a:ext>
              </a:extLst>
            </p:cNvPr>
            <p:cNvCxnSpPr>
              <a:cxnSpLocks/>
            </p:cNvCxnSpPr>
            <p:nvPr/>
          </p:nvCxnSpPr>
          <p:spPr>
            <a:xfrm rot="16200000" flipV="1">
              <a:off x="3789702" y="18195488"/>
              <a:ext cx="0" cy="1080000"/>
            </a:xfrm>
            <a:prstGeom prst="line">
              <a:avLst/>
            </a:prstGeom>
          </p:spPr>
          <p:style>
            <a:lnRef idx="3">
              <a:schemeClr val="dk1"/>
            </a:lnRef>
            <a:fillRef idx="0">
              <a:schemeClr val="dk1"/>
            </a:fillRef>
            <a:effectRef idx="2">
              <a:schemeClr val="dk1"/>
            </a:effectRef>
            <a:fontRef idx="minor">
              <a:schemeClr val="tx1"/>
            </a:fontRef>
          </p:style>
        </p:cxnSp>
        <p:cxnSp>
          <p:nvCxnSpPr>
            <p:cNvPr id="257" name="Straight Connector 256">
              <a:extLst>
                <a:ext uri="{FF2B5EF4-FFF2-40B4-BE49-F238E27FC236}">
                  <a16:creationId xmlns:a16="http://schemas.microsoft.com/office/drawing/2014/main" id="{CA034C6E-AA47-F90D-A337-FC97A4F974A2}"/>
                </a:ext>
              </a:extLst>
            </p:cNvPr>
            <p:cNvCxnSpPr>
              <a:cxnSpLocks/>
            </p:cNvCxnSpPr>
            <p:nvPr/>
          </p:nvCxnSpPr>
          <p:spPr>
            <a:xfrm rot="16200000">
              <a:off x="3286437" y="18780443"/>
              <a:ext cx="92448" cy="0"/>
            </a:xfrm>
            <a:prstGeom prst="line">
              <a:avLst/>
            </a:prstGeom>
          </p:spPr>
          <p:style>
            <a:lnRef idx="2">
              <a:schemeClr val="dk1"/>
            </a:lnRef>
            <a:fillRef idx="0">
              <a:schemeClr val="dk1"/>
            </a:fillRef>
            <a:effectRef idx="1">
              <a:schemeClr val="dk1"/>
            </a:effectRef>
            <a:fontRef idx="minor">
              <a:schemeClr val="tx1"/>
            </a:fontRef>
          </p:style>
        </p:cxnSp>
        <p:sp>
          <p:nvSpPr>
            <p:cNvPr id="279" name="Arrow: Up 278">
              <a:extLst>
                <a:ext uri="{FF2B5EF4-FFF2-40B4-BE49-F238E27FC236}">
                  <a16:creationId xmlns:a16="http://schemas.microsoft.com/office/drawing/2014/main" id="{43863D2B-23D1-3ADA-0C6E-2BEF4D29EB95}"/>
                </a:ext>
              </a:extLst>
            </p:cNvPr>
            <p:cNvSpPr/>
            <p:nvPr/>
          </p:nvSpPr>
          <p:spPr>
            <a:xfrm>
              <a:off x="21236457" y="19562252"/>
              <a:ext cx="860930" cy="2463847"/>
            </a:xfrm>
            <a:prstGeom prst="upArrow">
              <a:avLst/>
            </a:prstGeom>
            <a:gradFill>
              <a:gsLst>
                <a:gs pos="15000">
                  <a:srgbClr val="FD0000"/>
                </a:gs>
                <a:gs pos="0">
                  <a:srgbClr val="A10000"/>
                </a:gs>
                <a:gs pos="36000">
                  <a:srgbClr val="FFFD00"/>
                </a:gs>
                <a:gs pos="100000">
                  <a:srgbClr val="0060FF"/>
                </a:gs>
                <a:gs pos="82000">
                  <a:srgbClr val="0050FF"/>
                </a:gs>
                <a:gs pos="61000">
                  <a:srgbClr val="01FFFE"/>
                </a:gs>
                <a:gs pos="46000">
                  <a:srgbClr val="81FF7E"/>
                </a:gs>
                <a:gs pos="91000">
                  <a:srgbClr val="0000BF"/>
                </a:gs>
                <a:gs pos="100000">
                  <a:srgbClr val="00005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80" name="TextBox 1">
              <a:extLst>
                <a:ext uri="{FF2B5EF4-FFF2-40B4-BE49-F238E27FC236}">
                  <a16:creationId xmlns:a16="http://schemas.microsoft.com/office/drawing/2014/main" id="{E4828F41-8609-C8A7-107E-6AA49E002C21}"/>
                </a:ext>
              </a:extLst>
            </p:cNvPr>
            <p:cNvSpPr txBox="1"/>
            <p:nvPr/>
          </p:nvSpPr>
          <p:spPr>
            <a:xfrm>
              <a:off x="22029140" y="20227031"/>
              <a:ext cx="2493379" cy="118671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800" dirty="0">
                  <a:latin typeface="Tenorite" panose="00000500000000000000" pitchFamily="2" charset="0"/>
                </a:rPr>
                <a:t>Intensity</a:t>
              </a:r>
            </a:p>
            <a:p>
              <a:pPr algn="ctr"/>
              <a:r>
                <a:rPr lang="en-US" sz="2800" dirty="0">
                  <a:latin typeface="Tenorite" panose="00000500000000000000" pitchFamily="2" charset="0"/>
                </a:rPr>
                <a:t>ion 496.42 m/z</a:t>
              </a:r>
            </a:p>
            <a:p>
              <a:pPr algn="ctr"/>
              <a:endParaRPr lang="en-BE" sz="2800" dirty="0">
                <a:latin typeface="Tenorite" panose="00000500000000000000" pitchFamily="2" charset="0"/>
              </a:endParaRPr>
            </a:p>
          </p:txBody>
        </p:sp>
        <p:sp>
          <p:nvSpPr>
            <p:cNvPr id="284" name="Rectangle 283">
              <a:extLst>
                <a:ext uri="{FF2B5EF4-FFF2-40B4-BE49-F238E27FC236}">
                  <a16:creationId xmlns:a16="http://schemas.microsoft.com/office/drawing/2014/main" id="{8B2FA783-F9F6-59F6-2014-B0BF9F3C7314}"/>
                </a:ext>
              </a:extLst>
            </p:cNvPr>
            <p:cNvSpPr/>
            <p:nvPr/>
          </p:nvSpPr>
          <p:spPr>
            <a:xfrm>
              <a:off x="1303046" y="19250814"/>
              <a:ext cx="23276592" cy="2979238"/>
            </a:xfrm>
            <a:prstGeom prst="rect">
              <a:avLst/>
            </a:prstGeom>
            <a:noFill/>
            <a:ln w="76200">
              <a:solidFill>
                <a:srgbClr val="006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grpSp>
      <p:sp>
        <p:nvSpPr>
          <p:cNvPr id="15" name="ZoneTexte 119">
            <a:extLst>
              <a:ext uri="{FF2B5EF4-FFF2-40B4-BE49-F238E27FC236}">
                <a16:creationId xmlns:a16="http://schemas.microsoft.com/office/drawing/2014/main" id="{DCF6B48D-D9CE-949F-E279-A33A5B171508}"/>
              </a:ext>
            </a:extLst>
          </p:cNvPr>
          <p:cNvSpPr txBox="1"/>
          <p:nvPr/>
        </p:nvSpPr>
        <p:spPr>
          <a:xfrm rot="1659383">
            <a:off x="19037321" y="24088701"/>
            <a:ext cx="2495525" cy="338554"/>
          </a:xfrm>
          <a:prstGeom prst="rect">
            <a:avLst/>
          </a:prstGeom>
          <a:noFill/>
          <a:ln>
            <a:noFill/>
          </a:ln>
        </p:spPr>
        <p:txBody>
          <a:bodyPr wrap="square" rtlCol="0">
            <a:spAutoFit/>
          </a:bodyPr>
          <a:lstStyle>
            <a:defPPr>
              <a:defRPr lang="fr-FR"/>
            </a:defPPr>
            <a:lvl1pPr marL="0" algn="l" defTabSz="4174410" rtl="0" eaLnBrk="1" latinLnBrk="0" hangingPunct="1">
              <a:defRPr sz="8200" kern="1200">
                <a:solidFill>
                  <a:schemeClr val="tx1"/>
                </a:solidFill>
                <a:latin typeface="+mn-lt"/>
                <a:ea typeface="+mn-ea"/>
                <a:cs typeface="+mn-cs"/>
              </a:defRPr>
            </a:lvl1pPr>
            <a:lvl2pPr marL="2087205" algn="l" defTabSz="4174410" rtl="0" eaLnBrk="1" latinLnBrk="0" hangingPunct="1">
              <a:defRPr sz="8200" kern="1200">
                <a:solidFill>
                  <a:schemeClr val="tx1"/>
                </a:solidFill>
                <a:latin typeface="+mn-lt"/>
                <a:ea typeface="+mn-ea"/>
                <a:cs typeface="+mn-cs"/>
              </a:defRPr>
            </a:lvl2pPr>
            <a:lvl3pPr marL="4174410" algn="l" defTabSz="4174410" rtl="0" eaLnBrk="1" latinLnBrk="0" hangingPunct="1">
              <a:defRPr sz="8200" kern="1200">
                <a:solidFill>
                  <a:schemeClr val="tx1"/>
                </a:solidFill>
                <a:latin typeface="+mn-lt"/>
                <a:ea typeface="+mn-ea"/>
                <a:cs typeface="+mn-cs"/>
              </a:defRPr>
            </a:lvl3pPr>
            <a:lvl4pPr marL="6261616" algn="l" defTabSz="4174410" rtl="0" eaLnBrk="1" latinLnBrk="0" hangingPunct="1">
              <a:defRPr sz="8200" kern="1200">
                <a:solidFill>
                  <a:schemeClr val="tx1"/>
                </a:solidFill>
                <a:latin typeface="+mn-lt"/>
                <a:ea typeface="+mn-ea"/>
                <a:cs typeface="+mn-cs"/>
              </a:defRPr>
            </a:lvl4pPr>
            <a:lvl5pPr marL="8348821" algn="l" defTabSz="4174410" rtl="0" eaLnBrk="1" latinLnBrk="0" hangingPunct="1">
              <a:defRPr sz="8200" kern="1200">
                <a:solidFill>
                  <a:schemeClr val="tx1"/>
                </a:solidFill>
                <a:latin typeface="+mn-lt"/>
                <a:ea typeface="+mn-ea"/>
                <a:cs typeface="+mn-cs"/>
              </a:defRPr>
            </a:lvl5pPr>
            <a:lvl6pPr marL="10436026" algn="l" defTabSz="4174410" rtl="0" eaLnBrk="1" latinLnBrk="0" hangingPunct="1">
              <a:defRPr sz="8200" kern="1200">
                <a:solidFill>
                  <a:schemeClr val="tx1"/>
                </a:solidFill>
                <a:latin typeface="+mn-lt"/>
                <a:ea typeface="+mn-ea"/>
                <a:cs typeface="+mn-cs"/>
              </a:defRPr>
            </a:lvl6pPr>
            <a:lvl7pPr marL="12523231" algn="l" defTabSz="4174410" rtl="0" eaLnBrk="1" latinLnBrk="0" hangingPunct="1">
              <a:defRPr sz="8200" kern="1200">
                <a:solidFill>
                  <a:schemeClr val="tx1"/>
                </a:solidFill>
                <a:latin typeface="+mn-lt"/>
                <a:ea typeface="+mn-ea"/>
                <a:cs typeface="+mn-cs"/>
              </a:defRPr>
            </a:lvl7pPr>
            <a:lvl8pPr marL="14610432" algn="l" defTabSz="4174410" rtl="0" eaLnBrk="1" latinLnBrk="0" hangingPunct="1">
              <a:defRPr sz="8200" kern="1200">
                <a:solidFill>
                  <a:schemeClr val="tx1"/>
                </a:solidFill>
                <a:latin typeface="+mn-lt"/>
                <a:ea typeface="+mn-ea"/>
                <a:cs typeface="+mn-cs"/>
              </a:defRPr>
            </a:lvl8pPr>
            <a:lvl9pPr marL="16697637" algn="l" defTabSz="4174410" rtl="0" eaLnBrk="1" latinLnBrk="0" hangingPunct="1">
              <a:defRPr sz="82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GB" sz="1600" kern="0" dirty="0">
                <a:solidFill>
                  <a:srgbClr val="FF0000"/>
                </a:solidFill>
              </a:rPr>
              <a:t>  </a:t>
            </a:r>
            <a:r>
              <a:rPr lang="en-GB" sz="1600" kern="0" dirty="0">
                <a:solidFill>
                  <a:srgbClr val="00B050"/>
                </a:solidFill>
              </a:rPr>
              <a:t>Expected trend</a:t>
            </a:r>
            <a:endParaRPr kumimoji="0" lang="en-GB" sz="1600" i="0" u="none" strike="noStrike" kern="0" cap="none" spc="0" normalizeH="0" baseline="0" noProof="0" dirty="0">
              <a:ln>
                <a:noFill/>
              </a:ln>
              <a:solidFill>
                <a:srgbClr val="00B050"/>
              </a:solidFill>
              <a:effectLst/>
              <a:uLnTx/>
              <a:uFillTx/>
            </a:endParaRPr>
          </a:p>
        </p:txBody>
      </p:sp>
    </p:spTree>
    <p:extLst>
      <p:ext uri="{BB962C8B-B14F-4D97-AF65-F5344CB8AC3E}">
        <p14:creationId xmlns:p14="http://schemas.microsoft.com/office/powerpoint/2010/main" val="32993478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8FEA2A4-B555-47C2-8320-7DA2AEAFC861}" vid="{9DC128FF-1A3C-40F0-A0A4-098EB027FB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cb567185-131a-48a8-aba2-47f16ce3799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F8A54E42F5044C96F1E3F0460B3E7F" ma:contentTypeVersion="11" ma:contentTypeDescription="Een nieuw document maken." ma:contentTypeScope="" ma:versionID="4c5e3a91d18139f05f30862aa453c40a">
  <xsd:schema xmlns:xsd="http://www.w3.org/2001/XMLSchema" xmlns:xs="http://www.w3.org/2001/XMLSchema" xmlns:p="http://schemas.microsoft.com/office/2006/metadata/properties" xmlns:ns3="cb567185-131a-48a8-aba2-47f16ce3799e" xmlns:ns4="cef34eb3-c491-4133-8e79-6dfbc751e6ad" targetNamespace="http://schemas.microsoft.com/office/2006/metadata/properties" ma:root="true" ma:fieldsID="219f0fe870803f64b459f26742fc7e73" ns3:_="" ns4:_="">
    <xsd:import namespace="cb567185-131a-48a8-aba2-47f16ce3799e"/>
    <xsd:import namespace="cef34eb3-c491-4133-8e79-6dfbc751e6ad"/>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_activity" minOccurs="0"/>
                <xsd:element ref="ns3:MediaServiceObjectDetectorVersions" minOccurs="0"/>
                <xsd:element ref="ns3:MediaServiceSearchPropertie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567185-131a-48a8-aba2-47f16ce379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5" nillable="true" ma:displayName="_activity" ma:hidden="true" ma:internalName="_activity">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ef34eb3-c491-4133-8e79-6dfbc751e6ad"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SharingHintHash" ma:index="14"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AFA5F9-78E4-4B71-8086-6B37DD1C9B53}">
  <ds:schemaRef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2006/metadata/properties"/>
    <ds:schemaRef ds:uri="http://schemas.microsoft.com/office/infopath/2007/PartnerControls"/>
    <ds:schemaRef ds:uri="cb567185-131a-48a8-aba2-47f16ce3799e"/>
    <ds:schemaRef ds:uri="http://schemas.openxmlformats.org/package/2006/metadata/core-properties"/>
    <ds:schemaRef ds:uri="cef34eb3-c491-4133-8e79-6dfbc751e6ad"/>
  </ds:schemaRefs>
</ds:datastoreItem>
</file>

<file path=customXml/itemProps2.xml><?xml version="1.0" encoding="utf-8"?>
<ds:datastoreItem xmlns:ds="http://schemas.openxmlformats.org/officeDocument/2006/customXml" ds:itemID="{73131C4E-3005-4E3B-AEAC-7EA3AB2CD05A}">
  <ds:schemaRefs>
    <ds:schemaRef ds:uri="http://schemas.microsoft.com/sharepoint/v3/contenttype/forms"/>
  </ds:schemaRefs>
</ds:datastoreItem>
</file>

<file path=customXml/itemProps3.xml><?xml version="1.0" encoding="utf-8"?>
<ds:datastoreItem xmlns:ds="http://schemas.openxmlformats.org/officeDocument/2006/customXml" ds:itemID="{E677CC13-8251-4090-896D-927D646217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567185-131a-48a8-aba2-47f16ce3799e"/>
    <ds:schemaRef ds:uri="cef34eb3-c491-4133-8e79-6dfbc751e6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Template_poster_MSLab_2023</Template>
  <TotalTime>8379</TotalTime>
  <Words>783</Words>
  <Application>Microsoft Office PowerPoint</Application>
  <PresentationFormat>Custom</PresentationFormat>
  <Paragraphs>106</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Calibri</vt:lpstr>
      <vt:lpstr>Century Gothic</vt:lpstr>
      <vt:lpstr>Tenorite</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Benonit Maxime</dc:creator>
  <cp:lastModifiedBy>Bastiaens Quentin</cp:lastModifiedBy>
  <cp:revision>75</cp:revision>
  <cp:lastPrinted>2024-10-03T11:48:18Z</cp:lastPrinted>
  <dcterms:created xsi:type="dcterms:W3CDTF">2023-11-27T13:28:28Z</dcterms:created>
  <dcterms:modified xsi:type="dcterms:W3CDTF">2025-12-08T11:56:32Z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0x010100A0F8A54E42F5044C96F1E3F0460B3E7F</vt:lpwstr>
  </property>
</Properties>
</file>