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35" r:id="rId3"/>
    <p:sldId id="336" r:id="rId4"/>
    <p:sldId id="338" r:id="rId5"/>
    <p:sldId id="340" r:id="rId6"/>
    <p:sldId id="343" r:id="rId7"/>
    <p:sldId id="350" r:id="rId8"/>
    <p:sldId id="351" r:id="rId9"/>
    <p:sldId id="352" r:id="rId10"/>
    <p:sldId id="353" r:id="rId11"/>
    <p:sldId id="363" r:id="rId12"/>
    <p:sldId id="362" r:id="rId13"/>
    <p:sldId id="316" r:id="rId14"/>
    <p:sldId id="356" r:id="rId15"/>
    <p:sldId id="320" r:id="rId16"/>
    <p:sldId id="321" r:id="rId17"/>
    <p:sldId id="322" r:id="rId18"/>
    <p:sldId id="357" r:id="rId19"/>
    <p:sldId id="360" r:id="rId20"/>
    <p:sldId id="325" r:id="rId21"/>
    <p:sldId id="326" r:id="rId22"/>
    <p:sldId id="361" r:id="rId23"/>
    <p:sldId id="287" r:id="rId24"/>
    <p:sldId id="330" r:id="rId25"/>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63" autoAdjust="0"/>
    <p:restoredTop sz="78042"/>
  </p:normalViewPr>
  <p:slideViewPr>
    <p:cSldViewPr snapToGrid="0">
      <p:cViewPr varScale="1">
        <p:scale>
          <a:sx n="85" d="100"/>
          <a:sy n="85" d="100"/>
        </p:scale>
        <p:origin x="192" y="272"/>
      </p:cViewPr>
      <p:guideLst/>
    </p:cSldViewPr>
  </p:slideViewPr>
  <p:notesTextViewPr>
    <p:cViewPr>
      <p:scale>
        <a:sx n="1" d="1"/>
        <a:sy n="1" d="1"/>
      </p:scale>
      <p:origin x="0" y="0"/>
    </p:cViewPr>
  </p:notesTextViewPr>
  <p:notesViewPr>
    <p:cSldViewPr snapToGrid="0">
      <p:cViewPr varScale="1">
        <p:scale>
          <a:sx n="88" d="100"/>
          <a:sy n="88" d="100"/>
        </p:scale>
        <p:origin x="39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92C44379-5D94-6440-92D5-769290F3441E}" type="datetimeFigureOut">
              <a:rPr lang="en-BE" smtClean="0"/>
              <a:t>29/05/2024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3BE7E-C7CD-0B47-BAF9-B30490EA6D20}" type="slidenum">
              <a:rPr lang="en-BE" smtClean="0"/>
              <a:t>‹#›</a:t>
            </a:fld>
            <a:endParaRPr lang="en-BE"/>
          </a:p>
        </p:txBody>
      </p:sp>
    </p:spTree>
    <p:extLst>
      <p:ext uri="{BB962C8B-B14F-4D97-AF65-F5344CB8AC3E}">
        <p14:creationId xmlns:p14="http://schemas.microsoft.com/office/powerpoint/2010/main" val="270100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Good</a:t>
            </a:r>
            <a:r>
              <a:rPr lang="zh-CN" altLang="en-US" dirty="0"/>
              <a:t> </a:t>
            </a:r>
            <a:r>
              <a:rPr lang="en-US" altLang="zh-CN" dirty="0"/>
              <a:t>afternoon,</a:t>
            </a:r>
            <a:r>
              <a:rPr lang="zh-CN" altLang="en-US" dirty="0"/>
              <a:t> </a:t>
            </a:r>
            <a:r>
              <a:rPr lang="en-US" altLang="zh-CN" dirty="0"/>
              <a:t>I</a:t>
            </a:r>
            <a:r>
              <a:rPr lang="zh-CN" altLang="en-US" dirty="0"/>
              <a:t> </a:t>
            </a:r>
            <a:r>
              <a:rPr lang="en-US" altLang="zh-CN" dirty="0"/>
              <a:t>will</a:t>
            </a:r>
            <a:r>
              <a:rPr lang="zh-CN" altLang="en-US" dirty="0"/>
              <a:t> </a:t>
            </a:r>
            <a:r>
              <a:rPr lang="en-US" altLang="zh-CN" dirty="0"/>
              <a:t>now present</a:t>
            </a:r>
            <a:r>
              <a:rPr lang="zh-CN" altLang="en-US" dirty="0"/>
              <a:t> </a:t>
            </a:r>
            <a:r>
              <a:rPr lang="en-US" altLang="zh-CN" dirty="0"/>
              <a:t>a study examining the impact of syntactic</a:t>
            </a:r>
            <a:r>
              <a:rPr lang="zh-CN" altLang="en-US" dirty="0"/>
              <a:t> </a:t>
            </a:r>
            <a:r>
              <a:rPr lang="en-US" altLang="zh-CN" dirty="0"/>
              <a:t>knowledge</a:t>
            </a:r>
            <a:r>
              <a:rPr lang="zh-CN" altLang="en-US" dirty="0"/>
              <a:t> </a:t>
            </a:r>
            <a:r>
              <a:rPr lang="en-US" altLang="zh-CN" dirty="0"/>
              <a:t>on verbal WM.</a:t>
            </a:r>
            <a:endParaRPr lang="en-BE" dirty="0"/>
          </a:p>
        </p:txBody>
      </p:sp>
      <p:sp>
        <p:nvSpPr>
          <p:cNvPr id="4" name="Slide Number Placeholder 3"/>
          <p:cNvSpPr>
            <a:spLocks noGrp="1"/>
          </p:cNvSpPr>
          <p:nvPr>
            <p:ph type="sldNum" sz="quarter" idx="5"/>
          </p:nvPr>
        </p:nvSpPr>
        <p:spPr/>
        <p:txBody>
          <a:bodyPr/>
          <a:lstStyle/>
          <a:p>
            <a:fld id="{9093BE7E-C7CD-0B47-BAF9-B30490EA6D20}" type="slidenum">
              <a:rPr lang="en-BE" smtClean="0"/>
              <a:t>1</a:t>
            </a:fld>
            <a:endParaRPr lang="en-BE"/>
          </a:p>
        </p:txBody>
      </p:sp>
    </p:spTree>
    <p:extLst>
      <p:ext uri="{BB962C8B-B14F-4D97-AF65-F5344CB8AC3E}">
        <p14:creationId xmlns:p14="http://schemas.microsoft.com/office/powerpoint/2010/main" val="70976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Recently, Querella and Majerus conducted the same experiment in French in order to determine whether the results observed by Schweppe are specific for German, in which only adjective before noun is legal. </a:t>
            </a:r>
          </a:p>
          <a:p>
            <a:pPr algn="l"/>
            <a:endParaRPr lang="en-GB" b="0" i="0" u="none" strike="noStrike" dirty="0">
              <a:solidFill>
                <a:srgbClr val="000000"/>
              </a:solidFill>
              <a:effectLst/>
            </a:endParaRPr>
          </a:p>
          <a:p>
            <a:pPr algn="l"/>
            <a:r>
              <a:rPr lang="en-GB" b="0" i="0" u="none" strike="noStrike" dirty="0">
                <a:solidFill>
                  <a:srgbClr val="000000"/>
                </a:solidFill>
                <a:effectLst/>
              </a:rPr>
              <a:t>In French, adjective-noun order is more flexible. An adjective can both precede or follow a noun, depending on its specific characteristics. For example, short adjectives tend to be in anteposition, but colour adjectives are generally in postposition. </a:t>
            </a:r>
          </a:p>
          <a:p>
            <a:pPr algn="l"/>
            <a:endParaRPr lang="en-GB" b="0" i="0" u="none" strike="noStrike" dirty="0">
              <a:solidFill>
                <a:srgbClr val="000000"/>
              </a:solidFill>
              <a:effectLst/>
            </a:endParaRPr>
          </a:p>
          <a:p>
            <a:pPr algn="l"/>
            <a:r>
              <a:rPr lang="en-GB" b="0" i="0" u="none" strike="noStrike" dirty="0">
                <a:solidFill>
                  <a:srgbClr val="000000"/>
                </a:solidFill>
                <a:effectLst/>
              </a:rPr>
              <a:t>They suppose, to use a more flexible grammar language such as French may present a better opportunity to understand the effect of syntactic knowledge on order recall performance, by examining adjective order migrations and errors in a verbal WM task. </a:t>
            </a:r>
          </a:p>
        </p:txBody>
      </p:sp>
      <p:sp>
        <p:nvSpPr>
          <p:cNvPr id="4" name="Slide Number Placeholder 3"/>
          <p:cNvSpPr>
            <a:spLocks noGrp="1"/>
          </p:cNvSpPr>
          <p:nvPr>
            <p:ph type="sldNum" sz="quarter" idx="5"/>
          </p:nvPr>
        </p:nvSpPr>
        <p:spPr/>
        <p:txBody>
          <a:bodyPr/>
          <a:lstStyle/>
          <a:p>
            <a:fld id="{9093BE7E-C7CD-0B47-BAF9-B30490EA6D20}" type="slidenum">
              <a:rPr lang="en-BE" smtClean="0"/>
              <a:t>10</a:t>
            </a:fld>
            <a:endParaRPr lang="en-BE"/>
          </a:p>
        </p:txBody>
      </p:sp>
    </p:spTree>
    <p:extLst>
      <p:ext uri="{BB962C8B-B14F-4D97-AF65-F5344CB8AC3E}">
        <p14:creationId xmlns:p14="http://schemas.microsoft.com/office/powerpoint/2010/main" val="1906881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Interestingly, like Schweppe’s study with German stimuli, the data from this research with French stimuli also observed an impact only on item recall of adjective-noun order regularity.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The robust impact of syntactic regularity on item recall shows the importance and strength of this effect, as it reflects an increase of omission errors of adjectives in irregular order. </a:t>
            </a:r>
          </a:p>
        </p:txBody>
      </p:sp>
      <p:sp>
        <p:nvSpPr>
          <p:cNvPr id="4" name="Slide Number Placeholder 3"/>
          <p:cNvSpPr>
            <a:spLocks noGrp="1"/>
          </p:cNvSpPr>
          <p:nvPr>
            <p:ph type="sldNum" sz="quarter" idx="5"/>
          </p:nvPr>
        </p:nvSpPr>
        <p:spPr/>
        <p:txBody>
          <a:bodyPr/>
          <a:lstStyle/>
          <a:p>
            <a:fld id="{9093BE7E-C7CD-0B47-BAF9-B30490EA6D20}" type="slidenum">
              <a:rPr lang="en-BE" smtClean="0"/>
              <a:t>11</a:t>
            </a:fld>
            <a:endParaRPr lang="en-BE"/>
          </a:p>
        </p:txBody>
      </p:sp>
    </p:spTree>
    <p:extLst>
      <p:ext uri="{BB962C8B-B14F-4D97-AF65-F5344CB8AC3E}">
        <p14:creationId xmlns:p14="http://schemas.microsoft.com/office/powerpoint/2010/main" val="1473150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However, the lack of impact of a sequential type of knowledge on serial order recall remains puzzling. </a:t>
            </a:r>
          </a:p>
          <a:p>
            <a:pPr algn="l"/>
            <a:endParaRPr lang="en-GB"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9093BE7E-C7CD-0B47-BAF9-B30490EA6D20}" type="slidenum">
              <a:rPr lang="en-BE" smtClean="0"/>
              <a:t>12</a:t>
            </a:fld>
            <a:endParaRPr lang="en-BE"/>
          </a:p>
        </p:txBody>
      </p:sp>
    </p:spTree>
    <p:extLst>
      <p:ext uri="{BB962C8B-B14F-4D97-AF65-F5344CB8AC3E}">
        <p14:creationId xmlns:p14="http://schemas.microsoft.com/office/powerpoint/2010/main" val="77673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One possibility is that a methodological characteristic of the lists prevented the expression of an impact on order recall.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 both Schweppe and Querella studies, within a given list, </a:t>
            </a:r>
            <a:r>
              <a:rPr lang="en-GB" b="0" i="0" u="none" strike="noStrike" dirty="0" err="1">
                <a:solidFill>
                  <a:srgbClr val="000000"/>
                </a:solidFill>
                <a:effectLst/>
              </a:rPr>
              <a:t>adj</a:t>
            </a:r>
            <a:r>
              <a:rPr lang="en-GB" b="0" i="0" u="none" strike="noStrike" dirty="0">
                <a:solidFill>
                  <a:srgbClr val="000000"/>
                </a:solidFill>
                <a:effectLst/>
              </a:rPr>
              <a:t>-noun order was predictable as all pairs were anteposition or postposition pairs relative to the adjective.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algn="l"/>
            <a:r>
              <a:rPr lang="en-GB" b="0" i="0" u="none" strike="noStrike" dirty="0">
                <a:solidFill>
                  <a:srgbClr val="000000"/>
                </a:solidFill>
                <a:effectLst/>
              </a:rPr>
              <a:t>This predictability of adjective-noun order may actually have prevented syntactic knowledge to impact order recall.</a:t>
            </a:r>
          </a:p>
        </p:txBody>
      </p:sp>
      <p:sp>
        <p:nvSpPr>
          <p:cNvPr id="4" name="Slide Number Placeholder 3"/>
          <p:cNvSpPr>
            <a:spLocks noGrp="1"/>
          </p:cNvSpPr>
          <p:nvPr>
            <p:ph type="sldNum" sz="quarter" idx="5"/>
          </p:nvPr>
        </p:nvSpPr>
        <p:spPr/>
        <p:txBody>
          <a:bodyPr/>
          <a:lstStyle/>
          <a:p>
            <a:fld id="{9093BE7E-C7CD-0B47-BAF9-B30490EA6D20}" type="slidenum">
              <a:rPr lang="en-BE" smtClean="0"/>
              <a:t>13</a:t>
            </a:fld>
            <a:endParaRPr lang="en-BE"/>
          </a:p>
        </p:txBody>
      </p:sp>
    </p:spTree>
    <p:extLst>
      <p:ext uri="{BB962C8B-B14F-4D97-AF65-F5344CB8AC3E}">
        <p14:creationId xmlns:p14="http://schemas.microsoft.com/office/powerpoint/2010/main" val="343989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So, we tested this hypothesis in the present study. </a:t>
            </a:r>
          </a:p>
          <a:p>
            <a:pPr algn="l"/>
            <a:endParaRPr lang="en-GB" b="0" i="0" u="none" strike="noStrike" dirty="0">
              <a:solidFill>
                <a:srgbClr val="000000"/>
              </a:solidFill>
              <a:effectLst/>
            </a:endParaRPr>
          </a:p>
          <a:p>
            <a:pPr algn="l"/>
            <a:r>
              <a:rPr lang="en-GB" b="0" i="0" u="none" strike="noStrike" dirty="0">
                <a:solidFill>
                  <a:srgbClr val="000000"/>
                </a:solidFill>
                <a:effectLst/>
              </a:rPr>
              <a:t>I will present two experiments in which we used the same stimuli as Querella and Majerus, but we mixed adjective-noun and noun-adjective pairs. </a:t>
            </a:r>
          </a:p>
          <a:p>
            <a:pPr algn="l"/>
            <a:r>
              <a:rPr lang="en-GB" b="0" i="0" u="none" strike="noStrike" dirty="0">
                <a:solidFill>
                  <a:srgbClr val="000000"/>
                </a:solidFill>
                <a:effectLst/>
              </a:rPr>
              <a:t>For example, in a given memory list, there could be an adjective-noun pair followed by a noun-adjective pair followed again by an adjective-noun pair, greatly reducing the predictability of the position of the adjective within each pair for a given list. </a:t>
            </a:r>
          </a:p>
        </p:txBody>
      </p:sp>
      <p:sp>
        <p:nvSpPr>
          <p:cNvPr id="4" name="Slide Number Placeholder 3"/>
          <p:cNvSpPr>
            <a:spLocks noGrp="1"/>
          </p:cNvSpPr>
          <p:nvPr>
            <p:ph type="sldNum" sz="quarter" idx="5"/>
          </p:nvPr>
        </p:nvSpPr>
        <p:spPr/>
        <p:txBody>
          <a:bodyPr/>
          <a:lstStyle/>
          <a:p>
            <a:fld id="{9093BE7E-C7CD-0B47-BAF9-B30490EA6D20}" type="slidenum">
              <a:rPr lang="en-BE" smtClean="0"/>
              <a:t>14</a:t>
            </a:fld>
            <a:endParaRPr lang="en-BE"/>
          </a:p>
        </p:txBody>
      </p:sp>
    </p:spTree>
    <p:extLst>
      <p:ext uri="{BB962C8B-B14F-4D97-AF65-F5344CB8AC3E}">
        <p14:creationId xmlns:p14="http://schemas.microsoft.com/office/powerpoint/2010/main" val="3314815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In experiment 1, we created lists containing adjective and nouns in preferred order, but by mixing </a:t>
            </a:r>
            <a:r>
              <a:rPr lang="en-GB" b="0" i="0" u="none" strike="noStrike" dirty="0" err="1">
                <a:solidFill>
                  <a:srgbClr val="000000"/>
                </a:solidFill>
                <a:effectLst/>
              </a:rPr>
              <a:t>antepositional</a:t>
            </a:r>
            <a:r>
              <a:rPr lang="en-GB" b="0" i="0" u="none" strike="noStrike" dirty="0">
                <a:solidFill>
                  <a:srgbClr val="000000"/>
                </a:solidFill>
                <a:effectLst/>
              </a:rPr>
              <a:t> and postpositional adjective-noun pairs in one list. By reversing the order of pairs, we created the non-preferred list. </a:t>
            </a:r>
          </a:p>
          <a:p>
            <a:pPr algn="l"/>
            <a:r>
              <a:rPr lang="en-GB" b="0" i="0" u="none" strike="noStrike" dirty="0">
                <a:solidFill>
                  <a:srgbClr val="000000"/>
                </a:solidFill>
                <a:effectLst/>
              </a:rPr>
              <a:t>Participants were presented 3 adjective-noun/noun-adjective pairs and recalled the words in presentation order immediately after. The order of preferred/non-preferred lists was alternated between participants.</a:t>
            </a:r>
          </a:p>
          <a:p>
            <a:pPr algn="l"/>
            <a:r>
              <a:rPr lang="en-GB" b="0" i="0" u="none" strike="noStrike" dirty="0">
                <a:solidFill>
                  <a:srgbClr val="000000"/>
                </a:solidFill>
                <a:effectLst/>
              </a:rPr>
              <a:t>In total, 93 participants participated in Experiment 1.</a:t>
            </a:r>
          </a:p>
        </p:txBody>
      </p:sp>
      <p:sp>
        <p:nvSpPr>
          <p:cNvPr id="4" name="Slide Number Placeholder 3"/>
          <p:cNvSpPr>
            <a:spLocks noGrp="1"/>
          </p:cNvSpPr>
          <p:nvPr>
            <p:ph type="sldNum" sz="quarter" idx="5"/>
          </p:nvPr>
        </p:nvSpPr>
        <p:spPr/>
        <p:txBody>
          <a:bodyPr/>
          <a:lstStyle/>
          <a:p>
            <a:fld id="{9093BE7E-C7CD-0B47-BAF9-B30490EA6D20}" type="slidenum">
              <a:rPr lang="en-BE" smtClean="0"/>
              <a:t>15</a:t>
            </a:fld>
            <a:endParaRPr lang="en-BE"/>
          </a:p>
        </p:txBody>
      </p:sp>
    </p:spTree>
    <p:extLst>
      <p:ext uri="{BB962C8B-B14F-4D97-AF65-F5344CB8AC3E}">
        <p14:creationId xmlns:p14="http://schemas.microsoft.com/office/powerpoint/2010/main" val="263934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As in previous studies, we found better item recall performance for adjective-noun pairs in preferred order than non-preferred order, whether the adjectives are in anteposition or postposition. </a:t>
            </a:r>
          </a:p>
          <a:p>
            <a:pPr algn="l"/>
            <a:endParaRPr lang="en-GB" b="0" i="0" u="none" strike="noStrike" dirty="0">
              <a:solidFill>
                <a:srgbClr val="000000"/>
              </a:solidFill>
              <a:effectLst/>
            </a:endParaRPr>
          </a:p>
          <a:p>
            <a:pPr algn="l"/>
            <a:r>
              <a:rPr lang="en-GB" b="0" i="0" u="none" strike="noStrike" dirty="0">
                <a:solidFill>
                  <a:srgbClr val="000000"/>
                </a:solidFill>
                <a:effectLst/>
              </a:rPr>
              <a:t>However, this time, we also observed an impact on order recall, with better order recall performance of adjective-noun pairs in preferred order than non-preferred order.</a:t>
            </a:r>
          </a:p>
        </p:txBody>
      </p:sp>
      <p:sp>
        <p:nvSpPr>
          <p:cNvPr id="4" name="Slide Number Placeholder 3"/>
          <p:cNvSpPr>
            <a:spLocks noGrp="1"/>
          </p:cNvSpPr>
          <p:nvPr>
            <p:ph type="sldNum" sz="quarter" idx="5"/>
          </p:nvPr>
        </p:nvSpPr>
        <p:spPr/>
        <p:txBody>
          <a:bodyPr/>
          <a:lstStyle/>
          <a:p>
            <a:fld id="{9093BE7E-C7CD-0B47-BAF9-B30490EA6D20}" type="slidenum">
              <a:rPr lang="en-BE" smtClean="0"/>
              <a:t>16</a:t>
            </a:fld>
            <a:endParaRPr lang="en-BE"/>
          </a:p>
        </p:txBody>
      </p:sp>
    </p:spTree>
    <p:extLst>
      <p:ext uri="{BB962C8B-B14F-4D97-AF65-F5344CB8AC3E}">
        <p14:creationId xmlns:p14="http://schemas.microsoft.com/office/powerpoint/2010/main" val="224779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Furthermore, when running an error analysis, we observed, on the one hand, and as in previous studies more omission errors of adjective-noun pairs in non-preferred order.</a:t>
            </a:r>
          </a:p>
          <a:p>
            <a:pPr algn="l"/>
            <a:endParaRPr lang="en-GB" b="0" i="0" u="none" strike="noStrike" dirty="0">
              <a:solidFill>
                <a:srgbClr val="000000"/>
              </a:solidFill>
              <a:effectLst/>
            </a:endParaRPr>
          </a:p>
          <a:p>
            <a:pPr algn="l"/>
            <a:r>
              <a:rPr lang="en-GB" b="0" i="0" u="none" strike="noStrike" dirty="0">
                <a:solidFill>
                  <a:srgbClr val="000000"/>
                </a:solidFill>
                <a:effectLst/>
              </a:rPr>
              <a:t>But we observed also more order errors for adjective-noun pairs in non-preferred order, adjectives migrating to preferred positions during recall in non-preferred lists, </a:t>
            </a:r>
          </a:p>
        </p:txBody>
      </p:sp>
      <p:sp>
        <p:nvSpPr>
          <p:cNvPr id="4" name="Slide Number Placeholder 3"/>
          <p:cNvSpPr>
            <a:spLocks noGrp="1"/>
          </p:cNvSpPr>
          <p:nvPr>
            <p:ph type="sldNum" sz="quarter" idx="5"/>
          </p:nvPr>
        </p:nvSpPr>
        <p:spPr/>
        <p:txBody>
          <a:bodyPr/>
          <a:lstStyle/>
          <a:p>
            <a:fld id="{9093BE7E-C7CD-0B47-BAF9-B30490EA6D20}" type="slidenum">
              <a:rPr lang="en-BE" smtClean="0"/>
              <a:t>17</a:t>
            </a:fld>
            <a:endParaRPr lang="en-BE"/>
          </a:p>
        </p:txBody>
      </p:sp>
    </p:spTree>
    <p:extLst>
      <p:ext uri="{BB962C8B-B14F-4D97-AF65-F5344CB8AC3E}">
        <p14:creationId xmlns:p14="http://schemas.microsoft.com/office/powerpoint/2010/main" val="136250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In sum, in Experiment 1, we observed better recall performance for both item and order information, suggesting that the lack of impact of syntactic regularity on order recall in the previous studies was due to the predictability of the position of the adjectives in the lists. </a:t>
            </a:r>
          </a:p>
        </p:txBody>
      </p:sp>
      <p:sp>
        <p:nvSpPr>
          <p:cNvPr id="4" name="Slide Number Placeholder 3"/>
          <p:cNvSpPr>
            <a:spLocks noGrp="1"/>
          </p:cNvSpPr>
          <p:nvPr>
            <p:ph type="sldNum" sz="quarter" idx="5"/>
          </p:nvPr>
        </p:nvSpPr>
        <p:spPr/>
        <p:txBody>
          <a:bodyPr/>
          <a:lstStyle/>
          <a:p>
            <a:fld id="{9093BE7E-C7CD-0B47-BAF9-B30490EA6D20}" type="slidenum">
              <a:rPr lang="en-BE" smtClean="0"/>
              <a:t>18</a:t>
            </a:fld>
            <a:endParaRPr lang="en-BE"/>
          </a:p>
        </p:txBody>
      </p:sp>
    </p:spTree>
    <p:extLst>
      <p:ext uri="{BB962C8B-B14F-4D97-AF65-F5344CB8AC3E}">
        <p14:creationId xmlns:p14="http://schemas.microsoft.com/office/powerpoint/2010/main" val="370733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Experiment 2 is a control experiment for an ongoing study, which tests the same hypothesis with German lists.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In German, due to the deterministic rules of adjective positions, when using lists with mixed adjective-noun/noun-adjective pairs, we are also mixing the regularity of the pairs within the same lists, as a noun-adjective pair in German will necessarily be syntactically illegal.</a:t>
            </a:r>
          </a:p>
        </p:txBody>
      </p:sp>
      <p:sp>
        <p:nvSpPr>
          <p:cNvPr id="4" name="Slide Number Placeholder 3"/>
          <p:cNvSpPr>
            <a:spLocks noGrp="1"/>
          </p:cNvSpPr>
          <p:nvPr>
            <p:ph type="sldNum" sz="quarter" idx="5"/>
          </p:nvPr>
        </p:nvSpPr>
        <p:spPr/>
        <p:txBody>
          <a:bodyPr/>
          <a:lstStyle/>
          <a:p>
            <a:fld id="{9093BE7E-C7CD-0B47-BAF9-B30490EA6D20}" type="slidenum">
              <a:rPr lang="en-BE" smtClean="0"/>
              <a:t>19</a:t>
            </a:fld>
            <a:endParaRPr lang="en-BE"/>
          </a:p>
        </p:txBody>
      </p:sp>
    </p:spTree>
    <p:extLst>
      <p:ext uri="{BB962C8B-B14F-4D97-AF65-F5344CB8AC3E}">
        <p14:creationId xmlns:p14="http://schemas.microsoft.com/office/powerpoint/2010/main" val="29777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Verbal working memory is considered to be highly connected with the language system. </a:t>
            </a:r>
          </a:p>
          <a:p>
            <a:pPr algn="l"/>
            <a:r>
              <a:rPr lang="en-GB" b="0" i="0" u="none" strike="noStrike" dirty="0">
                <a:solidFill>
                  <a:srgbClr val="000000"/>
                </a:solidFill>
                <a:effectLst/>
              </a:rPr>
              <a:t>Previous research found better recall performance for words than non-words, for high frequency words than low frequency words or for highly imageable words than low imageable words. These findings suggest that </a:t>
            </a:r>
            <a:r>
              <a:rPr lang="en-GB" b="0" i="0" u="none" strike="noStrike" dirty="0" err="1">
                <a:solidFill>
                  <a:srgbClr val="000000"/>
                </a:solidFill>
                <a:effectLst/>
              </a:rPr>
              <a:t>lexico</a:t>
            </a:r>
            <a:r>
              <a:rPr lang="en-GB" b="0" i="0" u="none" strike="noStrike" dirty="0">
                <a:solidFill>
                  <a:srgbClr val="000000"/>
                </a:solidFill>
                <a:effectLst/>
              </a:rPr>
              <a:t>-semantic knowledge stored in language system supports verbal working memory.</a:t>
            </a:r>
          </a:p>
          <a:p>
            <a:pPr algn="l"/>
            <a:r>
              <a:rPr lang="en-GB" b="0" i="0" u="none" strike="noStrike" dirty="0">
                <a:solidFill>
                  <a:srgbClr val="000000"/>
                </a:solidFill>
                <a:effectLst/>
              </a:rPr>
              <a:t>Also, sub-lexical phonological knowledge can influence verbal WM as research has found better recall performance for nonwords with high phonotactic frequency patterns than for nonwords with low phonotactic frequency patterns.</a:t>
            </a:r>
          </a:p>
          <a:p>
            <a:pPr algn="l"/>
            <a:endParaRPr lang="en-GB" b="0" i="0" u="none" strike="noStrike" dirty="0">
              <a:solidFill>
                <a:srgbClr val="000000"/>
              </a:solidFill>
              <a:effectLst/>
            </a:endParaRPr>
          </a:p>
          <a:p>
            <a:pPr algn="l"/>
            <a:r>
              <a:rPr lang="en-GB" b="0" i="0" u="none" strike="noStrike" dirty="0">
                <a:solidFill>
                  <a:srgbClr val="000000"/>
                </a:solidFill>
                <a:effectLst/>
              </a:rPr>
              <a:t>Example in French</a:t>
            </a:r>
          </a:p>
          <a:p>
            <a:pPr algn="l"/>
            <a:r>
              <a:rPr lang="en-GB" b="0" i="0" u="none" strike="noStrike" dirty="0" err="1">
                <a:solidFill>
                  <a:srgbClr val="1F1F1F"/>
                </a:solidFill>
                <a:effectLst/>
                <a:latin typeface="ElsevierGulliver"/>
              </a:rPr>
              <a:t>kubtal</a:t>
            </a:r>
            <a:r>
              <a:rPr lang="en-GB" b="0" i="0" u="none" strike="noStrike" dirty="0">
                <a:solidFill>
                  <a:srgbClr val="1F1F1F"/>
                </a:solidFill>
                <a:effectLst/>
                <a:latin typeface="ElsevierGulliver"/>
              </a:rPr>
              <a:t> vs. </a:t>
            </a:r>
            <a:r>
              <a:rPr lang="en-GB" b="0" i="0" u="none" strike="noStrike" dirty="0" err="1">
                <a:solidFill>
                  <a:srgbClr val="1F1F1F"/>
                </a:solidFill>
                <a:effectLst/>
                <a:latin typeface="ElsevierGulliver"/>
              </a:rPr>
              <a:t>chobtonv</a:t>
            </a:r>
            <a:endParaRPr lang="en-GB"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9093BE7E-C7CD-0B47-BAF9-B30490EA6D20}" type="slidenum">
              <a:rPr lang="en-BE" smtClean="0"/>
              <a:t>2</a:t>
            </a:fld>
            <a:endParaRPr lang="en-BE"/>
          </a:p>
        </p:txBody>
      </p:sp>
    </p:spTree>
    <p:extLst>
      <p:ext uri="{BB962C8B-B14F-4D97-AF65-F5344CB8AC3E}">
        <p14:creationId xmlns:p14="http://schemas.microsoft.com/office/powerpoint/2010/main" val="422539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BE" b="0" i="0" u="none" strike="noStrike" dirty="0" err="1">
                <a:solidFill>
                  <a:srgbClr val="000000"/>
                </a:solidFill>
                <a:effectLst/>
              </a:rPr>
              <a:t>Therefore</a:t>
            </a:r>
            <a:r>
              <a:rPr lang="fr-BE" b="0" i="0" u="none" strike="noStrike" dirty="0">
                <a:solidFill>
                  <a:srgbClr val="000000"/>
                </a:solidFill>
                <a:effectLst/>
              </a:rPr>
              <a:t>, </a:t>
            </a:r>
            <a:r>
              <a:rPr lang="fr-BE" b="0" i="0" u="none" strike="noStrike" dirty="0" err="1">
                <a:solidFill>
                  <a:srgbClr val="000000"/>
                </a:solidFill>
                <a:effectLst/>
              </a:rPr>
              <a:t>we</a:t>
            </a:r>
            <a:r>
              <a:rPr lang="fr-BE" b="0" i="0" u="none" strike="noStrike" dirty="0">
                <a:solidFill>
                  <a:srgbClr val="000000"/>
                </a:solidFill>
                <a:effectLst/>
              </a:rPr>
              <a:t> </a:t>
            </a:r>
            <a:r>
              <a:rPr lang="fr-BE" b="0" i="0" u="none" strike="noStrike" dirty="0" err="1">
                <a:solidFill>
                  <a:srgbClr val="000000"/>
                </a:solidFill>
                <a:effectLst/>
              </a:rPr>
              <a:t>ran</a:t>
            </a:r>
            <a:r>
              <a:rPr lang="fr-BE" b="0" i="0" u="none" strike="noStrike" dirty="0">
                <a:solidFill>
                  <a:srgbClr val="000000"/>
                </a:solidFill>
                <a:effectLst/>
              </a:rPr>
              <a:t> a final </a:t>
            </a:r>
            <a:r>
              <a:rPr lang="fr-BE" b="0" i="0" u="none" strike="noStrike" dirty="0" err="1">
                <a:solidFill>
                  <a:srgbClr val="000000"/>
                </a:solidFill>
                <a:effectLst/>
              </a:rPr>
              <a:t>experiment</a:t>
            </a:r>
            <a:r>
              <a:rPr lang="fr-BE" b="0" i="0" u="none" strike="noStrike" dirty="0">
                <a:solidFill>
                  <a:srgbClr val="000000"/>
                </a:solidFill>
                <a:effectLst/>
              </a:rPr>
              <a:t> in French </a:t>
            </a:r>
            <a:r>
              <a:rPr lang="fr-BE" b="0" i="0" u="none" strike="noStrike" dirty="0" err="1">
                <a:solidFill>
                  <a:srgbClr val="000000"/>
                </a:solidFill>
                <a:effectLst/>
              </a:rPr>
              <a:t>were</a:t>
            </a:r>
            <a:r>
              <a:rPr lang="fr-BE" b="0" i="0" u="none" strike="noStrike" dirty="0">
                <a:solidFill>
                  <a:srgbClr val="000000"/>
                </a:solidFill>
                <a:effectLst/>
              </a:rPr>
              <a:t> the </a:t>
            </a:r>
            <a:r>
              <a:rPr lang="fr-BE" b="0" i="0" u="none" strike="noStrike" dirty="0" err="1">
                <a:solidFill>
                  <a:srgbClr val="000000"/>
                </a:solidFill>
                <a:effectLst/>
              </a:rPr>
              <a:t>lists</a:t>
            </a:r>
            <a:r>
              <a:rPr lang="fr-BE" b="0" i="0" u="none" strike="noStrike" dirty="0">
                <a:solidFill>
                  <a:srgbClr val="000000"/>
                </a:solidFill>
                <a:effectLst/>
              </a:rPr>
              <a:t> not </a:t>
            </a:r>
            <a:r>
              <a:rPr lang="fr-BE" b="0" i="0" u="none" strike="noStrike" dirty="0" err="1">
                <a:solidFill>
                  <a:srgbClr val="000000"/>
                </a:solidFill>
                <a:effectLst/>
              </a:rPr>
              <a:t>only</a:t>
            </a:r>
            <a:r>
              <a:rPr lang="fr-BE" b="0" i="0" u="none" strike="noStrike" dirty="0">
                <a:solidFill>
                  <a:srgbClr val="000000"/>
                </a:solidFill>
                <a:effectLst/>
              </a:rPr>
              <a:t> mixed </a:t>
            </a:r>
            <a:r>
              <a:rPr lang="fr-BE" b="0" i="0" u="none" strike="noStrike" dirty="0" err="1">
                <a:solidFill>
                  <a:srgbClr val="000000"/>
                </a:solidFill>
                <a:effectLst/>
              </a:rPr>
              <a:t>anteposition</a:t>
            </a:r>
            <a:r>
              <a:rPr lang="fr-BE" b="0" i="0" u="none" strike="noStrike" dirty="0">
                <a:solidFill>
                  <a:srgbClr val="000000"/>
                </a:solidFill>
                <a:effectLst/>
              </a:rPr>
              <a:t> and postposition of adjectives, but </a:t>
            </a:r>
            <a:r>
              <a:rPr lang="fr-BE" b="0" i="0" u="none" strike="noStrike" dirty="0" err="1">
                <a:solidFill>
                  <a:srgbClr val="000000"/>
                </a:solidFill>
                <a:effectLst/>
              </a:rPr>
              <a:t>also</a:t>
            </a:r>
            <a:r>
              <a:rPr lang="fr-BE" b="0" i="0" u="none" strike="noStrike" dirty="0">
                <a:solidFill>
                  <a:srgbClr val="000000"/>
                </a:solidFill>
                <a:effectLst/>
              </a:rPr>
              <a:t> the </a:t>
            </a:r>
            <a:r>
              <a:rPr lang="fr-BE" b="0" i="0" u="none" strike="noStrike" dirty="0" err="1">
                <a:solidFill>
                  <a:srgbClr val="000000"/>
                </a:solidFill>
                <a:effectLst/>
              </a:rPr>
              <a:t>preferred</a:t>
            </a:r>
            <a:r>
              <a:rPr lang="fr-BE" b="0" i="0" u="none" strike="noStrike" dirty="0">
                <a:solidFill>
                  <a:srgbClr val="000000"/>
                </a:solidFill>
                <a:effectLst/>
              </a:rPr>
              <a:t>/non-</a:t>
            </a:r>
            <a:r>
              <a:rPr lang="fr-BE" b="0" i="0" u="none" strike="noStrike" dirty="0" err="1">
                <a:solidFill>
                  <a:srgbClr val="000000"/>
                </a:solidFill>
                <a:effectLst/>
              </a:rPr>
              <a:t>preferred</a:t>
            </a:r>
            <a:r>
              <a:rPr lang="fr-BE" b="0" i="0" u="none" strike="noStrike" dirty="0">
                <a:solidFill>
                  <a:srgbClr val="000000"/>
                </a:solidFill>
                <a:effectLst/>
              </a:rPr>
              <a:t> </a:t>
            </a:r>
            <a:r>
              <a:rPr lang="fr-BE" b="0" i="0" u="none" strike="noStrike" dirty="0" err="1">
                <a:solidFill>
                  <a:srgbClr val="000000"/>
                </a:solidFill>
                <a:effectLst/>
              </a:rPr>
              <a:t>status</a:t>
            </a:r>
            <a:r>
              <a:rPr lang="fr-BE" b="0" i="0" u="none" strike="noStrike" dirty="0">
                <a:solidFill>
                  <a:srgbClr val="000000"/>
                </a:solidFill>
                <a:effectLst/>
              </a:rPr>
              <a:t> of the pairs. </a:t>
            </a:r>
            <a:endParaRPr lang="en-GB" b="0" i="0" u="none" strike="noStrike" dirty="0">
              <a:solidFill>
                <a:srgbClr val="000000"/>
              </a:solidFill>
              <a:effectLst/>
            </a:endParaRPr>
          </a:p>
          <a:p>
            <a:pPr algn="l"/>
            <a:r>
              <a:rPr lang="en-GB" b="0" i="0" u="none" strike="noStrike" dirty="0">
                <a:solidFill>
                  <a:srgbClr val="000000"/>
                </a:solidFill>
                <a:effectLst/>
              </a:rPr>
              <a:t>Otherwise, the procedure was exactly the same as for Experiment 1.</a:t>
            </a:r>
          </a:p>
          <a:p>
            <a:pPr algn="l"/>
            <a:r>
              <a:rPr lang="en-GB" b="0" i="0" u="none" strike="noStrike" dirty="0">
                <a:solidFill>
                  <a:srgbClr val="000000"/>
                </a:solidFill>
                <a:effectLst/>
              </a:rPr>
              <a:t>In total, 84 participants were recruited in Experiment 2.</a:t>
            </a:r>
          </a:p>
        </p:txBody>
      </p:sp>
      <p:sp>
        <p:nvSpPr>
          <p:cNvPr id="4" name="Slide Number Placeholder 3"/>
          <p:cNvSpPr>
            <a:spLocks noGrp="1"/>
          </p:cNvSpPr>
          <p:nvPr>
            <p:ph type="sldNum" sz="quarter" idx="5"/>
          </p:nvPr>
        </p:nvSpPr>
        <p:spPr/>
        <p:txBody>
          <a:bodyPr/>
          <a:lstStyle/>
          <a:p>
            <a:fld id="{9093BE7E-C7CD-0B47-BAF9-B30490EA6D20}" type="slidenum">
              <a:rPr lang="en-BE" smtClean="0"/>
              <a:t>20</a:t>
            </a:fld>
            <a:endParaRPr lang="en-BE"/>
          </a:p>
        </p:txBody>
      </p:sp>
    </p:spTree>
    <p:extLst>
      <p:ext uri="{BB962C8B-B14F-4D97-AF65-F5344CB8AC3E}">
        <p14:creationId xmlns:p14="http://schemas.microsoft.com/office/powerpoint/2010/main" val="692953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As in Experiment 1, we again found better order recall performance for adjective-noun pairs in preferred syntactic order versus non-preferred order. But, different from all the previous studies, this time we did not observed any impact on item recall anymore. </a:t>
            </a:r>
          </a:p>
          <a:p>
            <a:pPr algn="l"/>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Actually, we observed, when mixing preferred/non-preferred pairs in the same list, recall for preferred pairs decreases at the item level, relative to previous experiment. This could be due to all adjective-nouns pairs being perceived as unrelated, when there is one non-preferred, linguistically implausible pair in the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This however also means that the impact of syntactic on item and order recall stems from different sources, as the impact on order recall remains robust.</a:t>
            </a:r>
          </a:p>
        </p:txBody>
      </p:sp>
      <p:sp>
        <p:nvSpPr>
          <p:cNvPr id="4" name="Slide Number Placeholder 3"/>
          <p:cNvSpPr>
            <a:spLocks noGrp="1"/>
          </p:cNvSpPr>
          <p:nvPr>
            <p:ph type="sldNum" sz="quarter" idx="5"/>
          </p:nvPr>
        </p:nvSpPr>
        <p:spPr/>
        <p:txBody>
          <a:bodyPr/>
          <a:lstStyle/>
          <a:p>
            <a:fld id="{9093BE7E-C7CD-0B47-BAF9-B30490EA6D20}" type="slidenum">
              <a:rPr lang="en-BE" smtClean="0"/>
              <a:t>21</a:t>
            </a:fld>
            <a:endParaRPr lang="en-BE"/>
          </a:p>
        </p:txBody>
      </p:sp>
    </p:spTree>
    <p:extLst>
      <p:ext uri="{BB962C8B-B14F-4D97-AF65-F5344CB8AC3E}">
        <p14:creationId xmlns:p14="http://schemas.microsoft.com/office/powerpoint/2010/main" val="5858803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In conclusion, our study first time found the evidence for the impact of syntactic knowledge on verbal working memory, only from serial order information, without item information. </a:t>
            </a:r>
          </a:p>
          <a:p>
            <a:pPr algn="l"/>
            <a:endParaRPr lang="en-US" sz="1200" dirty="0">
              <a:effectLst/>
              <a:latin typeface="Calibri" panose="020F0502020204030204" pitchFamily="34" charset="0"/>
              <a:ea typeface="DengXian" panose="02010600030101010101" pitchFamily="2" charset="-122"/>
              <a:cs typeface="Arial" panose="020B0604020202020204" pitchFamily="34" charset="0"/>
            </a:endParaRPr>
          </a:p>
          <a:p>
            <a:pPr algn="l"/>
            <a:r>
              <a:rPr lang="en-US" sz="1200" dirty="0">
                <a:effectLst/>
                <a:latin typeface="Calibri" panose="020F0502020204030204" pitchFamily="34" charset="0"/>
                <a:ea typeface="DengXian" panose="02010600030101010101" pitchFamily="2" charset="-122"/>
                <a:cs typeface="Arial" panose="020B0604020202020204" pitchFamily="34" charset="0"/>
              </a:rPr>
              <a:t>These results support the independent role of syntactic knowledge in serial order information, contributing to a deeper understanding of the intricate relationship between linguistic and WM systems.</a:t>
            </a:r>
            <a:r>
              <a:rPr lang="en-BE" dirty="0">
                <a:effectLst/>
              </a:rPr>
              <a:t> </a:t>
            </a:r>
          </a:p>
          <a:p>
            <a:pPr algn="l"/>
            <a:endParaRPr lang="en-BE" dirty="0">
              <a:effectLst/>
            </a:endParaRPr>
          </a:p>
          <a:p>
            <a:pPr algn="l"/>
            <a:r>
              <a:rPr lang="en-BE" b="0" i="0" u="none" strike="noStrike" dirty="0">
                <a:solidFill>
                  <a:srgbClr val="000000"/>
                </a:solidFill>
                <a:effectLst/>
              </a:rPr>
              <a:t>While this effect in other languages needs further exploration and further provement.</a:t>
            </a:r>
            <a:endParaRPr lang="en-GB"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9093BE7E-C7CD-0B47-BAF9-B30490EA6D20}" type="slidenum">
              <a:rPr lang="en-BE" smtClean="0"/>
              <a:t>22</a:t>
            </a:fld>
            <a:endParaRPr lang="en-BE"/>
          </a:p>
        </p:txBody>
      </p:sp>
    </p:spTree>
    <p:extLst>
      <p:ext uri="{BB962C8B-B14F-4D97-AF65-F5344CB8AC3E}">
        <p14:creationId xmlns:p14="http://schemas.microsoft.com/office/powerpoint/2010/main" val="35437284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At</a:t>
            </a:r>
            <a:r>
              <a:rPr lang="zh-CN" altLang="en-US" dirty="0"/>
              <a:t> </a:t>
            </a:r>
            <a:r>
              <a:rPr lang="en-US" altLang="zh-CN" dirty="0"/>
              <a:t>last,</a:t>
            </a:r>
            <a:r>
              <a:rPr lang="zh-CN" altLang="en-US" dirty="0"/>
              <a:t> </a:t>
            </a:r>
            <a:r>
              <a:rPr lang="en-BE" dirty="0"/>
              <a:t>I</a:t>
            </a:r>
            <a:r>
              <a:rPr lang="zh-CN" altLang="en-US" dirty="0"/>
              <a:t> </a:t>
            </a:r>
            <a:r>
              <a:rPr lang="en-US" altLang="zh-CN" dirty="0"/>
              <a:t>would</a:t>
            </a:r>
            <a:r>
              <a:rPr lang="en-BE" dirty="0"/>
              <a:t> like to thank</a:t>
            </a:r>
            <a:r>
              <a:rPr lang="zh-CN" altLang="en-US" dirty="0"/>
              <a:t> </a:t>
            </a:r>
            <a:r>
              <a:rPr lang="en-US" altLang="zh-CN" dirty="0"/>
              <a:t>to</a:t>
            </a:r>
            <a:r>
              <a:rPr lang="en-BE" dirty="0"/>
              <a:t> my colleagues </a:t>
            </a:r>
            <a:r>
              <a:rPr lang="en-US" altLang="zh-CN" dirty="0"/>
              <a:t>with</a:t>
            </a:r>
            <a:r>
              <a:rPr lang="en-BE" dirty="0"/>
              <a:t> their efforts and </a:t>
            </a:r>
            <a:r>
              <a:rPr lang="en-US" altLang="zh-CN" dirty="0"/>
              <a:t>generous</a:t>
            </a:r>
            <a:r>
              <a:rPr lang="zh-CN" altLang="en-US" dirty="0"/>
              <a:t> </a:t>
            </a:r>
            <a:r>
              <a:rPr lang="en-BE" dirty="0"/>
              <a:t>helps on this study.</a:t>
            </a:r>
          </a:p>
        </p:txBody>
      </p:sp>
      <p:sp>
        <p:nvSpPr>
          <p:cNvPr id="4" name="Slide Number Placeholder 3"/>
          <p:cNvSpPr>
            <a:spLocks noGrp="1"/>
          </p:cNvSpPr>
          <p:nvPr>
            <p:ph type="sldNum" sz="quarter" idx="5"/>
          </p:nvPr>
        </p:nvSpPr>
        <p:spPr/>
        <p:txBody>
          <a:bodyPr/>
          <a:lstStyle/>
          <a:p>
            <a:fld id="{9093BE7E-C7CD-0B47-BAF9-B30490EA6D20}" type="slidenum">
              <a:rPr lang="en-BE" smtClean="0"/>
              <a:t>23</a:t>
            </a:fld>
            <a:endParaRPr lang="en-BE"/>
          </a:p>
        </p:txBody>
      </p:sp>
    </p:spTree>
    <p:extLst>
      <p:ext uri="{BB962C8B-B14F-4D97-AF65-F5344CB8AC3E}">
        <p14:creationId xmlns:p14="http://schemas.microsoft.com/office/powerpoint/2010/main" val="1061851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Thank you for your listening.</a:t>
            </a:r>
          </a:p>
        </p:txBody>
      </p:sp>
      <p:sp>
        <p:nvSpPr>
          <p:cNvPr id="4" name="Slide Number Placeholder 3"/>
          <p:cNvSpPr>
            <a:spLocks noGrp="1"/>
          </p:cNvSpPr>
          <p:nvPr>
            <p:ph type="sldNum" sz="quarter" idx="5"/>
          </p:nvPr>
        </p:nvSpPr>
        <p:spPr/>
        <p:txBody>
          <a:bodyPr/>
          <a:lstStyle/>
          <a:p>
            <a:fld id="{9093BE7E-C7CD-0B47-BAF9-B30490EA6D20}" type="slidenum">
              <a:rPr lang="en-BE" smtClean="0"/>
              <a:t>24</a:t>
            </a:fld>
            <a:endParaRPr lang="en-BE"/>
          </a:p>
        </p:txBody>
      </p:sp>
    </p:spTree>
    <p:extLst>
      <p:ext uri="{BB962C8B-B14F-4D97-AF65-F5344CB8AC3E}">
        <p14:creationId xmlns:p14="http://schemas.microsoft.com/office/powerpoint/2010/main" val="175164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While </a:t>
            </a:r>
            <a:r>
              <a:rPr lang="en-GB" b="0" i="0" u="none" strike="noStrike" dirty="0" err="1">
                <a:solidFill>
                  <a:srgbClr val="000000"/>
                </a:solidFill>
                <a:effectLst/>
              </a:rPr>
              <a:t>lexico</a:t>
            </a:r>
            <a:r>
              <a:rPr lang="en-GB" b="0" i="0" u="none" strike="noStrike" dirty="0">
                <a:solidFill>
                  <a:srgbClr val="000000"/>
                </a:solidFill>
                <a:effectLst/>
              </a:rPr>
              <a:t>-semantic and sub-lexical phonological knowledge mainly concerns knowledge about individual words, there is another important type of knowledge that contains knowledge about multiple words and their ordering, which is syntactic knowledge. However, there is little research on the relationship between verbal working memory and syntactic knowledge. </a:t>
            </a:r>
          </a:p>
        </p:txBody>
      </p:sp>
      <p:sp>
        <p:nvSpPr>
          <p:cNvPr id="4" name="Slide Number Placeholder 3"/>
          <p:cNvSpPr>
            <a:spLocks noGrp="1"/>
          </p:cNvSpPr>
          <p:nvPr>
            <p:ph type="sldNum" sz="quarter" idx="5"/>
          </p:nvPr>
        </p:nvSpPr>
        <p:spPr/>
        <p:txBody>
          <a:bodyPr/>
          <a:lstStyle/>
          <a:p>
            <a:fld id="{9093BE7E-C7CD-0B47-BAF9-B30490EA6D20}" type="slidenum">
              <a:rPr lang="en-BE" smtClean="0"/>
              <a:t>3</a:t>
            </a:fld>
            <a:endParaRPr lang="en-BE"/>
          </a:p>
        </p:txBody>
      </p:sp>
    </p:spTree>
    <p:extLst>
      <p:ext uri="{BB962C8B-B14F-4D97-AF65-F5344CB8AC3E}">
        <p14:creationId xmlns:p14="http://schemas.microsoft.com/office/powerpoint/2010/main" val="57233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Verbal working memory is indeed considered to involve storage of at least two kinds of information, item and serial order information. </a:t>
            </a:r>
          </a:p>
          <a:p>
            <a:pPr algn="l"/>
            <a:r>
              <a:rPr lang="en-GB" b="0" i="0" u="none" strike="noStrike" dirty="0">
                <a:solidFill>
                  <a:srgbClr val="000000"/>
                </a:solidFill>
                <a:effectLst/>
              </a:rPr>
              <a:t>Item information is memory for the item themselves, concerning the phonological and semantic characteristics of individual words. While serial order information is memory for the order of those items, that is, their serial position within a list of sequentially presented items.</a:t>
            </a:r>
          </a:p>
          <a:p>
            <a:pPr algn="l"/>
            <a:r>
              <a:rPr lang="en-GB" b="0" i="0" u="none" strike="noStrike" dirty="0">
                <a:solidFill>
                  <a:srgbClr val="000000"/>
                </a:solidFill>
                <a:effectLst/>
              </a:rPr>
              <a:t>For example, when I say, “apple pear”. Item information is the word “apple” and the word “pear”. Serial order information is the fact that “apple” was presented before ”pear”.</a:t>
            </a:r>
          </a:p>
        </p:txBody>
      </p:sp>
      <p:sp>
        <p:nvSpPr>
          <p:cNvPr id="4" name="Slide Number Placeholder 3"/>
          <p:cNvSpPr>
            <a:spLocks noGrp="1"/>
          </p:cNvSpPr>
          <p:nvPr>
            <p:ph type="sldNum" sz="quarter" idx="5"/>
          </p:nvPr>
        </p:nvSpPr>
        <p:spPr/>
        <p:txBody>
          <a:bodyPr/>
          <a:lstStyle/>
          <a:p>
            <a:fld id="{9093BE7E-C7CD-0B47-BAF9-B30490EA6D20}" type="slidenum">
              <a:rPr lang="en-BE" smtClean="0"/>
              <a:t>4</a:t>
            </a:fld>
            <a:endParaRPr lang="en-BE"/>
          </a:p>
        </p:txBody>
      </p:sp>
    </p:spTree>
    <p:extLst>
      <p:ext uri="{BB962C8B-B14F-4D97-AF65-F5344CB8AC3E}">
        <p14:creationId xmlns:p14="http://schemas.microsoft.com/office/powerpoint/2010/main" val="1443782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A number of behavioural, neuropsychological, and neuroimaging studies have shown the sub-lexical phonological and </a:t>
            </a:r>
            <a:r>
              <a:rPr lang="en-GB" b="0" i="0" u="none" strike="noStrike" dirty="0" err="1">
                <a:solidFill>
                  <a:srgbClr val="000000"/>
                </a:solidFill>
                <a:effectLst/>
              </a:rPr>
              <a:t>lexico</a:t>
            </a:r>
            <a:r>
              <a:rPr lang="en-GB" b="0" i="0" u="none" strike="noStrike" dirty="0">
                <a:solidFill>
                  <a:srgbClr val="000000"/>
                </a:solidFill>
                <a:effectLst/>
              </a:rPr>
              <a:t>-semantic knowledge support mainly item information in verbal working memory</a:t>
            </a:r>
            <a:r>
              <a:rPr lang="zh-CN" altLang="en-US" b="0" i="0" u="none" strike="noStrike" dirty="0">
                <a:solidFill>
                  <a:srgbClr val="000000"/>
                </a:solidFill>
                <a:effectLst/>
              </a:rPr>
              <a:t> </a:t>
            </a:r>
            <a:r>
              <a:rPr lang="en-US" altLang="zh-CN" b="0" i="0" u="none" strike="noStrike" dirty="0">
                <a:solidFill>
                  <a:srgbClr val="000000"/>
                </a:solidFill>
                <a:effectLst/>
              </a:rPr>
              <a:t>but less so </a:t>
            </a:r>
            <a:r>
              <a:rPr lang="en-GB" b="0" i="0" u="none" strike="noStrike" dirty="0">
                <a:solidFill>
                  <a:srgbClr val="000000"/>
                </a:solidFill>
                <a:effectLst/>
              </a:rPr>
              <a:t>serial order information. </a:t>
            </a:r>
          </a:p>
          <a:p>
            <a:pPr algn="l"/>
            <a:endParaRPr lang="en-GB"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9093BE7E-C7CD-0B47-BAF9-B30490EA6D20}" type="slidenum">
              <a:rPr lang="en-BE" smtClean="0"/>
              <a:t>5</a:t>
            </a:fld>
            <a:endParaRPr lang="en-BE"/>
          </a:p>
        </p:txBody>
      </p:sp>
    </p:spTree>
    <p:extLst>
      <p:ext uri="{BB962C8B-B14F-4D97-AF65-F5344CB8AC3E}">
        <p14:creationId xmlns:p14="http://schemas.microsoft.com/office/powerpoint/2010/main" val="584856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Therefore, the question of syntactic influences on verbal WM is of particular interesting, as this type of knowledge might impact the storage of serial order information in WM, not only of item information like most of the other psycholinguistic effects just mentioned before.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rPr>
              <a:t>While, so far, only a few studies have examined the impact of syntactic knowledge on verbal WM, with surprisingly no clear effect on serial order recall in WM.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9093BE7E-C7CD-0B47-BAF9-B30490EA6D20}" type="slidenum">
              <a:rPr lang="en-BE" smtClean="0"/>
              <a:t>6</a:t>
            </a:fld>
            <a:endParaRPr lang="en-BE"/>
          </a:p>
        </p:txBody>
      </p:sp>
    </p:spTree>
    <p:extLst>
      <p:ext uri="{BB962C8B-B14F-4D97-AF65-F5344CB8AC3E}">
        <p14:creationId xmlns:p14="http://schemas.microsoft.com/office/powerpoint/2010/main" val="101991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Perham and his colleagues compared immediate serial recall task for lists of adjective-noun or noun-adjective pairs. </a:t>
            </a:r>
          </a:p>
          <a:p>
            <a:pPr algn="l"/>
            <a:endParaRPr lang="en-GB" b="0" i="0" u="none" strike="noStrike" dirty="0">
              <a:solidFill>
                <a:srgbClr val="000000"/>
              </a:solidFill>
              <a:effectLst/>
            </a:endParaRPr>
          </a:p>
          <a:p>
            <a:pPr algn="l"/>
            <a:r>
              <a:rPr lang="en-GB" b="0" i="0" u="none" strike="noStrike" dirty="0">
                <a:solidFill>
                  <a:srgbClr val="000000"/>
                </a:solidFill>
                <a:effectLst/>
              </a:rPr>
              <a:t>In English, adjectives aways occur before nouns, like little girl, while adjectives following nouns is syntactic incorrect, like girl little.</a:t>
            </a:r>
          </a:p>
          <a:p>
            <a:pPr algn="l"/>
            <a:endParaRPr lang="en-GB" b="0" i="0" u="none" strike="noStrike" dirty="0">
              <a:solidFill>
                <a:srgbClr val="000000"/>
              </a:solidFill>
              <a:effectLst/>
            </a:endParaRPr>
          </a:p>
          <a:p>
            <a:pPr algn="l"/>
            <a:r>
              <a:rPr lang="en-GB" b="0" i="0" u="none" strike="noStrike" dirty="0">
                <a:solidFill>
                  <a:srgbClr val="000000"/>
                </a:solidFill>
                <a:effectLst/>
              </a:rPr>
              <a:t>Their results showed that better recall performance for adjective-noun pairs than noun-adjective pairs, but they did not distinguish item and serial order aspects of to-be-recalled information.</a:t>
            </a:r>
          </a:p>
        </p:txBody>
      </p:sp>
      <p:sp>
        <p:nvSpPr>
          <p:cNvPr id="4" name="Slide Number Placeholder 3"/>
          <p:cNvSpPr>
            <a:spLocks noGrp="1"/>
          </p:cNvSpPr>
          <p:nvPr>
            <p:ph type="sldNum" sz="quarter" idx="5"/>
          </p:nvPr>
        </p:nvSpPr>
        <p:spPr/>
        <p:txBody>
          <a:bodyPr/>
          <a:lstStyle/>
          <a:p>
            <a:fld id="{9093BE7E-C7CD-0B47-BAF9-B30490EA6D20}" type="slidenum">
              <a:rPr lang="en-BE" smtClean="0"/>
              <a:t>7</a:t>
            </a:fld>
            <a:endParaRPr lang="en-BE"/>
          </a:p>
        </p:txBody>
      </p:sp>
    </p:spTree>
    <p:extLst>
      <p:ext uri="{BB962C8B-B14F-4D97-AF65-F5344CB8AC3E}">
        <p14:creationId xmlns:p14="http://schemas.microsoft.com/office/powerpoint/2010/main" val="367331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Later, Schweppe and her colleagues conducted the same experiment but in German language. </a:t>
            </a:r>
          </a:p>
          <a:p>
            <a:pPr algn="l"/>
            <a:endParaRPr lang="en-GB" b="0" i="0" u="none" strike="noStrike" dirty="0">
              <a:solidFill>
                <a:srgbClr val="000000"/>
              </a:solidFill>
              <a:effectLst/>
            </a:endParaRPr>
          </a:p>
          <a:p>
            <a:pPr algn="l"/>
            <a:r>
              <a:rPr lang="en-GB" b="0" i="0" u="none" strike="noStrike" dirty="0">
                <a:solidFill>
                  <a:srgbClr val="000000"/>
                </a:solidFill>
                <a:effectLst/>
              </a:rPr>
              <a:t>In German, like in English, adjectives always precede the nouns. Furthermore, they manipulated adjective inflection.</a:t>
            </a:r>
          </a:p>
        </p:txBody>
      </p:sp>
      <p:sp>
        <p:nvSpPr>
          <p:cNvPr id="4" name="Slide Number Placeholder 3"/>
          <p:cNvSpPr>
            <a:spLocks noGrp="1"/>
          </p:cNvSpPr>
          <p:nvPr>
            <p:ph type="sldNum" sz="quarter" idx="5"/>
          </p:nvPr>
        </p:nvSpPr>
        <p:spPr/>
        <p:txBody>
          <a:bodyPr/>
          <a:lstStyle/>
          <a:p>
            <a:fld id="{9093BE7E-C7CD-0B47-BAF9-B30490EA6D20}" type="slidenum">
              <a:rPr lang="en-BE" smtClean="0"/>
              <a:t>8</a:t>
            </a:fld>
            <a:endParaRPr lang="en-BE"/>
          </a:p>
        </p:txBody>
      </p:sp>
    </p:spTree>
    <p:extLst>
      <p:ext uri="{BB962C8B-B14F-4D97-AF65-F5344CB8AC3E}">
        <p14:creationId xmlns:p14="http://schemas.microsoft.com/office/powerpoint/2010/main" val="68029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They distinguished between item and order memory. And they found better item recall performance of adjective-noun pairs than noun-adjective pairs, particularly when adjectives were correctly inflected, but no impact on order recall.</a:t>
            </a:r>
          </a:p>
        </p:txBody>
      </p:sp>
      <p:sp>
        <p:nvSpPr>
          <p:cNvPr id="4" name="Slide Number Placeholder 3"/>
          <p:cNvSpPr>
            <a:spLocks noGrp="1"/>
          </p:cNvSpPr>
          <p:nvPr>
            <p:ph type="sldNum" sz="quarter" idx="5"/>
          </p:nvPr>
        </p:nvSpPr>
        <p:spPr/>
        <p:txBody>
          <a:bodyPr/>
          <a:lstStyle/>
          <a:p>
            <a:fld id="{9093BE7E-C7CD-0B47-BAF9-B30490EA6D20}" type="slidenum">
              <a:rPr lang="en-BE" smtClean="0"/>
              <a:t>9</a:t>
            </a:fld>
            <a:endParaRPr lang="en-BE"/>
          </a:p>
        </p:txBody>
      </p:sp>
    </p:spTree>
    <p:extLst>
      <p:ext uri="{BB962C8B-B14F-4D97-AF65-F5344CB8AC3E}">
        <p14:creationId xmlns:p14="http://schemas.microsoft.com/office/powerpoint/2010/main" val="3464466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E2DC8-51FB-B260-87D4-0A51A80B9C9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5035F8BB-FDBE-DC28-D052-7DB7F492D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034E6006-4BF3-D513-8079-A201FEFA8866}"/>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F6B41B5C-06BA-7ECA-6A46-5150605218D7}"/>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5DCA8FA-B29B-397E-EE5E-7DC16262F108}"/>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392640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4FFB0-B2C1-EE14-98D6-1D49F1E5474C}"/>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C6FB3580-F194-CFB8-D813-3B7D3A7EC8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DC63DE95-948E-5EDA-1658-8C85AB6F58C0}"/>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BF646238-C327-7D59-73CE-857F5402779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2683620-0BA7-FB0B-804B-408179308E9B}"/>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25916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04004A-DBA3-37B2-8D03-7AD5363F1C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B7DE54F6-FA77-98BD-8D7C-4A9FAA964F2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758F373-DCB0-C138-565B-3DA16DFD2F73}"/>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F6952850-18E8-317D-062D-4E5A9C7A2FC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EF18DCA-D9CE-8630-B7CF-51FC58F03964}"/>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417669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00675-E121-4A28-06AE-5F67593F2959}"/>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ED6F8779-0BC9-FF03-692C-0518CE5F997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E0489D0-FA8C-E442-E6CA-643CC26B09C6}"/>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7F6BACE5-31FC-7278-752F-0313A8A0AF4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456523B-FE37-8955-EB7E-53FECC2C57E4}"/>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57153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F0C20-2D71-53F5-385E-89AA0343A15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97A62732-8B17-84A4-07D4-5C746B9D5C7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A91669-05A5-484F-7660-504484251A3F}"/>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B3120137-60C5-4871-E4C5-FBBB8AED2A63}"/>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6E50E1D-52F8-6E6E-D848-D98993A1ABCE}"/>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1315019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7D90-D37B-0C24-B9D9-A507D2DDB4CA}"/>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3C838550-D96D-22EB-A9D9-FEFF9F757A4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DFFB95BF-99BC-AE5C-E469-C677AF2ADE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2F03394E-2926-0E5F-BC03-7644AA3675DE}"/>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6" name="Footer Placeholder 5">
            <a:extLst>
              <a:ext uri="{FF2B5EF4-FFF2-40B4-BE49-F238E27FC236}">
                <a16:creationId xmlns:a16="http://schemas.microsoft.com/office/drawing/2014/main" id="{0F5360B4-10B1-BB00-CC23-F7534F37B5B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B4914E4B-B015-E6C2-C484-5AD9F1E670A5}"/>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40705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37B0-9C51-EF4E-AFDA-5C4362FC0EF7}"/>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9FC7CA6E-742E-26B4-FFD5-4B8B4036D5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9F4F11-33AE-E67C-285F-D3BB428ED39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0030540D-1B3C-914E-201F-BEA7A9EFE8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E277ED-EA99-0947-D993-287D9AFF584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F8883984-324D-6B33-5CFA-2F6DD74E2A07}"/>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8" name="Footer Placeholder 7">
            <a:extLst>
              <a:ext uri="{FF2B5EF4-FFF2-40B4-BE49-F238E27FC236}">
                <a16:creationId xmlns:a16="http://schemas.microsoft.com/office/drawing/2014/main" id="{8DAA8766-5D61-2A10-D874-77CB4FB41094}"/>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8E50EC26-F5D1-B2A2-8223-1212D5C0D97C}"/>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185968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ECE83-6DA7-E656-83BB-FA0D5DC7D32A}"/>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B305012B-B023-BCEA-4696-AE003A182F18}"/>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4" name="Footer Placeholder 3">
            <a:extLst>
              <a:ext uri="{FF2B5EF4-FFF2-40B4-BE49-F238E27FC236}">
                <a16:creationId xmlns:a16="http://schemas.microsoft.com/office/drawing/2014/main" id="{0C53C07F-F7F9-DCDC-83FB-CFF2F9B89375}"/>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8E8BD999-DEF5-2679-A38F-8A5E02381404}"/>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4077166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EA9616-9ECB-389A-26F5-85637F874A4C}"/>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3" name="Footer Placeholder 2">
            <a:extLst>
              <a:ext uri="{FF2B5EF4-FFF2-40B4-BE49-F238E27FC236}">
                <a16:creationId xmlns:a16="http://schemas.microsoft.com/office/drawing/2014/main" id="{3F05DA1F-2687-AD0E-B9D8-F865B21D9F1C}"/>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913F98A4-AE99-8F15-5315-5B50640BE80C}"/>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1970342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D721-4469-130A-DAA1-9CC3C4D099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F44D2735-7176-CF47-CA74-89706B6DAD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59AA9C5F-F809-85F5-65B5-32F0865AB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064364-5A28-AD84-FF1D-43FEB0B71740}"/>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6" name="Footer Placeholder 5">
            <a:extLst>
              <a:ext uri="{FF2B5EF4-FFF2-40B4-BE49-F238E27FC236}">
                <a16:creationId xmlns:a16="http://schemas.microsoft.com/office/drawing/2014/main" id="{BAFD030A-6713-216E-470D-E15E7AC7466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715CAD7-4D80-8989-965A-2883E28660DF}"/>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409313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12215-1BF1-429E-3049-934A582EA1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919C6E6B-2066-CDB0-FD61-DA5F755E2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B21B3AC9-4576-8889-D5A0-8FA972045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6CAFF8-C05E-CD09-7118-C148849FEDE4}"/>
              </a:ext>
            </a:extLst>
          </p:cNvPr>
          <p:cNvSpPr>
            <a:spLocks noGrp="1"/>
          </p:cNvSpPr>
          <p:nvPr>
            <p:ph type="dt" sz="half" idx="10"/>
          </p:nvPr>
        </p:nvSpPr>
        <p:spPr/>
        <p:txBody>
          <a:bodyPr/>
          <a:lstStyle/>
          <a:p>
            <a:fld id="{C0669171-DE84-2048-AFAD-43FAF9FFE66D}" type="datetimeFigureOut">
              <a:rPr lang="en-BE" smtClean="0"/>
              <a:t>29/05/2024</a:t>
            </a:fld>
            <a:endParaRPr lang="en-BE"/>
          </a:p>
        </p:txBody>
      </p:sp>
      <p:sp>
        <p:nvSpPr>
          <p:cNvPr id="6" name="Footer Placeholder 5">
            <a:extLst>
              <a:ext uri="{FF2B5EF4-FFF2-40B4-BE49-F238E27FC236}">
                <a16:creationId xmlns:a16="http://schemas.microsoft.com/office/drawing/2014/main" id="{47A23216-8C19-D85F-E735-AC6655F47251}"/>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1DCFF75E-E1C0-59B1-EF40-6D9422D9589F}"/>
              </a:ext>
            </a:extLst>
          </p:cNvPr>
          <p:cNvSpPr>
            <a:spLocks noGrp="1"/>
          </p:cNvSpPr>
          <p:nvPr>
            <p:ph type="sldNum" sz="quarter" idx="12"/>
          </p:nvPr>
        </p:nvSpPr>
        <p:spPr/>
        <p:txBody>
          <a:bodyPr/>
          <a:lstStyle/>
          <a:p>
            <a:fld id="{EEF3695D-9AD4-0F46-B724-6502E8D37F3B}" type="slidenum">
              <a:rPr lang="en-BE" smtClean="0"/>
              <a:t>‹#›</a:t>
            </a:fld>
            <a:endParaRPr lang="en-BE"/>
          </a:p>
        </p:txBody>
      </p:sp>
    </p:spTree>
    <p:extLst>
      <p:ext uri="{BB962C8B-B14F-4D97-AF65-F5344CB8AC3E}">
        <p14:creationId xmlns:p14="http://schemas.microsoft.com/office/powerpoint/2010/main" val="262711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2BEE3-49E6-F816-C6E9-D005F68CB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119523E6-EED2-87F4-2783-0E8BA18B18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85050A6D-1FF3-9EB9-001C-0300A36B0C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669171-DE84-2048-AFAD-43FAF9FFE66D}" type="datetimeFigureOut">
              <a:rPr lang="en-BE" smtClean="0"/>
              <a:t>29/05/2024</a:t>
            </a:fld>
            <a:endParaRPr lang="en-BE"/>
          </a:p>
        </p:txBody>
      </p:sp>
      <p:sp>
        <p:nvSpPr>
          <p:cNvPr id="5" name="Footer Placeholder 4">
            <a:extLst>
              <a:ext uri="{FF2B5EF4-FFF2-40B4-BE49-F238E27FC236}">
                <a16:creationId xmlns:a16="http://schemas.microsoft.com/office/drawing/2014/main" id="{A117AAB5-07AC-AB35-EC6A-D3699EA5AF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8E183896-7176-3563-2A8A-4E29D3582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F3695D-9AD4-0F46-B724-6502E8D37F3B}" type="slidenum">
              <a:rPr lang="en-BE" smtClean="0"/>
              <a:t>‹#›</a:t>
            </a:fld>
            <a:endParaRPr lang="en-BE"/>
          </a:p>
        </p:txBody>
      </p:sp>
    </p:spTree>
    <p:extLst>
      <p:ext uri="{BB962C8B-B14F-4D97-AF65-F5344CB8AC3E}">
        <p14:creationId xmlns:p14="http://schemas.microsoft.com/office/powerpoint/2010/main" val="2292536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9.emf"/><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18.emf"/><Relationship Id="rId5" Type="http://schemas.openxmlformats.org/officeDocument/2006/relationships/image" Target="../media/image25.emf"/><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28.jpeg"/><Relationship Id="rId10" Type="http://schemas.openxmlformats.org/officeDocument/2006/relationships/image" Target="../media/image29.jpg"/><Relationship Id="rId4" Type="http://schemas.openxmlformats.org/officeDocument/2006/relationships/image" Target="../media/image27.jpeg"/><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8194-A141-152B-9561-ED7EF948DE9F}"/>
              </a:ext>
            </a:extLst>
          </p:cNvPr>
          <p:cNvSpPr>
            <a:spLocks noGrp="1"/>
          </p:cNvSpPr>
          <p:nvPr>
            <p:ph type="ctrTitle"/>
          </p:nvPr>
        </p:nvSpPr>
        <p:spPr>
          <a:xfrm>
            <a:off x="0" y="2235200"/>
            <a:ext cx="12192000" cy="2387600"/>
          </a:xfrm>
          <a:solidFill>
            <a:schemeClr val="accent6">
              <a:lumMod val="50000"/>
            </a:schemeClr>
          </a:solidFill>
        </p:spPr>
        <p:txBody>
          <a:bodyPr anchor="ctr">
            <a:noAutofit/>
          </a:bodyPr>
          <a:lstStyle/>
          <a:p>
            <a:pPr>
              <a:lnSpc>
                <a:spcPct val="100000"/>
              </a:lnSpc>
            </a:pPr>
            <a:r>
              <a:rPr lang="en-GB" sz="4400" b="1" dirty="0">
                <a:solidFill>
                  <a:schemeClr val="bg1"/>
                </a:solidFill>
              </a:rPr>
              <a:t>The linguistic foundations of verbal working memory: further evidence from syntactic knowledge effects </a:t>
            </a:r>
            <a:endParaRPr lang="en-BE" sz="4400" b="1" dirty="0">
              <a:solidFill>
                <a:schemeClr val="bg1"/>
              </a:solidFill>
            </a:endParaRPr>
          </a:p>
        </p:txBody>
      </p:sp>
      <p:sp>
        <p:nvSpPr>
          <p:cNvPr id="3" name="Subtitle 2">
            <a:extLst>
              <a:ext uri="{FF2B5EF4-FFF2-40B4-BE49-F238E27FC236}">
                <a16:creationId xmlns:a16="http://schemas.microsoft.com/office/drawing/2014/main" id="{E758D801-D492-C572-F9F5-D7EBCD6AD0D2}"/>
              </a:ext>
            </a:extLst>
          </p:cNvPr>
          <p:cNvSpPr>
            <a:spLocks noGrp="1"/>
          </p:cNvSpPr>
          <p:nvPr>
            <p:ph type="subTitle" idx="1"/>
          </p:nvPr>
        </p:nvSpPr>
        <p:spPr>
          <a:xfrm>
            <a:off x="1524000" y="4785227"/>
            <a:ext cx="9144000" cy="1655762"/>
          </a:xfrm>
        </p:spPr>
        <p:txBody>
          <a:bodyPr anchor="ctr">
            <a:normAutofit/>
          </a:bodyPr>
          <a:lstStyle/>
          <a:p>
            <a:pPr>
              <a:lnSpc>
                <a:spcPct val="100000"/>
              </a:lnSpc>
            </a:pPr>
            <a:r>
              <a:rPr lang="en-BE" sz="2000" dirty="0"/>
              <a:t>Hong Xiao, Pauline Q</a:t>
            </a:r>
            <a:r>
              <a:rPr lang="en-GB" sz="2000" dirty="0"/>
              <a:t>u</a:t>
            </a:r>
            <a:r>
              <a:rPr lang="en-BE" sz="2000" dirty="0"/>
              <a:t>erella, Judith Schweppe, Steve Majerus</a:t>
            </a:r>
          </a:p>
          <a:p>
            <a:pPr>
              <a:lnSpc>
                <a:spcPct val="100000"/>
              </a:lnSpc>
            </a:pPr>
            <a:r>
              <a:rPr lang="en-BE" sz="2000" dirty="0"/>
              <a:t>Univerisé de Liège</a:t>
            </a:r>
          </a:p>
          <a:p>
            <a:pPr>
              <a:lnSpc>
                <a:spcPct val="100000"/>
              </a:lnSpc>
            </a:pPr>
            <a:r>
              <a:rPr lang="en-BE" sz="2000" dirty="0"/>
              <a:t>BAPS 2024.05.31</a:t>
            </a:r>
          </a:p>
        </p:txBody>
      </p:sp>
      <p:pic>
        <p:nvPicPr>
          <p:cNvPr id="1026" name="Picture 2">
            <a:extLst>
              <a:ext uri="{FF2B5EF4-FFF2-40B4-BE49-F238E27FC236}">
                <a16:creationId xmlns:a16="http://schemas.microsoft.com/office/drawing/2014/main" id="{E5900313-AC02-7775-9DF6-1B3EB68AE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9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university&#10;&#10;Description automatically generated">
            <a:extLst>
              <a:ext uri="{FF2B5EF4-FFF2-40B4-BE49-F238E27FC236}">
                <a16:creationId xmlns:a16="http://schemas.microsoft.com/office/drawing/2014/main" id="{99355933-56B4-98B4-C621-0CF5711D3D51}"/>
              </a:ext>
            </a:extLst>
          </p:cNvPr>
          <p:cNvPicPr>
            <a:picLocks noChangeAspect="1"/>
          </p:cNvPicPr>
          <p:nvPr/>
        </p:nvPicPr>
        <p:blipFill>
          <a:blip r:embed="rId4"/>
          <a:stretch>
            <a:fillRect/>
          </a:stretch>
        </p:blipFill>
        <p:spPr>
          <a:xfrm>
            <a:off x="2916022" y="0"/>
            <a:ext cx="2224535" cy="1080000"/>
          </a:xfrm>
          <a:prstGeom prst="rect">
            <a:avLst/>
          </a:prstGeom>
        </p:spPr>
      </p:pic>
      <p:pic>
        <p:nvPicPr>
          <p:cNvPr id="9" name="Picture 8" descr="A logo with green text&#10;&#10;Description automatically generated">
            <a:extLst>
              <a:ext uri="{FF2B5EF4-FFF2-40B4-BE49-F238E27FC236}">
                <a16:creationId xmlns:a16="http://schemas.microsoft.com/office/drawing/2014/main" id="{C0879BB3-EE14-8AA1-25A3-666241F4C0F4}"/>
              </a:ext>
            </a:extLst>
          </p:cNvPr>
          <p:cNvPicPr>
            <a:picLocks noChangeAspect="1"/>
          </p:cNvPicPr>
          <p:nvPr/>
        </p:nvPicPr>
        <p:blipFill>
          <a:blip r:embed="rId5"/>
          <a:stretch>
            <a:fillRect/>
          </a:stretch>
        </p:blipFill>
        <p:spPr>
          <a:xfrm>
            <a:off x="9366035" y="0"/>
            <a:ext cx="2856062" cy="1080000"/>
          </a:xfrm>
          <a:prstGeom prst="rect">
            <a:avLst/>
          </a:prstGeom>
        </p:spPr>
      </p:pic>
      <p:pic>
        <p:nvPicPr>
          <p:cNvPr id="11" name="Picture 10" descr="A black background with green and blue text&#10;&#10;Description automatically generated">
            <a:extLst>
              <a:ext uri="{FF2B5EF4-FFF2-40B4-BE49-F238E27FC236}">
                <a16:creationId xmlns:a16="http://schemas.microsoft.com/office/drawing/2014/main" id="{5EAFF79F-DF00-17CC-D2F8-AB68D8542C21}"/>
              </a:ext>
            </a:extLst>
          </p:cNvPr>
          <p:cNvPicPr>
            <a:picLocks noChangeAspect="1"/>
          </p:cNvPicPr>
          <p:nvPr/>
        </p:nvPicPr>
        <p:blipFill>
          <a:blip r:embed="rId6"/>
          <a:stretch>
            <a:fillRect/>
          </a:stretch>
        </p:blipFill>
        <p:spPr>
          <a:xfrm>
            <a:off x="5267568" y="0"/>
            <a:ext cx="3971456" cy="1080000"/>
          </a:xfrm>
          <a:prstGeom prst="rect">
            <a:avLst/>
          </a:prstGeom>
        </p:spPr>
      </p:pic>
    </p:spTree>
    <p:extLst>
      <p:ext uri="{BB962C8B-B14F-4D97-AF65-F5344CB8AC3E}">
        <p14:creationId xmlns:p14="http://schemas.microsoft.com/office/powerpoint/2010/main" val="4088637018"/>
      </p:ext>
    </p:extLst>
  </p:cSld>
  <p:clrMapOvr>
    <a:masterClrMapping/>
  </p:clrMapOvr>
  <mc:AlternateContent xmlns:mc="http://schemas.openxmlformats.org/markup-compatibility/2006" xmlns:p14="http://schemas.microsoft.com/office/powerpoint/2010/main">
    <mc:Choice Requires="p14">
      <p:transition spd="slow" p14:dur="2000" advTm="7883"/>
    </mc:Choice>
    <mc:Fallback xmlns="">
      <p:transition spd="slow" advTm="78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9506521" y="6488667"/>
            <a:ext cx="2685479" cy="369332"/>
          </a:xfrm>
          <a:prstGeom prst="rect">
            <a:avLst/>
          </a:prstGeom>
          <a:noFill/>
        </p:spPr>
        <p:txBody>
          <a:bodyPr wrap="none" rtlCol="0">
            <a:spAutoFit/>
          </a:bodyPr>
          <a:lstStyle/>
          <a:p>
            <a:r>
              <a:rPr lang="en-US" altLang="zh-CN" dirty="0" err="1"/>
              <a:t>Querella</a:t>
            </a:r>
            <a:r>
              <a:rPr lang="en-US" altLang="zh-CN" dirty="0"/>
              <a:t> &amp; Majerus, 2023</a:t>
            </a:r>
            <a:endParaRPr lang="en-BE" dirty="0"/>
          </a:p>
        </p:txBody>
      </p:sp>
      <p:sp>
        <p:nvSpPr>
          <p:cNvPr id="35" name="TextBox 34">
            <a:extLst>
              <a:ext uri="{FF2B5EF4-FFF2-40B4-BE49-F238E27FC236}">
                <a16:creationId xmlns:a16="http://schemas.microsoft.com/office/drawing/2014/main" id="{433ACF89-8499-7D35-4CBB-B7AA1BC1FA21}"/>
              </a:ext>
            </a:extLst>
          </p:cNvPr>
          <p:cNvSpPr txBox="1"/>
          <p:nvPr/>
        </p:nvSpPr>
        <p:spPr>
          <a:xfrm>
            <a:off x="775433" y="1029326"/>
            <a:ext cx="10705213" cy="1477328"/>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Regular adjective-noun order</a:t>
            </a:r>
            <a:br>
              <a:rPr lang="en-BE" b="1" dirty="0"/>
            </a:br>
            <a:r>
              <a:rPr lang="en-BE" u="sng" dirty="0"/>
              <a:t>Adjective anteposition</a:t>
            </a:r>
            <a:r>
              <a:rPr lang="en-BE" dirty="0"/>
              <a:t> (e.g.,</a:t>
            </a:r>
            <a:r>
              <a:rPr lang="zh-CN" altLang="en-US" dirty="0"/>
              <a:t> </a:t>
            </a:r>
            <a:r>
              <a:rPr lang="en-US" altLang="zh-CN" i="1" dirty="0"/>
              <a:t>petit </a:t>
            </a:r>
            <a:r>
              <a:rPr lang="en-US" altLang="zh-CN" i="1" dirty="0" err="1"/>
              <a:t>chien</a:t>
            </a:r>
            <a:r>
              <a:rPr lang="en-US" altLang="zh-CN" i="1" dirty="0"/>
              <a:t> vs. </a:t>
            </a:r>
            <a:r>
              <a:rPr lang="en-US" altLang="zh-CN" i="1" dirty="0" err="1"/>
              <a:t>chien</a:t>
            </a:r>
            <a:r>
              <a:rPr lang="en-US" altLang="zh-CN" i="1" dirty="0"/>
              <a:t> petit</a:t>
            </a:r>
            <a:r>
              <a:rPr lang="en-BE" dirty="0"/>
              <a:t>)</a:t>
            </a:r>
            <a:br>
              <a:rPr lang="en-BE" dirty="0"/>
            </a:br>
            <a:r>
              <a:rPr lang="en-BE" u="sng" dirty="0"/>
              <a:t>Adjective postposition</a:t>
            </a:r>
            <a:r>
              <a:rPr lang="en-BE" dirty="0"/>
              <a:t> (e.g., </a:t>
            </a:r>
            <a:r>
              <a:rPr lang="en-BE" i="1" dirty="0"/>
              <a:t>manteau orange vs. orange manteau</a:t>
            </a:r>
            <a:r>
              <a:rPr lang="en-BE" dirty="0"/>
              <a:t>)</a:t>
            </a:r>
          </a:p>
          <a:p>
            <a:r>
              <a:rPr lang="en-BE" b="1" dirty="0"/>
              <a:t>Correct inflection </a:t>
            </a:r>
            <a:r>
              <a:rPr lang="en-BE" dirty="0"/>
              <a:t>(e.g., </a:t>
            </a:r>
            <a:r>
              <a:rPr lang="en-GB" i="1" dirty="0"/>
              <a:t>petit </a:t>
            </a:r>
            <a:r>
              <a:rPr lang="en-GB" i="1" dirty="0" err="1"/>
              <a:t>chien</a:t>
            </a:r>
            <a:r>
              <a:rPr lang="en-GB" i="1" dirty="0"/>
              <a:t> vs. petite </a:t>
            </a:r>
            <a:r>
              <a:rPr lang="en-GB" i="1" dirty="0" err="1"/>
              <a:t>chien</a:t>
            </a:r>
            <a:r>
              <a:rPr lang="en-BE" dirty="0"/>
              <a:t>)</a:t>
            </a:r>
          </a:p>
        </p:txBody>
      </p:sp>
      <p:sp>
        <p:nvSpPr>
          <p:cNvPr id="7" name="TextBox 6">
            <a:extLst>
              <a:ext uri="{FF2B5EF4-FFF2-40B4-BE49-F238E27FC236}">
                <a16:creationId xmlns:a16="http://schemas.microsoft.com/office/drawing/2014/main" id="{D2F742FC-FC94-256A-A708-A73B05D9F674}"/>
              </a:ext>
            </a:extLst>
          </p:cNvPr>
          <p:cNvSpPr txBox="1"/>
          <p:nvPr/>
        </p:nvSpPr>
        <p:spPr>
          <a:xfrm>
            <a:off x="47888" y="1060104"/>
            <a:ext cx="727545" cy="707886"/>
          </a:xfrm>
          <a:prstGeom prst="rect">
            <a:avLst/>
          </a:prstGeom>
          <a:noFill/>
        </p:spPr>
        <p:txBody>
          <a:bodyPr wrap="square">
            <a:spAutoFit/>
          </a:bodyPr>
          <a:lstStyle/>
          <a:p>
            <a:r>
              <a:rPr lang="en-BE" sz="4000" dirty="0"/>
              <a:t>🇫🇷</a:t>
            </a:r>
          </a:p>
        </p:txBody>
      </p:sp>
      <p:graphicFrame>
        <p:nvGraphicFramePr>
          <p:cNvPr id="2" name="Table 1">
            <a:extLst>
              <a:ext uri="{FF2B5EF4-FFF2-40B4-BE49-F238E27FC236}">
                <a16:creationId xmlns:a16="http://schemas.microsoft.com/office/drawing/2014/main" id="{BB619861-7617-BB39-9795-3C4EB1C0B7BF}"/>
              </a:ext>
            </a:extLst>
          </p:cNvPr>
          <p:cNvGraphicFramePr>
            <a:graphicFrameLocks noGrp="1"/>
          </p:cNvGraphicFramePr>
          <p:nvPr>
            <p:extLst>
              <p:ext uri="{D42A27DB-BD31-4B8C-83A1-F6EECF244321}">
                <p14:modId xmlns:p14="http://schemas.microsoft.com/office/powerpoint/2010/main" val="1195779164"/>
              </p:ext>
            </p:extLst>
          </p:nvPr>
        </p:nvGraphicFramePr>
        <p:xfrm>
          <a:off x="47888" y="3030712"/>
          <a:ext cx="12096223" cy="2966720"/>
        </p:xfrm>
        <a:graphic>
          <a:graphicData uri="http://schemas.openxmlformats.org/drawingml/2006/table">
            <a:tbl>
              <a:tblPr firstRow="1" bandRow="1">
                <a:tableStyleId>{5C22544A-7EE6-4342-B048-85BDC9FD1C3A}</a:tableStyleId>
              </a:tblPr>
              <a:tblGrid>
                <a:gridCol w="1441472">
                  <a:extLst>
                    <a:ext uri="{9D8B030D-6E8A-4147-A177-3AD203B41FA5}">
                      <a16:colId xmlns:a16="http://schemas.microsoft.com/office/drawing/2014/main" val="1810215920"/>
                    </a:ext>
                  </a:extLst>
                </a:gridCol>
                <a:gridCol w="1154267">
                  <a:extLst>
                    <a:ext uri="{9D8B030D-6E8A-4147-A177-3AD203B41FA5}">
                      <a16:colId xmlns:a16="http://schemas.microsoft.com/office/drawing/2014/main" val="2944152278"/>
                    </a:ext>
                  </a:extLst>
                </a:gridCol>
                <a:gridCol w="1600200">
                  <a:extLst>
                    <a:ext uri="{9D8B030D-6E8A-4147-A177-3AD203B41FA5}">
                      <a16:colId xmlns:a16="http://schemas.microsoft.com/office/drawing/2014/main" val="1052998782"/>
                    </a:ext>
                  </a:extLst>
                </a:gridCol>
                <a:gridCol w="1316714">
                  <a:extLst>
                    <a:ext uri="{9D8B030D-6E8A-4147-A177-3AD203B41FA5}">
                      <a16:colId xmlns:a16="http://schemas.microsoft.com/office/drawing/2014/main" val="3041481997"/>
                    </a:ext>
                  </a:extLst>
                </a:gridCol>
                <a:gridCol w="1316714">
                  <a:extLst>
                    <a:ext uri="{9D8B030D-6E8A-4147-A177-3AD203B41FA5}">
                      <a16:colId xmlns:a16="http://schemas.microsoft.com/office/drawing/2014/main" val="2810836426"/>
                    </a:ext>
                  </a:extLst>
                </a:gridCol>
                <a:gridCol w="1316714">
                  <a:extLst>
                    <a:ext uri="{9D8B030D-6E8A-4147-A177-3AD203B41FA5}">
                      <a16:colId xmlns:a16="http://schemas.microsoft.com/office/drawing/2014/main" val="2452266679"/>
                    </a:ext>
                  </a:extLst>
                </a:gridCol>
                <a:gridCol w="1316714">
                  <a:extLst>
                    <a:ext uri="{9D8B030D-6E8A-4147-A177-3AD203B41FA5}">
                      <a16:colId xmlns:a16="http://schemas.microsoft.com/office/drawing/2014/main" val="1362108797"/>
                    </a:ext>
                  </a:extLst>
                </a:gridCol>
                <a:gridCol w="1316714">
                  <a:extLst>
                    <a:ext uri="{9D8B030D-6E8A-4147-A177-3AD203B41FA5}">
                      <a16:colId xmlns:a16="http://schemas.microsoft.com/office/drawing/2014/main" val="3886887798"/>
                    </a:ext>
                  </a:extLst>
                </a:gridCol>
                <a:gridCol w="1316714">
                  <a:extLst>
                    <a:ext uri="{9D8B030D-6E8A-4147-A177-3AD203B41FA5}">
                      <a16:colId xmlns:a16="http://schemas.microsoft.com/office/drawing/2014/main" val="2285499595"/>
                    </a:ext>
                  </a:extLst>
                </a:gridCol>
              </a:tblGrid>
              <a:tr h="370840">
                <a:tc rowSpan="4">
                  <a:txBody>
                    <a:bodyPr/>
                    <a:lstStyle/>
                    <a:p>
                      <a:r>
                        <a:rPr lang="en-BE" b="1" dirty="0">
                          <a:solidFill>
                            <a:schemeClr val="tx1"/>
                          </a:solidFill>
                        </a:rPr>
                        <a:t>Correct</a:t>
                      </a:r>
                    </a:p>
                    <a:p>
                      <a:r>
                        <a:rPr lang="en-BE" b="1" dirty="0">
                          <a:solidFill>
                            <a:schemeClr val="tx1"/>
                          </a:solidFill>
                        </a:rPr>
                        <a:t>Inflection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BE" b="1" dirty="0">
                          <a:solidFill>
                            <a:schemeClr val="tx1"/>
                          </a:solidFill>
                        </a:rPr>
                        <a:t>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E" b="1" dirty="0">
                          <a:solidFill>
                            <a:schemeClr val="tx1"/>
                          </a:solidFill>
                        </a:rPr>
                        <a:t>Anteposition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importante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bière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ysClr val="windowText" lastClr="000000"/>
                          </a:solidFill>
                        </a:rPr>
                        <a:t>nouvelle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b="0" dirty="0">
                          <a:solidFill>
                            <a:sysClr val="windowText" lastClr="000000"/>
                          </a:solidFill>
                        </a:rPr>
                        <a:t>paupière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joyeuse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casserole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394474"/>
                  </a:ext>
                </a:extLst>
              </a:tr>
              <a:tr h="370840">
                <a:tc vMerge="1">
                  <a:txBody>
                    <a:bodyPr/>
                    <a:lstStyle/>
                    <a:p>
                      <a:endParaRPr lang="en-BE" b="1" dirty="0"/>
                    </a:p>
                  </a:txBody>
                  <a:tcPr>
                    <a:noFill/>
                  </a:tcPr>
                </a:tc>
                <a:tc vMerge="1">
                  <a:txBody>
                    <a:bodyPr/>
                    <a:lstStyle/>
                    <a:p>
                      <a:endParaRPr lang="en-BE" b="1" dirty="0"/>
                    </a:p>
                  </a:txBody>
                  <a:tcPr anchor="ctr">
                    <a:solidFill>
                      <a:schemeClr val="accent2"/>
                    </a:solidFill>
                  </a:tcPr>
                </a:tc>
                <a:tc>
                  <a:txBody>
                    <a:bodyPr/>
                    <a:lstStyle/>
                    <a:p>
                      <a:r>
                        <a:rPr lang="en-BE" b="1" dirty="0">
                          <a:solidFill>
                            <a:schemeClr val="tx1"/>
                          </a:solidFill>
                        </a:rPr>
                        <a:t>Postposition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vipère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brillante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myrtille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ysClr val="windowText" lastClr="000000"/>
                          </a:solidFill>
                        </a:rPr>
                        <a:t>jalouse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vanille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glissant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687695"/>
                  </a:ext>
                </a:extLst>
              </a:tr>
              <a:tr h="370840">
                <a:tc vMerge="1">
                  <a:txBody>
                    <a:bodyPr/>
                    <a:lstStyle/>
                    <a:p>
                      <a:endParaRPr lang="en-BE" b="1" dirty="0">
                        <a:solidFill>
                          <a:schemeClr val="tx1"/>
                        </a:solidFill>
                      </a:endParaRPr>
                    </a:p>
                  </a:txBody>
                  <a:tcPr anchor="ctr">
                    <a:solidFill>
                      <a:schemeClr val="accent2">
                        <a:lumMod val="75000"/>
                      </a:schemeClr>
                    </a:solidFill>
                  </a:tcPr>
                </a:tc>
                <a:tc rowSpan="2">
                  <a:txBody>
                    <a:bodyPr/>
                    <a:lstStyle/>
                    <a:p>
                      <a:r>
                        <a:rPr lang="en-BE" b="1" dirty="0">
                          <a:solidFill>
                            <a:schemeClr val="bg1"/>
                          </a:solidFill>
                        </a:rPr>
                        <a:t>Irregular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r>
                        <a:rPr lang="en-BE" b="1" dirty="0">
                          <a:solidFill>
                            <a:schemeClr val="tx1"/>
                          </a:solidFill>
                        </a:rPr>
                        <a:t>Anteposition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familier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muguet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naïf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soda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coussin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450236"/>
                  </a:ext>
                </a:extLst>
              </a:tr>
              <a:tr h="370840">
                <a:tc vMerge="1">
                  <a:txBody>
                    <a:bodyPr/>
                    <a:lstStyle/>
                    <a:p>
                      <a:endParaRPr lang="en-BE" b="1" dirty="0"/>
                    </a:p>
                  </a:txBody>
                  <a:tcPr>
                    <a:noFill/>
                  </a:tcPr>
                </a:tc>
                <a:tc vMerge="1">
                  <a:txBody>
                    <a:bodyPr/>
                    <a:lstStyle/>
                    <a:p>
                      <a:endParaRPr lang="en-BE" b="1" dirty="0"/>
                    </a:p>
                  </a:txBody>
                  <a:tcPr anchor="ctr">
                    <a:solidFill>
                      <a:schemeClr val="accent2"/>
                    </a:solidFill>
                  </a:tcPr>
                </a:tc>
                <a:tc>
                  <a:txBody>
                    <a:bodyPr/>
                    <a:lstStyle/>
                    <a:p>
                      <a:r>
                        <a:rPr lang="en-BE" b="1" dirty="0">
                          <a:solidFill>
                            <a:schemeClr val="tx1"/>
                          </a:solidFill>
                        </a:rPr>
                        <a:t>Postposition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serrure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élégante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texture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grande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résine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seconde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665529"/>
                  </a:ext>
                </a:extLst>
              </a:tr>
              <a:tr h="370840">
                <a:tc rowSpan="4">
                  <a:txBody>
                    <a:bodyPr/>
                    <a:lstStyle/>
                    <a:p>
                      <a:r>
                        <a:rPr lang="en-BE" b="1" dirty="0">
                          <a:solidFill>
                            <a:schemeClr val="tx1"/>
                          </a:solidFill>
                        </a:rPr>
                        <a:t>Incorrect </a:t>
                      </a:r>
                    </a:p>
                    <a:p>
                      <a:r>
                        <a:rPr lang="en-BE" b="1" dirty="0">
                          <a:solidFill>
                            <a:schemeClr val="tx1"/>
                          </a:solidFill>
                        </a:rPr>
                        <a:t>Inflection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BE" b="1" dirty="0">
                          <a:solidFill>
                            <a:schemeClr val="tx1"/>
                          </a:solidFill>
                        </a:rPr>
                        <a:t>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chemeClr val="tx1"/>
                          </a:solidFill>
                          <a:effectLst/>
                          <a:uLnTx/>
                          <a:uFillTx/>
                          <a:latin typeface="Aptos" panose="02110004020202020204"/>
                          <a:ea typeface="+mn-ea"/>
                          <a:cs typeface="+mn-cs"/>
                        </a:rPr>
                        <a:t>Anteposition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première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terroir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légère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carnaval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ysClr val="windowText" lastClr="000000"/>
                          </a:solidFill>
                        </a:rPr>
                        <a:t>précieuse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fleuve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969846"/>
                  </a:ext>
                </a:extLst>
              </a:tr>
              <a:tr h="370840">
                <a:tc vMerge="1">
                  <a:txBody>
                    <a:bodyPr/>
                    <a:lstStyle/>
                    <a:p>
                      <a:endParaRPr lang="en-BE" b="1" dirty="0">
                        <a:solidFill>
                          <a:schemeClr val="tx1"/>
                        </a:solidFill>
                      </a:endParaRPr>
                    </a:p>
                  </a:txBody>
                  <a:tcPr anchor="ctr">
                    <a:solidFill>
                      <a:schemeClr val="accent2">
                        <a:lumMod val="75000"/>
                      </a:schemeClr>
                    </a:solidFill>
                  </a:tcPr>
                </a:tc>
                <a:tc vMerge="1">
                  <a:txBody>
                    <a:bodyPr/>
                    <a:lstStyle/>
                    <a:p>
                      <a:endParaRPr lang="en-BE" b="1" dirty="0"/>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chemeClr val="tx1"/>
                          </a:solidFill>
                          <a:effectLst/>
                          <a:uLnTx/>
                          <a:uFillTx/>
                          <a:latin typeface="Aptos" panose="02110004020202020204"/>
                          <a:ea typeface="+mn-ea"/>
                          <a:cs typeface="+mn-cs"/>
                        </a:rPr>
                        <a:t>Postposition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chorale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creux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cannelle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compétent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patate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naïf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4727085"/>
                  </a:ext>
                </a:extLst>
              </a:tr>
              <a:tr h="370840">
                <a:tc vMerge="1">
                  <a:txBody>
                    <a:bodyPr/>
                    <a:lstStyle/>
                    <a:p>
                      <a:endParaRPr lang="en-BE" b="1" dirty="0">
                        <a:solidFill>
                          <a:schemeClr val="tx1"/>
                        </a:solidFill>
                      </a:endParaRPr>
                    </a:p>
                  </a:txBody>
                  <a:tcPr anchor="ctr">
                    <a:solidFill>
                      <a:schemeClr val="accent2">
                        <a:lumMod val="75000"/>
                      </a:schemeClr>
                    </a:solidFill>
                  </a:tcPr>
                </a:tc>
                <a:tc rowSpan="2">
                  <a:txBody>
                    <a:bodyPr/>
                    <a:lstStyle/>
                    <a:p>
                      <a:r>
                        <a:rPr lang="en-BE" b="1" dirty="0">
                          <a:solidFill>
                            <a:schemeClr val="bg1"/>
                          </a:solidFill>
                        </a:rPr>
                        <a:t>Irregular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chemeClr val="tx1"/>
                          </a:solidFill>
                          <a:effectLst/>
                          <a:uLnTx/>
                          <a:uFillTx/>
                          <a:latin typeface="Aptos" panose="02110004020202020204"/>
                          <a:ea typeface="+mn-ea"/>
                          <a:cs typeface="+mn-cs"/>
                        </a:rPr>
                        <a:t>Anteposition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sec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écharpe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familier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amande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glissant</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vanille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5376057"/>
                  </a:ext>
                </a:extLst>
              </a:tr>
              <a:tr h="370840">
                <a:tc vMerge="1">
                  <a:txBody>
                    <a:bodyPr/>
                    <a:lstStyle/>
                    <a:p>
                      <a:endParaRPr lang="en-BE" b="1" dirty="0">
                        <a:solidFill>
                          <a:schemeClr val="tx1"/>
                        </a:solidFill>
                      </a:endParaRPr>
                    </a:p>
                  </a:txBody>
                  <a:tcPr anchor="ctr">
                    <a:solidFill>
                      <a:schemeClr val="accent2">
                        <a:lumMod val="75000"/>
                      </a:schemeClr>
                    </a:solidFill>
                  </a:tcPr>
                </a:tc>
                <a:tc vMerge="1">
                  <a:txBody>
                    <a:bodyPr/>
                    <a:lstStyle/>
                    <a:p>
                      <a:endParaRPr lang="en-BE" b="1" dirty="0"/>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BE" sz="1800" b="1" i="0" u="none" strike="noStrike" kern="1200" cap="none" spc="0" normalizeH="0" baseline="0" noProof="0" dirty="0">
                          <a:ln>
                            <a:noFill/>
                          </a:ln>
                          <a:solidFill>
                            <a:schemeClr val="tx1"/>
                          </a:solidFill>
                          <a:effectLst/>
                          <a:uLnTx/>
                          <a:uFillTx/>
                          <a:latin typeface="Aptos" panose="02110004020202020204"/>
                          <a:ea typeface="+mn-ea"/>
                          <a:cs typeface="+mn-cs"/>
                        </a:rPr>
                        <a:t>Postposition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silicone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seconde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acier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longue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béret</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dirty="0">
                          <a:solidFill>
                            <a:sysClr val="windowText" lastClr="000000"/>
                          </a:solidFill>
                        </a:rPr>
                        <a:t>joyeuse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037396"/>
                  </a:ext>
                </a:extLst>
              </a:tr>
            </a:tbl>
          </a:graphicData>
        </a:graphic>
      </p:graphicFrame>
      <p:sp>
        <p:nvSpPr>
          <p:cNvPr id="11" name="TextBox 10">
            <a:extLst>
              <a:ext uri="{FF2B5EF4-FFF2-40B4-BE49-F238E27FC236}">
                <a16:creationId xmlns:a16="http://schemas.microsoft.com/office/drawing/2014/main" id="{A859A2DB-8F47-AFF5-BDD7-70C9A8EDEA6F}"/>
              </a:ext>
            </a:extLst>
          </p:cNvPr>
          <p:cNvSpPr txBox="1"/>
          <p:nvPr/>
        </p:nvSpPr>
        <p:spPr>
          <a:xfrm>
            <a:off x="8259580" y="1136692"/>
            <a:ext cx="3884531" cy="1477328"/>
          </a:xfrm>
          <a:prstGeom prst="rect">
            <a:avLst/>
          </a:prstGeom>
          <a:noFill/>
          <a:ln w="38100">
            <a:solidFill>
              <a:schemeClr val="tx1"/>
            </a:solidFill>
          </a:ln>
        </p:spPr>
        <p:txBody>
          <a:bodyPr wrap="square">
            <a:spAutoFit/>
          </a:bodyPr>
          <a:lstStyle/>
          <a:p>
            <a:pPr algn="just"/>
            <a:r>
              <a:rPr lang="en-GB" b="0" i="0" u="none" strike="noStrike" dirty="0">
                <a:solidFill>
                  <a:srgbClr val="000000"/>
                </a:solidFill>
                <a:effectLst/>
              </a:rPr>
              <a:t>The use of a more </a:t>
            </a:r>
            <a:r>
              <a:rPr lang="en-GB" b="1" i="0" u="none" strike="noStrike" dirty="0">
                <a:solidFill>
                  <a:srgbClr val="FF0000"/>
                </a:solidFill>
                <a:effectLst/>
              </a:rPr>
              <a:t>flexible grammar </a:t>
            </a:r>
            <a:r>
              <a:rPr lang="en-GB" b="0" i="0" u="none" strike="noStrike" dirty="0">
                <a:solidFill>
                  <a:srgbClr val="000000"/>
                </a:solidFill>
                <a:effectLst/>
              </a:rPr>
              <a:t>such as French may present a </a:t>
            </a:r>
            <a:r>
              <a:rPr lang="en-GB" b="1" i="0" u="none" strike="noStrike" dirty="0">
                <a:solidFill>
                  <a:srgbClr val="FF0000"/>
                </a:solidFill>
                <a:effectLst/>
              </a:rPr>
              <a:t>better opportunity for examining </a:t>
            </a:r>
            <a:r>
              <a:rPr lang="en-GB" b="0" i="0" u="none" strike="noStrike" dirty="0">
                <a:solidFill>
                  <a:srgbClr val="000000"/>
                </a:solidFill>
                <a:effectLst/>
              </a:rPr>
              <a:t>adjective order </a:t>
            </a:r>
            <a:r>
              <a:rPr lang="en-GB" b="1" i="0" u="none" strike="noStrike" dirty="0">
                <a:solidFill>
                  <a:srgbClr val="FF0000"/>
                </a:solidFill>
                <a:effectLst/>
              </a:rPr>
              <a:t>migrations</a:t>
            </a:r>
            <a:r>
              <a:rPr lang="en-GB" b="0" i="0" u="none" strike="noStrike" dirty="0">
                <a:solidFill>
                  <a:srgbClr val="000000"/>
                </a:solidFill>
                <a:effectLst/>
              </a:rPr>
              <a:t> and </a:t>
            </a:r>
            <a:r>
              <a:rPr lang="en-GB" b="1" i="0" u="none" strike="noStrike" dirty="0">
                <a:solidFill>
                  <a:srgbClr val="FF0000"/>
                </a:solidFill>
                <a:effectLst/>
              </a:rPr>
              <a:t>errors</a:t>
            </a:r>
            <a:r>
              <a:rPr lang="en-GB" b="0" i="0" u="none" strike="noStrike" dirty="0">
                <a:solidFill>
                  <a:srgbClr val="000000"/>
                </a:solidFill>
                <a:effectLst/>
              </a:rPr>
              <a:t> within a verbal WM task. </a:t>
            </a:r>
          </a:p>
        </p:txBody>
      </p:sp>
      <p:sp>
        <p:nvSpPr>
          <p:cNvPr id="12" name="Right Arrow 11">
            <a:extLst>
              <a:ext uri="{FF2B5EF4-FFF2-40B4-BE49-F238E27FC236}">
                <a16:creationId xmlns:a16="http://schemas.microsoft.com/office/drawing/2014/main" id="{8866B83C-3282-EB19-F76C-8166B2645582}"/>
              </a:ext>
            </a:extLst>
          </p:cNvPr>
          <p:cNvSpPr/>
          <p:nvPr/>
        </p:nvSpPr>
        <p:spPr>
          <a:xfrm>
            <a:off x="7700936" y="1690690"/>
            <a:ext cx="389744" cy="369332"/>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3541888025"/>
      </p:ext>
    </p:extLst>
  </p:cSld>
  <p:clrMapOvr>
    <a:masterClrMapping/>
  </p:clrMapOvr>
  <mc:AlternateContent xmlns:mc="http://schemas.openxmlformats.org/markup-compatibility/2006" xmlns:p14="http://schemas.microsoft.com/office/powerpoint/2010/main">
    <mc:Choice Requires="p14">
      <p:transition spd="slow" p14:dur="2000" advTm="52972"/>
    </mc:Choice>
    <mc:Fallback xmlns="">
      <p:transition spd="slow" advTm="5297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9506521" y="6488667"/>
            <a:ext cx="2685479" cy="369332"/>
          </a:xfrm>
          <a:prstGeom prst="rect">
            <a:avLst/>
          </a:prstGeom>
          <a:noFill/>
        </p:spPr>
        <p:txBody>
          <a:bodyPr wrap="none" rtlCol="0">
            <a:spAutoFit/>
          </a:bodyPr>
          <a:lstStyle/>
          <a:p>
            <a:r>
              <a:rPr lang="en-US" altLang="zh-CN" dirty="0" err="1"/>
              <a:t>Querella</a:t>
            </a:r>
            <a:r>
              <a:rPr lang="en-US" altLang="zh-CN" dirty="0"/>
              <a:t> &amp; Majerus, 2023</a:t>
            </a:r>
            <a:endParaRPr lang="en-BE" dirty="0"/>
          </a:p>
        </p:txBody>
      </p:sp>
      <p:sp>
        <p:nvSpPr>
          <p:cNvPr id="7" name="TextBox 6">
            <a:extLst>
              <a:ext uri="{FF2B5EF4-FFF2-40B4-BE49-F238E27FC236}">
                <a16:creationId xmlns:a16="http://schemas.microsoft.com/office/drawing/2014/main" id="{D2F742FC-FC94-256A-A708-A73B05D9F674}"/>
              </a:ext>
            </a:extLst>
          </p:cNvPr>
          <p:cNvSpPr txBox="1"/>
          <p:nvPr/>
        </p:nvSpPr>
        <p:spPr>
          <a:xfrm>
            <a:off x="379621" y="1092928"/>
            <a:ext cx="727545" cy="707886"/>
          </a:xfrm>
          <a:prstGeom prst="rect">
            <a:avLst/>
          </a:prstGeom>
          <a:noFill/>
        </p:spPr>
        <p:txBody>
          <a:bodyPr wrap="square">
            <a:spAutoFit/>
          </a:bodyPr>
          <a:lstStyle/>
          <a:p>
            <a:r>
              <a:rPr lang="en-BE" sz="4000" dirty="0"/>
              <a:t>🇫🇷</a:t>
            </a:r>
          </a:p>
        </p:txBody>
      </p:sp>
      <p:pic>
        <p:nvPicPr>
          <p:cNvPr id="4" name="Picture 3">
            <a:extLst>
              <a:ext uri="{FF2B5EF4-FFF2-40B4-BE49-F238E27FC236}">
                <a16:creationId xmlns:a16="http://schemas.microsoft.com/office/drawing/2014/main" id="{87AD750B-8A30-BA44-FF25-0626AD972D9D}"/>
              </a:ext>
            </a:extLst>
          </p:cNvPr>
          <p:cNvPicPr>
            <a:picLocks noChangeAspect="1"/>
          </p:cNvPicPr>
          <p:nvPr/>
        </p:nvPicPr>
        <p:blipFill>
          <a:blip r:embed="rId3"/>
          <a:stretch>
            <a:fillRect/>
          </a:stretch>
        </p:blipFill>
        <p:spPr>
          <a:xfrm>
            <a:off x="1093508" y="2666276"/>
            <a:ext cx="4714432" cy="3023385"/>
          </a:xfrm>
          <a:prstGeom prst="rect">
            <a:avLst/>
          </a:prstGeom>
        </p:spPr>
      </p:pic>
      <p:sp>
        <p:nvSpPr>
          <p:cNvPr id="8" name="TextBox 7">
            <a:extLst>
              <a:ext uri="{FF2B5EF4-FFF2-40B4-BE49-F238E27FC236}">
                <a16:creationId xmlns:a16="http://schemas.microsoft.com/office/drawing/2014/main" id="{788596D4-0C60-D082-E893-F3DD88AB6803}"/>
              </a:ext>
            </a:extLst>
          </p:cNvPr>
          <p:cNvSpPr txBox="1"/>
          <p:nvPr/>
        </p:nvSpPr>
        <p:spPr>
          <a:xfrm>
            <a:off x="1109883" y="5618990"/>
            <a:ext cx="9972233" cy="883383"/>
          </a:xfrm>
          <a:prstGeom prst="rect">
            <a:avLst/>
          </a:prstGeom>
          <a:noFill/>
        </p:spPr>
        <p:txBody>
          <a:bodyPr wrap="square">
            <a:spAutoFit/>
          </a:bodyPr>
          <a:lstStyle/>
          <a:p>
            <a:pPr marL="285750" indent="-285750">
              <a:lnSpc>
                <a:spcPct val="150000"/>
              </a:lnSpc>
              <a:buFont typeface="Wingdings" pitchFamily="2" charset="2"/>
              <a:buChar char="q"/>
            </a:pPr>
            <a:r>
              <a:rPr lang="en-BE" dirty="0"/>
              <a:t>Better </a:t>
            </a:r>
            <a:r>
              <a:rPr lang="en-BE" b="1" dirty="0">
                <a:solidFill>
                  <a:srgbClr val="FF0000"/>
                </a:solidFill>
              </a:rPr>
              <a:t>item recall perfomance </a:t>
            </a:r>
            <a:r>
              <a:rPr lang="en-BE" dirty="0"/>
              <a:t>of adjetive and noun pairs in regular order than irregular order.</a:t>
            </a:r>
          </a:p>
          <a:p>
            <a:pPr marL="285750" indent="-285750">
              <a:lnSpc>
                <a:spcPct val="150000"/>
              </a:lnSpc>
              <a:buFont typeface="Wingdings" pitchFamily="2" charset="2"/>
              <a:buChar char="q"/>
            </a:pPr>
            <a:r>
              <a:rPr lang="en-BE" dirty="0"/>
              <a:t>More </a:t>
            </a:r>
            <a:r>
              <a:rPr lang="en-BE" b="1" dirty="0">
                <a:solidFill>
                  <a:srgbClr val="FF0000"/>
                </a:solidFill>
              </a:rPr>
              <a:t>omission error</a:t>
            </a:r>
            <a:r>
              <a:rPr lang="en-BE" dirty="0"/>
              <a:t> of adjectives in irregular order than regular order.</a:t>
            </a:r>
          </a:p>
        </p:txBody>
      </p:sp>
      <p:sp>
        <p:nvSpPr>
          <p:cNvPr id="10" name="TextBox 9">
            <a:extLst>
              <a:ext uri="{FF2B5EF4-FFF2-40B4-BE49-F238E27FC236}">
                <a16:creationId xmlns:a16="http://schemas.microsoft.com/office/drawing/2014/main" id="{A7F06867-5A75-0A47-391C-31456539DB2D}"/>
              </a:ext>
            </a:extLst>
          </p:cNvPr>
          <p:cNvSpPr txBox="1"/>
          <p:nvPr/>
        </p:nvSpPr>
        <p:spPr>
          <a:xfrm>
            <a:off x="1107166" y="1062150"/>
            <a:ext cx="10705213" cy="1477328"/>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Regular adjective-noun order</a:t>
            </a:r>
            <a:br>
              <a:rPr lang="en-BE" b="1" dirty="0"/>
            </a:br>
            <a:r>
              <a:rPr lang="en-BE" u="sng" dirty="0"/>
              <a:t>Adjective anteposition</a:t>
            </a:r>
            <a:r>
              <a:rPr lang="en-BE" dirty="0"/>
              <a:t> (e.g.,</a:t>
            </a:r>
            <a:r>
              <a:rPr lang="zh-CN" altLang="en-US" dirty="0"/>
              <a:t> </a:t>
            </a:r>
            <a:r>
              <a:rPr lang="en-US" altLang="zh-CN" i="1" dirty="0"/>
              <a:t>petit </a:t>
            </a:r>
            <a:r>
              <a:rPr lang="en-US" altLang="zh-CN" i="1" dirty="0" err="1"/>
              <a:t>chien</a:t>
            </a:r>
            <a:r>
              <a:rPr lang="en-US" altLang="zh-CN" i="1" dirty="0"/>
              <a:t> vs. </a:t>
            </a:r>
            <a:r>
              <a:rPr lang="en-US" altLang="zh-CN" i="1" dirty="0" err="1"/>
              <a:t>chien</a:t>
            </a:r>
            <a:r>
              <a:rPr lang="en-US" altLang="zh-CN" i="1" dirty="0"/>
              <a:t> petit</a:t>
            </a:r>
            <a:r>
              <a:rPr lang="en-BE" dirty="0"/>
              <a:t>)</a:t>
            </a:r>
            <a:br>
              <a:rPr lang="en-BE" dirty="0"/>
            </a:br>
            <a:r>
              <a:rPr lang="en-BE" u="sng" dirty="0"/>
              <a:t>Adjective postposition</a:t>
            </a:r>
            <a:r>
              <a:rPr lang="en-BE" dirty="0"/>
              <a:t> (e.g., </a:t>
            </a:r>
            <a:r>
              <a:rPr lang="en-BE" i="1" dirty="0"/>
              <a:t>manteau orange vs. orange manteau</a:t>
            </a:r>
            <a:r>
              <a:rPr lang="en-BE" dirty="0"/>
              <a:t>)</a:t>
            </a:r>
          </a:p>
          <a:p>
            <a:r>
              <a:rPr lang="en-BE" b="1" dirty="0"/>
              <a:t>Correct inflection </a:t>
            </a:r>
            <a:r>
              <a:rPr lang="en-BE" dirty="0"/>
              <a:t>(e.g., </a:t>
            </a:r>
            <a:r>
              <a:rPr lang="en-GB" i="1" dirty="0"/>
              <a:t>petit </a:t>
            </a:r>
            <a:r>
              <a:rPr lang="en-GB" i="1" dirty="0" err="1"/>
              <a:t>chien</a:t>
            </a:r>
            <a:r>
              <a:rPr lang="en-GB" i="1" dirty="0"/>
              <a:t> vs. petite </a:t>
            </a:r>
            <a:r>
              <a:rPr lang="en-GB" i="1" dirty="0" err="1"/>
              <a:t>chien</a:t>
            </a:r>
            <a:r>
              <a:rPr lang="en-BE" dirty="0"/>
              <a:t>)</a:t>
            </a:r>
          </a:p>
        </p:txBody>
      </p:sp>
      <p:pic>
        <p:nvPicPr>
          <p:cNvPr id="2" name="Picture 1">
            <a:extLst>
              <a:ext uri="{FF2B5EF4-FFF2-40B4-BE49-F238E27FC236}">
                <a16:creationId xmlns:a16="http://schemas.microsoft.com/office/drawing/2014/main" id="{A0236198-6913-EC8D-5224-770A55A95EFB}"/>
              </a:ext>
            </a:extLst>
          </p:cNvPr>
          <p:cNvPicPr>
            <a:picLocks noChangeAspect="1"/>
          </p:cNvPicPr>
          <p:nvPr/>
        </p:nvPicPr>
        <p:blipFill>
          <a:blip r:embed="rId4"/>
          <a:stretch>
            <a:fillRect/>
          </a:stretch>
        </p:blipFill>
        <p:spPr>
          <a:xfrm>
            <a:off x="6384062" y="2666275"/>
            <a:ext cx="4605485" cy="3023385"/>
          </a:xfrm>
          <a:prstGeom prst="rect">
            <a:avLst/>
          </a:prstGeom>
        </p:spPr>
      </p:pic>
      <p:sp>
        <p:nvSpPr>
          <p:cNvPr id="6" name="Left Bracket 5">
            <a:extLst>
              <a:ext uri="{FF2B5EF4-FFF2-40B4-BE49-F238E27FC236}">
                <a16:creationId xmlns:a16="http://schemas.microsoft.com/office/drawing/2014/main" id="{476B060E-90C3-A2BA-2048-976C3B29F06D}"/>
              </a:ext>
            </a:extLst>
          </p:cNvPr>
          <p:cNvSpPr/>
          <p:nvPr/>
        </p:nvSpPr>
        <p:spPr>
          <a:xfrm rot="5400000">
            <a:off x="2554484" y="3115099"/>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9" name="Left Bracket 8">
            <a:extLst>
              <a:ext uri="{FF2B5EF4-FFF2-40B4-BE49-F238E27FC236}">
                <a16:creationId xmlns:a16="http://schemas.microsoft.com/office/drawing/2014/main" id="{E7A96FD7-4D8E-662C-6FC0-55C61BBCADC3}"/>
              </a:ext>
            </a:extLst>
          </p:cNvPr>
          <p:cNvSpPr/>
          <p:nvPr/>
        </p:nvSpPr>
        <p:spPr>
          <a:xfrm rot="5400000">
            <a:off x="2804804" y="3365858"/>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11" name="Left Bracket 10">
            <a:extLst>
              <a:ext uri="{FF2B5EF4-FFF2-40B4-BE49-F238E27FC236}">
                <a16:creationId xmlns:a16="http://schemas.microsoft.com/office/drawing/2014/main" id="{8689AF1E-5A0E-AB06-B0A3-DC4894ECD45F}"/>
              </a:ext>
            </a:extLst>
          </p:cNvPr>
          <p:cNvSpPr/>
          <p:nvPr/>
        </p:nvSpPr>
        <p:spPr>
          <a:xfrm rot="5400000">
            <a:off x="4390351" y="3110607"/>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BE"/>
          </a:p>
        </p:txBody>
      </p:sp>
      <p:sp>
        <p:nvSpPr>
          <p:cNvPr id="12" name="Left Bracket 11">
            <a:extLst>
              <a:ext uri="{FF2B5EF4-FFF2-40B4-BE49-F238E27FC236}">
                <a16:creationId xmlns:a16="http://schemas.microsoft.com/office/drawing/2014/main" id="{5F8BB0D0-2A27-65F0-0560-889E754C0764}"/>
              </a:ext>
            </a:extLst>
          </p:cNvPr>
          <p:cNvSpPr/>
          <p:nvPr/>
        </p:nvSpPr>
        <p:spPr>
          <a:xfrm rot="5400000">
            <a:off x="4724882" y="3342279"/>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BE"/>
          </a:p>
        </p:txBody>
      </p:sp>
      <p:sp>
        <p:nvSpPr>
          <p:cNvPr id="13" name="Left Bracket 12">
            <a:extLst>
              <a:ext uri="{FF2B5EF4-FFF2-40B4-BE49-F238E27FC236}">
                <a16:creationId xmlns:a16="http://schemas.microsoft.com/office/drawing/2014/main" id="{20C442E3-9A91-237F-F4AC-F29DFFB60E45}"/>
              </a:ext>
            </a:extLst>
          </p:cNvPr>
          <p:cNvSpPr/>
          <p:nvPr/>
        </p:nvSpPr>
        <p:spPr>
          <a:xfrm rot="5400000">
            <a:off x="7821809" y="2686346"/>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15" name="Left Bracket 14">
            <a:extLst>
              <a:ext uri="{FF2B5EF4-FFF2-40B4-BE49-F238E27FC236}">
                <a16:creationId xmlns:a16="http://schemas.microsoft.com/office/drawing/2014/main" id="{BD3BF74B-93D8-A8AF-56FD-63D60E765AE0}"/>
              </a:ext>
            </a:extLst>
          </p:cNvPr>
          <p:cNvSpPr/>
          <p:nvPr/>
        </p:nvSpPr>
        <p:spPr>
          <a:xfrm rot="5400000">
            <a:off x="9643393" y="2784647"/>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BE"/>
          </a:p>
        </p:txBody>
      </p:sp>
    </p:spTree>
    <p:extLst>
      <p:ext uri="{BB962C8B-B14F-4D97-AF65-F5344CB8AC3E}">
        <p14:creationId xmlns:p14="http://schemas.microsoft.com/office/powerpoint/2010/main" val="4138034618"/>
      </p:ext>
    </p:extLst>
  </p:cSld>
  <p:clrMapOvr>
    <a:masterClrMapping/>
  </p:clrMapOvr>
  <mc:AlternateContent xmlns:mc="http://schemas.openxmlformats.org/markup-compatibility/2006" xmlns:p14="http://schemas.microsoft.com/office/powerpoint/2010/main">
    <mc:Choice Requires="p14">
      <p:transition spd="slow" p14:dur="2000" advTm="37918"/>
    </mc:Choice>
    <mc:Fallback xmlns="">
      <p:transition spd="slow" advTm="3791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9506521" y="6488667"/>
            <a:ext cx="2685479" cy="369332"/>
          </a:xfrm>
          <a:prstGeom prst="rect">
            <a:avLst/>
          </a:prstGeom>
          <a:noFill/>
        </p:spPr>
        <p:txBody>
          <a:bodyPr wrap="none" rtlCol="0">
            <a:spAutoFit/>
          </a:bodyPr>
          <a:lstStyle/>
          <a:p>
            <a:r>
              <a:rPr lang="en-US" altLang="zh-CN" dirty="0" err="1"/>
              <a:t>Querella</a:t>
            </a:r>
            <a:r>
              <a:rPr lang="en-US" altLang="zh-CN" dirty="0"/>
              <a:t> &amp; Majerus, 2023</a:t>
            </a:r>
            <a:endParaRPr lang="en-BE" dirty="0"/>
          </a:p>
        </p:txBody>
      </p:sp>
      <p:sp>
        <p:nvSpPr>
          <p:cNvPr id="7" name="TextBox 6">
            <a:extLst>
              <a:ext uri="{FF2B5EF4-FFF2-40B4-BE49-F238E27FC236}">
                <a16:creationId xmlns:a16="http://schemas.microsoft.com/office/drawing/2014/main" id="{D2F742FC-FC94-256A-A708-A73B05D9F674}"/>
              </a:ext>
            </a:extLst>
          </p:cNvPr>
          <p:cNvSpPr txBox="1"/>
          <p:nvPr/>
        </p:nvSpPr>
        <p:spPr>
          <a:xfrm>
            <a:off x="379621" y="1092928"/>
            <a:ext cx="727545" cy="707886"/>
          </a:xfrm>
          <a:prstGeom prst="rect">
            <a:avLst/>
          </a:prstGeom>
          <a:noFill/>
        </p:spPr>
        <p:txBody>
          <a:bodyPr wrap="square">
            <a:spAutoFit/>
          </a:bodyPr>
          <a:lstStyle/>
          <a:p>
            <a:r>
              <a:rPr lang="en-BE" sz="4000" dirty="0"/>
              <a:t>🇫🇷</a:t>
            </a:r>
          </a:p>
        </p:txBody>
      </p:sp>
      <p:pic>
        <p:nvPicPr>
          <p:cNvPr id="4" name="Picture 3">
            <a:extLst>
              <a:ext uri="{FF2B5EF4-FFF2-40B4-BE49-F238E27FC236}">
                <a16:creationId xmlns:a16="http://schemas.microsoft.com/office/drawing/2014/main" id="{87AD750B-8A30-BA44-FF25-0626AD972D9D}"/>
              </a:ext>
            </a:extLst>
          </p:cNvPr>
          <p:cNvPicPr>
            <a:picLocks noChangeAspect="1"/>
          </p:cNvPicPr>
          <p:nvPr/>
        </p:nvPicPr>
        <p:blipFill>
          <a:blip r:embed="rId3"/>
          <a:stretch>
            <a:fillRect/>
          </a:stretch>
        </p:blipFill>
        <p:spPr>
          <a:xfrm>
            <a:off x="1093508" y="2666276"/>
            <a:ext cx="4714432" cy="3023385"/>
          </a:xfrm>
          <a:prstGeom prst="rect">
            <a:avLst/>
          </a:prstGeom>
        </p:spPr>
      </p:pic>
      <p:pic>
        <p:nvPicPr>
          <p:cNvPr id="5" name="Picture 4">
            <a:extLst>
              <a:ext uri="{FF2B5EF4-FFF2-40B4-BE49-F238E27FC236}">
                <a16:creationId xmlns:a16="http://schemas.microsoft.com/office/drawing/2014/main" id="{1A5666C7-57BA-223B-DA02-967C6969347F}"/>
              </a:ext>
            </a:extLst>
          </p:cNvPr>
          <p:cNvPicPr>
            <a:picLocks noChangeAspect="1"/>
          </p:cNvPicPr>
          <p:nvPr/>
        </p:nvPicPr>
        <p:blipFill>
          <a:blip r:embed="rId4"/>
          <a:stretch>
            <a:fillRect/>
          </a:stretch>
        </p:blipFill>
        <p:spPr>
          <a:xfrm>
            <a:off x="6384060" y="2668193"/>
            <a:ext cx="4714432" cy="3034380"/>
          </a:xfrm>
          <a:prstGeom prst="rect">
            <a:avLst/>
          </a:prstGeom>
        </p:spPr>
      </p:pic>
      <p:sp>
        <p:nvSpPr>
          <p:cNvPr id="8" name="TextBox 7">
            <a:extLst>
              <a:ext uri="{FF2B5EF4-FFF2-40B4-BE49-F238E27FC236}">
                <a16:creationId xmlns:a16="http://schemas.microsoft.com/office/drawing/2014/main" id="{788596D4-0C60-D082-E893-F3DD88AB6803}"/>
              </a:ext>
            </a:extLst>
          </p:cNvPr>
          <p:cNvSpPr txBox="1"/>
          <p:nvPr/>
        </p:nvSpPr>
        <p:spPr>
          <a:xfrm>
            <a:off x="1109883" y="5618990"/>
            <a:ext cx="9972233" cy="467885"/>
          </a:xfrm>
          <a:prstGeom prst="rect">
            <a:avLst/>
          </a:prstGeom>
          <a:noFill/>
        </p:spPr>
        <p:txBody>
          <a:bodyPr wrap="square">
            <a:spAutoFit/>
          </a:bodyPr>
          <a:lstStyle/>
          <a:p>
            <a:pPr marL="285750" indent="-285750">
              <a:lnSpc>
                <a:spcPct val="150000"/>
              </a:lnSpc>
              <a:buFont typeface="Wingdings" pitchFamily="2" charset="2"/>
              <a:buChar char="q"/>
            </a:pPr>
            <a:r>
              <a:rPr lang="en-BE" dirty="0"/>
              <a:t>Better </a:t>
            </a:r>
            <a:r>
              <a:rPr lang="en-BE" b="1" dirty="0">
                <a:solidFill>
                  <a:srgbClr val="FF0000"/>
                </a:solidFill>
              </a:rPr>
              <a:t>item recall perfomance </a:t>
            </a:r>
            <a:r>
              <a:rPr lang="en-BE" dirty="0"/>
              <a:t>of adjetive and noun pairs in regular order than irregular order.</a:t>
            </a:r>
          </a:p>
        </p:txBody>
      </p:sp>
      <p:sp>
        <p:nvSpPr>
          <p:cNvPr id="10" name="TextBox 9">
            <a:extLst>
              <a:ext uri="{FF2B5EF4-FFF2-40B4-BE49-F238E27FC236}">
                <a16:creationId xmlns:a16="http://schemas.microsoft.com/office/drawing/2014/main" id="{A7F06867-5A75-0A47-391C-31456539DB2D}"/>
              </a:ext>
            </a:extLst>
          </p:cNvPr>
          <p:cNvSpPr txBox="1"/>
          <p:nvPr/>
        </p:nvSpPr>
        <p:spPr>
          <a:xfrm>
            <a:off x="1107166" y="1062150"/>
            <a:ext cx="10705213" cy="1477328"/>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Regular adjective-noun order</a:t>
            </a:r>
            <a:br>
              <a:rPr lang="en-BE" b="1" dirty="0"/>
            </a:br>
            <a:r>
              <a:rPr lang="en-BE" u="sng" dirty="0"/>
              <a:t>Adjective anteposition</a:t>
            </a:r>
            <a:r>
              <a:rPr lang="en-BE" dirty="0"/>
              <a:t> (e.g.,</a:t>
            </a:r>
            <a:r>
              <a:rPr lang="zh-CN" altLang="en-US" dirty="0"/>
              <a:t> </a:t>
            </a:r>
            <a:r>
              <a:rPr lang="en-US" altLang="zh-CN" i="1" dirty="0"/>
              <a:t>petit </a:t>
            </a:r>
            <a:r>
              <a:rPr lang="en-US" altLang="zh-CN" i="1" dirty="0" err="1"/>
              <a:t>chien</a:t>
            </a:r>
            <a:r>
              <a:rPr lang="en-US" altLang="zh-CN" i="1" dirty="0"/>
              <a:t> vs. </a:t>
            </a:r>
            <a:r>
              <a:rPr lang="en-US" altLang="zh-CN" i="1" dirty="0" err="1"/>
              <a:t>chien</a:t>
            </a:r>
            <a:r>
              <a:rPr lang="en-US" altLang="zh-CN" i="1" dirty="0"/>
              <a:t> petit</a:t>
            </a:r>
            <a:r>
              <a:rPr lang="en-BE" dirty="0"/>
              <a:t>)</a:t>
            </a:r>
            <a:br>
              <a:rPr lang="en-BE" dirty="0"/>
            </a:br>
            <a:r>
              <a:rPr lang="en-BE" u="sng" dirty="0"/>
              <a:t>Adjective postposition</a:t>
            </a:r>
            <a:r>
              <a:rPr lang="en-BE" dirty="0"/>
              <a:t> (e.g., </a:t>
            </a:r>
            <a:r>
              <a:rPr lang="en-BE" i="1" dirty="0"/>
              <a:t>manteau orange vs. orange manteau</a:t>
            </a:r>
            <a:r>
              <a:rPr lang="en-BE" dirty="0"/>
              <a:t>)</a:t>
            </a:r>
          </a:p>
          <a:p>
            <a:r>
              <a:rPr lang="en-BE" b="1" dirty="0"/>
              <a:t>Correct inflection </a:t>
            </a:r>
            <a:r>
              <a:rPr lang="en-BE" dirty="0"/>
              <a:t>(e.g., </a:t>
            </a:r>
            <a:r>
              <a:rPr lang="en-GB" i="1" dirty="0"/>
              <a:t>petit </a:t>
            </a:r>
            <a:r>
              <a:rPr lang="en-GB" i="1" dirty="0" err="1"/>
              <a:t>chien</a:t>
            </a:r>
            <a:r>
              <a:rPr lang="en-GB" i="1" dirty="0"/>
              <a:t> vs. petite </a:t>
            </a:r>
            <a:r>
              <a:rPr lang="en-GB" i="1" dirty="0" err="1"/>
              <a:t>chien</a:t>
            </a:r>
            <a:r>
              <a:rPr lang="en-BE" dirty="0"/>
              <a:t>)</a:t>
            </a:r>
          </a:p>
        </p:txBody>
      </p:sp>
      <p:sp>
        <p:nvSpPr>
          <p:cNvPr id="11" name="Left Bracket 10">
            <a:extLst>
              <a:ext uri="{FF2B5EF4-FFF2-40B4-BE49-F238E27FC236}">
                <a16:creationId xmlns:a16="http://schemas.microsoft.com/office/drawing/2014/main" id="{2EDB6D24-2E18-DBFC-5C63-DEDEC005914B}"/>
              </a:ext>
            </a:extLst>
          </p:cNvPr>
          <p:cNvSpPr/>
          <p:nvPr/>
        </p:nvSpPr>
        <p:spPr>
          <a:xfrm rot="5400000">
            <a:off x="2554484" y="3115099"/>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12" name="Left Bracket 11">
            <a:extLst>
              <a:ext uri="{FF2B5EF4-FFF2-40B4-BE49-F238E27FC236}">
                <a16:creationId xmlns:a16="http://schemas.microsoft.com/office/drawing/2014/main" id="{CDA5B076-3153-9518-64AE-4B4D15CBA6A3}"/>
              </a:ext>
            </a:extLst>
          </p:cNvPr>
          <p:cNvSpPr/>
          <p:nvPr/>
        </p:nvSpPr>
        <p:spPr>
          <a:xfrm rot="5400000">
            <a:off x="2804804" y="3365858"/>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BE"/>
          </a:p>
        </p:txBody>
      </p:sp>
      <p:sp>
        <p:nvSpPr>
          <p:cNvPr id="13" name="Left Bracket 12">
            <a:extLst>
              <a:ext uri="{FF2B5EF4-FFF2-40B4-BE49-F238E27FC236}">
                <a16:creationId xmlns:a16="http://schemas.microsoft.com/office/drawing/2014/main" id="{2EDB6D24-2E18-DBFC-5C63-DEDEC005914B}"/>
              </a:ext>
            </a:extLst>
          </p:cNvPr>
          <p:cNvSpPr/>
          <p:nvPr/>
        </p:nvSpPr>
        <p:spPr>
          <a:xfrm rot="5400000">
            <a:off x="4390351" y="3110607"/>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BE"/>
          </a:p>
        </p:txBody>
      </p:sp>
      <p:sp>
        <p:nvSpPr>
          <p:cNvPr id="14" name="Left Bracket 13">
            <a:extLst>
              <a:ext uri="{FF2B5EF4-FFF2-40B4-BE49-F238E27FC236}">
                <a16:creationId xmlns:a16="http://schemas.microsoft.com/office/drawing/2014/main" id="{2EDB6D24-2E18-DBFC-5C63-DEDEC005914B}"/>
              </a:ext>
            </a:extLst>
          </p:cNvPr>
          <p:cNvSpPr/>
          <p:nvPr/>
        </p:nvSpPr>
        <p:spPr>
          <a:xfrm rot="5400000">
            <a:off x="4724882" y="3342279"/>
            <a:ext cx="141913" cy="978470"/>
          </a:xfrm>
          <a:prstGeom prst="leftBracket">
            <a:avLst/>
          </a:prstGeom>
          <a:ln w="3810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BE"/>
          </a:p>
        </p:txBody>
      </p:sp>
    </p:spTree>
    <p:extLst>
      <p:ext uri="{BB962C8B-B14F-4D97-AF65-F5344CB8AC3E}">
        <p14:creationId xmlns:p14="http://schemas.microsoft.com/office/powerpoint/2010/main" val="3676496490"/>
      </p:ext>
    </p:extLst>
  </p:cSld>
  <p:clrMapOvr>
    <a:masterClrMapping/>
  </p:clrMapOvr>
  <mc:AlternateContent xmlns:mc="http://schemas.openxmlformats.org/markup-compatibility/2006" xmlns:p14="http://schemas.microsoft.com/office/powerpoint/2010/main">
    <mc:Choice Requires="p14">
      <p:transition spd="slow" p14:dur="2000" advTm="37918"/>
    </mc:Choice>
    <mc:Fallback xmlns="">
      <p:transition spd="slow" advTm="379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down Arrow 11">
            <a:extLst>
              <a:ext uri="{FF2B5EF4-FFF2-40B4-BE49-F238E27FC236}">
                <a16:creationId xmlns:a16="http://schemas.microsoft.com/office/drawing/2014/main" id="{A668678C-77D6-0745-3971-846800093E69}"/>
              </a:ext>
            </a:extLst>
          </p:cNvPr>
          <p:cNvSpPr/>
          <p:nvPr/>
        </p:nvSpPr>
        <p:spPr>
          <a:xfrm rot="16200000">
            <a:off x="5877678" y="1309656"/>
            <a:ext cx="436651" cy="1075657"/>
          </a:xfrm>
          <a:prstGeom prst="upDownArrow">
            <a:avLst>
              <a:gd name="adj1" fmla="val 48095"/>
              <a:gd name="adj2" fmla="val 5368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Box 1">
            <a:extLst>
              <a:ext uri="{FF2B5EF4-FFF2-40B4-BE49-F238E27FC236}">
                <a16:creationId xmlns:a16="http://schemas.microsoft.com/office/drawing/2014/main" id="{F21DA577-4585-EEE7-33E4-A801D6E66837}"/>
              </a:ext>
            </a:extLst>
          </p:cNvPr>
          <p:cNvSpPr txBox="1"/>
          <p:nvPr/>
        </p:nvSpPr>
        <p:spPr>
          <a:xfrm>
            <a:off x="6812720" y="1487484"/>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Item Information</a:t>
            </a:r>
          </a:p>
        </p:txBody>
      </p:sp>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23" name="TextBox 22">
            <a:extLst>
              <a:ext uri="{FF2B5EF4-FFF2-40B4-BE49-F238E27FC236}">
                <a16:creationId xmlns:a16="http://schemas.microsoft.com/office/drawing/2014/main" id="{35260597-11C9-97C0-B37D-EFC644DC6E4E}"/>
              </a:ext>
            </a:extLst>
          </p:cNvPr>
          <p:cNvSpPr txBox="1"/>
          <p:nvPr/>
        </p:nvSpPr>
        <p:spPr>
          <a:xfrm>
            <a:off x="699282" y="1487484"/>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Syntactic Knowledge</a:t>
            </a:r>
          </a:p>
        </p:txBody>
      </p:sp>
      <p:sp>
        <p:nvSpPr>
          <p:cNvPr id="10" name="TextBox 9">
            <a:extLst>
              <a:ext uri="{FF2B5EF4-FFF2-40B4-BE49-F238E27FC236}">
                <a16:creationId xmlns:a16="http://schemas.microsoft.com/office/drawing/2014/main" id="{488573B1-B103-5FF3-389A-7DE99A7BADBC}"/>
              </a:ext>
            </a:extLst>
          </p:cNvPr>
          <p:cNvSpPr txBox="1"/>
          <p:nvPr/>
        </p:nvSpPr>
        <p:spPr>
          <a:xfrm>
            <a:off x="699281" y="2201160"/>
            <a:ext cx="10793437" cy="1477328"/>
          </a:xfrm>
          <a:prstGeom prst="rect">
            <a:avLst/>
          </a:prstGeom>
          <a:noFill/>
        </p:spPr>
        <p:txBody>
          <a:bodyPr wrap="square" rtlCol="0">
            <a:spAutoFit/>
          </a:bodyPr>
          <a:lstStyle/>
          <a:p>
            <a:pPr marL="285750" indent="-285750">
              <a:buFont typeface="Wingdings" pitchFamily="2" charset="2"/>
              <a:buChar char="Ø"/>
            </a:pPr>
            <a:r>
              <a:rPr lang="en-GB" dirty="0">
                <a:solidFill>
                  <a:srgbClr val="000000"/>
                </a:solidFill>
              </a:rPr>
              <a:t>The lists prevented the expression of an impact on order recall:</a:t>
            </a:r>
          </a:p>
          <a:p>
            <a:pPr marL="285750" indent="-285750">
              <a:buFont typeface="Wingdings" pitchFamily="2" charset="2"/>
              <a:buChar char="Ø"/>
            </a:pPr>
            <a:endParaRPr lang="en-BE" dirty="0"/>
          </a:p>
          <a:p>
            <a:pPr algn="ctr"/>
            <a:r>
              <a:rPr lang="en-BE" b="1" dirty="0">
                <a:solidFill>
                  <a:srgbClr val="FF0000"/>
                </a:solidFill>
              </a:rPr>
              <a:t>ADJ + N, ADJ + N, ADJ + N</a:t>
            </a:r>
          </a:p>
          <a:p>
            <a:pPr algn="ctr"/>
            <a:r>
              <a:rPr lang="en-BE" i="1" dirty="0"/>
              <a:t>OR</a:t>
            </a:r>
          </a:p>
          <a:p>
            <a:pPr algn="ctr"/>
            <a:r>
              <a:rPr lang="en-BE" b="1" dirty="0">
                <a:solidFill>
                  <a:srgbClr val="FF0000"/>
                </a:solidFill>
              </a:rPr>
              <a:t>N + ADJ, N + ADJ, N + ADJ</a:t>
            </a:r>
            <a:endParaRPr lang="en-BE" dirty="0">
              <a:solidFill>
                <a:srgbClr val="FF0000"/>
              </a:solidFill>
            </a:endParaRPr>
          </a:p>
        </p:txBody>
      </p:sp>
      <p:graphicFrame>
        <p:nvGraphicFramePr>
          <p:cNvPr id="4" name="Table 3">
            <a:extLst>
              <a:ext uri="{FF2B5EF4-FFF2-40B4-BE49-F238E27FC236}">
                <a16:creationId xmlns:a16="http://schemas.microsoft.com/office/drawing/2014/main" id="{A41FDE90-2EF3-BFDB-F8AB-41F67B769631}"/>
              </a:ext>
            </a:extLst>
          </p:cNvPr>
          <p:cNvGraphicFramePr>
            <a:graphicFrameLocks noGrp="1"/>
          </p:cNvGraphicFramePr>
          <p:nvPr>
            <p:extLst>
              <p:ext uri="{D42A27DB-BD31-4B8C-83A1-F6EECF244321}">
                <p14:modId xmlns:p14="http://schemas.microsoft.com/office/powerpoint/2010/main" val="2196716619"/>
              </p:ext>
            </p:extLst>
          </p:nvPr>
        </p:nvGraphicFramePr>
        <p:xfrm>
          <a:off x="875890" y="3813838"/>
          <a:ext cx="10440225" cy="370840"/>
        </p:xfrm>
        <a:graphic>
          <a:graphicData uri="http://schemas.openxmlformats.org/drawingml/2006/table">
            <a:tbl>
              <a:tblPr firstRow="1" bandRow="1">
                <a:tableStyleId>{5C22544A-7EE6-4342-B048-85BDC9FD1C3A}</a:tableStyleId>
              </a:tblPr>
              <a:tblGrid>
                <a:gridCol w="1800225">
                  <a:extLst>
                    <a:ext uri="{9D8B030D-6E8A-4147-A177-3AD203B41FA5}">
                      <a16:colId xmlns:a16="http://schemas.microsoft.com/office/drawing/2014/main" val="2052060085"/>
                    </a:ext>
                  </a:extLst>
                </a:gridCol>
                <a:gridCol w="1440000">
                  <a:extLst>
                    <a:ext uri="{9D8B030D-6E8A-4147-A177-3AD203B41FA5}">
                      <a16:colId xmlns:a16="http://schemas.microsoft.com/office/drawing/2014/main" val="2072369727"/>
                    </a:ext>
                  </a:extLst>
                </a:gridCol>
                <a:gridCol w="1440000">
                  <a:extLst>
                    <a:ext uri="{9D8B030D-6E8A-4147-A177-3AD203B41FA5}">
                      <a16:colId xmlns:a16="http://schemas.microsoft.com/office/drawing/2014/main" val="2980262975"/>
                    </a:ext>
                  </a:extLst>
                </a:gridCol>
                <a:gridCol w="1440000">
                  <a:extLst>
                    <a:ext uri="{9D8B030D-6E8A-4147-A177-3AD203B41FA5}">
                      <a16:colId xmlns:a16="http://schemas.microsoft.com/office/drawing/2014/main" val="3280565920"/>
                    </a:ext>
                  </a:extLst>
                </a:gridCol>
                <a:gridCol w="1440000">
                  <a:extLst>
                    <a:ext uri="{9D8B030D-6E8A-4147-A177-3AD203B41FA5}">
                      <a16:colId xmlns:a16="http://schemas.microsoft.com/office/drawing/2014/main" val="3776012764"/>
                    </a:ext>
                  </a:extLst>
                </a:gridCol>
                <a:gridCol w="1440000">
                  <a:extLst>
                    <a:ext uri="{9D8B030D-6E8A-4147-A177-3AD203B41FA5}">
                      <a16:colId xmlns:a16="http://schemas.microsoft.com/office/drawing/2014/main" val="647725824"/>
                    </a:ext>
                  </a:extLst>
                </a:gridCol>
                <a:gridCol w="1440000">
                  <a:extLst>
                    <a:ext uri="{9D8B030D-6E8A-4147-A177-3AD203B41FA5}">
                      <a16:colId xmlns:a16="http://schemas.microsoft.com/office/drawing/2014/main" val="1569673029"/>
                    </a:ext>
                  </a:extLst>
                </a:gridCol>
              </a:tblGrid>
              <a:tr h="370840">
                <a:tc>
                  <a:txBody>
                    <a:bodyPr/>
                    <a:lstStyle/>
                    <a:p>
                      <a:r>
                        <a:rPr lang="en-BE" sz="1800" b="1" kern="1200" dirty="0">
                          <a:solidFill>
                            <a:schemeClr val="tx1"/>
                          </a:solidFill>
                          <a:latin typeface="+mn-lt"/>
                          <a:ea typeface="+mn-ea"/>
                          <a:cs typeface="+mn-cs"/>
                        </a:rPr>
                        <a:t>German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0" dirty="0" err="1">
                          <a:solidFill>
                            <a:sysClr val="windowText" lastClr="000000"/>
                          </a:solidFill>
                        </a:rPr>
                        <a:t>wässrig</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Löwe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stürmisch</a:t>
                      </a: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err="1">
                          <a:solidFill>
                            <a:sysClr val="windowText" lastClr="000000"/>
                          </a:solidFill>
                        </a:rPr>
                        <a:t>Banane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besiegt</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ysClr val="windowText" lastClr="000000"/>
                          </a:solidFill>
                        </a:rPr>
                        <a:t>Mantel</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9763272"/>
                  </a:ext>
                </a:extLst>
              </a:tr>
            </a:tbl>
          </a:graphicData>
        </a:graphic>
      </p:graphicFrame>
      <p:graphicFrame>
        <p:nvGraphicFramePr>
          <p:cNvPr id="5" name="Table 4">
            <a:extLst>
              <a:ext uri="{FF2B5EF4-FFF2-40B4-BE49-F238E27FC236}">
                <a16:creationId xmlns:a16="http://schemas.microsoft.com/office/drawing/2014/main" id="{DECE7FC7-F2D2-C07A-F91A-43FB16790973}"/>
              </a:ext>
            </a:extLst>
          </p:cNvPr>
          <p:cNvGraphicFramePr>
            <a:graphicFrameLocks noGrp="1"/>
          </p:cNvGraphicFramePr>
          <p:nvPr>
            <p:extLst>
              <p:ext uri="{D42A27DB-BD31-4B8C-83A1-F6EECF244321}">
                <p14:modId xmlns:p14="http://schemas.microsoft.com/office/powerpoint/2010/main" val="1493254769"/>
              </p:ext>
            </p:extLst>
          </p:nvPr>
        </p:nvGraphicFramePr>
        <p:xfrm>
          <a:off x="875890" y="4253664"/>
          <a:ext cx="10440219" cy="370840"/>
        </p:xfrm>
        <a:graphic>
          <a:graphicData uri="http://schemas.openxmlformats.org/drawingml/2006/table">
            <a:tbl>
              <a:tblPr firstRow="1" bandRow="1">
                <a:tableStyleId>{5C22544A-7EE6-4342-B048-85BDC9FD1C3A}</a:tableStyleId>
              </a:tblPr>
              <a:tblGrid>
                <a:gridCol w="1827507">
                  <a:extLst>
                    <a:ext uri="{9D8B030D-6E8A-4147-A177-3AD203B41FA5}">
                      <a16:colId xmlns:a16="http://schemas.microsoft.com/office/drawing/2014/main" val="1584674608"/>
                    </a:ext>
                  </a:extLst>
                </a:gridCol>
                <a:gridCol w="1435452">
                  <a:extLst>
                    <a:ext uri="{9D8B030D-6E8A-4147-A177-3AD203B41FA5}">
                      <a16:colId xmlns:a16="http://schemas.microsoft.com/office/drawing/2014/main" val="3335040025"/>
                    </a:ext>
                  </a:extLst>
                </a:gridCol>
                <a:gridCol w="1435452">
                  <a:extLst>
                    <a:ext uri="{9D8B030D-6E8A-4147-A177-3AD203B41FA5}">
                      <a16:colId xmlns:a16="http://schemas.microsoft.com/office/drawing/2014/main" val="578727666"/>
                    </a:ext>
                  </a:extLst>
                </a:gridCol>
                <a:gridCol w="1435452">
                  <a:extLst>
                    <a:ext uri="{9D8B030D-6E8A-4147-A177-3AD203B41FA5}">
                      <a16:colId xmlns:a16="http://schemas.microsoft.com/office/drawing/2014/main" val="401110317"/>
                    </a:ext>
                  </a:extLst>
                </a:gridCol>
                <a:gridCol w="1435452">
                  <a:extLst>
                    <a:ext uri="{9D8B030D-6E8A-4147-A177-3AD203B41FA5}">
                      <a16:colId xmlns:a16="http://schemas.microsoft.com/office/drawing/2014/main" val="3076464624"/>
                    </a:ext>
                  </a:extLst>
                </a:gridCol>
                <a:gridCol w="1435452">
                  <a:extLst>
                    <a:ext uri="{9D8B030D-6E8A-4147-A177-3AD203B41FA5}">
                      <a16:colId xmlns:a16="http://schemas.microsoft.com/office/drawing/2014/main" val="3052642379"/>
                    </a:ext>
                  </a:extLst>
                </a:gridCol>
                <a:gridCol w="1435452">
                  <a:extLst>
                    <a:ext uri="{9D8B030D-6E8A-4147-A177-3AD203B41FA5}">
                      <a16:colId xmlns:a16="http://schemas.microsoft.com/office/drawing/2014/main" val="1454550761"/>
                    </a:ext>
                  </a:extLst>
                </a:gridCol>
              </a:tblGrid>
              <a:tr h="370840">
                <a:tc>
                  <a:txBody>
                    <a:bodyPr/>
                    <a:lstStyle/>
                    <a:p>
                      <a:r>
                        <a:rPr lang="en-BE" b="1" dirty="0">
                          <a:solidFill>
                            <a:schemeClr val="tx1"/>
                          </a:solidFill>
                        </a:rPr>
                        <a:t>French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importante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bière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ysClr val="windowText" lastClr="000000"/>
                          </a:solidFill>
                        </a:rPr>
                        <a:t>nouvelle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BE" b="0" dirty="0">
                          <a:solidFill>
                            <a:sysClr val="windowText" lastClr="000000"/>
                          </a:solidFill>
                        </a:rPr>
                        <a:t>paupière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joyeuse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casserole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9627993"/>
                  </a:ext>
                </a:extLst>
              </a:tr>
            </a:tbl>
          </a:graphicData>
        </a:graphic>
      </p:graphicFrame>
      <p:sp>
        <p:nvSpPr>
          <p:cNvPr id="7" name="TextBox 6">
            <a:extLst>
              <a:ext uri="{FF2B5EF4-FFF2-40B4-BE49-F238E27FC236}">
                <a16:creationId xmlns:a16="http://schemas.microsoft.com/office/drawing/2014/main" id="{5E447046-AAD4-2CBA-EC85-A1B6CCEC65A1}"/>
              </a:ext>
            </a:extLst>
          </p:cNvPr>
          <p:cNvSpPr txBox="1"/>
          <p:nvPr/>
        </p:nvSpPr>
        <p:spPr>
          <a:xfrm>
            <a:off x="699281" y="4905675"/>
            <a:ext cx="10793449" cy="646331"/>
          </a:xfrm>
          <a:prstGeom prst="rect">
            <a:avLst/>
          </a:prstGeom>
          <a:noFill/>
        </p:spPr>
        <p:txBody>
          <a:bodyPr wrap="square">
            <a:spAutoFit/>
          </a:bodyPr>
          <a:lstStyle/>
          <a:p>
            <a:pPr marL="285750" indent="-285750">
              <a:buFont typeface="Wingdings" pitchFamily="2" charset="2"/>
              <a:buChar char="Ø"/>
            </a:pPr>
            <a:r>
              <a:rPr lang="en-GB" dirty="0"/>
              <a:t>Recall performance was improved or affected by the </a:t>
            </a:r>
            <a:r>
              <a:rPr lang="en-GB" b="1" dirty="0">
                <a:solidFill>
                  <a:srgbClr val="FF0000"/>
                </a:solidFill>
              </a:rPr>
              <a:t>redundant and predictable nature </a:t>
            </a:r>
            <a:r>
              <a:rPr lang="en-GB" dirty="0"/>
              <a:t>of the WM list with pairs in same order.</a:t>
            </a:r>
            <a:endParaRPr lang="en-BE" dirty="0"/>
          </a:p>
        </p:txBody>
      </p:sp>
    </p:spTree>
    <p:custDataLst>
      <p:tags r:id="rId1"/>
    </p:custDataLst>
    <p:extLst>
      <p:ext uri="{BB962C8B-B14F-4D97-AF65-F5344CB8AC3E}">
        <p14:creationId xmlns:p14="http://schemas.microsoft.com/office/powerpoint/2010/main" val="299179848"/>
      </p:ext>
    </p:extLst>
  </p:cSld>
  <p:clrMapOvr>
    <a:masterClrMapping/>
  </p:clrMapOvr>
  <mc:AlternateContent xmlns:mc="http://schemas.openxmlformats.org/markup-compatibility/2006" xmlns:p14="http://schemas.microsoft.com/office/powerpoint/2010/main">
    <mc:Choice Requires="p14">
      <p:transition spd="slow" p14:dur="2000" advTm="36513"/>
    </mc:Choice>
    <mc:Fallback xmlns="">
      <p:transition spd="slow" advTm="365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C473FE24-D8A3-FC7F-69B3-7B60167DA925}"/>
              </a:ext>
            </a:extLst>
          </p:cNvPr>
          <p:cNvSpPr txBox="1"/>
          <p:nvPr/>
        </p:nvSpPr>
        <p:spPr>
          <a:xfrm>
            <a:off x="725196" y="5521119"/>
            <a:ext cx="10741604" cy="954107"/>
          </a:xfrm>
          <a:prstGeom prst="rect">
            <a:avLst/>
          </a:prstGeom>
          <a:solidFill>
            <a:schemeClr val="accent3"/>
          </a:solidFill>
          <a:ln>
            <a:noFill/>
          </a:ln>
        </p:spPr>
        <p:txBody>
          <a:bodyPr wrap="square" rtlCol="0">
            <a:spAutoFit/>
          </a:bodyPr>
          <a:lstStyle/>
          <a:p>
            <a:pPr algn="ctr"/>
            <a:r>
              <a:rPr lang="en-BE" sz="2800" b="1" dirty="0">
                <a:solidFill>
                  <a:schemeClr val="bg1"/>
                </a:solidFill>
              </a:rPr>
              <a:t>Syntactic knowledge supports verbal working memory from serial order information</a:t>
            </a:r>
          </a:p>
        </p:txBody>
      </p:sp>
      <p:sp>
        <p:nvSpPr>
          <p:cNvPr id="6" name="TextBox 5">
            <a:extLst>
              <a:ext uri="{FF2B5EF4-FFF2-40B4-BE49-F238E27FC236}">
                <a16:creationId xmlns:a16="http://schemas.microsoft.com/office/drawing/2014/main" id="{848723B3-D70B-47EB-0776-390E9158DF94}"/>
              </a:ext>
            </a:extLst>
          </p:cNvPr>
          <p:cNvSpPr txBox="1"/>
          <p:nvPr/>
        </p:nvSpPr>
        <p:spPr>
          <a:xfrm>
            <a:off x="601368" y="1515845"/>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Syntactic Knowledge</a:t>
            </a:r>
          </a:p>
        </p:txBody>
      </p:sp>
      <p:sp>
        <p:nvSpPr>
          <p:cNvPr id="7" name="Up-down Arrow 6">
            <a:extLst>
              <a:ext uri="{FF2B5EF4-FFF2-40B4-BE49-F238E27FC236}">
                <a16:creationId xmlns:a16="http://schemas.microsoft.com/office/drawing/2014/main" id="{CEE8C10A-F2D9-928D-5F32-72AC6AA7E039}"/>
              </a:ext>
            </a:extLst>
          </p:cNvPr>
          <p:cNvSpPr/>
          <p:nvPr/>
        </p:nvSpPr>
        <p:spPr>
          <a:xfrm rot="16200000">
            <a:off x="5877674" y="1338017"/>
            <a:ext cx="436651" cy="1075657"/>
          </a:xfrm>
          <a:prstGeom prst="upDownArrow">
            <a:avLst>
              <a:gd name="adj1" fmla="val 48095"/>
              <a:gd name="adj2" fmla="val 536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 name="TextBox 7">
            <a:extLst>
              <a:ext uri="{FF2B5EF4-FFF2-40B4-BE49-F238E27FC236}">
                <a16:creationId xmlns:a16="http://schemas.microsoft.com/office/drawing/2014/main" id="{EF3A3D2C-50CF-6BDC-4FA6-E005544EDF2D}"/>
              </a:ext>
            </a:extLst>
          </p:cNvPr>
          <p:cNvSpPr txBox="1"/>
          <p:nvPr/>
        </p:nvSpPr>
        <p:spPr>
          <a:xfrm>
            <a:off x="6910632" y="1515845"/>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13" name="Down Arrow 12">
            <a:extLst>
              <a:ext uri="{FF2B5EF4-FFF2-40B4-BE49-F238E27FC236}">
                <a16:creationId xmlns:a16="http://schemas.microsoft.com/office/drawing/2014/main" id="{A82ED717-7BFC-4BC9-8476-FACE6F42DABB}"/>
              </a:ext>
            </a:extLst>
          </p:cNvPr>
          <p:cNvSpPr/>
          <p:nvPr/>
        </p:nvSpPr>
        <p:spPr>
          <a:xfrm>
            <a:off x="5586332" y="4675795"/>
            <a:ext cx="1019331" cy="684775"/>
          </a:xfrm>
          <a:prstGeom prst="down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TextBox 1">
            <a:extLst>
              <a:ext uri="{FF2B5EF4-FFF2-40B4-BE49-F238E27FC236}">
                <a16:creationId xmlns:a16="http://schemas.microsoft.com/office/drawing/2014/main" id="{F73F871E-188D-410C-7F4C-B4AD66EC6FE3}"/>
              </a:ext>
            </a:extLst>
          </p:cNvPr>
          <p:cNvSpPr txBox="1"/>
          <p:nvPr/>
        </p:nvSpPr>
        <p:spPr>
          <a:xfrm>
            <a:off x="601368" y="2433099"/>
            <a:ext cx="10989264" cy="2031325"/>
          </a:xfrm>
          <a:prstGeom prst="rect">
            <a:avLst/>
          </a:prstGeom>
          <a:noFill/>
        </p:spPr>
        <p:txBody>
          <a:bodyPr wrap="square" rtlCol="0">
            <a:spAutoFit/>
          </a:bodyPr>
          <a:lstStyle/>
          <a:p>
            <a:pPr marL="285750" indent="-285750">
              <a:buFont typeface="Wingdings" pitchFamily="2" charset="2"/>
              <a:buChar char="Ø"/>
            </a:pPr>
            <a:r>
              <a:rPr lang="en-BE" dirty="0"/>
              <a:t>Mixed adjective-noun pairs</a:t>
            </a:r>
          </a:p>
          <a:p>
            <a:pPr algn="ctr"/>
            <a:r>
              <a:rPr lang="en-BE" b="1" dirty="0">
                <a:solidFill>
                  <a:srgbClr val="FF0000"/>
                </a:solidFill>
              </a:rPr>
              <a:t>ADJ + N, N + ADJ, ADJ + N</a:t>
            </a:r>
          </a:p>
          <a:p>
            <a:pPr algn="ctr"/>
            <a:r>
              <a:rPr lang="en-BE" i="1" dirty="0"/>
              <a:t>OR</a:t>
            </a:r>
          </a:p>
          <a:p>
            <a:pPr algn="ctr"/>
            <a:r>
              <a:rPr lang="en-BE" b="1" dirty="0">
                <a:solidFill>
                  <a:srgbClr val="FF0000"/>
                </a:solidFill>
              </a:rPr>
              <a:t>N + ADJ, ADJ + N, N + ADJ</a:t>
            </a:r>
          </a:p>
          <a:p>
            <a:pPr algn="ctr"/>
            <a:r>
              <a:rPr lang="en-BE" i="1" dirty="0"/>
              <a:t>OR</a:t>
            </a:r>
          </a:p>
          <a:p>
            <a:pPr algn="ctr"/>
            <a:r>
              <a:rPr lang="en-BE" b="1" dirty="0">
                <a:solidFill>
                  <a:srgbClr val="FF0000"/>
                </a:solidFill>
              </a:rPr>
              <a:t>…</a:t>
            </a:r>
          </a:p>
          <a:p>
            <a:pPr algn="ctr"/>
            <a:r>
              <a:rPr lang="en-GB" b="1" dirty="0">
                <a:solidFill>
                  <a:srgbClr val="FF0000"/>
                </a:solidFill>
              </a:rPr>
              <a:t>Reducing the predictability </a:t>
            </a:r>
            <a:r>
              <a:rPr lang="en-GB" dirty="0">
                <a:solidFill>
                  <a:srgbClr val="000000"/>
                </a:solidFill>
              </a:rPr>
              <a:t>of the position of the adjective within each pair for a given list.</a:t>
            </a:r>
            <a:endParaRPr lang="en-BE" b="1" dirty="0">
              <a:solidFill>
                <a:schemeClr val="accent3"/>
              </a:solidFill>
            </a:endParaRPr>
          </a:p>
        </p:txBody>
      </p:sp>
    </p:spTree>
    <p:extLst>
      <p:ext uri="{BB962C8B-B14F-4D97-AF65-F5344CB8AC3E}">
        <p14:creationId xmlns:p14="http://schemas.microsoft.com/office/powerpoint/2010/main" val="1191721224"/>
      </p:ext>
    </p:extLst>
  </p:cSld>
  <p:clrMapOvr>
    <a:masterClrMapping/>
  </p:clrMapOvr>
  <mc:AlternateContent xmlns:mc="http://schemas.openxmlformats.org/markup-compatibility/2006" xmlns:p14="http://schemas.microsoft.com/office/powerpoint/2010/main">
    <mc:Choice Requires="p14">
      <p:transition spd="slow" p14:dur="2000" advTm="37276"/>
    </mc:Choice>
    <mc:Fallback xmlns="">
      <p:transition spd="slow" advTm="3727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1  </a:t>
            </a:r>
          </a:p>
        </p:txBody>
      </p:sp>
      <p:sp>
        <p:nvSpPr>
          <p:cNvPr id="4" name="TextBox 3">
            <a:extLst>
              <a:ext uri="{FF2B5EF4-FFF2-40B4-BE49-F238E27FC236}">
                <a16:creationId xmlns:a16="http://schemas.microsoft.com/office/drawing/2014/main" id="{F18BA92B-DD38-1127-9EC2-59999E81BBB5}"/>
              </a:ext>
            </a:extLst>
          </p:cNvPr>
          <p:cNvSpPr txBox="1"/>
          <p:nvPr/>
        </p:nvSpPr>
        <p:spPr>
          <a:xfrm>
            <a:off x="3803950" y="4789535"/>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6"/>
                </a:solidFill>
              </a:rPr>
              <a:t>grand</a:t>
            </a:r>
            <a:endParaRPr lang="en-BE" b="1" dirty="0">
              <a:solidFill>
                <a:schemeClr val="accent6"/>
              </a:solidFill>
            </a:endParaRPr>
          </a:p>
        </p:txBody>
      </p:sp>
      <p:sp>
        <p:nvSpPr>
          <p:cNvPr id="5" name="Left Brace 4">
            <a:extLst>
              <a:ext uri="{FF2B5EF4-FFF2-40B4-BE49-F238E27FC236}">
                <a16:creationId xmlns:a16="http://schemas.microsoft.com/office/drawing/2014/main" id="{C5CC361B-ED95-F23F-0351-D0F5DEA9B485}"/>
              </a:ext>
            </a:extLst>
          </p:cNvPr>
          <p:cNvSpPr/>
          <p:nvPr/>
        </p:nvSpPr>
        <p:spPr>
          <a:xfrm rot="5400000">
            <a:off x="4797518" y="4318711"/>
            <a:ext cx="181288" cy="685802"/>
          </a:xfrm>
          <a:prstGeom prst="leftBrace">
            <a:avLst>
              <a:gd name="adj1" fmla="val 8333"/>
              <a:gd name="adj2" fmla="val 48361"/>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BE"/>
          </a:p>
        </p:txBody>
      </p:sp>
      <p:sp>
        <p:nvSpPr>
          <p:cNvPr id="9" name="Left Brace 8">
            <a:extLst>
              <a:ext uri="{FF2B5EF4-FFF2-40B4-BE49-F238E27FC236}">
                <a16:creationId xmlns:a16="http://schemas.microsoft.com/office/drawing/2014/main" id="{2A007B51-B560-F3B7-858A-03F50F8D1ACB}"/>
              </a:ext>
            </a:extLst>
          </p:cNvPr>
          <p:cNvSpPr/>
          <p:nvPr/>
        </p:nvSpPr>
        <p:spPr>
          <a:xfrm rot="5400000">
            <a:off x="8211393" y="4320702"/>
            <a:ext cx="177308" cy="685801"/>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BE"/>
          </a:p>
        </p:txBody>
      </p:sp>
      <p:sp>
        <p:nvSpPr>
          <p:cNvPr id="10" name="TextBox 9">
            <a:extLst>
              <a:ext uri="{FF2B5EF4-FFF2-40B4-BE49-F238E27FC236}">
                <a16:creationId xmlns:a16="http://schemas.microsoft.com/office/drawing/2014/main" id="{FF1CA0EC-FE7B-1B9F-9AA9-D24F7D49F257}"/>
              </a:ext>
            </a:extLst>
          </p:cNvPr>
          <p:cNvSpPr txBox="1"/>
          <p:nvPr/>
        </p:nvSpPr>
        <p:spPr>
          <a:xfrm>
            <a:off x="4510982" y="4220546"/>
            <a:ext cx="754359" cy="400110"/>
          </a:xfrm>
          <a:prstGeom prst="rect">
            <a:avLst/>
          </a:prstGeom>
          <a:noFill/>
          <a:ln>
            <a:noFill/>
          </a:ln>
        </p:spPr>
        <p:txBody>
          <a:bodyPr vert="horz" wrap="none" lIns="68580" tIns="34290" rIns="68580" bIns="34290" rtlCol="0" anchor="ctr">
            <a:noAutofit/>
          </a:bodyPr>
          <a:lstStyle/>
          <a:p>
            <a:r>
              <a:rPr lang="en-BE" dirty="0">
                <a:solidFill>
                  <a:sysClr val="windowText" lastClr="000000"/>
                </a:solidFill>
              </a:rPr>
              <a:t>350ms</a:t>
            </a:r>
          </a:p>
        </p:txBody>
      </p:sp>
      <p:sp>
        <p:nvSpPr>
          <p:cNvPr id="11" name="TextBox 10">
            <a:extLst>
              <a:ext uri="{FF2B5EF4-FFF2-40B4-BE49-F238E27FC236}">
                <a16:creationId xmlns:a16="http://schemas.microsoft.com/office/drawing/2014/main" id="{474E96D0-12E8-1860-7243-07BD42FCD799}"/>
              </a:ext>
            </a:extLst>
          </p:cNvPr>
          <p:cNvSpPr txBox="1"/>
          <p:nvPr/>
        </p:nvSpPr>
        <p:spPr>
          <a:xfrm>
            <a:off x="7841798" y="4221192"/>
            <a:ext cx="914400" cy="400110"/>
          </a:xfrm>
          <a:prstGeom prst="rect">
            <a:avLst/>
          </a:prstGeom>
          <a:noFill/>
          <a:ln>
            <a:noFill/>
          </a:ln>
        </p:spPr>
        <p:txBody>
          <a:bodyPr vert="horz" wrap="none" lIns="68580" tIns="34290" rIns="68580" bIns="34290" rtlCol="0" anchor="ctr">
            <a:noAutofit/>
          </a:bodyPr>
          <a:lstStyle/>
          <a:p>
            <a:pPr algn="ctr"/>
            <a:r>
              <a:rPr lang="en-BE" dirty="0">
                <a:solidFill>
                  <a:sysClr val="windowText" lastClr="000000"/>
                </a:solidFill>
              </a:rPr>
              <a:t>1000ms</a:t>
            </a:r>
          </a:p>
        </p:txBody>
      </p:sp>
      <p:sp>
        <p:nvSpPr>
          <p:cNvPr id="15" name="TextBox 14">
            <a:extLst>
              <a:ext uri="{FF2B5EF4-FFF2-40B4-BE49-F238E27FC236}">
                <a16:creationId xmlns:a16="http://schemas.microsoft.com/office/drawing/2014/main" id="{7F28B089-5AFF-B131-AE98-EB1A4550C5BE}"/>
              </a:ext>
            </a:extLst>
          </p:cNvPr>
          <p:cNvSpPr txBox="1"/>
          <p:nvPr/>
        </p:nvSpPr>
        <p:spPr>
          <a:xfrm>
            <a:off x="1178231" y="4800047"/>
            <a:ext cx="2401267" cy="369332"/>
          </a:xfrm>
          <a:prstGeom prst="rect">
            <a:avLst/>
          </a:prstGeom>
          <a:solidFill>
            <a:schemeClr val="accent6">
              <a:lumMod val="75000"/>
            </a:schemeClr>
          </a:solidFill>
          <a:ln>
            <a:noFill/>
          </a:ln>
        </p:spPr>
        <p:txBody>
          <a:bodyPr vert="horz" wrap="none" lIns="68580" tIns="34290" rIns="68580" bIns="34290" rtlCol="0" anchor="ctr">
            <a:noAutofit/>
          </a:bodyPr>
          <a:lstStyle/>
          <a:p>
            <a:pPr algn="ctr"/>
            <a:r>
              <a:rPr lang="en-BE" b="1" dirty="0">
                <a:solidFill>
                  <a:schemeClr val="bg1"/>
                </a:solidFill>
              </a:rPr>
              <a:t>Preferred list</a:t>
            </a:r>
          </a:p>
        </p:txBody>
      </p:sp>
      <p:sp>
        <p:nvSpPr>
          <p:cNvPr id="16" name="TextBox 15">
            <a:extLst>
              <a:ext uri="{FF2B5EF4-FFF2-40B4-BE49-F238E27FC236}">
                <a16:creationId xmlns:a16="http://schemas.microsoft.com/office/drawing/2014/main" id="{869D1FF6-61F0-1D9E-F3A8-FBD8219F7F05}"/>
              </a:ext>
            </a:extLst>
          </p:cNvPr>
          <p:cNvSpPr txBox="1"/>
          <p:nvPr/>
        </p:nvSpPr>
        <p:spPr>
          <a:xfrm>
            <a:off x="1178230" y="5600469"/>
            <a:ext cx="2401267" cy="369332"/>
          </a:xfrm>
          <a:prstGeom prst="rect">
            <a:avLst/>
          </a:prstGeom>
          <a:solidFill>
            <a:schemeClr val="accent2">
              <a:lumMod val="75000"/>
            </a:schemeClr>
          </a:solidFill>
          <a:ln>
            <a:noFill/>
          </a:ln>
        </p:spPr>
        <p:txBody>
          <a:bodyPr vert="horz" wrap="none" lIns="68580" tIns="34290" rIns="68580" bIns="34290" rtlCol="0" anchor="ctr">
            <a:noAutofit/>
          </a:bodyPr>
          <a:lstStyle/>
          <a:p>
            <a:pPr algn="ctr"/>
            <a:r>
              <a:rPr lang="en-BE" b="1" dirty="0">
                <a:solidFill>
                  <a:schemeClr val="bg1"/>
                </a:solidFill>
              </a:rPr>
              <a:t>Non-preferred list</a:t>
            </a:r>
          </a:p>
        </p:txBody>
      </p:sp>
      <p:pic>
        <p:nvPicPr>
          <p:cNvPr id="19" name="Graphic 18" descr="Volume outline">
            <a:extLst>
              <a:ext uri="{FF2B5EF4-FFF2-40B4-BE49-F238E27FC236}">
                <a16:creationId xmlns:a16="http://schemas.microsoft.com/office/drawing/2014/main" id="{34E37335-460C-D5D9-A96E-A2A53533A4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9621" y="5027908"/>
            <a:ext cx="720000" cy="720000"/>
          </a:xfrm>
          <a:prstGeom prst="rect">
            <a:avLst/>
          </a:prstGeom>
        </p:spPr>
      </p:pic>
      <p:pic>
        <p:nvPicPr>
          <p:cNvPr id="20" name="Graphic 19" descr="User outline">
            <a:extLst>
              <a:ext uri="{FF2B5EF4-FFF2-40B4-BE49-F238E27FC236}">
                <a16:creationId xmlns:a16="http://schemas.microsoft.com/office/drawing/2014/main" id="{EE6EECDF-23CB-E3C8-BCB2-FDCA86D8E4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41287" y="4945981"/>
            <a:ext cx="720000" cy="720000"/>
          </a:xfrm>
          <a:prstGeom prst="rect">
            <a:avLst/>
          </a:prstGeom>
        </p:spPr>
      </p:pic>
      <p:pic>
        <p:nvPicPr>
          <p:cNvPr id="21" name="Graphic 20" descr="Chat bubble outline">
            <a:extLst>
              <a:ext uri="{FF2B5EF4-FFF2-40B4-BE49-F238E27FC236}">
                <a16:creationId xmlns:a16="http://schemas.microsoft.com/office/drawing/2014/main" id="{746C3912-E9E7-5DDC-15C2-0BA3566D6A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11141589" y="4557045"/>
            <a:ext cx="720000" cy="720000"/>
          </a:xfrm>
          <a:prstGeom prst="rect">
            <a:avLst/>
          </a:prstGeom>
        </p:spPr>
      </p:pic>
      <p:sp>
        <p:nvSpPr>
          <p:cNvPr id="22" name="TextBox 21">
            <a:extLst>
              <a:ext uri="{FF2B5EF4-FFF2-40B4-BE49-F238E27FC236}">
                <a16:creationId xmlns:a16="http://schemas.microsoft.com/office/drawing/2014/main" id="{63E2DC3E-3322-829F-7DB1-0D7306065A2D}"/>
              </a:ext>
            </a:extLst>
          </p:cNvPr>
          <p:cNvSpPr txBox="1"/>
          <p:nvPr/>
        </p:nvSpPr>
        <p:spPr>
          <a:xfrm>
            <a:off x="4846597" y="4785648"/>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6"/>
                </a:solidFill>
              </a:rPr>
              <a:t>titane</a:t>
            </a:r>
            <a:endParaRPr lang="en-BE" b="1" dirty="0">
              <a:solidFill>
                <a:schemeClr val="accent6"/>
              </a:solidFill>
            </a:endParaRPr>
          </a:p>
        </p:txBody>
      </p:sp>
      <p:sp>
        <p:nvSpPr>
          <p:cNvPr id="23" name="TextBox 22">
            <a:extLst>
              <a:ext uri="{FF2B5EF4-FFF2-40B4-BE49-F238E27FC236}">
                <a16:creationId xmlns:a16="http://schemas.microsoft.com/office/drawing/2014/main" id="{A8CB5C8C-F9EE-748E-73F2-93426260EDB6}"/>
              </a:ext>
            </a:extLst>
          </p:cNvPr>
          <p:cNvSpPr txBox="1"/>
          <p:nvPr/>
        </p:nvSpPr>
        <p:spPr>
          <a:xfrm>
            <a:off x="6084277" y="4778859"/>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6"/>
                </a:solidFill>
              </a:rPr>
              <a:t>sale</a:t>
            </a:r>
            <a:endParaRPr lang="en-BE" b="1" dirty="0">
              <a:solidFill>
                <a:schemeClr val="accent6"/>
              </a:solidFill>
            </a:endParaRPr>
          </a:p>
        </p:txBody>
      </p:sp>
      <p:sp>
        <p:nvSpPr>
          <p:cNvPr id="24" name="TextBox 23">
            <a:extLst>
              <a:ext uri="{FF2B5EF4-FFF2-40B4-BE49-F238E27FC236}">
                <a16:creationId xmlns:a16="http://schemas.microsoft.com/office/drawing/2014/main" id="{DD6EC4CB-8FD9-D863-1A36-768BC39C9656}"/>
              </a:ext>
            </a:extLst>
          </p:cNvPr>
          <p:cNvSpPr txBox="1"/>
          <p:nvPr/>
        </p:nvSpPr>
        <p:spPr>
          <a:xfrm>
            <a:off x="7134742" y="4779913"/>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6"/>
                </a:solidFill>
              </a:rPr>
              <a:t>silence</a:t>
            </a:r>
            <a:endParaRPr lang="en-BE" b="1" dirty="0">
              <a:solidFill>
                <a:schemeClr val="accent6"/>
              </a:solidFill>
            </a:endParaRPr>
          </a:p>
        </p:txBody>
      </p:sp>
      <p:sp>
        <p:nvSpPr>
          <p:cNvPr id="25" name="TextBox 24">
            <a:extLst>
              <a:ext uri="{FF2B5EF4-FFF2-40B4-BE49-F238E27FC236}">
                <a16:creationId xmlns:a16="http://schemas.microsoft.com/office/drawing/2014/main" id="{E815FB87-ED4F-329B-1DA2-8B2E4866CC9B}"/>
              </a:ext>
            </a:extLst>
          </p:cNvPr>
          <p:cNvSpPr txBox="1"/>
          <p:nvPr/>
        </p:nvSpPr>
        <p:spPr>
          <a:xfrm>
            <a:off x="8354093" y="4784594"/>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6"/>
                </a:solidFill>
              </a:rPr>
              <a:t>orteil</a:t>
            </a:r>
            <a:endParaRPr lang="en-BE" b="1" dirty="0">
              <a:solidFill>
                <a:schemeClr val="accent6"/>
              </a:solidFill>
            </a:endParaRPr>
          </a:p>
        </p:txBody>
      </p:sp>
      <p:sp>
        <p:nvSpPr>
          <p:cNvPr id="26" name="TextBox 25">
            <a:extLst>
              <a:ext uri="{FF2B5EF4-FFF2-40B4-BE49-F238E27FC236}">
                <a16:creationId xmlns:a16="http://schemas.microsoft.com/office/drawing/2014/main" id="{4BF0C33E-36C8-A3D5-07FD-E02B11F8D0FB}"/>
              </a:ext>
            </a:extLst>
          </p:cNvPr>
          <p:cNvSpPr txBox="1"/>
          <p:nvPr/>
        </p:nvSpPr>
        <p:spPr>
          <a:xfrm>
            <a:off x="9409032" y="4778859"/>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6"/>
                </a:solidFill>
              </a:rPr>
              <a:t>agressif</a:t>
            </a:r>
            <a:endParaRPr lang="en-BE" b="1" dirty="0">
              <a:solidFill>
                <a:schemeClr val="accent6"/>
              </a:solidFill>
            </a:endParaRPr>
          </a:p>
        </p:txBody>
      </p:sp>
      <p:sp>
        <p:nvSpPr>
          <p:cNvPr id="27" name="TextBox 26">
            <a:extLst>
              <a:ext uri="{FF2B5EF4-FFF2-40B4-BE49-F238E27FC236}">
                <a16:creationId xmlns:a16="http://schemas.microsoft.com/office/drawing/2014/main" id="{C6BCCF07-3654-1F18-DA69-937E5322F831}"/>
              </a:ext>
            </a:extLst>
          </p:cNvPr>
          <p:cNvSpPr txBox="1"/>
          <p:nvPr/>
        </p:nvSpPr>
        <p:spPr>
          <a:xfrm>
            <a:off x="3803950" y="5617599"/>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2"/>
                </a:solidFill>
              </a:rPr>
              <a:t>titane</a:t>
            </a:r>
            <a:endParaRPr lang="en-BE" b="1" dirty="0">
              <a:solidFill>
                <a:schemeClr val="accent2"/>
              </a:solidFill>
            </a:endParaRPr>
          </a:p>
        </p:txBody>
      </p:sp>
      <p:sp>
        <p:nvSpPr>
          <p:cNvPr id="28" name="TextBox 27">
            <a:extLst>
              <a:ext uri="{FF2B5EF4-FFF2-40B4-BE49-F238E27FC236}">
                <a16:creationId xmlns:a16="http://schemas.microsoft.com/office/drawing/2014/main" id="{82CCDE28-DA67-2810-8CB7-86DCDF5228FE}"/>
              </a:ext>
            </a:extLst>
          </p:cNvPr>
          <p:cNvSpPr txBox="1"/>
          <p:nvPr/>
        </p:nvSpPr>
        <p:spPr>
          <a:xfrm>
            <a:off x="4846597" y="5613712"/>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2"/>
                </a:solidFill>
              </a:rPr>
              <a:t>grand</a:t>
            </a:r>
            <a:endParaRPr lang="en-BE" b="1" dirty="0">
              <a:solidFill>
                <a:schemeClr val="accent2"/>
              </a:solidFill>
            </a:endParaRPr>
          </a:p>
        </p:txBody>
      </p:sp>
      <p:sp>
        <p:nvSpPr>
          <p:cNvPr id="29" name="TextBox 28">
            <a:extLst>
              <a:ext uri="{FF2B5EF4-FFF2-40B4-BE49-F238E27FC236}">
                <a16:creationId xmlns:a16="http://schemas.microsoft.com/office/drawing/2014/main" id="{5E057855-EAD0-CE61-0C97-BFC31765C33E}"/>
              </a:ext>
            </a:extLst>
          </p:cNvPr>
          <p:cNvSpPr txBox="1"/>
          <p:nvPr/>
        </p:nvSpPr>
        <p:spPr>
          <a:xfrm>
            <a:off x="6084277" y="5606923"/>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2"/>
                </a:solidFill>
              </a:rPr>
              <a:t>silence</a:t>
            </a:r>
            <a:endParaRPr lang="en-BE" b="1" dirty="0">
              <a:solidFill>
                <a:schemeClr val="accent2"/>
              </a:solidFill>
            </a:endParaRPr>
          </a:p>
        </p:txBody>
      </p:sp>
      <p:sp>
        <p:nvSpPr>
          <p:cNvPr id="30" name="TextBox 29">
            <a:extLst>
              <a:ext uri="{FF2B5EF4-FFF2-40B4-BE49-F238E27FC236}">
                <a16:creationId xmlns:a16="http://schemas.microsoft.com/office/drawing/2014/main" id="{C4026940-6F4C-794A-3499-5B75550244AC}"/>
              </a:ext>
            </a:extLst>
          </p:cNvPr>
          <p:cNvSpPr txBox="1"/>
          <p:nvPr/>
        </p:nvSpPr>
        <p:spPr>
          <a:xfrm>
            <a:off x="7134742" y="5607977"/>
            <a:ext cx="1044000" cy="369332"/>
          </a:xfrm>
          <a:prstGeom prst="rect">
            <a:avLst/>
          </a:prstGeom>
          <a:noFill/>
          <a:ln w="19050">
            <a:solidFill>
              <a:schemeClr val="tx1"/>
            </a:solidFill>
          </a:ln>
        </p:spPr>
        <p:txBody>
          <a:bodyPr wrap="square" rtlCol="0" anchor="ctr">
            <a:spAutoFit/>
          </a:bodyPr>
          <a:lstStyle/>
          <a:p>
            <a:pPr algn="ctr"/>
            <a:r>
              <a:rPr lang="en-GB" b="1" dirty="0">
                <a:solidFill>
                  <a:schemeClr val="accent2"/>
                </a:solidFill>
              </a:rPr>
              <a:t>sale</a:t>
            </a:r>
            <a:endParaRPr lang="en-BE" b="1" dirty="0">
              <a:solidFill>
                <a:schemeClr val="accent2"/>
              </a:solidFill>
            </a:endParaRPr>
          </a:p>
        </p:txBody>
      </p:sp>
      <p:sp>
        <p:nvSpPr>
          <p:cNvPr id="31" name="TextBox 30">
            <a:extLst>
              <a:ext uri="{FF2B5EF4-FFF2-40B4-BE49-F238E27FC236}">
                <a16:creationId xmlns:a16="http://schemas.microsoft.com/office/drawing/2014/main" id="{9EC81622-42B6-07AF-E2F8-36F2AFF7E203}"/>
              </a:ext>
            </a:extLst>
          </p:cNvPr>
          <p:cNvSpPr txBox="1"/>
          <p:nvPr/>
        </p:nvSpPr>
        <p:spPr>
          <a:xfrm>
            <a:off x="8354093" y="5612658"/>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2"/>
                </a:solidFill>
              </a:rPr>
              <a:t>agressif</a:t>
            </a:r>
            <a:endParaRPr lang="en-BE" b="1" dirty="0">
              <a:solidFill>
                <a:schemeClr val="accent2"/>
              </a:solidFill>
            </a:endParaRPr>
          </a:p>
        </p:txBody>
      </p:sp>
      <p:sp>
        <p:nvSpPr>
          <p:cNvPr id="32" name="TextBox 31">
            <a:extLst>
              <a:ext uri="{FF2B5EF4-FFF2-40B4-BE49-F238E27FC236}">
                <a16:creationId xmlns:a16="http://schemas.microsoft.com/office/drawing/2014/main" id="{E601DD7A-8FF4-9D45-85A9-C80EFDDA47A5}"/>
              </a:ext>
            </a:extLst>
          </p:cNvPr>
          <p:cNvSpPr txBox="1"/>
          <p:nvPr/>
        </p:nvSpPr>
        <p:spPr>
          <a:xfrm>
            <a:off x="9409032" y="5606923"/>
            <a:ext cx="1044000" cy="369332"/>
          </a:xfrm>
          <a:prstGeom prst="rect">
            <a:avLst/>
          </a:prstGeom>
          <a:noFill/>
          <a:ln w="19050">
            <a:solidFill>
              <a:schemeClr val="tx1"/>
            </a:solidFill>
          </a:ln>
        </p:spPr>
        <p:txBody>
          <a:bodyPr wrap="square" rtlCol="0" anchor="ctr">
            <a:spAutoFit/>
          </a:bodyPr>
          <a:lstStyle/>
          <a:p>
            <a:pPr algn="ctr"/>
            <a:r>
              <a:rPr lang="en-GB" b="1" dirty="0" err="1">
                <a:solidFill>
                  <a:schemeClr val="accent2"/>
                </a:solidFill>
              </a:rPr>
              <a:t>orteil</a:t>
            </a:r>
            <a:endParaRPr lang="en-BE" b="1" dirty="0">
              <a:solidFill>
                <a:schemeClr val="accent2"/>
              </a:solidFill>
            </a:endParaRPr>
          </a:p>
        </p:txBody>
      </p:sp>
      <p:sp>
        <p:nvSpPr>
          <p:cNvPr id="33" name="TextBox 32">
            <a:extLst>
              <a:ext uri="{FF2B5EF4-FFF2-40B4-BE49-F238E27FC236}">
                <a16:creationId xmlns:a16="http://schemas.microsoft.com/office/drawing/2014/main" id="{BC5219B0-DE35-F1B4-E7B2-5283507B8D9B}"/>
              </a:ext>
            </a:extLst>
          </p:cNvPr>
          <p:cNvSpPr txBox="1"/>
          <p:nvPr/>
        </p:nvSpPr>
        <p:spPr>
          <a:xfrm>
            <a:off x="1178230" y="5175098"/>
            <a:ext cx="3165867" cy="307777"/>
          </a:xfrm>
          <a:prstGeom prst="rect">
            <a:avLst/>
          </a:prstGeom>
          <a:noFill/>
        </p:spPr>
        <p:txBody>
          <a:bodyPr wrap="none" rtlCol="0">
            <a:spAutoFit/>
          </a:bodyPr>
          <a:lstStyle/>
          <a:p>
            <a:r>
              <a:rPr lang="en-BE" sz="1400" dirty="0"/>
              <a:t>16 lists with 3 adjective and noun pairs</a:t>
            </a:r>
          </a:p>
        </p:txBody>
      </p:sp>
      <p:sp>
        <p:nvSpPr>
          <p:cNvPr id="34" name="TextBox 33">
            <a:extLst>
              <a:ext uri="{FF2B5EF4-FFF2-40B4-BE49-F238E27FC236}">
                <a16:creationId xmlns:a16="http://schemas.microsoft.com/office/drawing/2014/main" id="{95465800-B6BC-9596-B27E-137418167DDA}"/>
              </a:ext>
            </a:extLst>
          </p:cNvPr>
          <p:cNvSpPr txBox="1"/>
          <p:nvPr/>
        </p:nvSpPr>
        <p:spPr>
          <a:xfrm>
            <a:off x="1178230" y="5985471"/>
            <a:ext cx="3927614" cy="307777"/>
          </a:xfrm>
          <a:prstGeom prst="rect">
            <a:avLst/>
          </a:prstGeom>
          <a:noFill/>
        </p:spPr>
        <p:txBody>
          <a:bodyPr wrap="none" rtlCol="0">
            <a:spAutoFit/>
          </a:bodyPr>
          <a:lstStyle/>
          <a:p>
            <a:r>
              <a:rPr lang="en-BE" sz="1400" dirty="0"/>
              <a:t>16 lists with 3 pairs reversed from preferred pairs</a:t>
            </a:r>
          </a:p>
        </p:txBody>
      </p:sp>
      <p:sp>
        <p:nvSpPr>
          <p:cNvPr id="36" name="TextBox 35">
            <a:extLst>
              <a:ext uri="{FF2B5EF4-FFF2-40B4-BE49-F238E27FC236}">
                <a16:creationId xmlns:a16="http://schemas.microsoft.com/office/drawing/2014/main" id="{9E8DB021-3C45-F6E7-E45A-1EBE66E7BE78}"/>
              </a:ext>
            </a:extLst>
          </p:cNvPr>
          <p:cNvSpPr txBox="1"/>
          <p:nvPr/>
        </p:nvSpPr>
        <p:spPr>
          <a:xfrm>
            <a:off x="10726905" y="5600469"/>
            <a:ext cx="1357722" cy="307777"/>
          </a:xfrm>
          <a:prstGeom prst="rect">
            <a:avLst/>
          </a:prstGeom>
          <a:noFill/>
        </p:spPr>
        <p:txBody>
          <a:bodyPr wrap="square">
            <a:spAutoFit/>
          </a:bodyPr>
          <a:lstStyle/>
          <a:p>
            <a:r>
              <a:rPr lang="en-US" altLang="zh-CN" sz="1400" dirty="0"/>
              <a:t>93</a:t>
            </a:r>
            <a:r>
              <a:rPr lang="zh-CN" altLang="en-US" sz="1400" dirty="0"/>
              <a:t> </a:t>
            </a:r>
            <a:r>
              <a:rPr lang="en-US" altLang="zh-CN" sz="1400" dirty="0"/>
              <a:t>participants </a:t>
            </a:r>
            <a:endParaRPr lang="en-BE" sz="1400" dirty="0"/>
          </a:p>
        </p:txBody>
      </p:sp>
      <p:sp>
        <p:nvSpPr>
          <p:cNvPr id="2" name="TextBox 1">
            <a:extLst>
              <a:ext uri="{FF2B5EF4-FFF2-40B4-BE49-F238E27FC236}">
                <a16:creationId xmlns:a16="http://schemas.microsoft.com/office/drawing/2014/main" id="{C4A63E15-A063-4F8F-1245-1D07ABE3E53C}"/>
              </a:ext>
            </a:extLst>
          </p:cNvPr>
          <p:cNvSpPr txBox="1"/>
          <p:nvPr/>
        </p:nvSpPr>
        <p:spPr>
          <a:xfrm>
            <a:off x="379621" y="1092928"/>
            <a:ext cx="727545" cy="707886"/>
          </a:xfrm>
          <a:prstGeom prst="rect">
            <a:avLst/>
          </a:prstGeom>
          <a:noFill/>
        </p:spPr>
        <p:txBody>
          <a:bodyPr wrap="square">
            <a:spAutoFit/>
          </a:bodyPr>
          <a:lstStyle/>
          <a:p>
            <a:r>
              <a:rPr lang="en-BE" sz="4000" dirty="0"/>
              <a:t>🇫🇷</a:t>
            </a:r>
          </a:p>
        </p:txBody>
      </p:sp>
      <p:sp>
        <p:nvSpPr>
          <p:cNvPr id="3" name="TextBox 2">
            <a:extLst>
              <a:ext uri="{FF2B5EF4-FFF2-40B4-BE49-F238E27FC236}">
                <a16:creationId xmlns:a16="http://schemas.microsoft.com/office/drawing/2014/main" id="{33917A26-373B-84F1-DE53-D685E2EECCC4}"/>
              </a:ext>
            </a:extLst>
          </p:cNvPr>
          <p:cNvSpPr txBox="1"/>
          <p:nvPr/>
        </p:nvSpPr>
        <p:spPr>
          <a:xfrm>
            <a:off x="1107166" y="1066411"/>
            <a:ext cx="10705213" cy="1200329"/>
          </a:xfrm>
          <a:prstGeom prst="rect">
            <a:avLst/>
          </a:prstGeom>
          <a:noFill/>
        </p:spPr>
        <p:txBody>
          <a:bodyPr wrap="square" rtlCol="0" anchor="b">
            <a:spAutoFit/>
          </a:bodyPr>
          <a:lstStyle/>
          <a:p>
            <a:r>
              <a:rPr lang="en-BE" b="1" dirty="0"/>
              <a:t>Correct Syntax: </a:t>
            </a:r>
          </a:p>
          <a:p>
            <a:pPr marL="285750" indent="-285750">
              <a:buFont typeface="Wingdings" pitchFamily="2" charset="2"/>
              <a:buChar char="Ø"/>
            </a:pPr>
            <a:r>
              <a:rPr lang="en-BE" b="1" dirty="0"/>
              <a:t>Preferred adjective-noun order</a:t>
            </a:r>
            <a:br>
              <a:rPr lang="en-BE" b="1" dirty="0"/>
            </a:br>
            <a:r>
              <a:rPr lang="en-BE" u="sng" dirty="0"/>
              <a:t>Adjective anteposition</a:t>
            </a:r>
            <a:r>
              <a:rPr lang="en-BE" dirty="0"/>
              <a:t> (e.g.,</a:t>
            </a:r>
            <a:r>
              <a:rPr lang="zh-CN" altLang="en-US" dirty="0"/>
              <a:t> </a:t>
            </a:r>
            <a:r>
              <a:rPr lang="en-US" altLang="zh-CN" i="1" dirty="0"/>
              <a:t>petit </a:t>
            </a:r>
            <a:r>
              <a:rPr lang="en-US" altLang="zh-CN" i="1" dirty="0" err="1"/>
              <a:t>chien</a:t>
            </a:r>
            <a:r>
              <a:rPr lang="en-US" altLang="zh-CN" i="1" dirty="0"/>
              <a:t> vs. </a:t>
            </a:r>
            <a:r>
              <a:rPr lang="en-US" altLang="zh-CN" i="1" dirty="0" err="1"/>
              <a:t>chien</a:t>
            </a:r>
            <a:r>
              <a:rPr lang="en-US" altLang="zh-CN" i="1" dirty="0"/>
              <a:t> petit</a:t>
            </a:r>
            <a:r>
              <a:rPr lang="en-BE" dirty="0"/>
              <a:t>)</a:t>
            </a:r>
            <a:br>
              <a:rPr lang="en-BE" dirty="0"/>
            </a:br>
            <a:r>
              <a:rPr lang="en-BE" u="sng" dirty="0"/>
              <a:t>Adjective postposition</a:t>
            </a:r>
            <a:r>
              <a:rPr lang="en-BE" dirty="0"/>
              <a:t> (e.g., </a:t>
            </a:r>
            <a:r>
              <a:rPr lang="en-BE" i="1" dirty="0"/>
              <a:t>manteau orange vs. orange manteau</a:t>
            </a:r>
            <a:r>
              <a:rPr lang="en-BE" dirty="0"/>
              <a:t>)</a:t>
            </a:r>
          </a:p>
        </p:txBody>
      </p:sp>
      <p:sp>
        <p:nvSpPr>
          <p:cNvPr id="8" name="TextBox 7">
            <a:extLst>
              <a:ext uri="{FF2B5EF4-FFF2-40B4-BE49-F238E27FC236}">
                <a16:creationId xmlns:a16="http://schemas.microsoft.com/office/drawing/2014/main" id="{AFBDE4E6-2850-FC05-B959-E7E62A36AB43}"/>
              </a:ext>
            </a:extLst>
          </p:cNvPr>
          <p:cNvSpPr txBox="1"/>
          <p:nvPr/>
        </p:nvSpPr>
        <p:spPr>
          <a:xfrm>
            <a:off x="885631" y="2476687"/>
            <a:ext cx="4846597" cy="1477328"/>
          </a:xfrm>
          <a:prstGeom prst="rect">
            <a:avLst/>
          </a:prstGeom>
          <a:noFill/>
          <a:ln w="38100">
            <a:solidFill>
              <a:schemeClr val="tx1"/>
            </a:solidFill>
          </a:ln>
        </p:spPr>
        <p:txBody>
          <a:bodyPr wrap="square">
            <a:spAutoFit/>
          </a:bodyPr>
          <a:lstStyle/>
          <a:p>
            <a:pPr algn="ctr"/>
            <a:r>
              <a:rPr lang="en-BE" b="1" dirty="0">
                <a:solidFill>
                  <a:srgbClr val="FF0000"/>
                </a:solidFill>
              </a:rPr>
              <a:t>ADJ + N, N + ADJ, ADJ + N</a:t>
            </a:r>
          </a:p>
          <a:p>
            <a:pPr algn="ctr"/>
            <a:r>
              <a:rPr lang="en-BE" i="1" dirty="0"/>
              <a:t>OR</a:t>
            </a:r>
          </a:p>
          <a:p>
            <a:pPr algn="ctr"/>
            <a:r>
              <a:rPr lang="en-BE" b="1" dirty="0">
                <a:solidFill>
                  <a:srgbClr val="FF0000"/>
                </a:solidFill>
              </a:rPr>
              <a:t>N + ADJ, ADJ + N, N + ADJ</a:t>
            </a:r>
          </a:p>
          <a:p>
            <a:pPr algn="ctr"/>
            <a:r>
              <a:rPr lang="en-BE" i="1" dirty="0"/>
              <a:t>OR</a:t>
            </a:r>
          </a:p>
          <a:p>
            <a:pPr algn="ctr"/>
            <a:r>
              <a:rPr lang="en-BE" b="1" dirty="0">
                <a:solidFill>
                  <a:srgbClr val="FF0000"/>
                </a:solidFill>
              </a:rPr>
              <a:t>…</a:t>
            </a:r>
            <a:endParaRPr lang="en-BE" dirty="0">
              <a:solidFill>
                <a:srgbClr val="FF0000"/>
              </a:solidFill>
            </a:endParaRPr>
          </a:p>
        </p:txBody>
      </p:sp>
      <p:sp>
        <p:nvSpPr>
          <p:cNvPr id="13" name="TextBox 12">
            <a:extLst>
              <a:ext uri="{FF2B5EF4-FFF2-40B4-BE49-F238E27FC236}">
                <a16:creationId xmlns:a16="http://schemas.microsoft.com/office/drawing/2014/main" id="{F3AFF059-B6A4-94EF-3225-7D5BA167AC4F}"/>
              </a:ext>
            </a:extLst>
          </p:cNvPr>
          <p:cNvSpPr txBox="1"/>
          <p:nvPr/>
        </p:nvSpPr>
        <p:spPr>
          <a:xfrm>
            <a:off x="6459772" y="2816964"/>
            <a:ext cx="4846597" cy="646331"/>
          </a:xfrm>
          <a:prstGeom prst="rect">
            <a:avLst/>
          </a:prstGeom>
          <a:noFill/>
          <a:ln w="38100">
            <a:noFill/>
          </a:ln>
        </p:spPr>
        <p:txBody>
          <a:bodyPr wrap="square">
            <a:spAutoFit/>
          </a:bodyPr>
          <a:lstStyle/>
          <a:p>
            <a:pPr marL="285750" indent="-285750">
              <a:buFont typeface="Wingdings" pitchFamily="2" charset="2"/>
              <a:buChar char="Ø"/>
            </a:pPr>
            <a:r>
              <a:rPr lang="en-BE" b="1" dirty="0"/>
              <a:t>Mixing </a:t>
            </a:r>
            <a:r>
              <a:rPr lang="en-BE" b="1" dirty="0">
                <a:solidFill>
                  <a:srgbClr val="FF0000"/>
                </a:solidFill>
              </a:rPr>
              <a:t>anteposition and postposition </a:t>
            </a:r>
            <a:r>
              <a:rPr lang="en-BE" b="1" dirty="0"/>
              <a:t>adjective-noun pairs in one list.</a:t>
            </a:r>
          </a:p>
        </p:txBody>
      </p:sp>
    </p:spTree>
    <p:extLst>
      <p:ext uri="{BB962C8B-B14F-4D97-AF65-F5344CB8AC3E}">
        <p14:creationId xmlns:p14="http://schemas.microsoft.com/office/powerpoint/2010/main" val="3501857611"/>
      </p:ext>
    </p:extLst>
  </p:cSld>
  <p:clrMapOvr>
    <a:masterClrMapping/>
  </p:clrMapOvr>
  <mc:AlternateContent xmlns:mc="http://schemas.openxmlformats.org/markup-compatibility/2006" xmlns:p14="http://schemas.microsoft.com/office/powerpoint/2010/main">
    <mc:Choice Requires="p14">
      <p:transition spd="slow" p14:dur="2000" advTm="44039"/>
    </mc:Choice>
    <mc:Fallback xmlns="">
      <p:transition spd="slow" advTm="4403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1  </a:t>
            </a:r>
          </a:p>
        </p:txBody>
      </p:sp>
      <p:pic>
        <p:nvPicPr>
          <p:cNvPr id="2" name="Content Placeholder 4">
            <a:extLst>
              <a:ext uri="{FF2B5EF4-FFF2-40B4-BE49-F238E27FC236}">
                <a16:creationId xmlns:a16="http://schemas.microsoft.com/office/drawing/2014/main" id="{8A2566FC-B399-8A6F-CC13-0851A4EA74DE}"/>
              </a:ext>
            </a:extLst>
          </p:cNvPr>
          <p:cNvPicPr>
            <a:picLocks noChangeAspect="1"/>
          </p:cNvPicPr>
          <p:nvPr/>
        </p:nvPicPr>
        <p:blipFill>
          <a:blip r:embed="rId4"/>
          <a:stretch>
            <a:fillRect/>
          </a:stretch>
        </p:blipFill>
        <p:spPr>
          <a:xfrm>
            <a:off x="0" y="1396999"/>
            <a:ext cx="6096001" cy="4064001"/>
          </a:xfrm>
          <a:prstGeom prst="rect">
            <a:avLst/>
          </a:prstGeom>
        </p:spPr>
      </p:pic>
      <p:pic>
        <p:nvPicPr>
          <p:cNvPr id="3" name="Picture 2">
            <a:extLst>
              <a:ext uri="{FF2B5EF4-FFF2-40B4-BE49-F238E27FC236}">
                <a16:creationId xmlns:a16="http://schemas.microsoft.com/office/drawing/2014/main" id="{EFA0ABEF-1C58-6CBB-A3BD-FED7E3EBE895}"/>
              </a:ext>
            </a:extLst>
          </p:cNvPr>
          <p:cNvPicPr>
            <a:picLocks noChangeAspect="1"/>
          </p:cNvPicPr>
          <p:nvPr/>
        </p:nvPicPr>
        <p:blipFill>
          <a:blip r:embed="rId5"/>
          <a:stretch>
            <a:fillRect/>
          </a:stretch>
        </p:blipFill>
        <p:spPr>
          <a:xfrm>
            <a:off x="6096000" y="1397000"/>
            <a:ext cx="6096000" cy="4064000"/>
          </a:xfrm>
          <a:prstGeom prst="rect">
            <a:avLst/>
          </a:prstGeom>
        </p:spPr>
      </p:pic>
      <p:sp>
        <p:nvSpPr>
          <p:cNvPr id="7" name="TextBox 6">
            <a:extLst>
              <a:ext uri="{FF2B5EF4-FFF2-40B4-BE49-F238E27FC236}">
                <a16:creationId xmlns:a16="http://schemas.microsoft.com/office/drawing/2014/main" id="{488D86D2-E22A-8DF8-048D-0FD58E8BA8D9}"/>
              </a:ext>
            </a:extLst>
          </p:cNvPr>
          <p:cNvSpPr txBox="1"/>
          <p:nvPr/>
        </p:nvSpPr>
        <p:spPr>
          <a:xfrm>
            <a:off x="1248000" y="5588860"/>
            <a:ext cx="3600000" cy="369332"/>
          </a:xfrm>
          <a:prstGeom prst="rect">
            <a:avLst/>
          </a:prstGeom>
          <a:noFill/>
        </p:spPr>
        <p:txBody>
          <a:bodyPr wrap="square" rtlCol="0" anchor="ctr">
            <a:spAutoFit/>
          </a:bodyPr>
          <a:lstStyle>
            <a:defPPr>
              <a:defRPr lang="en-BE"/>
            </a:defPPr>
            <a:lvl1pPr>
              <a:defRPr sz="2000" b="1">
                <a:solidFill>
                  <a:schemeClr val="bg1"/>
                </a:solidFill>
              </a:defRPr>
            </a:lvl1pPr>
          </a:lstStyle>
          <a:p>
            <a:pPr algn="ctr"/>
            <a:r>
              <a:rPr lang="en-BE" sz="1800" dirty="0">
                <a:solidFill>
                  <a:srgbClr val="FF0000"/>
                </a:solidFill>
              </a:rPr>
              <a:t>Preference</a:t>
            </a:r>
            <a:r>
              <a:rPr lang="en-BE" sz="1800" dirty="0">
                <a:solidFill>
                  <a:schemeClr val="tx1"/>
                </a:solidFill>
              </a:rPr>
              <a:t> BF</a:t>
            </a:r>
            <a:r>
              <a:rPr lang="en-BE" sz="1800" baseline="-25000" dirty="0">
                <a:solidFill>
                  <a:schemeClr val="tx1"/>
                </a:solidFill>
              </a:rPr>
              <a:t>10</a:t>
            </a:r>
            <a:r>
              <a:rPr lang="en-BE" sz="1800" dirty="0">
                <a:solidFill>
                  <a:schemeClr val="tx1"/>
                </a:solidFill>
              </a:rPr>
              <a:t> = </a:t>
            </a:r>
            <a:r>
              <a:rPr lang="en-US" sz="1800" dirty="0">
                <a:solidFill>
                  <a:schemeClr val="tx1"/>
                </a:solidFill>
              </a:rPr>
              <a:t>23.530</a:t>
            </a:r>
            <a:endParaRPr lang="en-BE" sz="1800" dirty="0">
              <a:solidFill>
                <a:schemeClr val="tx1"/>
              </a:solidFill>
            </a:endParaRPr>
          </a:p>
        </p:txBody>
      </p:sp>
      <p:sp>
        <p:nvSpPr>
          <p:cNvPr id="12" name="TextBox 11">
            <a:extLst>
              <a:ext uri="{FF2B5EF4-FFF2-40B4-BE49-F238E27FC236}">
                <a16:creationId xmlns:a16="http://schemas.microsoft.com/office/drawing/2014/main" id="{49834F16-90F1-B6BC-2DE8-0544C5231AE8}"/>
              </a:ext>
            </a:extLst>
          </p:cNvPr>
          <p:cNvSpPr txBox="1"/>
          <p:nvPr/>
        </p:nvSpPr>
        <p:spPr>
          <a:xfrm>
            <a:off x="7344002" y="5588860"/>
            <a:ext cx="3599999" cy="369332"/>
          </a:xfrm>
          <a:prstGeom prst="rect">
            <a:avLst/>
          </a:prstGeom>
          <a:noFill/>
        </p:spPr>
        <p:txBody>
          <a:bodyPr wrap="square" rtlCol="0" anchor="ctr">
            <a:spAutoFit/>
          </a:bodyPr>
          <a:lstStyle>
            <a:defPPr>
              <a:defRPr lang="en-BE"/>
            </a:defPPr>
            <a:lvl1pPr>
              <a:defRPr sz="2000" b="1">
                <a:solidFill>
                  <a:schemeClr val="bg1"/>
                </a:solidFill>
              </a:defRPr>
            </a:lvl1pPr>
          </a:lstStyle>
          <a:p>
            <a:pPr algn="ctr"/>
            <a:r>
              <a:rPr lang="en-BE" sz="1800" dirty="0">
                <a:solidFill>
                  <a:srgbClr val="FF0000"/>
                </a:solidFill>
              </a:rPr>
              <a:t>Preference</a:t>
            </a:r>
            <a:r>
              <a:rPr lang="en-BE" sz="1800" dirty="0">
                <a:solidFill>
                  <a:schemeClr val="tx1"/>
                </a:solidFill>
              </a:rPr>
              <a:t> BF</a:t>
            </a:r>
            <a:r>
              <a:rPr lang="en-BE" sz="1800" baseline="-25000" dirty="0">
                <a:solidFill>
                  <a:schemeClr val="tx1"/>
                </a:solidFill>
              </a:rPr>
              <a:t>10</a:t>
            </a:r>
            <a:r>
              <a:rPr lang="en-BE" sz="1800" dirty="0">
                <a:solidFill>
                  <a:schemeClr val="tx1"/>
                </a:solidFill>
              </a:rPr>
              <a:t> = 33893.098</a:t>
            </a:r>
          </a:p>
        </p:txBody>
      </p:sp>
    </p:spTree>
    <p:custDataLst>
      <p:tags r:id="rId1"/>
    </p:custDataLst>
    <p:extLst>
      <p:ext uri="{BB962C8B-B14F-4D97-AF65-F5344CB8AC3E}">
        <p14:creationId xmlns:p14="http://schemas.microsoft.com/office/powerpoint/2010/main" val="1775125159"/>
      </p:ext>
    </p:extLst>
  </p:cSld>
  <p:clrMapOvr>
    <a:masterClrMapping/>
  </p:clrMapOvr>
  <mc:AlternateContent xmlns:mc="http://schemas.openxmlformats.org/markup-compatibility/2006" xmlns:p14="http://schemas.microsoft.com/office/powerpoint/2010/main">
    <mc:Choice Requires="p14">
      <p:transition spd="slow" p14:dur="2000" advTm="33893"/>
    </mc:Choice>
    <mc:Fallback xmlns="">
      <p:transition spd="slow" advTm="338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1  </a:t>
            </a:r>
          </a:p>
        </p:txBody>
      </p:sp>
      <p:pic>
        <p:nvPicPr>
          <p:cNvPr id="4" name="Content Placeholder 4">
            <a:extLst>
              <a:ext uri="{FF2B5EF4-FFF2-40B4-BE49-F238E27FC236}">
                <a16:creationId xmlns:a16="http://schemas.microsoft.com/office/drawing/2014/main" id="{0BD236AB-9531-BFD9-21C1-FD7FADABAABB}"/>
              </a:ext>
            </a:extLst>
          </p:cNvPr>
          <p:cNvPicPr>
            <a:picLocks noChangeAspect="1"/>
          </p:cNvPicPr>
          <p:nvPr/>
        </p:nvPicPr>
        <p:blipFill>
          <a:blip r:embed="rId4"/>
          <a:stretch>
            <a:fillRect/>
          </a:stretch>
        </p:blipFill>
        <p:spPr>
          <a:xfrm>
            <a:off x="0" y="1454753"/>
            <a:ext cx="6095999" cy="4064000"/>
          </a:xfrm>
          <a:prstGeom prst="rect">
            <a:avLst/>
          </a:prstGeom>
        </p:spPr>
      </p:pic>
      <p:pic>
        <p:nvPicPr>
          <p:cNvPr id="5" name="Picture 4">
            <a:extLst>
              <a:ext uri="{FF2B5EF4-FFF2-40B4-BE49-F238E27FC236}">
                <a16:creationId xmlns:a16="http://schemas.microsoft.com/office/drawing/2014/main" id="{D7B5CB8C-5DAE-4D65-C8AB-AA1E5CC7DBF9}"/>
              </a:ext>
            </a:extLst>
          </p:cNvPr>
          <p:cNvPicPr>
            <a:picLocks noChangeAspect="1"/>
          </p:cNvPicPr>
          <p:nvPr/>
        </p:nvPicPr>
        <p:blipFill>
          <a:blip r:embed="rId5"/>
          <a:stretch>
            <a:fillRect/>
          </a:stretch>
        </p:blipFill>
        <p:spPr>
          <a:xfrm>
            <a:off x="6095999" y="1397000"/>
            <a:ext cx="6096000" cy="4064000"/>
          </a:xfrm>
          <a:prstGeom prst="rect">
            <a:avLst/>
          </a:prstGeom>
        </p:spPr>
      </p:pic>
      <p:sp>
        <p:nvSpPr>
          <p:cNvPr id="9" name="TextBox 8">
            <a:extLst>
              <a:ext uri="{FF2B5EF4-FFF2-40B4-BE49-F238E27FC236}">
                <a16:creationId xmlns:a16="http://schemas.microsoft.com/office/drawing/2014/main" id="{B2D6C2B5-1C8C-E15D-A947-FF56D98A51FA}"/>
              </a:ext>
            </a:extLst>
          </p:cNvPr>
          <p:cNvSpPr txBox="1"/>
          <p:nvPr/>
        </p:nvSpPr>
        <p:spPr>
          <a:xfrm>
            <a:off x="454819" y="5414059"/>
            <a:ext cx="5186362" cy="646331"/>
          </a:xfrm>
          <a:prstGeom prst="rect">
            <a:avLst/>
          </a:prstGeom>
          <a:noFill/>
        </p:spPr>
        <p:txBody>
          <a:bodyPr wrap="square" rtlCol="0">
            <a:spAutoFit/>
          </a:bodyPr>
          <a:lstStyle/>
          <a:p>
            <a:pPr algn="ctr"/>
            <a:r>
              <a:rPr lang="en-GB" b="1" dirty="0">
                <a:solidFill>
                  <a:srgbClr val="FF0000"/>
                </a:solidFill>
              </a:rPr>
              <a:t>Preference + Adjective position + Preference * Adjective position </a:t>
            </a:r>
            <a:r>
              <a:rPr lang="en-BE" b="1" dirty="0"/>
              <a:t>BF</a:t>
            </a:r>
            <a:r>
              <a:rPr lang="en-BE" b="1" baseline="-25000" dirty="0"/>
              <a:t>10 </a:t>
            </a:r>
            <a:r>
              <a:rPr lang="en-BE" b="1" dirty="0"/>
              <a:t>= </a:t>
            </a:r>
            <a:r>
              <a:rPr lang="en-US" b="1" dirty="0">
                <a:effectLst/>
                <a:latin typeface="Aptos" panose="020B0004020202020204" pitchFamily="34" charset="0"/>
                <a:ea typeface="DengXian" panose="02010600030101010101" pitchFamily="2" charset="-122"/>
                <a:cs typeface="Times New Roman" panose="02020603050405020304" pitchFamily="18" charset="0"/>
              </a:rPr>
              <a:t>65.990</a:t>
            </a:r>
            <a:r>
              <a:rPr lang="en-BE" b="1" dirty="0">
                <a:effectLst/>
              </a:rPr>
              <a:t> </a:t>
            </a:r>
            <a:endParaRPr lang="en-BE" b="1" dirty="0"/>
          </a:p>
        </p:txBody>
      </p:sp>
      <p:sp>
        <p:nvSpPr>
          <p:cNvPr id="10" name="TextBox 9">
            <a:extLst>
              <a:ext uri="{FF2B5EF4-FFF2-40B4-BE49-F238E27FC236}">
                <a16:creationId xmlns:a16="http://schemas.microsoft.com/office/drawing/2014/main" id="{A505A855-C8EE-6CC0-00C2-94667F3605E4}"/>
              </a:ext>
            </a:extLst>
          </p:cNvPr>
          <p:cNvSpPr txBox="1"/>
          <p:nvPr/>
        </p:nvSpPr>
        <p:spPr>
          <a:xfrm>
            <a:off x="7343999" y="5552558"/>
            <a:ext cx="3600000" cy="369332"/>
          </a:xfrm>
          <a:prstGeom prst="rect">
            <a:avLst/>
          </a:prstGeom>
          <a:noFill/>
        </p:spPr>
        <p:txBody>
          <a:bodyPr wrap="square" rtlCol="0">
            <a:spAutoFit/>
          </a:bodyPr>
          <a:lstStyle/>
          <a:p>
            <a:pPr algn="ctr"/>
            <a:r>
              <a:rPr lang="en-BE" b="1" dirty="0">
                <a:solidFill>
                  <a:srgbClr val="FF0000"/>
                </a:solidFill>
              </a:rPr>
              <a:t>Preference </a:t>
            </a:r>
            <a:r>
              <a:rPr lang="en-BE" b="1" dirty="0">
                <a:solidFill>
                  <a:sysClr val="windowText" lastClr="000000"/>
                </a:solidFill>
              </a:rPr>
              <a:t>BF</a:t>
            </a:r>
            <a:r>
              <a:rPr lang="en-BE" b="1" baseline="-25000" dirty="0">
                <a:solidFill>
                  <a:sysClr val="windowText" lastClr="000000"/>
                </a:solidFill>
              </a:rPr>
              <a:t>10 </a:t>
            </a:r>
            <a:r>
              <a:rPr lang="en-BE" b="1" dirty="0">
                <a:solidFill>
                  <a:sysClr val="windowText" lastClr="000000"/>
                </a:solidFill>
              </a:rPr>
              <a:t>= 596.351 </a:t>
            </a:r>
            <a:r>
              <a:rPr lang="en-BE" b="1" dirty="0">
                <a:solidFill>
                  <a:sysClr val="windowText" lastClr="000000"/>
                </a:solidFill>
                <a:effectLst/>
              </a:rPr>
              <a:t> </a:t>
            </a:r>
            <a:endParaRPr lang="en-BE" b="1" dirty="0">
              <a:solidFill>
                <a:sysClr val="windowText" lastClr="000000"/>
              </a:solidFill>
            </a:endParaRPr>
          </a:p>
        </p:txBody>
      </p:sp>
    </p:spTree>
    <p:custDataLst>
      <p:tags r:id="rId1"/>
    </p:custDataLst>
    <p:extLst>
      <p:ext uri="{BB962C8B-B14F-4D97-AF65-F5344CB8AC3E}">
        <p14:creationId xmlns:p14="http://schemas.microsoft.com/office/powerpoint/2010/main" val="145265211"/>
      </p:ext>
    </p:extLst>
  </p:cSld>
  <p:clrMapOvr>
    <a:masterClrMapping/>
  </p:clrMapOvr>
  <mc:AlternateContent xmlns:mc="http://schemas.openxmlformats.org/markup-compatibility/2006" xmlns:p14="http://schemas.microsoft.com/office/powerpoint/2010/main">
    <mc:Choice Requires="p14">
      <p:transition spd="slow" p14:dur="2000" advTm="26926"/>
    </mc:Choice>
    <mc:Fallback xmlns="">
      <p:transition spd="slow" advTm="269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33AA069-4957-3DAF-4C3C-5795530B223F}"/>
              </a:ext>
            </a:extLst>
          </p:cNvPr>
          <p:cNvSpPr/>
          <p:nvPr/>
        </p:nvSpPr>
        <p:spPr>
          <a:xfrm>
            <a:off x="0" y="4437089"/>
            <a:ext cx="12192000" cy="233626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1</a:t>
            </a:r>
          </a:p>
        </p:txBody>
      </p:sp>
      <p:sp>
        <p:nvSpPr>
          <p:cNvPr id="3" name="TextBox 2">
            <a:extLst>
              <a:ext uri="{FF2B5EF4-FFF2-40B4-BE49-F238E27FC236}">
                <a16:creationId xmlns:a16="http://schemas.microsoft.com/office/drawing/2014/main" id="{C473FE24-D8A3-FC7F-69B3-7B60167DA925}"/>
              </a:ext>
            </a:extLst>
          </p:cNvPr>
          <p:cNvSpPr txBox="1"/>
          <p:nvPr/>
        </p:nvSpPr>
        <p:spPr>
          <a:xfrm>
            <a:off x="1288470" y="903039"/>
            <a:ext cx="9615054" cy="954107"/>
          </a:xfrm>
          <a:prstGeom prst="rect">
            <a:avLst/>
          </a:prstGeom>
          <a:solidFill>
            <a:schemeClr val="accent6">
              <a:lumMod val="75000"/>
            </a:schemeClr>
          </a:solidFill>
          <a:ln>
            <a:noFill/>
          </a:ln>
        </p:spPr>
        <p:txBody>
          <a:bodyPr wrap="square" rtlCol="0">
            <a:spAutoFit/>
          </a:bodyPr>
          <a:lstStyle/>
          <a:p>
            <a:pPr algn="ctr"/>
            <a:r>
              <a:rPr lang="en-BE" sz="2800" b="1" dirty="0">
                <a:solidFill>
                  <a:schemeClr val="bg1"/>
                </a:solidFill>
              </a:rPr>
              <a:t>Better item and order recall perfomance of adjective-noun pairs in syntactic preferred order than non-preferred.</a:t>
            </a:r>
          </a:p>
        </p:txBody>
      </p:sp>
      <p:sp>
        <p:nvSpPr>
          <p:cNvPr id="4" name="TextBox 3">
            <a:extLst>
              <a:ext uri="{FF2B5EF4-FFF2-40B4-BE49-F238E27FC236}">
                <a16:creationId xmlns:a16="http://schemas.microsoft.com/office/drawing/2014/main" id="{A4513A78-13E2-6739-8016-BB3473F0FB77}"/>
              </a:ext>
            </a:extLst>
          </p:cNvPr>
          <p:cNvSpPr txBox="1"/>
          <p:nvPr/>
        </p:nvSpPr>
        <p:spPr>
          <a:xfrm>
            <a:off x="503460" y="4615871"/>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Syntactic Knowledge</a:t>
            </a:r>
          </a:p>
        </p:txBody>
      </p:sp>
      <p:sp>
        <p:nvSpPr>
          <p:cNvPr id="5" name="Up-down Arrow 4">
            <a:extLst>
              <a:ext uri="{FF2B5EF4-FFF2-40B4-BE49-F238E27FC236}">
                <a16:creationId xmlns:a16="http://schemas.microsoft.com/office/drawing/2014/main" id="{564E068A-BD45-3409-68D7-CD2E22E433D3}"/>
              </a:ext>
            </a:extLst>
          </p:cNvPr>
          <p:cNvSpPr/>
          <p:nvPr/>
        </p:nvSpPr>
        <p:spPr>
          <a:xfrm rot="16200000">
            <a:off x="5779766" y="4438043"/>
            <a:ext cx="436651" cy="1075657"/>
          </a:xfrm>
          <a:prstGeom prst="upDownArrow">
            <a:avLst>
              <a:gd name="adj1" fmla="val 48095"/>
              <a:gd name="adj2" fmla="val 536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 name="TextBox 8">
            <a:extLst>
              <a:ext uri="{FF2B5EF4-FFF2-40B4-BE49-F238E27FC236}">
                <a16:creationId xmlns:a16="http://schemas.microsoft.com/office/drawing/2014/main" id="{A0E7D4A5-1F2D-DC30-774A-07ADFBE5B431}"/>
              </a:ext>
            </a:extLst>
          </p:cNvPr>
          <p:cNvSpPr txBox="1"/>
          <p:nvPr/>
        </p:nvSpPr>
        <p:spPr>
          <a:xfrm>
            <a:off x="6812724" y="4615871"/>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10" name="Down Arrow 9">
            <a:extLst>
              <a:ext uri="{FF2B5EF4-FFF2-40B4-BE49-F238E27FC236}">
                <a16:creationId xmlns:a16="http://schemas.microsoft.com/office/drawing/2014/main" id="{C3B6B734-7E9C-F2B6-1E52-881D07AE16BF}"/>
              </a:ext>
            </a:extLst>
          </p:cNvPr>
          <p:cNvSpPr/>
          <p:nvPr/>
        </p:nvSpPr>
        <p:spPr>
          <a:xfrm>
            <a:off x="5586331" y="2042807"/>
            <a:ext cx="1019331" cy="684775"/>
          </a:xfrm>
          <a:prstGeom prst="down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 name="TextBox 10">
            <a:extLst>
              <a:ext uri="{FF2B5EF4-FFF2-40B4-BE49-F238E27FC236}">
                <a16:creationId xmlns:a16="http://schemas.microsoft.com/office/drawing/2014/main" id="{6E930636-DA3E-519C-5FE2-6F4E62A02712}"/>
              </a:ext>
            </a:extLst>
          </p:cNvPr>
          <p:cNvSpPr txBox="1"/>
          <p:nvPr/>
        </p:nvSpPr>
        <p:spPr>
          <a:xfrm>
            <a:off x="6812724" y="5632965"/>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Item Information</a:t>
            </a:r>
          </a:p>
        </p:txBody>
      </p:sp>
      <p:sp>
        <p:nvSpPr>
          <p:cNvPr id="15" name="TextBox 14">
            <a:extLst>
              <a:ext uri="{FF2B5EF4-FFF2-40B4-BE49-F238E27FC236}">
                <a16:creationId xmlns:a16="http://schemas.microsoft.com/office/drawing/2014/main" id="{876F0F49-A306-EB0E-E9D6-BB061F365F52}"/>
              </a:ext>
            </a:extLst>
          </p:cNvPr>
          <p:cNvSpPr txBox="1"/>
          <p:nvPr/>
        </p:nvSpPr>
        <p:spPr>
          <a:xfrm>
            <a:off x="6812724" y="6210062"/>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Serial Order Information</a:t>
            </a:r>
          </a:p>
        </p:txBody>
      </p:sp>
      <p:sp>
        <p:nvSpPr>
          <p:cNvPr id="19" name="TextBox 18">
            <a:extLst>
              <a:ext uri="{FF2B5EF4-FFF2-40B4-BE49-F238E27FC236}">
                <a16:creationId xmlns:a16="http://schemas.microsoft.com/office/drawing/2014/main" id="{E6B73FD0-EC73-7795-E8AF-A9FD91DD5B46}"/>
              </a:ext>
            </a:extLst>
          </p:cNvPr>
          <p:cNvSpPr txBox="1"/>
          <p:nvPr/>
        </p:nvSpPr>
        <p:spPr>
          <a:xfrm>
            <a:off x="699275" y="2916538"/>
            <a:ext cx="10793449" cy="954107"/>
          </a:xfrm>
          <a:prstGeom prst="rect">
            <a:avLst/>
          </a:prstGeom>
          <a:noFill/>
          <a:ln w="38100">
            <a:solidFill>
              <a:schemeClr val="accent3"/>
            </a:solidFill>
          </a:ln>
        </p:spPr>
        <p:txBody>
          <a:bodyPr wrap="square">
            <a:spAutoFit/>
          </a:bodyPr>
          <a:lstStyle/>
          <a:p>
            <a:pPr algn="ctr"/>
            <a:r>
              <a:rPr lang="en-GB" sz="2800" dirty="0"/>
              <a:t>Order recall performance was affected by the </a:t>
            </a:r>
            <a:r>
              <a:rPr lang="en-GB" sz="2800" b="1" dirty="0">
                <a:solidFill>
                  <a:srgbClr val="FF0000"/>
                </a:solidFill>
              </a:rPr>
              <a:t>predictable nature </a:t>
            </a:r>
            <a:r>
              <a:rPr lang="en-GB" sz="2800" dirty="0"/>
              <a:t>of the WM list with pairs in same order.</a:t>
            </a:r>
            <a:endParaRPr lang="en-BE" sz="2800" dirty="0"/>
          </a:p>
        </p:txBody>
      </p:sp>
    </p:spTree>
    <p:extLst>
      <p:ext uri="{BB962C8B-B14F-4D97-AF65-F5344CB8AC3E}">
        <p14:creationId xmlns:p14="http://schemas.microsoft.com/office/powerpoint/2010/main" val="3614383783"/>
      </p:ext>
    </p:extLst>
  </p:cSld>
  <p:clrMapOvr>
    <a:masterClrMapping/>
  </p:clrMapOvr>
  <mc:AlternateContent xmlns:mc="http://schemas.openxmlformats.org/markup-compatibility/2006" xmlns:p14="http://schemas.microsoft.com/office/powerpoint/2010/main">
    <mc:Choice Requires="p14">
      <p:transition spd="slow" p14:dur="2000" advTm="25358"/>
    </mc:Choice>
    <mc:Fallback xmlns="">
      <p:transition spd="slow" advTm="2535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2  </a:t>
            </a:r>
          </a:p>
        </p:txBody>
      </p:sp>
      <p:sp>
        <p:nvSpPr>
          <p:cNvPr id="15" name="TextBox 14">
            <a:extLst>
              <a:ext uri="{FF2B5EF4-FFF2-40B4-BE49-F238E27FC236}">
                <a16:creationId xmlns:a16="http://schemas.microsoft.com/office/drawing/2014/main" id="{0DB23F8E-B61E-942A-43F3-2FFDBAA72394}"/>
              </a:ext>
            </a:extLst>
          </p:cNvPr>
          <p:cNvSpPr txBox="1"/>
          <p:nvPr/>
        </p:nvSpPr>
        <p:spPr>
          <a:xfrm>
            <a:off x="830115" y="2447754"/>
            <a:ext cx="4846597" cy="1477328"/>
          </a:xfrm>
          <a:prstGeom prst="rect">
            <a:avLst/>
          </a:prstGeom>
          <a:noFill/>
          <a:ln w="38100">
            <a:solidFill>
              <a:schemeClr val="tx1"/>
            </a:solidFill>
          </a:ln>
        </p:spPr>
        <p:txBody>
          <a:bodyPr wrap="square">
            <a:spAutoFit/>
          </a:bodyPr>
          <a:lstStyle/>
          <a:p>
            <a:pPr algn="ctr"/>
            <a:r>
              <a:rPr lang="en-BE" b="1" dirty="0">
                <a:solidFill>
                  <a:srgbClr val="FF0000"/>
                </a:solidFill>
              </a:rPr>
              <a:t>ADJ + N, N + ADJ, ADJ + N</a:t>
            </a:r>
          </a:p>
          <a:p>
            <a:pPr algn="ctr"/>
            <a:r>
              <a:rPr lang="en-BE" i="1" dirty="0"/>
              <a:t>OR</a:t>
            </a:r>
          </a:p>
          <a:p>
            <a:pPr algn="ctr"/>
            <a:r>
              <a:rPr lang="en-BE" b="1" dirty="0">
                <a:solidFill>
                  <a:srgbClr val="FF0000"/>
                </a:solidFill>
              </a:rPr>
              <a:t>N + ADJ, ADJ + N, N + ADJ</a:t>
            </a:r>
          </a:p>
          <a:p>
            <a:pPr algn="ctr"/>
            <a:r>
              <a:rPr lang="en-BE" i="1" dirty="0"/>
              <a:t>OR</a:t>
            </a:r>
          </a:p>
          <a:p>
            <a:pPr algn="ctr"/>
            <a:r>
              <a:rPr lang="en-BE" b="1" dirty="0">
                <a:solidFill>
                  <a:schemeClr val="accent3"/>
                </a:solidFill>
              </a:rPr>
              <a:t>…</a:t>
            </a:r>
            <a:endParaRPr lang="en-BE" dirty="0">
              <a:solidFill>
                <a:schemeClr val="accent3"/>
              </a:solidFill>
            </a:endParaRPr>
          </a:p>
        </p:txBody>
      </p:sp>
      <p:sp>
        <p:nvSpPr>
          <p:cNvPr id="16" name="TextBox 15">
            <a:extLst>
              <a:ext uri="{FF2B5EF4-FFF2-40B4-BE49-F238E27FC236}">
                <a16:creationId xmlns:a16="http://schemas.microsoft.com/office/drawing/2014/main" id="{11F82060-11BD-AA70-7120-62B84EF36B63}"/>
              </a:ext>
            </a:extLst>
          </p:cNvPr>
          <p:cNvSpPr txBox="1"/>
          <p:nvPr/>
        </p:nvSpPr>
        <p:spPr>
          <a:xfrm>
            <a:off x="6404256" y="2586253"/>
            <a:ext cx="4846597" cy="1200329"/>
          </a:xfrm>
          <a:prstGeom prst="rect">
            <a:avLst/>
          </a:prstGeom>
          <a:noFill/>
          <a:ln w="38100">
            <a:noFill/>
          </a:ln>
        </p:spPr>
        <p:txBody>
          <a:bodyPr wrap="square">
            <a:spAutoFit/>
          </a:bodyPr>
          <a:lstStyle/>
          <a:p>
            <a:pPr marL="285750" indent="-285750">
              <a:buFont typeface="Wingdings" pitchFamily="2" charset="2"/>
              <a:buChar char="Ø"/>
            </a:pPr>
            <a:r>
              <a:rPr lang="en-BE" b="1" dirty="0"/>
              <a:t>Mixing </a:t>
            </a:r>
            <a:r>
              <a:rPr lang="en-BE" b="1" dirty="0">
                <a:solidFill>
                  <a:srgbClr val="FF0000"/>
                </a:solidFill>
              </a:rPr>
              <a:t>adjective-noun</a:t>
            </a:r>
            <a:r>
              <a:rPr lang="en-BE" b="1" dirty="0">
                <a:solidFill>
                  <a:schemeClr val="accent2"/>
                </a:solidFill>
              </a:rPr>
              <a:t> </a:t>
            </a:r>
            <a:r>
              <a:rPr lang="en-BE" b="1" dirty="0"/>
              <a:t>and</a:t>
            </a:r>
            <a:r>
              <a:rPr lang="en-BE" b="1" dirty="0">
                <a:solidFill>
                  <a:schemeClr val="accent2"/>
                </a:solidFill>
              </a:rPr>
              <a:t> </a:t>
            </a:r>
            <a:r>
              <a:rPr lang="en-BE" b="1" dirty="0">
                <a:solidFill>
                  <a:srgbClr val="FF0000"/>
                </a:solidFill>
              </a:rPr>
              <a:t>noun-adjective</a:t>
            </a:r>
            <a:r>
              <a:rPr lang="en-BE" b="1" dirty="0">
                <a:solidFill>
                  <a:schemeClr val="accent2"/>
                </a:solidFill>
              </a:rPr>
              <a:t> </a:t>
            </a:r>
            <a:r>
              <a:rPr lang="en-BE" b="1" dirty="0"/>
              <a:t>pairs in one list.</a:t>
            </a:r>
          </a:p>
          <a:p>
            <a:pPr marL="285750" indent="-285750">
              <a:buFont typeface="Wingdings" pitchFamily="2" charset="2"/>
              <a:buChar char="Ø"/>
            </a:pPr>
            <a:r>
              <a:rPr lang="en-BE" b="1" dirty="0"/>
              <a:t>Mixing </a:t>
            </a:r>
            <a:r>
              <a:rPr lang="en-BE" b="1" dirty="0">
                <a:solidFill>
                  <a:srgbClr val="FF0000"/>
                </a:solidFill>
              </a:rPr>
              <a:t>preferred</a:t>
            </a:r>
            <a:r>
              <a:rPr lang="en-BE" b="1" dirty="0">
                <a:solidFill>
                  <a:schemeClr val="accent2"/>
                </a:solidFill>
              </a:rPr>
              <a:t> </a:t>
            </a:r>
            <a:r>
              <a:rPr lang="en-BE" b="1" dirty="0"/>
              <a:t>and</a:t>
            </a:r>
            <a:r>
              <a:rPr lang="en-BE" b="1" dirty="0">
                <a:solidFill>
                  <a:schemeClr val="accent2"/>
                </a:solidFill>
              </a:rPr>
              <a:t> </a:t>
            </a:r>
            <a:r>
              <a:rPr lang="en-BE" b="1" dirty="0">
                <a:solidFill>
                  <a:srgbClr val="FF0000"/>
                </a:solidFill>
              </a:rPr>
              <a:t>non-preferred</a:t>
            </a:r>
            <a:r>
              <a:rPr lang="en-BE" b="1" dirty="0">
                <a:solidFill>
                  <a:schemeClr val="accent2"/>
                </a:solidFill>
              </a:rPr>
              <a:t> </a:t>
            </a:r>
            <a:r>
              <a:rPr lang="en-BE" b="1" dirty="0"/>
              <a:t>pairs in one list.</a:t>
            </a:r>
          </a:p>
        </p:txBody>
      </p:sp>
      <p:sp>
        <p:nvSpPr>
          <p:cNvPr id="20" name="TextBox 19">
            <a:extLst>
              <a:ext uri="{FF2B5EF4-FFF2-40B4-BE49-F238E27FC236}">
                <a16:creationId xmlns:a16="http://schemas.microsoft.com/office/drawing/2014/main" id="{E26DC94B-CE43-57C7-0098-443DE57F17EA}"/>
              </a:ext>
            </a:extLst>
          </p:cNvPr>
          <p:cNvSpPr txBox="1"/>
          <p:nvPr/>
        </p:nvSpPr>
        <p:spPr>
          <a:xfrm>
            <a:off x="370678" y="1159946"/>
            <a:ext cx="727545" cy="707886"/>
          </a:xfrm>
          <a:prstGeom prst="rect">
            <a:avLst/>
          </a:prstGeom>
          <a:noFill/>
        </p:spPr>
        <p:txBody>
          <a:bodyPr wrap="square">
            <a:spAutoFit/>
          </a:bodyPr>
          <a:lstStyle/>
          <a:p>
            <a:r>
              <a:rPr lang="en-US" altLang="zh-CN" sz="4000" b="1" dirty="0"/>
              <a:t>🇩🇪</a:t>
            </a:r>
            <a:endParaRPr lang="en-BE" sz="4000" dirty="0"/>
          </a:p>
        </p:txBody>
      </p:sp>
      <p:sp>
        <p:nvSpPr>
          <p:cNvPr id="21" name="TextBox 20">
            <a:extLst>
              <a:ext uri="{FF2B5EF4-FFF2-40B4-BE49-F238E27FC236}">
                <a16:creationId xmlns:a16="http://schemas.microsoft.com/office/drawing/2014/main" id="{2666AE1B-F42E-DEE3-2F23-95275EFE92D4}"/>
              </a:ext>
            </a:extLst>
          </p:cNvPr>
          <p:cNvSpPr txBox="1"/>
          <p:nvPr/>
        </p:nvSpPr>
        <p:spPr>
          <a:xfrm>
            <a:off x="1090677" y="1086572"/>
            <a:ext cx="10705213" cy="646331"/>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Adjective-noun order </a:t>
            </a:r>
            <a:r>
              <a:rPr lang="en-BE" dirty="0"/>
              <a:t>(e.g., </a:t>
            </a:r>
            <a:r>
              <a:rPr lang="en-GB" i="1" dirty="0" err="1"/>
              <a:t>kleines</a:t>
            </a:r>
            <a:r>
              <a:rPr lang="en-GB" i="1" dirty="0"/>
              <a:t> </a:t>
            </a:r>
            <a:r>
              <a:rPr lang="en-GB" i="1" dirty="0" err="1"/>
              <a:t>Mädchen</a:t>
            </a:r>
            <a:r>
              <a:rPr lang="en-GB" i="1" dirty="0"/>
              <a:t> </a:t>
            </a:r>
            <a:r>
              <a:rPr lang="en-GB" dirty="0"/>
              <a:t>vs. </a:t>
            </a:r>
            <a:r>
              <a:rPr lang="en-GB" i="1" dirty="0" err="1"/>
              <a:t>Mädchen</a:t>
            </a:r>
            <a:r>
              <a:rPr lang="en-GB" i="1" dirty="0"/>
              <a:t> </a:t>
            </a:r>
            <a:r>
              <a:rPr lang="en-GB" i="1" dirty="0" err="1"/>
              <a:t>kleines</a:t>
            </a:r>
            <a:r>
              <a:rPr lang="en-BE" dirty="0"/>
              <a:t>)</a:t>
            </a:r>
          </a:p>
        </p:txBody>
      </p:sp>
    </p:spTree>
    <p:extLst>
      <p:ext uri="{BB962C8B-B14F-4D97-AF65-F5344CB8AC3E}">
        <p14:creationId xmlns:p14="http://schemas.microsoft.com/office/powerpoint/2010/main" val="1083032834"/>
      </p:ext>
    </p:extLst>
  </p:cSld>
  <p:clrMapOvr>
    <a:masterClrMapping/>
  </p:clrMapOvr>
  <mc:AlternateContent xmlns:mc="http://schemas.openxmlformats.org/markup-compatibility/2006" xmlns:p14="http://schemas.microsoft.com/office/powerpoint/2010/main">
    <mc:Choice Requires="p14">
      <p:transition spd="slow" p14:dur="2000" advTm="35942"/>
    </mc:Choice>
    <mc:Fallback xmlns="">
      <p:transition spd="slow" advTm="359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down Arrow 11">
            <a:extLst>
              <a:ext uri="{FF2B5EF4-FFF2-40B4-BE49-F238E27FC236}">
                <a16:creationId xmlns:a16="http://schemas.microsoft.com/office/drawing/2014/main" id="{A668678C-77D6-0745-3971-846800093E69}"/>
              </a:ext>
            </a:extLst>
          </p:cNvPr>
          <p:cNvSpPr/>
          <p:nvPr/>
        </p:nvSpPr>
        <p:spPr>
          <a:xfrm rot="16200000">
            <a:off x="5877674" y="2891171"/>
            <a:ext cx="436651" cy="1075657"/>
          </a:xfrm>
          <a:prstGeom prst="upDownArrow">
            <a:avLst>
              <a:gd name="adj1" fmla="val 48095"/>
              <a:gd name="adj2" fmla="val 536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LANGUAGE SYSTEM &amp; VERBAL WORKING MEMORY</a:t>
            </a:r>
          </a:p>
        </p:txBody>
      </p:sp>
      <p:sp>
        <p:nvSpPr>
          <p:cNvPr id="18" name="TextBox 17">
            <a:extLst>
              <a:ext uri="{FF2B5EF4-FFF2-40B4-BE49-F238E27FC236}">
                <a16:creationId xmlns:a16="http://schemas.microsoft.com/office/drawing/2014/main" id="{6145C16F-0EAB-F9BC-3B08-DD1BC67C7D78}"/>
              </a:ext>
            </a:extLst>
          </p:cNvPr>
          <p:cNvSpPr txBox="1"/>
          <p:nvPr/>
        </p:nvSpPr>
        <p:spPr>
          <a:xfrm>
            <a:off x="601371" y="1223112"/>
            <a:ext cx="4680000" cy="584775"/>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Language System</a:t>
            </a:r>
          </a:p>
        </p:txBody>
      </p:sp>
      <p:sp>
        <p:nvSpPr>
          <p:cNvPr id="19" name="Rectangle 18">
            <a:extLst>
              <a:ext uri="{FF2B5EF4-FFF2-40B4-BE49-F238E27FC236}">
                <a16:creationId xmlns:a16="http://schemas.microsoft.com/office/drawing/2014/main" id="{6FCFDD37-93E7-3C74-23E5-47252422E74F}"/>
              </a:ext>
            </a:extLst>
          </p:cNvPr>
          <p:cNvSpPr/>
          <p:nvPr/>
        </p:nvSpPr>
        <p:spPr>
          <a:xfrm>
            <a:off x="601371" y="1875500"/>
            <a:ext cx="4680000" cy="45253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0" name="TextBox 19">
            <a:extLst>
              <a:ext uri="{FF2B5EF4-FFF2-40B4-BE49-F238E27FC236}">
                <a16:creationId xmlns:a16="http://schemas.microsoft.com/office/drawing/2014/main" id="{5805E1B6-B8E9-5F90-4643-74FF7548B6B6}"/>
              </a:ext>
            </a:extLst>
          </p:cNvPr>
          <p:cNvSpPr txBox="1"/>
          <p:nvPr/>
        </p:nvSpPr>
        <p:spPr>
          <a:xfrm>
            <a:off x="601369" y="2469436"/>
            <a:ext cx="4680000" cy="2400657"/>
          </a:xfrm>
          <a:prstGeom prst="rect">
            <a:avLst/>
          </a:prstGeom>
          <a:noFill/>
        </p:spPr>
        <p:txBody>
          <a:bodyPr wrap="square" rtlCol="0">
            <a:spAutoFit/>
          </a:bodyPr>
          <a:lstStyle/>
          <a:p>
            <a:pPr marL="342900" indent="-342900">
              <a:buFont typeface="Wingdings" pitchFamily="2" charset="2"/>
              <a:buChar char="Ø"/>
            </a:pPr>
            <a:r>
              <a:rPr lang="en-GB" b="1" dirty="0"/>
              <a:t>W</a:t>
            </a:r>
            <a:r>
              <a:rPr lang="en-BE" b="1" dirty="0"/>
              <a:t>ords vs. Nonwords</a:t>
            </a:r>
            <a:r>
              <a:rPr lang="en-BE" dirty="0"/>
              <a:t> </a:t>
            </a:r>
          </a:p>
          <a:p>
            <a:pPr algn="r"/>
            <a:r>
              <a:rPr lang="en-BE" dirty="0"/>
              <a:t>e.g., book vs. boof</a:t>
            </a:r>
          </a:p>
          <a:p>
            <a:pPr algn="r"/>
            <a:r>
              <a:rPr lang="en-US" altLang="zh-CN" sz="1400" i="1" dirty="0"/>
              <a:t>(Hulme,1991; Jefferies et al., 2006a,b)</a:t>
            </a:r>
          </a:p>
          <a:p>
            <a:pPr marL="342900" indent="-342900">
              <a:buFont typeface="Wingdings" pitchFamily="2" charset="2"/>
              <a:buChar char="Ø"/>
            </a:pPr>
            <a:r>
              <a:rPr lang="en-US" altLang="zh-CN" b="1" dirty="0"/>
              <a:t>High vs. Low frequency words</a:t>
            </a:r>
            <a:endParaRPr lang="en-US" altLang="zh-CN" dirty="0"/>
          </a:p>
          <a:p>
            <a:pPr algn="r"/>
            <a:r>
              <a:rPr lang="en-US" altLang="zh-CN" dirty="0"/>
              <a:t>e.g., boat vs. boot</a:t>
            </a:r>
          </a:p>
          <a:p>
            <a:pPr algn="r"/>
            <a:r>
              <a:rPr lang="en-US" altLang="zh-CN" sz="1400" i="1" dirty="0"/>
              <a:t>(</a:t>
            </a:r>
            <a:r>
              <a:rPr lang="en-US" altLang="zh-CN" sz="1400" i="1" dirty="0" err="1"/>
              <a:t>Kowialiewski</a:t>
            </a:r>
            <a:r>
              <a:rPr lang="en-US" altLang="zh-CN" sz="1400" i="1" dirty="0"/>
              <a:t> &amp; Majerus, 2020)</a:t>
            </a:r>
          </a:p>
          <a:p>
            <a:pPr marL="342900" indent="-342900">
              <a:buFont typeface="Wingdings" pitchFamily="2" charset="2"/>
              <a:buChar char="Ø"/>
            </a:pPr>
            <a:r>
              <a:rPr lang="en-US" altLang="zh-CN" b="1" dirty="0"/>
              <a:t>Words with high vs. low imageability </a:t>
            </a:r>
          </a:p>
          <a:p>
            <a:pPr algn="r"/>
            <a:r>
              <a:rPr lang="en-US" altLang="zh-CN" dirty="0"/>
              <a:t>e.g., foot vs. form</a:t>
            </a:r>
          </a:p>
          <a:p>
            <a:pPr algn="r"/>
            <a:r>
              <a:rPr lang="en-US" altLang="zh-CN" sz="1400" i="1" dirty="0"/>
              <a:t>(Majerus &amp; Vander Linden, 2003)</a:t>
            </a:r>
          </a:p>
        </p:txBody>
      </p:sp>
      <p:sp>
        <p:nvSpPr>
          <p:cNvPr id="21" name="TextBox 20">
            <a:extLst>
              <a:ext uri="{FF2B5EF4-FFF2-40B4-BE49-F238E27FC236}">
                <a16:creationId xmlns:a16="http://schemas.microsoft.com/office/drawing/2014/main" id="{7F13C426-F32C-F9E0-3E93-FDD780998E9B}"/>
              </a:ext>
            </a:extLst>
          </p:cNvPr>
          <p:cNvSpPr txBox="1"/>
          <p:nvPr/>
        </p:nvSpPr>
        <p:spPr>
          <a:xfrm>
            <a:off x="601370" y="2069326"/>
            <a:ext cx="4680001"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Lexico-Semantic Knowledge</a:t>
            </a:r>
          </a:p>
        </p:txBody>
      </p:sp>
      <p:sp>
        <p:nvSpPr>
          <p:cNvPr id="22" name="TextBox 21">
            <a:extLst>
              <a:ext uri="{FF2B5EF4-FFF2-40B4-BE49-F238E27FC236}">
                <a16:creationId xmlns:a16="http://schemas.microsoft.com/office/drawing/2014/main" id="{AA5B640C-ACD2-D3C7-B637-8D81D83DCA33}"/>
              </a:ext>
            </a:extLst>
          </p:cNvPr>
          <p:cNvSpPr txBox="1"/>
          <p:nvPr/>
        </p:nvSpPr>
        <p:spPr>
          <a:xfrm>
            <a:off x="601371" y="5539026"/>
            <a:ext cx="4680000" cy="861774"/>
          </a:xfrm>
          <a:prstGeom prst="rect">
            <a:avLst/>
          </a:prstGeom>
          <a:noFill/>
        </p:spPr>
        <p:txBody>
          <a:bodyPr wrap="square" rtlCol="0">
            <a:spAutoFit/>
          </a:bodyPr>
          <a:lstStyle/>
          <a:p>
            <a:pPr marL="342900" indent="-342900">
              <a:buFont typeface="Wingdings" pitchFamily="2" charset="2"/>
              <a:buChar char="Ø"/>
            </a:pPr>
            <a:r>
              <a:rPr lang="en-US" altLang="zh-CN" b="1" dirty="0"/>
              <a:t>Nonwords with high vs. low phonotactic frequency </a:t>
            </a:r>
          </a:p>
          <a:p>
            <a:pPr algn="r"/>
            <a:r>
              <a:rPr lang="en-US" altLang="zh-CN" sz="1400" i="1" dirty="0"/>
              <a:t>(Majerus et al., 2004)</a:t>
            </a:r>
          </a:p>
        </p:txBody>
      </p:sp>
      <p:sp>
        <p:nvSpPr>
          <p:cNvPr id="23" name="TextBox 22">
            <a:extLst>
              <a:ext uri="{FF2B5EF4-FFF2-40B4-BE49-F238E27FC236}">
                <a16:creationId xmlns:a16="http://schemas.microsoft.com/office/drawing/2014/main" id="{EDD29599-B8DE-DDDD-193A-B1DDDB005EA4}"/>
              </a:ext>
            </a:extLst>
          </p:cNvPr>
          <p:cNvSpPr txBox="1"/>
          <p:nvPr/>
        </p:nvSpPr>
        <p:spPr>
          <a:xfrm>
            <a:off x="601369" y="5138916"/>
            <a:ext cx="4680002"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Sub-lexical Phonological Knowledge</a:t>
            </a:r>
          </a:p>
        </p:txBody>
      </p:sp>
      <p:sp>
        <p:nvSpPr>
          <p:cNvPr id="24" name="TextBox 23">
            <a:extLst>
              <a:ext uri="{FF2B5EF4-FFF2-40B4-BE49-F238E27FC236}">
                <a16:creationId xmlns:a16="http://schemas.microsoft.com/office/drawing/2014/main" id="{22D6AC1D-62CF-54E8-4E3C-63275DA1996F}"/>
              </a:ext>
            </a:extLst>
          </p:cNvPr>
          <p:cNvSpPr txBox="1"/>
          <p:nvPr/>
        </p:nvSpPr>
        <p:spPr>
          <a:xfrm>
            <a:off x="6910632" y="3068999"/>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Tree>
    <p:custDataLst>
      <p:tags r:id="rId1"/>
    </p:custDataLst>
    <p:extLst>
      <p:ext uri="{BB962C8B-B14F-4D97-AF65-F5344CB8AC3E}">
        <p14:creationId xmlns:p14="http://schemas.microsoft.com/office/powerpoint/2010/main" val="1913236294"/>
      </p:ext>
    </p:extLst>
  </p:cSld>
  <p:clrMapOvr>
    <a:masterClrMapping/>
  </p:clrMapOvr>
  <mc:AlternateContent xmlns:mc="http://schemas.openxmlformats.org/markup-compatibility/2006" xmlns:p14="http://schemas.microsoft.com/office/powerpoint/2010/main">
    <mc:Choice Requires="p14">
      <p:transition spd="slow" p14:dur="2000" advTm="43913"/>
    </mc:Choice>
    <mc:Fallback xmlns="">
      <p:transition spd="slow" advTm="4391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2  </a:t>
            </a:r>
          </a:p>
        </p:txBody>
      </p:sp>
      <p:sp>
        <p:nvSpPr>
          <p:cNvPr id="2" name="TextBox 1">
            <a:extLst>
              <a:ext uri="{FF2B5EF4-FFF2-40B4-BE49-F238E27FC236}">
                <a16:creationId xmlns:a16="http://schemas.microsoft.com/office/drawing/2014/main" id="{781D1AA2-5152-E0BD-79F7-F0E22F709C67}"/>
              </a:ext>
            </a:extLst>
          </p:cNvPr>
          <p:cNvSpPr txBox="1"/>
          <p:nvPr/>
        </p:nvSpPr>
        <p:spPr>
          <a:xfrm>
            <a:off x="3875307" y="4613572"/>
            <a:ext cx="1044000" cy="369332"/>
          </a:xfrm>
          <a:prstGeom prst="rect">
            <a:avLst/>
          </a:prstGeom>
          <a:noFill/>
          <a:ln w="19050">
            <a:solidFill>
              <a:schemeClr val="tx1"/>
            </a:solidFill>
          </a:ln>
        </p:spPr>
        <p:txBody>
          <a:bodyPr wrap="square" rtlCol="0" anchor="ctr">
            <a:spAutoFit/>
          </a:bodyPr>
          <a:lstStyle/>
          <a:p>
            <a:pPr algn="ctr"/>
            <a:r>
              <a:rPr lang="en-GB" b="1" dirty="0"/>
              <a:t>soda</a:t>
            </a:r>
            <a:endParaRPr lang="en-BE" b="1" dirty="0"/>
          </a:p>
        </p:txBody>
      </p:sp>
      <p:sp>
        <p:nvSpPr>
          <p:cNvPr id="3" name="Left Brace 2">
            <a:extLst>
              <a:ext uri="{FF2B5EF4-FFF2-40B4-BE49-F238E27FC236}">
                <a16:creationId xmlns:a16="http://schemas.microsoft.com/office/drawing/2014/main" id="{58647D76-FF7E-01C7-2F09-87C5CE7707F9}"/>
              </a:ext>
            </a:extLst>
          </p:cNvPr>
          <p:cNvSpPr/>
          <p:nvPr/>
        </p:nvSpPr>
        <p:spPr>
          <a:xfrm rot="5400000">
            <a:off x="4868875" y="4142748"/>
            <a:ext cx="181288" cy="685802"/>
          </a:xfrm>
          <a:prstGeom prst="leftBrace">
            <a:avLst>
              <a:gd name="adj1" fmla="val 8333"/>
              <a:gd name="adj2" fmla="val 48361"/>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BE"/>
          </a:p>
        </p:txBody>
      </p:sp>
      <p:sp>
        <p:nvSpPr>
          <p:cNvPr id="6" name="Left Brace 5">
            <a:extLst>
              <a:ext uri="{FF2B5EF4-FFF2-40B4-BE49-F238E27FC236}">
                <a16:creationId xmlns:a16="http://schemas.microsoft.com/office/drawing/2014/main" id="{8253A79F-8A2F-7155-F720-B821AC236AA7}"/>
              </a:ext>
            </a:extLst>
          </p:cNvPr>
          <p:cNvSpPr/>
          <p:nvPr/>
        </p:nvSpPr>
        <p:spPr>
          <a:xfrm rot="5400000">
            <a:off x="8282750" y="4144739"/>
            <a:ext cx="177308" cy="685801"/>
          </a:xfrm>
          <a:prstGeom prst="leftBrace">
            <a:avLst/>
          </a:prstGeom>
          <a:noFill/>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BE"/>
          </a:p>
        </p:txBody>
      </p:sp>
      <p:sp>
        <p:nvSpPr>
          <p:cNvPr id="7" name="TextBox 6">
            <a:extLst>
              <a:ext uri="{FF2B5EF4-FFF2-40B4-BE49-F238E27FC236}">
                <a16:creationId xmlns:a16="http://schemas.microsoft.com/office/drawing/2014/main" id="{42516251-775C-07E0-0C64-749B4BFDA44B}"/>
              </a:ext>
            </a:extLst>
          </p:cNvPr>
          <p:cNvSpPr txBox="1"/>
          <p:nvPr/>
        </p:nvSpPr>
        <p:spPr>
          <a:xfrm>
            <a:off x="4582339" y="4044583"/>
            <a:ext cx="754359" cy="400110"/>
          </a:xfrm>
          <a:prstGeom prst="rect">
            <a:avLst/>
          </a:prstGeom>
          <a:noFill/>
          <a:ln>
            <a:noFill/>
          </a:ln>
        </p:spPr>
        <p:txBody>
          <a:bodyPr vert="horz" wrap="none" lIns="68580" tIns="34290" rIns="68580" bIns="34290" rtlCol="0" anchor="ctr">
            <a:noAutofit/>
          </a:bodyPr>
          <a:lstStyle/>
          <a:p>
            <a:r>
              <a:rPr lang="en-BE" dirty="0">
                <a:solidFill>
                  <a:sysClr val="windowText" lastClr="000000"/>
                </a:solidFill>
              </a:rPr>
              <a:t>350ms</a:t>
            </a:r>
          </a:p>
        </p:txBody>
      </p:sp>
      <p:sp>
        <p:nvSpPr>
          <p:cNvPr id="8" name="TextBox 7">
            <a:extLst>
              <a:ext uri="{FF2B5EF4-FFF2-40B4-BE49-F238E27FC236}">
                <a16:creationId xmlns:a16="http://schemas.microsoft.com/office/drawing/2014/main" id="{E7991DB7-1E17-A3A4-7E5D-ED21A5DE2429}"/>
              </a:ext>
            </a:extLst>
          </p:cNvPr>
          <p:cNvSpPr txBox="1"/>
          <p:nvPr/>
        </p:nvSpPr>
        <p:spPr>
          <a:xfrm>
            <a:off x="7913155" y="4045229"/>
            <a:ext cx="914400" cy="400110"/>
          </a:xfrm>
          <a:prstGeom prst="rect">
            <a:avLst/>
          </a:prstGeom>
          <a:noFill/>
          <a:ln>
            <a:noFill/>
          </a:ln>
        </p:spPr>
        <p:txBody>
          <a:bodyPr vert="horz" wrap="none" lIns="68580" tIns="34290" rIns="68580" bIns="34290" rtlCol="0" anchor="ctr">
            <a:noAutofit/>
          </a:bodyPr>
          <a:lstStyle/>
          <a:p>
            <a:pPr algn="ctr"/>
            <a:r>
              <a:rPr lang="en-BE" dirty="0">
                <a:solidFill>
                  <a:sysClr val="windowText" lastClr="000000"/>
                </a:solidFill>
              </a:rPr>
              <a:t>1000ms</a:t>
            </a:r>
          </a:p>
        </p:txBody>
      </p:sp>
      <p:sp>
        <p:nvSpPr>
          <p:cNvPr id="12" name="TextBox 11">
            <a:extLst>
              <a:ext uri="{FF2B5EF4-FFF2-40B4-BE49-F238E27FC236}">
                <a16:creationId xmlns:a16="http://schemas.microsoft.com/office/drawing/2014/main" id="{2FC05AB8-FA3A-EA1E-2363-BCFB0D9BB937}"/>
              </a:ext>
            </a:extLst>
          </p:cNvPr>
          <p:cNvSpPr txBox="1"/>
          <p:nvPr/>
        </p:nvSpPr>
        <p:spPr>
          <a:xfrm>
            <a:off x="1249588" y="4624084"/>
            <a:ext cx="2401267" cy="369332"/>
          </a:xfrm>
          <a:prstGeom prst="rect">
            <a:avLst/>
          </a:prstGeom>
          <a:noFill/>
          <a:ln w="19050">
            <a:solidFill>
              <a:schemeClr val="tx1"/>
            </a:solidFill>
          </a:ln>
        </p:spPr>
        <p:txBody>
          <a:bodyPr vert="horz" wrap="none" lIns="68580" tIns="34290" rIns="68580" bIns="34290" rtlCol="0" anchor="ctr">
            <a:noAutofit/>
          </a:bodyPr>
          <a:lstStyle/>
          <a:p>
            <a:pPr algn="ctr"/>
            <a:r>
              <a:rPr lang="en-GB" b="1" dirty="0">
                <a:solidFill>
                  <a:sysClr val="windowText" lastClr="000000"/>
                </a:solidFill>
              </a:rPr>
              <a:t>L</a:t>
            </a:r>
            <a:r>
              <a:rPr lang="en-BE" b="1" dirty="0">
                <a:solidFill>
                  <a:sysClr val="windowText" lastClr="000000"/>
                </a:solidFill>
              </a:rPr>
              <a:t>ist 1</a:t>
            </a:r>
          </a:p>
        </p:txBody>
      </p:sp>
      <p:sp>
        <p:nvSpPr>
          <p:cNvPr id="13" name="TextBox 12">
            <a:extLst>
              <a:ext uri="{FF2B5EF4-FFF2-40B4-BE49-F238E27FC236}">
                <a16:creationId xmlns:a16="http://schemas.microsoft.com/office/drawing/2014/main" id="{4B5FB7A6-1DFD-1897-798F-5C790D745D7C}"/>
              </a:ext>
            </a:extLst>
          </p:cNvPr>
          <p:cNvSpPr txBox="1"/>
          <p:nvPr/>
        </p:nvSpPr>
        <p:spPr>
          <a:xfrm>
            <a:off x="1249587" y="5653109"/>
            <a:ext cx="2401267" cy="369332"/>
          </a:xfrm>
          <a:prstGeom prst="rect">
            <a:avLst/>
          </a:prstGeom>
          <a:noFill/>
          <a:ln w="19050">
            <a:solidFill>
              <a:schemeClr val="tx1"/>
            </a:solidFill>
          </a:ln>
        </p:spPr>
        <p:txBody>
          <a:bodyPr vert="horz" wrap="none" lIns="68580" tIns="34290" rIns="68580" bIns="34290" rtlCol="0" anchor="ctr">
            <a:noAutofit/>
          </a:bodyPr>
          <a:lstStyle/>
          <a:p>
            <a:pPr algn="ctr"/>
            <a:r>
              <a:rPr lang="en-GB" b="1" dirty="0">
                <a:solidFill>
                  <a:sysClr val="windowText" lastClr="000000"/>
                </a:solidFill>
              </a:rPr>
              <a:t>List 2</a:t>
            </a:r>
            <a:endParaRPr lang="en-BE" b="1" dirty="0">
              <a:solidFill>
                <a:sysClr val="windowText" lastClr="000000"/>
              </a:solidFill>
            </a:endParaRPr>
          </a:p>
        </p:txBody>
      </p:sp>
      <p:pic>
        <p:nvPicPr>
          <p:cNvPr id="17" name="Graphic 16" descr="User outline">
            <a:extLst>
              <a:ext uri="{FF2B5EF4-FFF2-40B4-BE49-F238E27FC236}">
                <a16:creationId xmlns:a16="http://schemas.microsoft.com/office/drawing/2014/main" id="{71D8E424-C5BB-7BEB-8835-5A7DD79649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16821" y="4976623"/>
            <a:ext cx="720000" cy="720000"/>
          </a:xfrm>
          <a:prstGeom prst="rect">
            <a:avLst/>
          </a:prstGeom>
        </p:spPr>
      </p:pic>
      <p:pic>
        <p:nvPicPr>
          <p:cNvPr id="18" name="Graphic 17" descr="Chat bubble outline">
            <a:extLst>
              <a:ext uri="{FF2B5EF4-FFF2-40B4-BE49-F238E27FC236}">
                <a16:creationId xmlns:a16="http://schemas.microsoft.com/office/drawing/2014/main" id="{D00961E0-C740-54A9-53FD-E22544108F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11117123" y="4587687"/>
            <a:ext cx="720000" cy="720000"/>
          </a:xfrm>
          <a:prstGeom prst="rect">
            <a:avLst/>
          </a:prstGeom>
        </p:spPr>
      </p:pic>
      <p:sp>
        <p:nvSpPr>
          <p:cNvPr id="35" name="TextBox 34">
            <a:extLst>
              <a:ext uri="{FF2B5EF4-FFF2-40B4-BE49-F238E27FC236}">
                <a16:creationId xmlns:a16="http://schemas.microsoft.com/office/drawing/2014/main" id="{FEEBCA07-1DAC-08F8-C14B-9CE1AFB2FC83}"/>
              </a:ext>
            </a:extLst>
          </p:cNvPr>
          <p:cNvSpPr txBox="1"/>
          <p:nvPr/>
        </p:nvSpPr>
        <p:spPr>
          <a:xfrm>
            <a:off x="4916655" y="4609685"/>
            <a:ext cx="1044000" cy="369332"/>
          </a:xfrm>
          <a:prstGeom prst="rect">
            <a:avLst/>
          </a:prstGeom>
          <a:noFill/>
          <a:ln w="19050">
            <a:solidFill>
              <a:schemeClr val="tx1"/>
            </a:solidFill>
          </a:ln>
        </p:spPr>
        <p:txBody>
          <a:bodyPr wrap="square" rtlCol="0" anchor="ctr">
            <a:spAutoFit/>
          </a:bodyPr>
          <a:lstStyle/>
          <a:p>
            <a:pPr algn="ctr"/>
            <a:r>
              <a:rPr lang="en-GB" b="1" dirty="0"/>
              <a:t>naïf</a:t>
            </a:r>
            <a:endParaRPr lang="en-BE" b="1" dirty="0"/>
          </a:p>
        </p:txBody>
      </p:sp>
      <p:sp>
        <p:nvSpPr>
          <p:cNvPr id="37" name="TextBox 36">
            <a:extLst>
              <a:ext uri="{FF2B5EF4-FFF2-40B4-BE49-F238E27FC236}">
                <a16:creationId xmlns:a16="http://schemas.microsoft.com/office/drawing/2014/main" id="{ABA330CD-2FB8-15BD-20CC-94B51AB1C053}"/>
              </a:ext>
            </a:extLst>
          </p:cNvPr>
          <p:cNvSpPr txBox="1"/>
          <p:nvPr/>
        </p:nvSpPr>
        <p:spPr>
          <a:xfrm>
            <a:off x="6155634" y="4602896"/>
            <a:ext cx="1044000" cy="369332"/>
          </a:xfrm>
          <a:prstGeom prst="rect">
            <a:avLst/>
          </a:prstGeom>
          <a:noFill/>
          <a:ln w="19050">
            <a:solidFill>
              <a:schemeClr val="tx1"/>
            </a:solidFill>
          </a:ln>
        </p:spPr>
        <p:txBody>
          <a:bodyPr wrap="square" rtlCol="0" anchor="ctr">
            <a:spAutoFit/>
          </a:bodyPr>
          <a:lstStyle/>
          <a:p>
            <a:pPr algn="ctr"/>
            <a:r>
              <a:rPr lang="en-GB" b="1" dirty="0" err="1"/>
              <a:t>entier</a:t>
            </a:r>
            <a:endParaRPr lang="en-BE" b="1" dirty="0"/>
          </a:p>
        </p:txBody>
      </p:sp>
      <p:sp>
        <p:nvSpPr>
          <p:cNvPr id="40" name="TextBox 39">
            <a:extLst>
              <a:ext uri="{FF2B5EF4-FFF2-40B4-BE49-F238E27FC236}">
                <a16:creationId xmlns:a16="http://schemas.microsoft.com/office/drawing/2014/main" id="{CF7DA54A-EE23-DCC4-AB18-40DDD1EEE662}"/>
              </a:ext>
            </a:extLst>
          </p:cNvPr>
          <p:cNvSpPr txBox="1"/>
          <p:nvPr/>
        </p:nvSpPr>
        <p:spPr>
          <a:xfrm>
            <a:off x="7190945" y="4603950"/>
            <a:ext cx="1044000" cy="369332"/>
          </a:xfrm>
          <a:prstGeom prst="rect">
            <a:avLst/>
          </a:prstGeom>
          <a:noFill/>
          <a:ln w="19050">
            <a:solidFill>
              <a:schemeClr val="tx1"/>
            </a:solidFill>
          </a:ln>
        </p:spPr>
        <p:txBody>
          <a:bodyPr wrap="square" rtlCol="0" anchor="ctr">
            <a:spAutoFit/>
          </a:bodyPr>
          <a:lstStyle/>
          <a:p>
            <a:pPr algn="ctr"/>
            <a:r>
              <a:rPr lang="en-GB" b="1" dirty="0" err="1"/>
              <a:t>progrès</a:t>
            </a:r>
            <a:endParaRPr lang="en-BE" b="1" dirty="0"/>
          </a:p>
        </p:txBody>
      </p:sp>
      <p:sp>
        <p:nvSpPr>
          <p:cNvPr id="41" name="TextBox 40">
            <a:extLst>
              <a:ext uri="{FF2B5EF4-FFF2-40B4-BE49-F238E27FC236}">
                <a16:creationId xmlns:a16="http://schemas.microsoft.com/office/drawing/2014/main" id="{29BFF69D-FE0E-3F55-5647-001A63E05876}"/>
              </a:ext>
            </a:extLst>
          </p:cNvPr>
          <p:cNvSpPr txBox="1"/>
          <p:nvPr/>
        </p:nvSpPr>
        <p:spPr>
          <a:xfrm>
            <a:off x="8425450" y="4608631"/>
            <a:ext cx="1044000" cy="369332"/>
          </a:xfrm>
          <a:prstGeom prst="rect">
            <a:avLst/>
          </a:prstGeom>
          <a:noFill/>
          <a:ln w="19050">
            <a:solidFill>
              <a:schemeClr val="tx1"/>
            </a:solidFill>
          </a:ln>
        </p:spPr>
        <p:txBody>
          <a:bodyPr wrap="square" rtlCol="0" anchor="ctr">
            <a:spAutoFit/>
          </a:bodyPr>
          <a:lstStyle/>
          <a:p>
            <a:pPr algn="ctr"/>
            <a:r>
              <a:rPr lang="en-GB" b="1" dirty="0" err="1"/>
              <a:t>thé</a:t>
            </a:r>
            <a:endParaRPr lang="en-BE" b="1" dirty="0"/>
          </a:p>
        </p:txBody>
      </p:sp>
      <p:sp>
        <p:nvSpPr>
          <p:cNvPr id="42" name="TextBox 41">
            <a:extLst>
              <a:ext uri="{FF2B5EF4-FFF2-40B4-BE49-F238E27FC236}">
                <a16:creationId xmlns:a16="http://schemas.microsoft.com/office/drawing/2014/main" id="{928E7F38-89B9-9C48-DC2D-7F2113D7A813}"/>
              </a:ext>
            </a:extLst>
          </p:cNvPr>
          <p:cNvSpPr txBox="1"/>
          <p:nvPr/>
        </p:nvSpPr>
        <p:spPr>
          <a:xfrm>
            <a:off x="9465235" y="4602896"/>
            <a:ext cx="1044000" cy="369332"/>
          </a:xfrm>
          <a:prstGeom prst="rect">
            <a:avLst/>
          </a:prstGeom>
          <a:noFill/>
          <a:ln w="19050">
            <a:solidFill>
              <a:schemeClr val="tx1"/>
            </a:solidFill>
          </a:ln>
        </p:spPr>
        <p:txBody>
          <a:bodyPr wrap="square" rtlCol="0" anchor="ctr">
            <a:spAutoFit/>
          </a:bodyPr>
          <a:lstStyle/>
          <a:p>
            <a:pPr algn="ctr"/>
            <a:r>
              <a:rPr lang="en-GB" b="1" dirty="0"/>
              <a:t>content</a:t>
            </a:r>
            <a:endParaRPr lang="en-BE" b="1" dirty="0"/>
          </a:p>
        </p:txBody>
      </p:sp>
      <p:sp>
        <p:nvSpPr>
          <p:cNvPr id="43" name="TextBox 42">
            <a:extLst>
              <a:ext uri="{FF2B5EF4-FFF2-40B4-BE49-F238E27FC236}">
                <a16:creationId xmlns:a16="http://schemas.microsoft.com/office/drawing/2014/main" id="{A9EBE85C-D9E9-7680-B969-51BF3EAEE2F2}"/>
              </a:ext>
            </a:extLst>
          </p:cNvPr>
          <p:cNvSpPr txBox="1"/>
          <p:nvPr/>
        </p:nvSpPr>
        <p:spPr>
          <a:xfrm>
            <a:off x="3875307" y="5670239"/>
            <a:ext cx="1044000" cy="369332"/>
          </a:xfrm>
          <a:prstGeom prst="rect">
            <a:avLst/>
          </a:prstGeom>
          <a:noFill/>
          <a:ln w="19050">
            <a:solidFill>
              <a:schemeClr val="tx1"/>
            </a:solidFill>
          </a:ln>
        </p:spPr>
        <p:txBody>
          <a:bodyPr wrap="square" rtlCol="0" anchor="ctr">
            <a:spAutoFit/>
          </a:bodyPr>
          <a:lstStyle/>
          <a:p>
            <a:pPr algn="ctr"/>
            <a:r>
              <a:rPr lang="en-GB" b="1" dirty="0"/>
              <a:t>naïf</a:t>
            </a:r>
            <a:endParaRPr lang="en-BE" b="1" dirty="0"/>
          </a:p>
        </p:txBody>
      </p:sp>
      <p:sp>
        <p:nvSpPr>
          <p:cNvPr id="44" name="TextBox 43">
            <a:extLst>
              <a:ext uri="{FF2B5EF4-FFF2-40B4-BE49-F238E27FC236}">
                <a16:creationId xmlns:a16="http://schemas.microsoft.com/office/drawing/2014/main" id="{E71C5514-2EA6-FDB5-2923-98391A0F87FE}"/>
              </a:ext>
            </a:extLst>
          </p:cNvPr>
          <p:cNvSpPr txBox="1"/>
          <p:nvPr/>
        </p:nvSpPr>
        <p:spPr>
          <a:xfrm>
            <a:off x="4916655" y="5666352"/>
            <a:ext cx="1044000" cy="369332"/>
          </a:xfrm>
          <a:prstGeom prst="rect">
            <a:avLst/>
          </a:prstGeom>
          <a:noFill/>
          <a:ln w="19050">
            <a:solidFill>
              <a:schemeClr val="tx1"/>
            </a:solidFill>
          </a:ln>
        </p:spPr>
        <p:txBody>
          <a:bodyPr wrap="square" rtlCol="0" anchor="ctr">
            <a:spAutoFit/>
          </a:bodyPr>
          <a:lstStyle/>
          <a:p>
            <a:pPr algn="ctr"/>
            <a:r>
              <a:rPr lang="en-GB" b="1" dirty="0"/>
              <a:t>soda</a:t>
            </a:r>
            <a:endParaRPr lang="en-BE" b="1" dirty="0"/>
          </a:p>
        </p:txBody>
      </p:sp>
      <p:sp>
        <p:nvSpPr>
          <p:cNvPr id="45" name="TextBox 44">
            <a:extLst>
              <a:ext uri="{FF2B5EF4-FFF2-40B4-BE49-F238E27FC236}">
                <a16:creationId xmlns:a16="http://schemas.microsoft.com/office/drawing/2014/main" id="{766A56D8-900F-F40E-2C4B-8A6ADF7A2550}"/>
              </a:ext>
            </a:extLst>
          </p:cNvPr>
          <p:cNvSpPr txBox="1"/>
          <p:nvPr/>
        </p:nvSpPr>
        <p:spPr>
          <a:xfrm>
            <a:off x="6155634" y="5659563"/>
            <a:ext cx="1044000" cy="369332"/>
          </a:xfrm>
          <a:prstGeom prst="rect">
            <a:avLst/>
          </a:prstGeom>
          <a:noFill/>
          <a:ln w="19050">
            <a:solidFill>
              <a:schemeClr val="tx1"/>
            </a:solidFill>
          </a:ln>
        </p:spPr>
        <p:txBody>
          <a:bodyPr wrap="square" rtlCol="0" anchor="ctr">
            <a:spAutoFit/>
          </a:bodyPr>
          <a:lstStyle/>
          <a:p>
            <a:pPr algn="ctr"/>
            <a:r>
              <a:rPr lang="en-GB" b="1" dirty="0" err="1"/>
              <a:t>progrès</a:t>
            </a:r>
            <a:endParaRPr lang="en-BE" b="1" dirty="0"/>
          </a:p>
        </p:txBody>
      </p:sp>
      <p:sp>
        <p:nvSpPr>
          <p:cNvPr id="46" name="TextBox 45">
            <a:extLst>
              <a:ext uri="{FF2B5EF4-FFF2-40B4-BE49-F238E27FC236}">
                <a16:creationId xmlns:a16="http://schemas.microsoft.com/office/drawing/2014/main" id="{C0B8CD80-4874-0EC5-9827-022247E0BCEC}"/>
              </a:ext>
            </a:extLst>
          </p:cNvPr>
          <p:cNvSpPr txBox="1"/>
          <p:nvPr/>
        </p:nvSpPr>
        <p:spPr>
          <a:xfrm>
            <a:off x="7190945" y="5660617"/>
            <a:ext cx="1044000" cy="369332"/>
          </a:xfrm>
          <a:prstGeom prst="rect">
            <a:avLst/>
          </a:prstGeom>
          <a:noFill/>
          <a:ln w="19050">
            <a:solidFill>
              <a:schemeClr val="tx1"/>
            </a:solidFill>
          </a:ln>
        </p:spPr>
        <p:txBody>
          <a:bodyPr wrap="square" rtlCol="0" anchor="ctr">
            <a:spAutoFit/>
          </a:bodyPr>
          <a:lstStyle/>
          <a:p>
            <a:pPr algn="ctr"/>
            <a:r>
              <a:rPr lang="en-GB" b="1" dirty="0" err="1"/>
              <a:t>entier</a:t>
            </a:r>
            <a:endParaRPr lang="en-BE" b="1" dirty="0"/>
          </a:p>
        </p:txBody>
      </p:sp>
      <p:sp>
        <p:nvSpPr>
          <p:cNvPr id="47" name="TextBox 46">
            <a:extLst>
              <a:ext uri="{FF2B5EF4-FFF2-40B4-BE49-F238E27FC236}">
                <a16:creationId xmlns:a16="http://schemas.microsoft.com/office/drawing/2014/main" id="{A5DF1161-D71F-879A-7D85-1E71F42A5949}"/>
              </a:ext>
            </a:extLst>
          </p:cNvPr>
          <p:cNvSpPr txBox="1"/>
          <p:nvPr/>
        </p:nvSpPr>
        <p:spPr>
          <a:xfrm>
            <a:off x="8425450" y="5665298"/>
            <a:ext cx="1044000" cy="369332"/>
          </a:xfrm>
          <a:prstGeom prst="rect">
            <a:avLst/>
          </a:prstGeom>
          <a:noFill/>
          <a:ln w="19050">
            <a:solidFill>
              <a:schemeClr val="tx1"/>
            </a:solidFill>
          </a:ln>
        </p:spPr>
        <p:txBody>
          <a:bodyPr wrap="square" rtlCol="0" anchor="ctr">
            <a:spAutoFit/>
          </a:bodyPr>
          <a:lstStyle/>
          <a:p>
            <a:pPr algn="ctr"/>
            <a:r>
              <a:rPr lang="en-GB" b="1" dirty="0"/>
              <a:t>content</a:t>
            </a:r>
            <a:endParaRPr lang="en-BE" b="1" dirty="0"/>
          </a:p>
        </p:txBody>
      </p:sp>
      <p:sp>
        <p:nvSpPr>
          <p:cNvPr id="48" name="TextBox 47">
            <a:extLst>
              <a:ext uri="{FF2B5EF4-FFF2-40B4-BE49-F238E27FC236}">
                <a16:creationId xmlns:a16="http://schemas.microsoft.com/office/drawing/2014/main" id="{572CDA3C-927F-076D-0C32-BC837B0EDAFF}"/>
              </a:ext>
            </a:extLst>
          </p:cNvPr>
          <p:cNvSpPr txBox="1"/>
          <p:nvPr/>
        </p:nvSpPr>
        <p:spPr>
          <a:xfrm>
            <a:off x="9465235" y="5659563"/>
            <a:ext cx="1044000" cy="369332"/>
          </a:xfrm>
          <a:prstGeom prst="rect">
            <a:avLst/>
          </a:prstGeom>
          <a:noFill/>
          <a:ln w="19050">
            <a:solidFill>
              <a:schemeClr val="tx1"/>
            </a:solidFill>
          </a:ln>
        </p:spPr>
        <p:txBody>
          <a:bodyPr wrap="square" rtlCol="0" anchor="ctr">
            <a:spAutoFit/>
          </a:bodyPr>
          <a:lstStyle/>
          <a:p>
            <a:pPr algn="ctr"/>
            <a:r>
              <a:rPr lang="en-GB" b="1" dirty="0" err="1"/>
              <a:t>thé</a:t>
            </a:r>
            <a:endParaRPr lang="en-BE" b="1" dirty="0"/>
          </a:p>
        </p:txBody>
      </p:sp>
      <p:sp>
        <p:nvSpPr>
          <p:cNvPr id="49" name="TextBox 48">
            <a:extLst>
              <a:ext uri="{FF2B5EF4-FFF2-40B4-BE49-F238E27FC236}">
                <a16:creationId xmlns:a16="http://schemas.microsoft.com/office/drawing/2014/main" id="{2115CC3C-B53F-BBD0-EDB5-6E13037C6716}"/>
              </a:ext>
            </a:extLst>
          </p:cNvPr>
          <p:cNvSpPr txBox="1"/>
          <p:nvPr/>
        </p:nvSpPr>
        <p:spPr>
          <a:xfrm>
            <a:off x="1249587" y="4999135"/>
            <a:ext cx="3165867" cy="307777"/>
          </a:xfrm>
          <a:prstGeom prst="rect">
            <a:avLst/>
          </a:prstGeom>
          <a:noFill/>
          <a:ln w="19050">
            <a:noFill/>
          </a:ln>
        </p:spPr>
        <p:txBody>
          <a:bodyPr wrap="none" rtlCol="0">
            <a:spAutoFit/>
          </a:bodyPr>
          <a:lstStyle/>
          <a:p>
            <a:r>
              <a:rPr lang="en-BE" sz="1400" dirty="0"/>
              <a:t>16 lists with 3 adjective and noun pairs</a:t>
            </a:r>
          </a:p>
        </p:txBody>
      </p:sp>
      <p:sp>
        <p:nvSpPr>
          <p:cNvPr id="50" name="TextBox 49">
            <a:extLst>
              <a:ext uri="{FF2B5EF4-FFF2-40B4-BE49-F238E27FC236}">
                <a16:creationId xmlns:a16="http://schemas.microsoft.com/office/drawing/2014/main" id="{4C01BB3E-EC4B-39F2-E172-9A00D76033E7}"/>
              </a:ext>
            </a:extLst>
          </p:cNvPr>
          <p:cNvSpPr txBox="1"/>
          <p:nvPr/>
        </p:nvSpPr>
        <p:spPr>
          <a:xfrm>
            <a:off x="1249587" y="6038111"/>
            <a:ext cx="3170868" cy="307777"/>
          </a:xfrm>
          <a:prstGeom prst="rect">
            <a:avLst/>
          </a:prstGeom>
          <a:noFill/>
        </p:spPr>
        <p:txBody>
          <a:bodyPr wrap="none" rtlCol="0">
            <a:spAutoFit/>
          </a:bodyPr>
          <a:lstStyle/>
          <a:p>
            <a:r>
              <a:rPr lang="en-BE" sz="1400" dirty="0"/>
              <a:t>16 lists with 3 pairs reversed from list 1</a:t>
            </a:r>
          </a:p>
        </p:txBody>
      </p:sp>
      <p:pic>
        <p:nvPicPr>
          <p:cNvPr id="51" name="Graphic 50" descr="Monitor outline">
            <a:extLst>
              <a:ext uri="{FF2B5EF4-FFF2-40B4-BE49-F238E27FC236}">
                <a16:creationId xmlns:a16="http://schemas.microsoft.com/office/drawing/2014/main" id="{B336D563-6646-A2B4-765F-05D55CF396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9621" y="4946352"/>
            <a:ext cx="720000" cy="720000"/>
          </a:xfrm>
          <a:prstGeom prst="rect">
            <a:avLst/>
          </a:prstGeom>
        </p:spPr>
      </p:pic>
      <p:sp>
        <p:nvSpPr>
          <p:cNvPr id="52" name="TextBox 51">
            <a:extLst>
              <a:ext uri="{FF2B5EF4-FFF2-40B4-BE49-F238E27FC236}">
                <a16:creationId xmlns:a16="http://schemas.microsoft.com/office/drawing/2014/main" id="{48FFFD67-94BB-8EB8-4F38-6093B34C4CAB}"/>
              </a:ext>
            </a:extLst>
          </p:cNvPr>
          <p:cNvSpPr txBox="1"/>
          <p:nvPr/>
        </p:nvSpPr>
        <p:spPr>
          <a:xfrm>
            <a:off x="10658958" y="5653109"/>
            <a:ext cx="1357722" cy="307777"/>
          </a:xfrm>
          <a:prstGeom prst="rect">
            <a:avLst/>
          </a:prstGeom>
          <a:noFill/>
        </p:spPr>
        <p:txBody>
          <a:bodyPr wrap="square">
            <a:spAutoFit/>
          </a:bodyPr>
          <a:lstStyle/>
          <a:p>
            <a:r>
              <a:rPr lang="en-US" altLang="zh-CN" sz="1400" dirty="0"/>
              <a:t>84</a:t>
            </a:r>
            <a:r>
              <a:rPr lang="zh-CN" altLang="en-US" sz="1400" dirty="0"/>
              <a:t> </a:t>
            </a:r>
            <a:r>
              <a:rPr lang="en-US" altLang="zh-CN" sz="1400" dirty="0"/>
              <a:t>participants </a:t>
            </a:r>
            <a:endParaRPr lang="en-BE" sz="1400" dirty="0"/>
          </a:p>
        </p:txBody>
      </p:sp>
      <p:sp>
        <p:nvSpPr>
          <p:cNvPr id="4" name="TextBox 3">
            <a:extLst>
              <a:ext uri="{FF2B5EF4-FFF2-40B4-BE49-F238E27FC236}">
                <a16:creationId xmlns:a16="http://schemas.microsoft.com/office/drawing/2014/main" id="{F891653C-E254-0801-ED0F-886406978BED}"/>
              </a:ext>
            </a:extLst>
          </p:cNvPr>
          <p:cNvSpPr txBox="1"/>
          <p:nvPr/>
        </p:nvSpPr>
        <p:spPr>
          <a:xfrm>
            <a:off x="0" y="6550223"/>
            <a:ext cx="4980338" cy="307777"/>
          </a:xfrm>
          <a:prstGeom prst="rect">
            <a:avLst/>
          </a:prstGeom>
          <a:noFill/>
        </p:spPr>
        <p:txBody>
          <a:bodyPr wrap="none" rtlCol="0">
            <a:spAutoFit/>
          </a:bodyPr>
          <a:lstStyle/>
          <a:p>
            <a:r>
              <a:rPr lang="en-BE" sz="1400" i="1" dirty="0"/>
              <a:t>* Green means correct syntax, orange means incorrect syntax.</a:t>
            </a:r>
          </a:p>
        </p:txBody>
      </p:sp>
      <p:sp>
        <p:nvSpPr>
          <p:cNvPr id="5" name="TextBox 4">
            <a:extLst>
              <a:ext uri="{FF2B5EF4-FFF2-40B4-BE49-F238E27FC236}">
                <a16:creationId xmlns:a16="http://schemas.microsoft.com/office/drawing/2014/main" id="{8398FA4F-E2A3-96DF-ACD5-7ED6D938DD59}"/>
              </a:ext>
            </a:extLst>
          </p:cNvPr>
          <p:cNvSpPr txBox="1"/>
          <p:nvPr/>
        </p:nvSpPr>
        <p:spPr>
          <a:xfrm>
            <a:off x="379621" y="1230114"/>
            <a:ext cx="727545" cy="707886"/>
          </a:xfrm>
          <a:prstGeom prst="rect">
            <a:avLst/>
          </a:prstGeom>
          <a:noFill/>
        </p:spPr>
        <p:txBody>
          <a:bodyPr wrap="square">
            <a:spAutoFit/>
          </a:bodyPr>
          <a:lstStyle/>
          <a:p>
            <a:r>
              <a:rPr lang="en-BE" sz="4000" dirty="0"/>
              <a:t>🇫🇷</a:t>
            </a:r>
          </a:p>
        </p:txBody>
      </p:sp>
      <p:sp>
        <p:nvSpPr>
          <p:cNvPr id="9" name="TextBox 8">
            <a:extLst>
              <a:ext uri="{FF2B5EF4-FFF2-40B4-BE49-F238E27FC236}">
                <a16:creationId xmlns:a16="http://schemas.microsoft.com/office/drawing/2014/main" id="{77EDF063-57BA-6015-5D4E-1CF99B8F0805}"/>
              </a:ext>
            </a:extLst>
          </p:cNvPr>
          <p:cNvSpPr txBox="1"/>
          <p:nvPr/>
        </p:nvSpPr>
        <p:spPr>
          <a:xfrm>
            <a:off x="1099621" y="1123872"/>
            <a:ext cx="10705213" cy="923330"/>
          </a:xfrm>
          <a:prstGeom prst="rect">
            <a:avLst/>
          </a:prstGeom>
          <a:noFill/>
        </p:spPr>
        <p:txBody>
          <a:bodyPr wrap="square" rtlCol="0" anchor="b">
            <a:spAutoFit/>
          </a:bodyPr>
          <a:lstStyle/>
          <a:p>
            <a:r>
              <a:rPr lang="en-BE" b="1" dirty="0"/>
              <a:t>Correct Syntax: </a:t>
            </a:r>
          </a:p>
          <a:p>
            <a:pPr marL="285750" indent="-285750">
              <a:buFont typeface="Wingdings" pitchFamily="2" charset="2"/>
              <a:buChar char="Ø"/>
            </a:pPr>
            <a:r>
              <a:rPr lang="en-BE" b="1" dirty="0"/>
              <a:t>Preferred adjective-noun order</a:t>
            </a:r>
            <a:br>
              <a:rPr lang="en-BE" dirty="0"/>
            </a:br>
            <a:r>
              <a:rPr lang="en-BE" u="sng" dirty="0"/>
              <a:t>Adjective postposition</a:t>
            </a:r>
            <a:r>
              <a:rPr lang="en-BE" dirty="0"/>
              <a:t> (e.g., </a:t>
            </a:r>
            <a:r>
              <a:rPr lang="en-BE" i="1" dirty="0"/>
              <a:t>manteau orange vs. orange manteau</a:t>
            </a:r>
            <a:r>
              <a:rPr lang="en-BE" dirty="0"/>
              <a:t>)</a:t>
            </a:r>
          </a:p>
        </p:txBody>
      </p:sp>
      <p:sp>
        <p:nvSpPr>
          <p:cNvPr id="15" name="TextBox 14">
            <a:extLst>
              <a:ext uri="{FF2B5EF4-FFF2-40B4-BE49-F238E27FC236}">
                <a16:creationId xmlns:a16="http://schemas.microsoft.com/office/drawing/2014/main" id="{0DB23F8E-B61E-942A-43F3-2FFDBAA72394}"/>
              </a:ext>
            </a:extLst>
          </p:cNvPr>
          <p:cNvSpPr txBox="1"/>
          <p:nvPr/>
        </p:nvSpPr>
        <p:spPr>
          <a:xfrm>
            <a:off x="830115" y="2447754"/>
            <a:ext cx="4846597" cy="1477328"/>
          </a:xfrm>
          <a:prstGeom prst="rect">
            <a:avLst/>
          </a:prstGeom>
          <a:noFill/>
          <a:ln w="38100">
            <a:solidFill>
              <a:schemeClr val="tx1"/>
            </a:solidFill>
          </a:ln>
        </p:spPr>
        <p:txBody>
          <a:bodyPr wrap="square">
            <a:spAutoFit/>
          </a:bodyPr>
          <a:lstStyle/>
          <a:p>
            <a:pPr algn="ctr"/>
            <a:r>
              <a:rPr lang="en-BE" b="1" dirty="0">
                <a:solidFill>
                  <a:srgbClr val="FF0000"/>
                </a:solidFill>
              </a:rPr>
              <a:t>ADJ + N, N + ADJ, ADJ + N</a:t>
            </a:r>
          </a:p>
          <a:p>
            <a:pPr algn="ctr"/>
            <a:r>
              <a:rPr lang="en-BE" i="1" dirty="0"/>
              <a:t>OR</a:t>
            </a:r>
          </a:p>
          <a:p>
            <a:pPr algn="ctr"/>
            <a:r>
              <a:rPr lang="en-BE" b="1" dirty="0">
                <a:solidFill>
                  <a:srgbClr val="FF0000"/>
                </a:solidFill>
              </a:rPr>
              <a:t>N + ADJ, ADJ + N, N + ADJ</a:t>
            </a:r>
          </a:p>
          <a:p>
            <a:pPr algn="ctr"/>
            <a:r>
              <a:rPr lang="en-BE" i="1" dirty="0"/>
              <a:t>OR</a:t>
            </a:r>
          </a:p>
          <a:p>
            <a:pPr algn="ctr"/>
            <a:r>
              <a:rPr lang="en-BE" b="1" dirty="0">
                <a:solidFill>
                  <a:srgbClr val="FF0000"/>
                </a:solidFill>
              </a:rPr>
              <a:t>…</a:t>
            </a:r>
            <a:endParaRPr lang="en-BE" dirty="0">
              <a:solidFill>
                <a:srgbClr val="FF0000"/>
              </a:solidFill>
            </a:endParaRPr>
          </a:p>
        </p:txBody>
      </p:sp>
      <p:sp>
        <p:nvSpPr>
          <p:cNvPr id="16" name="TextBox 15">
            <a:extLst>
              <a:ext uri="{FF2B5EF4-FFF2-40B4-BE49-F238E27FC236}">
                <a16:creationId xmlns:a16="http://schemas.microsoft.com/office/drawing/2014/main" id="{11F82060-11BD-AA70-7120-62B84EF36B63}"/>
              </a:ext>
            </a:extLst>
          </p:cNvPr>
          <p:cNvSpPr txBox="1"/>
          <p:nvPr/>
        </p:nvSpPr>
        <p:spPr>
          <a:xfrm>
            <a:off x="6404256" y="2586253"/>
            <a:ext cx="4846597" cy="1200329"/>
          </a:xfrm>
          <a:prstGeom prst="rect">
            <a:avLst/>
          </a:prstGeom>
          <a:noFill/>
          <a:ln w="38100">
            <a:noFill/>
          </a:ln>
        </p:spPr>
        <p:txBody>
          <a:bodyPr wrap="square">
            <a:spAutoFit/>
          </a:bodyPr>
          <a:lstStyle/>
          <a:p>
            <a:pPr marL="285750" indent="-285750">
              <a:buFont typeface="Wingdings" pitchFamily="2" charset="2"/>
              <a:buChar char="Ø"/>
            </a:pPr>
            <a:r>
              <a:rPr lang="en-BE" b="1" dirty="0"/>
              <a:t>Mixing </a:t>
            </a:r>
            <a:r>
              <a:rPr lang="en-BE" b="1" dirty="0">
                <a:solidFill>
                  <a:srgbClr val="FF0000"/>
                </a:solidFill>
              </a:rPr>
              <a:t>adjective-noun</a:t>
            </a:r>
            <a:r>
              <a:rPr lang="en-BE" b="1" dirty="0">
                <a:solidFill>
                  <a:schemeClr val="accent2"/>
                </a:solidFill>
              </a:rPr>
              <a:t> </a:t>
            </a:r>
            <a:r>
              <a:rPr lang="en-BE" b="1" dirty="0"/>
              <a:t>and</a:t>
            </a:r>
            <a:r>
              <a:rPr lang="en-BE" b="1" dirty="0">
                <a:solidFill>
                  <a:schemeClr val="accent2"/>
                </a:solidFill>
              </a:rPr>
              <a:t> </a:t>
            </a:r>
            <a:r>
              <a:rPr lang="en-BE" b="1" dirty="0">
                <a:solidFill>
                  <a:srgbClr val="FF0000"/>
                </a:solidFill>
              </a:rPr>
              <a:t>noun-adjective </a:t>
            </a:r>
            <a:r>
              <a:rPr lang="en-BE" b="1" dirty="0"/>
              <a:t>pairs in one list.</a:t>
            </a:r>
          </a:p>
          <a:p>
            <a:pPr marL="285750" indent="-285750">
              <a:buFont typeface="Wingdings" pitchFamily="2" charset="2"/>
              <a:buChar char="Ø"/>
            </a:pPr>
            <a:r>
              <a:rPr lang="en-BE" b="1" dirty="0"/>
              <a:t>Mixing </a:t>
            </a:r>
            <a:r>
              <a:rPr lang="en-BE" b="1" dirty="0">
                <a:solidFill>
                  <a:srgbClr val="FF0000"/>
                </a:solidFill>
              </a:rPr>
              <a:t>non-preferred</a:t>
            </a:r>
            <a:r>
              <a:rPr lang="en-BE" b="1" dirty="0">
                <a:solidFill>
                  <a:schemeClr val="accent2"/>
                </a:solidFill>
              </a:rPr>
              <a:t> </a:t>
            </a:r>
            <a:r>
              <a:rPr lang="en-BE" b="1" dirty="0"/>
              <a:t>and</a:t>
            </a:r>
            <a:r>
              <a:rPr lang="en-BE" b="1" dirty="0">
                <a:solidFill>
                  <a:schemeClr val="accent2"/>
                </a:solidFill>
              </a:rPr>
              <a:t> </a:t>
            </a:r>
            <a:r>
              <a:rPr lang="en-BE" b="1" dirty="0">
                <a:solidFill>
                  <a:srgbClr val="FF0000"/>
                </a:solidFill>
              </a:rPr>
              <a:t>preferred</a:t>
            </a:r>
            <a:r>
              <a:rPr lang="en-BE" b="1" dirty="0">
                <a:solidFill>
                  <a:schemeClr val="accent2"/>
                </a:solidFill>
              </a:rPr>
              <a:t> </a:t>
            </a:r>
            <a:r>
              <a:rPr lang="en-BE" b="1" dirty="0"/>
              <a:t>pairs in one list.</a:t>
            </a:r>
          </a:p>
        </p:txBody>
      </p:sp>
    </p:spTree>
    <p:extLst>
      <p:ext uri="{BB962C8B-B14F-4D97-AF65-F5344CB8AC3E}">
        <p14:creationId xmlns:p14="http://schemas.microsoft.com/office/powerpoint/2010/main" val="1497498974"/>
      </p:ext>
    </p:extLst>
  </p:cSld>
  <p:clrMapOvr>
    <a:masterClrMapping/>
  </p:clrMapOvr>
  <mc:AlternateContent xmlns:mc="http://schemas.openxmlformats.org/markup-compatibility/2006" xmlns:p14="http://schemas.microsoft.com/office/powerpoint/2010/main">
    <mc:Choice Requires="p14">
      <p:transition spd="slow" p14:dur="2000" advTm="26333"/>
    </mc:Choice>
    <mc:Fallback xmlns="">
      <p:transition spd="slow" advTm="263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EXPERIMENT 2  </a:t>
            </a:r>
          </a:p>
        </p:txBody>
      </p:sp>
      <p:pic>
        <p:nvPicPr>
          <p:cNvPr id="4" name="Picture 3">
            <a:extLst>
              <a:ext uri="{FF2B5EF4-FFF2-40B4-BE49-F238E27FC236}">
                <a16:creationId xmlns:a16="http://schemas.microsoft.com/office/drawing/2014/main" id="{C9C55F46-B085-92EE-85B0-1CDBA75483E8}"/>
              </a:ext>
            </a:extLst>
          </p:cNvPr>
          <p:cNvPicPr>
            <a:picLocks noChangeAspect="1"/>
          </p:cNvPicPr>
          <p:nvPr/>
        </p:nvPicPr>
        <p:blipFill rotWithShape="1">
          <a:blip r:embed="rId4"/>
          <a:srcRect l="5671"/>
          <a:stretch/>
        </p:blipFill>
        <p:spPr>
          <a:xfrm>
            <a:off x="1525395" y="822185"/>
            <a:ext cx="3830534" cy="4060800"/>
          </a:xfrm>
          <a:prstGeom prst="rect">
            <a:avLst/>
          </a:prstGeom>
        </p:spPr>
      </p:pic>
      <p:pic>
        <p:nvPicPr>
          <p:cNvPr id="9" name="Picture 8">
            <a:extLst>
              <a:ext uri="{FF2B5EF4-FFF2-40B4-BE49-F238E27FC236}">
                <a16:creationId xmlns:a16="http://schemas.microsoft.com/office/drawing/2014/main" id="{DD596729-C042-1BA1-6A19-CF03D2FED5F1}"/>
              </a:ext>
            </a:extLst>
          </p:cNvPr>
          <p:cNvPicPr>
            <a:picLocks noChangeAspect="1"/>
          </p:cNvPicPr>
          <p:nvPr/>
        </p:nvPicPr>
        <p:blipFill rotWithShape="1">
          <a:blip r:embed="rId5"/>
          <a:srcRect l="5671"/>
          <a:stretch/>
        </p:blipFill>
        <p:spPr>
          <a:xfrm>
            <a:off x="6647346" y="830184"/>
            <a:ext cx="3830534" cy="4060800"/>
          </a:xfrm>
          <a:prstGeom prst="rect">
            <a:avLst/>
          </a:prstGeom>
        </p:spPr>
      </p:pic>
      <p:sp>
        <p:nvSpPr>
          <p:cNvPr id="11" name="TextBox 10">
            <a:extLst>
              <a:ext uri="{FF2B5EF4-FFF2-40B4-BE49-F238E27FC236}">
                <a16:creationId xmlns:a16="http://schemas.microsoft.com/office/drawing/2014/main" id="{1FEE4B9A-6B57-815A-72C8-6899F4DB82ED}"/>
              </a:ext>
            </a:extLst>
          </p:cNvPr>
          <p:cNvSpPr txBox="1"/>
          <p:nvPr/>
        </p:nvSpPr>
        <p:spPr>
          <a:xfrm>
            <a:off x="2246700" y="5058319"/>
            <a:ext cx="2160000" cy="369332"/>
          </a:xfrm>
          <a:prstGeom prst="rect">
            <a:avLst/>
          </a:prstGeom>
          <a:noFill/>
          <a:ln>
            <a:noFill/>
          </a:ln>
        </p:spPr>
        <p:txBody>
          <a:bodyPr wrap="square" rtlCol="0">
            <a:spAutoFit/>
          </a:bodyPr>
          <a:lstStyle/>
          <a:p>
            <a:pPr algn="ctr"/>
            <a:r>
              <a:rPr lang="en-BE" b="1" dirty="0">
                <a:solidFill>
                  <a:sysClr val="windowText" lastClr="000000"/>
                </a:solidFill>
              </a:rPr>
              <a:t>BF</a:t>
            </a:r>
            <a:r>
              <a:rPr lang="en-BE" b="1" baseline="-25000" dirty="0">
                <a:solidFill>
                  <a:sysClr val="windowText" lastClr="000000"/>
                </a:solidFill>
              </a:rPr>
              <a:t>10 </a:t>
            </a:r>
            <a:r>
              <a:rPr lang="en-BE" b="1" dirty="0">
                <a:solidFill>
                  <a:sysClr val="windowText" lastClr="000000"/>
                </a:solidFill>
              </a:rPr>
              <a:t>= </a:t>
            </a:r>
            <a:r>
              <a:rPr lang="en-US" b="1" dirty="0">
                <a:solidFill>
                  <a:sysClr val="windowText" lastClr="000000"/>
                </a:solidFill>
                <a:latin typeface="Aptos" panose="020B0004020202020204" pitchFamily="34" charset="0"/>
                <a:ea typeface="DengXian" panose="02010600030101010101" pitchFamily="2" charset="-122"/>
                <a:cs typeface="Times New Roman" panose="02020603050405020304" pitchFamily="18" charset="0"/>
              </a:rPr>
              <a:t>0.211</a:t>
            </a:r>
            <a:r>
              <a:rPr lang="en-BE" b="1" dirty="0">
                <a:solidFill>
                  <a:sysClr val="windowText" lastClr="000000"/>
                </a:solidFill>
                <a:effectLst/>
              </a:rPr>
              <a:t> </a:t>
            </a:r>
            <a:endParaRPr lang="en-BE" b="1" dirty="0">
              <a:solidFill>
                <a:sysClr val="windowText" lastClr="000000"/>
              </a:solidFill>
            </a:endParaRPr>
          </a:p>
        </p:txBody>
      </p:sp>
      <p:sp>
        <p:nvSpPr>
          <p:cNvPr id="15" name="TextBox 14">
            <a:extLst>
              <a:ext uri="{FF2B5EF4-FFF2-40B4-BE49-F238E27FC236}">
                <a16:creationId xmlns:a16="http://schemas.microsoft.com/office/drawing/2014/main" id="{FBB45EA7-8067-6824-3871-05EDD9D17C8D}"/>
              </a:ext>
            </a:extLst>
          </p:cNvPr>
          <p:cNvSpPr txBox="1"/>
          <p:nvPr/>
        </p:nvSpPr>
        <p:spPr>
          <a:xfrm>
            <a:off x="7367480" y="5066318"/>
            <a:ext cx="2160000" cy="369332"/>
          </a:xfrm>
          <a:prstGeom prst="rect">
            <a:avLst/>
          </a:prstGeom>
          <a:noFill/>
          <a:ln>
            <a:noFill/>
          </a:ln>
        </p:spPr>
        <p:txBody>
          <a:bodyPr wrap="square" rtlCol="0">
            <a:spAutoFit/>
          </a:bodyPr>
          <a:lstStyle/>
          <a:p>
            <a:pPr algn="ctr"/>
            <a:r>
              <a:rPr lang="en-BE" b="1" dirty="0">
                <a:solidFill>
                  <a:sysClr val="windowText" lastClr="000000"/>
                </a:solidFill>
              </a:rPr>
              <a:t>BF</a:t>
            </a:r>
            <a:r>
              <a:rPr lang="en-BE" b="1" baseline="-25000" dirty="0">
                <a:solidFill>
                  <a:sysClr val="windowText" lastClr="000000"/>
                </a:solidFill>
              </a:rPr>
              <a:t>10 </a:t>
            </a:r>
            <a:r>
              <a:rPr lang="en-BE" b="1" dirty="0">
                <a:solidFill>
                  <a:sysClr val="windowText" lastClr="000000"/>
                </a:solidFill>
              </a:rPr>
              <a:t>= </a:t>
            </a:r>
            <a:r>
              <a:rPr lang="en-US" b="1" dirty="0">
                <a:solidFill>
                  <a:sysClr val="windowText" lastClr="000000"/>
                </a:solidFill>
                <a:latin typeface="Aptos" panose="020B0004020202020204" pitchFamily="34" charset="0"/>
                <a:ea typeface="DengXian" panose="02010600030101010101" pitchFamily="2" charset="-122"/>
                <a:cs typeface="Times New Roman" panose="02020603050405020304" pitchFamily="18" charset="0"/>
              </a:rPr>
              <a:t>877.613</a:t>
            </a:r>
            <a:r>
              <a:rPr lang="en-BE" b="1" dirty="0">
                <a:solidFill>
                  <a:sysClr val="windowText" lastClr="000000"/>
                </a:solidFill>
                <a:effectLst/>
              </a:rPr>
              <a:t> </a:t>
            </a:r>
            <a:endParaRPr lang="en-BE" b="1" dirty="0">
              <a:solidFill>
                <a:sysClr val="windowText" lastClr="000000"/>
              </a:solidFill>
            </a:endParaRPr>
          </a:p>
        </p:txBody>
      </p:sp>
      <p:pic>
        <p:nvPicPr>
          <p:cNvPr id="8" name="Content Placeholder 4">
            <a:extLst>
              <a:ext uri="{FF2B5EF4-FFF2-40B4-BE49-F238E27FC236}">
                <a16:creationId xmlns:a16="http://schemas.microsoft.com/office/drawing/2014/main" id="{CD9C9920-0076-EF10-1CD2-7F8C58AACE7C}"/>
              </a:ext>
            </a:extLst>
          </p:cNvPr>
          <p:cNvPicPr>
            <a:picLocks noChangeAspect="1"/>
          </p:cNvPicPr>
          <p:nvPr/>
        </p:nvPicPr>
        <p:blipFill rotWithShape="1">
          <a:blip r:embed="rId6"/>
          <a:srcRect r="95781"/>
          <a:stretch/>
        </p:blipFill>
        <p:spPr>
          <a:xfrm>
            <a:off x="1268220" y="820585"/>
            <a:ext cx="257175" cy="4064001"/>
          </a:xfrm>
          <a:prstGeom prst="rect">
            <a:avLst/>
          </a:prstGeom>
        </p:spPr>
      </p:pic>
      <p:pic>
        <p:nvPicPr>
          <p:cNvPr id="12" name="Picture 11">
            <a:extLst>
              <a:ext uri="{FF2B5EF4-FFF2-40B4-BE49-F238E27FC236}">
                <a16:creationId xmlns:a16="http://schemas.microsoft.com/office/drawing/2014/main" id="{CEC55FE0-6423-CC12-551B-1D228E846EE5}"/>
              </a:ext>
            </a:extLst>
          </p:cNvPr>
          <p:cNvPicPr>
            <a:picLocks noChangeAspect="1"/>
          </p:cNvPicPr>
          <p:nvPr/>
        </p:nvPicPr>
        <p:blipFill rotWithShape="1">
          <a:blip r:embed="rId7"/>
          <a:srcRect r="95781"/>
          <a:stretch/>
        </p:blipFill>
        <p:spPr>
          <a:xfrm>
            <a:off x="6390171" y="826984"/>
            <a:ext cx="257175" cy="4064000"/>
          </a:xfrm>
          <a:prstGeom prst="rect">
            <a:avLst/>
          </a:prstGeom>
        </p:spPr>
      </p:pic>
      <p:sp>
        <p:nvSpPr>
          <p:cNvPr id="16" name="Rectangle 15">
            <a:extLst>
              <a:ext uri="{FF2B5EF4-FFF2-40B4-BE49-F238E27FC236}">
                <a16:creationId xmlns:a16="http://schemas.microsoft.com/office/drawing/2014/main" id="{8E337760-CAED-9378-09AB-EAD66F237F95}"/>
              </a:ext>
            </a:extLst>
          </p:cNvPr>
          <p:cNvSpPr/>
          <p:nvPr/>
        </p:nvSpPr>
        <p:spPr>
          <a:xfrm>
            <a:off x="1268220" y="2134203"/>
            <a:ext cx="721305" cy="54292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9" name="TextBox 18">
            <a:extLst>
              <a:ext uri="{FF2B5EF4-FFF2-40B4-BE49-F238E27FC236}">
                <a16:creationId xmlns:a16="http://schemas.microsoft.com/office/drawing/2014/main" id="{A9F8BD42-D837-78A3-2B5A-D56098A3E3C3}"/>
              </a:ext>
            </a:extLst>
          </p:cNvPr>
          <p:cNvSpPr txBox="1"/>
          <p:nvPr/>
        </p:nvSpPr>
        <p:spPr>
          <a:xfrm>
            <a:off x="311310" y="5536234"/>
            <a:ext cx="11569380" cy="1200329"/>
          </a:xfrm>
          <a:prstGeom prst="rect">
            <a:avLst/>
          </a:prstGeom>
          <a:noFill/>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GB" b="1" dirty="0">
                <a:solidFill>
                  <a:srgbClr val="FF0000"/>
                </a:solidFill>
              </a:rPr>
              <a:t>A</a:t>
            </a:r>
            <a:r>
              <a:rPr lang="en-GB" b="1" i="0" u="none" strike="noStrike" dirty="0">
                <a:solidFill>
                  <a:srgbClr val="FF0000"/>
                </a:solidFill>
                <a:effectLst/>
              </a:rPr>
              <a:t>djective-nouns pairs being perceived as unrelated</a:t>
            </a:r>
            <a:r>
              <a:rPr lang="en-GB" b="0" i="0" u="none" strike="noStrike" dirty="0">
                <a:solidFill>
                  <a:srgbClr val="000000"/>
                </a:solidFill>
                <a:effectLst/>
              </a:rPr>
              <a:t>, when there is one non-preferred, linguistically implausible pair in the list. </a:t>
            </a: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GB" dirty="0">
                <a:solidFill>
                  <a:srgbClr val="000000"/>
                </a:solidFill>
              </a:rPr>
              <a:t>T</a:t>
            </a:r>
            <a:r>
              <a:rPr lang="en-GB" b="0" i="0" u="none" strike="noStrike" dirty="0">
                <a:solidFill>
                  <a:srgbClr val="000000"/>
                </a:solidFill>
                <a:effectLst/>
              </a:rPr>
              <a:t>he impact of syntactic on item and order recall stems from </a:t>
            </a:r>
            <a:r>
              <a:rPr lang="en-GB" b="1" i="0" u="none" strike="noStrike" dirty="0">
                <a:solidFill>
                  <a:srgbClr val="FF0000"/>
                </a:solidFill>
                <a:effectLst/>
              </a:rPr>
              <a:t>different sources</a:t>
            </a:r>
            <a:r>
              <a:rPr lang="en-GB" b="0" i="0" u="none" strike="noStrike" dirty="0">
                <a:solidFill>
                  <a:srgbClr val="000000"/>
                </a:solidFill>
                <a:effectLst/>
              </a:rPr>
              <a:t>, as </a:t>
            </a:r>
            <a:r>
              <a:rPr lang="en-GB" b="1" i="0" u="none" strike="noStrike" dirty="0">
                <a:solidFill>
                  <a:srgbClr val="FF0000"/>
                </a:solidFill>
                <a:effectLst/>
              </a:rPr>
              <a:t>the impact on order recall remains robust.</a:t>
            </a:r>
          </a:p>
        </p:txBody>
      </p:sp>
    </p:spTree>
    <p:custDataLst>
      <p:tags r:id="rId1"/>
    </p:custDataLst>
    <p:extLst>
      <p:ext uri="{BB962C8B-B14F-4D97-AF65-F5344CB8AC3E}">
        <p14:creationId xmlns:p14="http://schemas.microsoft.com/office/powerpoint/2010/main" val="4008136504"/>
      </p:ext>
    </p:extLst>
  </p:cSld>
  <p:clrMapOvr>
    <a:masterClrMapping/>
  </p:clrMapOvr>
  <mc:AlternateContent xmlns:mc="http://schemas.openxmlformats.org/markup-compatibility/2006" xmlns:p14="http://schemas.microsoft.com/office/powerpoint/2010/main">
    <mc:Choice Requires="p14">
      <p:transition spd="slow" p14:dur="2000" advTm="62769"/>
    </mc:Choice>
    <mc:Fallback xmlns="">
      <p:transition spd="slow" advTm="62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A2CE50-E55C-483C-13D0-E1DD4C9186A8}"/>
              </a:ext>
            </a:extLst>
          </p:cNvPr>
          <p:cNvSpPr/>
          <p:nvPr/>
        </p:nvSpPr>
        <p:spPr>
          <a:xfrm>
            <a:off x="0" y="1855858"/>
            <a:ext cx="12192000" cy="20512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Rectangle 1">
            <a:extLst>
              <a:ext uri="{FF2B5EF4-FFF2-40B4-BE49-F238E27FC236}">
                <a16:creationId xmlns:a16="http://schemas.microsoft.com/office/drawing/2014/main" id="{FA972768-DBEB-E504-9A11-123459E1B0A4}"/>
              </a:ext>
            </a:extLst>
          </p:cNvPr>
          <p:cNvSpPr/>
          <p:nvPr/>
        </p:nvSpPr>
        <p:spPr>
          <a:xfrm>
            <a:off x="0" y="4087540"/>
            <a:ext cx="12192000" cy="238435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CONCLUSION</a:t>
            </a:r>
          </a:p>
        </p:txBody>
      </p:sp>
      <p:sp>
        <p:nvSpPr>
          <p:cNvPr id="12" name="Up-down Arrow 11">
            <a:extLst>
              <a:ext uri="{FF2B5EF4-FFF2-40B4-BE49-F238E27FC236}">
                <a16:creationId xmlns:a16="http://schemas.microsoft.com/office/drawing/2014/main" id="{A668678C-77D6-0745-3971-846800093E69}"/>
              </a:ext>
            </a:extLst>
          </p:cNvPr>
          <p:cNvSpPr/>
          <p:nvPr/>
        </p:nvSpPr>
        <p:spPr>
          <a:xfrm rot="16200000">
            <a:off x="5877671" y="4741890"/>
            <a:ext cx="436651" cy="1075657"/>
          </a:xfrm>
          <a:prstGeom prst="upDownArrow">
            <a:avLst>
              <a:gd name="adj1" fmla="val 48095"/>
              <a:gd name="adj2" fmla="val 5368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Up-down Arrow 14">
            <a:extLst>
              <a:ext uri="{FF2B5EF4-FFF2-40B4-BE49-F238E27FC236}">
                <a16:creationId xmlns:a16="http://schemas.microsoft.com/office/drawing/2014/main" id="{8BEB03D2-9C69-114B-748B-819537401959}"/>
              </a:ext>
            </a:extLst>
          </p:cNvPr>
          <p:cNvSpPr/>
          <p:nvPr/>
        </p:nvSpPr>
        <p:spPr>
          <a:xfrm rot="16200000">
            <a:off x="5877671" y="2343678"/>
            <a:ext cx="436651" cy="1075657"/>
          </a:xfrm>
          <a:prstGeom prst="upDownArrow">
            <a:avLst>
              <a:gd name="adj1" fmla="val 48095"/>
              <a:gd name="adj2" fmla="val 53689"/>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TextBox 2">
            <a:extLst>
              <a:ext uri="{FF2B5EF4-FFF2-40B4-BE49-F238E27FC236}">
                <a16:creationId xmlns:a16="http://schemas.microsoft.com/office/drawing/2014/main" id="{68000FF3-F4C2-9BCF-C8E7-6ED92B4736B8}"/>
              </a:ext>
            </a:extLst>
          </p:cNvPr>
          <p:cNvSpPr txBox="1"/>
          <p:nvPr/>
        </p:nvSpPr>
        <p:spPr>
          <a:xfrm>
            <a:off x="601363" y="1023087"/>
            <a:ext cx="4680000" cy="584775"/>
          </a:xfrm>
          <a:prstGeom prst="rect">
            <a:avLst/>
          </a:prstGeom>
          <a:solidFill>
            <a:schemeClr val="accent3"/>
          </a:solidFill>
          <a:ln w="76200">
            <a:noFill/>
          </a:ln>
        </p:spPr>
        <p:txBody>
          <a:bodyPr wrap="square" rtlCol="0" anchor="ctr">
            <a:spAutoFit/>
          </a:bodyPr>
          <a:lstStyle/>
          <a:p>
            <a:pPr algn="ctr"/>
            <a:r>
              <a:rPr lang="en-BE" sz="3200" b="1">
                <a:solidFill>
                  <a:schemeClr val="bg1"/>
                </a:solidFill>
              </a:rPr>
              <a:t>Language System</a:t>
            </a:r>
            <a:endParaRPr lang="en-BE" sz="3200" b="1" dirty="0">
              <a:solidFill>
                <a:schemeClr val="bg1"/>
              </a:solidFill>
            </a:endParaRPr>
          </a:p>
        </p:txBody>
      </p:sp>
      <p:sp>
        <p:nvSpPr>
          <p:cNvPr id="19" name="TextBox 18">
            <a:extLst>
              <a:ext uri="{FF2B5EF4-FFF2-40B4-BE49-F238E27FC236}">
                <a16:creationId xmlns:a16="http://schemas.microsoft.com/office/drawing/2014/main" id="{7FB34B26-3201-AA44-BB5C-B03E9E08EB85}"/>
              </a:ext>
            </a:extLst>
          </p:cNvPr>
          <p:cNvSpPr txBox="1"/>
          <p:nvPr/>
        </p:nvSpPr>
        <p:spPr>
          <a:xfrm>
            <a:off x="598029" y="4325652"/>
            <a:ext cx="4680001"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Lexico-Semantic Knowledge</a:t>
            </a:r>
          </a:p>
        </p:txBody>
      </p:sp>
      <p:sp>
        <p:nvSpPr>
          <p:cNvPr id="20" name="TextBox 19">
            <a:extLst>
              <a:ext uri="{FF2B5EF4-FFF2-40B4-BE49-F238E27FC236}">
                <a16:creationId xmlns:a16="http://schemas.microsoft.com/office/drawing/2014/main" id="{2224E93C-1A88-C208-5FB4-99591987A33A}"/>
              </a:ext>
            </a:extLst>
          </p:cNvPr>
          <p:cNvSpPr txBox="1"/>
          <p:nvPr/>
        </p:nvSpPr>
        <p:spPr>
          <a:xfrm>
            <a:off x="598029" y="4710772"/>
            <a:ext cx="4680002"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Sub-lexical Phonological Knowledge</a:t>
            </a:r>
          </a:p>
        </p:txBody>
      </p:sp>
      <p:sp>
        <p:nvSpPr>
          <p:cNvPr id="21" name="TextBox 20">
            <a:extLst>
              <a:ext uri="{FF2B5EF4-FFF2-40B4-BE49-F238E27FC236}">
                <a16:creationId xmlns:a16="http://schemas.microsoft.com/office/drawing/2014/main" id="{7C9D1D5D-D204-AEB6-3BC7-84E9D7BC92F3}"/>
              </a:ext>
            </a:extLst>
          </p:cNvPr>
          <p:cNvSpPr txBox="1"/>
          <p:nvPr/>
        </p:nvSpPr>
        <p:spPr>
          <a:xfrm>
            <a:off x="1108176" y="5898720"/>
            <a:ext cx="3726872" cy="461665"/>
          </a:xfrm>
          <a:prstGeom prst="rect">
            <a:avLst/>
          </a:prstGeom>
          <a:solidFill>
            <a:schemeClr val="accent6">
              <a:lumMod val="75000"/>
            </a:schemeClr>
          </a:solidFill>
        </p:spPr>
        <p:txBody>
          <a:bodyPr wrap="square" rtlCol="0">
            <a:spAutoFit/>
          </a:bodyPr>
          <a:lstStyle/>
          <a:p>
            <a:pPr algn="ctr"/>
            <a:r>
              <a:rPr lang="en-BE" sz="2400" b="1" dirty="0">
                <a:solidFill>
                  <a:schemeClr val="bg1"/>
                </a:solidFill>
              </a:rPr>
              <a:t>Individual Word</a:t>
            </a:r>
          </a:p>
        </p:txBody>
      </p:sp>
      <p:sp>
        <p:nvSpPr>
          <p:cNvPr id="22" name="TextBox 21">
            <a:extLst>
              <a:ext uri="{FF2B5EF4-FFF2-40B4-BE49-F238E27FC236}">
                <a16:creationId xmlns:a16="http://schemas.microsoft.com/office/drawing/2014/main" id="{07AF6841-100F-25DA-21E8-093059CC468C}"/>
              </a:ext>
            </a:extLst>
          </p:cNvPr>
          <p:cNvSpPr txBox="1"/>
          <p:nvPr/>
        </p:nvSpPr>
        <p:spPr>
          <a:xfrm>
            <a:off x="1108176" y="2059667"/>
            <a:ext cx="3726871" cy="461665"/>
          </a:xfrm>
          <a:prstGeom prst="rect">
            <a:avLst/>
          </a:prstGeom>
          <a:solidFill>
            <a:schemeClr val="accent2">
              <a:lumMod val="75000"/>
            </a:schemeClr>
          </a:solidFill>
        </p:spPr>
        <p:txBody>
          <a:bodyPr wrap="square" rtlCol="0">
            <a:spAutoFit/>
          </a:bodyPr>
          <a:lstStyle/>
          <a:p>
            <a:pPr algn="ctr"/>
            <a:r>
              <a:rPr lang="en-BE" sz="2400" b="1" dirty="0">
                <a:solidFill>
                  <a:schemeClr val="bg1"/>
                </a:solidFill>
              </a:rPr>
              <a:t>Between-words Order</a:t>
            </a:r>
          </a:p>
        </p:txBody>
      </p:sp>
      <p:sp>
        <p:nvSpPr>
          <p:cNvPr id="23" name="TextBox 22">
            <a:extLst>
              <a:ext uri="{FF2B5EF4-FFF2-40B4-BE49-F238E27FC236}">
                <a16:creationId xmlns:a16="http://schemas.microsoft.com/office/drawing/2014/main" id="{0743578F-ACE5-DC51-0D2F-CBC169E3795D}"/>
              </a:ext>
            </a:extLst>
          </p:cNvPr>
          <p:cNvSpPr txBox="1"/>
          <p:nvPr/>
        </p:nvSpPr>
        <p:spPr>
          <a:xfrm>
            <a:off x="598030" y="3283315"/>
            <a:ext cx="4680002"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Syntactic Knowledge</a:t>
            </a:r>
          </a:p>
        </p:txBody>
      </p:sp>
      <p:sp>
        <p:nvSpPr>
          <p:cNvPr id="24" name="Up Arrow 23">
            <a:extLst>
              <a:ext uri="{FF2B5EF4-FFF2-40B4-BE49-F238E27FC236}">
                <a16:creationId xmlns:a16="http://schemas.microsoft.com/office/drawing/2014/main" id="{EE497F17-7063-C232-B049-54229D3F967F}"/>
              </a:ext>
            </a:extLst>
          </p:cNvPr>
          <p:cNvSpPr/>
          <p:nvPr/>
        </p:nvSpPr>
        <p:spPr>
          <a:xfrm>
            <a:off x="2723283" y="5208880"/>
            <a:ext cx="429491" cy="578327"/>
          </a:xfrm>
          <a:prstGeom prst="up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Up Arrow 24">
            <a:extLst>
              <a:ext uri="{FF2B5EF4-FFF2-40B4-BE49-F238E27FC236}">
                <a16:creationId xmlns:a16="http://schemas.microsoft.com/office/drawing/2014/main" id="{B355C52B-BE7C-8499-7B48-1E143164B2AB}"/>
              </a:ext>
            </a:extLst>
          </p:cNvPr>
          <p:cNvSpPr/>
          <p:nvPr/>
        </p:nvSpPr>
        <p:spPr>
          <a:xfrm flipV="1">
            <a:off x="2723285" y="2614796"/>
            <a:ext cx="429491" cy="578327"/>
          </a:xfrm>
          <a:prstGeom prst="up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TextBox 25">
            <a:extLst>
              <a:ext uri="{FF2B5EF4-FFF2-40B4-BE49-F238E27FC236}">
                <a16:creationId xmlns:a16="http://schemas.microsoft.com/office/drawing/2014/main" id="{7A0404FE-1825-5654-E161-F04EC5DFA1E2}"/>
              </a:ext>
            </a:extLst>
          </p:cNvPr>
          <p:cNvSpPr txBox="1"/>
          <p:nvPr/>
        </p:nvSpPr>
        <p:spPr>
          <a:xfrm>
            <a:off x="6910629" y="955475"/>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27" name="TextBox 26">
            <a:extLst>
              <a:ext uri="{FF2B5EF4-FFF2-40B4-BE49-F238E27FC236}">
                <a16:creationId xmlns:a16="http://schemas.microsoft.com/office/drawing/2014/main" id="{ED1BC625-3266-9AE7-3863-6E140A9D6A18}"/>
              </a:ext>
            </a:extLst>
          </p:cNvPr>
          <p:cNvSpPr txBox="1"/>
          <p:nvPr/>
        </p:nvSpPr>
        <p:spPr>
          <a:xfrm>
            <a:off x="7072912" y="4603911"/>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Item Information</a:t>
            </a:r>
          </a:p>
        </p:txBody>
      </p:sp>
      <p:sp>
        <p:nvSpPr>
          <p:cNvPr id="28" name="TextBox 27">
            <a:extLst>
              <a:ext uri="{FF2B5EF4-FFF2-40B4-BE49-F238E27FC236}">
                <a16:creationId xmlns:a16="http://schemas.microsoft.com/office/drawing/2014/main" id="{73F1FFC4-7E2D-D599-0845-44C9313E7A1B}"/>
              </a:ext>
            </a:extLst>
          </p:cNvPr>
          <p:cNvSpPr txBox="1"/>
          <p:nvPr/>
        </p:nvSpPr>
        <p:spPr>
          <a:xfrm>
            <a:off x="6910625" y="2181239"/>
            <a:ext cx="4680000"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Serial Order Information</a:t>
            </a:r>
          </a:p>
        </p:txBody>
      </p:sp>
      <p:sp>
        <p:nvSpPr>
          <p:cNvPr id="29" name="TextBox 28">
            <a:extLst>
              <a:ext uri="{FF2B5EF4-FFF2-40B4-BE49-F238E27FC236}">
                <a16:creationId xmlns:a16="http://schemas.microsoft.com/office/drawing/2014/main" id="{3C9DBB98-CF65-3B4F-79AC-84855302BE08}"/>
              </a:ext>
            </a:extLst>
          </p:cNvPr>
          <p:cNvSpPr txBox="1"/>
          <p:nvPr/>
        </p:nvSpPr>
        <p:spPr>
          <a:xfrm>
            <a:off x="7072912" y="5110882"/>
            <a:ext cx="4680000" cy="646331"/>
          </a:xfrm>
          <a:prstGeom prst="rect">
            <a:avLst/>
          </a:prstGeom>
          <a:noFill/>
        </p:spPr>
        <p:txBody>
          <a:bodyPr wrap="square" rtlCol="0">
            <a:spAutoFit/>
          </a:bodyPr>
          <a:lstStyle/>
          <a:p>
            <a:r>
              <a:rPr lang="en-BE" dirty="0"/>
              <a:t>Concerning the </a:t>
            </a:r>
            <a:r>
              <a:rPr lang="en-BE" b="1" dirty="0"/>
              <a:t>phonological</a:t>
            </a:r>
            <a:r>
              <a:rPr lang="en-BE" dirty="0"/>
              <a:t> and </a:t>
            </a:r>
            <a:r>
              <a:rPr lang="en-BE" b="1" dirty="0"/>
              <a:t>semantic</a:t>
            </a:r>
            <a:r>
              <a:rPr lang="en-BE" dirty="0"/>
              <a:t> aspects at the word level.</a:t>
            </a:r>
          </a:p>
        </p:txBody>
      </p:sp>
      <p:sp>
        <p:nvSpPr>
          <p:cNvPr id="30" name="TextBox 29">
            <a:extLst>
              <a:ext uri="{FF2B5EF4-FFF2-40B4-BE49-F238E27FC236}">
                <a16:creationId xmlns:a16="http://schemas.microsoft.com/office/drawing/2014/main" id="{4297B8F8-ADB1-0215-970F-2F821DABE5EF}"/>
              </a:ext>
            </a:extLst>
          </p:cNvPr>
          <p:cNvSpPr txBox="1"/>
          <p:nvPr/>
        </p:nvSpPr>
        <p:spPr>
          <a:xfrm>
            <a:off x="6910625" y="2614796"/>
            <a:ext cx="4680000" cy="923330"/>
          </a:xfrm>
          <a:prstGeom prst="rect">
            <a:avLst/>
          </a:prstGeom>
          <a:noFill/>
        </p:spPr>
        <p:txBody>
          <a:bodyPr wrap="square" rtlCol="0">
            <a:spAutoFit/>
          </a:bodyPr>
          <a:lstStyle/>
          <a:p>
            <a:r>
              <a:rPr lang="en-BE" dirty="0"/>
              <a:t>Concerning the temporal </a:t>
            </a:r>
            <a:r>
              <a:rPr lang="en-BE" b="1" dirty="0"/>
              <a:t>order</a:t>
            </a:r>
            <a:r>
              <a:rPr lang="en-BE" dirty="0"/>
              <a:t> of occurrence of each word in the list, i.e., its within-list serial positions.</a:t>
            </a:r>
          </a:p>
        </p:txBody>
      </p:sp>
    </p:spTree>
    <p:custDataLst>
      <p:tags r:id="rId1"/>
    </p:custDataLst>
    <p:extLst>
      <p:ext uri="{BB962C8B-B14F-4D97-AF65-F5344CB8AC3E}">
        <p14:creationId xmlns:p14="http://schemas.microsoft.com/office/powerpoint/2010/main" val="3985177759"/>
      </p:ext>
    </p:extLst>
  </p:cSld>
  <p:clrMapOvr>
    <a:masterClrMapping/>
  </p:clrMapOvr>
  <mc:AlternateContent xmlns:mc="http://schemas.openxmlformats.org/markup-compatibility/2006" xmlns:p14="http://schemas.microsoft.com/office/powerpoint/2010/main">
    <mc:Choice Requires="p14">
      <p:transition spd="slow" p14:dur="2000" advTm="32613"/>
    </mc:Choice>
    <mc:Fallback xmlns="">
      <p:transition spd="slow" advTm="326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2" grpId="0" animBg="1"/>
      <p:bldP spid="15" grpId="0" animBg="1"/>
      <p:bldP spid="3"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D907B0-B0E0-82AE-08F1-96E541ACB95C}"/>
              </a:ext>
            </a:extLst>
          </p:cNvPr>
          <p:cNvSpPr txBox="1"/>
          <p:nvPr/>
        </p:nvSpPr>
        <p:spPr>
          <a:xfrm>
            <a:off x="0" y="5792060"/>
            <a:ext cx="12192000" cy="1080000"/>
          </a:xfrm>
          <a:prstGeom prst="rect">
            <a:avLst/>
          </a:prstGeom>
          <a:solidFill>
            <a:schemeClr val="accent6">
              <a:lumMod val="50000"/>
            </a:schemeClr>
          </a:solidFill>
        </p:spPr>
        <p:txBody>
          <a:bodyPr wrap="square" rtlCol="0" anchor="ctr">
            <a:spAutoFit/>
          </a:bodyPr>
          <a:lstStyle/>
          <a:p>
            <a:pPr algn="ctr"/>
            <a:endParaRPr lang="en-BE" sz="4000" b="1" dirty="0">
              <a:solidFill>
                <a:schemeClr val="bg1"/>
              </a:solidFill>
            </a:endParaRPr>
          </a:p>
        </p:txBody>
      </p:sp>
      <p:pic>
        <p:nvPicPr>
          <p:cNvPr id="5" name="Picture 4">
            <a:extLst>
              <a:ext uri="{FF2B5EF4-FFF2-40B4-BE49-F238E27FC236}">
                <a16:creationId xmlns:a16="http://schemas.microsoft.com/office/drawing/2014/main" id="{A5BC3897-7479-D172-6DAB-40D2EB99A1A5}"/>
              </a:ext>
            </a:extLst>
          </p:cNvPr>
          <p:cNvPicPr>
            <a:picLocks noChangeAspect="1"/>
          </p:cNvPicPr>
          <p:nvPr/>
        </p:nvPicPr>
        <p:blipFill>
          <a:blip r:embed="rId3"/>
          <a:stretch>
            <a:fillRect/>
          </a:stretch>
        </p:blipFill>
        <p:spPr>
          <a:xfrm>
            <a:off x="523662" y="2003696"/>
            <a:ext cx="1961677" cy="2520000"/>
          </a:xfrm>
          <a:prstGeom prst="rect">
            <a:avLst/>
          </a:prstGeom>
        </p:spPr>
      </p:pic>
      <p:pic>
        <p:nvPicPr>
          <p:cNvPr id="25606" name="Picture 6" descr="Judith Schweppe - Psychonomic Society">
            <a:extLst>
              <a:ext uri="{FF2B5EF4-FFF2-40B4-BE49-F238E27FC236}">
                <a16:creationId xmlns:a16="http://schemas.microsoft.com/office/drawing/2014/main" id="{97B2C4C2-56CF-796A-F58C-C7BE3061F8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51" r="-1053"/>
          <a:stretch/>
        </p:blipFill>
        <p:spPr bwMode="auto">
          <a:xfrm>
            <a:off x="3564697" y="2009534"/>
            <a:ext cx="1961677" cy="2520000"/>
          </a:xfrm>
          <a:prstGeom prst="rect">
            <a:avLst/>
          </a:prstGeom>
          <a:noFill/>
          <a:extLst>
            <a:ext uri="{909E8E84-426E-40DD-AFC4-6F175D3DCCD1}">
              <a14:hiddenFill xmlns:a14="http://schemas.microsoft.com/office/drawing/2010/main">
                <a:solidFill>
                  <a:srgbClr val="FFFFFF"/>
                </a:solidFill>
              </a14:hiddenFill>
            </a:ext>
          </a:extLst>
        </p:spPr>
      </p:pic>
      <p:pic>
        <p:nvPicPr>
          <p:cNvPr id="25608" name="Picture 8" descr="Pauline Querella - Chaudfontaine, Walloon Region, Belgium | Professional  Profile | LinkedIn">
            <a:extLst>
              <a:ext uri="{FF2B5EF4-FFF2-40B4-BE49-F238E27FC236}">
                <a16:creationId xmlns:a16="http://schemas.microsoft.com/office/drawing/2014/main" id="{FBB226DF-7DE4-A6A3-D9E5-D7C97883ABC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61" r="8395"/>
          <a:stretch/>
        </p:blipFill>
        <p:spPr bwMode="auto">
          <a:xfrm>
            <a:off x="6605730" y="2003696"/>
            <a:ext cx="1961677" cy="252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10F67A-64EF-E66E-40F4-89DFFD0F1949}"/>
              </a:ext>
            </a:extLst>
          </p:cNvPr>
          <p:cNvSpPr txBox="1"/>
          <p:nvPr/>
        </p:nvSpPr>
        <p:spPr>
          <a:xfrm>
            <a:off x="714283" y="4523696"/>
            <a:ext cx="1580433" cy="369332"/>
          </a:xfrm>
          <a:prstGeom prst="rect">
            <a:avLst/>
          </a:prstGeom>
          <a:noFill/>
        </p:spPr>
        <p:txBody>
          <a:bodyPr wrap="none" rtlCol="0">
            <a:spAutoFit/>
          </a:bodyPr>
          <a:lstStyle/>
          <a:p>
            <a:r>
              <a:rPr lang="en-BE" dirty="0"/>
              <a:t>Steve Majerus</a:t>
            </a:r>
          </a:p>
        </p:txBody>
      </p:sp>
      <p:sp>
        <p:nvSpPr>
          <p:cNvPr id="7" name="TextBox 6">
            <a:extLst>
              <a:ext uri="{FF2B5EF4-FFF2-40B4-BE49-F238E27FC236}">
                <a16:creationId xmlns:a16="http://schemas.microsoft.com/office/drawing/2014/main" id="{AF7D30EE-F617-03DC-2A0F-68658683BAA7}"/>
              </a:ext>
            </a:extLst>
          </p:cNvPr>
          <p:cNvSpPr txBox="1"/>
          <p:nvPr/>
        </p:nvSpPr>
        <p:spPr>
          <a:xfrm>
            <a:off x="3611144" y="4529534"/>
            <a:ext cx="1868781" cy="369332"/>
          </a:xfrm>
          <a:prstGeom prst="rect">
            <a:avLst/>
          </a:prstGeom>
          <a:noFill/>
        </p:spPr>
        <p:txBody>
          <a:bodyPr wrap="none" rtlCol="0">
            <a:spAutoFit/>
          </a:bodyPr>
          <a:lstStyle/>
          <a:p>
            <a:r>
              <a:rPr lang="en-BE" dirty="0"/>
              <a:t>Judith Schweppe</a:t>
            </a:r>
          </a:p>
        </p:txBody>
      </p:sp>
      <p:sp>
        <p:nvSpPr>
          <p:cNvPr id="8" name="TextBox 7">
            <a:extLst>
              <a:ext uri="{FF2B5EF4-FFF2-40B4-BE49-F238E27FC236}">
                <a16:creationId xmlns:a16="http://schemas.microsoft.com/office/drawing/2014/main" id="{E5BE351A-CD0D-59D2-AD25-70BA06B536E8}"/>
              </a:ext>
            </a:extLst>
          </p:cNvPr>
          <p:cNvSpPr txBox="1"/>
          <p:nvPr/>
        </p:nvSpPr>
        <p:spPr>
          <a:xfrm>
            <a:off x="6673337" y="4523696"/>
            <a:ext cx="1826462" cy="369332"/>
          </a:xfrm>
          <a:prstGeom prst="rect">
            <a:avLst/>
          </a:prstGeom>
          <a:noFill/>
        </p:spPr>
        <p:txBody>
          <a:bodyPr wrap="none" rtlCol="0">
            <a:spAutoFit/>
          </a:bodyPr>
          <a:lstStyle/>
          <a:p>
            <a:r>
              <a:rPr lang="en-BE" dirty="0"/>
              <a:t>Pauline Querella</a:t>
            </a:r>
          </a:p>
        </p:txBody>
      </p:sp>
      <p:pic>
        <p:nvPicPr>
          <p:cNvPr id="9" name="Picture 2">
            <a:extLst>
              <a:ext uri="{FF2B5EF4-FFF2-40B4-BE49-F238E27FC236}">
                <a16:creationId xmlns:a16="http://schemas.microsoft.com/office/drawing/2014/main" id="{215F0270-259C-7310-10D4-EF1808274E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931" y="37998"/>
            <a:ext cx="2789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for a university&#10;&#10;Description automatically generated">
            <a:extLst>
              <a:ext uri="{FF2B5EF4-FFF2-40B4-BE49-F238E27FC236}">
                <a16:creationId xmlns:a16="http://schemas.microsoft.com/office/drawing/2014/main" id="{26936886-F61B-06A1-823B-6D0611E7157A}"/>
              </a:ext>
            </a:extLst>
          </p:cNvPr>
          <p:cNvPicPr>
            <a:picLocks noChangeAspect="1"/>
          </p:cNvPicPr>
          <p:nvPr/>
        </p:nvPicPr>
        <p:blipFill>
          <a:blip r:embed="rId7"/>
          <a:stretch>
            <a:fillRect/>
          </a:stretch>
        </p:blipFill>
        <p:spPr>
          <a:xfrm>
            <a:off x="3020953" y="37998"/>
            <a:ext cx="2224535" cy="1080000"/>
          </a:xfrm>
          <a:prstGeom prst="rect">
            <a:avLst/>
          </a:prstGeom>
        </p:spPr>
      </p:pic>
      <p:pic>
        <p:nvPicPr>
          <p:cNvPr id="11" name="Picture 10" descr="A logo with green text&#10;&#10;Description automatically generated">
            <a:extLst>
              <a:ext uri="{FF2B5EF4-FFF2-40B4-BE49-F238E27FC236}">
                <a16:creationId xmlns:a16="http://schemas.microsoft.com/office/drawing/2014/main" id="{16FC05C2-B17D-50B0-794A-039DBFD81D75}"/>
              </a:ext>
            </a:extLst>
          </p:cNvPr>
          <p:cNvPicPr>
            <a:picLocks noChangeAspect="1"/>
          </p:cNvPicPr>
          <p:nvPr/>
        </p:nvPicPr>
        <p:blipFill>
          <a:blip r:embed="rId8"/>
          <a:stretch>
            <a:fillRect/>
          </a:stretch>
        </p:blipFill>
        <p:spPr>
          <a:xfrm>
            <a:off x="9470966" y="37998"/>
            <a:ext cx="2856062" cy="1080000"/>
          </a:xfrm>
          <a:prstGeom prst="rect">
            <a:avLst/>
          </a:prstGeom>
        </p:spPr>
      </p:pic>
      <p:pic>
        <p:nvPicPr>
          <p:cNvPr id="12" name="Picture 11" descr="A black background with green and blue text&#10;&#10;Description automatically generated">
            <a:extLst>
              <a:ext uri="{FF2B5EF4-FFF2-40B4-BE49-F238E27FC236}">
                <a16:creationId xmlns:a16="http://schemas.microsoft.com/office/drawing/2014/main" id="{2B87CAB0-A7BD-0A5C-4097-8E838DEE942B}"/>
              </a:ext>
            </a:extLst>
          </p:cNvPr>
          <p:cNvPicPr>
            <a:picLocks noChangeAspect="1"/>
          </p:cNvPicPr>
          <p:nvPr/>
        </p:nvPicPr>
        <p:blipFill>
          <a:blip r:embed="rId9"/>
          <a:stretch>
            <a:fillRect/>
          </a:stretch>
        </p:blipFill>
        <p:spPr>
          <a:xfrm>
            <a:off x="5372499" y="37998"/>
            <a:ext cx="3971456" cy="1080000"/>
          </a:xfrm>
          <a:prstGeom prst="rect">
            <a:avLst/>
          </a:prstGeom>
        </p:spPr>
      </p:pic>
      <p:pic>
        <p:nvPicPr>
          <p:cNvPr id="14" name="Picture 13" descr="A person with black hair&#10;&#10;Description automatically generated">
            <a:extLst>
              <a:ext uri="{FF2B5EF4-FFF2-40B4-BE49-F238E27FC236}">
                <a16:creationId xmlns:a16="http://schemas.microsoft.com/office/drawing/2014/main" id="{5553DBCB-FCFD-A27F-154A-983FE075EC62}"/>
              </a:ext>
            </a:extLst>
          </p:cNvPr>
          <p:cNvPicPr>
            <a:picLocks noChangeAspect="1"/>
          </p:cNvPicPr>
          <p:nvPr/>
        </p:nvPicPr>
        <p:blipFill rotWithShape="1">
          <a:blip r:embed="rId10"/>
          <a:srcRect t="3448"/>
          <a:stretch/>
        </p:blipFill>
        <p:spPr>
          <a:xfrm>
            <a:off x="9646762" y="2003696"/>
            <a:ext cx="1961765" cy="2520000"/>
          </a:xfrm>
          <a:prstGeom prst="rect">
            <a:avLst/>
          </a:prstGeom>
        </p:spPr>
      </p:pic>
      <p:sp>
        <p:nvSpPr>
          <p:cNvPr id="15" name="TextBox 14">
            <a:extLst>
              <a:ext uri="{FF2B5EF4-FFF2-40B4-BE49-F238E27FC236}">
                <a16:creationId xmlns:a16="http://schemas.microsoft.com/office/drawing/2014/main" id="{F83A76B6-0177-7398-321A-9DAEE2052378}"/>
              </a:ext>
            </a:extLst>
          </p:cNvPr>
          <p:cNvSpPr txBox="1"/>
          <p:nvPr/>
        </p:nvSpPr>
        <p:spPr>
          <a:xfrm>
            <a:off x="10092657" y="4523696"/>
            <a:ext cx="1192955" cy="369332"/>
          </a:xfrm>
          <a:prstGeom prst="rect">
            <a:avLst/>
          </a:prstGeom>
          <a:noFill/>
        </p:spPr>
        <p:txBody>
          <a:bodyPr wrap="none" rtlCol="0">
            <a:spAutoFit/>
          </a:bodyPr>
          <a:lstStyle/>
          <a:p>
            <a:r>
              <a:rPr lang="en-BE" dirty="0"/>
              <a:t>Hong Xiao</a:t>
            </a:r>
          </a:p>
        </p:txBody>
      </p:sp>
      <p:sp>
        <p:nvSpPr>
          <p:cNvPr id="18" name="TextBox 17">
            <a:extLst>
              <a:ext uri="{FF2B5EF4-FFF2-40B4-BE49-F238E27FC236}">
                <a16:creationId xmlns:a16="http://schemas.microsoft.com/office/drawing/2014/main" id="{5319A1C2-015D-C558-8DC2-4F8B327681D1}"/>
              </a:ext>
            </a:extLst>
          </p:cNvPr>
          <p:cNvSpPr txBox="1"/>
          <p:nvPr/>
        </p:nvSpPr>
        <p:spPr>
          <a:xfrm>
            <a:off x="9285908" y="6132005"/>
            <a:ext cx="3041120" cy="400110"/>
          </a:xfrm>
          <a:prstGeom prst="rect">
            <a:avLst/>
          </a:prstGeom>
          <a:noFill/>
        </p:spPr>
        <p:txBody>
          <a:bodyPr wrap="square">
            <a:spAutoFit/>
          </a:bodyPr>
          <a:lstStyle/>
          <a:p>
            <a:pPr>
              <a:lnSpc>
                <a:spcPct val="100000"/>
              </a:lnSpc>
            </a:pPr>
            <a:r>
              <a:rPr lang="en-BE" sz="2000" b="1" dirty="0">
                <a:solidFill>
                  <a:schemeClr val="bg1"/>
                </a:solidFill>
              </a:rPr>
              <a:t>📧 hong.xiao@uliege.be</a:t>
            </a:r>
          </a:p>
        </p:txBody>
      </p:sp>
    </p:spTree>
    <p:extLst>
      <p:ext uri="{BB962C8B-B14F-4D97-AF65-F5344CB8AC3E}">
        <p14:creationId xmlns:p14="http://schemas.microsoft.com/office/powerpoint/2010/main" val="2621729826"/>
      </p:ext>
    </p:extLst>
  </p:cSld>
  <p:clrMapOvr>
    <a:masterClrMapping/>
  </p:clrMapOvr>
  <mc:AlternateContent xmlns:mc="http://schemas.openxmlformats.org/markup-compatibility/2006" xmlns:p14="http://schemas.microsoft.com/office/powerpoint/2010/main">
    <mc:Choice Requires="p14">
      <p:transition spd="slow" p14:dur="2000" advTm="6783"/>
    </mc:Choice>
    <mc:Fallback xmlns="">
      <p:transition spd="slow" advTm="6783"/>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8194-A141-152B-9561-ED7EF948DE9F}"/>
              </a:ext>
            </a:extLst>
          </p:cNvPr>
          <p:cNvSpPr>
            <a:spLocks noGrp="1"/>
          </p:cNvSpPr>
          <p:nvPr>
            <p:ph type="ctrTitle"/>
          </p:nvPr>
        </p:nvSpPr>
        <p:spPr>
          <a:xfrm>
            <a:off x="0" y="2235200"/>
            <a:ext cx="12192000" cy="2387600"/>
          </a:xfrm>
          <a:solidFill>
            <a:schemeClr val="accent6">
              <a:lumMod val="50000"/>
            </a:schemeClr>
          </a:solidFill>
        </p:spPr>
        <p:txBody>
          <a:bodyPr anchor="ctr">
            <a:noAutofit/>
          </a:bodyPr>
          <a:lstStyle/>
          <a:p>
            <a:pPr>
              <a:lnSpc>
                <a:spcPct val="100000"/>
              </a:lnSpc>
            </a:pPr>
            <a:r>
              <a:rPr lang="en-GB" sz="4400" b="1" dirty="0">
                <a:solidFill>
                  <a:schemeClr val="bg1"/>
                </a:solidFill>
              </a:rPr>
              <a:t>The linguistic foundations of verbal working memory: further evidence from syntactic knowledge effects </a:t>
            </a:r>
            <a:endParaRPr lang="en-BE" sz="4400" b="1" dirty="0">
              <a:solidFill>
                <a:schemeClr val="bg1"/>
              </a:solidFill>
            </a:endParaRPr>
          </a:p>
        </p:txBody>
      </p:sp>
      <p:sp>
        <p:nvSpPr>
          <p:cNvPr id="3" name="Subtitle 2">
            <a:extLst>
              <a:ext uri="{FF2B5EF4-FFF2-40B4-BE49-F238E27FC236}">
                <a16:creationId xmlns:a16="http://schemas.microsoft.com/office/drawing/2014/main" id="{E758D801-D492-C572-F9F5-D7EBCD6AD0D2}"/>
              </a:ext>
            </a:extLst>
          </p:cNvPr>
          <p:cNvSpPr>
            <a:spLocks noGrp="1"/>
          </p:cNvSpPr>
          <p:nvPr>
            <p:ph type="subTitle" idx="1"/>
          </p:nvPr>
        </p:nvSpPr>
        <p:spPr>
          <a:xfrm>
            <a:off x="1524000" y="4785227"/>
            <a:ext cx="9144000" cy="1655762"/>
          </a:xfrm>
        </p:spPr>
        <p:txBody>
          <a:bodyPr anchor="ctr">
            <a:normAutofit/>
          </a:bodyPr>
          <a:lstStyle/>
          <a:p>
            <a:pPr>
              <a:lnSpc>
                <a:spcPct val="100000"/>
              </a:lnSpc>
            </a:pPr>
            <a:r>
              <a:rPr lang="en-BE" sz="2000" dirty="0"/>
              <a:t>Hong Xiao, Pauline Q</a:t>
            </a:r>
            <a:r>
              <a:rPr lang="en-GB" sz="2000" dirty="0"/>
              <a:t>u</a:t>
            </a:r>
            <a:r>
              <a:rPr lang="en-BE" sz="2000" dirty="0"/>
              <a:t>erella, Judith Schweppe, Steve Majerus</a:t>
            </a:r>
          </a:p>
          <a:p>
            <a:pPr>
              <a:lnSpc>
                <a:spcPct val="100000"/>
              </a:lnSpc>
            </a:pPr>
            <a:r>
              <a:rPr lang="en-BE" sz="2000" dirty="0"/>
              <a:t>Univerisé de Liège</a:t>
            </a:r>
          </a:p>
          <a:p>
            <a:pPr>
              <a:lnSpc>
                <a:spcPct val="100000"/>
              </a:lnSpc>
            </a:pPr>
            <a:r>
              <a:rPr lang="en-BE" sz="2000" dirty="0"/>
              <a:t>BAPS 2024.05.31</a:t>
            </a:r>
          </a:p>
        </p:txBody>
      </p:sp>
      <p:pic>
        <p:nvPicPr>
          <p:cNvPr id="1026" name="Picture 2">
            <a:extLst>
              <a:ext uri="{FF2B5EF4-FFF2-40B4-BE49-F238E27FC236}">
                <a16:creationId xmlns:a16="http://schemas.microsoft.com/office/drawing/2014/main" id="{E5900313-AC02-7775-9DF6-1B3EB68AE2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89011" cy="108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logo for a university&#10;&#10;Description automatically generated">
            <a:extLst>
              <a:ext uri="{FF2B5EF4-FFF2-40B4-BE49-F238E27FC236}">
                <a16:creationId xmlns:a16="http://schemas.microsoft.com/office/drawing/2014/main" id="{99355933-56B4-98B4-C621-0CF5711D3D51}"/>
              </a:ext>
            </a:extLst>
          </p:cNvPr>
          <p:cNvPicPr>
            <a:picLocks noChangeAspect="1"/>
          </p:cNvPicPr>
          <p:nvPr/>
        </p:nvPicPr>
        <p:blipFill>
          <a:blip r:embed="rId4"/>
          <a:stretch>
            <a:fillRect/>
          </a:stretch>
        </p:blipFill>
        <p:spPr>
          <a:xfrm>
            <a:off x="2916022" y="0"/>
            <a:ext cx="2224535" cy="1080000"/>
          </a:xfrm>
          <a:prstGeom prst="rect">
            <a:avLst/>
          </a:prstGeom>
        </p:spPr>
      </p:pic>
      <p:pic>
        <p:nvPicPr>
          <p:cNvPr id="9" name="Picture 8" descr="A logo with green text&#10;&#10;Description automatically generated">
            <a:extLst>
              <a:ext uri="{FF2B5EF4-FFF2-40B4-BE49-F238E27FC236}">
                <a16:creationId xmlns:a16="http://schemas.microsoft.com/office/drawing/2014/main" id="{C0879BB3-EE14-8AA1-25A3-666241F4C0F4}"/>
              </a:ext>
            </a:extLst>
          </p:cNvPr>
          <p:cNvPicPr>
            <a:picLocks noChangeAspect="1"/>
          </p:cNvPicPr>
          <p:nvPr/>
        </p:nvPicPr>
        <p:blipFill>
          <a:blip r:embed="rId5"/>
          <a:stretch>
            <a:fillRect/>
          </a:stretch>
        </p:blipFill>
        <p:spPr>
          <a:xfrm>
            <a:off x="9366035" y="0"/>
            <a:ext cx="2856062" cy="1080000"/>
          </a:xfrm>
          <a:prstGeom prst="rect">
            <a:avLst/>
          </a:prstGeom>
        </p:spPr>
      </p:pic>
      <p:pic>
        <p:nvPicPr>
          <p:cNvPr id="11" name="Picture 10" descr="A black background with green and blue text&#10;&#10;Description automatically generated">
            <a:extLst>
              <a:ext uri="{FF2B5EF4-FFF2-40B4-BE49-F238E27FC236}">
                <a16:creationId xmlns:a16="http://schemas.microsoft.com/office/drawing/2014/main" id="{5EAFF79F-DF00-17CC-D2F8-AB68D8542C21}"/>
              </a:ext>
            </a:extLst>
          </p:cNvPr>
          <p:cNvPicPr>
            <a:picLocks noChangeAspect="1"/>
          </p:cNvPicPr>
          <p:nvPr/>
        </p:nvPicPr>
        <p:blipFill>
          <a:blip r:embed="rId6"/>
          <a:stretch>
            <a:fillRect/>
          </a:stretch>
        </p:blipFill>
        <p:spPr>
          <a:xfrm>
            <a:off x="5267568" y="0"/>
            <a:ext cx="3971456" cy="1080000"/>
          </a:xfrm>
          <a:prstGeom prst="rect">
            <a:avLst/>
          </a:prstGeom>
        </p:spPr>
      </p:pic>
      <p:sp>
        <p:nvSpPr>
          <p:cNvPr id="4" name="TextBox 3">
            <a:extLst>
              <a:ext uri="{FF2B5EF4-FFF2-40B4-BE49-F238E27FC236}">
                <a16:creationId xmlns:a16="http://schemas.microsoft.com/office/drawing/2014/main" id="{73ACE31A-8777-9EB9-101B-7CBE8D0E61F4}"/>
              </a:ext>
            </a:extLst>
          </p:cNvPr>
          <p:cNvSpPr txBox="1"/>
          <p:nvPr/>
        </p:nvSpPr>
        <p:spPr>
          <a:xfrm>
            <a:off x="9273506" y="6440989"/>
            <a:ext cx="3041120" cy="400110"/>
          </a:xfrm>
          <a:prstGeom prst="rect">
            <a:avLst/>
          </a:prstGeom>
          <a:noFill/>
        </p:spPr>
        <p:txBody>
          <a:bodyPr wrap="square">
            <a:spAutoFit/>
          </a:bodyPr>
          <a:lstStyle/>
          <a:p>
            <a:pPr>
              <a:lnSpc>
                <a:spcPct val="100000"/>
              </a:lnSpc>
            </a:pPr>
            <a:r>
              <a:rPr lang="en-BE" sz="2000" b="1" dirty="0">
                <a:solidFill>
                  <a:schemeClr val="accent6">
                    <a:lumMod val="50000"/>
                  </a:schemeClr>
                </a:solidFill>
              </a:rPr>
              <a:t>📧 hong.xiao@uliege.be</a:t>
            </a:r>
          </a:p>
        </p:txBody>
      </p:sp>
    </p:spTree>
    <p:extLst>
      <p:ext uri="{BB962C8B-B14F-4D97-AF65-F5344CB8AC3E}">
        <p14:creationId xmlns:p14="http://schemas.microsoft.com/office/powerpoint/2010/main" val="4153961067"/>
      </p:ext>
    </p:extLst>
  </p:cSld>
  <p:clrMapOvr>
    <a:masterClrMapping/>
  </p:clrMapOvr>
  <mc:AlternateContent xmlns:mc="http://schemas.openxmlformats.org/markup-compatibility/2006" xmlns:p14="http://schemas.microsoft.com/office/powerpoint/2010/main">
    <mc:Choice Requires="p14">
      <p:transition spd="slow" p14:dur="2000" advTm="2080"/>
    </mc:Choice>
    <mc:Fallback xmlns="">
      <p:transition spd="slow" advTm="20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2B7EF5-A2D4-4FB5-B6EC-82461670D6A8}"/>
              </a:ext>
            </a:extLst>
          </p:cNvPr>
          <p:cNvSpPr/>
          <p:nvPr/>
        </p:nvSpPr>
        <p:spPr>
          <a:xfrm>
            <a:off x="595738" y="4344287"/>
            <a:ext cx="4680000" cy="20512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Up-down Arrow 11">
            <a:extLst>
              <a:ext uri="{FF2B5EF4-FFF2-40B4-BE49-F238E27FC236}">
                <a16:creationId xmlns:a16="http://schemas.microsoft.com/office/drawing/2014/main" id="{A668678C-77D6-0745-3971-846800093E69}"/>
              </a:ext>
            </a:extLst>
          </p:cNvPr>
          <p:cNvSpPr/>
          <p:nvPr/>
        </p:nvSpPr>
        <p:spPr>
          <a:xfrm rot="16200000">
            <a:off x="5877674" y="2891171"/>
            <a:ext cx="436651" cy="1075657"/>
          </a:xfrm>
          <a:prstGeom prst="upDownArrow">
            <a:avLst>
              <a:gd name="adj1" fmla="val 48095"/>
              <a:gd name="adj2" fmla="val 536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LANGUAGE SYSTEM &amp; VERBAL WORKING MEMORY</a:t>
            </a:r>
          </a:p>
        </p:txBody>
      </p:sp>
      <p:sp>
        <p:nvSpPr>
          <p:cNvPr id="16" name="TextBox 15">
            <a:extLst>
              <a:ext uri="{FF2B5EF4-FFF2-40B4-BE49-F238E27FC236}">
                <a16:creationId xmlns:a16="http://schemas.microsoft.com/office/drawing/2014/main" id="{6A5F1DE7-6455-F98E-A5A0-DB3C00816916}"/>
              </a:ext>
            </a:extLst>
          </p:cNvPr>
          <p:cNvSpPr txBox="1"/>
          <p:nvPr/>
        </p:nvSpPr>
        <p:spPr>
          <a:xfrm>
            <a:off x="595739" y="1220505"/>
            <a:ext cx="4680000" cy="584775"/>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Language System</a:t>
            </a:r>
          </a:p>
        </p:txBody>
      </p:sp>
      <p:sp>
        <p:nvSpPr>
          <p:cNvPr id="17" name="Rectangle 16">
            <a:extLst>
              <a:ext uri="{FF2B5EF4-FFF2-40B4-BE49-F238E27FC236}">
                <a16:creationId xmlns:a16="http://schemas.microsoft.com/office/drawing/2014/main" id="{8F534CCD-5D97-8697-CF0F-7CA6FC0AED96}"/>
              </a:ext>
            </a:extLst>
          </p:cNvPr>
          <p:cNvSpPr/>
          <p:nvPr/>
        </p:nvSpPr>
        <p:spPr>
          <a:xfrm>
            <a:off x="595739" y="2179824"/>
            <a:ext cx="4680000" cy="218655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8" name="TextBox 17">
            <a:extLst>
              <a:ext uri="{FF2B5EF4-FFF2-40B4-BE49-F238E27FC236}">
                <a16:creationId xmlns:a16="http://schemas.microsoft.com/office/drawing/2014/main" id="{073DF820-41FC-24A3-B20C-2394903369D5}"/>
              </a:ext>
            </a:extLst>
          </p:cNvPr>
          <p:cNvSpPr txBox="1"/>
          <p:nvPr/>
        </p:nvSpPr>
        <p:spPr>
          <a:xfrm>
            <a:off x="595739" y="2179824"/>
            <a:ext cx="4680001"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Lexico-Semantic Knowledge</a:t>
            </a:r>
          </a:p>
        </p:txBody>
      </p:sp>
      <p:sp>
        <p:nvSpPr>
          <p:cNvPr id="19" name="TextBox 18">
            <a:extLst>
              <a:ext uri="{FF2B5EF4-FFF2-40B4-BE49-F238E27FC236}">
                <a16:creationId xmlns:a16="http://schemas.microsoft.com/office/drawing/2014/main" id="{0063375B-590C-7E4B-136B-D54934CCB13D}"/>
              </a:ext>
            </a:extLst>
          </p:cNvPr>
          <p:cNvSpPr txBox="1"/>
          <p:nvPr/>
        </p:nvSpPr>
        <p:spPr>
          <a:xfrm>
            <a:off x="595739" y="2579934"/>
            <a:ext cx="4680002"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Sub-lexical Phonological Knowledge</a:t>
            </a:r>
          </a:p>
        </p:txBody>
      </p:sp>
      <p:sp>
        <p:nvSpPr>
          <p:cNvPr id="20" name="TextBox 19">
            <a:extLst>
              <a:ext uri="{FF2B5EF4-FFF2-40B4-BE49-F238E27FC236}">
                <a16:creationId xmlns:a16="http://schemas.microsoft.com/office/drawing/2014/main" id="{06C4C2F6-C9D9-8520-2B86-08FF17F50BA3}"/>
              </a:ext>
            </a:extLst>
          </p:cNvPr>
          <p:cNvSpPr txBox="1"/>
          <p:nvPr/>
        </p:nvSpPr>
        <p:spPr>
          <a:xfrm>
            <a:off x="1180419" y="3904710"/>
            <a:ext cx="3726872" cy="461665"/>
          </a:xfrm>
          <a:prstGeom prst="rect">
            <a:avLst/>
          </a:prstGeom>
          <a:solidFill>
            <a:schemeClr val="accent6">
              <a:lumMod val="75000"/>
            </a:schemeClr>
          </a:solidFill>
        </p:spPr>
        <p:txBody>
          <a:bodyPr wrap="square" rtlCol="0">
            <a:spAutoFit/>
          </a:bodyPr>
          <a:lstStyle/>
          <a:p>
            <a:pPr algn="ctr"/>
            <a:r>
              <a:rPr lang="en-BE" sz="2400" b="1" dirty="0">
                <a:solidFill>
                  <a:schemeClr val="bg1"/>
                </a:solidFill>
              </a:rPr>
              <a:t>Individual Word</a:t>
            </a:r>
          </a:p>
        </p:txBody>
      </p:sp>
      <p:sp>
        <p:nvSpPr>
          <p:cNvPr id="21" name="TextBox 20">
            <a:extLst>
              <a:ext uri="{FF2B5EF4-FFF2-40B4-BE49-F238E27FC236}">
                <a16:creationId xmlns:a16="http://schemas.microsoft.com/office/drawing/2014/main" id="{FDD787EB-543C-0780-4DF8-B09C2CC13063}"/>
              </a:ext>
            </a:extLst>
          </p:cNvPr>
          <p:cNvSpPr txBox="1"/>
          <p:nvPr/>
        </p:nvSpPr>
        <p:spPr>
          <a:xfrm>
            <a:off x="1180419" y="4652143"/>
            <a:ext cx="3726871" cy="460800"/>
          </a:xfrm>
          <a:prstGeom prst="rect">
            <a:avLst/>
          </a:prstGeom>
          <a:solidFill>
            <a:schemeClr val="accent2">
              <a:lumMod val="75000"/>
            </a:schemeClr>
          </a:solidFill>
        </p:spPr>
        <p:txBody>
          <a:bodyPr wrap="square" rtlCol="0" anchor="ctr">
            <a:spAutoFit/>
          </a:bodyPr>
          <a:lstStyle/>
          <a:p>
            <a:pPr algn="ctr"/>
            <a:r>
              <a:rPr lang="en-BE" b="1" dirty="0">
                <a:solidFill>
                  <a:schemeClr val="bg1"/>
                </a:solidFill>
              </a:rPr>
              <a:t>Grammar (between words order)</a:t>
            </a:r>
          </a:p>
        </p:txBody>
      </p:sp>
      <p:sp>
        <p:nvSpPr>
          <p:cNvPr id="22" name="TextBox 21">
            <a:extLst>
              <a:ext uri="{FF2B5EF4-FFF2-40B4-BE49-F238E27FC236}">
                <a16:creationId xmlns:a16="http://schemas.microsoft.com/office/drawing/2014/main" id="{A7ACDE85-3DD7-E300-7858-E499EC8536E9}"/>
              </a:ext>
            </a:extLst>
          </p:cNvPr>
          <p:cNvSpPr txBox="1"/>
          <p:nvPr/>
        </p:nvSpPr>
        <p:spPr>
          <a:xfrm>
            <a:off x="595738" y="5995476"/>
            <a:ext cx="4680002"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Syntactic Knowledge</a:t>
            </a:r>
          </a:p>
        </p:txBody>
      </p:sp>
      <p:sp>
        <p:nvSpPr>
          <p:cNvPr id="23" name="Up Arrow 22">
            <a:extLst>
              <a:ext uri="{FF2B5EF4-FFF2-40B4-BE49-F238E27FC236}">
                <a16:creationId xmlns:a16="http://schemas.microsoft.com/office/drawing/2014/main" id="{3FACDB1E-DB7C-7C4B-AC98-8548F23A45A1}"/>
              </a:ext>
            </a:extLst>
          </p:cNvPr>
          <p:cNvSpPr/>
          <p:nvPr/>
        </p:nvSpPr>
        <p:spPr>
          <a:xfrm>
            <a:off x="2720992" y="3153213"/>
            <a:ext cx="429491" cy="578327"/>
          </a:xfrm>
          <a:prstGeom prst="up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4" name="Up Arrow 23">
            <a:extLst>
              <a:ext uri="{FF2B5EF4-FFF2-40B4-BE49-F238E27FC236}">
                <a16:creationId xmlns:a16="http://schemas.microsoft.com/office/drawing/2014/main" id="{A4E7B0ED-EA32-E84C-AC36-2BA0BE9FAC18}"/>
              </a:ext>
            </a:extLst>
          </p:cNvPr>
          <p:cNvSpPr/>
          <p:nvPr/>
        </p:nvSpPr>
        <p:spPr>
          <a:xfrm flipV="1">
            <a:off x="2720992" y="5243979"/>
            <a:ext cx="429491" cy="578327"/>
          </a:xfrm>
          <a:prstGeom prst="up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TextBox 24">
            <a:extLst>
              <a:ext uri="{FF2B5EF4-FFF2-40B4-BE49-F238E27FC236}">
                <a16:creationId xmlns:a16="http://schemas.microsoft.com/office/drawing/2014/main" id="{2430EC06-B25C-1B09-A1CE-155F141D27A8}"/>
              </a:ext>
            </a:extLst>
          </p:cNvPr>
          <p:cNvSpPr txBox="1"/>
          <p:nvPr/>
        </p:nvSpPr>
        <p:spPr>
          <a:xfrm>
            <a:off x="6910632" y="3068999"/>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Tree>
    <p:custDataLst>
      <p:tags r:id="rId1"/>
    </p:custDataLst>
    <p:extLst>
      <p:ext uri="{BB962C8B-B14F-4D97-AF65-F5344CB8AC3E}">
        <p14:creationId xmlns:p14="http://schemas.microsoft.com/office/powerpoint/2010/main" val="3486480129"/>
      </p:ext>
    </p:extLst>
  </p:cSld>
  <p:clrMapOvr>
    <a:masterClrMapping/>
  </p:clrMapOvr>
  <mc:AlternateContent xmlns:mc="http://schemas.openxmlformats.org/markup-compatibility/2006" xmlns:p14="http://schemas.microsoft.com/office/powerpoint/2010/main">
    <mc:Choice Requires="p14">
      <p:transition spd="slow" p14:dur="2000" advTm="24381"/>
    </mc:Choice>
    <mc:Fallback xmlns="">
      <p:transition spd="slow" advTm="243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Up-down Arrow 11">
            <a:extLst>
              <a:ext uri="{FF2B5EF4-FFF2-40B4-BE49-F238E27FC236}">
                <a16:creationId xmlns:a16="http://schemas.microsoft.com/office/drawing/2014/main" id="{A668678C-77D6-0745-3971-846800093E69}"/>
              </a:ext>
            </a:extLst>
          </p:cNvPr>
          <p:cNvSpPr/>
          <p:nvPr/>
        </p:nvSpPr>
        <p:spPr>
          <a:xfrm rot="16200000">
            <a:off x="5877674" y="2891171"/>
            <a:ext cx="436651" cy="1075657"/>
          </a:xfrm>
          <a:prstGeom prst="upDownArrow">
            <a:avLst>
              <a:gd name="adj1" fmla="val 48095"/>
              <a:gd name="adj2" fmla="val 5368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LANGUAGE SYSTEM &amp; VERBAL WORKING MEMORY</a:t>
            </a:r>
          </a:p>
        </p:txBody>
      </p:sp>
      <p:sp>
        <p:nvSpPr>
          <p:cNvPr id="24" name="TextBox 23">
            <a:extLst>
              <a:ext uri="{FF2B5EF4-FFF2-40B4-BE49-F238E27FC236}">
                <a16:creationId xmlns:a16="http://schemas.microsoft.com/office/drawing/2014/main" id="{23C54AE6-F9D7-C81B-5AFA-654C3FBA13D4}"/>
              </a:ext>
            </a:extLst>
          </p:cNvPr>
          <p:cNvSpPr txBox="1"/>
          <p:nvPr/>
        </p:nvSpPr>
        <p:spPr>
          <a:xfrm>
            <a:off x="6910631" y="1155500"/>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25" name="Rectangle 24">
            <a:extLst>
              <a:ext uri="{FF2B5EF4-FFF2-40B4-BE49-F238E27FC236}">
                <a16:creationId xmlns:a16="http://schemas.microsoft.com/office/drawing/2014/main" id="{746C981C-7FB4-5CB3-0C37-9EB341E6E2FC}"/>
              </a:ext>
            </a:extLst>
          </p:cNvPr>
          <p:cNvSpPr/>
          <p:nvPr/>
        </p:nvSpPr>
        <p:spPr>
          <a:xfrm>
            <a:off x="6910631" y="1875500"/>
            <a:ext cx="4680000" cy="45253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26" name="TextBox 25">
            <a:extLst>
              <a:ext uri="{FF2B5EF4-FFF2-40B4-BE49-F238E27FC236}">
                <a16:creationId xmlns:a16="http://schemas.microsoft.com/office/drawing/2014/main" id="{0C4C3E2B-3091-A5EC-0708-0E48DA387EB6}"/>
              </a:ext>
            </a:extLst>
          </p:cNvPr>
          <p:cNvSpPr txBox="1"/>
          <p:nvPr/>
        </p:nvSpPr>
        <p:spPr>
          <a:xfrm>
            <a:off x="6910628" y="2014518"/>
            <a:ext cx="4680000" cy="307777"/>
          </a:xfrm>
          <a:prstGeom prst="rect">
            <a:avLst/>
          </a:prstGeom>
          <a:noFill/>
        </p:spPr>
        <p:txBody>
          <a:bodyPr wrap="square" rtlCol="0">
            <a:spAutoFit/>
          </a:bodyPr>
          <a:lstStyle/>
          <a:p>
            <a:r>
              <a:rPr lang="en-US" altLang="zh-CN" sz="1400" i="1" dirty="0"/>
              <a:t> (Lee &amp; Estes, 1979, Burgess &amp; Hitch, 1999, Majerus, 2009)</a:t>
            </a:r>
          </a:p>
        </p:txBody>
      </p:sp>
      <p:sp>
        <p:nvSpPr>
          <p:cNvPr id="27" name="TextBox 26">
            <a:extLst>
              <a:ext uri="{FF2B5EF4-FFF2-40B4-BE49-F238E27FC236}">
                <a16:creationId xmlns:a16="http://schemas.microsoft.com/office/drawing/2014/main" id="{1713F779-40E0-CB00-DAC3-A14066D45FA8}"/>
              </a:ext>
            </a:extLst>
          </p:cNvPr>
          <p:cNvSpPr txBox="1"/>
          <p:nvPr/>
        </p:nvSpPr>
        <p:spPr>
          <a:xfrm>
            <a:off x="6910629" y="2446154"/>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Item Information</a:t>
            </a:r>
          </a:p>
        </p:txBody>
      </p:sp>
      <p:sp>
        <p:nvSpPr>
          <p:cNvPr id="28" name="TextBox 27">
            <a:extLst>
              <a:ext uri="{FF2B5EF4-FFF2-40B4-BE49-F238E27FC236}">
                <a16:creationId xmlns:a16="http://schemas.microsoft.com/office/drawing/2014/main" id="{092FD1EE-E853-B63E-A19A-32C288347938}"/>
              </a:ext>
            </a:extLst>
          </p:cNvPr>
          <p:cNvSpPr txBox="1"/>
          <p:nvPr/>
        </p:nvSpPr>
        <p:spPr>
          <a:xfrm>
            <a:off x="6910628" y="4313325"/>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Serial Order Information</a:t>
            </a:r>
          </a:p>
        </p:txBody>
      </p:sp>
      <p:sp>
        <p:nvSpPr>
          <p:cNvPr id="29" name="TextBox 28">
            <a:extLst>
              <a:ext uri="{FF2B5EF4-FFF2-40B4-BE49-F238E27FC236}">
                <a16:creationId xmlns:a16="http://schemas.microsoft.com/office/drawing/2014/main" id="{6C28A47B-AE48-BD82-CE1E-3A2E06DA10F1}"/>
              </a:ext>
            </a:extLst>
          </p:cNvPr>
          <p:cNvSpPr txBox="1"/>
          <p:nvPr/>
        </p:nvSpPr>
        <p:spPr>
          <a:xfrm>
            <a:off x="6910628" y="2906819"/>
            <a:ext cx="4680000" cy="923330"/>
          </a:xfrm>
          <a:prstGeom prst="rect">
            <a:avLst/>
          </a:prstGeom>
          <a:noFill/>
        </p:spPr>
        <p:txBody>
          <a:bodyPr wrap="square" rtlCol="0">
            <a:spAutoFit/>
          </a:bodyPr>
          <a:lstStyle/>
          <a:p>
            <a:r>
              <a:rPr lang="en-BE" dirty="0"/>
              <a:t>Memory for the items themselves.</a:t>
            </a:r>
          </a:p>
          <a:p>
            <a:r>
              <a:rPr lang="en-BE" dirty="0"/>
              <a:t>Concerning the </a:t>
            </a:r>
            <a:r>
              <a:rPr lang="en-BE" b="1" dirty="0"/>
              <a:t>phonological</a:t>
            </a:r>
            <a:r>
              <a:rPr lang="en-BE" dirty="0"/>
              <a:t> and </a:t>
            </a:r>
            <a:r>
              <a:rPr lang="en-BE" b="1" dirty="0"/>
              <a:t>semantic</a:t>
            </a:r>
            <a:r>
              <a:rPr lang="en-BE" dirty="0"/>
              <a:t> aspects at the word level.</a:t>
            </a:r>
          </a:p>
        </p:txBody>
      </p:sp>
      <p:sp>
        <p:nvSpPr>
          <p:cNvPr id="30" name="TextBox 29">
            <a:extLst>
              <a:ext uri="{FF2B5EF4-FFF2-40B4-BE49-F238E27FC236}">
                <a16:creationId xmlns:a16="http://schemas.microsoft.com/office/drawing/2014/main" id="{841D9E5D-279E-73EC-3BFE-E5644445E57E}"/>
              </a:ext>
            </a:extLst>
          </p:cNvPr>
          <p:cNvSpPr txBox="1"/>
          <p:nvPr/>
        </p:nvSpPr>
        <p:spPr>
          <a:xfrm>
            <a:off x="6910628" y="4731948"/>
            <a:ext cx="4680000" cy="1200329"/>
          </a:xfrm>
          <a:prstGeom prst="rect">
            <a:avLst/>
          </a:prstGeom>
          <a:noFill/>
        </p:spPr>
        <p:txBody>
          <a:bodyPr wrap="square" rtlCol="0">
            <a:spAutoFit/>
          </a:bodyPr>
          <a:lstStyle/>
          <a:p>
            <a:r>
              <a:rPr lang="en-BE" dirty="0"/>
              <a:t>Memory for the order of those items.</a:t>
            </a:r>
          </a:p>
          <a:p>
            <a:r>
              <a:rPr lang="en-BE" dirty="0"/>
              <a:t>Concerning the temporal </a:t>
            </a:r>
            <a:r>
              <a:rPr lang="en-BE" b="1" dirty="0"/>
              <a:t>order</a:t>
            </a:r>
            <a:r>
              <a:rPr lang="en-BE" dirty="0"/>
              <a:t> of occurrence of each word in the list, i.e., its within-list serial positions.</a:t>
            </a:r>
          </a:p>
        </p:txBody>
      </p:sp>
      <p:sp>
        <p:nvSpPr>
          <p:cNvPr id="31" name="TextBox 30">
            <a:extLst>
              <a:ext uri="{FF2B5EF4-FFF2-40B4-BE49-F238E27FC236}">
                <a16:creationId xmlns:a16="http://schemas.microsoft.com/office/drawing/2014/main" id="{5A59B6AC-4FC9-E5E2-2BD9-3F6285BAE7FD}"/>
              </a:ext>
            </a:extLst>
          </p:cNvPr>
          <p:cNvSpPr txBox="1"/>
          <p:nvPr/>
        </p:nvSpPr>
        <p:spPr>
          <a:xfrm>
            <a:off x="6910630" y="3835761"/>
            <a:ext cx="4679999" cy="369332"/>
          </a:xfrm>
          <a:prstGeom prst="rect">
            <a:avLst/>
          </a:prstGeom>
          <a:noFill/>
        </p:spPr>
        <p:txBody>
          <a:bodyPr wrap="square" rtlCol="0">
            <a:spAutoFit/>
          </a:bodyPr>
          <a:lstStyle/>
          <a:p>
            <a:pPr algn="ctr"/>
            <a:r>
              <a:rPr lang="en-BE" b="1" i="1" dirty="0">
                <a:solidFill>
                  <a:schemeClr val="bg1"/>
                </a:solidFill>
                <a:highlight>
                  <a:srgbClr val="008000"/>
                </a:highlight>
              </a:rPr>
              <a:t>Apple</a:t>
            </a:r>
            <a:r>
              <a:rPr lang="en-BE" b="1" i="1" dirty="0">
                <a:solidFill>
                  <a:schemeClr val="bg1"/>
                </a:solidFill>
              </a:rPr>
              <a:t>        </a:t>
            </a:r>
            <a:r>
              <a:rPr lang="en-BE" b="1" dirty="0"/>
              <a:t>and</a:t>
            </a:r>
            <a:r>
              <a:rPr lang="en-BE" b="1" i="1" dirty="0">
                <a:solidFill>
                  <a:schemeClr val="bg1"/>
                </a:solidFill>
              </a:rPr>
              <a:t>        </a:t>
            </a:r>
            <a:r>
              <a:rPr lang="en-BE" b="1" i="1" dirty="0">
                <a:solidFill>
                  <a:schemeClr val="bg1"/>
                </a:solidFill>
                <a:highlight>
                  <a:srgbClr val="008000"/>
                </a:highlight>
              </a:rPr>
              <a:t>Pear</a:t>
            </a:r>
          </a:p>
        </p:txBody>
      </p:sp>
      <p:sp>
        <p:nvSpPr>
          <p:cNvPr id="32" name="TextBox 31">
            <a:extLst>
              <a:ext uri="{FF2B5EF4-FFF2-40B4-BE49-F238E27FC236}">
                <a16:creationId xmlns:a16="http://schemas.microsoft.com/office/drawing/2014/main" id="{9557FB96-2F35-BB39-B4FA-1E0E7ADDBD23}"/>
              </a:ext>
            </a:extLst>
          </p:cNvPr>
          <p:cNvSpPr txBox="1"/>
          <p:nvPr/>
        </p:nvSpPr>
        <p:spPr>
          <a:xfrm>
            <a:off x="6910631" y="5950791"/>
            <a:ext cx="4679998" cy="369332"/>
          </a:xfrm>
          <a:prstGeom prst="rect">
            <a:avLst/>
          </a:prstGeom>
          <a:noFill/>
        </p:spPr>
        <p:txBody>
          <a:bodyPr wrap="square" rtlCol="0">
            <a:spAutoFit/>
          </a:bodyPr>
          <a:lstStyle/>
          <a:p>
            <a:pPr algn="ctr"/>
            <a:r>
              <a:rPr lang="en-BE" b="1" i="1" dirty="0">
                <a:solidFill>
                  <a:schemeClr val="bg1"/>
                </a:solidFill>
                <a:highlight>
                  <a:srgbClr val="008000"/>
                </a:highlight>
              </a:rPr>
              <a:t>Apple</a:t>
            </a:r>
            <a:r>
              <a:rPr lang="en-BE" b="1" i="1" dirty="0">
                <a:solidFill>
                  <a:schemeClr val="bg1"/>
                </a:solidFill>
              </a:rPr>
              <a:t>  </a:t>
            </a:r>
            <a:r>
              <a:rPr lang="en-BE" b="1" dirty="0"/>
              <a:t>is before</a:t>
            </a:r>
            <a:r>
              <a:rPr lang="en-BE" b="1" i="1" dirty="0">
                <a:solidFill>
                  <a:schemeClr val="bg1"/>
                </a:solidFill>
              </a:rPr>
              <a:t>  </a:t>
            </a:r>
            <a:r>
              <a:rPr lang="en-BE" b="1" i="1" dirty="0">
                <a:solidFill>
                  <a:schemeClr val="bg1"/>
                </a:solidFill>
                <a:highlight>
                  <a:srgbClr val="008000"/>
                </a:highlight>
              </a:rPr>
              <a:t>Pear</a:t>
            </a:r>
          </a:p>
        </p:txBody>
      </p:sp>
      <p:sp>
        <p:nvSpPr>
          <p:cNvPr id="33" name="TextBox 32">
            <a:extLst>
              <a:ext uri="{FF2B5EF4-FFF2-40B4-BE49-F238E27FC236}">
                <a16:creationId xmlns:a16="http://schemas.microsoft.com/office/drawing/2014/main" id="{EBD7B970-C132-EFE0-EBEB-D8826491EC2A}"/>
              </a:ext>
            </a:extLst>
          </p:cNvPr>
          <p:cNvSpPr txBox="1"/>
          <p:nvPr/>
        </p:nvSpPr>
        <p:spPr>
          <a:xfrm>
            <a:off x="601368" y="3136611"/>
            <a:ext cx="4680000" cy="584775"/>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Language System</a:t>
            </a:r>
          </a:p>
        </p:txBody>
      </p:sp>
    </p:spTree>
    <p:extLst>
      <p:ext uri="{BB962C8B-B14F-4D97-AF65-F5344CB8AC3E}">
        <p14:creationId xmlns:p14="http://schemas.microsoft.com/office/powerpoint/2010/main" val="1133840275"/>
      </p:ext>
    </p:extLst>
  </p:cSld>
  <p:clrMapOvr>
    <a:masterClrMapping/>
  </p:clrMapOvr>
  <mc:AlternateContent xmlns:mc="http://schemas.openxmlformats.org/markup-compatibility/2006" xmlns:p14="http://schemas.microsoft.com/office/powerpoint/2010/main">
    <mc:Choice Requires="p14">
      <p:transition spd="slow" p14:dur="2000" advTm="45041"/>
    </mc:Choice>
    <mc:Fallback xmlns="">
      <p:transition spd="slow" advTm="4504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LANGUAGE SYSTEM &amp; VERBAL WORKING MEMORY</a:t>
            </a:r>
          </a:p>
        </p:txBody>
      </p:sp>
      <p:sp>
        <p:nvSpPr>
          <p:cNvPr id="9" name="Rectangle 8">
            <a:extLst>
              <a:ext uri="{FF2B5EF4-FFF2-40B4-BE49-F238E27FC236}">
                <a16:creationId xmlns:a16="http://schemas.microsoft.com/office/drawing/2014/main" id="{D9FEB18B-169C-B989-D747-80B744734277}"/>
              </a:ext>
            </a:extLst>
          </p:cNvPr>
          <p:cNvSpPr/>
          <p:nvPr/>
        </p:nvSpPr>
        <p:spPr>
          <a:xfrm>
            <a:off x="-1" y="2169323"/>
            <a:ext cx="12191999" cy="2813178"/>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31" name="TextBox 30">
            <a:extLst>
              <a:ext uri="{FF2B5EF4-FFF2-40B4-BE49-F238E27FC236}">
                <a16:creationId xmlns:a16="http://schemas.microsoft.com/office/drawing/2014/main" id="{2767E036-E6CA-27EB-27F5-84B68D1B0BF1}"/>
              </a:ext>
            </a:extLst>
          </p:cNvPr>
          <p:cNvSpPr txBox="1"/>
          <p:nvPr/>
        </p:nvSpPr>
        <p:spPr>
          <a:xfrm>
            <a:off x="3374290" y="3383068"/>
            <a:ext cx="5443416" cy="1569660"/>
          </a:xfrm>
          <a:prstGeom prst="rect">
            <a:avLst/>
          </a:prstGeom>
          <a:noFill/>
        </p:spPr>
        <p:txBody>
          <a:bodyPr wrap="square" rtlCol="0">
            <a:spAutoFit/>
          </a:bodyPr>
          <a:lstStyle/>
          <a:p>
            <a:pPr marL="285750" indent="-285750">
              <a:buFont typeface="Wingdings" pitchFamily="2" charset="2"/>
              <a:buChar char="Ø"/>
            </a:pPr>
            <a:r>
              <a:rPr lang="en-US" altLang="zh-CN" dirty="0"/>
              <a:t> Behavioral evidence</a:t>
            </a:r>
          </a:p>
          <a:p>
            <a:pPr algn="r"/>
            <a:r>
              <a:rPr lang="en-US" altLang="zh-CN" sz="1400" i="1" dirty="0"/>
              <a:t>(Majerus &amp; </a:t>
            </a:r>
            <a:r>
              <a:rPr lang="en-US" altLang="zh-CN" sz="1400" i="1" dirty="0" err="1"/>
              <a:t>D’Argembeau</a:t>
            </a:r>
            <a:r>
              <a:rPr lang="en-US" altLang="zh-CN" sz="1400" i="1" dirty="0"/>
              <a:t>, 2011)</a:t>
            </a:r>
          </a:p>
          <a:p>
            <a:pPr marL="285750" indent="-285750">
              <a:buFont typeface="Wingdings" pitchFamily="2" charset="2"/>
              <a:buChar char="Ø"/>
            </a:pPr>
            <a:r>
              <a:rPr lang="en-US" altLang="zh-CN" dirty="0"/>
              <a:t>Neuropsychological evidence </a:t>
            </a:r>
          </a:p>
          <a:p>
            <a:pPr algn="r"/>
            <a:r>
              <a:rPr lang="en-US" altLang="zh-CN" sz="1400" i="1" dirty="0"/>
              <a:t>(Majerus, 2009)</a:t>
            </a:r>
          </a:p>
          <a:p>
            <a:pPr marL="285750" indent="-285750">
              <a:buFont typeface="Wingdings" pitchFamily="2" charset="2"/>
              <a:buChar char="Ø"/>
            </a:pPr>
            <a:r>
              <a:rPr lang="en-US" altLang="zh-CN" dirty="0"/>
              <a:t>Neuroimaging evidence </a:t>
            </a:r>
          </a:p>
          <a:p>
            <a:pPr algn="r"/>
            <a:r>
              <a:rPr lang="en-US" altLang="zh-CN" sz="1400" i="1" dirty="0"/>
              <a:t>(Majerus et al., 2006, 2010)</a:t>
            </a:r>
            <a:endParaRPr lang="en-US" altLang="zh-CN" i="1" dirty="0"/>
          </a:p>
        </p:txBody>
      </p:sp>
      <p:sp>
        <p:nvSpPr>
          <p:cNvPr id="12" name="Up-down Arrow 11">
            <a:extLst>
              <a:ext uri="{FF2B5EF4-FFF2-40B4-BE49-F238E27FC236}">
                <a16:creationId xmlns:a16="http://schemas.microsoft.com/office/drawing/2014/main" id="{A668678C-77D6-0745-3971-846800093E69}"/>
              </a:ext>
            </a:extLst>
          </p:cNvPr>
          <p:cNvSpPr/>
          <p:nvPr/>
        </p:nvSpPr>
        <p:spPr>
          <a:xfrm rot="16200000">
            <a:off x="5877671" y="2209967"/>
            <a:ext cx="436651" cy="1075657"/>
          </a:xfrm>
          <a:prstGeom prst="upDownArrow">
            <a:avLst>
              <a:gd name="adj1" fmla="val 48095"/>
              <a:gd name="adj2" fmla="val 5368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6" name="TextBox 35">
            <a:extLst>
              <a:ext uri="{FF2B5EF4-FFF2-40B4-BE49-F238E27FC236}">
                <a16:creationId xmlns:a16="http://schemas.microsoft.com/office/drawing/2014/main" id="{A334E414-E028-DD6D-3923-C6FA047254F4}"/>
              </a:ext>
            </a:extLst>
          </p:cNvPr>
          <p:cNvSpPr txBox="1"/>
          <p:nvPr/>
        </p:nvSpPr>
        <p:spPr>
          <a:xfrm>
            <a:off x="6910631" y="1155500"/>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37" name="TextBox 36">
            <a:extLst>
              <a:ext uri="{FF2B5EF4-FFF2-40B4-BE49-F238E27FC236}">
                <a16:creationId xmlns:a16="http://schemas.microsoft.com/office/drawing/2014/main" id="{A114F4CB-9DAD-6257-44E9-40DF33B3205E}"/>
              </a:ext>
            </a:extLst>
          </p:cNvPr>
          <p:cNvSpPr txBox="1"/>
          <p:nvPr/>
        </p:nvSpPr>
        <p:spPr>
          <a:xfrm>
            <a:off x="6910627" y="2281367"/>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Item Information</a:t>
            </a:r>
          </a:p>
        </p:txBody>
      </p:sp>
      <p:sp>
        <p:nvSpPr>
          <p:cNvPr id="38" name="TextBox 37">
            <a:extLst>
              <a:ext uri="{FF2B5EF4-FFF2-40B4-BE49-F238E27FC236}">
                <a16:creationId xmlns:a16="http://schemas.microsoft.com/office/drawing/2014/main" id="{6F4A52D5-166C-8351-4D84-0369752C44F0}"/>
              </a:ext>
            </a:extLst>
          </p:cNvPr>
          <p:cNvSpPr txBox="1"/>
          <p:nvPr/>
        </p:nvSpPr>
        <p:spPr>
          <a:xfrm>
            <a:off x="6910627" y="5206803"/>
            <a:ext cx="4680000"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Serial Order Information</a:t>
            </a:r>
          </a:p>
        </p:txBody>
      </p:sp>
      <p:sp>
        <p:nvSpPr>
          <p:cNvPr id="39" name="TextBox 38">
            <a:extLst>
              <a:ext uri="{FF2B5EF4-FFF2-40B4-BE49-F238E27FC236}">
                <a16:creationId xmlns:a16="http://schemas.microsoft.com/office/drawing/2014/main" id="{33F3FA26-334A-150E-A68F-38A70E7D5BF3}"/>
              </a:ext>
            </a:extLst>
          </p:cNvPr>
          <p:cNvSpPr txBox="1"/>
          <p:nvPr/>
        </p:nvSpPr>
        <p:spPr>
          <a:xfrm>
            <a:off x="6910627" y="2747796"/>
            <a:ext cx="4680000" cy="369332"/>
          </a:xfrm>
          <a:prstGeom prst="rect">
            <a:avLst/>
          </a:prstGeom>
          <a:noFill/>
        </p:spPr>
        <p:txBody>
          <a:bodyPr wrap="square" rtlCol="0">
            <a:spAutoFit/>
          </a:bodyPr>
          <a:lstStyle/>
          <a:p>
            <a:r>
              <a:rPr lang="en-BE" dirty="0"/>
              <a:t>Memory for the items themselves.</a:t>
            </a:r>
          </a:p>
        </p:txBody>
      </p:sp>
      <p:sp>
        <p:nvSpPr>
          <p:cNvPr id="40" name="TextBox 39">
            <a:extLst>
              <a:ext uri="{FF2B5EF4-FFF2-40B4-BE49-F238E27FC236}">
                <a16:creationId xmlns:a16="http://schemas.microsoft.com/office/drawing/2014/main" id="{9F36EE63-2203-39A0-44C0-6DF5CAEBC7D1}"/>
              </a:ext>
            </a:extLst>
          </p:cNvPr>
          <p:cNvSpPr txBox="1"/>
          <p:nvPr/>
        </p:nvSpPr>
        <p:spPr>
          <a:xfrm>
            <a:off x="6910627" y="5676437"/>
            <a:ext cx="4680000" cy="369332"/>
          </a:xfrm>
          <a:prstGeom prst="rect">
            <a:avLst/>
          </a:prstGeom>
          <a:noFill/>
        </p:spPr>
        <p:txBody>
          <a:bodyPr wrap="square" rtlCol="0">
            <a:spAutoFit/>
          </a:bodyPr>
          <a:lstStyle/>
          <a:p>
            <a:r>
              <a:rPr lang="en-BE" dirty="0"/>
              <a:t>Memory for the order of those items.</a:t>
            </a:r>
          </a:p>
        </p:txBody>
      </p:sp>
      <p:sp>
        <p:nvSpPr>
          <p:cNvPr id="41" name="TextBox 40">
            <a:extLst>
              <a:ext uri="{FF2B5EF4-FFF2-40B4-BE49-F238E27FC236}">
                <a16:creationId xmlns:a16="http://schemas.microsoft.com/office/drawing/2014/main" id="{321D8AED-7418-7FE1-04BD-09EC0C33F607}"/>
              </a:ext>
            </a:extLst>
          </p:cNvPr>
          <p:cNvSpPr txBox="1"/>
          <p:nvPr/>
        </p:nvSpPr>
        <p:spPr>
          <a:xfrm>
            <a:off x="601366" y="1223112"/>
            <a:ext cx="4680000" cy="584775"/>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Language System</a:t>
            </a:r>
          </a:p>
        </p:txBody>
      </p:sp>
      <p:sp>
        <p:nvSpPr>
          <p:cNvPr id="42" name="TextBox 41">
            <a:extLst>
              <a:ext uri="{FF2B5EF4-FFF2-40B4-BE49-F238E27FC236}">
                <a16:creationId xmlns:a16="http://schemas.microsoft.com/office/drawing/2014/main" id="{BD451FEB-B597-0B5D-AFC5-53671C2ED22E}"/>
              </a:ext>
            </a:extLst>
          </p:cNvPr>
          <p:cNvSpPr txBox="1"/>
          <p:nvPr/>
        </p:nvSpPr>
        <p:spPr>
          <a:xfrm>
            <a:off x="601362" y="2281367"/>
            <a:ext cx="4680001"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Lexico-Semantic Knowledge</a:t>
            </a:r>
          </a:p>
        </p:txBody>
      </p:sp>
      <p:sp>
        <p:nvSpPr>
          <p:cNvPr id="43" name="TextBox 42">
            <a:extLst>
              <a:ext uri="{FF2B5EF4-FFF2-40B4-BE49-F238E27FC236}">
                <a16:creationId xmlns:a16="http://schemas.microsoft.com/office/drawing/2014/main" id="{356B8710-5B34-5788-A105-88747E33A752}"/>
              </a:ext>
            </a:extLst>
          </p:cNvPr>
          <p:cNvSpPr txBox="1"/>
          <p:nvPr/>
        </p:nvSpPr>
        <p:spPr>
          <a:xfrm>
            <a:off x="601362" y="2675222"/>
            <a:ext cx="4680002"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Sub-lexical Phonological Knowledge</a:t>
            </a:r>
          </a:p>
        </p:txBody>
      </p:sp>
      <p:sp>
        <p:nvSpPr>
          <p:cNvPr id="2" name="TextBox 1">
            <a:extLst>
              <a:ext uri="{FF2B5EF4-FFF2-40B4-BE49-F238E27FC236}">
                <a16:creationId xmlns:a16="http://schemas.microsoft.com/office/drawing/2014/main" id="{A82DCB7D-CE59-7FAD-4CE5-22B51B96C9CC}"/>
              </a:ext>
            </a:extLst>
          </p:cNvPr>
          <p:cNvSpPr txBox="1"/>
          <p:nvPr/>
        </p:nvSpPr>
        <p:spPr>
          <a:xfrm>
            <a:off x="601362" y="5290237"/>
            <a:ext cx="4680002"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Syntactic Knowledge</a:t>
            </a:r>
          </a:p>
        </p:txBody>
      </p:sp>
    </p:spTree>
    <p:custDataLst>
      <p:tags r:id="rId1"/>
    </p:custDataLst>
    <p:extLst>
      <p:ext uri="{BB962C8B-B14F-4D97-AF65-F5344CB8AC3E}">
        <p14:creationId xmlns:p14="http://schemas.microsoft.com/office/powerpoint/2010/main" val="535923155"/>
      </p:ext>
    </p:extLst>
  </p:cSld>
  <p:clrMapOvr>
    <a:masterClrMapping/>
  </p:clrMapOvr>
  <mc:AlternateContent xmlns:mc="http://schemas.openxmlformats.org/markup-compatibility/2006" xmlns:p14="http://schemas.microsoft.com/office/powerpoint/2010/main">
    <mc:Choice Requires="p14">
      <p:transition spd="slow" p14:dur="2000" advTm="17984"/>
    </mc:Choice>
    <mc:Fallback xmlns="">
      <p:transition spd="slow" advTm="179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9E855F-AE80-1681-4441-6BA88802EBFE}"/>
              </a:ext>
            </a:extLst>
          </p:cNvPr>
          <p:cNvSpPr/>
          <p:nvPr/>
        </p:nvSpPr>
        <p:spPr>
          <a:xfrm>
            <a:off x="-4" y="4573370"/>
            <a:ext cx="12192000" cy="2051299"/>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4" name="Title 13">
            <a:extLst>
              <a:ext uri="{FF2B5EF4-FFF2-40B4-BE49-F238E27FC236}">
                <a16:creationId xmlns:a16="http://schemas.microsoft.com/office/drawing/2014/main" id="{0001DEE0-F951-813A-AD90-93BF745DC8C9}"/>
              </a:ext>
            </a:extLst>
          </p:cNvPr>
          <p:cNvSpPr>
            <a:spLocks noGrp="1"/>
          </p:cNvSpPr>
          <p:nvPr>
            <p:ph type="title"/>
          </p:nvPr>
        </p:nvSpPr>
        <p:spPr>
          <a:xfrm>
            <a:off x="0" y="1"/>
            <a:ext cx="12192000" cy="720000"/>
          </a:xfrm>
          <a:solidFill>
            <a:schemeClr val="accent6">
              <a:lumMod val="50000"/>
            </a:schemeClr>
          </a:solidFill>
        </p:spPr>
        <p:txBody>
          <a:bodyPr>
            <a:normAutofit/>
          </a:bodyPr>
          <a:lstStyle/>
          <a:p>
            <a:r>
              <a:rPr lang="en-BE" sz="2800" b="1" dirty="0">
                <a:solidFill>
                  <a:schemeClr val="bg1"/>
                </a:solidFill>
              </a:rPr>
              <a:t>LANGUAGE SYSTEM &amp; VERBAL WORKING MEMORY</a:t>
            </a:r>
          </a:p>
        </p:txBody>
      </p:sp>
      <p:sp>
        <p:nvSpPr>
          <p:cNvPr id="9" name="Rectangle 8">
            <a:extLst>
              <a:ext uri="{FF2B5EF4-FFF2-40B4-BE49-F238E27FC236}">
                <a16:creationId xmlns:a16="http://schemas.microsoft.com/office/drawing/2014/main" id="{D9FEB18B-169C-B989-D747-80B744734277}"/>
              </a:ext>
            </a:extLst>
          </p:cNvPr>
          <p:cNvSpPr/>
          <p:nvPr/>
        </p:nvSpPr>
        <p:spPr>
          <a:xfrm>
            <a:off x="-1" y="2169323"/>
            <a:ext cx="12191999" cy="2295154"/>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12" name="Up-down Arrow 11">
            <a:extLst>
              <a:ext uri="{FF2B5EF4-FFF2-40B4-BE49-F238E27FC236}">
                <a16:creationId xmlns:a16="http://schemas.microsoft.com/office/drawing/2014/main" id="{A668678C-77D6-0745-3971-846800093E69}"/>
              </a:ext>
            </a:extLst>
          </p:cNvPr>
          <p:cNvSpPr/>
          <p:nvPr/>
        </p:nvSpPr>
        <p:spPr>
          <a:xfrm rot="16200000">
            <a:off x="5877671" y="2209967"/>
            <a:ext cx="436651" cy="1075657"/>
          </a:xfrm>
          <a:prstGeom prst="upDownArrow">
            <a:avLst>
              <a:gd name="adj1" fmla="val 48095"/>
              <a:gd name="adj2" fmla="val 53689"/>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Up-down Arrow 14">
            <a:extLst>
              <a:ext uri="{FF2B5EF4-FFF2-40B4-BE49-F238E27FC236}">
                <a16:creationId xmlns:a16="http://schemas.microsoft.com/office/drawing/2014/main" id="{8BEB03D2-9C69-114B-748B-819537401959}"/>
              </a:ext>
            </a:extLst>
          </p:cNvPr>
          <p:cNvSpPr/>
          <p:nvPr/>
        </p:nvSpPr>
        <p:spPr>
          <a:xfrm rot="16200000">
            <a:off x="5877671" y="4762820"/>
            <a:ext cx="436651" cy="1075657"/>
          </a:xfrm>
          <a:prstGeom prst="upDownArrow">
            <a:avLst>
              <a:gd name="adj1" fmla="val 48095"/>
              <a:gd name="adj2" fmla="val 53689"/>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 name="TextBox 2">
            <a:extLst>
              <a:ext uri="{FF2B5EF4-FFF2-40B4-BE49-F238E27FC236}">
                <a16:creationId xmlns:a16="http://schemas.microsoft.com/office/drawing/2014/main" id="{68000FF3-F4C2-9BCF-C8E7-6ED92B4736B8}"/>
              </a:ext>
            </a:extLst>
          </p:cNvPr>
          <p:cNvSpPr txBox="1"/>
          <p:nvPr/>
        </p:nvSpPr>
        <p:spPr>
          <a:xfrm>
            <a:off x="601363" y="1223112"/>
            <a:ext cx="4680000" cy="584775"/>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Language System</a:t>
            </a:r>
          </a:p>
        </p:txBody>
      </p:sp>
      <p:sp>
        <p:nvSpPr>
          <p:cNvPr id="19" name="TextBox 18">
            <a:extLst>
              <a:ext uri="{FF2B5EF4-FFF2-40B4-BE49-F238E27FC236}">
                <a16:creationId xmlns:a16="http://schemas.microsoft.com/office/drawing/2014/main" id="{7FB34B26-3201-AA44-BB5C-B03E9E08EB85}"/>
              </a:ext>
            </a:extLst>
          </p:cNvPr>
          <p:cNvSpPr txBox="1"/>
          <p:nvPr/>
        </p:nvSpPr>
        <p:spPr>
          <a:xfrm>
            <a:off x="601362" y="2278216"/>
            <a:ext cx="4680001"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Lexico-Semantic Knowledge</a:t>
            </a:r>
          </a:p>
        </p:txBody>
      </p:sp>
      <p:sp>
        <p:nvSpPr>
          <p:cNvPr id="20" name="TextBox 19">
            <a:extLst>
              <a:ext uri="{FF2B5EF4-FFF2-40B4-BE49-F238E27FC236}">
                <a16:creationId xmlns:a16="http://schemas.microsoft.com/office/drawing/2014/main" id="{2224E93C-1A88-C208-5FB4-99591987A33A}"/>
              </a:ext>
            </a:extLst>
          </p:cNvPr>
          <p:cNvSpPr txBox="1"/>
          <p:nvPr/>
        </p:nvSpPr>
        <p:spPr>
          <a:xfrm>
            <a:off x="601362" y="2678326"/>
            <a:ext cx="4680002"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Sub-lexical Phonological Knowledge</a:t>
            </a:r>
          </a:p>
        </p:txBody>
      </p:sp>
      <p:sp>
        <p:nvSpPr>
          <p:cNvPr id="21" name="TextBox 20">
            <a:extLst>
              <a:ext uri="{FF2B5EF4-FFF2-40B4-BE49-F238E27FC236}">
                <a16:creationId xmlns:a16="http://schemas.microsoft.com/office/drawing/2014/main" id="{7C9D1D5D-D204-AEB6-3BC7-84E9D7BC92F3}"/>
              </a:ext>
            </a:extLst>
          </p:cNvPr>
          <p:cNvSpPr txBox="1"/>
          <p:nvPr/>
        </p:nvSpPr>
        <p:spPr>
          <a:xfrm>
            <a:off x="1186043" y="3811531"/>
            <a:ext cx="3726872" cy="461665"/>
          </a:xfrm>
          <a:prstGeom prst="rect">
            <a:avLst/>
          </a:prstGeom>
          <a:solidFill>
            <a:schemeClr val="accent6">
              <a:lumMod val="75000"/>
            </a:schemeClr>
          </a:solidFill>
        </p:spPr>
        <p:txBody>
          <a:bodyPr wrap="square" rtlCol="0">
            <a:spAutoFit/>
          </a:bodyPr>
          <a:lstStyle/>
          <a:p>
            <a:pPr algn="ctr"/>
            <a:r>
              <a:rPr lang="en-BE" sz="2400" b="1" dirty="0">
                <a:solidFill>
                  <a:schemeClr val="bg1"/>
                </a:solidFill>
              </a:rPr>
              <a:t>Individual Word</a:t>
            </a:r>
          </a:p>
        </p:txBody>
      </p:sp>
      <p:sp>
        <p:nvSpPr>
          <p:cNvPr id="22" name="TextBox 21">
            <a:extLst>
              <a:ext uri="{FF2B5EF4-FFF2-40B4-BE49-F238E27FC236}">
                <a16:creationId xmlns:a16="http://schemas.microsoft.com/office/drawing/2014/main" id="{07AF6841-100F-25DA-21E8-093059CC468C}"/>
              </a:ext>
            </a:extLst>
          </p:cNvPr>
          <p:cNvSpPr txBox="1"/>
          <p:nvPr/>
        </p:nvSpPr>
        <p:spPr>
          <a:xfrm>
            <a:off x="1186044" y="4831015"/>
            <a:ext cx="3726871" cy="461665"/>
          </a:xfrm>
          <a:prstGeom prst="rect">
            <a:avLst/>
          </a:prstGeom>
          <a:solidFill>
            <a:schemeClr val="accent2">
              <a:lumMod val="75000"/>
            </a:schemeClr>
          </a:solidFill>
        </p:spPr>
        <p:txBody>
          <a:bodyPr wrap="square" rtlCol="0">
            <a:spAutoFit/>
          </a:bodyPr>
          <a:lstStyle/>
          <a:p>
            <a:pPr algn="ctr"/>
            <a:r>
              <a:rPr lang="en-BE" sz="2400" b="1" dirty="0">
                <a:solidFill>
                  <a:schemeClr val="bg1"/>
                </a:solidFill>
              </a:rPr>
              <a:t>Between-words Order</a:t>
            </a:r>
          </a:p>
        </p:txBody>
      </p:sp>
      <p:sp>
        <p:nvSpPr>
          <p:cNvPr id="23" name="TextBox 22">
            <a:extLst>
              <a:ext uri="{FF2B5EF4-FFF2-40B4-BE49-F238E27FC236}">
                <a16:creationId xmlns:a16="http://schemas.microsoft.com/office/drawing/2014/main" id="{0743578F-ACE5-DC51-0D2F-CBC169E3795D}"/>
              </a:ext>
            </a:extLst>
          </p:cNvPr>
          <p:cNvSpPr txBox="1"/>
          <p:nvPr/>
        </p:nvSpPr>
        <p:spPr>
          <a:xfrm>
            <a:off x="601362" y="5998083"/>
            <a:ext cx="4680002"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Syntactic Knowledge</a:t>
            </a:r>
          </a:p>
        </p:txBody>
      </p:sp>
      <p:sp>
        <p:nvSpPr>
          <p:cNvPr id="24" name="Up Arrow 23">
            <a:extLst>
              <a:ext uri="{FF2B5EF4-FFF2-40B4-BE49-F238E27FC236}">
                <a16:creationId xmlns:a16="http://schemas.microsoft.com/office/drawing/2014/main" id="{EE497F17-7063-C232-B049-54229D3F967F}"/>
              </a:ext>
            </a:extLst>
          </p:cNvPr>
          <p:cNvSpPr/>
          <p:nvPr/>
        </p:nvSpPr>
        <p:spPr>
          <a:xfrm>
            <a:off x="2726616" y="3155820"/>
            <a:ext cx="429491" cy="578327"/>
          </a:xfrm>
          <a:prstGeom prst="up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5" name="Up Arrow 24">
            <a:extLst>
              <a:ext uri="{FF2B5EF4-FFF2-40B4-BE49-F238E27FC236}">
                <a16:creationId xmlns:a16="http://schemas.microsoft.com/office/drawing/2014/main" id="{B355C52B-BE7C-8499-7B48-1E143164B2AB}"/>
              </a:ext>
            </a:extLst>
          </p:cNvPr>
          <p:cNvSpPr/>
          <p:nvPr/>
        </p:nvSpPr>
        <p:spPr>
          <a:xfrm flipV="1">
            <a:off x="2726616" y="5356218"/>
            <a:ext cx="429491" cy="578327"/>
          </a:xfrm>
          <a:prstGeom prst="up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6" name="TextBox 25">
            <a:extLst>
              <a:ext uri="{FF2B5EF4-FFF2-40B4-BE49-F238E27FC236}">
                <a16:creationId xmlns:a16="http://schemas.microsoft.com/office/drawing/2014/main" id="{7A0404FE-1825-5654-E161-F04EC5DFA1E2}"/>
              </a:ext>
            </a:extLst>
          </p:cNvPr>
          <p:cNvSpPr txBox="1"/>
          <p:nvPr/>
        </p:nvSpPr>
        <p:spPr>
          <a:xfrm>
            <a:off x="6910629" y="1155500"/>
            <a:ext cx="4680000" cy="720000"/>
          </a:xfrm>
          <a:prstGeom prst="rect">
            <a:avLst/>
          </a:prstGeom>
          <a:solidFill>
            <a:schemeClr val="accent3"/>
          </a:solidFill>
          <a:ln w="76200">
            <a:noFill/>
          </a:ln>
        </p:spPr>
        <p:txBody>
          <a:bodyPr wrap="square" rtlCol="0" anchor="ctr">
            <a:spAutoFit/>
          </a:bodyPr>
          <a:lstStyle/>
          <a:p>
            <a:pPr algn="ctr"/>
            <a:r>
              <a:rPr lang="en-BE" sz="3200" b="1" dirty="0">
                <a:solidFill>
                  <a:schemeClr val="bg1"/>
                </a:solidFill>
              </a:rPr>
              <a:t>Verbal Working Memory</a:t>
            </a:r>
          </a:p>
        </p:txBody>
      </p:sp>
      <p:sp>
        <p:nvSpPr>
          <p:cNvPr id="27" name="TextBox 26">
            <a:extLst>
              <a:ext uri="{FF2B5EF4-FFF2-40B4-BE49-F238E27FC236}">
                <a16:creationId xmlns:a16="http://schemas.microsoft.com/office/drawing/2014/main" id="{ED1BC625-3266-9AE7-3863-6E140A9D6A18}"/>
              </a:ext>
            </a:extLst>
          </p:cNvPr>
          <p:cNvSpPr txBox="1"/>
          <p:nvPr/>
        </p:nvSpPr>
        <p:spPr>
          <a:xfrm>
            <a:off x="6910625" y="2281367"/>
            <a:ext cx="4680000" cy="400110"/>
          </a:xfrm>
          <a:prstGeom prst="rect">
            <a:avLst/>
          </a:prstGeom>
          <a:solidFill>
            <a:schemeClr val="accent6">
              <a:lumMod val="75000"/>
            </a:schemeClr>
          </a:solidFill>
          <a:ln>
            <a:noFill/>
          </a:ln>
        </p:spPr>
        <p:txBody>
          <a:bodyPr wrap="square" rtlCol="0">
            <a:spAutoFit/>
          </a:bodyPr>
          <a:lstStyle/>
          <a:p>
            <a:pPr algn="ctr"/>
            <a:r>
              <a:rPr lang="en-BE" sz="2000" b="1" dirty="0">
                <a:solidFill>
                  <a:schemeClr val="bg1"/>
                </a:solidFill>
              </a:rPr>
              <a:t>Item Information</a:t>
            </a:r>
          </a:p>
        </p:txBody>
      </p:sp>
      <p:sp>
        <p:nvSpPr>
          <p:cNvPr id="28" name="TextBox 27">
            <a:extLst>
              <a:ext uri="{FF2B5EF4-FFF2-40B4-BE49-F238E27FC236}">
                <a16:creationId xmlns:a16="http://schemas.microsoft.com/office/drawing/2014/main" id="{73F1FFC4-7E2D-D599-0845-44C9313E7A1B}"/>
              </a:ext>
            </a:extLst>
          </p:cNvPr>
          <p:cNvSpPr txBox="1"/>
          <p:nvPr/>
        </p:nvSpPr>
        <p:spPr>
          <a:xfrm>
            <a:off x="6910625" y="4831015"/>
            <a:ext cx="4680000" cy="400110"/>
          </a:xfrm>
          <a:prstGeom prst="rect">
            <a:avLst/>
          </a:prstGeom>
          <a:solidFill>
            <a:schemeClr val="accent2">
              <a:lumMod val="75000"/>
            </a:schemeClr>
          </a:solidFill>
          <a:ln>
            <a:noFill/>
          </a:ln>
        </p:spPr>
        <p:txBody>
          <a:bodyPr wrap="square" rtlCol="0">
            <a:spAutoFit/>
          </a:bodyPr>
          <a:lstStyle/>
          <a:p>
            <a:pPr algn="ctr"/>
            <a:r>
              <a:rPr lang="en-BE" sz="2000" b="1" dirty="0">
                <a:solidFill>
                  <a:schemeClr val="bg1"/>
                </a:solidFill>
              </a:rPr>
              <a:t>Serial Order Information</a:t>
            </a:r>
          </a:p>
        </p:txBody>
      </p:sp>
      <p:sp>
        <p:nvSpPr>
          <p:cNvPr id="29" name="TextBox 28">
            <a:extLst>
              <a:ext uri="{FF2B5EF4-FFF2-40B4-BE49-F238E27FC236}">
                <a16:creationId xmlns:a16="http://schemas.microsoft.com/office/drawing/2014/main" id="{3C9DBB98-CF65-3B4F-79AC-84855302BE08}"/>
              </a:ext>
            </a:extLst>
          </p:cNvPr>
          <p:cNvSpPr txBox="1"/>
          <p:nvPr/>
        </p:nvSpPr>
        <p:spPr>
          <a:xfrm>
            <a:off x="6910625" y="2747796"/>
            <a:ext cx="4680000" cy="369332"/>
          </a:xfrm>
          <a:prstGeom prst="rect">
            <a:avLst/>
          </a:prstGeom>
          <a:noFill/>
        </p:spPr>
        <p:txBody>
          <a:bodyPr wrap="square" rtlCol="0">
            <a:spAutoFit/>
          </a:bodyPr>
          <a:lstStyle/>
          <a:p>
            <a:r>
              <a:rPr lang="en-BE" dirty="0"/>
              <a:t>Memory for the items themselves.</a:t>
            </a:r>
          </a:p>
        </p:txBody>
      </p:sp>
      <p:sp>
        <p:nvSpPr>
          <p:cNvPr id="30" name="TextBox 29">
            <a:extLst>
              <a:ext uri="{FF2B5EF4-FFF2-40B4-BE49-F238E27FC236}">
                <a16:creationId xmlns:a16="http://schemas.microsoft.com/office/drawing/2014/main" id="{4297B8F8-ADB1-0215-970F-2F821DABE5EF}"/>
              </a:ext>
            </a:extLst>
          </p:cNvPr>
          <p:cNvSpPr txBox="1"/>
          <p:nvPr/>
        </p:nvSpPr>
        <p:spPr>
          <a:xfrm>
            <a:off x="6910625" y="5300649"/>
            <a:ext cx="4680000" cy="369332"/>
          </a:xfrm>
          <a:prstGeom prst="rect">
            <a:avLst/>
          </a:prstGeom>
          <a:noFill/>
        </p:spPr>
        <p:txBody>
          <a:bodyPr wrap="square" rtlCol="0">
            <a:spAutoFit/>
          </a:bodyPr>
          <a:lstStyle/>
          <a:p>
            <a:r>
              <a:rPr lang="en-BE" dirty="0"/>
              <a:t>Memory for the order of those items.</a:t>
            </a:r>
          </a:p>
        </p:txBody>
      </p:sp>
    </p:spTree>
    <p:extLst>
      <p:ext uri="{BB962C8B-B14F-4D97-AF65-F5344CB8AC3E}">
        <p14:creationId xmlns:p14="http://schemas.microsoft.com/office/powerpoint/2010/main" val="4024036803"/>
      </p:ext>
    </p:extLst>
  </p:cSld>
  <p:clrMapOvr>
    <a:masterClrMapping/>
  </p:clrMapOvr>
  <mc:AlternateContent xmlns:mc="http://schemas.openxmlformats.org/markup-compatibility/2006" xmlns:p14="http://schemas.microsoft.com/office/powerpoint/2010/main">
    <mc:Choice Requires="p14">
      <p:transition spd="slow" p14:dur="2000" advTm="38090"/>
    </mc:Choice>
    <mc:Fallback xmlns="">
      <p:transition spd="slow" advTm="3809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10092386" y="6494288"/>
            <a:ext cx="2099614" cy="369332"/>
          </a:xfrm>
          <a:prstGeom prst="rect">
            <a:avLst/>
          </a:prstGeom>
          <a:noFill/>
        </p:spPr>
        <p:txBody>
          <a:bodyPr wrap="none" rtlCol="0">
            <a:spAutoFit/>
          </a:bodyPr>
          <a:lstStyle/>
          <a:p>
            <a:r>
              <a:rPr lang="en-US" altLang="zh-CN" dirty="0"/>
              <a:t>Perham et al., 2009</a:t>
            </a:r>
            <a:endParaRPr lang="en-BE" dirty="0"/>
          </a:p>
        </p:txBody>
      </p:sp>
      <p:pic>
        <p:nvPicPr>
          <p:cNvPr id="36" name="Picture 35">
            <a:extLst>
              <a:ext uri="{FF2B5EF4-FFF2-40B4-BE49-F238E27FC236}">
                <a16:creationId xmlns:a16="http://schemas.microsoft.com/office/drawing/2014/main" id="{9DFB934C-074D-D47A-03A5-1B504F9FC66A}"/>
              </a:ext>
            </a:extLst>
          </p:cNvPr>
          <p:cNvPicPr>
            <a:picLocks noChangeAspect="1"/>
          </p:cNvPicPr>
          <p:nvPr/>
        </p:nvPicPr>
        <p:blipFill>
          <a:blip r:embed="rId3"/>
          <a:stretch>
            <a:fillRect/>
          </a:stretch>
        </p:blipFill>
        <p:spPr>
          <a:xfrm>
            <a:off x="260216" y="3997102"/>
            <a:ext cx="4066121" cy="2395426"/>
          </a:xfrm>
          <a:prstGeom prst="rect">
            <a:avLst/>
          </a:prstGeom>
        </p:spPr>
      </p:pic>
      <p:pic>
        <p:nvPicPr>
          <p:cNvPr id="37" name="Picture 36">
            <a:extLst>
              <a:ext uri="{FF2B5EF4-FFF2-40B4-BE49-F238E27FC236}">
                <a16:creationId xmlns:a16="http://schemas.microsoft.com/office/drawing/2014/main" id="{4639D018-45AE-33EE-8C1E-C02EC3ED0110}"/>
              </a:ext>
            </a:extLst>
          </p:cNvPr>
          <p:cNvPicPr>
            <a:picLocks noChangeAspect="1"/>
          </p:cNvPicPr>
          <p:nvPr/>
        </p:nvPicPr>
        <p:blipFill>
          <a:blip r:embed="rId4"/>
          <a:stretch>
            <a:fillRect/>
          </a:stretch>
        </p:blipFill>
        <p:spPr>
          <a:xfrm>
            <a:off x="4483995" y="3997102"/>
            <a:ext cx="4098667" cy="2395426"/>
          </a:xfrm>
          <a:prstGeom prst="rect">
            <a:avLst/>
          </a:prstGeom>
        </p:spPr>
      </p:pic>
      <p:sp>
        <p:nvSpPr>
          <p:cNvPr id="40" name="TextBox 39">
            <a:extLst>
              <a:ext uri="{FF2B5EF4-FFF2-40B4-BE49-F238E27FC236}">
                <a16:creationId xmlns:a16="http://schemas.microsoft.com/office/drawing/2014/main" id="{FEE97131-1D64-507E-F17C-AA394323D621}"/>
              </a:ext>
            </a:extLst>
          </p:cNvPr>
          <p:cNvSpPr txBox="1"/>
          <p:nvPr/>
        </p:nvSpPr>
        <p:spPr>
          <a:xfrm>
            <a:off x="8740320" y="4188067"/>
            <a:ext cx="3387865" cy="2031325"/>
          </a:xfrm>
          <a:prstGeom prst="rect">
            <a:avLst/>
          </a:prstGeom>
          <a:noFill/>
        </p:spPr>
        <p:txBody>
          <a:bodyPr wrap="square">
            <a:spAutoFit/>
          </a:bodyPr>
          <a:lstStyle/>
          <a:p>
            <a:pPr marL="285750" indent="-285750">
              <a:buFont typeface="Wingdings" pitchFamily="2" charset="2"/>
              <a:buChar char="q"/>
            </a:pPr>
            <a:r>
              <a:rPr lang="en-BE" dirty="0"/>
              <a:t>Better </a:t>
            </a:r>
            <a:r>
              <a:rPr lang="en-BE" b="1" dirty="0">
                <a:solidFill>
                  <a:srgbClr val="FF0000"/>
                </a:solidFill>
              </a:rPr>
              <a:t>recall perfomance </a:t>
            </a:r>
            <a:r>
              <a:rPr lang="en-BE" dirty="0"/>
              <a:t>of adjective-noun pairs</a:t>
            </a:r>
            <a:r>
              <a:rPr lang="en-US" dirty="0"/>
              <a:t> than noun-adjective pairs</a:t>
            </a:r>
          </a:p>
          <a:p>
            <a:endParaRPr lang="en-BE" dirty="0"/>
          </a:p>
          <a:p>
            <a:pPr marL="285750" indent="-285750">
              <a:buFont typeface="Wingdings" pitchFamily="2" charset="2"/>
              <a:buChar char="q"/>
            </a:pPr>
            <a:r>
              <a:rPr lang="en-BE" altLang="zh-CN" dirty="0"/>
              <a:t>W</a:t>
            </a:r>
            <a:r>
              <a:rPr lang="en-BE" dirty="0"/>
              <a:t>ithout distinguishing </a:t>
            </a:r>
            <a:r>
              <a:rPr lang="en-BE" b="1" dirty="0">
                <a:solidFill>
                  <a:srgbClr val="FF0000"/>
                </a:solidFill>
              </a:rPr>
              <a:t>item and order</a:t>
            </a:r>
            <a:r>
              <a:rPr lang="en-BE" dirty="0"/>
              <a:t> information in verbal WM</a:t>
            </a:r>
          </a:p>
        </p:txBody>
      </p:sp>
      <p:sp>
        <p:nvSpPr>
          <p:cNvPr id="43" name="TextBox 42">
            <a:extLst>
              <a:ext uri="{FF2B5EF4-FFF2-40B4-BE49-F238E27FC236}">
                <a16:creationId xmlns:a16="http://schemas.microsoft.com/office/drawing/2014/main" id="{A6877D77-C793-9A99-6AF9-4CAC29123B7A}"/>
              </a:ext>
            </a:extLst>
          </p:cNvPr>
          <p:cNvSpPr txBox="1"/>
          <p:nvPr/>
        </p:nvSpPr>
        <p:spPr>
          <a:xfrm>
            <a:off x="1182087" y="978780"/>
            <a:ext cx="9238756" cy="646331"/>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Adjective-noun order </a:t>
            </a:r>
            <a:r>
              <a:rPr lang="en-BE" dirty="0"/>
              <a:t>(e.g., </a:t>
            </a:r>
            <a:r>
              <a:rPr lang="en-BE" i="1" dirty="0"/>
              <a:t>little girl </a:t>
            </a:r>
            <a:r>
              <a:rPr lang="en-BE" dirty="0"/>
              <a:t>vs. </a:t>
            </a:r>
            <a:r>
              <a:rPr lang="en-BE" i="1" dirty="0"/>
              <a:t>girl little</a:t>
            </a:r>
            <a:r>
              <a:rPr lang="en-BE" dirty="0"/>
              <a:t>)</a:t>
            </a:r>
          </a:p>
        </p:txBody>
      </p:sp>
      <p:sp>
        <p:nvSpPr>
          <p:cNvPr id="44" name="TextBox 43">
            <a:extLst>
              <a:ext uri="{FF2B5EF4-FFF2-40B4-BE49-F238E27FC236}">
                <a16:creationId xmlns:a16="http://schemas.microsoft.com/office/drawing/2014/main" id="{22BDEF49-D77C-C50F-7ADB-55ADA4EFC1DE}"/>
              </a:ext>
            </a:extLst>
          </p:cNvPr>
          <p:cNvSpPr txBox="1"/>
          <p:nvPr/>
        </p:nvSpPr>
        <p:spPr>
          <a:xfrm>
            <a:off x="454542" y="985020"/>
            <a:ext cx="727545" cy="707886"/>
          </a:xfrm>
          <a:prstGeom prst="rect">
            <a:avLst/>
          </a:prstGeom>
          <a:noFill/>
        </p:spPr>
        <p:txBody>
          <a:bodyPr wrap="square">
            <a:spAutoFit/>
          </a:bodyPr>
          <a:lstStyle/>
          <a:p>
            <a:r>
              <a:rPr lang="en-BE" sz="4000" dirty="0"/>
              <a:t>🇬🇧</a:t>
            </a:r>
          </a:p>
        </p:txBody>
      </p:sp>
      <p:graphicFrame>
        <p:nvGraphicFramePr>
          <p:cNvPr id="2" name="Table 1">
            <a:extLst>
              <a:ext uri="{FF2B5EF4-FFF2-40B4-BE49-F238E27FC236}">
                <a16:creationId xmlns:a16="http://schemas.microsoft.com/office/drawing/2014/main" id="{BD37F502-F8C0-0EDC-5241-1288F180325C}"/>
              </a:ext>
            </a:extLst>
          </p:cNvPr>
          <p:cNvGraphicFramePr>
            <a:graphicFrameLocks noGrp="1"/>
          </p:cNvGraphicFramePr>
          <p:nvPr>
            <p:extLst>
              <p:ext uri="{D42A27DB-BD31-4B8C-83A1-F6EECF244321}">
                <p14:modId xmlns:p14="http://schemas.microsoft.com/office/powerpoint/2010/main" val="2685265670"/>
              </p:ext>
            </p:extLst>
          </p:nvPr>
        </p:nvGraphicFramePr>
        <p:xfrm>
          <a:off x="1380518" y="2231024"/>
          <a:ext cx="8779816" cy="741680"/>
        </p:xfrm>
        <a:graphic>
          <a:graphicData uri="http://schemas.openxmlformats.org/drawingml/2006/table">
            <a:tbl>
              <a:tblPr firstRow="1" bandRow="1">
                <a:tableStyleId>{5C22544A-7EE6-4342-B048-85BDC9FD1C3A}</a:tableStyleId>
              </a:tblPr>
              <a:tblGrid>
                <a:gridCol w="1991332">
                  <a:extLst>
                    <a:ext uri="{9D8B030D-6E8A-4147-A177-3AD203B41FA5}">
                      <a16:colId xmlns:a16="http://schemas.microsoft.com/office/drawing/2014/main" val="2507741905"/>
                    </a:ext>
                  </a:extLst>
                </a:gridCol>
                <a:gridCol w="1131414">
                  <a:extLst>
                    <a:ext uri="{9D8B030D-6E8A-4147-A177-3AD203B41FA5}">
                      <a16:colId xmlns:a16="http://schemas.microsoft.com/office/drawing/2014/main" val="2833943541"/>
                    </a:ext>
                  </a:extLst>
                </a:gridCol>
                <a:gridCol w="1131414">
                  <a:extLst>
                    <a:ext uri="{9D8B030D-6E8A-4147-A177-3AD203B41FA5}">
                      <a16:colId xmlns:a16="http://schemas.microsoft.com/office/drawing/2014/main" val="3582938578"/>
                    </a:ext>
                  </a:extLst>
                </a:gridCol>
                <a:gridCol w="1131414">
                  <a:extLst>
                    <a:ext uri="{9D8B030D-6E8A-4147-A177-3AD203B41FA5}">
                      <a16:colId xmlns:a16="http://schemas.microsoft.com/office/drawing/2014/main" val="1341452123"/>
                    </a:ext>
                  </a:extLst>
                </a:gridCol>
                <a:gridCol w="1131414">
                  <a:extLst>
                    <a:ext uri="{9D8B030D-6E8A-4147-A177-3AD203B41FA5}">
                      <a16:colId xmlns:a16="http://schemas.microsoft.com/office/drawing/2014/main" val="1219159664"/>
                    </a:ext>
                  </a:extLst>
                </a:gridCol>
                <a:gridCol w="1131414">
                  <a:extLst>
                    <a:ext uri="{9D8B030D-6E8A-4147-A177-3AD203B41FA5}">
                      <a16:colId xmlns:a16="http://schemas.microsoft.com/office/drawing/2014/main" val="3112816134"/>
                    </a:ext>
                  </a:extLst>
                </a:gridCol>
                <a:gridCol w="1131414">
                  <a:extLst>
                    <a:ext uri="{9D8B030D-6E8A-4147-A177-3AD203B41FA5}">
                      <a16:colId xmlns:a16="http://schemas.microsoft.com/office/drawing/2014/main" val="1101420551"/>
                    </a:ext>
                  </a:extLst>
                </a:gridCol>
              </a:tblGrid>
              <a:tr h="370840">
                <a:tc>
                  <a:txBody>
                    <a:bodyPr/>
                    <a:lstStyle/>
                    <a:p>
                      <a:pPr algn="l"/>
                      <a:r>
                        <a:rPr lang="en-BE" b="1" dirty="0">
                          <a:solidFill>
                            <a:sysClr val="windowText" lastClr="000000"/>
                          </a:solidFill>
                        </a:rPr>
                        <a:t>Adjective-noun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0" dirty="0">
                          <a:solidFill>
                            <a:sysClr val="windowText" lastClr="000000"/>
                          </a:solidFill>
                        </a:rPr>
                        <a:t>graceful</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cider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stinigy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hallway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fluffy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b="0" dirty="0">
                          <a:solidFill>
                            <a:sysClr val="windowText" lastClr="000000"/>
                          </a:solidFill>
                        </a:rPr>
                        <a:t>cow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4872611"/>
                  </a:ext>
                </a:extLst>
              </a:tr>
              <a:tr h="370840">
                <a:tc>
                  <a:txBody>
                    <a:bodyPr/>
                    <a:lstStyle/>
                    <a:p>
                      <a:pPr algn="l"/>
                      <a:r>
                        <a:rPr lang="en-BE" b="1" dirty="0">
                          <a:solidFill>
                            <a:schemeClr val="bg1"/>
                          </a:solidFill>
                        </a:rPr>
                        <a:t>Noun-adjective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BE" dirty="0">
                          <a:solidFill>
                            <a:sysClr val="windowText" lastClr="000000"/>
                          </a:solidFill>
                        </a:rPr>
                        <a:t>window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itchy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penguin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rainy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tonsil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BE" dirty="0">
                          <a:solidFill>
                            <a:sysClr val="windowText" lastClr="000000"/>
                          </a:solidFill>
                        </a:rPr>
                        <a:t>misty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79644"/>
                  </a:ext>
                </a:extLst>
              </a:tr>
            </a:tbl>
          </a:graphicData>
        </a:graphic>
      </p:graphicFrame>
    </p:spTree>
    <p:extLst>
      <p:ext uri="{BB962C8B-B14F-4D97-AF65-F5344CB8AC3E}">
        <p14:creationId xmlns:p14="http://schemas.microsoft.com/office/powerpoint/2010/main" val="2128592857"/>
      </p:ext>
    </p:extLst>
  </p:cSld>
  <p:clrMapOvr>
    <a:masterClrMapping/>
  </p:clrMapOvr>
  <mc:AlternateContent xmlns:mc="http://schemas.openxmlformats.org/markup-compatibility/2006" xmlns:p14="http://schemas.microsoft.com/office/powerpoint/2010/main">
    <mc:Choice Requires="p14">
      <p:transition spd="slow" p14:dur="2000" advTm="33489"/>
    </mc:Choice>
    <mc:Fallback xmlns="">
      <p:transition spd="slow" advTm="334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9819783" y="6486453"/>
            <a:ext cx="2375330" cy="369332"/>
          </a:xfrm>
          <a:prstGeom prst="rect">
            <a:avLst/>
          </a:prstGeom>
          <a:noFill/>
        </p:spPr>
        <p:txBody>
          <a:bodyPr wrap="none" rtlCol="0">
            <a:spAutoFit/>
          </a:bodyPr>
          <a:lstStyle/>
          <a:p>
            <a:r>
              <a:rPr lang="en-US" altLang="zh-CN" dirty="0"/>
              <a:t>Schweppe et al., 2022</a:t>
            </a:r>
            <a:endParaRPr lang="en-BE" dirty="0"/>
          </a:p>
        </p:txBody>
      </p:sp>
      <p:sp>
        <p:nvSpPr>
          <p:cNvPr id="35" name="TextBox 34">
            <a:extLst>
              <a:ext uri="{FF2B5EF4-FFF2-40B4-BE49-F238E27FC236}">
                <a16:creationId xmlns:a16="http://schemas.microsoft.com/office/drawing/2014/main" id="{433ACF89-8499-7D35-4CBB-B7AA1BC1FA21}"/>
              </a:ext>
            </a:extLst>
          </p:cNvPr>
          <p:cNvSpPr txBox="1"/>
          <p:nvPr/>
        </p:nvSpPr>
        <p:spPr>
          <a:xfrm>
            <a:off x="1107166" y="1094446"/>
            <a:ext cx="9238756" cy="923330"/>
          </a:xfrm>
          <a:prstGeom prst="rect">
            <a:avLst/>
          </a:prstGeom>
          <a:noFill/>
        </p:spPr>
        <p:txBody>
          <a:bodyPr wrap="square" rtlCol="0" anchor="b">
            <a:spAutoFit/>
          </a:bodyPr>
          <a:lstStyle/>
          <a:p>
            <a:r>
              <a:rPr lang="en-BE" b="1" dirty="0"/>
              <a:t>Correct Syntax: </a:t>
            </a:r>
          </a:p>
          <a:p>
            <a:pPr marL="342900" indent="-342900">
              <a:buFont typeface="Wingdings" pitchFamily="2" charset="2"/>
              <a:buChar char="Ø"/>
            </a:pPr>
            <a:r>
              <a:rPr lang="en-BE" b="1" dirty="0"/>
              <a:t>Adjective-noun order </a:t>
            </a:r>
            <a:r>
              <a:rPr lang="en-BE" dirty="0"/>
              <a:t>(e.g., </a:t>
            </a:r>
            <a:r>
              <a:rPr lang="en-GB" i="1" dirty="0" err="1"/>
              <a:t>kleines</a:t>
            </a:r>
            <a:r>
              <a:rPr lang="en-GB" i="1" dirty="0"/>
              <a:t> </a:t>
            </a:r>
            <a:r>
              <a:rPr lang="en-GB" i="1" dirty="0" err="1"/>
              <a:t>Mädchen</a:t>
            </a:r>
            <a:r>
              <a:rPr lang="en-GB" i="1" dirty="0"/>
              <a:t> </a:t>
            </a:r>
            <a:r>
              <a:rPr lang="en-GB" dirty="0"/>
              <a:t>vs. </a:t>
            </a:r>
            <a:r>
              <a:rPr lang="en-GB" i="1" dirty="0" err="1"/>
              <a:t>Mädchen</a:t>
            </a:r>
            <a:r>
              <a:rPr lang="en-GB" i="1" dirty="0"/>
              <a:t> </a:t>
            </a:r>
            <a:r>
              <a:rPr lang="en-GB" i="1" dirty="0" err="1"/>
              <a:t>kleines</a:t>
            </a:r>
            <a:r>
              <a:rPr lang="en-BE" dirty="0"/>
              <a:t>)</a:t>
            </a:r>
          </a:p>
          <a:p>
            <a:r>
              <a:rPr lang="en-BE" b="1" dirty="0"/>
              <a:t>Correct inflection </a:t>
            </a:r>
            <a:r>
              <a:rPr lang="en-BE" dirty="0"/>
              <a:t>(e.g., </a:t>
            </a:r>
            <a:r>
              <a:rPr lang="en-GB" i="1" dirty="0" err="1"/>
              <a:t>kleines</a:t>
            </a:r>
            <a:r>
              <a:rPr lang="en-GB" i="1" dirty="0"/>
              <a:t> </a:t>
            </a:r>
            <a:r>
              <a:rPr lang="en-GB" i="1" dirty="0" err="1"/>
              <a:t>Mädchen</a:t>
            </a:r>
            <a:r>
              <a:rPr lang="en-GB" i="1" dirty="0"/>
              <a:t> </a:t>
            </a:r>
            <a:r>
              <a:rPr lang="en-GB" dirty="0"/>
              <a:t>vs. </a:t>
            </a:r>
            <a:r>
              <a:rPr lang="en-GB" i="1" dirty="0" err="1"/>
              <a:t>kleiner</a:t>
            </a:r>
            <a:r>
              <a:rPr lang="en-GB" i="1" dirty="0"/>
              <a:t> </a:t>
            </a:r>
            <a:r>
              <a:rPr lang="en-GB" i="1" dirty="0" err="1"/>
              <a:t>Mädchen</a:t>
            </a:r>
            <a:r>
              <a:rPr lang="en-GB" i="1" dirty="0"/>
              <a:t> </a:t>
            </a:r>
            <a:r>
              <a:rPr lang="en-BE" dirty="0"/>
              <a:t>)</a:t>
            </a:r>
          </a:p>
        </p:txBody>
      </p:sp>
      <p:sp>
        <p:nvSpPr>
          <p:cNvPr id="7" name="TextBox 6">
            <a:extLst>
              <a:ext uri="{FF2B5EF4-FFF2-40B4-BE49-F238E27FC236}">
                <a16:creationId xmlns:a16="http://schemas.microsoft.com/office/drawing/2014/main" id="{D2F742FC-FC94-256A-A708-A73B05D9F674}"/>
              </a:ext>
            </a:extLst>
          </p:cNvPr>
          <p:cNvSpPr txBox="1"/>
          <p:nvPr/>
        </p:nvSpPr>
        <p:spPr>
          <a:xfrm>
            <a:off x="379621" y="1092928"/>
            <a:ext cx="727545" cy="707886"/>
          </a:xfrm>
          <a:prstGeom prst="rect">
            <a:avLst/>
          </a:prstGeom>
          <a:noFill/>
        </p:spPr>
        <p:txBody>
          <a:bodyPr wrap="square">
            <a:spAutoFit/>
          </a:bodyPr>
          <a:lstStyle/>
          <a:p>
            <a:r>
              <a:rPr lang="en-US" altLang="zh-CN" sz="4000" b="1" dirty="0"/>
              <a:t>🇩🇪</a:t>
            </a:r>
            <a:endParaRPr lang="en-BE" sz="4000" dirty="0"/>
          </a:p>
        </p:txBody>
      </p:sp>
      <p:sp>
        <p:nvSpPr>
          <p:cNvPr id="60" name="TextBox 59">
            <a:extLst>
              <a:ext uri="{FF2B5EF4-FFF2-40B4-BE49-F238E27FC236}">
                <a16:creationId xmlns:a16="http://schemas.microsoft.com/office/drawing/2014/main" id="{B63E8D4A-C2DC-75E1-49B1-3AFB322824F7}"/>
              </a:ext>
            </a:extLst>
          </p:cNvPr>
          <p:cNvSpPr txBox="1"/>
          <p:nvPr/>
        </p:nvSpPr>
        <p:spPr>
          <a:xfrm>
            <a:off x="47449" y="2324199"/>
            <a:ext cx="5301772" cy="369332"/>
          </a:xfrm>
          <a:prstGeom prst="rect">
            <a:avLst/>
          </a:prstGeom>
          <a:solidFill>
            <a:schemeClr val="accent6">
              <a:lumMod val="50000"/>
            </a:schemeClr>
          </a:solidFill>
        </p:spPr>
        <p:txBody>
          <a:bodyPr wrap="none" rtlCol="0">
            <a:spAutoFit/>
          </a:bodyPr>
          <a:lstStyle/>
          <a:p>
            <a:r>
              <a:rPr lang="en-BE" b="1" dirty="0">
                <a:solidFill>
                  <a:schemeClr val="bg1"/>
                </a:solidFill>
              </a:rPr>
              <a:t>Experiment 1 Inflected vs. Uninflected adjectives</a:t>
            </a:r>
          </a:p>
        </p:txBody>
      </p:sp>
      <p:graphicFrame>
        <p:nvGraphicFramePr>
          <p:cNvPr id="2" name="Table 1">
            <a:extLst>
              <a:ext uri="{FF2B5EF4-FFF2-40B4-BE49-F238E27FC236}">
                <a16:creationId xmlns:a16="http://schemas.microsoft.com/office/drawing/2014/main" id="{BB619861-7617-BB39-9795-3C4EB1C0B7BF}"/>
              </a:ext>
            </a:extLst>
          </p:cNvPr>
          <p:cNvGraphicFramePr>
            <a:graphicFrameLocks noGrp="1"/>
          </p:cNvGraphicFramePr>
          <p:nvPr>
            <p:extLst>
              <p:ext uri="{D42A27DB-BD31-4B8C-83A1-F6EECF244321}">
                <p14:modId xmlns:p14="http://schemas.microsoft.com/office/powerpoint/2010/main" val="3773884444"/>
              </p:ext>
            </p:extLst>
          </p:nvPr>
        </p:nvGraphicFramePr>
        <p:xfrm>
          <a:off x="47449" y="2786335"/>
          <a:ext cx="12096225" cy="148336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1810215920"/>
                    </a:ext>
                  </a:extLst>
                </a:gridCol>
                <a:gridCol w="1800225">
                  <a:extLst>
                    <a:ext uri="{9D8B030D-6E8A-4147-A177-3AD203B41FA5}">
                      <a16:colId xmlns:a16="http://schemas.microsoft.com/office/drawing/2014/main" val="1052998782"/>
                    </a:ext>
                  </a:extLst>
                </a:gridCol>
                <a:gridCol w="1440000">
                  <a:extLst>
                    <a:ext uri="{9D8B030D-6E8A-4147-A177-3AD203B41FA5}">
                      <a16:colId xmlns:a16="http://schemas.microsoft.com/office/drawing/2014/main" val="3041481997"/>
                    </a:ext>
                  </a:extLst>
                </a:gridCol>
                <a:gridCol w="1440000">
                  <a:extLst>
                    <a:ext uri="{9D8B030D-6E8A-4147-A177-3AD203B41FA5}">
                      <a16:colId xmlns:a16="http://schemas.microsoft.com/office/drawing/2014/main" val="2810836426"/>
                    </a:ext>
                  </a:extLst>
                </a:gridCol>
                <a:gridCol w="1440000">
                  <a:extLst>
                    <a:ext uri="{9D8B030D-6E8A-4147-A177-3AD203B41FA5}">
                      <a16:colId xmlns:a16="http://schemas.microsoft.com/office/drawing/2014/main" val="2452266679"/>
                    </a:ext>
                  </a:extLst>
                </a:gridCol>
                <a:gridCol w="1440000">
                  <a:extLst>
                    <a:ext uri="{9D8B030D-6E8A-4147-A177-3AD203B41FA5}">
                      <a16:colId xmlns:a16="http://schemas.microsoft.com/office/drawing/2014/main" val="1362108797"/>
                    </a:ext>
                  </a:extLst>
                </a:gridCol>
                <a:gridCol w="1440000">
                  <a:extLst>
                    <a:ext uri="{9D8B030D-6E8A-4147-A177-3AD203B41FA5}">
                      <a16:colId xmlns:a16="http://schemas.microsoft.com/office/drawing/2014/main" val="3886887798"/>
                    </a:ext>
                  </a:extLst>
                </a:gridCol>
                <a:gridCol w="1440000">
                  <a:extLst>
                    <a:ext uri="{9D8B030D-6E8A-4147-A177-3AD203B41FA5}">
                      <a16:colId xmlns:a16="http://schemas.microsoft.com/office/drawing/2014/main" val="2285499595"/>
                    </a:ext>
                  </a:extLst>
                </a:gridCol>
              </a:tblGrid>
              <a:tr h="370840">
                <a:tc rowSpan="2">
                  <a:txBody>
                    <a:bodyPr/>
                    <a:lstStyle/>
                    <a:p>
                      <a:r>
                        <a:rPr lang="en-BE" b="1" dirty="0">
                          <a:solidFill>
                            <a:schemeClr val="tx1"/>
                          </a:solidFill>
                        </a:rPr>
                        <a:t>Uninflected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E" b="1" dirty="0">
                          <a:solidFill>
                            <a:schemeClr val="tx1"/>
                          </a:solidFill>
                        </a:rPr>
                        <a:t>Adjective-noun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wässrig</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Löwe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stürmisch</a:t>
                      </a: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err="1">
                          <a:solidFill>
                            <a:sysClr val="windowText" lastClr="000000"/>
                          </a:solidFill>
                        </a:rPr>
                        <a:t>Banane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besiegt</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ysClr val="windowText" lastClr="000000"/>
                          </a:solidFill>
                        </a:rPr>
                        <a:t>Mantel</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394474"/>
                  </a:ext>
                </a:extLst>
              </a:tr>
              <a:tr h="370840">
                <a:tc vMerge="1">
                  <a:txBody>
                    <a:bodyPr/>
                    <a:lstStyle/>
                    <a:p>
                      <a:endParaRPr lang="en-BE" b="1" dirty="0"/>
                    </a:p>
                  </a:txBody>
                  <a:tcPr>
                    <a:noFill/>
                  </a:tcPr>
                </a:tc>
                <a:tc>
                  <a:txBody>
                    <a:bodyPr/>
                    <a:lstStyle/>
                    <a:p>
                      <a:r>
                        <a:rPr lang="en-BE" b="1" dirty="0">
                          <a:solidFill>
                            <a:schemeClr val="bg1"/>
                          </a:solidFill>
                        </a:rPr>
                        <a:t>Noun-adjective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stürmisch</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Mantel</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ysClr val="windowText" lastClr="000000"/>
                          </a:solidFill>
                        </a:rPr>
                        <a:t>besiegt</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687695"/>
                  </a:ext>
                </a:extLst>
              </a:tr>
              <a:tr h="370840">
                <a:tc rowSpan="2">
                  <a:txBody>
                    <a:bodyPr/>
                    <a:lstStyle/>
                    <a:p>
                      <a:r>
                        <a:rPr lang="en-BE" b="1" dirty="0">
                          <a:solidFill>
                            <a:schemeClr val="tx1"/>
                          </a:solidFill>
                        </a:rPr>
                        <a:t>Inflected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E" b="1" dirty="0">
                          <a:solidFill>
                            <a:schemeClr val="tx1"/>
                          </a:solidFill>
                        </a:rPr>
                        <a:t>Adjective-noun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stürmische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besiegter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ysClr val="windowText" lastClr="000000"/>
                          </a:solidFill>
                        </a:rPr>
                        <a:t>Mantel</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450236"/>
                  </a:ext>
                </a:extLst>
              </a:tr>
              <a:tr h="370840">
                <a:tc vMerge="1">
                  <a:txBody>
                    <a:bodyPr/>
                    <a:lstStyle/>
                    <a:p>
                      <a:endParaRPr lang="en-BE" b="1" dirty="0"/>
                    </a:p>
                  </a:txBody>
                  <a:tcPr>
                    <a:noFill/>
                  </a:tcPr>
                </a:tc>
                <a:tc>
                  <a:txBody>
                    <a:bodyPr/>
                    <a:lstStyle/>
                    <a:p>
                      <a:r>
                        <a:rPr lang="en-BE" b="1" dirty="0">
                          <a:solidFill>
                            <a:schemeClr val="bg1"/>
                          </a:solidFill>
                        </a:rPr>
                        <a:t>Noun-adjective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stürmische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a:solidFill>
                            <a:sysClr val="windowText" lastClr="000000"/>
                          </a:solidFill>
                        </a:rPr>
                        <a:t>Mantel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ysClr val="windowText" lastClr="000000"/>
                          </a:solidFill>
                        </a:rPr>
                        <a:t>besiegter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665529"/>
                  </a:ext>
                </a:extLst>
              </a:tr>
            </a:tbl>
          </a:graphicData>
        </a:graphic>
      </p:graphicFrame>
      <p:sp>
        <p:nvSpPr>
          <p:cNvPr id="4" name="TextBox 3">
            <a:extLst>
              <a:ext uri="{FF2B5EF4-FFF2-40B4-BE49-F238E27FC236}">
                <a16:creationId xmlns:a16="http://schemas.microsoft.com/office/drawing/2014/main" id="{B0C63A9F-2293-93D7-1892-A97D200D1F21}"/>
              </a:ext>
            </a:extLst>
          </p:cNvPr>
          <p:cNvSpPr txBox="1"/>
          <p:nvPr/>
        </p:nvSpPr>
        <p:spPr>
          <a:xfrm>
            <a:off x="47449" y="4486657"/>
            <a:ext cx="6866110" cy="369332"/>
          </a:xfrm>
          <a:prstGeom prst="rect">
            <a:avLst/>
          </a:prstGeom>
          <a:solidFill>
            <a:schemeClr val="accent6">
              <a:lumMod val="50000"/>
            </a:schemeClr>
          </a:solidFill>
        </p:spPr>
        <p:txBody>
          <a:bodyPr wrap="none" rtlCol="0">
            <a:spAutoFit/>
          </a:bodyPr>
          <a:lstStyle/>
          <a:p>
            <a:r>
              <a:rPr lang="en-BE" b="1" dirty="0">
                <a:solidFill>
                  <a:schemeClr val="bg1"/>
                </a:solidFill>
              </a:rPr>
              <a:t>Experiment 2 Congruently vs, Incongruently Inflected adjectives</a:t>
            </a:r>
          </a:p>
        </p:txBody>
      </p:sp>
      <p:graphicFrame>
        <p:nvGraphicFramePr>
          <p:cNvPr id="5" name="Table 4">
            <a:extLst>
              <a:ext uri="{FF2B5EF4-FFF2-40B4-BE49-F238E27FC236}">
                <a16:creationId xmlns:a16="http://schemas.microsoft.com/office/drawing/2014/main" id="{210F9F7D-D03D-6D70-EA74-4568EA410667}"/>
              </a:ext>
            </a:extLst>
          </p:cNvPr>
          <p:cNvGraphicFramePr>
            <a:graphicFrameLocks noGrp="1"/>
          </p:cNvGraphicFramePr>
          <p:nvPr>
            <p:extLst>
              <p:ext uri="{D42A27DB-BD31-4B8C-83A1-F6EECF244321}">
                <p14:modId xmlns:p14="http://schemas.microsoft.com/office/powerpoint/2010/main" val="3869474417"/>
              </p:ext>
            </p:extLst>
          </p:nvPr>
        </p:nvGraphicFramePr>
        <p:xfrm>
          <a:off x="47449" y="4929541"/>
          <a:ext cx="12097101" cy="1483360"/>
        </p:xfrm>
        <a:graphic>
          <a:graphicData uri="http://schemas.openxmlformats.org/drawingml/2006/table">
            <a:tbl>
              <a:tblPr firstRow="1" bandRow="1">
                <a:tableStyleId>{5C22544A-7EE6-4342-B048-85BDC9FD1C3A}</a:tableStyleId>
              </a:tblPr>
              <a:tblGrid>
                <a:gridCol w="1656000">
                  <a:extLst>
                    <a:ext uri="{9D8B030D-6E8A-4147-A177-3AD203B41FA5}">
                      <a16:colId xmlns:a16="http://schemas.microsoft.com/office/drawing/2014/main" val="1810215920"/>
                    </a:ext>
                  </a:extLst>
                </a:gridCol>
                <a:gridCol w="1801101">
                  <a:extLst>
                    <a:ext uri="{9D8B030D-6E8A-4147-A177-3AD203B41FA5}">
                      <a16:colId xmlns:a16="http://schemas.microsoft.com/office/drawing/2014/main" val="1052998782"/>
                    </a:ext>
                  </a:extLst>
                </a:gridCol>
                <a:gridCol w="1440000">
                  <a:extLst>
                    <a:ext uri="{9D8B030D-6E8A-4147-A177-3AD203B41FA5}">
                      <a16:colId xmlns:a16="http://schemas.microsoft.com/office/drawing/2014/main" val="3041481997"/>
                    </a:ext>
                  </a:extLst>
                </a:gridCol>
                <a:gridCol w="1440000">
                  <a:extLst>
                    <a:ext uri="{9D8B030D-6E8A-4147-A177-3AD203B41FA5}">
                      <a16:colId xmlns:a16="http://schemas.microsoft.com/office/drawing/2014/main" val="2810836426"/>
                    </a:ext>
                  </a:extLst>
                </a:gridCol>
                <a:gridCol w="1440000">
                  <a:extLst>
                    <a:ext uri="{9D8B030D-6E8A-4147-A177-3AD203B41FA5}">
                      <a16:colId xmlns:a16="http://schemas.microsoft.com/office/drawing/2014/main" val="2452266679"/>
                    </a:ext>
                  </a:extLst>
                </a:gridCol>
                <a:gridCol w="1440000">
                  <a:extLst>
                    <a:ext uri="{9D8B030D-6E8A-4147-A177-3AD203B41FA5}">
                      <a16:colId xmlns:a16="http://schemas.microsoft.com/office/drawing/2014/main" val="1362108797"/>
                    </a:ext>
                  </a:extLst>
                </a:gridCol>
                <a:gridCol w="1440000">
                  <a:extLst>
                    <a:ext uri="{9D8B030D-6E8A-4147-A177-3AD203B41FA5}">
                      <a16:colId xmlns:a16="http://schemas.microsoft.com/office/drawing/2014/main" val="3886887798"/>
                    </a:ext>
                  </a:extLst>
                </a:gridCol>
                <a:gridCol w="1440000">
                  <a:extLst>
                    <a:ext uri="{9D8B030D-6E8A-4147-A177-3AD203B41FA5}">
                      <a16:colId xmlns:a16="http://schemas.microsoft.com/office/drawing/2014/main" val="2285499595"/>
                    </a:ext>
                  </a:extLst>
                </a:gridCol>
              </a:tblGrid>
              <a:tr h="370840">
                <a:tc rowSpan="2">
                  <a:txBody>
                    <a:bodyPr/>
                    <a:lstStyle/>
                    <a:p>
                      <a:r>
                        <a:rPr lang="en-BE" b="1" dirty="0">
                          <a:solidFill>
                            <a:schemeClr val="tx1"/>
                          </a:solidFill>
                        </a:rPr>
                        <a:t>Congruently Inflected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E" b="1" dirty="0">
                          <a:solidFill>
                            <a:schemeClr val="tx1"/>
                          </a:solidFill>
                        </a:rPr>
                        <a:t>Adjective-noun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wässriger</a:t>
                      </a:r>
                      <a:endParaRPr lang="en-GB"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err="1">
                          <a:solidFill>
                            <a:sysClr val="windowText" lastClr="000000"/>
                          </a:solidFill>
                        </a:rPr>
                        <a:t>Löwe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err="1">
                          <a:solidFill>
                            <a:sysClr val="windowText" lastClr="000000"/>
                          </a:solidFill>
                        </a:rPr>
                        <a:t>stürmische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0" dirty="0" err="1">
                          <a:solidFill>
                            <a:sysClr val="windowText" lastClr="000000"/>
                          </a:solidFill>
                        </a:rPr>
                        <a:t>Banane</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err="1">
                          <a:solidFill>
                            <a:sysClr val="windowText" lastClr="000000"/>
                          </a:solidFill>
                        </a:rPr>
                        <a:t>besiegter</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ysClr val="windowText" lastClr="000000"/>
                          </a:solidFill>
                        </a:rPr>
                        <a:t>Mantel</a:t>
                      </a:r>
                      <a:endParaRPr lang="en-BE"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0394474"/>
                  </a:ext>
                </a:extLst>
              </a:tr>
              <a:tr h="370840">
                <a:tc vMerge="1">
                  <a:txBody>
                    <a:bodyPr/>
                    <a:lstStyle/>
                    <a:p>
                      <a:endParaRPr lang="en-BE" b="1" dirty="0"/>
                    </a:p>
                  </a:txBody>
                  <a:tcPr>
                    <a:noFill/>
                  </a:tcPr>
                </a:tc>
                <a:tc>
                  <a:txBody>
                    <a:bodyPr/>
                    <a:lstStyle/>
                    <a:p>
                      <a:r>
                        <a:rPr lang="en-BE" b="1" dirty="0">
                          <a:solidFill>
                            <a:schemeClr val="bg1"/>
                          </a:solidFill>
                        </a:rPr>
                        <a:t>Noun-adjective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stürmische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Mantel</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ysClr val="windowText" lastClr="000000"/>
                          </a:solidFill>
                        </a:rPr>
                        <a:t>besiegter</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687695"/>
                  </a:ext>
                </a:extLst>
              </a:tr>
              <a:tr h="370840">
                <a:tc rowSpan="2">
                  <a:txBody>
                    <a:bodyPr/>
                    <a:lstStyle/>
                    <a:p>
                      <a:r>
                        <a:rPr lang="en-BE" b="1" dirty="0">
                          <a:solidFill>
                            <a:schemeClr val="tx1"/>
                          </a:solidFill>
                        </a:rPr>
                        <a:t>Incongruently</a:t>
                      </a:r>
                    </a:p>
                    <a:p>
                      <a:r>
                        <a:rPr lang="en-BE" b="1" dirty="0">
                          <a:solidFill>
                            <a:schemeClr val="tx1"/>
                          </a:solidFill>
                        </a:rPr>
                        <a:t>Inflected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BE" b="1" dirty="0">
                          <a:solidFill>
                            <a:schemeClr val="tx1"/>
                          </a:solidFill>
                        </a:rPr>
                        <a:t>Adjective-noun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stürmisches</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besiegtes</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Mantel</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6450236"/>
                  </a:ext>
                </a:extLst>
              </a:tr>
              <a:tr h="370840">
                <a:tc vMerge="1">
                  <a:txBody>
                    <a:bodyPr/>
                    <a:lstStyle/>
                    <a:p>
                      <a:endParaRPr lang="en-BE" b="1" dirty="0"/>
                    </a:p>
                  </a:txBody>
                  <a:tcPr>
                    <a:noFill/>
                  </a:tcPr>
                </a:tc>
                <a:tc>
                  <a:txBody>
                    <a:bodyPr/>
                    <a:lstStyle/>
                    <a:p>
                      <a:r>
                        <a:rPr lang="en-BE" b="1" dirty="0">
                          <a:solidFill>
                            <a:schemeClr val="bg1"/>
                          </a:solidFill>
                        </a:rPr>
                        <a:t>Noun-adjective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dirty="0" err="1">
                          <a:solidFill>
                            <a:sysClr val="windowText" lastClr="000000"/>
                          </a:solidFill>
                        </a:rPr>
                        <a:t>Löwe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wässriges</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dirty="0" err="1">
                          <a:solidFill>
                            <a:sysClr val="windowText" lastClr="000000"/>
                          </a:solidFill>
                        </a:rPr>
                        <a:t>Banane</a:t>
                      </a:r>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ysClr val="windowText" lastClr="000000"/>
                          </a:solidFill>
                        </a:rPr>
                        <a:t>stürmisches</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sysClr val="windowText" lastClr="000000"/>
                          </a:solidFill>
                        </a:rPr>
                        <a:t>Mantel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err="1">
                          <a:solidFill>
                            <a:sysClr val="windowText" lastClr="000000"/>
                          </a:solidFill>
                        </a:rPr>
                        <a:t>besiegte</a:t>
                      </a:r>
                      <a:endParaRPr lang="en-BE"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3665529"/>
                  </a:ext>
                </a:extLst>
              </a:tr>
            </a:tbl>
          </a:graphicData>
        </a:graphic>
      </p:graphicFrame>
    </p:spTree>
    <p:extLst>
      <p:ext uri="{BB962C8B-B14F-4D97-AF65-F5344CB8AC3E}">
        <p14:creationId xmlns:p14="http://schemas.microsoft.com/office/powerpoint/2010/main" val="4125639280"/>
      </p:ext>
    </p:extLst>
  </p:cSld>
  <p:clrMapOvr>
    <a:masterClrMapping/>
  </p:clrMapOvr>
  <mc:AlternateContent xmlns:mc="http://schemas.openxmlformats.org/markup-compatibility/2006" xmlns:p14="http://schemas.microsoft.com/office/powerpoint/2010/main">
    <mc:Choice Requires="p14">
      <p:transition spd="slow" p14:dur="2000" advTm="17525"/>
    </mc:Choice>
    <mc:Fallback xmlns="">
      <p:transition spd="slow" advTm="1752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3">
            <a:extLst>
              <a:ext uri="{FF2B5EF4-FFF2-40B4-BE49-F238E27FC236}">
                <a16:creationId xmlns:a16="http://schemas.microsoft.com/office/drawing/2014/main" id="{CF8F07E8-E9BC-D25B-74DA-E5413D3B8F8B}"/>
              </a:ext>
            </a:extLst>
          </p:cNvPr>
          <p:cNvSpPr>
            <a:spLocks noGrp="1"/>
          </p:cNvSpPr>
          <p:nvPr>
            <p:ph type="title"/>
          </p:nvPr>
        </p:nvSpPr>
        <p:spPr>
          <a:xfrm>
            <a:off x="0" y="1"/>
            <a:ext cx="12192000" cy="720000"/>
          </a:xfrm>
          <a:solidFill>
            <a:schemeClr val="accent6">
              <a:lumMod val="50000"/>
            </a:schemeClr>
          </a:solidFill>
        </p:spPr>
        <p:txBody>
          <a:bodyPr>
            <a:noAutofit/>
          </a:bodyPr>
          <a:lstStyle/>
          <a:p>
            <a:r>
              <a:rPr lang="en-BE" sz="2800" b="1" dirty="0">
                <a:solidFill>
                  <a:schemeClr val="bg1"/>
                </a:solidFill>
              </a:rPr>
              <a:t>SYNTACTIC KNOWLEDGE &amp; VERBAL WORKING MEMORY</a:t>
            </a:r>
          </a:p>
        </p:txBody>
      </p:sp>
      <p:sp>
        <p:nvSpPr>
          <p:cNvPr id="3" name="TextBox 2">
            <a:extLst>
              <a:ext uri="{FF2B5EF4-FFF2-40B4-BE49-F238E27FC236}">
                <a16:creationId xmlns:a16="http://schemas.microsoft.com/office/drawing/2014/main" id="{8D039456-C6D3-EDD4-5F2F-8C97FE582159}"/>
              </a:ext>
            </a:extLst>
          </p:cNvPr>
          <p:cNvSpPr txBox="1"/>
          <p:nvPr/>
        </p:nvSpPr>
        <p:spPr>
          <a:xfrm>
            <a:off x="9819783" y="6486453"/>
            <a:ext cx="2375330" cy="369332"/>
          </a:xfrm>
          <a:prstGeom prst="rect">
            <a:avLst/>
          </a:prstGeom>
          <a:noFill/>
        </p:spPr>
        <p:txBody>
          <a:bodyPr wrap="none" rtlCol="0">
            <a:spAutoFit/>
          </a:bodyPr>
          <a:lstStyle/>
          <a:p>
            <a:r>
              <a:rPr lang="en-US" altLang="zh-CN" dirty="0"/>
              <a:t>Schweppe et al., 2022</a:t>
            </a:r>
            <a:endParaRPr lang="en-BE" dirty="0"/>
          </a:p>
        </p:txBody>
      </p:sp>
      <p:sp>
        <p:nvSpPr>
          <p:cNvPr id="35" name="TextBox 34">
            <a:extLst>
              <a:ext uri="{FF2B5EF4-FFF2-40B4-BE49-F238E27FC236}">
                <a16:creationId xmlns:a16="http://schemas.microsoft.com/office/drawing/2014/main" id="{433ACF89-8499-7D35-4CBB-B7AA1BC1FA21}"/>
              </a:ext>
            </a:extLst>
          </p:cNvPr>
          <p:cNvSpPr txBox="1"/>
          <p:nvPr/>
        </p:nvSpPr>
        <p:spPr>
          <a:xfrm>
            <a:off x="1107166" y="1094446"/>
            <a:ext cx="9238756" cy="923330"/>
          </a:xfrm>
          <a:prstGeom prst="rect">
            <a:avLst/>
          </a:prstGeom>
          <a:noFill/>
        </p:spPr>
        <p:txBody>
          <a:bodyPr wrap="square" rtlCol="0" anchor="b">
            <a:spAutoFit/>
          </a:bodyPr>
          <a:lstStyle/>
          <a:p>
            <a:r>
              <a:rPr lang="en-BE" b="1" dirty="0"/>
              <a:t>Correct Syntax: </a:t>
            </a:r>
          </a:p>
          <a:p>
            <a:pPr marL="342900" indent="-342900">
              <a:buFont typeface="+mj-lt"/>
              <a:buAutoNum type="arabicPeriod"/>
            </a:pPr>
            <a:r>
              <a:rPr lang="en-BE" b="1" dirty="0"/>
              <a:t>Adjective-noun order </a:t>
            </a:r>
            <a:r>
              <a:rPr lang="en-BE" dirty="0"/>
              <a:t>(e.g., </a:t>
            </a:r>
            <a:r>
              <a:rPr lang="en-GB" i="1" dirty="0" err="1"/>
              <a:t>kleines</a:t>
            </a:r>
            <a:r>
              <a:rPr lang="en-GB" i="1" dirty="0"/>
              <a:t> </a:t>
            </a:r>
            <a:r>
              <a:rPr lang="en-GB" i="1" dirty="0" err="1"/>
              <a:t>Mädchen</a:t>
            </a:r>
            <a:r>
              <a:rPr lang="en-GB" i="1" dirty="0"/>
              <a:t> </a:t>
            </a:r>
            <a:r>
              <a:rPr lang="en-GB" dirty="0"/>
              <a:t>vs. </a:t>
            </a:r>
            <a:r>
              <a:rPr lang="en-GB" i="1" dirty="0" err="1"/>
              <a:t>Mädchen</a:t>
            </a:r>
            <a:r>
              <a:rPr lang="en-GB" i="1" dirty="0"/>
              <a:t> </a:t>
            </a:r>
            <a:r>
              <a:rPr lang="en-GB" i="1" dirty="0" err="1"/>
              <a:t>kleines</a:t>
            </a:r>
            <a:r>
              <a:rPr lang="en-BE" dirty="0"/>
              <a:t>)</a:t>
            </a:r>
          </a:p>
          <a:p>
            <a:pPr marL="342900" indent="-342900">
              <a:buFont typeface="+mj-lt"/>
              <a:buAutoNum type="arabicPeriod"/>
            </a:pPr>
            <a:r>
              <a:rPr lang="en-BE" b="1" dirty="0"/>
              <a:t>Correct inflection </a:t>
            </a:r>
            <a:r>
              <a:rPr lang="en-BE" dirty="0"/>
              <a:t>(e.g., </a:t>
            </a:r>
            <a:r>
              <a:rPr lang="en-GB" i="1" dirty="0" err="1"/>
              <a:t>kleines</a:t>
            </a:r>
            <a:r>
              <a:rPr lang="en-GB" i="1" dirty="0"/>
              <a:t> </a:t>
            </a:r>
            <a:r>
              <a:rPr lang="en-GB" i="1" dirty="0" err="1"/>
              <a:t>Mädchen</a:t>
            </a:r>
            <a:r>
              <a:rPr lang="en-GB" i="1" dirty="0"/>
              <a:t> </a:t>
            </a:r>
            <a:r>
              <a:rPr lang="en-GB" dirty="0"/>
              <a:t>vs. </a:t>
            </a:r>
            <a:r>
              <a:rPr lang="en-GB" i="1" dirty="0" err="1"/>
              <a:t>kleiner</a:t>
            </a:r>
            <a:r>
              <a:rPr lang="en-GB" i="1" dirty="0"/>
              <a:t> </a:t>
            </a:r>
            <a:r>
              <a:rPr lang="en-GB" i="1" dirty="0" err="1"/>
              <a:t>Mädchen</a:t>
            </a:r>
            <a:r>
              <a:rPr lang="en-GB" i="1" dirty="0"/>
              <a:t> </a:t>
            </a:r>
            <a:r>
              <a:rPr lang="en-BE" dirty="0"/>
              <a:t>)</a:t>
            </a:r>
          </a:p>
        </p:txBody>
      </p:sp>
      <p:sp>
        <p:nvSpPr>
          <p:cNvPr id="7" name="TextBox 6">
            <a:extLst>
              <a:ext uri="{FF2B5EF4-FFF2-40B4-BE49-F238E27FC236}">
                <a16:creationId xmlns:a16="http://schemas.microsoft.com/office/drawing/2014/main" id="{D2F742FC-FC94-256A-A708-A73B05D9F674}"/>
              </a:ext>
            </a:extLst>
          </p:cNvPr>
          <p:cNvSpPr txBox="1"/>
          <p:nvPr/>
        </p:nvSpPr>
        <p:spPr>
          <a:xfrm>
            <a:off x="379621" y="1092928"/>
            <a:ext cx="727545" cy="707886"/>
          </a:xfrm>
          <a:prstGeom prst="rect">
            <a:avLst/>
          </a:prstGeom>
          <a:noFill/>
        </p:spPr>
        <p:txBody>
          <a:bodyPr wrap="square">
            <a:spAutoFit/>
          </a:bodyPr>
          <a:lstStyle/>
          <a:p>
            <a:r>
              <a:rPr lang="en-US" altLang="zh-CN" sz="4000" b="1" dirty="0"/>
              <a:t>🇩🇪</a:t>
            </a:r>
            <a:endParaRPr lang="en-BE" sz="4000" dirty="0"/>
          </a:p>
        </p:txBody>
      </p:sp>
      <p:pic>
        <p:nvPicPr>
          <p:cNvPr id="6" name="Picture 5">
            <a:extLst>
              <a:ext uri="{FF2B5EF4-FFF2-40B4-BE49-F238E27FC236}">
                <a16:creationId xmlns:a16="http://schemas.microsoft.com/office/drawing/2014/main" id="{5501FC0C-BED7-A810-37A6-C5850EE11710}"/>
              </a:ext>
            </a:extLst>
          </p:cNvPr>
          <p:cNvPicPr>
            <a:picLocks noChangeAspect="1"/>
          </p:cNvPicPr>
          <p:nvPr/>
        </p:nvPicPr>
        <p:blipFill>
          <a:blip r:embed="rId4"/>
          <a:stretch>
            <a:fillRect/>
          </a:stretch>
        </p:blipFill>
        <p:spPr>
          <a:xfrm>
            <a:off x="114586" y="2173741"/>
            <a:ext cx="4233466" cy="4248217"/>
          </a:xfrm>
          <a:prstGeom prst="rect">
            <a:avLst/>
          </a:prstGeom>
        </p:spPr>
      </p:pic>
      <p:pic>
        <p:nvPicPr>
          <p:cNvPr id="8" name="Picture 7">
            <a:extLst>
              <a:ext uri="{FF2B5EF4-FFF2-40B4-BE49-F238E27FC236}">
                <a16:creationId xmlns:a16="http://schemas.microsoft.com/office/drawing/2014/main" id="{E07F0289-2157-2F16-318B-84AC3CA49545}"/>
              </a:ext>
            </a:extLst>
          </p:cNvPr>
          <p:cNvPicPr>
            <a:picLocks noChangeAspect="1"/>
          </p:cNvPicPr>
          <p:nvPr/>
        </p:nvPicPr>
        <p:blipFill>
          <a:blip r:embed="rId5"/>
          <a:stretch>
            <a:fillRect/>
          </a:stretch>
        </p:blipFill>
        <p:spPr>
          <a:xfrm>
            <a:off x="4348052" y="2173741"/>
            <a:ext cx="4133709" cy="4248217"/>
          </a:xfrm>
          <a:prstGeom prst="rect">
            <a:avLst/>
          </a:prstGeom>
        </p:spPr>
      </p:pic>
      <p:sp>
        <p:nvSpPr>
          <p:cNvPr id="10" name="TextBox 9">
            <a:extLst>
              <a:ext uri="{FF2B5EF4-FFF2-40B4-BE49-F238E27FC236}">
                <a16:creationId xmlns:a16="http://schemas.microsoft.com/office/drawing/2014/main" id="{1302C16C-0223-AE2E-72FE-2BC447107A6E}"/>
              </a:ext>
            </a:extLst>
          </p:cNvPr>
          <p:cNvSpPr txBox="1"/>
          <p:nvPr/>
        </p:nvSpPr>
        <p:spPr>
          <a:xfrm>
            <a:off x="8634283" y="3264180"/>
            <a:ext cx="3443131" cy="2031325"/>
          </a:xfrm>
          <a:prstGeom prst="rect">
            <a:avLst/>
          </a:prstGeom>
          <a:noFill/>
        </p:spPr>
        <p:txBody>
          <a:bodyPr wrap="square">
            <a:spAutoFit/>
          </a:bodyPr>
          <a:lstStyle/>
          <a:p>
            <a:pPr marL="285750" indent="-285750">
              <a:buFont typeface="Wingdings" pitchFamily="2" charset="2"/>
              <a:buChar char="q"/>
            </a:pPr>
            <a:r>
              <a:rPr lang="en-BE" dirty="0"/>
              <a:t>Better </a:t>
            </a:r>
            <a:r>
              <a:rPr lang="en-BE" b="1" dirty="0">
                <a:solidFill>
                  <a:srgbClr val="FF0000"/>
                </a:solidFill>
              </a:rPr>
              <a:t>item recall performance </a:t>
            </a:r>
            <a:r>
              <a:rPr lang="en-BE" dirty="0"/>
              <a:t>of adjective-noun pairs than noun-adjectvie pairs</a:t>
            </a:r>
          </a:p>
          <a:p>
            <a:endParaRPr lang="en-BE" dirty="0"/>
          </a:p>
          <a:p>
            <a:pPr marL="285750" indent="-285750">
              <a:buFont typeface="Wingdings" pitchFamily="2" charset="2"/>
              <a:buChar char="q"/>
            </a:pPr>
            <a:r>
              <a:rPr lang="en-BE" dirty="0"/>
              <a:t>Only when </a:t>
            </a:r>
            <a:r>
              <a:rPr lang="en-BE" b="1" dirty="0">
                <a:solidFill>
                  <a:srgbClr val="FF0000"/>
                </a:solidFill>
              </a:rPr>
              <a:t>adjectives are correctly inflected</a:t>
            </a:r>
            <a:r>
              <a:rPr lang="en-BE" dirty="0"/>
              <a:t>.</a:t>
            </a:r>
          </a:p>
        </p:txBody>
      </p:sp>
      <p:sp>
        <p:nvSpPr>
          <p:cNvPr id="11" name="Rectangle 10">
            <a:extLst>
              <a:ext uri="{FF2B5EF4-FFF2-40B4-BE49-F238E27FC236}">
                <a16:creationId xmlns:a16="http://schemas.microsoft.com/office/drawing/2014/main" id="{C183364C-92FD-C98A-5274-0CCBB80C2BB6}"/>
              </a:ext>
            </a:extLst>
          </p:cNvPr>
          <p:cNvSpPr/>
          <p:nvPr/>
        </p:nvSpPr>
        <p:spPr>
          <a:xfrm>
            <a:off x="743393" y="2390703"/>
            <a:ext cx="1257300" cy="32242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2" name="Rectangle 11">
            <a:extLst>
              <a:ext uri="{FF2B5EF4-FFF2-40B4-BE49-F238E27FC236}">
                <a16:creationId xmlns:a16="http://schemas.microsoft.com/office/drawing/2014/main" id="{3E4CCDFE-F8A9-1576-769C-E6C04F5B9C17}"/>
              </a:ext>
            </a:extLst>
          </p:cNvPr>
          <p:cNvSpPr/>
          <p:nvPr/>
        </p:nvSpPr>
        <p:spPr>
          <a:xfrm>
            <a:off x="4838700" y="2390702"/>
            <a:ext cx="1257300" cy="32242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custDataLst>
      <p:tags r:id="rId1"/>
    </p:custDataLst>
    <p:extLst>
      <p:ext uri="{BB962C8B-B14F-4D97-AF65-F5344CB8AC3E}">
        <p14:creationId xmlns:p14="http://schemas.microsoft.com/office/powerpoint/2010/main" val="3545868521"/>
      </p:ext>
    </p:extLst>
  </p:cSld>
  <p:clrMapOvr>
    <a:masterClrMapping/>
  </p:clrMapOvr>
  <mc:AlternateContent xmlns:mc="http://schemas.openxmlformats.org/markup-compatibility/2006" xmlns:p14="http://schemas.microsoft.com/office/powerpoint/2010/main">
    <mc:Choice Requires="p14">
      <p:transition spd="slow" p14:dur="2000" advTm="18627"/>
    </mc:Choice>
    <mc:Fallback xmlns="">
      <p:transition spd="slow" advTm="1862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5|17.1"/>
</p:tagLst>
</file>

<file path=ppt/tags/tag2.xml><?xml version="1.0" encoding="utf-8"?>
<p:tagLst xmlns:a="http://schemas.openxmlformats.org/drawingml/2006/main" xmlns:r="http://schemas.openxmlformats.org/officeDocument/2006/relationships" xmlns:p="http://schemas.openxmlformats.org/presentationml/2006/main">
  <p:tag name="TIMING" val="|1.2|8.8"/>
</p:tagLst>
</file>

<file path=ppt/tags/tag3.xml><?xml version="1.0" encoding="utf-8"?>
<p:tagLst xmlns:a="http://schemas.openxmlformats.org/drawingml/2006/main" xmlns:r="http://schemas.openxmlformats.org/officeDocument/2006/relationships" xmlns:p="http://schemas.openxmlformats.org/presentationml/2006/main">
  <p:tag name="TIMING" val="|3"/>
</p:tagLst>
</file>

<file path=ppt/tags/tag4.xml><?xml version="1.0" encoding="utf-8"?>
<p:tagLst xmlns:a="http://schemas.openxmlformats.org/drawingml/2006/main" xmlns:r="http://schemas.openxmlformats.org/officeDocument/2006/relationships" xmlns:p="http://schemas.openxmlformats.org/presentationml/2006/main">
  <p:tag name="TIMING" val="|6.6"/>
</p:tagLst>
</file>

<file path=ppt/tags/tag5.xml><?xml version="1.0" encoding="utf-8"?>
<p:tagLst xmlns:a="http://schemas.openxmlformats.org/drawingml/2006/main" xmlns:r="http://schemas.openxmlformats.org/officeDocument/2006/relationships" xmlns:p="http://schemas.openxmlformats.org/presentationml/2006/main">
  <p:tag name="TIMING" val="|35"/>
</p:tagLst>
</file>

<file path=ppt/tags/tag6.xml><?xml version="1.0" encoding="utf-8"?>
<p:tagLst xmlns:a="http://schemas.openxmlformats.org/drawingml/2006/main" xmlns:r="http://schemas.openxmlformats.org/officeDocument/2006/relationships" xmlns:p="http://schemas.openxmlformats.org/presentationml/2006/main">
  <p:tag name="TIMING" val="|2.2|14.8"/>
</p:tagLst>
</file>

<file path=ppt/tags/tag7.xml><?xml version="1.0" encoding="utf-8"?>
<p:tagLst xmlns:a="http://schemas.openxmlformats.org/drawingml/2006/main" xmlns:r="http://schemas.openxmlformats.org/officeDocument/2006/relationships" xmlns:p="http://schemas.openxmlformats.org/presentationml/2006/main">
  <p:tag name="TIMING" val="|5.1|10.7"/>
</p:tagLst>
</file>

<file path=ppt/tags/tag8.xml><?xml version="1.0" encoding="utf-8"?>
<p:tagLst xmlns:a="http://schemas.openxmlformats.org/drawingml/2006/main" xmlns:r="http://schemas.openxmlformats.org/officeDocument/2006/relationships" xmlns:p="http://schemas.openxmlformats.org/presentationml/2006/main">
  <p:tag name="TIMING" val="|3.1|12.5|13.7"/>
</p:tagLst>
</file>

<file path=ppt/tags/tag9.xml><?xml version="1.0" encoding="utf-8"?>
<p:tagLst xmlns:a="http://schemas.openxmlformats.org/drawingml/2006/main" xmlns:r="http://schemas.openxmlformats.org/officeDocument/2006/relationships" xmlns:p="http://schemas.openxmlformats.org/presentationml/2006/main">
  <p:tag name="TIMING" val="|2.3|1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13673</TotalTime>
  <Words>3093</Words>
  <Application>Microsoft Macintosh PowerPoint</Application>
  <PresentationFormat>Widescreen</PresentationFormat>
  <Paragraphs>493</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ElsevierGulliver</vt:lpstr>
      <vt:lpstr>Aptos</vt:lpstr>
      <vt:lpstr>Aptos Display</vt:lpstr>
      <vt:lpstr>Arial</vt:lpstr>
      <vt:lpstr>Calibri</vt:lpstr>
      <vt:lpstr>Wingdings</vt:lpstr>
      <vt:lpstr>Office Theme</vt:lpstr>
      <vt:lpstr>The linguistic foundations of verbal working memory: further evidence from syntactic knowledge effects </vt:lpstr>
      <vt:lpstr>LANGUAGE SYSTEM &amp; VERBAL WORKING MEMORY</vt:lpstr>
      <vt:lpstr>LANGUAGE SYSTEM &amp; VERBAL WORKING MEMORY</vt:lpstr>
      <vt:lpstr>LANGUAGE SYSTEM &amp; VERBAL WORKING MEMORY</vt:lpstr>
      <vt:lpstr>LANGUAGE SYSTEM &amp; VERBAL WORKING MEMORY</vt:lpstr>
      <vt:lpstr>LANGUAGE SYSTEM &amp; VERBAL WORKING MEMORY</vt:lpstr>
      <vt:lpstr>SYNTACTIC KNOWLEDGE &amp; VERBAL WORKING MEMORY</vt:lpstr>
      <vt:lpstr>SYNTACTIC KNOWLEDGE &amp; VERBAL WORKING MEMORY</vt:lpstr>
      <vt:lpstr>SYNTACTIC KNOWLEDGE &amp; VERBAL WORKING MEMORY</vt:lpstr>
      <vt:lpstr>SYNTACTIC KNOWLEDGE &amp; VERBAL WORKING MEMORY</vt:lpstr>
      <vt:lpstr>SYNTACTIC KNOWLEDGE &amp; VERBAL WORKING MEMORY</vt:lpstr>
      <vt:lpstr>SYNTACTIC KNOWLEDGE &amp; VERBAL WORKING MEMORY</vt:lpstr>
      <vt:lpstr>SYNTACTIC KNOWLEDGE &amp; VERBAL WORKING MEMORY</vt:lpstr>
      <vt:lpstr>SYNTACTIC KNOWLEDGE &amp; VERBAL WORKING MEMORY</vt:lpstr>
      <vt:lpstr>EXPERIMENT 1  </vt:lpstr>
      <vt:lpstr>EXPERIMENT 1  </vt:lpstr>
      <vt:lpstr>EXPERIMENT 1  </vt:lpstr>
      <vt:lpstr>EXPERIMENT 1</vt:lpstr>
      <vt:lpstr>EXPERIMENT 2  </vt:lpstr>
      <vt:lpstr>EXPERIMENT 2  </vt:lpstr>
      <vt:lpstr>EXPERIMENT 2  </vt:lpstr>
      <vt:lpstr>CONCLUSION</vt:lpstr>
      <vt:lpstr>PowerPoint Presentation</vt:lpstr>
      <vt:lpstr>The linguistic foundations of verbal working memory: further evidence from syntactic knowledge effects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linguistic foundations of verbal working memory:  further evidence from syntactic knowledge effects </dc:title>
  <dc:creator>Xiao Hong</dc:creator>
  <cp:lastModifiedBy>Xiao Hong</cp:lastModifiedBy>
  <cp:revision>389</cp:revision>
  <cp:lastPrinted>2024-05-31T07:06:41Z</cp:lastPrinted>
  <dcterms:created xsi:type="dcterms:W3CDTF">2024-05-15T07:08:44Z</dcterms:created>
  <dcterms:modified xsi:type="dcterms:W3CDTF">2024-05-31T09:48:01Z</dcterms:modified>
</cp:coreProperties>
</file>