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6"/>
  </p:notesMasterIdLst>
  <p:sldIdLst>
    <p:sldId id="256" r:id="rId2"/>
    <p:sldId id="418" r:id="rId3"/>
    <p:sldId id="419" r:id="rId4"/>
    <p:sldId id="330" r:id="rId5"/>
    <p:sldId id="258" r:id="rId6"/>
    <p:sldId id="338" r:id="rId7"/>
    <p:sldId id="343" r:id="rId8"/>
    <p:sldId id="351" r:id="rId9"/>
    <p:sldId id="352" r:id="rId10"/>
    <p:sldId id="427" r:id="rId11"/>
    <p:sldId id="428" r:id="rId12"/>
    <p:sldId id="429" r:id="rId13"/>
    <p:sldId id="430" r:id="rId14"/>
    <p:sldId id="43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9B0"/>
    <a:srgbClr val="FC60C4"/>
    <a:srgbClr val="ED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56"/>
  </p:normalViewPr>
  <p:slideViewPr>
    <p:cSldViewPr snapToGrid="0">
      <p:cViewPr varScale="1">
        <p:scale>
          <a:sx n="47" d="100"/>
          <a:sy n="47" d="100"/>
        </p:scale>
        <p:origin x="53" y="9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AA13F-C23D-4F6C-A592-3ADDDAA5D59C}" type="datetimeFigureOut">
              <a:rPr lang="en-GB" smtClean="0"/>
              <a:t>06/11/2025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C4C8C-D92C-44E6-B740-191F011E5D61}" type="slidenum">
              <a:rPr lang="en-GB" smtClean="0"/>
              <a:t>‹N°›</a:t>
            </a:fld>
            <a:endParaRPr lang="en-GB"/>
          </a:p>
        </p:txBody>
      </p:sp>
    </p:spTree>
    <p:extLst>
      <p:ext uri="{BB962C8B-B14F-4D97-AF65-F5344CB8AC3E}">
        <p14:creationId xmlns:p14="http://schemas.microsoft.com/office/powerpoint/2010/main" val="386829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Attention à ne pas </a:t>
            </a:r>
            <a:r>
              <a:rPr lang="en-GB" dirty="0" err="1"/>
              <a:t>être</a:t>
            </a:r>
            <a:r>
              <a:rPr lang="en-GB" dirty="0"/>
              <a:t> trop </a:t>
            </a:r>
            <a:r>
              <a:rPr lang="en-GB" dirty="0" err="1"/>
              <a:t>rapide</a:t>
            </a:r>
            <a:r>
              <a:rPr lang="en-GB" dirty="0"/>
              <a:t> sur le début</a:t>
            </a:r>
          </a:p>
          <a:p>
            <a:endParaRPr lang="en-GB" dirty="0"/>
          </a:p>
          <a:p>
            <a:endParaRPr lang="en-GB" dirty="0"/>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1</a:t>
            </a:fld>
            <a:endParaRPr lang="en-GB"/>
          </a:p>
        </p:txBody>
      </p:sp>
    </p:spTree>
    <p:extLst>
      <p:ext uri="{BB962C8B-B14F-4D97-AF65-F5344CB8AC3E}">
        <p14:creationId xmlns:p14="http://schemas.microsoft.com/office/powerpoint/2010/main" val="165659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Maintenant que nous avons</a:t>
            </a:r>
            <a:r>
              <a:rPr lang="fr-BE" baseline="0" dirty="0"/>
              <a:t> définit sommairement quelques termes, discutons harmonisation vocale. L’harmonisation vocal, c’’est un accompagnement pour adapter la voix et la communication d’une personne à qui elle est. En logopédie, il s’agit principalement de féminisation vocale avec des femmes trans.  Cela passe par une prise en soin axée sur différents paramètres acoustiques, linguistique et para-verbaux. Ce travail entre souvent, mais pas toujours et il faut le préciser, dans le cadre d’un processus de transition plus large qui vise à ajuster sa présentation </a:t>
            </a:r>
            <a:r>
              <a:rPr lang="fr-BE" baseline="0" dirty="0" err="1"/>
              <a:t>genrée</a:t>
            </a:r>
            <a:r>
              <a:rPr lang="fr-BE" baseline="0" dirty="0"/>
              <a:t> à son identité. </a:t>
            </a:r>
            <a:endParaRPr lang="fr-BE" dirty="0"/>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2</a:t>
            </a:fld>
            <a:endParaRPr lang="en-GB"/>
          </a:p>
        </p:txBody>
      </p:sp>
    </p:spTree>
    <p:extLst>
      <p:ext uri="{BB962C8B-B14F-4D97-AF65-F5344CB8AC3E}">
        <p14:creationId xmlns:p14="http://schemas.microsoft.com/office/powerpoint/2010/main" val="324743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4</a:t>
            </a:fld>
            <a:endParaRPr lang="en-GB"/>
          </a:p>
        </p:txBody>
      </p:sp>
    </p:spTree>
    <p:extLst>
      <p:ext uri="{BB962C8B-B14F-4D97-AF65-F5344CB8AC3E}">
        <p14:creationId xmlns:p14="http://schemas.microsoft.com/office/powerpoint/2010/main" val="364420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noProof="0" dirty="0"/>
              <a:t>Cela amène</a:t>
            </a:r>
            <a:r>
              <a:rPr lang="fr-BE" baseline="0" noProof="0" dirty="0"/>
              <a:t> une question légitime, “est-ce possible de changer la voix d’une personne?”. J’espère que oui, sinon le travail de tout logopède qui traite des </a:t>
            </a:r>
            <a:r>
              <a:rPr lang="fr-BE" baseline="0" noProof="0" dirty="0" err="1"/>
              <a:t>patient·es</a:t>
            </a:r>
            <a:r>
              <a:rPr lang="fr-BE" baseline="0" noProof="0" dirty="0"/>
              <a:t> en malmenage vocale serait inutile. Les travaux ont montrés des différences entre les larynx influencés par la testostérone ou non, principalement des différences de volume de 20 %  si on cite </a:t>
            </a:r>
            <a:r>
              <a:rPr lang="fr-BE" baseline="0" noProof="0" dirty="0" err="1"/>
              <a:t>Titze</a:t>
            </a:r>
            <a:r>
              <a:rPr lang="fr-BE" baseline="0" noProof="0" dirty="0"/>
              <a:t>. Ce serait donc parce que la physiologie est différente que l’harmonisation vocale serait un travail compliqué et hermétique, avec des corrélats acoustiques distincts.</a:t>
            </a:r>
          </a:p>
          <a:p>
            <a:endParaRPr lang="fr-BE" baseline="0" noProof="0" dirty="0"/>
          </a:p>
          <a:p>
            <a:r>
              <a:rPr lang="fr-BE" baseline="0" noProof="0" dirty="0"/>
              <a:t>Cependant, on sait que les enfants </a:t>
            </a:r>
            <a:r>
              <a:rPr lang="fr-BE" baseline="0" noProof="0" dirty="0" err="1"/>
              <a:t>prépubaires</a:t>
            </a:r>
            <a:r>
              <a:rPr lang="fr-BE" baseline="0" noProof="0" dirty="0"/>
              <a:t> ne présentent pas de différences significatives au niveau anatomique, or nous sommes capable de différencier les petits garçons des petites filles. Cela signifie que la socialisation précoce induit des geste vocaux </a:t>
            </a:r>
            <a:r>
              <a:rPr lang="fr-BE" baseline="0" noProof="0" dirty="0" err="1"/>
              <a:t>genrés</a:t>
            </a:r>
            <a:r>
              <a:rPr lang="fr-BE" baseline="0" noProof="0" dirty="0"/>
              <a:t> très tôt et que donc le </a:t>
            </a:r>
            <a:r>
              <a:rPr lang="fr-BE" baseline="0" noProof="0" dirty="0" err="1"/>
              <a:t>genrage</a:t>
            </a:r>
            <a:r>
              <a:rPr lang="fr-BE" baseline="0" noProof="0" dirty="0"/>
              <a:t> vocale n’est pas que quelque chose d’inné. </a:t>
            </a:r>
          </a:p>
          <a:p>
            <a:endParaRPr lang="fr-BE" baseline="0" noProof="0" dirty="0"/>
          </a:p>
          <a:p>
            <a:r>
              <a:rPr lang="fr-BE" baseline="0" noProof="0" dirty="0"/>
              <a:t>C’est ce </a:t>
            </a:r>
            <a:r>
              <a:rPr lang="fr-BE" baseline="0" noProof="0" dirty="0" err="1"/>
              <a:t>constraste</a:t>
            </a:r>
            <a:r>
              <a:rPr lang="fr-BE" baseline="0" noProof="0" dirty="0"/>
              <a:t> qui nous amène au concept d’agentivité;</a:t>
            </a:r>
          </a:p>
          <a:p>
            <a:r>
              <a:rPr lang="fr-BE" baseline="0" noProof="0" dirty="0"/>
              <a:t>Donc c’est pas si drastique comme changement</a:t>
            </a:r>
            <a:endParaRPr lang="fr-BE" noProof="0" dirty="0"/>
          </a:p>
          <a:p>
            <a:endParaRPr lang="fr-BE" noProof="0" dirty="0"/>
          </a:p>
          <a:p>
            <a:endParaRPr lang="fr-BE" noProof="0" dirty="0"/>
          </a:p>
          <a:p>
            <a:endParaRPr lang="fr-BE" noProof="0" dirty="0"/>
          </a:p>
          <a:p>
            <a:endParaRPr lang="fr-BE" noProof="0" dirty="0"/>
          </a:p>
          <a:p>
            <a:endParaRPr lang="fr-BE" noProof="0" dirty="0"/>
          </a:p>
          <a:p>
            <a:endParaRPr lang="fr-BE" noProof="0" dirty="0"/>
          </a:p>
          <a:p>
            <a:endParaRPr lang="fr-BE" noProof="0" dirty="0"/>
          </a:p>
          <a:p>
            <a:endParaRPr lang="en-GB" noProof="0" dirty="0"/>
          </a:p>
          <a:p>
            <a:endParaRPr lang="en-GB" noProof="0" dirty="0"/>
          </a:p>
          <a:p>
            <a:r>
              <a:rPr lang="en-GB" noProof="0" dirty="0"/>
              <a:t>The whole</a:t>
            </a:r>
            <a:r>
              <a:rPr lang="en-GB" baseline="0" noProof="0" dirty="0"/>
              <a:t> study revolves around the concept of vocal </a:t>
            </a:r>
            <a:r>
              <a:rPr lang="en-GB" baseline="0" noProof="0" dirty="0" err="1"/>
              <a:t>agentivity</a:t>
            </a:r>
            <a:r>
              <a:rPr lang="en-GB" baseline="0" noProof="0" dirty="0"/>
              <a:t>. The baseline when we work in vocal harmonization is supposedly that the female larynx is very different than the male one, 20 percent smaller if we quote </a:t>
            </a:r>
            <a:r>
              <a:rPr lang="en-GB" baseline="0" noProof="0" dirty="0" err="1"/>
              <a:t>Titze</a:t>
            </a:r>
            <a:r>
              <a:rPr lang="en-GB" baseline="0" noProof="0" dirty="0"/>
              <a:t> in 1989. Hence the work to feminize a voice ought to be quite a long and difficult one because physiology made it so. But contradictory to that, a large panel of work shows that acoustical differences can be heard in the voices of young children, even before puberty when physiology isn’t statistically different for boys and girls. Additionally what matters is that we can change our voice and we do so everyday. If I want to speak with a lighter or darker sound, higher or lower I can decide it. If I’m sad or happy you can tell it. </a:t>
            </a:r>
          </a:p>
          <a:p>
            <a:pPr algn="l"/>
            <a:r>
              <a:rPr lang="en-GB" baseline="0" noProof="0" dirty="0"/>
              <a:t>These clues tend to show us that we don’t use ONE voice, but multiple ones, with fluid sounds and meanings. When we think about it that way, we find that vocal harmonization could be a much less drastic and peculiar thing that we paint it to be. Masculine and feminine are used as </a:t>
            </a:r>
            <a:r>
              <a:rPr lang="en-US" baseline="0" noProof="0" dirty="0"/>
              <a:t>culturally and historically significant social referents but we decided not to naturalized them. I’ll use the abbreviation VMB to talk about Vocal motor </a:t>
            </a:r>
            <a:r>
              <a:rPr lang="en-US" baseline="0" noProof="0" dirty="0" err="1"/>
              <a:t>behaviour</a:t>
            </a:r>
            <a:r>
              <a:rPr lang="en-US" baseline="0" noProof="0" dirty="0"/>
              <a:t> in the following of this presentation.</a:t>
            </a:r>
          </a:p>
        </p:txBody>
      </p:sp>
      <p:sp>
        <p:nvSpPr>
          <p:cNvPr id="4" name="Espace réservé du numéro de diapositive 3"/>
          <p:cNvSpPr>
            <a:spLocks noGrp="1"/>
          </p:cNvSpPr>
          <p:nvPr>
            <p:ph type="sldNum" sz="quarter" idx="10"/>
          </p:nvPr>
        </p:nvSpPr>
        <p:spPr/>
        <p:txBody>
          <a:bodyPr/>
          <a:lstStyle/>
          <a:p>
            <a:fld id="{CE63CEAB-D751-438C-9090-7BB362374BB3}" type="slidenum">
              <a:rPr lang="fr-BE" smtClean="0"/>
              <a:t>5</a:t>
            </a:fld>
            <a:endParaRPr lang="fr-BE"/>
          </a:p>
        </p:txBody>
      </p:sp>
    </p:spTree>
    <p:extLst>
      <p:ext uri="{BB962C8B-B14F-4D97-AF65-F5344CB8AC3E}">
        <p14:creationId xmlns:p14="http://schemas.microsoft.com/office/powerpoint/2010/main" val="400078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 Premièrement, l’écart fréquentiel entre les hommes et les femmes varie selon la spécificité nationale (</a:t>
            </a:r>
            <a:r>
              <a:rPr lang="fr-FR" dirty="0" err="1"/>
              <a:t>Traunmüller</a:t>
            </a:r>
            <a:r>
              <a:rPr lang="fr-FR" dirty="0"/>
              <a:t> &amp; Eriksson, 1995) et linguistique (Gordon et al., 2002; </a:t>
            </a:r>
            <a:r>
              <a:rPr lang="fr-FR" dirty="0" err="1"/>
              <a:t>Loveday</a:t>
            </a:r>
            <a:r>
              <a:rPr lang="fr-FR" dirty="0"/>
              <a:t>, 1981; </a:t>
            </a:r>
            <a:r>
              <a:rPr lang="fr-FR" dirty="0" err="1"/>
              <a:t>Yuasa</a:t>
            </a:r>
            <a:r>
              <a:rPr lang="fr-FR" dirty="0"/>
              <a:t>, 2008).</a:t>
            </a:r>
          </a:p>
          <a:p>
            <a:pPr marL="171450" indent="-171450">
              <a:buFontTx/>
              <a:buChar char="-"/>
            </a:pPr>
            <a:r>
              <a:rPr lang="fr-FR" dirty="0"/>
              <a:t>Deuxièmement, cet écart existe au stade </a:t>
            </a:r>
            <a:r>
              <a:rPr lang="fr-FR" dirty="0" err="1"/>
              <a:t>prébubaire</a:t>
            </a:r>
            <a:r>
              <a:rPr lang="fr-FR" dirty="0"/>
              <a:t> alors qu’aucune différence physiologique significative ne la justifie (</a:t>
            </a:r>
            <a:r>
              <a:rPr lang="fr-FR" dirty="0" err="1"/>
              <a:t>Fitch</a:t>
            </a:r>
            <a:r>
              <a:rPr lang="fr-FR" dirty="0"/>
              <a:t> &amp; </a:t>
            </a:r>
            <a:r>
              <a:rPr lang="fr-FR" dirty="0" err="1"/>
              <a:t>Giedd</a:t>
            </a:r>
            <a:r>
              <a:rPr lang="fr-FR" dirty="0"/>
              <a:t>, 1999; </a:t>
            </a:r>
            <a:r>
              <a:rPr lang="fr-FR" dirty="0" err="1"/>
              <a:t>Flipsen</a:t>
            </a:r>
            <a:r>
              <a:rPr lang="fr-FR" dirty="0"/>
              <a:t> et al., 1999). </a:t>
            </a:r>
          </a:p>
          <a:p>
            <a:pPr marL="171450" indent="-171450">
              <a:buFontTx/>
              <a:buChar char="-"/>
            </a:pPr>
            <a:r>
              <a:rPr lang="fr-FR" dirty="0"/>
              <a:t>- Troisièmement, le concept d’intersectionnalité (</a:t>
            </a:r>
            <a:r>
              <a:rPr lang="fr-FR" dirty="0" err="1"/>
              <a:t>Crenshaw</a:t>
            </a:r>
            <a:r>
              <a:rPr lang="fr-FR" dirty="0"/>
              <a:t>, 1989) permet de réfléchir à la composition de nos échantillonnages, ainsi que de critiquer leurs sous spécifications qui soulignent la faiblesse méthodologique des conclusions liant l’écart fréquentiel à la différence physique de sexe alors que d’autres facteurs externes n’ont pas été contrôlés (</a:t>
            </a:r>
            <a:r>
              <a:rPr lang="fr-FR" dirty="0" err="1"/>
              <a:t>Medin</a:t>
            </a:r>
            <a:r>
              <a:rPr lang="fr-FR" dirty="0"/>
              <a:t> et al., 2017).</a:t>
            </a:r>
          </a:p>
          <a:p>
            <a:pPr marL="171450" indent="-171450">
              <a:buFontTx/>
              <a:buChar char="-"/>
            </a:pPr>
            <a:r>
              <a:rPr lang="fr-FR" dirty="0"/>
              <a:t>Quatrièmement, l’agentivité vocale explique que les personnes aient un contrôle sur leur voix et puissent donc la modifier, comme montrer dans le cadre des harmonisations vocales des personnes trans* (Leung et al., 2018). </a:t>
            </a:r>
            <a:endParaRPr lang="fr-BE" dirty="0"/>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6</a:t>
            </a:fld>
            <a:endParaRPr lang="en-GB"/>
          </a:p>
        </p:txBody>
      </p:sp>
    </p:spTree>
    <p:extLst>
      <p:ext uri="{BB962C8B-B14F-4D97-AF65-F5344CB8AC3E}">
        <p14:creationId xmlns:p14="http://schemas.microsoft.com/office/powerpoint/2010/main" val="390639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Approche ASSEMBLE propose de prendre en compte les forces :</a:t>
            </a:r>
          </a:p>
          <a:p>
            <a:pPr marL="171450" indent="-171450">
              <a:buFontTx/>
              <a:buChar char="-"/>
            </a:pPr>
            <a:r>
              <a:rPr lang="fr-FR" dirty="0"/>
              <a:t>Pratique </a:t>
            </a:r>
            <a:r>
              <a:rPr lang="fr-FR" dirty="0" err="1"/>
              <a:t>locutive</a:t>
            </a:r>
            <a:r>
              <a:rPr lang="fr-FR" dirty="0"/>
              <a:t> (pratique de la voix, hygiène vocale)</a:t>
            </a:r>
          </a:p>
          <a:p>
            <a:pPr marL="171450" indent="-171450">
              <a:buFontTx/>
              <a:buChar char="-"/>
            </a:pPr>
            <a:r>
              <a:rPr lang="fr-FR" dirty="0"/>
              <a:t>Socio-culturelle qui </a:t>
            </a:r>
            <a:r>
              <a:rPr lang="fr-FR" dirty="0" err="1"/>
              <a:t>médient</a:t>
            </a:r>
            <a:r>
              <a:rPr lang="fr-FR" dirty="0"/>
              <a:t> les pratiques de création de sens (Règles et standards linguistiques, forces normatives, pratiques pragmatiques de de </a:t>
            </a:r>
            <a:r>
              <a:rPr lang="fr-FR" dirty="0" err="1"/>
              <a:t>sociabilisation</a:t>
            </a:r>
            <a:r>
              <a:rPr lang="fr-FR" dirty="0"/>
              <a:t>)</a:t>
            </a:r>
          </a:p>
          <a:p>
            <a:pPr marL="171450" indent="-171450">
              <a:buFontTx/>
              <a:buChar char="-"/>
            </a:pPr>
            <a:r>
              <a:rPr lang="fr-FR" dirty="0"/>
              <a:t>Matérielle extérieures (mécanique, chimique, biologique, thermique, technique ; acoustique de la pièce, médicament influant les plis, hormonothérapie, température, micro)</a:t>
            </a:r>
          </a:p>
          <a:p>
            <a:pPr marL="171450" indent="-171450">
              <a:buFontTx/>
              <a:buChar char="-"/>
            </a:pPr>
            <a:r>
              <a:rPr lang="fr-FR" dirty="0"/>
              <a:t>Biophysiologique (génétique, hormonale, pathogène)</a:t>
            </a:r>
          </a:p>
          <a:p>
            <a:pPr marL="171450" indent="-171450">
              <a:buFontTx/>
              <a:buChar char="-"/>
            </a:pPr>
            <a:r>
              <a:rPr lang="fr-FR" dirty="0"/>
              <a:t>Pratique d’écoute (perception, évaluation, interprétation, attribution)</a:t>
            </a:r>
          </a:p>
          <a:p>
            <a:pPr marL="171450" indent="-171450">
              <a:buFontTx/>
              <a:buChar char="-"/>
            </a:pPr>
            <a:r>
              <a:rPr lang="fr-FR" dirty="0"/>
              <a:t>Intervention professionnelle (comportementale, chirurgicale, médicale)</a:t>
            </a:r>
            <a:endParaRPr lang="fr-BE" dirty="0"/>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7</a:t>
            </a:fld>
            <a:endParaRPr lang="en-GB"/>
          </a:p>
        </p:txBody>
      </p:sp>
    </p:spTree>
    <p:extLst>
      <p:ext uri="{BB962C8B-B14F-4D97-AF65-F5344CB8AC3E}">
        <p14:creationId xmlns:p14="http://schemas.microsoft.com/office/powerpoint/2010/main" val="85407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Enjeux de convergence où on interroge sa position de clinicien. La convergence est « [l’]augmentation de la similarité des formes </a:t>
            </a:r>
            <a:r>
              <a:rPr lang="fr-BE" sz="1200" kern="1200" dirty="0" err="1">
                <a:solidFill>
                  <a:schemeClr val="tx1"/>
                </a:solidFill>
                <a:effectLst/>
                <a:latin typeface="+mn-lt"/>
                <a:ea typeface="+mn-ea"/>
                <a:cs typeface="+mn-cs"/>
              </a:rPr>
              <a:t>acoustico</a:t>
            </a:r>
            <a:r>
              <a:rPr lang="fr-BE" sz="1200" kern="1200" dirty="0">
                <a:solidFill>
                  <a:schemeClr val="tx1"/>
                </a:solidFill>
                <a:effectLst/>
                <a:latin typeface="+mn-lt"/>
                <a:ea typeface="+mn-ea"/>
                <a:cs typeface="+mn-cs"/>
              </a:rPr>
              <a:t>-phonétiques entre deux interlocuteurs » (Pardo, 2013, p. 1). En d’autres termes, il s’agit de la tendance entre deux interlocuteurs à s’adapter aux caractéristiques phonétiques et acoustiques de chacun, ce qui se traduit perceptivement par une harmonisation de leur parole. La voix illustre ici les théories du positionnement (</a:t>
            </a:r>
            <a:r>
              <a:rPr lang="fr-BE" sz="1200" kern="1200" dirty="0" err="1">
                <a:solidFill>
                  <a:schemeClr val="tx1"/>
                </a:solidFill>
                <a:effectLst/>
                <a:latin typeface="+mn-lt"/>
                <a:ea typeface="+mn-ea"/>
                <a:cs typeface="+mn-cs"/>
              </a:rPr>
              <a:t>Haraway</a:t>
            </a:r>
            <a:r>
              <a:rPr lang="fr-BE" sz="1200" kern="1200" dirty="0">
                <a:solidFill>
                  <a:schemeClr val="tx1"/>
                </a:solidFill>
                <a:effectLst/>
                <a:latin typeface="+mn-lt"/>
                <a:ea typeface="+mn-ea"/>
                <a:cs typeface="+mn-cs"/>
              </a:rPr>
              <a:t>, 2007) car, en plus d’influencer implicitement l’interaction dans son contenu, la voix converge vers celle de son interlocuteur. D’où la nécessité de prendre une position plastique, fluide qui n’évacue pas l’individualité mais embrasse sa malléabilité et l’assume comme instrument d’agentivité. </a:t>
            </a:r>
          </a:p>
          <a:p>
            <a:r>
              <a:rPr lang="fr-BE" sz="1200" kern="1200" dirty="0">
                <a:solidFill>
                  <a:schemeClr val="tx1"/>
                </a:solidFill>
                <a:effectLst/>
                <a:latin typeface="+mn-lt"/>
                <a:ea typeface="+mn-ea"/>
                <a:cs typeface="+mn-cs"/>
              </a:rPr>
              <a:t>Se concentrer sur le rapport esthétique à la voix plutôt que sur le passing quand ce n’est pas un des objectifs. Centre sur la qualité de vie, la santé mentale et les mesures rapportées par le patient plutôt que de centrer les SVTA autours des mesures acoustiques et prosodiques (Azul et al., 2022). Les mesures sont un moyen, des outils de traduction féministe où l’écoute et la phonation, comme éthique narrative, se mettent au service du cadre référentiel et communicationnel </a:t>
            </a:r>
            <a:r>
              <a:rPr lang="fr-BE" sz="1200" kern="1200" dirty="0" err="1">
                <a:solidFill>
                  <a:schemeClr val="tx1"/>
                </a:solidFill>
                <a:effectLst/>
                <a:latin typeface="+mn-lt"/>
                <a:ea typeface="+mn-ea"/>
                <a:cs typeface="+mn-cs"/>
              </a:rPr>
              <a:t>dula</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patient·e</a:t>
            </a:r>
            <a:r>
              <a:rPr lang="fr-BE" sz="1200" kern="1200" dirty="0">
                <a:solidFill>
                  <a:schemeClr val="tx1"/>
                </a:solidFill>
                <a:effectLst/>
                <a:latin typeface="+mn-lt"/>
                <a:ea typeface="+mn-ea"/>
                <a:cs typeface="+mn-cs"/>
              </a:rPr>
              <a:t> et facilite les échanges autour des objectifs thérapeutiques (Grunenwald, 2024) </a:t>
            </a:r>
            <a:r>
              <a:rPr lang="fr-BE" sz="1200" b="1" kern="1200" dirty="0">
                <a:solidFill>
                  <a:schemeClr val="tx1"/>
                </a:solidFill>
                <a:effectLst/>
                <a:latin typeface="+mn-lt"/>
                <a:ea typeface="+mn-ea"/>
                <a:cs typeface="+mn-cs"/>
              </a:rPr>
              <a:t>// Cet traduction permet la </a:t>
            </a:r>
            <a:r>
              <a:rPr lang="fr-BE" sz="1200" b="1" kern="1200" dirty="0" err="1">
                <a:solidFill>
                  <a:schemeClr val="tx1"/>
                </a:solidFill>
                <a:effectLst/>
                <a:latin typeface="+mn-lt"/>
                <a:ea typeface="+mn-ea"/>
                <a:cs typeface="+mn-cs"/>
              </a:rPr>
              <a:t>co-décision</a:t>
            </a:r>
            <a:r>
              <a:rPr lang="fr-BE" sz="1200" b="1" kern="1200" dirty="0">
                <a:solidFill>
                  <a:schemeClr val="tx1"/>
                </a:solidFill>
                <a:effectLst/>
                <a:latin typeface="+mn-lt"/>
                <a:ea typeface="+mn-ea"/>
                <a:cs typeface="+mn-cs"/>
              </a:rPr>
              <a:t> thérapeutique centrale en EBP</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Satterfield</a:t>
            </a:r>
            <a:r>
              <a:rPr lang="fr-BE" sz="1200" kern="1200" dirty="0">
                <a:solidFill>
                  <a:schemeClr val="tx1"/>
                </a:solidFill>
                <a:effectLst/>
                <a:latin typeface="+mn-lt"/>
                <a:ea typeface="+mn-ea"/>
                <a:cs typeface="+mn-cs"/>
              </a:rPr>
              <a:t> et al., 2009; Véron, 2020).</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8</a:t>
            </a:fld>
            <a:endParaRPr lang="en-GB"/>
          </a:p>
        </p:txBody>
      </p:sp>
    </p:spTree>
    <p:extLst>
      <p:ext uri="{BB962C8B-B14F-4D97-AF65-F5344CB8AC3E}">
        <p14:creationId xmlns:p14="http://schemas.microsoft.com/office/powerpoint/2010/main" val="68463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Enjeux de langage, </a:t>
            </a:r>
            <a:r>
              <a:rPr lang="fr-BE" sz="1200" b="1" kern="1200" dirty="0" err="1">
                <a:solidFill>
                  <a:schemeClr val="tx1"/>
                </a:solidFill>
                <a:effectLst/>
                <a:latin typeface="+mn-lt"/>
                <a:ea typeface="+mn-ea"/>
                <a:cs typeface="+mn-cs"/>
              </a:rPr>
              <a:t>queerer</a:t>
            </a:r>
            <a:r>
              <a:rPr lang="fr-BE" sz="1200" kern="1200" dirty="0">
                <a:solidFill>
                  <a:schemeClr val="tx1"/>
                </a:solidFill>
                <a:effectLst/>
                <a:latin typeface="+mn-lt"/>
                <a:ea typeface="+mn-ea"/>
                <a:cs typeface="+mn-cs"/>
              </a:rPr>
              <a:t> la langue et la voix. </a:t>
            </a:r>
            <a:r>
              <a:rPr lang="fr-BE" sz="1200" b="1" kern="1200" dirty="0">
                <a:solidFill>
                  <a:schemeClr val="tx1"/>
                </a:solidFill>
                <a:effectLst/>
                <a:latin typeface="+mn-lt"/>
                <a:ea typeface="+mn-ea"/>
                <a:cs typeface="+mn-cs"/>
              </a:rPr>
              <a:t>Dénormer</a:t>
            </a:r>
            <a:r>
              <a:rPr lang="fr-BE" sz="1200" kern="1200" dirty="0">
                <a:solidFill>
                  <a:schemeClr val="tx1"/>
                </a:solidFill>
                <a:effectLst/>
                <a:latin typeface="+mn-lt"/>
                <a:ea typeface="+mn-ea"/>
                <a:cs typeface="+mn-cs"/>
              </a:rPr>
              <a:t> la langue, ce n’est pas instaurer des nouvelles normes du bon langage, c’est négocier le sens à chaque interaction, à chaque instant. C’est transformer des bonnes pratiques qui disent </a:t>
            </a:r>
            <a:r>
              <a:rPr lang="fr-BE" sz="1200" u="sng" kern="1200" dirty="0">
                <a:solidFill>
                  <a:schemeClr val="tx1"/>
                </a:solidFill>
                <a:effectLst/>
                <a:latin typeface="+mn-lt"/>
                <a:ea typeface="+mn-ea"/>
                <a:cs typeface="+mn-cs"/>
              </a:rPr>
              <a:t>quoi</a:t>
            </a:r>
            <a:r>
              <a:rPr lang="fr-BE" sz="1200" kern="1200" dirty="0">
                <a:solidFill>
                  <a:schemeClr val="tx1"/>
                </a:solidFill>
                <a:effectLst/>
                <a:latin typeface="+mn-lt"/>
                <a:ea typeface="+mn-ea"/>
                <a:cs typeface="+mn-cs"/>
              </a:rPr>
              <a:t> faire en bonnes praxies qui se demandent </a:t>
            </a:r>
            <a:r>
              <a:rPr lang="fr-BE" sz="1200" u="sng" kern="1200" dirty="0">
                <a:solidFill>
                  <a:schemeClr val="tx1"/>
                </a:solidFill>
                <a:effectLst/>
                <a:latin typeface="+mn-lt"/>
                <a:ea typeface="+mn-ea"/>
                <a:cs typeface="+mn-cs"/>
              </a:rPr>
              <a:t>comment</a:t>
            </a:r>
            <a:r>
              <a:rPr lang="fr-BE" sz="1200" kern="1200" dirty="0">
                <a:solidFill>
                  <a:schemeClr val="tx1"/>
                </a:solidFill>
                <a:effectLst/>
                <a:latin typeface="+mn-lt"/>
                <a:ea typeface="+mn-ea"/>
                <a:cs typeface="+mn-cs"/>
              </a:rPr>
              <a:t> bien faire et ne cherchent pas une réponse définitive.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Cette nécessité de créer les bonnes conditions matérielles de soin suit les principes épistémiques des </a:t>
            </a:r>
            <a:r>
              <a:rPr lang="fr-BE" sz="1200" i="1" kern="1200" dirty="0">
                <a:solidFill>
                  <a:schemeClr val="tx1"/>
                </a:solidFill>
                <a:effectLst/>
                <a:latin typeface="+mn-lt"/>
                <a:ea typeface="+mn-ea"/>
                <a:cs typeface="+mn-cs"/>
              </a:rPr>
              <a:t>trans </a:t>
            </a:r>
            <a:r>
              <a:rPr lang="fr-BE" sz="1200" i="1" kern="1200" dirty="0" err="1">
                <a:solidFill>
                  <a:schemeClr val="tx1"/>
                </a:solidFill>
                <a:effectLst/>
                <a:latin typeface="+mn-lt"/>
                <a:ea typeface="+mn-ea"/>
                <a:cs typeface="+mn-cs"/>
              </a:rPr>
              <a:t>studies</a:t>
            </a:r>
            <a:r>
              <a:rPr lang="fr-BE" sz="1200" kern="1200" dirty="0">
                <a:solidFill>
                  <a:schemeClr val="tx1"/>
                </a:solidFill>
                <a:effectLst/>
                <a:latin typeface="+mn-lt"/>
                <a:ea typeface="+mn-ea"/>
                <a:cs typeface="+mn-cs"/>
              </a:rPr>
              <a:t> qui propose la recherche avec, en collaboration avec les personnes trans, plutôt que sur elles (</a:t>
            </a:r>
            <a:r>
              <a:rPr lang="fr-BE" sz="1200" kern="1200" dirty="0" err="1">
                <a:solidFill>
                  <a:schemeClr val="tx1"/>
                </a:solidFill>
                <a:effectLst/>
                <a:latin typeface="+mn-lt"/>
                <a:ea typeface="+mn-ea"/>
                <a:cs typeface="+mn-cs"/>
              </a:rPr>
              <a:t>Espineira</a:t>
            </a:r>
            <a:r>
              <a:rPr lang="fr-BE" sz="1200" kern="1200" dirty="0">
                <a:solidFill>
                  <a:schemeClr val="tx1"/>
                </a:solidFill>
                <a:effectLst/>
                <a:latin typeface="+mn-lt"/>
                <a:ea typeface="+mn-ea"/>
                <a:cs typeface="+mn-cs"/>
              </a:rPr>
              <a:t> &amp; Thomas, 2019). En clinique cela signifie se positionner en soutien aux personnes trans, plutôt que de travailler sur elles et leur voix, imposant consciemment ou non les représentations </a:t>
            </a:r>
            <a:r>
              <a:rPr lang="fr-BE" sz="1200" kern="1200" dirty="0" err="1">
                <a:solidFill>
                  <a:schemeClr val="tx1"/>
                </a:solidFill>
                <a:effectLst/>
                <a:latin typeface="+mn-lt"/>
                <a:ea typeface="+mn-ea"/>
                <a:cs typeface="+mn-cs"/>
              </a:rPr>
              <a:t>du·la</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clinicien·ne</a:t>
            </a:r>
            <a:r>
              <a:rPr lang="fr-BE" sz="1200" kern="1200" dirty="0">
                <a:solidFill>
                  <a:schemeClr val="tx1"/>
                </a:solidFill>
                <a:effectLst/>
                <a:latin typeface="+mn-lt"/>
                <a:ea typeface="+mn-ea"/>
                <a:cs typeface="+mn-cs"/>
              </a:rPr>
              <a:t> sur le genre, la voix et la voix genrée (ou le genre vocal). En recherche, cela signifie que pour cultiver une cohérence </a:t>
            </a:r>
            <a:r>
              <a:rPr lang="fr-BE" sz="1200" kern="1200" dirty="0" err="1">
                <a:solidFill>
                  <a:schemeClr val="tx1"/>
                </a:solidFill>
                <a:effectLst/>
                <a:latin typeface="+mn-lt"/>
                <a:ea typeface="+mn-ea"/>
                <a:cs typeface="+mn-cs"/>
              </a:rPr>
              <a:t>épistémo</a:t>
            </a:r>
            <a:r>
              <a:rPr lang="fr-BE" sz="1200" kern="1200" dirty="0">
                <a:solidFill>
                  <a:schemeClr val="tx1"/>
                </a:solidFill>
                <a:effectLst/>
                <a:latin typeface="+mn-lt"/>
                <a:ea typeface="+mn-ea"/>
                <a:cs typeface="+mn-cs"/>
              </a:rPr>
              <a:t>-clinique et favoriser les transferts de connaissances entre les domaines clinique et de recherche, la méthodologie qui semble la plus porteuse est la recherche communautaire. Il s’agit d’une approche collaborative qui engage activement des communautés dans toutes les étapes du processus de recherche, depuis la définition des problématiques jusqu'à la diffusion des résultats. Elle repose sur des principes d’équité, de respect mutuel, et d’apprentissage bidirectionnel pour répondre à des problématiques pertinentes identifiées par les communautés concernées (Cunningham‐</a:t>
            </a:r>
            <a:r>
              <a:rPr lang="fr-BE" sz="1200" kern="1200" dirty="0" err="1">
                <a:solidFill>
                  <a:schemeClr val="tx1"/>
                </a:solidFill>
                <a:effectLst/>
                <a:latin typeface="+mn-lt"/>
                <a:ea typeface="+mn-ea"/>
                <a:cs typeface="+mn-cs"/>
              </a:rPr>
              <a:t>Erves</a:t>
            </a:r>
            <a:r>
              <a:rPr lang="fr-BE" sz="1200" kern="1200" dirty="0">
                <a:solidFill>
                  <a:schemeClr val="tx1"/>
                </a:solidFill>
                <a:effectLst/>
                <a:latin typeface="+mn-lt"/>
                <a:ea typeface="+mn-ea"/>
                <a:cs typeface="+mn-cs"/>
              </a:rPr>
              <a:t> et al., 2024; Demange et al., 2012). </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9</a:t>
            </a:fld>
            <a:endParaRPr lang="en-GB"/>
          </a:p>
        </p:txBody>
      </p:sp>
    </p:spTree>
    <p:extLst>
      <p:ext uri="{BB962C8B-B14F-4D97-AF65-F5344CB8AC3E}">
        <p14:creationId xmlns:p14="http://schemas.microsoft.com/office/powerpoint/2010/main" val="415972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Online training in </a:t>
            </a:r>
            <a:r>
              <a:rPr lang="en-GB" dirty="0" err="1"/>
              <a:t>latrobe</a:t>
            </a:r>
            <a:r>
              <a:rPr lang="en-GB" dirty="0"/>
              <a:t> university </a:t>
            </a:r>
          </a:p>
          <a:p>
            <a:r>
              <a:rPr lang="en-GB" dirty="0"/>
              <a:t>Leung, Azul, </a:t>
            </a:r>
          </a:p>
          <a:p>
            <a:r>
              <a:rPr lang="en-GB" dirty="0"/>
              <a:t>6-8hours</a:t>
            </a:r>
          </a:p>
          <a:p>
            <a:endParaRPr lang="en-GB" dirty="0"/>
          </a:p>
          <a:p>
            <a:r>
              <a:rPr lang="en-GB" dirty="0"/>
              <a:t>Contact </a:t>
            </a:r>
          </a:p>
          <a:p>
            <a:endParaRPr lang="en-GB" dirty="0"/>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10</a:t>
            </a:fld>
            <a:endParaRPr lang="en-GB"/>
          </a:p>
        </p:txBody>
      </p:sp>
    </p:spTree>
    <p:extLst>
      <p:ext uri="{BB962C8B-B14F-4D97-AF65-F5344CB8AC3E}">
        <p14:creationId xmlns:p14="http://schemas.microsoft.com/office/powerpoint/2010/main" val="6325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r>
              <a:rPr lang="fr-FR"/>
              <a:t>13-11-25 : Sophia conference</a:t>
            </a:r>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7480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r>
              <a:rPr lang="fr-FR"/>
              <a:t>13-11-25 : Sophia conference</a:t>
            </a:r>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61233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r>
              <a:rPr lang="fr-FR"/>
              <a:t>13-11-25 : Sophia conference</a:t>
            </a:r>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6681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r>
              <a:rPr lang="fr-FR"/>
              <a:t>13-11-25 : Sophia conference</a:t>
            </a:r>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801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r>
              <a:rPr lang="fr-FR"/>
              <a:t>13-11-25 : Sophia conference</a:t>
            </a:r>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939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r>
              <a:rPr lang="fr-FR"/>
              <a:t>13-11-25 : Sophia conference</a:t>
            </a:r>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8045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r>
              <a:rPr lang="fr-FR"/>
              <a:t>13-11-25 : Sophia conference</a:t>
            </a:r>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28856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r>
              <a:rPr lang="fr-FR"/>
              <a:t>13-11-25 : Sophia conference</a:t>
            </a:r>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0402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r>
              <a:rPr lang="fr-FR"/>
              <a:t>13-11-25 : Sophia conference</a:t>
            </a:r>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54516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r>
              <a:rPr lang="fr-FR"/>
              <a:t>13-11-25 : Sophia conference</a:t>
            </a:r>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26485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r>
              <a:rPr lang="fr-FR"/>
              <a:t>13-11-25 : Sophia conference</a:t>
            </a:r>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915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fr-FR"/>
              <a:t>13-11-25 : Sophia conference</a:t>
            </a:r>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824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hdr="0" ft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9.xml"/><Relationship Id="rId16"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FA3AE7-2990-0AF0-6519-03496B6F4104}"/>
              </a:ext>
            </a:extLst>
          </p:cNvPr>
          <p:cNvSpPr>
            <a:spLocks noGrp="1"/>
          </p:cNvSpPr>
          <p:nvPr>
            <p:ph type="ctrTitle"/>
          </p:nvPr>
        </p:nvSpPr>
        <p:spPr>
          <a:xfrm>
            <a:off x="5604552" y="871758"/>
            <a:ext cx="5986814" cy="3871143"/>
          </a:xfrm>
        </p:spPr>
        <p:txBody>
          <a:bodyPr>
            <a:noAutofit/>
          </a:bodyPr>
          <a:lstStyle/>
          <a:p>
            <a:r>
              <a:rPr lang="en-GB" sz="4400" dirty="0"/>
              <a:t>Trans-affirming voice care and Gender Studies:  Epistemic and Practical Exchanges</a:t>
            </a:r>
            <a:endParaRPr lang="fr-FR" sz="4400" dirty="0"/>
          </a:p>
        </p:txBody>
      </p:sp>
      <p:sp>
        <p:nvSpPr>
          <p:cNvPr id="3" name="Sous-titre 2">
            <a:extLst>
              <a:ext uri="{FF2B5EF4-FFF2-40B4-BE49-F238E27FC236}">
                <a16:creationId xmlns:a16="http://schemas.microsoft.com/office/drawing/2014/main" id="{3ED4AD73-40E3-3826-889E-2BE6CFF6FD39}"/>
              </a:ext>
            </a:extLst>
          </p:cNvPr>
          <p:cNvSpPr>
            <a:spLocks noGrp="1"/>
          </p:cNvSpPr>
          <p:nvPr>
            <p:ph type="subTitle" idx="1"/>
          </p:nvPr>
        </p:nvSpPr>
        <p:spPr>
          <a:xfrm>
            <a:off x="5619963" y="4457702"/>
            <a:ext cx="6049027" cy="1333499"/>
          </a:xfrm>
        </p:spPr>
        <p:txBody>
          <a:bodyPr>
            <a:normAutofit/>
          </a:bodyPr>
          <a:lstStyle/>
          <a:p>
            <a:r>
              <a:rPr lang="fr-BE" dirty="0"/>
              <a:t>Antoine Henrotin (</a:t>
            </a:r>
            <a:r>
              <a:rPr lang="fr-BE" dirty="0" err="1"/>
              <a:t>he</a:t>
            </a:r>
            <a:r>
              <a:rPr lang="fr-BE" dirty="0"/>
              <a:t>/</a:t>
            </a:r>
            <a:r>
              <a:rPr lang="fr-BE" dirty="0" err="1"/>
              <a:t>they</a:t>
            </a:r>
            <a:r>
              <a:rPr lang="fr-BE" dirty="0"/>
              <a:t>)</a:t>
            </a:r>
          </a:p>
          <a:p>
            <a:pPr marL="342900" indent="-342900">
              <a:buFont typeface="Arial" panose="020B0604020202020204" pitchFamily="34" charset="0"/>
              <a:buChar char="•"/>
            </a:pPr>
            <a:r>
              <a:rPr lang="fr-BE" dirty="0"/>
              <a:t>Dominique </a:t>
            </a:r>
            <a:r>
              <a:rPr lang="fr-BE" dirty="0" err="1"/>
              <a:t>Morsomme</a:t>
            </a:r>
            <a:r>
              <a:rPr lang="fr-BE" dirty="0"/>
              <a:t> (</a:t>
            </a:r>
            <a:r>
              <a:rPr lang="fr-BE" dirty="0" err="1"/>
              <a:t>she</a:t>
            </a:r>
            <a:r>
              <a:rPr lang="fr-BE" dirty="0"/>
              <a:t>)</a:t>
            </a:r>
          </a:p>
          <a:p>
            <a:pPr marL="342900" indent="-342900">
              <a:buFont typeface="Arial" panose="020B0604020202020204" pitchFamily="34" charset="0"/>
              <a:buChar char="•"/>
            </a:pPr>
            <a:r>
              <a:rPr lang="fr-BE" dirty="0"/>
              <a:t>Florence </a:t>
            </a:r>
            <a:r>
              <a:rPr lang="fr-BE" dirty="0" err="1"/>
              <a:t>Caeymaex</a:t>
            </a:r>
            <a:r>
              <a:rPr lang="fr-BE" dirty="0"/>
              <a:t> (</a:t>
            </a:r>
            <a:r>
              <a:rPr lang="fr-BE" dirty="0" err="1"/>
              <a:t>she</a:t>
            </a:r>
            <a:r>
              <a:rPr lang="fr-BE" dirty="0"/>
              <a:t>)</a:t>
            </a:r>
          </a:p>
        </p:txBody>
      </p:sp>
      <p:pic>
        <p:nvPicPr>
          <p:cNvPr id="4" name="Picture 3" descr="Arrière-plan abstrait triangulaire">
            <a:extLst>
              <a:ext uri="{FF2B5EF4-FFF2-40B4-BE49-F238E27FC236}">
                <a16:creationId xmlns:a16="http://schemas.microsoft.com/office/drawing/2014/main" id="{F1515C26-7396-5E8B-02BB-4C371C38E9CE}"/>
              </a:ext>
            </a:extLst>
          </p:cNvPr>
          <p:cNvPicPr>
            <a:picLocks noChangeAspect="1"/>
          </p:cNvPicPr>
          <p:nvPr/>
        </p:nvPicPr>
        <p:blipFill>
          <a:blip r:embed="rId3"/>
          <a:srcRect l="22886" r="29647" b="-1"/>
          <a:stretch>
            <a:fillRect/>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348" y="4883603"/>
            <a:ext cx="1969642" cy="846365"/>
          </a:xfrm>
          <a:prstGeom prst="rect">
            <a:avLst/>
          </a:prstGeom>
        </p:spPr>
      </p:pic>
      <p:sp>
        <p:nvSpPr>
          <p:cNvPr id="8" name="ZoneTexte 7"/>
          <p:cNvSpPr txBox="1"/>
          <p:nvPr/>
        </p:nvSpPr>
        <p:spPr>
          <a:xfrm>
            <a:off x="344261" y="185291"/>
            <a:ext cx="4188278" cy="2062103"/>
          </a:xfrm>
          <a:prstGeom prst="rect">
            <a:avLst/>
          </a:prstGeom>
          <a:noFill/>
        </p:spPr>
        <p:txBody>
          <a:bodyPr wrap="square" rtlCol="0">
            <a:spAutoFit/>
          </a:bodyPr>
          <a:lstStyle/>
          <a:p>
            <a:pPr algn="ctr"/>
            <a:r>
              <a:rPr lang="en-GB" sz="3200" b="1" dirty="0">
                <a:solidFill>
                  <a:schemeClr val="accent5"/>
                </a:solidFill>
              </a:rPr>
              <a:t>Sophia conference </a:t>
            </a:r>
          </a:p>
          <a:p>
            <a:pPr algn="ctr"/>
            <a:r>
              <a:rPr lang="en-GB" sz="3200" b="1" dirty="0">
                <a:solidFill>
                  <a:schemeClr val="accent5"/>
                </a:solidFill>
              </a:rPr>
              <a:t>« Gender Studies: a state of the art»</a:t>
            </a:r>
          </a:p>
          <a:p>
            <a:pPr algn="ctr"/>
            <a:r>
              <a:rPr lang="en-GB" sz="3200" b="1" dirty="0">
                <a:solidFill>
                  <a:schemeClr val="accent5"/>
                </a:solidFill>
              </a:rPr>
              <a:t>13-11-2025</a:t>
            </a: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8197" y="5696207"/>
            <a:ext cx="1938406" cy="875786"/>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261" y="5696207"/>
            <a:ext cx="1650519" cy="875786"/>
          </a:xfrm>
          <a:prstGeom prst="rect">
            <a:avLst/>
          </a:prstGeom>
        </p:spPr>
      </p:pic>
      <p:sp>
        <p:nvSpPr>
          <p:cNvPr id="10" name="Espace réservé de la date 9">
            <a:extLst>
              <a:ext uri="{FF2B5EF4-FFF2-40B4-BE49-F238E27FC236}">
                <a16:creationId xmlns:a16="http://schemas.microsoft.com/office/drawing/2014/main" id="{A94B46CE-F8B9-3FDC-966C-C06EA0B6CDDD}"/>
              </a:ext>
            </a:extLst>
          </p:cNvPr>
          <p:cNvSpPr>
            <a:spLocks noGrp="1"/>
          </p:cNvSpPr>
          <p:nvPr>
            <p:ph type="dt" sz="half" idx="10"/>
          </p:nvPr>
        </p:nvSpPr>
        <p:spPr/>
        <p:txBody>
          <a:bodyPr/>
          <a:lstStyle/>
          <a:p>
            <a:r>
              <a:rPr lang="fr-FR"/>
              <a:t>13-11-25 : Sophia conference</a:t>
            </a:r>
            <a:endParaRPr lang="en-US"/>
          </a:p>
        </p:txBody>
      </p:sp>
      <p:sp>
        <p:nvSpPr>
          <p:cNvPr id="12" name="Espace réservé du numéro de diapositive 11">
            <a:extLst>
              <a:ext uri="{FF2B5EF4-FFF2-40B4-BE49-F238E27FC236}">
                <a16:creationId xmlns:a16="http://schemas.microsoft.com/office/drawing/2014/main" id="{665039EE-089D-716E-86CD-563D47340E3C}"/>
              </a:ext>
            </a:extLst>
          </p:cNvPr>
          <p:cNvSpPr>
            <a:spLocks noGrp="1"/>
          </p:cNvSpPr>
          <p:nvPr>
            <p:ph type="sldNum" sz="quarter" idx="12"/>
          </p:nvPr>
        </p:nvSpPr>
        <p:spPr/>
        <p:txBody>
          <a:bodyPr/>
          <a:lstStyle/>
          <a:p>
            <a:fld id="{87E7843D-FF13-4365-9478-9625B70A2705}" type="slidenum">
              <a:rPr lang="en-US" smtClean="0"/>
              <a:t>1</a:t>
            </a:fld>
            <a:endParaRPr lang="en-US"/>
          </a:p>
        </p:txBody>
      </p:sp>
    </p:spTree>
    <p:extLst>
      <p:ext uri="{BB962C8B-B14F-4D97-AF65-F5344CB8AC3E}">
        <p14:creationId xmlns:p14="http://schemas.microsoft.com/office/powerpoint/2010/main" val="232127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personne, habits, plein air, sourire&#10;&#10;Le contenu généré par l’IA peut être incorrect.">
            <a:extLst>
              <a:ext uri="{FF2B5EF4-FFF2-40B4-BE49-F238E27FC236}">
                <a16:creationId xmlns:a16="http://schemas.microsoft.com/office/drawing/2014/main" id="{B56B85DE-9AFE-DAAB-BB61-81506AFE6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986" y="628443"/>
            <a:ext cx="3416388" cy="1634635"/>
          </a:xfrm>
          <a:prstGeom prst="rect">
            <a:avLst/>
          </a:prstGeom>
        </p:spPr>
      </p:pic>
      <p:sp>
        <p:nvSpPr>
          <p:cNvPr id="2" name="Titre 1">
            <a:extLst>
              <a:ext uri="{FF2B5EF4-FFF2-40B4-BE49-F238E27FC236}">
                <a16:creationId xmlns:a16="http://schemas.microsoft.com/office/drawing/2014/main" id="{54EDD5DD-33B2-6AFB-66C2-935B29E9B5C3}"/>
              </a:ext>
            </a:extLst>
          </p:cNvPr>
          <p:cNvSpPr>
            <a:spLocks noGrp="1"/>
          </p:cNvSpPr>
          <p:nvPr>
            <p:ph type="ctrTitle"/>
          </p:nvPr>
        </p:nvSpPr>
        <p:spPr>
          <a:xfrm>
            <a:off x="456805" y="3240748"/>
            <a:ext cx="9989574" cy="3598606"/>
          </a:xfrm>
        </p:spPr>
        <p:txBody>
          <a:bodyPr/>
          <a:lstStyle/>
          <a:p>
            <a:r>
              <a:rPr lang="en-GB" u="sng" noProof="0" dirty="0"/>
              <a:t>Thanks for your </a:t>
            </a:r>
            <a:br>
              <a:rPr lang="en-GB" u="sng" noProof="0" dirty="0"/>
            </a:br>
            <a:r>
              <a:rPr lang="en-GB" u="sng" noProof="0" dirty="0"/>
              <a:t>attention</a:t>
            </a:r>
          </a:p>
        </p:txBody>
      </p:sp>
      <p:sp>
        <p:nvSpPr>
          <p:cNvPr id="3" name="Sous-titre 2">
            <a:extLst>
              <a:ext uri="{FF2B5EF4-FFF2-40B4-BE49-F238E27FC236}">
                <a16:creationId xmlns:a16="http://schemas.microsoft.com/office/drawing/2014/main" id="{E8902ED6-9532-5CE2-3FEF-9801B09954A9}"/>
              </a:ext>
            </a:extLst>
          </p:cNvPr>
          <p:cNvSpPr>
            <a:spLocks noGrp="1"/>
          </p:cNvSpPr>
          <p:nvPr>
            <p:ph type="subTitle" idx="1"/>
          </p:nvPr>
        </p:nvSpPr>
        <p:spPr>
          <a:xfrm>
            <a:off x="507973" y="4102792"/>
            <a:ext cx="6991776" cy="1302774"/>
          </a:xfrm>
        </p:spPr>
        <p:txBody>
          <a:bodyPr/>
          <a:lstStyle/>
          <a:p>
            <a:r>
              <a:rPr lang="en-GB" noProof="0" dirty="0"/>
              <a:t>Questions ?</a:t>
            </a:r>
          </a:p>
        </p:txBody>
      </p:sp>
      <p:sp>
        <p:nvSpPr>
          <p:cNvPr id="4" name="Espace réservé de la date 3">
            <a:extLst>
              <a:ext uri="{FF2B5EF4-FFF2-40B4-BE49-F238E27FC236}">
                <a16:creationId xmlns:a16="http://schemas.microsoft.com/office/drawing/2014/main" id="{60C75AD0-62CA-6538-AE88-5261EE0D5B57}"/>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8277547D-BB83-1137-5C55-BF8175F1A147}"/>
              </a:ext>
            </a:extLst>
          </p:cNvPr>
          <p:cNvSpPr>
            <a:spLocks noGrp="1"/>
          </p:cNvSpPr>
          <p:nvPr>
            <p:ph type="sldNum" sz="quarter" idx="12"/>
          </p:nvPr>
        </p:nvSpPr>
        <p:spPr/>
        <p:txBody>
          <a:bodyPr/>
          <a:lstStyle/>
          <a:p>
            <a:fld id="{50EA1493-C732-432E-A201-6482AB958655}" type="slidenum">
              <a:rPr lang="en-GB" noProof="0" smtClean="0"/>
              <a:t>10</a:t>
            </a:fld>
            <a:endParaRPr lang="en-GB" noProof="0" dirty="0"/>
          </a:p>
        </p:txBody>
      </p:sp>
      <p:pic>
        <p:nvPicPr>
          <p:cNvPr id="8" name="Espace réservé du contenu 3">
            <a:extLst>
              <a:ext uri="{FF2B5EF4-FFF2-40B4-BE49-F238E27FC236}">
                <a16:creationId xmlns:a16="http://schemas.microsoft.com/office/drawing/2014/main" id="{8DA3C66B-A488-5A24-215A-AA0CEEAA7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458" y="380540"/>
            <a:ext cx="1998748" cy="2764307"/>
          </a:xfrm>
          <a:prstGeom prst="rect">
            <a:avLst/>
          </a:prstGeom>
        </p:spPr>
      </p:pic>
      <p:pic>
        <p:nvPicPr>
          <p:cNvPr id="18" name="Image 17" descr="Une image contenant Création de costumes, costume, habits, Visage humain&#10;&#10;Le contenu généré par l’IA peut être incorrect.">
            <a:extLst>
              <a:ext uri="{FF2B5EF4-FFF2-40B4-BE49-F238E27FC236}">
                <a16:creationId xmlns:a16="http://schemas.microsoft.com/office/drawing/2014/main" id="{D24025C1-973E-EC52-D6C1-B043E4EDA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053" y="1970736"/>
            <a:ext cx="1709661" cy="2144445"/>
          </a:xfrm>
          <a:prstGeom prst="rect">
            <a:avLst/>
          </a:prstGeom>
        </p:spPr>
      </p:pic>
      <p:pic>
        <p:nvPicPr>
          <p:cNvPr id="10" name="Image 9" descr="Une image contenant texte, lettre, dessin humoristique, bande dessinée&#10;&#10;Le contenu généré par l’IA peut être incorrect.">
            <a:extLst>
              <a:ext uri="{FF2B5EF4-FFF2-40B4-BE49-F238E27FC236}">
                <a16:creationId xmlns:a16="http://schemas.microsoft.com/office/drawing/2014/main" id="{7B948DCF-2D75-4726-5E71-B2E7BB918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9714" y="1762841"/>
            <a:ext cx="1812354" cy="2964775"/>
          </a:xfrm>
          <a:prstGeom prst="rect">
            <a:avLst/>
          </a:prstGeom>
        </p:spPr>
      </p:pic>
      <p:pic>
        <p:nvPicPr>
          <p:cNvPr id="12" name="Image 11" descr="Une image contenant texte, plante, livre, fleur&#10;&#10;Le contenu généré par l’IA peut être incorrect.">
            <a:extLst>
              <a:ext uri="{FF2B5EF4-FFF2-40B4-BE49-F238E27FC236}">
                <a16:creationId xmlns:a16="http://schemas.microsoft.com/office/drawing/2014/main" id="{4B09829A-1949-3C24-7ED1-F1E552C9D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1373" y="3079308"/>
            <a:ext cx="1709661" cy="2138855"/>
          </a:xfrm>
          <a:prstGeom prst="rect">
            <a:avLst/>
          </a:prstGeom>
        </p:spPr>
      </p:pic>
      <p:pic>
        <p:nvPicPr>
          <p:cNvPr id="7" name="Image 6" descr="Une image contenant texte, logo, cercle, Emblème&#10;&#10;Le contenu généré par l’IA peut être incorrect.">
            <a:extLst>
              <a:ext uri="{FF2B5EF4-FFF2-40B4-BE49-F238E27FC236}">
                <a16:creationId xmlns:a16="http://schemas.microsoft.com/office/drawing/2014/main" id="{C7119647-5AE8-F127-1AE2-E5FE9DE0B1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9035" y="280602"/>
            <a:ext cx="1957552" cy="1957552"/>
          </a:xfrm>
          <a:prstGeom prst="rect">
            <a:avLst/>
          </a:prstGeom>
        </p:spPr>
      </p:pic>
      <p:pic>
        <p:nvPicPr>
          <p:cNvPr id="20" name="Image 19" descr="Une image contenant Visage humain, personne, habits, sourcil&#10;&#10;Le contenu généré par l’IA peut être incorrect.">
            <a:extLst>
              <a:ext uri="{FF2B5EF4-FFF2-40B4-BE49-F238E27FC236}">
                <a16:creationId xmlns:a16="http://schemas.microsoft.com/office/drawing/2014/main" id="{5312A144-6A9C-8B53-134E-F4876749E4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6106" y="4703524"/>
            <a:ext cx="1287254" cy="1825003"/>
          </a:xfrm>
          <a:prstGeom prst="rect">
            <a:avLst/>
          </a:prstGeom>
        </p:spPr>
      </p:pic>
      <p:pic>
        <p:nvPicPr>
          <p:cNvPr id="24" name="Image 23" descr="Une image contenant art, Artefact, musée, sculpture&#10;&#10;Le contenu généré par l’IA peut être incorrect.">
            <a:extLst>
              <a:ext uri="{FF2B5EF4-FFF2-40B4-BE49-F238E27FC236}">
                <a16:creationId xmlns:a16="http://schemas.microsoft.com/office/drawing/2014/main" id="{234FA706-E068-13D4-0944-FAD8690B04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9673" y="37196"/>
            <a:ext cx="1911008" cy="1901850"/>
          </a:xfrm>
          <a:prstGeom prst="rect">
            <a:avLst/>
          </a:prstGeom>
        </p:spPr>
      </p:pic>
      <p:pic>
        <p:nvPicPr>
          <p:cNvPr id="26" name="Image 25" descr="Une image contenant croquis, dessin, peinture, personne&#10;&#10;Le contenu généré par l’IA peut être incorrect.">
            <a:extLst>
              <a:ext uri="{FF2B5EF4-FFF2-40B4-BE49-F238E27FC236}">
                <a16:creationId xmlns:a16="http://schemas.microsoft.com/office/drawing/2014/main" id="{42CE6BC1-59B6-EFDE-E27E-1463526A2E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8477" y="1452174"/>
            <a:ext cx="1668780" cy="1341677"/>
          </a:xfrm>
          <a:prstGeom prst="rect">
            <a:avLst/>
          </a:prstGeom>
        </p:spPr>
      </p:pic>
      <p:pic>
        <p:nvPicPr>
          <p:cNvPr id="28" name="Image 27" descr="Une image contenant peinture, arme, habits, dessin&#10;&#10;Le contenu généré par l’IA peut être incorrect.">
            <a:extLst>
              <a:ext uri="{FF2B5EF4-FFF2-40B4-BE49-F238E27FC236}">
                <a16:creationId xmlns:a16="http://schemas.microsoft.com/office/drawing/2014/main" id="{72930B4B-70FC-3C36-5163-C2451C2490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91757" y="1548075"/>
            <a:ext cx="1343169" cy="1676358"/>
          </a:xfrm>
          <a:prstGeom prst="rect">
            <a:avLst/>
          </a:prstGeom>
        </p:spPr>
      </p:pic>
      <p:pic>
        <p:nvPicPr>
          <p:cNvPr id="30" name="Image 29" descr="Une image contenant habits, Visage humain, personne, femme&#10;&#10;Le contenu généré par l’IA peut être incorrect.">
            <a:extLst>
              <a:ext uri="{FF2B5EF4-FFF2-40B4-BE49-F238E27FC236}">
                <a16:creationId xmlns:a16="http://schemas.microsoft.com/office/drawing/2014/main" id="{1C6A516A-8147-B90F-EF10-3795571261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3351" y="5191193"/>
            <a:ext cx="1750367" cy="1485525"/>
          </a:xfrm>
          <a:prstGeom prst="rect">
            <a:avLst/>
          </a:prstGeom>
        </p:spPr>
      </p:pic>
      <p:pic>
        <p:nvPicPr>
          <p:cNvPr id="32" name="Image 31" descr="Une image contenant personne, Visage humain, habits, Danse&#10;&#10;Le contenu généré par l’IA peut être incorrect.">
            <a:extLst>
              <a:ext uri="{FF2B5EF4-FFF2-40B4-BE49-F238E27FC236}">
                <a16:creationId xmlns:a16="http://schemas.microsoft.com/office/drawing/2014/main" id="{404C417C-1057-DAE4-84FC-01F2F2A1A4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40503" y="5326965"/>
            <a:ext cx="2750526" cy="1399233"/>
          </a:xfrm>
          <a:prstGeom prst="rect">
            <a:avLst/>
          </a:prstGeom>
        </p:spPr>
      </p:pic>
      <p:pic>
        <p:nvPicPr>
          <p:cNvPr id="22" name="Image 21" descr="Une image contenant texte, affiche, Visage humain, graphisme&#10;&#10;Le contenu généré par l’IA peut être incorrect.">
            <a:extLst>
              <a:ext uri="{FF2B5EF4-FFF2-40B4-BE49-F238E27FC236}">
                <a16:creationId xmlns:a16="http://schemas.microsoft.com/office/drawing/2014/main" id="{EBDB4F88-B0FF-7D5C-6762-AF70922379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7950" y="4182849"/>
            <a:ext cx="1668780" cy="2070627"/>
          </a:xfrm>
          <a:prstGeom prst="rect">
            <a:avLst/>
          </a:prstGeom>
        </p:spPr>
      </p:pic>
      <p:pic>
        <p:nvPicPr>
          <p:cNvPr id="34" name="Image 33" descr="Une image contenant Visage humain, rouge à lèvres, lèvre, personne&#10;&#10;Le contenu généré par l’IA peut être incorrect.">
            <a:extLst>
              <a:ext uri="{FF2B5EF4-FFF2-40B4-BE49-F238E27FC236}">
                <a16:creationId xmlns:a16="http://schemas.microsoft.com/office/drawing/2014/main" id="{25343A38-8D4F-5F4C-D865-1E9B8DF420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9059" y="4703524"/>
            <a:ext cx="1340548" cy="1630396"/>
          </a:xfrm>
          <a:prstGeom prst="rect">
            <a:avLst/>
          </a:prstGeom>
        </p:spPr>
      </p:pic>
      <p:sp>
        <p:nvSpPr>
          <p:cNvPr id="9" name="ZoneTexte 8">
            <a:extLst>
              <a:ext uri="{FF2B5EF4-FFF2-40B4-BE49-F238E27FC236}">
                <a16:creationId xmlns:a16="http://schemas.microsoft.com/office/drawing/2014/main" id="{8FAFF4EB-6049-9D95-A280-F2CA0B8670B8}"/>
              </a:ext>
            </a:extLst>
          </p:cNvPr>
          <p:cNvSpPr txBox="1"/>
          <p:nvPr/>
        </p:nvSpPr>
        <p:spPr>
          <a:xfrm>
            <a:off x="700413" y="5518722"/>
            <a:ext cx="2951970" cy="369332"/>
          </a:xfrm>
          <a:prstGeom prst="rect">
            <a:avLst/>
          </a:prstGeom>
          <a:noFill/>
        </p:spPr>
        <p:txBody>
          <a:bodyPr wrap="square">
            <a:spAutoFit/>
          </a:bodyPr>
          <a:lstStyle/>
          <a:p>
            <a:pPr algn="ctr"/>
            <a:r>
              <a:rPr lang="en-GB" u="sng" noProof="0" dirty="0">
                <a:solidFill>
                  <a:schemeClr val="accent5"/>
                </a:solidFill>
              </a:rPr>
              <a:t>Antoine.Henrotin@uliege.be</a:t>
            </a:r>
          </a:p>
        </p:txBody>
      </p:sp>
    </p:spTree>
    <p:extLst>
      <p:ext uri="{BB962C8B-B14F-4D97-AF65-F5344CB8AC3E}">
        <p14:creationId xmlns:p14="http://schemas.microsoft.com/office/powerpoint/2010/main" val="77981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3CFBB-050D-804B-D961-634BF6B9E540}"/>
              </a:ext>
            </a:extLst>
          </p:cNvPr>
          <p:cNvSpPr>
            <a:spLocks noGrp="1"/>
          </p:cNvSpPr>
          <p:nvPr>
            <p:ph type="title"/>
          </p:nvPr>
        </p:nvSpPr>
        <p:spPr/>
        <p:txBody>
          <a:bodyPr/>
          <a:lstStyle/>
          <a:p>
            <a:r>
              <a:rPr lang="en-GB" noProof="0" dirty="0" err="1"/>
              <a:t>Bibliographie</a:t>
            </a:r>
            <a:r>
              <a:rPr lang="en-GB" noProof="0" dirty="0"/>
              <a:t> (1)</a:t>
            </a:r>
          </a:p>
        </p:txBody>
      </p:sp>
      <p:sp>
        <p:nvSpPr>
          <p:cNvPr id="3" name="Espace réservé du contenu 2">
            <a:extLst>
              <a:ext uri="{FF2B5EF4-FFF2-40B4-BE49-F238E27FC236}">
                <a16:creationId xmlns:a16="http://schemas.microsoft.com/office/drawing/2014/main" id="{4048887B-320B-BEC2-C94F-5DF1D91D4672}"/>
              </a:ext>
            </a:extLst>
          </p:cNvPr>
          <p:cNvSpPr>
            <a:spLocks noGrp="1"/>
          </p:cNvSpPr>
          <p:nvPr>
            <p:ph idx="1"/>
          </p:nvPr>
        </p:nvSpPr>
        <p:spPr>
          <a:xfrm>
            <a:off x="538843" y="1665514"/>
            <a:ext cx="11653157" cy="4572000"/>
          </a:xfrm>
        </p:spPr>
        <p:txBody>
          <a:bodyPr>
            <a:noAutofit/>
          </a:bodyPr>
          <a:lstStyle/>
          <a:p>
            <a:r>
              <a:rPr lang="fr-BE" sz="1100" dirty="0"/>
              <a:t>Arnold, A. (2021). Voix. In </a:t>
            </a:r>
            <a:r>
              <a:rPr lang="fr-BE" sz="1100" i="1" dirty="0"/>
              <a:t>Encyclopédie critique du genre</a:t>
            </a:r>
            <a:r>
              <a:rPr lang="fr-BE" sz="1100" dirty="0"/>
              <a:t> (p. 865‑873). La Découverte. https://doi.org/10.3917/dec.renne.2021.01.0865</a:t>
            </a:r>
          </a:p>
          <a:p>
            <a:r>
              <a:rPr lang="fr-BE" sz="1100" dirty="0"/>
              <a:t>Azul, D., &amp; Hancock, A. B. (2020). </a:t>
            </a:r>
            <a:r>
              <a:rPr lang="en-US" sz="1100" dirty="0"/>
              <a:t>Who or what has the capacity to influence voice production? Development of a transdisciplinary theoretical approach to clinical practice addressing voice and the communication of speaker socio-cultural positioning. </a:t>
            </a:r>
            <a:r>
              <a:rPr lang="en-US" sz="1100" i="1" dirty="0"/>
              <a:t>International Journal of Speech-Language Pathology</a:t>
            </a:r>
            <a:r>
              <a:rPr lang="en-US" sz="1100" dirty="0"/>
              <a:t>, </a:t>
            </a:r>
            <a:r>
              <a:rPr lang="en-US" sz="1100" i="1" dirty="0"/>
              <a:t>22</a:t>
            </a:r>
            <a:r>
              <a:rPr lang="en-US" sz="1100" dirty="0"/>
              <a:t>(5), 559‑570. https://doi.org/10.1080/17549507.2019.1709544</a:t>
            </a:r>
            <a:endParaRPr lang="fr-BE" sz="1100" dirty="0"/>
          </a:p>
          <a:p>
            <a:r>
              <a:rPr lang="en-US" sz="1100" dirty="0" err="1"/>
              <a:t>Bomans</a:t>
            </a:r>
            <a:r>
              <a:rPr lang="en-US" sz="1100" dirty="0"/>
              <a:t>, B. (2023). </a:t>
            </a:r>
            <a:r>
              <a:rPr lang="fr-BE" sz="1100" dirty="0"/>
              <a:t>Retour à l’anormal : Réflexions et enjeux de la pensée queer multidimensionnelle. </a:t>
            </a:r>
            <a:r>
              <a:rPr lang="en-US" sz="1100" i="1" dirty="0" err="1"/>
              <a:t>MethIS</a:t>
            </a:r>
            <a:r>
              <a:rPr lang="en-US" sz="1100" dirty="0"/>
              <a:t>. https://popups.uliege.be/2030-1456/index.php?id=518</a:t>
            </a:r>
            <a:endParaRPr lang="fr-BE" sz="1100" dirty="0"/>
          </a:p>
          <a:p>
            <a:r>
              <a:rPr lang="en-US" sz="1100" dirty="0"/>
              <a:t>Busby, P. A., &amp; Plant, G. L. (1995). Formant frequency values of vowels produced by preadolescent boys and girls. </a:t>
            </a:r>
            <a:r>
              <a:rPr lang="en-US" sz="1100" i="1" dirty="0"/>
              <a:t>The Journal of the Acoustical Society of America</a:t>
            </a:r>
            <a:r>
              <a:rPr lang="en-US" sz="1100" dirty="0"/>
              <a:t>, </a:t>
            </a:r>
            <a:r>
              <a:rPr lang="en-US" sz="1100" i="1" dirty="0"/>
              <a:t>97</a:t>
            </a:r>
            <a:r>
              <a:rPr lang="en-US" sz="1100" dirty="0"/>
              <a:t>(4), 2603‑2606. https://doi.org/10.1121/1.412975</a:t>
            </a:r>
            <a:endParaRPr lang="fr-BE" sz="1100" dirty="0"/>
          </a:p>
          <a:p>
            <a:r>
              <a:rPr lang="fr-BE" sz="1100" dirty="0"/>
              <a:t>Canguilhem, G. (2013). </a:t>
            </a:r>
            <a:r>
              <a:rPr lang="fr-BE" sz="1100" i="1" dirty="0"/>
              <a:t>Le normal et le pathologique</a:t>
            </a:r>
            <a:r>
              <a:rPr lang="fr-BE" sz="1100" dirty="0"/>
              <a:t>. Presses Universitaires de France; Cairn.info. https://www.cairn.info/le-normal-et-le-pathologique--9782130619505.htm</a:t>
            </a:r>
          </a:p>
          <a:p>
            <a:r>
              <a:rPr lang="fr-BE" sz="1100" dirty="0"/>
              <a:t>Clair, I. (2016). Faire du terrain en féministe. </a:t>
            </a:r>
            <a:r>
              <a:rPr lang="fr-BE" sz="1100" i="1" dirty="0"/>
              <a:t>Actes de la recherche en sciences sociales</a:t>
            </a:r>
            <a:r>
              <a:rPr lang="fr-BE" sz="1100" dirty="0"/>
              <a:t>, </a:t>
            </a:r>
            <a:r>
              <a:rPr lang="fr-BE" sz="1100" i="1" dirty="0"/>
              <a:t>213</a:t>
            </a:r>
            <a:r>
              <a:rPr lang="fr-BE" sz="1100" dirty="0"/>
              <a:t>(3), 66‑83. https://doi.org/10.3917/arss.213.0066</a:t>
            </a:r>
          </a:p>
          <a:p>
            <a:r>
              <a:rPr lang="fr-BE" sz="1100" dirty="0"/>
              <a:t>Coleman, E., </a:t>
            </a:r>
            <a:r>
              <a:rPr lang="fr-BE" sz="1100" dirty="0" err="1"/>
              <a:t>Radix</a:t>
            </a:r>
            <a:r>
              <a:rPr lang="fr-BE" sz="1100" dirty="0"/>
              <a:t>, A. E., </a:t>
            </a:r>
            <a:r>
              <a:rPr lang="fr-BE" sz="1100" dirty="0" err="1"/>
              <a:t>Bouman</a:t>
            </a:r>
            <a:r>
              <a:rPr lang="fr-BE" sz="1100" dirty="0"/>
              <a:t>, W. P., Brown, G. R., de Vries, A. L. C., Deutsch, M. B., </a:t>
            </a:r>
            <a:r>
              <a:rPr lang="fr-BE" sz="1100" dirty="0" err="1"/>
              <a:t>Ettner</a:t>
            </a:r>
            <a:r>
              <a:rPr lang="fr-BE" sz="1100" dirty="0"/>
              <a:t>, R., Fraser, L., Goodman, M., Green, J., Hancock, A. B., Johnson, T. W., </a:t>
            </a:r>
            <a:r>
              <a:rPr lang="fr-BE" sz="1100" dirty="0" err="1"/>
              <a:t>Karasic</a:t>
            </a:r>
            <a:r>
              <a:rPr lang="fr-BE" sz="1100" dirty="0"/>
              <a:t>, D. H., </a:t>
            </a:r>
            <a:r>
              <a:rPr lang="fr-BE" sz="1100" dirty="0" err="1"/>
              <a:t>Knudson</a:t>
            </a:r>
            <a:r>
              <a:rPr lang="fr-BE" sz="1100" dirty="0"/>
              <a:t>, G. A., Leibowitz, S. F., Meyer-</a:t>
            </a:r>
            <a:r>
              <a:rPr lang="fr-BE" sz="1100" dirty="0" err="1"/>
              <a:t>Bahlburg</a:t>
            </a:r>
            <a:r>
              <a:rPr lang="fr-BE" sz="1100" dirty="0"/>
              <a:t>, H. F. L., </a:t>
            </a:r>
            <a:r>
              <a:rPr lang="fr-BE" sz="1100" dirty="0" err="1"/>
              <a:t>Monstrey</a:t>
            </a:r>
            <a:r>
              <a:rPr lang="fr-BE" sz="1100" dirty="0"/>
              <a:t>, S. J., </a:t>
            </a:r>
            <a:r>
              <a:rPr lang="fr-BE" sz="1100" dirty="0" err="1"/>
              <a:t>Motmans</a:t>
            </a:r>
            <a:r>
              <a:rPr lang="fr-BE" sz="1100" dirty="0"/>
              <a:t>, J., </a:t>
            </a:r>
            <a:r>
              <a:rPr lang="fr-BE" sz="1100" dirty="0" err="1"/>
              <a:t>Nahata</a:t>
            </a:r>
            <a:r>
              <a:rPr lang="fr-BE" sz="1100" dirty="0"/>
              <a:t>, L., … </a:t>
            </a:r>
            <a:r>
              <a:rPr lang="en-US" sz="1100" dirty="0" err="1"/>
              <a:t>Arcelus</a:t>
            </a:r>
            <a:r>
              <a:rPr lang="en-US" sz="1100" dirty="0"/>
              <a:t>, J. (2022). Standards of Care for the Health of Transgender and Gender Diverse People, Version 8. </a:t>
            </a:r>
            <a:r>
              <a:rPr lang="en-US" sz="1100" i="1" dirty="0"/>
              <a:t>International Journal of Transgender Health</a:t>
            </a:r>
            <a:r>
              <a:rPr lang="en-US" sz="1100" dirty="0"/>
              <a:t>, </a:t>
            </a:r>
            <a:r>
              <a:rPr lang="en-US" sz="1100" i="1" dirty="0"/>
              <a:t>23</a:t>
            </a:r>
            <a:r>
              <a:rPr lang="en-US" sz="1100" dirty="0"/>
              <a:t>(Suppl 1), S1‑S259. https://doi.org/10.1080/26895269.2022.2100644</a:t>
            </a:r>
            <a:endParaRPr lang="fr-BE" sz="1100" dirty="0"/>
          </a:p>
          <a:p>
            <a:r>
              <a:rPr lang="en-US" sz="1100" dirty="0"/>
              <a:t>Cunningham‐Erves, J., Mayo‐Gamble, T., Campbell, L., Barlow, B. C., Barajas, C., Jones, J. L., &amp; </a:t>
            </a:r>
            <a:r>
              <a:rPr lang="en-US" sz="1100" dirty="0" err="1"/>
              <a:t>Winkfield</a:t>
            </a:r>
            <a:r>
              <a:rPr lang="en-US" sz="1100" dirty="0"/>
              <a:t>, K. (2024). The Bidirectional Engagement and Equity (BEE) Research Framework to Guide Community–Academic Partnerships : Developed From a Narrative Review and Diverse Stakeholder Perspectives. </a:t>
            </a:r>
            <a:r>
              <a:rPr lang="en-US" sz="1100" i="1" dirty="0"/>
              <a:t>Health Expectations</a:t>
            </a:r>
            <a:r>
              <a:rPr lang="en-US" sz="1100" dirty="0"/>
              <a:t>, </a:t>
            </a:r>
            <a:r>
              <a:rPr lang="en-US" sz="1100" i="1" dirty="0"/>
              <a:t>27</a:t>
            </a:r>
            <a:r>
              <a:rPr lang="en-US" sz="1100" dirty="0"/>
              <a:t>(4), e14161. https://doi.org/10.1111/hex.14161</a:t>
            </a:r>
            <a:endParaRPr lang="fr-BE" sz="1100" dirty="0"/>
          </a:p>
          <a:p>
            <a:r>
              <a:rPr lang="en-US" sz="1100" dirty="0"/>
              <a:t>Demange, E., Henry, E., &amp; </a:t>
            </a:r>
            <a:r>
              <a:rPr lang="en-US" sz="1100" dirty="0" err="1"/>
              <a:t>Préau</a:t>
            </a:r>
            <a:r>
              <a:rPr lang="en-US" sz="1100" dirty="0"/>
              <a:t>, M. (2012). </a:t>
            </a:r>
            <a:r>
              <a:rPr lang="fr-BE" sz="1100" i="1" dirty="0"/>
              <a:t>De la recherche en collaboration à la recherche communautaire. Un guide méthodologique</a:t>
            </a:r>
            <a:r>
              <a:rPr lang="fr-BE" sz="1100" dirty="0"/>
              <a:t>. ANRS &amp; Coalition PLUS. https://shs.hal.science/halshs-00880158</a:t>
            </a:r>
          </a:p>
          <a:p>
            <a:r>
              <a:rPr lang="en-US" sz="1100" dirty="0" err="1"/>
              <a:t>Espineira</a:t>
            </a:r>
            <a:r>
              <a:rPr lang="en-US" sz="1100" dirty="0"/>
              <a:t>, K., &amp; Thomas, M.-Y. (2019). </a:t>
            </a:r>
            <a:r>
              <a:rPr lang="fr-BE" sz="1100" dirty="0"/>
              <a:t>Études Trans. Interroger les conditions de production et de diffusion des savoirs. </a:t>
            </a:r>
            <a:r>
              <a:rPr lang="fr-BE" sz="1100" i="1" dirty="0"/>
              <a:t>Genre, sexualité &amp; société</a:t>
            </a:r>
            <a:r>
              <a:rPr lang="fr-BE" sz="1100" dirty="0"/>
              <a:t>, </a:t>
            </a:r>
            <a:r>
              <a:rPr lang="fr-BE" sz="1100" i="1" dirty="0"/>
              <a:t>22</a:t>
            </a:r>
            <a:r>
              <a:rPr lang="fr-BE" sz="1100" dirty="0"/>
              <a:t>, Article 22. https://doi.org/10.4000/gss.5916</a:t>
            </a:r>
          </a:p>
        </p:txBody>
      </p:sp>
      <p:sp>
        <p:nvSpPr>
          <p:cNvPr id="4" name="Espace réservé de la date 3">
            <a:extLst>
              <a:ext uri="{FF2B5EF4-FFF2-40B4-BE49-F238E27FC236}">
                <a16:creationId xmlns:a16="http://schemas.microsoft.com/office/drawing/2014/main" id="{244BE3D8-9C38-57AD-BFAE-9ADDD99BFA39}"/>
              </a:ext>
            </a:extLst>
          </p:cNvPr>
          <p:cNvSpPr>
            <a:spLocks noGrp="1"/>
          </p:cNvSpPr>
          <p:nvPr>
            <p:ph type="dt" sz="half" idx="10"/>
          </p:nvPr>
        </p:nvSpPr>
        <p:spPr/>
        <p:txBody>
          <a:bodyPr/>
          <a:lstStyle/>
          <a:p>
            <a:r>
              <a:rPr lang="fr-FR" noProof="0" dirty="0"/>
              <a:t>13-11-25 : Sophia </a:t>
            </a:r>
            <a:r>
              <a:rPr lang="fr-FR" noProof="0" dirty="0" err="1"/>
              <a:t>conference</a:t>
            </a:r>
            <a:endParaRPr lang="en-GB" noProof="0" dirty="0"/>
          </a:p>
        </p:txBody>
      </p:sp>
      <p:sp>
        <p:nvSpPr>
          <p:cNvPr id="5" name="Espace réservé du numéro de diapositive 4">
            <a:extLst>
              <a:ext uri="{FF2B5EF4-FFF2-40B4-BE49-F238E27FC236}">
                <a16:creationId xmlns:a16="http://schemas.microsoft.com/office/drawing/2014/main" id="{6AB7D15D-5F5C-50BC-EFC6-2B5974741D61}"/>
              </a:ext>
            </a:extLst>
          </p:cNvPr>
          <p:cNvSpPr>
            <a:spLocks noGrp="1"/>
          </p:cNvSpPr>
          <p:nvPr>
            <p:ph type="sldNum" sz="quarter" idx="12"/>
          </p:nvPr>
        </p:nvSpPr>
        <p:spPr/>
        <p:txBody>
          <a:bodyPr/>
          <a:lstStyle/>
          <a:p>
            <a:fld id="{50EA1493-C732-432E-A201-6482AB958655}" type="slidenum">
              <a:rPr lang="en-GB" noProof="0" smtClean="0"/>
              <a:t>11</a:t>
            </a:fld>
            <a:endParaRPr lang="en-GB" noProof="0" dirty="0"/>
          </a:p>
        </p:txBody>
      </p:sp>
    </p:spTree>
    <p:extLst>
      <p:ext uri="{BB962C8B-B14F-4D97-AF65-F5344CB8AC3E}">
        <p14:creationId xmlns:p14="http://schemas.microsoft.com/office/powerpoint/2010/main" val="244873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96645-05E0-5A44-DFFD-D071FC96FB77}"/>
              </a:ext>
            </a:extLst>
          </p:cNvPr>
          <p:cNvSpPr>
            <a:spLocks noGrp="1"/>
          </p:cNvSpPr>
          <p:nvPr>
            <p:ph type="title"/>
          </p:nvPr>
        </p:nvSpPr>
        <p:spPr/>
        <p:txBody>
          <a:bodyPr/>
          <a:lstStyle/>
          <a:p>
            <a:r>
              <a:rPr lang="en-GB" noProof="0" dirty="0" err="1"/>
              <a:t>Bibliographie</a:t>
            </a:r>
            <a:r>
              <a:rPr lang="en-GB" noProof="0" dirty="0"/>
              <a:t> (2)</a:t>
            </a:r>
          </a:p>
        </p:txBody>
      </p:sp>
      <p:sp>
        <p:nvSpPr>
          <p:cNvPr id="3" name="Espace réservé du contenu 2">
            <a:extLst>
              <a:ext uri="{FF2B5EF4-FFF2-40B4-BE49-F238E27FC236}">
                <a16:creationId xmlns:a16="http://schemas.microsoft.com/office/drawing/2014/main" id="{716525A3-6264-866E-F8DC-A636AD0FFD3F}"/>
              </a:ext>
            </a:extLst>
          </p:cNvPr>
          <p:cNvSpPr>
            <a:spLocks noGrp="1"/>
          </p:cNvSpPr>
          <p:nvPr>
            <p:ph idx="1"/>
          </p:nvPr>
        </p:nvSpPr>
        <p:spPr>
          <a:xfrm>
            <a:off x="571501" y="1632858"/>
            <a:ext cx="11201399" cy="4457700"/>
          </a:xfrm>
        </p:spPr>
        <p:txBody>
          <a:bodyPr>
            <a:noAutofit/>
          </a:bodyPr>
          <a:lstStyle/>
          <a:p>
            <a:r>
              <a:rPr lang="fr-BE" sz="1100" dirty="0"/>
              <a:t>Ferrand, C. T., &amp; Bloom, R. L. (1996). </a:t>
            </a:r>
            <a:r>
              <a:rPr lang="en-US" sz="1100" dirty="0"/>
              <a:t>Gender differences in children’s intonational patterns. </a:t>
            </a:r>
            <a:r>
              <a:rPr lang="en-US" sz="1100" i="1" dirty="0"/>
              <a:t>Journal of Voice</a:t>
            </a:r>
            <a:r>
              <a:rPr lang="en-US" sz="1100" dirty="0"/>
              <a:t>, </a:t>
            </a:r>
            <a:r>
              <a:rPr lang="en-US" sz="1100" i="1" dirty="0"/>
              <a:t>10</a:t>
            </a:r>
            <a:r>
              <a:rPr lang="en-US" sz="1100" dirty="0"/>
              <a:t>(3), 284‑291. https://doi.org/10.1016/S0892-1997(96)80009-9</a:t>
            </a:r>
            <a:endParaRPr lang="fr-BE" sz="1100" dirty="0"/>
          </a:p>
          <a:p>
            <a:r>
              <a:rPr lang="en-US" sz="1100" dirty="0"/>
              <a:t>Fitch, W. T., &amp; Giedd, J. (1999). Morphology and development of the human vocal tract : A study using magnetic resonance imaging. </a:t>
            </a:r>
            <a:r>
              <a:rPr lang="en-US" sz="1100" i="1" dirty="0"/>
              <a:t>The Journal of the Acoustical Society of America</a:t>
            </a:r>
            <a:r>
              <a:rPr lang="en-US" sz="1100" dirty="0"/>
              <a:t>, </a:t>
            </a:r>
            <a:r>
              <a:rPr lang="en-US" sz="1100" i="1" dirty="0"/>
              <a:t>106</a:t>
            </a:r>
            <a:r>
              <a:rPr lang="en-US" sz="1100" dirty="0"/>
              <a:t>(3), 1511‑1522. https://doi.org/10.1121/1.427148</a:t>
            </a:r>
            <a:endParaRPr lang="fr-BE" sz="1100" dirty="0"/>
          </a:p>
          <a:p>
            <a:r>
              <a:rPr lang="en-US" sz="1100" dirty="0"/>
              <a:t>Flipsen, P., </a:t>
            </a:r>
            <a:r>
              <a:rPr lang="en-US" sz="1100" dirty="0" err="1"/>
              <a:t>Shriberg</a:t>
            </a:r>
            <a:r>
              <a:rPr lang="en-US" sz="1100" dirty="0"/>
              <a:t>, L., </a:t>
            </a:r>
            <a:r>
              <a:rPr lang="en-US" sz="1100" dirty="0" err="1"/>
              <a:t>Weismer</a:t>
            </a:r>
            <a:r>
              <a:rPr lang="en-US" sz="1100" dirty="0"/>
              <a:t>, G., Karlsson, H., &amp; McSweeny, J. (1999). Acoustic Characteristics of /s/ in Adolescents. </a:t>
            </a:r>
            <a:r>
              <a:rPr lang="en-US" sz="1100" i="1" dirty="0"/>
              <a:t>Journal of Speech, Language, and Hearing Research</a:t>
            </a:r>
            <a:r>
              <a:rPr lang="en-US" sz="1100" dirty="0"/>
              <a:t>, </a:t>
            </a:r>
            <a:r>
              <a:rPr lang="en-US" sz="1100" i="1" dirty="0"/>
              <a:t>42</a:t>
            </a:r>
            <a:r>
              <a:rPr lang="en-US" sz="1100" dirty="0"/>
              <a:t>(3), 663‑677. https://doi.org/10.1044/jslhr.4203.663</a:t>
            </a:r>
            <a:endParaRPr lang="fr-BE" sz="1100" dirty="0"/>
          </a:p>
          <a:p>
            <a:r>
              <a:rPr lang="fr-BE" sz="1100" dirty="0"/>
              <a:t>Foucault, M. (1994). Les mailles du pouvoir. </a:t>
            </a:r>
            <a:r>
              <a:rPr lang="fr-BE" sz="1100" i="1" dirty="0"/>
              <a:t>Dits et écrits</a:t>
            </a:r>
            <a:r>
              <a:rPr lang="fr-BE" sz="1100" dirty="0"/>
              <a:t>, </a:t>
            </a:r>
            <a:r>
              <a:rPr lang="fr-BE" sz="1100" i="1" dirty="0"/>
              <a:t>4</a:t>
            </a:r>
            <a:r>
              <a:rPr lang="fr-BE" sz="1100" dirty="0"/>
              <a:t>, 182‑201.</a:t>
            </a:r>
          </a:p>
          <a:p>
            <a:r>
              <a:rPr lang="fr-BE" sz="1100" dirty="0"/>
              <a:t>Gordon, M., </a:t>
            </a:r>
            <a:r>
              <a:rPr lang="fr-BE" sz="1100" dirty="0" err="1"/>
              <a:t>Barthmaier</a:t>
            </a:r>
            <a:r>
              <a:rPr lang="fr-BE" sz="1100" dirty="0"/>
              <a:t>, P., &amp; Sands, K. (2002). </a:t>
            </a:r>
            <a:r>
              <a:rPr lang="en-US" sz="1100" dirty="0"/>
              <a:t>A cross-linguistic acoustic study of voiceless fricatives. </a:t>
            </a:r>
            <a:r>
              <a:rPr lang="en-US" sz="1100" i="1" dirty="0"/>
              <a:t>Journal of the International Phonetic Association</a:t>
            </a:r>
            <a:r>
              <a:rPr lang="en-US" sz="1100" dirty="0"/>
              <a:t>, </a:t>
            </a:r>
            <a:r>
              <a:rPr lang="en-US" sz="1100" i="1" dirty="0"/>
              <a:t>32</a:t>
            </a:r>
            <a:r>
              <a:rPr lang="en-US" sz="1100" dirty="0"/>
              <a:t>(2), 141‑174. https://doi.org/10.1017/S0025100302001020</a:t>
            </a:r>
            <a:endParaRPr lang="fr-BE" sz="1100" dirty="0"/>
          </a:p>
          <a:p>
            <a:r>
              <a:rPr lang="en-US" sz="1100" dirty="0"/>
              <a:t>Grégoire, J. (2011). </a:t>
            </a:r>
            <a:r>
              <a:rPr lang="fr-BE" sz="1100" i="1" dirty="0"/>
              <a:t>La psychométrie est-elle compatible avec l’éthique ?</a:t>
            </a:r>
            <a:r>
              <a:rPr lang="fr-BE" sz="1100" dirty="0"/>
              <a:t> https://www.semanticscholar.org/paper/La-psychom%C3%A9trie-est-elle-compatible-avec-l%27%C3%A9thique-Gr%C3%A9goire/76e97be70de28e36c1d94564d3d1af138846027d</a:t>
            </a:r>
          </a:p>
          <a:p>
            <a:r>
              <a:rPr lang="en-US" sz="1100" dirty="0"/>
              <a:t>Hamdan, A.-L., </a:t>
            </a:r>
            <a:r>
              <a:rPr lang="en-US" sz="1100" dirty="0" err="1"/>
              <a:t>Khalifee</a:t>
            </a:r>
            <a:r>
              <a:rPr lang="en-US" sz="1100" dirty="0"/>
              <a:t>, E., </a:t>
            </a:r>
            <a:r>
              <a:rPr lang="en-US" sz="1100" dirty="0" err="1"/>
              <a:t>Ziade</a:t>
            </a:r>
            <a:r>
              <a:rPr lang="en-US" sz="1100" dirty="0"/>
              <a:t>, G., &amp; Semaan, S. (2020). Sexual Dimorphism in Laryngeal Volumetric Measurements Using Magnetic Resonance Imaging. </a:t>
            </a:r>
            <a:r>
              <a:rPr lang="en-US" sz="1100" i="1" dirty="0"/>
              <a:t>Ear, Nose &amp; Throat Journal</a:t>
            </a:r>
            <a:r>
              <a:rPr lang="en-US" sz="1100" dirty="0"/>
              <a:t>, </a:t>
            </a:r>
            <a:r>
              <a:rPr lang="en-US" sz="1100" i="1" dirty="0"/>
              <a:t>99</a:t>
            </a:r>
            <a:r>
              <a:rPr lang="en-US" sz="1100" dirty="0"/>
              <a:t>(2), 132‑136. https://doi.org/10.1177/0145561319840568</a:t>
            </a:r>
            <a:endParaRPr lang="fr-BE" sz="1100" dirty="0"/>
          </a:p>
          <a:p>
            <a:r>
              <a:rPr lang="en-US" sz="1100" dirty="0"/>
              <a:t>Haraway, D. (1988). Situated Knowledges : The Science Question in Feminism and the Privilege of Partial Perspective. </a:t>
            </a:r>
            <a:r>
              <a:rPr lang="en-US" sz="1100" i="1" dirty="0"/>
              <a:t>Feminist Studies</a:t>
            </a:r>
            <a:r>
              <a:rPr lang="en-US" sz="1100" dirty="0"/>
              <a:t>, </a:t>
            </a:r>
            <a:r>
              <a:rPr lang="en-US" sz="1100" i="1" dirty="0"/>
              <a:t>14</a:t>
            </a:r>
            <a:r>
              <a:rPr lang="en-US" sz="1100" dirty="0"/>
              <a:t>(3), 575‑599. https://doi.org/10.2307/3178066</a:t>
            </a:r>
            <a:endParaRPr lang="fr-BE" sz="1100" dirty="0"/>
          </a:p>
          <a:p>
            <a:r>
              <a:rPr lang="en-US" sz="1100" dirty="0"/>
              <a:t>Hasek, C. S., Singh, S., &amp; Murry, T. (1980). Acoustic attributes of preadolescent voices. </a:t>
            </a:r>
            <a:r>
              <a:rPr lang="en-US" sz="1100" i="1" dirty="0"/>
              <a:t>The Journal of the Acoustical Society of America</a:t>
            </a:r>
            <a:r>
              <a:rPr lang="en-US" sz="1100" dirty="0"/>
              <a:t>, </a:t>
            </a:r>
            <a:r>
              <a:rPr lang="en-US" sz="1100" i="1" dirty="0"/>
              <a:t>68</a:t>
            </a:r>
            <a:r>
              <a:rPr lang="en-US" sz="1100" dirty="0"/>
              <a:t>(5), 1262‑1265. https://doi.org/10.1121/1.385118</a:t>
            </a:r>
            <a:endParaRPr lang="fr-BE" sz="1100" dirty="0"/>
          </a:p>
          <a:p>
            <a:r>
              <a:rPr lang="en-US" sz="1100" dirty="0"/>
              <a:t>Hersh, D., Azul, D., Carroll, C., Lyons, R., Mc </a:t>
            </a:r>
            <a:r>
              <a:rPr lang="en-US" sz="1100" dirty="0" err="1"/>
              <a:t>Menamin</a:t>
            </a:r>
            <a:r>
              <a:rPr lang="en-US" sz="1100" dirty="0"/>
              <a:t>, R., &amp; Skeat, J. (2022). New perspectives, theory, method, and practice : Qualitative research and innovation in speech-language pathology. </a:t>
            </a:r>
            <a:r>
              <a:rPr lang="en-US" sz="1100" i="1" dirty="0"/>
              <a:t>International Journal of Speech-Language Pathology</a:t>
            </a:r>
            <a:r>
              <a:rPr lang="en-US" sz="1100" dirty="0"/>
              <a:t>, </a:t>
            </a:r>
            <a:r>
              <a:rPr lang="en-US" sz="1100" i="1" dirty="0"/>
              <a:t>24</a:t>
            </a:r>
            <a:r>
              <a:rPr lang="en-US" sz="1100" dirty="0"/>
              <a:t>(5), 449‑459. https://doi.org/10.1080/17549507.2022.2029942</a:t>
            </a:r>
            <a:endParaRPr lang="fr-BE" sz="1100" dirty="0"/>
          </a:p>
        </p:txBody>
      </p:sp>
      <p:sp>
        <p:nvSpPr>
          <p:cNvPr id="4" name="Espace réservé de la date 3">
            <a:extLst>
              <a:ext uri="{FF2B5EF4-FFF2-40B4-BE49-F238E27FC236}">
                <a16:creationId xmlns:a16="http://schemas.microsoft.com/office/drawing/2014/main" id="{EDAFE7D7-9349-ACD8-523B-D19716D4EDAF}"/>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8C1307E6-68C2-8CFD-D6AF-3B3DE52107AB}"/>
              </a:ext>
            </a:extLst>
          </p:cNvPr>
          <p:cNvSpPr>
            <a:spLocks noGrp="1"/>
          </p:cNvSpPr>
          <p:nvPr>
            <p:ph type="sldNum" sz="quarter" idx="12"/>
          </p:nvPr>
        </p:nvSpPr>
        <p:spPr/>
        <p:txBody>
          <a:bodyPr/>
          <a:lstStyle/>
          <a:p>
            <a:fld id="{50EA1493-C732-432E-A201-6482AB958655}" type="slidenum">
              <a:rPr lang="en-GB" noProof="0" smtClean="0"/>
              <a:t>12</a:t>
            </a:fld>
            <a:endParaRPr lang="en-GB" noProof="0" dirty="0"/>
          </a:p>
        </p:txBody>
      </p:sp>
    </p:spTree>
    <p:extLst>
      <p:ext uri="{BB962C8B-B14F-4D97-AF65-F5344CB8AC3E}">
        <p14:creationId xmlns:p14="http://schemas.microsoft.com/office/powerpoint/2010/main" val="160817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A2FD3-286F-1D55-567D-1F744AEC0F01}"/>
              </a:ext>
            </a:extLst>
          </p:cNvPr>
          <p:cNvSpPr>
            <a:spLocks noGrp="1"/>
          </p:cNvSpPr>
          <p:nvPr>
            <p:ph type="title"/>
          </p:nvPr>
        </p:nvSpPr>
        <p:spPr/>
        <p:txBody>
          <a:bodyPr/>
          <a:lstStyle/>
          <a:p>
            <a:r>
              <a:rPr lang="en-GB" noProof="0" dirty="0" err="1"/>
              <a:t>Bibliographie</a:t>
            </a:r>
            <a:r>
              <a:rPr lang="en-GB" noProof="0" dirty="0"/>
              <a:t> (3)</a:t>
            </a:r>
          </a:p>
        </p:txBody>
      </p:sp>
      <p:sp>
        <p:nvSpPr>
          <p:cNvPr id="3" name="Espace réservé du contenu 2">
            <a:extLst>
              <a:ext uri="{FF2B5EF4-FFF2-40B4-BE49-F238E27FC236}">
                <a16:creationId xmlns:a16="http://schemas.microsoft.com/office/drawing/2014/main" id="{FEF2AFC4-98B9-EBFD-F554-EDD3DB5FAE4F}"/>
              </a:ext>
            </a:extLst>
          </p:cNvPr>
          <p:cNvSpPr>
            <a:spLocks noGrp="1"/>
          </p:cNvSpPr>
          <p:nvPr>
            <p:ph idx="1"/>
          </p:nvPr>
        </p:nvSpPr>
        <p:spPr>
          <a:xfrm>
            <a:off x="700635" y="1730829"/>
            <a:ext cx="10890731" cy="4231059"/>
          </a:xfrm>
        </p:spPr>
        <p:txBody>
          <a:bodyPr>
            <a:noAutofit/>
          </a:bodyPr>
          <a:lstStyle/>
          <a:p>
            <a:r>
              <a:rPr lang="en-US" sz="1100" dirty="0" err="1"/>
              <a:t>Ingrisano</a:t>
            </a:r>
            <a:r>
              <a:rPr lang="en-US" sz="1100" dirty="0"/>
              <a:t>, D., </a:t>
            </a:r>
            <a:r>
              <a:rPr lang="en-US" sz="1100" dirty="0" err="1"/>
              <a:t>Weismer</a:t>
            </a:r>
            <a:r>
              <a:rPr lang="en-US" sz="1100" dirty="0"/>
              <a:t>, G., &amp; Schuckers, G. H. (1980). Sex Identification of Preschool Children’s Voices. </a:t>
            </a:r>
            <a:r>
              <a:rPr lang="fr-BE" sz="1100" i="1" dirty="0" err="1"/>
              <a:t>Folia</a:t>
            </a:r>
            <a:r>
              <a:rPr lang="fr-BE" sz="1100" i="1" dirty="0"/>
              <a:t> </a:t>
            </a:r>
            <a:r>
              <a:rPr lang="fr-BE" sz="1100" i="1" dirty="0" err="1"/>
              <a:t>Phoniatrica</a:t>
            </a:r>
            <a:r>
              <a:rPr lang="fr-BE" sz="1100" i="1" dirty="0"/>
              <a:t> et </a:t>
            </a:r>
            <a:r>
              <a:rPr lang="fr-BE" sz="1100" i="1" dirty="0" err="1"/>
              <a:t>Logopaedica</a:t>
            </a:r>
            <a:r>
              <a:rPr lang="fr-BE" sz="1100" dirty="0"/>
              <a:t>, </a:t>
            </a:r>
            <a:r>
              <a:rPr lang="fr-BE" sz="1100" i="1" dirty="0"/>
              <a:t>32</a:t>
            </a:r>
            <a:r>
              <a:rPr lang="fr-BE" sz="1100" dirty="0"/>
              <a:t>(1), 61‑69. https://doi.org/10.1159/000264325</a:t>
            </a:r>
          </a:p>
          <a:p>
            <a:r>
              <a:rPr lang="fr-BE" sz="1100" dirty="0" err="1"/>
              <a:t>Jotz</a:t>
            </a:r>
            <a:r>
              <a:rPr lang="fr-BE" sz="1100" dirty="0"/>
              <a:t>, G. P., Stefani, M. A., Pereira da Costa Filho, O., </a:t>
            </a:r>
            <a:r>
              <a:rPr lang="fr-BE" sz="1100" dirty="0" err="1"/>
              <a:t>Malysz</a:t>
            </a:r>
            <a:r>
              <a:rPr lang="fr-BE" sz="1100" dirty="0"/>
              <a:t>, T., </a:t>
            </a:r>
            <a:r>
              <a:rPr lang="fr-BE" sz="1100" dirty="0" err="1"/>
              <a:t>Soster</a:t>
            </a:r>
            <a:r>
              <a:rPr lang="fr-BE" sz="1100" dirty="0"/>
              <a:t>, P. R., &amp; </a:t>
            </a:r>
            <a:r>
              <a:rPr lang="fr-BE" sz="1100" dirty="0" err="1"/>
              <a:t>Leão</a:t>
            </a:r>
            <a:r>
              <a:rPr lang="fr-BE" sz="1100" dirty="0"/>
              <a:t>, H. Z. (2014). </a:t>
            </a:r>
            <a:r>
              <a:rPr lang="en-US" sz="1100" dirty="0"/>
              <a:t>A Morphometric Study of the Larynx. </a:t>
            </a:r>
            <a:r>
              <a:rPr lang="en-US" sz="1100" i="1" dirty="0"/>
              <a:t>Journal of Voice</a:t>
            </a:r>
            <a:r>
              <a:rPr lang="en-US" sz="1100" dirty="0"/>
              <a:t>, </a:t>
            </a:r>
            <a:r>
              <a:rPr lang="en-US" sz="1100" i="1" dirty="0"/>
              <a:t>28</a:t>
            </a:r>
            <a:r>
              <a:rPr lang="en-US" sz="1100" dirty="0"/>
              <a:t>(6), 668‑672. https://doi.org/10.1016/j.jvoice.2014.03.008</a:t>
            </a:r>
            <a:endParaRPr lang="fr-BE" sz="1100" dirty="0"/>
          </a:p>
          <a:p>
            <a:r>
              <a:rPr lang="fr-BE" sz="1100" dirty="0" err="1"/>
              <a:t>Koolagudi</a:t>
            </a:r>
            <a:r>
              <a:rPr lang="fr-BE" sz="1100" dirty="0"/>
              <a:t>, S. G., &amp; Rao, K. S. (2012). </a:t>
            </a:r>
            <a:r>
              <a:rPr lang="en-US" sz="1100" dirty="0"/>
              <a:t>Emotion recognition from speech : A review. </a:t>
            </a:r>
            <a:r>
              <a:rPr lang="en-US" sz="1100" i="1" dirty="0"/>
              <a:t>International Journal of Speech Technology</a:t>
            </a:r>
            <a:r>
              <a:rPr lang="en-US" sz="1100" dirty="0"/>
              <a:t>, </a:t>
            </a:r>
            <a:r>
              <a:rPr lang="en-US" sz="1100" i="1" dirty="0"/>
              <a:t>15</a:t>
            </a:r>
            <a:r>
              <a:rPr lang="en-US" sz="1100" dirty="0"/>
              <a:t>(2), 99‑117. https://doi.org/10.1007/s10772-011-9125-1</a:t>
            </a:r>
            <a:endParaRPr lang="fr-BE" sz="1100" dirty="0"/>
          </a:p>
          <a:p>
            <a:r>
              <a:rPr lang="en-US" sz="1100" dirty="0"/>
              <a:t>Kreiman, J., &amp; </a:t>
            </a:r>
            <a:r>
              <a:rPr lang="en-US" sz="1100" dirty="0" err="1"/>
              <a:t>Sidtis</a:t>
            </a:r>
            <a:r>
              <a:rPr lang="en-US" sz="1100" dirty="0"/>
              <a:t>, D. (2013). </a:t>
            </a:r>
            <a:r>
              <a:rPr lang="en-US" sz="1100" i="1" dirty="0"/>
              <a:t>Foundations of Voice Studies : An Interdisciplinary Approach to Voice Production and Perception</a:t>
            </a:r>
            <a:r>
              <a:rPr lang="en-US" sz="1100" dirty="0"/>
              <a:t> (1</a:t>
            </a:r>
            <a:r>
              <a:rPr lang="en-US" sz="1100" baseline="30000" dirty="0"/>
              <a:t>re</a:t>
            </a:r>
            <a:r>
              <a:rPr lang="en-US" sz="1100" dirty="0"/>
              <a:t> </a:t>
            </a:r>
            <a:r>
              <a:rPr lang="en-US" sz="1100" dirty="0" err="1"/>
              <a:t>éd</a:t>
            </a:r>
            <a:r>
              <a:rPr lang="en-US" sz="1100" dirty="0"/>
              <a:t>.). Wiley-Blackwell.</a:t>
            </a:r>
            <a:endParaRPr lang="fr-BE" sz="1100" dirty="0"/>
          </a:p>
          <a:p>
            <a:r>
              <a:rPr lang="en-US" sz="1100" dirty="0"/>
              <a:t>Lee, T. D., </a:t>
            </a:r>
            <a:r>
              <a:rPr lang="en-US" sz="1100" dirty="0" err="1"/>
              <a:t>Swinnen</a:t>
            </a:r>
            <a:r>
              <a:rPr lang="en-US" sz="1100" dirty="0"/>
              <a:t>, S. P., &amp; </a:t>
            </a:r>
            <a:r>
              <a:rPr lang="en-US" sz="1100" dirty="0" err="1"/>
              <a:t>Serrien</a:t>
            </a:r>
            <a:r>
              <a:rPr lang="en-US" sz="1100" dirty="0"/>
              <a:t>, D. J. (1994). Cognitive Effort and Motor Learning. </a:t>
            </a:r>
            <a:r>
              <a:rPr lang="en-US" sz="1100" i="1" dirty="0"/>
              <a:t>Quest</a:t>
            </a:r>
            <a:r>
              <a:rPr lang="en-US" sz="1100" dirty="0"/>
              <a:t>, </a:t>
            </a:r>
            <a:r>
              <a:rPr lang="en-US" sz="1100" i="1" dirty="0"/>
              <a:t>46</a:t>
            </a:r>
            <a:r>
              <a:rPr lang="en-US" sz="1100" dirty="0"/>
              <a:t>(3), 328‑344. https://doi.org/10.1080/00336297.1994.10484130</a:t>
            </a:r>
            <a:endParaRPr lang="fr-BE" sz="1100" dirty="0"/>
          </a:p>
          <a:p>
            <a:r>
              <a:rPr lang="en-US" sz="1100" dirty="0" err="1"/>
              <a:t>Leyns</a:t>
            </a:r>
            <a:r>
              <a:rPr lang="en-US" sz="1100" dirty="0"/>
              <a:t>, C., Alighieri, C., De Wilde, J., Van </a:t>
            </a:r>
            <a:r>
              <a:rPr lang="en-US" sz="1100" dirty="0" err="1"/>
              <a:t>Lierde</a:t>
            </a:r>
            <a:r>
              <a:rPr lang="en-US" sz="1100" dirty="0"/>
              <a:t>, K., </a:t>
            </a:r>
            <a:r>
              <a:rPr lang="en-US" sz="1100" dirty="0" err="1"/>
              <a:t>T’Sjoen</a:t>
            </a:r>
            <a:r>
              <a:rPr lang="en-US" sz="1100" dirty="0"/>
              <a:t>, G., &amp; </a:t>
            </a:r>
            <a:r>
              <a:rPr lang="en-US" sz="1100" dirty="0" err="1"/>
              <a:t>D’haeseleer</a:t>
            </a:r>
            <a:r>
              <a:rPr lang="en-US" sz="1100" dirty="0"/>
              <a:t>, E. (2022). Experiences of Transgender Women with Speech Feminization Training : A Qualitative Study. </a:t>
            </a:r>
            <a:r>
              <a:rPr lang="en-US" sz="1100" i="1" dirty="0"/>
              <a:t>Healthcare</a:t>
            </a:r>
            <a:r>
              <a:rPr lang="en-US" sz="1100" dirty="0"/>
              <a:t>, </a:t>
            </a:r>
            <a:r>
              <a:rPr lang="en-US" sz="1100" i="1" dirty="0"/>
              <a:t>10</a:t>
            </a:r>
            <a:r>
              <a:rPr lang="en-US" sz="1100" dirty="0"/>
              <a:t>(11), Article 11. https://doi.org/10.3390/healthcare10112295</a:t>
            </a:r>
            <a:endParaRPr lang="fr-BE" sz="1100" dirty="0"/>
          </a:p>
          <a:p>
            <a:r>
              <a:rPr lang="en-US" sz="1100" dirty="0"/>
              <a:t>Loveday, L. (1981). Pitch, Politeness and Sexual Role : An Exploratory Investigation into the Pitch Correlates of English and Japanese Politeness Formulae. </a:t>
            </a:r>
            <a:r>
              <a:rPr lang="en-US" sz="1100" i="1" dirty="0"/>
              <a:t>Language and Speech</a:t>
            </a:r>
            <a:r>
              <a:rPr lang="en-US" sz="1100" dirty="0"/>
              <a:t>, </a:t>
            </a:r>
            <a:r>
              <a:rPr lang="en-US" sz="1100" i="1" dirty="0"/>
              <a:t>24</a:t>
            </a:r>
            <a:r>
              <a:rPr lang="en-US" sz="1100" dirty="0"/>
              <a:t>(1), 71‑89. https://doi.org/10.1177/002383098102400105</a:t>
            </a:r>
            <a:endParaRPr lang="fr-BE" sz="1100" dirty="0"/>
          </a:p>
          <a:p>
            <a:r>
              <a:rPr lang="en-US" sz="1100" dirty="0"/>
              <a:t>Medin, D., </a:t>
            </a:r>
            <a:r>
              <a:rPr lang="en-US" sz="1100" dirty="0" err="1"/>
              <a:t>Ojalehto</a:t>
            </a:r>
            <a:r>
              <a:rPr lang="en-US" sz="1100" dirty="0"/>
              <a:t>, B., Marin, A., &amp; Bang, M. (2017). Systems of (non-)diversity. </a:t>
            </a:r>
            <a:r>
              <a:rPr lang="en-US" sz="1100" i="1" dirty="0"/>
              <a:t>Nature Human </a:t>
            </a:r>
            <a:r>
              <a:rPr lang="en-US" sz="1100" i="1" dirty="0" err="1"/>
              <a:t>Behaviour</a:t>
            </a:r>
            <a:r>
              <a:rPr lang="en-US" sz="1100" dirty="0"/>
              <a:t>, </a:t>
            </a:r>
            <a:r>
              <a:rPr lang="en-US" sz="1100" i="1" dirty="0"/>
              <a:t>1</a:t>
            </a:r>
            <a:r>
              <a:rPr lang="en-US" sz="1100" dirty="0"/>
              <a:t>(5), 0088. https://doi.org/10.1038/s41562-017-0088</a:t>
            </a:r>
            <a:endParaRPr lang="fr-BE" sz="1100" dirty="0"/>
          </a:p>
          <a:p>
            <a:r>
              <a:rPr lang="en-US" sz="1100" dirty="0"/>
              <a:t>Namaste, V. (2009). Undoing Theory : The “Transgender Question” and the Epistemic Violence of Anglo-American Feminist Theory. </a:t>
            </a:r>
            <a:r>
              <a:rPr lang="fr-BE" sz="1100" i="1" dirty="0" err="1"/>
              <a:t>Hypatia</a:t>
            </a:r>
            <a:r>
              <a:rPr lang="fr-BE" sz="1100" dirty="0"/>
              <a:t>, </a:t>
            </a:r>
            <a:r>
              <a:rPr lang="fr-BE" sz="1100" i="1" dirty="0"/>
              <a:t>24</a:t>
            </a:r>
            <a:r>
              <a:rPr lang="fr-BE" sz="1100" dirty="0"/>
              <a:t>(3), 11‑32. https://doi.org/10.1111/j.1527-2001.2009.01043.x</a:t>
            </a:r>
          </a:p>
          <a:p>
            <a:r>
              <a:rPr lang="fr-BE" sz="1100" dirty="0" err="1"/>
              <a:t>Niedergang</a:t>
            </a:r>
            <a:r>
              <a:rPr lang="fr-BE" sz="1100" dirty="0"/>
              <a:t>, P. (2023). </a:t>
            </a:r>
            <a:r>
              <a:rPr lang="fr-BE" sz="1100" i="1" dirty="0"/>
              <a:t>Vers la normativité queer</a:t>
            </a:r>
            <a:r>
              <a:rPr lang="fr-BE" sz="1100" dirty="0"/>
              <a:t>. </a:t>
            </a:r>
            <a:r>
              <a:rPr lang="en-US" sz="1100" dirty="0"/>
              <a:t>Blast.</a:t>
            </a:r>
            <a:endParaRPr lang="fr-BE" sz="1100" dirty="0"/>
          </a:p>
        </p:txBody>
      </p:sp>
      <p:sp>
        <p:nvSpPr>
          <p:cNvPr id="4" name="Espace réservé de la date 3">
            <a:extLst>
              <a:ext uri="{FF2B5EF4-FFF2-40B4-BE49-F238E27FC236}">
                <a16:creationId xmlns:a16="http://schemas.microsoft.com/office/drawing/2014/main" id="{DFA8AAE8-AE7C-352B-EC11-1D0C019F4413}"/>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DAEA4DFF-B3B1-CC15-5BD1-EFDF33EED923}"/>
              </a:ext>
            </a:extLst>
          </p:cNvPr>
          <p:cNvSpPr>
            <a:spLocks noGrp="1"/>
          </p:cNvSpPr>
          <p:nvPr>
            <p:ph type="sldNum" sz="quarter" idx="12"/>
          </p:nvPr>
        </p:nvSpPr>
        <p:spPr/>
        <p:txBody>
          <a:bodyPr/>
          <a:lstStyle/>
          <a:p>
            <a:fld id="{50EA1493-C732-432E-A201-6482AB958655}" type="slidenum">
              <a:rPr lang="en-GB" noProof="0" smtClean="0"/>
              <a:t>13</a:t>
            </a:fld>
            <a:endParaRPr lang="en-GB" noProof="0" dirty="0"/>
          </a:p>
        </p:txBody>
      </p:sp>
    </p:spTree>
    <p:extLst>
      <p:ext uri="{BB962C8B-B14F-4D97-AF65-F5344CB8AC3E}">
        <p14:creationId xmlns:p14="http://schemas.microsoft.com/office/powerpoint/2010/main" val="356891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E5C8E-355A-6E25-4212-06A6E1303119}"/>
              </a:ext>
            </a:extLst>
          </p:cNvPr>
          <p:cNvSpPr>
            <a:spLocks noGrp="1"/>
          </p:cNvSpPr>
          <p:nvPr>
            <p:ph type="title"/>
          </p:nvPr>
        </p:nvSpPr>
        <p:spPr/>
        <p:txBody>
          <a:bodyPr/>
          <a:lstStyle/>
          <a:p>
            <a:r>
              <a:rPr lang="en-GB" noProof="0" dirty="0" err="1"/>
              <a:t>Bibliographie</a:t>
            </a:r>
            <a:r>
              <a:rPr lang="en-GB" noProof="0" dirty="0"/>
              <a:t> (4)</a:t>
            </a:r>
          </a:p>
        </p:txBody>
      </p:sp>
      <p:sp>
        <p:nvSpPr>
          <p:cNvPr id="3" name="Espace réservé du contenu 2">
            <a:extLst>
              <a:ext uri="{FF2B5EF4-FFF2-40B4-BE49-F238E27FC236}">
                <a16:creationId xmlns:a16="http://schemas.microsoft.com/office/drawing/2014/main" id="{3E945536-452E-8ECA-7264-487B2B6FC9E8}"/>
              </a:ext>
            </a:extLst>
          </p:cNvPr>
          <p:cNvSpPr>
            <a:spLocks noGrp="1"/>
          </p:cNvSpPr>
          <p:nvPr>
            <p:ph idx="1"/>
          </p:nvPr>
        </p:nvSpPr>
        <p:spPr>
          <a:xfrm>
            <a:off x="700635" y="1812471"/>
            <a:ext cx="10691265" cy="4149417"/>
          </a:xfrm>
        </p:spPr>
        <p:txBody>
          <a:bodyPr>
            <a:normAutofit/>
          </a:bodyPr>
          <a:lstStyle/>
          <a:p>
            <a:r>
              <a:rPr lang="en-US" sz="1100" dirty="0"/>
              <a:t>Perry, T. L., Ohde, R. N., &amp; Ashmead, D. H. (2001). The acoustic bases for gender identification from children’s voices. </a:t>
            </a:r>
            <a:r>
              <a:rPr lang="en-US" sz="1100" i="1" dirty="0"/>
              <a:t>The Journal of the Acoustical Society of America</a:t>
            </a:r>
            <a:r>
              <a:rPr lang="en-US" sz="1100" dirty="0"/>
              <a:t>, </a:t>
            </a:r>
            <a:r>
              <a:rPr lang="en-US" sz="1100" i="1" dirty="0"/>
              <a:t>109</a:t>
            </a:r>
            <a:r>
              <a:rPr lang="en-US" sz="1100" dirty="0"/>
              <a:t>(6), 2988‑2998. https://doi.org/10.1121/1.1370525</a:t>
            </a:r>
            <a:endParaRPr lang="fr-BE" sz="1100" dirty="0"/>
          </a:p>
          <a:p>
            <a:r>
              <a:rPr lang="en-US" sz="1100" dirty="0"/>
              <a:t>Pickering, M. J., &amp; Garrod, S. (2004). Toward a mechanistic psychology of dialogue. </a:t>
            </a:r>
            <a:r>
              <a:rPr lang="en-US" sz="1100" i="1" dirty="0"/>
              <a:t>Behavioral and Brain Sciences</a:t>
            </a:r>
            <a:r>
              <a:rPr lang="en-US" sz="1100" dirty="0"/>
              <a:t>, </a:t>
            </a:r>
            <a:r>
              <a:rPr lang="en-US" sz="1100" i="1" dirty="0"/>
              <a:t>27</a:t>
            </a:r>
            <a:r>
              <a:rPr lang="en-US" sz="1100" dirty="0"/>
              <a:t>(2), 169‑190. https://doi.org/10.1017/S0140525X04000056</a:t>
            </a:r>
            <a:endParaRPr lang="fr-BE" sz="1100" dirty="0"/>
          </a:p>
          <a:p>
            <a:r>
              <a:rPr lang="en-US" sz="1100" dirty="0"/>
              <a:t>Pu, S., Goldberg, L., Ren, J., Goldberg, A. c., &amp; Courey, M. (2025). Physical Features Contributing to Gender Dysphoria : The Role of Voice. </a:t>
            </a:r>
            <a:r>
              <a:rPr lang="en-US" sz="1100" i="1" dirty="0"/>
              <a:t>Otolaryngology–Head and Neck Surgery</a:t>
            </a:r>
            <a:r>
              <a:rPr lang="en-US" sz="1100" dirty="0"/>
              <a:t>, </a:t>
            </a:r>
            <a:r>
              <a:rPr lang="en-US" sz="1100" i="1" dirty="0"/>
              <a:t>172</a:t>
            </a:r>
            <a:r>
              <a:rPr lang="en-US" sz="1100" dirty="0"/>
              <a:t>(6), 2018‑2025. https://doi.org/10.1002/ohn.1207</a:t>
            </a:r>
            <a:endParaRPr lang="fr-BE" sz="1100" dirty="0"/>
          </a:p>
          <a:p>
            <a:r>
              <a:rPr lang="en-US" sz="1100" dirty="0"/>
              <a:t>Salamanca González, M. G. (2023). </a:t>
            </a:r>
            <a:r>
              <a:rPr lang="fr-BE" sz="1100" i="1" dirty="0"/>
              <a:t>Esthétiques du care pour l’Anthropocène</a:t>
            </a:r>
            <a:r>
              <a:rPr lang="fr-BE" sz="1100" dirty="0"/>
              <a:t>. École urbaine de Lyon Cité anthropocène Éditions Deux-cent-cinq.</a:t>
            </a:r>
          </a:p>
          <a:p>
            <a:r>
              <a:rPr lang="fr-BE" sz="1100" dirty="0" err="1"/>
              <a:t>Segato</a:t>
            </a:r>
            <a:r>
              <a:rPr lang="fr-BE" sz="1100" dirty="0"/>
              <a:t>, R. L. (2015). </a:t>
            </a:r>
            <a:r>
              <a:rPr lang="fr-BE" sz="1100" i="1" dirty="0"/>
              <a:t>La </a:t>
            </a:r>
            <a:r>
              <a:rPr lang="fr-BE" sz="1100" i="1" dirty="0" err="1"/>
              <a:t>crítica</a:t>
            </a:r>
            <a:r>
              <a:rPr lang="fr-BE" sz="1100" i="1" dirty="0"/>
              <a:t> de la </a:t>
            </a:r>
            <a:r>
              <a:rPr lang="fr-BE" sz="1100" i="1" dirty="0" err="1"/>
              <a:t>colonialidad</a:t>
            </a:r>
            <a:r>
              <a:rPr lang="fr-BE" sz="1100" i="1" dirty="0"/>
              <a:t> en </a:t>
            </a:r>
            <a:r>
              <a:rPr lang="fr-BE" sz="1100" i="1" dirty="0" err="1"/>
              <a:t>ocho</a:t>
            </a:r>
            <a:r>
              <a:rPr lang="fr-BE" sz="1100" i="1" dirty="0"/>
              <a:t> </a:t>
            </a:r>
            <a:r>
              <a:rPr lang="fr-BE" sz="1100" i="1" dirty="0" err="1"/>
              <a:t>ensayos</a:t>
            </a:r>
            <a:r>
              <a:rPr lang="fr-BE" sz="1100" i="1" dirty="0"/>
              <a:t>. Y </a:t>
            </a:r>
            <a:r>
              <a:rPr lang="fr-BE" sz="1100" i="1" dirty="0" err="1"/>
              <a:t>una</a:t>
            </a:r>
            <a:r>
              <a:rPr lang="fr-BE" sz="1100" i="1" dirty="0"/>
              <a:t> </a:t>
            </a:r>
            <a:r>
              <a:rPr lang="fr-BE" sz="1100" i="1" dirty="0" err="1"/>
              <a:t>antropología</a:t>
            </a:r>
            <a:r>
              <a:rPr lang="fr-BE" sz="1100" i="1" dirty="0"/>
              <a:t> </a:t>
            </a:r>
            <a:r>
              <a:rPr lang="fr-BE" sz="1100" i="1" dirty="0" err="1"/>
              <a:t>por</a:t>
            </a:r>
            <a:r>
              <a:rPr lang="fr-BE" sz="1100" i="1" dirty="0"/>
              <a:t> demanda</a:t>
            </a:r>
            <a:r>
              <a:rPr lang="fr-BE" sz="1100" dirty="0"/>
              <a:t>. </a:t>
            </a:r>
            <a:r>
              <a:rPr lang="fr-BE" sz="1100" dirty="0" err="1"/>
              <a:t>Prometeo</a:t>
            </a:r>
            <a:r>
              <a:rPr lang="fr-BE" sz="1100" dirty="0"/>
              <a:t> </a:t>
            </a:r>
            <a:r>
              <a:rPr lang="fr-BE" sz="1100" dirty="0" err="1"/>
              <a:t>Libros</a:t>
            </a:r>
            <a:r>
              <a:rPr lang="fr-BE" sz="1100" dirty="0"/>
              <a:t>. https://www.torrossa.com/en/resources/an/5461000</a:t>
            </a:r>
          </a:p>
          <a:p>
            <a:r>
              <a:rPr lang="en-US" sz="1100" dirty="0"/>
              <a:t>Titze, I. R. (1989). Physiologic and acoustic differences between male and female voices. </a:t>
            </a:r>
            <a:r>
              <a:rPr lang="en-US" sz="1100" i="1" dirty="0"/>
              <a:t>The Journal of the Acoustical Society of America</a:t>
            </a:r>
            <a:r>
              <a:rPr lang="en-US" sz="1100" dirty="0"/>
              <a:t>, </a:t>
            </a:r>
            <a:r>
              <a:rPr lang="en-US" sz="1100" i="1" dirty="0"/>
              <a:t>85</a:t>
            </a:r>
            <a:r>
              <a:rPr lang="en-US" sz="1100" dirty="0"/>
              <a:t>(4), 1699‑1707. https://doi.org/10.1121/1.397959</a:t>
            </a:r>
            <a:endParaRPr lang="fr-BE" sz="1100" dirty="0"/>
          </a:p>
          <a:p>
            <a:r>
              <a:rPr lang="en-US" sz="1100" dirty="0" err="1"/>
              <a:t>Traunmüller</a:t>
            </a:r>
            <a:r>
              <a:rPr lang="en-US" sz="1100" dirty="0"/>
              <a:t>, H., &amp; Eriksson, A. (1995). </a:t>
            </a:r>
            <a:r>
              <a:rPr lang="en-US" sz="1100" i="1" dirty="0"/>
              <a:t>The frequency range of the voice fundamental in the speech of male and female adults</a:t>
            </a:r>
            <a:r>
              <a:rPr lang="en-US" sz="1100" dirty="0"/>
              <a:t>. University of Stockholm.</a:t>
            </a:r>
            <a:endParaRPr lang="fr-BE" sz="1100" dirty="0"/>
          </a:p>
          <a:p>
            <a:r>
              <a:rPr lang="en-US" sz="1100" dirty="0" err="1"/>
              <a:t>Unteregger</a:t>
            </a:r>
            <a:r>
              <a:rPr lang="en-US" sz="1100" dirty="0"/>
              <a:t>, F., Honegger, F., Potthast, S., Zwicky, S., </a:t>
            </a:r>
            <a:r>
              <a:rPr lang="en-US" sz="1100" dirty="0" err="1"/>
              <a:t>Schiwowa</a:t>
            </a:r>
            <a:r>
              <a:rPr lang="en-US" sz="1100" dirty="0"/>
              <a:t>, J., &amp; Storck, C. (2017). 3D analysis of the movements of the laryngeal cartilages during singing. </a:t>
            </a:r>
            <a:r>
              <a:rPr lang="en-US" sz="1100" i="1" dirty="0"/>
              <a:t>The Laryngoscope</a:t>
            </a:r>
            <a:r>
              <a:rPr lang="en-US" sz="1100" dirty="0"/>
              <a:t>, </a:t>
            </a:r>
            <a:r>
              <a:rPr lang="en-US" sz="1100" i="1" dirty="0"/>
              <a:t>127</a:t>
            </a:r>
            <a:r>
              <a:rPr lang="en-US" sz="1100" dirty="0"/>
              <a:t>(7), 1639‑1643. https://doi.org/10.1002/lary.26430</a:t>
            </a:r>
            <a:endParaRPr lang="fr-BE" sz="1100" dirty="0"/>
          </a:p>
          <a:p>
            <a:r>
              <a:rPr lang="en-US" sz="1100" dirty="0"/>
              <a:t>Yuasa, I. P. (2008). </a:t>
            </a:r>
            <a:r>
              <a:rPr lang="en-US" sz="1100" i="1" dirty="0"/>
              <a:t>Culture and gender of voice pitch : A </a:t>
            </a:r>
            <a:r>
              <a:rPr lang="en-US" sz="1100" i="1" dirty="0" err="1"/>
              <a:t>sociophonetic</a:t>
            </a:r>
            <a:r>
              <a:rPr lang="en-US" sz="1100" i="1" dirty="0"/>
              <a:t> comparison of the Japanese and Americans.</a:t>
            </a:r>
            <a:r>
              <a:rPr lang="en-US" sz="1100" dirty="0"/>
              <a:t> </a:t>
            </a:r>
            <a:r>
              <a:rPr lang="fr-BE" sz="1100" dirty="0" err="1"/>
              <a:t>Equinox</a:t>
            </a:r>
            <a:r>
              <a:rPr lang="fr-BE" sz="1100" dirty="0"/>
              <a:t> </a:t>
            </a:r>
            <a:r>
              <a:rPr lang="fr-BE" sz="1100" dirty="0" err="1"/>
              <a:t>Publishing</a:t>
            </a:r>
            <a:r>
              <a:rPr lang="fr-BE" sz="1100" dirty="0"/>
              <a:t>.</a:t>
            </a:r>
          </a:p>
        </p:txBody>
      </p:sp>
      <p:sp>
        <p:nvSpPr>
          <p:cNvPr id="4" name="Espace réservé de la date 3">
            <a:extLst>
              <a:ext uri="{FF2B5EF4-FFF2-40B4-BE49-F238E27FC236}">
                <a16:creationId xmlns:a16="http://schemas.microsoft.com/office/drawing/2014/main" id="{36850E91-CB58-04C4-EC7C-32337DF87274}"/>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16E21D60-8B1B-A6CF-0BF8-85801756C288}"/>
              </a:ext>
            </a:extLst>
          </p:cNvPr>
          <p:cNvSpPr>
            <a:spLocks noGrp="1"/>
          </p:cNvSpPr>
          <p:nvPr>
            <p:ph type="sldNum" sz="quarter" idx="12"/>
          </p:nvPr>
        </p:nvSpPr>
        <p:spPr/>
        <p:txBody>
          <a:bodyPr/>
          <a:lstStyle/>
          <a:p>
            <a:fld id="{50EA1493-C732-432E-A201-6482AB958655}" type="slidenum">
              <a:rPr lang="en-GB" noProof="0" smtClean="0"/>
              <a:t>14</a:t>
            </a:fld>
            <a:endParaRPr lang="en-GB" noProof="0" dirty="0"/>
          </a:p>
        </p:txBody>
      </p:sp>
    </p:spTree>
    <p:extLst>
      <p:ext uri="{BB962C8B-B14F-4D97-AF65-F5344CB8AC3E}">
        <p14:creationId xmlns:p14="http://schemas.microsoft.com/office/powerpoint/2010/main" val="107709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What are GAVC ?</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4157" y="1886020"/>
            <a:ext cx="2772440" cy="1784833"/>
          </a:xfrm>
        </p:spPr>
      </p:pic>
      <p:sp>
        <p:nvSpPr>
          <p:cNvPr id="20" name="Espace réservé du numéro de diapositive 19"/>
          <p:cNvSpPr>
            <a:spLocks noGrp="1"/>
          </p:cNvSpPr>
          <p:nvPr>
            <p:ph type="sldNum" sz="quarter" idx="12"/>
          </p:nvPr>
        </p:nvSpPr>
        <p:spPr/>
        <p:txBody>
          <a:bodyPr/>
          <a:lstStyle/>
          <a:p>
            <a:fld id="{50EA1493-C732-432E-A201-6482AB958655}" type="slidenum">
              <a:rPr lang="en-GB" noProof="0" smtClean="0"/>
              <a:t>2</a:t>
            </a:fld>
            <a:endParaRPr lang="en-GB" noProof="0" dirty="0"/>
          </a:p>
        </p:txBody>
      </p:sp>
      <p:sp>
        <p:nvSpPr>
          <p:cNvPr id="6" name="ZoneTexte 5"/>
          <p:cNvSpPr txBox="1"/>
          <p:nvPr/>
        </p:nvSpPr>
        <p:spPr>
          <a:xfrm>
            <a:off x="994950" y="3670853"/>
            <a:ext cx="2977100" cy="954107"/>
          </a:xfrm>
          <a:prstGeom prst="rect">
            <a:avLst/>
          </a:prstGeom>
          <a:noFill/>
        </p:spPr>
        <p:txBody>
          <a:bodyPr wrap="square" rtlCol="0">
            <a:spAutoFit/>
          </a:bodyPr>
          <a:lstStyle/>
          <a:p>
            <a:pPr algn="ctr"/>
            <a:r>
              <a:rPr lang="en-GB" sz="2800" b="1" noProof="0" dirty="0"/>
              <a:t>Voice AND communication</a:t>
            </a:r>
          </a:p>
        </p:txBody>
      </p:sp>
      <p:sp>
        <p:nvSpPr>
          <p:cNvPr id="7" name="ZoneTexte 6"/>
          <p:cNvSpPr txBox="1"/>
          <p:nvPr/>
        </p:nvSpPr>
        <p:spPr>
          <a:xfrm>
            <a:off x="5046877" y="3147633"/>
            <a:ext cx="1828800" cy="523220"/>
          </a:xfrm>
          <a:prstGeom prst="rect">
            <a:avLst/>
          </a:prstGeom>
          <a:noFill/>
        </p:spPr>
        <p:txBody>
          <a:bodyPr wrap="square" rtlCol="0">
            <a:spAutoFit/>
          </a:bodyPr>
          <a:lstStyle/>
          <a:p>
            <a:pPr algn="ctr"/>
            <a:r>
              <a:rPr lang="en-GB" sz="2800" b="1" noProof="0" dirty="0"/>
              <a:t>Process</a:t>
            </a:r>
          </a:p>
        </p:txBody>
      </p:sp>
      <p:sp>
        <p:nvSpPr>
          <p:cNvPr id="9" name="ZoneTexte 8"/>
          <p:cNvSpPr txBox="1"/>
          <p:nvPr/>
        </p:nvSpPr>
        <p:spPr>
          <a:xfrm>
            <a:off x="8338950" y="4004179"/>
            <a:ext cx="2491409" cy="523220"/>
          </a:xfrm>
          <a:prstGeom prst="rect">
            <a:avLst/>
          </a:prstGeom>
          <a:noFill/>
        </p:spPr>
        <p:txBody>
          <a:bodyPr wrap="square" rtlCol="0">
            <a:spAutoFit/>
          </a:bodyPr>
          <a:lstStyle/>
          <a:p>
            <a:pPr algn="ctr"/>
            <a:r>
              <a:rPr lang="en-GB" sz="2800" b="1" noProof="0" dirty="0"/>
              <a:t>Trans women</a:t>
            </a:r>
          </a:p>
        </p:txBody>
      </p:sp>
      <p:sp>
        <p:nvSpPr>
          <p:cNvPr id="19" name="Forme libre 18"/>
          <p:cNvSpPr/>
          <p:nvPr/>
        </p:nvSpPr>
        <p:spPr>
          <a:xfrm>
            <a:off x="954157" y="2261462"/>
            <a:ext cx="10614991" cy="3382246"/>
          </a:xfrm>
          <a:custGeom>
            <a:avLst/>
            <a:gdLst>
              <a:gd name="connsiteX0" fmla="*/ 0 w 10614991"/>
              <a:gd name="connsiteY0" fmla="*/ 2933390 h 3382246"/>
              <a:gd name="connsiteX1" fmla="*/ 3207026 w 10614991"/>
              <a:gd name="connsiteY1" fmla="*/ 3185181 h 3382246"/>
              <a:gd name="connsiteX2" fmla="*/ 3670852 w 10614991"/>
              <a:gd name="connsiteY2" fmla="*/ 402225 h 3382246"/>
              <a:gd name="connsiteX3" fmla="*/ 6612834 w 10614991"/>
              <a:gd name="connsiteY3" fmla="*/ 296208 h 3382246"/>
              <a:gd name="connsiteX4" fmla="*/ 7248939 w 10614991"/>
              <a:gd name="connsiteY4" fmla="*/ 3052660 h 3382246"/>
              <a:gd name="connsiteX5" fmla="*/ 10614991 w 10614991"/>
              <a:gd name="connsiteY5" fmla="*/ 2893634 h 338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4991" h="3382246">
                <a:moveTo>
                  <a:pt x="0" y="2933390"/>
                </a:moveTo>
                <a:cubicBezTo>
                  <a:pt x="1297608" y="3270216"/>
                  <a:pt x="2595217" y="3607042"/>
                  <a:pt x="3207026" y="3185181"/>
                </a:cubicBezTo>
                <a:cubicBezTo>
                  <a:pt x="3818835" y="2763320"/>
                  <a:pt x="3103217" y="883720"/>
                  <a:pt x="3670852" y="402225"/>
                </a:cubicBezTo>
                <a:cubicBezTo>
                  <a:pt x="4238487" y="-79270"/>
                  <a:pt x="6016486" y="-145531"/>
                  <a:pt x="6612834" y="296208"/>
                </a:cubicBezTo>
                <a:cubicBezTo>
                  <a:pt x="7209182" y="737947"/>
                  <a:pt x="6581913" y="2619756"/>
                  <a:pt x="7248939" y="3052660"/>
                </a:cubicBezTo>
                <a:cubicBezTo>
                  <a:pt x="7915965" y="3485564"/>
                  <a:pt x="9265478" y="3189599"/>
                  <a:pt x="10614991" y="2893634"/>
                </a:cubicBezTo>
              </a:path>
            </a:pathLst>
          </a:custGeom>
          <a:no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Espace réservé de la date 2"/>
          <p:cNvSpPr>
            <a:spLocks noGrp="1"/>
          </p:cNvSpPr>
          <p:nvPr>
            <p:ph type="dt" sz="half" idx="10"/>
          </p:nvPr>
        </p:nvSpPr>
        <p:spPr/>
        <p:txBody>
          <a:bodyPr/>
          <a:lstStyle/>
          <a:p>
            <a:r>
              <a:rPr lang="fr-FR" noProof="0"/>
              <a:t>13-11-25 : Sophia conference</a:t>
            </a:r>
            <a:endParaRPr lang="en-GB" noProof="0" dirty="0"/>
          </a:p>
        </p:txBody>
      </p:sp>
      <p:sp>
        <p:nvSpPr>
          <p:cNvPr id="11" name="ZoneTexte 10">
            <a:extLst>
              <a:ext uri="{FF2B5EF4-FFF2-40B4-BE49-F238E27FC236}">
                <a16:creationId xmlns:a16="http://schemas.microsoft.com/office/drawing/2014/main" id="{72C3CD34-2840-750E-F35D-8CAA09F427DF}"/>
              </a:ext>
            </a:extLst>
          </p:cNvPr>
          <p:cNvSpPr txBox="1"/>
          <p:nvPr/>
        </p:nvSpPr>
        <p:spPr>
          <a:xfrm>
            <a:off x="3849966" y="1814610"/>
            <a:ext cx="4692551" cy="923330"/>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GB" sz="1800" noProof="0" dirty="0"/>
              <a:t>79% of TGDP report vocal dysphoria</a:t>
            </a:r>
          </a:p>
          <a:p>
            <a:pPr lvl="0" algn="ctr"/>
            <a:r>
              <a:rPr lang="en-GB" noProof="0" dirty="0"/>
              <a:t>= Second source of dysphoria (after the chest)</a:t>
            </a:r>
            <a:endParaRPr lang="en-GB" sz="1800" noProof="0" dirty="0"/>
          </a:p>
          <a:p>
            <a:pPr lvl="0" algn="ctr"/>
            <a:r>
              <a:rPr lang="en-GB" sz="1600" noProof="0" dirty="0">
                <a:solidFill>
                  <a:schemeClr val="bg1">
                    <a:lumMod val="50000"/>
                  </a:schemeClr>
                </a:solidFill>
              </a:rPr>
              <a:t>(Pu et al., 2025)</a:t>
            </a:r>
          </a:p>
        </p:txBody>
      </p:sp>
      <p:pic>
        <p:nvPicPr>
          <p:cNvPr id="10" name="Image 9" descr="Une image contenant drapeau, symbole&#10;&#10;Le contenu généré par l’IA peut être incorrect.">
            <a:extLst>
              <a:ext uri="{FF2B5EF4-FFF2-40B4-BE49-F238E27FC236}">
                <a16:creationId xmlns:a16="http://schemas.microsoft.com/office/drawing/2014/main" id="{BDD751C0-E721-11AD-E240-8DEB1160E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3928" y="2111578"/>
            <a:ext cx="1672542" cy="1672542"/>
          </a:xfrm>
          <a:prstGeom prst="rect">
            <a:avLst/>
          </a:prstGeom>
        </p:spPr>
      </p:pic>
      <p:grpSp>
        <p:nvGrpSpPr>
          <p:cNvPr id="12" name="Groupe 11">
            <a:extLst>
              <a:ext uri="{FF2B5EF4-FFF2-40B4-BE49-F238E27FC236}">
                <a16:creationId xmlns:a16="http://schemas.microsoft.com/office/drawing/2014/main" id="{331A22B5-0023-9EA2-D023-F63ABF689CE4}"/>
              </a:ext>
            </a:extLst>
          </p:cNvPr>
          <p:cNvGrpSpPr/>
          <p:nvPr/>
        </p:nvGrpSpPr>
        <p:grpSpPr>
          <a:xfrm>
            <a:off x="4972652" y="3821009"/>
            <a:ext cx="1977249" cy="1493642"/>
            <a:chOff x="4075991" y="1574003"/>
            <a:chExt cx="4015480" cy="3382634"/>
          </a:xfrm>
        </p:grpSpPr>
        <p:sp>
          <p:nvSpPr>
            <p:cNvPr id="13" name="Ellipse 12">
              <a:extLst>
                <a:ext uri="{FF2B5EF4-FFF2-40B4-BE49-F238E27FC236}">
                  <a16:creationId xmlns:a16="http://schemas.microsoft.com/office/drawing/2014/main" id="{95E2342E-23A2-DCBC-3719-B433B73152EA}"/>
                </a:ext>
              </a:extLst>
            </p:cNvPr>
            <p:cNvSpPr/>
            <p:nvPr/>
          </p:nvSpPr>
          <p:spPr>
            <a:xfrm>
              <a:off x="5389515" y="2729983"/>
              <a:ext cx="1440000" cy="1440000"/>
            </a:xfrm>
            <a:prstGeom prst="ellipse">
              <a:avLst/>
            </a:pr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 name="Connecteur droit 13">
              <a:extLst>
                <a:ext uri="{FF2B5EF4-FFF2-40B4-BE49-F238E27FC236}">
                  <a16:creationId xmlns:a16="http://schemas.microsoft.com/office/drawing/2014/main" id="{C985ACDB-ADA1-2ECB-BC52-5649FE707136}"/>
                </a:ext>
              </a:extLst>
            </p:cNvPr>
            <p:cNvCxnSpPr>
              <a:cxnSpLocks/>
            </p:cNvCxnSpPr>
            <p:nvPr/>
          </p:nvCxnSpPr>
          <p:spPr>
            <a:xfrm flipV="1">
              <a:off x="6096000" y="2294002"/>
              <a:ext cx="0" cy="72000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8139D29-D847-036D-D7D7-654547352490}"/>
                </a:ext>
              </a:extLst>
            </p:cNvPr>
            <p:cNvCxnSpPr>
              <a:cxnSpLocks/>
              <a:endCxn id="27" idx="3"/>
            </p:cNvCxnSpPr>
            <p:nvPr/>
          </p:nvCxnSpPr>
          <p:spPr>
            <a:xfrm flipV="1">
              <a:off x="6425589" y="2624541"/>
              <a:ext cx="662588" cy="521263"/>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9FC4BF9-30F2-F60A-BA5E-696B54CCBF9B}"/>
                </a:ext>
              </a:extLst>
            </p:cNvPr>
            <p:cNvCxnSpPr>
              <a:cxnSpLocks/>
            </p:cNvCxnSpPr>
            <p:nvPr/>
          </p:nvCxnSpPr>
          <p:spPr>
            <a:xfrm flipH="1" flipV="1">
              <a:off x="4920129" y="2296881"/>
              <a:ext cx="846117" cy="8081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243DDF2-16B6-7C5E-6DFF-EAAD1A6874C6}"/>
                </a:ext>
              </a:extLst>
            </p:cNvPr>
            <p:cNvCxnSpPr>
              <a:cxnSpLocks/>
            </p:cNvCxnSpPr>
            <p:nvPr/>
          </p:nvCxnSpPr>
          <p:spPr>
            <a:xfrm>
              <a:off x="6552284" y="3460651"/>
              <a:ext cx="8191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30F3AC0-BD2E-4200-09AE-BFF6722742B2}"/>
                </a:ext>
              </a:extLst>
            </p:cNvPr>
            <p:cNvCxnSpPr>
              <a:cxnSpLocks/>
            </p:cNvCxnSpPr>
            <p:nvPr/>
          </p:nvCxnSpPr>
          <p:spPr>
            <a:xfrm flipV="1">
              <a:off x="6107557" y="3914002"/>
              <a:ext cx="0" cy="7200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01E4454-5D9F-8400-20F9-824863E14854}"/>
                </a:ext>
              </a:extLst>
            </p:cNvPr>
            <p:cNvCxnSpPr>
              <a:cxnSpLocks/>
            </p:cNvCxnSpPr>
            <p:nvPr/>
          </p:nvCxnSpPr>
          <p:spPr>
            <a:xfrm>
              <a:off x="4783181" y="3464673"/>
              <a:ext cx="874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B6F7131-7F6D-F370-5A90-57C6FF0E16BF}"/>
                </a:ext>
              </a:extLst>
            </p:cNvPr>
            <p:cNvCxnSpPr>
              <a:cxnSpLocks/>
            </p:cNvCxnSpPr>
            <p:nvPr/>
          </p:nvCxnSpPr>
          <p:spPr>
            <a:xfrm flipV="1">
              <a:off x="5125662" y="3755338"/>
              <a:ext cx="640584" cy="518663"/>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555ED59-7B0E-DA93-7187-A6BB5080F6C2}"/>
                </a:ext>
              </a:extLst>
            </p:cNvPr>
            <p:cNvCxnSpPr>
              <a:cxnSpLocks/>
            </p:cNvCxnSpPr>
            <p:nvPr/>
          </p:nvCxnSpPr>
          <p:spPr>
            <a:xfrm flipH="1" flipV="1">
              <a:off x="6425589" y="3755338"/>
              <a:ext cx="663863" cy="59176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58BC5A2C-6328-02E7-9FF9-6E5E67432FDE}"/>
                </a:ext>
              </a:extLst>
            </p:cNvPr>
            <p:cNvSpPr/>
            <p:nvPr/>
          </p:nvSpPr>
          <p:spPr>
            <a:xfrm>
              <a:off x="5736000" y="1574003"/>
              <a:ext cx="720000" cy="720000"/>
            </a:xfrm>
            <a:prstGeom prst="ellipse">
              <a:avLst/>
            </a:prstGeom>
            <a:blipFill>
              <a:blip r:embed="rId6">
                <a:extLst>
                  <a:ext uri="{96DAC541-7B7A-43D3-8B79-37D633B846F1}">
                    <asvg:svgBlip xmlns:asvg="http://schemas.microsoft.com/office/drawing/2016/SVG/main" r:embed="rId7"/>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a:extLst>
                <a:ext uri="{FF2B5EF4-FFF2-40B4-BE49-F238E27FC236}">
                  <a16:creationId xmlns:a16="http://schemas.microsoft.com/office/drawing/2014/main" id="{5177643B-9CF9-897A-AC2E-AB7D80455BD1}"/>
                </a:ext>
              </a:extLst>
            </p:cNvPr>
            <p:cNvSpPr/>
            <p:nvPr/>
          </p:nvSpPr>
          <p:spPr>
            <a:xfrm>
              <a:off x="7371471" y="3100651"/>
              <a:ext cx="720000" cy="720000"/>
            </a:xfrm>
            <a:prstGeom prst="ellipse">
              <a:avLst/>
            </a:prstGeom>
            <a:blipFill>
              <a:blip r:embed="rId8">
                <a:extLst>
                  <a:ext uri="{96DAC541-7B7A-43D3-8B79-37D633B846F1}">
                    <asvg:svgBlip xmlns:asvg="http://schemas.microsoft.com/office/drawing/2016/SVG/main" r:embed="rId9"/>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1AB04FF8-EF9E-7655-2713-DF4F382F5159}"/>
                </a:ext>
              </a:extLst>
            </p:cNvPr>
            <p:cNvSpPr/>
            <p:nvPr/>
          </p:nvSpPr>
          <p:spPr>
            <a:xfrm>
              <a:off x="4075991" y="3100651"/>
              <a:ext cx="720000" cy="720000"/>
            </a:xfrm>
            <a:prstGeom prst="ellipse">
              <a:avLst/>
            </a:prstGeom>
            <a:blipFill>
              <a:blip r:embed="rId10"/>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5B5B589A-0A92-6DBA-C278-2296B09ABA7C}"/>
                </a:ext>
              </a:extLst>
            </p:cNvPr>
            <p:cNvSpPr/>
            <p:nvPr/>
          </p:nvSpPr>
          <p:spPr>
            <a:xfrm>
              <a:off x="6982735" y="2009983"/>
              <a:ext cx="720000" cy="720000"/>
            </a:xfrm>
            <a:prstGeom prst="ellipse">
              <a:avLst/>
            </a:prstGeom>
            <a:blipFill>
              <a:blip r:embed="rId11"/>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810F5B77-BD95-E73F-0973-DD9F817ECB9E}"/>
                </a:ext>
              </a:extLst>
            </p:cNvPr>
            <p:cNvSpPr/>
            <p:nvPr/>
          </p:nvSpPr>
          <p:spPr>
            <a:xfrm>
              <a:off x="6982737" y="4236638"/>
              <a:ext cx="725998" cy="719999"/>
            </a:xfrm>
            <a:prstGeom prst="ellipse">
              <a:avLst/>
            </a:prstGeom>
            <a:blipFill>
              <a:blip r:embed="rId12"/>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A5B7FC7E-3C7A-FE78-4036-793BA904C29F}"/>
                </a:ext>
              </a:extLst>
            </p:cNvPr>
            <p:cNvSpPr/>
            <p:nvPr/>
          </p:nvSpPr>
          <p:spPr>
            <a:xfrm>
              <a:off x="4605931" y="1949038"/>
              <a:ext cx="720000" cy="720000"/>
            </a:xfrm>
            <a:prstGeom prst="ellipse">
              <a:avLst/>
            </a:prstGeom>
            <a:blipFill>
              <a:blip r:embed="rId1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1060FBC-0D7E-DF2C-5B8B-8336EE8AC9BA}"/>
                </a:ext>
              </a:extLst>
            </p:cNvPr>
            <p:cNvSpPr/>
            <p:nvPr/>
          </p:nvSpPr>
          <p:spPr>
            <a:xfrm>
              <a:off x="4483268" y="4139520"/>
              <a:ext cx="720000" cy="720000"/>
            </a:xfrm>
            <a:prstGeom prst="ellipse">
              <a:avLst/>
            </a:prstGeom>
            <a:blipFill>
              <a:blip r:embed="rId14">
                <a:extLst>
                  <a:ext uri="{96DAC541-7B7A-43D3-8B79-37D633B846F1}">
                    <asvg:svgBlip xmlns:asvg="http://schemas.microsoft.com/office/drawing/2016/SVG/main" r:embed="rId15"/>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1" name="Graphique 30" descr="Dossier ouvert avec un remplissage uni">
            <a:extLst>
              <a:ext uri="{FF2B5EF4-FFF2-40B4-BE49-F238E27FC236}">
                <a16:creationId xmlns:a16="http://schemas.microsoft.com/office/drawing/2014/main" id="{53263179-CCF4-D202-5B17-27A4553B4D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92781" y="5095640"/>
            <a:ext cx="362383" cy="362383"/>
          </a:xfrm>
          <a:prstGeom prst="rect">
            <a:avLst/>
          </a:prstGeom>
        </p:spPr>
      </p:pic>
      <p:sp>
        <p:nvSpPr>
          <p:cNvPr id="32" name="ZoneTexte 31">
            <a:extLst>
              <a:ext uri="{FF2B5EF4-FFF2-40B4-BE49-F238E27FC236}">
                <a16:creationId xmlns:a16="http://schemas.microsoft.com/office/drawing/2014/main" id="{1BA0118F-9C96-E72A-DA32-959EA7E82B64}"/>
              </a:ext>
            </a:extLst>
          </p:cNvPr>
          <p:cNvSpPr txBox="1"/>
          <p:nvPr/>
        </p:nvSpPr>
        <p:spPr>
          <a:xfrm>
            <a:off x="4902333" y="381501"/>
            <a:ext cx="2117887" cy="338554"/>
          </a:xfrm>
          <a:prstGeom prst="rect">
            <a:avLst/>
          </a:prstGeom>
          <a:noFill/>
        </p:spPr>
        <p:txBody>
          <a:bodyPr wrap="none" rtlCol="0">
            <a:spAutoFit/>
          </a:bodyPr>
          <a:lstStyle/>
          <a:p>
            <a:pPr algn="ctr"/>
            <a:r>
              <a:rPr lang="fr-BE" sz="1600" dirty="0">
                <a:solidFill>
                  <a:schemeClr val="bg1">
                    <a:lumMod val="50000"/>
                  </a:schemeClr>
                </a:solidFill>
              </a:rPr>
              <a:t>(Coleman et al., 2022)</a:t>
            </a:r>
            <a:endParaRPr lang="en-GB" sz="1600" dirty="0">
              <a:solidFill>
                <a:schemeClr val="bg1">
                  <a:lumMod val="50000"/>
                </a:schemeClr>
              </a:solidFill>
            </a:endParaRPr>
          </a:p>
        </p:txBody>
      </p:sp>
    </p:spTree>
    <p:extLst>
      <p:ext uri="{BB962C8B-B14F-4D97-AF65-F5344CB8AC3E}">
        <p14:creationId xmlns:p14="http://schemas.microsoft.com/office/powerpoint/2010/main" val="422060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Normativity : norm or (ab)normality</a:t>
            </a:r>
          </a:p>
        </p:txBody>
      </p:sp>
      <p:sp>
        <p:nvSpPr>
          <p:cNvPr id="3" name="Espace réservé du contenu 2"/>
          <p:cNvSpPr>
            <a:spLocks noGrp="1"/>
          </p:cNvSpPr>
          <p:nvPr>
            <p:ph idx="1"/>
          </p:nvPr>
        </p:nvSpPr>
        <p:spPr>
          <a:xfrm>
            <a:off x="1097279" y="1845734"/>
            <a:ext cx="10665229" cy="432245"/>
          </a:xfrm>
        </p:spPr>
        <p:txBody>
          <a:bodyPr>
            <a:normAutofit fontScale="77500" lnSpcReduction="20000"/>
          </a:bodyPr>
          <a:lstStyle/>
          <a:p>
            <a:pPr marL="0" indent="0">
              <a:buNone/>
            </a:pPr>
            <a:r>
              <a:rPr lang="en-GB" sz="2100" noProof="0" dirty="0"/>
              <a:t>Social norms possess the authority to delineate the boundaries between health and </a:t>
            </a:r>
            <a:r>
              <a:rPr lang="en-GB" sz="2100" noProof="0" dirty="0">
                <a:solidFill>
                  <a:schemeClr val="tx1"/>
                </a:solidFill>
              </a:rPr>
              <a:t>pathology</a:t>
            </a:r>
            <a:r>
              <a:rPr lang="en-GB" sz="1900" noProof="0" dirty="0">
                <a:solidFill>
                  <a:schemeClr val="bg1">
                    <a:lumMod val="50000"/>
                  </a:schemeClr>
                </a:solidFill>
              </a:rPr>
              <a:t> (Canguilhem, 2013)</a:t>
            </a:r>
          </a:p>
          <a:p>
            <a:endParaRPr lang="en-GB" noProof="0" dirty="0"/>
          </a:p>
        </p:txBody>
      </p:sp>
      <p:sp>
        <p:nvSpPr>
          <p:cNvPr id="4" name="Espace réservé de la date 3"/>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3</a:t>
            </a:fld>
            <a:endParaRPr lang="en-GB" noProof="0" dirty="0"/>
          </a:p>
        </p:txBody>
      </p:sp>
      <p:sp>
        <p:nvSpPr>
          <p:cNvPr id="10" name="ZoneTexte 9"/>
          <p:cNvSpPr txBox="1"/>
          <p:nvPr/>
        </p:nvSpPr>
        <p:spPr>
          <a:xfrm>
            <a:off x="1556083" y="545750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Individual(s)</a:t>
            </a:r>
          </a:p>
        </p:txBody>
      </p:sp>
      <p:sp>
        <p:nvSpPr>
          <p:cNvPr id="11" name="ZoneTexte 10"/>
          <p:cNvSpPr txBox="1"/>
          <p:nvPr/>
        </p:nvSpPr>
        <p:spPr>
          <a:xfrm>
            <a:off x="1556082" y="240379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Society</a:t>
            </a:r>
          </a:p>
        </p:txBody>
      </p:sp>
      <p:sp>
        <p:nvSpPr>
          <p:cNvPr id="12" name="Flèche vers le bas 11"/>
          <p:cNvSpPr/>
          <p:nvPr/>
        </p:nvSpPr>
        <p:spPr>
          <a:xfrm>
            <a:off x="1743512"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èche vers le bas 13"/>
          <p:cNvSpPr/>
          <p:nvPr/>
        </p:nvSpPr>
        <p:spPr>
          <a:xfrm flipV="1">
            <a:off x="9451744"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ZoneTexte 14"/>
          <p:cNvSpPr txBox="1"/>
          <p:nvPr/>
        </p:nvSpPr>
        <p:spPr>
          <a:xfrm>
            <a:off x="59267" y="3899868"/>
            <a:ext cx="1684245" cy="523220"/>
          </a:xfrm>
          <a:prstGeom prst="rect">
            <a:avLst/>
          </a:prstGeom>
          <a:noFill/>
        </p:spPr>
        <p:txBody>
          <a:bodyPr wrap="square" rtlCol="0">
            <a:spAutoFit/>
          </a:bodyPr>
          <a:lstStyle/>
          <a:p>
            <a:r>
              <a:rPr lang="en-GB" sz="2800" b="1" noProof="0" dirty="0">
                <a:solidFill>
                  <a:schemeClr val="accent1">
                    <a:lumMod val="50000"/>
                  </a:schemeClr>
                </a:solidFill>
                <a:latin typeface="+mj-lt"/>
              </a:rPr>
              <a:t>Discipline</a:t>
            </a:r>
          </a:p>
        </p:txBody>
      </p:sp>
      <p:sp>
        <p:nvSpPr>
          <p:cNvPr id="16" name="ZoneTexte 15"/>
          <p:cNvSpPr txBox="1"/>
          <p:nvPr/>
        </p:nvSpPr>
        <p:spPr>
          <a:xfrm>
            <a:off x="10021949" y="3899868"/>
            <a:ext cx="1977545" cy="523220"/>
          </a:xfrm>
          <a:prstGeom prst="rect">
            <a:avLst/>
          </a:prstGeom>
          <a:noFill/>
        </p:spPr>
        <p:txBody>
          <a:bodyPr wrap="square" rtlCol="0">
            <a:spAutoFit/>
          </a:bodyPr>
          <a:lstStyle/>
          <a:p>
            <a:r>
              <a:rPr lang="en-GB" sz="2800" b="1" noProof="0" dirty="0" err="1">
                <a:solidFill>
                  <a:schemeClr val="accent1">
                    <a:lumMod val="50000"/>
                  </a:schemeClr>
                </a:solidFill>
                <a:latin typeface="+mj-lt"/>
              </a:rPr>
              <a:t>Biopolitic</a:t>
            </a:r>
            <a:endParaRPr lang="en-GB" sz="2800" b="1" noProof="0" dirty="0">
              <a:solidFill>
                <a:schemeClr val="accent1">
                  <a:lumMod val="50000"/>
                </a:schemeClr>
              </a:solidFill>
              <a:latin typeface="+mj-lt"/>
            </a:endParaRPr>
          </a:p>
        </p:txBody>
      </p:sp>
      <p:sp>
        <p:nvSpPr>
          <p:cNvPr id="18" name="ZoneTexte 17"/>
          <p:cNvSpPr txBox="1"/>
          <p:nvPr/>
        </p:nvSpPr>
        <p:spPr>
          <a:xfrm>
            <a:off x="4735721" y="4400611"/>
            <a:ext cx="2294021"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Norm</a:t>
            </a:r>
          </a:p>
        </p:txBody>
      </p:sp>
      <p:sp>
        <p:nvSpPr>
          <p:cNvPr id="19" name="ZoneTexte 18"/>
          <p:cNvSpPr txBox="1"/>
          <p:nvPr/>
        </p:nvSpPr>
        <p:spPr>
          <a:xfrm>
            <a:off x="4735721" y="3442505"/>
            <a:ext cx="2294021"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Normality</a:t>
            </a:r>
          </a:p>
        </p:txBody>
      </p:sp>
      <p:sp>
        <p:nvSpPr>
          <p:cNvPr id="20" name="ZoneTexte 19"/>
          <p:cNvSpPr txBox="1"/>
          <p:nvPr/>
        </p:nvSpPr>
        <p:spPr>
          <a:xfrm>
            <a:off x="4469377" y="3912168"/>
            <a:ext cx="2826708" cy="461665"/>
          </a:xfrm>
          <a:prstGeom prst="rect">
            <a:avLst/>
          </a:prstGeom>
          <a:solidFill>
            <a:schemeClr val="bg1"/>
          </a:solidFill>
          <a:ln w="76200">
            <a:solidFill>
              <a:schemeClr val="accent1"/>
            </a:solidFill>
            <a:prstDash val="solid"/>
          </a:ln>
        </p:spPr>
        <p:txBody>
          <a:bodyPr wrap="square" rtlCol="0">
            <a:spAutoFit/>
          </a:bodyPr>
          <a:lstStyle/>
          <a:p>
            <a:pPr algn="ctr"/>
            <a:r>
              <a:rPr lang="en-GB" sz="2400" noProof="0" dirty="0"/>
              <a:t>Normativity</a:t>
            </a:r>
          </a:p>
        </p:txBody>
      </p:sp>
      <p:cxnSp>
        <p:nvCxnSpPr>
          <p:cNvPr id="22" name="Connecteur droit avec flèche 21"/>
          <p:cNvCxnSpPr>
            <a:stCxn id="19" idx="0"/>
          </p:cNvCxnSpPr>
          <p:nvPr/>
        </p:nvCxnSpPr>
        <p:spPr>
          <a:xfrm flipH="1" flipV="1">
            <a:off x="5882731" y="2921933"/>
            <a:ext cx="1" cy="5205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8" idx="2"/>
          </p:cNvCxnSpPr>
          <p:nvPr/>
        </p:nvCxnSpPr>
        <p:spPr>
          <a:xfrm flipH="1">
            <a:off x="5882731" y="4862276"/>
            <a:ext cx="1" cy="5162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411980" y="367092"/>
            <a:ext cx="3368040" cy="338554"/>
          </a:xfrm>
          <a:prstGeom prst="rect">
            <a:avLst/>
          </a:prstGeom>
          <a:noFill/>
          <a:ln w="38100">
            <a:noFill/>
            <a:prstDash val="dashDot"/>
          </a:ln>
        </p:spPr>
        <p:txBody>
          <a:bodyPr wrap="square" rtlCol="0">
            <a:spAutoFit/>
          </a:bodyPr>
          <a:lstStyle/>
          <a:p>
            <a:pPr algn="ctr"/>
            <a:r>
              <a:rPr lang="en-GB" sz="1600" noProof="0" dirty="0">
                <a:solidFill>
                  <a:schemeClr val="accent4"/>
                </a:solidFill>
              </a:rPr>
              <a:t>(Foucault, 1994; </a:t>
            </a:r>
            <a:r>
              <a:rPr lang="en-GB" sz="1600" noProof="0" dirty="0" err="1">
                <a:solidFill>
                  <a:schemeClr val="accent4"/>
                </a:solidFill>
              </a:rPr>
              <a:t>Niedergang</a:t>
            </a:r>
            <a:r>
              <a:rPr lang="en-GB" sz="1600" noProof="0" dirty="0">
                <a:solidFill>
                  <a:schemeClr val="accent4"/>
                </a:solidFill>
              </a:rPr>
              <a:t>, 2023)</a:t>
            </a:r>
          </a:p>
        </p:txBody>
      </p:sp>
    </p:spTree>
    <p:extLst>
      <p:ext uri="{BB962C8B-B14F-4D97-AF65-F5344CB8AC3E}">
        <p14:creationId xmlns:p14="http://schemas.microsoft.com/office/powerpoint/2010/main" val="3597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Psychometry : medical normativity</a:t>
            </a:r>
          </a:p>
        </p:txBody>
      </p:sp>
      <p:sp>
        <p:nvSpPr>
          <p:cNvPr id="4" name="Espace réservé de la date 3"/>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4</a:t>
            </a:fld>
            <a:endParaRPr lang="en-GB" noProof="0" dirty="0"/>
          </a:p>
        </p:txBody>
      </p:sp>
      <p:sp>
        <p:nvSpPr>
          <p:cNvPr id="10" name="ZoneTexte 9"/>
          <p:cNvSpPr txBox="1"/>
          <p:nvPr/>
        </p:nvSpPr>
        <p:spPr>
          <a:xfrm>
            <a:off x="1253763" y="545750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Patient(s)</a:t>
            </a:r>
          </a:p>
        </p:txBody>
      </p:sp>
      <p:sp>
        <p:nvSpPr>
          <p:cNvPr id="11" name="ZoneTexte 10"/>
          <p:cNvSpPr txBox="1"/>
          <p:nvPr/>
        </p:nvSpPr>
        <p:spPr>
          <a:xfrm>
            <a:off x="1253762" y="240379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Representative sample</a:t>
            </a:r>
          </a:p>
        </p:txBody>
      </p:sp>
      <p:sp>
        <p:nvSpPr>
          <p:cNvPr id="12" name="Flèche vers le bas 11"/>
          <p:cNvSpPr/>
          <p:nvPr/>
        </p:nvSpPr>
        <p:spPr>
          <a:xfrm>
            <a:off x="2333415"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èche vers le bas 13"/>
          <p:cNvSpPr/>
          <p:nvPr/>
        </p:nvSpPr>
        <p:spPr>
          <a:xfrm flipV="1">
            <a:off x="8061661"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ZoneTexte 14"/>
          <p:cNvSpPr txBox="1"/>
          <p:nvPr/>
        </p:nvSpPr>
        <p:spPr>
          <a:xfrm>
            <a:off x="474133" y="3899868"/>
            <a:ext cx="2005755" cy="523220"/>
          </a:xfrm>
          <a:prstGeom prst="rect">
            <a:avLst/>
          </a:prstGeom>
          <a:noFill/>
        </p:spPr>
        <p:txBody>
          <a:bodyPr wrap="square" rtlCol="0">
            <a:spAutoFit/>
          </a:bodyPr>
          <a:lstStyle/>
          <a:p>
            <a:pPr algn="ctr"/>
            <a:r>
              <a:rPr lang="en-GB" sz="2800" b="1" noProof="0" dirty="0">
                <a:solidFill>
                  <a:schemeClr val="accent1">
                    <a:lumMod val="50000"/>
                  </a:schemeClr>
                </a:solidFill>
                <a:latin typeface="+mj-lt"/>
              </a:rPr>
              <a:t>Assessment</a:t>
            </a:r>
          </a:p>
        </p:txBody>
      </p:sp>
      <p:sp>
        <p:nvSpPr>
          <p:cNvPr id="16" name="ZoneTexte 15"/>
          <p:cNvSpPr txBox="1"/>
          <p:nvPr/>
        </p:nvSpPr>
        <p:spPr>
          <a:xfrm>
            <a:off x="8481230" y="3899868"/>
            <a:ext cx="2473913" cy="523220"/>
          </a:xfrm>
          <a:prstGeom prst="rect">
            <a:avLst/>
          </a:prstGeom>
          <a:noFill/>
        </p:spPr>
        <p:txBody>
          <a:bodyPr wrap="square" rtlCol="0">
            <a:spAutoFit/>
          </a:bodyPr>
          <a:lstStyle/>
          <a:p>
            <a:r>
              <a:rPr lang="en-GB" sz="2800" b="1" noProof="0" dirty="0">
                <a:solidFill>
                  <a:schemeClr val="accent1">
                    <a:lumMod val="50000"/>
                  </a:schemeClr>
                </a:solidFill>
                <a:latin typeface="+mj-lt"/>
              </a:rPr>
              <a:t>Sampling</a:t>
            </a:r>
          </a:p>
        </p:txBody>
      </p:sp>
      <p:sp>
        <p:nvSpPr>
          <p:cNvPr id="18" name="ZoneTexte 17"/>
          <p:cNvSpPr txBox="1"/>
          <p:nvPr/>
        </p:nvSpPr>
        <p:spPr>
          <a:xfrm>
            <a:off x="4256936" y="4423088"/>
            <a:ext cx="2294021"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Z-score</a:t>
            </a:r>
          </a:p>
        </p:txBody>
      </p:sp>
      <p:sp>
        <p:nvSpPr>
          <p:cNvPr id="19" name="ZoneTexte 18"/>
          <p:cNvSpPr txBox="1"/>
          <p:nvPr/>
        </p:nvSpPr>
        <p:spPr>
          <a:xfrm>
            <a:off x="3413632" y="3502377"/>
            <a:ext cx="3980627"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Mean and standard deviation</a:t>
            </a:r>
          </a:p>
        </p:txBody>
      </p:sp>
      <p:sp>
        <p:nvSpPr>
          <p:cNvPr id="20" name="ZoneTexte 19"/>
          <p:cNvSpPr txBox="1"/>
          <p:nvPr/>
        </p:nvSpPr>
        <p:spPr>
          <a:xfrm>
            <a:off x="3990592" y="3934645"/>
            <a:ext cx="2826708" cy="461665"/>
          </a:xfrm>
          <a:prstGeom prst="rect">
            <a:avLst/>
          </a:prstGeom>
          <a:solidFill>
            <a:schemeClr val="bg1"/>
          </a:solidFill>
          <a:ln w="76200">
            <a:solidFill>
              <a:schemeClr val="accent1"/>
            </a:solidFill>
            <a:prstDash val="solid"/>
          </a:ln>
        </p:spPr>
        <p:txBody>
          <a:bodyPr wrap="square" rtlCol="0">
            <a:spAutoFit/>
          </a:bodyPr>
          <a:lstStyle/>
          <a:p>
            <a:pPr algn="ctr"/>
            <a:r>
              <a:rPr lang="en-GB" sz="2400" noProof="0" dirty="0"/>
              <a:t>Psychometry</a:t>
            </a:r>
          </a:p>
        </p:txBody>
      </p:sp>
      <p:cxnSp>
        <p:nvCxnSpPr>
          <p:cNvPr id="22" name="Connecteur droit avec flèche 21"/>
          <p:cNvCxnSpPr>
            <a:cxnSpLocks/>
            <a:stCxn id="19" idx="0"/>
          </p:cNvCxnSpPr>
          <p:nvPr/>
        </p:nvCxnSpPr>
        <p:spPr>
          <a:xfrm flipH="1" flipV="1">
            <a:off x="5403945" y="2865456"/>
            <a:ext cx="1" cy="6369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8" idx="2"/>
          </p:cNvCxnSpPr>
          <p:nvPr/>
        </p:nvCxnSpPr>
        <p:spPr>
          <a:xfrm flipH="1">
            <a:off x="5403946" y="4884753"/>
            <a:ext cx="1" cy="5162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411980" y="378330"/>
            <a:ext cx="3368040" cy="338554"/>
          </a:xfrm>
          <a:prstGeom prst="rect">
            <a:avLst/>
          </a:prstGeom>
          <a:noFill/>
          <a:ln w="38100">
            <a:noFill/>
            <a:prstDash val="dashDot"/>
          </a:ln>
        </p:spPr>
        <p:txBody>
          <a:bodyPr wrap="square" rtlCol="0">
            <a:spAutoFit/>
          </a:bodyPr>
          <a:lstStyle/>
          <a:p>
            <a:pPr algn="ctr"/>
            <a:r>
              <a:rPr lang="en-GB" sz="1600" noProof="0" dirty="0">
                <a:solidFill>
                  <a:schemeClr val="accent4"/>
                </a:solidFill>
              </a:rPr>
              <a:t>(Grégoire, 2011)</a:t>
            </a:r>
          </a:p>
        </p:txBody>
      </p:sp>
      <p:sp>
        <p:nvSpPr>
          <p:cNvPr id="23" name="Espace réservé du contenu 2">
            <a:extLst>
              <a:ext uri="{FF2B5EF4-FFF2-40B4-BE49-F238E27FC236}">
                <a16:creationId xmlns:a16="http://schemas.microsoft.com/office/drawing/2014/main" id="{F7EB9269-4F8B-CE66-0943-DAF062D8FBB1}"/>
              </a:ext>
            </a:extLst>
          </p:cNvPr>
          <p:cNvSpPr txBox="1">
            <a:spLocks/>
          </p:cNvSpPr>
          <p:nvPr/>
        </p:nvSpPr>
        <p:spPr>
          <a:xfrm>
            <a:off x="1097279" y="1845734"/>
            <a:ext cx="10665229" cy="43224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100"/>
              <a:t>Social norms possess the authority to delineate the boundaries between health and </a:t>
            </a:r>
            <a:r>
              <a:rPr lang="en-GB" sz="2100">
                <a:solidFill>
                  <a:schemeClr val="tx1"/>
                </a:solidFill>
              </a:rPr>
              <a:t>pathology</a:t>
            </a:r>
            <a:r>
              <a:rPr lang="en-GB" sz="1900">
                <a:solidFill>
                  <a:schemeClr val="bg1">
                    <a:lumMod val="50000"/>
                  </a:schemeClr>
                </a:solidFill>
              </a:rPr>
              <a:t> (Canguilhem, 2013)</a:t>
            </a:r>
          </a:p>
          <a:p>
            <a:endParaRPr lang="en-GB" dirty="0"/>
          </a:p>
        </p:txBody>
      </p:sp>
    </p:spTree>
    <p:extLst>
      <p:ext uri="{BB962C8B-B14F-4D97-AF65-F5344CB8AC3E}">
        <p14:creationId xmlns:p14="http://schemas.microsoft.com/office/powerpoint/2010/main" val="32241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One larynx = </a:t>
            </a:r>
            <a:r>
              <a:rPr lang="en-GB" dirty="0"/>
              <a:t>one</a:t>
            </a:r>
            <a:r>
              <a:rPr lang="en-GB" noProof="0" dirty="0"/>
              <a:t> voice ?</a:t>
            </a:r>
          </a:p>
        </p:txBody>
      </p:sp>
      <p:sp>
        <p:nvSpPr>
          <p:cNvPr id="3" name="Espace réservé du contenu 2"/>
          <p:cNvSpPr>
            <a:spLocks noGrp="1"/>
          </p:cNvSpPr>
          <p:nvPr>
            <p:ph idx="1"/>
          </p:nvPr>
        </p:nvSpPr>
        <p:spPr>
          <a:xfrm>
            <a:off x="1303711" y="1892276"/>
            <a:ext cx="10483735" cy="4567509"/>
          </a:xfrm>
        </p:spPr>
        <p:txBody>
          <a:bodyPr>
            <a:normAutofit/>
          </a:bodyPr>
          <a:lstStyle/>
          <a:p>
            <a:pPr>
              <a:buFont typeface="Wingdings" pitchFamily="2" charset="2"/>
              <a:buChar char="§"/>
            </a:pPr>
            <a:r>
              <a:rPr lang="en-GB" noProof="0" dirty="0"/>
              <a:t> </a:t>
            </a:r>
            <a:r>
              <a:rPr lang="en-US" dirty="0"/>
              <a:t>Physiological differences between testosterone-driven puberty and estrogen-driven puberty</a:t>
            </a:r>
            <a:endParaRPr lang="en-GB" dirty="0"/>
          </a:p>
          <a:p>
            <a:pPr marL="0" indent="0">
              <a:buNone/>
            </a:pPr>
            <a:r>
              <a:rPr lang="en-GB" sz="1600" noProof="0" dirty="0">
                <a:solidFill>
                  <a:schemeClr val="tx1">
                    <a:lumMod val="50000"/>
                    <a:lumOff val="50000"/>
                  </a:schemeClr>
                </a:solidFill>
              </a:rPr>
              <a:t>(Hamdan et al., 2020; </a:t>
            </a:r>
            <a:r>
              <a:rPr lang="en-GB" sz="1600" noProof="0" dirty="0" err="1">
                <a:solidFill>
                  <a:schemeClr val="tx1">
                    <a:lumMod val="50000"/>
                    <a:lumOff val="50000"/>
                  </a:schemeClr>
                </a:solidFill>
              </a:rPr>
              <a:t>Jotz</a:t>
            </a:r>
            <a:r>
              <a:rPr lang="en-GB" sz="1600" noProof="0" dirty="0">
                <a:solidFill>
                  <a:schemeClr val="tx1">
                    <a:lumMod val="50000"/>
                    <a:lumOff val="50000"/>
                  </a:schemeClr>
                </a:solidFill>
              </a:rPr>
              <a:t> et al., 2014; Kreiman &amp; </a:t>
            </a:r>
            <a:r>
              <a:rPr lang="en-GB" sz="1600" noProof="0" dirty="0" err="1">
                <a:solidFill>
                  <a:schemeClr val="tx1">
                    <a:lumMod val="50000"/>
                    <a:lumOff val="50000"/>
                  </a:schemeClr>
                </a:solidFill>
              </a:rPr>
              <a:t>Sidtis</a:t>
            </a:r>
            <a:r>
              <a:rPr lang="en-GB" sz="1600" noProof="0" dirty="0">
                <a:solidFill>
                  <a:schemeClr val="tx1">
                    <a:lumMod val="50000"/>
                    <a:lumOff val="50000"/>
                  </a:schemeClr>
                </a:solidFill>
              </a:rPr>
              <a:t>, 2013; Titze, 1989).</a:t>
            </a:r>
          </a:p>
          <a:p>
            <a:pPr>
              <a:buFont typeface="Wingdings" pitchFamily="2" charset="2"/>
              <a:buChar char="§"/>
            </a:pPr>
            <a:r>
              <a:rPr lang="en-GB" noProof="0" dirty="0"/>
              <a:t>   BUT vocal socialization matters</a:t>
            </a:r>
            <a:endParaRPr lang="en-GB" dirty="0"/>
          </a:p>
          <a:p>
            <a:pPr marL="0" indent="0">
              <a:buNone/>
            </a:pPr>
            <a:r>
              <a:rPr lang="en-GB" sz="1600" noProof="0" dirty="0">
                <a:solidFill>
                  <a:schemeClr val="tx1">
                    <a:lumMod val="50000"/>
                    <a:lumOff val="50000"/>
                  </a:schemeClr>
                </a:solidFill>
              </a:rPr>
              <a:t>(Busby &amp; Plant, 1995; Ferrand &amp; Bloom, 1996; Fitch &amp; Giedd, 1999; Flipsen et al., 1999; Hasek et al., 1980; </a:t>
            </a:r>
            <a:r>
              <a:rPr lang="en-GB" sz="1600" noProof="0" dirty="0" err="1">
                <a:solidFill>
                  <a:schemeClr val="tx1">
                    <a:lumMod val="50000"/>
                    <a:lumOff val="50000"/>
                  </a:schemeClr>
                </a:solidFill>
              </a:rPr>
              <a:t>Ingrisano</a:t>
            </a:r>
            <a:r>
              <a:rPr lang="en-GB" sz="1600" noProof="0" dirty="0">
                <a:solidFill>
                  <a:schemeClr val="tx1">
                    <a:lumMod val="50000"/>
                    <a:lumOff val="50000"/>
                  </a:schemeClr>
                </a:solidFill>
              </a:rPr>
              <a:t> et al., 1980; Lee et al., 1994; Perry et al., 2001).</a:t>
            </a:r>
          </a:p>
          <a:p>
            <a:pPr marL="0" indent="0">
              <a:buNone/>
            </a:pPr>
            <a:endParaRPr lang="en-GB" sz="1600" noProof="0" dirty="0">
              <a:solidFill>
                <a:schemeClr val="tx1">
                  <a:lumMod val="50000"/>
                  <a:lumOff val="50000"/>
                </a:schemeClr>
              </a:solidFill>
            </a:endParaRPr>
          </a:p>
          <a:p>
            <a:pPr>
              <a:buFont typeface="Wingdings" panose="05000000000000000000" pitchFamily="2" charset="2"/>
              <a:buChar char="Ø"/>
            </a:pPr>
            <a:r>
              <a:rPr lang="en-GB" noProof="0" dirty="0"/>
              <a:t>   	</a:t>
            </a:r>
            <a:r>
              <a:rPr lang="en-GB" b="1" noProof="0" dirty="0"/>
              <a:t>Vocal agency :</a:t>
            </a:r>
          </a:p>
          <a:p>
            <a:pPr lvl="1">
              <a:buFont typeface="Police système Courant"/>
              <a:buChar char="⁃"/>
            </a:pPr>
            <a:r>
              <a:rPr lang="en-GB" noProof="0" dirty="0">
                <a:solidFill>
                  <a:schemeClr val="tx1"/>
                </a:solidFill>
                <a:sym typeface="Wingdings" panose="05000000000000000000" pitchFamily="2" charset="2"/>
              </a:rPr>
              <a:t>Everybody can change their voice</a:t>
            </a:r>
          </a:p>
          <a:p>
            <a:pPr lvl="1">
              <a:buFont typeface="Police système Courant"/>
              <a:buChar char="⁃"/>
            </a:pPr>
            <a:r>
              <a:rPr lang="en-GB" noProof="0" dirty="0">
                <a:solidFill>
                  <a:schemeClr val="tx1"/>
                </a:solidFill>
                <a:sym typeface="Wingdings" panose="05000000000000000000" pitchFamily="2" charset="2"/>
              </a:rPr>
              <a:t>Each larynx is unique</a:t>
            </a:r>
          </a:p>
          <a:p>
            <a:pPr lvl="1">
              <a:buFont typeface="Police système Courant"/>
              <a:buChar char="⁃"/>
            </a:pPr>
            <a:r>
              <a:rPr lang="en-GB" noProof="0" dirty="0">
                <a:solidFill>
                  <a:schemeClr val="tx1"/>
                </a:solidFill>
                <a:sym typeface="Wingdings" panose="05000000000000000000" pitchFamily="2" charset="2"/>
              </a:rPr>
              <a:t>The vocal motor behaviour </a:t>
            </a:r>
            <a:r>
              <a:rPr lang="en-GB" dirty="0">
                <a:solidFill>
                  <a:schemeClr val="tx1"/>
                </a:solidFill>
                <a:sym typeface="Wingdings" panose="05000000000000000000" pitchFamily="2" charset="2"/>
              </a:rPr>
              <a:t>create the voice.</a:t>
            </a:r>
            <a:endParaRPr lang="en-GB" noProof="0" dirty="0">
              <a:solidFill>
                <a:schemeClr val="tx1"/>
              </a:solidFill>
              <a:sym typeface="Wingdings" panose="05000000000000000000" pitchFamily="2" charset="2"/>
            </a:endParaRPr>
          </a:p>
          <a:p>
            <a:pPr marL="201168" lvl="1" indent="0">
              <a:buNone/>
            </a:pPr>
            <a:endParaRPr lang="en-GB" noProof="0"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91C31795-F3AE-428D-B2D2-38FDDFE7F410}" type="slidenum">
              <a:rPr lang="en-GB" noProof="0" smtClean="0"/>
              <a:t>5</a:t>
            </a:fld>
            <a:endParaRPr lang="en-GB" noProof="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001" y="3750365"/>
            <a:ext cx="4667105" cy="2019980"/>
          </a:xfrm>
          <a:prstGeom prst="rect">
            <a:avLst/>
          </a:prstGeom>
        </p:spPr>
      </p:pic>
      <p:sp>
        <p:nvSpPr>
          <p:cNvPr id="6" name="Espace réservé de la date 5"/>
          <p:cNvSpPr>
            <a:spLocks noGrp="1"/>
          </p:cNvSpPr>
          <p:nvPr>
            <p:ph type="dt" sz="half" idx="10"/>
          </p:nvPr>
        </p:nvSpPr>
        <p:spPr/>
        <p:txBody>
          <a:bodyPr/>
          <a:lstStyle/>
          <a:p>
            <a:r>
              <a:rPr lang="fr-FR" noProof="0"/>
              <a:t>13-11-25 : Sophia conference</a:t>
            </a:r>
            <a:endParaRPr lang="en-GB" noProof="0" dirty="0"/>
          </a:p>
        </p:txBody>
      </p:sp>
    </p:spTree>
    <p:extLst>
      <p:ext uri="{BB962C8B-B14F-4D97-AF65-F5344CB8AC3E}">
        <p14:creationId xmlns:p14="http://schemas.microsoft.com/office/powerpoint/2010/main" val="217928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Vocal motor behaviour construction</a:t>
            </a:r>
          </a:p>
        </p:txBody>
      </p:sp>
      <p:sp>
        <p:nvSpPr>
          <p:cNvPr id="4" name="Espace réservé de la date 3"/>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6</a:t>
            </a:fld>
            <a:endParaRPr lang="en-GB" noProof="0" dirty="0"/>
          </a:p>
        </p:txBody>
      </p:sp>
      <p:cxnSp>
        <p:nvCxnSpPr>
          <p:cNvPr id="7" name="Connecteur droit 6"/>
          <p:cNvCxnSpPr/>
          <p:nvPr/>
        </p:nvCxnSpPr>
        <p:spPr>
          <a:xfrm flipH="1">
            <a:off x="6294466" y="1706880"/>
            <a:ext cx="15240" cy="4450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p:cNvCxnSpPr>
            <a:cxnSpLocks/>
          </p:cNvCxnSpPr>
          <p:nvPr/>
        </p:nvCxnSpPr>
        <p:spPr>
          <a:xfrm>
            <a:off x="883920" y="3931920"/>
            <a:ext cx="105079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073139" y="3731567"/>
            <a:ext cx="411481" cy="461665"/>
          </a:xfrm>
          <a:prstGeom prst="rect">
            <a:avLst/>
          </a:prstGeom>
          <a:solidFill>
            <a:schemeClr val="bg1"/>
          </a:solidFill>
          <a:ln w="38100">
            <a:solidFill>
              <a:schemeClr val="accent1">
                <a:lumMod val="75000"/>
              </a:schemeClr>
            </a:solidFill>
          </a:ln>
        </p:spPr>
        <p:txBody>
          <a:bodyPr wrap="square" rtlCol="0">
            <a:spAutoFit/>
          </a:bodyPr>
          <a:lstStyle/>
          <a:p>
            <a:r>
              <a:rPr lang="en-GB" sz="2400" i="1" noProof="0" dirty="0" err="1"/>
              <a:t>f</a:t>
            </a:r>
            <a:r>
              <a:rPr lang="en-GB" sz="2400" baseline="-25000" noProof="0" dirty="0" err="1"/>
              <a:t>o</a:t>
            </a:r>
            <a:endParaRPr lang="en-GB" sz="2400" i="1" noProof="0" dirty="0"/>
          </a:p>
        </p:txBody>
      </p:sp>
      <p:sp>
        <p:nvSpPr>
          <p:cNvPr id="15" name="ZoneTexte 14"/>
          <p:cNvSpPr txBox="1"/>
          <p:nvPr/>
        </p:nvSpPr>
        <p:spPr>
          <a:xfrm>
            <a:off x="2407921" y="2539626"/>
            <a:ext cx="1569720" cy="461665"/>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Influences</a:t>
            </a:r>
          </a:p>
        </p:txBody>
      </p:sp>
      <p:sp>
        <p:nvSpPr>
          <p:cNvPr id="16" name="ZoneTexte 15"/>
          <p:cNvSpPr txBox="1"/>
          <p:nvPr/>
        </p:nvSpPr>
        <p:spPr>
          <a:xfrm>
            <a:off x="769622" y="2357586"/>
            <a:ext cx="1638299" cy="954107"/>
          </a:xfrm>
          <a:prstGeom prst="rect">
            <a:avLst/>
          </a:prstGeom>
          <a:noFill/>
          <a:ln w="38100">
            <a:solidFill>
              <a:schemeClr val="accent1">
                <a:lumMod val="75000"/>
              </a:schemeClr>
            </a:solidFill>
            <a:prstDash val="dashDot"/>
          </a:ln>
        </p:spPr>
        <p:txBody>
          <a:bodyPr wrap="square" rtlCol="0">
            <a:spAutoFit/>
          </a:bodyPr>
          <a:lstStyle/>
          <a:p>
            <a:r>
              <a:rPr lang="en-GB" sz="2400" noProof="0" dirty="0"/>
              <a:t>Cultural</a:t>
            </a:r>
          </a:p>
          <a:p>
            <a:r>
              <a:rPr lang="en-GB" sz="1600" noProof="0" dirty="0">
                <a:solidFill>
                  <a:schemeClr val="accent4"/>
                </a:solidFill>
              </a:rPr>
              <a:t>(</a:t>
            </a:r>
            <a:r>
              <a:rPr lang="en-GB" sz="1600" noProof="0" dirty="0" err="1">
                <a:solidFill>
                  <a:schemeClr val="accent4"/>
                </a:solidFill>
              </a:rPr>
              <a:t>Traunmüller</a:t>
            </a:r>
            <a:r>
              <a:rPr lang="en-GB" sz="1600" noProof="0" dirty="0">
                <a:solidFill>
                  <a:schemeClr val="accent4"/>
                </a:solidFill>
              </a:rPr>
              <a:t> &amp; Eriksson, 1995)</a:t>
            </a:r>
          </a:p>
        </p:txBody>
      </p:sp>
      <p:sp>
        <p:nvSpPr>
          <p:cNvPr id="17" name="ZoneTexte 16"/>
          <p:cNvSpPr txBox="1"/>
          <p:nvPr/>
        </p:nvSpPr>
        <p:spPr>
          <a:xfrm>
            <a:off x="3977641" y="2234474"/>
            <a:ext cx="1920240" cy="1200329"/>
          </a:xfrm>
          <a:prstGeom prst="rect">
            <a:avLst/>
          </a:prstGeom>
          <a:noFill/>
          <a:ln w="38100">
            <a:solidFill>
              <a:schemeClr val="accent1">
                <a:lumMod val="75000"/>
              </a:schemeClr>
            </a:solidFill>
            <a:prstDash val="dashDot"/>
          </a:ln>
        </p:spPr>
        <p:txBody>
          <a:bodyPr wrap="square" rtlCol="0">
            <a:spAutoFit/>
          </a:bodyPr>
          <a:lstStyle/>
          <a:p>
            <a:r>
              <a:rPr lang="en-GB" sz="2400" noProof="0" dirty="0"/>
              <a:t>Linguistical</a:t>
            </a:r>
          </a:p>
          <a:p>
            <a:r>
              <a:rPr lang="en-GB" sz="1600" noProof="0" dirty="0">
                <a:solidFill>
                  <a:schemeClr val="accent4"/>
                </a:solidFill>
              </a:rPr>
              <a:t> (Gordon et al., 2002; Loveday, 1981; Yuasa, 2008)</a:t>
            </a:r>
          </a:p>
        </p:txBody>
      </p:sp>
      <p:sp>
        <p:nvSpPr>
          <p:cNvPr id="18" name="ZoneTexte 17"/>
          <p:cNvSpPr txBox="1"/>
          <p:nvPr/>
        </p:nvSpPr>
        <p:spPr>
          <a:xfrm>
            <a:off x="7282816" y="2369294"/>
            <a:ext cx="1958341" cy="830997"/>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dirty="0"/>
              <a:t>VMB socialization</a:t>
            </a:r>
            <a:endParaRPr lang="en-GB" sz="2400" b="1" noProof="0" dirty="0"/>
          </a:p>
        </p:txBody>
      </p:sp>
      <p:sp>
        <p:nvSpPr>
          <p:cNvPr id="19" name="ZoneTexte 18"/>
          <p:cNvSpPr txBox="1"/>
          <p:nvPr/>
        </p:nvSpPr>
        <p:spPr>
          <a:xfrm>
            <a:off x="7197090" y="3197123"/>
            <a:ext cx="2129789" cy="584775"/>
          </a:xfrm>
          <a:prstGeom prst="rect">
            <a:avLst/>
          </a:prstGeom>
          <a:noFill/>
          <a:ln w="38100">
            <a:solidFill>
              <a:schemeClr val="accent1">
                <a:lumMod val="75000"/>
              </a:schemeClr>
            </a:solidFill>
            <a:prstDash val="dashDot"/>
          </a:ln>
        </p:spPr>
        <p:txBody>
          <a:bodyPr wrap="square" rtlCol="0">
            <a:spAutoFit/>
          </a:bodyPr>
          <a:lstStyle/>
          <a:p>
            <a:pPr algn="ctr"/>
            <a:r>
              <a:rPr lang="en-GB" sz="1600" noProof="0" dirty="0">
                <a:solidFill>
                  <a:schemeClr val="accent4"/>
                </a:solidFill>
              </a:rPr>
              <a:t>(Fitch &amp; Giedd, 1999; Flipsen et al., 1999)</a:t>
            </a:r>
          </a:p>
        </p:txBody>
      </p:sp>
      <p:sp>
        <p:nvSpPr>
          <p:cNvPr id="20" name="ZoneTexte 19"/>
          <p:cNvSpPr txBox="1"/>
          <p:nvPr/>
        </p:nvSpPr>
        <p:spPr>
          <a:xfrm>
            <a:off x="1014308" y="4269895"/>
            <a:ext cx="4472785" cy="1200329"/>
          </a:xfrm>
          <a:prstGeom prst="rect">
            <a:avLst/>
          </a:prstGeom>
          <a:solidFill>
            <a:schemeClr val="bg1"/>
          </a:solidFill>
          <a:ln w="38100">
            <a:solidFill>
              <a:schemeClr val="accent1">
                <a:lumMod val="75000"/>
              </a:schemeClr>
            </a:solidFill>
          </a:ln>
        </p:spPr>
        <p:txBody>
          <a:bodyPr wrap="square" rtlCol="0">
            <a:spAutoFit/>
          </a:bodyPr>
          <a:lstStyle/>
          <a:p>
            <a:r>
              <a:rPr lang="en-US" sz="2400" dirty="0"/>
              <a:t>A </a:t>
            </a:r>
            <a:r>
              <a:rPr lang="en-US" sz="2400" b="1" dirty="0"/>
              <a:t>normative sample</a:t>
            </a:r>
            <a:r>
              <a:rPr lang="en-US" sz="2400" dirty="0"/>
              <a:t> that is :</a:t>
            </a:r>
          </a:p>
          <a:p>
            <a:pPr marL="342900" indent="-342900">
              <a:buFont typeface="Arial" panose="020B0604020202020204" pitchFamily="34" charset="0"/>
              <a:buChar char="•"/>
            </a:pPr>
            <a:r>
              <a:rPr lang="en-US" sz="2400" dirty="0"/>
              <a:t>Limited in representativeness</a:t>
            </a:r>
          </a:p>
          <a:p>
            <a:pPr marL="342900" indent="-342900">
              <a:buFont typeface="Arial" panose="020B0604020202020204" pitchFamily="34" charset="0"/>
              <a:buChar char="•"/>
            </a:pPr>
            <a:r>
              <a:rPr lang="en-US" sz="2400" dirty="0"/>
              <a:t>Lacking in diversity"</a:t>
            </a:r>
          </a:p>
        </p:txBody>
      </p:sp>
      <p:sp>
        <p:nvSpPr>
          <p:cNvPr id="21" name="ZoneTexte 20"/>
          <p:cNvSpPr txBox="1"/>
          <p:nvPr/>
        </p:nvSpPr>
        <p:spPr>
          <a:xfrm>
            <a:off x="2209801" y="5469644"/>
            <a:ext cx="1965960" cy="338554"/>
          </a:xfrm>
          <a:prstGeom prst="rect">
            <a:avLst/>
          </a:prstGeom>
          <a:noFill/>
          <a:ln w="38100">
            <a:solidFill>
              <a:schemeClr val="accent1">
                <a:lumMod val="75000"/>
              </a:schemeClr>
            </a:solidFill>
            <a:prstDash val="dashDot"/>
          </a:ln>
        </p:spPr>
        <p:txBody>
          <a:bodyPr wrap="square" rtlCol="0">
            <a:spAutoFit/>
          </a:bodyPr>
          <a:lstStyle/>
          <a:p>
            <a:pPr algn="ctr"/>
            <a:r>
              <a:rPr lang="en-GB" sz="1600" noProof="0" dirty="0">
                <a:solidFill>
                  <a:schemeClr val="accent4"/>
                </a:solidFill>
              </a:rPr>
              <a:t>(Medin et al., 2017)</a:t>
            </a:r>
          </a:p>
        </p:txBody>
      </p:sp>
      <p:sp>
        <p:nvSpPr>
          <p:cNvPr id="23" name="ZoneTexte 22"/>
          <p:cNvSpPr txBox="1"/>
          <p:nvPr/>
        </p:nvSpPr>
        <p:spPr>
          <a:xfrm>
            <a:off x="6981825" y="4774049"/>
            <a:ext cx="2560321" cy="461665"/>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Vocal agency</a:t>
            </a:r>
          </a:p>
        </p:txBody>
      </p:sp>
      <p:sp>
        <p:nvSpPr>
          <p:cNvPr id="24" name="ZoneTexte 23"/>
          <p:cNvSpPr txBox="1"/>
          <p:nvPr/>
        </p:nvSpPr>
        <p:spPr>
          <a:xfrm>
            <a:off x="7132320" y="4076594"/>
            <a:ext cx="2259330" cy="707886"/>
          </a:xfrm>
          <a:prstGeom prst="rect">
            <a:avLst/>
          </a:prstGeom>
          <a:noFill/>
          <a:ln w="38100">
            <a:solidFill>
              <a:schemeClr val="accent1">
                <a:lumMod val="75000"/>
              </a:schemeClr>
            </a:solidFill>
            <a:prstDash val="dashDot"/>
          </a:ln>
        </p:spPr>
        <p:txBody>
          <a:bodyPr wrap="square" rtlCol="0">
            <a:spAutoFit/>
          </a:bodyPr>
          <a:lstStyle/>
          <a:p>
            <a:r>
              <a:rPr lang="en-GB" sz="2400" noProof="0" dirty="0"/>
              <a:t>Singing</a:t>
            </a:r>
          </a:p>
          <a:p>
            <a:r>
              <a:rPr lang="en-GB" sz="1600" noProof="0" dirty="0">
                <a:solidFill>
                  <a:schemeClr val="accent4"/>
                </a:solidFill>
              </a:rPr>
              <a:t>(</a:t>
            </a:r>
            <a:r>
              <a:rPr lang="en-GB" sz="1600" noProof="0" dirty="0" err="1">
                <a:solidFill>
                  <a:schemeClr val="accent4"/>
                </a:solidFill>
              </a:rPr>
              <a:t>Unteregger</a:t>
            </a:r>
            <a:r>
              <a:rPr lang="en-GB" sz="1600" noProof="0" dirty="0">
                <a:solidFill>
                  <a:schemeClr val="accent4"/>
                </a:solidFill>
              </a:rPr>
              <a:t> et al. 2017)</a:t>
            </a:r>
          </a:p>
        </p:txBody>
      </p:sp>
      <p:sp>
        <p:nvSpPr>
          <p:cNvPr id="25" name="ZoneTexte 24"/>
          <p:cNvSpPr txBox="1"/>
          <p:nvPr/>
        </p:nvSpPr>
        <p:spPr>
          <a:xfrm>
            <a:off x="7197090" y="5235714"/>
            <a:ext cx="1971675" cy="707886"/>
          </a:xfrm>
          <a:prstGeom prst="rect">
            <a:avLst/>
          </a:prstGeom>
          <a:noFill/>
          <a:ln w="38100">
            <a:solidFill>
              <a:schemeClr val="accent1">
                <a:lumMod val="75000"/>
              </a:schemeClr>
            </a:solidFill>
            <a:prstDash val="dashDot"/>
          </a:ln>
        </p:spPr>
        <p:txBody>
          <a:bodyPr wrap="square" rtlCol="0">
            <a:spAutoFit/>
          </a:bodyPr>
          <a:lstStyle/>
          <a:p>
            <a:r>
              <a:rPr lang="en-GB" sz="2400" dirty="0"/>
              <a:t>GAVC</a:t>
            </a:r>
            <a:endParaRPr lang="en-GB" sz="2400" noProof="0" dirty="0"/>
          </a:p>
          <a:p>
            <a:r>
              <a:rPr lang="en-GB" sz="1600" noProof="0" dirty="0">
                <a:solidFill>
                  <a:schemeClr val="accent4"/>
                </a:solidFill>
              </a:rPr>
              <a:t>(</a:t>
            </a:r>
            <a:r>
              <a:rPr lang="en-GB" sz="1600" noProof="0" dirty="0" err="1">
                <a:solidFill>
                  <a:schemeClr val="accent4"/>
                </a:solidFill>
              </a:rPr>
              <a:t>Leyns</a:t>
            </a:r>
            <a:r>
              <a:rPr lang="en-GB" sz="1600" noProof="0" dirty="0">
                <a:solidFill>
                  <a:schemeClr val="accent4"/>
                </a:solidFill>
              </a:rPr>
              <a:t> et al. (2021)</a:t>
            </a:r>
          </a:p>
        </p:txBody>
      </p:sp>
      <p:sp>
        <p:nvSpPr>
          <p:cNvPr id="26" name="ZoneTexte 25"/>
          <p:cNvSpPr txBox="1"/>
          <p:nvPr/>
        </p:nvSpPr>
        <p:spPr>
          <a:xfrm>
            <a:off x="9534528" y="4527827"/>
            <a:ext cx="1552572" cy="954107"/>
          </a:xfrm>
          <a:prstGeom prst="rect">
            <a:avLst/>
          </a:prstGeom>
          <a:noFill/>
          <a:ln w="38100">
            <a:solidFill>
              <a:schemeClr val="accent1">
                <a:lumMod val="75000"/>
              </a:schemeClr>
            </a:solidFill>
            <a:prstDash val="dashDot"/>
          </a:ln>
        </p:spPr>
        <p:txBody>
          <a:bodyPr wrap="square" rtlCol="0">
            <a:spAutoFit/>
          </a:bodyPr>
          <a:lstStyle/>
          <a:p>
            <a:r>
              <a:rPr lang="en-GB" sz="2400" dirty="0"/>
              <a:t>E</a:t>
            </a:r>
            <a:r>
              <a:rPr lang="en-GB" sz="2400" noProof="0" dirty="0"/>
              <a:t>motions</a:t>
            </a:r>
          </a:p>
          <a:p>
            <a:r>
              <a:rPr lang="en-GB" sz="1600" noProof="0" dirty="0">
                <a:solidFill>
                  <a:schemeClr val="accent4"/>
                </a:solidFill>
              </a:rPr>
              <a:t>(</a:t>
            </a:r>
            <a:r>
              <a:rPr lang="en-GB" sz="1600" noProof="0" dirty="0" err="1">
                <a:solidFill>
                  <a:schemeClr val="accent4"/>
                </a:solidFill>
              </a:rPr>
              <a:t>Koolagudi</a:t>
            </a:r>
            <a:r>
              <a:rPr lang="en-GB" sz="1600" noProof="0" dirty="0">
                <a:solidFill>
                  <a:schemeClr val="accent4"/>
                </a:solidFill>
              </a:rPr>
              <a:t> et Rao, 2012)</a:t>
            </a:r>
          </a:p>
        </p:txBody>
      </p:sp>
      <p:sp>
        <p:nvSpPr>
          <p:cNvPr id="8" name="ZoneTexte 7">
            <a:extLst>
              <a:ext uri="{FF2B5EF4-FFF2-40B4-BE49-F238E27FC236}">
                <a16:creationId xmlns:a16="http://schemas.microsoft.com/office/drawing/2014/main" id="{B00931E2-0390-9D27-CDF5-814BA87391E9}"/>
              </a:ext>
            </a:extLst>
          </p:cNvPr>
          <p:cNvSpPr txBox="1"/>
          <p:nvPr/>
        </p:nvSpPr>
        <p:spPr>
          <a:xfrm>
            <a:off x="5499885" y="260226"/>
            <a:ext cx="1632435" cy="369332"/>
          </a:xfrm>
          <a:prstGeom prst="rect">
            <a:avLst/>
          </a:prstGeom>
          <a:noFill/>
        </p:spPr>
        <p:txBody>
          <a:bodyPr wrap="none" rtlCol="0">
            <a:spAutoFit/>
          </a:bodyPr>
          <a:lstStyle/>
          <a:p>
            <a:r>
              <a:rPr lang="fr-BE" dirty="0">
                <a:solidFill>
                  <a:schemeClr val="bg1">
                    <a:lumMod val="50000"/>
                  </a:schemeClr>
                </a:solidFill>
              </a:rPr>
              <a:t>(Arnold, 2021)</a:t>
            </a:r>
          </a:p>
        </p:txBody>
      </p:sp>
    </p:spTree>
    <p:extLst>
      <p:ext uri="{BB962C8B-B14F-4D97-AF65-F5344CB8AC3E}">
        <p14:creationId xmlns:p14="http://schemas.microsoft.com/office/powerpoint/2010/main" val="170253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noProof="0" dirty="0"/>
              <a:t>Forces influences on vocal agency (ASSEMBLE)</a:t>
            </a:r>
          </a:p>
        </p:txBody>
      </p:sp>
      <p:sp>
        <p:nvSpPr>
          <p:cNvPr id="4" name="Espace réservé de la date 3"/>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7</a:t>
            </a:fld>
            <a:endParaRPr lang="en-GB" noProof="0" dirty="0"/>
          </a:p>
        </p:txBody>
      </p:sp>
      <p:sp>
        <p:nvSpPr>
          <p:cNvPr id="6" name="ZoneTexte 5"/>
          <p:cNvSpPr txBox="1"/>
          <p:nvPr/>
        </p:nvSpPr>
        <p:spPr>
          <a:xfrm>
            <a:off x="5341620" y="3636907"/>
            <a:ext cx="1569720" cy="461665"/>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Voice</a:t>
            </a:r>
          </a:p>
        </p:txBody>
      </p:sp>
      <p:sp>
        <p:nvSpPr>
          <p:cNvPr id="7" name="ZoneTexte 6"/>
          <p:cNvSpPr txBox="1"/>
          <p:nvPr/>
        </p:nvSpPr>
        <p:spPr>
          <a:xfrm>
            <a:off x="5391151" y="1974456"/>
            <a:ext cx="1470658" cy="830997"/>
          </a:xfrm>
          <a:prstGeom prst="rect">
            <a:avLst/>
          </a:prstGeom>
          <a:noFill/>
          <a:ln w="38100">
            <a:solidFill>
              <a:schemeClr val="accent1">
                <a:lumMod val="75000"/>
              </a:schemeClr>
            </a:solidFill>
            <a:prstDash val="dashDot"/>
          </a:ln>
        </p:spPr>
        <p:txBody>
          <a:bodyPr wrap="square" rtlCol="0">
            <a:spAutoFit/>
          </a:bodyPr>
          <a:lstStyle/>
          <a:p>
            <a:pPr algn="ctr"/>
            <a:r>
              <a:rPr lang="en-GB" sz="2400" dirty="0"/>
              <a:t>Speaker Practices</a:t>
            </a:r>
            <a:endParaRPr lang="en-GB" sz="1600" noProof="0" dirty="0">
              <a:solidFill>
                <a:schemeClr val="accent4"/>
              </a:solidFill>
            </a:endParaRPr>
          </a:p>
        </p:txBody>
      </p:sp>
      <p:sp>
        <p:nvSpPr>
          <p:cNvPr id="8" name="ZoneTexte 7"/>
          <p:cNvSpPr txBox="1"/>
          <p:nvPr/>
        </p:nvSpPr>
        <p:spPr>
          <a:xfrm>
            <a:off x="8023168" y="2574761"/>
            <a:ext cx="3754579" cy="830997"/>
          </a:xfrm>
          <a:prstGeom prst="rect">
            <a:avLst/>
          </a:prstGeom>
          <a:noFill/>
          <a:ln w="38100">
            <a:solidFill>
              <a:schemeClr val="accent1">
                <a:lumMod val="75000"/>
              </a:schemeClr>
            </a:solidFill>
            <a:prstDash val="dashDot"/>
          </a:ln>
        </p:spPr>
        <p:txBody>
          <a:bodyPr wrap="square" rtlCol="0">
            <a:spAutoFit/>
          </a:bodyPr>
          <a:lstStyle/>
          <a:p>
            <a:pPr algn="ctr"/>
            <a:r>
              <a:rPr lang="en-US" sz="2400" dirty="0"/>
              <a:t>Sociocultural Mediation of Meaning-Making Practices</a:t>
            </a:r>
            <a:endParaRPr lang="en-GB" sz="1600" noProof="0" dirty="0">
              <a:solidFill>
                <a:schemeClr val="accent4"/>
              </a:solidFill>
            </a:endParaRPr>
          </a:p>
        </p:txBody>
      </p:sp>
      <p:sp>
        <p:nvSpPr>
          <p:cNvPr id="9" name="ZoneTexte 8"/>
          <p:cNvSpPr txBox="1"/>
          <p:nvPr/>
        </p:nvSpPr>
        <p:spPr>
          <a:xfrm>
            <a:off x="8818417" y="4514527"/>
            <a:ext cx="2438397" cy="830997"/>
          </a:xfrm>
          <a:prstGeom prst="rect">
            <a:avLst/>
          </a:prstGeom>
          <a:noFill/>
          <a:ln w="38100">
            <a:solidFill>
              <a:schemeClr val="accent1">
                <a:lumMod val="75000"/>
              </a:schemeClr>
            </a:solidFill>
            <a:prstDash val="dashDot"/>
          </a:ln>
        </p:spPr>
        <p:txBody>
          <a:bodyPr wrap="square" rtlCol="0">
            <a:spAutoFit/>
          </a:bodyPr>
          <a:lstStyle/>
          <a:p>
            <a:pPr algn="ctr"/>
            <a:r>
              <a:rPr lang="en-GB" sz="2400" dirty="0"/>
              <a:t>External Material Forces</a:t>
            </a:r>
            <a:endParaRPr lang="en-GB" sz="1600" noProof="0" dirty="0">
              <a:solidFill>
                <a:schemeClr val="accent4"/>
              </a:solidFill>
            </a:endParaRPr>
          </a:p>
        </p:txBody>
      </p:sp>
      <p:sp>
        <p:nvSpPr>
          <p:cNvPr id="10" name="ZoneTexte 9"/>
          <p:cNvSpPr txBox="1"/>
          <p:nvPr/>
        </p:nvSpPr>
        <p:spPr>
          <a:xfrm>
            <a:off x="4832713" y="5227689"/>
            <a:ext cx="2587534" cy="830997"/>
          </a:xfrm>
          <a:prstGeom prst="rect">
            <a:avLst/>
          </a:prstGeom>
          <a:noFill/>
          <a:ln w="38100">
            <a:solidFill>
              <a:schemeClr val="accent1">
                <a:lumMod val="75000"/>
              </a:schemeClr>
            </a:solidFill>
            <a:prstDash val="dashDot"/>
          </a:ln>
        </p:spPr>
        <p:txBody>
          <a:bodyPr wrap="square" rtlCol="0">
            <a:spAutoFit/>
          </a:bodyPr>
          <a:lstStyle/>
          <a:p>
            <a:pPr algn="ctr"/>
            <a:r>
              <a:rPr lang="en-GB" sz="2400" dirty="0"/>
              <a:t> Biophysiological Processes </a:t>
            </a:r>
            <a:endParaRPr lang="en-GB" sz="1600" noProof="0" dirty="0">
              <a:solidFill>
                <a:schemeClr val="accent4"/>
              </a:solidFill>
            </a:endParaRPr>
          </a:p>
        </p:txBody>
      </p:sp>
      <p:sp>
        <p:nvSpPr>
          <p:cNvPr id="11" name="ZoneTexte 10"/>
          <p:cNvSpPr txBox="1"/>
          <p:nvPr/>
        </p:nvSpPr>
        <p:spPr>
          <a:xfrm>
            <a:off x="1569720" y="4514527"/>
            <a:ext cx="2164080" cy="830997"/>
          </a:xfrm>
          <a:prstGeom prst="rect">
            <a:avLst/>
          </a:prstGeom>
          <a:noFill/>
          <a:ln w="38100">
            <a:solidFill>
              <a:schemeClr val="accent1">
                <a:lumMod val="75000"/>
              </a:schemeClr>
            </a:solidFill>
            <a:prstDash val="dashDot"/>
          </a:ln>
        </p:spPr>
        <p:txBody>
          <a:bodyPr wrap="square" rtlCol="0">
            <a:spAutoFit/>
          </a:bodyPr>
          <a:lstStyle/>
          <a:p>
            <a:pPr algn="ctr"/>
            <a:r>
              <a:rPr lang="en-GB" sz="2400" dirty="0"/>
              <a:t> Listening Practices</a:t>
            </a:r>
            <a:endParaRPr lang="en-GB" sz="1600" noProof="0" dirty="0">
              <a:solidFill>
                <a:schemeClr val="accent4"/>
              </a:solidFill>
            </a:endParaRPr>
          </a:p>
        </p:txBody>
      </p:sp>
      <p:sp>
        <p:nvSpPr>
          <p:cNvPr id="12" name="ZoneTexte 11"/>
          <p:cNvSpPr txBox="1"/>
          <p:nvPr/>
        </p:nvSpPr>
        <p:spPr>
          <a:xfrm>
            <a:off x="1303868" y="2805453"/>
            <a:ext cx="2265683" cy="1200329"/>
          </a:xfrm>
          <a:prstGeom prst="rect">
            <a:avLst/>
          </a:prstGeom>
          <a:noFill/>
          <a:ln w="38100">
            <a:solidFill>
              <a:schemeClr val="accent1">
                <a:lumMod val="75000"/>
              </a:schemeClr>
            </a:solidFill>
            <a:prstDash val="dashDot"/>
          </a:ln>
        </p:spPr>
        <p:txBody>
          <a:bodyPr wrap="square" rtlCol="0">
            <a:spAutoFit/>
          </a:bodyPr>
          <a:lstStyle/>
          <a:p>
            <a:pPr algn="ctr"/>
            <a:r>
              <a:rPr lang="en-GB" sz="2400" dirty="0"/>
              <a:t>Elected Professional Interventions</a:t>
            </a:r>
            <a:endParaRPr lang="en-GB" sz="1600" noProof="0" dirty="0">
              <a:solidFill>
                <a:schemeClr val="accent4"/>
              </a:solidFill>
            </a:endParaRPr>
          </a:p>
        </p:txBody>
      </p:sp>
      <p:cxnSp>
        <p:nvCxnSpPr>
          <p:cNvPr id="14" name="Connecteur droit avec flèche 13"/>
          <p:cNvCxnSpPr>
            <a:stCxn id="7" idx="2"/>
            <a:endCxn id="6" idx="0"/>
          </p:cNvCxnSpPr>
          <p:nvPr/>
        </p:nvCxnSpPr>
        <p:spPr>
          <a:xfrm>
            <a:off x="6126480" y="2805453"/>
            <a:ext cx="0" cy="831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a:stCxn id="8" idx="1"/>
            <a:endCxn id="6" idx="3"/>
          </p:cNvCxnSpPr>
          <p:nvPr/>
        </p:nvCxnSpPr>
        <p:spPr>
          <a:xfrm flipH="1">
            <a:off x="6911340" y="2990260"/>
            <a:ext cx="1111828" cy="877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a:stCxn id="9" idx="1"/>
            <a:endCxn id="6" idx="3"/>
          </p:cNvCxnSpPr>
          <p:nvPr/>
        </p:nvCxnSpPr>
        <p:spPr>
          <a:xfrm flipH="1" flipV="1">
            <a:off x="6911340" y="3867740"/>
            <a:ext cx="1907077" cy="1062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a:stCxn id="10" idx="0"/>
            <a:endCxn id="6" idx="2"/>
          </p:cNvCxnSpPr>
          <p:nvPr/>
        </p:nvCxnSpPr>
        <p:spPr>
          <a:xfrm flipV="1">
            <a:off x="6126480" y="4098572"/>
            <a:ext cx="0" cy="11291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1" idx="3"/>
            <a:endCxn id="6" idx="1"/>
          </p:cNvCxnSpPr>
          <p:nvPr/>
        </p:nvCxnSpPr>
        <p:spPr>
          <a:xfrm flipV="1">
            <a:off x="3733800" y="3867740"/>
            <a:ext cx="1607820" cy="1062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a:stCxn id="12" idx="3"/>
            <a:endCxn id="6" idx="1"/>
          </p:cNvCxnSpPr>
          <p:nvPr/>
        </p:nvCxnSpPr>
        <p:spPr>
          <a:xfrm>
            <a:off x="3569551" y="3405618"/>
            <a:ext cx="1772069" cy="462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907280" y="336520"/>
            <a:ext cx="2512967" cy="347048"/>
          </a:xfrm>
          <a:prstGeom prst="rect">
            <a:avLst/>
          </a:prstGeom>
          <a:noFill/>
          <a:ln w="38100">
            <a:noFill/>
            <a:prstDash val="dashDot"/>
          </a:ln>
        </p:spPr>
        <p:txBody>
          <a:bodyPr wrap="square" rtlCol="0">
            <a:spAutoFit/>
          </a:bodyPr>
          <a:lstStyle/>
          <a:p>
            <a:pPr algn="ctr"/>
            <a:r>
              <a:rPr lang="en-GB" sz="1600" noProof="0" dirty="0">
                <a:solidFill>
                  <a:schemeClr val="accent4"/>
                </a:solidFill>
              </a:rPr>
              <a:t>(Azul et Hancock, 2020)</a:t>
            </a:r>
          </a:p>
        </p:txBody>
      </p:sp>
    </p:spTree>
    <p:extLst>
      <p:ext uri="{BB962C8B-B14F-4D97-AF65-F5344CB8AC3E}">
        <p14:creationId xmlns:p14="http://schemas.microsoft.com/office/powerpoint/2010/main" val="342384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DDE74-117A-39B6-E7A5-317F7E3AF3CF}"/>
              </a:ext>
            </a:extLst>
          </p:cNvPr>
          <p:cNvSpPr>
            <a:spLocks noGrp="1"/>
          </p:cNvSpPr>
          <p:nvPr>
            <p:ph type="title"/>
          </p:nvPr>
        </p:nvSpPr>
        <p:spPr/>
        <p:txBody>
          <a:bodyPr>
            <a:normAutofit fontScale="90000"/>
          </a:bodyPr>
          <a:lstStyle/>
          <a:p>
            <a:r>
              <a:rPr lang="en-GB" noProof="0" dirty="0"/>
              <a:t>Standpoint, convergence and</a:t>
            </a:r>
            <a:r>
              <a:rPr lang="en-GB" dirty="0"/>
              <a:t> Queer identity</a:t>
            </a:r>
            <a:endParaRPr lang="en-GB" noProof="0" dirty="0"/>
          </a:p>
        </p:txBody>
      </p:sp>
      <p:sp>
        <p:nvSpPr>
          <p:cNvPr id="3" name="Espace réservé du contenu 2">
            <a:extLst>
              <a:ext uri="{FF2B5EF4-FFF2-40B4-BE49-F238E27FC236}">
                <a16:creationId xmlns:a16="http://schemas.microsoft.com/office/drawing/2014/main" id="{E818B433-369D-45AE-236C-5512CD8A84EF}"/>
              </a:ext>
            </a:extLst>
          </p:cNvPr>
          <p:cNvSpPr>
            <a:spLocks noGrp="1"/>
          </p:cNvSpPr>
          <p:nvPr>
            <p:ph idx="1"/>
          </p:nvPr>
        </p:nvSpPr>
        <p:spPr>
          <a:xfrm>
            <a:off x="2815590" y="1835343"/>
            <a:ext cx="6560820" cy="1178021"/>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lgn="ctr">
              <a:buNone/>
            </a:pPr>
            <a:r>
              <a:rPr lang="en-GB" noProof="0" dirty="0"/>
              <a:t>As dialogue proceeds, interlocutors come to align their linguistic representations at many levels ranging from the phonological to the syntactic to the semantic […] » </a:t>
            </a:r>
            <a:br>
              <a:rPr lang="en-GB" noProof="0" dirty="0"/>
            </a:br>
            <a:r>
              <a:rPr lang="en-GB" sz="1800" noProof="0" dirty="0">
                <a:solidFill>
                  <a:schemeClr val="bg1">
                    <a:lumMod val="50000"/>
                  </a:schemeClr>
                </a:solidFill>
              </a:rPr>
              <a:t>(Pickering and Garrod, 2004, p. 900)</a:t>
            </a:r>
            <a:endParaRPr lang="en-GB" noProof="0" dirty="0">
              <a:solidFill>
                <a:schemeClr val="bg1">
                  <a:lumMod val="50000"/>
                </a:schemeClr>
              </a:solidFill>
            </a:endParaRPr>
          </a:p>
        </p:txBody>
      </p:sp>
      <p:sp>
        <p:nvSpPr>
          <p:cNvPr id="4" name="Espace réservé de la date 3">
            <a:extLst>
              <a:ext uri="{FF2B5EF4-FFF2-40B4-BE49-F238E27FC236}">
                <a16:creationId xmlns:a16="http://schemas.microsoft.com/office/drawing/2014/main" id="{114E6242-9064-4B57-C67B-026A9E7E89C4}"/>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26098D5F-D71B-72DB-32FC-3F22FA21DFFC}"/>
              </a:ext>
            </a:extLst>
          </p:cNvPr>
          <p:cNvSpPr>
            <a:spLocks noGrp="1"/>
          </p:cNvSpPr>
          <p:nvPr>
            <p:ph type="sldNum" sz="quarter" idx="12"/>
          </p:nvPr>
        </p:nvSpPr>
        <p:spPr/>
        <p:txBody>
          <a:bodyPr/>
          <a:lstStyle/>
          <a:p>
            <a:fld id="{50EA1493-C732-432E-A201-6482AB958655}" type="slidenum">
              <a:rPr lang="en-GB" noProof="0" smtClean="0"/>
              <a:t>8</a:t>
            </a:fld>
            <a:endParaRPr lang="en-GB" noProof="0" dirty="0"/>
          </a:p>
        </p:txBody>
      </p:sp>
      <p:sp>
        <p:nvSpPr>
          <p:cNvPr id="6" name="Flèche : bas 5">
            <a:extLst>
              <a:ext uri="{FF2B5EF4-FFF2-40B4-BE49-F238E27FC236}">
                <a16:creationId xmlns:a16="http://schemas.microsoft.com/office/drawing/2014/main" id="{F881ACD4-FD08-DDFD-273E-D56590BE68E7}"/>
              </a:ext>
            </a:extLst>
          </p:cNvPr>
          <p:cNvSpPr/>
          <p:nvPr/>
        </p:nvSpPr>
        <p:spPr>
          <a:xfrm>
            <a:off x="5936670" y="3111347"/>
            <a:ext cx="318655" cy="44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ZoneTexte 6">
            <a:extLst>
              <a:ext uri="{FF2B5EF4-FFF2-40B4-BE49-F238E27FC236}">
                <a16:creationId xmlns:a16="http://schemas.microsoft.com/office/drawing/2014/main" id="{7E25AB39-EBCE-5C96-477E-D65D733EDEA7}"/>
              </a:ext>
            </a:extLst>
          </p:cNvPr>
          <p:cNvSpPr txBox="1"/>
          <p:nvPr/>
        </p:nvSpPr>
        <p:spPr>
          <a:xfrm>
            <a:off x="4535246" y="3656139"/>
            <a:ext cx="3121506" cy="98488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000" b="1" noProof="0" dirty="0"/>
              <a:t>What’s the impact of the clinician’s positionality ?</a:t>
            </a:r>
          </a:p>
          <a:p>
            <a:pPr algn="ctr"/>
            <a:r>
              <a:rPr lang="en-GB" sz="1600" noProof="0" dirty="0">
                <a:solidFill>
                  <a:schemeClr val="bg1">
                    <a:lumMod val="50000"/>
                  </a:schemeClr>
                </a:solidFill>
              </a:rPr>
              <a:t>(Haraway, 1988)</a:t>
            </a:r>
          </a:p>
        </p:txBody>
      </p:sp>
      <p:cxnSp>
        <p:nvCxnSpPr>
          <p:cNvPr id="9" name="Connecteur droit avec flèche 8">
            <a:extLst>
              <a:ext uri="{FF2B5EF4-FFF2-40B4-BE49-F238E27FC236}">
                <a16:creationId xmlns:a16="http://schemas.microsoft.com/office/drawing/2014/main" id="{084C3194-0337-B440-229A-6443BAC05FD4}"/>
              </a:ext>
            </a:extLst>
          </p:cNvPr>
          <p:cNvCxnSpPr>
            <a:cxnSpLocks/>
            <a:stCxn id="7" idx="2"/>
            <a:endCxn id="14" idx="0"/>
          </p:cNvCxnSpPr>
          <p:nvPr/>
        </p:nvCxnSpPr>
        <p:spPr>
          <a:xfrm flipH="1">
            <a:off x="2280765" y="4641024"/>
            <a:ext cx="3815234" cy="4832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68D607B-15B5-C3B8-556A-48DED89525F6}"/>
              </a:ext>
            </a:extLst>
          </p:cNvPr>
          <p:cNvCxnSpPr>
            <a:cxnSpLocks/>
            <a:stCxn id="7" idx="2"/>
            <a:endCxn id="15" idx="0"/>
          </p:cNvCxnSpPr>
          <p:nvPr/>
        </p:nvCxnSpPr>
        <p:spPr>
          <a:xfrm>
            <a:off x="6095999" y="4641024"/>
            <a:ext cx="0" cy="492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D367DD0E-C7D8-42EB-2BC6-A4A8C6BFC7A9}"/>
              </a:ext>
            </a:extLst>
          </p:cNvPr>
          <p:cNvSpPr txBox="1"/>
          <p:nvPr/>
        </p:nvSpPr>
        <p:spPr>
          <a:xfrm>
            <a:off x="9091139" y="5133467"/>
            <a:ext cx="1984839" cy="369332"/>
          </a:xfrm>
          <a:prstGeom prst="rect">
            <a:avLst/>
          </a:prstGeom>
          <a:noFill/>
          <a:ln w="28575">
            <a:solidFill>
              <a:schemeClr val="accent1"/>
            </a:solidFill>
          </a:ln>
        </p:spPr>
        <p:txBody>
          <a:bodyPr wrap="none" rtlCol="0">
            <a:spAutoFit/>
          </a:bodyPr>
          <a:lstStyle/>
          <a:p>
            <a:pPr algn="ctr"/>
            <a:r>
              <a:rPr lang="en-GB" noProof="0" dirty="0"/>
              <a:t>Standpoint clinic ?</a:t>
            </a:r>
          </a:p>
        </p:txBody>
      </p:sp>
      <p:sp>
        <p:nvSpPr>
          <p:cNvPr id="14" name="ZoneTexte 13">
            <a:extLst>
              <a:ext uri="{FF2B5EF4-FFF2-40B4-BE49-F238E27FC236}">
                <a16:creationId xmlns:a16="http://schemas.microsoft.com/office/drawing/2014/main" id="{FB5D5422-4FE6-99E6-897C-8AAE63F00DD4}"/>
              </a:ext>
            </a:extLst>
          </p:cNvPr>
          <p:cNvSpPr txBox="1"/>
          <p:nvPr/>
        </p:nvSpPr>
        <p:spPr>
          <a:xfrm>
            <a:off x="1400491" y="5124261"/>
            <a:ext cx="1760547" cy="369332"/>
          </a:xfrm>
          <a:prstGeom prst="rect">
            <a:avLst/>
          </a:prstGeom>
          <a:noFill/>
          <a:ln w="28575">
            <a:solidFill>
              <a:schemeClr val="accent1"/>
            </a:solidFill>
          </a:ln>
        </p:spPr>
        <p:txBody>
          <a:bodyPr wrap="none" rtlCol="0">
            <a:spAutoFit/>
          </a:bodyPr>
          <a:lstStyle/>
          <a:p>
            <a:pPr algn="ctr"/>
            <a:r>
              <a:rPr lang="en-GB" noProof="0" dirty="0"/>
              <a:t>Doesn’t matter ?</a:t>
            </a:r>
          </a:p>
        </p:txBody>
      </p:sp>
      <p:sp>
        <p:nvSpPr>
          <p:cNvPr id="15" name="ZoneTexte 14">
            <a:extLst>
              <a:ext uri="{FF2B5EF4-FFF2-40B4-BE49-F238E27FC236}">
                <a16:creationId xmlns:a16="http://schemas.microsoft.com/office/drawing/2014/main" id="{2C7C577B-F562-850C-E4CF-3C5EFACCC035}"/>
              </a:ext>
            </a:extLst>
          </p:cNvPr>
          <p:cNvSpPr txBox="1"/>
          <p:nvPr/>
        </p:nvSpPr>
        <p:spPr>
          <a:xfrm>
            <a:off x="4015044" y="5133467"/>
            <a:ext cx="4161909" cy="369332"/>
          </a:xfrm>
          <a:prstGeom prst="rect">
            <a:avLst/>
          </a:prstGeom>
          <a:noFill/>
          <a:ln w="28575">
            <a:solidFill>
              <a:schemeClr val="accent1"/>
            </a:solidFill>
          </a:ln>
        </p:spPr>
        <p:txBody>
          <a:bodyPr wrap="none" rtlCol="0">
            <a:spAutoFit/>
          </a:bodyPr>
          <a:lstStyle/>
          <a:p>
            <a:pPr algn="ctr"/>
            <a:r>
              <a:rPr lang="en-GB" noProof="0" dirty="0"/>
              <a:t>1 patient’s identity = 1 clinician’s identity ?</a:t>
            </a:r>
          </a:p>
        </p:txBody>
      </p:sp>
      <p:cxnSp>
        <p:nvCxnSpPr>
          <p:cNvPr id="19" name="Connecteur droit avec flèche 18">
            <a:extLst>
              <a:ext uri="{FF2B5EF4-FFF2-40B4-BE49-F238E27FC236}">
                <a16:creationId xmlns:a16="http://schemas.microsoft.com/office/drawing/2014/main" id="{B8974D6F-5AF1-B6B2-E249-00E16A3C4B8B}"/>
              </a:ext>
            </a:extLst>
          </p:cNvPr>
          <p:cNvCxnSpPr>
            <a:cxnSpLocks/>
            <a:stCxn id="7" idx="2"/>
            <a:endCxn id="13" idx="0"/>
          </p:cNvCxnSpPr>
          <p:nvPr/>
        </p:nvCxnSpPr>
        <p:spPr>
          <a:xfrm>
            <a:off x="6095999" y="4641024"/>
            <a:ext cx="3987560" cy="492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6B9EFF7-5698-5CE3-0712-E7798099386C}"/>
              </a:ext>
            </a:extLst>
          </p:cNvPr>
          <p:cNvSpPr/>
          <p:nvPr/>
        </p:nvSpPr>
        <p:spPr>
          <a:xfrm>
            <a:off x="1288473" y="4851865"/>
            <a:ext cx="10058397" cy="883917"/>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ZoneTexte 28">
            <a:extLst>
              <a:ext uri="{FF2B5EF4-FFF2-40B4-BE49-F238E27FC236}">
                <a16:creationId xmlns:a16="http://schemas.microsoft.com/office/drawing/2014/main" id="{595C663D-2BFF-111D-B25A-E820F67E1325}"/>
              </a:ext>
            </a:extLst>
          </p:cNvPr>
          <p:cNvSpPr txBox="1"/>
          <p:nvPr/>
        </p:nvSpPr>
        <p:spPr>
          <a:xfrm>
            <a:off x="4710842" y="5754836"/>
            <a:ext cx="2770310" cy="400110"/>
          </a:xfrm>
          <a:prstGeom prst="rect">
            <a:avLst/>
          </a:prstGeom>
          <a:noFill/>
          <a:ln w="28575">
            <a:noFill/>
          </a:ln>
        </p:spPr>
        <p:txBody>
          <a:bodyPr wrap="none" rtlCol="0">
            <a:spAutoFit/>
          </a:bodyPr>
          <a:lstStyle/>
          <a:p>
            <a:pPr algn="ctr"/>
            <a:r>
              <a:rPr lang="en-GB" sz="2000" b="1" noProof="0" dirty="0">
                <a:solidFill>
                  <a:schemeClr val="accent1">
                    <a:lumMod val="75000"/>
                  </a:schemeClr>
                </a:solidFill>
              </a:rPr>
              <a:t>Queer-flexible identity ?</a:t>
            </a:r>
          </a:p>
        </p:txBody>
      </p:sp>
      <p:sp>
        <p:nvSpPr>
          <p:cNvPr id="30" name="ZoneTexte 29">
            <a:extLst>
              <a:ext uri="{FF2B5EF4-FFF2-40B4-BE49-F238E27FC236}">
                <a16:creationId xmlns:a16="http://schemas.microsoft.com/office/drawing/2014/main" id="{B9C66B7D-87D6-CF68-3933-CF675DB6C38A}"/>
              </a:ext>
            </a:extLst>
          </p:cNvPr>
          <p:cNvSpPr txBox="1"/>
          <p:nvPr/>
        </p:nvSpPr>
        <p:spPr>
          <a:xfrm>
            <a:off x="700635" y="2193520"/>
            <a:ext cx="2183355" cy="461665"/>
          </a:xfrm>
          <a:prstGeom prst="rect">
            <a:avLst/>
          </a:prstGeom>
          <a:noFill/>
        </p:spPr>
        <p:txBody>
          <a:bodyPr wrap="none" rtlCol="0">
            <a:spAutoFit/>
          </a:bodyPr>
          <a:lstStyle/>
          <a:p>
            <a:r>
              <a:rPr lang="en-GB" sz="2400" b="1" noProof="0" dirty="0"/>
              <a:t>Convergence :</a:t>
            </a:r>
          </a:p>
        </p:txBody>
      </p:sp>
      <p:sp>
        <p:nvSpPr>
          <p:cNvPr id="23" name="ZoneTexte 22">
            <a:extLst>
              <a:ext uri="{FF2B5EF4-FFF2-40B4-BE49-F238E27FC236}">
                <a16:creationId xmlns:a16="http://schemas.microsoft.com/office/drawing/2014/main" id="{760679B2-5FF1-141C-D339-377408DCA220}"/>
              </a:ext>
            </a:extLst>
          </p:cNvPr>
          <p:cNvSpPr txBox="1"/>
          <p:nvPr/>
        </p:nvSpPr>
        <p:spPr>
          <a:xfrm>
            <a:off x="5243199" y="6188029"/>
            <a:ext cx="1705595" cy="369332"/>
          </a:xfrm>
          <a:prstGeom prst="rect">
            <a:avLst/>
          </a:prstGeom>
          <a:noFill/>
        </p:spPr>
        <p:txBody>
          <a:bodyPr wrap="none" rtlCol="0">
            <a:spAutoFit/>
          </a:bodyPr>
          <a:lstStyle/>
          <a:p>
            <a:r>
              <a:rPr lang="fr-BE" dirty="0">
                <a:solidFill>
                  <a:schemeClr val="bg1">
                    <a:lumMod val="50000"/>
                  </a:schemeClr>
                </a:solidFill>
              </a:rPr>
              <a:t>(</a:t>
            </a:r>
            <a:r>
              <a:rPr lang="fr-BE" dirty="0" err="1">
                <a:solidFill>
                  <a:schemeClr val="bg1">
                    <a:lumMod val="50000"/>
                  </a:schemeClr>
                </a:solidFill>
              </a:rPr>
              <a:t>Bomans</a:t>
            </a:r>
            <a:r>
              <a:rPr lang="fr-BE" dirty="0">
                <a:solidFill>
                  <a:schemeClr val="bg1">
                    <a:lumMod val="50000"/>
                  </a:schemeClr>
                </a:solidFill>
              </a:rPr>
              <a:t>, 2023)</a:t>
            </a:r>
            <a:endParaRPr lang="en-GB" dirty="0">
              <a:solidFill>
                <a:schemeClr val="bg1">
                  <a:lumMod val="50000"/>
                </a:schemeClr>
              </a:solidFill>
            </a:endParaRPr>
          </a:p>
        </p:txBody>
      </p:sp>
    </p:spTree>
    <p:extLst>
      <p:ext uri="{BB962C8B-B14F-4D97-AF65-F5344CB8AC3E}">
        <p14:creationId xmlns:p14="http://schemas.microsoft.com/office/powerpoint/2010/main" val="147102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28"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995BA-CEAC-DA28-4475-200A103C87AF}"/>
              </a:ext>
            </a:extLst>
          </p:cNvPr>
          <p:cNvSpPr>
            <a:spLocks noGrp="1"/>
          </p:cNvSpPr>
          <p:nvPr>
            <p:ph type="title"/>
          </p:nvPr>
        </p:nvSpPr>
        <p:spPr/>
        <p:txBody>
          <a:bodyPr>
            <a:normAutofit fontScale="90000"/>
          </a:bodyPr>
          <a:lstStyle/>
          <a:p>
            <a:r>
              <a:rPr lang="en-GB" noProof="0" dirty="0"/>
              <a:t>Community-based participatory research and (vocal) agency</a:t>
            </a:r>
          </a:p>
        </p:txBody>
      </p:sp>
      <p:sp>
        <p:nvSpPr>
          <p:cNvPr id="4" name="Espace réservé de la date 3">
            <a:extLst>
              <a:ext uri="{FF2B5EF4-FFF2-40B4-BE49-F238E27FC236}">
                <a16:creationId xmlns:a16="http://schemas.microsoft.com/office/drawing/2014/main" id="{36A93BC5-9702-BF13-A376-8FBD47530309}"/>
              </a:ext>
            </a:extLst>
          </p:cNvPr>
          <p:cNvSpPr>
            <a:spLocks noGrp="1"/>
          </p:cNvSpPr>
          <p:nvPr>
            <p:ph type="dt" sz="half" idx="10"/>
          </p:nvPr>
        </p:nvSpPr>
        <p:spPr/>
        <p:txBody>
          <a:bodyPr/>
          <a:lstStyle/>
          <a:p>
            <a:r>
              <a:rPr lang="fr-FR" noProof="0"/>
              <a:t>13-11-25 : Sophia conference</a:t>
            </a:r>
            <a:endParaRPr lang="en-GB" noProof="0" dirty="0"/>
          </a:p>
        </p:txBody>
      </p:sp>
      <p:sp>
        <p:nvSpPr>
          <p:cNvPr id="5" name="Espace réservé du numéro de diapositive 4">
            <a:extLst>
              <a:ext uri="{FF2B5EF4-FFF2-40B4-BE49-F238E27FC236}">
                <a16:creationId xmlns:a16="http://schemas.microsoft.com/office/drawing/2014/main" id="{C0018392-5E39-7398-1A21-C6CF1D2AE69A}"/>
              </a:ext>
            </a:extLst>
          </p:cNvPr>
          <p:cNvSpPr>
            <a:spLocks noGrp="1"/>
          </p:cNvSpPr>
          <p:nvPr>
            <p:ph type="sldNum" sz="quarter" idx="12"/>
          </p:nvPr>
        </p:nvSpPr>
        <p:spPr/>
        <p:txBody>
          <a:bodyPr/>
          <a:lstStyle/>
          <a:p>
            <a:fld id="{50EA1493-C732-432E-A201-6482AB958655}" type="slidenum">
              <a:rPr lang="en-GB" noProof="0" smtClean="0"/>
              <a:t>9</a:t>
            </a:fld>
            <a:endParaRPr lang="en-GB" noProof="0" dirty="0"/>
          </a:p>
        </p:txBody>
      </p:sp>
      <p:sp>
        <p:nvSpPr>
          <p:cNvPr id="6" name="ZoneTexte 5">
            <a:extLst>
              <a:ext uri="{FF2B5EF4-FFF2-40B4-BE49-F238E27FC236}">
                <a16:creationId xmlns:a16="http://schemas.microsoft.com/office/drawing/2014/main" id="{62C33B4B-265C-AD70-3D1D-5A6AC09E924E}"/>
              </a:ext>
            </a:extLst>
          </p:cNvPr>
          <p:cNvSpPr txBox="1"/>
          <p:nvPr/>
        </p:nvSpPr>
        <p:spPr>
          <a:xfrm>
            <a:off x="3834266" y="3574865"/>
            <a:ext cx="5027492" cy="646331"/>
          </a:xfrm>
          <a:prstGeom prst="rect">
            <a:avLst/>
          </a:prstGeom>
          <a:ln w="3810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000" b="1" noProof="0" dirty="0"/>
              <a:t>Doing research </a:t>
            </a:r>
            <a:r>
              <a:rPr lang="en-GB" sz="2000" b="1" i="1" noProof="0" dirty="0"/>
              <a:t>with</a:t>
            </a:r>
            <a:r>
              <a:rPr lang="en-GB" sz="2000" b="1" noProof="0" dirty="0"/>
              <a:t>, instead of </a:t>
            </a:r>
            <a:r>
              <a:rPr lang="en-GB" sz="2000" b="1" i="1" noProof="0" dirty="0"/>
              <a:t>on</a:t>
            </a:r>
          </a:p>
          <a:p>
            <a:pPr algn="ctr"/>
            <a:r>
              <a:rPr lang="en-GB" sz="1600" noProof="0" dirty="0">
                <a:solidFill>
                  <a:schemeClr val="bg1">
                    <a:lumMod val="50000"/>
                  </a:schemeClr>
                </a:solidFill>
              </a:rPr>
              <a:t>(Cunningham‐Erves et al., 2024; Demange et al., 2012)</a:t>
            </a:r>
          </a:p>
        </p:txBody>
      </p:sp>
      <p:sp>
        <p:nvSpPr>
          <p:cNvPr id="7" name="ZoneTexte 6">
            <a:extLst>
              <a:ext uri="{FF2B5EF4-FFF2-40B4-BE49-F238E27FC236}">
                <a16:creationId xmlns:a16="http://schemas.microsoft.com/office/drawing/2014/main" id="{6E449433-AD53-8DEA-F8DE-644A34236145}"/>
              </a:ext>
            </a:extLst>
          </p:cNvPr>
          <p:cNvSpPr txBox="1"/>
          <p:nvPr/>
        </p:nvSpPr>
        <p:spPr>
          <a:xfrm>
            <a:off x="1766081" y="4645503"/>
            <a:ext cx="1134670"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noProof="0" dirty="0"/>
              <a:t>Relevance</a:t>
            </a:r>
          </a:p>
        </p:txBody>
      </p:sp>
      <p:sp>
        <p:nvSpPr>
          <p:cNvPr id="8" name="ZoneTexte 7">
            <a:extLst>
              <a:ext uri="{FF2B5EF4-FFF2-40B4-BE49-F238E27FC236}">
                <a16:creationId xmlns:a16="http://schemas.microsoft.com/office/drawing/2014/main" id="{5B812F89-E48E-3E34-D669-51890319F0AE}"/>
              </a:ext>
            </a:extLst>
          </p:cNvPr>
          <p:cNvSpPr txBox="1"/>
          <p:nvPr/>
        </p:nvSpPr>
        <p:spPr>
          <a:xfrm>
            <a:off x="5277526" y="4645503"/>
            <a:ext cx="2140971"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noProof="0" dirty="0"/>
              <a:t>Equity in partnership</a:t>
            </a:r>
          </a:p>
        </p:txBody>
      </p:sp>
      <p:sp>
        <p:nvSpPr>
          <p:cNvPr id="9" name="ZoneTexte 8">
            <a:extLst>
              <a:ext uri="{FF2B5EF4-FFF2-40B4-BE49-F238E27FC236}">
                <a16:creationId xmlns:a16="http://schemas.microsoft.com/office/drawing/2014/main" id="{BBB64322-2048-8998-A7AE-6496996B148F}"/>
              </a:ext>
            </a:extLst>
          </p:cNvPr>
          <p:cNvSpPr txBox="1"/>
          <p:nvPr/>
        </p:nvSpPr>
        <p:spPr>
          <a:xfrm>
            <a:off x="9795272" y="4651153"/>
            <a:ext cx="1201804"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noProof="0" dirty="0"/>
              <a:t>Ownership</a:t>
            </a:r>
          </a:p>
        </p:txBody>
      </p:sp>
      <p:sp>
        <p:nvSpPr>
          <p:cNvPr id="10" name="ZoneTexte 9">
            <a:extLst>
              <a:ext uri="{FF2B5EF4-FFF2-40B4-BE49-F238E27FC236}">
                <a16:creationId xmlns:a16="http://schemas.microsoft.com/office/drawing/2014/main" id="{0D1BE6A6-7EAE-D626-DE3E-CDBDF1796CF3}"/>
              </a:ext>
            </a:extLst>
          </p:cNvPr>
          <p:cNvSpPr txBox="1"/>
          <p:nvPr/>
        </p:nvSpPr>
        <p:spPr>
          <a:xfrm>
            <a:off x="386476" y="2898427"/>
            <a:ext cx="2623154"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Gender &amp; feminist studies</a:t>
            </a:r>
          </a:p>
          <a:p>
            <a:pPr algn="ctr"/>
            <a:r>
              <a:rPr lang="en-GB" sz="1600" noProof="0" dirty="0">
                <a:solidFill>
                  <a:schemeClr val="bg1">
                    <a:lumMod val="50000"/>
                  </a:schemeClr>
                </a:solidFill>
              </a:rPr>
              <a:t>(Clair, 2016)</a:t>
            </a:r>
          </a:p>
        </p:txBody>
      </p:sp>
      <p:sp>
        <p:nvSpPr>
          <p:cNvPr id="11" name="ZoneTexte 10">
            <a:extLst>
              <a:ext uri="{FF2B5EF4-FFF2-40B4-BE49-F238E27FC236}">
                <a16:creationId xmlns:a16="http://schemas.microsoft.com/office/drawing/2014/main" id="{6FB2C35A-26A8-602E-68D4-EFCD22747652}"/>
              </a:ext>
            </a:extLst>
          </p:cNvPr>
          <p:cNvSpPr txBox="1"/>
          <p:nvPr/>
        </p:nvSpPr>
        <p:spPr>
          <a:xfrm>
            <a:off x="4427830" y="2745885"/>
            <a:ext cx="3825983"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Trans studies</a:t>
            </a:r>
          </a:p>
          <a:p>
            <a:pPr algn="ctr"/>
            <a:r>
              <a:rPr lang="en-GB" sz="1600" noProof="0" dirty="0">
                <a:solidFill>
                  <a:schemeClr val="bg1">
                    <a:lumMod val="50000"/>
                  </a:schemeClr>
                </a:solidFill>
              </a:rPr>
              <a:t>(</a:t>
            </a:r>
            <a:r>
              <a:rPr lang="en-GB" sz="1600" noProof="0" dirty="0" err="1">
                <a:solidFill>
                  <a:schemeClr val="bg1">
                    <a:lumMod val="50000"/>
                  </a:schemeClr>
                </a:solidFill>
              </a:rPr>
              <a:t>Espineira</a:t>
            </a:r>
            <a:r>
              <a:rPr lang="en-GB" sz="1600" noProof="0" dirty="0">
                <a:solidFill>
                  <a:schemeClr val="bg1">
                    <a:lumMod val="50000"/>
                  </a:schemeClr>
                </a:solidFill>
              </a:rPr>
              <a:t> &amp; Thomas, 2019; Namaste, 2009)</a:t>
            </a:r>
            <a:endParaRPr lang="en-GB" sz="1600" noProof="0" dirty="0"/>
          </a:p>
        </p:txBody>
      </p:sp>
      <p:sp>
        <p:nvSpPr>
          <p:cNvPr id="12" name="ZoneTexte 11">
            <a:extLst>
              <a:ext uri="{FF2B5EF4-FFF2-40B4-BE49-F238E27FC236}">
                <a16:creationId xmlns:a16="http://schemas.microsoft.com/office/drawing/2014/main" id="{BC522F7B-A966-DCCA-31C5-0BBB70FF089A}"/>
              </a:ext>
            </a:extLst>
          </p:cNvPr>
          <p:cNvSpPr txBox="1"/>
          <p:nvPr/>
        </p:nvSpPr>
        <p:spPr>
          <a:xfrm>
            <a:off x="7992916" y="2023833"/>
            <a:ext cx="1945084"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Decolonial studies </a:t>
            </a:r>
          </a:p>
          <a:p>
            <a:pPr algn="ctr"/>
            <a:r>
              <a:rPr lang="en-GB" sz="1600" noProof="0" dirty="0">
                <a:solidFill>
                  <a:schemeClr val="bg1">
                    <a:lumMod val="50000"/>
                  </a:schemeClr>
                </a:solidFill>
              </a:rPr>
              <a:t>(</a:t>
            </a:r>
            <a:r>
              <a:rPr lang="en-GB" sz="1600" noProof="0" dirty="0" err="1">
                <a:solidFill>
                  <a:schemeClr val="bg1">
                    <a:lumMod val="50000"/>
                  </a:schemeClr>
                </a:solidFill>
              </a:rPr>
              <a:t>Segato</a:t>
            </a:r>
            <a:r>
              <a:rPr lang="en-GB" sz="1600" noProof="0" dirty="0">
                <a:solidFill>
                  <a:schemeClr val="bg1">
                    <a:lumMod val="50000"/>
                  </a:schemeClr>
                </a:solidFill>
              </a:rPr>
              <a:t>, 2015)</a:t>
            </a:r>
            <a:endParaRPr lang="en-GB" noProof="0" dirty="0">
              <a:solidFill>
                <a:schemeClr val="bg1">
                  <a:lumMod val="50000"/>
                </a:schemeClr>
              </a:solidFill>
            </a:endParaRPr>
          </a:p>
        </p:txBody>
      </p:sp>
      <p:sp>
        <p:nvSpPr>
          <p:cNvPr id="13" name="ZoneTexte 12">
            <a:extLst>
              <a:ext uri="{FF2B5EF4-FFF2-40B4-BE49-F238E27FC236}">
                <a16:creationId xmlns:a16="http://schemas.microsoft.com/office/drawing/2014/main" id="{B40D9875-43DF-E12F-E1A0-A8BD121935DE}"/>
              </a:ext>
            </a:extLst>
          </p:cNvPr>
          <p:cNvSpPr txBox="1"/>
          <p:nvPr/>
        </p:nvSpPr>
        <p:spPr>
          <a:xfrm>
            <a:off x="9652551" y="2898427"/>
            <a:ext cx="1770228"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SLT </a:t>
            </a:r>
          </a:p>
          <a:p>
            <a:pPr algn="ctr"/>
            <a:r>
              <a:rPr lang="en-GB" sz="1600" noProof="0" dirty="0">
                <a:solidFill>
                  <a:schemeClr val="bg1">
                    <a:lumMod val="50000"/>
                  </a:schemeClr>
                </a:solidFill>
              </a:rPr>
              <a:t>(Hersh et al., 2022)</a:t>
            </a:r>
            <a:endParaRPr lang="en-GB" noProof="0" dirty="0">
              <a:solidFill>
                <a:schemeClr val="bg1">
                  <a:lumMod val="50000"/>
                </a:schemeClr>
              </a:solidFill>
            </a:endParaRPr>
          </a:p>
        </p:txBody>
      </p:sp>
      <p:sp>
        <p:nvSpPr>
          <p:cNvPr id="15" name="ZoneTexte 14">
            <a:extLst>
              <a:ext uri="{FF2B5EF4-FFF2-40B4-BE49-F238E27FC236}">
                <a16:creationId xmlns:a16="http://schemas.microsoft.com/office/drawing/2014/main" id="{DDCEF486-40C0-CC00-2781-64A041836D27}"/>
              </a:ext>
            </a:extLst>
          </p:cNvPr>
          <p:cNvSpPr txBox="1"/>
          <p:nvPr/>
        </p:nvSpPr>
        <p:spPr>
          <a:xfrm>
            <a:off x="2299850" y="2023833"/>
            <a:ext cx="2839120" cy="6155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noProof="0" dirty="0"/>
              <a:t>Care </a:t>
            </a:r>
          </a:p>
          <a:p>
            <a:pPr algn="ctr"/>
            <a:r>
              <a:rPr lang="en-GB" sz="1600" noProof="0" dirty="0">
                <a:solidFill>
                  <a:schemeClr val="bg1">
                    <a:lumMod val="50000"/>
                  </a:schemeClr>
                </a:solidFill>
              </a:rPr>
              <a:t>(Salamanca González, 2023)</a:t>
            </a:r>
            <a:endParaRPr lang="en-GB" noProof="0" dirty="0">
              <a:solidFill>
                <a:schemeClr val="bg1">
                  <a:lumMod val="50000"/>
                </a:schemeClr>
              </a:solidFill>
            </a:endParaRPr>
          </a:p>
        </p:txBody>
      </p:sp>
      <p:cxnSp>
        <p:nvCxnSpPr>
          <p:cNvPr id="17" name="Connecteur droit avec flèche 16">
            <a:extLst>
              <a:ext uri="{FF2B5EF4-FFF2-40B4-BE49-F238E27FC236}">
                <a16:creationId xmlns:a16="http://schemas.microsoft.com/office/drawing/2014/main" id="{A17E4FA3-D812-1EB2-7B85-2BEC1EFD087E}"/>
              </a:ext>
            </a:extLst>
          </p:cNvPr>
          <p:cNvCxnSpPr>
            <a:cxnSpLocks/>
            <a:stCxn id="10" idx="2"/>
            <a:endCxn id="6" idx="1"/>
          </p:cNvCxnSpPr>
          <p:nvPr/>
        </p:nvCxnSpPr>
        <p:spPr>
          <a:xfrm>
            <a:off x="1698053" y="3513980"/>
            <a:ext cx="2136213" cy="3840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8F31B67-DF13-ED28-7B64-4C1A016B0D5A}"/>
              </a:ext>
            </a:extLst>
          </p:cNvPr>
          <p:cNvCxnSpPr>
            <a:cxnSpLocks/>
            <a:stCxn id="15" idx="2"/>
          </p:cNvCxnSpPr>
          <p:nvPr/>
        </p:nvCxnSpPr>
        <p:spPr>
          <a:xfrm>
            <a:off x="3719410" y="2639386"/>
            <a:ext cx="600055" cy="941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EE4F167-252A-A125-F823-3E538A2DF1A6}"/>
              </a:ext>
            </a:extLst>
          </p:cNvPr>
          <p:cNvCxnSpPr>
            <a:cxnSpLocks/>
            <a:stCxn id="11" idx="2"/>
            <a:endCxn id="6" idx="0"/>
          </p:cNvCxnSpPr>
          <p:nvPr/>
        </p:nvCxnSpPr>
        <p:spPr>
          <a:xfrm>
            <a:off x="6340822" y="3361438"/>
            <a:ext cx="7190" cy="2134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C5C4502-53E8-A853-3CDA-BE96D64FED22}"/>
              </a:ext>
            </a:extLst>
          </p:cNvPr>
          <p:cNvCxnSpPr>
            <a:cxnSpLocks/>
            <a:stCxn id="12" idx="2"/>
          </p:cNvCxnSpPr>
          <p:nvPr/>
        </p:nvCxnSpPr>
        <p:spPr>
          <a:xfrm flipH="1">
            <a:off x="8443509" y="2639386"/>
            <a:ext cx="521949" cy="9665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AA045D8-C4B5-B54F-E774-923CE0C0AB06}"/>
              </a:ext>
            </a:extLst>
          </p:cNvPr>
          <p:cNvCxnSpPr>
            <a:cxnSpLocks/>
            <a:stCxn id="13" idx="2"/>
            <a:endCxn id="6" idx="3"/>
          </p:cNvCxnSpPr>
          <p:nvPr/>
        </p:nvCxnSpPr>
        <p:spPr>
          <a:xfrm flipH="1">
            <a:off x="8861758" y="3513980"/>
            <a:ext cx="1675907" cy="3840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A0986E2-BA87-E811-992C-47E180A655EB}"/>
              </a:ext>
            </a:extLst>
          </p:cNvPr>
          <p:cNvCxnSpPr>
            <a:cxnSpLocks/>
            <a:stCxn id="6" idx="2"/>
            <a:endCxn id="8" idx="0"/>
          </p:cNvCxnSpPr>
          <p:nvPr/>
        </p:nvCxnSpPr>
        <p:spPr>
          <a:xfrm>
            <a:off x="6348012" y="4221196"/>
            <a:ext cx="0" cy="4243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1ED7A46-5401-EBE9-1A4D-38FEAAECACED}"/>
              </a:ext>
            </a:extLst>
          </p:cNvPr>
          <p:cNvCxnSpPr>
            <a:cxnSpLocks/>
            <a:stCxn id="6" idx="2"/>
            <a:endCxn id="7" idx="0"/>
          </p:cNvCxnSpPr>
          <p:nvPr/>
        </p:nvCxnSpPr>
        <p:spPr>
          <a:xfrm flipH="1">
            <a:off x="2333416" y="4221196"/>
            <a:ext cx="4014596" cy="4243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7DD3DC5F-9133-FB30-5371-5D62E346C79D}"/>
              </a:ext>
            </a:extLst>
          </p:cNvPr>
          <p:cNvCxnSpPr>
            <a:cxnSpLocks/>
            <a:stCxn id="6" idx="2"/>
            <a:endCxn id="9" idx="0"/>
          </p:cNvCxnSpPr>
          <p:nvPr/>
        </p:nvCxnSpPr>
        <p:spPr>
          <a:xfrm>
            <a:off x="6348012" y="4221196"/>
            <a:ext cx="4048162" cy="4299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Accolade fermante 38">
            <a:extLst>
              <a:ext uri="{FF2B5EF4-FFF2-40B4-BE49-F238E27FC236}">
                <a16:creationId xmlns:a16="http://schemas.microsoft.com/office/drawing/2014/main" id="{6C8FA5E6-43B0-418A-F40F-FDDE43A7D5B0}"/>
              </a:ext>
            </a:extLst>
          </p:cNvPr>
          <p:cNvSpPr/>
          <p:nvPr/>
        </p:nvSpPr>
        <p:spPr>
          <a:xfrm rot="5400000">
            <a:off x="6196912" y="589654"/>
            <a:ext cx="369332" cy="923099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62" name="ZoneTexte 61">
            <a:extLst>
              <a:ext uri="{FF2B5EF4-FFF2-40B4-BE49-F238E27FC236}">
                <a16:creationId xmlns:a16="http://schemas.microsoft.com/office/drawing/2014/main" id="{33E378CB-534E-A0E9-87E0-9279F819D706}"/>
              </a:ext>
            </a:extLst>
          </p:cNvPr>
          <p:cNvSpPr txBox="1"/>
          <p:nvPr/>
        </p:nvSpPr>
        <p:spPr>
          <a:xfrm>
            <a:off x="4564350" y="5395468"/>
            <a:ext cx="3634456" cy="707886"/>
          </a:xfrm>
          <a:prstGeom prst="rect">
            <a:avLst/>
          </a:prstGeom>
          <a:noFill/>
        </p:spPr>
        <p:txBody>
          <a:bodyPr wrap="none" rtlCol="0">
            <a:spAutoFit/>
          </a:bodyPr>
          <a:lstStyle/>
          <a:p>
            <a:r>
              <a:rPr lang="en-GB" sz="2000" b="1" noProof="0" dirty="0">
                <a:solidFill>
                  <a:schemeClr val="accent1">
                    <a:lumMod val="75000"/>
                  </a:schemeClr>
                </a:solidFill>
              </a:rPr>
              <a:t>Trans* research has to empower</a:t>
            </a:r>
          </a:p>
          <a:p>
            <a:pPr algn="ctr"/>
            <a:r>
              <a:rPr lang="en-GB" sz="2000" b="1" noProof="0" dirty="0">
                <a:solidFill>
                  <a:schemeClr val="accent1">
                    <a:lumMod val="75000"/>
                  </a:schemeClr>
                </a:solidFill>
              </a:rPr>
              <a:t>Reclaim (vocal) agency</a:t>
            </a:r>
          </a:p>
        </p:txBody>
      </p:sp>
    </p:spTree>
    <p:extLst>
      <p:ext uri="{BB962C8B-B14F-4D97-AF65-F5344CB8AC3E}">
        <p14:creationId xmlns:p14="http://schemas.microsoft.com/office/powerpoint/2010/main" val="4577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9" grpId="0" animBg="1"/>
      <p:bldP spid="62"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1709</TotalTime>
  <Words>3843</Words>
  <Application>Microsoft Office PowerPoint</Application>
  <PresentationFormat>Grand écran</PresentationFormat>
  <Paragraphs>226</Paragraphs>
  <Slides>14</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Aptos</vt:lpstr>
      <vt:lpstr>Arial</vt:lpstr>
      <vt:lpstr>Calisto MT</vt:lpstr>
      <vt:lpstr>Police système Courant</vt:lpstr>
      <vt:lpstr>Univers Condensed</vt:lpstr>
      <vt:lpstr>Wingdings</vt:lpstr>
      <vt:lpstr>ChronicleVTI</vt:lpstr>
      <vt:lpstr>Trans-affirming voice care and Gender Studies:  Epistemic and Practical Exchanges</vt:lpstr>
      <vt:lpstr>What are GAVC ?</vt:lpstr>
      <vt:lpstr>Normativity : norm or (ab)normality</vt:lpstr>
      <vt:lpstr>Psychometry : medical normativity</vt:lpstr>
      <vt:lpstr>One larynx = one voice ?</vt:lpstr>
      <vt:lpstr>Vocal motor behaviour construction</vt:lpstr>
      <vt:lpstr>Forces influences on vocal agency (ASSEMBLE)</vt:lpstr>
      <vt:lpstr>Standpoint, convergence and Queer identity</vt:lpstr>
      <vt:lpstr>Community-based participatory research and (vocal) agency</vt:lpstr>
      <vt:lpstr>Thanks for your  attention</vt:lpstr>
      <vt:lpstr>Bibliographie (1)</vt:lpstr>
      <vt:lpstr>Bibliographie (2)</vt:lpstr>
      <vt:lpstr>Bibliographie (3)</vt:lpstr>
      <vt:lpstr>Bibliographie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Morsomme Dominique</dc:creator>
  <cp:lastModifiedBy>Henrotin Antoine</cp:lastModifiedBy>
  <cp:revision>33</cp:revision>
  <dcterms:created xsi:type="dcterms:W3CDTF">2025-11-03T20:36:34Z</dcterms:created>
  <dcterms:modified xsi:type="dcterms:W3CDTF">2025-11-07T12:53:48Z</dcterms:modified>
</cp:coreProperties>
</file>