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49" r:id="rId2"/>
  </p:sldMasterIdLst>
  <p:sldIdLst>
    <p:sldId id="256" r:id="rId3"/>
  </p:sldIdLst>
  <p:sldSz cx="28800425" cy="43200638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" d="100"/>
          <a:sy n="13" d="100"/>
        </p:scale>
        <p:origin x="2693" y="1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r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theme" Target="../theme/theme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979280" y="2300040"/>
            <a:ext cx="24841080" cy="83502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  <a:tab pos="2879640" algn="l"/>
                <a:tab pos="5759280" algn="l"/>
                <a:tab pos="8639280" algn="l"/>
              </a:tabLst>
            </a:pPr>
            <a:r>
              <a:rPr lang="fr-FR" sz="13800" b="0" strike="noStrike" spc="-1">
                <a:solidFill>
                  <a:srgbClr val="000000"/>
                </a:solidFill>
                <a:latin typeface="Calibri Light"/>
              </a:rPr>
              <a:t>Cliquez pour éditer le format du texte-titre</a:t>
            </a: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979280" y="11499480"/>
            <a:ext cx="24841080" cy="274114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719280" indent="-71928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2158920" lvl="1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3598920" lvl="2" indent="-71928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5038560" lvl="3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6480000" lvl="4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6480000" lvl="5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6480000" lvl="6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1979640" y="40039920"/>
            <a:ext cx="6480000" cy="2300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US" sz="37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898989"/>
                </a:solidFill>
                <a:latin typeface="Calibri"/>
              </a:rPr>
              <a:t>&lt;date/heure&gt;</a:t>
            </a:r>
            <a:endParaRPr lang="fr-FR" sz="3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9540360" y="40039920"/>
            <a:ext cx="9718920" cy="2300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20340720" y="40039920"/>
            <a:ext cx="6480000" cy="23004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indent="0" algn="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US" sz="3700" b="0" strike="noStrike" spc="-1">
                <a:solidFill>
                  <a:srgbClr val="898989"/>
                </a:solidFill>
                <a:latin typeface="Calibri"/>
              </a:defRPr>
            </a:lvl1pPr>
          </a:lstStyle>
          <a:p>
            <a:pPr indent="0" algn="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2A7A079-80C3-45F3-AA25-C21E971F1DDF}" type="slidenum">
              <a:rPr lang="en-US" sz="3700" b="0" strike="noStrike" spc="-1">
                <a:solidFill>
                  <a:srgbClr val="898989"/>
                </a:solidFill>
                <a:latin typeface="Calibri"/>
              </a:rPr>
              <a:t>‹N°›</a:t>
            </a:fld>
            <a:endParaRPr lang="fr-FR" sz="37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Image 6"/>
          <p:cNvPicPr/>
          <p:nvPr/>
        </p:nvPicPr>
        <p:blipFill>
          <a:blip r:embed="rId2"/>
          <a:srcRect l="12492" t="57211" r="17752" b="19530"/>
          <a:stretch/>
        </p:blipFill>
        <p:spPr>
          <a:xfrm>
            <a:off x="0" y="36450720"/>
            <a:ext cx="28800360" cy="6750000"/>
          </a:xfrm>
          <a:prstGeom prst="rect">
            <a:avLst/>
          </a:prstGeom>
          <a:ln w="0">
            <a:noFill/>
          </a:ln>
        </p:spPr>
      </p:pic>
      <p:sp>
        <p:nvSpPr>
          <p:cNvPr id="6" name="Rectangle 7"/>
          <p:cNvSpPr/>
          <p:nvPr/>
        </p:nvSpPr>
        <p:spPr>
          <a:xfrm>
            <a:off x="0" y="0"/>
            <a:ext cx="28800360" cy="3759120"/>
          </a:xfrm>
          <a:prstGeom prst="rect">
            <a:avLst/>
          </a:prstGeom>
          <a:solidFill>
            <a:srgbClr val="508927"/>
          </a:solidFill>
          <a:ln w="12600">
            <a:solidFill>
              <a:srgbClr val="507E3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Image 16"/>
          <p:cNvPicPr/>
          <p:nvPr/>
        </p:nvPicPr>
        <p:blipFill>
          <a:blip r:embed="rId3"/>
          <a:stretch/>
        </p:blipFill>
        <p:spPr>
          <a:xfrm>
            <a:off x="15892560" y="37665000"/>
            <a:ext cx="3408120" cy="2160720"/>
          </a:xfrm>
          <a:prstGeom prst="rect">
            <a:avLst/>
          </a:prstGeom>
          <a:ln w="0">
            <a:noFill/>
          </a:ln>
        </p:spPr>
      </p:pic>
      <p:pic>
        <p:nvPicPr>
          <p:cNvPr id="8" name="Image 17"/>
          <p:cNvPicPr/>
          <p:nvPr/>
        </p:nvPicPr>
        <p:blipFill>
          <a:blip r:embed="rId4"/>
          <a:srcRect l="10636" t="5787" r="14583" b="6192"/>
          <a:stretch/>
        </p:blipFill>
        <p:spPr>
          <a:xfrm>
            <a:off x="20280240" y="37471320"/>
            <a:ext cx="2317680" cy="2282760"/>
          </a:xfrm>
          <a:prstGeom prst="rect">
            <a:avLst/>
          </a:prstGeom>
          <a:ln w="0">
            <a:noFill/>
          </a:ln>
        </p:spPr>
      </p:pic>
      <p:pic>
        <p:nvPicPr>
          <p:cNvPr id="9" name="Image 18"/>
          <p:cNvPicPr/>
          <p:nvPr/>
        </p:nvPicPr>
        <p:blipFill>
          <a:blip r:embed="rId5"/>
          <a:srcRect l="251" r="21567" b="-1871"/>
          <a:stretch/>
        </p:blipFill>
        <p:spPr>
          <a:xfrm>
            <a:off x="1560600" y="37665000"/>
            <a:ext cx="13353840" cy="2038320"/>
          </a:xfrm>
          <a:prstGeom prst="rect">
            <a:avLst/>
          </a:prstGeom>
          <a:ln w="0">
            <a:noFill/>
          </a:ln>
        </p:spPr>
      </p:pic>
      <p:pic>
        <p:nvPicPr>
          <p:cNvPr id="10" name="Image 1"/>
          <p:cNvPicPr/>
          <p:nvPr/>
        </p:nvPicPr>
        <p:blipFill>
          <a:blip r:embed="rId6"/>
          <a:stretch/>
        </p:blipFill>
        <p:spPr>
          <a:xfrm>
            <a:off x="23479200" y="37331640"/>
            <a:ext cx="4137120" cy="22654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6"/>
          <p:cNvPicPr/>
          <p:nvPr/>
        </p:nvPicPr>
        <p:blipFill>
          <a:blip r:embed="rId3"/>
          <a:srcRect l="12492" t="57211" r="17752" b="19530"/>
          <a:stretch/>
        </p:blipFill>
        <p:spPr>
          <a:xfrm>
            <a:off x="0" y="36450720"/>
            <a:ext cx="28800360" cy="675000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7"/>
          <p:cNvSpPr/>
          <p:nvPr/>
        </p:nvSpPr>
        <p:spPr>
          <a:xfrm>
            <a:off x="0" y="0"/>
            <a:ext cx="28800360" cy="3759120"/>
          </a:xfrm>
          <a:prstGeom prst="rect">
            <a:avLst/>
          </a:prstGeom>
          <a:solidFill>
            <a:srgbClr val="508927"/>
          </a:solidFill>
          <a:ln w="12600">
            <a:solidFill>
              <a:srgbClr val="507E32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Image 16"/>
          <p:cNvPicPr/>
          <p:nvPr/>
        </p:nvPicPr>
        <p:blipFill>
          <a:blip r:embed="rId4"/>
          <a:stretch/>
        </p:blipFill>
        <p:spPr>
          <a:xfrm>
            <a:off x="15892560" y="37665000"/>
            <a:ext cx="3408120" cy="2160720"/>
          </a:xfrm>
          <a:prstGeom prst="rect">
            <a:avLst/>
          </a:prstGeom>
          <a:ln w="0">
            <a:noFill/>
          </a:ln>
        </p:spPr>
      </p:pic>
      <p:pic>
        <p:nvPicPr>
          <p:cNvPr id="14" name="Image 17"/>
          <p:cNvPicPr/>
          <p:nvPr/>
        </p:nvPicPr>
        <p:blipFill>
          <a:blip r:embed="rId5"/>
          <a:srcRect l="10636" t="5787" r="14583" b="6192"/>
          <a:stretch/>
        </p:blipFill>
        <p:spPr>
          <a:xfrm>
            <a:off x="20280240" y="37471320"/>
            <a:ext cx="2317680" cy="2282760"/>
          </a:xfrm>
          <a:prstGeom prst="rect">
            <a:avLst/>
          </a:prstGeom>
          <a:ln w="0">
            <a:noFill/>
          </a:ln>
        </p:spPr>
      </p:pic>
      <p:pic>
        <p:nvPicPr>
          <p:cNvPr id="15" name="Image 18"/>
          <p:cNvPicPr/>
          <p:nvPr/>
        </p:nvPicPr>
        <p:blipFill>
          <a:blip r:embed="rId6"/>
          <a:srcRect l="251" r="21567" b="-1871"/>
          <a:stretch/>
        </p:blipFill>
        <p:spPr>
          <a:xfrm>
            <a:off x="1560600" y="37665000"/>
            <a:ext cx="13353840" cy="2038320"/>
          </a:xfrm>
          <a:prstGeom prst="rect">
            <a:avLst/>
          </a:prstGeom>
          <a:ln w="0">
            <a:noFill/>
          </a:ln>
        </p:spPr>
      </p:pic>
      <p:pic>
        <p:nvPicPr>
          <p:cNvPr id="16" name="Image 1"/>
          <p:cNvPicPr/>
          <p:nvPr/>
        </p:nvPicPr>
        <p:blipFill>
          <a:blip r:embed="rId7"/>
          <a:stretch/>
        </p:blipFill>
        <p:spPr>
          <a:xfrm>
            <a:off x="23479200" y="37331640"/>
            <a:ext cx="4137120" cy="2265480"/>
          </a:xfrm>
          <a:prstGeom prst="rect">
            <a:avLst/>
          </a:prstGeom>
          <a:ln w="0">
            <a:noFill/>
          </a:ln>
        </p:spPr>
      </p:pic>
      <p:sp>
        <p:nvSpPr>
          <p:cNvPr id="17" name="Triangle isocèle 12"/>
          <p:cNvSpPr/>
          <p:nvPr/>
        </p:nvSpPr>
        <p:spPr>
          <a:xfrm rot="16200000">
            <a:off x="25778520" y="704160"/>
            <a:ext cx="3726000" cy="2317680"/>
          </a:xfrm>
          <a:prstGeom prst="triangle">
            <a:avLst>
              <a:gd name="adj" fmla="val 50000"/>
            </a:avLst>
          </a:prstGeom>
          <a:solidFill>
            <a:srgbClr val="85B535"/>
          </a:solidFill>
          <a:ln w="12600">
            <a:solidFill>
              <a:srgbClr val="85B53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Triangle isocèle 13"/>
          <p:cNvSpPr/>
          <p:nvPr/>
        </p:nvSpPr>
        <p:spPr>
          <a:xfrm rot="5400000">
            <a:off x="-430200" y="429840"/>
            <a:ext cx="3726000" cy="2865600"/>
          </a:xfrm>
          <a:prstGeom prst="triangle">
            <a:avLst>
              <a:gd name="adj" fmla="val 50000"/>
            </a:avLst>
          </a:prstGeom>
          <a:solidFill>
            <a:srgbClr val="C7E27D"/>
          </a:solidFill>
          <a:ln w="12600">
            <a:solidFill>
              <a:srgbClr val="C7E27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979280" y="2300040"/>
            <a:ext cx="24841080" cy="83502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  <a:tab pos="2879640" algn="l"/>
                <a:tab pos="5759280" algn="l"/>
                <a:tab pos="8639280" algn="l"/>
              </a:tabLst>
            </a:pPr>
            <a:r>
              <a:rPr lang="fr-FR" sz="13800" b="0" strike="noStrike" spc="-1">
                <a:solidFill>
                  <a:srgbClr val="000000"/>
                </a:solidFill>
                <a:latin typeface="Calibri Light"/>
              </a:rPr>
              <a:t>Cliquez pour éditer le format du texte-titre</a:t>
            </a: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979280" y="11499480"/>
            <a:ext cx="24841080" cy="2741148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pPr marL="719280" indent="-71928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2158920" lvl="1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3598920" lvl="2" indent="-71928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5038560" lvl="3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6480000" lvl="4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6480000" lvl="5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6480000" lvl="6" indent="-718920">
              <a:lnSpc>
                <a:spcPct val="90000"/>
              </a:lnSpc>
              <a:spcBef>
                <a:spcPts val="3149"/>
              </a:spcBef>
              <a:buClr>
                <a:srgbClr val="000000"/>
              </a:buClr>
              <a:buFont typeface="Arial"/>
              <a:buChar char="•"/>
              <a:tabLst>
                <a:tab pos="2879640" algn="l"/>
                <a:tab pos="5759280" algn="l"/>
                <a:tab pos="8639280" algn="l"/>
              </a:tabLst>
            </a:pPr>
            <a:r>
              <a:rPr lang="fr-FR" sz="88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4"/>
          <p:cNvSpPr/>
          <p:nvPr/>
        </p:nvSpPr>
        <p:spPr>
          <a:xfrm>
            <a:off x="2898720" y="528480"/>
            <a:ext cx="23625360" cy="283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9000" b="1" strike="noStrike" spc="-1" dirty="0">
                <a:solidFill>
                  <a:srgbClr val="FFFFFF"/>
                </a:solidFill>
                <a:latin typeface="Calibri"/>
              </a:rPr>
              <a:t>Impact de l'hippothérapie sur la qualité de vie et la récupération motrice après un AVC</a:t>
            </a:r>
            <a:endParaRPr lang="fr-FR" sz="9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ZoneTexte 5"/>
          <p:cNvSpPr/>
          <p:nvPr/>
        </p:nvSpPr>
        <p:spPr>
          <a:xfrm>
            <a:off x="1282680" y="4411800"/>
            <a:ext cx="26362080" cy="48958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Vanderthommen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M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Leyens S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2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Cassol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H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Andrzejewski A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Bouveroux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M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Coura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G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Lanciers J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Halleux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C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2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Senterre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G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3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Slomian J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, </a:t>
            </a:r>
            <a:r>
              <a:rPr lang="fr-BE" sz="6600" b="1" strike="noStrike" spc="-1" noProof="0" dirty="0" err="1">
                <a:solidFill>
                  <a:srgbClr val="508927"/>
                </a:solidFill>
                <a:latin typeface="Calibri"/>
              </a:rPr>
              <a:t>Kaux</a:t>
            </a:r>
            <a:r>
              <a:rPr lang="fr-BE" sz="6600" b="1" strike="noStrike" spc="-1" noProof="0" dirty="0">
                <a:solidFill>
                  <a:srgbClr val="508927"/>
                </a:solidFill>
                <a:latin typeface="Calibri"/>
              </a:rPr>
              <a:t> J-F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1,4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BE" sz="1200" b="0" strike="noStrike" spc="-1" noProof="0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1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 </a:t>
            </a:r>
            <a:r>
              <a:rPr lang="fr-BE" sz="4000" spc="-1" noProof="0" dirty="0">
                <a:solidFill>
                  <a:srgbClr val="508927"/>
                </a:solidFill>
                <a:latin typeface="Calibri"/>
              </a:rPr>
              <a:t>Département de Médecine Physique et de Réadaptation, Hôpital Universitaire de Liège, Université de Liège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, Avenue de l’Hôpital 1, Liège, Belgique.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 2 </a:t>
            </a:r>
            <a:r>
              <a:rPr lang="fr-BE" sz="4000" strike="noStrike" spc="-1" noProof="0" dirty="0">
                <a:solidFill>
                  <a:srgbClr val="508927"/>
                </a:solidFill>
                <a:latin typeface="Calibri"/>
              </a:rPr>
              <a:t>Département de Psychologie Clinique et d’Actions </a:t>
            </a:r>
            <a:r>
              <a:rPr lang="fr-BE" sz="4000" spc="-1" noProof="0" dirty="0">
                <a:solidFill>
                  <a:srgbClr val="508927"/>
                </a:solidFill>
                <a:latin typeface="Calibri"/>
              </a:rPr>
              <a:t>S</a:t>
            </a:r>
            <a:r>
              <a:rPr lang="fr-BE" sz="4000" strike="noStrike" spc="-1" noProof="0" dirty="0">
                <a:solidFill>
                  <a:srgbClr val="508927"/>
                </a:solidFill>
                <a:latin typeface="Calibri"/>
              </a:rPr>
              <a:t>ociales, </a:t>
            </a:r>
            <a:r>
              <a:rPr lang="fr-BE" sz="4000" spc="-1" noProof="0" dirty="0">
                <a:solidFill>
                  <a:srgbClr val="508927"/>
                </a:solidFill>
                <a:latin typeface="Calibri"/>
              </a:rPr>
              <a:t>Hôpital Universitaire de Liège, Université de Liège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, Avenue de l’Hôpital 1, Liège, Belgique.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 3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 ASBL </a:t>
            </a:r>
            <a:r>
              <a:rPr lang="fr-BE" sz="4000" b="0" strike="noStrike" spc="-1" noProof="0" dirty="0" err="1">
                <a:solidFill>
                  <a:srgbClr val="508927"/>
                </a:solidFill>
                <a:latin typeface="Calibri"/>
              </a:rPr>
              <a:t>Hippopassion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, rue du Joli Bois 10, </a:t>
            </a:r>
            <a:r>
              <a:rPr lang="fr-BE" sz="4000" b="0" strike="noStrike" spc="-1" noProof="0" dirty="0" err="1">
                <a:solidFill>
                  <a:srgbClr val="508927"/>
                </a:solidFill>
                <a:latin typeface="Calibri"/>
              </a:rPr>
              <a:t>Tinlot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, Belgique.                  </a:t>
            </a:r>
            <a:r>
              <a:rPr lang="fr-BE" sz="4000" b="1" strike="noStrike" spc="-1" noProof="0" dirty="0">
                <a:solidFill>
                  <a:srgbClr val="508927"/>
                </a:solidFill>
                <a:latin typeface="Calibri"/>
              </a:rPr>
              <a:t>4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 Département des Sciences de l’Activité </a:t>
            </a:r>
            <a:r>
              <a:rPr lang="fr-BE" sz="4000" spc="-1" dirty="0">
                <a:solidFill>
                  <a:srgbClr val="508927"/>
                </a:solidFill>
                <a:latin typeface="Calibri"/>
              </a:rPr>
              <a:t>P</a:t>
            </a:r>
            <a:r>
              <a:rPr lang="fr-BE" sz="4000" b="0" strike="noStrike" spc="-1" noProof="0" dirty="0" err="1">
                <a:solidFill>
                  <a:srgbClr val="508927"/>
                </a:solidFill>
                <a:latin typeface="Calibri"/>
              </a:rPr>
              <a:t>hysique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 et de la </a:t>
            </a:r>
            <a:r>
              <a:rPr lang="fr-BE" sz="4000" spc="-1" dirty="0">
                <a:solidFill>
                  <a:srgbClr val="508927"/>
                </a:solidFill>
                <a:latin typeface="Calibri"/>
              </a:rPr>
              <a:t>R</a:t>
            </a:r>
            <a:r>
              <a:rPr lang="fr-BE" sz="4000" b="0" strike="noStrike" spc="-1" noProof="0" dirty="0" err="1">
                <a:solidFill>
                  <a:srgbClr val="508927"/>
                </a:solidFill>
                <a:latin typeface="Calibri"/>
              </a:rPr>
              <a:t>éadaptation</a:t>
            </a:r>
            <a:r>
              <a:rPr lang="fr-BE" sz="4000" b="0" strike="noStrike" spc="-1" noProof="0" dirty="0">
                <a:solidFill>
                  <a:srgbClr val="508927"/>
                </a:solidFill>
                <a:latin typeface="Calibri"/>
              </a:rPr>
              <a:t>, Université de Liège, Belgique. </a:t>
            </a:r>
            <a:endParaRPr lang="fr-BE" sz="4000" b="0" strike="noStrike" spc="-1" noProof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ZoneTexte 6"/>
          <p:cNvSpPr/>
          <p:nvPr/>
        </p:nvSpPr>
        <p:spPr>
          <a:xfrm>
            <a:off x="1324080" y="9742320"/>
            <a:ext cx="12220560" cy="947520"/>
          </a:xfrm>
          <a:prstGeom prst="rect">
            <a:avLst/>
          </a:prstGeom>
          <a:solidFill>
            <a:srgbClr val="50892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5600" b="1" spc="-1" dirty="0">
                <a:solidFill>
                  <a:srgbClr val="FFFFFF"/>
                </a:solidFill>
                <a:latin typeface="Calibri"/>
              </a:rPr>
              <a:t>INTRODUCTION</a:t>
            </a:r>
            <a:endParaRPr lang="fr-FR" sz="5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ZoneTexte 7"/>
          <p:cNvSpPr/>
          <p:nvPr/>
        </p:nvSpPr>
        <p:spPr>
          <a:xfrm>
            <a:off x="1256966" y="14564221"/>
            <a:ext cx="12261960" cy="947520"/>
          </a:xfrm>
          <a:prstGeom prst="rect">
            <a:avLst/>
          </a:prstGeom>
          <a:solidFill>
            <a:srgbClr val="50892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5600" b="1" strike="noStrike" spc="-1" dirty="0">
                <a:solidFill>
                  <a:srgbClr val="FFFFFF"/>
                </a:solidFill>
                <a:latin typeface="Calibri"/>
              </a:rPr>
              <a:t>METHODES</a:t>
            </a:r>
            <a:endParaRPr lang="fr-FR" sz="5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ZoneTexte 8"/>
          <p:cNvSpPr/>
          <p:nvPr/>
        </p:nvSpPr>
        <p:spPr>
          <a:xfrm>
            <a:off x="14468400" y="9657188"/>
            <a:ext cx="13206600" cy="947520"/>
          </a:xfrm>
          <a:prstGeom prst="rect">
            <a:avLst/>
          </a:prstGeom>
          <a:solidFill>
            <a:srgbClr val="50892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5600" b="1" strike="noStrike" spc="-1" dirty="0">
                <a:solidFill>
                  <a:srgbClr val="FFFFFF"/>
                </a:solidFill>
                <a:latin typeface="Calibri"/>
              </a:rPr>
              <a:t>RESULTATS</a:t>
            </a:r>
            <a:endParaRPr lang="fr-FR" sz="5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ZoneTexte 9"/>
          <p:cNvSpPr/>
          <p:nvPr/>
        </p:nvSpPr>
        <p:spPr>
          <a:xfrm>
            <a:off x="14400212" y="28685130"/>
            <a:ext cx="13274788" cy="947520"/>
          </a:xfrm>
          <a:prstGeom prst="rect">
            <a:avLst/>
          </a:prstGeom>
          <a:solidFill>
            <a:srgbClr val="50892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5600" b="1" strike="noStrike" spc="-1" dirty="0">
                <a:solidFill>
                  <a:srgbClr val="FFFFFF"/>
                </a:solidFill>
                <a:latin typeface="Calibri"/>
              </a:rPr>
              <a:t>CONCLUSION</a:t>
            </a:r>
            <a:endParaRPr lang="fr-FR" sz="5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ZoneTexte 10"/>
          <p:cNvSpPr/>
          <p:nvPr/>
        </p:nvSpPr>
        <p:spPr>
          <a:xfrm>
            <a:off x="13629189" y="36199881"/>
            <a:ext cx="14045811" cy="8331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4800" b="0" strike="noStrike" spc="-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CONTACT</a:t>
            </a:r>
            <a:r>
              <a:rPr lang="fr-FR" sz="4800" b="0" strike="noStrike" spc="-1" dirty="0">
                <a:solidFill>
                  <a:srgbClr val="000000"/>
                </a:solidFill>
                <a:latin typeface="Arial"/>
              </a:rPr>
              <a:t> : Marie.Vanderthommen@chuliege.be </a:t>
            </a:r>
          </a:p>
        </p:txBody>
      </p:sp>
      <p:sp>
        <p:nvSpPr>
          <p:cNvPr id="28" name="Rectangle 12"/>
          <p:cNvSpPr/>
          <p:nvPr/>
        </p:nvSpPr>
        <p:spPr>
          <a:xfrm>
            <a:off x="1305000" y="9742320"/>
            <a:ext cx="12222000" cy="4227089"/>
          </a:xfrm>
          <a:prstGeom prst="rect">
            <a:avLst/>
          </a:prstGeom>
          <a:noFill/>
          <a:ln w="12600">
            <a:solidFill>
              <a:srgbClr val="5089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Rectangle 13"/>
          <p:cNvSpPr/>
          <p:nvPr/>
        </p:nvSpPr>
        <p:spPr>
          <a:xfrm>
            <a:off x="1256966" y="14564221"/>
            <a:ext cx="12261960" cy="14685300"/>
          </a:xfrm>
          <a:prstGeom prst="rect">
            <a:avLst/>
          </a:prstGeom>
          <a:noFill/>
          <a:ln w="12600">
            <a:solidFill>
              <a:srgbClr val="5089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Rectangle 14"/>
          <p:cNvSpPr/>
          <p:nvPr/>
        </p:nvSpPr>
        <p:spPr>
          <a:xfrm>
            <a:off x="14400212" y="28685130"/>
            <a:ext cx="13274788" cy="7233048"/>
          </a:xfrm>
          <a:prstGeom prst="rect">
            <a:avLst/>
          </a:prstGeom>
          <a:noFill/>
          <a:ln w="12600">
            <a:solidFill>
              <a:srgbClr val="5089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Rectangle 15"/>
          <p:cNvSpPr/>
          <p:nvPr/>
        </p:nvSpPr>
        <p:spPr>
          <a:xfrm>
            <a:off x="14438160" y="9682200"/>
            <a:ext cx="13206600" cy="18380860"/>
          </a:xfrm>
          <a:prstGeom prst="rect">
            <a:avLst/>
          </a:prstGeom>
          <a:noFill/>
          <a:ln w="12600">
            <a:solidFill>
              <a:srgbClr val="508927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Rectangle 17"/>
          <p:cNvSpPr/>
          <p:nvPr/>
        </p:nvSpPr>
        <p:spPr>
          <a:xfrm>
            <a:off x="1549440" y="10920240"/>
            <a:ext cx="11815560" cy="30491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1412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Cette étude </a:t>
            </a:r>
            <a:r>
              <a:rPr lang="fr-BE" sz="4800" b="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contrôlée et randomisée a 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évalué les effets de l'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hippothérapie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sur la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qualité de vie 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et les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fonctions motrices 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dans la récupération post-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AVC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Rectangle 18"/>
          <p:cNvSpPr/>
          <p:nvPr/>
        </p:nvSpPr>
        <p:spPr>
          <a:xfrm>
            <a:off x="1781280" y="15859059"/>
            <a:ext cx="11306160" cy="133904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1412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4800" b="1" spc="-1" dirty="0">
                <a:solidFill>
                  <a:schemeClr val="accent1"/>
                </a:solidFill>
                <a:latin typeface="Calibri"/>
                <a:ea typeface="Calibri"/>
              </a:rPr>
              <a:t>50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 participants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ont été répartis aléatoirement entre le groupe témoin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[GT</a:t>
            </a:r>
            <a:r>
              <a:rPr lang="fr-BE" sz="4800" spc="-1" dirty="0" smtClean="0">
                <a:solidFill>
                  <a:srgbClr val="000000"/>
                </a:solidFill>
                <a:latin typeface="Calibri"/>
                <a:ea typeface="Calibri"/>
              </a:rPr>
              <a:t>] (28% de femmes; 63 ans [54-66], 8 mois [4-17] depuis l’AVC)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 et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le groupe expérimental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[GE</a:t>
            </a:r>
            <a:r>
              <a:rPr lang="fr-BE" sz="4800" spc="-1" dirty="0" smtClean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fr-BE" sz="4800" spc="-1" smtClean="0">
                <a:solidFill>
                  <a:srgbClr val="000000"/>
                </a:solidFill>
                <a:latin typeface="Calibri"/>
                <a:ea typeface="Calibri"/>
              </a:rPr>
              <a:t>(24%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de femmes</a:t>
            </a:r>
            <a:r>
              <a:rPr lang="fr-BE" sz="4800" spc="-1">
                <a:solidFill>
                  <a:srgbClr val="000000"/>
                </a:solidFill>
                <a:latin typeface="Calibri"/>
                <a:ea typeface="Calibri"/>
              </a:rPr>
              <a:t>; </a:t>
            </a:r>
            <a:r>
              <a:rPr lang="fr-BE" sz="4800" spc="-1" smtClean="0">
                <a:solidFill>
                  <a:srgbClr val="000000"/>
                </a:solidFill>
                <a:latin typeface="Calibri"/>
                <a:ea typeface="Calibri"/>
              </a:rPr>
              <a:t>58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ans </a:t>
            </a:r>
            <a:r>
              <a:rPr lang="fr-BE" sz="4800" spc="-1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fr-BE" sz="4800" spc="-1" smtClean="0">
                <a:solidFill>
                  <a:srgbClr val="000000"/>
                </a:solidFill>
                <a:latin typeface="Calibri"/>
                <a:ea typeface="Calibri"/>
              </a:rPr>
              <a:t>52-65], 20 </a:t>
            </a:r>
            <a:r>
              <a:rPr lang="fr-BE" sz="4800" spc="-1">
                <a:solidFill>
                  <a:srgbClr val="000000"/>
                </a:solidFill>
                <a:latin typeface="Calibri"/>
                <a:ea typeface="Calibri"/>
              </a:rPr>
              <a:t>mois </a:t>
            </a:r>
            <a:r>
              <a:rPr lang="fr-BE" sz="4800" spc="-1" smtClean="0">
                <a:solidFill>
                  <a:srgbClr val="000000"/>
                </a:solidFill>
                <a:latin typeface="Calibri"/>
                <a:ea typeface="Calibri"/>
              </a:rPr>
              <a:t>[10-32]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depuis l’AVC)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.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Le GT a suivi une rééducation traditionnelle, tandis que le GE l’a combinée avec une séance hebdomadaire d’hippothérapie de 45 minutes pendant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12 semaines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. Les évaluations, effectuées au pré-test (T0), post-test (T1) et suivi de 3 mois (T2), portaient sur la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qualité de vie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(SF-36), l’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indépendance fonctionnelle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(</a:t>
            </a:r>
            <a:r>
              <a:rPr lang="fr-BE" sz="480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Timed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 Up and Go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[TUG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]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, </a:t>
            </a:r>
            <a:r>
              <a:rPr lang="fr-BE" sz="480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Timed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Chair </a:t>
            </a:r>
            <a:r>
              <a:rPr lang="fr-BE" sz="4800" spc="-1" dirty="0" smtClean="0">
                <a:solidFill>
                  <a:srgbClr val="000000"/>
                </a:solidFill>
                <a:latin typeface="Calibri"/>
                <a:ea typeface="Calibri"/>
              </a:rPr>
              <a:t>S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tands,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T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est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de Tinetti), et l’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équilibre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 (plateforme de force, échelle ABC). Le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bien-être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 a été évalué avant/après les séances d'hippothérapie avec des </a:t>
            </a:r>
            <a:r>
              <a:rPr lang="fr-BE" sz="4800" spc="-1" dirty="0" smtClean="0">
                <a:solidFill>
                  <a:srgbClr val="000000"/>
                </a:solidFill>
                <a:latin typeface="Calibri"/>
                <a:ea typeface="Calibri"/>
              </a:rPr>
              <a:t>échelles visuelles numériques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.</a:t>
            </a:r>
            <a:endParaRPr lang="fr-FR" sz="480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tangle 19"/>
          <p:cNvSpPr/>
          <p:nvPr/>
        </p:nvSpPr>
        <p:spPr>
          <a:xfrm>
            <a:off x="14852520" y="10979280"/>
            <a:ext cx="12377880" cy="170837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just">
              <a:lnSpc>
                <a:spcPct val="100000"/>
              </a:lnSpc>
              <a:spcAft>
                <a:spcPts val="1412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Le GE a montré des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améliorations du bien-être</a:t>
            </a:r>
            <a:r>
              <a:rPr lang="fr-BE" sz="4800" strike="noStrike" spc="-1" dirty="0">
                <a:solidFill>
                  <a:schemeClr val="accent1"/>
                </a:solidFill>
                <a:latin typeface="Calibri"/>
                <a:ea typeface="Calibri"/>
              </a:rPr>
              <a:t>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après la plupart des séances d'hippothérapie (p&lt;0.05). Une amélioration du TUG a été observée dans les 2 groupes mais celle-ci n’est pas significative pour le GE alors qu’elle l’est pour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le GT entre T0 et T1 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(p = 0.03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) mais pas entre T0 et T2 (p=0,15).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Les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scores de Tinetti </a:t>
            </a:r>
            <a:r>
              <a:rPr lang="fr-BE" sz="4800" strike="noStrike" spc="-1" dirty="0">
                <a:latin typeface="Calibri"/>
                <a:ea typeface="Calibri"/>
              </a:rPr>
              <a:t>se sont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améliorés</a:t>
            </a:r>
            <a:r>
              <a:rPr lang="fr-BE" sz="4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dans le GE entre T0 et T2 pour l'équilibre, la marche et les scores totaux (p&lt;0.05). Sur la plateforme de force, le GE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a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montré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des </a:t>
            </a:r>
            <a:r>
              <a:rPr lang="fr-BE" sz="4800" spc="-1" dirty="0">
                <a:solidFill>
                  <a:srgbClr val="000000"/>
                </a:solidFill>
                <a:latin typeface="Calibri"/>
                <a:ea typeface="Calibri"/>
              </a:rPr>
              <a:t>améliorations pour plusieurs variables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: </a:t>
            </a:r>
            <a:r>
              <a:rPr lang="fr-BE" sz="4800" strike="noStrike" spc="-1" dirty="0" smtClean="0">
                <a:latin typeface="Calibri"/>
                <a:ea typeface="Calibri"/>
              </a:rPr>
              <a:t>la</a:t>
            </a:r>
            <a:r>
              <a:rPr lang="fr-BE" sz="4800" b="1" strike="noStrike" spc="-1" dirty="0" smtClean="0">
                <a:solidFill>
                  <a:schemeClr val="accent1"/>
                </a:solidFill>
                <a:latin typeface="Calibri"/>
                <a:ea typeface="Calibri"/>
              </a:rPr>
              <a:t> symétrie posturale latérale </a:t>
            </a:r>
            <a:r>
              <a:rPr lang="fr-BE" sz="4800" strike="noStrike" spc="-1" dirty="0" smtClean="0">
                <a:solidFill>
                  <a:srgbClr val="000000"/>
                </a:solidFill>
                <a:latin typeface="Calibri"/>
                <a:ea typeface="Calibri"/>
              </a:rPr>
              <a:t>entre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T0 et T2 (p=0.006), et </a:t>
            </a:r>
            <a:r>
              <a:rPr lang="fr-BE" sz="4800" strike="noStrike" spc="-1" dirty="0">
                <a:latin typeface="Calibri"/>
                <a:ea typeface="Calibri"/>
              </a:rPr>
              <a:t>les</a:t>
            </a:r>
            <a:r>
              <a:rPr lang="fr-BE" sz="4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oscillations antéro-postérieures </a:t>
            </a:r>
            <a:r>
              <a:rPr lang="fr-BE" sz="4800" strike="noStrike" spc="-1" dirty="0">
                <a:latin typeface="Calibri"/>
                <a:ea typeface="Calibri"/>
              </a:rPr>
              <a:t>ont montré des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améliorations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significatives (p=0.02 pour T0-T1, p=0.03 pour T0-T2). Le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tonus des muscles </a:t>
            </a:r>
            <a:r>
              <a:rPr lang="fr-BE" sz="4800" b="1" strike="noStrike" spc="-1" dirty="0" smtClean="0">
                <a:solidFill>
                  <a:schemeClr val="accent1"/>
                </a:solidFill>
                <a:latin typeface="Calibri"/>
                <a:ea typeface="Calibri"/>
              </a:rPr>
              <a:t>de la loge postérieure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des jambes </a:t>
            </a:r>
            <a:r>
              <a:rPr lang="fr-BE" sz="4800" strike="noStrike" spc="-1" dirty="0">
                <a:latin typeface="Calibri"/>
                <a:ea typeface="Calibri"/>
              </a:rPr>
              <a:t>a montré des </a:t>
            </a:r>
            <a:r>
              <a:rPr lang="fr-BE" sz="4800" b="1" strike="noStrike" spc="-1" dirty="0">
                <a:solidFill>
                  <a:schemeClr val="accent1"/>
                </a:solidFill>
                <a:latin typeface="Calibri"/>
                <a:ea typeface="Calibri"/>
              </a:rPr>
              <a:t>améliorations </a:t>
            </a:r>
            <a:r>
              <a:rPr lang="fr-BE" sz="4800" strike="noStrike" spc="-1" dirty="0">
                <a:solidFill>
                  <a:srgbClr val="000000"/>
                </a:solidFill>
                <a:latin typeface="Calibri"/>
                <a:ea typeface="Calibri"/>
              </a:rPr>
              <a:t>(p=0.02 pour T0-T1, p=0.01 pour T0-T2). Aucune interaction significative entre le temps et le groupe n’a été observée, et ces changements ne peuvent être définitivement attribués à l'hippothérapie. Les autres résultats ne sont pas significatifs. </a:t>
            </a:r>
            <a:endParaRPr lang="fr-FR" sz="480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tangle 21"/>
          <p:cNvSpPr/>
          <p:nvPr/>
        </p:nvSpPr>
        <p:spPr>
          <a:xfrm>
            <a:off x="14852520" y="29914354"/>
            <a:ext cx="12377880" cy="60038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L’hippothérapie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permet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d’apporter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certaines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ameliorations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concernant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l’</a:t>
            </a:r>
            <a:r>
              <a:rPr lang="en-US" sz="4800" b="1" spc="-1" dirty="0" err="1">
                <a:solidFill>
                  <a:schemeClr val="accent1"/>
                </a:solidFill>
                <a:latin typeface="Calibri"/>
              </a:rPr>
              <a:t>équilibre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et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l’</a:t>
            </a:r>
            <a:r>
              <a:rPr lang="en-US" sz="4800" b="1" spc="-1" dirty="0" err="1">
                <a:solidFill>
                  <a:schemeClr val="accent1"/>
                </a:solidFill>
                <a:latin typeface="Calibri"/>
              </a:rPr>
              <a:t>indépendance</a:t>
            </a:r>
            <a:r>
              <a:rPr lang="en-US" sz="4800" b="1" spc="-1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4800" b="1" spc="-1" dirty="0" err="1">
                <a:solidFill>
                  <a:schemeClr val="accent1"/>
                </a:solidFill>
                <a:latin typeface="Calibri"/>
              </a:rPr>
              <a:t>fonctionnelle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. De plus,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elle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augmente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4800" spc="-1" dirty="0" err="1">
                <a:solidFill>
                  <a:srgbClr val="000000"/>
                </a:solidFill>
                <a:latin typeface="Calibri"/>
              </a:rPr>
              <a:t>significativement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 le </a:t>
            </a:r>
            <a:r>
              <a:rPr lang="en-US" sz="4800" b="1" spc="-1" dirty="0">
                <a:solidFill>
                  <a:schemeClr val="accent1"/>
                </a:solidFill>
                <a:latin typeface="Calibri"/>
              </a:rPr>
              <a:t>bien-</a:t>
            </a:r>
            <a:r>
              <a:rPr lang="en-US" sz="4800" b="1" spc="-1" dirty="0" err="1">
                <a:solidFill>
                  <a:schemeClr val="accent1"/>
                </a:solidFill>
                <a:latin typeface="Calibri"/>
              </a:rPr>
              <a:t>être</a:t>
            </a:r>
            <a:r>
              <a:rPr lang="en-US" sz="4800" spc="-1" dirty="0">
                <a:solidFill>
                  <a:schemeClr val="accent1"/>
                </a:solidFill>
                <a:latin typeface="Calibri"/>
              </a:rPr>
              <a:t> </a:t>
            </a:r>
            <a:r>
              <a:rPr lang="en-US" sz="4800" spc="-1" dirty="0">
                <a:solidFill>
                  <a:srgbClr val="000000"/>
                </a:solidFill>
                <a:latin typeface="Calibri"/>
              </a:rPr>
              <a:t>des patients. </a:t>
            </a:r>
            <a:r>
              <a:rPr lang="fr-BE" sz="4800" b="0" strike="noStrike" spc="-1" dirty="0">
                <a:solidFill>
                  <a:srgbClr val="000000"/>
                </a:solidFill>
                <a:latin typeface="Calibri"/>
              </a:rPr>
              <a:t>Les résultats soulignent donc le potentiel de l'hippothérapie comme une approche intéressante pour la récupération post-AVC.</a:t>
            </a:r>
            <a:endParaRPr lang="fr-FR" sz="4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822DA8-0A6C-44F1-D1EF-03F5F3341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000" y="29747091"/>
            <a:ext cx="6371377" cy="637137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4EBE6D2-C109-49AA-C7E9-81E0B60C9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651" y="29756117"/>
            <a:ext cx="5553302" cy="7404402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3DA4F49B-2135-0AEE-D249-BEC64B8D3FF9}"/>
              </a:ext>
            </a:extLst>
          </p:cNvPr>
          <p:cNvSpPr/>
          <p:nvPr/>
        </p:nvSpPr>
        <p:spPr>
          <a:xfrm>
            <a:off x="1282680" y="36204231"/>
            <a:ext cx="6510599" cy="95628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</a:rPr>
              <a:t>Photographies de </a:t>
            </a:r>
          </a:p>
          <a:p>
            <a:pPr algn="just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0" strike="noStrike" spc="-1" dirty="0">
                <a:solidFill>
                  <a:srgbClr val="000000"/>
                </a:solidFill>
                <a:latin typeface="Arial"/>
              </a:rPr>
              <a:t>séances d’hippothérapie au CNRF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539" y="39830066"/>
            <a:ext cx="2434139" cy="24341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4535" y="39965505"/>
            <a:ext cx="4425570" cy="215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Fonds CNRF</a:t>
            </a:r>
          </a:p>
          <a:p>
            <a:r>
              <a:rPr lang="fr-BE" sz="74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Follow</a:t>
            </a:r>
            <a:r>
              <a:rPr lang="fr-BE" sz="7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us !</a:t>
            </a:r>
            <a:endParaRPr lang="fr-BE" sz="7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Black and white, dark grey, facebook icon - Free downloa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141" y="42449701"/>
            <a:ext cx="750937" cy="75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lakeoliver.com.au/wp-content/uploads/2023/06/vecteezy_linkedin-logo-png-linkedin-icon-transparent-png_18930585_835-1536x153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747" y="42255381"/>
            <a:ext cx="1154706" cy="113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478" y="39830066"/>
            <a:ext cx="2425315" cy="24253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</TotalTime>
  <Words>558</Words>
  <Application>Microsoft Office PowerPoint</Application>
  <PresentationFormat>Personnalisé</PresentationFormat>
  <Paragraphs>17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DejaVu Sans</vt:lpstr>
      <vt:lpstr>Office</vt:lpstr>
      <vt:lpstr>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Enregistrer une présentation</dc:title>
  <dc:subject>Enregistrer une présentation</dc:subject>
  <dc:creator>Enregistrer une présentation</dc:creator>
  <cp:keywords>Enregistrer une présentation</cp:keywords>
  <dc:description>Enregistrer une présentation</dc:description>
  <cp:lastModifiedBy>Héléna CASSOL</cp:lastModifiedBy>
  <cp:revision>50</cp:revision>
  <dcterms:modified xsi:type="dcterms:W3CDTF">2025-10-02T11:28:53Z</dcterms:modified>
  <dc:language>fr-FR</dc:language>
</cp:coreProperties>
</file>