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28800425" cy="46799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 d="100"/>
          <a:sy n="12" d="100"/>
        </p:scale>
        <p:origin x="268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Manuiscrit\Manuiscrit%20enqu&#234;te\Base%20de%20donn&#233;e%20Enqu&#234;te_PRD%20A(R&#233;cup&#233;ration%20automatiqu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'Evaluation des plantes'!$Y$18:$Y$19</c:f>
              <c:strCache>
                <c:ptCount val="2"/>
                <c:pt idx="0">
                  <c:v>Disponibilité de la plante</c:v>
                </c:pt>
                <c:pt idx="1">
                  <c:v>Tchaourou</c:v>
                </c:pt>
              </c:strCache>
            </c:strRef>
          </c:tx>
          <c:spPr>
            <a:solidFill>
              <a:schemeClr val="accent1"/>
            </a:solidFill>
            <a:ln>
              <a:noFill/>
            </a:ln>
            <a:effectLst/>
          </c:spPr>
          <c:invertIfNegative val="0"/>
          <c:cat>
            <c:strRef>
              <c:f>'Evaluation des plantes'!$X$20:$X$30</c:f>
              <c:strCache>
                <c:ptCount val="11"/>
                <c:pt idx="0">
                  <c:v>Khaya senegalensis</c:v>
                </c:pt>
                <c:pt idx="1">
                  <c:v>Bridelia ferruginea </c:v>
                </c:pt>
                <c:pt idx="2">
                  <c:v>Pseudocedrela kotschyi</c:v>
                </c:pt>
                <c:pt idx="3">
                  <c:v>Detarium microcarpum</c:v>
                </c:pt>
                <c:pt idx="4">
                  <c:v>Azadirachta indica</c:v>
                </c:pt>
                <c:pt idx="5">
                  <c:v>Maranthes polyandra</c:v>
                </c:pt>
                <c:pt idx="6">
                  <c:v>Crossopteryx febrifuga</c:v>
                </c:pt>
                <c:pt idx="7">
                  <c:v>Anogeissus leiocarpa</c:v>
                </c:pt>
                <c:pt idx="8">
                  <c:v>Pteleopsis suberosa</c:v>
                </c:pt>
                <c:pt idx="9">
                  <c:v>Kigelia africana</c:v>
                </c:pt>
                <c:pt idx="10">
                  <c:v>Vitellaria paradoxa</c:v>
                </c:pt>
              </c:strCache>
            </c:strRef>
          </c:cat>
          <c:val>
            <c:numRef>
              <c:f>'Evaluation des plantes'!$Y$20:$Y$30</c:f>
              <c:numCache>
                <c:formatCode>0.00</c:formatCode>
                <c:ptCount val="11"/>
                <c:pt idx="0">
                  <c:v>10.5</c:v>
                </c:pt>
                <c:pt idx="1">
                  <c:v>8.3000000000000007</c:v>
                </c:pt>
                <c:pt idx="2">
                  <c:v>5.9</c:v>
                </c:pt>
                <c:pt idx="3">
                  <c:v>5.9</c:v>
                </c:pt>
                <c:pt idx="4">
                  <c:v>8.4499999999999993</c:v>
                </c:pt>
                <c:pt idx="5">
                  <c:v>6.3</c:v>
                </c:pt>
                <c:pt idx="6">
                  <c:v>8.8000000000000007</c:v>
                </c:pt>
                <c:pt idx="7">
                  <c:v>12.85</c:v>
                </c:pt>
                <c:pt idx="8">
                  <c:v>3.35</c:v>
                </c:pt>
                <c:pt idx="9">
                  <c:v>4.25</c:v>
                </c:pt>
                <c:pt idx="10">
                  <c:v>7.85</c:v>
                </c:pt>
              </c:numCache>
            </c:numRef>
          </c:val>
          <c:extLst>
            <c:ext xmlns:c16="http://schemas.microsoft.com/office/drawing/2014/chart" uri="{C3380CC4-5D6E-409C-BE32-E72D297353CC}">
              <c16:uniqueId val="{00000000-D2CF-40EF-BA05-DE51F7742707}"/>
            </c:ext>
          </c:extLst>
        </c:ser>
        <c:ser>
          <c:idx val="1"/>
          <c:order val="1"/>
          <c:tx>
            <c:strRef>
              <c:f>'Evaluation des plantes'!$Z$18:$Z$19</c:f>
              <c:strCache>
                <c:ptCount val="2"/>
                <c:pt idx="0">
                  <c:v>Disponibilité de la plante</c:v>
                </c:pt>
                <c:pt idx="1">
                  <c:v>Gogounou</c:v>
                </c:pt>
              </c:strCache>
            </c:strRef>
          </c:tx>
          <c:spPr>
            <a:solidFill>
              <a:schemeClr val="accent2"/>
            </a:solidFill>
            <a:ln>
              <a:noFill/>
            </a:ln>
            <a:effectLst/>
          </c:spPr>
          <c:invertIfNegative val="0"/>
          <c:cat>
            <c:strRef>
              <c:f>'Evaluation des plantes'!$X$20:$X$30</c:f>
              <c:strCache>
                <c:ptCount val="11"/>
                <c:pt idx="0">
                  <c:v>Khaya senegalensis</c:v>
                </c:pt>
                <c:pt idx="1">
                  <c:v>Bridelia ferruginea </c:v>
                </c:pt>
                <c:pt idx="2">
                  <c:v>Pseudocedrela kotschyi</c:v>
                </c:pt>
                <c:pt idx="3">
                  <c:v>Detarium microcarpum</c:v>
                </c:pt>
                <c:pt idx="4">
                  <c:v>Azadirachta indica</c:v>
                </c:pt>
                <c:pt idx="5">
                  <c:v>Maranthes polyandra</c:v>
                </c:pt>
                <c:pt idx="6">
                  <c:v>Crossopteryx febrifuga</c:v>
                </c:pt>
                <c:pt idx="7">
                  <c:v>Anogeissus leiocarpa</c:v>
                </c:pt>
                <c:pt idx="8">
                  <c:v>Pteleopsis suberosa</c:v>
                </c:pt>
                <c:pt idx="9">
                  <c:v>Kigelia africana</c:v>
                </c:pt>
                <c:pt idx="10">
                  <c:v>Vitellaria paradoxa</c:v>
                </c:pt>
              </c:strCache>
            </c:strRef>
          </c:cat>
          <c:val>
            <c:numRef>
              <c:f>'Evaluation des plantes'!$Z$20:$Z$30</c:f>
              <c:numCache>
                <c:formatCode>0.00</c:formatCode>
                <c:ptCount val="11"/>
                <c:pt idx="0">
                  <c:v>11.2</c:v>
                </c:pt>
                <c:pt idx="1">
                  <c:v>1.05</c:v>
                </c:pt>
                <c:pt idx="2">
                  <c:v>3.6</c:v>
                </c:pt>
                <c:pt idx="3">
                  <c:v>10.25</c:v>
                </c:pt>
                <c:pt idx="4">
                  <c:v>11.15</c:v>
                </c:pt>
                <c:pt idx="5">
                  <c:v>7.55</c:v>
                </c:pt>
                <c:pt idx="6">
                  <c:v>9.5</c:v>
                </c:pt>
                <c:pt idx="7">
                  <c:v>10.9</c:v>
                </c:pt>
                <c:pt idx="8">
                  <c:v>0</c:v>
                </c:pt>
                <c:pt idx="9">
                  <c:v>3.05</c:v>
                </c:pt>
                <c:pt idx="10">
                  <c:v>5</c:v>
                </c:pt>
              </c:numCache>
            </c:numRef>
          </c:val>
          <c:extLst>
            <c:ext xmlns:c16="http://schemas.microsoft.com/office/drawing/2014/chart" uri="{C3380CC4-5D6E-409C-BE32-E72D297353CC}">
              <c16:uniqueId val="{00000001-D2CF-40EF-BA05-DE51F7742707}"/>
            </c:ext>
          </c:extLst>
        </c:ser>
        <c:ser>
          <c:idx val="2"/>
          <c:order val="2"/>
          <c:tx>
            <c:strRef>
              <c:f>'Evaluation des plantes'!$AA$18:$AA$19</c:f>
              <c:strCache>
                <c:ptCount val="2"/>
                <c:pt idx="0">
                  <c:v>Disponibilité de la plante</c:v>
                </c:pt>
                <c:pt idx="1">
                  <c:v>Moyenne</c:v>
                </c:pt>
              </c:strCache>
            </c:strRef>
          </c:tx>
          <c:spPr>
            <a:solidFill>
              <a:schemeClr val="accent3"/>
            </a:solidFill>
            <a:ln>
              <a:noFill/>
            </a:ln>
            <a:effectLst/>
          </c:spPr>
          <c:invertIfNegative val="0"/>
          <c:cat>
            <c:strRef>
              <c:f>'Evaluation des plantes'!$X$20:$X$30</c:f>
              <c:strCache>
                <c:ptCount val="11"/>
                <c:pt idx="0">
                  <c:v>Khaya senegalensis</c:v>
                </c:pt>
                <c:pt idx="1">
                  <c:v>Bridelia ferruginea </c:v>
                </c:pt>
                <c:pt idx="2">
                  <c:v>Pseudocedrela kotschyi</c:v>
                </c:pt>
                <c:pt idx="3">
                  <c:v>Detarium microcarpum</c:v>
                </c:pt>
                <c:pt idx="4">
                  <c:v>Azadirachta indica</c:v>
                </c:pt>
                <c:pt idx="5">
                  <c:v>Maranthes polyandra</c:v>
                </c:pt>
                <c:pt idx="6">
                  <c:v>Crossopteryx febrifuga</c:v>
                </c:pt>
                <c:pt idx="7">
                  <c:v>Anogeissus leiocarpa</c:v>
                </c:pt>
                <c:pt idx="8">
                  <c:v>Pteleopsis suberosa</c:v>
                </c:pt>
                <c:pt idx="9">
                  <c:v>Kigelia africana</c:v>
                </c:pt>
                <c:pt idx="10">
                  <c:v>Vitellaria paradoxa</c:v>
                </c:pt>
              </c:strCache>
            </c:strRef>
          </c:cat>
          <c:val>
            <c:numRef>
              <c:f>'Evaluation des plantes'!$AA$20:$AA$30</c:f>
              <c:numCache>
                <c:formatCode>0.00</c:formatCode>
                <c:ptCount val="11"/>
                <c:pt idx="0">
                  <c:v>10.85</c:v>
                </c:pt>
                <c:pt idx="1">
                  <c:v>4.6750000000000007</c:v>
                </c:pt>
                <c:pt idx="2">
                  <c:v>4.75</c:v>
                </c:pt>
                <c:pt idx="3">
                  <c:v>8.0749999999999993</c:v>
                </c:pt>
                <c:pt idx="4">
                  <c:v>9.8000000000000007</c:v>
                </c:pt>
                <c:pt idx="5">
                  <c:v>6.9249999999999998</c:v>
                </c:pt>
                <c:pt idx="6">
                  <c:v>9.15</c:v>
                </c:pt>
                <c:pt idx="7">
                  <c:v>11.875</c:v>
                </c:pt>
                <c:pt idx="8">
                  <c:v>1.675</c:v>
                </c:pt>
                <c:pt idx="9">
                  <c:v>3.65</c:v>
                </c:pt>
                <c:pt idx="10">
                  <c:v>6.4249999999999998</c:v>
                </c:pt>
              </c:numCache>
            </c:numRef>
          </c:val>
          <c:extLst>
            <c:ext xmlns:c16="http://schemas.microsoft.com/office/drawing/2014/chart" uri="{C3380CC4-5D6E-409C-BE32-E72D297353CC}">
              <c16:uniqueId val="{00000002-D2CF-40EF-BA05-DE51F7742707}"/>
            </c:ext>
          </c:extLst>
        </c:ser>
        <c:dLbls>
          <c:showLegendKey val="0"/>
          <c:showVal val="0"/>
          <c:showCatName val="0"/>
          <c:showSerName val="0"/>
          <c:showPercent val="0"/>
          <c:showBubbleSize val="0"/>
        </c:dLbls>
        <c:gapWidth val="219"/>
        <c:overlap val="-27"/>
        <c:axId val="464755999"/>
        <c:axId val="464757247"/>
      </c:barChart>
      <c:catAx>
        <c:axId val="464755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BJ"/>
          </a:p>
        </c:txPr>
        <c:crossAx val="464757247"/>
        <c:crosses val="autoZero"/>
        <c:auto val="1"/>
        <c:lblAlgn val="ctr"/>
        <c:lblOffset val="100"/>
        <c:noMultiLvlLbl val="0"/>
      </c:catAx>
      <c:valAx>
        <c:axId val="4647572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BJ"/>
          </a:p>
        </c:txPr>
        <c:crossAx val="464755999"/>
        <c:crosses val="autoZero"/>
        <c:crossBetween val="between"/>
      </c:valAx>
      <c:spPr>
        <a:noFill/>
        <a:ln>
          <a:noFill/>
        </a:ln>
        <a:effectLst/>
      </c:spPr>
    </c:plotArea>
    <c:legend>
      <c:legendPos val="b"/>
      <c:layout>
        <c:manualLayout>
          <c:xMode val="edge"/>
          <c:yMode val="edge"/>
          <c:x val="9.5163796124832792E-2"/>
          <c:y val="0.90584009534186782"/>
          <c:w val="0.77920013299410695"/>
          <c:h val="9.415990465813221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BJ"/>
        </a:p>
      </c:txPr>
    </c:legend>
    <c:plotVisOnly val="1"/>
    <c:dispBlanksAs val="gap"/>
    <c:showDLblsOverMax val="0"/>
  </c:chart>
  <c:spPr>
    <a:noFill/>
    <a:ln>
      <a:noFill/>
    </a:ln>
    <a:effectLst/>
  </c:spPr>
  <c:txPr>
    <a:bodyPr/>
    <a:lstStyle/>
    <a:p>
      <a:pPr>
        <a:defRPr/>
      </a:pPr>
      <a:endParaRPr lang="fr-BJ"/>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0.77916</cdr:x>
      <cdr:y>0.46477</cdr:y>
    </cdr:from>
    <cdr:to>
      <cdr:x>0.787</cdr:x>
      <cdr:y>0.53523</cdr:y>
    </cdr:to>
    <cdr:sp macro="" textlink="">
      <cdr:nvSpPr>
        <cdr:cNvPr id="2" name="Flèche : bas 1">
          <a:extLst xmlns:a="http://schemas.openxmlformats.org/drawingml/2006/main">
            <a:ext uri="{FF2B5EF4-FFF2-40B4-BE49-F238E27FC236}">
              <a16:creationId xmlns:a16="http://schemas.microsoft.com/office/drawing/2014/main" id="{2CF32731-8ED6-4D43-995A-169CFD777797}"/>
            </a:ext>
          </a:extLst>
        </cdr:cNvPr>
        <cdr:cNvSpPr/>
      </cdr:nvSpPr>
      <cdr:spPr>
        <a:xfrm xmlns:a="http://schemas.openxmlformats.org/drawingml/2006/main">
          <a:off x="4546284" y="2747819"/>
          <a:ext cx="45719" cy="416560"/>
        </a:xfrm>
        <a:prstGeom xmlns:a="http://schemas.openxmlformats.org/drawingml/2006/main" prst="downArrow">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BJ"/>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160033" y="7659090"/>
            <a:ext cx="24480361" cy="16293159"/>
          </a:xfrm>
        </p:spPr>
        <p:txBody>
          <a:bodyPr anchor="b"/>
          <a:lstStyle>
            <a:lvl1pPr algn="ctr">
              <a:defRPr sz="18900"/>
            </a:lvl1pPr>
          </a:lstStyle>
          <a:p>
            <a:r>
              <a:rPr lang="fr-FR"/>
              <a:t>Modifiez le style du titre</a:t>
            </a:r>
            <a:endParaRPr lang="en-US" dirty="0"/>
          </a:p>
        </p:txBody>
      </p:sp>
      <p:sp>
        <p:nvSpPr>
          <p:cNvPr id="3" name="Subtitle 2"/>
          <p:cNvSpPr>
            <a:spLocks noGrp="1"/>
          </p:cNvSpPr>
          <p:nvPr>
            <p:ph type="subTitle" idx="1"/>
          </p:nvPr>
        </p:nvSpPr>
        <p:spPr>
          <a:xfrm>
            <a:off x="3600054" y="24580575"/>
            <a:ext cx="21600319" cy="11299044"/>
          </a:xfrm>
        </p:spPr>
        <p:txBody>
          <a:bodyPr/>
          <a:lstStyle>
            <a:lvl1pPr marL="0" indent="0" algn="ctr">
              <a:buNone/>
              <a:defRPr sz="7560"/>
            </a:lvl1pPr>
            <a:lvl2pPr marL="1440127" indent="0" algn="ctr">
              <a:buNone/>
              <a:defRPr sz="6299"/>
            </a:lvl2pPr>
            <a:lvl3pPr marL="2880255" indent="0" algn="ctr">
              <a:buNone/>
              <a:defRPr sz="5669"/>
            </a:lvl3pPr>
            <a:lvl4pPr marL="4320382" indent="0" algn="ctr">
              <a:buNone/>
              <a:defRPr sz="5040"/>
            </a:lvl4pPr>
            <a:lvl5pPr marL="5760508" indent="0" algn="ctr">
              <a:buNone/>
              <a:defRPr sz="5040"/>
            </a:lvl5pPr>
            <a:lvl6pPr marL="7200637" indent="0" algn="ctr">
              <a:buNone/>
              <a:defRPr sz="5040"/>
            </a:lvl6pPr>
            <a:lvl7pPr marL="8640763" indent="0" algn="ctr">
              <a:buNone/>
              <a:defRPr sz="5040"/>
            </a:lvl7pPr>
            <a:lvl8pPr marL="10080892" indent="0" algn="ctr">
              <a:buNone/>
              <a:defRPr sz="5040"/>
            </a:lvl8pPr>
            <a:lvl9pPr marL="11521019" indent="0" algn="ctr">
              <a:buNone/>
              <a:defRPr sz="504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00A4D38-F86C-4631-8D94-DD05AB0280E8}" type="datetimeFigureOut">
              <a:rPr lang="fr-BJ" smtClean="0"/>
              <a:t>03/10/2025</a:t>
            </a:fld>
            <a:endParaRPr lang="fr-BJ"/>
          </a:p>
        </p:txBody>
      </p:sp>
      <p:sp>
        <p:nvSpPr>
          <p:cNvPr id="5" name="Footer Placeholder 4"/>
          <p:cNvSpPr>
            <a:spLocks noGrp="1"/>
          </p:cNvSpPr>
          <p:nvPr>
            <p:ph type="ftr" sz="quarter" idx="11"/>
          </p:nvPr>
        </p:nvSpPr>
        <p:spPr/>
        <p:txBody>
          <a:bodyPr/>
          <a:lstStyle/>
          <a:p>
            <a:endParaRPr lang="fr-BJ"/>
          </a:p>
        </p:txBody>
      </p:sp>
      <p:sp>
        <p:nvSpPr>
          <p:cNvPr id="6" name="Slide Number Placeholder 5"/>
          <p:cNvSpPr>
            <a:spLocks noGrp="1"/>
          </p:cNvSpPr>
          <p:nvPr>
            <p:ph type="sldNum" sz="quarter" idx="12"/>
          </p:nvPr>
        </p:nvSpPr>
        <p:spPr/>
        <p:txBody>
          <a:bodyPr/>
          <a:lstStyle/>
          <a:p>
            <a:fld id="{DF699129-C871-4A73-B02D-2AF4F01DAAFC}" type="slidenum">
              <a:rPr lang="fr-BJ" smtClean="0"/>
              <a:t>‹N°›</a:t>
            </a:fld>
            <a:endParaRPr lang="fr-BJ"/>
          </a:p>
        </p:txBody>
      </p:sp>
    </p:spTree>
    <p:extLst>
      <p:ext uri="{BB962C8B-B14F-4D97-AF65-F5344CB8AC3E}">
        <p14:creationId xmlns:p14="http://schemas.microsoft.com/office/powerpoint/2010/main" val="1111796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00A4D38-F86C-4631-8D94-DD05AB0280E8}" type="datetimeFigureOut">
              <a:rPr lang="fr-BJ" smtClean="0"/>
              <a:t>03/10/2025</a:t>
            </a:fld>
            <a:endParaRPr lang="fr-BJ"/>
          </a:p>
        </p:txBody>
      </p:sp>
      <p:sp>
        <p:nvSpPr>
          <p:cNvPr id="5" name="Footer Placeholder 4"/>
          <p:cNvSpPr>
            <a:spLocks noGrp="1"/>
          </p:cNvSpPr>
          <p:nvPr>
            <p:ph type="ftr" sz="quarter" idx="11"/>
          </p:nvPr>
        </p:nvSpPr>
        <p:spPr/>
        <p:txBody>
          <a:bodyPr/>
          <a:lstStyle/>
          <a:p>
            <a:endParaRPr lang="fr-BJ"/>
          </a:p>
        </p:txBody>
      </p:sp>
      <p:sp>
        <p:nvSpPr>
          <p:cNvPr id="6" name="Slide Number Placeholder 5"/>
          <p:cNvSpPr>
            <a:spLocks noGrp="1"/>
          </p:cNvSpPr>
          <p:nvPr>
            <p:ph type="sldNum" sz="quarter" idx="12"/>
          </p:nvPr>
        </p:nvSpPr>
        <p:spPr/>
        <p:txBody>
          <a:bodyPr/>
          <a:lstStyle/>
          <a:p>
            <a:fld id="{DF699129-C871-4A73-B02D-2AF4F01DAAFC}" type="slidenum">
              <a:rPr lang="fr-BJ" smtClean="0"/>
              <a:t>‹N°›</a:t>
            </a:fld>
            <a:endParaRPr lang="fr-BJ"/>
          </a:p>
        </p:txBody>
      </p:sp>
    </p:spTree>
    <p:extLst>
      <p:ext uri="{BB962C8B-B14F-4D97-AF65-F5344CB8AC3E}">
        <p14:creationId xmlns:p14="http://schemas.microsoft.com/office/powerpoint/2010/main" val="24947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610306" y="2491641"/>
            <a:ext cx="6210092" cy="3966041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980031" y="2491641"/>
            <a:ext cx="18270270" cy="3966041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00A4D38-F86C-4631-8D94-DD05AB0280E8}" type="datetimeFigureOut">
              <a:rPr lang="fr-BJ" smtClean="0"/>
              <a:t>03/10/2025</a:t>
            </a:fld>
            <a:endParaRPr lang="fr-BJ"/>
          </a:p>
        </p:txBody>
      </p:sp>
      <p:sp>
        <p:nvSpPr>
          <p:cNvPr id="5" name="Footer Placeholder 4"/>
          <p:cNvSpPr>
            <a:spLocks noGrp="1"/>
          </p:cNvSpPr>
          <p:nvPr>
            <p:ph type="ftr" sz="quarter" idx="11"/>
          </p:nvPr>
        </p:nvSpPr>
        <p:spPr/>
        <p:txBody>
          <a:bodyPr/>
          <a:lstStyle/>
          <a:p>
            <a:endParaRPr lang="fr-BJ"/>
          </a:p>
        </p:txBody>
      </p:sp>
      <p:sp>
        <p:nvSpPr>
          <p:cNvPr id="6" name="Slide Number Placeholder 5"/>
          <p:cNvSpPr>
            <a:spLocks noGrp="1"/>
          </p:cNvSpPr>
          <p:nvPr>
            <p:ph type="sldNum" sz="quarter" idx="12"/>
          </p:nvPr>
        </p:nvSpPr>
        <p:spPr/>
        <p:txBody>
          <a:bodyPr/>
          <a:lstStyle/>
          <a:p>
            <a:fld id="{DF699129-C871-4A73-B02D-2AF4F01DAAFC}" type="slidenum">
              <a:rPr lang="fr-BJ" smtClean="0"/>
              <a:t>‹N°›</a:t>
            </a:fld>
            <a:endParaRPr lang="fr-BJ"/>
          </a:p>
        </p:txBody>
      </p:sp>
    </p:spTree>
    <p:extLst>
      <p:ext uri="{BB962C8B-B14F-4D97-AF65-F5344CB8AC3E}">
        <p14:creationId xmlns:p14="http://schemas.microsoft.com/office/powerpoint/2010/main" val="3856399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00A4D38-F86C-4631-8D94-DD05AB0280E8}" type="datetimeFigureOut">
              <a:rPr lang="fr-BJ" smtClean="0"/>
              <a:t>03/10/2025</a:t>
            </a:fld>
            <a:endParaRPr lang="fr-BJ"/>
          </a:p>
        </p:txBody>
      </p:sp>
      <p:sp>
        <p:nvSpPr>
          <p:cNvPr id="5" name="Footer Placeholder 4"/>
          <p:cNvSpPr>
            <a:spLocks noGrp="1"/>
          </p:cNvSpPr>
          <p:nvPr>
            <p:ph type="ftr" sz="quarter" idx="11"/>
          </p:nvPr>
        </p:nvSpPr>
        <p:spPr/>
        <p:txBody>
          <a:bodyPr/>
          <a:lstStyle/>
          <a:p>
            <a:endParaRPr lang="fr-BJ"/>
          </a:p>
        </p:txBody>
      </p:sp>
      <p:sp>
        <p:nvSpPr>
          <p:cNvPr id="6" name="Slide Number Placeholder 5"/>
          <p:cNvSpPr>
            <a:spLocks noGrp="1"/>
          </p:cNvSpPr>
          <p:nvPr>
            <p:ph type="sldNum" sz="quarter" idx="12"/>
          </p:nvPr>
        </p:nvSpPr>
        <p:spPr/>
        <p:txBody>
          <a:bodyPr/>
          <a:lstStyle/>
          <a:p>
            <a:fld id="{DF699129-C871-4A73-B02D-2AF4F01DAAFC}" type="slidenum">
              <a:rPr lang="fr-BJ" smtClean="0"/>
              <a:t>‹N°›</a:t>
            </a:fld>
            <a:endParaRPr lang="fr-BJ"/>
          </a:p>
        </p:txBody>
      </p:sp>
    </p:spTree>
    <p:extLst>
      <p:ext uri="{BB962C8B-B14F-4D97-AF65-F5344CB8AC3E}">
        <p14:creationId xmlns:p14="http://schemas.microsoft.com/office/powerpoint/2010/main" val="3193585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65033" y="11667388"/>
            <a:ext cx="24840367" cy="19467291"/>
          </a:xfrm>
        </p:spPr>
        <p:txBody>
          <a:bodyPr anchor="b"/>
          <a:lstStyle>
            <a:lvl1pPr>
              <a:defRPr sz="18900"/>
            </a:lvl1pPr>
          </a:lstStyle>
          <a:p>
            <a:r>
              <a:rPr lang="fr-FR"/>
              <a:t>Modifiez le style du titre</a:t>
            </a:r>
            <a:endParaRPr lang="en-US" dirty="0"/>
          </a:p>
        </p:txBody>
      </p:sp>
      <p:sp>
        <p:nvSpPr>
          <p:cNvPr id="3" name="Text Placeholder 2"/>
          <p:cNvSpPr>
            <a:spLocks noGrp="1"/>
          </p:cNvSpPr>
          <p:nvPr>
            <p:ph type="body" idx="1"/>
          </p:nvPr>
        </p:nvSpPr>
        <p:spPr>
          <a:xfrm>
            <a:off x="1965033" y="31318848"/>
            <a:ext cx="24840367" cy="10237387"/>
          </a:xfrm>
        </p:spPr>
        <p:txBody>
          <a:bodyPr/>
          <a:lstStyle>
            <a:lvl1pPr marL="0" indent="0">
              <a:buNone/>
              <a:defRPr sz="7560">
                <a:solidFill>
                  <a:schemeClr val="tx1"/>
                </a:solidFill>
              </a:defRPr>
            </a:lvl1pPr>
            <a:lvl2pPr marL="1440127" indent="0">
              <a:buNone/>
              <a:defRPr sz="6299">
                <a:solidFill>
                  <a:schemeClr val="tx1">
                    <a:tint val="75000"/>
                  </a:schemeClr>
                </a:solidFill>
              </a:defRPr>
            </a:lvl2pPr>
            <a:lvl3pPr marL="2880255" indent="0">
              <a:buNone/>
              <a:defRPr sz="5669">
                <a:solidFill>
                  <a:schemeClr val="tx1">
                    <a:tint val="75000"/>
                  </a:schemeClr>
                </a:solidFill>
              </a:defRPr>
            </a:lvl3pPr>
            <a:lvl4pPr marL="4320382" indent="0">
              <a:buNone/>
              <a:defRPr sz="5040">
                <a:solidFill>
                  <a:schemeClr val="tx1">
                    <a:tint val="75000"/>
                  </a:schemeClr>
                </a:solidFill>
              </a:defRPr>
            </a:lvl4pPr>
            <a:lvl5pPr marL="5760508" indent="0">
              <a:buNone/>
              <a:defRPr sz="5040">
                <a:solidFill>
                  <a:schemeClr val="tx1">
                    <a:tint val="75000"/>
                  </a:schemeClr>
                </a:solidFill>
              </a:defRPr>
            </a:lvl5pPr>
            <a:lvl6pPr marL="7200637" indent="0">
              <a:buNone/>
              <a:defRPr sz="5040">
                <a:solidFill>
                  <a:schemeClr val="tx1">
                    <a:tint val="75000"/>
                  </a:schemeClr>
                </a:solidFill>
              </a:defRPr>
            </a:lvl6pPr>
            <a:lvl7pPr marL="8640763" indent="0">
              <a:buNone/>
              <a:defRPr sz="5040">
                <a:solidFill>
                  <a:schemeClr val="tx1">
                    <a:tint val="75000"/>
                  </a:schemeClr>
                </a:solidFill>
              </a:defRPr>
            </a:lvl7pPr>
            <a:lvl8pPr marL="10080892" indent="0">
              <a:buNone/>
              <a:defRPr sz="5040">
                <a:solidFill>
                  <a:schemeClr val="tx1">
                    <a:tint val="75000"/>
                  </a:schemeClr>
                </a:solidFill>
              </a:defRPr>
            </a:lvl8pPr>
            <a:lvl9pPr marL="11521019" indent="0">
              <a:buNone/>
              <a:defRPr sz="504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00A4D38-F86C-4631-8D94-DD05AB0280E8}" type="datetimeFigureOut">
              <a:rPr lang="fr-BJ" smtClean="0"/>
              <a:t>03/10/2025</a:t>
            </a:fld>
            <a:endParaRPr lang="fr-BJ"/>
          </a:p>
        </p:txBody>
      </p:sp>
      <p:sp>
        <p:nvSpPr>
          <p:cNvPr id="5" name="Footer Placeholder 4"/>
          <p:cNvSpPr>
            <a:spLocks noGrp="1"/>
          </p:cNvSpPr>
          <p:nvPr>
            <p:ph type="ftr" sz="quarter" idx="11"/>
          </p:nvPr>
        </p:nvSpPr>
        <p:spPr/>
        <p:txBody>
          <a:bodyPr/>
          <a:lstStyle/>
          <a:p>
            <a:endParaRPr lang="fr-BJ"/>
          </a:p>
        </p:txBody>
      </p:sp>
      <p:sp>
        <p:nvSpPr>
          <p:cNvPr id="6" name="Slide Number Placeholder 5"/>
          <p:cNvSpPr>
            <a:spLocks noGrp="1"/>
          </p:cNvSpPr>
          <p:nvPr>
            <p:ph type="sldNum" sz="quarter" idx="12"/>
          </p:nvPr>
        </p:nvSpPr>
        <p:spPr/>
        <p:txBody>
          <a:bodyPr/>
          <a:lstStyle/>
          <a:p>
            <a:fld id="{DF699129-C871-4A73-B02D-2AF4F01DAAFC}" type="slidenum">
              <a:rPr lang="fr-BJ" smtClean="0"/>
              <a:t>‹N°›</a:t>
            </a:fld>
            <a:endParaRPr lang="fr-BJ"/>
          </a:p>
        </p:txBody>
      </p:sp>
    </p:spTree>
    <p:extLst>
      <p:ext uri="{BB962C8B-B14F-4D97-AF65-F5344CB8AC3E}">
        <p14:creationId xmlns:p14="http://schemas.microsoft.com/office/powerpoint/2010/main" val="3357018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980032" y="12458200"/>
            <a:ext cx="12240181" cy="2969385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14580218" y="12458200"/>
            <a:ext cx="12240181" cy="2969385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00A4D38-F86C-4631-8D94-DD05AB0280E8}" type="datetimeFigureOut">
              <a:rPr lang="fr-BJ" smtClean="0"/>
              <a:t>03/10/2025</a:t>
            </a:fld>
            <a:endParaRPr lang="fr-BJ"/>
          </a:p>
        </p:txBody>
      </p:sp>
      <p:sp>
        <p:nvSpPr>
          <p:cNvPr id="6" name="Footer Placeholder 5"/>
          <p:cNvSpPr>
            <a:spLocks noGrp="1"/>
          </p:cNvSpPr>
          <p:nvPr>
            <p:ph type="ftr" sz="quarter" idx="11"/>
          </p:nvPr>
        </p:nvSpPr>
        <p:spPr/>
        <p:txBody>
          <a:bodyPr/>
          <a:lstStyle/>
          <a:p>
            <a:endParaRPr lang="fr-BJ"/>
          </a:p>
        </p:txBody>
      </p:sp>
      <p:sp>
        <p:nvSpPr>
          <p:cNvPr id="7" name="Slide Number Placeholder 6"/>
          <p:cNvSpPr>
            <a:spLocks noGrp="1"/>
          </p:cNvSpPr>
          <p:nvPr>
            <p:ph type="sldNum" sz="quarter" idx="12"/>
          </p:nvPr>
        </p:nvSpPr>
        <p:spPr/>
        <p:txBody>
          <a:bodyPr/>
          <a:lstStyle/>
          <a:p>
            <a:fld id="{DF699129-C871-4A73-B02D-2AF4F01DAAFC}" type="slidenum">
              <a:rPr lang="fr-BJ" smtClean="0"/>
              <a:t>‹N°›</a:t>
            </a:fld>
            <a:endParaRPr lang="fr-BJ"/>
          </a:p>
        </p:txBody>
      </p:sp>
    </p:spTree>
    <p:extLst>
      <p:ext uri="{BB962C8B-B14F-4D97-AF65-F5344CB8AC3E}">
        <p14:creationId xmlns:p14="http://schemas.microsoft.com/office/powerpoint/2010/main" val="3132379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983781" y="2491651"/>
            <a:ext cx="24840367" cy="9045741"/>
          </a:xfrm>
        </p:spPr>
        <p:txBody>
          <a:bodyPr/>
          <a:lstStyle/>
          <a:p>
            <a:r>
              <a:rPr lang="fr-FR"/>
              <a:t>Modifiez le style du titre</a:t>
            </a:r>
            <a:endParaRPr lang="en-US" dirty="0"/>
          </a:p>
        </p:txBody>
      </p:sp>
      <p:sp>
        <p:nvSpPr>
          <p:cNvPr id="3" name="Text Placeholder 2"/>
          <p:cNvSpPr>
            <a:spLocks noGrp="1"/>
          </p:cNvSpPr>
          <p:nvPr>
            <p:ph type="body" idx="1"/>
          </p:nvPr>
        </p:nvSpPr>
        <p:spPr>
          <a:xfrm>
            <a:off x="1983784" y="11472384"/>
            <a:ext cx="12183928" cy="5622437"/>
          </a:xfrm>
        </p:spPr>
        <p:txBody>
          <a:bodyPr anchor="b"/>
          <a:lstStyle>
            <a:lvl1pPr marL="0" indent="0">
              <a:buNone/>
              <a:defRPr sz="7560" b="1"/>
            </a:lvl1pPr>
            <a:lvl2pPr marL="1440127" indent="0">
              <a:buNone/>
              <a:defRPr sz="6299" b="1"/>
            </a:lvl2pPr>
            <a:lvl3pPr marL="2880255" indent="0">
              <a:buNone/>
              <a:defRPr sz="5669" b="1"/>
            </a:lvl3pPr>
            <a:lvl4pPr marL="4320382" indent="0">
              <a:buNone/>
              <a:defRPr sz="5040" b="1"/>
            </a:lvl4pPr>
            <a:lvl5pPr marL="5760508" indent="0">
              <a:buNone/>
              <a:defRPr sz="5040" b="1"/>
            </a:lvl5pPr>
            <a:lvl6pPr marL="7200637" indent="0">
              <a:buNone/>
              <a:defRPr sz="5040" b="1"/>
            </a:lvl6pPr>
            <a:lvl7pPr marL="8640763" indent="0">
              <a:buNone/>
              <a:defRPr sz="5040" b="1"/>
            </a:lvl7pPr>
            <a:lvl8pPr marL="10080892" indent="0">
              <a:buNone/>
              <a:defRPr sz="5040" b="1"/>
            </a:lvl8pPr>
            <a:lvl9pPr marL="11521019" indent="0">
              <a:buNone/>
              <a:defRPr sz="5040" b="1"/>
            </a:lvl9pPr>
          </a:lstStyle>
          <a:p>
            <a:pPr lvl="0"/>
            <a:r>
              <a:rPr lang="fr-FR"/>
              <a:t>Cliquez pour modifier les styles du texte du masque</a:t>
            </a:r>
          </a:p>
        </p:txBody>
      </p:sp>
      <p:sp>
        <p:nvSpPr>
          <p:cNvPr id="4" name="Content Placeholder 3"/>
          <p:cNvSpPr>
            <a:spLocks noGrp="1"/>
          </p:cNvSpPr>
          <p:nvPr>
            <p:ph sz="half" idx="2"/>
          </p:nvPr>
        </p:nvSpPr>
        <p:spPr>
          <a:xfrm>
            <a:off x="1983784" y="17094820"/>
            <a:ext cx="12183928" cy="251439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14580217" y="11472384"/>
            <a:ext cx="12243932" cy="5622437"/>
          </a:xfrm>
        </p:spPr>
        <p:txBody>
          <a:bodyPr anchor="b"/>
          <a:lstStyle>
            <a:lvl1pPr marL="0" indent="0">
              <a:buNone/>
              <a:defRPr sz="7560" b="1"/>
            </a:lvl1pPr>
            <a:lvl2pPr marL="1440127" indent="0">
              <a:buNone/>
              <a:defRPr sz="6299" b="1"/>
            </a:lvl2pPr>
            <a:lvl3pPr marL="2880255" indent="0">
              <a:buNone/>
              <a:defRPr sz="5669" b="1"/>
            </a:lvl3pPr>
            <a:lvl4pPr marL="4320382" indent="0">
              <a:buNone/>
              <a:defRPr sz="5040" b="1"/>
            </a:lvl4pPr>
            <a:lvl5pPr marL="5760508" indent="0">
              <a:buNone/>
              <a:defRPr sz="5040" b="1"/>
            </a:lvl5pPr>
            <a:lvl6pPr marL="7200637" indent="0">
              <a:buNone/>
              <a:defRPr sz="5040" b="1"/>
            </a:lvl6pPr>
            <a:lvl7pPr marL="8640763" indent="0">
              <a:buNone/>
              <a:defRPr sz="5040" b="1"/>
            </a:lvl7pPr>
            <a:lvl8pPr marL="10080892" indent="0">
              <a:buNone/>
              <a:defRPr sz="5040" b="1"/>
            </a:lvl8pPr>
            <a:lvl9pPr marL="11521019" indent="0">
              <a:buNone/>
              <a:defRPr sz="5040" b="1"/>
            </a:lvl9pPr>
          </a:lstStyle>
          <a:p>
            <a:pPr lvl="0"/>
            <a:r>
              <a:rPr lang="fr-FR"/>
              <a:t>Cliquez pour modifier les styles du texte du masque</a:t>
            </a:r>
          </a:p>
        </p:txBody>
      </p:sp>
      <p:sp>
        <p:nvSpPr>
          <p:cNvPr id="6" name="Content Placeholder 5"/>
          <p:cNvSpPr>
            <a:spLocks noGrp="1"/>
          </p:cNvSpPr>
          <p:nvPr>
            <p:ph sz="quarter" idx="4"/>
          </p:nvPr>
        </p:nvSpPr>
        <p:spPr>
          <a:xfrm>
            <a:off x="14580217" y="17094820"/>
            <a:ext cx="12243932" cy="251439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00A4D38-F86C-4631-8D94-DD05AB0280E8}" type="datetimeFigureOut">
              <a:rPr lang="fr-BJ" smtClean="0"/>
              <a:t>03/10/2025</a:t>
            </a:fld>
            <a:endParaRPr lang="fr-BJ"/>
          </a:p>
        </p:txBody>
      </p:sp>
      <p:sp>
        <p:nvSpPr>
          <p:cNvPr id="8" name="Footer Placeholder 7"/>
          <p:cNvSpPr>
            <a:spLocks noGrp="1"/>
          </p:cNvSpPr>
          <p:nvPr>
            <p:ph type="ftr" sz="quarter" idx="11"/>
          </p:nvPr>
        </p:nvSpPr>
        <p:spPr/>
        <p:txBody>
          <a:bodyPr/>
          <a:lstStyle/>
          <a:p>
            <a:endParaRPr lang="fr-BJ"/>
          </a:p>
        </p:txBody>
      </p:sp>
      <p:sp>
        <p:nvSpPr>
          <p:cNvPr id="9" name="Slide Number Placeholder 8"/>
          <p:cNvSpPr>
            <a:spLocks noGrp="1"/>
          </p:cNvSpPr>
          <p:nvPr>
            <p:ph type="sldNum" sz="quarter" idx="12"/>
          </p:nvPr>
        </p:nvSpPr>
        <p:spPr/>
        <p:txBody>
          <a:bodyPr/>
          <a:lstStyle/>
          <a:p>
            <a:fld id="{DF699129-C871-4A73-B02D-2AF4F01DAAFC}" type="slidenum">
              <a:rPr lang="fr-BJ" smtClean="0"/>
              <a:t>‹N°›</a:t>
            </a:fld>
            <a:endParaRPr lang="fr-BJ"/>
          </a:p>
        </p:txBody>
      </p:sp>
    </p:spTree>
    <p:extLst>
      <p:ext uri="{BB962C8B-B14F-4D97-AF65-F5344CB8AC3E}">
        <p14:creationId xmlns:p14="http://schemas.microsoft.com/office/powerpoint/2010/main" val="773012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00A4D38-F86C-4631-8D94-DD05AB0280E8}" type="datetimeFigureOut">
              <a:rPr lang="fr-BJ" smtClean="0"/>
              <a:t>03/10/2025</a:t>
            </a:fld>
            <a:endParaRPr lang="fr-BJ"/>
          </a:p>
        </p:txBody>
      </p:sp>
      <p:sp>
        <p:nvSpPr>
          <p:cNvPr id="4" name="Footer Placeholder 3"/>
          <p:cNvSpPr>
            <a:spLocks noGrp="1"/>
          </p:cNvSpPr>
          <p:nvPr>
            <p:ph type="ftr" sz="quarter" idx="11"/>
          </p:nvPr>
        </p:nvSpPr>
        <p:spPr/>
        <p:txBody>
          <a:bodyPr/>
          <a:lstStyle/>
          <a:p>
            <a:endParaRPr lang="fr-BJ"/>
          </a:p>
        </p:txBody>
      </p:sp>
      <p:sp>
        <p:nvSpPr>
          <p:cNvPr id="5" name="Slide Number Placeholder 4"/>
          <p:cNvSpPr>
            <a:spLocks noGrp="1"/>
          </p:cNvSpPr>
          <p:nvPr>
            <p:ph type="sldNum" sz="quarter" idx="12"/>
          </p:nvPr>
        </p:nvSpPr>
        <p:spPr/>
        <p:txBody>
          <a:bodyPr/>
          <a:lstStyle/>
          <a:p>
            <a:fld id="{DF699129-C871-4A73-B02D-2AF4F01DAAFC}" type="slidenum">
              <a:rPr lang="fr-BJ" smtClean="0"/>
              <a:t>‹N°›</a:t>
            </a:fld>
            <a:endParaRPr lang="fr-BJ"/>
          </a:p>
        </p:txBody>
      </p:sp>
    </p:spTree>
    <p:extLst>
      <p:ext uri="{BB962C8B-B14F-4D97-AF65-F5344CB8AC3E}">
        <p14:creationId xmlns:p14="http://schemas.microsoft.com/office/powerpoint/2010/main" val="1095949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0A4D38-F86C-4631-8D94-DD05AB0280E8}" type="datetimeFigureOut">
              <a:rPr lang="fr-BJ" smtClean="0"/>
              <a:t>03/10/2025</a:t>
            </a:fld>
            <a:endParaRPr lang="fr-BJ"/>
          </a:p>
        </p:txBody>
      </p:sp>
      <p:sp>
        <p:nvSpPr>
          <p:cNvPr id="3" name="Footer Placeholder 2"/>
          <p:cNvSpPr>
            <a:spLocks noGrp="1"/>
          </p:cNvSpPr>
          <p:nvPr>
            <p:ph type="ftr" sz="quarter" idx="11"/>
          </p:nvPr>
        </p:nvSpPr>
        <p:spPr/>
        <p:txBody>
          <a:bodyPr/>
          <a:lstStyle/>
          <a:p>
            <a:endParaRPr lang="fr-BJ"/>
          </a:p>
        </p:txBody>
      </p:sp>
      <p:sp>
        <p:nvSpPr>
          <p:cNvPr id="4" name="Slide Number Placeholder 3"/>
          <p:cNvSpPr>
            <a:spLocks noGrp="1"/>
          </p:cNvSpPr>
          <p:nvPr>
            <p:ph type="sldNum" sz="quarter" idx="12"/>
          </p:nvPr>
        </p:nvSpPr>
        <p:spPr/>
        <p:txBody>
          <a:bodyPr/>
          <a:lstStyle/>
          <a:p>
            <a:fld id="{DF699129-C871-4A73-B02D-2AF4F01DAAFC}" type="slidenum">
              <a:rPr lang="fr-BJ" smtClean="0"/>
              <a:t>‹N°›</a:t>
            </a:fld>
            <a:endParaRPr lang="fr-BJ"/>
          </a:p>
        </p:txBody>
      </p:sp>
    </p:spTree>
    <p:extLst>
      <p:ext uri="{BB962C8B-B14F-4D97-AF65-F5344CB8AC3E}">
        <p14:creationId xmlns:p14="http://schemas.microsoft.com/office/powerpoint/2010/main" val="2371518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83783" y="3119968"/>
            <a:ext cx="9288887" cy="10919883"/>
          </a:xfrm>
        </p:spPr>
        <p:txBody>
          <a:bodyPr anchor="b"/>
          <a:lstStyle>
            <a:lvl1pPr>
              <a:defRPr sz="10080"/>
            </a:lvl1pPr>
          </a:lstStyle>
          <a:p>
            <a:r>
              <a:rPr lang="fr-FR"/>
              <a:t>Modifiez le style du titre</a:t>
            </a:r>
            <a:endParaRPr lang="en-US" dirty="0"/>
          </a:p>
        </p:txBody>
      </p:sp>
      <p:sp>
        <p:nvSpPr>
          <p:cNvPr id="3" name="Content Placeholder 2"/>
          <p:cNvSpPr>
            <a:spLocks noGrp="1"/>
          </p:cNvSpPr>
          <p:nvPr>
            <p:ph idx="1"/>
          </p:nvPr>
        </p:nvSpPr>
        <p:spPr>
          <a:xfrm>
            <a:off x="12243935" y="6738275"/>
            <a:ext cx="14580215" cy="33257978"/>
          </a:xfrm>
        </p:spPr>
        <p:txBody>
          <a:bodyPr/>
          <a:lstStyle>
            <a:lvl1pPr>
              <a:defRPr sz="10080"/>
            </a:lvl1pPr>
            <a:lvl2pPr>
              <a:defRPr sz="8819"/>
            </a:lvl2pPr>
            <a:lvl3pPr>
              <a:defRPr sz="7560"/>
            </a:lvl3pPr>
            <a:lvl4pPr>
              <a:defRPr sz="6299"/>
            </a:lvl4pPr>
            <a:lvl5pPr>
              <a:defRPr sz="6299"/>
            </a:lvl5pPr>
            <a:lvl6pPr>
              <a:defRPr sz="6299"/>
            </a:lvl6pPr>
            <a:lvl7pPr>
              <a:defRPr sz="6299"/>
            </a:lvl7pPr>
            <a:lvl8pPr>
              <a:defRPr sz="6299"/>
            </a:lvl8pPr>
            <a:lvl9pPr>
              <a:defRPr sz="629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83783" y="14039850"/>
            <a:ext cx="9288887" cy="26010560"/>
          </a:xfrm>
        </p:spPr>
        <p:txBody>
          <a:bodyPr/>
          <a:lstStyle>
            <a:lvl1pPr marL="0" indent="0">
              <a:buNone/>
              <a:defRPr sz="5040"/>
            </a:lvl1pPr>
            <a:lvl2pPr marL="1440127" indent="0">
              <a:buNone/>
              <a:defRPr sz="4410"/>
            </a:lvl2pPr>
            <a:lvl3pPr marL="2880255" indent="0">
              <a:buNone/>
              <a:defRPr sz="3781"/>
            </a:lvl3pPr>
            <a:lvl4pPr marL="4320382" indent="0">
              <a:buNone/>
              <a:defRPr sz="3150"/>
            </a:lvl4pPr>
            <a:lvl5pPr marL="5760508" indent="0">
              <a:buNone/>
              <a:defRPr sz="3150"/>
            </a:lvl5pPr>
            <a:lvl6pPr marL="7200637" indent="0">
              <a:buNone/>
              <a:defRPr sz="3150"/>
            </a:lvl6pPr>
            <a:lvl7pPr marL="8640763" indent="0">
              <a:buNone/>
              <a:defRPr sz="3150"/>
            </a:lvl7pPr>
            <a:lvl8pPr marL="10080892" indent="0">
              <a:buNone/>
              <a:defRPr sz="3150"/>
            </a:lvl8pPr>
            <a:lvl9pPr marL="11521019" indent="0">
              <a:buNone/>
              <a:defRPr sz="31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00A4D38-F86C-4631-8D94-DD05AB0280E8}" type="datetimeFigureOut">
              <a:rPr lang="fr-BJ" smtClean="0"/>
              <a:t>03/10/2025</a:t>
            </a:fld>
            <a:endParaRPr lang="fr-BJ"/>
          </a:p>
        </p:txBody>
      </p:sp>
      <p:sp>
        <p:nvSpPr>
          <p:cNvPr id="6" name="Footer Placeholder 5"/>
          <p:cNvSpPr>
            <a:spLocks noGrp="1"/>
          </p:cNvSpPr>
          <p:nvPr>
            <p:ph type="ftr" sz="quarter" idx="11"/>
          </p:nvPr>
        </p:nvSpPr>
        <p:spPr/>
        <p:txBody>
          <a:bodyPr/>
          <a:lstStyle/>
          <a:p>
            <a:endParaRPr lang="fr-BJ"/>
          </a:p>
        </p:txBody>
      </p:sp>
      <p:sp>
        <p:nvSpPr>
          <p:cNvPr id="7" name="Slide Number Placeholder 6"/>
          <p:cNvSpPr>
            <a:spLocks noGrp="1"/>
          </p:cNvSpPr>
          <p:nvPr>
            <p:ph type="sldNum" sz="quarter" idx="12"/>
          </p:nvPr>
        </p:nvSpPr>
        <p:spPr/>
        <p:txBody>
          <a:bodyPr/>
          <a:lstStyle/>
          <a:p>
            <a:fld id="{DF699129-C871-4A73-B02D-2AF4F01DAAFC}" type="slidenum">
              <a:rPr lang="fr-BJ" smtClean="0"/>
              <a:t>‹N°›</a:t>
            </a:fld>
            <a:endParaRPr lang="fr-BJ"/>
          </a:p>
        </p:txBody>
      </p:sp>
    </p:spTree>
    <p:extLst>
      <p:ext uri="{BB962C8B-B14F-4D97-AF65-F5344CB8AC3E}">
        <p14:creationId xmlns:p14="http://schemas.microsoft.com/office/powerpoint/2010/main" val="375110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83783" y="3119968"/>
            <a:ext cx="9288887" cy="10919883"/>
          </a:xfrm>
        </p:spPr>
        <p:txBody>
          <a:bodyPr anchor="b"/>
          <a:lstStyle>
            <a:lvl1pPr>
              <a:defRPr sz="10080"/>
            </a:lvl1pPr>
          </a:lstStyle>
          <a:p>
            <a:r>
              <a:rPr lang="fr-FR"/>
              <a:t>Modifiez le style du titre</a:t>
            </a:r>
            <a:endParaRPr lang="en-US" dirty="0"/>
          </a:p>
        </p:txBody>
      </p:sp>
      <p:sp>
        <p:nvSpPr>
          <p:cNvPr id="3" name="Picture Placeholder 2"/>
          <p:cNvSpPr>
            <a:spLocks noGrp="1" noChangeAspect="1"/>
          </p:cNvSpPr>
          <p:nvPr>
            <p:ph type="pic" idx="1"/>
          </p:nvPr>
        </p:nvSpPr>
        <p:spPr>
          <a:xfrm>
            <a:off x="12243935" y="6738275"/>
            <a:ext cx="14580215" cy="33257978"/>
          </a:xfrm>
        </p:spPr>
        <p:txBody>
          <a:bodyPr anchor="t"/>
          <a:lstStyle>
            <a:lvl1pPr marL="0" indent="0">
              <a:buNone/>
              <a:defRPr sz="10080"/>
            </a:lvl1pPr>
            <a:lvl2pPr marL="1440127" indent="0">
              <a:buNone/>
              <a:defRPr sz="8819"/>
            </a:lvl2pPr>
            <a:lvl3pPr marL="2880255" indent="0">
              <a:buNone/>
              <a:defRPr sz="7560"/>
            </a:lvl3pPr>
            <a:lvl4pPr marL="4320382" indent="0">
              <a:buNone/>
              <a:defRPr sz="6299"/>
            </a:lvl4pPr>
            <a:lvl5pPr marL="5760508" indent="0">
              <a:buNone/>
              <a:defRPr sz="6299"/>
            </a:lvl5pPr>
            <a:lvl6pPr marL="7200637" indent="0">
              <a:buNone/>
              <a:defRPr sz="6299"/>
            </a:lvl6pPr>
            <a:lvl7pPr marL="8640763" indent="0">
              <a:buNone/>
              <a:defRPr sz="6299"/>
            </a:lvl7pPr>
            <a:lvl8pPr marL="10080892" indent="0">
              <a:buNone/>
              <a:defRPr sz="6299"/>
            </a:lvl8pPr>
            <a:lvl9pPr marL="11521019" indent="0">
              <a:buNone/>
              <a:defRPr sz="6299"/>
            </a:lvl9pPr>
          </a:lstStyle>
          <a:p>
            <a:r>
              <a:rPr lang="fr-FR"/>
              <a:t>Cliquez sur l'icône pour ajouter une image</a:t>
            </a:r>
            <a:endParaRPr lang="en-US" dirty="0"/>
          </a:p>
        </p:txBody>
      </p:sp>
      <p:sp>
        <p:nvSpPr>
          <p:cNvPr id="4" name="Text Placeholder 3"/>
          <p:cNvSpPr>
            <a:spLocks noGrp="1"/>
          </p:cNvSpPr>
          <p:nvPr>
            <p:ph type="body" sz="half" idx="2"/>
          </p:nvPr>
        </p:nvSpPr>
        <p:spPr>
          <a:xfrm>
            <a:off x="1983783" y="14039850"/>
            <a:ext cx="9288887" cy="26010560"/>
          </a:xfrm>
        </p:spPr>
        <p:txBody>
          <a:bodyPr/>
          <a:lstStyle>
            <a:lvl1pPr marL="0" indent="0">
              <a:buNone/>
              <a:defRPr sz="5040"/>
            </a:lvl1pPr>
            <a:lvl2pPr marL="1440127" indent="0">
              <a:buNone/>
              <a:defRPr sz="4410"/>
            </a:lvl2pPr>
            <a:lvl3pPr marL="2880255" indent="0">
              <a:buNone/>
              <a:defRPr sz="3781"/>
            </a:lvl3pPr>
            <a:lvl4pPr marL="4320382" indent="0">
              <a:buNone/>
              <a:defRPr sz="3150"/>
            </a:lvl4pPr>
            <a:lvl5pPr marL="5760508" indent="0">
              <a:buNone/>
              <a:defRPr sz="3150"/>
            </a:lvl5pPr>
            <a:lvl6pPr marL="7200637" indent="0">
              <a:buNone/>
              <a:defRPr sz="3150"/>
            </a:lvl6pPr>
            <a:lvl7pPr marL="8640763" indent="0">
              <a:buNone/>
              <a:defRPr sz="3150"/>
            </a:lvl7pPr>
            <a:lvl8pPr marL="10080892" indent="0">
              <a:buNone/>
              <a:defRPr sz="3150"/>
            </a:lvl8pPr>
            <a:lvl9pPr marL="11521019" indent="0">
              <a:buNone/>
              <a:defRPr sz="31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00A4D38-F86C-4631-8D94-DD05AB0280E8}" type="datetimeFigureOut">
              <a:rPr lang="fr-BJ" smtClean="0"/>
              <a:t>03/10/2025</a:t>
            </a:fld>
            <a:endParaRPr lang="fr-BJ"/>
          </a:p>
        </p:txBody>
      </p:sp>
      <p:sp>
        <p:nvSpPr>
          <p:cNvPr id="6" name="Footer Placeholder 5"/>
          <p:cNvSpPr>
            <a:spLocks noGrp="1"/>
          </p:cNvSpPr>
          <p:nvPr>
            <p:ph type="ftr" sz="quarter" idx="11"/>
          </p:nvPr>
        </p:nvSpPr>
        <p:spPr/>
        <p:txBody>
          <a:bodyPr/>
          <a:lstStyle/>
          <a:p>
            <a:endParaRPr lang="fr-BJ"/>
          </a:p>
        </p:txBody>
      </p:sp>
      <p:sp>
        <p:nvSpPr>
          <p:cNvPr id="7" name="Slide Number Placeholder 6"/>
          <p:cNvSpPr>
            <a:spLocks noGrp="1"/>
          </p:cNvSpPr>
          <p:nvPr>
            <p:ph type="sldNum" sz="quarter" idx="12"/>
          </p:nvPr>
        </p:nvSpPr>
        <p:spPr/>
        <p:txBody>
          <a:bodyPr/>
          <a:lstStyle/>
          <a:p>
            <a:fld id="{DF699129-C871-4A73-B02D-2AF4F01DAAFC}" type="slidenum">
              <a:rPr lang="fr-BJ" smtClean="0"/>
              <a:t>‹N°›</a:t>
            </a:fld>
            <a:endParaRPr lang="fr-BJ"/>
          </a:p>
        </p:txBody>
      </p:sp>
    </p:spTree>
    <p:extLst>
      <p:ext uri="{BB962C8B-B14F-4D97-AF65-F5344CB8AC3E}">
        <p14:creationId xmlns:p14="http://schemas.microsoft.com/office/powerpoint/2010/main" val="2778883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30" y="2491651"/>
            <a:ext cx="24840367" cy="9045741"/>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980030" y="12458200"/>
            <a:ext cx="24840367" cy="2969385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980029" y="43376215"/>
            <a:ext cx="6480096" cy="2491640"/>
          </a:xfrm>
          <a:prstGeom prst="rect">
            <a:avLst/>
          </a:prstGeom>
        </p:spPr>
        <p:txBody>
          <a:bodyPr vert="horz" lIns="91440" tIns="45720" rIns="91440" bIns="45720" rtlCol="0" anchor="ctr"/>
          <a:lstStyle>
            <a:lvl1pPr algn="l">
              <a:defRPr sz="3781">
                <a:solidFill>
                  <a:schemeClr val="tx1">
                    <a:tint val="75000"/>
                  </a:schemeClr>
                </a:solidFill>
              </a:defRPr>
            </a:lvl1pPr>
          </a:lstStyle>
          <a:p>
            <a:fld id="{D00A4D38-F86C-4631-8D94-DD05AB0280E8}" type="datetimeFigureOut">
              <a:rPr lang="fr-BJ" smtClean="0"/>
              <a:t>03/10/2025</a:t>
            </a:fld>
            <a:endParaRPr lang="fr-BJ"/>
          </a:p>
        </p:txBody>
      </p:sp>
      <p:sp>
        <p:nvSpPr>
          <p:cNvPr id="5" name="Footer Placeholder 4"/>
          <p:cNvSpPr>
            <a:spLocks noGrp="1"/>
          </p:cNvSpPr>
          <p:nvPr>
            <p:ph type="ftr" sz="quarter" idx="3"/>
          </p:nvPr>
        </p:nvSpPr>
        <p:spPr>
          <a:xfrm>
            <a:off x="9540142" y="43376215"/>
            <a:ext cx="9720143" cy="2491640"/>
          </a:xfrm>
          <a:prstGeom prst="rect">
            <a:avLst/>
          </a:prstGeom>
        </p:spPr>
        <p:txBody>
          <a:bodyPr vert="horz" lIns="91440" tIns="45720" rIns="91440" bIns="45720" rtlCol="0" anchor="ctr"/>
          <a:lstStyle>
            <a:lvl1pPr algn="ctr">
              <a:defRPr sz="3781">
                <a:solidFill>
                  <a:schemeClr val="tx1">
                    <a:tint val="75000"/>
                  </a:schemeClr>
                </a:solidFill>
              </a:defRPr>
            </a:lvl1pPr>
          </a:lstStyle>
          <a:p>
            <a:endParaRPr lang="fr-BJ"/>
          </a:p>
        </p:txBody>
      </p:sp>
      <p:sp>
        <p:nvSpPr>
          <p:cNvPr id="6" name="Slide Number Placeholder 5"/>
          <p:cNvSpPr>
            <a:spLocks noGrp="1"/>
          </p:cNvSpPr>
          <p:nvPr>
            <p:ph type="sldNum" sz="quarter" idx="4"/>
          </p:nvPr>
        </p:nvSpPr>
        <p:spPr>
          <a:xfrm>
            <a:off x="20340301" y="43376215"/>
            <a:ext cx="6480096" cy="2491640"/>
          </a:xfrm>
          <a:prstGeom prst="rect">
            <a:avLst/>
          </a:prstGeom>
        </p:spPr>
        <p:txBody>
          <a:bodyPr vert="horz" lIns="91440" tIns="45720" rIns="91440" bIns="45720" rtlCol="0" anchor="ctr"/>
          <a:lstStyle>
            <a:lvl1pPr algn="r">
              <a:defRPr sz="3781">
                <a:solidFill>
                  <a:schemeClr val="tx1">
                    <a:tint val="75000"/>
                  </a:schemeClr>
                </a:solidFill>
              </a:defRPr>
            </a:lvl1pPr>
          </a:lstStyle>
          <a:p>
            <a:fld id="{DF699129-C871-4A73-B02D-2AF4F01DAAFC}" type="slidenum">
              <a:rPr lang="fr-BJ" smtClean="0"/>
              <a:t>‹N°›</a:t>
            </a:fld>
            <a:endParaRPr lang="fr-BJ"/>
          </a:p>
        </p:txBody>
      </p:sp>
    </p:spTree>
    <p:extLst>
      <p:ext uri="{BB962C8B-B14F-4D97-AF65-F5344CB8AC3E}">
        <p14:creationId xmlns:p14="http://schemas.microsoft.com/office/powerpoint/2010/main" val="2805806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880255" rtl="0" eaLnBrk="1" latinLnBrk="0" hangingPunct="1">
        <a:lnSpc>
          <a:spcPct val="90000"/>
        </a:lnSpc>
        <a:spcBef>
          <a:spcPct val="0"/>
        </a:spcBef>
        <a:buNone/>
        <a:defRPr sz="13860" kern="1200">
          <a:solidFill>
            <a:schemeClr val="tx1"/>
          </a:solidFill>
          <a:latin typeface="+mj-lt"/>
          <a:ea typeface="+mj-ea"/>
          <a:cs typeface="+mj-cs"/>
        </a:defRPr>
      </a:lvl1pPr>
    </p:titleStyle>
    <p:bodyStyle>
      <a:lvl1pPr marL="720063" indent="-720063" algn="l" defTabSz="2880255"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189" indent="-720063" algn="l" defTabSz="2880255" rtl="0" eaLnBrk="1" latinLnBrk="0" hangingPunct="1">
        <a:lnSpc>
          <a:spcPct val="90000"/>
        </a:lnSpc>
        <a:spcBef>
          <a:spcPts val="1574"/>
        </a:spcBef>
        <a:buFont typeface="Arial" panose="020B0604020202020204" pitchFamily="34" charset="0"/>
        <a:buChar char="•"/>
        <a:defRPr sz="7560" kern="1200">
          <a:solidFill>
            <a:schemeClr val="tx1"/>
          </a:solidFill>
          <a:latin typeface="+mn-lt"/>
          <a:ea typeface="+mn-ea"/>
          <a:cs typeface="+mn-cs"/>
        </a:defRPr>
      </a:lvl2pPr>
      <a:lvl3pPr marL="3600318" indent="-720063" algn="l" defTabSz="2880255" rtl="0" eaLnBrk="1" latinLnBrk="0" hangingPunct="1">
        <a:lnSpc>
          <a:spcPct val="90000"/>
        </a:lnSpc>
        <a:spcBef>
          <a:spcPts val="1574"/>
        </a:spcBef>
        <a:buFont typeface="Arial" panose="020B0604020202020204" pitchFamily="34" charset="0"/>
        <a:buChar char="•"/>
        <a:defRPr sz="6299" kern="1200">
          <a:solidFill>
            <a:schemeClr val="tx1"/>
          </a:solidFill>
          <a:latin typeface="+mn-lt"/>
          <a:ea typeface="+mn-ea"/>
          <a:cs typeface="+mn-cs"/>
        </a:defRPr>
      </a:lvl3pPr>
      <a:lvl4pPr marL="5040445" indent="-720063" algn="l" defTabSz="2880255" rtl="0" eaLnBrk="1" latinLnBrk="0" hangingPunct="1">
        <a:lnSpc>
          <a:spcPct val="90000"/>
        </a:lnSpc>
        <a:spcBef>
          <a:spcPts val="1574"/>
        </a:spcBef>
        <a:buFont typeface="Arial" panose="020B0604020202020204" pitchFamily="34" charset="0"/>
        <a:buChar char="•"/>
        <a:defRPr sz="5669" kern="1200">
          <a:solidFill>
            <a:schemeClr val="tx1"/>
          </a:solidFill>
          <a:latin typeface="+mn-lt"/>
          <a:ea typeface="+mn-ea"/>
          <a:cs typeface="+mn-cs"/>
        </a:defRPr>
      </a:lvl4pPr>
      <a:lvl5pPr marL="6480574" indent="-720063" algn="l" defTabSz="2880255" rtl="0" eaLnBrk="1" latinLnBrk="0" hangingPunct="1">
        <a:lnSpc>
          <a:spcPct val="90000"/>
        </a:lnSpc>
        <a:spcBef>
          <a:spcPts val="1574"/>
        </a:spcBef>
        <a:buFont typeface="Arial" panose="020B0604020202020204" pitchFamily="34" charset="0"/>
        <a:buChar char="•"/>
        <a:defRPr sz="5669" kern="1200">
          <a:solidFill>
            <a:schemeClr val="tx1"/>
          </a:solidFill>
          <a:latin typeface="+mn-lt"/>
          <a:ea typeface="+mn-ea"/>
          <a:cs typeface="+mn-cs"/>
        </a:defRPr>
      </a:lvl5pPr>
      <a:lvl6pPr marL="7920701" indent="-720063" algn="l" defTabSz="2880255" rtl="0" eaLnBrk="1" latinLnBrk="0" hangingPunct="1">
        <a:lnSpc>
          <a:spcPct val="90000"/>
        </a:lnSpc>
        <a:spcBef>
          <a:spcPts val="1574"/>
        </a:spcBef>
        <a:buFont typeface="Arial" panose="020B0604020202020204" pitchFamily="34" charset="0"/>
        <a:buChar char="•"/>
        <a:defRPr sz="5669" kern="1200">
          <a:solidFill>
            <a:schemeClr val="tx1"/>
          </a:solidFill>
          <a:latin typeface="+mn-lt"/>
          <a:ea typeface="+mn-ea"/>
          <a:cs typeface="+mn-cs"/>
        </a:defRPr>
      </a:lvl6pPr>
      <a:lvl7pPr marL="9360827" indent="-720063" algn="l" defTabSz="2880255" rtl="0" eaLnBrk="1" latinLnBrk="0" hangingPunct="1">
        <a:lnSpc>
          <a:spcPct val="90000"/>
        </a:lnSpc>
        <a:spcBef>
          <a:spcPts val="1574"/>
        </a:spcBef>
        <a:buFont typeface="Arial" panose="020B0604020202020204" pitchFamily="34" charset="0"/>
        <a:buChar char="•"/>
        <a:defRPr sz="5669" kern="1200">
          <a:solidFill>
            <a:schemeClr val="tx1"/>
          </a:solidFill>
          <a:latin typeface="+mn-lt"/>
          <a:ea typeface="+mn-ea"/>
          <a:cs typeface="+mn-cs"/>
        </a:defRPr>
      </a:lvl7pPr>
      <a:lvl8pPr marL="10800955" indent="-720063" algn="l" defTabSz="2880255" rtl="0" eaLnBrk="1" latinLnBrk="0" hangingPunct="1">
        <a:lnSpc>
          <a:spcPct val="90000"/>
        </a:lnSpc>
        <a:spcBef>
          <a:spcPts val="1574"/>
        </a:spcBef>
        <a:buFont typeface="Arial" panose="020B0604020202020204" pitchFamily="34" charset="0"/>
        <a:buChar char="•"/>
        <a:defRPr sz="5669" kern="1200">
          <a:solidFill>
            <a:schemeClr val="tx1"/>
          </a:solidFill>
          <a:latin typeface="+mn-lt"/>
          <a:ea typeface="+mn-ea"/>
          <a:cs typeface="+mn-cs"/>
        </a:defRPr>
      </a:lvl8pPr>
      <a:lvl9pPr marL="12241081" indent="-720063" algn="l" defTabSz="2880255" rtl="0" eaLnBrk="1" latinLnBrk="0" hangingPunct="1">
        <a:lnSpc>
          <a:spcPct val="90000"/>
        </a:lnSpc>
        <a:spcBef>
          <a:spcPts val="1574"/>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255" rtl="0" eaLnBrk="1" latinLnBrk="0" hangingPunct="1">
        <a:defRPr sz="5669" kern="1200">
          <a:solidFill>
            <a:schemeClr val="tx1"/>
          </a:solidFill>
          <a:latin typeface="+mn-lt"/>
          <a:ea typeface="+mn-ea"/>
          <a:cs typeface="+mn-cs"/>
        </a:defRPr>
      </a:lvl1pPr>
      <a:lvl2pPr marL="1440127" algn="l" defTabSz="2880255" rtl="0" eaLnBrk="1" latinLnBrk="0" hangingPunct="1">
        <a:defRPr sz="5669" kern="1200">
          <a:solidFill>
            <a:schemeClr val="tx1"/>
          </a:solidFill>
          <a:latin typeface="+mn-lt"/>
          <a:ea typeface="+mn-ea"/>
          <a:cs typeface="+mn-cs"/>
        </a:defRPr>
      </a:lvl2pPr>
      <a:lvl3pPr marL="2880255" algn="l" defTabSz="2880255" rtl="0" eaLnBrk="1" latinLnBrk="0" hangingPunct="1">
        <a:defRPr sz="5669" kern="1200">
          <a:solidFill>
            <a:schemeClr val="tx1"/>
          </a:solidFill>
          <a:latin typeface="+mn-lt"/>
          <a:ea typeface="+mn-ea"/>
          <a:cs typeface="+mn-cs"/>
        </a:defRPr>
      </a:lvl3pPr>
      <a:lvl4pPr marL="4320382" algn="l" defTabSz="2880255" rtl="0" eaLnBrk="1" latinLnBrk="0" hangingPunct="1">
        <a:defRPr sz="5669" kern="1200">
          <a:solidFill>
            <a:schemeClr val="tx1"/>
          </a:solidFill>
          <a:latin typeface="+mn-lt"/>
          <a:ea typeface="+mn-ea"/>
          <a:cs typeface="+mn-cs"/>
        </a:defRPr>
      </a:lvl4pPr>
      <a:lvl5pPr marL="5760508" algn="l" defTabSz="2880255" rtl="0" eaLnBrk="1" latinLnBrk="0" hangingPunct="1">
        <a:defRPr sz="5669" kern="1200">
          <a:solidFill>
            <a:schemeClr val="tx1"/>
          </a:solidFill>
          <a:latin typeface="+mn-lt"/>
          <a:ea typeface="+mn-ea"/>
          <a:cs typeface="+mn-cs"/>
        </a:defRPr>
      </a:lvl5pPr>
      <a:lvl6pPr marL="7200637" algn="l" defTabSz="2880255" rtl="0" eaLnBrk="1" latinLnBrk="0" hangingPunct="1">
        <a:defRPr sz="5669" kern="1200">
          <a:solidFill>
            <a:schemeClr val="tx1"/>
          </a:solidFill>
          <a:latin typeface="+mn-lt"/>
          <a:ea typeface="+mn-ea"/>
          <a:cs typeface="+mn-cs"/>
        </a:defRPr>
      </a:lvl6pPr>
      <a:lvl7pPr marL="8640763" algn="l" defTabSz="2880255" rtl="0" eaLnBrk="1" latinLnBrk="0" hangingPunct="1">
        <a:defRPr sz="5669" kern="1200">
          <a:solidFill>
            <a:schemeClr val="tx1"/>
          </a:solidFill>
          <a:latin typeface="+mn-lt"/>
          <a:ea typeface="+mn-ea"/>
          <a:cs typeface="+mn-cs"/>
        </a:defRPr>
      </a:lvl7pPr>
      <a:lvl8pPr marL="10080892" algn="l" defTabSz="2880255" rtl="0" eaLnBrk="1" latinLnBrk="0" hangingPunct="1">
        <a:defRPr sz="5669" kern="1200">
          <a:solidFill>
            <a:schemeClr val="tx1"/>
          </a:solidFill>
          <a:latin typeface="+mn-lt"/>
          <a:ea typeface="+mn-ea"/>
          <a:cs typeface="+mn-cs"/>
        </a:defRPr>
      </a:lvl8pPr>
      <a:lvl9pPr marL="11521019" algn="l" defTabSz="2880255" rtl="0" eaLnBrk="1" latinLnBrk="0" hangingPunct="1">
        <a:defRPr sz="56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jpeg"/><Relationship Id="rId7" Type="http://schemas.openxmlformats.org/officeDocument/2006/relationships/image" Target="../media/image5.emf"/><Relationship Id="rId12"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mailto:gilleschristakakpo@gmail.com" TargetMode="External"/><Relationship Id="rId11"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8.png"/><Relationship Id="rId4" Type="http://schemas.openxmlformats.org/officeDocument/2006/relationships/image" Target="../media/image3.JP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cteur droit 12">
            <a:extLst>
              <a:ext uri="{FF2B5EF4-FFF2-40B4-BE49-F238E27FC236}">
                <a16:creationId xmlns:a16="http://schemas.microsoft.com/office/drawing/2014/main" id="{54658F70-734B-4134-B912-CBC2278F9559}"/>
              </a:ext>
            </a:extLst>
          </p:cNvPr>
          <p:cNvCxnSpPr>
            <a:cxnSpLocks/>
          </p:cNvCxnSpPr>
          <p:nvPr/>
        </p:nvCxnSpPr>
        <p:spPr>
          <a:xfrm>
            <a:off x="1688621" y="14692383"/>
            <a:ext cx="2527895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47539D9E-A522-4F58-86FE-515EF6A32DC1}"/>
              </a:ext>
            </a:extLst>
          </p:cNvPr>
          <p:cNvCxnSpPr>
            <a:cxnSpLocks/>
          </p:cNvCxnSpPr>
          <p:nvPr/>
        </p:nvCxnSpPr>
        <p:spPr>
          <a:xfrm flipV="1">
            <a:off x="1619675" y="31009024"/>
            <a:ext cx="25504081" cy="981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F914C9D5-CA78-437B-8293-39CDAB904BDA}"/>
              </a:ext>
            </a:extLst>
          </p:cNvPr>
          <p:cNvSpPr txBox="1"/>
          <p:nvPr/>
        </p:nvSpPr>
        <p:spPr>
          <a:xfrm>
            <a:off x="2010468" y="32115367"/>
            <a:ext cx="24650590" cy="3671583"/>
          </a:xfrm>
          <a:prstGeom prst="rect">
            <a:avLst/>
          </a:prstGeom>
          <a:noFill/>
          <a:ln w="19050">
            <a:noFill/>
          </a:ln>
        </p:spPr>
        <p:txBody>
          <a:bodyPr wrap="square">
            <a:spAutoFit/>
          </a:bodyPr>
          <a:lstStyle/>
          <a:p>
            <a:pPr algn="just">
              <a:lnSpc>
                <a:spcPct val="150000"/>
              </a:lnSpc>
            </a:pPr>
            <a:r>
              <a:rPr lang="fr-FR" sz="4000" dirty="0">
                <a:latin typeface="Arial" panose="020B0604020202020204" pitchFamily="34" charset="0"/>
                <a:ea typeface="Calibri" panose="020F0502020204030204" pitchFamily="34" charset="0"/>
                <a:cs typeface="Arial" panose="020B0604020202020204" pitchFamily="34" charset="0"/>
              </a:rPr>
              <a:t>Cette étude a permis d’avoir une vision de la disponibilité des ressources botaniques d’importance médicinale afin d’amener les acteurs à une prise de conscience de la pression qui menace ces ressources. Il serait important de : tester ces plantes pour confirmer leur efficacité, c</a:t>
            </a:r>
            <a:r>
              <a:rPr lang="fr-FR" sz="4000" dirty="0">
                <a:latin typeface="Arial" panose="020B0604020202020204" pitchFamily="34" charset="0"/>
                <a:cs typeface="Arial" panose="020B0604020202020204" pitchFamily="34" charset="0"/>
              </a:rPr>
              <a:t>réer des jardins botaniques de ressources médicinales, encourager le reboisement et promouvoir l’agriculture intégré (agro-</a:t>
            </a:r>
            <a:r>
              <a:rPr lang="fr-FR" sz="4000" dirty="0" err="1">
                <a:latin typeface="Arial" panose="020B0604020202020204" pitchFamily="34" charset="0"/>
                <a:cs typeface="Arial" panose="020B0604020202020204" pitchFamily="34" charset="0"/>
              </a:rPr>
              <a:t>sylvo</a:t>
            </a:r>
            <a:r>
              <a:rPr lang="fr-FR" sz="4000" dirty="0">
                <a:latin typeface="Arial" panose="020B0604020202020204" pitchFamily="34" charset="0"/>
                <a:cs typeface="Arial" panose="020B0604020202020204" pitchFamily="34" charset="0"/>
              </a:rPr>
              <a:t>-pastoral).</a:t>
            </a:r>
          </a:p>
        </p:txBody>
      </p:sp>
      <p:sp>
        <p:nvSpPr>
          <p:cNvPr id="25" name="Trapèze 24">
            <a:extLst>
              <a:ext uri="{FF2B5EF4-FFF2-40B4-BE49-F238E27FC236}">
                <a16:creationId xmlns:a16="http://schemas.microsoft.com/office/drawing/2014/main" id="{7B841163-4594-42EC-9994-32493952D479}"/>
              </a:ext>
            </a:extLst>
          </p:cNvPr>
          <p:cNvSpPr/>
          <p:nvPr/>
        </p:nvSpPr>
        <p:spPr>
          <a:xfrm>
            <a:off x="1558715" y="3573017"/>
            <a:ext cx="25554097" cy="1707341"/>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BJ" sz="5400" dirty="0">
                <a:latin typeface="Arial" panose="020B0604020202020204" pitchFamily="34" charset="0"/>
                <a:ea typeface="Calibri" panose="020F0502020204030204" pitchFamily="34" charset="0"/>
                <a:cs typeface="Arial" panose="020B0604020202020204" pitchFamily="34" charset="0"/>
              </a:rPr>
              <a:t>Pratiques ethno</a:t>
            </a:r>
            <a:r>
              <a:rPr lang="fr-FR" sz="5400" dirty="0">
                <a:latin typeface="Arial" panose="020B0604020202020204" pitchFamily="34" charset="0"/>
                <a:ea typeface="Calibri" panose="020F0502020204030204" pitchFamily="34" charset="0"/>
                <a:cs typeface="Arial" panose="020B0604020202020204" pitchFamily="34" charset="0"/>
              </a:rPr>
              <a:t>-</a:t>
            </a:r>
            <a:r>
              <a:rPr lang="fr-BJ" sz="5400" dirty="0">
                <a:latin typeface="Arial" panose="020B0604020202020204" pitchFamily="34" charset="0"/>
                <a:ea typeface="Calibri" panose="020F0502020204030204" pitchFamily="34" charset="0"/>
                <a:cs typeface="Arial" panose="020B0604020202020204" pitchFamily="34" charset="0"/>
              </a:rPr>
              <a:t>vétérinaires et gestion des parasitoses digestives : </a:t>
            </a:r>
            <a:endParaRPr lang="fr-FR" sz="5400" dirty="0">
              <a:latin typeface="Arial" panose="020B0604020202020204" pitchFamily="34" charset="0"/>
              <a:ea typeface="Calibri" panose="020F0502020204030204" pitchFamily="34" charset="0"/>
              <a:cs typeface="Arial" panose="020B0604020202020204" pitchFamily="34" charset="0"/>
            </a:endParaRPr>
          </a:p>
          <a:p>
            <a:pPr algn="ctr"/>
            <a:r>
              <a:rPr lang="fr-BJ" sz="5400" dirty="0">
                <a:latin typeface="Arial" panose="020B0604020202020204" pitchFamily="34" charset="0"/>
                <a:ea typeface="Calibri" panose="020F0502020204030204" pitchFamily="34" charset="0"/>
                <a:cs typeface="Arial" panose="020B0604020202020204" pitchFamily="34" charset="0"/>
              </a:rPr>
              <a:t>savoirs endogènes et plantes médicinales en déclin dans le nord du Bénin</a:t>
            </a:r>
            <a:endParaRPr lang="fr-BJ" sz="5400"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B7A932F3-A665-4114-9E12-535F2C671493}"/>
              </a:ext>
            </a:extLst>
          </p:cNvPr>
          <p:cNvPicPr>
            <a:picLocks noChangeAspect="1"/>
          </p:cNvPicPr>
          <p:nvPr/>
        </p:nvPicPr>
        <p:blipFill rotWithShape="1">
          <a:blip r:embed="rId2">
            <a:extLst>
              <a:ext uri="{28A0092B-C50C-407E-A947-70E740481C1C}">
                <a14:useLocalDpi xmlns:a14="http://schemas.microsoft.com/office/drawing/2010/main" val="0"/>
              </a:ext>
            </a:extLst>
          </a:blip>
          <a:srcRect l="10527" t="17849" r="13245"/>
          <a:stretch/>
        </p:blipFill>
        <p:spPr>
          <a:xfrm>
            <a:off x="2656520" y="15522919"/>
            <a:ext cx="7323298" cy="5261633"/>
          </a:xfrm>
          <a:prstGeom prst="rect">
            <a:avLst/>
          </a:prstGeom>
        </p:spPr>
      </p:pic>
      <p:pic>
        <p:nvPicPr>
          <p:cNvPr id="12" name="Image 11">
            <a:extLst>
              <a:ext uri="{FF2B5EF4-FFF2-40B4-BE49-F238E27FC236}">
                <a16:creationId xmlns:a16="http://schemas.microsoft.com/office/drawing/2014/main" id="{28769476-CA6D-48A5-85F6-FBE3A20DE2C7}"/>
              </a:ext>
            </a:extLst>
          </p:cNvPr>
          <p:cNvPicPr>
            <a:picLocks noChangeAspect="1"/>
          </p:cNvPicPr>
          <p:nvPr/>
        </p:nvPicPr>
        <p:blipFill rotWithShape="1">
          <a:blip r:embed="rId3">
            <a:extLst>
              <a:ext uri="{28A0092B-C50C-407E-A947-70E740481C1C}">
                <a14:useLocalDpi xmlns:a14="http://schemas.microsoft.com/office/drawing/2010/main" val="0"/>
              </a:ext>
            </a:extLst>
          </a:blip>
          <a:srcRect l="15914"/>
          <a:stretch/>
        </p:blipFill>
        <p:spPr>
          <a:xfrm>
            <a:off x="19317344" y="15458957"/>
            <a:ext cx="6906515" cy="5475749"/>
          </a:xfrm>
          <a:prstGeom prst="rect">
            <a:avLst/>
          </a:prstGeom>
        </p:spPr>
      </p:pic>
      <p:sp>
        <p:nvSpPr>
          <p:cNvPr id="30" name="ZoneTexte 29">
            <a:extLst>
              <a:ext uri="{FF2B5EF4-FFF2-40B4-BE49-F238E27FC236}">
                <a16:creationId xmlns:a16="http://schemas.microsoft.com/office/drawing/2014/main" id="{6B437BF2-AF8E-41BF-9462-A263B7DB5B01}"/>
              </a:ext>
            </a:extLst>
          </p:cNvPr>
          <p:cNvSpPr txBox="1"/>
          <p:nvPr/>
        </p:nvSpPr>
        <p:spPr>
          <a:xfrm>
            <a:off x="1877539" y="8991153"/>
            <a:ext cx="14034216" cy="5632311"/>
          </a:xfrm>
          <a:prstGeom prst="rect">
            <a:avLst/>
          </a:prstGeom>
          <a:noFill/>
        </p:spPr>
        <p:txBody>
          <a:bodyPr wrap="square">
            <a:spAutoFit/>
          </a:bodyPr>
          <a:lstStyle/>
          <a:p>
            <a:pPr algn="just"/>
            <a:r>
              <a:rPr lang="fr-FR" sz="4000" dirty="0">
                <a:latin typeface="Arial" panose="020B0604020202020204" pitchFamily="34" charset="0"/>
                <a:cs typeface="Arial" panose="020B0604020202020204" pitchFamily="34" charset="0"/>
              </a:rPr>
              <a:t>Au Bénin, l'utilisation des plantes médicinales pour le soin de la santé humaine et animale constitue une pratique largement répandue. Dans ce contexte, la maquette interactive se présente comme un outil pertinent pour visualiser l’évolution spatio-temporelle de l’environnement. Elle permet notamment de retracer la dynamique des ressources botaniques médicinales mobilisées dans cette pratique. Cette étude a utilisé la maquette pour présenter la situation des ressources botaniques dans le Nord-Bénin.</a:t>
            </a:r>
            <a:endParaRPr lang="fr-BJ" sz="3800" dirty="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BBE500A2-E576-4762-914C-E56050C32CC3}"/>
              </a:ext>
            </a:extLst>
          </p:cNvPr>
          <p:cNvSpPr txBox="1"/>
          <p:nvPr/>
        </p:nvSpPr>
        <p:spPr>
          <a:xfrm>
            <a:off x="16891545" y="9097956"/>
            <a:ext cx="10260523" cy="5016758"/>
          </a:xfrm>
          <a:prstGeom prst="rect">
            <a:avLst/>
          </a:prstGeom>
          <a:noFill/>
        </p:spPr>
        <p:txBody>
          <a:bodyPr wrap="square" rtlCol="0">
            <a:spAutoFit/>
          </a:bodyPr>
          <a:lstStyle/>
          <a:p>
            <a:pPr marL="675024" indent="-675024">
              <a:buFont typeface="Wingdings" panose="05000000000000000000" pitchFamily="2" charset="2"/>
              <a:buChar char="Ø"/>
            </a:pPr>
            <a:r>
              <a:rPr lang="fr-FR" sz="4000" dirty="0">
                <a:latin typeface="Arial" panose="020B0604020202020204" pitchFamily="34" charset="0"/>
                <a:cs typeface="Arial" panose="020B0604020202020204" pitchFamily="34" charset="0"/>
              </a:rPr>
              <a:t>Analyser l’évolution de la disponibilité des plantes utilisées dans les pratiques ethno-vétérinaires au sein des localités.</a:t>
            </a:r>
          </a:p>
          <a:p>
            <a:pPr marL="675024" indent="-675024">
              <a:buFont typeface="Wingdings" panose="05000000000000000000" pitchFamily="2" charset="2"/>
              <a:buChar char="Ø"/>
            </a:pPr>
            <a:r>
              <a:rPr lang="fr-FR" sz="4000" dirty="0">
                <a:latin typeface="Arial" panose="020B0604020202020204" pitchFamily="34" charset="0"/>
                <a:cs typeface="Arial" panose="020B0604020202020204" pitchFamily="34" charset="0"/>
              </a:rPr>
              <a:t>Stimuler des réflexions sur l’état actuel et les dynamiques de disparition des plantes médicinales au sein des localités.</a:t>
            </a:r>
          </a:p>
          <a:p>
            <a:pPr marL="675024" indent="-675024">
              <a:buFont typeface="Wingdings" panose="05000000000000000000" pitchFamily="2" charset="2"/>
              <a:buChar char="Ø"/>
            </a:pPr>
            <a:r>
              <a:rPr lang="fr-FR" sz="4000" dirty="0">
                <a:latin typeface="Arial" panose="020B0604020202020204" pitchFamily="34" charset="0"/>
                <a:cs typeface="Arial" panose="020B0604020202020204" pitchFamily="34" charset="0"/>
              </a:rPr>
              <a:t>Associer la communauté locale à la préservation des ressources botaniques.</a:t>
            </a:r>
            <a:endParaRPr lang="fr-BJ" sz="4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937EBF4-4DA8-439B-8336-4BCC10C29443}"/>
              </a:ext>
            </a:extLst>
          </p:cNvPr>
          <p:cNvSpPr/>
          <p:nvPr/>
        </p:nvSpPr>
        <p:spPr>
          <a:xfrm>
            <a:off x="1648326" y="22218464"/>
            <a:ext cx="5498384" cy="700715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75024" indent="-675024">
              <a:lnSpc>
                <a:spcPct val="150000"/>
              </a:lnSpc>
              <a:buFont typeface="Wingdings" panose="05000000000000000000" pitchFamily="2" charset="2"/>
              <a:buChar char="v"/>
            </a:pPr>
            <a:r>
              <a:rPr lang="fr-FR" sz="3600" dirty="0">
                <a:latin typeface="Arial" panose="020B0604020202020204" pitchFamily="34" charset="0"/>
                <a:cs typeface="Arial" panose="020B0604020202020204" pitchFamily="34" charset="0"/>
              </a:rPr>
              <a:t>Absence de réseau routier, </a:t>
            </a:r>
          </a:p>
          <a:p>
            <a:pPr marL="675024" indent="-675024">
              <a:lnSpc>
                <a:spcPct val="150000"/>
              </a:lnSpc>
              <a:buFont typeface="Wingdings" panose="05000000000000000000" pitchFamily="2" charset="2"/>
              <a:buChar char="v"/>
            </a:pPr>
            <a:r>
              <a:rPr lang="fr-FR" sz="3600" dirty="0">
                <a:latin typeface="Arial" panose="020B0604020202020204" pitchFamily="34" charset="0"/>
                <a:cs typeface="Arial" panose="020B0604020202020204" pitchFamily="34" charset="0"/>
              </a:rPr>
              <a:t>Absence d’école</a:t>
            </a:r>
          </a:p>
          <a:p>
            <a:pPr marL="675024" indent="-675024">
              <a:lnSpc>
                <a:spcPct val="150000"/>
              </a:lnSpc>
              <a:buFont typeface="Wingdings" panose="05000000000000000000" pitchFamily="2" charset="2"/>
              <a:buChar char="v"/>
            </a:pPr>
            <a:r>
              <a:rPr lang="fr-FR" sz="3600" dirty="0">
                <a:latin typeface="Arial" panose="020B0604020202020204" pitchFamily="34" charset="0"/>
                <a:cs typeface="Arial" panose="020B0604020202020204" pitchFamily="34" charset="0"/>
              </a:rPr>
              <a:t>Forêt danse</a:t>
            </a:r>
          </a:p>
          <a:p>
            <a:pPr marL="675024" indent="-675024">
              <a:lnSpc>
                <a:spcPct val="150000"/>
              </a:lnSpc>
              <a:buFont typeface="Wingdings" panose="05000000000000000000" pitchFamily="2" charset="2"/>
              <a:buChar char="v"/>
            </a:pPr>
            <a:r>
              <a:rPr lang="fr-FR" sz="3600" dirty="0">
                <a:latin typeface="Arial" panose="020B0604020202020204" pitchFamily="34" charset="0"/>
                <a:cs typeface="Arial" panose="020B0604020202020204" pitchFamily="34" charset="0"/>
              </a:rPr>
              <a:t>Abondance de plantes médicinales</a:t>
            </a:r>
          </a:p>
          <a:p>
            <a:pPr marL="675024" indent="-675024">
              <a:lnSpc>
                <a:spcPct val="150000"/>
              </a:lnSpc>
              <a:buFont typeface="Wingdings" panose="05000000000000000000" pitchFamily="2" charset="2"/>
              <a:buChar char="v"/>
            </a:pPr>
            <a:r>
              <a:rPr lang="fr-FR" sz="3600" dirty="0">
                <a:latin typeface="Arial" panose="020B0604020202020204" pitchFamily="34" charset="0"/>
                <a:cs typeface="Arial" panose="020B0604020202020204" pitchFamily="34" charset="0"/>
              </a:rPr>
              <a:t>Faible démographie </a:t>
            </a:r>
            <a:endParaRPr lang="fr-BJ" sz="3600" dirty="0">
              <a:latin typeface="Arial" panose="020B0604020202020204" pitchFamily="34" charset="0"/>
              <a:cs typeface="Arial" panose="020B0604020202020204" pitchFamily="34" charset="0"/>
            </a:endParaRPr>
          </a:p>
          <a:p>
            <a:pPr>
              <a:lnSpc>
                <a:spcPct val="150000"/>
              </a:lnSpc>
            </a:pPr>
            <a:endParaRPr lang="fr-BJ" sz="3600"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C413AC7A-5D7A-4A08-8B73-702E73944136}"/>
              </a:ext>
            </a:extLst>
          </p:cNvPr>
          <p:cNvSpPr/>
          <p:nvPr/>
        </p:nvSpPr>
        <p:spPr>
          <a:xfrm>
            <a:off x="15531635" y="22254048"/>
            <a:ext cx="5834845" cy="68543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75024" indent="-675024">
              <a:lnSpc>
                <a:spcPct val="150000"/>
              </a:lnSpc>
              <a:buFont typeface="Wingdings" panose="05000000000000000000" pitchFamily="2" charset="2"/>
              <a:buChar char="v"/>
            </a:pPr>
            <a:r>
              <a:rPr lang="fr-FR" sz="3200" dirty="0">
                <a:latin typeface="Arial" panose="020B0604020202020204" pitchFamily="34" charset="0"/>
                <a:cs typeface="Arial" panose="020B0604020202020204" pitchFamily="34" charset="0"/>
              </a:rPr>
              <a:t>Présence de nouvelles écoles,</a:t>
            </a:r>
          </a:p>
          <a:p>
            <a:pPr marL="675024" indent="-675024">
              <a:lnSpc>
                <a:spcPct val="150000"/>
              </a:lnSpc>
              <a:buFont typeface="Wingdings" panose="05000000000000000000" pitchFamily="2" charset="2"/>
              <a:buChar char="v"/>
            </a:pPr>
            <a:r>
              <a:rPr lang="fr-FR" sz="3200" dirty="0">
                <a:latin typeface="Arial" panose="020B0604020202020204" pitchFamily="34" charset="0"/>
                <a:cs typeface="Arial" panose="020B0604020202020204" pitchFamily="34" charset="0"/>
              </a:rPr>
              <a:t>Présence d’hôpital et de marché</a:t>
            </a:r>
          </a:p>
          <a:p>
            <a:pPr marL="675024" indent="-675024">
              <a:lnSpc>
                <a:spcPct val="150000"/>
              </a:lnSpc>
              <a:buFont typeface="Wingdings" panose="05000000000000000000" pitchFamily="2" charset="2"/>
              <a:buChar char="v"/>
            </a:pPr>
            <a:r>
              <a:rPr lang="fr-FR" sz="3200" dirty="0">
                <a:latin typeface="Arial" panose="020B0604020202020204" pitchFamily="34" charset="0"/>
                <a:cs typeface="Arial" panose="020B0604020202020204" pitchFamily="34" charset="0"/>
              </a:rPr>
              <a:t>Absence de f</a:t>
            </a:r>
            <a:r>
              <a:rPr lang="fr-FR" sz="3200" dirty="0">
                <a:solidFill>
                  <a:schemeClr val="bg1"/>
                </a:solidFill>
                <a:latin typeface="Arial" panose="020B0604020202020204" pitchFamily="34" charset="0"/>
                <a:cs typeface="Arial" panose="020B0604020202020204" pitchFamily="34" charset="0"/>
              </a:rPr>
              <a:t>orêt (</a:t>
            </a:r>
            <a:r>
              <a:rPr lang="fr-FR" sz="3200" dirty="0" err="1">
                <a:solidFill>
                  <a:schemeClr val="bg1"/>
                </a:solidFill>
                <a:latin typeface="Arial" panose="020B0604020202020204" pitchFamily="34" charset="0"/>
                <a:ea typeface="Calibri" panose="020F0502020204030204" pitchFamily="34" charset="0"/>
                <a:cs typeface="Arial" panose="020B0604020202020204" pitchFamily="34" charset="0"/>
              </a:rPr>
              <a:t>Agbahungba</a:t>
            </a:r>
            <a:r>
              <a:rPr lang="fr-FR"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200" i="1" dirty="0">
                <a:solidFill>
                  <a:schemeClr val="bg1"/>
                </a:solidFill>
                <a:latin typeface="Arial" panose="020B0604020202020204" pitchFamily="34" charset="0"/>
                <a:ea typeface="Calibri" panose="020F0502020204030204" pitchFamily="34" charset="0"/>
                <a:cs typeface="Arial" panose="020B0604020202020204" pitchFamily="34" charset="0"/>
              </a:rPr>
              <a:t>et al </a:t>
            </a:r>
            <a:r>
              <a:rPr lang="fr-FR" sz="3200" dirty="0">
                <a:solidFill>
                  <a:schemeClr val="bg1"/>
                </a:solidFill>
                <a:latin typeface="Arial" panose="020B0604020202020204" pitchFamily="34" charset="0"/>
                <a:ea typeface="Calibri" panose="020F0502020204030204" pitchFamily="34" charset="0"/>
                <a:cs typeface="Arial" panose="020B0604020202020204" pitchFamily="34" charset="0"/>
              </a:rPr>
              <a:t>2001)</a:t>
            </a:r>
            <a:endParaRPr lang="fr-FR" sz="3200" dirty="0">
              <a:solidFill>
                <a:schemeClr val="bg1"/>
              </a:solidFill>
              <a:latin typeface="Arial" panose="020B0604020202020204" pitchFamily="34" charset="0"/>
              <a:cs typeface="Arial" panose="020B0604020202020204" pitchFamily="34" charset="0"/>
            </a:endParaRPr>
          </a:p>
          <a:p>
            <a:pPr marL="675024" indent="-675024">
              <a:lnSpc>
                <a:spcPct val="150000"/>
              </a:lnSpc>
              <a:buFont typeface="Wingdings" panose="05000000000000000000" pitchFamily="2" charset="2"/>
              <a:buChar char="v"/>
            </a:pPr>
            <a:r>
              <a:rPr lang="fr-FR" sz="3200" dirty="0">
                <a:latin typeface="Arial" panose="020B0604020202020204" pitchFamily="34" charset="0"/>
                <a:cs typeface="Arial" panose="020B0604020202020204" pitchFamily="34" charset="0"/>
              </a:rPr>
              <a:t>Disparition des pantes médicinales</a:t>
            </a:r>
          </a:p>
          <a:p>
            <a:pPr marL="675024" indent="-675024">
              <a:lnSpc>
                <a:spcPct val="150000"/>
              </a:lnSpc>
              <a:buFont typeface="Wingdings" panose="05000000000000000000" pitchFamily="2" charset="2"/>
              <a:buChar char="v"/>
            </a:pPr>
            <a:r>
              <a:rPr lang="fr-FR" sz="3200" dirty="0">
                <a:latin typeface="Arial" panose="020B0604020202020204" pitchFamily="34" charset="0"/>
                <a:cs typeface="Arial" panose="020B0604020202020204" pitchFamily="34" charset="0"/>
              </a:rPr>
              <a:t>Forte démographie</a:t>
            </a:r>
            <a:endParaRPr lang="fr-BJ" sz="3200" dirty="0">
              <a:latin typeface="Arial" panose="020B0604020202020204" pitchFamily="34" charset="0"/>
              <a:cs typeface="Arial" panose="020B0604020202020204" pitchFamily="34" charset="0"/>
            </a:endParaRPr>
          </a:p>
          <a:p>
            <a:pPr>
              <a:lnSpc>
                <a:spcPct val="150000"/>
              </a:lnSpc>
            </a:pPr>
            <a:endParaRPr lang="fr-BJ" sz="3200" dirty="0">
              <a:latin typeface="Arial" panose="020B0604020202020204" pitchFamily="34" charset="0"/>
              <a:cs typeface="Arial" panose="020B0604020202020204" pitchFamily="34" charset="0"/>
            </a:endParaRPr>
          </a:p>
        </p:txBody>
      </p:sp>
      <p:sp>
        <p:nvSpPr>
          <p:cNvPr id="10" name="Flèche : courbe vers le bas 9">
            <a:extLst>
              <a:ext uri="{FF2B5EF4-FFF2-40B4-BE49-F238E27FC236}">
                <a16:creationId xmlns:a16="http://schemas.microsoft.com/office/drawing/2014/main" id="{F03C8A85-6D27-4DC1-A00E-B3B717577745}"/>
              </a:ext>
            </a:extLst>
          </p:cNvPr>
          <p:cNvSpPr/>
          <p:nvPr/>
        </p:nvSpPr>
        <p:spPr>
          <a:xfrm>
            <a:off x="12915345" y="30210048"/>
            <a:ext cx="2825510" cy="54526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J" sz="3800">
              <a:solidFill>
                <a:schemeClr val="tx1"/>
              </a:solidFill>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66E12554-D3F3-44A4-97D9-AF13B036C4D3}"/>
              </a:ext>
            </a:extLst>
          </p:cNvPr>
          <p:cNvSpPr txBox="1"/>
          <p:nvPr/>
        </p:nvSpPr>
        <p:spPr>
          <a:xfrm>
            <a:off x="16152329" y="30173406"/>
            <a:ext cx="2320057" cy="677108"/>
          </a:xfrm>
          <a:prstGeom prst="rect">
            <a:avLst/>
          </a:prstGeom>
          <a:noFill/>
        </p:spPr>
        <p:txBody>
          <a:bodyPr wrap="square" rtlCol="0">
            <a:spAutoFit/>
          </a:bodyPr>
          <a:lstStyle/>
          <a:p>
            <a:r>
              <a:rPr lang="fr-FR" sz="3800" dirty="0">
                <a:latin typeface="Arial" panose="020B0604020202020204" pitchFamily="34" charset="0"/>
                <a:cs typeface="Arial" panose="020B0604020202020204" pitchFamily="34" charset="0"/>
              </a:rPr>
              <a:t>+10 ans</a:t>
            </a:r>
            <a:endParaRPr lang="fr-BJ" sz="380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9E366843-AD0A-4073-BDC7-DF3969814B29}"/>
              </a:ext>
            </a:extLst>
          </p:cNvPr>
          <p:cNvSpPr txBox="1"/>
          <p:nvPr/>
        </p:nvSpPr>
        <p:spPr>
          <a:xfrm>
            <a:off x="10640412" y="14745754"/>
            <a:ext cx="11023834" cy="830997"/>
          </a:xfrm>
          <a:prstGeom prst="rect">
            <a:avLst/>
          </a:prstGeom>
          <a:noFill/>
        </p:spPr>
        <p:txBody>
          <a:bodyPr wrap="square" rtlCol="0">
            <a:spAutoFit/>
          </a:bodyPr>
          <a:lstStyle/>
          <a:p>
            <a:r>
              <a:rPr lang="fr-FR" sz="4800" b="1" dirty="0">
                <a:solidFill>
                  <a:schemeClr val="accent2">
                    <a:lumMod val="75000"/>
                  </a:schemeClr>
                </a:solidFill>
                <a:latin typeface="Arial" panose="020B0604020202020204" pitchFamily="34" charset="0"/>
                <a:cs typeface="Arial" panose="020B0604020202020204" pitchFamily="34" charset="0"/>
              </a:rPr>
              <a:t>Méthodologie </a:t>
            </a:r>
            <a:r>
              <a:rPr lang="fr-FR" sz="4800" dirty="0" err="1">
                <a:latin typeface="Arial" panose="020B0604020202020204" pitchFamily="34" charset="0"/>
                <a:ea typeface="Calibri" panose="020F0502020204030204" pitchFamily="34" charset="0"/>
                <a:cs typeface="Arial" panose="020B0604020202020204" pitchFamily="34" charset="0"/>
              </a:rPr>
              <a:t>Larzilière</a:t>
            </a:r>
            <a:r>
              <a:rPr lang="fr-FR" sz="4800" dirty="0">
                <a:latin typeface="Arial" panose="020B0604020202020204" pitchFamily="34" charset="0"/>
                <a:ea typeface="Calibri" panose="020F0502020204030204" pitchFamily="34" charset="0"/>
                <a:cs typeface="Arial" panose="020B0604020202020204" pitchFamily="34" charset="0"/>
              </a:rPr>
              <a:t>., </a:t>
            </a:r>
            <a:r>
              <a:rPr lang="fr-FR" sz="4800" i="1" dirty="0">
                <a:latin typeface="Arial" panose="020B0604020202020204" pitchFamily="34" charset="0"/>
                <a:ea typeface="Calibri" panose="020F0502020204030204" pitchFamily="34" charset="0"/>
                <a:cs typeface="Arial" panose="020B0604020202020204" pitchFamily="34" charset="0"/>
              </a:rPr>
              <a:t>et al</a:t>
            </a:r>
            <a:r>
              <a:rPr lang="fr-FR" sz="4800" dirty="0">
                <a:latin typeface="Arial" panose="020B0604020202020204" pitchFamily="34" charset="0"/>
                <a:ea typeface="Calibri" panose="020F0502020204030204" pitchFamily="34" charset="0"/>
                <a:cs typeface="Arial" panose="020B0604020202020204" pitchFamily="34" charset="0"/>
              </a:rPr>
              <a:t> (2013)</a:t>
            </a:r>
            <a:endParaRPr lang="fr-BJ" sz="4800"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C74BEDD6-30F6-4313-BF87-9EF96D3FDABE}"/>
              </a:ext>
            </a:extLst>
          </p:cNvPr>
          <p:cNvSpPr txBox="1"/>
          <p:nvPr/>
        </p:nvSpPr>
        <p:spPr>
          <a:xfrm>
            <a:off x="11511375" y="21394563"/>
            <a:ext cx="6635948" cy="830997"/>
          </a:xfrm>
          <a:prstGeom prst="rect">
            <a:avLst/>
          </a:prstGeom>
          <a:noFill/>
        </p:spPr>
        <p:txBody>
          <a:bodyPr wrap="square" rtlCol="0">
            <a:spAutoFit/>
          </a:bodyPr>
          <a:lstStyle/>
          <a:p>
            <a:r>
              <a:rPr lang="fr-FR" sz="4800" b="1" dirty="0">
                <a:solidFill>
                  <a:schemeClr val="accent2">
                    <a:lumMod val="75000"/>
                  </a:schemeClr>
                </a:solidFill>
                <a:latin typeface="Arial" panose="020B0604020202020204" pitchFamily="34" charset="0"/>
                <a:cs typeface="Arial" panose="020B0604020202020204" pitchFamily="34" charset="0"/>
              </a:rPr>
              <a:t>Résultats/Discussion</a:t>
            </a:r>
            <a:r>
              <a:rPr lang="fr-FR" sz="4800" b="1" dirty="0">
                <a:latin typeface="Arial" panose="020B0604020202020204" pitchFamily="34" charset="0"/>
                <a:cs typeface="Arial" panose="020B0604020202020204" pitchFamily="34" charset="0"/>
              </a:rPr>
              <a:t> </a:t>
            </a:r>
            <a:endParaRPr lang="fr-BJ" sz="4800" b="1" dirty="0">
              <a:latin typeface="Arial" panose="020B0604020202020204" pitchFamily="34" charset="0"/>
              <a:cs typeface="Arial" panose="020B0604020202020204" pitchFamily="34" charset="0"/>
            </a:endParaRPr>
          </a:p>
        </p:txBody>
      </p:sp>
      <p:pic>
        <p:nvPicPr>
          <p:cNvPr id="24" name="Image 23">
            <a:extLst>
              <a:ext uri="{FF2B5EF4-FFF2-40B4-BE49-F238E27FC236}">
                <a16:creationId xmlns:a16="http://schemas.microsoft.com/office/drawing/2014/main" id="{C1048FCC-24E8-4384-9AC1-F33135556573}"/>
              </a:ext>
            </a:extLst>
          </p:cNvPr>
          <p:cNvPicPr>
            <a:picLocks noChangeAspect="1"/>
          </p:cNvPicPr>
          <p:nvPr/>
        </p:nvPicPr>
        <p:blipFill>
          <a:blip r:embed="rId4"/>
          <a:srcRect l="11768" t="6739" r="15818" b="6124"/>
          <a:stretch/>
        </p:blipFill>
        <p:spPr>
          <a:xfrm>
            <a:off x="7409610" y="22216760"/>
            <a:ext cx="7932592" cy="7007156"/>
          </a:xfrm>
          <a:prstGeom prst="rect">
            <a:avLst/>
          </a:prstGeom>
        </p:spPr>
      </p:pic>
      <p:pic>
        <p:nvPicPr>
          <p:cNvPr id="14" name="Image 13">
            <a:extLst>
              <a:ext uri="{FF2B5EF4-FFF2-40B4-BE49-F238E27FC236}">
                <a16:creationId xmlns:a16="http://schemas.microsoft.com/office/drawing/2014/main" id="{060D862B-DFA8-4CE1-8B10-7DF6B9C95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0412" y="15536328"/>
            <a:ext cx="7989531" cy="5326354"/>
          </a:xfrm>
          <a:prstGeom prst="rect">
            <a:avLst/>
          </a:prstGeom>
        </p:spPr>
      </p:pic>
      <p:cxnSp>
        <p:nvCxnSpPr>
          <p:cNvPr id="28" name="Connecteur droit 27">
            <a:extLst>
              <a:ext uri="{FF2B5EF4-FFF2-40B4-BE49-F238E27FC236}">
                <a16:creationId xmlns:a16="http://schemas.microsoft.com/office/drawing/2014/main" id="{FC0CFDA5-8564-4189-B6FF-C5895320F232}"/>
              </a:ext>
            </a:extLst>
          </p:cNvPr>
          <p:cNvCxnSpPr>
            <a:cxnSpLocks/>
          </p:cNvCxnSpPr>
          <p:nvPr/>
        </p:nvCxnSpPr>
        <p:spPr>
          <a:xfrm>
            <a:off x="1744999" y="21427172"/>
            <a:ext cx="25337061" cy="739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604FDD99-DEB0-4626-B676-4AC1CF0539C8}"/>
              </a:ext>
            </a:extLst>
          </p:cNvPr>
          <p:cNvSpPr txBox="1"/>
          <p:nvPr/>
        </p:nvSpPr>
        <p:spPr>
          <a:xfrm>
            <a:off x="17077931" y="8327834"/>
            <a:ext cx="5760720" cy="830997"/>
          </a:xfrm>
          <a:prstGeom prst="rect">
            <a:avLst/>
          </a:prstGeom>
          <a:noFill/>
        </p:spPr>
        <p:txBody>
          <a:bodyPr wrap="square">
            <a:spAutoFit/>
          </a:bodyPr>
          <a:lstStyle/>
          <a:p>
            <a:r>
              <a:rPr lang="fr-FR" sz="4800" b="1" dirty="0">
                <a:solidFill>
                  <a:schemeClr val="accent2">
                    <a:lumMod val="75000"/>
                  </a:schemeClr>
                </a:solidFill>
                <a:latin typeface="Arial" panose="020B0604020202020204" pitchFamily="34" charset="0"/>
                <a:cs typeface="Arial" panose="020B0604020202020204" pitchFamily="34" charset="0"/>
              </a:rPr>
              <a:t>Objectifs</a:t>
            </a:r>
            <a:endParaRPr lang="fr-FR" sz="4800" dirty="0">
              <a:solidFill>
                <a:schemeClr val="accent2">
                  <a:lumMod val="75000"/>
                </a:schemeClr>
              </a:solidFill>
              <a:latin typeface="Arial" panose="020B0604020202020204" pitchFamily="34" charset="0"/>
              <a:cs typeface="Arial" panose="020B0604020202020204" pitchFamily="34" charset="0"/>
            </a:endParaRPr>
          </a:p>
        </p:txBody>
      </p:sp>
      <p:sp>
        <p:nvSpPr>
          <p:cNvPr id="33" name="ZoneTexte 32">
            <a:extLst>
              <a:ext uri="{FF2B5EF4-FFF2-40B4-BE49-F238E27FC236}">
                <a16:creationId xmlns:a16="http://schemas.microsoft.com/office/drawing/2014/main" id="{32EF20B4-9081-45F4-962B-C08AAE03A083}"/>
              </a:ext>
            </a:extLst>
          </p:cNvPr>
          <p:cNvSpPr txBox="1"/>
          <p:nvPr/>
        </p:nvSpPr>
        <p:spPr>
          <a:xfrm>
            <a:off x="2795086" y="8305074"/>
            <a:ext cx="5760720" cy="830997"/>
          </a:xfrm>
          <a:prstGeom prst="rect">
            <a:avLst/>
          </a:prstGeom>
          <a:noFill/>
        </p:spPr>
        <p:txBody>
          <a:bodyPr wrap="square">
            <a:spAutoFit/>
          </a:bodyPr>
          <a:lstStyle/>
          <a:p>
            <a:pPr algn="just"/>
            <a:r>
              <a:rPr lang="fr-FR" sz="4800" b="1" dirty="0">
                <a:solidFill>
                  <a:schemeClr val="accent2">
                    <a:lumMod val="75000"/>
                  </a:schemeClr>
                </a:solidFill>
                <a:latin typeface="Arial" panose="020B0604020202020204" pitchFamily="34" charset="0"/>
                <a:cs typeface="Arial" panose="020B0604020202020204" pitchFamily="34" charset="0"/>
              </a:rPr>
              <a:t>Introduction</a:t>
            </a:r>
            <a:endParaRPr lang="fr-FR" sz="4800" dirty="0">
              <a:solidFill>
                <a:schemeClr val="accent2">
                  <a:lumMod val="75000"/>
                </a:schemeClr>
              </a:solidFill>
              <a:latin typeface="Arial" panose="020B0604020202020204" pitchFamily="34" charset="0"/>
              <a:cs typeface="Arial" panose="020B0604020202020204" pitchFamily="34" charset="0"/>
            </a:endParaRPr>
          </a:p>
        </p:txBody>
      </p:sp>
      <p:cxnSp>
        <p:nvCxnSpPr>
          <p:cNvPr id="39" name="Connecteur droit 38">
            <a:extLst>
              <a:ext uri="{FF2B5EF4-FFF2-40B4-BE49-F238E27FC236}">
                <a16:creationId xmlns:a16="http://schemas.microsoft.com/office/drawing/2014/main" id="{F10A4F5C-6E3D-414C-ABB5-6C68745B97AF}"/>
              </a:ext>
            </a:extLst>
          </p:cNvPr>
          <p:cNvCxnSpPr>
            <a:cxnSpLocks/>
          </p:cNvCxnSpPr>
          <p:nvPr/>
        </p:nvCxnSpPr>
        <p:spPr>
          <a:xfrm flipV="1">
            <a:off x="1813401" y="36157432"/>
            <a:ext cx="25175814" cy="58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lèche : courbe vers le haut 42">
            <a:extLst>
              <a:ext uri="{FF2B5EF4-FFF2-40B4-BE49-F238E27FC236}">
                <a16:creationId xmlns:a16="http://schemas.microsoft.com/office/drawing/2014/main" id="{AB5B5CD5-4CC1-445C-A78F-B4AD7AD23529}"/>
              </a:ext>
            </a:extLst>
          </p:cNvPr>
          <p:cNvSpPr/>
          <p:nvPr/>
        </p:nvSpPr>
        <p:spPr>
          <a:xfrm rot="10800000">
            <a:off x="6477991" y="30100915"/>
            <a:ext cx="3113356" cy="65181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J" sz="3800">
              <a:solidFill>
                <a:schemeClr val="tx1"/>
              </a:solidFill>
              <a:latin typeface="Arial" panose="020B0604020202020204" pitchFamily="34" charset="0"/>
              <a:cs typeface="Arial" panose="020B0604020202020204" pitchFamily="34" charset="0"/>
            </a:endParaRPr>
          </a:p>
        </p:txBody>
      </p:sp>
      <p:sp>
        <p:nvSpPr>
          <p:cNvPr id="44" name="Est égal à 43">
            <a:extLst>
              <a:ext uri="{FF2B5EF4-FFF2-40B4-BE49-F238E27FC236}">
                <a16:creationId xmlns:a16="http://schemas.microsoft.com/office/drawing/2014/main" id="{C5F722B3-764C-40B3-902C-4475E27541D2}"/>
              </a:ext>
            </a:extLst>
          </p:cNvPr>
          <p:cNvSpPr/>
          <p:nvPr/>
        </p:nvSpPr>
        <p:spPr>
          <a:xfrm rot="5400000">
            <a:off x="10896663" y="30032899"/>
            <a:ext cx="713366" cy="726301"/>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J" sz="3800">
              <a:solidFill>
                <a:schemeClr val="tx1"/>
              </a:solidFill>
              <a:latin typeface="Arial" panose="020B0604020202020204" pitchFamily="34" charset="0"/>
              <a:cs typeface="Arial" panose="020B0604020202020204" pitchFamily="34" charset="0"/>
            </a:endParaRPr>
          </a:p>
        </p:txBody>
      </p:sp>
      <p:sp>
        <p:nvSpPr>
          <p:cNvPr id="45" name="ZoneTexte 44">
            <a:extLst>
              <a:ext uri="{FF2B5EF4-FFF2-40B4-BE49-F238E27FC236}">
                <a16:creationId xmlns:a16="http://schemas.microsoft.com/office/drawing/2014/main" id="{79472004-6C0D-4A5A-8AE2-4D7F6E80D3B7}"/>
              </a:ext>
            </a:extLst>
          </p:cNvPr>
          <p:cNvSpPr txBox="1"/>
          <p:nvPr/>
        </p:nvSpPr>
        <p:spPr>
          <a:xfrm>
            <a:off x="4303213" y="30173406"/>
            <a:ext cx="2113957" cy="677108"/>
          </a:xfrm>
          <a:prstGeom prst="rect">
            <a:avLst/>
          </a:prstGeom>
          <a:noFill/>
        </p:spPr>
        <p:txBody>
          <a:bodyPr wrap="square" rtlCol="0">
            <a:spAutoFit/>
          </a:bodyPr>
          <a:lstStyle/>
          <a:p>
            <a:r>
              <a:rPr lang="fr-FR" sz="3800" dirty="0">
                <a:latin typeface="Arial" panose="020B0604020202020204" pitchFamily="34" charset="0"/>
                <a:cs typeface="Arial" panose="020B0604020202020204" pitchFamily="34" charset="0"/>
              </a:rPr>
              <a:t>-10 ans</a:t>
            </a:r>
            <a:endParaRPr lang="fr-BJ" sz="3800" dirty="0">
              <a:latin typeface="Arial" panose="020B0604020202020204" pitchFamily="34" charset="0"/>
              <a:cs typeface="Arial" panose="020B0604020202020204" pitchFamily="34" charset="0"/>
            </a:endParaRPr>
          </a:p>
        </p:txBody>
      </p:sp>
      <p:sp>
        <p:nvSpPr>
          <p:cNvPr id="47" name="ZoneTexte 46">
            <a:extLst>
              <a:ext uri="{FF2B5EF4-FFF2-40B4-BE49-F238E27FC236}">
                <a16:creationId xmlns:a16="http://schemas.microsoft.com/office/drawing/2014/main" id="{7FD847F2-BDF9-43DD-B23F-13F7D3E8C4F9}"/>
              </a:ext>
            </a:extLst>
          </p:cNvPr>
          <p:cNvSpPr txBox="1"/>
          <p:nvPr/>
        </p:nvSpPr>
        <p:spPr>
          <a:xfrm>
            <a:off x="2096142" y="6147307"/>
            <a:ext cx="19354629" cy="2071144"/>
          </a:xfrm>
          <a:prstGeom prst="rect">
            <a:avLst/>
          </a:prstGeom>
          <a:noFill/>
        </p:spPr>
        <p:txBody>
          <a:bodyPr wrap="square">
            <a:spAutoFit/>
          </a:bodyPr>
          <a:lstStyle/>
          <a:p>
            <a:pPr>
              <a:lnSpc>
                <a:spcPct val="107000"/>
              </a:lnSpc>
              <a:spcAft>
                <a:spcPts val="799"/>
              </a:spcAft>
            </a:pPr>
            <a:r>
              <a:rPr lang="fr-BJ" sz="2400" dirty="0">
                <a:latin typeface="Arial" panose="020B0604020202020204" pitchFamily="34" charset="0"/>
                <a:ea typeface="Calibri" panose="020F0502020204030204" pitchFamily="34" charset="0"/>
                <a:cs typeface="Arial" panose="020B0604020202020204" pitchFamily="34" charset="0"/>
              </a:rPr>
              <a:t>1 Laboratoire d’Ethnopharmacologie et de Santé Animale, Faculté des Sciences Agronomiques, Université d’Abomey-Calavi, Cotonou, Bénin)</a:t>
            </a:r>
          </a:p>
          <a:p>
            <a:pPr>
              <a:lnSpc>
                <a:spcPct val="107000"/>
              </a:lnSpc>
              <a:spcAft>
                <a:spcPts val="799"/>
              </a:spcAft>
            </a:pPr>
            <a:r>
              <a:rPr lang="fr-BJ" sz="2400" dirty="0">
                <a:latin typeface="Arial" panose="020B0604020202020204" pitchFamily="34" charset="0"/>
                <a:ea typeface="Calibri" panose="020F0502020204030204" pitchFamily="34" charset="0"/>
                <a:cs typeface="Arial" panose="020B0604020202020204" pitchFamily="34" charset="0"/>
              </a:rPr>
              <a:t>2 Département de gestion vétérinaire des Ressources Animales, Faculté de médecine vétérinaire, Université de Liège, Liège, Belgique</a:t>
            </a:r>
          </a:p>
          <a:p>
            <a:pPr>
              <a:lnSpc>
                <a:spcPct val="107000"/>
              </a:lnSpc>
              <a:spcAft>
                <a:spcPts val="799"/>
              </a:spcAft>
            </a:pPr>
            <a:r>
              <a:rPr lang="fr-BJ" sz="2400" dirty="0">
                <a:latin typeface="Arial" panose="020B0604020202020204" pitchFamily="34" charset="0"/>
                <a:ea typeface="Calibri" panose="020F0502020204030204" pitchFamily="34" charset="0"/>
                <a:cs typeface="Arial" panose="020B0604020202020204" pitchFamily="34" charset="0"/>
              </a:rPr>
              <a:t>3 Laboratoire d’élevage et de nutrition de précision, Université de liège, Gembloux, Belgique </a:t>
            </a:r>
          </a:p>
          <a:p>
            <a:pPr>
              <a:lnSpc>
                <a:spcPct val="150000"/>
              </a:lnSpc>
              <a:spcAft>
                <a:spcPts val="799"/>
              </a:spcAft>
            </a:pPr>
            <a:r>
              <a:rPr lang="fr-BJ" sz="2400" dirty="0">
                <a:latin typeface="Arial" panose="020B0604020202020204" pitchFamily="34" charset="0"/>
                <a:ea typeface="Calibri" panose="020F0502020204030204" pitchFamily="34" charset="0"/>
                <a:cs typeface="Arial" panose="020B0604020202020204" pitchFamily="34" charset="0"/>
              </a:rPr>
              <a:t>Email </a:t>
            </a:r>
            <a:r>
              <a:rPr lang="fr-FR" sz="2400" dirty="0">
                <a:latin typeface="Arial" panose="020B0604020202020204" pitchFamily="34" charset="0"/>
                <a:ea typeface="Calibri" panose="020F0502020204030204" pitchFamily="34" charset="0"/>
                <a:cs typeface="Arial" panose="020B0604020202020204" pitchFamily="34" charset="0"/>
              </a:rPr>
              <a:t>:</a:t>
            </a:r>
            <a:r>
              <a:rPr lang="fr-BJ" sz="24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6"/>
              </a:rPr>
              <a:t>gilleschristakakpo@gmail.com</a:t>
            </a:r>
            <a:endParaRPr lang="fr-BJ" sz="2400" dirty="0">
              <a:latin typeface="Arial" panose="020B0604020202020204" pitchFamily="34" charset="0"/>
              <a:ea typeface="Calibri" panose="020F0502020204030204" pitchFamily="34" charset="0"/>
              <a:cs typeface="Arial" panose="020B0604020202020204" pitchFamily="34" charset="0"/>
            </a:endParaRPr>
          </a:p>
        </p:txBody>
      </p:sp>
      <p:sp>
        <p:nvSpPr>
          <p:cNvPr id="49" name="ZoneTexte 48">
            <a:extLst>
              <a:ext uri="{FF2B5EF4-FFF2-40B4-BE49-F238E27FC236}">
                <a16:creationId xmlns:a16="http://schemas.microsoft.com/office/drawing/2014/main" id="{3308B19E-15D5-4488-A09A-BA001EA9347C}"/>
              </a:ext>
            </a:extLst>
          </p:cNvPr>
          <p:cNvSpPr txBox="1"/>
          <p:nvPr/>
        </p:nvSpPr>
        <p:spPr>
          <a:xfrm>
            <a:off x="2087721" y="5469568"/>
            <a:ext cx="24529448" cy="577850"/>
          </a:xfrm>
          <a:prstGeom prst="rect">
            <a:avLst/>
          </a:prstGeom>
          <a:noFill/>
        </p:spPr>
        <p:txBody>
          <a:bodyPr wrap="square">
            <a:spAutoFit/>
          </a:bodyPr>
          <a:lstStyle/>
          <a:p>
            <a:pPr>
              <a:lnSpc>
                <a:spcPct val="150000"/>
              </a:lnSpc>
              <a:spcAft>
                <a:spcPts val="799"/>
              </a:spcAft>
            </a:pPr>
            <a:r>
              <a:rPr lang="fr-FR" sz="2400" dirty="0">
                <a:latin typeface="Arial" panose="020B0604020202020204" pitchFamily="34" charset="0"/>
                <a:ea typeface="Calibri" panose="020F0502020204030204" pitchFamily="34" charset="0"/>
                <a:cs typeface="Arial" panose="020B0604020202020204" pitchFamily="34" charset="0"/>
              </a:rPr>
              <a:t>Auteurs: </a:t>
            </a:r>
            <a:r>
              <a:rPr lang="fr-BJ" sz="2400" b="1" dirty="0">
                <a:latin typeface="Arial" panose="020B0604020202020204" pitchFamily="34" charset="0"/>
                <a:ea typeface="Calibri" panose="020F0502020204030204" pitchFamily="34" charset="0"/>
                <a:cs typeface="Arial" panose="020B0604020202020204" pitchFamily="34" charset="0"/>
              </a:rPr>
              <a:t>Gilles-christ Amos</a:t>
            </a:r>
            <a:r>
              <a:rPr lang="fr-FR" sz="2400" b="1" dirty="0">
                <a:latin typeface="Arial" panose="020B0604020202020204" pitchFamily="34" charset="0"/>
                <a:ea typeface="Calibri" panose="020F0502020204030204" pitchFamily="34" charset="0"/>
                <a:cs typeface="Arial" panose="020B0604020202020204" pitchFamily="34" charset="0"/>
              </a:rPr>
              <a:t> </a:t>
            </a:r>
            <a:r>
              <a:rPr lang="fr-BJ" sz="2400" b="1" dirty="0">
                <a:latin typeface="Arial" panose="020B0604020202020204" pitchFamily="34" charset="0"/>
                <a:ea typeface="Calibri" panose="020F0502020204030204" pitchFamily="34" charset="0"/>
                <a:cs typeface="Arial" panose="020B0604020202020204" pitchFamily="34" charset="0"/>
              </a:rPr>
              <a:t>AKAKPO </a:t>
            </a:r>
            <a:r>
              <a:rPr lang="fr-BJ" sz="2400" baseline="30000" dirty="0">
                <a:latin typeface="Arial" panose="020B0604020202020204" pitchFamily="34" charset="0"/>
                <a:ea typeface="Calibri" panose="020F0502020204030204" pitchFamily="34" charset="0"/>
                <a:cs typeface="Arial" panose="020B0604020202020204" pitchFamily="34" charset="0"/>
              </a:rPr>
              <a:t>1</a:t>
            </a:r>
            <a:r>
              <a:rPr lang="fr-BJ" sz="2400" dirty="0">
                <a:latin typeface="Arial" panose="020B0604020202020204" pitchFamily="34" charset="0"/>
                <a:ea typeface="Calibri" panose="020F0502020204030204" pitchFamily="34" charset="0"/>
                <a:cs typeface="Arial" panose="020B0604020202020204" pitchFamily="34" charset="0"/>
              </a:rPr>
              <a:t>, </a:t>
            </a:r>
            <a:r>
              <a:rPr lang="fr-BJ" sz="2400" dirty="0" err="1">
                <a:latin typeface="Arial" panose="020B0604020202020204" pitchFamily="34" charset="0"/>
                <a:ea typeface="Calibri" panose="020F0502020204030204" pitchFamily="34" charset="0"/>
                <a:cs typeface="Arial" panose="020B0604020202020204" pitchFamily="34" charset="0"/>
              </a:rPr>
              <a:t>Coovi</a:t>
            </a:r>
            <a:r>
              <a:rPr lang="fr-BJ" sz="2400" dirty="0">
                <a:latin typeface="Arial" panose="020B0604020202020204" pitchFamily="34" charset="0"/>
                <a:ea typeface="Calibri" panose="020F0502020204030204" pitchFamily="34" charset="0"/>
                <a:cs typeface="Arial" panose="020B0604020202020204" pitchFamily="34" charset="0"/>
              </a:rPr>
              <a:t> Guénolé</a:t>
            </a:r>
            <a:r>
              <a:rPr lang="fr-FR" sz="2400" dirty="0">
                <a:latin typeface="Arial" panose="020B0604020202020204" pitchFamily="34" charset="0"/>
                <a:ea typeface="Calibri" panose="020F0502020204030204" pitchFamily="34" charset="0"/>
                <a:cs typeface="Arial" panose="020B0604020202020204" pitchFamily="34" charset="0"/>
              </a:rPr>
              <a:t> </a:t>
            </a:r>
            <a:r>
              <a:rPr lang="fr-BJ" sz="2400" dirty="0">
                <a:latin typeface="Arial" panose="020B0604020202020204" pitchFamily="34" charset="0"/>
                <a:ea typeface="Calibri" panose="020F0502020204030204" pitchFamily="34" charset="0"/>
                <a:cs typeface="Arial" panose="020B0604020202020204" pitchFamily="34" charset="0"/>
              </a:rPr>
              <a:t>AKOUEDEGNI </a:t>
            </a:r>
            <a:r>
              <a:rPr lang="fr-BJ" sz="2400" baseline="30000" dirty="0">
                <a:latin typeface="Arial" panose="020B0604020202020204" pitchFamily="34" charset="0"/>
                <a:ea typeface="Calibri" panose="020F0502020204030204" pitchFamily="34" charset="0"/>
                <a:cs typeface="Arial" panose="020B0604020202020204" pitchFamily="34" charset="0"/>
              </a:rPr>
              <a:t>1</a:t>
            </a:r>
            <a:r>
              <a:rPr lang="fr-BJ" sz="2400" dirty="0">
                <a:latin typeface="Arial" panose="020B0604020202020204" pitchFamily="34" charset="0"/>
                <a:ea typeface="Calibri" panose="020F0502020204030204" pitchFamily="34" charset="0"/>
                <a:cs typeface="Arial" panose="020B0604020202020204" pitchFamily="34" charset="0"/>
              </a:rPr>
              <a:t>, </a:t>
            </a:r>
            <a:r>
              <a:rPr lang="fr-BJ" sz="2400" dirty="0" err="1">
                <a:latin typeface="Arial" panose="020B0604020202020204" pitchFamily="34" charset="0"/>
                <a:ea typeface="Calibri" panose="020F0502020204030204" pitchFamily="34" charset="0"/>
                <a:cs typeface="Arial" panose="020B0604020202020204" pitchFamily="34" charset="0"/>
              </a:rPr>
              <a:t>Goué</a:t>
            </a:r>
            <a:r>
              <a:rPr lang="fr-BJ" sz="2400" dirty="0">
                <a:latin typeface="Arial" panose="020B0604020202020204" pitchFamily="34" charset="0"/>
                <a:ea typeface="Calibri" panose="020F0502020204030204" pitchFamily="34" charset="0"/>
                <a:cs typeface="Arial" panose="020B0604020202020204" pitchFamily="34" charset="0"/>
              </a:rPr>
              <a:t> </a:t>
            </a:r>
            <a:r>
              <a:rPr lang="fr-BJ" sz="2400" dirty="0" err="1">
                <a:latin typeface="Arial" panose="020B0604020202020204" pitchFamily="34" charset="0"/>
                <a:ea typeface="Calibri" panose="020F0502020204030204" pitchFamily="34" charset="0"/>
                <a:cs typeface="Arial" panose="020B0604020202020204" pitchFamily="34" charset="0"/>
              </a:rPr>
              <a:t>Georcelin</a:t>
            </a:r>
            <a:r>
              <a:rPr lang="fr-FR" sz="2400" dirty="0">
                <a:latin typeface="Arial" panose="020B0604020202020204" pitchFamily="34" charset="0"/>
                <a:ea typeface="Calibri" panose="020F0502020204030204" pitchFamily="34" charset="0"/>
                <a:cs typeface="Arial" panose="020B0604020202020204" pitchFamily="34" charset="0"/>
              </a:rPr>
              <a:t> </a:t>
            </a:r>
            <a:r>
              <a:rPr lang="fr-BJ" sz="2400" dirty="0">
                <a:latin typeface="Arial" panose="020B0604020202020204" pitchFamily="34" charset="0"/>
                <a:ea typeface="Calibri" panose="020F0502020204030204" pitchFamily="34" charset="0"/>
                <a:cs typeface="Arial" panose="020B0604020202020204" pitchFamily="34" charset="0"/>
              </a:rPr>
              <a:t>ALOWANOU</a:t>
            </a:r>
            <a:r>
              <a:rPr lang="fr-BJ" sz="2400" baseline="30000" dirty="0">
                <a:latin typeface="Arial" panose="020B0604020202020204" pitchFamily="34" charset="0"/>
                <a:ea typeface="Calibri" panose="020F0502020204030204" pitchFamily="34" charset="0"/>
                <a:cs typeface="Arial" panose="020B0604020202020204" pitchFamily="34" charset="0"/>
              </a:rPr>
              <a:t>1</a:t>
            </a:r>
            <a:r>
              <a:rPr lang="fr-BJ" sz="2400" dirty="0">
                <a:latin typeface="Arial" panose="020B0604020202020204" pitchFamily="34" charset="0"/>
                <a:ea typeface="Calibri" panose="020F0502020204030204" pitchFamily="34" charset="0"/>
                <a:cs typeface="Arial" panose="020B0604020202020204" pitchFamily="34" charset="0"/>
              </a:rPr>
              <a:t>, Yves</a:t>
            </a:r>
            <a:r>
              <a:rPr lang="fr-FR" sz="2400" dirty="0">
                <a:latin typeface="Arial" panose="020B0604020202020204" pitchFamily="34" charset="0"/>
                <a:ea typeface="Calibri" panose="020F0502020204030204" pitchFamily="34" charset="0"/>
                <a:cs typeface="Arial" panose="020B0604020202020204" pitchFamily="34" charset="0"/>
              </a:rPr>
              <a:t> </a:t>
            </a:r>
            <a:r>
              <a:rPr lang="fr-BJ" sz="2400" dirty="0">
                <a:latin typeface="Arial" panose="020B0604020202020204" pitchFamily="34" charset="0"/>
                <a:ea typeface="Calibri" panose="020F0502020204030204" pitchFamily="34" charset="0"/>
                <a:cs typeface="Arial" panose="020B0604020202020204" pitchFamily="34" charset="0"/>
              </a:rPr>
              <a:t>BECKERS</a:t>
            </a:r>
            <a:r>
              <a:rPr lang="fr-BJ" sz="2400" baseline="30000" dirty="0">
                <a:latin typeface="Arial" panose="020B0604020202020204" pitchFamily="34" charset="0"/>
                <a:ea typeface="Calibri" panose="020F0502020204030204" pitchFamily="34" charset="0"/>
                <a:cs typeface="Arial" panose="020B0604020202020204" pitchFamily="34" charset="0"/>
              </a:rPr>
              <a:t>3</a:t>
            </a:r>
            <a:r>
              <a:rPr lang="fr-BJ" sz="2400" dirty="0">
                <a:latin typeface="Arial" panose="020B0604020202020204" pitchFamily="34" charset="0"/>
                <a:ea typeface="Calibri" panose="020F0502020204030204" pitchFamily="34" charset="0"/>
                <a:cs typeface="Arial" panose="020B0604020202020204" pitchFamily="34" charset="0"/>
              </a:rPr>
              <a:t>, Sylvie</a:t>
            </a:r>
            <a:r>
              <a:rPr lang="fr-FR" sz="2400" dirty="0">
                <a:latin typeface="Arial" panose="020B0604020202020204" pitchFamily="34" charset="0"/>
                <a:ea typeface="Calibri" panose="020F0502020204030204" pitchFamily="34" charset="0"/>
                <a:cs typeface="Arial" panose="020B0604020202020204" pitchFamily="34" charset="0"/>
              </a:rPr>
              <a:t> </a:t>
            </a:r>
            <a:r>
              <a:rPr lang="fr-BJ" sz="2400" dirty="0">
                <a:latin typeface="Arial" panose="020B0604020202020204" pitchFamily="34" charset="0"/>
                <a:ea typeface="Calibri" panose="020F0502020204030204" pitchFamily="34" charset="0"/>
                <a:cs typeface="Arial" panose="020B0604020202020204" pitchFamily="34" charset="0"/>
              </a:rPr>
              <a:t>HOUNZANGBE-ADOTE</a:t>
            </a:r>
            <a:r>
              <a:rPr lang="fr-BJ" sz="2400" baseline="30000" dirty="0">
                <a:latin typeface="Arial" panose="020B0604020202020204" pitchFamily="34" charset="0"/>
                <a:ea typeface="Calibri" panose="020F0502020204030204" pitchFamily="34" charset="0"/>
                <a:cs typeface="Arial" panose="020B0604020202020204" pitchFamily="34" charset="0"/>
              </a:rPr>
              <a:t>1</a:t>
            </a:r>
            <a:r>
              <a:rPr lang="fr-BJ" sz="2400" dirty="0">
                <a:latin typeface="Arial" panose="020B0604020202020204" pitchFamily="34" charset="0"/>
                <a:ea typeface="Calibri" panose="020F0502020204030204" pitchFamily="34" charset="0"/>
                <a:cs typeface="Arial" panose="020B0604020202020204" pitchFamily="34" charset="0"/>
              </a:rPr>
              <a:t>,</a:t>
            </a:r>
            <a:r>
              <a:rPr lang="fr-FR" sz="2400" baseline="30000" dirty="0">
                <a:latin typeface="Arial" panose="020B0604020202020204" pitchFamily="34" charset="0"/>
                <a:ea typeface="Calibri" panose="020F0502020204030204" pitchFamily="34" charset="0"/>
                <a:cs typeface="Arial" panose="020B0604020202020204" pitchFamily="34" charset="0"/>
              </a:rPr>
              <a:t> </a:t>
            </a:r>
            <a:r>
              <a:rPr lang="fr-BJ" sz="2400" dirty="0">
                <a:latin typeface="Arial" panose="020B0604020202020204" pitchFamily="34" charset="0"/>
                <a:ea typeface="Calibri" panose="020F0502020204030204" pitchFamily="34" charset="0"/>
                <a:cs typeface="Arial" panose="020B0604020202020204" pitchFamily="34" charset="0"/>
              </a:rPr>
              <a:t>Didier</a:t>
            </a:r>
            <a:r>
              <a:rPr lang="fr-FR" sz="2400" dirty="0">
                <a:latin typeface="Arial" panose="020B0604020202020204" pitchFamily="34" charset="0"/>
                <a:ea typeface="Calibri" panose="020F0502020204030204" pitchFamily="34" charset="0"/>
                <a:cs typeface="Arial" panose="020B0604020202020204" pitchFamily="34" charset="0"/>
              </a:rPr>
              <a:t> </a:t>
            </a:r>
            <a:r>
              <a:rPr lang="fr-BJ" sz="2400" dirty="0">
                <a:latin typeface="Arial" panose="020B0604020202020204" pitchFamily="34" charset="0"/>
                <a:ea typeface="Calibri" panose="020F0502020204030204" pitchFamily="34" charset="0"/>
                <a:cs typeface="Arial" panose="020B0604020202020204" pitchFamily="34" charset="0"/>
              </a:rPr>
              <a:t>MARLIER</a:t>
            </a:r>
            <a:r>
              <a:rPr lang="fr-BJ" sz="2400" baseline="30000" dirty="0">
                <a:latin typeface="Arial" panose="020B0604020202020204" pitchFamily="34" charset="0"/>
                <a:ea typeface="Calibri" panose="020F0502020204030204" pitchFamily="34" charset="0"/>
                <a:cs typeface="Arial" panose="020B0604020202020204" pitchFamily="34" charset="0"/>
              </a:rPr>
              <a:t>2</a:t>
            </a:r>
            <a:endParaRPr lang="fr-BJ" sz="2400" dirty="0">
              <a:latin typeface="Arial" panose="020B0604020202020204" pitchFamily="34" charset="0"/>
              <a:ea typeface="Calibri" panose="020F0502020204030204" pitchFamily="34" charset="0"/>
              <a:cs typeface="Arial" panose="020B0604020202020204" pitchFamily="34" charset="0"/>
            </a:endParaRPr>
          </a:p>
        </p:txBody>
      </p:sp>
      <p:pic>
        <p:nvPicPr>
          <p:cNvPr id="50" name="Image 49">
            <a:extLst>
              <a:ext uri="{FF2B5EF4-FFF2-40B4-BE49-F238E27FC236}">
                <a16:creationId xmlns:a16="http://schemas.microsoft.com/office/drawing/2014/main" id="{6A5A9F17-B193-41D4-B8B4-D0C28F747732}"/>
              </a:ext>
            </a:extLst>
          </p:cNvPr>
          <p:cNvPicPr>
            <a:picLocks noChangeAspect="1"/>
          </p:cNvPicPr>
          <p:nvPr/>
        </p:nvPicPr>
        <p:blipFill>
          <a:blip r:embed="rId7"/>
          <a:stretch>
            <a:fillRect/>
          </a:stretch>
        </p:blipFill>
        <p:spPr>
          <a:xfrm>
            <a:off x="2277262" y="930324"/>
            <a:ext cx="2224405" cy="2488317"/>
          </a:xfrm>
          <a:prstGeom prst="rect">
            <a:avLst/>
          </a:prstGeom>
        </p:spPr>
      </p:pic>
      <p:pic>
        <p:nvPicPr>
          <p:cNvPr id="51" name="Image 50">
            <a:extLst>
              <a:ext uri="{FF2B5EF4-FFF2-40B4-BE49-F238E27FC236}">
                <a16:creationId xmlns:a16="http://schemas.microsoft.com/office/drawing/2014/main" id="{AC47E135-65DE-47F1-BA38-FF6B6256CF40}"/>
              </a:ext>
            </a:extLst>
          </p:cNvPr>
          <p:cNvPicPr>
            <a:picLocks noChangeAspect="1"/>
          </p:cNvPicPr>
          <p:nvPr/>
        </p:nvPicPr>
        <p:blipFill>
          <a:blip r:embed="rId8"/>
          <a:stretch>
            <a:fillRect/>
          </a:stretch>
        </p:blipFill>
        <p:spPr>
          <a:xfrm>
            <a:off x="24215499" y="1010271"/>
            <a:ext cx="2564512" cy="2373537"/>
          </a:xfrm>
          <a:prstGeom prst="rect">
            <a:avLst/>
          </a:prstGeom>
        </p:spPr>
      </p:pic>
      <p:pic>
        <p:nvPicPr>
          <p:cNvPr id="54" name="Image 53">
            <a:extLst>
              <a:ext uri="{FF2B5EF4-FFF2-40B4-BE49-F238E27FC236}">
                <a16:creationId xmlns:a16="http://schemas.microsoft.com/office/drawing/2014/main" id="{3E86DFE2-7B8C-47DF-B570-3F0CA894A4F3}"/>
              </a:ext>
            </a:extLst>
          </p:cNvPr>
          <p:cNvPicPr>
            <a:picLocks noChangeAspect="1"/>
          </p:cNvPicPr>
          <p:nvPr/>
        </p:nvPicPr>
        <p:blipFill>
          <a:blip r:embed="rId9"/>
          <a:stretch>
            <a:fillRect/>
          </a:stretch>
        </p:blipFill>
        <p:spPr>
          <a:xfrm>
            <a:off x="19355324" y="1154577"/>
            <a:ext cx="2275088" cy="2263852"/>
          </a:xfrm>
          <a:prstGeom prst="rect">
            <a:avLst/>
          </a:prstGeom>
        </p:spPr>
      </p:pic>
      <p:pic>
        <p:nvPicPr>
          <p:cNvPr id="55" name="Image 54">
            <a:extLst>
              <a:ext uri="{FF2B5EF4-FFF2-40B4-BE49-F238E27FC236}">
                <a16:creationId xmlns:a16="http://schemas.microsoft.com/office/drawing/2014/main" id="{AE6341E6-9F29-4B62-8D45-B424E12BEB54}"/>
              </a:ext>
            </a:extLst>
          </p:cNvPr>
          <p:cNvPicPr/>
          <p:nvPr/>
        </p:nvPicPr>
        <p:blipFill>
          <a:blip r:embed="rId10"/>
          <a:stretch>
            <a:fillRect/>
          </a:stretch>
        </p:blipFill>
        <p:spPr>
          <a:xfrm>
            <a:off x="5294712" y="1267117"/>
            <a:ext cx="4296635" cy="1818748"/>
          </a:xfrm>
          <a:prstGeom prst="rect">
            <a:avLst/>
          </a:prstGeom>
        </p:spPr>
      </p:pic>
      <p:pic>
        <p:nvPicPr>
          <p:cNvPr id="56" name="Image 55">
            <a:extLst>
              <a:ext uri="{FF2B5EF4-FFF2-40B4-BE49-F238E27FC236}">
                <a16:creationId xmlns:a16="http://schemas.microsoft.com/office/drawing/2014/main" id="{DBB783BF-3EBE-46C9-879B-18E3BD966C7A}"/>
              </a:ext>
            </a:extLst>
          </p:cNvPr>
          <p:cNvPicPr/>
          <p:nvPr/>
        </p:nvPicPr>
        <p:blipFill>
          <a:blip r:embed="rId11"/>
          <a:stretch>
            <a:fillRect/>
          </a:stretch>
        </p:blipFill>
        <p:spPr>
          <a:xfrm>
            <a:off x="11511375" y="1189814"/>
            <a:ext cx="4580222" cy="1818710"/>
          </a:xfrm>
          <a:prstGeom prst="rect">
            <a:avLst/>
          </a:prstGeom>
        </p:spPr>
      </p:pic>
      <p:cxnSp>
        <p:nvCxnSpPr>
          <p:cNvPr id="57" name="Connecteur droit 56">
            <a:extLst>
              <a:ext uri="{FF2B5EF4-FFF2-40B4-BE49-F238E27FC236}">
                <a16:creationId xmlns:a16="http://schemas.microsoft.com/office/drawing/2014/main" id="{3E992755-1A34-4E67-9412-394A8C1A80DE}"/>
              </a:ext>
            </a:extLst>
          </p:cNvPr>
          <p:cNvCxnSpPr>
            <a:cxnSpLocks/>
          </p:cNvCxnSpPr>
          <p:nvPr/>
        </p:nvCxnSpPr>
        <p:spPr>
          <a:xfrm>
            <a:off x="1617787" y="8298619"/>
            <a:ext cx="254693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D408F780-5946-4ADB-829C-766F04DD91DA}"/>
              </a:ext>
            </a:extLst>
          </p:cNvPr>
          <p:cNvSpPr txBox="1"/>
          <p:nvPr/>
        </p:nvSpPr>
        <p:spPr>
          <a:xfrm>
            <a:off x="11684286" y="41164826"/>
            <a:ext cx="4761394" cy="769441"/>
          </a:xfrm>
          <a:prstGeom prst="rect">
            <a:avLst/>
          </a:prstGeom>
          <a:noFill/>
        </p:spPr>
        <p:txBody>
          <a:bodyPr wrap="square" rtlCol="0">
            <a:spAutoFit/>
          </a:bodyPr>
          <a:lstStyle/>
          <a:p>
            <a:r>
              <a:rPr lang="fr-FR" sz="4400" b="1" dirty="0">
                <a:solidFill>
                  <a:schemeClr val="accent2">
                    <a:lumMod val="75000"/>
                  </a:schemeClr>
                </a:solidFill>
                <a:latin typeface="Arial" panose="020B0604020202020204" pitchFamily="34" charset="0"/>
                <a:cs typeface="Arial" panose="020B0604020202020204" pitchFamily="34" charset="0"/>
              </a:rPr>
              <a:t>Remerciement</a:t>
            </a:r>
            <a:r>
              <a:rPr lang="fr-FR" sz="4400" b="1" dirty="0">
                <a:latin typeface="Arial" panose="020B0604020202020204" pitchFamily="34" charset="0"/>
                <a:cs typeface="Arial" panose="020B0604020202020204" pitchFamily="34" charset="0"/>
              </a:rPr>
              <a:t> </a:t>
            </a:r>
            <a:endParaRPr lang="fr-BJ" sz="4400" b="1" dirty="0">
              <a:latin typeface="Arial" panose="020B0604020202020204" pitchFamily="34" charset="0"/>
              <a:cs typeface="Arial" panose="020B0604020202020204" pitchFamily="34" charset="0"/>
            </a:endParaRPr>
          </a:p>
        </p:txBody>
      </p:sp>
      <p:sp>
        <p:nvSpPr>
          <p:cNvPr id="40" name="ZoneTexte 39">
            <a:extLst>
              <a:ext uri="{FF2B5EF4-FFF2-40B4-BE49-F238E27FC236}">
                <a16:creationId xmlns:a16="http://schemas.microsoft.com/office/drawing/2014/main" id="{D86A6951-B1C4-40A2-A15D-E9E5BA07B1DD}"/>
              </a:ext>
            </a:extLst>
          </p:cNvPr>
          <p:cNvSpPr txBox="1"/>
          <p:nvPr/>
        </p:nvSpPr>
        <p:spPr>
          <a:xfrm>
            <a:off x="6815233" y="42078209"/>
            <a:ext cx="15780585" cy="1938992"/>
          </a:xfrm>
          <a:prstGeom prst="rect">
            <a:avLst/>
          </a:prstGeom>
          <a:noFill/>
        </p:spPr>
        <p:txBody>
          <a:bodyPr wrap="square" rtlCol="0">
            <a:spAutoFit/>
          </a:bodyPr>
          <a:lstStyle/>
          <a:p>
            <a:r>
              <a:rPr lang="fr-FR" sz="4000" dirty="0">
                <a:latin typeface="Arial" panose="020B0604020202020204" pitchFamily="34" charset="0"/>
                <a:cs typeface="Arial" panose="020B0604020202020204" pitchFamily="34" charset="0"/>
              </a:rPr>
              <a:t>ARES: Projet Recherche Développement 2023 Bénin </a:t>
            </a:r>
            <a:r>
              <a:rPr lang="fr-FR" sz="4000" dirty="0" err="1">
                <a:latin typeface="Arial" panose="020B0604020202020204" pitchFamily="34" charset="0"/>
                <a:cs typeface="Arial" panose="020B0604020202020204" pitchFamily="34" charset="0"/>
              </a:rPr>
              <a:t>Béckers</a:t>
            </a:r>
            <a:endParaRPr lang="fr-FR" sz="4000" dirty="0">
              <a:latin typeface="Arial" panose="020B0604020202020204" pitchFamily="34" charset="0"/>
              <a:cs typeface="Arial" panose="020B0604020202020204" pitchFamily="34" charset="0"/>
            </a:endParaRPr>
          </a:p>
          <a:p>
            <a:r>
              <a:rPr lang="fr-FR" sz="4000" dirty="0">
                <a:latin typeface="Arial" panose="020B0604020202020204" pitchFamily="34" charset="0"/>
                <a:cs typeface="Arial" panose="020B0604020202020204" pitchFamily="34" charset="0"/>
              </a:rPr>
              <a:t>Université d’Abomey-</a:t>
            </a:r>
            <a:r>
              <a:rPr lang="fr-FR" sz="4000" dirty="0" err="1">
                <a:latin typeface="Arial" panose="020B0604020202020204" pitchFamily="34" charset="0"/>
                <a:cs typeface="Arial" panose="020B0604020202020204" pitchFamily="34" charset="0"/>
              </a:rPr>
              <a:t>calavi</a:t>
            </a:r>
            <a:endParaRPr lang="fr-FR" sz="4000" dirty="0">
              <a:latin typeface="Arial" panose="020B0604020202020204" pitchFamily="34" charset="0"/>
              <a:cs typeface="Arial" panose="020B0604020202020204" pitchFamily="34" charset="0"/>
            </a:endParaRPr>
          </a:p>
          <a:p>
            <a:r>
              <a:rPr lang="fr-FR" sz="4000" dirty="0">
                <a:latin typeface="Arial" panose="020B0604020202020204" pitchFamily="34" charset="0"/>
                <a:cs typeface="Arial" panose="020B0604020202020204" pitchFamily="34" charset="0"/>
              </a:rPr>
              <a:t>Faculté des sciences Agronomiques </a:t>
            </a:r>
            <a:endParaRPr lang="fr-BJ" sz="4000" dirty="0">
              <a:latin typeface="Arial" panose="020B0604020202020204" pitchFamily="34" charset="0"/>
              <a:cs typeface="Arial" panose="020B0604020202020204" pitchFamily="34" charset="0"/>
            </a:endParaRPr>
          </a:p>
        </p:txBody>
      </p:sp>
      <p:sp>
        <p:nvSpPr>
          <p:cNvPr id="6" name="Cadre 5">
            <a:extLst>
              <a:ext uri="{FF2B5EF4-FFF2-40B4-BE49-F238E27FC236}">
                <a16:creationId xmlns:a16="http://schemas.microsoft.com/office/drawing/2014/main" id="{830D25EF-C165-4961-AE43-FCD95E7AC8C7}"/>
              </a:ext>
            </a:extLst>
          </p:cNvPr>
          <p:cNvSpPr/>
          <p:nvPr/>
        </p:nvSpPr>
        <p:spPr>
          <a:xfrm>
            <a:off x="0" y="0"/>
            <a:ext cx="28800425" cy="46799500"/>
          </a:xfrm>
          <a:prstGeom prst="frame">
            <a:avLst>
              <a:gd name="adj1" fmla="val 1431"/>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J">
              <a:solidFill>
                <a:schemeClr val="tx1"/>
              </a:solidFill>
            </a:endParaRPr>
          </a:p>
        </p:txBody>
      </p:sp>
      <p:sp>
        <p:nvSpPr>
          <p:cNvPr id="42" name="ZoneTexte 41">
            <a:extLst>
              <a:ext uri="{FF2B5EF4-FFF2-40B4-BE49-F238E27FC236}">
                <a16:creationId xmlns:a16="http://schemas.microsoft.com/office/drawing/2014/main" id="{5A2174AE-6DDA-45EF-A2B3-D2D05BC41D8E}"/>
              </a:ext>
            </a:extLst>
          </p:cNvPr>
          <p:cNvSpPr txBox="1"/>
          <p:nvPr/>
        </p:nvSpPr>
        <p:spPr>
          <a:xfrm>
            <a:off x="8555806" y="29208208"/>
            <a:ext cx="5970164"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Figure 4:Maquette interactive de </a:t>
            </a:r>
            <a:r>
              <a:rPr lang="fr-FR" sz="2400" dirty="0" err="1">
                <a:latin typeface="Arial" panose="020B0604020202020204" pitchFamily="34" charset="0"/>
                <a:cs typeface="Arial" panose="020B0604020202020204" pitchFamily="34" charset="0"/>
              </a:rPr>
              <a:t>Gararou</a:t>
            </a:r>
            <a:r>
              <a:rPr lang="fr-FR" sz="2400" dirty="0">
                <a:latin typeface="Arial" panose="020B0604020202020204" pitchFamily="34" charset="0"/>
                <a:cs typeface="Arial" panose="020B0604020202020204" pitchFamily="34" charset="0"/>
              </a:rPr>
              <a:t>  </a:t>
            </a:r>
            <a:endParaRPr lang="fr-BJ" sz="2400" dirty="0">
              <a:latin typeface="Arial" panose="020B0604020202020204" pitchFamily="34" charset="0"/>
              <a:cs typeface="Arial" panose="020B0604020202020204" pitchFamily="34" charset="0"/>
            </a:endParaRPr>
          </a:p>
        </p:txBody>
      </p:sp>
      <p:sp>
        <p:nvSpPr>
          <p:cNvPr id="46" name="ZoneTexte 45">
            <a:extLst>
              <a:ext uri="{FF2B5EF4-FFF2-40B4-BE49-F238E27FC236}">
                <a16:creationId xmlns:a16="http://schemas.microsoft.com/office/drawing/2014/main" id="{051CD1DE-AD5F-4ACC-89FD-81AD33C4A7D3}"/>
              </a:ext>
            </a:extLst>
          </p:cNvPr>
          <p:cNvSpPr txBox="1"/>
          <p:nvPr/>
        </p:nvSpPr>
        <p:spPr>
          <a:xfrm>
            <a:off x="2755521" y="20874205"/>
            <a:ext cx="7323298"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Figure 1: Présentation des éléments du milieu   </a:t>
            </a:r>
            <a:endParaRPr lang="fr-BJ" sz="2400" dirty="0">
              <a:latin typeface="Arial" panose="020B0604020202020204" pitchFamily="34" charset="0"/>
              <a:cs typeface="Arial" panose="020B0604020202020204" pitchFamily="34" charset="0"/>
            </a:endParaRPr>
          </a:p>
        </p:txBody>
      </p:sp>
      <p:sp>
        <p:nvSpPr>
          <p:cNvPr id="48" name="ZoneTexte 47">
            <a:extLst>
              <a:ext uri="{FF2B5EF4-FFF2-40B4-BE49-F238E27FC236}">
                <a16:creationId xmlns:a16="http://schemas.microsoft.com/office/drawing/2014/main" id="{A88910AA-4721-48E4-92A3-3BE0673334BA}"/>
              </a:ext>
            </a:extLst>
          </p:cNvPr>
          <p:cNvSpPr txBox="1"/>
          <p:nvPr/>
        </p:nvSpPr>
        <p:spPr>
          <a:xfrm>
            <a:off x="10997601" y="20912815"/>
            <a:ext cx="8259882"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Figure 2: Consensus sur chaque élément</a:t>
            </a:r>
            <a:endParaRPr lang="fr-BJ" sz="2400" dirty="0">
              <a:latin typeface="Arial" panose="020B0604020202020204" pitchFamily="34" charset="0"/>
              <a:cs typeface="Arial" panose="020B0604020202020204" pitchFamily="34" charset="0"/>
            </a:endParaRPr>
          </a:p>
        </p:txBody>
      </p:sp>
      <p:sp>
        <p:nvSpPr>
          <p:cNvPr id="52" name="ZoneTexte 51">
            <a:extLst>
              <a:ext uri="{FF2B5EF4-FFF2-40B4-BE49-F238E27FC236}">
                <a16:creationId xmlns:a16="http://schemas.microsoft.com/office/drawing/2014/main" id="{9797A847-4E20-4CFF-81BA-396FBABA2CBA}"/>
              </a:ext>
            </a:extLst>
          </p:cNvPr>
          <p:cNvSpPr txBox="1"/>
          <p:nvPr/>
        </p:nvSpPr>
        <p:spPr>
          <a:xfrm>
            <a:off x="19588669" y="20944244"/>
            <a:ext cx="7847873"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Figure 3: Positionnement de chaque élément</a:t>
            </a:r>
            <a:endParaRPr lang="fr-BJ" sz="2400" dirty="0">
              <a:latin typeface="Arial" panose="020B0604020202020204" pitchFamily="34" charset="0"/>
              <a:cs typeface="Arial" panose="020B0604020202020204" pitchFamily="34" charset="0"/>
            </a:endParaRPr>
          </a:p>
        </p:txBody>
      </p:sp>
      <p:sp>
        <p:nvSpPr>
          <p:cNvPr id="53" name="ZoneTexte 52">
            <a:extLst>
              <a:ext uri="{FF2B5EF4-FFF2-40B4-BE49-F238E27FC236}">
                <a16:creationId xmlns:a16="http://schemas.microsoft.com/office/drawing/2014/main" id="{DF22A12F-CCB5-42ED-9B4D-21F1880A233E}"/>
              </a:ext>
            </a:extLst>
          </p:cNvPr>
          <p:cNvSpPr txBox="1"/>
          <p:nvPr/>
        </p:nvSpPr>
        <p:spPr>
          <a:xfrm>
            <a:off x="11655877" y="31255936"/>
            <a:ext cx="4761394" cy="769441"/>
          </a:xfrm>
          <a:prstGeom prst="rect">
            <a:avLst/>
          </a:prstGeom>
          <a:noFill/>
        </p:spPr>
        <p:txBody>
          <a:bodyPr wrap="square" rtlCol="0">
            <a:spAutoFit/>
          </a:bodyPr>
          <a:lstStyle/>
          <a:p>
            <a:r>
              <a:rPr lang="fr-FR" sz="4400" b="1" dirty="0">
                <a:solidFill>
                  <a:schemeClr val="accent2">
                    <a:lumMod val="75000"/>
                  </a:schemeClr>
                </a:solidFill>
                <a:latin typeface="Arial" panose="020B0604020202020204" pitchFamily="34" charset="0"/>
                <a:cs typeface="Arial" panose="020B0604020202020204" pitchFamily="34" charset="0"/>
              </a:rPr>
              <a:t>Conclusion</a:t>
            </a:r>
            <a:r>
              <a:rPr lang="fr-FR" sz="4400" b="1" dirty="0">
                <a:latin typeface="Arial" panose="020B0604020202020204" pitchFamily="34" charset="0"/>
                <a:cs typeface="Arial" panose="020B0604020202020204" pitchFamily="34" charset="0"/>
              </a:rPr>
              <a:t> </a:t>
            </a:r>
            <a:endParaRPr lang="fr-BJ" sz="4400" b="1" dirty="0">
              <a:latin typeface="Arial" panose="020B0604020202020204" pitchFamily="34" charset="0"/>
              <a:cs typeface="Arial" panose="020B0604020202020204" pitchFamily="34" charset="0"/>
            </a:endParaRPr>
          </a:p>
        </p:txBody>
      </p:sp>
      <p:sp>
        <p:nvSpPr>
          <p:cNvPr id="58" name="ZoneTexte 57">
            <a:extLst>
              <a:ext uri="{FF2B5EF4-FFF2-40B4-BE49-F238E27FC236}">
                <a16:creationId xmlns:a16="http://schemas.microsoft.com/office/drawing/2014/main" id="{7D49D16F-5F44-4C40-B576-066D9578910F}"/>
              </a:ext>
            </a:extLst>
          </p:cNvPr>
          <p:cNvSpPr txBox="1"/>
          <p:nvPr/>
        </p:nvSpPr>
        <p:spPr>
          <a:xfrm>
            <a:off x="1906246" y="37183949"/>
            <a:ext cx="25175814" cy="3694409"/>
          </a:xfrm>
          <a:prstGeom prst="rect">
            <a:avLst/>
          </a:prstGeom>
          <a:noFill/>
          <a:ln w="19050">
            <a:noFill/>
          </a:ln>
        </p:spPr>
        <p:txBody>
          <a:bodyPr wrap="square" rtlCol="0">
            <a:spAutoFit/>
          </a:bodyPr>
          <a:lstStyle/>
          <a:p>
            <a:pPr marL="571497" indent="-571497">
              <a:lnSpc>
                <a:spcPct val="150000"/>
              </a:lnSpc>
              <a:buFont typeface="Wingdings" panose="05000000000000000000" pitchFamily="2" charset="2"/>
              <a:buChar char="Ø"/>
            </a:pPr>
            <a:r>
              <a:rPr lang="fr-FR" sz="3200" b="0" i="0" dirty="0" err="1">
                <a:solidFill>
                  <a:srgbClr val="222222"/>
                </a:solidFill>
                <a:effectLst/>
                <a:latin typeface="Arial" panose="020B0604020202020204" pitchFamily="34" charset="0"/>
                <a:cs typeface="Arial" panose="020B0604020202020204" pitchFamily="34" charset="0"/>
              </a:rPr>
              <a:t>Larzilière</a:t>
            </a:r>
            <a:r>
              <a:rPr lang="fr-FR" sz="3200" b="0" i="0" dirty="0">
                <a:solidFill>
                  <a:srgbClr val="222222"/>
                </a:solidFill>
                <a:effectLst/>
                <a:latin typeface="Arial" panose="020B0604020202020204" pitchFamily="34" charset="0"/>
                <a:cs typeface="Arial" panose="020B0604020202020204" pitchFamily="34" charset="0"/>
              </a:rPr>
              <a:t>, A., Vermeulen, C., </a:t>
            </a:r>
            <a:r>
              <a:rPr lang="fr-FR" sz="3200" b="0" i="0" dirty="0" err="1">
                <a:solidFill>
                  <a:srgbClr val="222222"/>
                </a:solidFill>
                <a:effectLst/>
                <a:latin typeface="Arial" panose="020B0604020202020204" pitchFamily="34" charset="0"/>
                <a:cs typeface="Arial" panose="020B0604020202020204" pitchFamily="34" charset="0"/>
              </a:rPr>
              <a:t>Dubiez</a:t>
            </a:r>
            <a:r>
              <a:rPr lang="fr-FR" sz="3200" b="0" i="0" dirty="0">
                <a:solidFill>
                  <a:srgbClr val="222222"/>
                </a:solidFill>
                <a:effectLst/>
                <a:latin typeface="Arial" panose="020B0604020202020204" pitchFamily="34" charset="0"/>
                <a:cs typeface="Arial" panose="020B0604020202020204" pitchFamily="34" charset="0"/>
              </a:rPr>
              <a:t>, E., Yamba </a:t>
            </a:r>
            <a:r>
              <a:rPr lang="fr-FR" sz="3200" b="0" i="0" dirty="0" err="1">
                <a:solidFill>
                  <a:srgbClr val="222222"/>
                </a:solidFill>
                <a:effectLst/>
                <a:latin typeface="Arial" panose="020B0604020202020204" pitchFamily="34" charset="0"/>
                <a:cs typeface="Arial" panose="020B0604020202020204" pitchFamily="34" charset="0"/>
              </a:rPr>
              <a:t>Yamba</a:t>
            </a:r>
            <a:r>
              <a:rPr lang="fr-FR" sz="3200" b="0" i="0" dirty="0">
                <a:solidFill>
                  <a:srgbClr val="222222"/>
                </a:solidFill>
                <a:effectLst/>
                <a:latin typeface="Arial" panose="020B0604020202020204" pitchFamily="34" charset="0"/>
                <a:cs typeface="Arial" panose="020B0604020202020204" pitchFamily="34" charset="0"/>
              </a:rPr>
              <a:t>, T., </a:t>
            </a:r>
            <a:r>
              <a:rPr lang="fr-FR" sz="3200" b="0" i="0" dirty="0" err="1">
                <a:solidFill>
                  <a:srgbClr val="222222"/>
                </a:solidFill>
                <a:effectLst/>
                <a:latin typeface="Arial" panose="020B0604020202020204" pitchFamily="34" charset="0"/>
                <a:cs typeface="Arial" panose="020B0604020202020204" pitchFamily="34" charset="0"/>
              </a:rPr>
              <a:t>Diowo</a:t>
            </a:r>
            <a:r>
              <a:rPr lang="fr-FR" sz="3200" b="0" i="0" dirty="0">
                <a:solidFill>
                  <a:srgbClr val="222222"/>
                </a:solidFill>
                <a:effectLst/>
                <a:latin typeface="Arial" panose="020B0604020202020204" pitchFamily="34" charset="0"/>
                <a:cs typeface="Arial" panose="020B0604020202020204" pitchFamily="34" charset="0"/>
              </a:rPr>
              <a:t>, S., &amp; </a:t>
            </a:r>
            <a:r>
              <a:rPr lang="fr-FR" sz="3200" b="0" i="0" dirty="0" err="1">
                <a:solidFill>
                  <a:srgbClr val="222222"/>
                </a:solidFill>
                <a:effectLst/>
                <a:latin typeface="Arial" panose="020B0604020202020204" pitchFamily="34" charset="0"/>
                <a:cs typeface="Arial" panose="020B0604020202020204" pitchFamily="34" charset="0"/>
              </a:rPr>
              <a:t>Mumbere</a:t>
            </a:r>
            <a:r>
              <a:rPr lang="fr-FR" sz="3200" b="0" i="0" dirty="0">
                <a:solidFill>
                  <a:srgbClr val="222222"/>
                </a:solidFill>
                <a:effectLst/>
                <a:latin typeface="Arial" panose="020B0604020202020204" pitchFamily="34" charset="0"/>
                <a:cs typeface="Arial" panose="020B0604020202020204" pitchFamily="34" charset="0"/>
              </a:rPr>
              <a:t>, G. (2013). La maquette interactive, un outil novateur de participation. </a:t>
            </a:r>
            <a:r>
              <a:rPr lang="fr-FR" sz="3200" b="0" i="1" dirty="0">
                <a:solidFill>
                  <a:srgbClr val="222222"/>
                </a:solidFill>
                <a:effectLst/>
                <a:latin typeface="Arial" panose="020B0604020202020204" pitchFamily="34" charset="0"/>
                <a:cs typeface="Arial" panose="020B0604020202020204" pitchFamily="34" charset="0"/>
              </a:rPr>
              <a:t>Bois et forêts des tropiques</a:t>
            </a:r>
            <a:r>
              <a:rPr lang="fr-FR" sz="3200" b="0" i="0" dirty="0">
                <a:solidFill>
                  <a:srgbClr val="222222"/>
                </a:solidFill>
                <a:effectLst/>
                <a:latin typeface="Arial" panose="020B0604020202020204" pitchFamily="34" charset="0"/>
                <a:cs typeface="Arial" panose="020B0604020202020204" pitchFamily="34" charset="0"/>
              </a:rPr>
              <a:t>, </a:t>
            </a:r>
            <a:r>
              <a:rPr lang="fr-FR" sz="3200" b="0" i="1" dirty="0">
                <a:solidFill>
                  <a:srgbClr val="222222"/>
                </a:solidFill>
                <a:effectLst/>
                <a:latin typeface="Arial" panose="020B0604020202020204" pitchFamily="34" charset="0"/>
                <a:cs typeface="Arial" panose="020B0604020202020204" pitchFamily="34" charset="0"/>
              </a:rPr>
              <a:t>315</a:t>
            </a:r>
            <a:r>
              <a:rPr lang="fr-FR" sz="3200" b="0" i="0" dirty="0">
                <a:solidFill>
                  <a:srgbClr val="222222"/>
                </a:solidFill>
                <a:effectLst/>
                <a:latin typeface="Arial" panose="020B0604020202020204" pitchFamily="34" charset="0"/>
                <a:cs typeface="Arial" panose="020B0604020202020204" pitchFamily="34" charset="0"/>
              </a:rPr>
              <a:t>(1).</a:t>
            </a:r>
          </a:p>
          <a:p>
            <a:pPr marL="571497" indent="-571497">
              <a:lnSpc>
                <a:spcPct val="150000"/>
              </a:lnSpc>
              <a:buFont typeface="Wingdings" panose="05000000000000000000" pitchFamily="2" charset="2"/>
              <a:buChar char="Ø"/>
            </a:pPr>
            <a:r>
              <a:rPr lang="fr-FR" sz="3200" kern="1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Agbahungba</a:t>
            </a:r>
            <a:r>
              <a:rPr lang="fr-FR" sz="3200" kern="100" dirty="0">
                <a:solidFill>
                  <a:srgbClr val="222222"/>
                </a:solidFill>
                <a:effectLst/>
                <a:latin typeface="Arial" panose="020B0604020202020204" pitchFamily="34" charset="0"/>
                <a:ea typeface="Calibri" panose="020F0502020204030204" pitchFamily="34" charset="0"/>
                <a:cs typeface="Arial" panose="020B0604020202020204" pitchFamily="34" charset="0"/>
              </a:rPr>
              <a:t>, G., </a:t>
            </a:r>
            <a:r>
              <a:rPr lang="fr-FR" sz="3200" kern="1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Sokpon</a:t>
            </a:r>
            <a:r>
              <a:rPr lang="fr-FR" sz="3200" kern="100" dirty="0">
                <a:solidFill>
                  <a:srgbClr val="222222"/>
                </a:solidFill>
                <a:effectLst/>
                <a:latin typeface="Arial" panose="020B0604020202020204" pitchFamily="34" charset="0"/>
                <a:ea typeface="Calibri" panose="020F0502020204030204" pitchFamily="34" charset="0"/>
                <a:cs typeface="Arial" panose="020B0604020202020204" pitchFamily="34" charset="0"/>
              </a:rPr>
              <a:t>, N., &amp; </a:t>
            </a:r>
            <a:r>
              <a:rPr lang="fr-FR" sz="3200" kern="1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Gaoué</a:t>
            </a:r>
            <a:r>
              <a:rPr lang="fr-FR" sz="3200" kern="100" dirty="0">
                <a:solidFill>
                  <a:srgbClr val="222222"/>
                </a:solidFill>
                <a:effectLst/>
                <a:latin typeface="Arial" panose="020B0604020202020204" pitchFamily="34" charset="0"/>
                <a:ea typeface="Calibri" panose="020F0502020204030204" pitchFamily="34" charset="0"/>
                <a:cs typeface="Arial" panose="020B0604020202020204" pitchFamily="34" charset="0"/>
              </a:rPr>
              <a:t>, O. G. (2001). Situation des ressources génétiques forestières du Bénin. </a:t>
            </a:r>
            <a:r>
              <a:rPr lang="fr-FR" sz="3200" i="1" kern="100" dirty="0">
                <a:solidFill>
                  <a:srgbClr val="222222"/>
                </a:solidFill>
                <a:effectLst/>
                <a:latin typeface="Arial" panose="020B0604020202020204" pitchFamily="34" charset="0"/>
                <a:ea typeface="Calibri" panose="020F0502020204030204" pitchFamily="34" charset="0"/>
                <a:cs typeface="Arial" panose="020B0604020202020204" pitchFamily="34" charset="0"/>
              </a:rPr>
              <a:t>Atelier sous-régional FAO/IPGRI/ICRAF sur la conservation, la gestion, l’utilisation durable et la mise en valeur des ressources génétiques forestières de la zone sahélienne (Ouagadougou, 22-24 sept. 1998). Note thématique sur les ressources génétiques forestières. Document FGR F</a:t>
            </a:r>
            <a:r>
              <a:rPr lang="fr-FR" sz="3200" kern="100" dirty="0">
                <a:solidFill>
                  <a:srgbClr val="222222"/>
                </a:solidFill>
                <a:effectLst/>
                <a:latin typeface="Arial" panose="020B0604020202020204" pitchFamily="34" charset="0"/>
                <a:ea typeface="Calibri" panose="020F0502020204030204" pitchFamily="34" charset="0"/>
                <a:cs typeface="Arial" panose="020B0604020202020204" pitchFamily="34" charset="0"/>
              </a:rPr>
              <a:t>, </a:t>
            </a:r>
            <a:r>
              <a:rPr lang="fr-FR" sz="3200" i="1" kern="100" dirty="0">
                <a:solidFill>
                  <a:srgbClr val="222222"/>
                </a:solidFill>
                <a:effectLst/>
                <a:latin typeface="Arial" panose="020B0604020202020204" pitchFamily="34" charset="0"/>
                <a:ea typeface="Calibri" panose="020F0502020204030204" pitchFamily="34" charset="0"/>
                <a:cs typeface="Arial" panose="020B0604020202020204" pitchFamily="34" charset="0"/>
              </a:rPr>
              <a:t>12</a:t>
            </a:r>
            <a:r>
              <a:rPr lang="fr-FR" sz="3200" kern="100" dirty="0">
                <a:solidFill>
                  <a:srgbClr val="222222"/>
                </a:solidFill>
                <a:effectLst/>
                <a:latin typeface="Arial" panose="020B0604020202020204" pitchFamily="34" charset="0"/>
                <a:ea typeface="Calibri" panose="020F0502020204030204" pitchFamily="34" charset="0"/>
                <a:cs typeface="Arial" panose="020B0604020202020204" pitchFamily="34" charset="0"/>
              </a:rPr>
              <a:t>.</a:t>
            </a:r>
            <a:endParaRPr lang="fr-BJ" sz="32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59" name="ZoneTexte 58">
            <a:extLst>
              <a:ext uri="{FF2B5EF4-FFF2-40B4-BE49-F238E27FC236}">
                <a16:creationId xmlns:a16="http://schemas.microsoft.com/office/drawing/2014/main" id="{F17E6C3B-6762-4EAE-B51F-FDDAE20F1E83}"/>
              </a:ext>
            </a:extLst>
          </p:cNvPr>
          <p:cNvSpPr txBox="1"/>
          <p:nvPr/>
        </p:nvSpPr>
        <p:spPr>
          <a:xfrm>
            <a:off x="11978640" y="36393121"/>
            <a:ext cx="3566157" cy="769441"/>
          </a:xfrm>
          <a:prstGeom prst="rect">
            <a:avLst/>
          </a:prstGeom>
          <a:noFill/>
        </p:spPr>
        <p:txBody>
          <a:bodyPr wrap="square" rtlCol="0">
            <a:spAutoFit/>
          </a:bodyPr>
          <a:lstStyle/>
          <a:p>
            <a:r>
              <a:rPr lang="fr-FR" sz="4400" b="1" dirty="0">
                <a:solidFill>
                  <a:schemeClr val="accent2">
                    <a:lumMod val="75000"/>
                  </a:schemeClr>
                </a:solidFill>
                <a:latin typeface="Arial" panose="020B0604020202020204" pitchFamily="34" charset="0"/>
                <a:cs typeface="Arial" panose="020B0604020202020204" pitchFamily="34" charset="0"/>
              </a:rPr>
              <a:t>Références</a:t>
            </a:r>
            <a:r>
              <a:rPr lang="fr-FR" sz="4400" b="1" dirty="0">
                <a:latin typeface="Arial" panose="020B0604020202020204" pitchFamily="34" charset="0"/>
                <a:cs typeface="Arial" panose="020B0604020202020204" pitchFamily="34" charset="0"/>
              </a:rPr>
              <a:t> </a:t>
            </a:r>
            <a:endParaRPr lang="fr-BJ" sz="4400" b="1" dirty="0">
              <a:latin typeface="Arial" panose="020B0604020202020204" pitchFamily="34" charset="0"/>
              <a:cs typeface="Arial" panose="020B0604020202020204" pitchFamily="34" charset="0"/>
            </a:endParaRPr>
          </a:p>
        </p:txBody>
      </p:sp>
      <p:sp>
        <p:nvSpPr>
          <p:cNvPr id="61" name="ZoneTexte 60">
            <a:extLst>
              <a:ext uri="{FF2B5EF4-FFF2-40B4-BE49-F238E27FC236}">
                <a16:creationId xmlns:a16="http://schemas.microsoft.com/office/drawing/2014/main" id="{989AD508-326D-4636-9C62-1731FB63078A}"/>
              </a:ext>
            </a:extLst>
          </p:cNvPr>
          <p:cNvSpPr txBox="1"/>
          <p:nvPr/>
        </p:nvSpPr>
        <p:spPr>
          <a:xfrm>
            <a:off x="6146548" y="42195853"/>
            <a:ext cx="701406" cy="523220"/>
          </a:xfrm>
          <a:prstGeom prst="rect">
            <a:avLst/>
          </a:prstGeom>
          <a:noFill/>
        </p:spPr>
        <p:txBody>
          <a:bodyPr wrap="square">
            <a:spAutoFit/>
          </a:bodyPr>
          <a:lstStyle/>
          <a:p>
            <a:r>
              <a:rPr lang="fr-BJ" sz="2800" dirty="0"/>
              <a:t>🙏</a:t>
            </a:r>
          </a:p>
        </p:txBody>
      </p:sp>
      <p:sp>
        <p:nvSpPr>
          <p:cNvPr id="62" name="ZoneTexte 61">
            <a:extLst>
              <a:ext uri="{FF2B5EF4-FFF2-40B4-BE49-F238E27FC236}">
                <a16:creationId xmlns:a16="http://schemas.microsoft.com/office/drawing/2014/main" id="{82942E1E-61EA-471F-96C6-52BB22019892}"/>
              </a:ext>
            </a:extLst>
          </p:cNvPr>
          <p:cNvSpPr txBox="1"/>
          <p:nvPr/>
        </p:nvSpPr>
        <p:spPr>
          <a:xfrm>
            <a:off x="6179268" y="43453966"/>
            <a:ext cx="701406" cy="523220"/>
          </a:xfrm>
          <a:prstGeom prst="rect">
            <a:avLst/>
          </a:prstGeom>
          <a:noFill/>
        </p:spPr>
        <p:txBody>
          <a:bodyPr wrap="square">
            <a:spAutoFit/>
          </a:bodyPr>
          <a:lstStyle/>
          <a:p>
            <a:r>
              <a:rPr lang="fr-BJ" sz="2800" dirty="0"/>
              <a:t>🙏</a:t>
            </a:r>
          </a:p>
        </p:txBody>
      </p:sp>
      <p:sp>
        <p:nvSpPr>
          <p:cNvPr id="63" name="ZoneTexte 62">
            <a:extLst>
              <a:ext uri="{FF2B5EF4-FFF2-40B4-BE49-F238E27FC236}">
                <a16:creationId xmlns:a16="http://schemas.microsoft.com/office/drawing/2014/main" id="{A10D5695-181E-4AF8-B832-BE2E38E393E2}"/>
              </a:ext>
            </a:extLst>
          </p:cNvPr>
          <p:cNvSpPr txBox="1"/>
          <p:nvPr/>
        </p:nvSpPr>
        <p:spPr>
          <a:xfrm>
            <a:off x="6146548" y="42815457"/>
            <a:ext cx="701406" cy="523220"/>
          </a:xfrm>
          <a:prstGeom prst="rect">
            <a:avLst/>
          </a:prstGeom>
          <a:noFill/>
        </p:spPr>
        <p:txBody>
          <a:bodyPr wrap="square">
            <a:spAutoFit/>
          </a:bodyPr>
          <a:lstStyle/>
          <a:p>
            <a:r>
              <a:rPr lang="fr-BJ" sz="2800" dirty="0"/>
              <a:t>🙏</a:t>
            </a:r>
          </a:p>
        </p:txBody>
      </p:sp>
      <p:cxnSp>
        <p:nvCxnSpPr>
          <p:cNvPr id="64" name="Connecteur droit 63">
            <a:extLst>
              <a:ext uri="{FF2B5EF4-FFF2-40B4-BE49-F238E27FC236}">
                <a16:creationId xmlns:a16="http://schemas.microsoft.com/office/drawing/2014/main" id="{D14795EF-A542-4A48-A02C-0663361AE737}"/>
              </a:ext>
            </a:extLst>
          </p:cNvPr>
          <p:cNvCxnSpPr>
            <a:cxnSpLocks/>
          </p:cNvCxnSpPr>
          <p:nvPr/>
        </p:nvCxnSpPr>
        <p:spPr>
          <a:xfrm flipV="1">
            <a:off x="1813401" y="41096466"/>
            <a:ext cx="25175814" cy="58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0" name="Graphique 59">
            <a:extLst>
              <a:ext uri="{FF2B5EF4-FFF2-40B4-BE49-F238E27FC236}">
                <a16:creationId xmlns:a16="http://schemas.microsoft.com/office/drawing/2014/main" id="{25290DE0-ABD7-4342-96E3-F2CB7E9917CB}"/>
              </a:ext>
            </a:extLst>
          </p:cNvPr>
          <p:cNvGraphicFramePr>
            <a:graphicFrameLocks/>
          </p:cNvGraphicFramePr>
          <p:nvPr>
            <p:extLst>
              <p:ext uri="{D42A27DB-BD31-4B8C-83A1-F6EECF244321}">
                <p14:modId xmlns:p14="http://schemas.microsoft.com/office/powerpoint/2010/main" val="3517543738"/>
              </p:ext>
            </p:extLst>
          </p:nvPr>
        </p:nvGraphicFramePr>
        <p:xfrm>
          <a:off x="21551475" y="22437244"/>
          <a:ext cx="5834845" cy="6068903"/>
        </p:xfrm>
        <a:graphic>
          <a:graphicData uri="http://schemas.openxmlformats.org/drawingml/2006/chart">
            <c:chart xmlns:c="http://schemas.openxmlformats.org/drawingml/2006/chart" xmlns:r="http://schemas.openxmlformats.org/officeDocument/2006/relationships" r:id="rId12"/>
          </a:graphicData>
        </a:graphic>
      </p:graphicFrame>
      <p:sp>
        <p:nvSpPr>
          <p:cNvPr id="65" name="ZoneTexte 64">
            <a:extLst>
              <a:ext uri="{FF2B5EF4-FFF2-40B4-BE49-F238E27FC236}">
                <a16:creationId xmlns:a16="http://schemas.microsoft.com/office/drawing/2014/main" id="{BEAF8DEF-6846-4DAE-A3A1-AD0D06C7F854}"/>
              </a:ext>
            </a:extLst>
          </p:cNvPr>
          <p:cNvSpPr txBox="1"/>
          <p:nvPr/>
        </p:nvSpPr>
        <p:spPr>
          <a:xfrm>
            <a:off x="21610572" y="28851759"/>
            <a:ext cx="5866021" cy="1200329"/>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Figure 5: Evaluation de la disponibilité des plantes impliquées dans les pratiques ethno-vétérinaires antiparasitaires  </a:t>
            </a:r>
            <a:endParaRPr lang="fr-BJ" sz="2400" dirty="0">
              <a:latin typeface="Arial" panose="020B0604020202020204" pitchFamily="34" charset="0"/>
              <a:cs typeface="Arial" panose="020B0604020202020204" pitchFamily="34" charset="0"/>
            </a:endParaRPr>
          </a:p>
        </p:txBody>
      </p:sp>
      <p:sp>
        <p:nvSpPr>
          <p:cNvPr id="66" name="ZoneTexte 65">
            <a:extLst>
              <a:ext uri="{FF2B5EF4-FFF2-40B4-BE49-F238E27FC236}">
                <a16:creationId xmlns:a16="http://schemas.microsoft.com/office/drawing/2014/main" id="{1EBBD6F3-9952-4912-8FA5-EDEB214D40A7}"/>
              </a:ext>
            </a:extLst>
          </p:cNvPr>
          <p:cNvSpPr txBox="1"/>
          <p:nvPr/>
        </p:nvSpPr>
        <p:spPr>
          <a:xfrm>
            <a:off x="5791201" y="44924395"/>
            <a:ext cx="16979400" cy="707886"/>
          </a:xfrm>
          <a:prstGeom prst="rect">
            <a:avLst/>
          </a:prstGeom>
          <a:noFill/>
        </p:spPr>
        <p:txBody>
          <a:bodyPr wrap="square">
            <a:spAutoFit/>
          </a:bodyPr>
          <a:lstStyle/>
          <a:p>
            <a:pPr algn="ctr"/>
            <a:r>
              <a:rPr lang="fr-FR" sz="2000" b="1" i="0" u="none" strike="noStrike" baseline="0" dirty="0"/>
              <a:t>IXÈME COLLOQUE DES SCIENCES, CULTURES ET TECHNOLOGIES</a:t>
            </a:r>
          </a:p>
          <a:p>
            <a:pPr algn="ctr"/>
            <a:r>
              <a:rPr lang="fr-FR" sz="2000" b="1" i="0" u="none" strike="noStrike" baseline="0" dirty="0"/>
              <a:t>Thème</a:t>
            </a:r>
            <a:r>
              <a:rPr lang="fr-FR" sz="2000" b="0" i="0" u="none" strike="noStrike" baseline="0" dirty="0"/>
              <a:t>: Économie circulaire et politiques publiques : enjeux et solutions applicables pour le développement sociétal</a:t>
            </a:r>
            <a:endParaRPr lang="fr-BJ" sz="2000" dirty="0"/>
          </a:p>
        </p:txBody>
      </p:sp>
    </p:spTree>
    <p:extLst>
      <p:ext uri="{BB962C8B-B14F-4D97-AF65-F5344CB8AC3E}">
        <p14:creationId xmlns:p14="http://schemas.microsoft.com/office/powerpoint/2010/main" val="88343048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2156</TotalTime>
  <Words>567</Words>
  <Application>Microsoft Office PowerPoint</Application>
  <PresentationFormat>Personnalisé</PresentationFormat>
  <Paragraphs>46</Paragraphs>
  <Slides>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vt:i4>
      </vt:variant>
    </vt:vector>
  </HeadingPairs>
  <TitlesOfParts>
    <vt:vector size="6" baseType="lpstr">
      <vt:lpstr>Arial</vt:lpstr>
      <vt:lpstr>Calibri</vt:lpstr>
      <vt:lpstr>Calibri Light</vt:lpstr>
      <vt:lpstr>Wingdings</vt:lpstr>
      <vt:lpstr>Thème Office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USER</cp:lastModifiedBy>
  <cp:revision>62</cp:revision>
  <dcterms:created xsi:type="dcterms:W3CDTF">2025-07-30T04:36:56Z</dcterms:created>
  <dcterms:modified xsi:type="dcterms:W3CDTF">2025-10-03T13:58:15Z</dcterms:modified>
</cp:coreProperties>
</file>