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B"/>
    <a:srgbClr val="B2C72D"/>
    <a:srgbClr val="EF6EFC"/>
    <a:srgbClr val="00B0F6"/>
    <a:srgbClr val="00C17E"/>
    <a:srgbClr val="A3A500"/>
    <a:srgbClr val="F8766D"/>
    <a:srgbClr val="05B477"/>
    <a:srgbClr val="02ACF0"/>
    <a:srgbClr val="E76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4437"/>
  </p:normalViewPr>
  <p:slideViewPr>
    <p:cSldViewPr snapToGrid="0" snapToObjects="1">
      <p:cViewPr>
        <p:scale>
          <a:sx n="22" d="100"/>
          <a:sy n="22" d="100"/>
        </p:scale>
        <p:origin x="1884" y="-218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TRAING set COMPOSITION</a:t>
            </a:r>
          </a:p>
        </c:rich>
      </c:tx>
      <c:layout>
        <c:manualLayout>
          <c:xMode val="edge"/>
          <c:yMode val="edge"/>
          <c:x val="0.263570580973716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2921660259944763"/>
          <c:y val="0.13618880675780717"/>
          <c:w val="0.44481433548063859"/>
          <c:h val="0.518388071341581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Composition</c:v>
                </c:pt>
              </c:strCache>
            </c:strRef>
          </c:tx>
          <c:spPr>
            <a:solidFill>
              <a:srgbClr val="F8766D"/>
            </a:solidFill>
          </c:spPr>
          <c:dPt>
            <c:idx val="0"/>
            <c:bubble3D val="0"/>
            <c:spPr>
              <a:solidFill>
                <a:srgbClr val="F8766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86-4CE2-A61A-96D007051AE8}"/>
              </c:ext>
            </c:extLst>
          </c:dPt>
          <c:dPt>
            <c:idx val="1"/>
            <c:bubble3D val="0"/>
            <c:spPr>
              <a:solidFill>
                <a:srgbClr val="A3A5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86-4CE2-A61A-96D007051AE8}"/>
              </c:ext>
            </c:extLst>
          </c:dPt>
          <c:dPt>
            <c:idx val="2"/>
            <c:bubble3D val="0"/>
            <c:spPr>
              <a:solidFill>
                <a:srgbClr val="00C1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186-4CE2-A61A-96D007051AE8}"/>
              </c:ext>
            </c:extLst>
          </c:dPt>
          <c:dPt>
            <c:idx val="3"/>
            <c:bubble3D val="0"/>
            <c:spPr>
              <a:solidFill>
                <a:srgbClr val="00B0F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86-4CE2-A61A-96D007051AE8}"/>
              </c:ext>
            </c:extLst>
          </c:dPt>
          <c:dPt>
            <c:idx val="4"/>
            <c:bubble3D val="0"/>
            <c:spPr>
              <a:solidFill>
                <a:srgbClr val="EF6EF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186-4CE2-A61A-96D007051A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FBCB6F0-5568-49A2-BBF3-B4EAC94BE113}" type="PERCENTAGE">
                      <a:rPr lang="en-US" sz="2800"/>
                      <a:pPr/>
                      <a:t>[POURCENTAGE]</a:t>
                    </a:fld>
                    <a:endParaRPr lang="fr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86-4CE2-A61A-96D007051A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24F93D-F7A8-4F02-9223-7732384A93B2}" type="PERCENTAGE">
                      <a:rPr lang="en-US" sz="2800"/>
                      <a:pPr/>
                      <a:t>[POURCENTAGE]</a:t>
                    </a:fld>
                    <a:endParaRPr lang="fr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86-4CE2-A61A-96D007051A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7EEA1F-FF2D-4548-A126-EC0948D85376}" type="PERCENTAGE">
                      <a:rPr lang="en-US" sz="2800"/>
                      <a:pPr/>
                      <a:t>[POURCENTAGE]</a:t>
                    </a:fld>
                    <a:endParaRPr lang="fr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86-4CE2-A61A-96D007051A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763011-086C-4815-8140-072DEFF131BE}" type="PERCENTAGE">
                      <a:rPr lang="en-US" sz="2800"/>
                      <a:pPr/>
                      <a:t>[POURCENTAGE]</a:t>
                    </a:fld>
                    <a:endParaRPr lang="fr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86-4CE2-A61A-96D007051A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5879AA-4BB3-4362-BA7E-5B7B19003F4D}" type="PERCENTAGE">
                      <a:rPr lang="en-US" sz="2800"/>
                      <a:pPr/>
                      <a:t>[POURCENTAGE]</a:t>
                    </a:fld>
                    <a:endParaRPr lang="fr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86-4CE2-A61A-96D007051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baker'</c:v>
                </c:pt>
                <c:pt idx="1">
                  <c:v>book'</c:v>
                </c:pt>
                <c:pt idx="2">
                  <c:v>hospital'</c:v>
                </c:pt>
                <c:pt idx="3">
                  <c:v>room'</c:v>
                </c:pt>
                <c:pt idx="4">
                  <c:v>neutral words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6-4CE2-A61A-96D007051A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15755796826004"/>
          <c:y val="7.3969046331159694E-2"/>
          <c:w val="0.73346475571890701"/>
          <c:h val="4.9214115935335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12/01/2025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12/01/2025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tif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le 24">
            <a:extLst>
              <a:ext uri="{FF2B5EF4-FFF2-40B4-BE49-F238E27FC236}">
                <a16:creationId xmlns:a16="http://schemas.microsoft.com/office/drawing/2014/main" id="{C1CEE93F-5AC4-BC29-DB83-A4D39FABB26F}"/>
              </a:ext>
            </a:extLst>
          </p:cNvPr>
          <p:cNvSpPr/>
          <p:nvPr/>
        </p:nvSpPr>
        <p:spPr>
          <a:xfrm rot="5400000" flipH="1" flipV="1">
            <a:off x="23784286" y="-350601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389" y="420930"/>
            <a:ext cx="2281033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BE" sz="8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Modeling </a:t>
            </a:r>
            <a:r>
              <a:rPr lang="fr-FR" altLang="en-BE" sz="8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selective</a:t>
            </a:r>
            <a:r>
              <a:rPr lang="fr-FR" altLang="en-BE" sz="8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altLang="en-BE" sz="8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auditory</a:t>
            </a:r>
            <a:r>
              <a:rPr lang="fr-FR" altLang="en-BE" sz="8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attention </a:t>
            </a:r>
            <a:r>
              <a:rPr lang="fr-FR" altLang="en-BE" sz="8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using</a:t>
            </a:r>
            <a:r>
              <a:rPr lang="fr-FR" altLang="en-BE" sz="8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altLang="en-BE" sz="8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computational</a:t>
            </a:r>
            <a:r>
              <a:rPr lang="fr-FR" altLang="en-BE" sz="80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neural networks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173" y="3247245"/>
            <a:ext cx="24348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en-BE" sz="4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Marion Balla</a:t>
            </a:r>
            <a:r>
              <a:rPr lang="fr-FR" altLang="en-BE" sz="48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</a:t>
            </a:r>
            <a:r>
              <a:rPr lang="fr-FR" altLang="en-BE" sz="4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Jacques Sougné</a:t>
            </a:r>
            <a:r>
              <a:rPr lang="fr-FR" altLang="en-BE" sz="48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</a:t>
            </a:r>
            <a:r>
              <a:rPr lang="fr-FR" altLang="en-BE" sz="4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429" y="4261975"/>
            <a:ext cx="22994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en-BE" sz="40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</a:t>
            </a:r>
            <a:r>
              <a:rPr lang="en-GB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University of Liège, GIGA Research, GIGA-CRC Human Imaging Unit, Physiology of Cognition Lab </a:t>
            </a:r>
          </a:p>
          <a:p>
            <a:pPr algn="ctr"/>
            <a:r>
              <a:rPr lang="en-GB" altLang="en-BE" sz="4000" baseline="30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 </a:t>
            </a:r>
            <a:r>
              <a:rPr lang="en-US" altLang="en-BE" sz="32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Psychology &amp; Neuroscience of Cognition Research Unit, University of Liège</a:t>
            </a:r>
            <a:endParaRPr lang="en-GB" altLang="en-BE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5B885F-926E-4503-B9C1-677F4F92C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5449" y="39803701"/>
            <a:ext cx="8258438" cy="2543920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AEBEF623-8849-E7A9-5EE0-E6C7CA1E9DC8}"/>
              </a:ext>
            </a:extLst>
          </p:cNvPr>
          <p:cNvSpPr/>
          <p:nvPr/>
        </p:nvSpPr>
        <p:spPr>
          <a:xfrm rot="16200000" flipV="1">
            <a:off x="347197" y="-350600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CE23FD-F5FA-D747-6E4F-E5FF534EF093}"/>
              </a:ext>
            </a:extLst>
          </p:cNvPr>
          <p:cNvSpPr/>
          <p:nvPr/>
        </p:nvSpPr>
        <p:spPr>
          <a:xfrm>
            <a:off x="16228695" y="8614154"/>
            <a:ext cx="12857005" cy="20739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’ </a:t>
            </a:r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curves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</a:p>
          <a:p>
            <a:pPr algn="just"/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			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BiLSTM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									LSTM</a:t>
            </a: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MANOVA: </a:t>
            </a:r>
          </a:p>
          <a:p>
            <a:pPr algn="just"/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- 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 :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Pillai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= 0.0718,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(3, 976) = 25.1789,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&lt; .0001</a:t>
            </a:r>
          </a:p>
          <a:p>
            <a:pPr algn="just"/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- Condition :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Pillai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= 0.0894,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(12, 2934) = 7.5171,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&lt;.0001</a:t>
            </a:r>
          </a:p>
          <a:p>
            <a:pPr algn="just"/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- Interaction :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Pillai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= 0.0022,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(12, 2934) = 0.1864,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= .9989</a:t>
            </a:r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Planned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contrast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interference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): </a:t>
            </a:r>
          </a:p>
          <a:p>
            <a:pPr algn="just"/>
            <a:r>
              <a:rPr lang="fr-BE" sz="4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-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(978) = 4.574, 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&lt; .0001, </a:t>
            </a:r>
            <a:r>
              <a:rPr lang="fr-BE" sz="36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estimate</a:t>
            </a:r>
            <a:r>
              <a:rPr lang="fr-BE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= .672 dB</a:t>
            </a:r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Both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converged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rapidly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reaching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optimal validation performance at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epoch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19 (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BiLSTM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 and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epoch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5 (LSTM). The LSTM model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slightly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but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significantly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better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performances.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presence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in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distractor’s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speech, of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presented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target’s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during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training phase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significantly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’ performances,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compared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baseline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condition.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71DEFB-93AF-E79B-F112-2CD4BFF9C137}"/>
              </a:ext>
            </a:extLst>
          </p:cNvPr>
          <p:cNvSpPr/>
          <p:nvPr/>
        </p:nvSpPr>
        <p:spPr>
          <a:xfrm>
            <a:off x="1580146" y="17801790"/>
            <a:ext cx="12935319" cy="2145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Original </a:t>
            </a:r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model’s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architecture:</a:t>
            </a:r>
            <a:endParaRPr lang="en-US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 phase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on a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dataset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which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target’s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contained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recurrent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(4).</a:t>
            </a:r>
          </a:p>
          <a:p>
            <a:pPr algn="just"/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Testing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phase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placed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these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recurrent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distractor’s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assess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their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influence on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’ performances.</a:t>
            </a: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fr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5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sets (=conditions): one for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each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(4), and one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baseline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(no relevant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distractor’s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speech).</a:t>
            </a:r>
          </a:p>
          <a:p>
            <a:pPr algn="just"/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Analyses: </a:t>
            </a:r>
            <a:r>
              <a:rPr lang="fr-BE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Hypothesis-driven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BE" sz="4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MANOVA: main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effects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(model, condition) &amp; interaction</a:t>
            </a:r>
          </a:p>
          <a:p>
            <a:pPr marL="571500" indent="-571500" algn="just">
              <a:buFontTx/>
              <a:buChar char="-"/>
            </a:pP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Contrast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presence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‘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known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’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distractor’s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 impair performance 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CD8D24-223A-2A76-3779-21A828D895B2}"/>
              </a:ext>
            </a:extLst>
          </p:cNvPr>
          <p:cNvSpPr/>
          <p:nvPr/>
        </p:nvSpPr>
        <p:spPr>
          <a:xfrm>
            <a:off x="16223933" y="31341607"/>
            <a:ext cx="12935319" cy="4561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simpler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architecture</a:t>
            </a:r>
            <a:r>
              <a:rPr lang="fr-BE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(LSTM)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outperformed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BiLSTM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accuracy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training speed,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suggesting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bidirectionnal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complexity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inefficient for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task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Interference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seen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might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indicate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informational</a:t>
            </a:r>
            <a:r>
              <a:rPr lang="fr-BE" sz="4000" b="1" dirty="0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b="1" dirty="0" err="1">
                <a:solidFill>
                  <a:srgbClr val="006F7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masking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however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lack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influence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presentation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frequency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the training set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would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require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further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2BAFC-789F-55F0-D5A6-A2BEC28F4BD2}"/>
              </a:ext>
            </a:extLst>
          </p:cNvPr>
          <p:cNvSpPr/>
          <p:nvPr/>
        </p:nvSpPr>
        <p:spPr>
          <a:xfrm>
            <a:off x="1580147" y="8600814"/>
            <a:ext cx="12935319" cy="720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just"/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Computational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are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increasingly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viewed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as </a:t>
            </a:r>
            <a:r>
              <a:rPr lang="fr-BE" sz="4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silico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brain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proxies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due to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their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ability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exhibit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human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-like behavior¹.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Although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highly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advanced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², existing auditory models still face challenges in capturing both top-down mechanisms (such as selective attention) and bottom-up dynamics (like the cocktail party effect) in noisy, multi-source environments³. This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compares Xu et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al.’s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auditory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attention model and an LSTM variant in a cocktail-party scenario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simultaneous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target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distractor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speakers,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using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dataset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that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developped</a:t>
            </a:r>
            <a:r>
              <a:rPr lang="fr-BE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BE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D06C57-5A62-F512-3EE3-7611837C96A5}"/>
              </a:ext>
            </a:extLst>
          </p:cNvPr>
          <p:cNvSpPr/>
          <p:nvPr/>
        </p:nvSpPr>
        <p:spPr>
          <a:xfrm>
            <a:off x="16227350" y="37168108"/>
            <a:ext cx="12931902" cy="2089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algn="just"/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¹Tuckute et al. (2024).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Language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brains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minds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machines.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Annu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Rev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Neuro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BE" sz="2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²Wichmann et al. (2023). Are DNN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adequate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behavioural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models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human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perception ?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Annu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Rev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Vi.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Sci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algn="just"/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³Zmolikova et al. (2023). Neural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target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speech extraction: An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overview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IEEE Signal Process.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Mag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BE" sz="2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⁴Xu et al. (2018). Modeling attention and memory for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auditory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selection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a cocktail party </a:t>
            </a:r>
            <a:r>
              <a:rPr lang="fr-BE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environment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Proceedings</a:t>
            </a:r>
            <a:r>
              <a:rPr lang="fr-BE" sz="20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AAAI</a:t>
            </a:r>
            <a:r>
              <a:rPr lang="fr-BE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BE" sz="2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ZoneTexte 53">
            <a:extLst>
              <a:ext uri="{FF2B5EF4-FFF2-40B4-BE49-F238E27FC236}">
                <a16:creationId xmlns:a16="http://schemas.microsoft.com/office/drawing/2014/main" id="{8F478435-E359-E729-6C81-63AF35DE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374" y="36398667"/>
            <a:ext cx="538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4400" dirty="0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0CEDFE-815B-3B84-9C4F-4079C1492B07}"/>
              </a:ext>
            </a:extLst>
          </p:cNvPr>
          <p:cNvSpPr/>
          <p:nvPr/>
        </p:nvSpPr>
        <p:spPr>
          <a:xfrm>
            <a:off x="25118297" y="4517993"/>
            <a:ext cx="4864837" cy="14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BE" sz="4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mballa</a:t>
            </a:r>
            <a:r>
              <a:rPr lang="en-BE" sz="4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@uliege.be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B160DF-97B6-CB87-D83F-86004203E838}"/>
              </a:ext>
            </a:extLst>
          </p:cNvPr>
          <p:cNvGrpSpPr/>
          <p:nvPr/>
        </p:nvGrpSpPr>
        <p:grpSpPr>
          <a:xfrm>
            <a:off x="443060" y="6876000"/>
            <a:ext cx="6611836" cy="2114236"/>
            <a:chOff x="445441" y="6883281"/>
            <a:chExt cx="6611836" cy="2114236"/>
          </a:xfrm>
        </p:grpSpPr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0A41FCB2-D86D-144E-D6EF-3C08237E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9A8E23-D17E-A024-6F47-FE94571B9256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AB024BB-113C-30CC-5EA5-73BA852AF527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CDB6BFAD-E8EC-9336-51A8-4213E5DA8AFB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F5FA70-4E03-AC83-CABD-69AB2157287C}"/>
              </a:ext>
            </a:extLst>
          </p:cNvPr>
          <p:cNvGrpSpPr/>
          <p:nvPr/>
        </p:nvGrpSpPr>
        <p:grpSpPr>
          <a:xfrm>
            <a:off x="444212" y="16081200"/>
            <a:ext cx="6611836" cy="2114236"/>
            <a:chOff x="445441" y="6883281"/>
            <a:chExt cx="6611836" cy="2114236"/>
          </a:xfrm>
        </p:grpSpPr>
        <p:sp>
          <p:nvSpPr>
            <p:cNvPr id="29" name="ZoneTexte 53">
              <a:extLst>
                <a:ext uri="{FF2B5EF4-FFF2-40B4-BE49-F238E27FC236}">
                  <a16:creationId xmlns:a16="http://schemas.microsoft.com/office/drawing/2014/main" id="{9859A770-FDD8-0D5E-13D9-F595D70C5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Methods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81E25B-F9CA-48EC-C732-E5B78C94810C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120026C2-EB42-B3F2-F7FA-38EDF813480C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EB1B900C-8F5C-425B-6435-DAFE088D9F03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135158-886B-D44B-300B-07D0B8D22762}"/>
              </a:ext>
            </a:extLst>
          </p:cNvPr>
          <p:cNvGrpSpPr/>
          <p:nvPr/>
        </p:nvGrpSpPr>
        <p:grpSpPr>
          <a:xfrm>
            <a:off x="15084581" y="6876000"/>
            <a:ext cx="6611836" cy="2114236"/>
            <a:chOff x="445441" y="6883281"/>
            <a:chExt cx="6611836" cy="2114236"/>
          </a:xfrm>
        </p:grpSpPr>
        <p:sp>
          <p:nvSpPr>
            <p:cNvPr id="38" name="ZoneTexte 53">
              <a:extLst>
                <a:ext uri="{FF2B5EF4-FFF2-40B4-BE49-F238E27FC236}">
                  <a16:creationId xmlns:a16="http://schemas.microsoft.com/office/drawing/2014/main" id="{2C392F66-1F0C-047F-58A2-992BFBD9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 err="1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Results</a:t>
              </a:r>
              <a:endParaRPr lang="fr-FR" altLang="en-BE" sz="6000" dirty="0">
                <a:solidFill>
                  <a:srgbClr val="066C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26BD23-C1A3-F602-0F2A-6C57D9F828AD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A86D4342-6EAF-F502-6598-E8A60E79E933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9D0C4DC9-3B2C-92DD-276D-8FAA7BC58147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FFBFBD-3217-51E1-1E76-17B20ED54ADD}"/>
              </a:ext>
            </a:extLst>
          </p:cNvPr>
          <p:cNvGrpSpPr/>
          <p:nvPr/>
        </p:nvGrpSpPr>
        <p:grpSpPr>
          <a:xfrm>
            <a:off x="15083236" y="29624400"/>
            <a:ext cx="6611836" cy="2114236"/>
            <a:chOff x="445441" y="6883281"/>
            <a:chExt cx="6611836" cy="2114236"/>
          </a:xfrm>
        </p:grpSpPr>
        <p:sp>
          <p:nvSpPr>
            <p:cNvPr id="46" name="ZoneTexte 53">
              <a:extLst>
                <a:ext uri="{FF2B5EF4-FFF2-40B4-BE49-F238E27FC236}">
                  <a16:creationId xmlns:a16="http://schemas.microsoft.com/office/drawing/2014/main" id="{A52207DD-1CE4-A8C1-9BE0-5262166ED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104" y="7453888"/>
              <a:ext cx="53591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en-BE" sz="6000" dirty="0">
                  <a:solidFill>
                    <a:srgbClr val="066C8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Discussion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B38B5F-0B79-016C-EFF6-10F2FC89CB07}"/>
                </a:ext>
              </a:extLst>
            </p:cNvPr>
            <p:cNvGrpSpPr/>
            <p:nvPr/>
          </p:nvGrpSpPr>
          <p:grpSpPr>
            <a:xfrm rot="1800000">
              <a:off x="445441" y="6883281"/>
              <a:ext cx="1226257" cy="2114236"/>
              <a:chOff x="13407300" y="6592132"/>
              <a:chExt cx="1226257" cy="2114236"/>
            </a:xfrm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A77503BC-0139-8787-44D6-961C9242E888}"/>
                  </a:ext>
                </a:extLst>
              </p:cNvPr>
              <p:cNvSpPr/>
              <p:nvPr/>
            </p:nvSpPr>
            <p:spPr>
              <a:xfrm>
                <a:off x="13407300" y="6592132"/>
                <a:ext cx="1226257" cy="1057118"/>
              </a:xfrm>
              <a:prstGeom prst="triangle">
                <a:avLst/>
              </a:prstGeom>
              <a:solidFill>
                <a:srgbClr val="006F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FE1A34E-AE3C-506B-B5CD-B5904B30B53A}"/>
                  </a:ext>
                </a:extLst>
              </p:cNvPr>
              <p:cNvSpPr/>
              <p:nvPr/>
            </p:nvSpPr>
            <p:spPr>
              <a:xfrm rot="10800000">
                <a:off x="13407300" y="7649250"/>
                <a:ext cx="1226257" cy="1057118"/>
              </a:xfrm>
              <a:prstGeom prst="triangle">
                <a:avLst/>
              </a:prstGeom>
              <a:solidFill>
                <a:srgbClr val="B2C7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pic>
        <p:nvPicPr>
          <p:cNvPr id="8" name="Image 7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C7E822C9-3F7A-C9D9-82AB-7F829A48FE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15" t="11350" r="9235" b="4536"/>
          <a:stretch>
            <a:fillRect/>
          </a:stretch>
        </p:blipFill>
        <p:spPr>
          <a:xfrm>
            <a:off x="16335898" y="10097367"/>
            <a:ext cx="6293261" cy="3709167"/>
          </a:xfrm>
          <a:prstGeom prst="rect">
            <a:avLst/>
          </a:prstGeom>
        </p:spPr>
      </p:pic>
      <p:pic>
        <p:nvPicPr>
          <p:cNvPr id="12" name="Image 11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CEC41527-18A5-835C-D7FC-45D7652B05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71" t="11253" r="9409" b="4872"/>
          <a:stretch>
            <a:fillRect/>
          </a:stretch>
        </p:blipFill>
        <p:spPr>
          <a:xfrm>
            <a:off x="22792438" y="10093196"/>
            <a:ext cx="6293262" cy="3713338"/>
          </a:xfrm>
          <a:prstGeom prst="rect">
            <a:avLst/>
          </a:prstGeom>
        </p:spPr>
      </p:pic>
      <p:pic>
        <p:nvPicPr>
          <p:cNvPr id="14" name="Image 13" descr="Une image contenant diagramme, Tracé, lign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048D5367-2B9F-B734-ECFF-08F26A607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4307" y="17801790"/>
            <a:ext cx="11712968" cy="6653888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EC61AB1-2A54-8B01-269C-F8073989B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654208"/>
              </p:ext>
            </p:extLst>
          </p:nvPr>
        </p:nvGraphicFramePr>
        <p:xfrm>
          <a:off x="5829685" y="28612913"/>
          <a:ext cx="9073543" cy="778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2DD092D-9994-AFC3-9F21-1C59BD8F1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33437"/>
              </p:ext>
            </p:extLst>
          </p:nvPr>
        </p:nvGraphicFramePr>
        <p:xfrm>
          <a:off x="2235635" y="29515121"/>
          <a:ext cx="4034231" cy="371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77">
                  <a:extLst>
                    <a:ext uri="{9D8B030D-6E8A-4147-A177-3AD203B41FA5}">
                      <a16:colId xmlns:a16="http://schemas.microsoft.com/office/drawing/2014/main" val="1060925453"/>
                    </a:ext>
                  </a:extLst>
                </a:gridCol>
                <a:gridCol w="1909854">
                  <a:extLst>
                    <a:ext uri="{9D8B030D-6E8A-4147-A177-3AD203B41FA5}">
                      <a16:colId xmlns:a16="http://schemas.microsoft.com/office/drawing/2014/main" val="2790548544"/>
                    </a:ext>
                  </a:extLst>
                </a:gridCol>
              </a:tblGrid>
              <a:tr h="929071">
                <a:tc>
                  <a:txBody>
                    <a:bodyPr/>
                    <a:lstStyle/>
                    <a:p>
                      <a:r>
                        <a:rPr lang="fr-BE" sz="3600" dirty="0"/>
                        <a:t>Set</a:t>
                      </a:r>
                      <a:endParaRPr lang="fr-BE" dirty="0"/>
                    </a:p>
                  </a:txBody>
                  <a:tcPr>
                    <a:solidFill>
                      <a:srgbClr val="006F7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3600" dirty="0" err="1"/>
                        <a:t>Samples</a:t>
                      </a:r>
                      <a:endParaRPr lang="fr-BE" sz="3600" dirty="0"/>
                    </a:p>
                  </a:txBody>
                  <a:tcPr>
                    <a:solidFill>
                      <a:srgbClr val="006F7B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399234"/>
                  </a:ext>
                </a:extLst>
              </a:tr>
              <a:tr h="929071">
                <a:tc>
                  <a:txBody>
                    <a:bodyPr/>
                    <a:lstStyle/>
                    <a:p>
                      <a:r>
                        <a:rPr lang="fr-BE" sz="3600" dirty="0"/>
                        <a:t>Training</a:t>
                      </a:r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3600" dirty="0"/>
                        <a:t>2700</a:t>
                      </a:r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35842"/>
                  </a:ext>
                </a:extLst>
              </a:tr>
              <a:tr h="929071">
                <a:tc>
                  <a:txBody>
                    <a:bodyPr/>
                    <a:lstStyle/>
                    <a:p>
                      <a:r>
                        <a:rPr lang="fr-BE" sz="3600" dirty="0"/>
                        <a:t>Validation</a:t>
                      </a:r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3600" dirty="0"/>
                        <a:t>300</a:t>
                      </a:r>
                      <a:endParaRPr lang="fr-BE" dirty="0"/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23500"/>
                  </a:ext>
                </a:extLst>
              </a:tr>
              <a:tr h="929071">
                <a:tc>
                  <a:txBody>
                    <a:bodyPr/>
                    <a:lstStyle/>
                    <a:p>
                      <a:r>
                        <a:rPr lang="fr-BE" sz="3600" dirty="0" err="1"/>
                        <a:t>Testing</a:t>
                      </a:r>
                      <a:endParaRPr lang="fr-BE" dirty="0"/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3600" dirty="0"/>
                        <a:t>5 x 100 </a:t>
                      </a:r>
                    </a:p>
                  </a:txBody>
                  <a:tcPr>
                    <a:solidFill>
                      <a:srgbClr val="B2C72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48014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1E6D8A87-D238-3B31-5412-6AABA297079E}"/>
              </a:ext>
            </a:extLst>
          </p:cNvPr>
          <p:cNvGrpSpPr/>
          <p:nvPr/>
        </p:nvGrpSpPr>
        <p:grpSpPr>
          <a:xfrm>
            <a:off x="2235635" y="18712277"/>
            <a:ext cx="12012960" cy="6677801"/>
            <a:chOff x="2115733" y="18723485"/>
            <a:chExt cx="12012960" cy="667780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AD5CF02-26DB-148C-55F7-265608979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5733" y="18723485"/>
              <a:ext cx="11778067" cy="661994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5C1B6D-BEEF-6D8C-E9DC-939FB0023D84}"/>
                </a:ext>
              </a:extLst>
            </p:cNvPr>
            <p:cNvSpPr/>
            <p:nvPr/>
          </p:nvSpPr>
          <p:spPr>
            <a:xfrm>
              <a:off x="9625495" y="23685388"/>
              <a:ext cx="4268305" cy="1715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6CA98F-7A6B-F115-BBB4-7FFF3B760157}"/>
                </a:ext>
              </a:extLst>
            </p:cNvPr>
            <p:cNvSpPr/>
            <p:nvPr/>
          </p:nvSpPr>
          <p:spPr>
            <a:xfrm>
              <a:off x="9952410" y="23368828"/>
              <a:ext cx="2885087" cy="100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DFF2C4-8DBD-3AB0-5607-83D43E6FF895}"/>
                </a:ext>
              </a:extLst>
            </p:cNvPr>
            <p:cNvSpPr/>
            <p:nvPr/>
          </p:nvSpPr>
          <p:spPr>
            <a:xfrm>
              <a:off x="10339182" y="22867518"/>
              <a:ext cx="3789511" cy="100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32072A2-972E-4D85-5D0E-A5FA7D8C88DC}"/>
                </a:ext>
              </a:extLst>
            </p:cNvPr>
            <p:cNvCxnSpPr>
              <a:cxnSpLocks/>
            </p:cNvCxnSpPr>
            <p:nvPr/>
          </p:nvCxnSpPr>
          <p:spPr>
            <a:xfrm>
              <a:off x="12548937" y="22825923"/>
              <a:ext cx="0" cy="25175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D687882-4C51-AF21-3DE9-6857492CEAA0}"/>
                </a:ext>
              </a:extLst>
            </p:cNvPr>
            <p:cNvCxnSpPr>
              <a:cxnSpLocks/>
            </p:cNvCxnSpPr>
            <p:nvPr/>
          </p:nvCxnSpPr>
          <p:spPr>
            <a:xfrm>
              <a:off x="3117850" y="25311344"/>
              <a:ext cx="94310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87A995CF-3626-B9E9-E5AA-D76171B17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7850" y="24815800"/>
              <a:ext cx="0" cy="5276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5CD1AD9-E38D-700A-5B30-86C5560E22A3}"/>
                </a:ext>
              </a:extLst>
            </p:cNvPr>
            <p:cNvSpPr/>
            <p:nvPr/>
          </p:nvSpPr>
          <p:spPr>
            <a:xfrm>
              <a:off x="10179050" y="21526500"/>
              <a:ext cx="114935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800" b="1" dirty="0">
                  <a:solidFill>
                    <a:srgbClr val="FF0000"/>
                  </a:solidFill>
                </a:rPr>
                <a:t>INPUT</a:t>
              </a:r>
              <a:endParaRPr lang="fr-BE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Image 4" descr="Une image contenant texte, Graphique, logo, Police&#10;&#10;Le contenu généré par l’IA peut être incorrect.">
            <a:extLst>
              <a:ext uri="{FF2B5EF4-FFF2-40B4-BE49-F238E27FC236}">
                <a16:creationId xmlns:a16="http://schemas.microsoft.com/office/drawing/2014/main" id="{EE254D92-5752-EF57-D9A5-3E5A58F81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97300" y="39838913"/>
            <a:ext cx="6590276" cy="2525372"/>
          </a:xfrm>
          <a:prstGeom prst="rect">
            <a:avLst/>
          </a:prstGeom>
        </p:spPr>
      </p:pic>
      <p:pic>
        <p:nvPicPr>
          <p:cNvPr id="13" name="Image 12" descr="Une image contenant cercle, Graphiqu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2AA4AC7-64B1-F348-2AD2-9E381CC49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790" b="9917"/>
          <a:stretch>
            <a:fillRect/>
          </a:stretch>
        </p:blipFill>
        <p:spPr>
          <a:xfrm>
            <a:off x="13757936" y="39802856"/>
            <a:ext cx="3653049" cy="25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F7B0B27692148B5B3A8916168065D" ma:contentTypeVersion="13" ma:contentTypeDescription="Crée un document." ma:contentTypeScope="" ma:versionID="318500e9f56623364c940b8f8d721067">
  <xsd:schema xmlns:xsd="http://www.w3.org/2001/XMLSchema" xmlns:xs="http://www.w3.org/2001/XMLSchema" xmlns:p="http://schemas.microsoft.com/office/2006/metadata/properties" xmlns:ns2="a238498b-f08d-448e-8dbd-abe85e2249af" xmlns:ns3="348b7af1-40da-4f1a-9141-119420732c3a" targetNamespace="http://schemas.microsoft.com/office/2006/metadata/properties" ma:root="true" ma:fieldsID="7a05008d6a07c98fd309c39cba716f26" ns2:_="" ns3:_="">
    <xsd:import namespace="a238498b-f08d-448e-8dbd-abe85e2249af"/>
    <xsd:import namespace="348b7af1-40da-4f1a-9141-119420732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8498b-f08d-448e-8dbd-abe85e224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7af1-40da-4f1a-9141-119420732c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f105529-b6da-4786-af69-ce20bd35f26f}" ma:internalName="TaxCatchAll" ma:showField="CatchAllData" ma:web="348b7af1-40da-4f1a-9141-119420732c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8b7af1-40da-4f1a-9141-119420732c3a" xsi:nil="true"/>
    <lcf76f155ced4ddcb4097134ff3c332f xmlns="a238498b-f08d-448e-8dbd-abe85e2249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A74DF-7715-47EC-938B-4B08A1FD0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708A6-9E64-42E0-B348-BC9BFB6D9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8498b-f08d-448e-8dbd-abe85e2249af"/>
    <ds:schemaRef ds:uri="348b7af1-40da-4f1a-9141-119420732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EB972B-E4D6-4622-B99F-C702588B3F88}">
  <ds:schemaRefs>
    <ds:schemaRef ds:uri="http://schemas.microsoft.com/office/2006/metadata/properties"/>
    <ds:schemaRef ds:uri="http://schemas.microsoft.com/office/infopath/2007/PartnerControls"/>
    <ds:schemaRef ds:uri="348b7af1-40da-4f1a-9141-119420732c3a"/>
    <ds:schemaRef ds:uri="a238498b-f08d-448e-8dbd-abe85e2249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2793</TotalTime>
  <Words>597</Words>
  <Application>Microsoft Office PowerPoint</Application>
  <PresentationFormat>Personnalisé</PresentationFormat>
  <Paragraphs>86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Balla Marion</cp:lastModifiedBy>
  <cp:revision>128</cp:revision>
  <dcterms:created xsi:type="dcterms:W3CDTF">2022-05-26T12:45:58Z</dcterms:created>
  <dcterms:modified xsi:type="dcterms:W3CDTF">2025-12-01T11:06:26Z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0x01010054BF7B0B27692148B5B3A8916168065D</vt:lpwstr>
  </property>
</Properties>
</file>