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1356" r:id="rId5"/>
    <p:sldId id="1344" r:id="rId6"/>
    <p:sldId id="1357" r:id="rId7"/>
    <p:sldId id="1352" r:id="rId8"/>
    <p:sldId id="1353" r:id="rId9"/>
    <p:sldId id="259" r:id="rId10"/>
    <p:sldId id="885" r:id="rId11"/>
    <p:sldId id="261" r:id="rId12"/>
    <p:sldId id="1363" r:id="rId13"/>
    <p:sldId id="1345" r:id="rId14"/>
    <p:sldId id="1341" r:id="rId15"/>
    <p:sldId id="1342" r:id="rId16"/>
    <p:sldId id="1362" r:id="rId17"/>
    <p:sldId id="1359" r:id="rId18"/>
    <p:sldId id="1364" r:id="rId19"/>
    <p:sldId id="1360" r:id="rId20"/>
    <p:sldId id="1365" r:id="rId21"/>
    <p:sldId id="1366" r:id="rId22"/>
    <p:sldId id="1257" r:id="rId23"/>
    <p:sldId id="125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7FD36D-E94E-D507-B72D-97B22E2E8C00}" name="Ernst Damien" initials="ED" userId="S::dernst@uliege.be::8b486b58-2e36-47a9-9606-e504256b87f8" providerId="AD"/>
  <p188:author id="{E6F861C6-03E6-8FD3-46A2-A0F9745474AA}" name="Techy Thibaut" initials="TT" userId="S::ttechy@uliege.be::0a091cef-aa85-4df5-ad37-63275b7af1bb" providerId="AD"/>
  <p188:author id="{C5F208CA-6652-F51B-3CC4-F924C19833AC}" name="Dachet Victor" initials="VD" userId="S::Victor.Dachet@uliege.be::87ed07aa-d086-4b65-aaa9-c95ba0eac4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D1EFEC"/>
    <a:srgbClr val="7BD1C9"/>
    <a:srgbClr val="E0E0E0"/>
    <a:srgbClr val="0A0D1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90655" autoAdjust="0"/>
  </p:normalViewPr>
  <p:slideViewPr>
    <p:cSldViewPr snapToGrid="0">
      <p:cViewPr varScale="1">
        <p:scale>
          <a:sx n="92" d="100"/>
          <a:sy n="92" d="100"/>
        </p:scale>
        <p:origin x="1128" y="306"/>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Feuil1!$B$8</c:f>
              <c:strCache>
                <c:ptCount val="1"/>
                <c:pt idx="0">
                  <c:v>China</c:v>
                </c:pt>
              </c:strCache>
            </c:strRef>
          </c:tx>
          <c:spPr>
            <a:solidFill>
              <a:srgbClr val="7BD1C9"/>
            </a:solidFill>
            <a:ln w="12700">
              <a:solidFill>
                <a:schemeClr val="tx1"/>
              </a:solidFill>
            </a:ln>
            <a:effectLst/>
          </c:spPr>
          <c:invertIfNegative val="0"/>
          <c:cat>
            <c:strRef>
              <c:f>Feuil1!$A$9:$A$12</c:f>
              <c:strCache>
                <c:ptCount val="4"/>
                <c:pt idx="0">
                  <c:v>Silicon</c:v>
                </c:pt>
                <c:pt idx="1">
                  <c:v>Wafer</c:v>
                </c:pt>
                <c:pt idx="2">
                  <c:v>Cell</c:v>
                </c:pt>
                <c:pt idx="3">
                  <c:v>Panel</c:v>
                </c:pt>
              </c:strCache>
            </c:strRef>
          </c:cat>
          <c:val>
            <c:numRef>
              <c:f>Feuil1!$B$9:$B$12</c:f>
              <c:numCache>
                <c:formatCode>0%</c:formatCode>
                <c:ptCount val="4"/>
                <c:pt idx="0">
                  <c:v>0.93</c:v>
                </c:pt>
                <c:pt idx="1">
                  <c:v>0.96</c:v>
                </c:pt>
                <c:pt idx="2">
                  <c:v>0.89</c:v>
                </c:pt>
                <c:pt idx="3">
                  <c:v>0.8</c:v>
                </c:pt>
              </c:numCache>
            </c:numRef>
          </c:val>
          <c:extLst>
            <c:ext xmlns:c16="http://schemas.microsoft.com/office/drawing/2014/chart" uri="{C3380CC4-5D6E-409C-BE32-E72D297353CC}">
              <c16:uniqueId val="{00000000-6C64-4058-B573-D5BFE933E1B2}"/>
            </c:ext>
          </c:extLst>
        </c:ser>
        <c:dLbls>
          <c:showLegendKey val="0"/>
          <c:showVal val="0"/>
          <c:showCatName val="0"/>
          <c:showSerName val="0"/>
          <c:showPercent val="0"/>
          <c:showBubbleSize val="0"/>
        </c:dLbls>
        <c:gapWidth val="150"/>
        <c:overlap val="100"/>
        <c:axId val="417749744"/>
        <c:axId val="417747824"/>
      </c:barChart>
      <c:catAx>
        <c:axId val="41774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crossAx val="417747824"/>
        <c:crosses val="autoZero"/>
        <c:auto val="1"/>
        <c:lblAlgn val="ctr"/>
        <c:lblOffset val="100"/>
        <c:noMultiLvlLbl val="0"/>
      </c:catAx>
      <c:valAx>
        <c:axId val="4177478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41774974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Feuil1!$A$32</c:f>
              <c:strCache>
                <c:ptCount val="1"/>
                <c:pt idx="0">
                  <c:v>Cell</c:v>
                </c:pt>
              </c:strCache>
            </c:strRef>
          </c:tx>
          <c:spPr>
            <a:solidFill>
              <a:srgbClr val="7BD1C9"/>
            </a:solidFill>
            <a:ln w="9525">
              <a:solidFill>
                <a:srgbClr val="0A0D14"/>
              </a:solidFill>
            </a:ln>
            <a:effectLst/>
          </c:spPr>
          <c:invertIfNegative val="0"/>
          <c:cat>
            <c:numRef>
              <c:f>Feuil1!$B$31:$M$31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Feuil1!$B$32:$M$32</c:f>
              <c:numCache>
                <c:formatCode>General</c:formatCode>
                <c:ptCount val="12"/>
                <c:pt idx="0">
                  <c:v>553</c:v>
                </c:pt>
                <c:pt idx="1">
                  <c:v>486</c:v>
                </c:pt>
                <c:pt idx="2">
                  <c:v>310</c:v>
                </c:pt>
                <c:pt idx="3">
                  <c:v>259</c:v>
                </c:pt>
                <c:pt idx="4">
                  <c:v>187</c:v>
                </c:pt>
                <c:pt idx="5">
                  <c:v>157</c:v>
                </c:pt>
                <c:pt idx="6">
                  <c:v>132</c:v>
                </c:pt>
                <c:pt idx="7">
                  <c:v>123</c:v>
                </c:pt>
                <c:pt idx="8">
                  <c:v>119</c:v>
                </c:pt>
                <c:pt idx="9">
                  <c:v>132</c:v>
                </c:pt>
                <c:pt idx="10">
                  <c:v>111</c:v>
                </c:pt>
                <c:pt idx="11">
                  <c:v>78</c:v>
                </c:pt>
              </c:numCache>
            </c:numRef>
          </c:val>
          <c:extLst>
            <c:ext xmlns:c16="http://schemas.microsoft.com/office/drawing/2014/chart" uri="{C3380CC4-5D6E-409C-BE32-E72D297353CC}">
              <c16:uniqueId val="{00000000-3AA8-4322-BEBA-BD439C623E06}"/>
            </c:ext>
          </c:extLst>
        </c:ser>
        <c:ser>
          <c:idx val="1"/>
          <c:order val="1"/>
          <c:tx>
            <c:strRef>
              <c:f>Feuil1!$A$33</c:f>
              <c:strCache>
                <c:ptCount val="1"/>
                <c:pt idx="0">
                  <c:v>Pack</c:v>
                </c:pt>
              </c:strCache>
            </c:strRef>
          </c:tx>
          <c:spPr>
            <a:solidFill>
              <a:srgbClr val="D1EFEC"/>
            </a:solidFill>
            <a:ln w="9525">
              <a:solidFill>
                <a:schemeClr val="tx1"/>
              </a:solidFill>
            </a:ln>
            <a:effectLst/>
          </c:spPr>
          <c:invertIfNegative val="0"/>
          <c:cat>
            <c:numRef>
              <c:f>Feuil1!$B$31:$M$31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Feuil1!$B$33:$M$33</c:f>
              <c:numCache>
                <c:formatCode>General</c:formatCode>
                <c:ptCount val="12"/>
                <c:pt idx="0">
                  <c:v>253</c:v>
                </c:pt>
                <c:pt idx="1">
                  <c:v>230</c:v>
                </c:pt>
                <c:pt idx="2">
                  <c:v>153</c:v>
                </c:pt>
                <c:pt idx="3">
                  <c:v>97</c:v>
                </c:pt>
                <c:pt idx="4">
                  <c:v>79</c:v>
                </c:pt>
                <c:pt idx="5">
                  <c:v>61</c:v>
                </c:pt>
                <c:pt idx="6">
                  <c:v>57</c:v>
                </c:pt>
                <c:pt idx="7">
                  <c:v>42</c:v>
                </c:pt>
                <c:pt idx="8">
                  <c:v>36</c:v>
                </c:pt>
                <c:pt idx="9">
                  <c:v>34</c:v>
                </c:pt>
                <c:pt idx="10">
                  <c:v>33</c:v>
                </c:pt>
                <c:pt idx="11">
                  <c:v>37</c:v>
                </c:pt>
              </c:numCache>
            </c:numRef>
          </c:val>
          <c:extLst>
            <c:ext xmlns:c16="http://schemas.microsoft.com/office/drawing/2014/chart" uri="{C3380CC4-5D6E-409C-BE32-E72D297353CC}">
              <c16:uniqueId val="{00000001-3AA8-4322-BEBA-BD439C623E06}"/>
            </c:ext>
          </c:extLst>
        </c:ser>
        <c:dLbls>
          <c:showLegendKey val="0"/>
          <c:showVal val="0"/>
          <c:showCatName val="0"/>
          <c:showSerName val="0"/>
          <c:showPercent val="0"/>
          <c:showBubbleSize val="0"/>
        </c:dLbls>
        <c:gapWidth val="150"/>
        <c:overlap val="100"/>
        <c:axId val="417721424"/>
        <c:axId val="417708944"/>
      </c:barChart>
      <c:catAx>
        <c:axId val="41772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7708944"/>
        <c:crosses val="autoZero"/>
        <c:auto val="1"/>
        <c:lblAlgn val="ctr"/>
        <c:lblOffset val="100"/>
        <c:noMultiLvlLbl val="0"/>
      </c:catAx>
      <c:valAx>
        <c:axId val="41770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772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A393C-B4C3-4381-ABBA-01A45CB55BE2}" type="datetimeFigureOut">
              <a:rPr lang="fr-BE" smtClean="0"/>
              <a:t>02-12-25</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75F91-F697-4942-8E72-C4D1350F1E55}" type="slidenum">
              <a:rPr lang="fr-BE" smtClean="0"/>
              <a:t>‹N°›</a:t>
            </a:fld>
            <a:endParaRPr lang="fr-BE" dirty="0"/>
          </a:p>
        </p:txBody>
      </p:sp>
    </p:spTree>
    <p:extLst>
      <p:ext uri="{BB962C8B-B14F-4D97-AF65-F5344CB8AC3E}">
        <p14:creationId xmlns:p14="http://schemas.microsoft.com/office/powerpoint/2010/main" val="260234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2</a:t>
            </a:fld>
            <a:endParaRPr lang="fr-BE" dirty="0"/>
          </a:p>
        </p:txBody>
      </p:sp>
    </p:spTree>
    <p:extLst>
      <p:ext uri="{BB962C8B-B14F-4D97-AF65-F5344CB8AC3E}">
        <p14:creationId xmlns:p14="http://schemas.microsoft.com/office/powerpoint/2010/main" val="291454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02D6B-D322-FAB6-7D4E-B9B1BAC77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D1441-FF1E-F2D1-21DC-EF0E6F6F147B}"/>
              </a:ext>
            </a:extLst>
          </p:cNvPr>
          <p:cNvSpPr>
            <a:spLocks noGrp="1" noRot="1" noChangeAspect="1"/>
          </p:cNvSpPr>
          <p:nvPr>
            <p:ph type="sldImg"/>
          </p:nvPr>
        </p:nvSpPr>
        <p:spPr/>
        <p:txBody>
          <a:bodyPr/>
          <a:lstStyle/>
          <a:p>
            <a:endParaRPr lang="fr-BE" dirty="0"/>
          </a:p>
        </p:txBody>
      </p:sp>
      <p:sp>
        <p:nvSpPr>
          <p:cNvPr id="3" name="Notes Placeholder 2">
            <a:extLst>
              <a:ext uri="{FF2B5EF4-FFF2-40B4-BE49-F238E27FC236}">
                <a16:creationId xmlns:a16="http://schemas.microsoft.com/office/drawing/2014/main" id="{17231B3D-C6BF-2C7E-3ABF-0327266EFE68}"/>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71F2AC57-9921-B7EA-93FC-AD0269254F06}"/>
              </a:ext>
            </a:extLst>
          </p:cNvPr>
          <p:cNvSpPr>
            <a:spLocks noGrp="1"/>
          </p:cNvSpPr>
          <p:nvPr>
            <p:ph type="sldNum" sz="quarter" idx="5"/>
          </p:nvPr>
        </p:nvSpPr>
        <p:spPr/>
        <p:txBody>
          <a:bodyPr/>
          <a:lstStyle/>
          <a:p>
            <a:fld id="{9526DDD4-7369-8845-9D30-84A3201E10C9}" type="slidenum">
              <a:rPr lang="fr-FR" smtClean="0"/>
              <a:t>11</a:t>
            </a:fld>
            <a:endParaRPr lang="fr-FR" dirty="0"/>
          </a:p>
        </p:txBody>
      </p:sp>
    </p:spTree>
    <p:extLst>
      <p:ext uri="{BB962C8B-B14F-4D97-AF65-F5344CB8AC3E}">
        <p14:creationId xmlns:p14="http://schemas.microsoft.com/office/powerpoint/2010/main" val="34573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12</a:t>
            </a:fld>
            <a:endParaRPr lang="fr-BE" dirty="0"/>
          </a:p>
        </p:txBody>
      </p:sp>
    </p:spTree>
    <p:extLst>
      <p:ext uri="{BB962C8B-B14F-4D97-AF65-F5344CB8AC3E}">
        <p14:creationId xmlns:p14="http://schemas.microsoft.com/office/powerpoint/2010/main" val="236399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16</a:t>
            </a:fld>
            <a:endParaRPr lang="fr-BE" dirty="0"/>
          </a:p>
        </p:txBody>
      </p:sp>
    </p:spTree>
    <p:extLst>
      <p:ext uri="{BB962C8B-B14F-4D97-AF65-F5344CB8AC3E}">
        <p14:creationId xmlns:p14="http://schemas.microsoft.com/office/powerpoint/2010/main" val="417730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17</a:t>
            </a:fld>
            <a:endParaRPr lang="fr-BE" dirty="0"/>
          </a:p>
        </p:txBody>
      </p:sp>
    </p:spTree>
    <p:extLst>
      <p:ext uri="{BB962C8B-B14F-4D97-AF65-F5344CB8AC3E}">
        <p14:creationId xmlns:p14="http://schemas.microsoft.com/office/powerpoint/2010/main" val="258049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18</a:t>
            </a:fld>
            <a:endParaRPr lang="fr-BE" dirty="0"/>
          </a:p>
        </p:txBody>
      </p:sp>
    </p:spTree>
    <p:extLst>
      <p:ext uri="{BB962C8B-B14F-4D97-AF65-F5344CB8AC3E}">
        <p14:creationId xmlns:p14="http://schemas.microsoft.com/office/powerpoint/2010/main" val="251053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3</a:t>
            </a:fld>
            <a:endParaRPr lang="fr-BE" dirty="0"/>
          </a:p>
        </p:txBody>
      </p:sp>
    </p:spTree>
    <p:extLst>
      <p:ext uri="{BB962C8B-B14F-4D97-AF65-F5344CB8AC3E}">
        <p14:creationId xmlns:p14="http://schemas.microsoft.com/office/powerpoint/2010/main" val="152152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4</a:t>
            </a:fld>
            <a:endParaRPr lang="fr-BE" dirty="0"/>
          </a:p>
        </p:txBody>
      </p:sp>
    </p:spTree>
    <p:extLst>
      <p:ext uri="{BB962C8B-B14F-4D97-AF65-F5344CB8AC3E}">
        <p14:creationId xmlns:p14="http://schemas.microsoft.com/office/powerpoint/2010/main" val="172779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5</a:t>
            </a:fld>
            <a:endParaRPr lang="fr-BE" dirty="0"/>
          </a:p>
        </p:txBody>
      </p:sp>
    </p:spTree>
    <p:extLst>
      <p:ext uri="{BB962C8B-B14F-4D97-AF65-F5344CB8AC3E}">
        <p14:creationId xmlns:p14="http://schemas.microsoft.com/office/powerpoint/2010/main" val="289958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6</a:t>
            </a:fld>
            <a:endParaRPr lang="fr-BE" dirty="0"/>
          </a:p>
        </p:txBody>
      </p:sp>
    </p:spTree>
    <p:extLst>
      <p:ext uri="{BB962C8B-B14F-4D97-AF65-F5344CB8AC3E}">
        <p14:creationId xmlns:p14="http://schemas.microsoft.com/office/powerpoint/2010/main" val="123358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7</a:t>
            </a:fld>
            <a:endParaRPr lang="fr-BE" dirty="0"/>
          </a:p>
        </p:txBody>
      </p:sp>
    </p:spTree>
    <p:extLst>
      <p:ext uri="{BB962C8B-B14F-4D97-AF65-F5344CB8AC3E}">
        <p14:creationId xmlns:p14="http://schemas.microsoft.com/office/powerpoint/2010/main" val="190327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pPr algn="just">
              <a:buNone/>
            </a:pPr>
            <a:endParaRPr lang="en-US" sz="1200"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8</a:t>
            </a:fld>
            <a:endParaRPr lang="fr-BE" dirty="0"/>
          </a:p>
        </p:txBody>
      </p:sp>
    </p:spTree>
    <p:extLst>
      <p:ext uri="{BB962C8B-B14F-4D97-AF65-F5344CB8AC3E}">
        <p14:creationId xmlns:p14="http://schemas.microsoft.com/office/powerpoint/2010/main" val="74367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9</a:t>
            </a:fld>
            <a:endParaRPr lang="fr-BE" dirty="0"/>
          </a:p>
        </p:txBody>
      </p:sp>
    </p:spTree>
    <p:extLst>
      <p:ext uri="{BB962C8B-B14F-4D97-AF65-F5344CB8AC3E}">
        <p14:creationId xmlns:p14="http://schemas.microsoft.com/office/powerpoint/2010/main" val="308227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dirty="0"/>
          </a:p>
        </p:txBody>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F075F91-F697-4942-8E72-C4D1350F1E55}" type="slidenum">
              <a:rPr lang="fr-BE" smtClean="0"/>
              <a:t>10</a:t>
            </a:fld>
            <a:endParaRPr lang="fr-BE" dirty="0"/>
          </a:p>
        </p:txBody>
      </p:sp>
    </p:spTree>
    <p:extLst>
      <p:ext uri="{BB962C8B-B14F-4D97-AF65-F5344CB8AC3E}">
        <p14:creationId xmlns:p14="http://schemas.microsoft.com/office/powerpoint/2010/main" val="321264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46DDC-83C6-A558-0525-535D81E9544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E79D5E73-77EC-8B59-537B-C6FD8C2B4A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0AC8E1CE-5749-877E-FDC8-AC966A8A20CC}"/>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5" name="Espace réservé du pied de page 4">
            <a:extLst>
              <a:ext uri="{FF2B5EF4-FFF2-40B4-BE49-F238E27FC236}">
                <a16:creationId xmlns:a16="http://schemas.microsoft.com/office/drawing/2014/main" id="{4EFD0017-6317-64D1-9EEE-D7810C0C3F44}"/>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A7455DD6-10F5-FAF2-B717-841017B719A7}"/>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199450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1F57A-A195-13E5-EB19-EC753DD6C699}"/>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23D12E0-2CA5-0C64-C5CC-9F9BB1C7A4A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616FADE-6942-AB65-5CE5-FB89F16A50C8}"/>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5" name="Espace réservé du pied de page 4">
            <a:extLst>
              <a:ext uri="{FF2B5EF4-FFF2-40B4-BE49-F238E27FC236}">
                <a16:creationId xmlns:a16="http://schemas.microsoft.com/office/drawing/2014/main" id="{5E163C45-B7AB-3D9C-E925-6C8656FB8A16}"/>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45D0BF2A-D5CC-30BA-9FB9-3FB48C98EE18}"/>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327281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003DDED-5B20-8CB3-F80C-863AE7B6320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83E38121-B603-BD99-2CFA-71BAAB4A11C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8C6360D-E475-2937-2086-0F500BCD8DD6}"/>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5" name="Espace réservé du pied de page 4">
            <a:extLst>
              <a:ext uri="{FF2B5EF4-FFF2-40B4-BE49-F238E27FC236}">
                <a16:creationId xmlns:a16="http://schemas.microsoft.com/office/drawing/2014/main" id="{EDCD811E-D679-09E8-B75D-3DA0BD1C4FBA}"/>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17D24565-CDCA-0E3E-649A-AC54AD588685}"/>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4102891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C3EF3-8C5B-252C-A16A-2D69ED1E03B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11" name="Titre 10">
            <a:extLst>
              <a:ext uri="{FF2B5EF4-FFF2-40B4-BE49-F238E27FC236}">
                <a16:creationId xmlns:a16="http://schemas.microsoft.com/office/drawing/2014/main" id="{63841CD3-239C-37BA-F580-4B132ECC6E32}"/>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78505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805B5-27AE-F39D-49D1-F299CE8FB09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DC5A08D-0553-EFE7-980B-71BEBD4C3F4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10D6FC5-C594-A5B5-868B-E564DC431E63}"/>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5" name="Espace réservé du pied de page 4">
            <a:extLst>
              <a:ext uri="{FF2B5EF4-FFF2-40B4-BE49-F238E27FC236}">
                <a16:creationId xmlns:a16="http://schemas.microsoft.com/office/drawing/2014/main" id="{A75183FF-EEFA-8BEF-52DF-D3D6BCDD80F9}"/>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9D31AE43-6DC9-B014-92DF-B986C465F3F3}"/>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283501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998B3-A64D-C3B9-F762-6D6F7B9403F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46D214D0-7CD3-785A-BB10-6A24515048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A480D3B-CBAE-9F0E-A8D7-2F7150C440D1}"/>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5" name="Espace réservé du pied de page 4">
            <a:extLst>
              <a:ext uri="{FF2B5EF4-FFF2-40B4-BE49-F238E27FC236}">
                <a16:creationId xmlns:a16="http://schemas.microsoft.com/office/drawing/2014/main" id="{38D932D9-435F-03A5-677C-386531A1CA01}"/>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C01BD237-504B-8366-25FA-91E100C4862D}"/>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395677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09196-EC7C-2975-4F34-5200CE1B4368}"/>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0A2073A-4665-47AE-5DC0-517F6084E70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B0F99231-608D-8DD9-CA0A-C190E5BCD83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ADA7B2D-76BC-FA12-E61C-9C84D6B6A534}"/>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6" name="Espace réservé du pied de page 5">
            <a:extLst>
              <a:ext uri="{FF2B5EF4-FFF2-40B4-BE49-F238E27FC236}">
                <a16:creationId xmlns:a16="http://schemas.microsoft.com/office/drawing/2014/main" id="{8640A2B8-5354-1525-F432-DAEFBC6780EF}"/>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3688EB53-53DB-CDC0-5378-437642B9FBC3}"/>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323744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5CDA9-293F-E976-0121-861C9E325453}"/>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693A2899-D93F-D89C-499A-4AC43658F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FF5C8C5-A08E-F7CE-0885-8F13FDA00E9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2F6B34C9-D8E9-9329-7948-7B44C2AC16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9B53706-0C46-E3A2-B632-4B33F33D56A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B28889DC-9CA2-77AB-E97B-B4DC8083B83F}"/>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8" name="Espace réservé du pied de page 7">
            <a:extLst>
              <a:ext uri="{FF2B5EF4-FFF2-40B4-BE49-F238E27FC236}">
                <a16:creationId xmlns:a16="http://schemas.microsoft.com/office/drawing/2014/main" id="{5E9C4053-60D5-D757-179A-D106EFD323BE}"/>
              </a:ext>
            </a:extLst>
          </p:cNvPr>
          <p:cNvSpPr>
            <a:spLocks noGrp="1"/>
          </p:cNvSpPr>
          <p:nvPr>
            <p:ph type="ftr" sz="quarter" idx="11"/>
          </p:nvPr>
        </p:nvSpPr>
        <p:spPr/>
        <p:txBody>
          <a:bodyPr/>
          <a:lstStyle/>
          <a:p>
            <a:endParaRPr lang="fr-BE" dirty="0"/>
          </a:p>
        </p:txBody>
      </p:sp>
      <p:sp>
        <p:nvSpPr>
          <p:cNvPr id="9" name="Espace réservé du numéro de diapositive 8">
            <a:extLst>
              <a:ext uri="{FF2B5EF4-FFF2-40B4-BE49-F238E27FC236}">
                <a16:creationId xmlns:a16="http://schemas.microsoft.com/office/drawing/2014/main" id="{2867871E-7A30-5941-69EC-5542265738A7}"/>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52156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CB9D2-FFDF-5D32-C174-D8A15F2F099C}"/>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A44A4E7-4BAF-80D3-79F0-22BF89209ECE}"/>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4" name="Espace réservé du pied de page 3">
            <a:extLst>
              <a:ext uri="{FF2B5EF4-FFF2-40B4-BE49-F238E27FC236}">
                <a16:creationId xmlns:a16="http://schemas.microsoft.com/office/drawing/2014/main" id="{0BC587CF-1857-5607-5D8E-DC3FF86A6840}"/>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2C5EA36A-BCC6-3C8A-DC74-496FAC7E1A29}"/>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417542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EE1112A-DB05-2FF0-EC87-9B768084EB3F}"/>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3" name="Espace réservé du pied de page 2">
            <a:extLst>
              <a:ext uri="{FF2B5EF4-FFF2-40B4-BE49-F238E27FC236}">
                <a16:creationId xmlns:a16="http://schemas.microsoft.com/office/drawing/2014/main" id="{AA00ACCC-EA4E-FC8E-A638-D27A6BBF8C3B}"/>
              </a:ext>
            </a:extLst>
          </p:cNvPr>
          <p:cNvSpPr>
            <a:spLocks noGrp="1"/>
          </p:cNvSpPr>
          <p:nvPr>
            <p:ph type="ftr" sz="quarter" idx="1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2024F470-788F-A739-7D51-FC89977DE1F1}"/>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368966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83591-69EF-9D91-BEA1-DDADD2CBA24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17590262-D42B-ACD9-3951-551B3C3D1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188E0411-319B-34E1-DFD9-43089A172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0713A7-F105-52DE-5FF1-541185E030AC}"/>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6" name="Espace réservé du pied de page 5">
            <a:extLst>
              <a:ext uri="{FF2B5EF4-FFF2-40B4-BE49-F238E27FC236}">
                <a16:creationId xmlns:a16="http://schemas.microsoft.com/office/drawing/2014/main" id="{AA46120E-C4C4-4987-10A0-1C0B6FCAEB2C}"/>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4AB7B8A1-EA91-9C39-D735-C27C07C120B2}"/>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63533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7A155-D044-D34C-6D70-2BFA3C16BA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266A46C3-C634-B6D6-E9B3-7FCDA6624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49CD7FCC-FE99-5500-9C3D-21CEEFFC8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B3FE64-D7EB-94BE-535D-E52AB0812F3B}"/>
              </a:ext>
            </a:extLst>
          </p:cNvPr>
          <p:cNvSpPr>
            <a:spLocks noGrp="1"/>
          </p:cNvSpPr>
          <p:nvPr>
            <p:ph type="dt" sz="half" idx="10"/>
          </p:nvPr>
        </p:nvSpPr>
        <p:spPr/>
        <p:txBody>
          <a:bodyPr/>
          <a:lstStyle/>
          <a:p>
            <a:fld id="{B25A8BEA-3387-4DA7-8A5F-1AB8741EFE69}" type="datetimeFigureOut">
              <a:rPr lang="fr-BE" smtClean="0"/>
              <a:t>02-12-25</a:t>
            </a:fld>
            <a:endParaRPr lang="fr-BE" dirty="0"/>
          </a:p>
        </p:txBody>
      </p:sp>
      <p:sp>
        <p:nvSpPr>
          <p:cNvPr id="6" name="Espace réservé du pied de page 5">
            <a:extLst>
              <a:ext uri="{FF2B5EF4-FFF2-40B4-BE49-F238E27FC236}">
                <a16:creationId xmlns:a16="http://schemas.microsoft.com/office/drawing/2014/main" id="{376406A4-84D0-CC7E-A2BE-48964F6B9E08}"/>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C5DBB13A-C19A-494A-DA90-7E9ACD6DB0DD}"/>
              </a:ext>
            </a:extLst>
          </p:cNvPr>
          <p:cNvSpPr>
            <a:spLocks noGrp="1"/>
          </p:cNvSpPr>
          <p:nvPr>
            <p:ph type="sldNum" sz="quarter" idx="12"/>
          </p:nvPr>
        </p:nvSpPr>
        <p:spPr/>
        <p:txBody>
          <a:bodyPr/>
          <a:lstStyle/>
          <a:p>
            <a:fld id="{8793E549-9B00-45A7-900C-217DD796D269}" type="slidenum">
              <a:rPr lang="fr-BE" smtClean="0"/>
              <a:t>‹N°›</a:t>
            </a:fld>
            <a:endParaRPr lang="fr-BE" dirty="0"/>
          </a:p>
        </p:txBody>
      </p:sp>
    </p:spTree>
    <p:extLst>
      <p:ext uri="{BB962C8B-B14F-4D97-AF65-F5344CB8AC3E}">
        <p14:creationId xmlns:p14="http://schemas.microsoft.com/office/powerpoint/2010/main" val="96363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DE1EDC8-1EFF-3179-F8FD-86A53B91E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5FB90C9D-3906-48B4-D83B-EA1B9A4DE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1102793-5D73-BA42-B66D-FFFF56074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5A8BEA-3387-4DA7-8A5F-1AB8741EFE69}" type="datetimeFigureOut">
              <a:rPr lang="fr-BE" smtClean="0"/>
              <a:t>02-12-25</a:t>
            </a:fld>
            <a:endParaRPr lang="fr-BE" dirty="0"/>
          </a:p>
        </p:txBody>
      </p:sp>
      <p:sp>
        <p:nvSpPr>
          <p:cNvPr id="5" name="Espace réservé du pied de page 4">
            <a:extLst>
              <a:ext uri="{FF2B5EF4-FFF2-40B4-BE49-F238E27FC236}">
                <a16:creationId xmlns:a16="http://schemas.microsoft.com/office/drawing/2014/main" id="{C4BB439A-D088-7F3F-E09A-CC8DE11F3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dirty="0"/>
          </a:p>
        </p:txBody>
      </p:sp>
      <p:sp>
        <p:nvSpPr>
          <p:cNvPr id="6" name="Espace réservé du numéro de diapositive 5">
            <a:extLst>
              <a:ext uri="{FF2B5EF4-FFF2-40B4-BE49-F238E27FC236}">
                <a16:creationId xmlns:a16="http://schemas.microsoft.com/office/drawing/2014/main" id="{34089650-79F0-0D88-AE3F-77B7A36A4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93E549-9B00-45A7-900C-217DD796D269}" type="slidenum">
              <a:rPr lang="fr-BE" smtClean="0"/>
              <a:t>‹N°›</a:t>
            </a:fld>
            <a:endParaRPr lang="fr-BE" dirty="0"/>
          </a:p>
        </p:txBody>
      </p:sp>
    </p:spTree>
    <p:extLst>
      <p:ext uri="{BB962C8B-B14F-4D97-AF65-F5344CB8AC3E}">
        <p14:creationId xmlns:p14="http://schemas.microsoft.com/office/powerpoint/2010/main" val="1635796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rbi.uliege.be/handle/2268/327232"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hdl.handle.net/2268/30976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hdl.handle.net/2268/332008" TargetMode="External"/><Relationship Id="rId7" Type="http://schemas.openxmlformats.org/officeDocument/2006/relationships/hyperlink" Target="https://hdl.handle.net/2268/318391" TargetMode="External"/><Relationship Id="rId2" Type="http://schemas.openxmlformats.org/officeDocument/2006/relationships/hyperlink" Target="https://hdl.handle.net/2268/327044" TargetMode="External"/><Relationship Id="rId1" Type="http://schemas.openxmlformats.org/officeDocument/2006/relationships/slideLayout" Target="../slideLayouts/slideLayout2.xml"/><Relationship Id="rId6" Type="http://schemas.openxmlformats.org/officeDocument/2006/relationships/hyperlink" Target="https://hdl.handle.net/2268/309679" TargetMode="External"/><Relationship Id="rId5" Type="http://schemas.openxmlformats.org/officeDocument/2006/relationships/hyperlink" Target="https://hdl.handle.net/2268/309761" TargetMode="External"/><Relationship Id="rId4" Type="http://schemas.openxmlformats.org/officeDocument/2006/relationships/hyperlink" Target="https://hdl.handle.net/2268/32918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LBGsfh_Po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dl.handle.net/2268/307481" TargetMode="External"/><Relationship Id="rId7" Type="http://schemas.openxmlformats.org/officeDocument/2006/relationships/hyperlink" Target="https://hdl.handle.net/2268/144423" TargetMode="External"/><Relationship Id="rId2" Type="http://schemas.openxmlformats.org/officeDocument/2006/relationships/hyperlink" Target="https://hdl.handle.net/2268/313825" TargetMode="External"/><Relationship Id="rId1" Type="http://schemas.openxmlformats.org/officeDocument/2006/relationships/slideLayout" Target="../slideLayouts/slideLayout2.xml"/><Relationship Id="rId6" Type="http://schemas.openxmlformats.org/officeDocument/2006/relationships/hyperlink" Target="https://hdl.handle.net/2268/230016" TargetMode="External"/><Relationship Id="rId5" Type="http://schemas.openxmlformats.org/officeDocument/2006/relationships/hyperlink" Target="https://hdl.handle.net/2268/250796" TargetMode="External"/><Relationship Id="rId4" Type="http://schemas.openxmlformats.org/officeDocument/2006/relationships/hyperlink" Target="https://hdl.handle.net/2268/28853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renewable-ei.org/pdfdownload/activities/REI_SolarPVsupplychain2024_en.pdf" TargetMode="External"/><Relationship Id="rId5" Type="http://schemas.openxmlformats.org/officeDocument/2006/relationships/chart" Target="../charts/char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se.fraunhofer.de/content/dam/ise/de/documents/publications/studies/Photovoltaics-Repor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v-magazine.com/features/investors/module-price-index/"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bout.bnef.com/blog/lithium-ion-battery-pack-prices-see-largest-drop-since-2017-falling-to-115-per-kilowatt-hour-bloombergne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oi.org/10.1038/s41467-023-4197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130459-429B-C792-7DB0-E8349868FD97}"/>
              </a:ext>
            </a:extLst>
          </p:cNvPr>
          <p:cNvSpPr/>
          <p:nvPr/>
        </p:nvSpPr>
        <p:spPr>
          <a:xfrm>
            <a:off x="906865" y="858061"/>
            <a:ext cx="10378269" cy="3133834"/>
          </a:xfrm>
          <a:prstGeom prst="rect">
            <a:avLst/>
          </a:prstGeom>
          <a:solidFill>
            <a:srgbClr val="F7F7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ZoneTexte 6">
            <a:extLst>
              <a:ext uri="{FF2B5EF4-FFF2-40B4-BE49-F238E27FC236}">
                <a16:creationId xmlns:a16="http://schemas.microsoft.com/office/drawing/2014/main" id="{33B095D9-C4E6-AE12-AB67-F8350720F054}"/>
              </a:ext>
            </a:extLst>
          </p:cNvPr>
          <p:cNvSpPr txBox="1"/>
          <p:nvPr/>
        </p:nvSpPr>
        <p:spPr>
          <a:xfrm>
            <a:off x="1036981" y="1409315"/>
            <a:ext cx="10118035" cy="2031325"/>
          </a:xfrm>
          <a:prstGeom prst="rect">
            <a:avLst/>
          </a:prstGeom>
          <a:noFill/>
        </p:spPr>
        <p:txBody>
          <a:bodyPr wrap="square" lIns="91440" tIns="45720" rIns="91440" bIns="45720" anchor="t">
            <a:spAutoFit/>
          </a:bodyPr>
          <a:lstStyle/>
          <a:p>
            <a:pPr algn="ctr"/>
            <a:r>
              <a:rPr lang="en-GB" sz="3700" b="1" noProof="0" dirty="0"/>
              <a:t>The clean-tech revolution led by China</a:t>
            </a:r>
          </a:p>
          <a:p>
            <a:pPr algn="ctr"/>
            <a:endParaRPr lang="en-GB" sz="2400" b="1" noProof="0" dirty="0"/>
          </a:p>
          <a:p>
            <a:pPr algn="ctr"/>
            <a:r>
              <a:rPr lang="en-GB" sz="3100" b="1" noProof="0" dirty="0"/>
              <a:t>And why the </a:t>
            </a:r>
            <a:r>
              <a:rPr lang="en-GB" sz="3100" b="1" dirty="0"/>
              <a:t>latest </a:t>
            </a:r>
            <a:r>
              <a:rPr lang="en-GB" sz="3100" b="1" noProof="0" dirty="0"/>
              <a:t>Chinese tech moves may</a:t>
            </a:r>
          </a:p>
          <a:p>
            <a:pPr algn="ctr"/>
            <a:r>
              <a:rPr lang="en-GB" sz="3100" b="1" noProof="0" dirty="0"/>
              <a:t>change everything in the energy sector, forever.</a:t>
            </a:r>
          </a:p>
        </p:txBody>
      </p:sp>
      <p:sp>
        <p:nvSpPr>
          <p:cNvPr id="9" name="ZoneTexte 8">
            <a:extLst>
              <a:ext uri="{FF2B5EF4-FFF2-40B4-BE49-F238E27FC236}">
                <a16:creationId xmlns:a16="http://schemas.microsoft.com/office/drawing/2014/main" id="{55E1F54D-F0F1-0C0C-9806-0F05DB8A8D92}"/>
              </a:ext>
            </a:extLst>
          </p:cNvPr>
          <p:cNvSpPr txBox="1"/>
          <p:nvPr/>
        </p:nvSpPr>
        <p:spPr>
          <a:xfrm>
            <a:off x="4731611" y="4213749"/>
            <a:ext cx="2728774" cy="461665"/>
          </a:xfrm>
          <a:prstGeom prst="rect">
            <a:avLst/>
          </a:prstGeom>
          <a:noFill/>
        </p:spPr>
        <p:txBody>
          <a:bodyPr wrap="square" lIns="91440" tIns="45720" rIns="91440" bIns="45720" anchor="t">
            <a:spAutoFit/>
          </a:bodyPr>
          <a:lstStyle/>
          <a:p>
            <a:pPr algn="ctr"/>
            <a:r>
              <a:rPr lang="en-GB" sz="2400" b="1" noProof="0" dirty="0"/>
              <a:t>December 2025</a:t>
            </a:r>
            <a:endParaRPr lang="en-GB" b="1" noProof="0" dirty="0"/>
          </a:p>
        </p:txBody>
      </p:sp>
      <p:grpSp>
        <p:nvGrpSpPr>
          <p:cNvPr id="10" name="Groupe 9">
            <a:extLst>
              <a:ext uri="{FF2B5EF4-FFF2-40B4-BE49-F238E27FC236}">
                <a16:creationId xmlns:a16="http://schemas.microsoft.com/office/drawing/2014/main" id="{251E589D-F657-2654-0976-2F7373D4FCAA}"/>
              </a:ext>
            </a:extLst>
          </p:cNvPr>
          <p:cNvGrpSpPr/>
          <p:nvPr/>
        </p:nvGrpSpPr>
        <p:grpSpPr>
          <a:xfrm>
            <a:off x="5179206" y="5400280"/>
            <a:ext cx="1833568" cy="973030"/>
            <a:chOff x="1002896" y="3233463"/>
            <a:chExt cx="1790749" cy="893495"/>
          </a:xfrm>
        </p:grpSpPr>
        <p:pic>
          <p:nvPicPr>
            <p:cNvPr id="11" name="Picture 2" descr="Résultat de recherche d'images pour &quot;logo universite de Liège&quot;">
              <a:extLst>
                <a:ext uri="{FF2B5EF4-FFF2-40B4-BE49-F238E27FC236}">
                  <a16:creationId xmlns:a16="http://schemas.microsoft.com/office/drawing/2014/main" id="{E044B263-A5DD-1E89-931F-6B1F9BF35D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145" t="10078" r="5840" b="9049"/>
            <a:stretch>
              <a:fillRect/>
            </a:stretch>
          </p:blipFill>
          <p:spPr bwMode="auto">
            <a:xfrm>
              <a:off x="1673456" y="3312335"/>
              <a:ext cx="1120189" cy="8146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ésultat de recherche d'images pour &quot;logo universite de Liège&quot;">
              <a:extLst>
                <a:ext uri="{FF2B5EF4-FFF2-40B4-BE49-F238E27FC236}">
                  <a16:creationId xmlns:a16="http://schemas.microsoft.com/office/drawing/2014/main" id="{36236FB7-F8D3-5112-67F2-638AEB2522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25" t="10078" r="59936" b="9049"/>
            <a:stretch>
              <a:fillRect/>
            </a:stretch>
          </p:blipFill>
          <p:spPr bwMode="auto">
            <a:xfrm>
              <a:off x="1002896" y="3233463"/>
              <a:ext cx="678180" cy="86106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ZoneTexte 12">
            <a:extLst>
              <a:ext uri="{FF2B5EF4-FFF2-40B4-BE49-F238E27FC236}">
                <a16:creationId xmlns:a16="http://schemas.microsoft.com/office/drawing/2014/main" id="{17C61849-7178-0669-1155-D4A2877B6544}"/>
              </a:ext>
            </a:extLst>
          </p:cNvPr>
          <p:cNvSpPr txBox="1"/>
          <p:nvPr/>
        </p:nvSpPr>
        <p:spPr>
          <a:xfrm>
            <a:off x="3961080" y="4807743"/>
            <a:ext cx="4269821" cy="461665"/>
          </a:xfrm>
          <a:prstGeom prst="rect">
            <a:avLst/>
          </a:prstGeom>
          <a:noFill/>
        </p:spPr>
        <p:txBody>
          <a:bodyPr wrap="square" lIns="91440" tIns="45720" rIns="91440" bIns="45720" anchor="t">
            <a:spAutoFit/>
          </a:bodyPr>
          <a:lstStyle/>
          <a:p>
            <a:pPr algn="ctr"/>
            <a:r>
              <a:rPr lang="en-GB" sz="2000" dirty="0"/>
              <a:t> </a:t>
            </a:r>
            <a:r>
              <a:rPr lang="en-GB" sz="2400" dirty="0"/>
              <a:t>Prof. Dr. Ir. Damien Ernst</a:t>
            </a:r>
            <a:endParaRPr lang="fr-BE" sz="2000" dirty="0"/>
          </a:p>
        </p:txBody>
      </p:sp>
      <p:sp>
        <p:nvSpPr>
          <p:cNvPr id="17" name="ZoneTexte 16">
            <a:extLst>
              <a:ext uri="{FF2B5EF4-FFF2-40B4-BE49-F238E27FC236}">
                <a16:creationId xmlns:a16="http://schemas.microsoft.com/office/drawing/2014/main" id="{74DF7385-6238-4677-DAED-1B8D1704738D}"/>
              </a:ext>
            </a:extLst>
          </p:cNvPr>
          <p:cNvSpPr txBox="1"/>
          <p:nvPr/>
        </p:nvSpPr>
        <p:spPr>
          <a:xfrm>
            <a:off x="2648742" y="6504182"/>
            <a:ext cx="6894499" cy="261610"/>
          </a:xfrm>
          <a:prstGeom prst="rect">
            <a:avLst/>
          </a:prstGeom>
          <a:noFill/>
        </p:spPr>
        <p:txBody>
          <a:bodyPr wrap="square" lIns="91440" tIns="45720" rIns="91440" bIns="45720" anchor="t">
            <a:spAutoFit/>
          </a:bodyPr>
          <a:lstStyle/>
          <a:p>
            <a:pPr algn="ctr">
              <a:buNone/>
            </a:pPr>
            <a:r>
              <a:rPr lang="en-US" sz="1050" dirty="0">
                <a:latin typeface="Segoe UI"/>
                <a:cs typeface="Segoe UI"/>
              </a:rPr>
              <a:t>Co-authors: Dr. Ir. Victor Dachet and Mr. Thibaut </a:t>
            </a:r>
            <a:r>
              <a:rPr lang="en-US" sz="1050" dirty="0" err="1">
                <a:latin typeface="Segoe UI"/>
                <a:cs typeface="Segoe UI"/>
              </a:rPr>
              <a:t>Téchy</a:t>
            </a:r>
            <a:r>
              <a:rPr lang="en-US" sz="1050" dirty="0">
                <a:latin typeface="Segoe UI"/>
                <a:cs typeface="Segoe UI"/>
              </a:rPr>
              <a:t>.</a:t>
            </a:r>
            <a:endParaRPr lang="fr-FR" sz="1100" dirty="0">
              <a:effectLst/>
              <a:latin typeface="Segoe UI"/>
              <a:cs typeface="Segoe UI"/>
            </a:endParaRPr>
          </a:p>
        </p:txBody>
      </p:sp>
    </p:spTree>
    <p:extLst>
      <p:ext uri="{BB962C8B-B14F-4D97-AF65-F5344CB8AC3E}">
        <p14:creationId xmlns:p14="http://schemas.microsoft.com/office/powerpoint/2010/main" val="76869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ce réservé du numéro de diapositive 3">
            <a:extLst>
              <a:ext uri="{FF2B5EF4-FFF2-40B4-BE49-F238E27FC236}">
                <a16:creationId xmlns:a16="http://schemas.microsoft.com/office/drawing/2014/main" id="{E3889067-5832-3869-6A0B-FE4A96B81899}"/>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10</a:t>
            </a:fld>
            <a:endParaRPr lang="en-GB" sz="1050" noProof="0" dirty="0">
              <a:latin typeface="Arial" panose="020B0604020202020204" pitchFamily="34" charset="0"/>
              <a:cs typeface="Arial" panose="020B0604020202020204" pitchFamily="34" charset="0"/>
            </a:endParaRPr>
          </a:p>
        </p:txBody>
      </p:sp>
      <p:sp>
        <p:nvSpPr>
          <p:cNvPr id="50" name="ZoneTexte 49">
            <a:extLst>
              <a:ext uri="{FF2B5EF4-FFF2-40B4-BE49-F238E27FC236}">
                <a16:creationId xmlns:a16="http://schemas.microsoft.com/office/drawing/2014/main" id="{419384E9-1440-16C6-76B0-0405B1B03BAD}"/>
              </a:ext>
            </a:extLst>
          </p:cNvPr>
          <p:cNvSpPr txBox="1"/>
          <p:nvPr/>
        </p:nvSpPr>
        <p:spPr>
          <a:xfrm>
            <a:off x="777688" y="2870295"/>
            <a:ext cx="4753773" cy="2785378"/>
          </a:xfrm>
          <a:prstGeom prst="rect">
            <a:avLst/>
          </a:prstGeom>
          <a:noFill/>
        </p:spPr>
        <p:txBody>
          <a:bodyPr wrap="square">
            <a:spAutoFit/>
          </a:bodyPr>
          <a:lstStyle/>
          <a:p>
            <a:pPr algn="just">
              <a:buNone/>
            </a:pPr>
            <a:r>
              <a:rPr lang="en-GB" sz="2000" noProof="0" dirty="0"/>
              <a:t>BYD’s industrial model that explains this performance:</a:t>
            </a:r>
          </a:p>
          <a:p>
            <a:pPr algn="just">
              <a:buNone/>
            </a:pPr>
            <a:endParaRPr lang="en-GB" sz="500" noProof="0" dirty="0"/>
          </a:p>
          <a:p>
            <a:pPr marL="514350" indent="-514350" algn="just">
              <a:buAutoNum type="romanLcParenBoth"/>
            </a:pPr>
            <a:r>
              <a:rPr lang="en-GB" sz="2000" noProof="0" dirty="0"/>
              <a:t>BYD manufactures nearly 75% of a vehicle’s components in house;</a:t>
            </a:r>
          </a:p>
          <a:p>
            <a:pPr marL="514350" indent="-514350" algn="just">
              <a:buAutoNum type="romanLcParenBoth"/>
            </a:pPr>
            <a:endParaRPr lang="en-GB" sz="500" noProof="0" dirty="0"/>
          </a:p>
          <a:p>
            <a:pPr marL="514350" indent="-514350" algn="just">
              <a:buAutoNum type="romanLcParenBoth"/>
            </a:pPr>
            <a:r>
              <a:rPr lang="en-GB" sz="2000" noProof="0" dirty="0"/>
              <a:t>The BYD Xi’an factory operates at around 97% automation;</a:t>
            </a:r>
          </a:p>
          <a:p>
            <a:pPr marL="514350" indent="-514350" algn="just">
              <a:buAutoNum type="romanLcParenBoth"/>
            </a:pPr>
            <a:endParaRPr lang="en-GB" sz="500" noProof="0" dirty="0"/>
          </a:p>
          <a:p>
            <a:pPr marL="514350" indent="-514350" algn="just">
              <a:buAutoNum type="romanLcParenBoth"/>
            </a:pPr>
            <a:r>
              <a:rPr lang="en-GB" sz="2000" noProof="0" dirty="0"/>
              <a:t>A new EV rolls off the production line every 51 seconds.</a:t>
            </a:r>
          </a:p>
        </p:txBody>
      </p:sp>
      <p:grpSp>
        <p:nvGrpSpPr>
          <p:cNvPr id="53" name="Groupe 52">
            <a:extLst>
              <a:ext uri="{FF2B5EF4-FFF2-40B4-BE49-F238E27FC236}">
                <a16:creationId xmlns:a16="http://schemas.microsoft.com/office/drawing/2014/main" id="{E3B6CD8D-D9B7-EECB-6D5F-289359A8E686}"/>
              </a:ext>
            </a:extLst>
          </p:cNvPr>
          <p:cNvGrpSpPr/>
          <p:nvPr/>
        </p:nvGrpSpPr>
        <p:grpSpPr>
          <a:xfrm>
            <a:off x="6086061" y="2983774"/>
            <a:ext cx="5216719" cy="3297755"/>
            <a:chOff x="7109712" y="3247296"/>
            <a:chExt cx="4258120" cy="2691776"/>
          </a:xfrm>
        </p:grpSpPr>
        <p:pic>
          <p:nvPicPr>
            <p:cNvPr id="26" name="Picture 2">
              <a:extLst>
                <a:ext uri="{FF2B5EF4-FFF2-40B4-BE49-F238E27FC236}">
                  <a16:creationId xmlns:a16="http://schemas.microsoft.com/office/drawing/2014/main" id="{96B7C1AC-DC63-3990-F660-0591EB7A6D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3" r="9562"/>
            <a:stretch>
              <a:fillRect/>
            </a:stretch>
          </p:blipFill>
          <p:spPr bwMode="auto">
            <a:xfrm>
              <a:off x="7109712" y="3247296"/>
              <a:ext cx="4258120" cy="2691776"/>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 coins arrondis 51">
              <a:extLst>
                <a:ext uri="{FF2B5EF4-FFF2-40B4-BE49-F238E27FC236}">
                  <a16:creationId xmlns:a16="http://schemas.microsoft.com/office/drawing/2014/main" id="{423242DD-33A5-0FA7-968F-E3739F9AAD73}"/>
                </a:ext>
              </a:extLst>
            </p:cNvPr>
            <p:cNvSpPr/>
            <p:nvPr/>
          </p:nvSpPr>
          <p:spPr>
            <a:xfrm>
              <a:off x="7109712" y="3247296"/>
              <a:ext cx="4258120" cy="2691776"/>
            </a:xfrm>
            <a:prstGeom prst="roundRect">
              <a:avLst>
                <a:gd name="adj" fmla="val 0"/>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54" name="ZoneTexte 53">
            <a:extLst>
              <a:ext uri="{FF2B5EF4-FFF2-40B4-BE49-F238E27FC236}">
                <a16:creationId xmlns:a16="http://schemas.microsoft.com/office/drawing/2014/main" id="{916910FC-EB44-A8FB-7E99-311074C6517D}"/>
              </a:ext>
            </a:extLst>
          </p:cNvPr>
          <p:cNvSpPr txBox="1"/>
          <p:nvPr/>
        </p:nvSpPr>
        <p:spPr>
          <a:xfrm>
            <a:off x="0" y="192402"/>
            <a:ext cx="12192000" cy="861774"/>
          </a:xfrm>
          <a:prstGeom prst="rect">
            <a:avLst/>
          </a:prstGeom>
          <a:noFill/>
        </p:spPr>
        <p:txBody>
          <a:bodyPr wrap="square">
            <a:spAutoFit/>
          </a:bodyPr>
          <a:lstStyle/>
          <a:p>
            <a:pPr algn="ctr"/>
            <a:r>
              <a:rPr lang="en-GB" sz="2500" b="1" noProof="0" dirty="0"/>
              <a:t>A second consequence of clean-tech advances:</a:t>
            </a:r>
          </a:p>
          <a:p>
            <a:pPr algn="ctr"/>
            <a:r>
              <a:rPr lang="en-GB" sz="2500" b="1" noProof="0" dirty="0"/>
              <a:t>Surface mobility will be fully electric </a:t>
            </a:r>
          </a:p>
        </p:txBody>
      </p:sp>
      <p:sp>
        <p:nvSpPr>
          <p:cNvPr id="55" name="Rectangle 54">
            <a:extLst>
              <a:ext uri="{FF2B5EF4-FFF2-40B4-BE49-F238E27FC236}">
                <a16:creationId xmlns:a16="http://schemas.microsoft.com/office/drawing/2014/main" id="{6F444C2C-BA8A-E4E8-1DFD-634335A5D21C}"/>
              </a:ext>
            </a:extLst>
          </p:cNvPr>
          <p:cNvSpPr/>
          <p:nvPr/>
        </p:nvSpPr>
        <p:spPr>
          <a:xfrm>
            <a:off x="696000" y="1179599"/>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6" name="ZoneTexte 55">
            <a:extLst>
              <a:ext uri="{FF2B5EF4-FFF2-40B4-BE49-F238E27FC236}">
                <a16:creationId xmlns:a16="http://schemas.microsoft.com/office/drawing/2014/main" id="{11AFD6C2-CBFD-3EE3-985C-73FFD9CC4416}"/>
              </a:ext>
            </a:extLst>
          </p:cNvPr>
          <p:cNvSpPr txBox="1"/>
          <p:nvPr/>
        </p:nvSpPr>
        <p:spPr>
          <a:xfrm>
            <a:off x="777688" y="1559476"/>
            <a:ext cx="10636624" cy="1015663"/>
          </a:xfrm>
          <a:prstGeom prst="rect">
            <a:avLst/>
          </a:prstGeom>
          <a:noFill/>
        </p:spPr>
        <p:txBody>
          <a:bodyPr wrap="square">
            <a:spAutoFit/>
          </a:bodyPr>
          <a:lstStyle/>
          <a:p>
            <a:pPr algn="just">
              <a:buNone/>
            </a:pPr>
            <a:r>
              <a:rPr lang="en-GB" sz="2000" noProof="0" dirty="0"/>
              <a:t>Thanks to batteries that are becoming extremely cheap, electric vehicles are rapidly becoming affordable, especially in China. An example is the EV maker BYD, which launched the 500-km-range Qin Plus EV in early 2024 in China at a price of </a:t>
            </a:r>
            <a:r>
              <a:rPr lang="en-GB" sz="2000" b="1" noProof="0" dirty="0"/>
              <a:t>US $15,000</a:t>
            </a:r>
            <a:r>
              <a:rPr lang="en-GB" sz="2000" noProof="0" dirty="0"/>
              <a:t>.</a:t>
            </a:r>
          </a:p>
        </p:txBody>
      </p:sp>
    </p:spTree>
    <p:extLst>
      <p:ext uri="{BB962C8B-B14F-4D97-AF65-F5344CB8AC3E}">
        <p14:creationId xmlns:p14="http://schemas.microsoft.com/office/powerpoint/2010/main" val="122277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52712-EF9E-B650-A1F9-E8AF7580E002}"/>
            </a:ext>
          </a:extLst>
        </p:cNvPr>
        <p:cNvGrpSpPr/>
        <p:nvPr/>
      </p:nvGrpSpPr>
      <p:grpSpPr>
        <a:xfrm>
          <a:off x="0" y="0"/>
          <a:ext cx="0" cy="0"/>
          <a:chOff x="0" y="0"/>
          <a:chExt cx="0" cy="0"/>
        </a:xfrm>
      </p:grpSpPr>
      <p:sp>
        <p:nvSpPr>
          <p:cNvPr id="12" name="Espace réservé du numéro de diapositive 3">
            <a:extLst>
              <a:ext uri="{FF2B5EF4-FFF2-40B4-BE49-F238E27FC236}">
                <a16:creationId xmlns:a16="http://schemas.microsoft.com/office/drawing/2014/main" id="{946F17E8-1AE1-9C00-B7C4-44C74348E394}"/>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11</a:t>
            </a:fld>
            <a:endParaRPr lang="en-GB" sz="1050" noProof="0" dirty="0">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2D0BBFC3-0B6B-ECC6-C0B9-6FC675DA33A1}"/>
              </a:ext>
            </a:extLst>
          </p:cNvPr>
          <p:cNvSpPr/>
          <p:nvPr/>
        </p:nvSpPr>
        <p:spPr>
          <a:xfrm>
            <a:off x="877174" y="2436908"/>
            <a:ext cx="10437651" cy="2654299"/>
          </a:xfrm>
          <a:prstGeom prst="rect">
            <a:avLst/>
          </a:prstGeom>
          <a:solidFill>
            <a:srgbClr val="F7F7F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6" name="Groupe 15">
            <a:extLst>
              <a:ext uri="{FF2B5EF4-FFF2-40B4-BE49-F238E27FC236}">
                <a16:creationId xmlns:a16="http://schemas.microsoft.com/office/drawing/2014/main" id="{5BF76358-B0ED-06C9-6D6E-7C9ADCA57981}"/>
              </a:ext>
            </a:extLst>
          </p:cNvPr>
          <p:cNvGrpSpPr/>
          <p:nvPr/>
        </p:nvGrpSpPr>
        <p:grpSpPr>
          <a:xfrm>
            <a:off x="1065628" y="2516478"/>
            <a:ext cx="2432044" cy="2471595"/>
            <a:chOff x="703090" y="2550888"/>
            <a:chExt cx="2663435" cy="2706754"/>
          </a:xfrm>
        </p:grpSpPr>
        <p:sp>
          <p:nvSpPr>
            <p:cNvPr id="49" name="ZoneTexte 48">
              <a:extLst>
                <a:ext uri="{FF2B5EF4-FFF2-40B4-BE49-F238E27FC236}">
                  <a16:creationId xmlns:a16="http://schemas.microsoft.com/office/drawing/2014/main" id="{A418CD8F-78A3-DB61-2F4D-64854BBFD24A}"/>
                </a:ext>
              </a:extLst>
            </p:cNvPr>
            <p:cNvSpPr txBox="1"/>
            <p:nvPr/>
          </p:nvSpPr>
          <p:spPr>
            <a:xfrm>
              <a:off x="815610" y="4600376"/>
              <a:ext cx="2438394" cy="657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500" b="1" noProof="0" dirty="0">
                  <a:latin typeface="DM Sans" pitchFamily="2" charset="0"/>
                </a:rPr>
                <a:t>Methane</a:t>
              </a:r>
              <a:r>
                <a:rPr lang="en-GB" sz="1500" noProof="0" dirty="0">
                  <a:latin typeface="DM Sans" pitchFamily="2" charset="0"/>
                </a:rPr>
                <a:t>,</a:t>
              </a:r>
              <a:endParaRPr lang="en-GB" sz="1500" noProof="0" dirty="0">
                <a:latin typeface="DM Sans" pitchFamily="2" charset="0"/>
                <a:cs typeface="Arial"/>
              </a:endParaRPr>
            </a:p>
            <a:p>
              <a:pPr algn="ctr"/>
              <a:endParaRPr lang="en-GB" sz="300" b="1" noProof="0" dirty="0">
                <a:latin typeface="DM Sans" pitchFamily="2" charset="0"/>
                <a:cs typeface="Arial"/>
              </a:endParaRPr>
            </a:p>
            <a:p>
              <a:pPr algn="ctr"/>
              <a:r>
                <a:rPr lang="en-GB" sz="1500" noProof="0" dirty="0">
                  <a:latin typeface="DM Sans" pitchFamily="2" charset="0"/>
                  <a:ea typeface="+mn-lt"/>
                  <a:cs typeface="+mn-lt"/>
                </a:rPr>
                <a:t>for iron ore reduction</a:t>
              </a:r>
            </a:p>
          </p:txBody>
        </p:sp>
        <p:sp>
          <p:nvSpPr>
            <p:cNvPr id="52" name="ZoneTexte 51">
              <a:extLst>
                <a:ext uri="{FF2B5EF4-FFF2-40B4-BE49-F238E27FC236}">
                  <a16:creationId xmlns:a16="http://schemas.microsoft.com/office/drawing/2014/main" id="{987B596C-A2A5-183A-7B87-0C473B9910F7}"/>
                </a:ext>
              </a:extLst>
            </p:cNvPr>
            <p:cNvSpPr txBox="1"/>
            <p:nvPr/>
          </p:nvSpPr>
          <p:spPr>
            <a:xfrm>
              <a:off x="703090" y="2550888"/>
              <a:ext cx="2663435" cy="370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noProof="0" dirty="0">
                  <a:latin typeface="DM Sans" pitchFamily="2" charset="0"/>
                </a:rPr>
                <a:t>Heavy industry</a:t>
              </a:r>
              <a:endParaRPr lang="en-GB" b="1" noProof="0" dirty="0">
                <a:latin typeface="DM Sans" pitchFamily="2" charset="0"/>
              </a:endParaRPr>
            </a:p>
          </p:txBody>
        </p:sp>
      </p:grpSp>
      <p:sp>
        <p:nvSpPr>
          <p:cNvPr id="39" name="ZoneTexte 38">
            <a:extLst>
              <a:ext uri="{FF2B5EF4-FFF2-40B4-BE49-F238E27FC236}">
                <a16:creationId xmlns:a16="http://schemas.microsoft.com/office/drawing/2014/main" id="{A23B49F2-80FD-F8F6-D4B7-85081DC53BCB}"/>
              </a:ext>
            </a:extLst>
          </p:cNvPr>
          <p:cNvSpPr txBox="1"/>
          <p:nvPr/>
        </p:nvSpPr>
        <p:spPr>
          <a:xfrm>
            <a:off x="3609989" y="4387911"/>
            <a:ext cx="2411064"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500" b="1" noProof="0" dirty="0">
                <a:latin typeface="DM Sans" pitchFamily="2" charset="0"/>
              </a:rPr>
              <a:t>Ammonia</a:t>
            </a:r>
            <a:r>
              <a:rPr lang="en-GB" sz="1500" noProof="0" dirty="0">
                <a:latin typeface="DM Sans" pitchFamily="2" charset="0"/>
              </a:rPr>
              <a:t>,</a:t>
            </a:r>
          </a:p>
          <a:p>
            <a:pPr algn="ctr"/>
            <a:endParaRPr lang="en-GB" sz="300" b="1" noProof="0" dirty="0">
              <a:latin typeface="DM Sans" pitchFamily="2" charset="0"/>
              <a:cs typeface="Arial" panose="020B0604020202020204"/>
            </a:endParaRPr>
          </a:p>
          <a:p>
            <a:pPr algn="ctr"/>
            <a:r>
              <a:rPr lang="en-GB" sz="1500" noProof="0" dirty="0">
                <a:latin typeface="DM Sans" pitchFamily="2" charset="0"/>
              </a:rPr>
              <a:t>for nitrogen fertilizers</a:t>
            </a:r>
          </a:p>
        </p:txBody>
      </p:sp>
      <p:sp>
        <p:nvSpPr>
          <p:cNvPr id="48" name="ZoneTexte 47">
            <a:extLst>
              <a:ext uri="{FF2B5EF4-FFF2-40B4-BE49-F238E27FC236}">
                <a16:creationId xmlns:a16="http://schemas.microsoft.com/office/drawing/2014/main" id="{D05EDDBC-9029-4569-E2B4-609DF40E19E7}"/>
              </a:ext>
            </a:extLst>
          </p:cNvPr>
          <p:cNvSpPr txBox="1"/>
          <p:nvPr/>
        </p:nvSpPr>
        <p:spPr>
          <a:xfrm>
            <a:off x="3616030" y="2518779"/>
            <a:ext cx="24171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noProof="0" dirty="0">
                <a:latin typeface="DM Sans" pitchFamily="2" charset="0"/>
              </a:rPr>
              <a:t>Agriculture</a:t>
            </a:r>
            <a:endParaRPr lang="en-GB" b="1" noProof="0" dirty="0">
              <a:latin typeface="DM Sans" pitchFamily="2" charset="0"/>
            </a:endParaRPr>
          </a:p>
        </p:txBody>
      </p:sp>
      <p:sp>
        <p:nvSpPr>
          <p:cNvPr id="24" name="ZoneTexte 23">
            <a:extLst>
              <a:ext uri="{FF2B5EF4-FFF2-40B4-BE49-F238E27FC236}">
                <a16:creationId xmlns:a16="http://schemas.microsoft.com/office/drawing/2014/main" id="{214B1952-589F-6C85-C99D-A971222C6E6C}"/>
              </a:ext>
            </a:extLst>
          </p:cNvPr>
          <p:cNvSpPr txBox="1"/>
          <p:nvPr/>
        </p:nvSpPr>
        <p:spPr>
          <a:xfrm>
            <a:off x="6144280" y="4387911"/>
            <a:ext cx="242856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500" b="1" noProof="0" dirty="0">
                <a:latin typeface="DM Sans" pitchFamily="2" charset="0"/>
              </a:rPr>
              <a:t>Methanol</a:t>
            </a:r>
            <a:r>
              <a:rPr lang="en-GB" sz="1500" noProof="0" dirty="0">
                <a:latin typeface="DM Sans" pitchFamily="2" charset="0"/>
              </a:rPr>
              <a:t>,</a:t>
            </a:r>
            <a:endParaRPr lang="en-GB" sz="1500" noProof="0" dirty="0">
              <a:latin typeface="DM Sans" pitchFamily="2" charset="0"/>
              <a:cs typeface="Arial"/>
            </a:endParaRPr>
          </a:p>
          <a:p>
            <a:pPr algn="ctr"/>
            <a:endParaRPr lang="en-GB" sz="300" b="1" noProof="0" dirty="0">
              <a:latin typeface="DM Sans" pitchFamily="2" charset="0"/>
            </a:endParaRPr>
          </a:p>
          <a:p>
            <a:pPr algn="ctr"/>
            <a:r>
              <a:rPr lang="en-GB" sz="1500" noProof="0" dirty="0">
                <a:latin typeface="DM Sans" pitchFamily="2" charset="0"/>
              </a:rPr>
              <a:t>for plastics</a:t>
            </a:r>
          </a:p>
        </p:txBody>
      </p:sp>
      <p:sp>
        <p:nvSpPr>
          <p:cNvPr id="31" name="ZoneTexte 30">
            <a:extLst>
              <a:ext uri="{FF2B5EF4-FFF2-40B4-BE49-F238E27FC236}">
                <a16:creationId xmlns:a16="http://schemas.microsoft.com/office/drawing/2014/main" id="{22907D82-A3C3-EBFB-7CA1-E5FF77110FFA}"/>
              </a:ext>
            </a:extLst>
          </p:cNvPr>
          <p:cNvSpPr txBox="1"/>
          <p:nvPr/>
        </p:nvSpPr>
        <p:spPr>
          <a:xfrm>
            <a:off x="6131225" y="2515055"/>
            <a:ext cx="244161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noProof="0" dirty="0">
                <a:latin typeface="DM Sans" pitchFamily="2" charset="0"/>
              </a:rPr>
              <a:t>Chemical industry</a:t>
            </a:r>
            <a:endParaRPr lang="en-GB" b="1" noProof="0" dirty="0">
              <a:latin typeface="DM Sans" pitchFamily="2" charset="0"/>
            </a:endParaRPr>
          </a:p>
        </p:txBody>
      </p:sp>
      <p:sp>
        <p:nvSpPr>
          <p:cNvPr id="20" name="ZoneTexte 19">
            <a:extLst>
              <a:ext uri="{FF2B5EF4-FFF2-40B4-BE49-F238E27FC236}">
                <a16:creationId xmlns:a16="http://schemas.microsoft.com/office/drawing/2014/main" id="{CE8437EE-24ED-02A6-82CD-054658F8BB5E}"/>
              </a:ext>
            </a:extLst>
          </p:cNvPr>
          <p:cNvSpPr txBox="1"/>
          <p:nvPr/>
        </p:nvSpPr>
        <p:spPr>
          <a:xfrm>
            <a:off x="8694329" y="4402413"/>
            <a:ext cx="242856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500" b="1" noProof="0" dirty="0">
                <a:latin typeface="DM Sans" pitchFamily="2" charset="0"/>
              </a:rPr>
              <a:t>Saturated hydrocarbon</a:t>
            </a:r>
            <a:r>
              <a:rPr lang="en-GB" sz="1500" noProof="0" dirty="0">
                <a:latin typeface="DM Sans" pitchFamily="2" charset="0"/>
              </a:rPr>
              <a:t>,</a:t>
            </a:r>
          </a:p>
          <a:p>
            <a:pPr algn="ctr"/>
            <a:endParaRPr lang="en-GB" sz="300" b="1" noProof="0" dirty="0">
              <a:latin typeface="DM Sans" pitchFamily="2" charset="0"/>
              <a:cs typeface="Arial"/>
            </a:endParaRPr>
          </a:p>
          <a:p>
            <a:pPr algn="ctr"/>
            <a:r>
              <a:rPr lang="en-GB" sz="1500" noProof="0" dirty="0">
                <a:latin typeface="DM Sans" pitchFamily="2" charset="0"/>
                <a:ea typeface="+mn-lt"/>
                <a:cs typeface="+mn-lt"/>
              </a:rPr>
              <a:t>for kerosene</a:t>
            </a:r>
            <a:endParaRPr lang="en-GB" sz="1500" noProof="0" dirty="0">
              <a:latin typeface="DM Sans" pitchFamily="2" charset="0"/>
              <a:cs typeface="Arial"/>
            </a:endParaRPr>
          </a:p>
        </p:txBody>
      </p:sp>
      <p:sp>
        <p:nvSpPr>
          <p:cNvPr id="23" name="ZoneTexte 22">
            <a:extLst>
              <a:ext uri="{FF2B5EF4-FFF2-40B4-BE49-F238E27FC236}">
                <a16:creationId xmlns:a16="http://schemas.microsoft.com/office/drawing/2014/main" id="{F82B113B-B8E4-5005-B8B9-4E779A567DEA}"/>
              </a:ext>
            </a:extLst>
          </p:cNvPr>
          <p:cNvSpPr txBox="1"/>
          <p:nvPr/>
        </p:nvSpPr>
        <p:spPr>
          <a:xfrm>
            <a:off x="8694330" y="2522828"/>
            <a:ext cx="241717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noProof="0" dirty="0">
                <a:latin typeface="DM Sans" pitchFamily="2" charset="0"/>
              </a:rPr>
              <a:t>Air transport</a:t>
            </a:r>
            <a:endParaRPr lang="en-GB" b="1" noProof="0" dirty="0">
              <a:latin typeface="DM Sans" pitchFamily="2" charset="0"/>
            </a:endParaRPr>
          </a:p>
        </p:txBody>
      </p:sp>
      <p:pic>
        <p:nvPicPr>
          <p:cNvPr id="46" name="Picture 6" descr="Fertilizer - Chemical Safety Facts">
            <a:extLst>
              <a:ext uri="{FF2B5EF4-FFF2-40B4-BE49-F238E27FC236}">
                <a16:creationId xmlns:a16="http://schemas.microsoft.com/office/drawing/2014/main" id="{A1F74F19-7E94-B981-AC05-4BD37FE5C7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740"/>
          <a:stretch>
            <a:fillRect/>
          </a:stretch>
        </p:blipFill>
        <p:spPr bwMode="auto">
          <a:xfrm>
            <a:off x="3606102" y="2900771"/>
            <a:ext cx="2441615" cy="1453599"/>
          </a:xfrm>
          <a:prstGeom prst="round2Same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25" name="Picture 8" descr="Des polymères innovants pour des plastiques performants | TotalEnergies.com">
            <a:extLst>
              <a:ext uri="{FF2B5EF4-FFF2-40B4-BE49-F238E27FC236}">
                <a16:creationId xmlns:a16="http://schemas.microsoft.com/office/drawing/2014/main" id="{D1A00104-597B-B662-2198-0574A958963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8725" b="1975"/>
          <a:stretch>
            <a:fillRect/>
          </a:stretch>
        </p:blipFill>
        <p:spPr bwMode="auto">
          <a:xfrm>
            <a:off x="6144280" y="2900766"/>
            <a:ext cx="2441615" cy="1453600"/>
          </a:xfrm>
          <a:prstGeom prst="round2Same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FBA71DC4-1435-4CF8-3471-1A94BC4067CC}"/>
              </a:ext>
            </a:extLst>
          </p:cNvPr>
          <p:cNvPicPr>
            <a:picLocks noChangeAspect="1"/>
          </p:cNvPicPr>
          <p:nvPr/>
        </p:nvPicPr>
        <p:blipFill>
          <a:blip r:embed="rId5"/>
          <a:srcRect l="25972" t="5467" r="28854" b="5466"/>
          <a:stretch>
            <a:fillRect/>
          </a:stretch>
        </p:blipFill>
        <p:spPr>
          <a:xfrm>
            <a:off x="8686898" y="2900768"/>
            <a:ext cx="2441613" cy="1453597"/>
          </a:xfrm>
          <a:prstGeom prst="round2SameRect">
            <a:avLst>
              <a:gd name="adj1" fmla="val 0"/>
              <a:gd name="adj2" fmla="val 0"/>
            </a:avLst>
          </a:prstGeom>
        </p:spPr>
      </p:pic>
      <p:pic>
        <p:nvPicPr>
          <p:cNvPr id="53" name="Picture 2" descr="Sidérurgie - Abracor">
            <a:extLst>
              <a:ext uri="{FF2B5EF4-FFF2-40B4-BE49-F238E27FC236}">
                <a16:creationId xmlns:a16="http://schemas.microsoft.com/office/drawing/2014/main" id="{D4151227-E34D-8C9D-96DA-1106E929BE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692" r="4709" b="1331"/>
          <a:stretch>
            <a:fillRect/>
          </a:stretch>
        </p:blipFill>
        <p:spPr bwMode="auto">
          <a:xfrm>
            <a:off x="1063483" y="2900766"/>
            <a:ext cx="2441616" cy="1453598"/>
          </a:xfrm>
          <a:prstGeom prst="rect">
            <a:avLst/>
          </a:prstGeom>
          <a:noFill/>
          <a:extLst>
            <a:ext uri="{909E8E84-426E-40DD-AFC4-6F175D3DCCD1}">
              <a14:hiddenFill xmlns:a14="http://schemas.microsoft.com/office/drawing/2010/main">
                <a:solidFill>
                  <a:srgbClr val="FFFFFF"/>
                </a:solidFill>
              </a14:hiddenFill>
            </a:ext>
          </a:extLst>
        </p:spPr>
      </p:pic>
      <p:sp>
        <p:nvSpPr>
          <p:cNvPr id="58" name="ZoneTexte 57">
            <a:extLst>
              <a:ext uri="{FF2B5EF4-FFF2-40B4-BE49-F238E27FC236}">
                <a16:creationId xmlns:a16="http://schemas.microsoft.com/office/drawing/2014/main" id="{35CCA257-7623-0D3B-DEF2-C1EAA073A1B5}"/>
              </a:ext>
            </a:extLst>
          </p:cNvPr>
          <p:cNvSpPr txBox="1"/>
          <p:nvPr/>
        </p:nvSpPr>
        <p:spPr>
          <a:xfrm>
            <a:off x="777688" y="5360478"/>
            <a:ext cx="10636624" cy="1015663"/>
          </a:xfrm>
          <a:prstGeom prst="rect">
            <a:avLst/>
          </a:prstGeom>
          <a:noFill/>
        </p:spPr>
        <p:txBody>
          <a:bodyPr wrap="square">
            <a:spAutoFit/>
          </a:bodyPr>
          <a:lstStyle/>
          <a:p>
            <a:pPr algn="just"/>
            <a:r>
              <a:rPr lang="en-GB" sz="2000" noProof="0" dirty="0"/>
              <a:t>We believe that Chinese clean-tech is now approaching the point where these molecules can be synthesised directly from electricity at costs competitive with today’s fossil fuel-based production.</a:t>
            </a:r>
          </a:p>
        </p:txBody>
      </p:sp>
      <p:sp>
        <p:nvSpPr>
          <p:cNvPr id="61" name="ZoneTexte 60">
            <a:extLst>
              <a:ext uri="{FF2B5EF4-FFF2-40B4-BE49-F238E27FC236}">
                <a16:creationId xmlns:a16="http://schemas.microsoft.com/office/drawing/2014/main" id="{EDF5C97C-5DC4-7682-3E47-B69031EF4B55}"/>
              </a:ext>
            </a:extLst>
          </p:cNvPr>
          <p:cNvSpPr txBox="1"/>
          <p:nvPr/>
        </p:nvSpPr>
        <p:spPr>
          <a:xfrm>
            <a:off x="0" y="192402"/>
            <a:ext cx="12192000" cy="477054"/>
          </a:xfrm>
          <a:prstGeom prst="rect">
            <a:avLst/>
          </a:prstGeom>
          <a:noFill/>
        </p:spPr>
        <p:txBody>
          <a:bodyPr wrap="square">
            <a:spAutoFit/>
          </a:bodyPr>
          <a:lstStyle/>
          <a:p>
            <a:pPr algn="ctr"/>
            <a:r>
              <a:rPr lang="en-GB" sz="2500" b="1" noProof="0" dirty="0"/>
              <a:t>The last barrier before the fall of fossil fuels</a:t>
            </a:r>
          </a:p>
        </p:txBody>
      </p:sp>
      <p:sp>
        <p:nvSpPr>
          <p:cNvPr id="62" name="Rectangle 61">
            <a:extLst>
              <a:ext uri="{FF2B5EF4-FFF2-40B4-BE49-F238E27FC236}">
                <a16:creationId xmlns:a16="http://schemas.microsoft.com/office/drawing/2014/main" id="{0A24479F-8321-73A7-AD3E-A4552F64942A}"/>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3" name="ZoneTexte 62">
            <a:extLst>
              <a:ext uri="{FF2B5EF4-FFF2-40B4-BE49-F238E27FC236}">
                <a16:creationId xmlns:a16="http://schemas.microsoft.com/office/drawing/2014/main" id="{B8A84BCE-4A76-9F7E-5E6C-0EB0F4DE176C}"/>
              </a:ext>
            </a:extLst>
          </p:cNvPr>
          <p:cNvSpPr txBox="1"/>
          <p:nvPr/>
        </p:nvSpPr>
        <p:spPr>
          <a:xfrm>
            <a:off x="777688" y="1171853"/>
            <a:ext cx="10636624" cy="1015663"/>
          </a:xfrm>
          <a:prstGeom prst="rect">
            <a:avLst/>
          </a:prstGeom>
          <a:noFill/>
        </p:spPr>
        <p:txBody>
          <a:bodyPr wrap="square">
            <a:spAutoFit/>
          </a:bodyPr>
          <a:lstStyle/>
          <a:p>
            <a:pPr algn="just">
              <a:buNone/>
            </a:pPr>
            <a:r>
              <a:rPr lang="en-GB" sz="2000" noProof="0" dirty="0"/>
              <a:t>With electricity becoming very cheap and batteries enabling full electrification of surface mobility, only a few sectors cannot be electrified and therefore still require molecules. These molecules are currently produced from fossil-fuel resources.</a:t>
            </a:r>
          </a:p>
        </p:txBody>
      </p:sp>
    </p:spTree>
    <p:extLst>
      <p:ext uri="{BB962C8B-B14F-4D97-AF65-F5344CB8AC3E}">
        <p14:creationId xmlns:p14="http://schemas.microsoft.com/office/powerpoint/2010/main" val="150589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extLst>
              <a:ext uri="{FF2B5EF4-FFF2-40B4-BE49-F238E27FC236}">
                <a16:creationId xmlns:a16="http://schemas.microsoft.com/office/drawing/2014/main" id="{2BF23AF2-8C87-DD74-C3EC-1141C9D6DB0A}"/>
              </a:ext>
            </a:extLst>
          </p:cNvPr>
          <p:cNvSpPr txBox="1"/>
          <p:nvPr/>
        </p:nvSpPr>
        <p:spPr>
          <a:xfrm>
            <a:off x="777688" y="3611483"/>
            <a:ext cx="5950878" cy="2677656"/>
          </a:xfrm>
          <a:prstGeom prst="rect">
            <a:avLst/>
          </a:prstGeom>
          <a:noFill/>
        </p:spPr>
        <p:txBody>
          <a:bodyPr wrap="square">
            <a:spAutoFit/>
          </a:bodyPr>
          <a:lstStyle/>
          <a:p>
            <a:pPr algn="just">
              <a:buNone/>
            </a:pPr>
            <a:r>
              <a:rPr lang="en-GB" noProof="0" dirty="0"/>
              <a:t>We adopt the following assumptions:</a:t>
            </a:r>
          </a:p>
          <a:p>
            <a:pPr algn="just">
              <a:buNone/>
            </a:pPr>
            <a:endParaRPr lang="en-GB" sz="600" noProof="0" dirty="0"/>
          </a:p>
          <a:p>
            <a:pPr algn="just"/>
            <a:r>
              <a:rPr lang="en-GB" noProof="0" dirty="0"/>
              <a:t>(i) The capacity factor is 25%;</a:t>
            </a:r>
          </a:p>
          <a:p>
            <a:pPr algn="just"/>
            <a:endParaRPr lang="en-GB" sz="600" noProof="0" dirty="0"/>
          </a:p>
          <a:p>
            <a:pPr algn="just"/>
            <a:r>
              <a:rPr lang="en-GB" noProof="0" dirty="0"/>
              <a:t>(ii) The production profile of each day is constant throughout the year;</a:t>
            </a:r>
          </a:p>
          <a:p>
            <a:pPr algn="just"/>
            <a:endParaRPr lang="en-GB" sz="600" noProof="0" dirty="0"/>
          </a:p>
          <a:p>
            <a:pPr algn="just"/>
            <a:r>
              <a:rPr lang="en-GB" noProof="0" dirty="0"/>
              <a:t>(iii) The battery system should store half of the daily power output to ensure constant supply of electricity;</a:t>
            </a:r>
          </a:p>
          <a:p>
            <a:pPr algn="just"/>
            <a:endParaRPr lang="en-GB" sz="600" noProof="0" dirty="0"/>
          </a:p>
          <a:p>
            <a:pPr algn="just"/>
            <a:r>
              <a:rPr lang="en-GB" noProof="0" dirty="0"/>
              <a:t>(iv) The costs of PV and batteries are estimated at </a:t>
            </a:r>
            <a:r>
              <a:rPr lang="en-GB" dirty="0"/>
              <a:t>0.10 €/</a:t>
            </a:r>
            <a:r>
              <a:rPr lang="en-GB" noProof="0" dirty="0"/>
              <a:t>Wp and </a:t>
            </a:r>
            <a:r>
              <a:rPr lang="en-GB" dirty="0"/>
              <a:t>100 €/</a:t>
            </a:r>
            <a:r>
              <a:rPr lang="en-GB" noProof="0" dirty="0"/>
              <a:t>kWh, respectively.</a:t>
            </a:r>
          </a:p>
        </p:txBody>
      </p:sp>
      <p:sp>
        <p:nvSpPr>
          <p:cNvPr id="24" name="Espace réservé du numéro de diapositive 3">
            <a:extLst>
              <a:ext uri="{FF2B5EF4-FFF2-40B4-BE49-F238E27FC236}">
                <a16:creationId xmlns:a16="http://schemas.microsoft.com/office/drawing/2014/main" id="{C3FE2AA4-00F0-D3E3-CDB0-66F314BDBD50}"/>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12</a:t>
            </a:fld>
            <a:endParaRPr lang="en-GB" sz="1050" noProof="0" dirty="0">
              <a:latin typeface="Arial" panose="020B0604020202020204" pitchFamily="34" charset="0"/>
              <a:cs typeface="Arial" panose="020B0604020202020204" pitchFamily="34" charset="0"/>
            </a:endParaRPr>
          </a:p>
        </p:txBody>
      </p:sp>
      <p:grpSp>
        <p:nvGrpSpPr>
          <p:cNvPr id="46" name="Groupe 45">
            <a:extLst>
              <a:ext uri="{FF2B5EF4-FFF2-40B4-BE49-F238E27FC236}">
                <a16:creationId xmlns:a16="http://schemas.microsoft.com/office/drawing/2014/main" id="{353FCBC7-0F2B-62FB-EE56-DB89DCD56802}"/>
              </a:ext>
            </a:extLst>
          </p:cNvPr>
          <p:cNvGrpSpPr/>
          <p:nvPr/>
        </p:nvGrpSpPr>
        <p:grpSpPr>
          <a:xfrm>
            <a:off x="866580" y="1207495"/>
            <a:ext cx="7484707" cy="897500"/>
            <a:chOff x="2965075" y="1225865"/>
            <a:chExt cx="7484707" cy="897500"/>
          </a:xfrm>
        </p:grpSpPr>
        <p:sp>
          <p:nvSpPr>
            <p:cNvPr id="45" name="Rectangle 44">
              <a:extLst>
                <a:ext uri="{FF2B5EF4-FFF2-40B4-BE49-F238E27FC236}">
                  <a16:creationId xmlns:a16="http://schemas.microsoft.com/office/drawing/2014/main" id="{D2CB57EB-229A-DF5E-E7C7-A8CEA5519295}"/>
                </a:ext>
              </a:extLst>
            </p:cNvPr>
            <p:cNvSpPr/>
            <p:nvPr/>
          </p:nvSpPr>
          <p:spPr>
            <a:xfrm>
              <a:off x="2965076" y="1225865"/>
              <a:ext cx="1452283" cy="897500"/>
            </a:xfrm>
            <a:prstGeom prst="rect">
              <a:avLst/>
            </a:prstGeom>
            <a:solidFill>
              <a:srgbClr val="F7F7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1" name="ZoneTexte 40">
              <a:extLst>
                <a:ext uri="{FF2B5EF4-FFF2-40B4-BE49-F238E27FC236}">
                  <a16:creationId xmlns:a16="http://schemas.microsoft.com/office/drawing/2014/main" id="{3E9B4652-C59D-5DF9-C9C3-64427A55EFA8}"/>
                </a:ext>
              </a:extLst>
            </p:cNvPr>
            <p:cNvSpPr txBox="1"/>
            <p:nvPr/>
          </p:nvSpPr>
          <p:spPr>
            <a:xfrm>
              <a:off x="4573763" y="1320672"/>
              <a:ext cx="5683284" cy="707886"/>
            </a:xfrm>
            <a:prstGeom prst="rect">
              <a:avLst/>
            </a:prstGeom>
            <a:noFill/>
          </p:spPr>
          <p:txBody>
            <a:bodyPr wrap="square" lIns="91440" tIns="45720" rIns="91440" bIns="45720" anchor="t">
              <a:spAutoFit/>
            </a:bodyPr>
            <a:lstStyle/>
            <a:p>
              <a:pPr algn="just"/>
              <a:r>
                <a:rPr lang="en-GB" sz="2000" b="1" noProof="0" dirty="0"/>
                <a:t>Producing cheap electricity in sunny regions with PV modules</a:t>
              </a:r>
            </a:p>
          </p:txBody>
        </p:sp>
        <p:sp>
          <p:nvSpPr>
            <p:cNvPr id="42" name="Rectangle 41">
              <a:extLst>
                <a:ext uri="{FF2B5EF4-FFF2-40B4-BE49-F238E27FC236}">
                  <a16:creationId xmlns:a16="http://schemas.microsoft.com/office/drawing/2014/main" id="{C4DA3DC4-BDFC-AFF2-CF5D-C561F5DE5877}"/>
                </a:ext>
              </a:extLst>
            </p:cNvPr>
            <p:cNvSpPr/>
            <p:nvPr/>
          </p:nvSpPr>
          <p:spPr>
            <a:xfrm>
              <a:off x="2965075" y="1225865"/>
              <a:ext cx="7484707" cy="89750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4" name="ZoneTexte 43">
              <a:extLst>
                <a:ext uri="{FF2B5EF4-FFF2-40B4-BE49-F238E27FC236}">
                  <a16:creationId xmlns:a16="http://schemas.microsoft.com/office/drawing/2014/main" id="{B0DA2B7B-F3D5-657D-EEB3-9877E82B3FD9}"/>
                </a:ext>
              </a:extLst>
            </p:cNvPr>
            <p:cNvSpPr txBox="1"/>
            <p:nvPr/>
          </p:nvSpPr>
          <p:spPr>
            <a:xfrm>
              <a:off x="3017225" y="1413005"/>
              <a:ext cx="1329578" cy="523220"/>
            </a:xfrm>
            <a:prstGeom prst="rect">
              <a:avLst/>
            </a:prstGeom>
            <a:noFill/>
          </p:spPr>
          <p:txBody>
            <a:bodyPr wrap="square">
              <a:spAutoFit/>
            </a:bodyPr>
            <a:lstStyle/>
            <a:p>
              <a:pPr algn="ctr"/>
              <a:r>
                <a:rPr lang="en-GB" sz="2800" b="1" noProof="0" dirty="0"/>
                <a:t>Step 1 </a:t>
              </a:r>
              <a:endParaRPr lang="en-GB" sz="2800" noProof="0" dirty="0"/>
            </a:p>
          </p:txBody>
        </p:sp>
      </p:grpSp>
      <p:sp>
        <p:nvSpPr>
          <p:cNvPr id="48" name="ZoneTexte 47">
            <a:extLst>
              <a:ext uri="{FF2B5EF4-FFF2-40B4-BE49-F238E27FC236}">
                <a16:creationId xmlns:a16="http://schemas.microsoft.com/office/drawing/2014/main" id="{20BDC5B3-2EFD-270F-9803-ED18808B7615}"/>
              </a:ext>
            </a:extLst>
          </p:cNvPr>
          <p:cNvSpPr txBox="1"/>
          <p:nvPr/>
        </p:nvSpPr>
        <p:spPr>
          <a:xfrm>
            <a:off x="0" y="192402"/>
            <a:ext cx="12192000" cy="477054"/>
          </a:xfrm>
          <a:prstGeom prst="rect">
            <a:avLst/>
          </a:prstGeom>
          <a:noFill/>
        </p:spPr>
        <p:txBody>
          <a:bodyPr wrap="square">
            <a:spAutoFit/>
          </a:bodyPr>
          <a:lstStyle/>
          <a:p>
            <a:pPr algn="ctr"/>
            <a:r>
              <a:rPr lang="en-GB" sz="2500" b="1" noProof="0" dirty="0"/>
              <a:t>How will it happen?</a:t>
            </a:r>
          </a:p>
        </p:txBody>
      </p:sp>
      <p:sp>
        <p:nvSpPr>
          <p:cNvPr id="49" name="Rectangle 48">
            <a:extLst>
              <a:ext uri="{FF2B5EF4-FFF2-40B4-BE49-F238E27FC236}">
                <a16:creationId xmlns:a16="http://schemas.microsoft.com/office/drawing/2014/main" id="{E648DDD0-DCFA-45C9-D744-74D393BB9435}"/>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0" name="ZoneTexte 49">
            <a:extLst>
              <a:ext uri="{FF2B5EF4-FFF2-40B4-BE49-F238E27FC236}">
                <a16:creationId xmlns:a16="http://schemas.microsoft.com/office/drawing/2014/main" id="{59B82536-2BA3-7FF8-9BE8-3CBD4B767B1E}"/>
              </a:ext>
            </a:extLst>
          </p:cNvPr>
          <p:cNvSpPr txBox="1"/>
          <p:nvPr/>
        </p:nvSpPr>
        <p:spPr>
          <a:xfrm>
            <a:off x="777688" y="2392158"/>
            <a:ext cx="10636624" cy="1015663"/>
          </a:xfrm>
          <a:prstGeom prst="rect">
            <a:avLst/>
          </a:prstGeom>
          <a:noFill/>
        </p:spPr>
        <p:txBody>
          <a:bodyPr wrap="square">
            <a:spAutoFit/>
          </a:bodyPr>
          <a:lstStyle/>
          <a:p>
            <a:pPr algn="just">
              <a:buNone/>
            </a:pPr>
            <a:r>
              <a:rPr lang="en-GB" sz="2000" noProof="0" dirty="0"/>
              <a:t>As mentioned earlier, PV combined with batteries is the cheapest way to produce electricity in sunny regions. But how cheap is it really? Let us consider a 1 MWp PV solar plant located in a very-high-irradiation region and equipped with batteries</a:t>
            </a:r>
          </a:p>
        </p:txBody>
      </p:sp>
      <p:grpSp>
        <p:nvGrpSpPr>
          <p:cNvPr id="52" name="Groupe 51">
            <a:extLst>
              <a:ext uri="{FF2B5EF4-FFF2-40B4-BE49-F238E27FC236}">
                <a16:creationId xmlns:a16="http://schemas.microsoft.com/office/drawing/2014/main" id="{D2E71E79-3F1A-4317-1D86-9A7B8EABB996}"/>
              </a:ext>
            </a:extLst>
          </p:cNvPr>
          <p:cNvGrpSpPr/>
          <p:nvPr/>
        </p:nvGrpSpPr>
        <p:grpSpPr>
          <a:xfrm>
            <a:off x="7136296" y="3705324"/>
            <a:ext cx="4171662" cy="2615964"/>
            <a:chOff x="7027277" y="3755019"/>
            <a:chExt cx="4091840" cy="2484844"/>
          </a:xfrm>
        </p:grpSpPr>
        <p:sp>
          <p:nvSpPr>
            <p:cNvPr id="28" name="Rectangle 27">
              <a:extLst>
                <a:ext uri="{FF2B5EF4-FFF2-40B4-BE49-F238E27FC236}">
                  <a16:creationId xmlns:a16="http://schemas.microsoft.com/office/drawing/2014/main" id="{2E19F26D-D068-CAC0-7CDA-BF7E70140927}"/>
                </a:ext>
              </a:extLst>
            </p:cNvPr>
            <p:cNvSpPr/>
            <p:nvPr/>
          </p:nvSpPr>
          <p:spPr>
            <a:xfrm>
              <a:off x="7027278" y="3755019"/>
              <a:ext cx="4091839" cy="2484844"/>
            </a:xfrm>
            <a:prstGeom prst="rect">
              <a:avLst/>
            </a:prstGeom>
            <a:solidFill>
              <a:srgbClr val="F7F7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26" name="Groupe 25">
              <a:extLst>
                <a:ext uri="{FF2B5EF4-FFF2-40B4-BE49-F238E27FC236}">
                  <a16:creationId xmlns:a16="http://schemas.microsoft.com/office/drawing/2014/main" id="{97CF4BE5-2140-1623-265C-BACB6C3A24AC}"/>
                </a:ext>
              </a:extLst>
            </p:cNvPr>
            <p:cNvGrpSpPr/>
            <p:nvPr/>
          </p:nvGrpSpPr>
          <p:grpSpPr>
            <a:xfrm>
              <a:off x="7027278" y="4103322"/>
              <a:ext cx="4091839" cy="2069973"/>
              <a:chOff x="5722234" y="1168399"/>
              <a:chExt cx="4419600" cy="2408829"/>
            </a:xfrm>
          </p:grpSpPr>
          <p:pic>
            <p:nvPicPr>
              <p:cNvPr id="29" name="object 3">
                <a:extLst>
                  <a:ext uri="{FF2B5EF4-FFF2-40B4-BE49-F238E27FC236}">
                    <a16:creationId xmlns:a16="http://schemas.microsoft.com/office/drawing/2014/main" id="{62468079-1342-ECC0-D7E1-14C92EB59C6B}"/>
                  </a:ext>
                </a:extLst>
              </p:cNvPr>
              <p:cNvPicPr/>
              <p:nvPr/>
            </p:nvPicPr>
            <p:blipFill rotWithShape="1">
              <a:blip r:embed="rId3" cstate="print"/>
              <a:srcRect l="3622" t="8672" r="4618" b="4824"/>
              <a:stretch/>
            </p:blipFill>
            <p:spPr>
              <a:xfrm>
                <a:off x="5722234" y="1168399"/>
                <a:ext cx="4419600" cy="2408829"/>
              </a:xfrm>
              <a:prstGeom prst="rect">
                <a:avLst/>
              </a:prstGeom>
              <a:ln>
                <a:noFill/>
              </a:ln>
            </p:spPr>
          </p:pic>
          <p:sp>
            <p:nvSpPr>
              <p:cNvPr id="30" name="Ellipse 29">
                <a:extLst>
                  <a:ext uri="{FF2B5EF4-FFF2-40B4-BE49-F238E27FC236}">
                    <a16:creationId xmlns:a16="http://schemas.microsoft.com/office/drawing/2014/main" id="{C994150F-4DF8-5858-B1E5-97789467F16A}"/>
                  </a:ext>
                </a:extLst>
              </p:cNvPr>
              <p:cNvSpPr/>
              <p:nvPr/>
            </p:nvSpPr>
            <p:spPr>
              <a:xfrm>
                <a:off x="6304855" y="1553933"/>
                <a:ext cx="436421" cy="481242"/>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Ellipse 30">
                <a:extLst>
                  <a:ext uri="{FF2B5EF4-FFF2-40B4-BE49-F238E27FC236}">
                    <a16:creationId xmlns:a16="http://schemas.microsoft.com/office/drawing/2014/main" id="{016F0E7B-7B14-0AF3-EA4E-8F32EF7523F5}"/>
                  </a:ext>
                </a:extLst>
              </p:cNvPr>
              <p:cNvSpPr/>
              <p:nvPr/>
            </p:nvSpPr>
            <p:spPr>
              <a:xfrm>
                <a:off x="6944124" y="2353107"/>
                <a:ext cx="208173" cy="382739"/>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2" name="Ellipse 31">
                <a:extLst>
                  <a:ext uri="{FF2B5EF4-FFF2-40B4-BE49-F238E27FC236}">
                    <a16:creationId xmlns:a16="http://schemas.microsoft.com/office/drawing/2014/main" id="{59B5B334-A8C0-81D5-0AA0-E40C2A541A8E}"/>
                  </a:ext>
                </a:extLst>
              </p:cNvPr>
              <p:cNvSpPr/>
              <p:nvPr/>
            </p:nvSpPr>
            <p:spPr>
              <a:xfrm>
                <a:off x="7702550" y="1679739"/>
                <a:ext cx="1164778" cy="411482"/>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3" name="Ellipse 32">
                <a:extLst>
                  <a:ext uri="{FF2B5EF4-FFF2-40B4-BE49-F238E27FC236}">
                    <a16:creationId xmlns:a16="http://schemas.microsoft.com/office/drawing/2014/main" id="{3F6F59E1-EB34-7EA3-5440-1AA5BE246D4A}"/>
                  </a:ext>
                </a:extLst>
              </p:cNvPr>
              <p:cNvSpPr/>
              <p:nvPr/>
            </p:nvSpPr>
            <p:spPr>
              <a:xfrm>
                <a:off x="8113774" y="2353107"/>
                <a:ext cx="336650" cy="359116"/>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4" name="Ellipse 33">
                <a:extLst>
                  <a:ext uri="{FF2B5EF4-FFF2-40B4-BE49-F238E27FC236}">
                    <a16:creationId xmlns:a16="http://schemas.microsoft.com/office/drawing/2014/main" id="{2C88EF9F-80E6-6CE3-2FDD-30863ED74313}"/>
                  </a:ext>
                </a:extLst>
              </p:cNvPr>
              <p:cNvSpPr/>
              <p:nvPr/>
            </p:nvSpPr>
            <p:spPr>
              <a:xfrm>
                <a:off x="8965833" y="1619250"/>
                <a:ext cx="314692" cy="286921"/>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5" name="Ellipse 34">
                <a:extLst>
                  <a:ext uri="{FF2B5EF4-FFF2-40B4-BE49-F238E27FC236}">
                    <a16:creationId xmlns:a16="http://schemas.microsoft.com/office/drawing/2014/main" id="{6D88FA98-A8D8-C2F0-C0BC-F40CFFE207E1}"/>
                  </a:ext>
                </a:extLst>
              </p:cNvPr>
              <p:cNvSpPr/>
              <p:nvPr/>
            </p:nvSpPr>
            <p:spPr>
              <a:xfrm>
                <a:off x="9429562" y="2353273"/>
                <a:ext cx="558800" cy="382739"/>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7" name="ZoneTexte 26">
              <a:extLst>
                <a:ext uri="{FF2B5EF4-FFF2-40B4-BE49-F238E27FC236}">
                  <a16:creationId xmlns:a16="http://schemas.microsoft.com/office/drawing/2014/main" id="{A3BAAB06-F303-2794-052D-0DA8632C584D}"/>
                </a:ext>
              </a:extLst>
            </p:cNvPr>
            <p:cNvSpPr txBox="1"/>
            <p:nvPr/>
          </p:nvSpPr>
          <p:spPr>
            <a:xfrm>
              <a:off x="7027278" y="3801680"/>
              <a:ext cx="4091839" cy="287449"/>
            </a:xfrm>
            <a:prstGeom prst="rect">
              <a:avLst/>
            </a:prstGeom>
            <a:noFill/>
          </p:spPr>
          <p:txBody>
            <a:bodyPr wrap="square">
              <a:spAutoFit/>
            </a:bodyPr>
            <a:lstStyle/>
            <a:p>
              <a:pPr marL="13123" algn="ctr"/>
              <a:r>
                <a:rPr lang="en-GB" sz="1400" spc="10" noProof="0" dirty="0">
                  <a:latin typeface="+mj-lt"/>
                  <a:cs typeface="Arial" panose="020B0604020202020204" pitchFamily="34" charset="0"/>
                </a:rPr>
                <a:t>High</a:t>
              </a:r>
              <a:r>
                <a:rPr lang="en-GB" sz="1400" spc="16" noProof="0" dirty="0">
                  <a:latin typeface="+mj-lt"/>
                  <a:cs typeface="Arial" panose="020B0604020202020204" pitchFamily="34" charset="0"/>
                </a:rPr>
                <a:t> </a:t>
              </a:r>
              <a:r>
                <a:rPr lang="en-GB" sz="1400" spc="5" noProof="0" dirty="0">
                  <a:latin typeface="+mj-lt"/>
                  <a:cs typeface="Arial" panose="020B0604020202020204" pitchFamily="34" charset="0"/>
                </a:rPr>
                <a:t>photovoltaic</a:t>
              </a:r>
              <a:r>
                <a:rPr lang="en-GB" sz="1400" spc="10" noProof="0" dirty="0">
                  <a:latin typeface="+mj-lt"/>
                  <a:cs typeface="Arial" panose="020B0604020202020204" pitchFamily="34" charset="0"/>
                </a:rPr>
                <a:t> </a:t>
              </a:r>
              <a:r>
                <a:rPr lang="en-GB" sz="1400" spc="16" noProof="0" dirty="0">
                  <a:latin typeface="+mj-lt"/>
                  <a:cs typeface="Arial" panose="020B0604020202020204" pitchFamily="34" charset="0"/>
                </a:rPr>
                <a:t>power</a:t>
              </a:r>
              <a:r>
                <a:rPr lang="en-GB" sz="1400" spc="-10" noProof="0" dirty="0">
                  <a:latin typeface="+mj-lt"/>
                  <a:cs typeface="Arial" panose="020B0604020202020204" pitchFamily="34" charset="0"/>
                </a:rPr>
                <a:t> </a:t>
              </a:r>
              <a:r>
                <a:rPr lang="en-GB" sz="1400" spc="10" noProof="0" dirty="0">
                  <a:latin typeface="+mj-lt"/>
                  <a:cs typeface="Arial" panose="020B0604020202020204" pitchFamily="34" charset="0"/>
                </a:rPr>
                <a:t>potential regions</a:t>
              </a:r>
              <a:endParaRPr lang="en-GB" sz="1400" noProof="0" dirty="0">
                <a:latin typeface="+mj-lt"/>
                <a:cs typeface="Arial" panose="020B0604020202020204" pitchFamily="34" charset="0"/>
              </a:endParaRPr>
            </a:p>
          </p:txBody>
        </p:sp>
        <p:sp>
          <p:nvSpPr>
            <p:cNvPr id="51" name="Rectangle 50">
              <a:extLst>
                <a:ext uri="{FF2B5EF4-FFF2-40B4-BE49-F238E27FC236}">
                  <a16:creationId xmlns:a16="http://schemas.microsoft.com/office/drawing/2014/main" id="{8A8543B4-07B3-69E5-D5B0-48195A29629A}"/>
                </a:ext>
              </a:extLst>
            </p:cNvPr>
            <p:cNvSpPr/>
            <p:nvPr/>
          </p:nvSpPr>
          <p:spPr>
            <a:xfrm>
              <a:off x="7027277" y="3755019"/>
              <a:ext cx="4091839" cy="2484844"/>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1495297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1C971C6-323B-2D58-2A1D-4999273D6DBF}"/>
              </a:ext>
            </a:extLst>
          </p:cNvPr>
          <p:cNvSpPr txBox="1"/>
          <p:nvPr/>
        </p:nvSpPr>
        <p:spPr>
          <a:xfrm>
            <a:off x="777688" y="539236"/>
            <a:ext cx="10113518" cy="2585323"/>
          </a:xfrm>
          <a:prstGeom prst="rect">
            <a:avLst/>
          </a:prstGeom>
          <a:noFill/>
        </p:spPr>
        <p:txBody>
          <a:bodyPr wrap="square">
            <a:spAutoFit/>
          </a:bodyPr>
          <a:lstStyle/>
          <a:p>
            <a:pPr algn="just">
              <a:buNone/>
            </a:pPr>
            <a:r>
              <a:rPr lang="en-GB" noProof="0" dirty="0">
                <a:latin typeface="+mj-lt"/>
              </a:rPr>
              <a:t>Since a 1 MWp PV solar plant produces:</a:t>
            </a:r>
          </a:p>
          <a:p>
            <a:pPr algn="just">
              <a:buNone/>
            </a:pPr>
            <a:r>
              <a:rPr lang="en-GB" noProof="0" dirty="0">
                <a:latin typeface="+mj-lt"/>
              </a:rPr>
              <a:t>1 × 0.25 × 24 = 6 MWh/day, we size the battery system at 3 MWh. </a:t>
            </a:r>
          </a:p>
          <a:p>
            <a:pPr algn="just">
              <a:buNone/>
            </a:pPr>
            <a:endParaRPr lang="en-GB" sz="600" noProof="0" dirty="0">
              <a:latin typeface="+mj-lt"/>
            </a:endParaRPr>
          </a:p>
          <a:p>
            <a:pPr algn="just">
              <a:buNone/>
            </a:pPr>
            <a:r>
              <a:rPr lang="en-GB" noProof="0" dirty="0">
                <a:latin typeface="+mj-lt"/>
              </a:rPr>
              <a:t>The total investment cost (CAPEX) for the solar plant and the battery system is therefore:</a:t>
            </a:r>
            <a:endParaRPr lang="en-GB" sz="200" noProof="0" dirty="0">
              <a:latin typeface="+mj-lt"/>
            </a:endParaRPr>
          </a:p>
          <a:p>
            <a:pPr algn="just">
              <a:buNone/>
            </a:pPr>
            <a:r>
              <a:rPr lang="en-GB" noProof="0" dirty="0">
                <a:latin typeface="+mj-lt"/>
              </a:rPr>
              <a:t>(0.10 × 1,000,000) + (3 × 1,000 × 100) = 400,000 €.</a:t>
            </a:r>
          </a:p>
          <a:p>
            <a:pPr algn="just">
              <a:buNone/>
            </a:pPr>
            <a:endParaRPr lang="en-GB" sz="600" noProof="0" dirty="0">
              <a:latin typeface="+mj-lt"/>
            </a:endParaRPr>
          </a:p>
          <a:p>
            <a:pPr algn="just">
              <a:buNone/>
            </a:pPr>
            <a:r>
              <a:rPr lang="en-GB" noProof="0" dirty="0">
                <a:latin typeface="+mj-lt"/>
              </a:rPr>
              <a:t>Assuming there are no battery losses, the total electricity generated over 20 years is:</a:t>
            </a:r>
            <a:endParaRPr lang="en-GB" sz="400" noProof="0" dirty="0">
              <a:latin typeface="+mj-lt"/>
            </a:endParaRPr>
          </a:p>
          <a:p>
            <a:pPr algn="just">
              <a:buNone/>
            </a:pPr>
            <a:r>
              <a:rPr lang="en-GB" noProof="0" dirty="0">
                <a:latin typeface="+mj-lt"/>
              </a:rPr>
              <a:t>1 × 8,760 × 20 × 0.25 = 43,800 MWh.</a:t>
            </a:r>
          </a:p>
          <a:p>
            <a:pPr algn="just">
              <a:buNone/>
            </a:pPr>
            <a:endParaRPr lang="en-GB" sz="600" noProof="0" dirty="0">
              <a:latin typeface="+mj-lt"/>
            </a:endParaRPr>
          </a:p>
          <a:p>
            <a:pPr algn="just">
              <a:buNone/>
            </a:pPr>
            <a:r>
              <a:rPr lang="en-GB" noProof="0" dirty="0">
                <a:latin typeface="+mj-lt"/>
              </a:rPr>
              <a:t>This yields an average CAPEX cost of:</a:t>
            </a:r>
            <a:endParaRPr lang="en-GB" sz="400" noProof="0" dirty="0">
              <a:latin typeface="+mj-lt"/>
            </a:endParaRPr>
          </a:p>
          <a:p>
            <a:pPr algn="just">
              <a:buNone/>
            </a:pPr>
            <a:r>
              <a:rPr lang="en-GB" noProof="0" dirty="0">
                <a:latin typeface="+mj-lt"/>
              </a:rPr>
              <a:t>400,000 / 43,800 ≈ </a:t>
            </a:r>
            <a:r>
              <a:rPr lang="en-GB" b="1" noProof="0" dirty="0">
                <a:latin typeface="+mj-lt"/>
              </a:rPr>
              <a:t>9 €/MWh</a:t>
            </a:r>
            <a:r>
              <a:rPr lang="en-GB" noProof="0" dirty="0">
                <a:latin typeface="+mj-lt"/>
              </a:rPr>
              <a:t>.</a:t>
            </a:r>
          </a:p>
        </p:txBody>
      </p:sp>
      <p:graphicFrame>
        <p:nvGraphicFramePr>
          <p:cNvPr id="6" name="Tableau 5">
            <a:extLst>
              <a:ext uri="{FF2B5EF4-FFF2-40B4-BE49-F238E27FC236}">
                <a16:creationId xmlns:a16="http://schemas.microsoft.com/office/drawing/2014/main" id="{07CE1435-C244-2764-DDE5-BFB1CB1FB27F}"/>
              </a:ext>
            </a:extLst>
          </p:cNvPr>
          <p:cNvGraphicFramePr>
            <a:graphicFrameLocks noGrp="1"/>
          </p:cNvGraphicFramePr>
          <p:nvPr>
            <p:extLst>
              <p:ext uri="{D42A27DB-BD31-4B8C-83A1-F6EECF244321}">
                <p14:modId xmlns:p14="http://schemas.microsoft.com/office/powerpoint/2010/main" val="1824166641"/>
              </p:ext>
            </p:extLst>
          </p:nvPr>
        </p:nvGraphicFramePr>
        <p:xfrm>
          <a:off x="872945" y="4293297"/>
          <a:ext cx="10446109" cy="1829204"/>
        </p:xfrm>
        <a:graphic>
          <a:graphicData uri="http://schemas.openxmlformats.org/drawingml/2006/table">
            <a:tbl>
              <a:tblPr/>
              <a:tblGrid>
                <a:gridCol w="3642130">
                  <a:extLst>
                    <a:ext uri="{9D8B030D-6E8A-4147-A177-3AD203B41FA5}">
                      <a16:colId xmlns:a16="http://schemas.microsoft.com/office/drawing/2014/main" val="3481905165"/>
                    </a:ext>
                  </a:extLst>
                </a:gridCol>
                <a:gridCol w="2267993">
                  <a:extLst>
                    <a:ext uri="{9D8B030D-6E8A-4147-A177-3AD203B41FA5}">
                      <a16:colId xmlns:a16="http://schemas.microsoft.com/office/drawing/2014/main" val="428295571"/>
                    </a:ext>
                  </a:extLst>
                </a:gridCol>
                <a:gridCol w="2267993">
                  <a:extLst>
                    <a:ext uri="{9D8B030D-6E8A-4147-A177-3AD203B41FA5}">
                      <a16:colId xmlns:a16="http://schemas.microsoft.com/office/drawing/2014/main" val="33106527"/>
                    </a:ext>
                  </a:extLst>
                </a:gridCol>
                <a:gridCol w="2267993">
                  <a:extLst>
                    <a:ext uri="{9D8B030D-6E8A-4147-A177-3AD203B41FA5}">
                      <a16:colId xmlns:a16="http://schemas.microsoft.com/office/drawing/2014/main" val="197577565"/>
                    </a:ext>
                  </a:extLst>
                </a:gridCol>
              </a:tblGrid>
              <a:tr h="457301">
                <a:tc>
                  <a:txBody>
                    <a:bodyPr/>
                    <a:lstStyle/>
                    <a:p>
                      <a:pPr algn="ctr">
                        <a:buNone/>
                      </a:pPr>
                      <a:r>
                        <a:rPr lang="en-GB" sz="1600" b="0" noProof="0" dirty="0"/>
                        <a:t>Energy</a:t>
                      </a:r>
                    </a:p>
                  </a:txBody>
                  <a:tcPr marL="70931" marR="70931" marT="35465" marB="35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a:buNone/>
                      </a:pPr>
                      <a:r>
                        <a:rPr lang="en-GB" sz="1600" b="0" noProof="0" dirty="0"/>
                        <a:t>Price</a:t>
                      </a:r>
                    </a:p>
                  </a:txBody>
                  <a:tcPr marL="70931" marR="70931" marT="35465" marB="35465"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a:buNone/>
                      </a:pPr>
                      <a:r>
                        <a:rPr lang="en-GB" sz="1600" b="0" noProof="0" dirty="0"/>
                        <a:t>Source</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a:buNone/>
                      </a:pPr>
                      <a:r>
                        <a:rPr lang="en-GB" sz="1600" b="0" noProof="0" dirty="0"/>
                        <a:t>Date</a:t>
                      </a:r>
                    </a:p>
                  </a:txBody>
                  <a:tcPr marL="70931" marR="70931" marT="35465" marB="35465"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588199894"/>
                  </a:ext>
                </a:extLst>
              </a:tr>
              <a:tr h="457301">
                <a:tc>
                  <a:txBody>
                    <a:bodyPr/>
                    <a:lstStyle/>
                    <a:p>
                      <a:pPr>
                        <a:buNone/>
                      </a:pPr>
                      <a:r>
                        <a:rPr lang="en-GB" sz="1400" b="1" noProof="0" dirty="0"/>
                        <a:t>Natural gas </a:t>
                      </a:r>
                      <a:r>
                        <a:rPr lang="en-GB" sz="1400" b="0" noProof="0" dirty="0"/>
                        <a:t>(Dutch TTF Futures)</a:t>
                      </a:r>
                    </a:p>
                  </a:txBody>
                  <a:tcPr marL="70931" marR="70931" marT="35465" marB="35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7F7"/>
                    </a:solidFill>
                  </a:tcPr>
                </a:tc>
                <a:tc>
                  <a:txBody>
                    <a:bodyPr/>
                    <a:lstStyle/>
                    <a:p>
                      <a:pPr algn="ctr">
                        <a:buNone/>
                      </a:pPr>
                      <a:r>
                        <a:rPr lang="en-GB" sz="1400" b="1" noProof="0" dirty="0">
                          <a:solidFill>
                            <a:schemeClr val="tx1"/>
                          </a:solidFill>
                        </a:rPr>
                        <a:t>≈ 27 €/MWh</a:t>
                      </a:r>
                    </a:p>
                  </a:txBody>
                  <a:tcPr marL="70931" marR="70931" marT="35465" marB="35465"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dirty="0"/>
                        <a:t>ICE Endex</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dirty="0"/>
                        <a:t>08/12/2025</a:t>
                      </a:r>
                    </a:p>
                  </a:txBody>
                  <a:tcPr marL="70931" marR="70931" marT="35465" marB="35465"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266950"/>
                  </a:ext>
                </a:extLst>
              </a:tr>
              <a:tr h="457301">
                <a:tc>
                  <a:txBody>
                    <a:bodyPr/>
                    <a:lstStyle/>
                    <a:p>
                      <a:pPr>
                        <a:buNone/>
                      </a:pPr>
                      <a:r>
                        <a:rPr lang="en-GB" sz="1400" b="1" noProof="0" dirty="0"/>
                        <a:t>Electricity</a:t>
                      </a:r>
                      <a:r>
                        <a:rPr lang="en-GB" sz="1400" b="0" noProof="0" dirty="0"/>
                        <a:t> (CAL-26)</a:t>
                      </a:r>
                    </a:p>
                  </a:txBody>
                  <a:tcPr marL="70931" marR="70931" marT="35465" marB="35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7F7"/>
                    </a:solidFill>
                  </a:tcPr>
                </a:tc>
                <a:tc>
                  <a:txBody>
                    <a:bodyPr/>
                    <a:lstStyle/>
                    <a:p>
                      <a:pPr algn="ctr">
                        <a:buNone/>
                      </a:pPr>
                      <a:r>
                        <a:rPr lang="en-GB" sz="1400" b="1" noProof="0" dirty="0">
                          <a:solidFill>
                            <a:schemeClr val="tx1"/>
                          </a:solidFill>
                        </a:rPr>
                        <a:t>≈ 76 €/MWh</a:t>
                      </a:r>
                    </a:p>
                  </a:txBody>
                  <a:tcPr marL="70931" marR="70931" marT="35465" marB="35465"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dirty="0"/>
                        <a:t>elexys.be</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dirty="0"/>
                        <a:t>08/12/2025</a:t>
                      </a:r>
                    </a:p>
                  </a:txBody>
                  <a:tcPr marL="70931" marR="70931" marT="35465" marB="35465"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905496"/>
                  </a:ext>
                </a:extLst>
              </a:tr>
              <a:tr h="457301">
                <a:tc>
                  <a:txBody>
                    <a:bodyPr/>
                    <a:lstStyle/>
                    <a:p>
                      <a:pPr>
                        <a:buNone/>
                      </a:pPr>
                      <a:r>
                        <a:rPr lang="en-GB" sz="1400" b="1" noProof="0" dirty="0"/>
                        <a:t>Crude oil </a:t>
                      </a:r>
                      <a:r>
                        <a:rPr lang="en-GB" sz="1400" b="0" noProof="0" dirty="0"/>
                        <a:t>(US Brent)</a:t>
                      </a:r>
                    </a:p>
                  </a:txBody>
                  <a:tcPr marL="70931" marR="70931" marT="35465" marB="354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a:buNone/>
                      </a:pPr>
                      <a:r>
                        <a:rPr lang="en-GB" sz="1400" b="1" noProof="0" dirty="0">
                          <a:solidFill>
                            <a:schemeClr val="tx1"/>
                          </a:solidFill>
                        </a:rPr>
                        <a:t>≈ 33 €/MWh</a:t>
                      </a:r>
                      <a:r>
                        <a:rPr lang="en-GB" sz="1400" b="0" baseline="30000" noProof="0" dirty="0">
                          <a:solidFill>
                            <a:schemeClr val="tx1"/>
                          </a:solidFill>
                        </a:rPr>
                        <a:t>[1]</a:t>
                      </a:r>
                    </a:p>
                  </a:txBody>
                  <a:tcPr marL="70931" marR="70931" marT="35465" marB="35465"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dirty="0"/>
                        <a:t>oilprice.com</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dirty="0"/>
                        <a:t>08/12/2025</a:t>
                      </a:r>
                    </a:p>
                  </a:txBody>
                  <a:tcPr marL="70931" marR="70931" marT="35465" marB="35465"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657912"/>
                  </a:ext>
                </a:extLst>
              </a:tr>
            </a:tbl>
          </a:graphicData>
        </a:graphic>
      </p:graphicFrame>
      <p:sp>
        <p:nvSpPr>
          <p:cNvPr id="8" name="ZoneTexte 7">
            <a:extLst>
              <a:ext uri="{FF2B5EF4-FFF2-40B4-BE49-F238E27FC236}">
                <a16:creationId xmlns:a16="http://schemas.microsoft.com/office/drawing/2014/main" id="{26133DC5-6FBB-8251-E6E0-BCBB32A79618}"/>
              </a:ext>
            </a:extLst>
          </p:cNvPr>
          <p:cNvSpPr txBox="1"/>
          <p:nvPr/>
        </p:nvSpPr>
        <p:spPr>
          <a:xfrm>
            <a:off x="777688" y="3384968"/>
            <a:ext cx="10582820" cy="707886"/>
          </a:xfrm>
          <a:prstGeom prst="rect">
            <a:avLst/>
          </a:prstGeom>
          <a:noFill/>
        </p:spPr>
        <p:txBody>
          <a:bodyPr wrap="square">
            <a:spAutoFit/>
          </a:bodyPr>
          <a:lstStyle/>
          <a:p>
            <a:pPr algn="just"/>
            <a:r>
              <a:rPr lang="en-GB" sz="2000" noProof="0" dirty="0"/>
              <a:t>A CAPEX cost of 9 €/MWh for electricity produced by a PV+battery installation in sunny regions is extremely competitive when compared with current energy-market prices.</a:t>
            </a:r>
          </a:p>
        </p:txBody>
      </p:sp>
      <p:sp>
        <p:nvSpPr>
          <p:cNvPr id="9" name="Espace réservé du numéro de diapositive 3">
            <a:extLst>
              <a:ext uri="{FF2B5EF4-FFF2-40B4-BE49-F238E27FC236}">
                <a16:creationId xmlns:a16="http://schemas.microsoft.com/office/drawing/2014/main" id="{B0CFE543-9481-4C2E-DFF2-0B21DC998C00}"/>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13</a:t>
            </a:fld>
            <a:endParaRPr lang="en-GB" sz="1050" noProof="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8A6A929C-939C-E1C3-ECD1-0A2BE07BD24D}"/>
              </a:ext>
            </a:extLst>
          </p:cNvPr>
          <p:cNvSpPr txBox="1"/>
          <p:nvPr/>
        </p:nvSpPr>
        <p:spPr>
          <a:xfrm>
            <a:off x="-29496" y="6579754"/>
            <a:ext cx="11564271" cy="246221"/>
          </a:xfrm>
          <a:prstGeom prst="rect">
            <a:avLst/>
          </a:prstGeom>
          <a:noFill/>
        </p:spPr>
        <p:txBody>
          <a:bodyPr wrap="square">
            <a:spAutoFit/>
          </a:bodyPr>
          <a:lstStyle/>
          <a:p>
            <a:r>
              <a:rPr lang="en-GB" sz="1000" noProof="0" dirty="0">
                <a:latin typeface="+mj-lt"/>
              </a:rPr>
              <a:t>[1] </a:t>
            </a:r>
            <a:r>
              <a:rPr lang="en-US" sz="1000" noProof="0" dirty="0"/>
              <a:t>With a barrel of oil priced at 62 </a:t>
            </a:r>
            <a:r>
              <a:rPr lang="en-US" sz="1000" dirty="0"/>
              <a:t>US$</a:t>
            </a:r>
            <a:r>
              <a:rPr lang="en-US" sz="1000" noProof="0" dirty="0"/>
              <a:t>, an energy content of 1.62 MWh per barrel, and an exchange rate of 1 </a:t>
            </a:r>
            <a:r>
              <a:rPr lang="en-US" sz="1000" dirty="0"/>
              <a:t>€</a:t>
            </a:r>
            <a:r>
              <a:rPr lang="en-US" sz="1000" noProof="0" dirty="0"/>
              <a:t> = 1.16 </a:t>
            </a:r>
            <a:r>
              <a:rPr lang="en-US" sz="1000" dirty="0"/>
              <a:t>US$</a:t>
            </a:r>
            <a:r>
              <a:rPr lang="en-US" sz="1000" noProof="0" dirty="0"/>
              <a:t>, the cost per MWh is computed as follows: (62/1.16)/1.62 ≈ 33 €/MWh.</a:t>
            </a:r>
          </a:p>
        </p:txBody>
      </p:sp>
    </p:spTree>
    <p:extLst>
      <p:ext uri="{BB962C8B-B14F-4D97-AF65-F5344CB8AC3E}">
        <p14:creationId xmlns:p14="http://schemas.microsoft.com/office/powerpoint/2010/main" val="27681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E4A405-9962-612A-6DE0-E303C6288F27}"/>
              </a:ext>
            </a:extLst>
          </p:cNvPr>
          <p:cNvSpPr/>
          <p:nvPr/>
        </p:nvSpPr>
        <p:spPr>
          <a:xfrm>
            <a:off x="866581" y="3177810"/>
            <a:ext cx="10446524" cy="2964572"/>
          </a:xfrm>
          <a:prstGeom prst="rect">
            <a:avLst/>
          </a:prstGeom>
          <a:solidFill>
            <a:srgbClr val="F7F7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5" name="Picture 7" descr="Diagram, map&#10;&#10;Description automatically generated">
            <a:extLst>
              <a:ext uri="{FF2B5EF4-FFF2-40B4-BE49-F238E27FC236}">
                <a16:creationId xmlns:a16="http://schemas.microsoft.com/office/drawing/2014/main" id="{2431823E-DEC5-8450-A781-605E9E74E16E}"/>
              </a:ext>
            </a:extLst>
          </p:cNvPr>
          <p:cNvPicPr>
            <a:picLocks noGrp="1" noChangeAspect="1"/>
          </p:cNvPicPr>
          <p:nvPr>
            <p:ph idx="1"/>
          </p:nvPr>
        </p:nvPicPr>
        <p:blipFill>
          <a:blip r:embed="rId2"/>
          <a:stretch>
            <a:fillRect/>
          </a:stretch>
        </p:blipFill>
        <p:spPr>
          <a:xfrm>
            <a:off x="8168516" y="3235161"/>
            <a:ext cx="3102322" cy="2877403"/>
          </a:xfrm>
          <a:prstGeom prst="rect">
            <a:avLst/>
          </a:prstGeom>
        </p:spPr>
      </p:pic>
      <p:sp>
        <p:nvSpPr>
          <p:cNvPr id="6" name="ZoneTexte 5">
            <a:extLst>
              <a:ext uri="{FF2B5EF4-FFF2-40B4-BE49-F238E27FC236}">
                <a16:creationId xmlns:a16="http://schemas.microsoft.com/office/drawing/2014/main" id="{6D152515-5C87-BFDD-C963-1141AC6F9A0B}"/>
              </a:ext>
            </a:extLst>
          </p:cNvPr>
          <p:cNvSpPr txBox="1"/>
          <p:nvPr/>
        </p:nvSpPr>
        <p:spPr>
          <a:xfrm>
            <a:off x="1227248" y="3917610"/>
            <a:ext cx="6396688" cy="1938992"/>
          </a:xfrm>
          <a:prstGeom prst="rect">
            <a:avLst/>
          </a:prstGeom>
          <a:noFill/>
        </p:spPr>
        <p:txBody>
          <a:bodyPr wrap="square">
            <a:spAutoFit/>
          </a:bodyPr>
          <a:lstStyle/>
          <a:p>
            <a:pPr algn="just"/>
            <a:r>
              <a:rPr lang="en-GB" sz="2000" noProof="0" dirty="0"/>
              <a:t>(i) Solar and wind energy is harvested in the Algerian desert;</a:t>
            </a:r>
          </a:p>
          <a:p>
            <a:pPr algn="just"/>
            <a:endParaRPr lang="en-GB" sz="1000" noProof="0" dirty="0"/>
          </a:p>
          <a:p>
            <a:pPr algn="just"/>
            <a:r>
              <a:rPr lang="en-GB" sz="2000" noProof="0" dirty="0"/>
              <a:t>(ii) It is transported to the coast via an HVDC link;</a:t>
            </a:r>
          </a:p>
          <a:p>
            <a:pPr algn="just"/>
            <a:endParaRPr lang="en-GB" sz="1000" noProof="0" dirty="0"/>
          </a:p>
          <a:p>
            <a:pPr algn="just"/>
            <a:r>
              <a:rPr lang="en-GB" sz="2000" noProof="0" dirty="0"/>
              <a:t>(iii) It is converted into e-methane and then shipped to Belgium for consumption.</a:t>
            </a:r>
            <a:r>
              <a:rPr lang="en-GB" sz="2000" baseline="30000" noProof="0" dirty="0"/>
              <a:t>[1]</a:t>
            </a:r>
          </a:p>
        </p:txBody>
      </p:sp>
      <p:sp>
        <p:nvSpPr>
          <p:cNvPr id="7" name="ZoneTexte 6">
            <a:extLst>
              <a:ext uri="{FF2B5EF4-FFF2-40B4-BE49-F238E27FC236}">
                <a16:creationId xmlns:a16="http://schemas.microsoft.com/office/drawing/2014/main" id="{25E2D469-C0E1-4ED9-2440-7FD79F95A4CD}"/>
              </a:ext>
            </a:extLst>
          </p:cNvPr>
          <p:cNvSpPr txBox="1"/>
          <p:nvPr/>
        </p:nvSpPr>
        <p:spPr>
          <a:xfrm>
            <a:off x="1227248" y="3440331"/>
            <a:ext cx="3617407" cy="400110"/>
          </a:xfrm>
          <a:prstGeom prst="rect">
            <a:avLst/>
          </a:prstGeom>
          <a:noFill/>
        </p:spPr>
        <p:txBody>
          <a:bodyPr wrap="square">
            <a:spAutoFit/>
          </a:bodyPr>
          <a:lstStyle/>
          <a:p>
            <a:r>
              <a:rPr lang="en-GB" sz="2000" b="1" noProof="0" dirty="0"/>
              <a:t>An example of step 2:</a:t>
            </a:r>
          </a:p>
        </p:txBody>
      </p:sp>
      <p:sp>
        <p:nvSpPr>
          <p:cNvPr id="27" name="Espace réservé du numéro de diapositive 3">
            <a:extLst>
              <a:ext uri="{FF2B5EF4-FFF2-40B4-BE49-F238E27FC236}">
                <a16:creationId xmlns:a16="http://schemas.microsoft.com/office/drawing/2014/main" id="{6D30DE56-798A-6277-6E2E-86A9F85956C2}"/>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14</a:t>
            </a:fld>
            <a:endParaRPr lang="en-GB" sz="1050" noProof="0" dirty="0">
              <a:latin typeface="Arial" panose="020B0604020202020204" pitchFamily="34" charset="0"/>
              <a:cs typeface="Arial" panose="020B0604020202020204" pitchFamily="34" charset="0"/>
            </a:endParaRPr>
          </a:p>
        </p:txBody>
      </p:sp>
      <p:grpSp>
        <p:nvGrpSpPr>
          <p:cNvPr id="33" name="Groupe 32">
            <a:extLst>
              <a:ext uri="{FF2B5EF4-FFF2-40B4-BE49-F238E27FC236}">
                <a16:creationId xmlns:a16="http://schemas.microsoft.com/office/drawing/2014/main" id="{EA26ED0A-05C0-6572-8A5D-03FB96FDA0C6}"/>
              </a:ext>
            </a:extLst>
          </p:cNvPr>
          <p:cNvGrpSpPr/>
          <p:nvPr/>
        </p:nvGrpSpPr>
        <p:grpSpPr>
          <a:xfrm>
            <a:off x="866581" y="402424"/>
            <a:ext cx="7118022" cy="897500"/>
            <a:chOff x="2965076" y="1225865"/>
            <a:chExt cx="7118022" cy="897500"/>
          </a:xfrm>
        </p:grpSpPr>
        <p:sp>
          <p:nvSpPr>
            <p:cNvPr id="34" name="Rectangle 33">
              <a:extLst>
                <a:ext uri="{FF2B5EF4-FFF2-40B4-BE49-F238E27FC236}">
                  <a16:creationId xmlns:a16="http://schemas.microsoft.com/office/drawing/2014/main" id="{4326E388-CF76-8C54-AA45-E773CC304826}"/>
                </a:ext>
              </a:extLst>
            </p:cNvPr>
            <p:cNvSpPr/>
            <p:nvPr/>
          </p:nvSpPr>
          <p:spPr>
            <a:xfrm>
              <a:off x="2965076" y="1225865"/>
              <a:ext cx="1452283" cy="897500"/>
            </a:xfrm>
            <a:prstGeom prst="rect">
              <a:avLst/>
            </a:prstGeom>
            <a:solidFill>
              <a:srgbClr val="F7F7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5" name="ZoneTexte 34">
              <a:extLst>
                <a:ext uri="{FF2B5EF4-FFF2-40B4-BE49-F238E27FC236}">
                  <a16:creationId xmlns:a16="http://schemas.microsoft.com/office/drawing/2014/main" id="{B5E72BF9-84D4-B12C-B774-ADA4E7F3D117}"/>
                </a:ext>
              </a:extLst>
            </p:cNvPr>
            <p:cNvSpPr txBox="1"/>
            <p:nvPr/>
          </p:nvSpPr>
          <p:spPr>
            <a:xfrm>
              <a:off x="4573762" y="1320672"/>
              <a:ext cx="5207681" cy="707886"/>
            </a:xfrm>
            <a:prstGeom prst="rect">
              <a:avLst/>
            </a:prstGeom>
            <a:noFill/>
          </p:spPr>
          <p:txBody>
            <a:bodyPr wrap="square" lIns="91440" tIns="45720" rIns="91440" bIns="45720" anchor="t">
              <a:spAutoFit/>
            </a:bodyPr>
            <a:lstStyle/>
            <a:p>
              <a:pPr algn="just"/>
              <a:r>
                <a:rPr lang="en-GB" sz="2000" b="1" noProof="0" dirty="0"/>
                <a:t>Transforming this cheap electricity into energy-rich molecules</a:t>
              </a:r>
            </a:p>
          </p:txBody>
        </p:sp>
        <p:sp>
          <p:nvSpPr>
            <p:cNvPr id="36" name="Rectangle 35">
              <a:extLst>
                <a:ext uri="{FF2B5EF4-FFF2-40B4-BE49-F238E27FC236}">
                  <a16:creationId xmlns:a16="http://schemas.microsoft.com/office/drawing/2014/main" id="{8AFA0C77-21E4-F65F-EC30-C25EC852B442}"/>
                </a:ext>
              </a:extLst>
            </p:cNvPr>
            <p:cNvSpPr/>
            <p:nvPr/>
          </p:nvSpPr>
          <p:spPr>
            <a:xfrm>
              <a:off x="2965076" y="1225865"/>
              <a:ext cx="7118022" cy="89750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7" name="ZoneTexte 36">
              <a:extLst>
                <a:ext uri="{FF2B5EF4-FFF2-40B4-BE49-F238E27FC236}">
                  <a16:creationId xmlns:a16="http://schemas.microsoft.com/office/drawing/2014/main" id="{A8F1E4A5-9427-B331-C8FC-B64A43C35040}"/>
                </a:ext>
              </a:extLst>
            </p:cNvPr>
            <p:cNvSpPr txBox="1"/>
            <p:nvPr/>
          </p:nvSpPr>
          <p:spPr>
            <a:xfrm>
              <a:off x="3017225" y="1413005"/>
              <a:ext cx="1329578" cy="523220"/>
            </a:xfrm>
            <a:prstGeom prst="rect">
              <a:avLst/>
            </a:prstGeom>
            <a:noFill/>
          </p:spPr>
          <p:txBody>
            <a:bodyPr wrap="square">
              <a:spAutoFit/>
            </a:bodyPr>
            <a:lstStyle/>
            <a:p>
              <a:pPr algn="ctr"/>
              <a:r>
                <a:rPr lang="en-GB" sz="2800" b="1" noProof="0" dirty="0"/>
                <a:t>Step 2 </a:t>
              </a:r>
              <a:endParaRPr lang="en-GB" sz="2800" noProof="0" dirty="0"/>
            </a:p>
          </p:txBody>
        </p:sp>
      </p:grpSp>
      <p:sp>
        <p:nvSpPr>
          <p:cNvPr id="38" name="ZoneTexte 37">
            <a:extLst>
              <a:ext uri="{FF2B5EF4-FFF2-40B4-BE49-F238E27FC236}">
                <a16:creationId xmlns:a16="http://schemas.microsoft.com/office/drawing/2014/main" id="{80614A15-23F0-CE26-FFA0-9D6E28FF424E}"/>
              </a:ext>
            </a:extLst>
          </p:cNvPr>
          <p:cNvSpPr txBox="1"/>
          <p:nvPr/>
        </p:nvSpPr>
        <p:spPr>
          <a:xfrm>
            <a:off x="777688" y="1577147"/>
            <a:ext cx="10636624" cy="1323439"/>
          </a:xfrm>
          <a:prstGeom prst="rect">
            <a:avLst/>
          </a:prstGeom>
          <a:noFill/>
        </p:spPr>
        <p:txBody>
          <a:bodyPr wrap="square">
            <a:spAutoFit/>
          </a:bodyPr>
          <a:lstStyle/>
          <a:p>
            <a:pPr algn="just"/>
            <a:r>
              <a:rPr lang="en-GB" sz="2000" noProof="0" dirty="0"/>
              <a:t>Abundant and high-quality renewable resources in regions located far away from load centers can be harvested at very low cost. This low-carbon energy can then be converted into energy-rich molecules and transported over long distances to supply large load centers.</a:t>
            </a:r>
          </a:p>
        </p:txBody>
      </p:sp>
      <p:sp>
        <p:nvSpPr>
          <p:cNvPr id="40" name="ZoneTexte 39">
            <a:extLst>
              <a:ext uri="{FF2B5EF4-FFF2-40B4-BE49-F238E27FC236}">
                <a16:creationId xmlns:a16="http://schemas.microsoft.com/office/drawing/2014/main" id="{D49EF22E-4840-BB85-B403-99D436B76939}"/>
              </a:ext>
            </a:extLst>
          </p:cNvPr>
          <p:cNvSpPr txBox="1"/>
          <p:nvPr/>
        </p:nvSpPr>
        <p:spPr>
          <a:xfrm>
            <a:off x="-29495" y="6422438"/>
            <a:ext cx="11300334" cy="400110"/>
          </a:xfrm>
          <a:prstGeom prst="rect">
            <a:avLst/>
          </a:prstGeom>
          <a:noFill/>
        </p:spPr>
        <p:txBody>
          <a:bodyPr wrap="square">
            <a:spAutoFit/>
          </a:bodyPr>
          <a:lstStyle/>
          <a:p>
            <a:r>
              <a:rPr lang="en-GB" sz="1000" noProof="0" dirty="0"/>
              <a:t>[1] Energy could also be transported using battery ships. More information in this paper: </a:t>
            </a:r>
            <a:r>
              <a:rPr lang="en-GB" sz="1000" kern="100" noProof="0" dirty="0">
                <a:ea typeface="Aptos" panose="020B0004020202020204" pitchFamily="34" charset="0"/>
                <a:cs typeface="Times New Roman" panose="02020603050405020304" pitchFamily="18" charset="0"/>
                <a:hlinkClick r:id="rId3"/>
              </a:rPr>
              <a:t>Dachet, V., Maio, A., Counotte, P., &amp; Ernst, D. (2025). </a:t>
            </a:r>
            <a:r>
              <a:rPr lang="en-GB" sz="1000" i="1" kern="100" noProof="0" dirty="0">
                <a:ea typeface="Aptos" panose="020B0004020202020204" pitchFamily="34" charset="0"/>
                <a:cs typeface="Times New Roman" panose="02020603050405020304" pitchFamily="18" charset="0"/>
                <a:hlinkClick r:id="rId3"/>
              </a:rPr>
              <a:t>Remote Renewable Energy Hubs in the High Seas: A battery-based fully-electric ecosystem. </a:t>
            </a:r>
            <a:r>
              <a:rPr lang="en-GB" sz="1000" kern="100" noProof="0" dirty="0">
                <a:ea typeface="Aptos" panose="020B0004020202020204" pitchFamily="34" charset="0"/>
                <a:cs typeface="Times New Roman" panose="02020603050405020304" pitchFamily="18" charset="0"/>
                <a:hlinkClick r:id="rId3"/>
              </a:rPr>
              <a:t>ORBi-University of Liège.</a:t>
            </a:r>
            <a:endParaRPr lang="en-GB" sz="1000" noProof="0" dirty="0"/>
          </a:p>
        </p:txBody>
      </p:sp>
    </p:spTree>
    <p:extLst>
      <p:ext uri="{BB962C8B-B14F-4D97-AF65-F5344CB8AC3E}">
        <p14:creationId xmlns:p14="http://schemas.microsoft.com/office/powerpoint/2010/main" val="30501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443052F-763F-435D-D9B4-3A6375DDAF3B}"/>
              </a:ext>
            </a:extLst>
          </p:cNvPr>
          <p:cNvSpPr/>
          <p:nvPr/>
        </p:nvSpPr>
        <p:spPr>
          <a:xfrm>
            <a:off x="1887716" y="2947821"/>
            <a:ext cx="8416567" cy="2706155"/>
          </a:xfrm>
          <a:prstGeom prst="rect">
            <a:avLst/>
          </a:prstGeom>
          <a:solidFill>
            <a:srgbClr val="F7F7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ZoneTexte 11">
            <a:extLst>
              <a:ext uri="{FF2B5EF4-FFF2-40B4-BE49-F238E27FC236}">
                <a16:creationId xmlns:a16="http://schemas.microsoft.com/office/drawing/2014/main" id="{9E295B76-4A47-0D7E-D501-28A9034DAA60}"/>
              </a:ext>
            </a:extLst>
          </p:cNvPr>
          <p:cNvSpPr txBox="1"/>
          <p:nvPr/>
        </p:nvSpPr>
        <p:spPr>
          <a:xfrm>
            <a:off x="2220956" y="3288783"/>
            <a:ext cx="7750086" cy="1938992"/>
          </a:xfrm>
          <a:prstGeom prst="rect">
            <a:avLst/>
          </a:prstGeom>
          <a:noFill/>
        </p:spPr>
        <p:txBody>
          <a:bodyPr wrap="square">
            <a:spAutoFit/>
          </a:bodyPr>
          <a:lstStyle/>
          <a:p>
            <a:pPr algn="just"/>
            <a:r>
              <a:rPr lang="en-GB" sz="2000" noProof="0" dirty="0"/>
              <a:t>E-molecules therefore serve a dual role:</a:t>
            </a:r>
          </a:p>
          <a:p>
            <a:pPr algn="just"/>
            <a:endParaRPr lang="en-GB" sz="1000" noProof="0" dirty="0"/>
          </a:p>
          <a:p>
            <a:pPr marL="514350" indent="-514350" algn="just">
              <a:buAutoNum type="romanLcParenBoth"/>
            </a:pPr>
            <a:r>
              <a:rPr lang="en-GB" sz="2000" b="1" noProof="0" dirty="0"/>
              <a:t>Low-carbon fuels</a:t>
            </a:r>
            <a:r>
              <a:rPr lang="en-GB" sz="2000" noProof="0" dirty="0"/>
              <a:t>:</a:t>
            </a:r>
            <a:r>
              <a:rPr lang="en-GB" sz="2000" b="1" noProof="0" dirty="0"/>
              <a:t> </a:t>
            </a:r>
            <a:r>
              <a:rPr lang="en-GB" sz="2000" noProof="0" dirty="0"/>
              <a:t>They act as drop-in substitutes for conventional hydrocarbons;</a:t>
            </a:r>
          </a:p>
          <a:p>
            <a:pPr marL="514350" indent="-514350" algn="just">
              <a:buAutoNum type="romanLcParenBoth"/>
            </a:pPr>
            <a:endParaRPr lang="en-GB" sz="1000" noProof="0" dirty="0"/>
          </a:p>
          <a:p>
            <a:pPr marL="514350" indent="-514350" algn="just">
              <a:buAutoNum type="romanLcParenBoth"/>
            </a:pPr>
            <a:r>
              <a:rPr lang="en-GB" sz="2000" b="1" noProof="0" dirty="0"/>
              <a:t>Energy carriers</a:t>
            </a:r>
            <a:r>
              <a:rPr lang="en-GB" sz="2000" noProof="0" dirty="0"/>
              <a:t>:</a:t>
            </a:r>
            <a:r>
              <a:rPr lang="en-GB" sz="2000" b="1" noProof="0" dirty="0"/>
              <a:t> </a:t>
            </a:r>
            <a:r>
              <a:rPr lang="en-GB" sz="2000" noProof="0" dirty="0"/>
              <a:t>They enable the storage and long-distance transport of low-carbon energy.</a:t>
            </a:r>
          </a:p>
        </p:txBody>
      </p:sp>
      <p:sp>
        <p:nvSpPr>
          <p:cNvPr id="15" name="Espace réservé du numéro de diapositive 3">
            <a:extLst>
              <a:ext uri="{FF2B5EF4-FFF2-40B4-BE49-F238E27FC236}">
                <a16:creationId xmlns:a16="http://schemas.microsoft.com/office/drawing/2014/main" id="{9669787F-6BD0-5AE4-6E73-AD989F0284F4}"/>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15</a:t>
            </a:fld>
            <a:endParaRPr lang="en-GB" sz="1050" noProof="0" dirty="0">
              <a:latin typeface="Arial" panose="020B060402020202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B177266D-BA97-1D04-EF71-0B42379ECF5C}"/>
              </a:ext>
            </a:extLst>
          </p:cNvPr>
          <p:cNvGrpSpPr/>
          <p:nvPr/>
        </p:nvGrpSpPr>
        <p:grpSpPr>
          <a:xfrm>
            <a:off x="866580" y="402424"/>
            <a:ext cx="7392837" cy="897500"/>
            <a:chOff x="2965075" y="1225865"/>
            <a:chExt cx="7392837" cy="897500"/>
          </a:xfrm>
        </p:grpSpPr>
        <p:sp>
          <p:nvSpPr>
            <p:cNvPr id="16" name="Rectangle 15">
              <a:extLst>
                <a:ext uri="{FF2B5EF4-FFF2-40B4-BE49-F238E27FC236}">
                  <a16:creationId xmlns:a16="http://schemas.microsoft.com/office/drawing/2014/main" id="{79E957E3-EBF2-F410-AFED-E8AF867C251C}"/>
                </a:ext>
              </a:extLst>
            </p:cNvPr>
            <p:cNvSpPr/>
            <p:nvPr/>
          </p:nvSpPr>
          <p:spPr>
            <a:xfrm>
              <a:off x="2965076" y="1225865"/>
              <a:ext cx="1452283" cy="897500"/>
            </a:xfrm>
            <a:prstGeom prst="rect">
              <a:avLst/>
            </a:prstGeom>
            <a:solidFill>
              <a:srgbClr val="F7F7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ZoneTexte 16">
              <a:extLst>
                <a:ext uri="{FF2B5EF4-FFF2-40B4-BE49-F238E27FC236}">
                  <a16:creationId xmlns:a16="http://schemas.microsoft.com/office/drawing/2014/main" id="{31B29EC3-AF30-8CC3-14A9-72E4D63CA8A5}"/>
                </a:ext>
              </a:extLst>
            </p:cNvPr>
            <p:cNvSpPr txBox="1"/>
            <p:nvPr/>
          </p:nvSpPr>
          <p:spPr>
            <a:xfrm>
              <a:off x="4573762" y="1320672"/>
              <a:ext cx="5535672" cy="707886"/>
            </a:xfrm>
            <a:prstGeom prst="rect">
              <a:avLst/>
            </a:prstGeom>
            <a:noFill/>
          </p:spPr>
          <p:txBody>
            <a:bodyPr wrap="square" lIns="91440" tIns="45720" rIns="91440" bIns="45720" anchor="t">
              <a:spAutoFit/>
            </a:bodyPr>
            <a:lstStyle/>
            <a:p>
              <a:pPr algn="just"/>
              <a:r>
                <a:rPr lang="en-GB" sz="2000" b="1" noProof="0" dirty="0"/>
                <a:t>Using these energy-rich molecules in load centers as a substitute of fossil molecules</a:t>
              </a:r>
            </a:p>
          </p:txBody>
        </p:sp>
        <p:sp>
          <p:nvSpPr>
            <p:cNvPr id="18" name="Rectangle 17">
              <a:extLst>
                <a:ext uri="{FF2B5EF4-FFF2-40B4-BE49-F238E27FC236}">
                  <a16:creationId xmlns:a16="http://schemas.microsoft.com/office/drawing/2014/main" id="{3480ABFB-2BD5-33DA-660A-95355CDD9C12}"/>
                </a:ext>
              </a:extLst>
            </p:cNvPr>
            <p:cNvSpPr/>
            <p:nvPr/>
          </p:nvSpPr>
          <p:spPr>
            <a:xfrm>
              <a:off x="2965075" y="1225865"/>
              <a:ext cx="7392837" cy="89750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ZoneTexte 18">
              <a:extLst>
                <a:ext uri="{FF2B5EF4-FFF2-40B4-BE49-F238E27FC236}">
                  <a16:creationId xmlns:a16="http://schemas.microsoft.com/office/drawing/2014/main" id="{FEA47DF4-582B-86B8-15DF-B437D3E60918}"/>
                </a:ext>
              </a:extLst>
            </p:cNvPr>
            <p:cNvSpPr txBox="1"/>
            <p:nvPr/>
          </p:nvSpPr>
          <p:spPr>
            <a:xfrm>
              <a:off x="3017225" y="1413005"/>
              <a:ext cx="1329578" cy="523220"/>
            </a:xfrm>
            <a:prstGeom prst="rect">
              <a:avLst/>
            </a:prstGeom>
            <a:noFill/>
          </p:spPr>
          <p:txBody>
            <a:bodyPr wrap="square">
              <a:spAutoFit/>
            </a:bodyPr>
            <a:lstStyle/>
            <a:p>
              <a:pPr algn="ctr"/>
              <a:r>
                <a:rPr lang="en-GB" sz="2800" b="1" noProof="0" dirty="0"/>
                <a:t>Step 3 </a:t>
              </a:r>
              <a:endParaRPr lang="en-GB" sz="2800" noProof="0" dirty="0"/>
            </a:p>
          </p:txBody>
        </p:sp>
      </p:grpSp>
      <p:sp>
        <p:nvSpPr>
          <p:cNvPr id="20" name="ZoneTexte 19">
            <a:extLst>
              <a:ext uri="{FF2B5EF4-FFF2-40B4-BE49-F238E27FC236}">
                <a16:creationId xmlns:a16="http://schemas.microsoft.com/office/drawing/2014/main" id="{E163FBBF-E027-E043-D03E-5D764CF91DD9}"/>
              </a:ext>
            </a:extLst>
          </p:cNvPr>
          <p:cNvSpPr txBox="1"/>
          <p:nvPr/>
        </p:nvSpPr>
        <p:spPr>
          <a:xfrm>
            <a:off x="777688" y="1577147"/>
            <a:ext cx="10636624" cy="707886"/>
          </a:xfrm>
          <a:prstGeom prst="rect">
            <a:avLst/>
          </a:prstGeom>
          <a:noFill/>
        </p:spPr>
        <p:txBody>
          <a:bodyPr wrap="square">
            <a:spAutoFit/>
          </a:bodyPr>
          <a:lstStyle/>
          <a:p>
            <a:pPr algn="just"/>
            <a:r>
              <a:rPr lang="en-GB" sz="2000" noProof="0" dirty="0"/>
              <a:t>Physico-chemical properties of e-molecules are identical to those of their conventional fossil-based counterparts; only the production process differs.</a:t>
            </a:r>
          </a:p>
        </p:txBody>
      </p:sp>
      <p:pic>
        <p:nvPicPr>
          <p:cNvPr id="25" name="Image 24">
            <a:extLst>
              <a:ext uri="{FF2B5EF4-FFF2-40B4-BE49-F238E27FC236}">
                <a16:creationId xmlns:a16="http://schemas.microsoft.com/office/drawing/2014/main" id="{FA9B4813-99C2-AF01-F040-62A2906903B0}"/>
              </a:ext>
            </a:extLst>
          </p:cNvPr>
          <p:cNvPicPr>
            <a:picLocks noChangeAspect="1"/>
          </p:cNvPicPr>
          <p:nvPr/>
        </p:nvPicPr>
        <p:blipFill>
          <a:blip r:embed="rId2"/>
          <a:stretch>
            <a:fillRect/>
          </a:stretch>
        </p:blipFill>
        <p:spPr>
          <a:xfrm>
            <a:off x="2189179" y="3743194"/>
            <a:ext cx="464085" cy="1135529"/>
          </a:xfrm>
          <a:prstGeom prst="rect">
            <a:avLst/>
          </a:prstGeom>
        </p:spPr>
      </p:pic>
    </p:spTree>
    <p:extLst>
      <p:ext uri="{BB962C8B-B14F-4D97-AF65-F5344CB8AC3E}">
        <p14:creationId xmlns:p14="http://schemas.microsoft.com/office/powerpoint/2010/main" val="259910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e 44">
            <a:extLst>
              <a:ext uri="{FF2B5EF4-FFF2-40B4-BE49-F238E27FC236}">
                <a16:creationId xmlns:a16="http://schemas.microsoft.com/office/drawing/2014/main" id="{71E8C0FB-00B0-6765-43C0-63FB3A6366C5}"/>
              </a:ext>
            </a:extLst>
          </p:cNvPr>
          <p:cNvGrpSpPr/>
          <p:nvPr/>
        </p:nvGrpSpPr>
        <p:grpSpPr>
          <a:xfrm>
            <a:off x="1344702" y="2195690"/>
            <a:ext cx="9578792" cy="3673616"/>
            <a:chOff x="1039904" y="2690249"/>
            <a:chExt cx="9578792" cy="3673616"/>
          </a:xfrm>
        </p:grpSpPr>
        <p:pic>
          <p:nvPicPr>
            <p:cNvPr id="9" name="Picture 2">
              <a:extLst>
                <a:ext uri="{FF2B5EF4-FFF2-40B4-BE49-F238E27FC236}">
                  <a16:creationId xmlns:a16="http://schemas.microsoft.com/office/drawing/2014/main" id="{512EE095-7723-635B-F1C7-ED14FD942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904" y="2690249"/>
              <a:ext cx="9578792" cy="367361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Une image contenant noir, obscurité&#10;&#10;Le contenu généré par l’IA peut être incorrect.">
              <a:extLst>
                <a:ext uri="{FF2B5EF4-FFF2-40B4-BE49-F238E27FC236}">
                  <a16:creationId xmlns:a16="http://schemas.microsoft.com/office/drawing/2014/main" id="{46C0B457-F89A-A954-9F6D-C0A9E5D119E6}"/>
                </a:ext>
              </a:extLst>
            </p:cNvPr>
            <p:cNvPicPr>
              <a:picLocks noChangeAspect="1"/>
            </p:cNvPicPr>
            <p:nvPr/>
          </p:nvPicPr>
          <p:blipFill>
            <a:blip r:embed="rId4">
              <a:extLst>
                <a:ext uri="{28A0092B-C50C-407E-A947-70E740481C1C}">
                  <a14:useLocalDpi xmlns:a14="http://schemas.microsoft.com/office/drawing/2010/main" val="0"/>
                </a:ext>
              </a:extLst>
            </a:blip>
            <a:srcRect l="20430" t="30109" r="70780" b="58709"/>
            <a:stretch>
              <a:fillRect/>
            </a:stretch>
          </p:blipFill>
          <p:spPr>
            <a:xfrm>
              <a:off x="1871063" y="4920293"/>
              <a:ext cx="578899" cy="521443"/>
            </a:xfrm>
            <a:prstGeom prst="rect">
              <a:avLst/>
            </a:prstGeom>
          </p:spPr>
        </p:pic>
        <p:pic>
          <p:nvPicPr>
            <p:cNvPr id="11" name="Image 10" descr="Une image contenant noir, obscurité&#10;&#10;Le contenu généré par l’IA peut être incorrect.">
              <a:extLst>
                <a:ext uri="{FF2B5EF4-FFF2-40B4-BE49-F238E27FC236}">
                  <a16:creationId xmlns:a16="http://schemas.microsoft.com/office/drawing/2014/main" id="{DE69A09E-5582-F40F-79B6-9F654D21124A}"/>
                </a:ext>
              </a:extLst>
            </p:cNvPr>
            <p:cNvPicPr>
              <a:picLocks noChangeAspect="1"/>
            </p:cNvPicPr>
            <p:nvPr/>
          </p:nvPicPr>
          <p:blipFill>
            <a:blip r:embed="rId5">
              <a:extLst>
                <a:ext uri="{28A0092B-C50C-407E-A947-70E740481C1C}">
                  <a14:useLocalDpi xmlns:a14="http://schemas.microsoft.com/office/drawing/2010/main" val="0"/>
                </a:ext>
              </a:extLst>
            </a:blip>
            <a:srcRect l="19779" t="44867" r="70490" b="43210"/>
            <a:stretch>
              <a:fillRect/>
            </a:stretch>
          </p:blipFill>
          <p:spPr>
            <a:xfrm>
              <a:off x="4575658" y="4018329"/>
              <a:ext cx="565400" cy="519627"/>
            </a:xfrm>
            <a:prstGeom prst="rect">
              <a:avLst/>
            </a:prstGeom>
          </p:spPr>
        </p:pic>
        <p:pic>
          <p:nvPicPr>
            <p:cNvPr id="12" name="Image 11" descr="Une image contenant noir, obscurité&#10;&#10;Le contenu généré par l’IA peut être incorrect.">
              <a:extLst>
                <a:ext uri="{FF2B5EF4-FFF2-40B4-BE49-F238E27FC236}">
                  <a16:creationId xmlns:a16="http://schemas.microsoft.com/office/drawing/2014/main" id="{B3CFE567-2802-1DC7-02E9-4FD03B07A241}"/>
                </a:ext>
              </a:extLst>
            </p:cNvPr>
            <p:cNvPicPr>
              <a:picLocks noChangeAspect="1"/>
            </p:cNvPicPr>
            <p:nvPr/>
          </p:nvPicPr>
          <p:blipFill>
            <a:blip r:embed="rId4">
              <a:extLst>
                <a:ext uri="{28A0092B-C50C-407E-A947-70E740481C1C}">
                  <a14:useLocalDpi xmlns:a14="http://schemas.microsoft.com/office/drawing/2010/main" val="0"/>
                </a:ext>
              </a:extLst>
            </a:blip>
            <a:srcRect l="8656" t="29822" r="81102" b="57526"/>
            <a:stretch>
              <a:fillRect/>
            </a:stretch>
          </p:blipFill>
          <p:spPr>
            <a:xfrm>
              <a:off x="1850399" y="3541541"/>
              <a:ext cx="620743" cy="575124"/>
            </a:xfrm>
            <a:prstGeom prst="rect">
              <a:avLst/>
            </a:prstGeom>
          </p:spPr>
        </p:pic>
        <p:pic>
          <p:nvPicPr>
            <p:cNvPr id="13" name="Image 12" descr="Une image contenant noir, obscurité&#10;&#10;Le contenu généré par l’IA peut être incorrect.">
              <a:extLst>
                <a:ext uri="{FF2B5EF4-FFF2-40B4-BE49-F238E27FC236}">
                  <a16:creationId xmlns:a16="http://schemas.microsoft.com/office/drawing/2014/main" id="{781CC75B-06D7-7355-13FF-BB2538979DB0}"/>
                </a:ext>
              </a:extLst>
            </p:cNvPr>
            <p:cNvPicPr>
              <a:picLocks noChangeAspect="1"/>
            </p:cNvPicPr>
            <p:nvPr/>
          </p:nvPicPr>
          <p:blipFill>
            <a:blip r:embed="rId5">
              <a:extLst>
                <a:ext uri="{28A0092B-C50C-407E-A947-70E740481C1C}">
                  <a14:useLocalDpi xmlns:a14="http://schemas.microsoft.com/office/drawing/2010/main" val="0"/>
                </a:ext>
              </a:extLst>
            </a:blip>
            <a:srcRect l="76268" t="45581" r="14068" b="43210"/>
            <a:stretch>
              <a:fillRect/>
            </a:stretch>
          </p:blipFill>
          <p:spPr>
            <a:xfrm>
              <a:off x="5523508" y="3327958"/>
              <a:ext cx="536714" cy="466888"/>
            </a:xfrm>
            <a:prstGeom prst="rect">
              <a:avLst/>
            </a:prstGeom>
          </p:spPr>
        </p:pic>
        <p:sp>
          <p:nvSpPr>
            <p:cNvPr id="14" name="ZoneTexte 13">
              <a:extLst>
                <a:ext uri="{FF2B5EF4-FFF2-40B4-BE49-F238E27FC236}">
                  <a16:creationId xmlns:a16="http://schemas.microsoft.com/office/drawing/2014/main" id="{C3BC0E0E-1EFF-8C1B-F74E-93C134268BA9}"/>
                </a:ext>
              </a:extLst>
            </p:cNvPr>
            <p:cNvSpPr txBox="1"/>
            <p:nvPr/>
          </p:nvSpPr>
          <p:spPr>
            <a:xfrm>
              <a:off x="5636907" y="3470377"/>
              <a:ext cx="343250" cy="184666"/>
            </a:xfrm>
            <a:prstGeom prst="rect">
              <a:avLst/>
            </a:prstGeom>
            <a:noFill/>
          </p:spPr>
          <p:txBody>
            <a:bodyPr wrap="square" rtlCol="0">
              <a:spAutoFit/>
            </a:bodyPr>
            <a:lstStyle/>
            <a:p>
              <a:r>
                <a:rPr lang="en-GB" sz="600" noProof="0" dirty="0">
                  <a:latin typeface="Tahoma" panose="020B0604030504040204" pitchFamily="34" charset="0"/>
                  <a:ea typeface="Tahoma" panose="020B0604030504040204" pitchFamily="34" charset="0"/>
                  <a:cs typeface="Tahoma" panose="020B0604030504040204" pitchFamily="34" charset="0"/>
                </a:rPr>
                <a:t>CO</a:t>
              </a:r>
              <a:r>
                <a:rPr lang="en-GB" sz="600" baseline="-25000" noProof="0" dirty="0">
                  <a:latin typeface="Tahoma" panose="020B0604030504040204" pitchFamily="34" charset="0"/>
                  <a:ea typeface="Tahoma" panose="020B0604030504040204" pitchFamily="34" charset="0"/>
                  <a:cs typeface="Tahoma" panose="020B0604030504040204" pitchFamily="34" charset="0"/>
                </a:rPr>
                <a:t>2</a:t>
              </a:r>
              <a:endParaRPr lang="en-GB" sz="600" noProof="0" dirty="0">
                <a:latin typeface="Tahoma" panose="020B0604030504040204" pitchFamily="34" charset="0"/>
                <a:ea typeface="Tahoma" panose="020B0604030504040204" pitchFamily="34" charset="0"/>
                <a:cs typeface="Tahoma" panose="020B0604030504040204" pitchFamily="34" charset="0"/>
              </a:endParaRPr>
            </a:p>
          </p:txBody>
        </p:sp>
        <p:pic>
          <p:nvPicPr>
            <p:cNvPr id="15" name="Image 14" descr="Une image contenant noir, obscurité&#10;&#10;Le contenu généré par l’IA peut être incorrect.">
              <a:extLst>
                <a:ext uri="{FF2B5EF4-FFF2-40B4-BE49-F238E27FC236}">
                  <a16:creationId xmlns:a16="http://schemas.microsoft.com/office/drawing/2014/main" id="{9BDF6628-1E93-308B-EFD7-6601EA40CC66}"/>
                </a:ext>
              </a:extLst>
            </p:cNvPr>
            <p:cNvPicPr>
              <a:picLocks noChangeAspect="1"/>
            </p:cNvPicPr>
            <p:nvPr/>
          </p:nvPicPr>
          <p:blipFill>
            <a:blip r:embed="rId5">
              <a:extLst>
                <a:ext uri="{28A0092B-C50C-407E-A947-70E740481C1C}">
                  <a14:useLocalDpi xmlns:a14="http://schemas.microsoft.com/office/drawing/2010/main" val="0"/>
                </a:ext>
              </a:extLst>
            </a:blip>
            <a:srcRect l="53796" t="44815" r="36189" b="43210"/>
            <a:stretch>
              <a:fillRect/>
            </a:stretch>
          </p:blipFill>
          <p:spPr>
            <a:xfrm>
              <a:off x="5599640" y="4659075"/>
              <a:ext cx="411254" cy="368794"/>
            </a:xfrm>
            <a:prstGeom prst="rect">
              <a:avLst/>
            </a:prstGeom>
          </p:spPr>
        </p:pic>
        <p:sp>
          <p:nvSpPr>
            <p:cNvPr id="16" name="ZoneTexte 15">
              <a:extLst>
                <a:ext uri="{FF2B5EF4-FFF2-40B4-BE49-F238E27FC236}">
                  <a16:creationId xmlns:a16="http://schemas.microsoft.com/office/drawing/2014/main" id="{8DD933A4-922B-FB47-415B-3A16A3555972}"/>
                </a:ext>
              </a:extLst>
            </p:cNvPr>
            <p:cNvSpPr txBox="1"/>
            <p:nvPr/>
          </p:nvSpPr>
          <p:spPr>
            <a:xfrm>
              <a:off x="5651193" y="4756701"/>
              <a:ext cx="305716" cy="200055"/>
            </a:xfrm>
            <a:prstGeom prst="rect">
              <a:avLst/>
            </a:prstGeom>
            <a:noFill/>
          </p:spPr>
          <p:txBody>
            <a:bodyPr wrap="square" rtlCol="0">
              <a:spAutoFit/>
            </a:bodyPr>
            <a:lstStyle/>
            <a:p>
              <a:pPr algn="ctr"/>
              <a:r>
                <a:rPr lang="en-GB" sz="700" noProof="0" dirty="0">
                  <a:latin typeface="Tahoma" panose="020B0604030504040204" pitchFamily="34" charset="0"/>
                  <a:ea typeface="Tahoma" panose="020B0604030504040204" pitchFamily="34" charset="0"/>
                  <a:cs typeface="Tahoma" panose="020B0604030504040204" pitchFamily="34" charset="0"/>
                </a:rPr>
                <a:t>H</a:t>
              </a:r>
              <a:r>
                <a:rPr lang="en-GB" sz="700" baseline="-25000" noProof="0" dirty="0">
                  <a:latin typeface="Tahoma" panose="020B0604030504040204" pitchFamily="34" charset="0"/>
                  <a:ea typeface="Tahoma" panose="020B0604030504040204" pitchFamily="34" charset="0"/>
                  <a:cs typeface="Tahoma" panose="020B0604030504040204" pitchFamily="34" charset="0"/>
                </a:rPr>
                <a:t>2</a:t>
              </a:r>
              <a:endParaRPr lang="en-GB" sz="700" noProof="0" dirty="0">
                <a:latin typeface="Tahoma" panose="020B0604030504040204" pitchFamily="34" charset="0"/>
                <a:ea typeface="Tahoma" panose="020B0604030504040204" pitchFamily="34" charset="0"/>
                <a:cs typeface="Tahoma" panose="020B0604030504040204" pitchFamily="34" charset="0"/>
              </a:endParaRPr>
            </a:p>
          </p:txBody>
        </p:sp>
        <p:pic>
          <p:nvPicPr>
            <p:cNvPr id="17" name="Image 16" descr="Une image contenant noir, obscurité&#10;&#10;Le contenu généré par l’IA peut être incorrect.">
              <a:extLst>
                <a:ext uri="{FF2B5EF4-FFF2-40B4-BE49-F238E27FC236}">
                  <a16:creationId xmlns:a16="http://schemas.microsoft.com/office/drawing/2014/main" id="{A9EF549E-FF4B-F4AA-B41B-3F9B21D1939F}"/>
                </a:ext>
              </a:extLst>
            </p:cNvPr>
            <p:cNvPicPr>
              <a:picLocks noChangeAspect="1"/>
            </p:cNvPicPr>
            <p:nvPr/>
          </p:nvPicPr>
          <p:blipFill>
            <a:blip r:embed="rId5">
              <a:extLst>
                <a:ext uri="{28A0092B-C50C-407E-A947-70E740481C1C}">
                  <a14:useLocalDpi xmlns:a14="http://schemas.microsoft.com/office/drawing/2010/main" val="0"/>
                </a:ext>
              </a:extLst>
            </a:blip>
            <a:srcRect l="53796" t="44815" r="36189" b="43210"/>
            <a:stretch>
              <a:fillRect/>
            </a:stretch>
          </p:blipFill>
          <p:spPr>
            <a:xfrm>
              <a:off x="5112254" y="5675869"/>
              <a:ext cx="411254" cy="368794"/>
            </a:xfrm>
            <a:prstGeom prst="rect">
              <a:avLst/>
            </a:prstGeom>
          </p:spPr>
        </p:pic>
        <p:sp>
          <p:nvSpPr>
            <p:cNvPr id="18" name="ZoneTexte 17">
              <a:extLst>
                <a:ext uri="{FF2B5EF4-FFF2-40B4-BE49-F238E27FC236}">
                  <a16:creationId xmlns:a16="http://schemas.microsoft.com/office/drawing/2014/main" id="{1CE6BA45-6153-9FAB-7E6A-2F111094F07F}"/>
                </a:ext>
              </a:extLst>
            </p:cNvPr>
            <p:cNvSpPr txBox="1"/>
            <p:nvPr/>
          </p:nvSpPr>
          <p:spPr>
            <a:xfrm>
              <a:off x="5138030" y="5774524"/>
              <a:ext cx="359701" cy="200055"/>
            </a:xfrm>
            <a:prstGeom prst="rect">
              <a:avLst/>
            </a:prstGeom>
            <a:noFill/>
          </p:spPr>
          <p:txBody>
            <a:bodyPr wrap="square" rtlCol="0">
              <a:spAutoFit/>
            </a:bodyPr>
            <a:lstStyle/>
            <a:p>
              <a:pPr algn="ctr"/>
              <a:r>
                <a:rPr lang="en-GB" sz="700" noProof="0" dirty="0">
                  <a:latin typeface="Tahoma" panose="020B0604030504040204" pitchFamily="34" charset="0"/>
                  <a:ea typeface="Tahoma" panose="020B0604030504040204" pitchFamily="34" charset="0"/>
                  <a:cs typeface="Tahoma" panose="020B0604030504040204" pitchFamily="34" charset="0"/>
                </a:rPr>
                <a:t>H</a:t>
              </a:r>
              <a:r>
                <a:rPr lang="en-GB" sz="700" baseline="-25000" noProof="0" dirty="0">
                  <a:latin typeface="Tahoma" panose="020B0604030504040204" pitchFamily="34" charset="0"/>
                  <a:ea typeface="Tahoma" panose="020B0604030504040204" pitchFamily="34" charset="0"/>
                  <a:cs typeface="Tahoma" panose="020B0604030504040204" pitchFamily="34" charset="0"/>
                </a:rPr>
                <a:t>2</a:t>
              </a:r>
              <a:r>
                <a:rPr lang="en-GB" sz="700" noProof="0" dirty="0">
                  <a:latin typeface="Tahoma" panose="020B0604030504040204" pitchFamily="34" charset="0"/>
                  <a:ea typeface="Tahoma" panose="020B0604030504040204" pitchFamily="34" charset="0"/>
                  <a:cs typeface="Tahoma" panose="020B0604030504040204" pitchFamily="34" charset="0"/>
                </a:rPr>
                <a:t>O</a:t>
              </a:r>
            </a:p>
          </p:txBody>
        </p:sp>
        <p:pic>
          <p:nvPicPr>
            <p:cNvPr id="19" name="Image 18" descr="Une image contenant noir, obscurité&#10;&#10;Le contenu généré par l’IA peut être incorrect.">
              <a:extLst>
                <a:ext uri="{FF2B5EF4-FFF2-40B4-BE49-F238E27FC236}">
                  <a16:creationId xmlns:a16="http://schemas.microsoft.com/office/drawing/2014/main" id="{460E5AAB-9351-6C31-20F8-E30A57FDC0B8}"/>
                </a:ext>
              </a:extLst>
            </p:cNvPr>
            <p:cNvPicPr>
              <a:picLocks noChangeAspect="1"/>
            </p:cNvPicPr>
            <p:nvPr/>
          </p:nvPicPr>
          <p:blipFill>
            <a:blip r:embed="rId5">
              <a:extLst>
                <a:ext uri="{28A0092B-C50C-407E-A947-70E740481C1C}">
                  <a14:useLocalDpi xmlns:a14="http://schemas.microsoft.com/office/drawing/2010/main" val="0"/>
                </a:ext>
              </a:extLst>
            </a:blip>
            <a:srcRect l="8772" t="45200" r="81235" b="44810"/>
            <a:stretch>
              <a:fillRect/>
            </a:stretch>
          </p:blipFill>
          <p:spPr>
            <a:xfrm>
              <a:off x="4085745" y="5044838"/>
              <a:ext cx="569502" cy="427014"/>
            </a:xfrm>
            <a:prstGeom prst="rect">
              <a:avLst/>
            </a:prstGeom>
          </p:spPr>
        </p:pic>
        <p:pic>
          <p:nvPicPr>
            <p:cNvPr id="20" name="Image 19" descr="Une image contenant noir, obscurité&#10;&#10;Le contenu généré par l’IA peut être incorrect.">
              <a:extLst>
                <a:ext uri="{FF2B5EF4-FFF2-40B4-BE49-F238E27FC236}">
                  <a16:creationId xmlns:a16="http://schemas.microsoft.com/office/drawing/2014/main" id="{A9A398E0-E279-3A7B-1198-846778BA6592}"/>
                </a:ext>
              </a:extLst>
            </p:cNvPr>
            <p:cNvPicPr>
              <a:picLocks noChangeAspect="1"/>
            </p:cNvPicPr>
            <p:nvPr/>
          </p:nvPicPr>
          <p:blipFill>
            <a:blip r:embed="rId4">
              <a:extLst>
                <a:ext uri="{28A0092B-C50C-407E-A947-70E740481C1C}">
                  <a14:useLocalDpi xmlns:a14="http://schemas.microsoft.com/office/drawing/2010/main" val="0"/>
                </a:ext>
              </a:extLst>
            </a:blip>
            <a:srcRect l="54946" t="30108" r="36990" b="58279"/>
            <a:stretch>
              <a:fillRect/>
            </a:stretch>
          </p:blipFill>
          <p:spPr>
            <a:xfrm>
              <a:off x="2903428" y="4353559"/>
              <a:ext cx="341476" cy="368794"/>
            </a:xfrm>
            <a:prstGeom prst="rect">
              <a:avLst/>
            </a:prstGeom>
          </p:spPr>
        </p:pic>
        <p:pic>
          <p:nvPicPr>
            <p:cNvPr id="21" name="Image 20" descr="Une image contenant noir, obscurité&#10;&#10;Le contenu généré par l’IA peut être incorrect.">
              <a:extLst>
                <a:ext uri="{FF2B5EF4-FFF2-40B4-BE49-F238E27FC236}">
                  <a16:creationId xmlns:a16="http://schemas.microsoft.com/office/drawing/2014/main" id="{B9AC2F32-8F8A-5ED5-87CD-A0E6E58366E5}"/>
                </a:ext>
              </a:extLst>
            </p:cNvPr>
            <p:cNvPicPr>
              <a:picLocks noChangeAspect="1"/>
            </p:cNvPicPr>
            <p:nvPr/>
          </p:nvPicPr>
          <p:blipFill>
            <a:blip r:embed="rId4">
              <a:extLst>
                <a:ext uri="{28A0092B-C50C-407E-A947-70E740481C1C}">
                  <a14:useLocalDpi xmlns:a14="http://schemas.microsoft.com/office/drawing/2010/main" val="0"/>
                </a:ext>
              </a:extLst>
            </a:blip>
            <a:srcRect l="31116" t="30252" r="59448" b="59210"/>
            <a:stretch>
              <a:fillRect/>
            </a:stretch>
          </p:blipFill>
          <p:spPr>
            <a:xfrm>
              <a:off x="1269481" y="4356734"/>
              <a:ext cx="413269" cy="346156"/>
            </a:xfrm>
            <a:prstGeom prst="rect">
              <a:avLst/>
            </a:prstGeom>
          </p:spPr>
        </p:pic>
        <p:pic>
          <p:nvPicPr>
            <p:cNvPr id="22" name="Image 21" descr="Une image contenant noir, obscurité&#10;&#10;Le contenu généré par l’IA peut être incorrect.">
              <a:extLst>
                <a:ext uri="{FF2B5EF4-FFF2-40B4-BE49-F238E27FC236}">
                  <a16:creationId xmlns:a16="http://schemas.microsoft.com/office/drawing/2014/main" id="{C90BC55F-6403-8ED7-F270-88D1C5F57904}"/>
                </a:ext>
              </a:extLst>
            </p:cNvPr>
            <p:cNvPicPr>
              <a:picLocks noChangeAspect="1"/>
            </p:cNvPicPr>
            <p:nvPr/>
          </p:nvPicPr>
          <p:blipFill>
            <a:blip r:embed="rId5">
              <a:extLst>
                <a:ext uri="{28A0092B-C50C-407E-A947-70E740481C1C}">
                  <a14:useLocalDpi xmlns:a14="http://schemas.microsoft.com/office/drawing/2010/main" val="0"/>
                </a:ext>
              </a:extLst>
            </a:blip>
            <a:srcRect l="65293" t="45648" r="24603" b="43210"/>
            <a:stretch>
              <a:fillRect/>
            </a:stretch>
          </p:blipFill>
          <p:spPr>
            <a:xfrm>
              <a:off x="6403725" y="4031763"/>
              <a:ext cx="565400" cy="467654"/>
            </a:xfrm>
            <a:prstGeom prst="rect">
              <a:avLst/>
            </a:prstGeom>
          </p:spPr>
        </p:pic>
        <p:grpSp>
          <p:nvGrpSpPr>
            <p:cNvPr id="23" name="Groupe 22">
              <a:extLst>
                <a:ext uri="{FF2B5EF4-FFF2-40B4-BE49-F238E27FC236}">
                  <a16:creationId xmlns:a16="http://schemas.microsoft.com/office/drawing/2014/main" id="{F30567B4-A5F2-F643-E6CE-E4CD17E03E3B}"/>
                </a:ext>
              </a:extLst>
            </p:cNvPr>
            <p:cNvGrpSpPr/>
            <p:nvPr/>
          </p:nvGrpSpPr>
          <p:grpSpPr>
            <a:xfrm>
              <a:off x="7885263" y="3768488"/>
              <a:ext cx="460550" cy="417027"/>
              <a:chOff x="6316231" y="269538"/>
              <a:chExt cx="1843118" cy="1772942"/>
            </a:xfrm>
          </p:grpSpPr>
          <p:pic>
            <p:nvPicPr>
              <p:cNvPr id="24" name="Image 23" descr="Une image contenant noir, obscurité&#10;&#10;Le contenu généré par l’IA peut être incorrect.">
                <a:extLst>
                  <a:ext uri="{FF2B5EF4-FFF2-40B4-BE49-F238E27FC236}">
                    <a16:creationId xmlns:a16="http://schemas.microsoft.com/office/drawing/2014/main" id="{33274A19-4281-3C2F-980C-BD5656A6F6DB}"/>
                  </a:ext>
                </a:extLst>
              </p:cNvPr>
              <p:cNvPicPr>
                <a:picLocks noChangeAspect="1"/>
              </p:cNvPicPr>
              <p:nvPr/>
            </p:nvPicPr>
            <p:blipFill>
              <a:blip r:embed="rId4">
                <a:extLst>
                  <a:ext uri="{28A0092B-C50C-407E-A947-70E740481C1C}">
                    <a14:useLocalDpi xmlns:a14="http://schemas.microsoft.com/office/drawing/2010/main" val="0"/>
                  </a:ext>
                </a:extLst>
              </a:blip>
              <a:srcRect l="72314" t="59204" r="25851" b="39219"/>
              <a:stretch>
                <a:fillRect/>
              </a:stretch>
            </p:blipFill>
            <p:spPr>
              <a:xfrm>
                <a:off x="6316231" y="964249"/>
                <a:ext cx="420329" cy="270826"/>
              </a:xfrm>
              <a:prstGeom prst="rect">
                <a:avLst/>
              </a:prstGeom>
            </p:spPr>
          </p:pic>
          <p:pic>
            <p:nvPicPr>
              <p:cNvPr id="25" name="Image 24" descr="Une image contenant noir, obscurité&#10;&#10;Le contenu généré par l’IA peut être incorrect.">
                <a:extLst>
                  <a:ext uri="{FF2B5EF4-FFF2-40B4-BE49-F238E27FC236}">
                    <a16:creationId xmlns:a16="http://schemas.microsoft.com/office/drawing/2014/main" id="{1B262C07-38AE-FF6A-1708-A879D9C06265}"/>
                  </a:ext>
                </a:extLst>
              </p:cNvPr>
              <p:cNvPicPr>
                <a:picLocks noChangeAspect="1"/>
              </p:cNvPicPr>
              <p:nvPr/>
            </p:nvPicPr>
            <p:blipFill>
              <a:blip r:embed="rId4">
                <a:extLst>
                  <a:ext uri="{28A0092B-C50C-407E-A947-70E740481C1C}">
                    <a14:useLocalDpi xmlns:a14="http://schemas.microsoft.com/office/drawing/2010/main" val="0"/>
                  </a:ext>
                </a:extLst>
              </a:blip>
              <a:srcRect l="68505" t="55161" r="25134" b="34517"/>
              <a:stretch>
                <a:fillRect/>
              </a:stretch>
            </p:blipFill>
            <p:spPr>
              <a:xfrm>
                <a:off x="6702707" y="269538"/>
                <a:ext cx="1456642" cy="1772942"/>
              </a:xfrm>
              <a:prstGeom prst="rect">
                <a:avLst/>
              </a:prstGeom>
            </p:spPr>
          </p:pic>
        </p:grpSp>
        <p:grpSp>
          <p:nvGrpSpPr>
            <p:cNvPr id="26" name="Groupe 25">
              <a:extLst>
                <a:ext uri="{FF2B5EF4-FFF2-40B4-BE49-F238E27FC236}">
                  <a16:creationId xmlns:a16="http://schemas.microsoft.com/office/drawing/2014/main" id="{9F131BC2-A610-8D9E-2049-5ABE56B7ACA2}"/>
                </a:ext>
              </a:extLst>
            </p:cNvPr>
            <p:cNvGrpSpPr/>
            <p:nvPr/>
          </p:nvGrpSpPr>
          <p:grpSpPr>
            <a:xfrm>
              <a:off x="9734361" y="5015169"/>
              <a:ext cx="460550" cy="417027"/>
              <a:chOff x="6316231" y="269538"/>
              <a:chExt cx="1843118" cy="1772942"/>
            </a:xfrm>
          </p:grpSpPr>
          <p:pic>
            <p:nvPicPr>
              <p:cNvPr id="27" name="Image 26" descr="Une image contenant noir, obscurité&#10;&#10;Le contenu généré par l’IA peut être incorrect.">
                <a:extLst>
                  <a:ext uri="{FF2B5EF4-FFF2-40B4-BE49-F238E27FC236}">
                    <a16:creationId xmlns:a16="http://schemas.microsoft.com/office/drawing/2014/main" id="{B5A102BA-50FE-4F00-AFDD-E45F2C8D2FC7}"/>
                  </a:ext>
                </a:extLst>
              </p:cNvPr>
              <p:cNvPicPr>
                <a:picLocks noChangeAspect="1"/>
              </p:cNvPicPr>
              <p:nvPr/>
            </p:nvPicPr>
            <p:blipFill>
              <a:blip r:embed="rId4">
                <a:extLst>
                  <a:ext uri="{28A0092B-C50C-407E-A947-70E740481C1C}">
                    <a14:useLocalDpi xmlns:a14="http://schemas.microsoft.com/office/drawing/2010/main" val="0"/>
                  </a:ext>
                </a:extLst>
              </a:blip>
              <a:srcRect l="72314" t="59204" r="25851" b="39219"/>
              <a:stretch>
                <a:fillRect/>
              </a:stretch>
            </p:blipFill>
            <p:spPr>
              <a:xfrm>
                <a:off x="6316231" y="964249"/>
                <a:ext cx="420329" cy="270826"/>
              </a:xfrm>
              <a:prstGeom prst="rect">
                <a:avLst/>
              </a:prstGeom>
            </p:spPr>
          </p:pic>
          <p:pic>
            <p:nvPicPr>
              <p:cNvPr id="28" name="Image 27" descr="Une image contenant noir, obscurité&#10;&#10;Le contenu généré par l’IA peut être incorrect.">
                <a:extLst>
                  <a:ext uri="{FF2B5EF4-FFF2-40B4-BE49-F238E27FC236}">
                    <a16:creationId xmlns:a16="http://schemas.microsoft.com/office/drawing/2014/main" id="{9F941A80-F95C-47A3-474D-67EA21EC15D5}"/>
                  </a:ext>
                </a:extLst>
              </p:cNvPr>
              <p:cNvPicPr>
                <a:picLocks noChangeAspect="1"/>
              </p:cNvPicPr>
              <p:nvPr/>
            </p:nvPicPr>
            <p:blipFill>
              <a:blip r:embed="rId4">
                <a:extLst>
                  <a:ext uri="{28A0092B-C50C-407E-A947-70E740481C1C}">
                    <a14:useLocalDpi xmlns:a14="http://schemas.microsoft.com/office/drawing/2010/main" val="0"/>
                  </a:ext>
                </a:extLst>
              </a:blip>
              <a:srcRect l="68505" t="55161" r="25134" b="34517"/>
              <a:stretch>
                <a:fillRect/>
              </a:stretch>
            </p:blipFill>
            <p:spPr>
              <a:xfrm>
                <a:off x="6702707" y="269538"/>
                <a:ext cx="1456642" cy="1772942"/>
              </a:xfrm>
              <a:prstGeom prst="rect">
                <a:avLst/>
              </a:prstGeom>
            </p:spPr>
          </p:pic>
        </p:grpSp>
        <p:pic>
          <p:nvPicPr>
            <p:cNvPr id="29" name="Image 28" descr="Une image contenant noir, obscurité&#10;&#10;Le contenu généré par l’IA peut être incorrect.">
              <a:extLst>
                <a:ext uri="{FF2B5EF4-FFF2-40B4-BE49-F238E27FC236}">
                  <a16:creationId xmlns:a16="http://schemas.microsoft.com/office/drawing/2014/main" id="{0B7CFCC4-8289-E6B5-07EB-DAE380ECF1B8}"/>
                </a:ext>
              </a:extLst>
            </p:cNvPr>
            <p:cNvPicPr>
              <a:picLocks noChangeAspect="1"/>
            </p:cNvPicPr>
            <p:nvPr/>
          </p:nvPicPr>
          <p:blipFill>
            <a:blip r:embed="rId5">
              <a:extLst>
                <a:ext uri="{28A0092B-C50C-407E-A947-70E740481C1C}">
                  <a14:useLocalDpi xmlns:a14="http://schemas.microsoft.com/office/drawing/2010/main" val="0"/>
                </a:ext>
              </a:extLst>
            </a:blip>
            <a:srcRect l="53796" t="44815" r="36189" b="43210"/>
            <a:stretch>
              <a:fillRect/>
            </a:stretch>
          </p:blipFill>
          <p:spPr>
            <a:xfrm>
              <a:off x="7106154" y="3374192"/>
              <a:ext cx="411254" cy="368794"/>
            </a:xfrm>
            <a:prstGeom prst="rect">
              <a:avLst/>
            </a:prstGeom>
          </p:spPr>
        </p:pic>
        <p:sp>
          <p:nvSpPr>
            <p:cNvPr id="30" name="ZoneTexte 29">
              <a:extLst>
                <a:ext uri="{FF2B5EF4-FFF2-40B4-BE49-F238E27FC236}">
                  <a16:creationId xmlns:a16="http://schemas.microsoft.com/office/drawing/2014/main" id="{E6646B11-675E-70B9-13A9-2050D81F375F}"/>
                </a:ext>
              </a:extLst>
            </p:cNvPr>
            <p:cNvSpPr txBox="1"/>
            <p:nvPr/>
          </p:nvSpPr>
          <p:spPr>
            <a:xfrm>
              <a:off x="7131930" y="3472847"/>
              <a:ext cx="359701" cy="200055"/>
            </a:xfrm>
            <a:prstGeom prst="rect">
              <a:avLst/>
            </a:prstGeom>
            <a:noFill/>
          </p:spPr>
          <p:txBody>
            <a:bodyPr wrap="square" rtlCol="0">
              <a:spAutoFit/>
            </a:bodyPr>
            <a:lstStyle/>
            <a:p>
              <a:pPr algn="ctr"/>
              <a:r>
                <a:rPr lang="en-GB" sz="700" noProof="0" dirty="0">
                  <a:latin typeface="Tahoma" panose="020B0604030504040204" pitchFamily="34" charset="0"/>
                  <a:ea typeface="Tahoma" panose="020B0604030504040204" pitchFamily="34" charset="0"/>
                  <a:cs typeface="Tahoma" panose="020B0604030504040204" pitchFamily="34" charset="0"/>
                </a:rPr>
                <a:t>CO</a:t>
              </a:r>
              <a:r>
                <a:rPr lang="en-GB" sz="700" baseline="-25000" noProof="0" dirty="0">
                  <a:latin typeface="Tahoma" panose="020B0604030504040204" pitchFamily="34" charset="0"/>
                  <a:ea typeface="Tahoma" panose="020B0604030504040204" pitchFamily="34" charset="0"/>
                  <a:cs typeface="Tahoma" panose="020B0604030504040204" pitchFamily="34" charset="0"/>
                </a:rPr>
                <a:t>2</a:t>
              </a:r>
              <a:endParaRPr lang="en-GB" sz="700" noProof="0" dirty="0">
                <a:latin typeface="Tahoma" panose="020B0604030504040204" pitchFamily="34" charset="0"/>
                <a:ea typeface="Tahoma" panose="020B0604030504040204" pitchFamily="34" charset="0"/>
                <a:cs typeface="Tahoma" panose="020B0604030504040204" pitchFamily="34" charset="0"/>
              </a:endParaRPr>
            </a:p>
          </p:txBody>
        </p:sp>
        <p:pic>
          <p:nvPicPr>
            <p:cNvPr id="31" name="Image 30" descr="Une image contenant noir, obscurité&#10;&#10;Le contenu généré par l’IA peut être incorrect.">
              <a:extLst>
                <a:ext uri="{FF2B5EF4-FFF2-40B4-BE49-F238E27FC236}">
                  <a16:creationId xmlns:a16="http://schemas.microsoft.com/office/drawing/2014/main" id="{8D4924D2-272B-C4BB-73FE-9184A3FBB5FA}"/>
                </a:ext>
              </a:extLst>
            </p:cNvPr>
            <p:cNvPicPr>
              <a:picLocks noChangeAspect="1"/>
            </p:cNvPicPr>
            <p:nvPr/>
          </p:nvPicPr>
          <p:blipFill>
            <a:blip r:embed="rId5">
              <a:extLst>
                <a:ext uri="{28A0092B-C50C-407E-A947-70E740481C1C}">
                  <a14:useLocalDpi xmlns:a14="http://schemas.microsoft.com/office/drawing/2010/main" val="0"/>
                </a:ext>
              </a:extLst>
            </a:blip>
            <a:srcRect l="53796" t="44815" r="36189" b="43210"/>
            <a:stretch>
              <a:fillRect/>
            </a:stretch>
          </p:blipFill>
          <p:spPr>
            <a:xfrm>
              <a:off x="9743882" y="3760571"/>
              <a:ext cx="411254" cy="368794"/>
            </a:xfrm>
            <a:prstGeom prst="rect">
              <a:avLst/>
            </a:prstGeom>
          </p:spPr>
        </p:pic>
        <p:sp>
          <p:nvSpPr>
            <p:cNvPr id="32" name="ZoneTexte 31">
              <a:extLst>
                <a:ext uri="{FF2B5EF4-FFF2-40B4-BE49-F238E27FC236}">
                  <a16:creationId xmlns:a16="http://schemas.microsoft.com/office/drawing/2014/main" id="{DF6345F1-44A0-9D28-1E7B-EB4D27A091B3}"/>
                </a:ext>
              </a:extLst>
            </p:cNvPr>
            <p:cNvSpPr txBox="1"/>
            <p:nvPr/>
          </p:nvSpPr>
          <p:spPr>
            <a:xfrm>
              <a:off x="9769658" y="3859226"/>
              <a:ext cx="359701" cy="200055"/>
            </a:xfrm>
            <a:prstGeom prst="rect">
              <a:avLst/>
            </a:prstGeom>
            <a:noFill/>
          </p:spPr>
          <p:txBody>
            <a:bodyPr wrap="square" rtlCol="0">
              <a:spAutoFit/>
            </a:bodyPr>
            <a:lstStyle/>
            <a:p>
              <a:pPr algn="ctr"/>
              <a:r>
                <a:rPr lang="en-GB" sz="700" noProof="0" dirty="0">
                  <a:latin typeface="Tahoma" panose="020B0604030504040204" pitchFamily="34" charset="0"/>
                  <a:ea typeface="Tahoma" panose="020B0604030504040204" pitchFamily="34" charset="0"/>
                  <a:cs typeface="Tahoma" panose="020B0604030504040204" pitchFamily="34" charset="0"/>
                </a:rPr>
                <a:t>CH</a:t>
              </a:r>
              <a:r>
                <a:rPr lang="en-GB" sz="700" baseline="-25000" noProof="0" dirty="0">
                  <a:latin typeface="Tahoma" panose="020B0604030504040204" pitchFamily="34" charset="0"/>
                  <a:ea typeface="Tahoma" panose="020B0604030504040204" pitchFamily="34" charset="0"/>
                  <a:cs typeface="Tahoma" panose="020B0604030504040204" pitchFamily="34" charset="0"/>
                </a:rPr>
                <a:t>4</a:t>
              </a:r>
              <a:endParaRPr lang="en-GB" sz="700" noProof="0" dirty="0">
                <a:latin typeface="Tahoma" panose="020B0604030504040204" pitchFamily="34" charset="0"/>
                <a:ea typeface="Tahoma" panose="020B0604030504040204" pitchFamily="34" charset="0"/>
                <a:cs typeface="Tahoma" panose="020B0604030504040204" pitchFamily="34" charset="0"/>
              </a:endParaRPr>
            </a:p>
          </p:txBody>
        </p:sp>
        <p:pic>
          <p:nvPicPr>
            <p:cNvPr id="33" name="Image 32" descr="Une image contenant noir, obscurité&#10;&#10;Le contenu généré par l’IA peut être incorrect.">
              <a:extLst>
                <a:ext uri="{FF2B5EF4-FFF2-40B4-BE49-F238E27FC236}">
                  <a16:creationId xmlns:a16="http://schemas.microsoft.com/office/drawing/2014/main" id="{5D3E10F5-79FC-A4CC-5066-FB926B02C7F9}"/>
                </a:ext>
              </a:extLst>
            </p:cNvPr>
            <p:cNvPicPr>
              <a:picLocks noChangeAspect="1"/>
            </p:cNvPicPr>
            <p:nvPr/>
          </p:nvPicPr>
          <p:blipFill>
            <a:blip r:embed="rId5">
              <a:extLst>
                <a:ext uri="{28A0092B-C50C-407E-A947-70E740481C1C}">
                  <a14:useLocalDpi xmlns:a14="http://schemas.microsoft.com/office/drawing/2010/main" val="0"/>
                </a:ext>
              </a:extLst>
            </a:blip>
            <a:srcRect l="53796" t="44815" r="36189" b="43210"/>
            <a:stretch>
              <a:fillRect/>
            </a:stretch>
          </p:blipFill>
          <p:spPr>
            <a:xfrm>
              <a:off x="7888434" y="5169052"/>
              <a:ext cx="411254" cy="368794"/>
            </a:xfrm>
            <a:prstGeom prst="rect">
              <a:avLst/>
            </a:prstGeom>
          </p:spPr>
        </p:pic>
        <p:sp>
          <p:nvSpPr>
            <p:cNvPr id="34" name="ZoneTexte 33">
              <a:extLst>
                <a:ext uri="{FF2B5EF4-FFF2-40B4-BE49-F238E27FC236}">
                  <a16:creationId xmlns:a16="http://schemas.microsoft.com/office/drawing/2014/main" id="{F37D138C-51A5-927A-7210-A484B9F053F6}"/>
                </a:ext>
              </a:extLst>
            </p:cNvPr>
            <p:cNvSpPr txBox="1"/>
            <p:nvPr/>
          </p:nvSpPr>
          <p:spPr>
            <a:xfrm>
              <a:off x="7914210" y="5267707"/>
              <a:ext cx="359701" cy="200055"/>
            </a:xfrm>
            <a:prstGeom prst="rect">
              <a:avLst/>
            </a:prstGeom>
            <a:noFill/>
          </p:spPr>
          <p:txBody>
            <a:bodyPr wrap="square" rtlCol="0">
              <a:spAutoFit/>
            </a:bodyPr>
            <a:lstStyle/>
            <a:p>
              <a:pPr algn="ctr"/>
              <a:r>
                <a:rPr lang="en-GB" sz="700" noProof="0" dirty="0">
                  <a:latin typeface="Tahoma" panose="020B0604030504040204" pitchFamily="34" charset="0"/>
                  <a:ea typeface="Tahoma" panose="020B0604030504040204" pitchFamily="34" charset="0"/>
                  <a:cs typeface="Tahoma" panose="020B0604030504040204" pitchFamily="34" charset="0"/>
                </a:rPr>
                <a:t>CH</a:t>
              </a:r>
              <a:r>
                <a:rPr lang="en-GB" sz="700" baseline="-25000" noProof="0" dirty="0">
                  <a:latin typeface="Tahoma" panose="020B0604030504040204" pitchFamily="34" charset="0"/>
                  <a:ea typeface="Tahoma" panose="020B0604030504040204" pitchFamily="34" charset="0"/>
                  <a:cs typeface="Tahoma" panose="020B0604030504040204" pitchFamily="34" charset="0"/>
                </a:rPr>
                <a:t>4</a:t>
              </a:r>
              <a:endParaRPr lang="en-GB" sz="700" noProof="0" dirty="0">
                <a:latin typeface="Tahoma" panose="020B0604030504040204" pitchFamily="34" charset="0"/>
                <a:ea typeface="Tahoma" panose="020B0604030504040204" pitchFamily="34" charset="0"/>
                <a:cs typeface="Tahoma" panose="020B0604030504040204" pitchFamily="34" charset="0"/>
              </a:endParaRPr>
            </a:p>
          </p:txBody>
        </p:sp>
        <p:pic>
          <p:nvPicPr>
            <p:cNvPr id="35" name="Image 34" descr="Une image contenant noir, obscurité&#10;&#10;Le contenu généré par l’IA peut être incorrect.">
              <a:extLst>
                <a:ext uri="{FF2B5EF4-FFF2-40B4-BE49-F238E27FC236}">
                  <a16:creationId xmlns:a16="http://schemas.microsoft.com/office/drawing/2014/main" id="{630DA60E-94B7-66BE-AC54-68E6EC61B6C9}"/>
                </a:ext>
              </a:extLst>
            </p:cNvPr>
            <p:cNvPicPr>
              <a:picLocks noChangeAspect="1"/>
            </p:cNvPicPr>
            <p:nvPr/>
          </p:nvPicPr>
          <p:blipFill>
            <a:blip r:embed="rId5">
              <a:extLst>
                <a:ext uri="{28A0092B-C50C-407E-A947-70E740481C1C}">
                  <a14:useLocalDpi xmlns:a14="http://schemas.microsoft.com/office/drawing/2010/main" val="0"/>
                </a:ext>
              </a:extLst>
            </a:blip>
            <a:srcRect l="43136" t="44257" r="48049" b="43210"/>
            <a:stretch>
              <a:fillRect/>
            </a:stretch>
          </p:blipFill>
          <p:spPr>
            <a:xfrm>
              <a:off x="8834282" y="4411231"/>
              <a:ext cx="345816" cy="368794"/>
            </a:xfrm>
            <a:prstGeom prst="rect">
              <a:avLst/>
            </a:prstGeom>
          </p:spPr>
        </p:pic>
      </p:grpSp>
      <p:grpSp>
        <p:nvGrpSpPr>
          <p:cNvPr id="51" name="Groupe 50">
            <a:extLst>
              <a:ext uri="{FF2B5EF4-FFF2-40B4-BE49-F238E27FC236}">
                <a16:creationId xmlns:a16="http://schemas.microsoft.com/office/drawing/2014/main" id="{64A1C519-4699-B014-5BC3-81E5DF31680F}"/>
              </a:ext>
            </a:extLst>
          </p:cNvPr>
          <p:cNvGrpSpPr/>
          <p:nvPr/>
        </p:nvGrpSpPr>
        <p:grpSpPr>
          <a:xfrm>
            <a:off x="3774972" y="5920494"/>
            <a:ext cx="5164855" cy="353322"/>
            <a:chOff x="3631778" y="5676687"/>
            <a:chExt cx="5164855" cy="353322"/>
          </a:xfrm>
        </p:grpSpPr>
        <p:grpSp>
          <p:nvGrpSpPr>
            <p:cNvPr id="49" name="Groupe 48">
              <a:extLst>
                <a:ext uri="{FF2B5EF4-FFF2-40B4-BE49-F238E27FC236}">
                  <a16:creationId xmlns:a16="http://schemas.microsoft.com/office/drawing/2014/main" id="{4BCD083B-D814-25FF-A508-122E72979206}"/>
                </a:ext>
              </a:extLst>
            </p:cNvPr>
            <p:cNvGrpSpPr/>
            <p:nvPr/>
          </p:nvGrpSpPr>
          <p:grpSpPr>
            <a:xfrm>
              <a:off x="3631778" y="5676687"/>
              <a:ext cx="5164855" cy="304800"/>
              <a:chOff x="1258586" y="5661660"/>
              <a:chExt cx="5164855" cy="304800"/>
            </a:xfrm>
          </p:grpSpPr>
          <p:pic>
            <p:nvPicPr>
              <p:cNvPr id="43" name="Picture 4">
                <a:extLst>
                  <a:ext uri="{FF2B5EF4-FFF2-40B4-BE49-F238E27FC236}">
                    <a16:creationId xmlns:a16="http://schemas.microsoft.com/office/drawing/2014/main" id="{27DB60BF-F565-42BA-FA0F-049A61C711E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119" r="52207" b="46478"/>
              <a:stretch>
                <a:fillRect/>
              </a:stretch>
            </p:blipFill>
            <p:spPr bwMode="auto">
              <a:xfrm>
                <a:off x="1258586" y="5661660"/>
                <a:ext cx="3000996" cy="3048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73FC287C-CA6A-2F08-EB8A-B47B1F3F6BE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567" t="55612" r="64589" b="2883"/>
              <a:stretch>
                <a:fillRect/>
              </a:stretch>
            </p:blipFill>
            <p:spPr bwMode="auto">
              <a:xfrm>
                <a:off x="5302992" y="5668106"/>
                <a:ext cx="1120449" cy="298354"/>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4">
              <a:extLst>
                <a:ext uri="{FF2B5EF4-FFF2-40B4-BE49-F238E27FC236}">
                  <a16:creationId xmlns:a16="http://schemas.microsoft.com/office/drawing/2014/main" id="{7FAE0065-70F9-7B8C-B8F5-726C6E8D09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5450" r="84860" b="-3709"/>
            <a:stretch>
              <a:fillRect/>
            </a:stretch>
          </p:blipFill>
          <p:spPr bwMode="auto">
            <a:xfrm>
              <a:off x="6792591" y="5683112"/>
              <a:ext cx="950687" cy="346897"/>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Espace réservé du numéro de diapositive 3">
            <a:extLst>
              <a:ext uri="{FF2B5EF4-FFF2-40B4-BE49-F238E27FC236}">
                <a16:creationId xmlns:a16="http://schemas.microsoft.com/office/drawing/2014/main" id="{D41D9ECB-CD29-F7B0-4865-50225CA120CD}"/>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16</a:t>
            </a:fld>
            <a:endParaRPr lang="en-GB" sz="1050" noProof="0" dirty="0">
              <a:latin typeface="Arial" panose="020B0604020202020204" pitchFamily="34" charset="0"/>
              <a:cs typeface="Arial" panose="020B0604020202020204" pitchFamily="34" charset="0"/>
            </a:endParaRPr>
          </a:p>
        </p:txBody>
      </p:sp>
      <p:sp>
        <p:nvSpPr>
          <p:cNvPr id="56" name="Accolade fermante 55">
            <a:extLst>
              <a:ext uri="{FF2B5EF4-FFF2-40B4-BE49-F238E27FC236}">
                <a16:creationId xmlns:a16="http://schemas.microsoft.com/office/drawing/2014/main" id="{7678F88D-49F1-13D4-47D5-2B28804F3856}"/>
              </a:ext>
            </a:extLst>
          </p:cNvPr>
          <p:cNvSpPr/>
          <p:nvPr/>
        </p:nvSpPr>
        <p:spPr>
          <a:xfrm rot="16200000">
            <a:off x="6165654" y="-497472"/>
            <a:ext cx="260002" cy="5036296"/>
          </a:xfrm>
          <a:prstGeom prst="rightBrace">
            <a:avLst>
              <a:gd name="adj1" fmla="val 60668"/>
              <a:gd name="adj2" fmla="val 5000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57" name="Accolade fermante 56">
            <a:extLst>
              <a:ext uri="{FF2B5EF4-FFF2-40B4-BE49-F238E27FC236}">
                <a16:creationId xmlns:a16="http://schemas.microsoft.com/office/drawing/2014/main" id="{4EE105FA-AF24-EF22-D456-5D0D8F0AFA46}"/>
              </a:ext>
            </a:extLst>
          </p:cNvPr>
          <p:cNvSpPr/>
          <p:nvPr/>
        </p:nvSpPr>
        <p:spPr>
          <a:xfrm rot="16200000">
            <a:off x="2044568" y="1305994"/>
            <a:ext cx="260002" cy="1429363"/>
          </a:xfrm>
          <a:prstGeom prst="rightBrace">
            <a:avLst>
              <a:gd name="adj1" fmla="val 50899"/>
              <a:gd name="adj2" fmla="val 5000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58" name="Accolade fermante 57">
            <a:extLst>
              <a:ext uri="{FF2B5EF4-FFF2-40B4-BE49-F238E27FC236}">
                <a16:creationId xmlns:a16="http://schemas.microsoft.com/office/drawing/2014/main" id="{92652012-9596-665B-AE58-AD25923575B4}"/>
              </a:ext>
            </a:extLst>
          </p:cNvPr>
          <p:cNvSpPr/>
          <p:nvPr/>
        </p:nvSpPr>
        <p:spPr>
          <a:xfrm rot="16200000">
            <a:off x="10128571" y="1553345"/>
            <a:ext cx="260002" cy="947087"/>
          </a:xfrm>
          <a:prstGeom prst="rightBrace">
            <a:avLst>
              <a:gd name="adj1" fmla="val 41130"/>
              <a:gd name="adj2" fmla="val 5000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59" name="ZoneTexte 58">
            <a:extLst>
              <a:ext uri="{FF2B5EF4-FFF2-40B4-BE49-F238E27FC236}">
                <a16:creationId xmlns:a16="http://schemas.microsoft.com/office/drawing/2014/main" id="{E0DA04FF-F128-1CFF-95FA-EA6444175AE6}"/>
              </a:ext>
            </a:extLst>
          </p:cNvPr>
          <p:cNvSpPr txBox="1"/>
          <p:nvPr/>
        </p:nvSpPr>
        <p:spPr>
          <a:xfrm>
            <a:off x="1509780" y="1488244"/>
            <a:ext cx="1329578" cy="400110"/>
          </a:xfrm>
          <a:prstGeom prst="rect">
            <a:avLst/>
          </a:prstGeom>
          <a:noFill/>
        </p:spPr>
        <p:txBody>
          <a:bodyPr wrap="square">
            <a:spAutoFit/>
          </a:bodyPr>
          <a:lstStyle/>
          <a:p>
            <a:pPr algn="ctr"/>
            <a:r>
              <a:rPr lang="en-GB" sz="2000" b="1" noProof="0" dirty="0"/>
              <a:t>Step 1</a:t>
            </a:r>
            <a:endParaRPr lang="en-GB" sz="2000" noProof="0" dirty="0"/>
          </a:p>
        </p:txBody>
      </p:sp>
      <p:sp>
        <p:nvSpPr>
          <p:cNvPr id="60" name="ZoneTexte 59">
            <a:extLst>
              <a:ext uri="{FF2B5EF4-FFF2-40B4-BE49-F238E27FC236}">
                <a16:creationId xmlns:a16="http://schemas.microsoft.com/office/drawing/2014/main" id="{43C24824-78A3-08E9-08B6-A1887C33F7A2}"/>
              </a:ext>
            </a:extLst>
          </p:cNvPr>
          <p:cNvSpPr txBox="1"/>
          <p:nvPr/>
        </p:nvSpPr>
        <p:spPr>
          <a:xfrm>
            <a:off x="5630866" y="1488244"/>
            <a:ext cx="1329578" cy="400110"/>
          </a:xfrm>
          <a:prstGeom prst="rect">
            <a:avLst/>
          </a:prstGeom>
          <a:noFill/>
        </p:spPr>
        <p:txBody>
          <a:bodyPr wrap="square">
            <a:spAutoFit/>
          </a:bodyPr>
          <a:lstStyle/>
          <a:p>
            <a:pPr algn="ctr"/>
            <a:r>
              <a:rPr lang="en-GB" sz="2000" b="1" noProof="0" dirty="0"/>
              <a:t>Step 2</a:t>
            </a:r>
            <a:endParaRPr lang="en-GB" sz="2000" noProof="0" dirty="0"/>
          </a:p>
        </p:txBody>
      </p:sp>
      <p:sp>
        <p:nvSpPr>
          <p:cNvPr id="61" name="ZoneTexte 60">
            <a:extLst>
              <a:ext uri="{FF2B5EF4-FFF2-40B4-BE49-F238E27FC236}">
                <a16:creationId xmlns:a16="http://schemas.microsoft.com/office/drawing/2014/main" id="{4650E0BC-9F74-8A16-431B-92D51DDC93C1}"/>
              </a:ext>
            </a:extLst>
          </p:cNvPr>
          <p:cNvSpPr txBox="1"/>
          <p:nvPr/>
        </p:nvSpPr>
        <p:spPr>
          <a:xfrm>
            <a:off x="9595867" y="1488244"/>
            <a:ext cx="1329578" cy="400110"/>
          </a:xfrm>
          <a:prstGeom prst="rect">
            <a:avLst/>
          </a:prstGeom>
          <a:noFill/>
        </p:spPr>
        <p:txBody>
          <a:bodyPr wrap="square">
            <a:spAutoFit/>
          </a:bodyPr>
          <a:lstStyle/>
          <a:p>
            <a:pPr algn="ctr"/>
            <a:r>
              <a:rPr lang="en-GB" sz="2000" b="1" noProof="0" dirty="0"/>
              <a:t>Step 3</a:t>
            </a:r>
            <a:endParaRPr lang="en-GB" sz="2000" noProof="0" dirty="0"/>
          </a:p>
        </p:txBody>
      </p:sp>
      <p:sp>
        <p:nvSpPr>
          <p:cNvPr id="62" name="ZoneTexte 61">
            <a:extLst>
              <a:ext uri="{FF2B5EF4-FFF2-40B4-BE49-F238E27FC236}">
                <a16:creationId xmlns:a16="http://schemas.microsoft.com/office/drawing/2014/main" id="{140D5200-2E87-F749-1EF9-97DECA374C7F}"/>
              </a:ext>
            </a:extLst>
          </p:cNvPr>
          <p:cNvSpPr txBox="1"/>
          <p:nvPr/>
        </p:nvSpPr>
        <p:spPr>
          <a:xfrm>
            <a:off x="0" y="192402"/>
            <a:ext cx="12192000" cy="861774"/>
          </a:xfrm>
          <a:prstGeom prst="rect">
            <a:avLst/>
          </a:prstGeom>
          <a:noFill/>
        </p:spPr>
        <p:txBody>
          <a:bodyPr wrap="square">
            <a:spAutoFit/>
          </a:bodyPr>
          <a:lstStyle/>
          <a:p>
            <a:pPr algn="ctr"/>
            <a:r>
              <a:rPr lang="en-GB" sz="2500" b="1" noProof="0" dirty="0"/>
              <a:t>The three-step process which forms the basis of</a:t>
            </a:r>
          </a:p>
          <a:p>
            <a:pPr algn="ctr"/>
            <a:r>
              <a:rPr lang="en-GB" sz="2500" b="1" noProof="0" dirty="0"/>
              <a:t>the Remote Renewable Energy Hub (RREH) concept</a:t>
            </a:r>
          </a:p>
        </p:txBody>
      </p:sp>
      <p:sp>
        <p:nvSpPr>
          <p:cNvPr id="63" name="Rectangle 62">
            <a:extLst>
              <a:ext uri="{FF2B5EF4-FFF2-40B4-BE49-F238E27FC236}">
                <a16:creationId xmlns:a16="http://schemas.microsoft.com/office/drawing/2014/main" id="{F45C6539-6645-E626-69BC-F202093532A0}"/>
              </a:ext>
            </a:extLst>
          </p:cNvPr>
          <p:cNvSpPr/>
          <p:nvPr/>
        </p:nvSpPr>
        <p:spPr>
          <a:xfrm>
            <a:off x="696000" y="1179599"/>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6" name="ZoneTexte 65">
            <a:extLst>
              <a:ext uri="{FF2B5EF4-FFF2-40B4-BE49-F238E27FC236}">
                <a16:creationId xmlns:a16="http://schemas.microsoft.com/office/drawing/2014/main" id="{04F505E9-563C-E819-1C1B-3A8B56BFCEF6}"/>
              </a:ext>
            </a:extLst>
          </p:cNvPr>
          <p:cNvSpPr txBox="1"/>
          <p:nvPr/>
        </p:nvSpPr>
        <p:spPr>
          <a:xfrm>
            <a:off x="-29495" y="6412610"/>
            <a:ext cx="11525496" cy="400110"/>
          </a:xfrm>
          <a:prstGeom prst="rect">
            <a:avLst/>
          </a:prstGeom>
          <a:noFill/>
        </p:spPr>
        <p:txBody>
          <a:bodyPr wrap="square">
            <a:spAutoFit/>
          </a:bodyPr>
          <a:lstStyle/>
          <a:p>
            <a:r>
              <a:rPr lang="en-GB" sz="1000" dirty="0"/>
              <a:t>[1] The term Remote Renewable Energy Hub (RREH) is defined in</a:t>
            </a:r>
            <a:r>
              <a:rPr lang="en-GB" sz="1000" noProof="0" dirty="0"/>
              <a:t>: </a:t>
            </a:r>
            <a:r>
              <a:rPr lang="en-GB" sz="1000" noProof="0" dirty="0">
                <a:hlinkClick r:id="rId7"/>
              </a:rPr>
              <a:t>Dachet, V., Dubois, A., Miftari, B., Fonteneau, R., &amp; Ernst, D. (19 December 2024). </a:t>
            </a:r>
            <a:r>
              <a:rPr lang="en-GB" sz="1000" i="1" noProof="0" dirty="0">
                <a:hlinkClick r:id="rId7"/>
              </a:rPr>
              <a:t>Remote Renewable Energy Hubs: a Taxonomy.</a:t>
            </a:r>
            <a:r>
              <a:rPr lang="en-GB" sz="1000" noProof="0" dirty="0">
                <a:hlinkClick r:id="rId7"/>
              </a:rPr>
              <a:t> Energy Reports, 13, 3112-2120.</a:t>
            </a:r>
            <a:endParaRPr lang="en-GB" sz="1000" noProof="0" dirty="0"/>
          </a:p>
        </p:txBody>
      </p:sp>
    </p:spTree>
    <p:extLst>
      <p:ext uri="{BB962C8B-B14F-4D97-AF65-F5344CB8AC3E}">
        <p14:creationId xmlns:p14="http://schemas.microsoft.com/office/powerpoint/2010/main" val="301087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C6E592E-CD81-F16F-BA26-54AEE7F5C270}"/>
              </a:ext>
            </a:extLst>
          </p:cNvPr>
          <p:cNvSpPr/>
          <p:nvPr/>
        </p:nvSpPr>
        <p:spPr>
          <a:xfrm>
            <a:off x="891944" y="3425679"/>
            <a:ext cx="10408111" cy="2945302"/>
          </a:xfrm>
          <a:prstGeom prst="rect">
            <a:avLst/>
          </a:prstGeom>
          <a:solidFill>
            <a:srgbClr val="F7F7F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6" name="Picture 2">
            <a:extLst>
              <a:ext uri="{FF2B5EF4-FFF2-40B4-BE49-F238E27FC236}">
                <a16:creationId xmlns:a16="http://schemas.microsoft.com/office/drawing/2014/main" id="{D6AFFED0-B87E-5D29-D6C0-26FF8B4AB0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56" r="7581" b="3235"/>
          <a:stretch>
            <a:fillRect/>
          </a:stretch>
        </p:blipFill>
        <p:spPr bwMode="auto">
          <a:xfrm>
            <a:off x="932873" y="4177823"/>
            <a:ext cx="5148170" cy="2154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710898D-F8C0-EE64-473A-CDAF9383A0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600" b="-1"/>
          <a:stretch>
            <a:fillRect/>
          </a:stretch>
        </p:blipFill>
        <p:spPr bwMode="auto">
          <a:xfrm>
            <a:off x="6110957" y="4177822"/>
            <a:ext cx="5148170" cy="2154500"/>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e 61">
            <a:extLst>
              <a:ext uri="{FF2B5EF4-FFF2-40B4-BE49-F238E27FC236}">
                <a16:creationId xmlns:a16="http://schemas.microsoft.com/office/drawing/2014/main" id="{A1DB685F-70E2-3EAF-32E5-3E04A21E2F14}"/>
              </a:ext>
            </a:extLst>
          </p:cNvPr>
          <p:cNvGrpSpPr/>
          <p:nvPr/>
        </p:nvGrpSpPr>
        <p:grpSpPr>
          <a:xfrm>
            <a:off x="6210931" y="5240448"/>
            <a:ext cx="1346461" cy="990788"/>
            <a:chOff x="7231731" y="4554861"/>
            <a:chExt cx="2930129" cy="2156124"/>
          </a:xfrm>
        </p:grpSpPr>
        <p:pic>
          <p:nvPicPr>
            <p:cNvPr id="37" name="Picture 4" descr="China Satellite Wall Map by Outlook Maps - MapSales">
              <a:extLst>
                <a:ext uri="{FF2B5EF4-FFF2-40B4-BE49-F238E27FC236}">
                  <a16:creationId xmlns:a16="http://schemas.microsoft.com/office/drawing/2014/main" id="{6F145F61-CACC-8EA4-B763-3930C24487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67" t="2964" r="2000" b="3423"/>
            <a:stretch>
              <a:fillRect/>
            </a:stretch>
          </p:blipFill>
          <p:spPr bwMode="auto">
            <a:xfrm>
              <a:off x="7231731" y="4554861"/>
              <a:ext cx="2930129" cy="2156124"/>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Connecteur droit avec flèche 45">
              <a:extLst>
                <a:ext uri="{FF2B5EF4-FFF2-40B4-BE49-F238E27FC236}">
                  <a16:creationId xmlns:a16="http://schemas.microsoft.com/office/drawing/2014/main" id="{2DDF3406-D48E-1194-64A0-2AFE476A7C02}"/>
                </a:ext>
              </a:extLst>
            </p:cNvPr>
            <p:cNvCxnSpPr>
              <a:cxnSpLocks/>
              <a:stCxn id="51" idx="7"/>
            </p:cNvCxnSpPr>
            <p:nvPr/>
          </p:nvCxnSpPr>
          <p:spPr>
            <a:xfrm>
              <a:off x="8364907" y="5402497"/>
              <a:ext cx="795414" cy="776162"/>
            </a:xfrm>
            <a:prstGeom prst="straightConnector1">
              <a:avLst/>
            </a:prstGeom>
            <a:ln w="38100">
              <a:solidFill>
                <a:srgbClr val="7BD1C9"/>
              </a:solidFill>
              <a:tailEnd type="triangle"/>
            </a:ln>
          </p:spPr>
          <p:style>
            <a:lnRef idx="2">
              <a:schemeClr val="accent1"/>
            </a:lnRef>
            <a:fillRef idx="0">
              <a:schemeClr val="accent1"/>
            </a:fillRef>
            <a:effectRef idx="1">
              <a:schemeClr val="accent1"/>
            </a:effectRef>
            <a:fontRef idx="minor">
              <a:schemeClr val="tx1"/>
            </a:fontRef>
          </p:style>
        </p:cxnSp>
        <p:sp>
          <p:nvSpPr>
            <p:cNvPr id="51" name="Cercle : creux 50">
              <a:extLst>
                <a:ext uri="{FF2B5EF4-FFF2-40B4-BE49-F238E27FC236}">
                  <a16:creationId xmlns:a16="http://schemas.microsoft.com/office/drawing/2014/main" id="{30D7FEE9-7967-556F-1029-B23002FB14AD}"/>
                </a:ext>
              </a:extLst>
            </p:cNvPr>
            <p:cNvSpPr/>
            <p:nvPr/>
          </p:nvSpPr>
          <p:spPr>
            <a:xfrm rot="5445316">
              <a:off x="8194950" y="5230672"/>
              <a:ext cx="200219" cy="200218"/>
            </a:xfrm>
            <a:prstGeom prst="donut">
              <a:avLst>
                <a:gd name="adj" fmla="val 12875"/>
              </a:avLst>
            </a:prstGeom>
            <a:solidFill>
              <a:schemeClr val="bg1"/>
            </a:solidFill>
            <a:ln>
              <a:solidFill>
                <a:srgbClr val="7BD1C9"/>
              </a:solidFill>
              <a:extLst>
                <a:ext uri="{C807C97D-BFC1-408E-A445-0C87EB9F89A2}">
                  <ask:lineSketchStyleProps xmlns:ask="http://schemas.microsoft.com/office/drawing/2018/sketchyshapes" sd="1219033472">
                    <a:custGeom>
                      <a:avLst/>
                      <a:gdLst>
                        <a:gd name="connsiteX0" fmla="*/ 0 w 200219"/>
                        <a:gd name="connsiteY0" fmla="*/ 100109 h 200218"/>
                        <a:gd name="connsiteX1" fmla="*/ 100110 w 200219"/>
                        <a:gd name="connsiteY1" fmla="*/ 0 h 200218"/>
                        <a:gd name="connsiteX2" fmla="*/ 200220 w 200219"/>
                        <a:gd name="connsiteY2" fmla="*/ 100109 h 200218"/>
                        <a:gd name="connsiteX3" fmla="*/ 100110 w 200219"/>
                        <a:gd name="connsiteY3" fmla="*/ 200218 h 200218"/>
                        <a:gd name="connsiteX4" fmla="*/ 0 w 200219"/>
                        <a:gd name="connsiteY4" fmla="*/ 100109 h 200218"/>
                        <a:gd name="connsiteX5" fmla="*/ 52323 w 200219"/>
                        <a:gd name="connsiteY5" fmla="*/ 100109 h 200218"/>
                        <a:gd name="connsiteX6" fmla="*/ 100110 w 200219"/>
                        <a:gd name="connsiteY6" fmla="*/ 147895 h 200218"/>
                        <a:gd name="connsiteX7" fmla="*/ 147897 w 200219"/>
                        <a:gd name="connsiteY7" fmla="*/ 100109 h 200218"/>
                        <a:gd name="connsiteX8" fmla="*/ 100110 w 200219"/>
                        <a:gd name="connsiteY8" fmla="*/ 52323 h 200218"/>
                        <a:gd name="connsiteX9" fmla="*/ 52323 w 200219"/>
                        <a:gd name="connsiteY9" fmla="*/ 100109 h 20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219" h="200218" fill="none" extrusionOk="0">
                          <a:moveTo>
                            <a:pt x="0" y="100109"/>
                          </a:moveTo>
                          <a:cubicBezTo>
                            <a:pt x="-5034" y="44006"/>
                            <a:pt x="47162" y="1914"/>
                            <a:pt x="100110" y="0"/>
                          </a:cubicBezTo>
                          <a:cubicBezTo>
                            <a:pt x="163701" y="12358"/>
                            <a:pt x="201224" y="55219"/>
                            <a:pt x="200220" y="100109"/>
                          </a:cubicBezTo>
                          <a:cubicBezTo>
                            <a:pt x="208755" y="168545"/>
                            <a:pt x="164809" y="211745"/>
                            <a:pt x="100110" y="200218"/>
                          </a:cubicBezTo>
                          <a:cubicBezTo>
                            <a:pt x="54495" y="191748"/>
                            <a:pt x="3202" y="140335"/>
                            <a:pt x="0" y="100109"/>
                          </a:cubicBezTo>
                          <a:close/>
                          <a:moveTo>
                            <a:pt x="52323" y="100109"/>
                          </a:moveTo>
                          <a:cubicBezTo>
                            <a:pt x="49873" y="126902"/>
                            <a:pt x="72353" y="146953"/>
                            <a:pt x="100110" y="147895"/>
                          </a:cubicBezTo>
                          <a:cubicBezTo>
                            <a:pt x="125757" y="147842"/>
                            <a:pt x="146542" y="123738"/>
                            <a:pt x="147897" y="100109"/>
                          </a:cubicBezTo>
                          <a:cubicBezTo>
                            <a:pt x="148321" y="67978"/>
                            <a:pt x="122818" y="54474"/>
                            <a:pt x="100110" y="52323"/>
                          </a:cubicBezTo>
                          <a:cubicBezTo>
                            <a:pt x="71898" y="55577"/>
                            <a:pt x="58241" y="78115"/>
                            <a:pt x="52323" y="100109"/>
                          </a:cubicBezTo>
                          <a:close/>
                        </a:path>
                        <a:path w="200219" h="200218" stroke="0" extrusionOk="0">
                          <a:moveTo>
                            <a:pt x="0" y="100109"/>
                          </a:moveTo>
                          <a:cubicBezTo>
                            <a:pt x="-13336" y="36594"/>
                            <a:pt x="41939" y="1082"/>
                            <a:pt x="100110" y="0"/>
                          </a:cubicBezTo>
                          <a:cubicBezTo>
                            <a:pt x="163164" y="1635"/>
                            <a:pt x="192662" y="45060"/>
                            <a:pt x="200220" y="100109"/>
                          </a:cubicBezTo>
                          <a:cubicBezTo>
                            <a:pt x="198964" y="156624"/>
                            <a:pt x="154073" y="207549"/>
                            <a:pt x="100110" y="200218"/>
                          </a:cubicBezTo>
                          <a:cubicBezTo>
                            <a:pt x="34940" y="194812"/>
                            <a:pt x="11984" y="161124"/>
                            <a:pt x="0" y="100109"/>
                          </a:cubicBezTo>
                          <a:close/>
                          <a:moveTo>
                            <a:pt x="52323" y="100109"/>
                          </a:moveTo>
                          <a:cubicBezTo>
                            <a:pt x="57818" y="127152"/>
                            <a:pt x="76739" y="141678"/>
                            <a:pt x="100110" y="147895"/>
                          </a:cubicBezTo>
                          <a:cubicBezTo>
                            <a:pt x="120741" y="147013"/>
                            <a:pt x="143508" y="130632"/>
                            <a:pt x="147897" y="100109"/>
                          </a:cubicBezTo>
                          <a:cubicBezTo>
                            <a:pt x="147364" y="68637"/>
                            <a:pt x="123796" y="56084"/>
                            <a:pt x="100110" y="52323"/>
                          </a:cubicBezTo>
                          <a:cubicBezTo>
                            <a:pt x="79577" y="55603"/>
                            <a:pt x="53267" y="73945"/>
                            <a:pt x="52323" y="10010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grpSp>
      <p:sp>
        <p:nvSpPr>
          <p:cNvPr id="61" name="ZoneTexte 60">
            <a:extLst>
              <a:ext uri="{FF2B5EF4-FFF2-40B4-BE49-F238E27FC236}">
                <a16:creationId xmlns:a16="http://schemas.microsoft.com/office/drawing/2014/main" id="{B6160715-1783-F1E1-A2B7-7FABEF9EDDE7}"/>
              </a:ext>
            </a:extLst>
          </p:cNvPr>
          <p:cNvSpPr txBox="1"/>
          <p:nvPr/>
        </p:nvSpPr>
        <p:spPr>
          <a:xfrm>
            <a:off x="1001444" y="3522799"/>
            <a:ext cx="10159197" cy="584775"/>
          </a:xfrm>
          <a:prstGeom prst="rect">
            <a:avLst/>
          </a:prstGeom>
          <a:noFill/>
        </p:spPr>
        <p:txBody>
          <a:bodyPr wrap="square">
            <a:spAutoFit/>
          </a:bodyPr>
          <a:lstStyle/>
          <a:p>
            <a:pPr algn="just"/>
            <a:r>
              <a:rPr lang="en-GB" sz="1600" noProof="0" dirty="0"/>
              <a:t>Electricity generated at the Xinjiang PV farm (3.5 GW, 2024) and the Gansu wind farm (10.45 GW, 2025) is transmitted over more than 3,000 km.</a:t>
            </a:r>
          </a:p>
        </p:txBody>
      </p:sp>
      <p:grpSp>
        <p:nvGrpSpPr>
          <p:cNvPr id="63" name="Groupe 62">
            <a:extLst>
              <a:ext uri="{FF2B5EF4-FFF2-40B4-BE49-F238E27FC236}">
                <a16:creationId xmlns:a16="http://schemas.microsoft.com/office/drawing/2014/main" id="{75619ECC-82E6-3722-7254-DDDE7315AF9B}"/>
              </a:ext>
            </a:extLst>
          </p:cNvPr>
          <p:cNvGrpSpPr/>
          <p:nvPr/>
        </p:nvGrpSpPr>
        <p:grpSpPr>
          <a:xfrm>
            <a:off x="1001444" y="5249973"/>
            <a:ext cx="1346460" cy="990788"/>
            <a:chOff x="7231731" y="4554861"/>
            <a:chExt cx="2930129" cy="2156124"/>
          </a:xfrm>
        </p:grpSpPr>
        <p:pic>
          <p:nvPicPr>
            <p:cNvPr id="64" name="Picture 4" descr="China Satellite Wall Map by Outlook Maps - MapSales">
              <a:extLst>
                <a:ext uri="{FF2B5EF4-FFF2-40B4-BE49-F238E27FC236}">
                  <a16:creationId xmlns:a16="http://schemas.microsoft.com/office/drawing/2014/main" id="{DA1A3BC6-1D83-353D-2C77-73068960AA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67" t="2964" r="2000" b="3423"/>
            <a:stretch>
              <a:fillRect/>
            </a:stretch>
          </p:blipFill>
          <p:spPr bwMode="auto">
            <a:xfrm>
              <a:off x="7231731" y="4554861"/>
              <a:ext cx="2930129" cy="2156124"/>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Connecteur droit avec flèche 64">
              <a:extLst>
                <a:ext uri="{FF2B5EF4-FFF2-40B4-BE49-F238E27FC236}">
                  <a16:creationId xmlns:a16="http://schemas.microsoft.com/office/drawing/2014/main" id="{DFE5AB47-6F9C-E765-F473-93C5C987260F}"/>
                </a:ext>
              </a:extLst>
            </p:cNvPr>
            <p:cNvCxnSpPr>
              <a:cxnSpLocks/>
              <a:stCxn id="68" idx="7"/>
            </p:cNvCxnSpPr>
            <p:nvPr/>
          </p:nvCxnSpPr>
          <p:spPr>
            <a:xfrm>
              <a:off x="7976648" y="5158555"/>
              <a:ext cx="1355405" cy="812663"/>
            </a:xfrm>
            <a:prstGeom prst="straightConnector1">
              <a:avLst/>
            </a:prstGeom>
            <a:ln w="38100">
              <a:solidFill>
                <a:srgbClr val="7BD1C9"/>
              </a:solidFill>
              <a:tailEnd type="triangle"/>
            </a:ln>
          </p:spPr>
          <p:style>
            <a:lnRef idx="2">
              <a:schemeClr val="accent1"/>
            </a:lnRef>
            <a:fillRef idx="0">
              <a:schemeClr val="accent1"/>
            </a:fillRef>
            <a:effectRef idx="1">
              <a:schemeClr val="accent1"/>
            </a:effectRef>
            <a:fontRef idx="minor">
              <a:schemeClr val="tx1"/>
            </a:fontRef>
          </p:style>
        </p:cxnSp>
        <p:sp>
          <p:nvSpPr>
            <p:cNvPr id="68" name="Cercle : creux 67">
              <a:extLst>
                <a:ext uri="{FF2B5EF4-FFF2-40B4-BE49-F238E27FC236}">
                  <a16:creationId xmlns:a16="http://schemas.microsoft.com/office/drawing/2014/main" id="{E6C287DB-98CD-AACD-DA99-292FE00499E3}"/>
                </a:ext>
              </a:extLst>
            </p:cNvPr>
            <p:cNvSpPr/>
            <p:nvPr/>
          </p:nvSpPr>
          <p:spPr>
            <a:xfrm rot="5488358">
              <a:off x="7807594" y="4985862"/>
              <a:ext cx="200219" cy="200218"/>
            </a:xfrm>
            <a:prstGeom prst="donut">
              <a:avLst>
                <a:gd name="adj" fmla="val 10606"/>
              </a:avLst>
            </a:prstGeom>
            <a:solidFill>
              <a:srgbClr val="C00000"/>
            </a:solidFill>
            <a:ln>
              <a:solidFill>
                <a:srgbClr val="7BD1C9"/>
              </a:solidFill>
              <a:extLst>
                <a:ext uri="{C807C97D-BFC1-408E-A445-0C87EB9F89A2}">
                  <ask:lineSketchStyleProps xmlns:ask="http://schemas.microsoft.com/office/drawing/2018/sketchyshapes" sd="1219033472">
                    <a:custGeom>
                      <a:avLst/>
                      <a:gdLst>
                        <a:gd name="connsiteX0" fmla="*/ 0 w 200219"/>
                        <a:gd name="connsiteY0" fmla="*/ 100109 h 200218"/>
                        <a:gd name="connsiteX1" fmla="*/ 100110 w 200219"/>
                        <a:gd name="connsiteY1" fmla="*/ 0 h 200218"/>
                        <a:gd name="connsiteX2" fmla="*/ 200220 w 200219"/>
                        <a:gd name="connsiteY2" fmla="*/ 100109 h 200218"/>
                        <a:gd name="connsiteX3" fmla="*/ 100110 w 200219"/>
                        <a:gd name="connsiteY3" fmla="*/ 200218 h 200218"/>
                        <a:gd name="connsiteX4" fmla="*/ 0 w 200219"/>
                        <a:gd name="connsiteY4" fmla="*/ 100109 h 200218"/>
                        <a:gd name="connsiteX5" fmla="*/ 52323 w 200219"/>
                        <a:gd name="connsiteY5" fmla="*/ 100109 h 200218"/>
                        <a:gd name="connsiteX6" fmla="*/ 100110 w 200219"/>
                        <a:gd name="connsiteY6" fmla="*/ 147895 h 200218"/>
                        <a:gd name="connsiteX7" fmla="*/ 147897 w 200219"/>
                        <a:gd name="connsiteY7" fmla="*/ 100109 h 200218"/>
                        <a:gd name="connsiteX8" fmla="*/ 100110 w 200219"/>
                        <a:gd name="connsiteY8" fmla="*/ 52323 h 200218"/>
                        <a:gd name="connsiteX9" fmla="*/ 52323 w 200219"/>
                        <a:gd name="connsiteY9" fmla="*/ 100109 h 20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219" h="200218" fill="none" extrusionOk="0">
                          <a:moveTo>
                            <a:pt x="0" y="100109"/>
                          </a:moveTo>
                          <a:cubicBezTo>
                            <a:pt x="-5034" y="44006"/>
                            <a:pt x="47162" y="1914"/>
                            <a:pt x="100110" y="0"/>
                          </a:cubicBezTo>
                          <a:cubicBezTo>
                            <a:pt x="163701" y="12358"/>
                            <a:pt x="201224" y="55219"/>
                            <a:pt x="200220" y="100109"/>
                          </a:cubicBezTo>
                          <a:cubicBezTo>
                            <a:pt x="208755" y="168545"/>
                            <a:pt x="164809" y="211745"/>
                            <a:pt x="100110" y="200218"/>
                          </a:cubicBezTo>
                          <a:cubicBezTo>
                            <a:pt x="54495" y="191748"/>
                            <a:pt x="3202" y="140335"/>
                            <a:pt x="0" y="100109"/>
                          </a:cubicBezTo>
                          <a:close/>
                          <a:moveTo>
                            <a:pt x="52323" y="100109"/>
                          </a:moveTo>
                          <a:cubicBezTo>
                            <a:pt x="49873" y="126902"/>
                            <a:pt x="72353" y="146953"/>
                            <a:pt x="100110" y="147895"/>
                          </a:cubicBezTo>
                          <a:cubicBezTo>
                            <a:pt x="125757" y="147842"/>
                            <a:pt x="146542" y="123738"/>
                            <a:pt x="147897" y="100109"/>
                          </a:cubicBezTo>
                          <a:cubicBezTo>
                            <a:pt x="148321" y="67978"/>
                            <a:pt x="122818" y="54474"/>
                            <a:pt x="100110" y="52323"/>
                          </a:cubicBezTo>
                          <a:cubicBezTo>
                            <a:pt x="71898" y="55577"/>
                            <a:pt x="58241" y="78115"/>
                            <a:pt x="52323" y="100109"/>
                          </a:cubicBezTo>
                          <a:close/>
                        </a:path>
                        <a:path w="200219" h="200218" stroke="0" extrusionOk="0">
                          <a:moveTo>
                            <a:pt x="0" y="100109"/>
                          </a:moveTo>
                          <a:cubicBezTo>
                            <a:pt x="-13336" y="36594"/>
                            <a:pt x="41939" y="1082"/>
                            <a:pt x="100110" y="0"/>
                          </a:cubicBezTo>
                          <a:cubicBezTo>
                            <a:pt x="163164" y="1635"/>
                            <a:pt x="192662" y="45060"/>
                            <a:pt x="200220" y="100109"/>
                          </a:cubicBezTo>
                          <a:cubicBezTo>
                            <a:pt x="198964" y="156624"/>
                            <a:pt x="154073" y="207549"/>
                            <a:pt x="100110" y="200218"/>
                          </a:cubicBezTo>
                          <a:cubicBezTo>
                            <a:pt x="34940" y="194812"/>
                            <a:pt x="11984" y="161124"/>
                            <a:pt x="0" y="100109"/>
                          </a:cubicBezTo>
                          <a:close/>
                          <a:moveTo>
                            <a:pt x="52323" y="100109"/>
                          </a:moveTo>
                          <a:cubicBezTo>
                            <a:pt x="57818" y="127152"/>
                            <a:pt x="76739" y="141678"/>
                            <a:pt x="100110" y="147895"/>
                          </a:cubicBezTo>
                          <a:cubicBezTo>
                            <a:pt x="120741" y="147013"/>
                            <a:pt x="143508" y="130632"/>
                            <a:pt x="147897" y="100109"/>
                          </a:cubicBezTo>
                          <a:cubicBezTo>
                            <a:pt x="147364" y="68637"/>
                            <a:pt x="123796" y="56084"/>
                            <a:pt x="100110" y="52323"/>
                          </a:cubicBezTo>
                          <a:cubicBezTo>
                            <a:pt x="79577" y="55603"/>
                            <a:pt x="53267" y="73945"/>
                            <a:pt x="52323" y="10010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grpSp>
      <p:sp>
        <p:nvSpPr>
          <p:cNvPr id="74" name="Espace réservé du numéro de diapositive 3">
            <a:extLst>
              <a:ext uri="{FF2B5EF4-FFF2-40B4-BE49-F238E27FC236}">
                <a16:creationId xmlns:a16="http://schemas.microsoft.com/office/drawing/2014/main" id="{CE283283-4167-7358-D9CF-A0079F8C26AA}"/>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17</a:t>
            </a:fld>
            <a:endParaRPr lang="en-GB" sz="1050" noProof="0" dirty="0">
              <a:latin typeface="Arial" panose="020B0604020202020204" pitchFamily="34" charset="0"/>
              <a:cs typeface="Arial" panose="020B0604020202020204" pitchFamily="34" charset="0"/>
            </a:endParaRPr>
          </a:p>
        </p:txBody>
      </p:sp>
      <p:sp>
        <p:nvSpPr>
          <p:cNvPr id="75" name="ZoneTexte 74">
            <a:extLst>
              <a:ext uri="{FF2B5EF4-FFF2-40B4-BE49-F238E27FC236}">
                <a16:creationId xmlns:a16="http://schemas.microsoft.com/office/drawing/2014/main" id="{1DCB70FB-D724-A70B-8AA1-CF7D15823FF4}"/>
              </a:ext>
            </a:extLst>
          </p:cNvPr>
          <p:cNvSpPr txBox="1"/>
          <p:nvPr/>
        </p:nvSpPr>
        <p:spPr>
          <a:xfrm>
            <a:off x="0" y="192402"/>
            <a:ext cx="12192000" cy="477054"/>
          </a:xfrm>
          <a:prstGeom prst="rect">
            <a:avLst/>
          </a:prstGeom>
          <a:noFill/>
        </p:spPr>
        <p:txBody>
          <a:bodyPr wrap="square">
            <a:spAutoFit/>
          </a:bodyPr>
          <a:lstStyle/>
          <a:p>
            <a:pPr algn="ctr"/>
            <a:r>
              <a:rPr lang="en-GB" sz="2500" b="1" noProof="0" dirty="0"/>
              <a:t>China is already leading the race for RREHs</a:t>
            </a:r>
          </a:p>
        </p:txBody>
      </p:sp>
      <p:sp>
        <p:nvSpPr>
          <p:cNvPr id="76" name="Rectangle 75">
            <a:extLst>
              <a:ext uri="{FF2B5EF4-FFF2-40B4-BE49-F238E27FC236}">
                <a16:creationId xmlns:a16="http://schemas.microsoft.com/office/drawing/2014/main" id="{18CCD753-B90E-C47F-3091-56FFC568A412}"/>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7" name="ZoneTexte 76">
            <a:extLst>
              <a:ext uri="{FF2B5EF4-FFF2-40B4-BE49-F238E27FC236}">
                <a16:creationId xmlns:a16="http://schemas.microsoft.com/office/drawing/2014/main" id="{3FC5408F-5384-8E90-9AF0-58664BD542A5}"/>
              </a:ext>
            </a:extLst>
          </p:cNvPr>
          <p:cNvSpPr txBox="1"/>
          <p:nvPr/>
        </p:nvSpPr>
        <p:spPr>
          <a:xfrm>
            <a:off x="777688" y="1122158"/>
            <a:ext cx="10636624" cy="2154436"/>
          </a:xfrm>
          <a:prstGeom prst="rect">
            <a:avLst/>
          </a:prstGeom>
          <a:noFill/>
        </p:spPr>
        <p:txBody>
          <a:bodyPr wrap="square">
            <a:spAutoFit/>
          </a:bodyPr>
          <a:lstStyle/>
          <a:p>
            <a:pPr algn="just">
              <a:buNone/>
            </a:pPr>
            <a:r>
              <a:rPr lang="en-GB" sz="2000" noProof="0" dirty="0"/>
              <a:t>The Chinese have already understood the strategic value of harvesting cheap renewable energy in remote regions. They transmit power generated in the western regions of China back to the major load centers on the eastern coast through long-distance transmission lines (Step 1).</a:t>
            </a:r>
          </a:p>
          <a:p>
            <a:pPr algn="just">
              <a:buNone/>
            </a:pPr>
            <a:endParaRPr lang="en-GB" sz="1000" noProof="0" dirty="0"/>
          </a:p>
          <a:p>
            <a:pPr algn="just">
              <a:buNone/>
            </a:pPr>
            <a:r>
              <a:rPr lang="en-US" sz="2000" dirty="0"/>
              <a:t>One of their latest tech moves consists of investing </a:t>
            </a:r>
            <a:r>
              <a:rPr lang="en-GB" sz="2000" noProof="0" dirty="0"/>
              <a:t>investing heavily in all the technologies needed to synthesise energy-rich molecules at very low cost (Step 2).</a:t>
            </a:r>
          </a:p>
        </p:txBody>
      </p:sp>
      <p:sp>
        <p:nvSpPr>
          <p:cNvPr id="79" name="Rectangle 78">
            <a:extLst>
              <a:ext uri="{FF2B5EF4-FFF2-40B4-BE49-F238E27FC236}">
                <a16:creationId xmlns:a16="http://schemas.microsoft.com/office/drawing/2014/main" id="{01421196-83D1-DE72-27D2-EEF4F11BFF15}"/>
              </a:ext>
            </a:extLst>
          </p:cNvPr>
          <p:cNvSpPr/>
          <p:nvPr/>
        </p:nvSpPr>
        <p:spPr>
          <a:xfrm>
            <a:off x="1001445" y="5249973"/>
            <a:ext cx="1346460" cy="990788"/>
          </a:xfrm>
          <a:prstGeom prst="rect">
            <a:avLst/>
          </a:prstGeom>
          <a:noFill/>
          <a:ln w="19050">
            <a:solidFill>
              <a:srgbClr val="F7F7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0" name="Rectangle 79">
            <a:extLst>
              <a:ext uri="{FF2B5EF4-FFF2-40B4-BE49-F238E27FC236}">
                <a16:creationId xmlns:a16="http://schemas.microsoft.com/office/drawing/2014/main" id="{D3A4D421-924F-C8AA-E53F-F72D492DCA4A}"/>
              </a:ext>
            </a:extLst>
          </p:cNvPr>
          <p:cNvSpPr/>
          <p:nvPr/>
        </p:nvSpPr>
        <p:spPr>
          <a:xfrm>
            <a:off x="6210931" y="5240448"/>
            <a:ext cx="1346460" cy="990788"/>
          </a:xfrm>
          <a:prstGeom prst="rect">
            <a:avLst/>
          </a:prstGeom>
          <a:noFill/>
          <a:ln w="19050">
            <a:solidFill>
              <a:srgbClr val="F7F7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26451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31706A-E605-16DE-9BA9-5AE26B4FD165}"/>
              </a:ext>
            </a:extLst>
          </p:cNvPr>
          <p:cNvSpPr/>
          <p:nvPr/>
        </p:nvSpPr>
        <p:spPr>
          <a:xfrm>
            <a:off x="1036982" y="1811349"/>
            <a:ext cx="10118034" cy="3734685"/>
          </a:xfrm>
          <a:prstGeom prst="rect">
            <a:avLst/>
          </a:prstGeom>
          <a:solidFill>
            <a:srgbClr val="F7F7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ZoneTexte 8">
            <a:extLst>
              <a:ext uri="{FF2B5EF4-FFF2-40B4-BE49-F238E27FC236}">
                <a16:creationId xmlns:a16="http://schemas.microsoft.com/office/drawing/2014/main" id="{78CBBB17-330F-56B7-1E06-61CFED58A11C}"/>
              </a:ext>
            </a:extLst>
          </p:cNvPr>
          <p:cNvSpPr txBox="1"/>
          <p:nvPr/>
        </p:nvSpPr>
        <p:spPr>
          <a:xfrm>
            <a:off x="1450960" y="2155197"/>
            <a:ext cx="9290077" cy="3046988"/>
          </a:xfrm>
          <a:prstGeom prst="rect">
            <a:avLst/>
          </a:prstGeom>
          <a:noFill/>
        </p:spPr>
        <p:txBody>
          <a:bodyPr wrap="square" lIns="91440" tIns="45720" rIns="91440" bIns="45720" anchor="t">
            <a:spAutoFit/>
          </a:bodyPr>
          <a:lstStyle/>
          <a:p>
            <a:pPr algn="just"/>
            <a:r>
              <a:rPr lang="en-GB" sz="2400" noProof="0" dirty="0"/>
              <a:t>The clean-tech industry has already won the economical  battle for the production of electricity and for electrifying several loads traditionally powered by fossil fuels (surface mobility, heating through heat pumps, etc.).</a:t>
            </a:r>
          </a:p>
          <a:p>
            <a:pPr algn="just"/>
            <a:endParaRPr lang="en-GB" sz="2400" noProof="0" dirty="0"/>
          </a:p>
          <a:p>
            <a:pPr algn="just"/>
            <a:r>
              <a:rPr lang="en-GB" sz="2400" noProof="0" dirty="0"/>
              <a:t>It is now on its way to fully collapsing the fossil fuel industry thanks to the concept of remote renewable energy hubs for synthesising energy-rich molecules. </a:t>
            </a:r>
          </a:p>
        </p:txBody>
      </p:sp>
      <p:sp>
        <p:nvSpPr>
          <p:cNvPr id="16" name="ZoneTexte 15">
            <a:extLst>
              <a:ext uri="{FF2B5EF4-FFF2-40B4-BE49-F238E27FC236}">
                <a16:creationId xmlns:a16="http://schemas.microsoft.com/office/drawing/2014/main" id="{1AFB5536-EA48-4FB7-5F10-698FF79C5D64}"/>
              </a:ext>
            </a:extLst>
          </p:cNvPr>
          <p:cNvSpPr txBox="1"/>
          <p:nvPr/>
        </p:nvSpPr>
        <p:spPr>
          <a:xfrm>
            <a:off x="0" y="192402"/>
            <a:ext cx="12192000" cy="477054"/>
          </a:xfrm>
          <a:prstGeom prst="rect">
            <a:avLst/>
          </a:prstGeom>
          <a:noFill/>
        </p:spPr>
        <p:txBody>
          <a:bodyPr wrap="square">
            <a:spAutoFit/>
          </a:bodyPr>
          <a:lstStyle/>
          <a:p>
            <a:pPr algn="ctr"/>
            <a:r>
              <a:rPr lang="en-GB" sz="2500" b="1" noProof="0" dirty="0"/>
              <a:t>Final words</a:t>
            </a:r>
          </a:p>
        </p:txBody>
      </p:sp>
      <p:sp>
        <p:nvSpPr>
          <p:cNvPr id="17" name="Rectangle 16">
            <a:extLst>
              <a:ext uri="{FF2B5EF4-FFF2-40B4-BE49-F238E27FC236}">
                <a16:creationId xmlns:a16="http://schemas.microsoft.com/office/drawing/2014/main" id="{6E40AE5B-6B04-DFB2-E85F-ABE60BDCBCC7}"/>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Espace réservé du numéro de diapositive 3">
            <a:extLst>
              <a:ext uri="{FF2B5EF4-FFF2-40B4-BE49-F238E27FC236}">
                <a16:creationId xmlns:a16="http://schemas.microsoft.com/office/drawing/2014/main" id="{513306C2-CFD0-EEA0-DBA5-D6242AEDC546}"/>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18</a:t>
            </a:fld>
            <a:endParaRPr lang="en-GB" sz="105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80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4F497FB-315D-54BD-DE7D-B7FD4EA238DA}"/>
              </a:ext>
            </a:extLst>
          </p:cNvPr>
          <p:cNvSpPr txBox="1"/>
          <p:nvPr/>
        </p:nvSpPr>
        <p:spPr>
          <a:xfrm>
            <a:off x="489857" y="1184459"/>
            <a:ext cx="11212286" cy="5370701"/>
          </a:xfrm>
          <a:prstGeom prst="rect">
            <a:avLst/>
          </a:prstGeom>
          <a:noFill/>
        </p:spPr>
        <p:txBody>
          <a:bodyPr wrap="square">
            <a:spAutoFit/>
          </a:bodyPr>
          <a:lstStyle/>
          <a:p>
            <a:pPr algn="just"/>
            <a:r>
              <a:rPr lang="en-GB" sz="1600" noProof="0" dirty="0"/>
              <a:t>Mokeddem, S., Miftari, B., Dachet, V., Derval, G., &amp; Ernst, D. (2025). </a:t>
            </a:r>
            <a:r>
              <a:rPr lang="en-GB" sz="1600" i="1" noProof="0" dirty="0"/>
              <a:t>Distributed e-fuel hubs: Concept and case study</a:t>
            </a:r>
            <a:r>
              <a:rPr lang="en-GB" sz="1600" noProof="0" dirty="0"/>
              <a:t>. ORBi-University of Liège</a:t>
            </a:r>
            <a:r>
              <a:rPr lang="en-GB" sz="1600" kern="100" noProof="0" dirty="0">
                <a:ea typeface="Aptos" panose="020B0004020202020204" pitchFamily="34" charset="0"/>
                <a:cs typeface="Times New Roman" panose="02020603050405020304" pitchFamily="18" charset="0"/>
              </a:rPr>
              <a:t>. </a:t>
            </a:r>
            <a:r>
              <a:rPr lang="en-GB" sz="1600" kern="100" noProof="0" dirty="0">
                <a:ea typeface="Aptos" panose="020B0004020202020204" pitchFamily="34" charset="0"/>
                <a:cs typeface="Times New Roman" panose="02020603050405020304" pitchFamily="18" charset="0"/>
                <a:hlinkClick r:id="rId2"/>
              </a:rPr>
              <a:t>https://hdl.handle.net/2268/327044</a:t>
            </a:r>
            <a:endParaRPr lang="en-GB" sz="1600" kern="100" noProof="0" dirty="0">
              <a:ea typeface="Aptos" panose="020B0004020202020204" pitchFamily="34" charset="0"/>
              <a:cs typeface="Times New Roman" panose="02020603050405020304" pitchFamily="18" charset="0"/>
            </a:endParaRPr>
          </a:p>
          <a:p>
            <a:pPr algn="just"/>
            <a:endParaRPr lang="en-GB" sz="1100" kern="100" noProof="0" dirty="0">
              <a:ea typeface="Aptos" panose="020B0004020202020204" pitchFamily="34" charset="0"/>
              <a:cs typeface="Times New Roman" panose="02020603050405020304" pitchFamily="18" charset="0"/>
            </a:endParaRPr>
          </a:p>
          <a:p>
            <a:pPr algn="just"/>
            <a:r>
              <a:rPr lang="en-GB" sz="1600" noProof="0" dirty="0"/>
              <a:t>Ernst, D., Dachet, V., Larbanois, A., Mokeddem, S., &amp; Vassallo, M. (2025). </a:t>
            </a:r>
            <a:r>
              <a:rPr lang="en-GB" sz="1600" i="1" noProof="0" dirty="0"/>
              <a:t>Le monde de </a:t>
            </a:r>
            <a:r>
              <a:rPr lang="en-GB" sz="1600" i="1" noProof="0" dirty="0" err="1"/>
              <a:t>l’énergie</a:t>
            </a:r>
            <a:r>
              <a:rPr lang="en-GB" sz="1600" i="1" noProof="0" dirty="0"/>
              <a:t> : des </a:t>
            </a:r>
            <a:r>
              <a:rPr lang="en-GB" sz="1600" i="1" noProof="0" dirty="0" err="1"/>
              <a:t>problèmes</a:t>
            </a:r>
            <a:r>
              <a:rPr lang="en-GB" sz="1600" i="1" noProof="0" dirty="0"/>
              <a:t>, </a:t>
            </a:r>
            <a:r>
              <a:rPr lang="en-GB" sz="1600" i="1" noProof="0" dirty="0" err="1"/>
              <a:t>mais</a:t>
            </a:r>
            <a:r>
              <a:rPr lang="en-GB" sz="1600" i="1" noProof="0" dirty="0"/>
              <a:t> </a:t>
            </a:r>
            <a:r>
              <a:rPr lang="en-GB" sz="1600" i="1" noProof="0" dirty="0" err="1"/>
              <a:t>toujours</a:t>
            </a:r>
            <a:r>
              <a:rPr lang="en-GB" sz="1600" i="1" noProof="0" dirty="0"/>
              <a:t> des solutions</a:t>
            </a:r>
            <a:r>
              <a:rPr lang="en-GB" sz="1600" noProof="0" dirty="0"/>
              <a:t>. </a:t>
            </a:r>
            <a:r>
              <a:rPr lang="en-GB" sz="1600" noProof="0" dirty="0" err="1"/>
              <a:t>Conférence</a:t>
            </a:r>
            <a:r>
              <a:rPr lang="en-GB" sz="1600" noProof="0" dirty="0"/>
              <a:t> donnée  dans le cadre d’un </a:t>
            </a:r>
            <a:r>
              <a:rPr lang="en-GB" sz="1600" noProof="0" dirty="0" err="1"/>
              <a:t>événement</a:t>
            </a:r>
            <a:r>
              <a:rPr lang="en-GB" sz="1600" noProof="0" dirty="0"/>
              <a:t> </a:t>
            </a:r>
            <a:r>
              <a:rPr lang="en-GB" sz="1600" noProof="0" dirty="0" err="1"/>
              <a:t>organisé</a:t>
            </a:r>
            <a:r>
              <a:rPr lang="en-GB" sz="1600" noProof="0" dirty="0"/>
              <a:t> par Phoenix Contact, Namur, Belgium. </a:t>
            </a:r>
            <a:r>
              <a:rPr lang="en-GB" sz="1600" noProof="0" dirty="0">
                <a:hlinkClick r:id="rId3"/>
              </a:rPr>
              <a:t>https://hdl.handle.net/2268/332008</a:t>
            </a:r>
            <a:endParaRPr lang="en-GB" sz="1600" noProof="0" dirty="0"/>
          </a:p>
          <a:p>
            <a:pPr algn="just"/>
            <a:endParaRPr lang="en-GB" sz="1100" noProof="0" dirty="0"/>
          </a:p>
          <a:p>
            <a:pPr algn="just"/>
            <a:r>
              <a:rPr lang="en-GB" sz="1600" noProof="0" dirty="0"/>
              <a:t>Dachet, V., &amp; Ernst, D. (2025). </a:t>
            </a:r>
            <a:r>
              <a:rPr lang="en-GB" sz="1600" i="1" noProof="0" dirty="0"/>
              <a:t>Remote Renewable Energy Hub: a concept for improving energy security</a:t>
            </a:r>
            <a:r>
              <a:rPr lang="en-GB" sz="1600" noProof="0" dirty="0"/>
              <a:t>. Working session on decarbonization between the Walloon Parliament (Belgium) and the Parliament of North Rhine Westphalia (Germany), Namur, Belgium. </a:t>
            </a:r>
            <a:r>
              <a:rPr lang="en-GB" sz="1600" noProof="0" dirty="0">
                <a:hlinkClick r:id="rId4"/>
              </a:rPr>
              <a:t>https://hdl.handle.net/2268/329187</a:t>
            </a:r>
            <a:endParaRPr lang="en-GB" sz="1600" noProof="0" dirty="0"/>
          </a:p>
          <a:p>
            <a:pPr algn="just"/>
            <a:endParaRPr lang="en-GB" sz="1100" noProof="0" dirty="0"/>
          </a:p>
          <a:p>
            <a:pPr algn="just"/>
            <a:r>
              <a:rPr lang="en-GB" sz="1600" kern="100" noProof="0" dirty="0">
                <a:ea typeface="Aptos" panose="020B0004020202020204" pitchFamily="34" charset="0"/>
                <a:cs typeface="Times New Roman" panose="02020603050405020304" pitchFamily="18" charset="0"/>
              </a:rPr>
              <a:t>Dachet, V., Maio, A., </a:t>
            </a:r>
            <a:r>
              <a:rPr lang="en-GB" sz="1600" kern="100" noProof="0" dirty="0" err="1">
                <a:ea typeface="Aptos" panose="020B0004020202020204" pitchFamily="34" charset="0"/>
                <a:cs typeface="Times New Roman" panose="02020603050405020304" pitchFamily="18" charset="0"/>
              </a:rPr>
              <a:t>Counotte</a:t>
            </a:r>
            <a:r>
              <a:rPr lang="en-GB" sz="1600" kern="100" noProof="0" dirty="0">
                <a:ea typeface="Aptos" panose="020B0004020202020204" pitchFamily="34" charset="0"/>
                <a:cs typeface="Times New Roman" panose="02020603050405020304" pitchFamily="18" charset="0"/>
              </a:rPr>
              <a:t>, P., &amp; Ernst, D. (2025). </a:t>
            </a:r>
            <a:r>
              <a:rPr lang="en-GB" sz="1600" i="1" kern="100" noProof="0" dirty="0">
                <a:ea typeface="Aptos" panose="020B0004020202020204" pitchFamily="34" charset="0"/>
                <a:cs typeface="Times New Roman" panose="02020603050405020304" pitchFamily="18" charset="0"/>
              </a:rPr>
              <a:t>Remote renewable energy hubs in the high seas: A battery-based fully-electric ecosystem.</a:t>
            </a:r>
            <a:r>
              <a:rPr lang="en-GB" sz="1600" kern="100" noProof="0" dirty="0">
                <a:ea typeface="Aptos" panose="020B0004020202020204" pitchFamily="34" charset="0"/>
                <a:cs typeface="Times New Roman" panose="02020603050405020304" pitchFamily="18" charset="0"/>
              </a:rPr>
              <a:t> </a:t>
            </a:r>
            <a:r>
              <a:rPr lang="en-GB" sz="1600" kern="100" noProof="0" dirty="0" err="1">
                <a:ea typeface="Aptos" panose="020B0004020202020204" pitchFamily="34" charset="0"/>
                <a:cs typeface="Times New Roman" panose="02020603050405020304" pitchFamily="18" charset="0"/>
              </a:rPr>
              <a:t>ORBi</a:t>
            </a:r>
            <a:r>
              <a:rPr lang="en-GB" sz="1600" kern="100" noProof="0" dirty="0">
                <a:ea typeface="Aptos" panose="020B0004020202020204" pitchFamily="34" charset="0"/>
                <a:cs typeface="Times New Roman" panose="02020603050405020304" pitchFamily="18" charset="0"/>
              </a:rPr>
              <a:t>-University of Liège. </a:t>
            </a:r>
            <a:r>
              <a:rPr lang="en-GB" sz="1600" u="sng" kern="100" noProof="0" dirty="0">
                <a:solidFill>
                  <a:srgbClr val="467886"/>
                </a:solidFill>
                <a:ea typeface="Aptos" panose="020B0004020202020204" pitchFamily="34" charset="0"/>
                <a:cs typeface="Times New Roman" panose="02020603050405020304" pitchFamily="18" charset="0"/>
              </a:rPr>
              <a:t>https://hdl.handle.net/2268/327232</a:t>
            </a:r>
            <a:endParaRPr lang="en-GB" sz="1600" kern="100" noProof="0" dirty="0">
              <a:ea typeface="Aptos" panose="020B0004020202020204" pitchFamily="34" charset="0"/>
              <a:cs typeface="Times New Roman" panose="02020603050405020304" pitchFamily="18" charset="0"/>
            </a:endParaRPr>
          </a:p>
          <a:p>
            <a:pPr algn="just"/>
            <a:endParaRPr lang="en-GB" sz="1100" noProof="0" dirty="0"/>
          </a:p>
          <a:p>
            <a:pPr algn="just"/>
            <a:r>
              <a:rPr lang="en-GB" sz="1600" noProof="0" dirty="0"/>
              <a:t>Dachet, V., Dubois, A., Miftari, B., Fonteneau, R., &amp; Ernst, D. (2024, December 19). </a:t>
            </a:r>
            <a:r>
              <a:rPr lang="en-GB" sz="1600" i="1" noProof="0" dirty="0"/>
              <a:t>Remote Renewable Energy Hubs: a Taxonomy.</a:t>
            </a:r>
            <a:r>
              <a:rPr lang="en-GB" sz="1600" noProof="0" dirty="0"/>
              <a:t> Energy Reports, 13, 3112-2120. </a:t>
            </a:r>
            <a:r>
              <a:rPr lang="en-GB" sz="1600" noProof="0" dirty="0">
                <a:hlinkClick r:id="rId5"/>
              </a:rPr>
              <a:t>https://hdl.handle.net/2268/309761</a:t>
            </a:r>
            <a:endParaRPr lang="en-GB" sz="1600" noProof="0" dirty="0"/>
          </a:p>
          <a:p>
            <a:pPr marL="0" indent="0" algn="just">
              <a:buNone/>
            </a:pPr>
            <a:endParaRPr lang="en-GB" sz="1100" noProof="0" dirty="0"/>
          </a:p>
          <a:p>
            <a:pPr algn="just"/>
            <a:r>
              <a:rPr lang="en-GB" sz="1600" noProof="0" dirty="0"/>
              <a:t>Dachet, V., Benzerga, A., </a:t>
            </a:r>
            <a:r>
              <a:rPr lang="en-GB" sz="1600" noProof="0" dirty="0" err="1"/>
              <a:t>Coppitters</a:t>
            </a:r>
            <a:r>
              <a:rPr lang="en-GB" sz="1600" noProof="0" dirty="0"/>
              <a:t>, D., Contino, F., Fonteneau, R., &amp; Ernst, D. (2024). </a:t>
            </a:r>
            <a:r>
              <a:rPr lang="en-GB" sz="1600" i="1" noProof="0" dirty="0"/>
              <a:t>Towards CO2 </a:t>
            </a:r>
            <a:r>
              <a:rPr lang="en-GB" sz="1600" i="1" noProof="0" dirty="0" err="1"/>
              <a:t>valorization</a:t>
            </a:r>
            <a:r>
              <a:rPr lang="en-GB" sz="1600" i="1" noProof="0" dirty="0"/>
              <a:t> in a multi remote renewable energy hub framework with uncertainty quantification. </a:t>
            </a:r>
            <a:r>
              <a:rPr lang="en-GB" sz="1600" noProof="0" dirty="0"/>
              <a:t>Journal of Environmental Management, 363, 121262. </a:t>
            </a:r>
            <a:r>
              <a:rPr lang="en-GB" sz="1600" noProof="0" dirty="0">
                <a:hlinkClick r:id="rId6"/>
              </a:rPr>
              <a:t>https://hdl.handle.net/2268/309679</a:t>
            </a:r>
            <a:endParaRPr lang="en-GB" sz="1600" noProof="0" dirty="0"/>
          </a:p>
          <a:p>
            <a:pPr algn="just"/>
            <a:endParaRPr lang="en-GB" sz="1100" noProof="0" dirty="0"/>
          </a:p>
          <a:p>
            <a:pPr algn="just"/>
            <a:r>
              <a:rPr lang="en-GB" sz="1600" noProof="0" dirty="0"/>
              <a:t>Dachet, V., </a:t>
            </a:r>
            <a:r>
              <a:rPr lang="en-GB" sz="1600" noProof="0" dirty="0" err="1"/>
              <a:t>Lokotar</a:t>
            </a:r>
            <a:r>
              <a:rPr lang="en-GB" sz="1600" noProof="0" dirty="0"/>
              <a:t>, I., &amp; Ernst, D. (2024). </a:t>
            </a:r>
            <a:r>
              <a:rPr lang="en-GB" sz="1600" i="1" noProof="0" dirty="0"/>
              <a:t>Les Centres </a:t>
            </a:r>
            <a:r>
              <a:rPr lang="en-GB" sz="1600" i="1" noProof="0" dirty="0" err="1"/>
              <a:t>d’Énergie</a:t>
            </a:r>
            <a:r>
              <a:rPr lang="en-GB" sz="1600" i="1" noProof="0" dirty="0"/>
              <a:t> </a:t>
            </a:r>
            <a:r>
              <a:rPr lang="en-GB" sz="1600" i="1" noProof="0" dirty="0" err="1"/>
              <a:t>Renouvelable</a:t>
            </a:r>
            <a:r>
              <a:rPr lang="en-GB" sz="1600" i="1" noProof="0" dirty="0"/>
              <a:t> </a:t>
            </a:r>
            <a:r>
              <a:rPr lang="en-GB" sz="1600" i="1" noProof="0" dirty="0" err="1"/>
              <a:t>Distants</a:t>
            </a:r>
            <a:r>
              <a:rPr lang="en-GB" sz="1600" i="1" noProof="0" dirty="0"/>
              <a:t> (CERD). Une </a:t>
            </a:r>
            <a:r>
              <a:rPr lang="en-GB" sz="1600" i="1" noProof="0" dirty="0" err="1"/>
              <a:t>opportunité</a:t>
            </a:r>
            <a:r>
              <a:rPr lang="en-GB" sz="1600" i="1" noProof="0" dirty="0"/>
              <a:t> de leadership </a:t>
            </a:r>
            <a:r>
              <a:rPr lang="en-GB" sz="1600" i="1" noProof="0" dirty="0" err="1"/>
              <a:t>que</a:t>
            </a:r>
            <a:r>
              <a:rPr lang="en-GB" sz="1600" i="1" noProof="0" dirty="0"/>
              <a:t> </a:t>
            </a:r>
            <a:r>
              <a:rPr lang="en-GB" sz="1600" i="1" noProof="0" dirty="0" err="1"/>
              <a:t>l’Europe</a:t>
            </a:r>
            <a:r>
              <a:rPr lang="en-GB" sz="1600" i="1" noProof="0" dirty="0"/>
              <a:t> doit </a:t>
            </a:r>
            <a:r>
              <a:rPr lang="en-GB" sz="1600" i="1" noProof="0" dirty="0" err="1"/>
              <a:t>saisir</a:t>
            </a:r>
            <a:r>
              <a:rPr lang="en-GB" sz="1600" i="1" noProof="0" dirty="0"/>
              <a:t>. </a:t>
            </a:r>
            <a:r>
              <a:rPr lang="en-GB" sz="1600" noProof="0" dirty="0"/>
              <a:t>Confrontations Europe. </a:t>
            </a:r>
            <a:r>
              <a:rPr lang="en-GB" sz="1600" noProof="0" dirty="0">
                <a:hlinkClick r:id="rId7"/>
              </a:rPr>
              <a:t>https://hdl.handle.net/2268/318391</a:t>
            </a:r>
            <a:endParaRPr lang="en-GB" sz="1600" noProof="0" dirty="0"/>
          </a:p>
        </p:txBody>
      </p:sp>
      <p:sp>
        <p:nvSpPr>
          <p:cNvPr id="2" name="ZoneTexte 1">
            <a:extLst>
              <a:ext uri="{FF2B5EF4-FFF2-40B4-BE49-F238E27FC236}">
                <a16:creationId xmlns:a16="http://schemas.microsoft.com/office/drawing/2014/main" id="{A95AF1B2-623C-DF8D-8AC8-F93C5ED2BF81}"/>
              </a:ext>
            </a:extLst>
          </p:cNvPr>
          <p:cNvSpPr txBox="1"/>
          <p:nvPr/>
        </p:nvSpPr>
        <p:spPr>
          <a:xfrm>
            <a:off x="0" y="192402"/>
            <a:ext cx="12192000" cy="477054"/>
          </a:xfrm>
          <a:prstGeom prst="rect">
            <a:avLst/>
          </a:prstGeom>
          <a:noFill/>
        </p:spPr>
        <p:txBody>
          <a:bodyPr wrap="square">
            <a:spAutoFit/>
          </a:bodyPr>
          <a:lstStyle/>
          <a:p>
            <a:pPr algn="ctr"/>
            <a:r>
              <a:rPr lang="en-GB" sz="2500" b="1" noProof="0" dirty="0"/>
              <a:t>Laboratory references on RREHs (1/2)</a:t>
            </a:r>
          </a:p>
        </p:txBody>
      </p:sp>
      <p:sp>
        <p:nvSpPr>
          <p:cNvPr id="3" name="Rectangle 2">
            <a:extLst>
              <a:ext uri="{FF2B5EF4-FFF2-40B4-BE49-F238E27FC236}">
                <a16:creationId xmlns:a16="http://schemas.microsoft.com/office/drawing/2014/main" id="{B293BA8A-698C-8E2F-C274-19FBF2E1EC66}"/>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Espace réservé du numéro de diapositive 3">
            <a:extLst>
              <a:ext uri="{FF2B5EF4-FFF2-40B4-BE49-F238E27FC236}">
                <a16:creationId xmlns:a16="http://schemas.microsoft.com/office/drawing/2014/main" id="{628FF40B-5FA7-43F2-828A-2ED86960E77E}"/>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19</a:t>
            </a:fld>
            <a:endParaRPr lang="en-GB" sz="105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22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C9DF32E-D742-54C9-5DC5-C14315CD3E1A}"/>
              </a:ext>
            </a:extLst>
          </p:cNvPr>
          <p:cNvSpPr txBox="1"/>
          <p:nvPr/>
        </p:nvSpPr>
        <p:spPr>
          <a:xfrm>
            <a:off x="2112584" y="192402"/>
            <a:ext cx="7966831" cy="861774"/>
          </a:xfrm>
          <a:prstGeom prst="rect">
            <a:avLst/>
          </a:prstGeom>
          <a:noFill/>
        </p:spPr>
        <p:txBody>
          <a:bodyPr wrap="square">
            <a:spAutoFit/>
          </a:bodyPr>
          <a:lstStyle/>
          <a:p>
            <a:pPr algn="ctr"/>
            <a:r>
              <a:rPr lang="en-GB" sz="2500" b="1" noProof="0" dirty="0"/>
              <a:t>China as the leading technological nation on Earth in both scale and quality</a:t>
            </a:r>
          </a:p>
        </p:txBody>
      </p:sp>
      <p:sp>
        <p:nvSpPr>
          <p:cNvPr id="28" name="Espace réservé du numéro de diapositive 3">
            <a:extLst>
              <a:ext uri="{FF2B5EF4-FFF2-40B4-BE49-F238E27FC236}">
                <a16:creationId xmlns:a16="http://schemas.microsoft.com/office/drawing/2014/main" id="{AC351092-B6B0-4914-A880-9671400899AB}"/>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a:t>
            </a:fld>
            <a:endParaRPr lang="en-GB" sz="1050" noProof="0" dirty="0">
              <a:latin typeface="Arial" panose="020B0604020202020204" pitchFamily="34" charset="0"/>
              <a:cs typeface="Arial" panose="020B0604020202020204" pitchFamily="34" charset="0"/>
            </a:endParaRPr>
          </a:p>
        </p:txBody>
      </p:sp>
      <p:grpSp>
        <p:nvGrpSpPr>
          <p:cNvPr id="39" name="Groupe 38">
            <a:extLst>
              <a:ext uri="{FF2B5EF4-FFF2-40B4-BE49-F238E27FC236}">
                <a16:creationId xmlns:a16="http://schemas.microsoft.com/office/drawing/2014/main" id="{87992E13-F2B3-4CDC-630F-2DD33E08DF5B}"/>
              </a:ext>
            </a:extLst>
          </p:cNvPr>
          <p:cNvGrpSpPr/>
          <p:nvPr/>
        </p:nvGrpSpPr>
        <p:grpSpPr>
          <a:xfrm>
            <a:off x="1438787" y="1524792"/>
            <a:ext cx="9314424" cy="4696533"/>
            <a:chOff x="1438785" y="1680782"/>
            <a:chExt cx="9314424" cy="4696533"/>
          </a:xfrm>
        </p:grpSpPr>
        <p:sp>
          <p:nvSpPr>
            <p:cNvPr id="33" name="Rectangle 32">
              <a:extLst>
                <a:ext uri="{FF2B5EF4-FFF2-40B4-BE49-F238E27FC236}">
                  <a16:creationId xmlns:a16="http://schemas.microsoft.com/office/drawing/2014/main" id="{A344868F-256D-6FF3-B186-D4A7287F62BA}"/>
                </a:ext>
              </a:extLst>
            </p:cNvPr>
            <p:cNvSpPr/>
            <p:nvPr/>
          </p:nvSpPr>
          <p:spPr>
            <a:xfrm>
              <a:off x="1438788" y="1680782"/>
              <a:ext cx="9314421" cy="826077"/>
            </a:xfrm>
            <a:prstGeom prst="rect">
              <a:avLst/>
            </a:prstGeom>
            <a:solidFill>
              <a:srgbClr val="F7F7F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ZoneTexte 13">
              <a:extLst>
                <a:ext uri="{FF2B5EF4-FFF2-40B4-BE49-F238E27FC236}">
                  <a16:creationId xmlns:a16="http://schemas.microsoft.com/office/drawing/2014/main" id="{D10F39FC-0907-D963-1BB8-A09F305A8181}"/>
                </a:ext>
              </a:extLst>
            </p:cNvPr>
            <p:cNvSpPr txBox="1"/>
            <p:nvPr/>
          </p:nvSpPr>
          <p:spPr>
            <a:xfrm>
              <a:off x="2345713" y="1753320"/>
              <a:ext cx="7500568" cy="707886"/>
            </a:xfrm>
            <a:prstGeom prst="rect">
              <a:avLst/>
            </a:prstGeom>
            <a:noFill/>
          </p:spPr>
          <p:txBody>
            <a:bodyPr wrap="square">
              <a:spAutoFit/>
            </a:bodyPr>
            <a:lstStyle/>
            <a:p>
              <a:pPr algn="just"/>
              <a:r>
                <a:rPr lang="en-GB" sz="2000" noProof="0" dirty="0"/>
                <a:t>“A complete railway station, including a new high-speed line, was rebuilt overnight in just 8 hours by 1,500 workers.”</a:t>
              </a:r>
            </a:p>
          </p:txBody>
        </p:sp>
        <p:sp>
          <p:nvSpPr>
            <p:cNvPr id="35" name="Rectangle 34">
              <a:extLst>
                <a:ext uri="{FF2B5EF4-FFF2-40B4-BE49-F238E27FC236}">
                  <a16:creationId xmlns:a16="http://schemas.microsoft.com/office/drawing/2014/main" id="{9C349E1A-82F5-5653-A0F8-5E5935B8FCBC}"/>
                </a:ext>
              </a:extLst>
            </p:cNvPr>
            <p:cNvSpPr/>
            <p:nvPr/>
          </p:nvSpPr>
          <p:spPr>
            <a:xfrm>
              <a:off x="1438787" y="2648471"/>
              <a:ext cx="9314421" cy="826077"/>
            </a:xfrm>
            <a:prstGeom prst="rect">
              <a:avLst/>
            </a:prstGeom>
            <a:solidFill>
              <a:srgbClr val="F7F7F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ZoneTexte 15">
              <a:extLst>
                <a:ext uri="{FF2B5EF4-FFF2-40B4-BE49-F238E27FC236}">
                  <a16:creationId xmlns:a16="http://schemas.microsoft.com/office/drawing/2014/main" id="{3CD19D4A-CD17-1F4D-61EF-735EB042E95F}"/>
                </a:ext>
              </a:extLst>
            </p:cNvPr>
            <p:cNvSpPr txBox="1"/>
            <p:nvPr/>
          </p:nvSpPr>
          <p:spPr>
            <a:xfrm>
              <a:off x="2093117" y="2707566"/>
              <a:ext cx="7964491" cy="707886"/>
            </a:xfrm>
            <a:prstGeom prst="rect">
              <a:avLst/>
            </a:prstGeom>
            <a:noFill/>
          </p:spPr>
          <p:txBody>
            <a:bodyPr wrap="square">
              <a:spAutoFit/>
            </a:bodyPr>
            <a:lstStyle/>
            <a:p>
              <a:pPr algn="ctr"/>
              <a:r>
                <a:rPr lang="en-GB" sz="2000" noProof="0" dirty="0"/>
                <a:t>“A new generation of hospitals operates without on-site doctors.</a:t>
              </a:r>
            </a:p>
            <a:p>
              <a:pPr algn="ctr"/>
              <a:r>
                <a:rPr lang="en-GB" sz="2000" noProof="0" dirty="0"/>
                <a:t>They work remotely via high-bandwidth telemedicine platforms.”</a:t>
              </a:r>
            </a:p>
          </p:txBody>
        </p:sp>
        <p:sp>
          <p:nvSpPr>
            <p:cNvPr id="36" name="Rectangle 35">
              <a:extLst>
                <a:ext uri="{FF2B5EF4-FFF2-40B4-BE49-F238E27FC236}">
                  <a16:creationId xmlns:a16="http://schemas.microsoft.com/office/drawing/2014/main" id="{2B958697-CD66-6CBD-20C7-F199DB0F7BBD}"/>
                </a:ext>
              </a:extLst>
            </p:cNvPr>
            <p:cNvSpPr/>
            <p:nvPr/>
          </p:nvSpPr>
          <p:spPr>
            <a:xfrm>
              <a:off x="1438786" y="3616060"/>
              <a:ext cx="9314421" cy="826077"/>
            </a:xfrm>
            <a:prstGeom prst="rect">
              <a:avLst/>
            </a:prstGeom>
            <a:solidFill>
              <a:srgbClr val="F7F7F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ZoneTexte 11">
              <a:extLst>
                <a:ext uri="{FF2B5EF4-FFF2-40B4-BE49-F238E27FC236}">
                  <a16:creationId xmlns:a16="http://schemas.microsoft.com/office/drawing/2014/main" id="{BAB3992D-FBC3-DEEC-A2A7-A7E8807540A8}"/>
                </a:ext>
              </a:extLst>
            </p:cNvPr>
            <p:cNvSpPr txBox="1"/>
            <p:nvPr/>
          </p:nvSpPr>
          <p:spPr>
            <a:xfrm>
              <a:off x="2411519" y="3675155"/>
              <a:ext cx="7368954" cy="707886"/>
            </a:xfrm>
            <a:prstGeom prst="rect">
              <a:avLst/>
            </a:prstGeom>
            <a:noFill/>
          </p:spPr>
          <p:txBody>
            <a:bodyPr wrap="square">
              <a:spAutoFit/>
            </a:bodyPr>
            <a:lstStyle/>
            <a:p>
              <a:pPr algn="just"/>
              <a:r>
                <a:rPr lang="en-GB" sz="2000" noProof="0" dirty="0"/>
                <a:t>“Everyday transactions are now handled through QR codes or facial recognition; credit cards are considered outdated.”</a:t>
              </a:r>
            </a:p>
          </p:txBody>
        </p:sp>
        <p:sp>
          <p:nvSpPr>
            <p:cNvPr id="37" name="Rectangle 36">
              <a:extLst>
                <a:ext uri="{FF2B5EF4-FFF2-40B4-BE49-F238E27FC236}">
                  <a16:creationId xmlns:a16="http://schemas.microsoft.com/office/drawing/2014/main" id="{B362367B-1511-103A-1433-9B3FD354861E}"/>
                </a:ext>
              </a:extLst>
            </p:cNvPr>
            <p:cNvSpPr/>
            <p:nvPr/>
          </p:nvSpPr>
          <p:spPr>
            <a:xfrm>
              <a:off x="1438786" y="4583649"/>
              <a:ext cx="9314421" cy="826077"/>
            </a:xfrm>
            <a:prstGeom prst="rect">
              <a:avLst/>
            </a:prstGeom>
            <a:solidFill>
              <a:srgbClr val="F7F7F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ZoneTexte 17">
              <a:extLst>
                <a:ext uri="{FF2B5EF4-FFF2-40B4-BE49-F238E27FC236}">
                  <a16:creationId xmlns:a16="http://schemas.microsoft.com/office/drawing/2014/main" id="{BA74C8E3-0D68-16BC-5027-362EB1608F32}"/>
                </a:ext>
              </a:extLst>
            </p:cNvPr>
            <p:cNvSpPr txBox="1"/>
            <p:nvPr/>
          </p:nvSpPr>
          <p:spPr>
            <a:xfrm>
              <a:off x="2278380" y="4642744"/>
              <a:ext cx="7635239" cy="707886"/>
            </a:xfrm>
            <a:prstGeom prst="rect">
              <a:avLst/>
            </a:prstGeom>
            <a:noFill/>
          </p:spPr>
          <p:txBody>
            <a:bodyPr wrap="square">
              <a:spAutoFit/>
            </a:bodyPr>
            <a:lstStyle/>
            <a:p>
              <a:pPr algn="just"/>
              <a:r>
                <a:rPr lang="en-GB" sz="2000" noProof="0" dirty="0"/>
                <a:t>“12 million university graduates per year (more than the entire population of Belgium), </a:t>
              </a:r>
              <a:r>
                <a:rPr lang="en-GB" sz="2000" b="1" noProof="0" dirty="0"/>
                <a:t>including 3.5 million engineers</a:t>
              </a:r>
              <a:r>
                <a:rPr lang="en-GB" sz="2000" noProof="0" dirty="0"/>
                <a:t>.”</a:t>
              </a:r>
            </a:p>
          </p:txBody>
        </p:sp>
        <p:sp>
          <p:nvSpPr>
            <p:cNvPr id="38" name="Rectangle 37">
              <a:extLst>
                <a:ext uri="{FF2B5EF4-FFF2-40B4-BE49-F238E27FC236}">
                  <a16:creationId xmlns:a16="http://schemas.microsoft.com/office/drawing/2014/main" id="{4EFCB680-7B7D-14FC-6093-41C27596F6B7}"/>
                </a:ext>
              </a:extLst>
            </p:cNvPr>
            <p:cNvSpPr/>
            <p:nvPr/>
          </p:nvSpPr>
          <p:spPr>
            <a:xfrm>
              <a:off x="1438785" y="5551238"/>
              <a:ext cx="9314421" cy="826077"/>
            </a:xfrm>
            <a:prstGeom prst="rect">
              <a:avLst/>
            </a:prstGeom>
            <a:solidFill>
              <a:srgbClr val="F7F7F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ZoneTexte 9">
              <a:extLst>
                <a:ext uri="{FF2B5EF4-FFF2-40B4-BE49-F238E27FC236}">
                  <a16:creationId xmlns:a16="http://schemas.microsoft.com/office/drawing/2014/main" id="{71496642-E166-A0D5-7745-B3F5D8A803C9}"/>
                </a:ext>
              </a:extLst>
            </p:cNvPr>
            <p:cNvSpPr txBox="1"/>
            <p:nvPr/>
          </p:nvSpPr>
          <p:spPr>
            <a:xfrm>
              <a:off x="2252317" y="5610333"/>
              <a:ext cx="7687356" cy="707886"/>
            </a:xfrm>
            <a:prstGeom prst="rect">
              <a:avLst/>
            </a:prstGeom>
            <a:noFill/>
          </p:spPr>
          <p:txBody>
            <a:bodyPr wrap="square">
              <a:spAutoFit/>
            </a:bodyPr>
            <a:lstStyle/>
            <a:p>
              <a:pPr algn="just"/>
              <a:r>
                <a:rPr lang="en-GB" sz="2000" noProof="0" dirty="0"/>
                <a:t>“China trains 50% of the world’s AI engineers and develops 70% of all large language models currently deployed.”</a:t>
              </a:r>
            </a:p>
          </p:txBody>
        </p:sp>
      </p:grpSp>
      <p:sp>
        <p:nvSpPr>
          <p:cNvPr id="41" name="Rectangle 40">
            <a:extLst>
              <a:ext uri="{FF2B5EF4-FFF2-40B4-BE49-F238E27FC236}">
                <a16:creationId xmlns:a16="http://schemas.microsoft.com/office/drawing/2014/main" id="{3895CF14-2658-BCF9-3CE8-E41CB4B198EC}"/>
              </a:ext>
            </a:extLst>
          </p:cNvPr>
          <p:cNvSpPr/>
          <p:nvPr/>
        </p:nvSpPr>
        <p:spPr>
          <a:xfrm>
            <a:off x="696000" y="1179599"/>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3" name="ZoneTexte 42">
            <a:extLst>
              <a:ext uri="{FF2B5EF4-FFF2-40B4-BE49-F238E27FC236}">
                <a16:creationId xmlns:a16="http://schemas.microsoft.com/office/drawing/2014/main" id="{11A0955B-648E-3955-0E38-3E7CEC1C1D36}"/>
              </a:ext>
            </a:extLst>
          </p:cNvPr>
          <p:cNvSpPr txBox="1"/>
          <p:nvPr/>
        </p:nvSpPr>
        <p:spPr>
          <a:xfrm>
            <a:off x="0" y="6584538"/>
            <a:ext cx="7521289" cy="246221"/>
          </a:xfrm>
          <a:prstGeom prst="rect">
            <a:avLst/>
          </a:prstGeom>
          <a:noFill/>
        </p:spPr>
        <p:txBody>
          <a:bodyPr wrap="square">
            <a:spAutoFit/>
          </a:bodyPr>
          <a:lstStyle/>
          <a:p>
            <a:r>
              <a:rPr lang="en-US" sz="1000" dirty="0"/>
              <a:t>More information and analysis in: </a:t>
            </a:r>
            <a:r>
              <a:rPr lang="en-US" sz="1000" dirty="0">
                <a:hlinkClick r:id="rId3"/>
              </a:rPr>
              <a:t>Coppens, P. (2025). </a:t>
            </a:r>
            <a:r>
              <a:rPr lang="en-US" sz="1000" i="1" dirty="0">
                <a:hlinkClick r:id="rId3"/>
              </a:rPr>
              <a:t>Keynote on China’s race for technology supremacy</a:t>
            </a:r>
            <a:r>
              <a:rPr lang="en-US" sz="1000" dirty="0">
                <a:hlinkClick r:id="rId3"/>
              </a:rPr>
              <a:t> [Video]. </a:t>
            </a:r>
            <a:r>
              <a:rPr lang="en-US" sz="1000" dirty="0" err="1">
                <a:hlinkClick r:id="rId3"/>
              </a:rPr>
              <a:t>Nexxworks</a:t>
            </a:r>
            <a:r>
              <a:rPr lang="en-US" sz="1000" dirty="0">
                <a:hlinkClick r:id="rId3"/>
              </a:rPr>
              <a:t>.</a:t>
            </a:r>
            <a:endParaRPr lang="fr-BE" sz="1000" dirty="0"/>
          </a:p>
        </p:txBody>
      </p:sp>
    </p:spTree>
    <p:extLst>
      <p:ext uri="{BB962C8B-B14F-4D97-AF65-F5344CB8AC3E}">
        <p14:creationId xmlns:p14="http://schemas.microsoft.com/office/powerpoint/2010/main" val="318168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85C3612-C375-474D-441B-BE67903A38A3}"/>
              </a:ext>
            </a:extLst>
          </p:cNvPr>
          <p:cNvSpPr txBox="1"/>
          <p:nvPr/>
        </p:nvSpPr>
        <p:spPr>
          <a:xfrm>
            <a:off x="487136" y="1353773"/>
            <a:ext cx="11217728" cy="5047536"/>
          </a:xfrm>
          <a:prstGeom prst="rect">
            <a:avLst/>
          </a:prstGeom>
          <a:noFill/>
        </p:spPr>
        <p:txBody>
          <a:bodyPr wrap="square">
            <a:spAutoFit/>
          </a:bodyPr>
          <a:lstStyle/>
          <a:p>
            <a:pPr algn="just"/>
            <a:r>
              <a:rPr lang="en-GB" sz="1600" kern="100" noProof="0">
                <a:ea typeface="Aptos" panose="020B0004020202020204" pitchFamily="34" charset="0"/>
                <a:cs typeface="Times New Roman" panose="02020603050405020304" pitchFamily="18" charset="0"/>
              </a:rPr>
              <a:t>Dauchat</a:t>
            </a:r>
            <a:r>
              <a:rPr lang="en-GB" sz="1600" kern="100" noProof="0" dirty="0">
                <a:ea typeface="Aptos" panose="020B0004020202020204" pitchFamily="34" charset="0"/>
                <a:cs typeface="Times New Roman" panose="02020603050405020304" pitchFamily="18" charset="0"/>
              </a:rPr>
              <a:t>, L., Dachet, V., Fonteneau, R., &amp; Ernst, D. (2024). </a:t>
            </a:r>
            <a:r>
              <a:rPr lang="en-GB" sz="1600" i="1" kern="100" noProof="0" dirty="0">
                <a:ea typeface="Aptos" panose="020B0004020202020204" pitchFamily="34" charset="0"/>
                <a:cs typeface="Times New Roman" panose="02020603050405020304" pitchFamily="18" charset="0"/>
              </a:rPr>
              <a:t>Waste heat recovery in remote renewable energy hubs. </a:t>
            </a:r>
            <a:r>
              <a:rPr lang="en-GB" sz="1600" kern="100" noProof="0" dirty="0">
                <a:ea typeface="Aptos" panose="020B0004020202020204" pitchFamily="34" charset="0"/>
                <a:cs typeface="Times New Roman" panose="02020603050405020304" pitchFamily="18" charset="0"/>
              </a:rPr>
              <a:t>Proceedings of ECOS 2024 - The 37th International Conference on Efficiency, Cost, Optimization, Simulation and Environmental Impact of Energy Systems, Rhodes, Greece. </a:t>
            </a:r>
            <a:r>
              <a:rPr lang="en-GB" sz="1600" u="sng" kern="100" noProof="0" dirty="0">
                <a:solidFill>
                  <a:srgbClr val="467886"/>
                </a:solidFill>
                <a:ea typeface="Aptos" panose="020B0004020202020204" pitchFamily="34" charset="0"/>
                <a:cs typeface="Times New Roman" panose="02020603050405020304" pitchFamily="18" charset="0"/>
                <a:hlinkClick r:id="rId2"/>
              </a:rPr>
              <a:t>https://hdl.handle.net/2268/313825</a:t>
            </a:r>
            <a:endParaRPr lang="en-GB" sz="1600" kern="100" noProof="0" dirty="0">
              <a:ea typeface="Aptos" panose="020B0004020202020204" pitchFamily="34" charset="0"/>
              <a:cs typeface="Times New Roman" panose="02020603050405020304" pitchFamily="18" charset="0"/>
            </a:endParaRPr>
          </a:p>
          <a:p>
            <a:pPr algn="just"/>
            <a:endParaRPr lang="en-GB" sz="1100" noProof="0" dirty="0"/>
          </a:p>
          <a:p>
            <a:pPr algn="just"/>
            <a:r>
              <a:rPr lang="en-GB" sz="1600" kern="100" noProof="0" dirty="0">
                <a:ea typeface="Aptos" panose="020B0004020202020204" pitchFamily="34" charset="0"/>
                <a:cs typeface="Times New Roman" panose="02020603050405020304" pitchFamily="18" charset="0"/>
              </a:rPr>
              <a:t>Fonder, M., </a:t>
            </a:r>
            <a:r>
              <a:rPr lang="en-GB" sz="1600" kern="100" noProof="0">
                <a:ea typeface="Aptos" panose="020B0004020202020204" pitchFamily="34" charset="0"/>
                <a:cs typeface="Times New Roman" panose="02020603050405020304" pitchFamily="18" charset="0"/>
              </a:rPr>
              <a:t>Counotte</a:t>
            </a:r>
            <a:r>
              <a:rPr lang="en-GB" sz="1600" kern="100" noProof="0" dirty="0">
                <a:ea typeface="Aptos" panose="020B0004020202020204" pitchFamily="34" charset="0"/>
                <a:cs typeface="Times New Roman" panose="02020603050405020304" pitchFamily="18" charset="0"/>
              </a:rPr>
              <a:t>, P., Dachet, V., de </a:t>
            </a:r>
            <a:r>
              <a:rPr lang="en-GB" sz="1600" kern="100" noProof="0">
                <a:ea typeface="Aptos" panose="020B0004020202020204" pitchFamily="34" charset="0"/>
                <a:cs typeface="Times New Roman" panose="02020603050405020304" pitchFamily="18" charset="0"/>
              </a:rPr>
              <a:t>Séjournet</a:t>
            </a:r>
            <a:r>
              <a:rPr lang="en-GB" sz="1600" kern="100" noProof="0" dirty="0">
                <a:ea typeface="Aptos" panose="020B0004020202020204" pitchFamily="34" charset="0"/>
                <a:cs typeface="Times New Roman" panose="02020603050405020304" pitchFamily="18" charset="0"/>
              </a:rPr>
              <a:t>, J., &amp; Ernst, D. (2024, </a:t>
            </a:r>
            <a:r>
              <a:rPr lang="en-GB" sz="1600" kern="100" noProof="0">
                <a:ea typeface="Aptos" panose="020B0004020202020204" pitchFamily="34" charset="0"/>
                <a:cs typeface="Times New Roman" panose="02020603050405020304" pitchFamily="18" charset="0"/>
              </a:rPr>
              <a:t>March </a:t>
            </a:r>
            <a:r>
              <a:rPr lang="en-GB" sz="1600" kern="100" noProof="0" dirty="0">
                <a:ea typeface="Aptos" panose="020B0004020202020204" pitchFamily="34" charset="0"/>
                <a:cs typeface="Times New Roman" panose="02020603050405020304" pitchFamily="18" charset="0"/>
              </a:rPr>
              <a:t>15). </a:t>
            </a:r>
            <a:r>
              <a:rPr lang="en-GB" sz="1600" i="1" kern="100" noProof="0" dirty="0">
                <a:ea typeface="Aptos" panose="020B0004020202020204" pitchFamily="34" charset="0"/>
                <a:cs typeface="Times New Roman" panose="02020603050405020304" pitchFamily="18" charset="0"/>
              </a:rPr>
              <a:t>Synthetic methane for closing the carbon 	loop: Comparative study of three carbon sources for remote carbon-neutral fuel synthetization</a:t>
            </a:r>
            <a:r>
              <a:rPr lang="en-GB" sz="1600" kern="100" noProof="0" dirty="0">
                <a:ea typeface="Aptos" panose="020B0004020202020204" pitchFamily="34" charset="0"/>
                <a:cs typeface="Times New Roman" panose="02020603050405020304" pitchFamily="18" charset="0"/>
              </a:rPr>
              <a:t>. Applied Energy, 358. </a:t>
            </a:r>
            <a:r>
              <a:rPr lang="en-GB" sz="1600" u="sng" kern="100" noProof="0" dirty="0">
                <a:solidFill>
                  <a:srgbClr val="467886"/>
                </a:solidFill>
                <a:ea typeface="Aptos" panose="020B0004020202020204" pitchFamily="34" charset="0"/>
                <a:cs typeface="Times New Roman" panose="02020603050405020304" pitchFamily="18" charset="0"/>
              </a:rPr>
              <a:t> </a:t>
            </a:r>
            <a:r>
              <a:rPr lang="en-GB" sz="1600" u="sng" kern="100" noProof="0" dirty="0">
                <a:solidFill>
                  <a:srgbClr val="467886"/>
                </a:solidFill>
                <a:ea typeface="Aptos" panose="020B0004020202020204" pitchFamily="34" charset="0"/>
                <a:cs typeface="Times New Roman" panose="02020603050405020304" pitchFamily="18" charset="0"/>
                <a:hlinkClick r:id="rId3"/>
              </a:rPr>
              <a:t>https://hdl.handle.net/2268/307481</a:t>
            </a:r>
            <a:endParaRPr lang="en-GB" sz="1600" u="sng" kern="100" noProof="0" dirty="0">
              <a:solidFill>
                <a:srgbClr val="467886"/>
              </a:solidFill>
              <a:ea typeface="Aptos" panose="020B0004020202020204" pitchFamily="34" charset="0"/>
              <a:cs typeface="Times New Roman" panose="02020603050405020304" pitchFamily="18" charset="0"/>
            </a:endParaRPr>
          </a:p>
          <a:p>
            <a:pPr algn="just"/>
            <a:endParaRPr lang="en-GB" sz="1100" u="sng" kern="100" noProof="0" dirty="0">
              <a:solidFill>
                <a:srgbClr val="467886"/>
              </a:solidFill>
              <a:cs typeface="Times New Roman" panose="02020603050405020304" pitchFamily="18" charset="0"/>
            </a:endParaRPr>
          </a:p>
          <a:p>
            <a:pPr algn="just"/>
            <a:r>
              <a:rPr lang="en-GB" sz="1600" noProof="0" dirty="0"/>
              <a:t>Lambin, C., </a:t>
            </a:r>
            <a:r>
              <a:rPr lang="en-GB" sz="1600" noProof="0"/>
              <a:t>Fettweis</a:t>
            </a:r>
            <a:r>
              <a:rPr lang="en-GB" sz="1600" noProof="0" dirty="0"/>
              <a:t>, X., Kittel, C., Fonder, M., &amp; Ernst, D. (2022). </a:t>
            </a:r>
            <a:r>
              <a:rPr lang="en-GB" sz="1600" i="1" noProof="0" dirty="0"/>
              <a:t>Assessment of future wind speed and wind power changes over South Greenland using the MAR regional climate model. </a:t>
            </a:r>
            <a:r>
              <a:rPr lang="en-GB" sz="1600" noProof="0" dirty="0"/>
              <a:t>International Journal of Climatology. </a:t>
            </a:r>
            <a:r>
              <a:rPr lang="en-GB" sz="1600" noProof="0" dirty="0">
                <a:hlinkClick r:id="rId4"/>
              </a:rPr>
              <a:t>https://hdl.handle.net/2268/288534</a:t>
            </a:r>
            <a:endParaRPr lang="en-GB" sz="1600" noProof="0" dirty="0"/>
          </a:p>
          <a:p>
            <a:pPr algn="just"/>
            <a:endParaRPr lang="en-GB" sz="1100" noProof="0" dirty="0"/>
          </a:p>
          <a:p>
            <a:pPr algn="just"/>
            <a:r>
              <a:rPr lang="en-GB" sz="1600" kern="100" noProof="0" dirty="0">
                <a:ea typeface="Aptos" panose="020B0004020202020204" pitchFamily="34" charset="0"/>
                <a:cs typeface="Times New Roman" panose="02020603050405020304" pitchFamily="18" charset="0"/>
              </a:rPr>
              <a:t>Berger, M., Radu, D.-C., Detienne, G., </a:t>
            </a:r>
            <a:r>
              <a:rPr lang="en-GB" sz="1600" kern="100" noProof="0">
                <a:ea typeface="Aptos" panose="020B0004020202020204" pitchFamily="34" charset="0"/>
                <a:cs typeface="Times New Roman" panose="02020603050405020304" pitchFamily="18" charset="0"/>
              </a:rPr>
              <a:t>Deschuyteneer</a:t>
            </a:r>
            <a:r>
              <a:rPr lang="en-GB" sz="1600" kern="100" noProof="0" dirty="0">
                <a:ea typeface="Aptos" panose="020B0004020202020204" pitchFamily="34" charset="0"/>
                <a:cs typeface="Times New Roman" panose="02020603050405020304" pitchFamily="18" charset="0"/>
              </a:rPr>
              <a:t>, T., Richel, A., &amp; Ernst, D. (2021). </a:t>
            </a:r>
            <a:r>
              <a:rPr lang="en-GB" sz="1600" i="1" kern="100" noProof="0" dirty="0">
                <a:ea typeface="Aptos" panose="020B0004020202020204" pitchFamily="34" charset="0"/>
                <a:cs typeface="Times New Roman" panose="02020603050405020304" pitchFamily="18" charset="0"/>
              </a:rPr>
              <a:t>Remote renewable hubs for carbon-neutral synthetic fuel production.</a:t>
            </a:r>
            <a:r>
              <a:rPr lang="en-GB" sz="1600" kern="100" noProof="0" dirty="0">
                <a:ea typeface="Aptos" panose="020B0004020202020204" pitchFamily="34" charset="0"/>
                <a:cs typeface="Times New Roman" panose="02020603050405020304" pitchFamily="18" charset="0"/>
              </a:rPr>
              <a:t> Frontiers in Energy Research. </a:t>
            </a:r>
            <a:r>
              <a:rPr lang="en-GB" sz="1600" kern="100" noProof="0" dirty="0">
                <a:ea typeface="Aptos" panose="020B0004020202020204" pitchFamily="34" charset="0"/>
                <a:cs typeface="Times New Roman" panose="02020603050405020304" pitchFamily="18" charset="0"/>
                <a:hlinkClick r:id="rId5"/>
              </a:rPr>
              <a:t>https://hdl.handle.net/2268/250796</a:t>
            </a:r>
            <a:endParaRPr lang="en-GB" sz="1600" kern="100" noProof="0" dirty="0">
              <a:ea typeface="Aptos" panose="020B0004020202020204" pitchFamily="34" charset="0"/>
              <a:cs typeface="Times New Roman" panose="02020603050405020304" pitchFamily="18" charset="0"/>
            </a:endParaRPr>
          </a:p>
          <a:p>
            <a:pPr algn="just"/>
            <a:endParaRPr lang="en-GB" sz="1100" noProof="0" dirty="0"/>
          </a:p>
          <a:p>
            <a:pPr algn="just"/>
            <a:r>
              <a:rPr lang="en-GB" sz="1600" kern="100" noProof="0" dirty="0">
                <a:ea typeface="Aptos" panose="020B0004020202020204" pitchFamily="34" charset="0"/>
                <a:cs typeface="Times New Roman" panose="02020603050405020304" pitchFamily="18" charset="0"/>
              </a:rPr>
              <a:t>Radu, D.-C., Berger, M., Fonteneau, R., Hardy, S., </a:t>
            </a:r>
            <a:r>
              <a:rPr lang="en-GB" sz="1600" kern="100" noProof="0">
                <a:ea typeface="Aptos" panose="020B0004020202020204" pitchFamily="34" charset="0"/>
                <a:cs typeface="Times New Roman" panose="02020603050405020304" pitchFamily="18" charset="0"/>
              </a:rPr>
              <a:t>Fettweis</a:t>
            </a:r>
            <a:r>
              <a:rPr lang="en-GB" sz="1600" kern="100" noProof="0" dirty="0">
                <a:ea typeface="Aptos" panose="020B0004020202020204" pitchFamily="34" charset="0"/>
                <a:cs typeface="Times New Roman" panose="02020603050405020304" pitchFamily="18" charset="0"/>
              </a:rPr>
              <a:t>, X., Le Du, M., </a:t>
            </a:r>
            <a:r>
              <a:rPr lang="en-GB" sz="1600" kern="100" noProof="0">
                <a:ea typeface="Aptos" panose="020B0004020202020204" pitchFamily="34" charset="0"/>
                <a:cs typeface="Times New Roman" panose="02020603050405020304" pitchFamily="18" charset="0"/>
              </a:rPr>
              <a:t>Panciatici</a:t>
            </a:r>
            <a:r>
              <a:rPr lang="en-GB" sz="1600" kern="100" noProof="0" dirty="0">
                <a:ea typeface="Aptos" panose="020B0004020202020204" pitchFamily="34" charset="0"/>
                <a:cs typeface="Times New Roman" panose="02020603050405020304" pitchFamily="18" charset="0"/>
              </a:rPr>
              <a:t>, P., Balea, L., &amp; Ernst, D. (2019). </a:t>
            </a:r>
            <a:r>
              <a:rPr lang="en-GB" sz="1600" i="1" kern="100" noProof="0" dirty="0">
                <a:ea typeface="Aptos" panose="020B0004020202020204" pitchFamily="34" charset="0"/>
                <a:cs typeface="Times New Roman" panose="02020603050405020304" pitchFamily="18" charset="0"/>
              </a:rPr>
              <a:t>Complementarity assessment of South Greenland katabatic flows and West Europe wind regimes</a:t>
            </a:r>
            <a:r>
              <a:rPr lang="en-GB" sz="1600" kern="100" noProof="0" dirty="0">
                <a:ea typeface="Aptos" panose="020B0004020202020204" pitchFamily="34" charset="0"/>
                <a:cs typeface="Times New Roman" panose="02020603050405020304" pitchFamily="18" charset="0"/>
              </a:rPr>
              <a:t>. Energy, 175, 393-401. </a:t>
            </a:r>
            <a:r>
              <a:rPr lang="en-GB" sz="1600" kern="100" noProof="0" dirty="0">
                <a:ea typeface="Aptos" panose="020B0004020202020204" pitchFamily="34" charset="0"/>
                <a:cs typeface="Times New Roman" panose="02020603050405020304" pitchFamily="18" charset="0"/>
                <a:hlinkClick r:id="rId6"/>
              </a:rPr>
              <a:t>https://hdl.handle.net/2268/230016</a:t>
            </a:r>
            <a:endParaRPr lang="en-GB" sz="1600" kern="100" noProof="0" dirty="0">
              <a:ea typeface="Aptos" panose="020B0004020202020204" pitchFamily="34" charset="0"/>
              <a:cs typeface="Times New Roman" panose="02020603050405020304" pitchFamily="18" charset="0"/>
            </a:endParaRPr>
          </a:p>
          <a:p>
            <a:pPr algn="just"/>
            <a:endParaRPr lang="en-GB" sz="1100" noProof="0" dirty="0"/>
          </a:p>
          <a:p>
            <a:pPr algn="just"/>
            <a:r>
              <a:rPr lang="en-GB" sz="1600" noProof="0"/>
              <a:t>Chatzivasileiadis</a:t>
            </a:r>
            <a:r>
              <a:rPr lang="en-GB" sz="1600" noProof="0" dirty="0"/>
              <a:t>, S., Ernst, D., &amp; Andersson, G. (2013). </a:t>
            </a:r>
            <a:r>
              <a:rPr lang="en-GB" sz="1600" i="1" noProof="0" dirty="0"/>
              <a:t>The global grid.</a:t>
            </a:r>
            <a:r>
              <a:rPr lang="en-GB" sz="1600" noProof="0" dirty="0"/>
              <a:t> Renewable Energy, 57, 372-383. </a:t>
            </a:r>
            <a:r>
              <a:rPr lang="en-GB" sz="1600" noProof="0" dirty="0">
                <a:hlinkClick r:id="rId7"/>
              </a:rPr>
              <a:t>https://hdl.handle.net/2268/144423</a:t>
            </a:r>
            <a:endParaRPr lang="en-GB" sz="1600" noProof="0" dirty="0"/>
          </a:p>
        </p:txBody>
      </p:sp>
      <p:sp>
        <p:nvSpPr>
          <p:cNvPr id="2" name="ZoneTexte 1">
            <a:extLst>
              <a:ext uri="{FF2B5EF4-FFF2-40B4-BE49-F238E27FC236}">
                <a16:creationId xmlns:a16="http://schemas.microsoft.com/office/drawing/2014/main" id="{6C56E1D4-4D75-A6A8-95AE-72E56CBD00DB}"/>
              </a:ext>
            </a:extLst>
          </p:cNvPr>
          <p:cNvSpPr txBox="1"/>
          <p:nvPr/>
        </p:nvSpPr>
        <p:spPr>
          <a:xfrm>
            <a:off x="0" y="192402"/>
            <a:ext cx="12192000" cy="477054"/>
          </a:xfrm>
          <a:prstGeom prst="rect">
            <a:avLst/>
          </a:prstGeom>
          <a:noFill/>
        </p:spPr>
        <p:txBody>
          <a:bodyPr wrap="square">
            <a:spAutoFit/>
          </a:bodyPr>
          <a:lstStyle/>
          <a:p>
            <a:pPr algn="ctr"/>
            <a:r>
              <a:rPr lang="en-GB" sz="2500" b="1" noProof="0" dirty="0"/>
              <a:t>Laboratory references on RREHs (2/2)</a:t>
            </a:r>
          </a:p>
        </p:txBody>
      </p:sp>
      <p:sp>
        <p:nvSpPr>
          <p:cNvPr id="3" name="Rectangle 2">
            <a:extLst>
              <a:ext uri="{FF2B5EF4-FFF2-40B4-BE49-F238E27FC236}">
                <a16:creationId xmlns:a16="http://schemas.microsoft.com/office/drawing/2014/main" id="{B8550782-BBE4-15C0-A167-28232F1C3727}"/>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Espace réservé du numéro de diapositive 3">
            <a:extLst>
              <a:ext uri="{FF2B5EF4-FFF2-40B4-BE49-F238E27FC236}">
                <a16:creationId xmlns:a16="http://schemas.microsoft.com/office/drawing/2014/main" id="{C41CA99C-6518-896D-2F09-98FF686BB5E6}"/>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20</a:t>
            </a:fld>
            <a:endParaRPr lang="en-GB" sz="105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38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653F341B-6F4B-16DB-740D-4DD39A2D1DA9}"/>
              </a:ext>
            </a:extLst>
          </p:cNvPr>
          <p:cNvGrpSpPr/>
          <p:nvPr/>
        </p:nvGrpSpPr>
        <p:grpSpPr>
          <a:xfrm>
            <a:off x="1845007" y="2205663"/>
            <a:ext cx="8501986" cy="4026721"/>
            <a:chOff x="2051239" y="2429446"/>
            <a:chExt cx="8501986" cy="4026721"/>
          </a:xfrm>
        </p:grpSpPr>
        <p:grpSp>
          <p:nvGrpSpPr>
            <p:cNvPr id="16" name="Groupe 15">
              <a:extLst>
                <a:ext uri="{FF2B5EF4-FFF2-40B4-BE49-F238E27FC236}">
                  <a16:creationId xmlns:a16="http://schemas.microsoft.com/office/drawing/2014/main" id="{831F6D08-55D6-1E9E-E52F-CC8FD9819557}"/>
                </a:ext>
              </a:extLst>
            </p:cNvPr>
            <p:cNvGrpSpPr/>
            <p:nvPr/>
          </p:nvGrpSpPr>
          <p:grpSpPr>
            <a:xfrm>
              <a:off x="5290220" y="2429446"/>
              <a:ext cx="5263005" cy="4026721"/>
              <a:chOff x="1088010" y="2158252"/>
              <a:chExt cx="5263005" cy="4026721"/>
            </a:xfrm>
          </p:grpSpPr>
          <p:sp>
            <p:nvSpPr>
              <p:cNvPr id="14" name="Rectangle 13">
                <a:extLst>
                  <a:ext uri="{FF2B5EF4-FFF2-40B4-BE49-F238E27FC236}">
                    <a16:creationId xmlns:a16="http://schemas.microsoft.com/office/drawing/2014/main" id="{F60A2814-FB93-2FA0-8963-2D675A105F8C}"/>
                  </a:ext>
                </a:extLst>
              </p:cNvPr>
              <p:cNvSpPr/>
              <p:nvPr/>
            </p:nvSpPr>
            <p:spPr>
              <a:xfrm>
                <a:off x="1097536" y="2158252"/>
                <a:ext cx="5253478" cy="4026719"/>
              </a:xfrm>
              <a:prstGeom prst="rect">
                <a:avLst/>
              </a:prstGeom>
              <a:solidFill>
                <a:srgbClr val="F7F7F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ZoneTexte 11">
                <a:extLst>
                  <a:ext uri="{FF2B5EF4-FFF2-40B4-BE49-F238E27FC236}">
                    <a16:creationId xmlns:a16="http://schemas.microsoft.com/office/drawing/2014/main" id="{0E2F8AE2-B44F-892E-86E6-00DBC9348748}"/>
                  </a:ext>
                </a:extLst>
              </p:cNvPr>
              <p:cNvSpPr txBox="1"/>
              <p:nvPr/>
            </p:nvSpPr>
            <p:spPr>
              <a:xfrm>
                <a:off x="1236000" y="2270557"/>
                <a:ext cx="4976550" cy="1323439"/>
              </a:xfrm>
              <a:prstGeom prst="rect">
                <a:avLst/>
              </a:prstGeom>
              <a:noFill/>
            </p:spPr>
            <p:txBody>
              <a:bodyPr wrap="square">
                <a:spAutoFit/>
              </a:bodyPr>
              <a:lstStyle/>
              <a:p>
                <a:pPr algn="just"/>
                <a:r>
                  <a:rPr lang="en-GB" sz="1600" noProof="0" dirty="0"/>
                  <a:t>The 3 Body Problem tells the story of how humanity, confronted with an extremely advanced extraterrestrial civilisation, pools its resources, reinvents its research methods, and launches engineering projects of unprecedented scale.</a:t>
                </a:r>
              </a:p>
            </p:txBody>
          </p:sp>
          <p:pic>
            <p:nvPicPr>
              <p:cNvPr id="9220" name="Picture 4" descr="r/threebodyproblem - Real World Inspirations for Staircase Project">
                <a:extLst>
                  <a:ext uri="{FF2B5EF4-FFF2-40B4-BE49-F238E27FC236}">
                    <a16:creationId xmlns:a16="http://schemas.microsoft.com/office/drawing/2014/main" id="{05EA5929-DA32-B7B1-076B-136A020265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25" b="4532"/>
              <a:stretch>
                <a:fillRect/>
              </a:stretch>
            </p:blipFill>
            <p:spPr bwMode="auto">
              <a:xfrm>
                <a:off x="1097536" y="3695700"/>
                <a:ext cx="5253479" cy="248927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F277100-29B7-85E5-D195-DC458F1EE9F3}"/>
                  </a:ext>
                </a:extLst>
              </p:cNvPr>
              <p:cNvSpPr/>
              <p:nvPr/>
            </p:nvSpPr>
            <p:spPr>
              <a:xfrm>
                <a:off x="1168400" y="5786183"/>
                <a:ext cx="3317875" cy="398789"/>
              </a:xfrm>
              <a:prstGeom prst="rect">
                <a:avLst/>
              </a:prstGeom>
              <a:solidFill>
                <a:srgbClr val="0A0D14"/>
              </a:solidFill>
              <a:ln w="12700">
                <a:solidFill>
                  <a:srgbClr val="0A0D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5">
                <a:extLst>
                  <a:ext uri="{FF2B5EF4-FFF2-40B4-BE49-F238E27FC236}">
                    <a16:creationId xmlns:a16="http://schemas.microsoft.com/office/drawing/2014/main" id="{5F1E8CFD-8E8F-EEEC-CB5E-2F71E97E02AE}"/>
                  </a:ext>
                </a:extLst>
              </p:cNvPr>
              <p:cNvSpPr>
                <a:spLocks noChangeArrowheads="1"/>
              </p:cNvSpPr>
              <p:nvPr/>
            </p:nvSpPr>
            <p:spPr bwMode="auto">
              <a:xfrm>
                <a:off x="1088010" y="5754085"/>
                <a:ext cx="34363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pPr>
                <a:r>
                  <a:rPr lang="en-GB" sz="1100" b="1" noProof="0" dirty="0">
                    <a:solidFill>
                      <a:schemeClr val="bg1"/>
                    </a:solidFill>
                    <a:latin typeface="Arial" panose="020B0604020202020204" pitchFamily="34" charset="0"/>
                  </a:rPr>
                  <a:t>I</a:t>
                </a:r>
                <a:r>
                  <a:rPr kumimoji="0" lang="en-GB" sz="1100" b="1" i="0" u="none" strike="noStrike" cap="none" normalizeH="0" baseline="0" noProof="0" dirty="0">
                    <a:ln>
                      <a:noFill/>
                    </a:ln>
                    <a:solidFill>
                      <a:schemeClr val="bg1"/>
                    </a:solidFill>
                    <a:effectLst/>
                    <a:latin typeface="Arial" panose="020B0604020202020204" pitchFamily="34" charset="0"/>
                  </a:rPr>
                  <a:t>nventing a nuclear propulsion system to propel a spacecraft out of the solar system.</a:t>
                </a:r>
              </a:p>
            </p:txBody>
          </p:sp>
        </p:grpSp>
        <p:grpSp>
          <p:nvGrpSpPr>
            <p:cNvPr id="21" name="Groupe 20">
              <a:extLst>
                <a:ext uri="{FF2B5EF4-FFF2-40B4-BE49-F238E27FC236}">
                  <a16:creationId xmlns:a16="http://schemas.microsoft.com/office/drawing/2014/main" id="{AD5E8935-E383-ADF1-82F5-D63DBE5C3496}"/>
                </a:ext>
              </a:extLst>
            </p:cNvPr>
            <p:cNvGrpSpPr/>
            <p:nvPr/>
          </p:nvGrpSpPr>
          <p:grpSpPr>
            <a:xfrm>
              <a:off x="2051239" y="2429446"/>
              <a:ext cx="2718036" cy="4026719"/>
              <a:chOff x="7577980" y="2247911"/>
              <a:chExt cx="2718036" cy="4026719"/>
            </a:xfrm>
          </p:grpSpPr>
          <p:pic>
            <p:nvPicPr>
              <p:cNvPr id="9218" name="Picture 2">
                <a:extLst>
                  <a:ext uri="{FF2B5EF4-FFF2-40B4-BE49-F238E27FC236}">
                    <a16:creationId xmlns:a16="http://schemas.microsoft.com/office/drawing/2014/main" id="{A6F18159-BAC1-FED8-1952-A71957FB7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981" y="2247911"/>
                <a:ext cx="2718035" cy="402671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77C28044-02C9-F4AF-FE90-3AD93607DC6B}"/>
                  </a:ext>
                </a:extLst>
              </p:cNvPr>
              <p:cNvSpPr/>
              <p:nvPr/>
            </p:nvSpPr>
            <p:spPr>
              <a:xfrm>
                <a:off x="7577980" y="2247911"/>
                <a:ext cx="2718035" cy="402671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sp>
        <p:nvSpPr>
          <p:cNvPr id="27" name="Espace réservé du numéro de diapositive 3">
            <a:extLst>
              <a:ext uri="{FF2B5EF4-FFF2-40B4-BE49-F238E27FC236}">
                <a16:creationId xmlns:a16="http://schemas.microsoft.com/office/drawing/2014/main" id="{31F8B304-E530-EED4-F376-6EB91CB63C96}"/>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3</a:t>
            </a:fld>
            <a:endParaRPr lang="en-GB" sz="1050" noProof="0" dirty="0">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5E564988-A3BA-7A17-69C1-A53DFE9EF41B}"/>
              </a:ext>
            </a:extLst>
          </p:cNvPr>
          <p:cNvSpPr txBox="1"/>
          <p:nvPr/>
        </p:nvSpPr>
        <p:spPr>
          <a:xfrm>
            <a:off x="777688" y="1171853"/>
            <a:ext cx="10636624" cy="707886"/>
          </a:xfrm>
          <a:prstGeom prst="rect">
            <a:avLst/>
          </a:prstGeom>
          <a:noFill/>
        </p:spPr>
        <p:txBody>
          <a:bodyPr wrap="square">
            <a:spAutoFit/>
          </a:bodyPr>
          <a:lstStyle/>
          <a:p>
            <a:pPr algn="just"/>
            <a:r>
              <a:rPr lang="en-GB" sz="2000" noProof="0" dirty="0"/>
              <a:t>Pushing science and technology to their absolute limits is deeply rooted in modern Chinese culture. You even find it reflected in their major works of fiction.</a:t>
            </a:r>
          </a:p>
        </p:txBody>
      </p:sp>
      <p:sp>
        <p:nvSpPr>
          <p:cNvPr id="30" name="ZoneTexte 29">
            <a:extLst>
              <a:ext uri="{FF2B5EF4-FFF2-40B4-BE49-F238E27FC236}">
                <a16:creationId xmlns:a16="http://schemas.microsoft.com/office/drawing/2014/main" id="{1F7A8F09-CFA1-9E4E-6BDE-5CFF01B101E3}"/>
              </a:ext>
            </a:extLst>
          </p:cNvPr>
          <p:cNvSpPr txBox="1"/>
          <p:nvPr/>
        </p:nvSpPr>
        <p:spPr>
          <a:xfrm>
            <a:off x="0" y="192402"/>
            <a:ext cx="12192000" cy="477054"/>
          </a:xfrm>
          <a:prstGeom prst="rect">
            <a:avLst/>
          </a:prstGeom>
          <a:noFill/>
        </p:spPr>
        <p:txBody>
          <a:bodyPr wrap="square">
            <a:spAutoFit/>
          </a:bodyPr>
          <a:lstStyle/>
          <a:p>
            <a:pPr algn="ctr"/>
            <a:r>
              <a:rPr lang="en-GB" sz="2500" b="1" noProof="0" dirty="0"/>
              <a:t>From fiction to reality: the </a:t>
            </a:r>
            <a:r>
              <a:rPr lang="en-GB" sz="2500" b="1" dirty="0"/>
              <a:t>3 </a:t>
            </a:r>
            <a:r>
              <a:rPr lang="en-GB" sz="2500" b="1" noProof="0" dirty="0"/>
              <a:t>Body Problem</a:t>
            </a:r>
          </a:p>
        </p:txBody>
      </p:sp>
      <p:sp>
        <p:nvSpPr>
          <p:cNvPr id="33" name="Rectangle 32">
            <a:extLst>
              <a:ext uri="{FF2B5EF4-FFF2-40B4-BE49-F238E27FC236}">
                <a16:creationId xmlns:a16="http://schemas.microsoft.com/office/drawing/2014/main" id="{AC334A2A-665C-0E98-94B5-A83D459463E5}"/>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46465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3">
            <a:extLst>
              <a:ext uri="{FF2B5EF4-FFF2-40B4-BE49-F238E27FC236}">
                <a16:creationId xmlns:a16="http://schemas.microsoft.com/office/drawing/2014/main" id="{BFE8A323-97D5-A036-054F-A756E7300627}"/>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4</a:t>
            </a:fld>
            <a:endParaRPr lang="en-GB" sz="1050" noProof="0" dirty="0">
              <a:latin typeface="Arial" panose="020B0604020202020204" pitchFamily="34" charset="0"/>
              <a:cs typeface="Arial" panose="020B0604020202020204" pitchFamily="34" charset="0"/>
            </a:endParaRPr>
          </a:p>
        </p:txBody>
      </p:sp>
      <p:grpSp>
        <p:nvGrpSpPr>
          <p:cNvPr id="34" name="Groupe 33">
            <a:extLst>
              <a:ext uri="{FF2B5EF4-FFF2-40B4-BE49-F238E27FC236}">
                <a16:creationId xmlns:a16="http://schemas.microsoft.com/office/drawing/2014/main" id="{EC6E22CA-D7D8-02C6-9B4F-C9306A2EA46B}"/>
              </a:ext>
            </a:extLst>
          </p:cNvPr>
          <p:cNvGrpSpPr/>
          <p:nvPr/>
        </p:nvGrpSpPr>
        <p:grpSpPr>
          <a:xfrm>
            <a:off x="859398" y="2176669"/>
            <a:ext cx="10473203" cy="4000498"/>
            <a:chOff x="766462" y="2285998"/>
            <a:chExt cx="10473203" cy="4000498"/>
          </a:xfrm>
        </p:grpSpPr>
        <p:grpSp>
          <p:nvGrpSpPr>
            <p:cNvPr id="33" name="Groupe 32">
              <a:extLst>
                <a:ext uri="{FF2B5EF4-FFF2-40B4-BE49-F238E27FC236}">
                  <a16:creationId xmlns:a16="http://schemas.microsoft.com/office/drawing/2014/main" id="{80D20E9A-6DF1-152E-821B-FF19DDB5CC1E}"/>
                </a:ext>
              </a:extLst>
            </p:cNvPr>
            <p:cNvGrpSpPr/>
            <p:nvPr/>
          </p:nvGrpSpPr>
          <p:grpSpPr>
            <a:xfrm>
              <a:off x="766462" y="2285998"/>
              <a:ext cx="5516228" cy="4000496"/>
              <a:chOff x="766462" y="2285998"/>
              <a:chExt cx="5516228" cy="4000496"/>
            </a:xfrm>
          </p:grpSpPr>
          <p:pic>
            <p:nvPicPr>
              <p:cNvPr id="6148" name="Picture 4" descr="découvrez les enjeux futurs de la robotique industrielle, une révolution technologique qui transforme les processus de fabrication, optimise l'efficacité et redéfinit les compétences nécessaires dans le secteur. explorez les nouvelles tendances, défis et opportunités qui s'offrent aux entreprises dans un monde de plus en plus automatisé.">
                <a:extLst>
                  <a:ext uri="{FF2B5EF4-FFF2-40B4-BE49-F238E27FC236}">
                    <a16:creationId xmlns:a16="http://schemas.microsoft.com/office/drawing/2014/main" id="{1DBB7A5A-511B-BE18-ADED-4818FF297E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91" t="611" r="11904" b="670"/>
              <a:stretch>
                <a:fillRect/>
              </a:stretch>
            </p:blipFill>
            <p:spPr bwMode="auto">
              <a:xfrm>
                <a:off x="766462" y="2285998"/>
                <a:ext cx="5516228" cy="40004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56ABC428-6B19-DE2D-E3AF-E6DAAC3EDF7B}"/>
                  </a:ext>
                </a:extLst>
              </p:cNvPr>
              <p:cNvSpPr/>
              <p:nvPr/>
            </p:nvSpPr>
            <p:spPr>
              <a:xfrm>
                <a:off x="766462" y="2285998"/>
                <a:ext cx="5516228" cy="4000496"/>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32" name="Groupe 31">
              <a:extLst>
                <a:ext uri="{FF2B5EF4-FFF2-40B4-BE49-F238E27FC236}">
                  <a16:creationId xmlns:a16="http://schemas.microsoft.com/office/drawing/2014/main" id="{1E0A7C28-7639-5551-C6BF-1CCA065A25A7}"/>
                </a:ext>
              </a:extLst>
            </p:cNvPr>
            <p:cNvGrpSpPr/>
            <p:nvPr/>
          </p:nvGrpSpPr>
          <p:grpSpPr>
            <a:xfrm>
              <a:off x="6588367" y="2285999"/>
              <a:ext cx="4651298" cy="4000497"/>
              <a:chOff x="6581643" y="2507876"/>
              <a:chExt cx="4651298" cy="4000497"/>
            </a:xfrm>
          </p:grpSpPr>
          <p:sp>
            <p:nvSpPr>
              <p:cNvPr id="31" name="Rectangle 30">
                <a:extLst>
                  <a:ext uri="{FF2B5EF4-FFF2-40B4-BE49-F238E27FC236}">
                    <a16:creationId xmlns:a16="http://schemas.microsoft.com/office/drawing/2014/main" id="{52B59F38-3EB5-AB00-F909-721F7BDF8669}"/>
                  </a:ext>
                </a:extLst>
              </p:cNvPr>
              <p:cNvSpPr/>
              <p:nvPr/>
            </p:nvSpPr>
            <p:spPr>
              <a:xfrm>
                <a:off x="6581643" y="2507876"/>
                <a:ext cx="4651298" cy="4000497"/>
              </a:xfrm>
              <a:prstGeom prst="rect">
                <a:avLst/>
              </a:prstGeom>
              <a:solidFill>
                <a:srgbClr val="F7F7F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6" name="Image 5">
                <a:extLst>
                  <a:ext uri="{FF2B5EF4-FFF2-40B4-BE49-F238E27FC236}">
                    <a16:creationId xmlns:a16="http://schemas.microsoft.com/office/drawing/2014/main" id="{91F367AD-AA96-96CD-8960-B2C363F5D78D}"/>
                  </a:ext>
                </a:extLst>
              </p:cNvPr>
              <p:cNvPicPr>
                <a:picLocks noChangeAspect="1"/>
              </p:cNvPicPr>
              <p:nvPr/>
            </p:nvPicPr>
            <p:blipFill>
              <a:blip r:embed="rId4"/>
              <a:srcRect b="28631"/>
              <a:stretch>
                <a:fillRect/>
              </a:stretch>
            </p:blipFill>
            <p:spPr>
              <a:xfrm>
                <a:off x="7174854" y="5679110"/>
                <a:ext cx="3804669" cy="702212"/>
              </a:xfrm>
              <a:prstGeom prst="rect">
                <a:avLst/>
              </a:prstGeom>
            </p:spPr>
          </p:pic>
          <p:graphicFrame>
            <p:nvGraphicFramePr>
              <p:cNvPr id="26" name="Graphique 25">
                <a:extLst>
                  <a:ext uri="{FF2B5EF4-FFF2-40B4-BE49-F238E27FC236}">
                    <a16:creationId xmlns:a16="http://schemas.microsoft.com/office/drawing/2014/main" id="{F875523F-76D1-E45D-BEAA-DFBB79AFF839}"/>
                  </a:ext>
                </a:extLst>
              </p:cNvPr>
              <p:cNvGraphicFramePr>
                <a:graphicFrameLocks/>
              </p:cNvGraphicFramePr>
              <p:nvPr>
                <p:extLst>
                  <p:ext uri="{D42A27DB-BD31-4B8C-83A1-F6EECF244321}">
                    <p14:modId xmlns:p14="http://schemas.microsoft.com/office/powerpoint/2010/main" val="2718283575"/>
                  </p:ext>
                </p:extLst>
              </p:nvPr>
            </p:nvGraphicFramePr>
            <p:xfrm>
              <a:off x="6621293" y="3202736"/>
              <a:ext cx="4572000" cy="2539540"/>
            </p:xfrm>
            <a:graphic>
              <a:graphicData uri="http://schemas.openxmlformats.org/drawingml/2006/chart">
                <c:chart xmlns:c="http://schemas.openxmlformats.org/drawingml/2006/chart" xmlns:r="http://schemas.openxmlformats.org/officeDocument/2006/relationships" r:id="rId5"/>
              </a:graphicData>
            </a:graphic>
          </p:graphicFrame>
          <p:sp>
            <p:nvSpPr>
              <p:cNvPr id="29" name="ZoneTexte 28">
                <a:extLst>
                  <a:ext uri="{FF2B5EF4-FFF2-40B4-BE49-F238E27FC236}">
                    <a16:creationId xmlns:a16="http://schemas.microsoft.com/office/drawing/2014/main" id="{F32A290A-668D-6785-93AF-9FCB4A13C639}"/>
                  </a:ext>
                </a:extLst>
              </p:cNvPr>
              <p:cNvSpPr txBox="1"/>
              <p:nvPr/>
            </p:nvSpPr>
            <p:spPr>
              <a:xfrm>
                <a:off x="6744071" y="2603221"/>
                <a:ext cx="4326443" cy="523220"/>
              </a:xfrm>
              <a:prstGeom prst="rect">
                <a:avLst/>
              </a:prstGeom>
              <a:noFill/>
            </p:spPr>
            <p:txBody>
              <a:bodyPr wrap="square">
                <a:spAutoFit/>
              </a:bodyPr>
              <a:lstStyle/>
              <a:p>
                <a:pPr algn="ctr"/>
                <a:r>
                  <a:rPr lang="en-GB" sz="1400" noProof="0" dirty="0"/>
                  <a:t>China’s share in global manufacturing capacity in various sectors of the PV industry</a:t>
                </a:r>
                <a:r>
                  <a:rPr lang="en-GB" sz="1400" baseline="30000" noProof="0" dirty="0"/>
                  <a:t>[1]</a:t>
                </a:r>
              </a:p>
            </p:txBody>
          </p:sp>
        </p:grpSp>
      </p:grpSp>
      <p:sp>
        <p:nvSpPr>
          <p:cNvPr id="35" name="ZoneTexte 34">
            <a:extLst>
              <a:ext uri="{FF2B5EF4-FFF2-40B4-BE49-F238E27FC236}">
                <a16:creationId xmlns:a16="http://schemas.microsoft.com/office/drawing/2014/main" id="{59A8384C-BDB3-65B5-4216-3B90B13248CB}"/>
              </a:ext>
            </a:extLst>
          </p:cNvPr>
          <p:cNvSpPr txBox="1"/>
          <p:nvPr/>
        </p:nvSpPr>
        <p:spPr>
          <a:xfrm>
            <a:off x="0" y="192402"/>
            <a:ext cx="12192000" cy="477054"/>
          </a:xfrm>
          <a:prstGeom prst="rect">
            <a:avLst/>
          </a:prstGeom>
          <a:noFill/>
        </p:spPr>
        <p:txBody>
          <a:bodyPr wrap="square">
            <a:spAutoFit/>
          </a:bodyPr>
          <a:lstStyle/>
          <a:p>
            <a:pPr algn="ctr"/>
            <a:r>
              <a:rPr lang="en-GB" sz="2500" b="1" noProof="0" dirty="0"/>
              <a:t>China is championing all sectors of the PV industry</a:t>
            </a:r>
          </a:p>
        </p:txBody>
      </p:sp>
      <p:sp>
        <p:nvSpPr>
          <p:cNvPr id="36" name="Rectangle 35">
            <a:extLst>
              <a:ext uri="{FF2B5EF4-FFF2-40B4-BE49-F238E27FC236}">
                <a16:creationId xmlns:a16="http://schemas.microsoft.com/office/drawing/2014/main" id="{D5321110-3779-DBE6-2BAF-EFA7A3596E40}"/>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7" name="ZoneTexte 36">
            <a:extLst>
              <a:ext uri="{FF2B5EF4-FFF2-40B4-BE49-F238E27FC236}">
                <a16:creationId xmlns:a16="http://schemas.microsoft.com/office/drawing/2014/main" id="{E7797A7C-CAE9-F030-668C-B2489D65A8D9}"/>
              </a:ext>
            </a:extLst>
          </p:cNvPr>
          <p:cNvSpPr txBox="1"/>
          <p:nvPr/>
        </p:nvSpPr>
        <p:spPr>
          <a:xfrm>
            <a:off x="777688" y="1171853"/>
            <a:ext cx="10636624" cy="707886"/>
          </a:xfrm>
          <a:prstGeom prst="rect">
            <a:avLst/>
          </a:prstGeom>
          <a:noFill/>
        </p:spPr>
        <p:txBody>
          <a:bodyPr wrap="square">
            <a:spAutoFit/>
          </a:bodyPr>
          <a:lstStyle/>
          <a:p>
            <a:pPr algn="just"/>
            <a:r>
              <a:rPr lang="en-GB" sz="2000" noProof="0" dirty="0"/>
              <a:t>China dominates every segment of the photovoltaic (PV) supply chain, from polysilicon to wafers, cells, and panels.</a:t>
            </a:r>
          </a:p>
        </p:txBody>
      </p:sp>
      <p:sp>
        <p:nvSpPr>
          <p:cNvPr id="39" name="ZoneTexte 38">
            <a:extLst>
              <a:ext uri="{FF2B5EF4-FFF2-40B4-BE49-F238E27FC236}">
                <a16:creationId xmlns:a16="http://schemas.microsoft.com/office/drawing/2014/main" id="{F6FD9E9C-B27F-142F-36A2-8B8DBB8717C3}"/>
              </a:ext>
            </a:extLst>
          </p:cNvPr>
          <p:cNvSpPr txBox="1"/>
          <p:nvPr/>
        </p:nvSpPr>
        <p:spPr>
          <a:xfrm>
            <a:off x="-29496" y="6579754"/>
            <a:ext cx="9409470" cy="246221"/>
          </a:xfrm>
          <a:prstGeom prst="rect">
            <a:avLst/>
          </a:prstGeom>
          <a:noFill/>
        </p:spPr>
        <p:txBody>
          <a:bodyPr wrap="square">
            <a:spAutoFit/>
          </a:bodyPr>
          <a:lstStyle/>
          <a:p>
            <a:r>
              <a:rPr lang="en-GB" sz="1000" noProof="0" dirty="0"/>
              <a:t>[1] Figure adapted from: </a:t>
            </a:r>
            <a:r>
              <a:rPr lang="en-GB" sz="1000" noProof="0" dirty="0">
                <a:hlinkClick r:id="rId6"/>
              </a:rPr>
              <a:t>Zissler, R. (December 2024). </a:t>
            </a:r>
            <a:r>
              <a:rPr lang="en-GB" sz="1000" i="1" noProof="0" dirty="0">
                <a:hlinkClick r:id="rId6"/>
              </a:rPr>
              <a:t>Progress in Diversifying the Global Solar PV Supply Chain. </a:t>
            </a:r>
            <a:r>
              <a:rPr lang="en-GB" sz="1000" noProof="0" dirty="0">
                <a:hlinkClick r:id="rId6"/>
              </a:rPr>
              <a:t>Renewable Energy Institute.</a:t>
            </a:r>
            <a:endParaRPr lang="en-GB" sz="1000" noProof="0" dirty="0"/>
          </a:p>
        </p:txBody>
      </p:sp>
    </p:spTree>
    <p:extLst>
      <p:ext uri="{BB962C8B-B14F-4D97-AF65-F5344CB8AC3E}">
        <p14:creationId xmlns:p14="http://schemas.microsoft.com/office/powerpoint/2010/main" val="273972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3">
            <a:extLst>
              <a:ext uri="{FF2B5EF4-FFF2-40B4-BE49-F238E27FC236}">
                <a16:creationId xmlns:a16="http://schemas.microsoft.com/office/drawing/2014/main" id="{8D04031B-1FE4-9847-3060-86DDE27165CD}"/>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5</a:t>
            </a:fld>
            <a:endParaRPr lang="en-GB" sz="1050" noProof="0" dirty="0">
              <a:latin typeface="Arial" panose="020B0604020202020204" pitchFamily="34" charset="0"/>
              <a:cs typeface="Arial" panose="020B0604020202020204" pitchFamily="34" charset="0"/>
            </a:endParaRPr>
          </a:p>
        </p:txBody>
      </p:sp>
      <p:grpSp>
        <p:nvGrpSpPr>
          <p:cNvPr id="36" name="Groupe 35">
            <a:extLst>
              <a:ext uri="{FF2B5EF4-FFF2-40B4-BE49-F238E27FC236}">
                <a16:creationId xmlns:a16="http://schemas.microsoft.com/office/drawing/2014/main" id="{CF15324C-0B0B-5999-13EA-C2A12EF8B6F8}"/>
              </a:ext>
            </a:extLst>
          </p:cNvPr>
          <p:cNvGrpSpPr/>
          <p:nvPr/>
        </p:nvGrpSpPr>
        <p:grpSpPr>
          <a:xfrm>
            <a:off x="6276016" y="1646424"/>
            <a:ext cx="5067177" cy="4348479"/>
            <a:chOff x="5861032" y="1404785"/>
            <a:chExt cx="5414327" cy="4646391"/>
          </a:xfrm>
        </p:grpSpPr>
        <p:sp>
          <p:nvSpPr>
            <p:cNvPr id="35" name="Rectangle 34">
              <a:extLst>
                <a:ext uri="{FF2B5EF4-FFF2-40B4-BE49-F238E27FC236}">
                  <a16:creationId xmlns:a16="http://schemas.microsoft.com/office/drawing/2014/main" id="{175AB262-19A0-DF29-16DE-9C3FF584F055}"/>
                </a:ext>
              </a:extLst>
            </p:cNvPr>
            <p:cNvSpPr/>
            <p:nvPr/>
          </p:nvSpPr>
          <p:spPr>
            <a:xfrm>
              <a:off x="5861032" y="1404785"/>
              <a:ext cx="5414327" cy="4646391"/>
            </a:xfrm>
            <a:prstGeom prst="rect">
              <a:avLst/>
            </a:prstGeom>
            <a:solidFill>
              <a:srgbClr val="F7F7F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ZoneTexte 25">
              <a:extLst>
                <a:ext uri="{FF2B5EF4-FFF2-40B4-BE49-F238E27FC236}">
                  <a16:creationId xmlns:a16="http://schemas.microsoft.com/office/drawing/2014/main" id="{ABB82CB7-836C-DEA4-5725-4EAC9494F43C}"/>
                </a:ext>
              </a:extLst>
            </p:cNvPr>
            <p:cNvSpPr txBox="1"/>
            <p:nvPr/>
          </p:nvSpPr>
          <p:spPr>
            <a:xfrm>
              <a:off x="5939538" y="1514705"/>
              <a:ext cx="5136308" cy="578697"/>
            </a:xfrm>
            <a:prstGeom prst="rect">
              <a:avLst/>
            </a:prstGeom>
            <a:noFill/>
          </p:spPr>
          <p:txBody>
            <a:bodyPr wrap="square">
              <a:spAutoFit/>
            </a:bodyPr>
            <a:lstStyle/>
            <a:p>
              <a:pPr algn="ctr"/>
              <a:r>
                <a:rPr lang="en-GB" sz="1400" noProof="0" dirty="0"/>
                <a:t>Global annual PV module production (in GWp)</a:t>
              </a:r>
            </a:p>
            <a:p>
              <a:pPr algn="ctr"/>
              <a:r>
                <a:rPr lang="en-GB" sz="1400" noProof="0" dirty="0"/>
                <a:t>by region</a:t>
              </a:r>
              <a:r>
                <a:rPr lang="en-GB" sz="1400" baseline="30000" noProof="0" dirty="0"/>
                <a:t>[1]</a:t>
              </a:r>
            </a:p>
          </p:txBody>
        </p:sp>
        <p:pic>
          <p:nvPicPr>
            <p:cNvPr id="34" name="Image 33" descr="Une image contenant capture d’écran, conception&#10;&#10;Le contenu généré par l’IA peut être incorrect.">
              <a:extLst>
                <a:ext uri="{FF2B5EF4-FFF2-40B4-BE49-F238E27FC236}">
                  <a16:creationId xmlns:a16="http://schemas.microsoft.com/office/drawing/2014/main" id="{BDAC4799-7483-1203-2862-3A273A8E7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419" y="2125225"/>
              <a:ext cx="4864656" cy="3874351"/>
            </a:xfrm>
            <a:prstGeom prst="rect">
              <a:avLst/>
            </a:prstGeom>
          </p:spPr>
        </p:pic>
      </p:grpSp>
      <p:sp>
        <p:nvSpPr>
          <p:cNvPr id="38" name="ZoneTexte 37">
            <a:extLst>
              <a:ext uri="{FF2B5EF4-FFF2-40B4-BE49-F238E27FC236}">
                <a16:creationId xmlns:a16="http://schemas.microsoft.com/office/drawing/2014/main" id="{EE18F5F6-F3C0-DE9D-FC08-DA9127E3D784}"/>
              </a:ext>
            </a:extLst>
          </p:cNvPr>
          <p:cNvSpPr txBox="1"/>
          <p:nvPr/>
        </p:nvSpPr>
        <p:spPr>
          <a:xfrm>
            <a:off x="0" y="192402"/>
            <a:ext cx="12192000" cy="477054"/>
          </a:xfrm>
          <a:prstGeom prst="rect">
            <a:avLst/>
          </a:prstGeom>
          <a:noFill/>
        </p:spPr>
        <p:txBody>
          <a:bodyPr wrap="square">
            <a:spAutoFit/>
          </a:bodyPr>
          <a:lstStyle/>
          <a:p>
            <a:pPr algn="ctr"/>
            <a:r>
              <a:rPr lang="en-GB" sz="2500" b="1" noProof="0" dirty="0"/>
              <a:t>Excellent Chinese PV technology produced in large quantities</a:t>
            </a:r>
          </a:p>
        </p:txBody>
      </p:sp>
      <p:sp>
        <p:nvSpPr>
          <p:cNvPr id="39" name="Rectangle 38">
            <a:extLst>
              <a:ext uri="{FF2B5EF4-FFF2-40B4-BE49-F238E27FC236}">
                <a16:creationId xmlns:a16="http://schemas.microsoft.com/office/drawing/2014/main" id="{0A369B6B-D5B2-8CF3-6DB5-6498D3807E37}"/>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0" name="ZoneTexte 39">
            <a:extLst>
              <a:ext uri="{FF2B5EF4-FFF2-40B4-BE49-F238E27FC236}">
                <a16:creationId xmlns:a16="http://schemas.microsoft.com/office/drawing/2014/main" id="{4D079471-627A-A3B9-8D86-3E03AC56C71F}"/>
              </a:ext>
            </a:extLst>
          </p:cNvPr>
          <p:cNvSpPr txBox="1"/>
          <p:nvPr/>
        </p:nvSpPr>
        <p:spPr>
          <a:xfrm>
            <a:off x="767527" y="2310512"/>
            <a:ext cx="4881433" cy="2862322"/>
          </a:xfrm>
          <a:prstGeom prst="rect">
            <a:avLst/>
          </a:prstGeom>
          <a:noFill/>
        </p:spPr>
        <p:txBody>
          <a:bodyPr wrap="square">
            <a:spAutoFit/>
          </a:bodyPr>
          <a:lstStyle/>
          <a:p>
            <a:pPr algn="just"/>
            <a:r>
              <a:rPr lang="en-GB" sz="2000" noProof="0" dirty="0"/>
              <a:t>In 2024 alone, China produced over </a:t>
            </a:r>
            <a:r>
              <a:rPr lang="en-GB" sz="2000" b="1" noProof="0" dirty="0"/>
              <a:t>650 GWp </a:t>
            </a:r>
            <a:r>
              <a:rPr lang="en-GB" sz="2000" noProof="0" dirty="0"/>
              <a:t>of PV modules.</a:t>
            </a:r>
          </a:p>
          <a:p>
            <a:pPr algn="just"/>
            <a:endParaRPr lang="en-GB" sz="2000" noProof="0" dirty="0"/>
          </a:p>
          <a:p>
            <a:pPr algn="just"/>
            <a:r>
              <a:rPr lang="en-GB" sz="2000" noProof="0" dirty="0"/>
              <a:t>Global installed PV capacity reached just above 2.2 TW that same year.</a:t>
            </a:r>
          </a:p>
          <a:p>
            <a:pPr algn="just"/>
            <a:endParaRPr lang="en-GB" sz="2000" noProof="0" dirty="0"/>
          </a:p>
          <a:p>
            <a:pPr algn="just"/>
            <a:r>
              <a:rPr lang="en-GB" sz="2000" noProof="0" dirty="0"/>
              <a:t>This means that in a single year, China manufactured nearly one-third of all PV capacity installed worldwide.</a:t>
            </a:r>
          </a:p>
        </p:txBody>
      </p:sp>
      <p:sp>
        <p:nvSpPr>
          <p:cNvPr id="46" name="ZoneTexte 45">
            <a:extLst>
              <a:ext uri="{FF2B5EF4-FFF2-40B4-BE49-F238E27FC236}">
                <a16:creationId xmlns:a16="http://schemas.microsoft.com/office/drawing/2014/main" id="{AF19DBB6-A0E8-BD6F-E32A-1189D21A56FE}"/>
              </a:ext>
            </a:extLst>
          </p:cNvPr>
          <p:cNvSpPr txBox="1"/>
          <p:nvPr/>
        </p:nvSpPr>
        <p:spPr>
          <a:xfrm>
            <a:off x="-29496" y="6579754"/>
            <a:ext cx="6943725" cy="246221"/>
          </a:xfrm>
          <a:prstGeom prst="rect">
            <a:avLst/>
          </a:prstGeom>
          <a:noFill/>
        </p:spPr>
        <p:txBody>
          <a:bodyPr wrap="square">
            <a:spAutoFit/>
          </a:bodyPr>
          <a:lstStyle/>
          <a:p>
            <a:r>
              <a:rPr lang="en-GB" sz="1000" noProof="0" dirty="0"/>
              <a:t>[1] Figure from: </a:t>
            </a:r>
            <a:r>
              <a:rPr lang="en-GB" sz="1000" noProof="0" dirty="0">
                <a:hlinkClick r:id="rId4"/>
              </a:rPr>
              <a:t>Fraunhofer Institute for Solar Energy Systems. (31 October 2025). </a:t>
            </a:r>
            <a:r>
              <a:rPr lang="en-GB" sz="1000" i="1" noProof="0" dirty="0">
                <a:hlinkClick r:id="rId4"/>
              </a:rPr>
              <a:t>Photovoltaics Report.</a:t>
            </a:r>
            <a:endParaRPr lang="en-GB" sz="1000" i="1" noProof="0" dirty="0"/>
          </a:p>
        </p:txBody>
      </p:sp>
    </p:spTree>
    <p:extLst>
      <p:ext uri="{BB962C8B-B14F-4D97-AF65-F5344CB8AC3E}">
        <p14:creationId xmlns:p14="http://schemas.microsoft.com/office/powerpoint/2010/main" val="98613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3">
            <a:extLst>
              <a:ext uri="{FF2B5EF4-FFF2-40B4-BE49-F238E27FC236}">
                <a16:creationId xmlns:a16="http://schemas.microsoft.com/office/drawing/2014/main" id="{DA66CA60-B0BD-869E-4CFC-B482D63FB02D}"/>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6</a:t>
            </a:fld>
            <a:endParaRPr lang="en-GB" sz="1050" noProof="0" dirty="0">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1121B98D-6F08-5341-4D7C-05DADA9480B3}"/>
              </a:ext>
            </a:extLst>
          </p:cNvPr>
          <p:cNvSpPr txBox="1"/>
          <p:nvPr/>
        </p:nvSpPr>
        <p:spPr>
          <a:xfrm>
            <a:off x="743537" y="1217822"/>
            <a:ext cx="10704924" cy="1554272"/>
          </a:xfrm>
          <a:prstGeom prst="rect">
            <a:avLst/>
          </a:prstGeom>
          <a:noFill/>
        </p:spPr>
        <p:txBody>
          <a:bodyPr wrap="square" lIns="91440" tIns="45720" rIns="91440" bIns="45720" anchor="t">
            <a:spAutoFit/>
          </a:bodyPr>
          <a:lstStyle/>
          <a:p>
            <a:pPr algn="just">
              <a:buNone/>
            </a:pPr>
            <a:r>
              <a:rPr lang="en-GB" sz="2000" noProof="0" dirty="0"/>
              <a:t>China forced PV prices to collapse as a result of three main elements:</a:t>
            </a:r>
          </a:p>
          <a:p>
            <a:pPr algn="just">
              <a:buNone/>
            </a:pPr>
            <a:endParaRPr lang="en-GB" sz="500" b="1" noProof="0" dirty="0"/>
          </a:p>
          <a:p>
            <a:pPr marL="514350" indent="-514350" algn="just">
              <a:buAutoNum type="romanLcParenBoth"/>
            </a:pPr>
            <a:r>
              <a:rPr lang="en-GB" sz="2000" b="1" noProof="0" dirty="0"/>
              <a:t>Excellent technology</a:t>
            </a:r>
            <a:r>
              <a:rPr lang="en-GB" sz="2000" noProof="0" dirty="0"/>
              <a:t>, driven by the world’s largest pool of engineers and scientists;</a:t>
            </a:r>
          </a:p>
          <a:p>
            <a:pPr marL="514350" indent="-514350" algn="just">
              <a:buAutoNum type="romanLcParenBoth"/>
            </a:pPr>
            <a:endParaRPr lang="en-GB" sz="500" noProof="0" dirty="0"/>
          </a:p>
          <a:p>
            <a:pPr marL="514350" indent="-514350" algn="just">
              <a:buAutoNum type="romanLcParenBoth"/>
            </a:pPr>
            <a:r>
              <a:rPr lang="en-GB" sz="2000" b="1" noProof="0" dirty="0"/>
              <a:t>Mass-manufacturing capacity</a:t>
            </a:r>
            <a:r>
              <a:rPr lang="en-GB" sz="2000" noProof="0" dirty="0"/>
              <a:t>, unmatched anywhere else;</a:t>
            </a:r>
          </a:p>
          <a:p>
            <a:pPr marL="514350" indent="-514350" algn="just">
              <a:buAutoNum type="romanLcParenBoth"/>
            </a:pPr>
            <a:endParaRPr lang="en-GB" sz="500" noProof="0" dirty="0"/>
          </a:p>
          <a:p>
            <a:pPr marL="514350" indent="-514350" algn="just">
              <a:buAutoNum type="romanLcParenBoth"/>
            </a:pPr>
            <a:r>
              <a:rPr lang="en-GB" sz="2000" b="1" noProof="0" dirty="0"/>
              <a:t>Intense competition</a:t>
            </a:r>
            <a:r>
              <a:rPr lang="en-GB" sz="2000" noProof="0" dirty="0"/>
              <a:t> within China’s own domestic market.</a:t>
            </a:r>
          </a:p>
        </p:txBody>
      </p:sp>
      <p:sp>
        <p:nvSpPr>
          <p:cNvPr id="26" name="ZoneTexte 25">
            <a:extLst>
              <a:ext uri="{FF2B5EF4-FFF2-40B4-BE49-F238E27FC236}">
                <a16:creationId xmlns:a16="http://schemas.microsoft.com/office/drawing/2014/main" id="{3F6B3024-9F6E-2C6C-2736-64E7525D6CDD}"/>
              </a:ext>
            </a:extLst>
          </p:cNvPr>
          <p:cNvSpPr txBox="1"/>
          <p:nvPr/>
        </p:nvSpPr>
        <p:spPr>
          <a:xfrm>
            <a:off x="743537" y="2993603"/>
            <a:ext cx="10880775" cy="400110"/>
          </a:xfrm>
          <a:prstGeom prst="rect">
            <a:avLst/>
          </a:prstGeom>
          <a:noFill/>
        </p:spPr>
        <p:txBody>
          <a:bodyPr wrap="square">
            <a:spAutoFit/>
          </a:bodyPr>
          <a:lstStyle/>
          <a:p>
            <a:pPr algn="just">
              <a:buNone/>
            </a:pPr>
            <a:r>
              <a:rPr lang="en-GB" sz="2000" noProof="0" dirty="0"/>
              <a:t>As a result, global mainstream PV module prices have fallen to </a:t>
            </a:r>
            <a:r>
              <a:rPr lang="en-GB" sz="2000" b="1" dirty="0"/>
              <a:t>0.10 €/</a:t>
            </a:r>
            <a:r>
              <a:rPr lang="en-GB" sz="2000" b="1" noProof="0" dirty="0"/>
              <a:t>Wp</a:t>
            </a:r>
            <a:r>
              <a:rPr lang="en-GB" sz="2000" noProof="0" dirty="0"/>
              <a:t>.</a:t>
            </a:r>
          </a:p>
        </p:txBody>
      </p:sp>
      <p:graphicFrame>
        <p:nvGraphicFramePr>
          <p:cNvPr id="29" name="Tableau 28">
            <a:extLst>
              <a:ext uri="{FF2B5EF4-FFF2-40B4-BE49-F238E27FC236}">
                <a16:creationId xmlns:a16="http://schemas.microsoft.com/office/drawing/2014/main" id="{99563BCF-043F-82CF-0520-6EDA70D33CEE}"/>
              </a:ext>
            </a:extLst>
          </p:cNvPr>
          <p:cNvGraphicFramePr>
            <a:graphicFrameLocks noGrp="1"/>
          </p:cNvGraphicFramePr>
          <p:nvPr>
            <p:extLst>
              <p:ext uri="{D42A27DB-BD31-4B8C-83A1-F6EECF244321}">
                <p14:modId xmlns:p14="http://schemas.microsoft.com/office/powerpoint/2010/main" val="877808740"/>
              </p:ext>
            </p:extLst>
          </p:nvPr>
        </p:nvGraphicFramePr>
        <p:xfrm>
          <a:off x="838506" y="3769363"/>
          <a:ext cx="10514986" cy="2340966"/>
        </p:xfrm>
        <a:graphic>
          <a:graphicData uri="http://schemas.openxmlformats.org/drawingml/2006/table">
            <a:tbl>
              <a:tblPr firstRow="1" bandRow="1">
                <a:tableStyleId>{5C22544A-7EE6-4342-B048-85BDC9FD1C3A}</a:tableStyleId>
              </a:tblPr>
              <a:tblGrid>
                <a:gridCol w="2596492">
                  <a:extLst>
                    <a:ext uri="{9D8B030D-6E8A-4147-A177-3AD203B41FA5}">
                      <a16:colId xmlns:a16="http://schemas.microsoft.com/office/drawing/2014/main" val="4000277065"/>
                    </a:ext>
                  </a:extLst>
                </a:gridCol>
                <a:gridCol w="2639498">
                  <a:extLst>
                    <a:ext uri="{9D8B030D-6E8A-4147-A177-3AD203B41FA5}">
                      <a16:colId xmlns:a16="http://schemas.microsoft.com/office/drawing/2014/main" val="2425104819"/>
                    </a:ext>
                  </a:extLst>
                </a:gridCol>
                <a:gridCol w="2639498">
                  <a:extLst>
                    <a:ext uri="{9D8B030D-6E8A-4147-A177-3AD203B41FA5}">
                      <a16:colId xmlns:a16="http://schemas.microsoft.com/office/drawing/2014/main" val="2264756370"/>
                    </a:ext>
                  </a:extLst>
                </a:gridCol>
                <a:gridCol w="2639498">
                  <a:extLst>
                    <a:ext uri="{9D8B030D-6E8A-4147-A177-3AD203B41FA5}">
                      <a16:colId xmlns:a16="http://schemas.microsoft.com/office/drawing/2014/main" val="2284712872"/>
                    </a:ext>
                  </a:extLst>
                </a:gridCol>
              </a:tblGrid>
              <a:tr h="390161">
                <a:tc rowSpan="2">
                  <a:txBody>
                    <a:bodyPr/>
                    <a:lstStyle/>
                    <a:p>
                      <a:pPr algn="ctr"/>
                      <a:r>
                        <a:rPr lang="en-GB" b="0" noProof="0" dirty="0">
                          <a:solidFill>
                            <a:schemeClr val="tx1"/>
                          </a:solidFill>
                        </a:rPr>
                        <a:t>Module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gridSpan="3">
                  <a:txBody>
                    <a:bodyPr/>
                    <a:lstStyle/>
                    <a:p>
                      <a:pPr algn="ctr"/>
                      <a:r>
                        <a:rPr lang="en-GB" b="0" noProof="0" dirty="0">
                          <a:solidFill>
                            <a:schemeClr val="tx1"/>
                          </a:solidFill>
                        </a:rPr>
                        <a:t>Global PV module price (€/Wp)</a:t>
                      </a:r>
                      <a:r>
                        <a:rPr lang="en-GB" b="0" baseline="30000" noProof="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7F7"/>
                    </a:solidFill>
                  </a:tcPr>
                </a:tc>
                <a:tc hMerge="1">
                  <a:txBody>
                    <a:bodyPr/>
                    <a:lstStyle/>
                    <a:p>
                      <a:endParaRPr lang="fr-BE"/>
                    </a:p>
                  </a:txBody>
                  <a:tcPr/>
                </a:tc>
                <a:tc hMerge="1">
                  <a:txBody>
                    <a:bodyPr/>
                    <a:lstStyle/>
                    <a:p>
                      <a:endParaRPr lang="fr-BE" dirty="0"/>
                    </a:p>
                  </a:txBody>
                  <a:tcPr/>
                </a:tc>
                <a:extLst>
                  <a:ext uri="{0D108BD9-81ED-4DB2-BD59-A6C34878D82A}">
                    <a16:rowId xmlns:a16="http://schemas.microsoft.com/office/drawing/2014/main" val="512358470"/>
                  </a:ext>
                </a:extLst>
              </a:tr>
              <a:tr h="390161">
                <a:tc vMerge="1">
                  <a:txBody>
                    <a:bodyPr/>
                    <a:lstStyle/>
                    <a:p>
                      <a:endParaRPr lang="fr-BE" dirty="0"/>
                    </a:p>
                  </a:txBody>
                  <a:tcPr/>
                </a:tc>
                <a:tc>
                  <a:txBody>
                    <a:bodyPr/>
                    <a:lstStyle/>
                    <a:p>
                      <a:pPr algn="ctr"/>
                      <a:r>
                        <a:rPr lang="en-GB" b="0" noProof="0" dirty="0">
                          <a:solidFill>
                            <a:schemeClr val="tx1"/>
                          </a:solidFill>
                        </a:rPr>
                        <a:t>October 2025</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a:r>
                        <a:rPr lang="en-GB" b="0" noProof="0" dirty="0">
                          <a:solidFill>
                            <a:schemeClr val="tx1"/>
                          </a:solidFill>
                        </a:rPr>
                        <a:t>January 2025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a:r>
                        <a:rPr lang="en-GB" b="0" noProof="0" dirty="0">
                          <a:solidFill>
                            <a:schemeClr val="tx1"/>
                          </a:solidFill>
                        </a:rPr>
                        <a:t>October 2016</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638202301"/>
                  </a:ext>
                </a:extLst>
              </a:tr>
              <a:tr h="390161">
                <a:tc>
                  <a:txBody>
                    <a:bodyPr/>
                    <a:lstStyle/>
                    <a:p>
                      <a:r>
                        <a:rPr lang="en-GB" noProof="0" dirty="0"/>
                        <a:t>High efficiency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7F7"/>
                    </a:solidFill>
                  </a:tcPr>
                </a:tc>
                <a:tc>
                  <a:txBody>
                    <a:bodyPr/>
                    <a:lstStyle/>
                    <a:p>
                      <a:pPr algn="l"/>
                      <a:r>
                        <a:rPr lang="en-GB" b="1" noProof="0" dirty="0"/>
                        <a:t>0.12</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lang="en-GB" noProof="0" dirty="0"/>
                        <a:t>0.13 </a:t>
                      </a:r>
                      <a:r>
                        <a:rPr lang="en-GB" b="0" noProof="0" dirty="0"/>
                        <a:t>(</a:t>
                      </a:r>
                      <a:r>
                        <a:rPr lang="en-GB" b="1" noProof="0" dirty="0"/>
                        <a:t>-8%</a:t>
                      </a:r>
                      <a:r>
                        <a:rPr lang="en-GB" noProof="0" dirty="0"/>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lang="en-GB" noProof="0" dirty="0"/>
                        <a:t>0.60 </a:t>
                      </a:r>
                      <a:r>
                        <a:rPr lang="en-GB" b="0" noProof="0" dirty="0"/>
                        <a:t>(</a:t>
                      </a:r>
                      <a:r>
                        <a:rPr lang="en-GB" b="1" noProof="0" dirty="0"/>
                        <a:t>-400%</a:t>
                      </a:r>
                      <a:r>
                        <a:rPr lang="en-GB" b="0" noProof="0" dirty="0"/>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8611428"/>
                  </a:ext>
                </a:extLst>
              </a:tr>
              <a:tr h="390161">
                <a:tc>
                  <a:txBody>
                    <a:bodyPr/>
                    <a:lstStyle/>
                    <a:p>
                      <a:r>
                        <a:rPr lang="en-GB" noProof="0" dirty="0"/>
                        <a:t>Full black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7F7"/>
                    </a:solidFill>
                  </a:tcPr>
                </a:tc>
                <a:tc>
                  <a:txBody>
                    <a:bodyPr/>
                    <a:lstStyle/>
                    <a:p>
                      <a:pPr algn="l"/>
                      <a:r>
                        <a:rPr lang="en-GB" b="1" noProof="0" dirty="0"/>
                        <a:t>0.13</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lang="en-GB" noProof="0" dirty="0"/>
                        <a:t>0.13 </a:t>
                      </a:r>
                      <a:r>
                        <a:rPr lang="en-GB" b="0" noProof="0" dirty="0"/>
                        <a:t>(0%)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lang="en-GB" noProof="0" dirty="0"/>
                        <a:t>0.54 </a:t>
                      </a:r>
                      <a:r>
                        <a:rPr lang="en-GB" b="0" noProof="0" dirty="0"/>
                        <a:t>(</a:t>
                      </a:r>
                      <a:r>
                        <a:rPr lang="en-GB" b="1" noProof="0" dirty="0"/>
                        <a:t>-315%</a:t>
                      </a:r>
                      <a:r>
                        <a:rPr lang="en-GB" b="0" noProof="0" dirty="0"/>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5241547"/>
                  </a:ext>
                </a:extLst>
              </a:tr>
              <a:tr h="390161">
                <a:tc>
                  <a:txBody>
                    <a:bodyPr/>
                    <a:lstStyle/>
                    <a:p>
                      <a:r>
                        <a:rPr lang="en-GB" noProof="0" dirty="0"/>
                        <a:t>Mainstream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7F7"/>
                    </a:solidFill>
                  </a:tcPr>
                </a:tc>
                <a:tc>
                  <a:txBody>
                    <a:bodyPr/>
                    <a:lstStyle/>
                    <a:p>
                      <a:pPr algn="l"/>
                      <a:r>
                        <a:rPr lang="en-GB" b="1" noProof="0" dirty="0"/>
                        <a:t>0.10</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lang="en-GB" noProof="0" dirty="0"/>
                        <a:t>0.11 </a:t>
                      </a:r>
                      <a:r>
                        <a:rPr lang="en-GB" b="0" noProof="0" dirty="0"/>
                        <a:t>(</a:t>
                      </a:r>
                      <a:r>
                        <a:rPr lang="en-GB" b="1" noProof="0" dirty="0"/>
                        <a:t>-5%</a:t>
                      </a:r>
                      <a:r>
                        <a:rPr lang="en-GB" b="0" noProof="0" dirty="0"/>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lang="en-GB" noProof="0" dirty="0"/>
                        <a:t>0.46 </a:t>
                      </a:r>
                      <a:r>
                        <a:rPr lang="en-GB" b="0" noProof="0" dirty="0"/>
                        <a:t>(</a:t>
                      </a:r>
                      <a:r>
                        <a:rPr lang="en-GB" b="1" noProof="0" dirty="0"/>
                        <a:t>-360%</a:t>
                      </a:r>
                      <a:r>
                        <a:rPr lang="en-GB" b="0" noProof="0" dirty="0"/>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7070538"/>
                  </a:ext>
                </a:extLst>
              </a:tr>
              <a:tr h="390161">
                <a:tc>
                  <a:txBody>
                    <a:bodyPr/>
                    <a:lstStyle/>
                    <a:p>
                      <a:r>
                        <a:rPr lang="en-GB" noProof="0" dirty="0"/>
                        <a:t>Low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l"/>
                      <a:r>
                        <a:rPr lang="en-GB" b="1" noProof="0" dirty="0"/>
                        <a:t>0.05</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noProof="0" dirty="0"/>
                        <a:t>0.06 </a:t>
                      </a:r>
                      <a:r>
                        <a:rPr lang="en-GB" b="0" noProof="0" dirty="0"/>
                        <a:t>(</a:t>
                      </a:r>
                      <a:r>
                        <a:rPr lang="en-GB" b="1" noProof="0" dirty="0"/>
                        <a:t>-15%</a:t>
                      </a:r>
                      <a:r>
                        <a:rPr lang="en-GB" b="0" noProof="0" dirty="0"/>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noProof="0" dirty="0"/>
                        <a:t>0.34 </a:t>
                      </a:r>
                      <a:r>
                        <a:rPr lang="en-GB" b="0" noProof="0" dirty="0"/>
                        <a:t>(</a:t>
                      </a:r>
                      <a:r>
                        <a:rPr lang="en-GB" b="1" noProof="0" dirty="0"/>
                        <a:t>-580%</a:t>
                      </a:r>
                      <a:r>
                        <a:rPr lang="en-GB" b="0" noProof="0" dirty="0"/>
                        <a: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5238702"/>
                  </a:ext>
                </a:extLst>
              </a:tr>
            </a:tbl>
          </a:graphicData>
        </a:graphic>
      </p:graphicFrame>
      <p:pic>
        <p:nvPicPr>
          <p:cNvPr id="31" name="Image 30">
            <a:extLst>
              <a:ext uri="{FF2B5EF4-FFF2-40B4-BE49-F238E27FC236}">
                <a16:creationId xmlns:a16="http://schemas.microsoft.com/office/drawing/2014/main" id="{C9FF6537-11BF-A5D8-6614-8A39C816EDDF}"/>
              </a:ext>
            </a:extLst>
          </p:cNvPr>
          <p:cNvPicPr>
            <a:picLocks noChangeAspect="1"/>
          </p:cNvPicPr>
          <p:nvPr/>
        </p:nvPicPr>
        <p:blipFill>
          <a:blip r:embed="rId3"/>
          <a:stretch>
            <a:fillRect/>
          </a:stretch>
        </p:blipFill>
        <p:spPr>
          <a:xfrm>
            <a:off x="801568" y="1618270"/>
            <a:ext cx="460680" cy="1099050"/>
          </a:xfrm>
          <a:prstGeom prst="rect">
            <a:avLst/>
          </a:prstGeom>
        </p:spPr>
      </p:pic>
      <p:sp>
        <p:nvSpPr>
          <p:cNvPr id="32" name="ZoneTexte 31">
            <a:extLst>
              <a:ext uri="{FF2B5EF4-FFF2-40B4-BE49-F238E27FC236}">
                <a16:creationId xmlns:a16="http://schemas.microsoft.com/office/drawing/2014/main" id="{48ED569B-3195-66D2-5389-1C267526F596}"/>
              </a:ext>
            </a:extLst>
          </p:cNvPr>
          <p:cNvSpPr txBox="1"/>
          <p:nvPr/>
        </p:nvSpPr>
        <p:spPr>
          <a:xfrm>
            <a:off x="0" y="192402"/>
            <a:ext cx="12192000" cy="477054"/>
          </a:xfrm>
          <a:prstGeom prst="rect">
            <a:avLst/>
          </a:prstGeom>
          <a:noFill/>
        </p:spPr>
        <p:txBody>
          <a:bodyPr wrap="square">
            <a:spAutoFit/>
          </a:bodyPr>
          <a:lstStyle/>
          <a:p>
            <a:pPr algn="ctr"/>
            <a:r>
              <a:rPr lang="en-GB" sz="2500" b="1" noProof="0" dirty="0"/>
              <a:t>China collapsing PV prices</a:t>
            </a:r>
          </a:p>
        </p:txBody>
      </p:sp>
      <p:sp>
        <p:nvSpPr>
          <p:cNvPr id="33" name="Rectangle 32">
            <a:extLst>
              <a:ext uri="{FF2B5EF4-FFF2-40B4-BE49-F238E27FC236}">
                <a16:creationId xmlns:a16="http://schemas.microsoft.com/office/drawing/2014/main" id="{9E678176-838D-FE2F-C136-6B43921F9570}"/>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5" name="ZoneTexte 34">
            <a:extLst>
              <a:ext uri="{FF2B5EF4-FFF2-40B4-BE49-F238E27FC236}">
                <a16:creationId xmlns:a16="http://schemas.microsoft.com/office/drawing/2014/main" id="{E4B55BE0-C37B-AB2E-C849-53BDA5CF880A}"/>
              </a:ext>
            </a:extLst>
          </p:cNvPr>
          <p:cNvSpPr txBox="1"/>
          <p:nvPr/>
        </p:nvSpPr>
        <p:spPr>
          <a:xfrm>
            <a:off x="-29496" y="6579754"/>
            <a:ext cx="6943725" cy="246221"/>
          </a:xfrm>
          <a:prstGeom prst="rect">
            <a:avLst/>
          </a:prstGeom>
          <a:noFill/>
        </p:spPr>
        <p:txBody>
          <a:bodyPr wrap="square">
            <a:spAutoFit/>
          </a:bodyPr>
          <a:lstStyle/>
          <a:p>
            <a:r>
              <a:rPr lang="en-GB" sz="1000" noProof="0" dirty="0"/>
              <a:t>[1] Data from: </a:t>
            </a:r>
            <a:r>
              <a:rPr lang="en-GB" sz="1000" noProof="0" dirty="0">
                <a:hlinkClick r:id="rId4"/>
              </a:rPr>
              <a:t>PV Magazine International. (n.d.). </a:t>
            </a:r>
            <a:r>
              <a:rPr lang="en-GB" sz="1000" i="1" noProof="0" dirty="0">
                <a:hlinkClick r:id="rId4"/>
              </a:rPr>
              <a:t>Module Price Index.</a:t>
            </a:r>
            <a:endParaRPr lang="en-GB" sz="1000" i="1" noProof="0" dirty="0"/>
          </a:p>
        </p:txBody>
      </p:sp>
    </p:spTree>
    <p:extLst>
      <p:ext uri="{BB962C8B-B14F-4D97-AF65-F5344CB8AC3E}">
        <p14:creationId xmlns:p14="http://schemas.microsoft.com/office/powerpoint/2010/main" val="162903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3">
            <a:extLst>
              <a:ext uri="{FF2B5EF4-FFF2-40B4-BE49-F238E27FC236}">
                <a16:creationId xmlns:a16="http://schemas.microsoft.com/office/drawing/2014/main" id="{EDD0B2F2-47A5-0B0F-3A50-F42183F5228B}"/>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7</a:t>
            </a:fld>
            <a:endParaRPr lang="en-GB" sz="1050" noProof="0" dirty="0">
              <a:latin typeface="Arial" panose="020B0604020202020204" pitchFamily="34" charset="0"/>
              <a:cs typeface="Arial" panose="020B0604020202020204" pitchFamily="34" charset="0"/>
            </a:endParaRPr>
          </a:p>
        </p:txBody>
      </p:sp>
      <p:sp>
        <p:nvSpPr>
          <p:cNvPr id="60" name="ZoneTexte 59">
            <a:extLst>
              <a:ext uri="{FF2B5EF4-FFF2-40B4-BE49-F238E27FC236}">
                <a16:creationId xmlns:a16="http://schemas.microsoft.com/office/drawing/2014/main" id="{E5120738-F1E0-F435-5509-8B9F7199CE88}"/>
              </a:ext>
            </a:extLst>
          </p:cNvPr>
          <p:cNvSpPr txBox="1"/>
          <p:nvPr/>
        </p:nvSpPr>
        <p:spPr>
          <a:xfrm>
            <a:off x="777688" y="2470736"/>
            <a:ext cx="4315422" cy="2554545"/>
          </a:xfrm>
          <a:prstGeom prst="rect">
            <a:avLst/>
          </a:prstGeom>
          <a:noFill/>
        </p:spPr>
        <p:txBody>
          <a:bodyPr wrap="square">
            <a:spAutoFit/>
          </a:bodyPr>
          <a:lstStyle/>
          <a:p>
            <a:pPr algn="just"/>
            <a:r>
              <a:rPr lang="en-GB" sz="2000" noProof="0" dirty="0"/>
              <a:t>In 2024, the average worldwide battery-pack price was estimated at 115 </a:t>
            </a:r>
            <a:r>
              <a:rPr lang="en-GB" sz="2000" dirty="0"/>
              <a:t>US$</a:t>
            </a:r>
            <a:r>
              <a:rPr lang="en-GB" sz="2000" noProof="0" dirty="0"/>
              <a:t>/kWh.</a:t>
            </a:r>
          </a:p>
          <a:p>
            <a:pPr algn="just"/>
            <a:endParaRPr lang="en-GB" sz="2000" noProof="0" dirty="0"/>
          </a:p>
          <a:p>
            <a:pPr algn="just"/>
            <a:r>
              <a:rPr lang="en-GB" sz="2000" noProof="0" dirty="0"/>
              <a:t>By late 2024, Chinese battery manufacturers achieved a historic low, with pack prices falling to                  </a:t>
            </a:r>
            <a:r>
              <a:rPr lang="en-GB" sz="2000" b="1" noProof="0" dirty="0"/>
              <a:t>94 </a:t>
            </a:r>
            <a:r>
              <a:rPr lang="en-GB" sz="2000" b="1" dirty="0"/>
              <a:t>US$</a:t>
            </a:r>
            <a:r>
              <a:rPr lang="en-GB" sz="2000" b="1" noProof="0" dirty="0"/>
              <a:t>/kWh</a:t>
            </a:r>
            <a:r>
              <a:rPr lang="en-GB" sz="2000" noProof="0" dirty="0"/>
              <a:t>.</a:t>
            </a:r>
          </a:p>
        </p:txBody>
      </p:sp>
      <p:grpSp>
        <p:nvGrpSpPr>
          <p:cNvPr id="4107" name="Groupe 4106">
            <a:extLst>
              <a:ext uri="{FF2B5EF4-FFF2-40B4-BE49-F238E27FC236}">
                <a16:creationId xmlns:a16="http://schemas.microsoft.com/office/drawing/2014/main" id="{10E378AA-DEB7-8BA2-D4EC-975B6299C1E4}"/>
              </a:ext>
            </a:extLst>
          </p:cNvPr>
          <p:cNvGrpSpPr/>
          <p:nvPr/>
        </p:nvGrpSpPr>
        <p:grpSpPr>
          <a:xfrm>
            <a:off x="5656838" y="2600158"/>
            <a:ext cx="5638384" cy="3560778"/>
            <a:chOff x="5549831" y="2651763"/>
            <a:chExt cx="5638384" cy="3560778"/>
          </a:xfrm>
        </p:grpSpPr>
        <p:sp>
          <p:nvSpPr>
            <p:cNvPr id="57" name="Rectangle : coins arrondis 56">
              <a:extLst>
                <a:ext uri="{FF2B5EF4-FFF2-40B4-BE49-F238E27FC236}">
                  <a16:creationId xmlns:a16="http://schemas.microsoft.com/office/drawing/2014/main" id="{1214AD54-79D9-7998-35DC-A98E26E0D0D4}"/>
                </a:ext>
              </a:extLst>
            </p:cNvPr>
            <p:cNvSpPr/>
            <p:nvPr/>
          </p:nvSpPr>
          <p:spPr>
            <a:xfrm>
              <a:off x="5549831" y="2651763"/>
              <a:ext cx="5638384" cy="3560778"/>
            </a:xfrm>
            <a:prstGeom prst="roundRect">
              <a:avLst>
                <a:gd name="adj" fmla="val 0"/>
              </a:avLst>
            </a:prstGeom>
            <a:solidFill>
              <a:srgbClr val="F7F7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aphicFrame>
          <p:nvGraphicFramePr>
            <p:cNvPr id="4097" name="Graphique 4096">
              <a:extLst>
                <a:ext uri="{FF2B5EF4-FFF2-40B4-BE49-F238E27FC236}">
                  <a16:creationId xmlns:a16="http://schemas.microsoft.com/office/drawing/2014/main" id="{3319FE91-B4E2-1224-ED73-E98DD44D5DF9}"/>
                </a:ext>
              </a:extLst>
            </p:cNvPr>
            <p:cNvGraphicFramePr>
              <a:graphicFrameLocks/>
            </p:cNvGraphicFramePr>
            <p:nvPr>
              <p:extLst>
                <p:ext uri="{D42A27DB-BD31-4B8C-83A1-F6EECF244321}">
                  <p14:modId xmlns:p14="http://schemas.microsoft.com/office/powerpoint/2010/main" val="2437190592"/>
                </p:ext>
              </p:extLst>
            </p:nvPr>
          </p:nvGraphicFramePr>
          <p:xfrm>
            <a:off x="5743485" y="3351638"/>
            <a:ext cx="525107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106" name="ZoneTexte 4105">
              <a:extLst>
                <a:ext uri="{FF2B5EF4-FFF2-40B4-BE49-F238E27FC236}">
                  <a16:creationId xmlns:a16="http://schemas.microsoft.com/office/drawing/2014/main" id="{854C913E-EFFC-5AE0-2657-453B56509AFE}"/>
                </a:ext>
              </a:extLst>
            </p:cNvPr>
            <p:cNvSpPr txBox="1"/>
            <p:nvPr/>
          </p:nvSpPr>
          <p:spPr>
            <a:xfrm>
              <a:off x="5843497" y="2764004"/>
              <a:ext cx="5051052" cy="523220"/>
            </a:xfrm>
            <a:prstGeom prst="rect">
              <a:avLst/>
            </a:prstGeom>
            <a:noFill/>
          </p:spPr>
          <p:txBody>
            <a:bodyPr wrap="square">
              <a:spAutoFit/>
            </a:bodyPr>
            <a:lstStyle/>
            <a:p>
              <a:pPr algn="ctr"/>
              <a:r>
                <a:rPr lang="en-GB" sz="1400" noProof="0" dirty="0"/>
                <a:t>Average price trend for lithium-ion battery packs and cells (2024 US$/kWh)</a:t>
              </a:r>
              <a:r>
                <a:rPr lang="en-GB" sz="1400" baseline="30000" noProof="0" dirty="0"/>
                <a:t>[1]</a:t>
              </a:r>
            </a:p>
          </p:txBody>
        </p:sp>
      </p:grpSp>
      <p:sp>
        <p:nvSpPr>
          <p:cNvPr id="4110" name="ZoneTexte 4109">
            <a:extLst>
              <a:ext uri="{FF2B5EF4-FFF2-40B4-BE49-F238E27FC236}">
                <a16:creationId xmlns:a16="http://schemas.microsoft.com/office/drawing/2014/main" id="{AC64E20E-CBE7-EC50-E894-377FC33A40AB}"/>
              </a:ext>
            </a:extLst>
          </p:cNvPr>
          <p:cNvSpPr txBox="1"/>
          <p:nvPr/>
        </p:nvSpPr>
        <p:spPr>
          <a:xfrm>
            <a:off x="0" y="192402"/>
            <a:ext cx="12192000" cy="477054"/>
          </a:xfrm>
          <a:prstGeom prst="rect">
            <a:avLst/>
          </a:prstGeom>
          <a:noFill/>
        </p:spPr>
        <p:txBody>
          <a:bodyPr wrap="square">
            <a:spAutoFit/>
          </a:bodyPr>
          <a:lstStyle/>
          <a:p>
            <a:pPr algn="ctr"/>
            <a:r>
              <a:rPr lang="en-GB" sz="2500" b="1" noProof="0" dirty="0"/>
              <a:t>China is also the world leader in battery manufacturing</a:t>
            </a:r>
          </a:p>
        </p:txBody>
      </p:sp>
      <p:sp>
        <p:nvSpPr>
          <p:cNvPr id="4111" name="Rectangle 4110">
            <a:extLst>
              <a:ext uri="{FF2B5EF4-FFF2-40B4-BE49-F238E27FC236}">
                <a16:creationId xmlns:a16="http://schemas.microsoft.com/office/drawing/2014/main" id="{05015B47-4BD0-625D-9C4F-C0B0A3A316B0}"/>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112" name="ZoneTexte 4111">
            <a:extLst>
              <a:ext uri="{FF2B5EF4-FFF2-40B4-BE49-F238E27FC236}">
                <a16:creationId xmlns:a16="http://schemas.microsoft.com/office/drawing/2014/main" id="{9D562995-1A4F-75B9-10F1-9983D95F7903}"/>
              </a:ext>
            </a:extLst>
          </p:cNvPr>
          <p:cNvSpPr txBox="1"/>
          <p:nvPr/>
        </p:nvSpPr>
        <p:spPr>
          <a:xfrm>
            <a:off x="777688" y="1171853"/>
            <a:ext cx="10636624" cy="1015663"/>
          </a:xfrm>
          <a:prstGeom prst="rect">
            <a:avLst/>
          </a:prstGeom>
          <a:noFill/>
        </p:spPr>
        <p:txBody>
          <a:bodyPr wrap="square">
            <a:spAutoFit/>
          </a:bodyPr>
          <a:lstStyle/>
          <a:p>
            <a:pPr algn="just">
              <a:buNone/>
            </a:pPr>
            <a:r>
              <a:rPr lang="en-GB" sz="2000" noProof="0" dirty="0"/>
              <a:t>Among the many battery manufacturers in China, several firms stand out: CATL, BYD, CALB, Gotion, EVE Energy, and more. These are large-scale cell and pack producers supplying both electric-vehicle (EV) makers and grid storage.</a:t>
            </a:r>
          </a:p>
        </p:txBody>
      </p:sp>
      <p:sp>
        <p:nvSpPr>
          <p:cNvPr id="4116" name="ZoneTexte 4115">
            <a:extLst>
              <a:ext uri="{FF2B5EF4-FFF2-40B4-BE49-F238E27FC236}">
                <a16:creationId xmlns:a16="http://schemas.microsoft.com/office/drawing/2014/main" id="{9593EF8E-3BC3-5FD7-29E1-916C3838057A}"/>
              </a:ext>
            </a:extLst>
          </p:cNvPr>
          <p:cNvSpPr txBox="1"/>
          <p:nvPr/>
        </p:nvSpPr>
        <p:spPr>
          <a:xfrm>
            <a:off x="-29496" y="6579754"/>
            <a:ext cx="10884309" cy="246221"/>
          </a:xfrm>
          <a:prstGeom prst="rect">
            <a:avLst/>
          </a:prstGeom>
          <a:noFill/>
        </p:spPr>
        <p:txBody>
          <a:bodyPr wrap="square">
            <a:spAutoFit/>
          </a:bodyPr>
          <a:lstStyle/>
          <a:p>
            <a:r>
              <a:rPr lang="en-GB" sz="1000" noProof="0" dirty="0">
                <a:latin typeface="+mj-lt"/>
              </a:rPr>
              <a:t>[1] Figure adapted from: </a:t>
            </a:r>
            <a:r>
              <a:rPr lang="en-GB" sz="1000" noProof="0" dirty="0">
                <a:solidFill>
                  <a:srgbClr val="05103E"/>
                </a:solidFill>
                <a:latin typeface="+mj-lt"/>
                <a:hlinkClick r:id="rId4"/>
              </a:rPr>
              <a:t>BloombergNEF. (2024, 10 December 2024). </a:t>
            </a:r>
            <a:r>
              <a:rPr lang="en-GB" sz="1000" i="1" noProof="0" dirty="0">
                <a:solidFill>
                  <a:srgbClr val="05103E"/>
                </a:solidFill>
                <a:latin typeface="+mj-lt"/>
                <a:hlinkClick r:id="rId4"/>
              </a:rPr>
              <a:t>Lithium-Ion Battery Pack Prices See Largest Drop Since 2017, Falling to $ 115 per Kilowatt-Hour.</a:t>
            </a:r>
            <a:endParaRPr lang="en-GB" sz="1000" i="1" noProof="0" dirty="0">
              <a:latin typeface="+mj-lt"/>
            </a:endParaRPr>
          </a:p>
        </p:txBody>
      </p:sp>
    </p:spTree>
    <p:extLst>
      <p:ext uri="{BB962C8B-B14F-4D97-AF65-F5344CB8AC3E}">
        <p14:creationId xmlns:p14="http://schemas.microsoft.com/office/powerpoint/2010/main" val="170316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3">
            <a:extLst>
              <a:ext uri="{FF2B5EF4-FFF2-40B4-BE49-F238E27FC236}">
                <a16:creationId xmlns:a16="http://schemas.microsoft.com/office/drawing/2014/main" id="{9F2A3ED7-F377-06CB-9B78-DF6984072112}"/>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8</a:t>
            </a:fld>
            <a:endParaRPr lang="en-GB" sz="1050" noProof="0" dirty="0">
              <a:latin typeface="Arial" panose="020B0604020202020204" pitchFamily="34" charset="0"/>
              <a:cs typeface="Arial" panose="020B0604020202020204" pitchFamily="34" charset="0"/>
            </a:endParaRPr>
          </a:p>
        </p:txBody>
      </p:sp>
      <p:grpSp>
        <p:nvGrpSpPr>
          <p:cNvPr id="40" name="Groupe 39">
            <a:extLst>
              <a:ext uri="{FF2B5EF4-FFF2-40B4-BE49-F238E27FC236}">
                <a16:creationId xmlns:a16="http://schemas.microsoft.com/office/drawing/2014/main" id="{C4D51662-0817-1B01-11A9-7489F158A15E}"/>
              </a:ext>
            </a:extLst>
          </p:cNvPr>
          <p:cNvGrpSpPr/>
          <p:nvPr/>
        </p:nvGrpSpPr>
        <p:grpSpPr>
          <a:xfrm>
            <a:off x="7049729" y="1720505"/>
            <a:ext cx="4243881" cy="3928542"/>
            <a:chOff x="6719954" y="2463801"/>
            <a:chExt cx="4335396" cy="4013256"/>
          </a:xfrm>
        </p:grpSpPr>
        <p:grpSp>
          <p:nvGrpSpPr>
            <p:cNvPr id="36" name="Groupe 35">
              <a:extLst>
                <a:ext uri="{FF2B5EF4-FFF2-40B4-BE49-F238E27FC236}">
                  <a16:creationId xmlns:a16="http://schemas.microsoft.com/office/drawing/2014/main" id="{C9FCB07E-28B1-9521-22CA-066C62A93B40}"/>
                </a:ext>
              </a:extLst>
            </p:cNvPr>
            <p:cNvGrpSpPr/>
            <p:nvPr/>
          </p:nvGrpSpPr>
          <p:grpSpPr>
            <a:xfrm>
              <a:off x="6782675" y="2505362"/>
              <a:ext cx="4210295" cy="3842258"/>
              <a:chOff x="6458025" y="1803814"/>
              <a:chExt cx="4971303" cy="4536746"/>
            </a:xfrm>
          </p:grpSpPr>
          <p:grpSp>
            <p:nvGrpSpPr>
              <p:cNvPr id="34" name="Groupe 33">
                <a:extLst>
                  <a:ext uri="{FF2B5EF4-FFF2-40B4-BE49-F238E27FC236}">
                    <a16:creationId xmlns:a16="http://schemas.microsoft.com/office/drawing/2014/main" id="{CFF9DCF1-7AAB-8897-F501-946892A8F2F3}"/>
                  </a:ext>
                </a:extLst>
              </p:cNvPr>
              <p:cNvGrpSpPr/>
              <p:nvPr/>
            </p:nvGrpSpPr>
            <p:grpSpPr>
              <a:xfrm>
                <a:off x="6461760" y="2669241"/>
                <a:ext cx="4967568" cy="3671319"/>
                <a:chOff x="4978158" y="4036359"/>
                <a:chExt cx="4967568" cy="3671319"/>
              </a:xfrm>
            </p:grpSpPr>
            <p:pic>
              <p:nvPicPr>
                <p:cNvPr id="2052" name="Picture 4" descr="CATL showcases its ‘Superfast Charging Battery Shenxing’ at the 2023 International Motor Show in Munich, in this file photo from September last year. Photo: Xinhua">
                  <a:extLst>
                    <a:ext uri="{FF2B5EF4-FFF2-40B4-BE49-F238E27FC236}">
                      <a16:creationId xmlns:a16="http://schemas.microsoft.com/office/drawing/2014/main" id="{DD47B659-065D-C381-0DD6-941B366835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82"/>
                <a:stretch>
                  <a:fillRect/>
                </a:stretch>
              </p:blipFill>
              <p:spPr bwMode="auto">
                <a:xfrm>
                  <a:off x="5057739" y="5197843"/>
                  <a:ext cx="4807937" cy="2509835"/>
                </a:xfrm>
                <a:prstGeom prst="roundRect">
                  <a:avLst>
                    <a:gd name="adj" fmla="val 2328"/>
                  </a:avLst>
                </a:prstGeom>
                <a:noFill/>
                <a:extLst>
                  <a:ext uri="{909E8E84-426E-40DD-AFC4-6F175D3DCCD1}">
                    <a14:hiddenFill xmlns:a14="http://schemas.microsoft.com/office/drawing/2010/main">
                      <a:solidFill>
                        <a:srgbClr val="FFFFFF"/>
                      </a:solidFill>
                    </a14:hiddenFill>
                  </a:ext>
                </a:extLst>
              </p:spPr>
            </p:pic>
            <p:pic>
              <p:nvPicPr>
                <p:cNvPr id="33" name="Image 32">
                  <a:extLst>
                    <a:ext uri="{FF2B5EF4-FFF2-40B4-BE49-F238E27FC236}">
                      <a16:creationId xmlns:a16="http://schemas.microsoft.com/office/drawing/2014/main" id="{1FD981AC-AD3C-3E10-88CF-9D524937EBAA}"/>
                    </a:ext>
                  </a:extLst>
                </p:cNvPr>
                <p:cNvPicPr>
                  <a:picLocks noChangeAspect="1"/>
                </p:cNvPicPr>
                <p:nvPr/>
              </p:nvPicPr>
              <p:blipFill>
                <a:blip r:embed="rId4"/>
                <a:srcRect t="53192"/>
                <a:stretch>
                  <a:fillRect/>
                </a:stretch>
              </p:blipFill>
              <p:spPr>
                <a:xfrm>
                  <a:off x="4978158" y="4036359"/>
                  <a:ext cx="4967568" cy="1150297"/>
                </a:xfrm>
                <a:prstGeom prst="rect">
                  <a:avLst/>
                </a:prstGeom>
              </p:spPr>
            </p:pic>
          </p:grpSp>
          <p:pic>
            <p:nvPicPr>
              <p:cNvPr id="35" name="Image 34">
                <a:extLst>
                  <a:ext uri="{FF2B5EF4-FFF2-40B4-BE49-F238E27FC236}">
                    <a16:creationId xmlns:a16="http://schemas.microsoft.com/office/drawing/2014/main" id="{B04A28CC-CC44-F2C0-EC23-8EC9B6633E91}"/>
                  </a:ext>
                </a:extLst>
              </p:cNvPr>
              <p:cNvPicPr>
                <a:picLocks noChangeAspect="1"/>
              </p:cNvPicPr>
              <p:nvPr/>
            </p:nvPicPr>
            <p:blipFill>
              <a:blip r:embed="rId4"/>
              <a:srcRect b="63142"/>
              <a:stretch>
                <a:fillRect/>
              </a:stretch>
            </p:blipFill>
            <p:spPr>
              <a:xfrm>
                <a:off x="6458025" y="1803814"/>
                <a:ext cx="4967568" cy="905771"/>
              </a:xfrm>
              <a:prstGeom prst="rect">
                <a:avLst/>
              </a:prstGeom>
            </p:spPr>
          </p:pic>
        </p:grpSp>
        <p:sp>
          <p:nvSpPr>
            <p:cNvPr id="39" name="Rectangle : coins arrondis 38">
              <a:extLst>
                <a:ext uri="{FF2B5EF4-FFF2-40B4-BE49-F238E27FC236}">
                  <a16:creationId xmlns:a16="http://schemas.microsoft.com/office/drawing/2014/main" id="{C8846B9C-02C8-A3D5-E462-74A27AD90155}"/>
                </a:ext>
              </a:extLst>
            </p:cNvPr>
            <p:cNvSpPr/>
            <p:nvPr/>
          </p:nvSpPr>
          <p:spPr>
            <a:xfrm>
              <a:off x="6719954" y="2463801"/>
              <a:ext cx="4335396" cy="4013256"/>
            </a:xfrm>
            <a:prstGeom prst="roundRect">
              <a:avLst>
                <a:gd name="adj" fmla="val 0"/>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41" name="ZoneTexte 40">
            <a:extLst>
              <a:ext uri="{FF2B5EF4-FFF2-40B4-BE49-F238E27FC236}">
                <a16:creationId xmlns:a16="http://schemas.microsoft.com/office/drawing/2014/main" id="{66D05C34-92D4-48AC-C638-001442B1852F}"/>
              </a:ext>
            </a:extLst>
          </p:cNvPr>
          <p:cNvSpPr txBox="1"/>
          <p:nvPr/>
        </p:nvSpPr>
        <p:spPr>
          <a:xfrm>
            <a:off x="0" y="192402"/>
            <a:ext cx="12192000" cy="477054"/>
          </a:xfrm>
          <a:prstGeom prst="rect">
            <a:avLst/>
          </a:prstGeom>
          <a:noFill/>
        </p:spPr>
        <p:txBody>
          <a:bodyPr wrap="square">
            <a:spAutoFit/>
          </a:bodyPr>
          <a:lstStyle/>
          <a:p>
            <a:pPr algn="ctr"/>
            <a:r>
              <a:rPr lang="en-GB" sz="2500" b="1" noProof="0" dirty="0"/>
              <a:t>Example of an impressive champion in the battery sector: CATL</a:t>
            </a:r>
          </a:p>
        </p:txBody>
      </p:sp>
      <p:sp>
        <p:nvSpPr>
          <p:cNvPr id="42" name="Rectangle 41">
            <a:extLst>
              <a:ext uri="{FF2B5EF4-FFF2-40B4-BE49-F238E27FC236}">
                <a16:creationId xmlns:a16="http://schemas.microsoft.com/office/drawing/2014/main" id="{7D966CB8-6024-502C-E9E5-C596148CB6B2}"/>
              </a:ext>
            </a:extLst>
          </p:cNvPr>
          <p:cNvSpPr/>
          <p:nvPr/>
        </p:nvSpPr>
        <p:spPr>
          <a:xfrm>
            <a:off x="696000" y="791977"/>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5" name="ZoneTexte 44">
            <a:extLst>
              <a:ext uri="{FF2B5EF4-FFF2-40B4-BE49-F238E27FC236}">
                <a16:creationId xmlns:a16="http://schemas.microsoft.com/office/drawing/2014/main" id="{34136194-CA86-38D0-7149-B346287852A4}"/>
              </a:ext>
            </a:extLst>
          </p:cNvPr>
          <p:cNvSpPr txBox="1"/>
          <p:nvPr/>
        </p:nvSpPr>
        <p:spPr>
          <a:xfrm>
            <a:off x="777688" y="2214073"/>
            <a:ext cx="5750931" cy="2759730"/>
          </a:xfrm>
          <a:prstGeom prst="rect">
            <a:avLst/>
          </a:prstGeom>
          <a:noFill/>
        </p:spPr>
        <p:txBody>
          <a:bodyPr wrap="square">
            <a:spAutoFit/>
          </a:bodyPr>
          <a:lstStyle/>
          <a:p>
            <a:pPr algn="just">
              <a:buNone/>
            </a:pPr>
            <a:r>
              <a:rPr lang="en-GB" sz="2000" noProof="0" dirty="0"/>
              <a:t>From January to October 2025, global EV battery installations reached 933.5 GWh. CATL ranked first with 355.2 GWh, representing </a:t>
            </a:r>
            <a:r>
              <a:rPr lang="en-GB" sz="2000" b="1" noProof="0" dirty="0"/>
              <a:t>38 %</a:t>
            </a:r>
            <a:r>
              <a:rPr lang="en-GB" sz="2000" noProof="0" dirty="0"/>
              <a:t> of the world market.</a:t>
            </a:r>
            <a:endParaRPr lang="en-GB" sz="2000" baseline="30000" noProof="0" dirty="0"/>
          </a:p>
          <a:p>
            <a:pPr algn="just">
              <a:buNone/>
            </a:pPr>
            <a:endParaRPr lang="en-GB" sz="2000" baseline="30000" noProof="0" dirty="0"/>
          </a:p>
          <a:p>
            <a:pPr algn="just"/>
            <a:r>
              <a:rPr lang="en-GB" sz="2000" noProof="0" dirty="0"/>
              <a:t>CATL is also a global leader in battery recycling. The company has developed a “mine-to-battery-to-recycling” model, with lithium recovery rates exceeding 90 %.</a:t>
            </a:r>
          </a:p>
        </p:txBody>
      </p:sp>
    </p:spTree>
    <p:extLst>
      <p:ext uri="{BB962C8B-B14F-4D97-AF65-F5344CB8AC3E}">
        <p14:creationId xmlns:p14="http://schemas.microsoft.com/office/powerpoint/2010/main" val="44448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 coins arrondis 31">
            <a:extLst>
              <a:ext uri="{FF2B5EF4-FFF2-40B4-BE49-F238E27FC236}">
                <a16:creationId xmlns:a16="http://schemas.microsoft.com/office/drawing/2014/main" id="{566C7B81-D086-C924-FB56-2DE81C2163AA}"/>
              </a:ext>
            </a:extLst>
          </p:cNvPr>
          <p:cNvSpPr/>
          <p:nvPr/>
        </p:nvSpPr>
        <p:spPr>
          <a:xfrm>
            <a:off x="854766" y="3150705"/>
            <a:ext cx="10455964" cy="3048551"/>
          </a:xfrm>
          <a:prstGeom prst="roundRect">
            <a:avLst>
              <a:gd name="adj" fmla="val 0"/>
            </a:avLst>
          </a:prstGeom>
          <a:solidFill>
            <a:srgbClr val="F7F7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1" name="Image 30" descr="Une image contenant silhouette, art&#10;&#10;Le contenu généré par l’IA peut être incorrect.">
            <a:extLst>
              <a:ext uri="{FF2B5EF4-FFF2-40B4-BE49-F238E27FC236}">
                <a16:creationId xmlns:a16="http://schemas.microsoft.com/office/drawing/2014/main" id="{8F7C1085-01A0-D16F-37E2-F2E49473C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346" y="3659505"/>
            <a:ext cx="10099481" cy="2467430"/>
          </a:xfrm>
          <a:prstGeom prst="rect">
            <a:avLst/>
          </a:prstGeom>
        </p:spPr>
      </p:pic>
      <p:sp>
        <p:nvSpPr>
          <p:cNvPr id="33" name="ZoneTexte 32">
            <a:extLst>
              <a:ext uri="{FF2B5EF4-FFF2-40B4-BE49-F238E27FC236}">
                <a16:creationId xmlns:a16="http://schemas.microsoft.com/office/drawing/2014/main" id="{AB590D03-8F34-AEFA-8708-18C2937D3878}"/>
              </a:ext>
            </a:extLst>
          </p:cNvPr>
          <p:cNvSpPr txBox="1"/>
          <p:nvPr/>
        </p:nvSpPr>
        <p:spPr>
          <a:xfrm>
            <a:off x="1352550" y="5190254"/>
            <a:ext cx="1841500" cy="823302"/>
          </a:xfrm>
          <a:prstGeom prst="rect">
            <a:avLst/>
          </a:prstGeom>
          <a:noFill/>
        </p:spPr>
        <p:txBody>
          <a:bodyPr wrap="square" rtlCol="0">
            <a:spAutoFit/>
          </a:bodyPr>
          <a:lstStyle/>
          <a:p>
            <a:r>
              <a:rPr lang="en-GB" sz="950" noProof="0" dirty="0"/>
              <a:t>Coal</a:t>
            </a:r>
          </a:p>
          <a:p>
            <a:r>
              <a:rPr lang="en-GB" sz="950" noProof="0" dirty="0"/>
              <a:t>Nuclear</a:t>
            </a:r>
          </a:p>
          <a:p>
            <a:r>
              <a:rPr lang="en-GB" sz="950" noProof="0" dirty="0"/>
              <a:t>Offshore wind</a:t>
            </a:r>
          </a:p>
          <a:p>
            <a:r>
              <a:rPr lang="en-GB" sz="950" noProof="0" dirty="0"/>
              <a:t>Onshore wind</a:t>
            </a:r>
          </a:p>
          <a:p>
            <a:r>
              <a:rPr lang="en-GB" sz="950" noProof="0" dirty="0"/>
              <a:t>Solar </a:t>
            </a:r>
          </a:p>
        </p:txBody>
      </p:sp>
      <p:sp>
        <p:nvSpPr>
          <p:cNvPr id="34" name="ZoneTexte 33">
            <a:extLst>
              <a:ext uri="{FF2B5EF4-FFF2-40B4-BE49-F238E27FC236}">
                <a16:creationId xmlns:a16="http://schemas.microsoft.com/office/drawing/2014/main" id="{85294956-F08D-4226-B0C3-EF26ED97333A}"/>
              </a:ext>
            </a:extLst>
          </p:cNvPr>
          <p:cNvSpPr txBox="1"/>
          <p:nvPr/>
        </p:nvSpPr>
        <p:spPr>
          <a:xfrm>
            <a:off x="1941534" y="3315963"/>
            <a:ext cx="4344965" cy="307777"/>
          </a:xfrm>
          <a:prstGeom prst="rect">
            <a:avLst/>
          </a:prstGeom>
          <a:noFill/>
        </p:spPr>
        <p:txBody>
          <a:bodyPr wrap="square">
            <a:spAutoFit/>
          </a:bodyPr>
          <a:lstStyle/>
          <a:p>
            <a:pPr algn="ctr"/>
            <a:r>
              <a:rPr lang="en-GB" sz="1400" noProof="0" dirty="0"/>
              <a:t>Cheapest energy in 2023</a:t>
            </a:r>
            <a:endParaRPr lang="en-GB" sz="1400" baseline="30000" noProof="0" dirty="0"/>
          </a:p>
        </p:txBody>
      </p:sp>
      <p:sp>
        <p:nvSpPr>
          <p:cNvPr id="35" name="ZoneTexte 34">
            <a:extLst>
              <a:ext uri="{FF2B5EF4-FFF2-40B4-BE49-F238E27FC236}">
                <a16:creationId xmlns:a16="http://schemas.microsoft.com/office/drawing/2014/main" id="{3BC71C6C-208B-A5E1-AED6-52E1621EC386}"/>
              </a:ext>
            </a:extLst>
          </p:cNvPr>
          <p:cNvSpPr txBox="1"/>
          <p:nvPr/>
        </p:nvSpPr>
        <p:spPr>
          <a:xfrm>
            <a:off x="6570672" y="3315963"/>
            <a:ext cx="4344965" cy="307777"/>
          </a:xfrm>
          <a:prstGeom prst="rect">
            <a:avLst/>
          </a:prstGeom>
          <a:noFill/>
        </p:spPr>
        <p:txBody>
          <a:bodyPr wrap="square">
            <a:spAutoFit/>
          </a:bodyPr>
          <a:lstStyle/>
          <a:p>
            <a:pPr algn="ctr"/>
            <a:r>
              <a:rPr lang="en-GB" sz="1400" noProof="0" dirty="0"/>
              <a:t>Cheapest energy in 2027</a:t>
            </a:r>
            <a:endParaRPr lang="en-GB" sz="1400" baseline="30000" noProof="0" dirty="0"/>
          </a:p>
        </p:txBody>
      </p:sp>
      <p:sp>
        <p:nvSpPr>
          <p:cNvPr id="36" name="Espace réservé du numéro de diapositive 3">
            <a:extLst>
              <a:ext uri="{FF2B5EF4-FFF2-40B4-BE49-F238E27FC236}">
                <a16:creationId xmlns:a16="http://schemas.microsoft.com/office/drawing/2014/main" id="{E57BDC11-8705-8246-E5C0-161673130AD7}"/>
              </a:ext>
            </a:extLst>
          </p:cNvPr>
          <p:cNvSpPr txBox="1">
            <a:spLocks/>
          </p:cNvSpPr>
          <p:nvPr/>
        </p:nvSpPr>
        <p:spPr>
          <a:xfrm>
            <a:off x="11700817" y="645800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9</a:t>
            </a:fld>
            <a:endParaRPr lang="en-GB" sz="1050" noProof="0" dirty="0">
              <a:latin typeface="Arial" panose="020B0604020202020204" pitchFamily="34" charset="0"/>
              <a:cs typeface="Arial" panose="020B0604020202020204" pitchFamily="34" charset="0"/>
            </a:endParaRPr>
          </a:p>
        </p:txBody>
      </p:sp>
      <p:sp>
        <p:nvSpPr>
          <p:cNvPr id="37" name="ZoneTexte 36">
            <a:extLst>
              <a:ext uri="{FF2B5EF4-FFF2-40B4-BE49-F238E27FC236}">
                <a16:creationId xmlns:a16="http://schemas.microsoft.com/office/drawing/2014/main" id="{3AD10DC4-05F4-00D8-D621-C2983639A451}"/>
              </a:ext>
            </a:extLst>
          </p:cNvPr>
          <p:cNvSpPr txBox="1"/>
          <p:nvPr/>
        </p:nvSpPr>
        <p:spPr>
          <a:xfrm>
            <a:off x="0" y="192402"/>
            <a:ext cx="12192000" cy="861774"/>
          </a:xfrm>
          <a:prstGeom prst="rect">
            <a:avLst/>
          </a:prstGeom>
          <a:noFill/>
        </p:spPr>
        <p:txBody>
          <a:bodyPr wrap="square">
            <a:spAutoFit/>
          </a:bodyPr>
          <a:lstStyle/>
          <a:p>
            <a:pPr algn="ctr"/>
            <a:r>
              <a:rPr lang="en-GB" sz="2500" b="1" noProof="0" dirty="0"/>
              <a:t>A first consequence of clean-tech advances:</a:t>
            </a:r>
          </a:p>
          <a:p>
            <a:pPr algn="ctr"/>
            <a:r>
              <a:rPr lang="en-GB" sz="2500" b="1" noProof="0" dirty="0"/>
              <a:t>PV modules will soon dominate global electricity production </a:t>
            </a:r>
          </a:p>
        </p:txBody>
      </p:sp>
      <p:sp>
        <p:nvSpPr>
          <p:cNvPr id="38" name="Rectangle 37">
            <a:extLst>
              <a:ext uri="{FF2B5EF4-FFF2-40B4-BE49-F238E27FC236}">
                <a16:creationId xmlns:a16="http://schemas.microsoft.com/office/drawing/2014/main" id="{77C68EDE-8E49-ED8E-B06D-31071356633E}"/>
              </a:ext>
            </a:extLst>
          </p:cNvPr>
          <p:cNvSpPr/>
          <p:nvPr/>
        </p:nvSpPr>
        <p:spPr>
          <a:xfrm>
            <a:off x="696000" y="1179599"/>
            <a:ext cx="10800000" cy="1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9" name="ZoneTexte 38">
            <a:extLst>
              <a:ext uri="{FF2B5EF4-FFF2-40B4-BE49-F238E27FC236}">
                <a16:creationId xmlns:a16="http://schemas.microsoft.com/office/drawing/2014/main" id="{B9F3CAAE-5411-A755-AE6B-F765C7965492}"/>
              </a:ext>
            </a:extLst>
          </p:cNvPr>
          <p:cNvSpPr txBox="1"/>
          <p:nvPr/>
        </p:nvSpPr>
        <p:spPr>
          <a:xfrm>
            <a:off x="777688" y="1559476"/>
            <a:ext cx="10636624" cy="1323439"/>
          </a:xfrm>
          <a:prstGeom prst="rect">
            <a:avLst/>
          </a:prstGeom>
          <a:noFill/>
        </p:spPr>
        <p:txBody>
          <a:bodyPr wrap="square">
            <a:spAutoFit/>
          </a:bodyPr>
          <a:lstStyle/>
          <a:p>
            <a:pPr algn="just"/>
            <a:r>
              <a:rPr lang="en-GB" sz="2000" noProof="0" dirty="0"/>
              <a:t>A recent study published in Nature Communications</a:t>
            </a:r>
            <a:r>
              <a:rPr lang="en-GB" sz="2000" baseline="30000" noProof="0" dirty="0"/>
              <a:t>[1]</a:t>
            </a:r>
            <a:r>
              <a:rPr lang="en-GB" sz="2000" noProof="0" dirty="0"/>
              <a:t> reinforces that solar PV is expected to become the cheapest source of electricity in most parts of the world, even when both short-term lithium-ion storage and long-term hydrogen storage are included in the system costs.</a:t>
            </a:r>
          </a:p>
        </p:txBody>
      </p:sp>
      <p:sp>
        <p:nvSpPr>
          <p:cNvPr id="44" name="ZoneTexte 43">
            <a:extLst>
              <a:ext uri="{FF2B5EF4-FFF2-40B4-BE49-F238E27FC236}">
                <a16:creationId xmlns:a16="http://schemas.microsoft.com/office/drawing/2014/main" id="{134B82C0-485E-BF07-02CE-8E6A45FAF0A2}"/>
              </a:ext>
            </a:extLst>
          </p:cNvPr>
          <p:cNvSpPr txBox="1"/>
          <p:nvPr/>
        </p:nvSpPr>
        <p:spPr>
          <a:xfrm>
            <a:off x="-29496" y="6579754"/>
            <a:ext cx="10884309" cy="246221"/>
          </a:xfrm>
          <a:prstGeom prst="rect">
            <a:avLst/>
          </a:prstGeom>
          <a:noFill/>
        </p:spPr>
        <p:txBody>
          <a:bodyPr wrap="square">
            <a:spAutoFit/>
          </a:bodyPr>
          <a:lstStyle/>
          <a:p>
            <a:r>
              <a:rPr lang="en-GB" sz="1000" noProof="0" dirty="0">
                <a:latin typeface="+mj-lt"/>
              </a:rPr>
              <a:t>[1] </a:t>
            </a:r>
            <a:r>
              <a:rPr lang="en-GB" sz="1000" noProof="0" dirty="0"/>
              <a:t>Reference to the study: </a:t>
            </a:r>
            <a:r>
              <a:rPr lang="en-GB" sz="1000" noProof="0" dirty="0">
                <a:hlinkClick r:id="rId4"/>
              </a:rPr>
              <a:t>Nijsse, F.J.M.M., Mercure, JF., Ameli, N. et al. (2023). </a:t>
            </a:r>
            <a:r>
              <a:rPr lang="en-GB" sz="1000" i="1" noProof="0" dirty="0">
                <a:hlinkClick r:id="rId4"/>
              </a:rPr>
              <a:t>The Momentum of the Solar Energy Transition</a:t>
            </a:r>
            <a:r>
              <a:rPr lang="en-GB" sz="1000" noProof="0" dirty="0">
                <a:hlinkClick r:id="rId4"/>
              </a:rPr>
              <a:t>. Nature Communications,14, 6542</a:t>
            </a:r>
            <a:r>
              <a:rPr lang="en-GB" sz="1000" i="1" noProof="0" dirty="0">
                <a:solidFill>
                  <a:srgbClr val="05103E"/>
                </a:solidFill>
                <a:latin typeface="+mj-lt"/>
                <a:hlinkClick r:id="rId4"/>
              </a:rPr>
              <a:t>.</a:t>
            </a:r>
            <a:endParaRPr lang="en-GB" sz="1000" i="1" noProof="0" dirty="0">
              <a:latin typeface="+mj-lt"/>
            </a:endParaRPr>
          </a:p>
        </p:txBody>
      </p:sp>
    </p:spTree>
    <p:extLst>
      <p:ext uri="{BB962C8B-B14F-4D97-AF65-F5344CB8AC3E}">
        <p14:creationId xmlns:p14="http://schemas.microsoft.com/office/powerpoint/2010/main" val="22463958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nalisé 1">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0E658E55167749AA53CEAA5189C558" ma:contentTypeVersion="10" ma:contentTypeDescription="Een nieuw document maken." ma:contentTypeScope="" ma:versionID="ffab947584fde0892f7ffdbba877f3ef">
  <xsd:schema xmlns:xsd="http://www.w3.org/2001/XMLSchema" xmlns:xs="http://www.w3.org/2001/XMLSchema" xmlns:p="http://schemas.microsoft.com/office/2006/metadata/properties" xmlns:ns3="ba893c70-4bd3-4c1a-a397-112894c05c54" targetNamespace="http://schemas.microsoft.com/office/2006/metadata/properties" ma:root="true" ma:fieldsID="4bc99151447664e661e078c094d2b18d" ns3:_="">
    <xsd:import namespace="ba893c70-4bd3-4c1a-a397-112894c05c5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93c70-4bd3-4c1a-a397-112894c05c5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a893c70-4bd3-4c1a-a397-112894c05c5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6F2CF2-4339-4BB1-9E79-5D8B6410925B}">
  <ds:schemaRefs>
    <ds:schemaRef ds:uri="ba893c70-4bd3-4c1a-a397-112894c05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88B7A3-00D7-4F2E-9DA2-EC91F8A880D6}">
  <ds:schemaRef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www.w3.org/XML/1998/namespace"/>
    <ds:schemaRef ds:uri="http://purl.org/dc/elements/1.1/"/>
    <ds:schemaRef ds:uri="ba893c70-4bd3-4c1a-a397-112894c05c54"/>
    <ds:schemaRef ds:uri="http://purl.org/dc/dcmitype/"/>
  </ds:schemaRefs>
</ds:datastoreItem>
</file>

<file path=customXml/itemProps3.xml><?xml version="1.0" encoding="utf-8"?>
<ds:datastoreItem xmlns:ds="http://schemas.openxmlformats.org/officeDocument/2006/customXml" ds:itemID="{3DF98A1E-9E79-42D2-86DE-BF4D8765D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2758</Words>
  <Application>Microsoft Office PowerPoint</Application>
  <PresentationFormat>Grand écran</PresentationFormat>
  <Paragraphs>255</Paragraphs>
  <Slides>20</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Aptos</vt:lpstr>
      <vt:lpstr>Arial</vt:lpstr>
      <vt:lpstr>DM Sans</vt:lpstr>
      <vt:lpstr>DM Sans</vt:lpstr>
      <vt:lpstr>Segoe UI</vt:lpstr>
      <vt:lpstr>Tahoma</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Techy Thibaut</dc:creator>
  <cp:lastModifiedBy>Techy Thibaut</cp:lastModifiedBy>
  <cp:revision>3</cp:revision>
  <dcterms:created xsi:type="dcterms:W3CDTF">2025-11-24T08:40:17Z</dcterms:created>
  <dcterms:modified xsi:type="dcterms:W3CDTF">2025-12-10T07:43:31Z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0x010100A10E658E55167749AA53CEAA5189C558</vt:lpwstr>
  </property>
</Properties>
</file>