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56" r:id="rId5"/>
    <p:sldId id="260" r:id="rId6"/>
    <p:sldId id="257" r:id="rId7"/>
    <p:sldId id="263" r:id="rId8"/>
    <p:sldId id="265" r:id="rId9"/>
    <p:sldId id="266" r:id="rId10"/>
    <p:sldId id="278" r:id="rId11"/>
    <p:sldId id="267" r:id="rId12"/>
    <p:sldId id="270" r:id="rId13"/>
    <p:sldId id="259" r:id="rId14"/>
    <p:sldId id="271" r:id="rId15"/>
    <p:sldId id="272" r:id="rId16"/>
    <p:sldId id="274" r:id="rId17"/>
    <p:sldId id="275" r:id="rId18"/>
    <p:sldId id="273" r:id="rId19"/>
    <p:sldId id="276"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5DEC3E-9E33-297B-582C-88F9988F0D05}" v="356" dt="2025-11-25T10:08:36.233"/>
    <p1510:client id="{4420DA87-849E-DEB4-7549-A2A51D39E656}" v="3" dt="2025-11-26T08:58:23.582"/>
    <p1510:client id="{B3821D75-FD9E-0644-9649-A6E5C3FC0DFE}" v="412" dt="2025-11-25T10:16:19.567"/>
    <p1510:client id="{C120322D-916E-8547-1269-C31B62B6E515}" v="142" dt="2025-11-26T08:55:35.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4"/>
    <p:restoredTop sz="94537"/>
  </p:normalViewPr>
  <p:slideViewPr>
    <p:cSldViewPr snapToGrid="0">
      <p:cViewPr varScale="1">
        <p:scale>
          <a:sx n="140" d="100"/>
          <a:sy n="140" d="100"/>
        </p:scale>
        <p:origin x="5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44CD9C-C0EC-461A-99AB-C95A5E09E50E}" type="datetimeFigureOut">
              <a:t>12/5/25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010F9-5684-4253-927C-904F67B3B6F8}" type="slidenum">
              <a:t>‹#›</a:t>
            </a:fld>
            <a:endParaRPr lang="fr-FR"/>
          </a:p>
        </p:txBody>
      </p:sp>
    </p:spTree>
    <p:extLst>
      <p:ext uri="{BB962C8B-B14F-4D97-AF65-F5344CB8AC3E}">
        <p14:creationId xmlns:p14="http://schemas.microsoft.com/office/powerpoint/2010/main" val="1336010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nSpc>
                <a:spcPct val="90000"/>
              </a:lnSpc>
              <a:spcBef>
                <a:spcPts val="1000"/>
              </a:spcBef>
              <a:buFont typeface="Arial"/>
              <a:buChar char="•"/>
            </a:pPr>
            <a:r>
              <a:rPr lang="fr-FR" err="1"/>
              <a:t>ORBi</a:t>
            </a:r>
            <a:r>
              <a:rPr lang="fr-FR"/>
              <a:t>. This corpus </a:t>
            </a:r>
            <a:r>
              <a:rPr lang="fr-FR" err="1"/>
              <a:t>represents</a:t>
            </a:r>
            <a:r>
              <a:rPr lang="fr-FR"/>
              <a:t> a </a:t>
            </a:r>
            <a:r>
              <a:rPr lang="fr-FR" err="1"/>
              <a:t>goldmine</a:t>
            </a:r>
            <a:r>
              <a:rPr lang="fr-FR"/>
              <a:t> for the </a:t>
            </a:r>
            <a:r>
              <a:rPr lang="fr-FR" err="1"/>
              <a:t>University</a:t>
            </a:r>
            <a:r>
              <a:rPr lang="fr-FR"/>
              <a:t> of </a:t>
            </a:r>
            <a:r>
              <a:rPr lang="fr-FR" err="1"/>
              <a:t>Liege</a:t>
            </a:r>
            <a:r>
              <a:rPr lang="fr-FR"/>
              <a:t>. It comprises more </a:t>
            </a:r>
            <a:r>
              <a:rPr lang="fr-FR" err="1"/>
              <a:t>than</a:t>
            </a:r>
            <a:r>
              <a:rPr lang="fr-FR"/>
              <a:t> 62,000 </a:t>
            </a:r>
            <a:r>
              <a:rPr lang="fr-FR" err="1"/>
              <a:t>scientific</a:t>
            </a:r>
            <a:r>
              <a:rPr lang="fr-FR"/>
              <a:t> abstracts, </a:t>
            </a:r>
            <a:r>
              <a:rPr lang="fr-FR" err="1"/>
              <a:t>each</a:t>
            </a:r>
            <a:r>
              <a:rPr lang="fr-FR"/>
              <a:t> </a:t>
            </a:r>
            <a:r>
              <a:rPr lang="fr-FR" err="1"/>
              <a:t>associated</a:t>
            </a:r>
            <a:r>
              <a:rPr lang="fr-FR"/>
              <a:t> </a:t>
            </a:r>
            <a:r>
              <a:rPr lang="fr-FR" err="1"/>
              <a:t>with</a:t>
            </a:r>
            <a:r>
              <a:rPr lang="fr-FR"/>
              <a:t> </a:t>
            </a:r>
            <a:r>
              <a:rPr lang="fr-FR" err="1"/>
              <a:t>detailed</a:t>
            </a:r>
            <a:r>
              <a:rPr lang="fr-FR"/>
              <a:t> information </a:t>
            </a:r>
            <a:r>
              <a:rPr lang="fr-FR" err="1"/>
              <a:t>such</a:t>
            </a:r>
            <a:r>
              <a:rPr lang="fr-FR"/>
              <a:t> as </a:t>
            </a:r>
            <a:r>
              <a:rPr lang="fr-FR" err="1"/>
              <a:t>authorship</a:t>
            </a:r>
            <a:r>
              <a:rPr lang="fr-FR"/>
              <a:t>, publication date, or journal source. </a:t>
            </a:r>
          </a:p>
          <a:p>
            <a:pPr marL="285750" indent="-285750">
              <a:lnSpc>
                <a:spcPct val="90000"/>
              </a:lnSpc>
              <a:spcBef>
                <a:spcPts val="1000"/>
              </a:spcBef>
              <a:buFont typeface="Arial"/>
              <a:buChar char="•"/>
            </a:pPr>
            <a:endParaRPr lang="fr-FR"/>
          </a:p>
          <a:p>
            <a:pPr marL="285750" indent="-285750">
              <a:lnSpc>
                <a:spcPct val="90000"/>
              </a:lnSpc>
              <a:spcBef>
                <a:spcPts val="1000"/>
              </a:spcBef>
              <a:buFont typeface="Arial"/>
              <a:buChar char="•"/>
            </a:pPr>
            <a:r>
              <a:rPr lang="fr-FR"/>
              <a:t>This </a:t>
            </a:r>
            <a:r>
              <a:rPr lang="fr-FR" err="1"/>
              <a:t>resource</a:t>
            </a:r>
            <a:r>
              <a:rPr lang="fr-FR"/>
              <a:t> </a:t>
            </a:r>
            <a:r>
              <a:rPr lang="fr-FR" err="1"/>
              <a:t>contains</a:t>
            </a:r>
            <a:r>
              <a:rPr lang="fr-FR"/>
              <a:t> all the </a:t>
            </a:r>
            <a:r>
              <a:rPr lang="fr-FR" err="1"/>
              <a:t>elements</a:t>
            </a:r>
            <a:r>
              <a:rPr lang="fr-FR"/>
              <a:t> </a:t>
            </a:r>
            <a:r>
              <a:rPr lang="fr-FR" err="1"/>
              <a:t>required</a:t>
            </a:r>
            <a:r>
              <a:rPr lang="fr-FR"/>
              <a:t> to </a:t>
            </a:r>
            <a:r>
              <a:rPr lang="fr-FR" err="1"/>
              <a:t>detect</a:t>
            </a:r>
            <a:r>
              <a:rPr lang="fr-FR"/>
              <a:t> </a:t>
            </a:r>
            <a:r>
              <a:rPr lang="fr-FR" err="1"/>
              <a:t>emerging</a:t>
            </a:r>
            <a:r>
              <a:rPr lang="fr-FR"/>
              <a:t> and </a:t>
            </a:r>
            <a:r>
              <a:rPr lang="fr-FR" err="1"/>
              <a:t>declining</a:t>
            </a:r>
            <a:r>
              <a:rPr lang="fr-FR"/>
              <a:t> </a:t>
            </a:r>
            <a:r>
              <a:rPr lang="fr-FR" err="1"/>
              <a:t>research</a:t>
            </a:r>
            <a:r>
              <a:rPr lang="fr-FR"/>
              <a:t> areas, </a:t>
            </a:r>
            <a:r>
              <a:rPr lang="fr-FR" err="1"/>
              <a:t>invest</a:t>
            </a:r>
            <a:r>
              <a:rPr lang="fr-FR"/>
              <a:t> </a:t>
            </a:r>
            <a:r>
              <a:rPr lang="fr-FR" err="1"/>
              <a:t>early</a:t>
            </a:r>
            <a:r>
              <a:rPr lang="fr-FR"/>
              <a:t> in </a:t>
            </a:r>
            <a:r>
              <a:rPr lang="fr-FR" err="1"/>
              <a:t>promising</a:t>
            </a:r>
            <a:r>
              <a:rPr lang="fr-FR"/>
              <a:t> topics or support </a:t>
            </a:r>
            <a:r>
              <a:rPr lang="fr-FR" err="1"/>
              <a:t>declining</a:t>
            </a:r>
            <a:r>
              <a:rPr lang="fr-FR"/>
              <a:t> but </a:t>
            </a:r>
            <a:r>
              <a:rPr lang="fr-FR" err="1"/>
              <a:t>strategically</a:t>
            </a:r>
            <a:r>
              <a:rPr lang="fr-FR"/>
              <a:t> </a:t>
            </a:r>
            <a:r>
              <a:rPr lang="fr-FR" err="1"/>
              <a:t>significant</a:t>
            </a:r>
            <a:r>
              <a:rPr lang="fr-FR"/>
              <a:t> </a:t>
            </a:r>
            <a:r>
              <a:rPr lang="fr-FR" err="1"/>
              <a:t>domains</a:t>
            </a:r>
            <a:r>
              <a:rPr lang="fr-FR"/>
              <a:t>. It </a:t>
            </a:r>
            <a:r>
              <a:rPr lang="fr-FR" err="1"/>
              <a:t>could</a:t>
            </a:r>
            <a:r>
              <a:rPr lang="fr-FR"/>
              <a:t> </a:t>
            </a:r>
            <a:r>
              <a:rPr lang="fr-FR" err="1"/>
              <a:t>also</a:t>
            </a:r>
            <a:r>
              <a:rPr lang="fr-FR"/>
              <a:t> </a:t>
            </a:r>
            <a:r>
              <a:rPr lang="fr-FR" err="1"/>
              <a:t>be</a:t>
            </a:r>
            <a:r>
              <a:rPr lang="fr-FR"/>
              <a:t> </a:t>
            </a:r>
            <a:r>
              <a:rPr lang="fr-FR" err="1"/>
              <a:t>used</a:t>
            </a:r>
            <a:r>
              <a:rPr lang="fr-FR"/>
              <a:t> to </a:t>
            </a:r>
            <a:r>
              <a:rPr lang="fr-FR" err="1"/>
              <a:t>map</a:t>
            </a:r>
            <a:r>
              <a:rPr lang="fr-FR"/>
              <a:t> </a:t>
            </a:r>
            <a:r>
              <a:rPr lang="fr-FR" err="1"/>
              <a:t>interdisciplinary</a:t>
            </a:r>
            <a:r>
              <a:rPr lang="fr-FR"/>
              <a:t> flows, to </a:t>
            </a:r>
            <a:r>
              <a:rPr lang="fr-FR" err="1"/>
              <a:t>identify</a:t>
            </a:r>
            <a:r>
              <a:rPr lang="fr-FR"/>
              <a:t> key </a:t>
            </a:r>
            <a:r>
              <a:rPr lang="fr-FR" err="1"/>
              <a:t>contributors</a:t>
            </a:r>
            <a:r>
              <a:rPr lang="fr-FR"/>
              <a:t> </a:t>
            </a:r>
            <a:r>
              <a:rPr lang="fr-FR" err="1"/>
              <a:t>within</a:t>
            </a:r>
            <a:r>
              <a:rPr lang="fr-FR"/>
              <a:t> </a:t>
            </a:r>
            <a:r>
              <a:rPr lang="fr-FR" err="1"/>
              <a:t>each</a:t>
            </a:r>
            <a:r>
              <a:rPr lang="fr-FR"/>
              <a:t> </a:t>
            </a:r>
            <a:r>
              <a:rPr lang="fr-FR" err="1"/>
              <a:t>field</a:t>
            </a:r>
            <a:r>
              <a:rPr lang="fr-FR"/>
              <a:t>, to </a:t>
            </a:r>
            <a:r>
              <a:rPr lang="fr-FR" err="1"/>
              <a:t>assess</a:t>
            </a:r>
            <a:r>
              <a:rPr lang="fr-FR"/>
              <a:t> </a:t>
            </a:r>
            <a:r>
              <a:rPr lang="fr-FR" err="1"/>
              <a:t>which</a:t>
            </a:r>
            <a:r>
              <a:rPr lang="fr-FR"/>
              <a:t> </a:t>
            </a:r>
            <a:r>
              <a:rPr lang="fr-FR" err="1"/>
              <a:t>journals</a:t>
            </a:r>
            <a:r>
              <a:rPr lang="fr-FR"/>
              <a:t> </a:t>
            </a:r>
            <a:r>
              <a:rPr lang="fr-FR" err="1"/>
              <a:t>enhance</a:t>
            </a:r>
            <a:r>
              <a:rPr lang="fr-FR"/>
              <a:t> </a:t>
            </a:r>
            <a:r>
              <a:rPr lang="fr-FR" err="1"/>
              <a:t>institutional</a:t>
            </a:r>
            <a:r>
              <a:rPr lang="fr-FR"/>
              <a:t> </a:t>
            </a:r>
            <a:r>
              <a:rPr lang="fr-FR" err="1"/>
              <a:t>visibility</a:t>
            </a:r>
            <a:r>
              <a:rPr lang="fr-FR"/>
              <a:t>, and to </a:t>
            </a:r>
            <a:r>
              <a:rPr lang="fr-FR" err="1"/>
              <a:t>detect</a:t>
            </a:r>
            <a:r>
              <a:rPr lang="fr-FR"/>
              <a:t> </a:t>
            </a:r>
            <a:r>
              <a:rPr lang="fr-FR" err="1"/>
              <a:t>opportunities</a:t>
            </a:r>
            <a:r>
              <a:rPr lang="fr-FR"/>
              <a:t> for </a:t>
            </a:r>
            <a:r>
              <a:rPr lang="fr-FR" err="1"/>
              <a:t>meaningful</a:t>
            </a:r>
            <a:r>
              <a:rPr lang="fr-FR"/>
              <a:t> collaboration.</a:t>
            </a: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EBC010F9-5684-4253-927C-904F67B3B6F8}" type="slidenum">
              <a:t>2</a:t>
            </a:fld>
            <a:endParaRPr lang="fr-FR"/>
          </a:p>
        </p:txBody>
      </p:sp>
    </p:spTree>
    <p:extLst>
      <p:ext uri="{BB962C8B-B14F-4D97-AF65-F5344CB8AC3E}">
        <p14:creationId xmlns:p14="http://schemas.microsoft.com/office/powerpoint/2010/main" val="993707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 </a:t>
            </a:r>
            <a:r>
              <a:rPr lang="fr-FR" err="1"/>
              <a:t>Uncovering</a:t>
            </a:r>
            <a:r>
              <a:rPr lang="fr-FR"/>
              <a:t> </a:t>
            </a:r>
            <a:r>
              <a:rPr lang="fr-FR" err="1"/>
              <a:t>meaningful</a:t>
            </a:r>
            <a:r>
              <a:rPr lang="fr-FR"/>
              <a:t> information, latent in </a:t>
            </a:r>
            <a:r>
              <a:rPr lang="fr-FR" err="1"/>
              <a:t>ORBI's</a:t>
            </a:r>
            <a:r>
              <a:rPr lang="fr-FR"/>
              <a:t> contents</a:t>
            </a:r>
          </a:p>
          <a:p>
            <a:endParaRPr lang="en-GB"/>
          </a:p>
        </p:txBody>
      </p:sp>
      <p:sp>
        <p:nvSpPr>
          <p:cNvPr id="4" name="Slide Number Placeholder 3"/>
          <p:cNvSpPr>
            <a:spLocks noGrp="1"/>
          </p:cNvSpPr>
          <p:nvPr>
            <p:ph type="sldNum" sz="quarter" idx="5"/>
          </p:nvPr>
        </p:nvSpPr>
        <p:spPr/>
        <p:txBody>
          <a:bodyPr/>
          <a:lstStyle/>
          <a:p>
            <a:fld id="{EBC010F9-5684-4253-927C-904F67B3B6F8}" type="slidenum">
              <a:rPr lang="fr-BE" smtClean="0"/>
              <a:t>4</a:t>
            </a:fld>
            <a:endParaRPr lang="fr-BE"/>
          </a:p>
        </p:txBody>
      </p:sp>
    </p:spTree>
    <p:extLst>
      <p:ext uri="{BB962C8B-B14F-4D97-AF65-F5344CB8AC3E}">
        <p14:creationId xmlns:p14="http://schemas.microsoft.com/office/powerpoint/2010/main" val="360748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everything accelerates. If the data are open, someone, somewhere, will do something brilliant, strange, or wonderfully unexpected with them.</a:t>
            </a:r>
            <a:endParaRPr lang="fr-FR"/>
          </a:p>
          <a:p>
            <a:r>
              <a:rPr lang="en-US"/>
              <a:t>We’re drowning in opportunity—and for once, that’s a good problem</a:t>
            </a:r>
            <a:endParaRPr lang="en-US">
              <a:ea typeface="Calibri"/>
              <a:cs typeface="Calibri"/>
            </a:endParaRP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EBC010F9-5684-4253-927C-904F67B3B6F8}" type="slidenum">
              <a:rPr lang="fr-FR"/>
              <a:t>10</a:t>
            </a:fld>
            <a:endParaRPr lang="fr-FR"/>
          </a:p>
        </p:txBody>
      </p:sp>
    </p:spTree>
    <p:extLst>
      <p:ext uri="{BB962C8B-B14F-4D97-AF65-F5344CB8AC3E}">
        <p14:creationId xmlns:p14="http://schemas.microsoft.com/office/powerpoint/2010/main" val="2362102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Open AI supercharges open science.</a:t>
            </a:r>
            <a:br>
              <a:rPr lang="en-US">
                <a:cs typeface="+mn-lt"/>
              </a:rPr>
            </a:br>
            <a:r>
              <a:rPr lang="en-US"/>
              <a:t>It’s not a tool—it’s a catalyst.</a:t>
            </a:r>
            <a:br>
              <a:rPr lang="en-US">
                <a:cs typeface="+mn-lt"/>
              </a:rPr>
            </a:br>
            <a:r>
              <a:rPr lang="en-US"/>
              <a:t>It turns scattered information into structured intelligence.</a:t>
            </a:r>
            <a:br>
              <a:rPr lang="en-US">
                <a:cs typeface="+mn-lt"/>
              </a:rPr>
            </a:br>
            <a:r>
              <a:rPr lang="en-US"/>
              <a:t>It maps the invisible. It finds the patterns humans would miss.</a:t>
            </a:r>
            <a:br>
              <a:rPr lang="en-US">
                <a:cs typeface="+mn-lt"/>
              </a:rPr>
            </a:br>
            <a:r>
              <a:rPr lang="en-US"/>
              <a:t>And it lets us ask bold new questions—without waiting for someone else's permission.</a:t>
            </a:r>
            <a:endParaRPr lang="fr-F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EBC010F9-5684-4253-927C-904F67B3B6F8}" type="slidenum">
              <a:rPr lang="fr-FR"/>
              <a:t>11</a:t>
            </a:fld>
            <a:endParaRPr lang="fr-FR"/>
          </a:p>
        </p:txBody>
      </p:sp>
    </p:spTree>
    <p:extLst>
      <p:ext uri="{BB962C8B-B14F-4D97-AF65-F5344CB8AC3E}">
        <p14:creationId xmlns:p14="http://schemas.microsoft.com/office/powerpoint/2010/main" val="1706031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The lesson? Your next breakthrough collaborator might not be in your department. Or your country. Or your discipline.</a:t>
            </a:r>
            <a:endParaRPr lang="fr-FR"/>
          </a:p>
          <a:p>
            <a:endParaRPr lang="en-US" b="1">
              <a:ea typeface="Calibri"/>
              <a:cs typeface="Calibri"/>
            </a:endParaRPr>
          </a:p>
          <a:p>
            <a:r>
              <a:rPr lang="en-US" b="1"/>
              <a:t>Distributed Intelligence</a:t>
            </a:r>
            <a:endParaRPr lang="fr-FR">
              <a:ea typeface="Calibri"/>
              <a:cs typeface="Calibri"/>
            </a:endParaRPr>
          </a:p>
          <a:p>
            <a:r>
              <a:rPr lang="en-US"/>
              <a:t>Open ecosystems harness the intelligence of many.</a:t>
            </a:r>
            <a:br>
              <a:rPr lang="en-US">
                <a:cs typeface="+mn-lt"/>
              </a:rPr>
            </a:br>
            <a:r>
              <a:rPr lang="en-US"/>
              <a:t>Not “centralized genius,” but </a:t>
            </a:r>
            <a:r>
              <a:rPr lang="en-US" i="1"/>
              <a:t>collective problem-solving</a:t>
            </a:r>
            <a:r>
              <a:rPr lang="en-US"/>
              <a:t>.</a:t>
            </a:r>
            <a:br>
              <a:rPr lang="en-US">
                <a:cs typeface="+mn-lt"/>
              </a:rPr>
            </a:br>
            <a:r>
              <a:rPr lang="en-US"/>
              <a:t>Distributed intelligence produces ideas that no single institution could generate.</a:t>
            </a:r>
            <a:br>
              <a:rPr lang="en-US">
                <a:cs typeface="+mn-lt"/>
              </a:rPr>
            </a:br>
            <a:r>
              <a:rPr lang="en-US"/>
              <a:t>It's messy. It's vibrant. It's powerful.</a:t>
            </a:r>
            <a:endParaRPr lang="fr-FR"/>
          </a:p>
          <a:p>
            <a:endParaRPr lang="en-US">
              <a:ea typeface="Calibri"/>
              <a:cs typeface="Calibri"/>
            </a:endParaRPr>
          </a:p>
        </p:txBody>
      </p:sp>
      <p:sp>
        <p:nvSpPr>
          <p:cNvPr id="4" name="Espace réservé du numéro de diapositive 3"/>
          <p:cNvSpPr>
            <a:spLocks noGrp="1"/>
          </p:cNvSpPr>
          <p:nvPr>
            <p:ph type="sldNum" sz="quarter" idx="5"/>
          </p:nvPr>
        </p:nvSpPr>
        <p:spPr/>
        <p:txBody>
          <a:bodyPr/>
          <a:lstStyle/>
          <a:p>
            <a:fld id="{EBC010F9-5684-4253-927C-904F67B3B6F8}" type="slidenum">
              <a:rPr lang="fr-FR"/>
              <a:t>12</a:t>
            </a:fld>
            <a:endParaRPr lang="fr-FR"/>
          </a:p>
        </p:txBody>
      </p:sp>
    </p:spTree>
    <p:extLst>
      <p:ext uri="{BB962C8B-B14F-4D97-AF65-F5344CB8AC3E}">
        <p14:creationId xmlns:p14="http://schemas.microsoft.com/office/powerpoint/2010/main" val="402339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Knowledge flows have become torrents.</a:t>
            </a:r>
            <a:endParaRPr lang="fr-FR"/>
          </a:p>
          <a:p>
            <a:r>
              <a:rPr lang="en-US"/>
              <a:t>AI turns open access into open intelligence.</a:t>
            </a:r>
            <a:endParaRPr lang="fr-FR">
              <a:ea typeface="Calibri"/>
              <a:cs typeface="Calibri"/>
            </a:endParaRPr>
          </a:p>
          <a:p>
            <a:endParaRPr lang="fr-FR"/>
          </a:p>
        </p:txBody>
      </p:sp>
      <p:sp>
        <p:nvSpPr>
          <p:cNvPr id="4" name="Espace réservé du numéro de diapositive 3"/>
          <p:cNvSpPr>
            <a:spLocks noGrp="1"/>
          </p:cNvSpPr>
          <p:nvPr>
            <p:ph type="sldNum" sz="quarter" idx="5"/>
          </p:nvPr>
        </p:nvSpPr>
        <p:spPr/>
        <p:txBody>
          <a:bodyPr/>
          <a:lstStyle/>
          <a:p>
            <a:fld id="{EBC010F9-5684-4253-927C-904F67B3B6F8}" type="slidenum">
              <a:rPr lang="fr-FR"/>
              <a:t>13</a:t>
            </a:fld>
            <a:endParaRPr lang="fr-FR"/>
          </a:p>
        </p:txBody>
      </p:sp>
    </p:spTree>
    <p:extLst>
      <p:ext uri="{BB962C8B-B14F-4D97-AF65-F5344CB8AC3E}">
        <p14:creationId xmlns:p14="http://schemas.microsoft.com/office/powerpoint/2010/main" val="369173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endParaRPr lang="fr-BE" sz="1200" u="none" strike="noStrike" kern="1200">
              <a:solidFill>
                <a:schemeClr val="tx1"/>
              </a:solidFill>
              <a:effectLst/>
              <a:latin typeface="+mn-lt"/>
              <a:ea typeface="+mn-ea"/>
              <a:cs typeface="+mn-cs"/>
            </a:endParaRPr>
          </a:p>
          <a:p>
            <a:r>
              <a:rPr lang="en-GB"/>
              <a:t>The toolbox available to any researcher today is extraordinary—and free.</a:t>
            </a:r>
            <a:br>
              <a:rPr lang="en-GB">
                <a:cs typeface="+mn-lt"/>
              </a:rPr>
            </a:br>
            <a:r>
              <a:rPr lang="en-GB"/>
              <a:t>You already have access to world-class tools used by industry and academia alike.</a:t>
            </a:r>
            <a:br>
              <a:rPr lang="en-GB">
                <a:cs typeface="+mn-lt"/>
              </a:rPr>
            </a:br>
            <a:r>
              <a:rPr lang="en-GB"/>
              <a:t>Many of them run on your laptop.</a:t>
            </a:r>
            <a:br>
              <a:rPr lang="en-GB">
                <a:cs typeface="+mn-lt"/>
              </a:rPr>
            </a:br>
            <a:r>
              <a:rPr lang="en-GB"/>
              <a:t>All of them extend your reach far beyond what was possible just a few years ago.</a:t>
            </a: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EBC010F9-5684-4253-927C-904F67B3B6F8}" type="slidenum">
              <a:rPr lang="fr-BE" smtClean="0"/>
              <a:t>14</a:t>
            </a:fld>
            <a:endParaRPr lang="fr-BE"/>
          </a:p>
        </p:txBody>
      </p:sp>
    </p:spTree>
    <p:extLst>
      <p:ext uri="{BB962C8B-B14F-4D97-AF65-F5344CB8AC3E}">
        <p14:creationId xmlns:p14="http://schemas.microsoft.com/office/powerpoint/2010/main" val="3221467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Open Science isn’t just more ethical.</a:t>
            </a:r>
            <a:br>
              <a:rPr lang="en-US" dirty="0">
                <a:cs typeface="+mn-lt"/>
              </a:rPr>
            </a:br>
            <a:r>
              <a:rPr lang="en-US" dirty="0"/>
              <a:t>It’s not just more democratic.</a:t>
            </a:r>
            <a:br>
              <a:rPr lang="en-US" dirty="0">
                <a:cs typeface="+mn-lt"/>
              </a:rPr>
            </a:br>
            <a:r>
              <a:rPr lang="en-US" dirty="0"/>
              <a:t>It’s not even just more cost-effective.</a:t>
            </a:r>
            <a:endParaRPr lang="fr-FR" dirty="0"/>
          </a:p>
          <a:p>
            <a:r>
              <a:rPr lang="en-US" b="1" dirty="0"/>
              <a:t>It’s exponentially smarter.</a:t>
            </a:r>
            <a:endParaRPr lang="en-US" dirty="0"/>
          </a:p>
          <a:p>
            <a:endParaRPr lang="en-US" dirty="0">
              <a:ea typeface="Calibri"/>
              <a:cs typeface="Calibri"/>
            </a:endParaRPr>
          </a:p>
        </p:txBody>
      </p:sp>
      <p:sp>
        <p:nvSpPr>
          <p:cNvPr id="4" name="Espace réservé du numéro de diapositive 3"/>
          <p:cNvSpPr>
            <a:spLocks noGrp="1"/>
          </p:cNvSpPr>
          <p:nvPr>
            <p:ph type="sldNum" sz="quarter" idx="5"/>
          </p:nvPr>
        </p:nvSpPr>
        <p:spPr/>
        <p:txBody>
          <a:bodyPr/>
          <a:lstStyle/>
          <a:p>
            <a:fld id="{EBC010F9-5684-4253-927C-904F67B3B6F8}" type="slidenum">
              <a:rPr lang="fr-FR"/>
              <a:t>16</a:t>
            </a:fld>
            <a:endParaRPr lang="fr-FR"/>
          </a:p>
        </p:txBody>
      </p:sp>
    </p:spTree>
    <p:extLst>
      <p:ext uri="{BB962C8B-B14F-4D97-AF65-F5344CB8AC3E}">
        <p14:creationId xmlns:p14="http://schemas.microsoft.com/office/powerpoint/2010/main" val="1282447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24B4-A01D-FAB6-FCBE-DC59A4AA70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CB27447-3E01-D074-4882-59299FE74D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CE6724-3A6A-DE7B-C522-35B255B0CBB1}"/>
              </a:ext>
            </a:extLst>
          </p:cNvPr>
          <p:cNvSpPr>
            <a:spLocks noGrp="1"/>
          </p:cNvSpPr>
          <p:nvPr>
            <p:ph type="dt" sz="half" idx="10"/>
          </p:nvPr>
        </p:nvSpPr>
        <p:spPr/>
        <p:txBody>
          <a:bodyPr/>
          <a:lstStyle/>
          <a:p>
            <a:fld id="{20481AE1-A199-41D3-84A4-A39F53BB6D57}" type="datetimeFigureOut">
              <a:rPr lang="en-GB" smtClean="0"/>
              <a:t>05/12/2025</a:t>
            </a:fld>
            <a:endParaRPr lang="en-GB"/>
          </a:p>
        </p:txBody>
      </p:sp>
      <p:sp>
        <p:nvSpPr>
          <p:cNvPr id="5" name="Footer Placeholder 4">
            <a:extLst>
              <a:ext uri="{FF2B5EF4-FFF2-40B4-BE49-F238E27FC236}">
                <a16:creationId xmlns:a16="http://schemas.microsoft.com/office/drawing/2014/main" id="{26CF756B-8FBD-11BF-4355-B6133FD4F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D67E8-E5E4-FAD8-CEC5-3B2BCACA0B2B}"/>
              </a:ext>
            </a:extLst>
          </p:cNvPr>
          <p:cNvSpPr>
            <a:spLocks noGrp="1"/>
          </p:cNvSpPr>
          <p:nvPr>
            <p:ph type="sldNum" sz="quarter" idx="12"/>
          </p:nvPr>
        </p:nvSpPr>
        <p:spPr/>
        <p:txBody>
          <a:bodyPr/>
          <a:lstStyle/>
          <a:p>
            <a:fld id="{83C3A201-86D7-4759-BEFB-37A5877C173F}" type="slidenum">
              <a:rPr lang="en-GB" smtClean="0"/>
              <a:t>‹#›</a:t>
            </a:fld>
            <a:endParaRPr lang="en-GB"/>
          </a:p>
        </p:txBody>
      </p:sp>
    </p:spTree>
    <p:extLst>
      <p:ext uri="{BB962C8B-B14F-4D97-AF65-F5344CB8AC3E}">
        <p14:creationId xmlns:p14="http://schemas.microsoft.com/office/powerpoint/2010/main" val="260505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0FC9B-94A0-D32B-3936-63A27B980BE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44A154-27B8-E29A-8CC8-802D6ACB65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23D826-935C-55E6-B82E-EC595892084B}"/>
              </a:ext>
            </a:extLst>
          </p:cNvPr>
          <p:cNvSpPr>
            <a:spLocks noGrp="1"/>
          </p:cNvSpPr>
          <p:nvPr>
            <p:ph type="dt" sz="half" idx="10"/>
          </p:nvPr>
        </p:nvSpPr>
        <p:spPr/>
        <p:txBody>
          <a:bodyPr/>
          <a:lstStyle/>
          <a:p>
            <a:fld id="{20481AE1-A199-41D3-84A4-A39F53BB6D57}" type="datetimeFigureOut">
              <a:rPr lang="en-GB" smtClean="0"/>
              <a:t>05/12/2025</a:t>
            </a:fld>
            <a:endParaRPr lang="en-GB"/>
          </a:p>
        </p:txBody>
      </p:sp>
      <p:sp>
        <p:nvSpPr>
          <p:cNvPr id="5" name="Footer Placeholder 4">
            <a:extLst>
              <a:ext uri="{FF2B5EF4-FFF2-40B4-BE49-F238E27FC236}">
                <a16:creationId xmlns:a16="http://schemas.microsoft.com/office/drawing/2014/main" id="{F118A9CC-1DA6-D0C8-5304-FAA954E2C8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D7042D-A615-72D7-055C-00AFB23C9BBD}"/>
              </a:ext>
            </a:extLst>
          </p:cNvPr>
          <p:cNvSpPr>
            <a:spLocks noGrp="1"/>
          </p:cNvSpPr>
          <p:nvPr>
            <p:ph type="sldNum" sz="quarter" idx="12"/>
          </p:nvPr>
        </p:nvSpPr>
        <p:spPr/>
        <p:txBody>
          <a:bodyPr/>
          <a:lstStyle/>
          <a:p>
            <a:fld id="{83C3A201-86D7-4759-BEFB-37A5877C173F}" type="slidenum">
              <a:rPr lang="en-GB" smtClean="0"/>
              <a:t>‹#›</a:t>
            </a:fld>
            <a:endParaRPr lang="en-GB"/>
          </a:p>
        </p:txBody>
      </p:sp>
    </p:spTree>
    <p:extLst>
      <p:ext uri="{BB962C8B-B14F-4D97-AF65-F5344CB8AC3E}">
        <p14:creationId xmlns:p14="http://schemas.microsoft.com/office/powerpoint/2010/main" val="268862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2CAB62-1CF0-191C-A72B-D4E8DAA41B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2005CDC-E096-7D0B-E6F4-36F2453D15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DB85E9-D535-8AFE-DA5A-DD32CCE16B6C}"/>
              </a:ext>
            </a:extLst>
          </p:cNvPr>
          <p:cNvSpPr>
            <a:spLocks noGrp="1"/>
          </p:cNvSpPr>
          <p:nvPr>
            <p:ph type="dt" sz="half" idx="10"/>
          </p:nvPr>
        </p:nvSpPr>
        <p:spPr/>
        <p:txBody>
          <a:bodyPr/>
          <a:lstStyle/>
          <a:p>
            <a:fld id="{20481AE1-A199-41D3-84A4-A39F53BB6D57}" type="datetimeFigureOut">
              <a:rPr lang="en-GB" smtClean="0"/>
              <a:t>05/12/2025</a:t>
            </a:fld>
            <a:endParaRPr lang="en-GB"/>
          </a:p>
        </p:txBody>
      </p:sp>
      <p:sp>
        <p:nvSpPr>
          <p:cNvPr id="5" name="Footer Placeholder 4">
            <a:extLst>
              <a:ext uri="{FF2B5EF4-FFF2-40B4-BE49-F238E27FC236}">
                <a16:creationId xmlns:a16="http://schemas.microsoft.com/office/drawing/2014/main" id="{9322C308-E01B-7E04-F14D-05D8A17BF9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26DF67-9B49-38E7-468A-6450D5BB0816}"/>
              </a:ext>
            </a:extLst>
          </p:cNvPr>
          <p:cNvSpPr>
            <a:spLocks noGrp="1"/>
          </p:cNvSpPr>
          <p:nvPr>
            <p:ph type="sldNum" sz="quarter" idx="12"/>
          </p:nvPr>
        </p:nvSpPr>
        <p:spPr/>
        <p:txBody>
          <a:bodyPr/>
          <a:lstStyle/>
          <a:p>
            <a:fld id="{83C3A201-86D7-4759-BEFB-37A5877C173F}" type="slidenum">
              <a:rPr lang="en-GB" smtClean="0"/>
              <a:t>‹#›</a:t>
            </a:fld>
            <a:endParaRPr lang="en-GB"/>
          </a:p>
        </p:txBody>
      </p:sp>
    </p:spTree>
    <p:extLst>
      <p:ext uri="{BB962C8B-B14F-4D97-AF65-F5344CB8AC3E}">
        <p14:creationId xmlns:p14="http://schemas.microsoft.com/office/powerpoint/2010/main" val="244660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ADF08-180E-35CB-8C92-213B15EFC68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90B0C4-C44D-A519-AB5F-4E1FF48D4C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593A240-CFC9-A3B6-CCF5-A31C994D0AE8}"/>
              </a:ext>
            </a:extLst>
          </p:cNvPr>
          <p:cNvSpPr>
            <a:spLocks noGrp="1"/>
          </p:cNvSpPr>
          <p:nvPr>
            <p:ph type="dt" sz="half" idx="10"/>
          </p:nvPr>
        </p:nvSpPr>
        <p:spPr/>
        <p:txBody>
          <a:bodyPr/>
          <a:lstStyle/>
          <a:p>
            <a:fld id="{20481AE1-A199-41D3-84A4-A39F53BB6D57}" type="datetimeFigureOut">
              <a:rPr lang="en-GB" smtClean="0"/>
              <a:t>05/12/2025</a:t>
            </a:fld>
            <a:endParaRPr lang="en-GB"/>
          </a:p>
        </p:txBody>
      </p:sp>
      <p:sp>
        <p:nvSpPr>
          <p:cNvPr id="5" name="Footer Placeholder 4">
            <a:extLst>
              <a:ext uri="{FF2B5EF4-FFF2-40B4-BE49-F238E27FC236}">
                <a16:creationId xmlns:a16="http://schemas.microsoft.com/office/drawing/2014/main" id="{9D5461F1-EFA5-203B-EBE5-949C2230E0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6E4D29-5808-223E-DDF3-9C76A06C1D6C}"/>
              </a:ext>
            </a:extLst>
          </p:cNvPr>
          <p:cNvSpPr>
            <a:spLocks noGrp="1"/>
          </p:cNvSpPr>
          <p:nvPr>
            <p:ph type="sldNum" sz="quarter" idx="12"/>
          </p:nvPr>
        </p:nvSpPr>
        <p:spPr/>
        <p:txBody>
          <a:bodyPr/>
          <a:lstStyle/>
          <a:p>
            <a:fld id="{83C3A201-86D7-4759-BEFB-37A5877C173F}" type="slidenum">
              <a:rPr lang="en-GB" smtClean="0"/>
              <a:t>‹#›</a:t>
            </a:fld>
            <a:endParaRPr lang="en-GB"/>
          </a:p>
        </p:txBody>
      </p:sp>
    </p:spTree>
    <p:extLst>
      <p:ext uri="{BB962C8B-B14F-4D97-AF65-F5344CB8AC3E}">
        <p14:creationId xmlns:p14="http://schemas.microsoft.com/office/powerpoint/2010/main" val="287369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12997-84A3-2306-2E7E-44ADBDB719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D75BA83-3D87-71BE-6F1A-1BCA13318D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6BD9FF-C753-6E89-9A4E-04E385FE15DA}"/>
              </a:ext>
            </a:extLst>
          </p:cNvPr>
          <p:cNvSpPr>
            <a:spLocks noGrp="1"/>
          </p:cNvSpPr>
          <p:nvPr>
            <p:ph type="dt" sz="half" idx="10"/>
          </p:nvPr>
        </p:nvSpPr>
        <p:spPr/>
        <p:txBody>
          <a:bodyPr/>
          <a:lstStyle/>
          <a:p>
            <a:fld id="{20481AE1-A199-41D3-84A4-A39F53BB6D57}" type="datetimeFigureOut">
              <a:rPr lang="en-GB" smtClean="0"/>
              <a:t>05/12/2025</a:t>
            </a:fld>
            <a:endParaRPr lang="en-GB"/>
          </a:p>
        </p:txBody>
      </p:sp>
      <p:sp>
        <p:nvSpPr>
          <p:cNvPr id="5" name="Footer Placeholder 4">
            <a:extLst>
              <a:ext uri="{FF2B5EF4-FFF2-40B4-BE49-F238E27FC236}">
                <a16:creationId xmlns:a16="http://schemas.microsoft.com/office/drawing/2014/main" id="{59165879-F032-0456-61D3-67A07C1486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733BF6-6E99-1040-54FE-AB7B0A02B8B3}"/>
              </a:ext>
            </a:extLst>
          </p:cNvPr>
          <p:cNvSpPr>
            <a:spLocks noGrp="1"/>
          </p:cNvSpPr>
          <p:nvPr>
            <p:ph type="sldNum" sz="quarter" idx="12"/>
          </p:nvPr>
        </p:nvSpPr>
        <p:spPr/>
        <p:txBody>
          <a:bodyPr/>
          <a:lstStyle/>
          <a:p>
            <a:fld id="{83C3A201-86D7-4759-BEFB-37A5877C173F}" type="slidenum">
              <a:rPr lang="en-GB" smtClean="0"/>
              <a:t>‹#›</a:t>
            </a:fld>
            <a:endParaRPr lang="en-GB"/>
          </a:p>
        </p:txBody>
      </p:sp>
    </p:spTree>
    <p:extLst>
      <p:ext uri="{BB962C8B-B14F-4D97-AF65-F5344CB8AC3E}">
        <p14:creationId xmlns:p14="http://schemas.microsoft.com/office/powerpoint/2010/main" val="159256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62AC9-95A5-F3DB-0E10-CEA6591EA1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5E0B55-D08F-6A27-84B4-85A5B0E9B9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B7D771F-A9B4-EB4B-55C3-016A06B9E2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F6341E-79CE-6272-E31F-9916057C3269}"/>
              </a:ext>
            </a:extLst>
          </p:cNvPr>
          <p:cNvSpPr>
            <a:spLocks noGrp="1"/>
          </p:cNvSpPr>
          <p:nvPr>
            <p:ph type="dt" sz="half" idx="10"/>
          </p:nvPr>
        </p:nvSpPr>
        <p:spPr/>
        <p:txBody>
          <a:bodyPr/>
          <a:lstStyle/>
          <a:p>
            <a:fld id="{20481AE1-A199-41D3-84A4-A39F53BB6D57}" type="datetimeFigureOut">
              <a:rPr lang="en-GB" smtClean="0"/>
              <a:t>05/12/2025</a:t>
            </a:fld>
            <a:endParaRPr lang="en-GB"/>
          </a:p>
        </p:txBody>
      </p:sp>
      <p:sp>
        <p:nvSpPr>
          <p:cNvPr id="6" name="Footer Placeholder 5">
            <a:extLst>
              <a:ext uri="{FF2B5EF4-FFF2-40B4-BE49-F238E27FC236}">
                <a16:creationId xmlns:a16="http://schemas.microsoft.com/office/drawing/2014/main" id="{D02F0612-CDE2-F856-E54C-627D14FF4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19A72B-54AB-B820-7C20-C23F68088AF3}"/>
              </a:ext>
            </a:extLst>
          </p:cNvPr>
          <p:cNvSpPr>
            <a:spLocks noGrp="1"/>
          </p:cNvSpPr>
          <p:nvPr>
            <p:ph type="sldNum" sz="quarter" idx="12"/>
          </p:nvPr>
        </p:nvSpPr>
        <p:spPr/>
        <p:txBody>
          <a:bodyPr/>
          <a:lstStyle/>
          <a:p>
            <a:fld id="{83C3A201-86D7-4759-BEFB-37A5877C173F}" type="slidenum">
              <a:rPr lang="en-GB" smtClean="0"/>
              <a:t>‹#›</a:t>
            </a:fld>
            <a:endParaRPr lang="en-GB"/>
          </a:p>
        </p:txBody>
      </p:sp>
    </p:spTree>
    <p:extLst>
      <p:ext uri="{BB962C8B-B14F-4D97-AF65-F5344CB8AC3E}">
        <p14:creationId xmlns:p14="http://schemas.microsoft.com/office/powerpoint/2010/main" val="314085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9E74C-8EFF-75A7-49FD-6687AF0DA6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76B16C-F877-3BE2-7D70-DE88F522A0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E28ECD-6A16-519A-3537-C5A9637A04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ADB4505-1095-0224-C4A6-F1DA4F040E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9F1570-48C2-F4D7-5B80-0C3B027BD4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89388B8-3782-014A-4194-2F5D6CF4A3D6}"/>
              </a:ext>
            </a:extLst>
          </p:cNvPr>
          <p:cNvSpPr>
            <a:spLocks noGrp="1"/>
          </p:cNvSpPr>
          <p:nvPr>
            <p:ph type="dt" sz="half" idx="10"/>
          </p:nvPr>
        </p:nvSpPr>
        <p:spPr/>
        <p:txBody>
          <a:bodyPr/>
          <a:lstStyle/>
          <a:p>
            <a:fld id="{20481AE1-A199-41D3-84A4-A39F53BB6D57}" type="datetimeFigureOut">
              <a:rPr lang="en-GB" smtClean="0"/>
              <a:t>05/12/2025</a:t>
            </a:fld>
            <a:endParaRPr lang="en-GB"/>
          </a:p>
        </p:txBody>
      </p:sp>
      <p:sp>
        <p:nvSpPr>
          <p:cNvPr id="8" name="Footer Placeholder 7">
            <a:extLst>
              <a:ext uri="{FF2B5EF4-FFF2-40B4-BE49-F238E27FC236}">
                <a16:creationId xmlns:a16="http://schemas.microsoft.com/office/drawing/2014/main" id="{BACC1D3E-0752-2754-2996-F2C25CC43E5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473C828-5480-91E4-B429-34D3D23F8113}"/>
              </a:ext>
            </a:extLst>
          </p:cNvPr>
          <p:cNvSpPr>
            <a:spLocks noGrp="1"/>
          </p:cNvSpPr>
          <p:nvPr>
            <p:ph type="sldNum" sz="quarter" idx="12"/>
          </p:nvPr>
        </p:nvSpPr>
        <p:spPr/>
        <p:txBody>
          <a:bodyPr/>
          <a:lstStyle/>
          <a:p>
            <a:fld id="{83C3A201-86D7-4759-BEFB-37A5877C173F}" type="slidenum">
              <a:rPr lang="en-GB" smtClean="0"/>
              <a:t>‹#›</a:t>
            </a:fld>
            <a:endParaRPr lang="en-GB"/>
          </a:p>
        </p:txBody>
      </p:sp>
    </p:spTree>
    <p:extLst>
      <p:ext uri="{BB962C8B-B14F-4D97-AF65-F5344CB8AC3E}">
        <p14:creationId xmlns:p14="http://schemas.microsoft.com/office/powerpoint/2010/main" val="365115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CA2D-AB47-5EB8-6C3C-1032B11527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2B551EC-FBDA-BAFB-4148-991DE045D8AD}"/>
              </a:ext>
            </a:extLst>
          </p:cNvPr>
          <p:cNvSpPr>
            <a:spLocks noGrp="1"/>
          </p:cNvSpPr>
          <p:nvPr>
            <p:ph type="dt" sz="half" idx="10"/>
          </p:nvPr>
        </p:nvSpPr>
        <p:spPr/>
        <p:txBody>
          <a:bodyPr/>
          <a:lstStyle/>
          <a:p>
            <a:fld id="{20481AE1-A199-41D3-84A4-A39F53BB6D57}" type="datetimeFigureOut">
              <a:rPr lang="en-GB" smtClean="0"/>
              <a:t>05/12/2025</a:t>
            </a:fld>
            <a:endParaRPr lang="en-GB"/>
          </a:p>
        </p:txBody>
      </p:sp>
      <p:sp>
        <p:nvSpPr>
          <p:cNvPr id="4" name="Footer Placeholder 3">
            <a:extLst>
              <a:ext uri="{FF2B5EF4-FFF2-40B4-BE49-F238E27FC236}">
                <a16:creationId xmlns:a16="http://schemas.microsoft.com/office/drawing/2014/main" id="{09564DCF-1376-E642-28AA-2EE64D3BA0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BE83A8-3BBC-8FFC-B03F-89D1BEDF2CDE}"/>
              </a:ext>
            </a:extLst>
          </p:cNvPr>
          <p:cNvSpPr>
            <a:spLocks noGrp="1"/>
          </p:cNvSpPr>
          <p:nvPr>
            <p:ph type="sldNum" sz="quarter" idx="12"/>
          </p:nvPr>
        </p:nvSpPr>
        <p:spPr/>
        <p:txBody>
          <a:bodyPr/>
          <a:lstStyle/>
          <a:p>
            <a:fld id="{83C3A201-86D7-4759-BEFB-37A5877C173F}" type="slidenum">
              <a:rPr lang="en-GB" smtClean="0"/>
              <a:t>‹#›</a:t>
            </a:fld>
            <a:endParaRPr lang="en-GB"/>
          </a:p>
        </p:txBody>
      </p:sp>
    </p:spTree>
    <p:extLst>
      <p:ext uri="{BB962C8B-B14F-4D97-AF65-F5344CB8AC3E}">
        <p14:creationId xmlns:p14="http://schemas.microsoft.com/office/powerpoint/2010/main" val="87925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58ED06-B1B6-0C6B-E413-01CB60145128}"/>
              </a:ext>
            </a:extLst>
          </p:cNvPr>
          <p:cNvSpPr>
            <a:spLocks noGrp="1"/>
          </p:cNvSpPr>
          <p:nvPr>
            <p:ph type="dt" sz="half" idx="10"/>
          </p:nvPr>
        </p:nvSpPr>
        <p:spPr/>
        <p:txBody>
          <a:bodyPr/>
          <a:lstStyle/>
          <a:p>
            <a:fld id="{20481AE1-A199-41D3-84A4-A39F53BB6D57}" type="datetimeFigureOut">
              <a:rPr lang="en-GB" smtClean="0"/>
              <a:t>05/12/2025</a:t>
            </a:fld>
            <a:endParaRPr lang="en-GB"/>
          </a:p>
        </p:txBody>
      </p:sp>
      <p:sp>
        <p:nvSpPr>
          <p:cNvPr id="3" name="Footer Placeholder 2">
            <a:extLst>
              <a:ext uri="{FF2B5EF4-FFF2-40B4-BE49-F238E27FC236}">
                <a16:creationId xmlns:a16="http://schemas.microsoft.com/office/drawing/2014/main" id="{930CDC12-6BEA-67DE-AC3C-3C7BB65585A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2C66009-096D-0B38-5A53-A795E65AB58F}"/>
              </a:ext>
            </a:extLst>
          </p:cNvPr>
          <p:cNvSpPr>
            <a:spLocks noGrp="1"/>
          </p:cNvSpPr>
          <p:nvPr>
            <p:ph type="sldNum" sz="quarter" idx="12"/>
          </p:nvPr>
        </p:nvSpPr>
        <p:spPr/>
        <p:txBody>
          <a:bodyPr/>
          <a:lstStyle/>
          <a:p>
            <a:fld id="{83C3A201-86D7-4759-BEFB-37A5877C173F}" type="slidenum">
              <a:rPr lang="en-GB" smtClean="0"/>
              <a:t>‹#›</a:t>
            </a:fld>
            <a:endParaRPr lang="en-GB"/>
          </a:p>
        </p:txBody>
      </p:sp>
    </p:spTree>
    <p:extLst>
      <p:ext uri="{BB962C8B-B14F-4D97-AF65-F5344CB8AC3E}">
        <p14:creationId xmlns:p14="http://schemas.microsoft.com/office/powerpoint/2010/main" val="416656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99E85-804A-1B89-5718-91ACA59777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A867162-AC57-6B48-46FA-73A37C96D1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1FC6554-6F10-673B-9CB3-B6A4162D47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3D5DE4-BE45-8428-46BF-73978593EDD6}"/>
              </a:ext>
            </a:extLst>
          </p:cNvPr>
          <p:cNvSpPr>
            <a:spLocks noGrp="1"/>
          </p:cNvSpPr>
          <p:nvPr>
            <p:ph type="dt" sz="half" idx="10"/>
          </p:nvPr>
        </p:nvSpPr>
        <p:spPr/>
        <p:txBody>
          <a:bodyPr/>
          <a:lstStyle/>
          <a:p>
            <a:fld id="{20481AE1-A199-41D3-84A4-A39F53BB6D57}" type="datetimeFigureOut">
              <a:rPr lang="en-GB" smtClean="0"/>
              <a:t>05/12/2025</a:t>
            </a:fld>
            <a:endParaRPr lang="en-GB"/>
          </a:p>
        </p:txBody>
      </p:sp>
      <p:sp>
        <p:nvSpPr>
          <p:cNvPr id="6" name="Footer Placeholder 5">
            <a:extLst>
              <a:ext uri="{FF2B5EF4-FFF2-40B4-BE49-F238E27FC236}">
                <a16:creationId xmlns:a16="http://schemas.microsoft.com/office/drawing/2014/main" id="{A83CA491-49DA-3C77-DA6A-64A284942E0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622144-42FD-FE08-2DCC-106278F91887}"/>
              </a:ext>
            </a:extLst>
          </p:cNvPr>
          <p:cNvSpPr>
            <a:spLocks noGrp="1"/>
          </p:cNvSpPr>
          <p:nvPr>
            <p:ph type="sldNum" sz="quarter" idx="12"/>
          </p:nvPr>
        </p:nvSpPr>
        <p:spPr/>
        <p:txBody>
          <a:bodyPr/>
          <a:lstStyle/>
          <a:p>
            <a:fld id="{83C3A201-86D7-4759-BEFB-37A5877C173F}" type="slidenum">
              <a:rPr lang="en-GB" smtClean="0"/>
              <a:t>‹#›</a:t>
            </a:fld>
            <a:endParaRPr lang="en-GB"/>
          </a:p>
        </p:txBody>
      </p:sp>
    </p:spTree>
    <p:extLst>
      <p:ext uri="{BB962C8B-B14F-4D97-AF65-F5344CB8AC3E}">
        <p14:creationId xmlns:p14="http://schemas.microsoft.com/office/powerpoint/2010/main" val="93409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08B8-CACB-7D43-B0C5-75E509A1D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A3E4D26-0C0B-2088-DF72-6648C7394A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0F59040-4591-403F-EDF4-261ACBBA6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37687F-DD4A-6964-252B-3D0AA7A1CF41}"/>
              </a:ext>
            </a:extLst>
          </p:cNvPr>
          <p:cNvSpPr>
            <a:spLocks noGrp="1"/>
          </p:cNvSpPr>
          <p:nvPr>
            <p:ph type="dt" sz="half" idx="10"/>
          </p:nvPr>
        </p:nvSpPr>
        <p:spPr/>
        <p:txBody>
          <a:bodyPr/>
          <a:lstStyle/>
          <a:p>
            <a:fld id="{20481AE1-A199-41D3-84A4-A39F53BB6D57}" type="datetimeFigureOut">
              <a:rPr lang="en-GB" smtClean="0"/>
              <a:t>05/12/2025</a:t>
            </a:fld>
            <a:endParaRPr lang="en-GB"/>
          </a:p>
        </p:txBody>
      </p:sp>
      <p:sp>
        <p:nvSpPr>
          <p:cNvPr id="6" name="Footer Placeholder 5">
            <a:extLst>
              <a:ext uri="{FF2B5EF4-FFF2-40B4-BE49-F238E27FC236}">
                <a16:creationId xmlns:a16="http://schemas.microsoft.com/office/drawing/2014/main" id="{F8276998-365A-3937-55EB-0169216F5C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9B779F-3D5D-56DC-B058-459AD8D0ED6E}"/>
              </a:ext>
            </a:extLst>
          </p:cNvPr>
          <p:cNvSpPr>
            <a:spLocks noGrp="1"/>
          </p:cNvSpPr>
          <p:nvPr>
            <p:ph type="sldNum" sz="quarter" idx="12"/>
          </p:nvPr>
        </p:nvSpPr>
        <p:spPr/>
        <p:txBody>
          <a:bodyPr/>
          <a:lstStyle/>
          <a:p>
            <a:fld id="{83C3A201-86D7-4759-BEFB-37A5877C173F}" type="slidenum">
              <a:rPr lang="en-GB" smtClean="0"/>
              <a:t>‹#›</a:t>
            </a:fld>
            <a:endParaRPr lang="en-GB"/>
          </a:p>
        </p:txBody>
      </p:sp>
    </p:spTree>
    <p:extLst>
      <p:ext uri="{BB962C8B-B14F-4D97-AF65-F5344CB8AC3E}">
        <p14:creationId xmlns:p14="http://schemas.microsoft.com/office/powerpoint/2010/main" val="295191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2B4B75-EA7C-7D2E-5D76-742AB51BCE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C9C552-871E-284B-790A-8DF4335CE2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C74F06-3712-1752-5310-B08AE3925B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481AE1-A199-41D3-84A4-A39F53BB6D57}" type="datetimeFigureOut">
              <a:rPr lang="en-GB" smtClean="0"/>
              <a:t>05/12/2025</a:t>
            </a:fld>
            <a:endParaRPr lang="en-GB"/>
          </a:p>
        </p:txBody>
      </p:sp>
      <p:sp>
        <p:nvSpPr>
          <p:cNvPr id="5" name="Footer Placeholder 4">
            <a:extLst>
              <a:ext uri="{FF2B5EF4-FFF2-40B4-BE49-F238E27FC236}">
                <a16:creationId xmlns:a16="http://schemas.microsoft.com/office/drawing/2014/main" id="{F0A555C9-07DD-BE51-D37D-1434B405E6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06E20763-7C07-694D-1F67-69A5F12379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C3A201-86D7-4759-BEFB-37A5877C173F}" type="slidenum">
              <a:rPr lang="en-GB" smtClean="0"/>
              <a:t>‹#›</a:t>
            </a:fld>
            <a:endParaRPr lang="en-GB"/>
          </a:p>
        </p:txBody>
      </p:sp>
    </p:spTree>
    <p:extLst>
      <p:ext uri="{BB962C8B-B14F-4D97-AF65-F5344CB8AC3E}">
        <p14:creationId xmlns:p14="http://schemas.microsoft.com/office/powerpoint/2010/main" val="905563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hec-cloud133.segi.ulg.ac.be"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0A68-2761-A3BE-06B1-B83F2EEABD6A}"/>
              </a:ext>
            </a:extLst>
          </p:cNvPr>
          <p:cNvSpPr>
            <a:spLocks noGrp="1"/>
          </p:cNvSpPr>
          <p:nvPr>
            <p:ph type="ctrTitle"/>
          </p:nvPr>
        </p:nvSpPr>
        <p:spPr>
          <a:xfrm>
            <a:off x="1428750" y="406400"/>
            <a:ext cx="9144000" cy="2387600"/>
          </a:xfrm>
        </p:spPr>
        <p:txBody>
          <a:bodyPr>
            <a:normAutofit/>
          </a:bodyPr>
          <a:lstStyle/>
          <a:p>
            <a:r>
              <a:rPr lang="en-US" b="1" dirty="0"/>
              <a:t>Mining the Minds of Science</a:t>
            </a:r>
            <a:endParaRPr lang="en-GB" dirty="0"/>
          </a:p>
        </p:txBody>
      </p:sp>
      <p:sp>
        <p:nvSpPr>
          <p:cNvPr id="3" name="Subtitle 2">
            <a:extLst>
              <a:ext uri="{FF2B5EF4-FFF2-40B4-BE49-F238E27FC236}">
                <a16:creationId xmlns:a16="http://schemas.microsoft.com/office/drawing/2014/main" id="{6EBF3D9B-5F16-BBC7-61BE-6861463DC6A5}"/>
              </a:ext>
            </a:extLst>
          </p:cNvPr>
          <p:cNvSpPr>
            <a:spLocks noGrp="1"/>
          </p:cNvSpPr>
          <p:nvPr>
            <p:ph type="subTitle" idx="1"/>
          </p:nvPr>
        </p:nvSpPr>
        <p:spPr>
          <a:xfrm>
            <a:off x="1428750" y="3111500"/>
            <a:ext cx="9144000" cy="1655762"/>
          </a:xfrm>
        </p:spPr>
        <p:txBody>
          <a:bodyPr>
            <a:normAutofit/>
          </a:bodyPr>
          <a:lstStyle/>
          <a:p>
            <a:r>
              <a:rPr lang="en-US" sz="3200" b="1" dirty="0"/>
              <a:t>Transforming Open Science into Strategic Intelligence with Open Source</a:t>
            </a:r>
            <a:endParaRPr lang="en-GB" sz="3200" dirty="0"/>
          </a:p>
        </p:txBody>
      </p:sp>
      <p:sp>
        <p:nvSpPr>
          <p:cNvPr id="4" name="TextBox 3">
            <a:extLst>
              <a:ext uri="{FF2B5EF4-FFF2-40B4-BE49-F238E27FC236}">
                <a16:creationId xmlns:a16="http://schemas.microsoft.com/office/drawing/2014/main" id="{967A233C-3569-035E-B07F-0F98FB6340BB}"/>
              </a:ext>
            </a:extLst>
          </p:cNvPr>
          <p:cNvSpPr txBox="1"/>
          <p:nvPr/>
        </p:nvSpPr>
        <p:spPr>
          <a:xfrm>
            <a:off x="5181600" y="2514600"/>
            <a:ext cx="1828800" cy="1828800"/>
          </a:xfrm>
          <a:prstGeom prst="rect">
            <a:avLst/>
          </a:prstGeom>
          <a:noFill/>
        </p:spPr>
        <p:txBody>
          <a:bodyPr wrap="square" rtlCol="0">
            <a:spAutoFit/>
          </a:bodyPr>
          <a:lstStyle/>
          <a:p>
            <a:pPr algn="l"/>
            <a:endParaRPr lang="en-BE"/>
          </a:p>
        </p:txBody>
      </p:sp>
      <p:sp>
        <p:nvSpPr>
          <p:cNvPr id="5" name="TextBox 4">
            <a:extLst>
              <a:ext uri="{FF2B5EF4-FFF2-40B4-BE49-F238E27FC236}">
                <a16:creationId xmlns:a16="http://schemas.microsoft.com/office/drawing/2014/main" id="{D8D22DAE-F9C1-1357-030C-83929B6DE6CC}"/>
              </a:ext>
            </a:extLst>
          </p:cNvPr>
          <p:cNvSpPr txBox="1"/>
          <p:nvPr/>
        </p:nvSpPr>
        <p:spPr>
          <a:xfrm>
            <a:off x="8212667" y="5439833"/>
            <a:ext cx="5016499" cy="1477328"/>
          </a:xfrm>
          <a:prstGeom prst="rect">
            <a:avLst/>
          </a:prstGeom>
          <a:noFill/>
        </p:spPr>
        <p:txBody>
          <a:bodyPr wrap="square" rtlCol="0">
            <a:spAutoFit/>
          </a:bodyPr>
          <a:lstStyle/>
          <a:p>
            <a:pPr algn="l"/>
            <a:r>
              <a:rPr lang="en-GB" i="1" dirty="0"/>
              <a:t>Valentin </a:t>
            </a:r>
            <a:r>
              <a:rPr lang="en-GB" i="1" dirty="0" err="1"/>
              <a:t>Angenot</a:t>
            </a:r>
            <a:endParaRPr lang="en-GB" i="1" dirty="0"/>
          </a:p>
          <a:p>
            <a:pPr algn="l"/>
            <a:r>
              <a:rPr lang="en-GB" i="1" dirty="0"/>
              <a:t>Pierre </a:t>
            </a:r>
            <a:r>
              <a:rPr lang="en-GB" i="1" dirty="0" err="1"/>
              <a:t>Dosquet</a:t>
            </a:r>
            <a:endParaRPr lang="en-GB" i="1" dirty="0"/>
          </a:p>
          <a:p>
            <a:pPr algn="l"/>
            <a:r>
              <a:rPr lang="en-GB" i="1" dirty="0"/>
              <a:t>Michael Ghilissen</a:t>
            </a:r>
          </a:p>
          <a:p>
            <a:pPr algn="l"/>
            <a:r>
              <a:rPr lang="en-GB" i="1" dirty="0"/>
              <a:t>Ashwin Ittoo</a:t>
            </a:r>
          </a:p>
          <a:p>
            <a:pPr algn="l"/>
            <a:endParaRPr lang="en-BE"/>
          </a:p>
        </p:txBody>
      </p:sp>
    </p:spTree>
    <p:extLst>
      <p:ext uri="{BB962C8B-B14F-4D97-AF65-F5344CB8AC3E}">
        <p14:creationId xmlns:p14="http://schemas.microsoft.com/office/powerpoint/2010/main" val="392183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91F0A-4F04-F6F6-BEC2-67E15B9B6022}"/>
              </a:ext>
            </a:extLst>
          </p:cNvPr>
          <p:cNvSpPr>
            <a:spLocks noGrp="1"/>
          </p:cNvSpPr>
          <p:nvPr>
            <p:ph type="title"/>
          </p:nvPr>
        </p:nvSpPr>
        <p:spPr/>
        <p:txBody>
          <a:bodyPr/>
          <a:lstStyle/>
          <a:p>
            <a:r>
              <a:rPr lang="en-GB" b="1"/>
              <a:t>Open Science</a:t>
            </a:r>
            <a:r>
              <a:rPr lang="en-GB"/>
              <a:t>	</a:t>
            </a:r>
          </a:p>
        </p:txBody>
      </p:sp>
      <p:sp>
        <p:nvSpPr>
          <p:cNvPr id="3" name="Content Placeholder 2">
            <a:extLst>
              <a:ext uri="{FF2B5EF4-FFF2-40B4-BE49-F238E27FC236}">
                <a16:creationId xmlns:a16="http://schemas.microsoft.com/office/drawing/2014/main" id="{AACA1E16-42A8-9FEC-E8D2-1D268648D547}"/>
              </a:ext>
            </a:extLst>
          </p:cNvPr>
          <p:cNvSpPr>
            <a:spLocks noGrp="1"/>
          </p:cNvSpPr>
          <p:nvPr>
            <p:ph idx="1"/>
          </p:nvPr>
        </p:nvSpPr>
        <p:spPr>
          <a:noFill/>
        </p:spPr>
        <p:txBody>
          <a:bodyPr vert="horz" lIns="91440" tIns="45720" rIns="91440" bIns="45720" rtlCol="0" anchor="t">
            <a:normAutofit fontScale="62500" lnSpcReduction="20000"/>
          </a:bodyPr>
          <a:lstStyle/>
          <a:p>
            <a:r>
              <a:rPr lang="en-GB" dirty="0"/>
              <a:t>Open Science: </a:t>
            </a:r>
            <a:r>
              <a:rPr lang="en-GB" dirty="0">
                <a:ea typeface="+mn-lt"/>
                <a:cs typeface="+mn-lt"/>
              </a:rPr>
              <a:t>organizing and sharing scientific research across the entire research lifecycle</a:t>
            </a:r>
          </a:p>
          <a:p>
            <a:pPr lvl="1"/>
            <a:r>
              <a:rPr lang="en-GB" dirty="0"/>
              <a:t>Open access (data)</a:t>
            </a:r>
          </a:p>
          <a:p>
            <a:pPr lvl="1"/>
            <a:r>
              <a:rPr lang="en-GB" dirty="0"/>
              <a:t>Open source (methods)</a:t>
            </a:r>
          </a:p>
          <a:p>
            <a:endParaRPr lang="en-GB" dirty="0"/>
          </a:p>
          <a:p>
            <a:r>
              <a:rPr lang="en-GB" dirty="0"/>
              <a:t>Open Access: </a:t>
            </a:r>
            <a:r>
              <a:rPr lang="en-GB" dirty="0">
                <a:ea typeface="+mn-lt"/>
                <a:cs typeface="+mn-lt"/>
              </a:rPr>
              <a:t>free of access charges or other barriers</a:t>
            </a:r>
            <a:endParaRPr lang="en-GB" dirty="0"/>
          </a:p>
          <a:p>
            <a:pPr lvl="1"/>
            <a:r>
              <a:rPr lang="en-GB" dirty="0"/>
              <a:t>Enables a plethora of applications</a:t>
            </a:r>
          </a:p>
          <a:p>
            <a:pPr lvl="1"/>
            <a:r>
              <a:rPr lang="en-GB" dirty="0"/>
              <a:t>Open Access datasets : NASA, NIH, and EU portals</a:t>
            </a:r>
          </a:p>
          <a:p>
            <a:pPr lvl="2">
              <a:buFont typeface="Wingdings" panose="020B0604020202020204" pitchFamily="34" charset="0"/>
              <a:buChar char="§"/>
            </a:pPr>
            <a:r>
              <a:rPr lang="en-GB" dirty="0">
                <a:ea typeface="+mn-lt"/>
                <a:cs typeface="+mn-lt"/>
              </a:rPr>
              <a:t>Climate models, genomics, epidemiology, social science</a:t>
            </a:r>
            <a:endParaRPr lang="en-GB" dirty="0"/>
          </a:p>
          <a:p>
            <a:pPr lvl="1"/>
            <a:r>
              <a:rPr lang="en-GB" dirty="0"/>
              <a:t>Private &amp; public</a:t>
            </a:r>
          </a:p>
          <a:p>
            <a:pPr lvl="1"/>
            <a:r>
              <a:rPr lang="en-GB" dirty="0"/>
              <a:t>Several initiatives</a:t>
            </a:r>
          </a:p>
          <a:p>
            <a:pPr lvl="1"/>
            <a:endParaRPr lang="en-GB" dirty="0"/>
          </a:p>
          <a:p>
            <a:r>
              <a:rPr lang="en-GB" dirty="0"/>
              <a:t>Open Source: methods </a:t>
            </a:r>
            <a:r>
              <a:rPr lang="en-GB" dirty="0">
                <a:ea typeface="+mn-lt"/>
                <a:cs typeface="+mn-lt"/>
              </a:rPr>
              <a:t>to view, use, modify, and distribute</a:t>
            </a:r>
          </a:p>
          <a:p>
            <a:pPr lvl="1"/>
            <a:r>
              <a:rPr lang="en-GB" dirty="0"/>
              <a:t>Enables applications without relying on commercial tools.</a:t>
            </a:r>
          </a:p>
          <a:p>
            <a:pPr lvl="1"/>
            <a:r>
              <a:rPr lang="en-GB" dirty="0" err="1"/>
              <a:t>Pytorch</a:t>
            </a:r>
            <a:r>
              <a:rPr lang="en-GB" dirty="0"/>
              <a:t> (Python) for deep learning, </a:t>
            </a:r>
          </a:p>
          <a:p>
            <a:pPr lvl="1"/>
            <a:r>
              <a:rPr lang="en-GB" dirty="0"/>
              <a:t>LLMs (open weight) for language/multimodal tasks and reasoning</a:t>
            </a:r>
          </a:p>
          <a:p>
            <a:pPr lvl="1"/>
            <a:r>
              <a:rPr lang="en-GB" dirty="0"/>
              <a:t>Neo4J for graphical intelligence and scientific networks</a:t>
            </a:r>
          </a:p>
          <a:p>
            <a:pPr lvl="1"/>
            <a:r>
              <a:rPr lang="en-GB" dirty="0" err="1"/>
              <a:t>Langchain</a:t>
            </a:r>
            <a:r>
              <a:rPr lang="en-GB" dirty="0"/>
              <a:t> RAG for literature-grounded AI</a:t>
            </a:r>
          </a:p>
          <a:p>
            <a:pPr lvl="1"/>
            <a:r>
              <a:rPr lang="en-GB" dirty="0" err="1"/>
              <a:t>Qdrant</a:t>
            </a:r>
            <a:r>
              <a:rPr lang="en-GB" dirty="0"/>
              <a:t> </a:t>
            </a:r>
            <a:r>
              <a:rPr lang="en-GB" dirty="0" err="1"/>
              <a:t>VectorDB</a:t>
            </a:r>
            <a:r>
              <a:rPr lang="en-GB" dirty="0"/>
              <a:t> for vector search and embeddings</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1775498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92C24-4806-12F9-1F67-00559D845530}"/>
              </a:ext>
            </a:extLst>
          </p:cNvPr>
          <p:cNvSpPr>
            <a:spLocks noGrp="1"/>
          </p:cNvSpPr>
          <p:nvPr>
            <p:ph type="title"/>
          </p:nvPr>
        </p:nvSpPr>
        <p:spPr/>
        <p:txBody>
          <a:bodyPr/>
          <a:lstStyle/>
          <a:p>
            <a:r>
              <a:rPr lang="en-GB" b="1"/>
              <a:t>Open Science</a:t>
            </a:r>
          </a:p>
        </p:txBody>
      </p:sp>
      <p:sp>
        <p:nvSpPr>
          <p:cNvPr id="3" name="Content Placeholder 2">
            <a:extLst>
              <a:ext uri="{FF2B5EF4-FFF2-40B4-BE49-F238E27FC236}">
                <a16:creationId xmlns:a16="http://schemas.microsoft.com/office/drawing/2014/main" id="{8CCE41FC-3283-3CB4-3910-1B028CEFBA77}"/>
              </a:ext>
            </a:extLst>
          </p:cNvPr>
          <p:cNvSpPr>
            <a:spLocks noGrp="1"/>
          </p:cNvSpPr>
          <p:nvPr>
            <p:ph idx="1"/>
          </p:nvPr>
        </p:nvSpPr>
        <p:spPr>
          <a:xfrm>
            <a:off x="838200" y="1825625"/>
            <a:ext cx="10515600" cy="4801752"/>
          </a:xfrm>
        </p:spPr>
        <p:txBody>
          <a:bodyPr vert="horz" lIns="91440" tIns="45720" rIns="91440" bIns="45720" rtlCol="0" anchor="t">
            <a:normAutofit fontScale="62500" lnSpcReduction="20000"/>
          </a:bodyPr>
          <a:lstStyle/>
          <a:p>
            <a:r>
              <a:rPr lang="en-US" dirty="0">
                <a:ea typeface="+mn-lt"/>
                <a:cs typeface="+mn-lt"/>
              </a:rPr>
              <a:t>AI refers to a new crop of content generation technologies, becoming a novel research paradigm. </a:t>
            </a:r>
            <a:endParaRPr lang="en-US" dirty="0"/>
          </a:p>
          <a:p>
            <a:endParaRPr lang="en-US" sz="800" dirty="0">
              <a:ea typeface="+mn-lt"/>
              <a:cs typeface="+mn-lt"/>
            </a:endParaRPr>
          </a:p>
          <a:p>
            <a:pPr lvl="2">
              <a:buFont typeface="Wingdings" panose="020B0604020202020204" pitchFamily="34" charset="0"/>
              <a:buChar char="§"/>
            </a:pPr>
            <a:r>
              <a:rPr lang="en-US" dirty="0">
                <a:ea typeface="+mn-lt"/>
                <a:cs typeface="+mn-lt"/>
              </a:rPr>
              <a:t>Yet,  the development of OS lags considerably behind the AI era due to the loss of academic leadership and insufficient motivation to pursue openness within the industrial sector. </a:t>
            </a:r>
            <a:endParaRPr lang="en-US" dirty="0"/>
          </a:p>
          <a:p>
            <a:r>
              <a:rPr lang="en-US" dirty="0"/>
              <a:t>Strong international movement towards OS in AI</a:t>
            </a:r>
          </a:p>
          <a:p>
            <a:pPr lvl="1"/>
            <a:r>
              <a:rPr lang="en-US" dirty="0"/>
              <a:t>Meta</a:t>
            </a:r>
          </a:p>
          <a:p>
            <a:pPr lvl="1"/>
            <a:r>
              <a:rPr lang="en-US" dirty="0"/>
              <a:t>DeepSeek</a:t>
            </a:r>
          </a:p>
          <a:p>
            <a:pPr lvl="1"/>
            <a:r>
              <a:rPr lang="en-US" i="1" dirty="0"/>
              <a:t>-&gt; </a:t>
            </a:r>
            <a:r>
              <a:rPr lang="en-US" i="1" dirty="0">
                <a:ea typeface="+mn-lt"/>
                <a:cs typeface="+mn-lt"/>
              </a:rPr>
              <a:t>sharing your model weights doesn’t destroy your competitive advantage… it multiplies it.</a:t>
            </a:r>
            <a:endParaRPr lang="en-US" i="1" dirty="0"/>
          </a:p>
          <a:p>
            <a:pPr lvl="1"/>
            <a:endParaRPr lang="en-US" dirty="0"/>
          </a:p>
          <a:p>
            <a:r>
              <a:rPr lang="en-US" dirty="0"/>
              <a:t>Open Science AI is not just a tool; it's a </a:t>
            </a:r>
            <a:r>
              <a:rPr lang="en-US" b="1" dirty="0"/>
              <a:t>catalyst for scientific breakthroughs</a:t>
            </a:r>
          </a:p>
          <a:p>
            <a:endParaRPr lang="en-US" b="1" dirty="0"/>
          </a:p>
          <a:p>
            <a:endParaRPr lang="en-US" b="1" dirty="0"/>
          </a:p>
          <a:p>
            <a:endParaRPr lang="en-US" b="1" dirty="0"/>
          </a:p>
          <a:p>
            <a:endParaRPr lang="en-US" b="1" dirty="0"/>
          </a:p>
          <a:p>
            <a:endParaRPr lang="en-US" b="1" dirty="0"/>
          </a:p>
          <a:p>
            <a:pPr marL="0" indent="0">
              <a:buNone/>
            </a:pPr>
            <a:endParaRPr lang="en-US" b="1" dirty="0"/>
          </a:p>
          <a:p>
            <a:pPr marL="0" indent="0">
              <a:buNone/>
            </a:pPr>
            <a:r>
              <a:rPr lang="en-US" sz="1300" b="1" dirty="0"/>
              <a:t>* https://</a:t>
            </a:r>
            <a:r>
              <a:rPr lang="en-US" sz="1300" b="1" dirty="0" err="1"/>
              <a:t>tinyurl.com</a:t>
            </a:r>
            <a:r>
              <a:rPr lang="en-US" sz="1300" b="1" dirty="0"/>
              <a:t>/4r3ws74t</a:t>
            </a:r>
          </a:p>
          <a:p>
            <a:endParaRPr lang="en-US" b="1" dirty="0"/>
          </a:p>
          <a:p>
            <a:endParaRPr lang="en-GB" dirty="0"/>
          </a:p>
        </p:txBody>
      </p:sp>
      <p:sp>
        <p:nvSpPr>
          <p:cNvPr id="4" name="Rectangle 3">
            <a:extLst>
              <a:ext uri="{FF2B5EF4-FFF2-40B4-BE49-F238E27FC236}">
                <a16:creationId xmlns:a16="http://schemas.microsoft.com/office/drawing/2014/main" id="{1210E69F-8991-2A62-BB70-BCD694BD68B9}"/>
              </a:ext>
            </a:extLst>
          </p:cNvPr>
          <p:cNvSpPr/>
          <p:nvPr/>
        </p:nvSpPr>
        <p:spPr>
          <a:xfrm>
            <a:off x="2769147" y="4577866"/>
            <a:ext cx="6649980" cy="13138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i="1"/>
              <a:t>“Open source software often becomes an industry standard,”  Zuckerberg told investors on an earnings call on Feb. 1. “When companies standardize on building with our stack, that then becomes easier to integrate new innovations into our products.”*</a:t>
            </a:r>
            <a:endParaRPr lang="en-GB" sz="1600" i="1"/>
          </a:p>
        </p:txBody>
      </p:sp>
    </p:spTree>
    <p:extLst>
      <p:ext uri="{BB962C8B-B14F-4D97-AF65-F5344CB8AC3E}">
        <p14:creationId xmlns:p14="http://schemas.microsoft.com/office/powerpoint/2010/main" val="168199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F4F8C-79AA-F991-ED7F-223579ED2BD5}"/>
              </a:ext>
            </a:extLst>
          </p:cNvPr>
          <p:cNvSpPr>
            <a:spLocks noGrp="1"/>
          </p:cNvSpPr>
          <p:nvPr>
            <p:ph type="title"/>
          </p:nvPr>
        </p:nvSpPr>
        <p:spPr>
          <a:xfrm>
            <a:off x="838200" y="365125"/>
            <a:ext cx="10515600" cy="921509"/>
          </a:xfrm>
        </p:spPr>
        <p:txBody>
          <a:bodyPr>
            <a:normAutofit/>
          </a:bodyPr>
          <a:lstStyle/>
          <a:p>
            <a:r>
              <a:rPr lang="fr-BE" b="1"/>
              <a:t>Innovation at the Intersections</a:t>
            </a:r>
            <a:endParaRPr lang="en-GB"/>
          </a:p>
        </p:txBody>
      </p:sp>
      <p:sp>
        <p:nvSpPr>
          <p:cNvPr id="3" name="Content Placeholder 2">
            <a:extLst>
              <a:ext uri="{FF2B5EF4-FFF2-40B4-BE49-F238E27FC236}">
                <a16:creationId xmlns:a16="http://schemas.microsoft.com/office/drawing/2014/main" id="{9F27A4B3-6905-D658-B550-9B80128FAAB8}"/>
              </a:ext>
            </a:extLst>
          </p:cNvPr>
          <p:cNvSpPr>
            <a:spLocks noGrp="1"/>
          </p:cNvSpPr>
          <p:nvPr>
            <p:ph idx="1"/>
          </p:nvPr>
        </p:nvSpPr>
        <p:spPr>
          <a:xfrm>
            <a:off x="838200" y="1286634"/>
            <a:ext cx="10515600" cy="4890329"/>
          </a:xfrm>
        </p:spPr>
        <p:txBody>
          <a:bodyPr vert="horz" lIns="91440" tIns="45720" rIns="91440" bIns="45720" rtlCol="0" anchor="t">
            <a:normAutofit fontScale="92500" lnSpcReduction="10000"/>
          </a:bodyPr>
          <a:lstStyle/>
          <a:p>
            <a:r>
              <a:rPr lang="en-US"/>
              <a:t>Open Source offers a decentralized, collaborative, and highly accelerated approach to innovation</a:t>
            </a:r>
          </a:p>
          <a:p>
            <a:endParaRPr lang="en-US"/>
          </a:p>
          <a:p>
            <a:r>
              <a:rPr lang="en-US"/>
              <a:t>The Power of externalization</a:t>
            </a:r>
            <a:r>
              <a:rPr lang="en-US">
                <a:sym typeface="Wingdings" panose="05000000000000000000" pitchFamily="2" charset="2"/>
              </a:rPr>
              <a:t> Community-led development</a:t>
            </a:r>
            <a:endParaRPr lang="en-US"/>
          </a:p>
          <a:p>
            <a:pPr lvl="1"/>
            <a:r>
              <a:rPr lang="en-US">
                <a:ea typeface="+mn-lt"/>
                <a:cs typeface="+mn-lt"/>
              </a:rPr>
              <a:t>The DNA Detection Challenge—cracked through global collaboration</a:t>
            </a:r>
            <a:endParaRPr lang="en-US"/>
          </a:p>
          <a:p>
            <a:pPr lvl="1"/>
            <a:r>
              <a:rPr lang="en-US">
                <a:ea typeface="+mn-lt"/>
                <a:cs typeface="+mn-lt"/>
              </a:rPr>
              <a:t>The Toxicology Mystery—solved by interdisciplinary insights</a:t>
            </a:r>
            <a:endParaRPr lang="en-US"/>
          </a:p>
          <a:p>
            <a:pPr lvl="1"/>
            <a:r>
              <a:rPr lang="en-US">
                <a:ea typeface="+mn-lt"/>
                <a:cs typeface="+mn-lt"/>
              </a:rPr>
              <a:t>Finding Longitude at Sea—achieved not by astronomers, but by a self-taught clockmaker</a:t>
            </a:r>
            <a:endParaRPr lang="en-US"/>
          </a:p>
          <a:p>
            <a:pPr lvl="1"/>
            <a:endParaRPr lang="en-US"/>
          </a:p>
          <a:p>
            <a:r>
              <a:rPr lang="en-US"/>
              <a:t>Innovation happens where disciplines &amp; community meet </a:t>
            </a:r>
          </a:p>
          <a:p>
            <a:pPr lvl="1"/>
            <a:r>
              <a:rPr lang="en-US"/>
              <a:t>Distributed intelligence</a:t>
            </a:r>
          </a:p>
          <a:p>
            <a:pPr lvl="1"/>
            <a:r>
              <a:rPr lang="en-US"/>
              <a:t>Diverse perspectives</a:t>
            </a:r>
          </a:p>
          <a:p>
            <a:pPr lvl="1"/>
            <a:r>
              <a:rPr lang="en-US"/>
              <a:t>Radical notion that your solution provider might come from anywhere</a:t>
            </a:r>
          </a:p>
          <a:p>
            <a:pPr lvl="1"/>
            <a:endParaRPr lang="en-US">
              <a:sym typeface="Wingdings" panose="05000000000000000000" pitchFamily="2" charset="2"/>
            </a:endParaRPr>
          </a:p>
          <a:p>
            <a:pPr lvl="1"/>
            <a:endParaRPr lang="en-US"/>
          </a:p>
          <a:p>
            <a:pPr lvl="1"/>
            <a:endParaRPr lang="en-GB"/>
          </a:p>
        </p:txBody>
      </p:sp>
    </p:spTree>
    <p:extLst>
      <p:ext uri="{BB962C8B-B14F-4D97-AF65-F5344CB8AC3E}">
        <p14:creationId xmlns:p14="http://schemas.microsoft.com/office/powerpoint/2010/main" val="131318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879C5-3E81-58B9-28B7-D080E7FA04B3}"/>
              </a:ext>
            </a:extLst>
          </p:cNvPr>
          <p:cNvSpPr>
            <a:spLocks noGrp="1"/>
          </p:cNvSpPr>
          <p:nvPr>
            <p:ph type="title"/>
          </p:nvPr>
        </p:nvSpPr>
        <p:spPr/>
        <p:txBody>
          <a:bodyPr/>
          <a:lstStyle/>
          <a:p>
            <a:r>
              <a:rPr lang="en-GB" b="1"/>
              <a:t>Open Access Acceleration</a:t>
            </a:r>
          </a:p>
        </p:txBody>
      </p:sp>
      <p:sp>
        <p:nvSpPr>
          <p:cNvPr id="3" name="Content Placeholder 2">
            <a:extLst>
              <a:ext uri="{FF2B5EF4-FFF2-40B4-BE49-F238E27FC236}">
                <a16:creationId xmlns:a16="http://schemas.microsoft.com/office/drawing/2014/main" id="{3B43C623-B6D4-C07F-42AB-79CB644A8CE5}"/>
              </a:ext>
            </a:extLst>
          </p:cNvPr>
          <p:cNvSpPr>
            <a:spLocks noGrp="1"/>
          </p:cNvSpPr>
          <p:nvPr>
            <p:ph idx="1"/>
          </p:nvPr>
        </p:nvSpPr>
        <p:spPr/>
        <p:txBody>
          <a:bodyPr vert="horz" lIns="91440" tIns="45720" rIns="91440" bIns="45720" rtlCol="0" anchor="t">
            <a:normAutofit fontScale="85000" lnSpcReduction="20000"/>
          </a:bodyPr>
          <a:lstStyle/>
          <a:p>
            <a:r>
              <a:rPr lang="en-US"/>
              <a:t>AI &amp; OS have transformed scientific publishing, which has simultaneously experienced a massive shift toward Open Access</a:t>
            </a:r>
            <a:endParaRPr lang="fr-FR"/>
          </a:p>
          <a:p>
            <a:pPr lvl="1"/>
            <a:r>
              <a:rPr lang="en-US"/>
              <a:t>Experiments</a:t>
            </a:r>
            <a:r>
              <a:rPr lang="en-US">
                <a:ea typeface="+mn-lt"/>
                <a:cs typeface="+mn-lt"/>
              </a:rPr>
              <a:t> and code now live on </a:t>
            </a:r>
            <a:r>
              <a:rPr lang="en-US" b="1">
                <a:ea typeface="+mn-lt"/>
                <a:cs typeface="+mn-lt"/>
              </a:rPr>
              <a:t>GitHub</a:t>
            </a:r>
            <a:endParaRPr lang="en-US" b="1"/>
          </a:p>
          <a:p>
            <a:pPr lvl="1"/>
            <a:r>
              <a:rPr lang="en-US">
                <a:ea typeface="+mn-lt"/>
                <a:cs typeface="+mn-lt"/>
              </a:rPr>
              <a:t>Researchers are leaving high-cost publishers</a:t>
            </a:r>
            <a:endParaRPr lang="en-US"/>
          </a:p>
          <a:p>
            <a:pPr lvl="1"/>
            <a:r>
              <a:rPr lang="en-US">
                <a:ea typeface="+mn-lt"/>
                <a:cs typeface="+mn-lt"/>
              </a:rPr>
              <a:t>Open-access journals are gaining recognition</a:t>
            </a:r>
          </a:p>
          <a:p>
            <a:pPr lvl="1"/>
            <a:r>
              <a:rPr lang="en-US">
                <a:ea typeface="+mn-lt"/>
                <a:cs typeface="+mn-lt"/>
              </a:rPr>
              <a:t>Preprints move faster than journals can typeset</a:t>
            </a:r>
            <a:endParaRPr lang="en-US"/>
          </a:p>
          <a:p>
            <a:pPr lvl="1"/>
            <a:r>
              <a:rPr lang="en-US">
                <a:ea typeface="+mn-lt"/>
                <a:cs typeface="+mn-lt"/>
              </a:rPr>
              <a:t> </a:t>
            </a:r>
            <a:r>
              <a:rPr lang="en-US" i="1">
                <a:ea typeface="+mn-lt"/>
                <a:cs typeface="+mn-lt"/>
              </a:rPr>
              <a:t>-&gt; Knowledge now moves at internet speed.</a:t>
            </a:r>
            <a:endParaRPr lang="en-US" i="1"/>
          </a:p>
          <a:p>
            <a:pPr lvl="1"/>
            <a:endParaRPr lang="en-US"/>
          </a:p>
          <a:p>
            <a:r>
              <a:rPr lang="en-US"/>
              <a:t>AI addresses Open Access challenges</a:t>
            </a:r>
            <a:endParaRPr lang="fr-BE"/>
          </a:p>
          <a:p>
            <a:pPr lvl="1"/>
            <a:r>
              <a:rPr lang="en-US">
                <a:ea typeface="+mn-lt"/>
                <a:cs typeface="+mn-lt"/>
              </a:rPr>
              <a:t>Volume: Automated analysis and synthesis</a:t>
            </a:r>
          </a:p>
          <a:p>
            <a:pPr lvl="1"/>
            <a:r>
              <a:rPr lang="en-US">
                <a:ea typeface="+mn-lt"/>
                <a:cs typeface="+mn-lt"/>
              </a:rPr>
              <a:t>Language: Real-time translation</a:t>
            </a:r>
          </a:p>
          <a:p>
            <a:pPr lvl="1"/>
            <a:r>
              <a:rPr lang="en-US">
                <a:ea typeface="+mn-lt"/>
                <a:cs typeface="+mn-lt"/>
              </a:rPr>
              <a:t>Discovery: Semantic and intelligent search</a:t>
            </a:r>
          </a:p>
          <a:p>
            <a:pPr lvl="1"/>
            <a:r>
              <a:rPr lang="en-US">
                <a:ea typeface="+mn-lt"/>
                <a:cs typeface="+mn-lt"/>
              </a:rPr>
              <a:t>Quality: Duplicate detection and citation analysis</a:t>
            </a:r>
            <a:endParaRPr lang="fr-BE">
              <a:ea typeface="+mn-lt"/>
              <a:cs typeface="+mn-lt"/>
            </a:endParaRPr>
          </a:p>
          <a:p>
            <a:pPr lvl="1"/>
            <a:r>
              <a:rPr lang="en-US">
                <a:ea typeface="+mn-lt"/>
                <a:cs typeface="+mn-lt"/>
              </a:rPr>
              <a:t>Insight: Summaries, dataset analytics, research direction finding</a:t>
            </a:r>
            <a:endParaRPr lang="en-US"/>
          </a:p>
          <a:p>
            <a:pPr lvl="1"/>
            <a:r>
              <a:rPr lang="en-US" i="1">
                <a:ea typeface="+mn-lt"/>
                <a:cs typeface="+mn-lt"/>
              </a:rPr>
              <a:t>-&gt; AI transforms open access into open intelligence.</a:t>
            </a:r>
            <a:endParaRPr lang="en-US" i="1"/>
          </a:p>
          <a:p>
            <a:pPr lvl="1"/>
            <a:endParaRPr lang="en-US"/>
          </a:p>
          <a:p>
            <a:endParaRPr lang="en-US"/>
          </a:p>
          <a:p>
            <a:endParaRPr lang="en-GB"/>
          </a:p>
        </p:txBody>
      </p:sp>
    </p:spTree>
    <p:extLst>
      <p:ext uri="{BB962C8B-B14F-4D97-AF65-F5344CB8AC3E}">
        <p14:creationId xmlns:p14="http://schemas.microsoft.com/office/powerpoint/2010/main" val="3127261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B138-37F9-4F1B-0EE4-BDEBF21FF63E}"/>
              </a:ext>
            </a:extLst>
          </p:cNvPr>
          <p:cNvSpPr>
            <a:spLocks noGrp="1"/>
          </p:cNvSpPr>
          <p:nvPr>
            <p:ph type="title"/>
          </p:nvPr>
        </p:nvSpPr>
        <p:spPr/>
        <p:txBody>
          <a:bodyPr/>
          <a:lstStyle/>
          <a:p>
            <a:r>
              <a:rPr lang="en-GB" b="1"/>
              <a:t>OS AI Tools for You</a:t>
            </a:r>
          </a:p>
        </p:txBody>
      </p:sp>
      <p:graphicFrame>
        <p:nvGraphicFramePr>
          <p:cNvPr id="4" name="Content Placeholder 3">
            <a:extLst>
              <a:ext uri="{FF2B5EF4-FFF2-40B4-BE49-F238E27FC236}">
                <a16:creationId xmlns:a16="http://schemas.microsoft.com/office/drawing/2014/main" id="{DD50D684-AB38-2B60-AF2A-82FA595AAAFB}"/>
              </a:ext>
            </a:extLst>
          </p:cNvPr>
          <p:cNvGraphicFramePr>
            <a:graphicFrameLocks noGrp="1"/>
          </p:cNvGraphicFramePr>
          <p:nvPr>
            <p:ph idx="1"/>
            <p:extLst>
              <p:ext uri="{D42A27DB-BD31-4B8C-83A1-F6EECF244321}">
                <p14:modId xmlns:p14="http://schemas.microsoft.com/office/powerpoint/2010/main" val="3414330383"/>
              </p:ext>
            </p:extLst>
          </p:nvPr>
        </p:nvGraphicFramePr>
        <p:xfrm>
          <a:off x="838200" y="1825625"/>
          <a:ext cx="10515600" cy="38760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919282953"/>
                    </a:ext>
                  </a:extLst>
                </a:gridCol>
                <a:gridCol w="5257800">
                  <a:extLst>
                    <a:ext uri="{9D8B030D-6E8A-4147-A177-3AD203B41FA5}">
                      <a16:colId xmlns:a16="http://schemas.microsoft.com/office/drawing/2014/main" val="1480407217"/>
                    </a:ext>
                  </a:extLst>
                </a:gridCol>
              </a:tblGrid>
              <a:tr h="370840">
                <a:tc>
                  <a:txBody>
                    <a:bodyPr/>
                    <a:lstStyle/>
                    <a:p>
                      <a:r>
                        <a:rPr lang="en-GB"/>
                        <a:t>AI Type</a:t>
                      </a:r>
                    </a:p>
                  </a:txBody>
                  <a:tcPr/>
                </a:tc>
                <a:tc>
                  <a:txBody>
                    <a:bodyPr/>
                    <a:lstStyle/>
                    <a:p>
                      <a:r>
                        <a:rPr lang="en-GB"/>
                        <a:t>Representative Tools</a:t>
                      </a:r>
                    </a:p>
                  </a:txBody>
                  <a:tcPr/>
                </a:tc>
                <a:extLst>
                  <a:ext uri="{0D108BD9-81ED-4DB2-BD59-A6C34878D82A}">
                    <a16:rowId xmlns:a16="http://schemas.microsoft.com/office/drawing/2014/main" val="239634725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a:solidFill>
                            <a:schemeClr val="tx1"/>
                          </a:solidFill>
                          <a:effectLst/>
                          <a:latin typeface="+mn-lt"/>
                          <a:ea typeface="+mn-ea"/>
                          <a:cs typeface="+mn-cs"/>
                        </a:rPr>
                        <a:t>Machine Learning</a:t>
                      </a:r>
                      <a:endParaRPr lang="fr-BE" sz="1800" u="none" strike="noStrike" kern="1200">
                        <a:solidFill>
                          <a:schemeClr val="tx1"/>
                        </a:solidFill>
                        <a:effectLst/>
                        <a:latin typeface="+mn-lt"/>
                        <a:ea typeface="+mn-ea"/>
                        <a:cs typeface="+mn-cs"/>
                      </a:endParaRPr>
                    </a:p>
                  </a:txBody>
                  <a:tcPr/>
                </a:tc>
                <a:tc>
                  <a:txBody>
                    <a:bodyPr/>
                    <a:lstStyle/>
                    <a:p>
                      <a:r>
                        <a:rPr lang="en-GB"/>
                        <a:t>PyTorch, TensorFlow, Scikit-Learn</a:t>
                      </a:r>
                    </a:p>
                  </a:txBody>
                  <a:tcPr/>
                </a:tc>
                <a:extLst>
                  <a:ext uri="{0D108BD9-81ED-4DB2-BD59-A6C34878D82A}">
                    <a16:rowId xmlns:a16="http://schemas.microsoft.com/office/drawing/2014/main" val="39169754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a:solidFill>
                            <a:schemeClr val="tx1"/>
                          </a:solidFill>
                          <a:effectLst/>
                          <a:latin typeface="+mn-lt"/>
                          <a:ea typeface="+mn-ea"/>
                          <a:cs typeface="+mn-cs"/>
                        </a:rPr>
                        <a:t>Large Language Models (LLMs) and NLP Tools</a:t>
                      </a:r>
                      <a:endParaRPr lang="fr-BE" sz="1800" u="none" strike="noStrike" kern="1200">
                        <a:solidFill>
                          <a:schemeClr val="tx1"/>
                        </a:solidFill>
                        <a:effectLst/>
                        <a:latin typeface="+mn-lt"/>
                        <a:ea typeface="+mn-ea"/>
                        <a:cs typeface="+mn-cs"/>
                      </a:endParaRPr>
                    </a:p>
                  </a:txBody>
                  <a:tcPr/>
                </a:tc>
                <a:tc>
                  <a:txBody>
                    <a:bodyPr/>
                    <a:lstStyle/>
                    <a:p>
                      <a:r>
                        <a:rPr lang="en-GB"/>
                        <a:t>HuggingFace Transformers, Llama, BLOOM</a:t>
                      </a:r>
                    </a:p>
                  </a:txBody>
                  <a:tcPr/>
                </a:tc>
                <a:extLst>
                  <a:ext uri="{0D108BD9-81ED-4DB2-BD59-A6C34878D82A}">
                    <a16:rowId xmlns:a16="http://schemas.microsoft.com/office/drawing/2014/main" val="42927388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a:solidFill>
                            <a:schemeClr val="tx1"/>
                          </a:solidFill>
                          <a:effectLst/>
                          <a:latin typeface="+mn-lt"/>
                          <a:ea typeface="+mn-ea"/>
                          <a:cs typeface="+mn-cs"/>
                        </a:rPr>
                        <a:t>Graph Databases and Knowledge Representation</a:t>
                      </a:r>
                      <a:endParaRPr lang="fr-BE" sz="1800" u="none" strike="noStrike" kern="1200">
                        <a:solidFill>
                          <a:schemeClr val="tx1"/>
                        </a:solidFill>
                        <a:effectLst/>
                        <a:latin typeface="+mn-lt"/>
                        <a:ea typeface="+mn-ea"/>
                        <a:cs typeface="+mn-cs"/>
                      </a:endParaRPr>
                    </a:p>
                  </a:txBody>
                  <a:tcPr/>
                </a:tc>
                <a:tc>
                  <a:txBody>
                    <a:bodyPr/>
                    <a:lstStyle/>
                    <a:p>
                      <a:r>
                        <a:rPr lang="en-GB"/>
                        <a:t>LangChain, LangGraph, RAG, Neo4J</a:t>
                      </a:r>
                    </a:p>
                  </a:txBody>
                  <a:tcPr/>
                </a:tc>
                <a:extLst>
                  <a:ext uri="{0D108BD9-81ED-4DB2-BD59-A6C34878D82A}">
                    <a16:rowId xmlns:a16="http://schemas.microsoft.com/office/drawing/2014/main" val="296369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a:solidFill>
                            <a:schemeClr val="tx1"/>
                          </a:solidFill>
                          <a:effectLst/>
                          <a:latin typeface="+mn-lt"/>
                          <a:ea typeface="+mn-ea"/>
                          <a:cs typeface="+mn-cs"/>
                        </a:rPr>
                        <a:t>Vector Databases and Search</a:t>
                      </a:r>
                      <a:endParaRPr lang="fr-BE" sz="1800" u="none" strike="noStrike" kern="1200">
                        <a:solidFill>
                          <a:schemeClr val="tx1"/>
                        </a:solidFill>
                        <a:effectLst/>
                        <a:latin typeface="+mn-lt"/>
                        <a:ea typeface="+mn-ea"/>
                        <a:cs typeface="+mn-cs"/>
                      </a:endParaRPr>
                    </a:p>
                  </a:txBody>
                  <a:tcPr/>
                </a:tc>
                <a:tc>
                  <a:txBody>
                    <a:bodyPr/>
                    <a:lstStyle/>
                    <a:p>
                      <a:r>
                        <a:rPr lang="en-GB" b="0"/>
                        <a:t>Qdrant </a:t>
                      </a:r>
                    </a:p>
                  </a:txBody>
                  <a:tcPr/>
                </a:tc>
                <a:extLst>
                  <a:ext uri="{0D108BD9-81ED-4DB2-BD59-A6C34878D82A}">
                    <a16:rowId xmlns:a16="http://schemas.microsoft.com/office/drawing/2014/main" val="233776691"/>
                  </a:ext>
                </a:extLst>
              </a:tr>
              <a:tr h="370840">
                <a:tc>
                  <a:txBody>
                    <a:bodyPr/>
                    <a:lstStyle/>
                    <a:p>
                      <a:r>
                        <a:rPr lang="en-US" sz="1800" u="none" strike="noStrike" kern="1200">
                          <a:solidFill>
                            <a:schemeClr val="tx1"/>
                          </a:solidFill>
                          <a:effectLst/>
                          <a:latin typeface="+mn-lt"/>
                          <a:ea typeface="+mn-ea"/>
                          <a:cs typeface="+mn-cs"/>
                        </a:rPr>
                        <a:t>Computer Vision and Multimodal AI</a:t>
                      </a:r>
                      <a:endParaRPr lang="en-GB"/>
                    </a:p>
                  </a:txBody>
                  <a:tcPr/>
                </a:tc>
                <a:tc>
                  <a:txBody>
                    <a:bodyPr/>
                    <a:lstStyle/>
                    <a:p>
                      <a:r>
                        <a:rPr lang="fr-FR" sz="1800" b="0" kern="1200">
                          <a:solidFill>
                            <a:schemeClr val="dk1"/>
                          </a:solidFill>
                          <a:effectLst/>
                          <a:latin typeface="+mn-lt"/>
                          <a:ea typeface="+mn-ea"/>
                          <a:cs typeface="+mn-cs"/>
                        </a:rPr>
                        <a:t>Stable Diffusion, OpenCV, Yolo</a:t>
                      </a:r>
                      <a:endParaRPr lang="en-GB" b="0"/>
                    </a:p>
                  </a:txBody>
                  <a:tcPr/>
                </a:tc>
                <a:extLst>
                  <a:ext uri="{0D108BD9-81ED-4DB2-BD59-A6C34878D82A}">
                    <a16:rowId xmlns:a16="http://schemas.microsoft.com/office/drawing/2014/main" val="16413119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a:solidFill>
                            <a:schemeClr val="tx1"/>
                          </a:solidFill>
                          <a:effectLst/>
                          <a:latin typeface="+mn-lt"/>
                          <a:ea typeface="+mn-ea"/>
                          <a:cs typeface="+mn-cs"/>
                        </a:rPr>
                        <a:t>Speech and Audio Processing</a:t>
                      </a:r>
                      <a:endParaRPr lang="fr-BE" sz="1800" u="none" strike="noStrike" kern="120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a:t>Wav2Vec, </a:t>
                      </a:r>
                      <a:r>
                        <a:rPr lang="en-US" sz="1800" b="0" kern="1200">
                          <a:solidFill>
                            <a:schemeClr val="dk1"/>
                          </a:solidFill>
                          <a:effectLst/>
                          <a:latin typeface="+mn-lt"/>
                          <a:ea typeface="+mn-ea"/>
                          <a:cs typeface="+mn-cs"/>
                        </a:rPr>
                        <a:t>Whisper (OpenAI), AudioCraft (Meta AI)</a:t>
                      </a:r>
                      <a:endParaRPr lang="fr-BE" sz="1800" b="0" kern="1200">
                        <a:solidFill>
                          <a:schemeClr val="dk1"/>
                        </a:solidFill>
                        <a:effectLst/>
                        <a:latin typeface="+mn-lt"/>
                        <a:ea typeface="+mn-ea"/>
                        <a:cs typeface="+mn-cs"/>
                      </a:endParaRPr>
                    </a:p>
                  </a:txBody>
                  <a:tcPr/>
                </a:tc>
                <a:extLst>
                  <a:ext uri="{0D108BD9-81ED-4DB2-BD59-A6C34878D82A}">
                    <a16:rowId xmlns:a16="http://schemas.microsoft.com/office/drawing/2014/main" val="5385700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a:solidFill>
                            <a:schemeClr val="tx1"/>
                          </a:solidFill>
                          <a:effectLst/>
                          <a:latin typeface="+mn-lt"/>
                          <a:ea typeface="+mn-ea"/>
                          <a:cs typeface="+mn-cs"/>
                        </a:rPr>
                        <a:t>Reinforcement Learning and Robotics</a:t>
                      </a:r>
                      <a:endParaRPr lang="fr-BE" sz="1800" u="none" strike="noStrike" kern="1200">
                        <a:solidFill>
                          <a:schemeClr val="tx1"/>
                        </a:solidFill>
                        <a:effectLst/>
                        <a:latin typeface="+mn-lt"/>
                        <a:ea typeface="+mn-ea"/>
                        <a:cs typeface="+mn-cs"/>
                      </a:endParaRPr>
                    </a:p>
                    <a:p>
                      <a:endParaRPr lang="en-GB"/>
                    </a:p>
                  </a:txBody>
                  <a:tcPr/>
                </a:tc>
                <a:tc>
                  <a:txBody>
                    <a:bodyPr/>
                    <a:lstStyle/>
                    <a:p>
                      <a:r>
                        <a:rPr lang="en-US" sz="1800" b="0" kern="1200">
                          <a:solidFill>
                            <a:schemeClr val="dk1"/>
                          </a:solidFill>
                          <a:effectLst/>
                          <a:latin typeface="+mn-lt"/>
                          <a:ea typeface="+mn-ea"/>
                          <a:cs typeface="+mn-cs"/>
                        </a:rPr>
                        <a:t>OpenAI Gym, Stable-Baselines3</a:t>
                      </a:r>
                      <a:endParaRPr lang="en-GB" b="0"/>
                    </a:p>
                  </a:txBody>
                  <a:tcPr/>
                </a:tc>
                <a:extLst>
                  <a:ext uri="{0D108BD9-81ED-4DB2-BD59-A6C34878D82A}">
                    <a16:rowId xmlns:a16="http://schemas.microsoft.com/office/drawing/2014/main" val="1790502484"/>
                  </a:ext>
                </a:extLst>
              </a:tr>
              <a:tr h="370840">
                <a:tc>
                  <a:txBody>
                    <a:bodyPr/>
                    <a:lstStyle/>
                    <a:p>
                      <a:r>
                        <a:rPr lang="en-GB"/>
                        <a:t>Other Key Initiatives &amp; Tools</a:t>
                      </a:r>
                    </a:p>
                  </a:txBody>
                  <a:tcPr/>
                </a:tc>
                <a:tc>
                  <a:txBody>
                    <a:bodyPr/>
                    <a:lstStyle/>
                    <a:p>
                      <a:r>
                        <a:rPr lang="en-US" sz="1800" b="0" kern="1200">
                          <a:solidFill>
                            <a:schemeClr val="dk1"/>
                          </a:solidFill>
                          <a:effectLst/>
                          <a:latin typeface="+mn-lt"/>
                          <a:ea typeface="+mn-ea"/>
                          <a:cs typeface="+mn-cs"/>
                        </a:rPr>
                        <a:t>ONNX (Open Neural Network Exchange), </a:t>
                      </a:r>
                      <a:r>
                        <a:rPr lang="de-DE" sz="1800" b="0" kern="1200">
                          <a:solidFill>
                            <a:schemeClr val="dk1"/>
                          </a:solidFill>
                          <a:effectLst/>
                          <a:latin typeface="+mn-lt"/>
                          <a:ea typeface="+mn-ea"/>
                          <a:cs typeface="+mn-cs"/>
                        </a:rPr>
                        <a:t>Apache Spark </a:t>
                      </a:r>
                      <a:endParaRPr lang="en-GB" b="0"/>
                    </a:p>
                  </a:txBody>
                  <a:tcPr/>
                </a:tc>
                <a:extLst>
                  <a:ext uri="{0D108BD9-81ED-4DB2-BD59-A6C34878D82A}">
                    <a16:rowId xmlns:a16="http://schemas.microsoft.com/office/drawing/2014/main" val="1200016312"/>
                  </a:ext>
                </a:extLst>
              </a:tr>
            </a:tbl>
          </a:graphicData>
        </a:graphic>
      </p:graphicFrame>
    </p:spTree>
    <p:extLst>
      <p:ext uri="{BB962C8B-B14F-4D97-AF65-F5344CB8AC3E}">
        <p14:creationId xmlns:p14="http://schemas.microsoft.com/office/powerpoint/2010/main" val="2745353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5542B-1CE4-2F11-FFC9-6605FDAF40B8}"/>
              </a:ext>
            </a:extLst>
          </p:cNvPr>
          <p:cNvSpPr>
            <a:spLocks noGrp="1"/>
          </p:cNvSpPr>
          <p:nvPr>
            <p:ph type="title"/>
          </p:nvPr>
        </p:nvSpPr>
        <p:spPr/>
        <p:txBody>
          <a:bodyPr/>
          <a:lstStyle/>
          <a:p>
            <a:r>
              <a:rPr lang="en-GB" b="1"/>
              <a:t>OS in EU</a:t>
            </a:r>
          </a:p>
        </p:txBody>
      </p:sp>
      <p:sp>
        <p:nvSpPr>
          <p:cNvPr id="3" name="Content Placeholder 2">
            <a:extLst>
              <a:ext uri="{FF2B5EF4-FFF2-40B4-BE49-F238E27FC236}">
                <a16:creationId xmlns:a16="http://schemas.microsoft.com/office/drawing/2014/main" id="{422E37CC-3EE0-BE71-1634-530E2753C995}"/>
              </a:ext>
            </a:extLst>
          </p:cNvPr>
          <p:cNvSpPr>
            <a:spLocks noGrp="1"/>
          </p:cNvSpPr>
          <p:nvPr>
            <p:ph idx="1"/>
          </p:nvPr>
        </p:nvSpPr>
        <p:spPr/>
        <p:txBody>
          <a:bodyPr vert="horz" lIns="91440" tIns="45720" rIns="91440" bIns="45720" rtlCol="0" anchor="t">
            <a:normAutofit/>
          </a:bodyPr>
          <a:lstStyle/>
          <a:p>
            <a:r>
              <a:rPr lang="en-US">
                <a:ea typeface="+mn-lt"/>
                <a:cs typeface="+mn-lt"/>
              </a:rPr>
              <a:t>Europe is embracing Open Source + AI .</a:t>
            </a:r>
            <a:endParaRPr lang="fr-BE"/>
          </a:p>
          <a:p>
            <a:r>
              <a:rPr lang="en-US"/>
              <a:t>Europe's strategy centers on a coordinated approach, aiming to strengthen its global competitiveness. </a:t>
            </a:r>
            <a:endParaRPr lang="en-GB"/>
          </a:p>
          <a:p>
            <a:r>
              <a:rPr lang="en-US">
                <a:ea typeface="+mn-lt"/>
                <a:cs typeface="+mn-lt"/>
              </a:rPr>
              <a:t>The flagship initiative: </a:t>
            </a:r>
            <a:r>
              <a:rPr lang="en-US" b="1">
                <a:ea typeface="+mn-lt"/>
                <a:cs typeface="+mn-lt"/>
              </a:rPr>
              <a:t>RAISE </a:t>
            </a:r>
            <a:r>
              <a:rPr lang="en-US">
                <a:ea typeface="+mn-lt"/>
                <a:cs typeface="+mn-lt"/>
              </a:rPr>
              <a:t>(Resource for AI Science in Europe)—a virtual institute uniting talent, compute, and data for every European researcher.</a:t>
            </a:r>
            <a:endParaRPr lang="en-GB"/>
          </a:p>
          <a:p>
            <a:r>
              <a:rPr lang="en-US">
                <a:ea typeface="+mn-lt"/>
                <a:cs typeface="+mn-lt"/>
              </a:rPr>
              <a:t>A shared infrastructure to keep Europe competitive globally.</a:t>
            </a:r>
            <a:endParaRPr lang="en-US"/>
          </a:p>
          <a:p>
            <a:endParaRPr lang="en-US"/>
          </a:p>
        </p:txBody>
      </p:sp>
    </p:spTree>
    <p:extLst>
      <p:ext uri="{BB962C8B-B14F-4D97-AF65-F5344CB8AC3E}">
        <p14:creationId xmlns:p14="http://schemas.microsoft.com/office/powerpoint/2010/main" val="1861507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4FF6-DD75-538F-A62E-B5BF29A5B9F6}"/>
              </a:ext>
            </a:extLst>
          </p:cNvPr>
          <p:cNvSpPr>
            <a:spLocks noGrp="1"/>
          </p:cNvSpPr>
          <p:nvPr>
            <p:ph type="title"/>
          </p:nvPr>
        </p:nvSpPr>
        <p:spPr>
          <a:xfrm>
            <a:off x="838200" y="147454"/>
            <a:ext cx="10515600" cy="1067165"/>
          </a:xfrm>
        </p:spPr>
        <p:txBody>
          <a:bodyPr/>
          <a:lstStyle/>
          <a:p>
            <a:r>
              <a:rPr lang="en-GB" b="1"/>
              <a:t>Conclusion</a:t>
            </a:r>
          </a:p>
        </p:txBody>
      </p:sp>
      <p:sp>
        <p:nvSpPr>
          <p:cNvPr id="3" name="Content Placeholder 2">
            <a:extLst>
              <a:ext uri="{FF2B5EF4-FFF2-40B4-BE49-F238E27FC236}">
                <a16:creationId xmlns:a16="http://schemas.microsoft.com/office/drawing/2014/main" id="{3B0B44F3-02EA-100A-187A-F3C77A391305}"/>
              </a:ext>
            </a:extLst>
          </p:cNvPr>
          <p:cNvSpPr>
            <a:spLocks noGrp="1"/>
          </p:cNvSpPr>
          <p:nvPr>
            <p:ph idx="1"/>
          </p:nvPr>
        </p:nvSpPr>
        <p:spPr>
          <a:xfrm>
            <a:off x="838200" y="1391830"/>
            <a:ext cx="10515600" cy="4785133"/>
          </a:xfrm>
        </p:spPr>
        <p:txBody>
          <a:bodyPr vert="horz" lIns="91440" tIns="45720" rIns="91440" bIns="45720" rtlCol="0" anchor="t">
            <a:normAutofit fontScale="92500" lnSpcReduction="10000"/>
          </a:bodyPr>
          <a:lstStyle/>
          <a:p>
            <a:r>
              <a:rPr lang="en-US" b="1"/>
              <a:t>Open Access + Open Source = accelerated discovery</a:t>
            </a:r>
            <a:endParaRPr lang="en-US"/>
          </a:p>
          <a:p>
            <a:pPr lvl="1"/>
            <a:r>
              <a:rPr lang="en-US"/>
              <a:t>ORBI demonstrates mining scientific intelligence without commercial gatekeepers</a:t>
            </a:r>
          </a:p>
          <a:p>
            <a:pPr lvl="1"/>
            <a:r>
              <a:rPr lang="en-US">
                <a:ea typeface="+mn-lt"/>
                <a:cs typeface="+mn-lt"/>
              </a:rPr>
              <a:t>Community innovation beats siloed approaches—every time.</a:t>
            </a:r>
            <a:endParaRPr lang="en-US"/>
          </a:p>
          <a:p>
            <a:pPr lvl="1"/>
            <a:endParaRPr lang="en-US">
              <a:ea typeface="+mn-lt"/>
              <a:cs typeface="+mn-lt"/>
            </a:endParaRPr>
          </a:p>
          <a:p>
            <a:r>
              <a:rPr lang="fr-BE" b="1">
                <a:ea typeface="+mn-lt"/>
                <a:cs typeface="+mn-lt"/>
              </a:rPr>
              <a:t>Scientific </a:t>
            </a:r>
            <a:r>
              <a:rPr lang="fr-BE" b="1" err="1">
                <a:ea typeface="+mn-lt"/>
                <a:cs typeface="+mn-lt"/>
              </a:rPr>
              <a:t>brilliance</a:t>
            </a:r>
            <a:r>
              <a:rPr lang="fr-BE" b="1">
                <a:ea typeface="+mn-lt"/>
                <a:cs typeface="+mn-lt"/>
              </a:rPr>
              <a:t> </a:t>
            </a:r>
            <a:r>
              <a:rPr lang="fr-BE" b="1" err="1">
                <a:ea typeface="+mn-lt"/>
                <a:cs typeface="+mn-lt"/>
              </a:rPr>
              <a:t>is</a:t>
            </a:r>
            <a:r>
              <a:rPr lang="fr-BE" b="1">
                <a:ea typeface="+mn-lt"/>
                <a:cs typeface="+mn-lt"/>
              </a:rPr>
              <a:t> </a:t>
            </a:r>
            <a:r>
              <a:rPr lang="fr-BE" b="1" err="1">
                <a:ea typeface="+mn-lt"/>
                <a:cs typeface="+mn-lt"/>
              </a:rPr>
              <a:t>distributed</a:t>
            </a:r>
            <a:r>
              <a:rPr lang="fr-BE" b="1">
                <a:ea typeface="+mn-lt"/>
                <a:cs typeface="+mn-lt"/>
              </a:rPr>
              <a:t> </a:t>
            </a:r>
            <a:r>
              <a:rPr lang="fr-BE" b="1" err="1">
                <a:ea typeface="+mn-lt"/>
                <a:cs typeface="+mn-lt"/>
              </a:rPr>
              <a:t>globally</a:t>
            </a:r>
            <a:endParaRPr lang="fr-BE" b="1" err="1"/>
          </a:p>
          <a:p>
            <a:pPr lvl="1"/>
            <a:r>
              <a:rPr lang="en-US"/>
              <a:t>Your next breakthrough researcher could be anywhere, speaking any language</a:t>
            </a:r>
          </a:p>
          <a:p>
            <a:pPr lvl="1"/>
            <a:r>
              <a:rPr lang="en-US"/>
              <a:t>Distributed intelligence beats centralized control.</a:t>
            </a:r>
          </a:p>
          <a:p>
            <a:pPr lvl="1"/>
            <a:endParaRPr lang="en-US"/>
          </a:p>
          <a:p>
            <a:r>
              <a:rPr lang="en-US" b="1"/>
              <a:t>Bottom Line</a:t>
            </a:r>
            <a:r>
              <a:rPr lang="en-US"/>
              <a:t>: Science advances fastest when </a:t>
            </a:r>
            <a:r>
              <a:rPr lang="en-US">
                <a:ea typeface="+mn-lt"/>
                <a:cs typeface="+mn-lt"/>
              </a:rPr>
              <a:t>knowledge flows, tools are shared, and communities collaborate.</a:t>
            </a:r>
            <a:endParaRPr lang="en-US"/>
          </a:p>
          <a:p>
            <a:endParaRPr lang="en-US"/>
          </a:p>
          <a:p>
            <a:pPr lvl="1"/>
            <a:r>
              <a:rPr lang="en-US" i="1"/>
              <a:t>Open Science isn't just ethical—it's exponentially smarter.</a:t>
            </a:r>
          </a:p>
          <a:p>
            <a:endParaRPr lang="en-GB"/>
          </a:p>
        </p:txBody>
      </p:sp>
    </p:spTree>
    <p:extLst>
      <p:ext uri="{BB962C8B-B14F-4D97-AF65-F5344CB8AC3E}">
        <p14:creationId xmlns:p14="http://schemas.microsoft.com/office/powerpoint/2010/main" val="423499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1B5F51-005D-EC53-19F9-74D723470FDA}"/>
              </a:ext>
            </a:extLst>
          </p:cNvPr>
          <p:cNvSpPr>
            <a:spLocks noGrp="1"/>
          </p:cNvSpPr>
          <p:nvPr>
            <p:ph type="title"/>
          </p:nvPr>
        </p:nvSpPr>
        <p:spPr/>
        <p:txBody>
          <a:bodyPr/>
          <a:lstStyle/>
          <a:p>
            <a:r>
              <a:rPr lang="en-GB"/>
              <a:t>Motivation</a:t>
            </a:r>
            <a:endParaRPr lang="fr-FR"/>
          </a:p>
        </p:txBody>
      </p:sp>
      <p:sp>
        <p:nvSpPr>
          <p:cNvPr id="3" name="Espace réservé du contenu 2">
            <a:extLst>
              <a:ext uri="{FF2B5EF4-FFF2-40B4-BE49-F238E27FC236}">
                <a16:creationId xmlns:a16="http://schemas.microsoft.com/office/drawing/2014/main" id="{19BAF2CF-8987-2485-852C-5795FC58E04D}"/>
              </a:ext>
            </a:extLst>
          </p:cNvPr>
          <p:cNvSpPr>
            <a:spLocks noGrp="1"/>
          </p:cNvSpPr>
          <p:nvPr>
            <p:ph idx="1"/>
          </p:nvPr>
        </p:nvSpPr>
        <p:spPr/>
        <p:txBody>
          <a:bodyPr vert="horz" lIns="91440" tIns="45720" rIns="91440" bIns="45720" rtlCol="0" anchor="t">
            <a:normAutofit/>
          </a:bodyPr>
          <a:lstStyle/>
          <a:p>
            <a:r>
              <a:rPr lang="fr-FR" dirty="0"/>
              <a:t>ORBI </a:t>
            </a:r>
            <a:r>
              <a:rPr lang="fr-FR" dirty="0" err="1"/>
              <a:t>valuable</a:t>
            </a:r>
            <a:r>
              <a:rPr lang="fr-FR" dirty="0"/>
              <a:t> repository of </a:t>
            </a:r>
            <a:r>
              <a:rPr lang="fr-FR" dirty="0" err="1"/>
              <a:t>scientific</a:t>
            </a:r>
            <a:r>
              <a:rPr lang="fr-FR" dirty="0"/>
              <a:t> </a:t>
            </a:r>
            <a:r>
              <a:rPr lang="fr-FR" dirty="0" err="1"/>
              <a:t>knowledge</a:t>
            </a:r>
            <a:endParaRPr lang="fr-FR" dirty="0"/>
          </a:p>
          <a:p>
            <a:pPr lvl="1">
              <a:buFont typeface="Courier New" panose="020B0604020202020204" pitchFamily="34" charset="0"/>
              <a:buChar char="o"/>
            </a:pPr>
            <a:r>
              <a:rPr lang="fr-FR" dirty="0" err="1"/>
              <a:t>Leveraged</a:t>
            </a:r>
            <a:r>
              <a:rPr lang="fr-FR" dirty="0"/>
              <a:t> for </a:t>
            </a:r>
            <a:r>
              <a:rPr lang="fr-FR" dirty="0" err="1"/>
              <a:t>strategic</a:t>
            </a:r>
            <a:r>
              <a:rPr lang="fr-FR" dirty="0"/>
              <a:t> </a:t>
            </a:r>
            <a:r>
              <a:rPr lang="fr-FR" dirty="0" err="1"/>
              <a:t>decision-making</a:t>
            </a:r>
            <a:endParaRPr lang="fr-FR" dirty="0"/>
          </a:p>
          <a:p>
            <a:pPr lvl="1">
              <a:buFont typeface="Courier New" panose="020B0604020202020204" pitchFamily="34" charset="0"/>
              <a:buChar char="o"/>
            </a:pPr>
            <a:r>
              <a:rPr lang="fr-FR" dirty="0" err="1"/>
              <a:t>Research</a:t>
            </a:r>
            <a:r>
              <a:rPr lang="fr-FR" dirty="0"/>
              <a:t> </a:t>
            </a:r>
            <a:r>
              <a:rPr lang="fr-FR" dirty="0" err="1"/>
              <a:t>Governance</a:t>
            </a:r>
            <a:endParaRPr lang="fr-FR" dirty="0"/>
          </a:p>
          <a:p>
            <a:pPr lvl="1">
              <a:buFont typeface="Courier New" panose="020B0604020202020204" pitchFamily="34" charset="0"/>
              <a:buChar char="o"/>
            </a:pPr>
            <a:endParaRPr lang="fr-FR" dirty="0"/>
          </a:p>
          <a:p>
            <a:r>
              <a:rPr lang="fr-FR" dirty="0"/>
              <a:t>Mining </a:t>
            </a:r>
            <a:r>
              <a:rPr lang="fr-FR" dirty="0" err="1"/>
              <a:t>ORBI's</a:t>
            </a:r>
            <a:r>
              <a:rPr lang="fr-FR" dirty="0"/>
              <a:t> contents</a:t>
            </a:r>
          </a:p>
          <a:p>
            <a:pPr lvl="1">
              <a:buFont typeface="Courier New" panose="020B0604020202020204" pitchFamily="34" charset="0"/>
              <a:buChar char="o"/>
            </a:pPr>
            <a:r>
              <a:rPr lang="fr-FR" dirty="0" err="1"/>
              <a:t>Detecting</a:t>
            </a:r>
            <a:r>
              <a:rPr lang="fr-FR" dirty="0"/>
              <a:t> </a:t>
            </a:r>
            <a:r>
              <a:rPr lang="fr-FR" dirty="0" err="1"/>
              <a:t>emerging</a:t>
            </a:r>
            <a:r>
              <a:rPr lang="fr-FR" dirty="0"/>
              <a:t> trends, new </a:t>
            </a:r>
            <a:r>
              <a:rPr lang="fr-FR" dirty="0" err="1"/>
              <a:t>research</a:t>
            </a:r>
            <a:r>
              <a:rPr lang="fr-FR" dirty="0"/>
              <a:t> areas</a:t>
            </a:r>
          </a:p>
          <a:p>
            <a:pPr lvl="1">
              <a:buFont typeface="Courier New" panose="020B0604020202020204" pitchFamily="34" charset="0"/>
              <a:buChar char="o"/>
            </a:pPr>
            <a:r>
              <a:rPr lang="fr-FR" dirty="0" err="1"/>
              <a:t>Determining</a:t>
            </a:r>
            <a:r>
              <a:rPr lang="fr-FR" dirty="0"/>
              <a:t> </a:t>
            </a:r>
            <a:r>
              <a:rPr lang="fr-FR" dirty="0" err="1"/>
              <a:t>promising</a:t>
            </a:r>
            <a:r>
              <a:rPr lang="fr-FR" dirty="0"/>
              <a:t> </a:t>
            </a:r>
            <a:r>
              <a:rPr lang="fr-FR" dirty="0" err="1"/>
              <a:t>investment</a:t>
            </a:r>
            <a:r>
              <a:rPr lang="fr-FR" dirty="0"/>
              <a:t> areas</a:t>
            </a:r>
          </a:p>
          <a:p>
            <a:pPr lvl="1">
              <a:buFont typeface="Courier New" panose="020B0604020202020204" pitchFamily="34" charset="0"/>
              <a:buChar char="o"/>
            </a:pPr>
            <a:r>
              <a:rPr lang="fr-FR" dirty="0" err="1"/>
              <a:t>Identifying</a:t>
            </a:r>
            <a:r>
              <a:rPr lang="fr-FR" dirty="0"/>
              <a:t> areas for </a:t>
            </a:r>
            <a:r>
              <a:rPr lang="fr-FR" dirty="0" err="1"/>
              <a:t>interdisciplinary</a:t>
            </a:r>
            <a:r>
              <a:rPr lang="fr-FR" dirty="0"/>
              <a:t> </a:t>
            </a:r>
            <a:r>
              <a:rPr lang="fr-FR" dirty="0" err="1"/>
              <a:t>research</a:t>
            </a:r>
            <a:endParaRPr lang="fr-FR" dirty="0"/>
          </a:p>
          <a:p>
            <a:pPr>
              <a:buFont typeface="Courier New" panose="020B0604020202020204" pitchFamily="34" charset="0"/>
              <a:buChar char="o"/>
            </a:pPr>
            <a:endParaRPr lang="fr-FR" dirty="0"/>
          </a:p>
          <a:p>
            <a:pPr lvl="1">
              <a:buFont typeface="Courier New" panose="020B0604020202020204" pitchFamily="34" charset="0"/>
              <a:buChar char="o"/>
            </a:pPr>
            <a:endParaRPr lang="fr-FR" dirty="0"/>
          </a:p>
          <a:p>
            <a:pPr lvl="1">
              <a:buFont typeface="Courier New" panose="020B0604020202020204" pitchFamily="34" charset="0"/>
              <a:buChar char="o"/>
            </a:pPr>
            <a:endParaRPr lang="fr-FR" dirty="0"/>
          </a:p>
        </p:txBody>
      </p:sp>
    </p:spTree>
    <p:extLst>
      <p:ext uri="{BB962C8B-B14F-4D97-AF65-F5344CB8AC3E}">
        <p14:creationId xmlns:p14="http://schemas.microsoft.com/office/powerpoint/2010/main" val="212280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1B0CF-4D75-0613-8DD3-7DD30C828E1F}"/>
              </a:ext>
            </a:extLst>
          </p:cNvPr>
          <p:cNvSpPr>
            <a:spLocks noGrp="1"/>
          </p:cNvSpPr>
          <p:nvPr>
            <p:ph type="title"/>
          </p:nvPr>
        </p:nvSpPr>
        <p:spPr/>
        <p:txBody>
          <a:bodyPr>
            <a:normAutofit/>
          </a:bodyPr>
          <a:lstStyle/>
          <a:p>
            <a:r>
              <a:rPr lang="en-GB" dirty="0"/>
              <a:t>ORBI</a:t>
            </a:r>
          </a:p>
        </p:txBody>
      </p:sp>
      <p:sp>
        <p:nvSpPr>
          <p:cNvPr id="3" name="Content Placeholder 2">
            <a:extLst>
              <a:ext uri="{FF2B5EF4-FFF2-40B4-BE49-F238E27FC236}">
                <a16:creationId xmlns:a16="http://schemas.microsoft.com/office/drawing/2014/main" id="{C13ACDE4-D83F-091E-3C73-6B0396C735BF}"/>
              </a:ext>
            </a:extLst>
          </p:cNvPr>
          <p:cNvSpPr>
            <a:spLocks noGrp="1"/>
          </p:cNvSpPr>
          <p:nvPr>
            <p:ph idx="1"/>
          </p:nvPr>
        </p:nvSpPr>
        <p:spPr/>
        <p:txBody>
          <a:bodyPr>
            <a:normAutofit fontScale="92500" lnSpcReduction="20000"/>
          </a:bodyPr>
          <a:lstStyle/>
          <a:p>
            <a:r>
              <a:rPr lang="en-GB" dirty="0"/>
              <a:t>Business Problem</a:t>
            </a:r>
          </a:p>
          <a:p>
            <a:pPr lvl="2"/>
            <a:r>
              <a:rPr lang="en-GB" dirty="0"/>
              <a:t> Exploring Large Corpora for Strategic DM </a:t>
            </a:r>
            <a:r>
              <a:rPr lang="en-GB" dirty="0">
                <a:sym typeface="Wingdings" panose="05000000000000000000" pitchFamily="2" charset="2"/>
              </a:rPr>
              <a:t></a:t>
            </a:r>
            <a:r>
              <a:rPr lang="en-GB" dirty="0"/>
              <a:t>Scientific Literature for Research Governance</a:t>
            </a:r>
          </a:p>
          <a:p>
            <a:pPr lvl="1"/>
            <a:r>
              <a:rPr lang="en-GB" dirty="0"/>
              <a:t>AI-Driven Solution</a:t>
            </a:r>
          </a:p>
          <a:p>
            <a:pPr lvl="2"/>
            <a:r>
              <a:rPr lang="en-GB" dirty="0"/>
              <a:t>Generation of underlying topics</a:t>
            </a:r>
          </a:p>
          <a:p>
            <a:pPr lvl="2"/>
            <a:r>
              <a:rPr lang="en-GB" dirty="0"/>
              <a:t>Topics as basis of KPIs, trends, resource allocation, temporal tracking</a:t>
            </a:r>
          </a:p>
          <a:p>
            <a:pPr lvl="2"/>
            <a:r>
              <a:rPr lang="en-GB" dirty="0"/>
              <a:t>Data</a:t>
            </a:r>
          </a:p>
          <a:p>
            <a:pPr lvl="2"/>
            <a:r>
              <a:rPr lang="en-GB" dirty="0"/>
              <a:t>AI = ML</a:t>
            </a:r>
          </a:p>
          <a:p>
            <a:pPr lvl="3"/>
            <a:r>
              <a:rPr lang="en-GB" dirty="0"/>
              <a:t>Automatic inference of topics from texts</a:t>
            </a:r>
          </a:p>
          <a:p>
            <a:pPr lvl="4"/>
            <a:r>
              <a:rPr lang="en-GB" dirty="0"/>
              <a:t>Unsupervised ML, method: LDA</a:t>
            </a:r>
          </a:p>
          <a:p>
            <a:pPr lvl="4"/>
            <a:r>
              <a:rPr lang="en-GB" dirty="0"/>
              <a:t>(contrast with Supervised ML)</a:t>
            </a:r>
          </a:p>
          <a:p>
            <a:pPr lvl="4"/>
            <a:r>
              <a:rPr lang="en-GB" dirty="0"/>
              <a:t>LDA tries to reconstruct and optimize different probabilities of topics-words, documents-topics</a:t>
            </a:r>
          </a:p>
          <a:p>
            <a:pPr lvl="3"/>
            <a:r>
              <a:rPr lang="en-GB" dirty="0"/>
              <a:t>Topic Augmentation: Analysis, Synthesis, </a:t>
            </a:r>
            <a:r>
              <a:rPr lang="en-GB" dirty="0" err="1"/>
              <a:t>Labeling</a:t>
            </a:r>
            <a:r>
              <a:rPr lang="en-GB" dirty="0"/>
              <a:t> &amp; Hierarchisation</a:t>
            </a:r>
          </a:p>
          <a:p>
            <a:pPr lvl="4"/>
            <a:r>
              <a:rPr lang="en-GB" dirty="0"/>
              <a:t>GenAI : LLM, </a:t>
            </a:r>
          </a:p>
          <a:p>
            <a:pPr lvl="4"/>
            <a:r>
              <a:rPr lang="en-GB" dirty="0"/>
              <a:t>Explain briefly GenAI (vs. supervised, vs. unsupervised)</a:t>
            </a:r>
          </a:p>
          <a:p>
            <a:pPr lvl="4"/>
            <a:endParaRPr lang="en-GB" dirty="0"/>
          </a:p>
          <a:p>
            <a:pPr lvl="4"/>
            <a:endParaRPr lang="en-GB" dirty="0"/>
          </a:p>
          <a:p>
            <a:pPr lvl="2"/>
            <a:endParaRPr lang="en-GB" dirty="0"/>
          </a:p>
          <a:p>
            <a:endParaRPr lang="en-GB" dirty="0"/>
          </a:p>
        </p:txBody>
      </p:sp>
      <p:sp>
        <p:nvSpPr>
          <p:cNvPr id="4" name="TextBox 3">
            <a:extLst>
              <a:ext uri="{FF2B5EF4-FFF2-40B4-BE49-F238E27FC236}">
                <a16:creationId xmlns:a16="http://schemas.microsoft.com/office/drawing/2014/main" id="{62FF091A-CD1C-B904-9EDE-59DD1445B47B}"/>
              </a:ext>
            </a:extLst>
          </p:cNvPr>
          <p:cNvSpPr txBox="1"/>
          <p:nvPr/>
        </p:nvSpPr>
        <p:spPr>
          <a:xfrm>
            <a:off x="5181600" y="2514600"/>
            <a:ext cx="1828800" cy="1828800"/>
          </a:xfrm>
          <a:prstGeom prst="rect">
            <a:avLst/>
          </a:prstGeom>
          <a:noFill/>
        </p:spPr>
        <p:txBody>
          <a:bodyPr wrap="square" rtlCol="0">
            <a:spAutoFit/>
          </a:bodyPr>
          <a:lstStyle/>
          <a:p>
            <a:pPr algn="l"/>
            <a:endParaRPr lang="en-BE"/>
          </a:p>
        </p:txBody>
      </p:sp>
    </p:spTree>
    <p:extLst>
      <p:ext uri="{BB962C8B-B14F-4D97-AF65-F5344CB8AC3E}">
        <p14:creationId xmlns:p14="http://schemas.microsoft.com/office/powerpoint/2010/main" val="421634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60506-5BA5-F96B-FE6A-7AFD7115BDF3}"/>
              </a:ext>
            </a:extLst>
          </p:cNvPr>
          <p:cNvSpPr>
            <a:spLocks noGrp="1"/>
          </p:cNvSpPr>
          <p:nvPr>
            <p:ph type="title"/>
          </p:nvPr>
        </p:nvSpPr>
        <p:spPr>
          <a:xfrm>
            <a:off x="838200" y="18255"/>
            <a:ext cx="10515600" cy="1325563"/>
          </a:xfrm>
        </p:spPr>
        <p:txBody>
          <a:bodyPr/>
          <a:lstStyle/>
          <a:p>
            <a:r>
              <a:rPr lang="en-GB"/>
              <a:t>Key Issue: Uncovering Actionable Information</a:t>
            </a:r>
          </a:p>
        </p:txBody>
      </p:sp>
      <p:sp>
        <p:nvSpPr>
          <p:cNvPr id="3" name="Content Placeholder 2">
            <a:extLst>
              <a:ext uri="{FF2B5EF4-FFF2-40B4-BE49-F238E27FC236}">
                <a16:creationId xmlns:a16="http://schemas.microsoft.com/office/drawing/2014/main" id="{B4834341-F541-1F8B-D15E-3902C2B811F3}"/>
              </a:ext>
            </a:extLst>
          </p:cNvPr>
          <p:cNvSpPr>
            <a:spLocks noGrp="1"/>
          </p:cNvSpPr>
          <p:nvPr>
            <p:ph idx="1"/>
          </p:nvPr>
        </p:nvSpPr>
        <p:spPr>
          <a:xfrm>
            <a:off x="774699" y="1508408"/>
            <a:ext cx="10515600" cy="5060139"/>
          </a:xfrm>
        </p:spPr>
        <p:txBody>
          <a:bodyPr/>
          <a:lstStyle/>
          <a:p>
            <a:r>
              <a:rPr lang="en-GB">
                <a:sym typeface="Wingdings" panose="05000000000000000000" pitchFamily="2" charset="2"/>
              </a:rPr>
              <a:t>Unstructured textual contents</a:t>
            </a:r>
          </a:p>
          <a:p>
            <a:pPr lvl="1"/>
            <a:r>
              <a:rPr lang="en-GB">
                <a:sym typeface="Wingdings" panose="05000000000000000000" pitchFamily="2" charset="2"/>
              </a:rPr>
              <a:t>Focus on abstracts: more representative, concise  vs. entire texts</a:t>
            </a:r>
          </a:p>
          <a:p>
            <a:pPr lvl="1"/>
            <a:endParaRPr lang="en-US"/>
          </a:p>
          <a:p>
            <a:pPr lvl="1"/>
            <a:r>
              <a:rPr lang="en-US"/>
              <a:t>Corpus size: 62 077</a:t>
            </a:r>
            <a:endParaRPr lang="en-GB"/>
          </a:p>
          <a:p>
            <a:pPr lvl="1"/>
            <a:endParaRPr lang="en-US"/>
          </a:p>
          <a:p>
            <a:pPr lvl="1"/>
            <a:r>
              <a:rPr lang="en-US"/>
              <a:t>Multilingual: English dominating (79.2%), (19.4%),  Italian, Dutch, Spanish, German, Chinese, and several other languages</a:t>
            </a:r>
            <a:endParaRPr lang="en-GB"/>
          </a:p>
          <a:p>
            <a:pPr lvl="1"/>
            <a:endParaRPr lang="en-US"/>
          </a:p>
          <a:p>
            <a:pPr lvl="1"/>
            <a:r>
              <a:rPr lang="en-US"/>
              <a:t>Metadata preserved</a:t>
            </a:r>
          </a:p>
          <a:p>
            <a:pPr lvl="2"/>
            <a:r>
              <a:rPr lang="en-US"/>
              <a:t>Authors, title, journal name, publication year, </a:t>
            </a:r>
            <a:r>
              <a:rPr lang="en-US" err="1"/>
              <a:t>ORBi</a:t>
            </a:r>
            <a:r>
              <a:rPr lang="en-US"/>
              <a:t> category, DOI and handle</a:t>
            </a:r>
          </a:p>
          <a:p>
            <a:pPr lvl="2"/>
            <a:r>
              <a:rPr lang="en-US"/>
              <a:t> Enrich visualization tasks</a:t>
            </a:r>
            <a:endParaRPr lang="en-GB"/>
          </a:p>
          <a:p>
            <a:pPr lvl="1"/>
            <a:endParaRPr lang="en-GB">
              <a:sym typeface="Wingdings" panose="05000000000000000000" pitchFamily="2" charset="2"/>
            </a:endParaRPr>
          </a:p>
          <a:p>
            <a:pPr lvl="1"/>
            <a:endParaRPr lang="en-GB"/>
          </a:p>
          <a:p>
            <a:endParaRPr lang="en-GB"/>
          </a:p>
        </p:txBody>
      </p:sp>
    </p:spTree>
    <p:extLst>
      <p:ext uri="{BB962C8B-B14F-4D97-AF65-F5344CB8AC3E}">
        <p14:creationId xmlns:p14="http://schemas.microsoft.com/office/powerpoint/2010/main" val="3557972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810A5-E4DC-DB7A-09A8-C408C908D99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2344B70-F76C-6751-D11B-66751A84C4D6}"/>
              </a:ext>
            </a:extLst>
          </p:cNvPr>
          <p:cNvSpPr>
            <a:spLocks noGrp="1"/>
          </p:cNvSpPr>
          <p:nvPr>
            <p:ph idx="1"/>
          </p:nvPr>
        </p:nvSpPr>
        <p:spPr/>
        <p:txBody>
          <a:bodyPr/>
          <a:lstStyle/>
          <a:p>
            <a:r>
              <a:rPr lang="en-GB"/>
              <a:t>Show abstract illustration</a:t>
            </a:r>
          </a:p>
          <a:p>
            <a:pPr lvl="1"/>
            <a:endParaRPr lang="en-GB"/>
          </a:p>
        </p:txBody>
      </p:sp>
      <p:pic>
        <p:nvPicPr>
          <p:cNvPr id="5" name="Picture 4">
            <a:extLst>
              <a:ext uri="{FF2B5EF4-FFF2-40B4-BE49-F238E27FC236}">
                <a16:creationId xmlns:a16="http://schemas.microsoft.com/office/drawing/2014/main" id="{BCC6CE11-2C42-195F-A3B1-50CDFBF095E5}"/>
              </a:ext>
            </a:extLst>
          </p:cNvPr>
          <p:cNvPicPr>
            <a:picLocks noChangeAspect="1"/>
          </p:cNvPicPr>
          <p:nvPr/>
        </p:nvPicPr>
        <p:blipFill>
          <a:blip r:embed="rId2"/>
          <a:stretch>
            <a:fillRect/>
          </a:stretch>
        </p:blipFill>
        <p:spPr>
          <a:xfrm>
            <a:off x="695047" y="406244"/>
            <a:ext cx="10801905" cy="6045511"/>
          </a:xfrm>
          <a:prstGeom prst="rect">
            <a:avLst/>
          </a:prstGeom>
        </p:spPr>
      </p:pic>
    </p:spTree>
    <p:extLst>
      <p:ext uri="{BB962C8B-B14F-4D97-AF65-F5344CB8AC3E}">
        <p14:creationId xmlns:p14="http://schemas.microsoft.com/office/powerpoint/2010/main" val="4270273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0E1A0-3FA8-98C8-2B23-8BDB509803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FD4E1E-85DB-9DD9-EDD8-C887404542E6}"/>
              </a:ext>
            </a:extLst>
          </p:cNvPr>
          <p:cNvSpPr>
            <a:spLocks noGrp="1"/>
          </p:cNvSpPr>
          <p:nvPr>
            <p:ph type="title"/>
          </p:nvPr>
        </p:nvSpPr>
        <p:spPr/>
        <p:txBody>
          <a:bodyPr/>
          <a:lstStyle/>
          <a:p>
            <a:r>
              <a:rPr lang="en-GB"/>
              <a:t>Goal: Uncovering Latent Topics</a:t>
            </a:r>
          </a:p>
        </p:txBody>
      </p:sp>
      <p:sp>
        <p:nvSpPr>
          <p:cNvPr id="3" name="Content Placeholder 2">
            <a:extLst>
              <a:ext uri="{FF2B5EF4-FFF2-40B4-BE49-F238E27FC236}">
                <a16:creationId xmlns:a16="http://schemas.microsoft.com/office/drawing/2014/main" id="{D5D669F2-015E-24EB-9AED-B4020D0E27A9}"/>
              </a:ext>
            </a:extLst>
          </p:cNvPr>
          <p:cNvSpPr>
            <a:spLocks noGrp="1"/>
          </p:cNvSpPr>
          <p:nvPr>
            <p:ph idx="1"/>
          </p:nvPr>
        </p:nvSpPr>
        <p:spPr/>
        <p:txBody>
          <a:bodyPr>
            <a:normAutofit/>
          </a:bodyPr>
          <a:lstStyle/>
          <a:p>
            <a:r>
              <a:rPr lang="en-GB"/>
              <a:t>Uncover underlying </a:t>
            </a:r>
            <a:r>
              <a:rPr lang="en-GB" b="1" i="1" u="sng"/>
              <a:t>themes (topics)</a:t>
            </a:r>
            <a:r>
              <a:rPr lang="en-GB"/>
              <a:t> from ORBI </a:t>
            </a:r>
            <a:r>
              <a:rPr lang="en-GB" err="1"/>
              <a:t>astracts</a:t>
            </a:r>
            <a:endParaRPr lang="en-GB"/>
          </a:p>
          <a:p>
            <a:pPr lvl="1"/>
            <a:r>
              <a:rPr lang="en-GB"/>
              <a:t>What is being discussed in abstracts</a:t>
            </a:r>
          </a:p>
          <a:p>
            <a:pPr lvl="1"/>
            <a:r>
              <a:rPr lang="en-GB"/>
              <a:t>Not explicitly mentioned </a:t>
            </a:r>
            <a:r>
              <a:rPr lang="en-GB">
                <a:sym typeface="Wingdings" panose="05000000000000000000" pitchFamily="2" charset="2"/>
              </a:rPr>
              <a:t> </a:t>
            </a:r>
            <a:r>
              <a:rPr lang="en-GB" b="1" i="1" u="sng">
                <a:sym typeface="Wingdings" panose="05000000000000000000" pitchFamily="2" charset="2"/>
              </a:rPr>
              <a:t>latent </a:t>
            </a:r>
            <a:r>
              <a:rPr lang="en-GB">
                <a:sym typeface="Wingdings" panose="05000000000000000000" pitchFamily="2" charset="2"/>
              </a:rPr>
              <a:t>topics</a:t>
            </a:r>
          </a:p>
          <a:p>
            <a:pPr lvl="1"/>
            <a:r>
              <a:rPr lang="en-GB">
                <a:sym typeface="Wingdings" panose="05000000000000000000" pitchFamily="2" charset="2"/>
              </a:rPr>
              <a:t>Classify abstracts according to topics</a:t>
            </a:r>
          </a:p>
          <a:p>
            <a:endParaRPr lang="en-GB"/>
          </a:p>
          <a:p>
            <a:r>
              <a:rPr lang="en-GB"/>
              <a:t>Themes discovered </a:t>
            </a:r>
          </a:p>
          <a:p>
            <a:pPr lvl="1"/>
            <a:r>
              <a:rPr lang="en-GB"/>
              <a:t>Semantically richer than keyword classification</a:t>
            </a:r>
          </a:p>
          <a:p>
            <a:pPr lvl="1"/>
            <a:r>
              <a:rPr lang="en-GB"/>
              <a:t>No requirement to corroborate with predefined human classifications</a:t>
            </a:r>
          </a:p>
          <a:p>
            <a:pPr lvl="1"/>
            <a:r>
              <a:rPr lang="en-GB"/>
              <a:t>Challenge predefined, static human classifications</a:t>
            </a:r>
          </a:p>
          <a:p>
            <a:pPr lvl="1"/>
            <a:endParaRPr lang="en-GB"/>
          </a:p>
        </p:txBody>
      </p:sp>
    </p:spTree>
    <p:extLst>
      <p:ext uri="{BB962C8B-B14F-4D97-AF65-F5344CB8AC3E}">
        <p14:creationId xmlns:p14="http://schemas.microsoft.com/office/powerpoint/2010/main" val="3619120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ACFE-02C7-8031-A374-2BF894D11230}"/>
              </a:ext>
            </a:extLst>
          </p:cNvPr>
          <p:cNvSpPr>
            <a:spLocks noGrp="1"/>
          </p:cNvSpPr>
          <p:nvPr>
            <p:ph type="title"/>
          </p:nvPr>
        </p:nvSpPr>
        <p:spPr>
          <a:xfrm>
            <a:off x="838200" y="130457"/>
            <a:ext cx="10515600" cy="889140"/>
          </a:xfrm>
        </p:spPr>
        <p:txBody>
          <a:bodyPr>
            <a:normAutofit/>
          </a:bodyPr>
          <a:lstStyle/>
          <a:p>
            <a:r>
              <a:rPr lang="en-GB" sz="3600"/>
              <a:t>Unsupervised Machine Learning for Topic Inference</a:t>
            </a:r>
          </a:p>
        </p:txBody>
      </p:sp>
      <p:sp>
        <p:nvSpPr>
          <p:cNvPr id="3" name="Content Placeholder 2">
            <a:extLst>
              <a:ext uri="{FF2B5EF4-FFF2-40B4-BE49-F238E27FC236}">
                <a16:creationId xmlns:a16="http://schemas.microsoft.com/office/drawing/2014/main" id="{CCC986B6-86DD-23A5-BD8B-F770227AA7D9}"/>
              </a:ext>
            </a:extLst>
          </p:cNvPr>
          <p:cNvSpPr>
            <a:spLocks noGrp="1"/>
          </p:cNvSpPr>
          <p:nvPr>
            <p:ph idx="1"/>
          </p:nvPr>
        </p:nvSpPr>
        <p:spPr>
          <a:xfrm>
            <a:off x="838200" y="1213805"/>
            <a:ext cx="10515600" cy="4963158"/>
          </a:xfrm>
        </p:spPr>
        <p:txBody>
          <a:bodyPr/>
          <a:lstStyle/>
          <a:p>
            <a:r>
              <a:rPr lang="en-GB" sz="2000"/>
              <a:t>Themes are unknown</a:t>
            </a:r>
          </a:p>
          <a:p>
            <a:pPr lvl="1"/>
            <a:r>
              <a:rPr lang="en-GB" sz="2000"/>
              <a:t>Abstracts unlabelled, keywords limited</a:t>
            </a:r>
          </a:p>
          <a:p>
            <a:endParaRPr lang="en-GB" sz="2000"/>
          </a:p>
          <a:p>
            <a:r>
              <a:rPr lang="en-GB" sz="2000"/>
              <a:t>Unsupervised Machine Learning</a:t>
            </a:r>
          </a:p>
          <a:p>
            <a:pPr lvl="1"/>
            <a:r>
              <a:rPr lang="en-GB" sz="2000"/>
              <a:t>Algorithm infers underlying probabilistic distribution</a:t>
            </a:r>
          </a:p>
          <a:p>
            <a:pPr lvl="1"/>
            <a:r>
              <a:rPr lang="en-GB" sz="2000"/>
              <a:t>Learns distribution generating groups of words from corpus</a:t>
            </a:r>
          </a:p>
          <a:p>
            <a:pPr lvl="1"/>
            <a:r>
              <a:rPr lang="en-GB" sz="2000"/>
              <a:t>No human input, learning from raw data</a:t>
            </a:r>
          </a:p>
          <a:p>
            <a:pPr lvl="1"/>
            <a:endParaRPr lang="en-GB" sz="2000"/>
          </a:p>
          <a:p>
            <a:pPr lvl="1"/>
            <a:endParaRPr lang="en-GB"/>
          </a:p>
        </p:txBody>
      </p:sp>
      <p:pic>
        <p:nvPicPr>
          <p:cNvPr id="12" name="Picture 11">
            <a:extLst>
              <a:ext uri="{FF2B5EF4-FFF2-40B4-BE49-F238E27FC236}">
                <a16:creationId xmlns:a16="http://schemas.microsoft.com/office/drawing/2014/main" id="{D571C836-4142-1702-9E05-E65BAE6641A1}"/>
              </a:ext>
            </a:extLst>
          </p:cNvPr>
          <p:cNvPicPr>
            <a:picLocks noChangeAspect="1"/>
          </p:cNvPicPr>
          <p:nvPr/>
        </p:nvPicPr>
        <p:blipFill>
          <a:blip r:embed="rId2"/>
          <a:stretch>
            <a:fillRect/>
          </a:stretch>
        </p:blipFill>
        <p:spPr>
          <a:xfrm>
            <a:off x="3433234" y="3946020"/>
            <a:ext cx="5202766" cy="2781523"/>
          </a:xfrm>
          <a:prstGeom prst="rect">
            <a:avLst/>
          </a:prstGeom>
        </p:spPr>
      </p:pic>
    </p:spTree>
    <p:extLst>
      <p:ext uri="{BB962C8B-B14F-4D97-AF65-F5344CB8AC3E}">
        <p14:creationId xmlns:p14="http://schemas.microsoft.com/office/powerpoint/2010/main" val="1569783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BACFE-02C7-8031-A374-2BF894D11230}"/>
              </a:ext>
            </a:extLst>
          </p:cNvPr>
          <p:cNvSpPr>
            <a:spLocks noGrp="1"/>
          </p:cNvSpPr>
          <p:nvPr>
            <p:ph type="title"/>
          </p:nvPr>
        </p:nvSpPr>
        <p:spPr>
          <a:xfrm>
            <a:off x="838200" y="130457"/>
            <a:ext cx="10515600" cy="889140"/>
          </a:xfrm>
        </p:spPr>
        <p:txBody>
          <a:bodyPr>
            <a:normAutofit/>
          </a:bodyPr>
          <a:lstStyle/>
          <a:p>
            <a:r>
              <a:rPr lang="en-GB" sz="3600" err="1"/>
              <a:t>GenAI</a:t>
            </a:r>
            <a:r>
              <a:rPr lang="en-GB" sz="3600"/>
              <a:t> </a:t>
            </a:r>
          </a:p>
        </p:txBody>
      </p:sp>
      <p:sp>
        <p:nvSpPr>
          <p:cNvPr id="3" name="Content Placeholder 2">
            <a:extLst>
              <a:ext uri="{FF2B5EF4-FFF2-40B4-BE49-F238E27FC236}">
                <a16:creationId xmlns:a16="http://schemas.microsoft.com/office/drawing/2014/main" id="{CCC986B6-86DD-23A5-BD8B-F770227AA7D9}"/>
              </a:ext>
            </a:extLst>
          </p:cNvPr>
          <p:cNvSpPr>
            <a:spLocks noGrp="1"/>
          </p:cNvSpPr>
          <p:nvPr>
            <p:ph idx="1"/>
          </p:nvPr>
        </p:nvSpPr>
        <p:spPr>
          <a:xfrm>
            <a:off x="838200" y="1213805"/>
            <a:ext cx="10515600" cy="4963158"/>
          </a:xfrm>
        </p:spPr>
        <p:txBody>
          <a:bodyPr/>
          <a:lstStyle/>
          <a:p>
            <a:r>
              <a:rPr lang="en-GB" sz="2400" err="1">
                <a:sym typeface="Wingdings" panose="05000000000000000000" pitchFamily="2" charset="2"/>
              </a:rPr>
              <a:t>GenAI</a:t>
            </a:r>
            <a:r>
              <a:rPr lang="en-GB" sz="2400">
                <a:sym typeface="Wingdings" panose="05000000000000000000" pitchFamily="2" charset="2"/>
              </a:rPr>
              <a:t> after Topic Inference</a:t>
            </a:r>
          </a:p>
          <a:p>
            <a:pPr lvl="1"/>
            <a:r>
              <a:rPr lang="en-GB" sz="2000">
                <a:sym typeface="Wingdings" panose="05000000000000000000" pitchFamily="2" charset="2"/>
              </a:rPr>
              <a:t>Topic Interpretation</a:t>
            </a:r>
          </a:p>
          <a:p>
            <a:pPr lvl="1"/>
            <a:r>
              <a:rPr lang="en-GB" sz="2000">
                <a:sym typeface="Wingdings" panose="05000000000000000000" pitchFamily="2" charset="2"/>
              </a:rPr>
              <a:t>Topic Labelling</a:t>
            </a:r>
          </a:p>
          <a:p>
            <a:pPr lvl="1"/>
            <a:endParaRPr lang="en-GB" sz="2000">
              <a:sym typeface="Wingdings" panose="05000000000000000000" pitchFamily="2" charset="2"/>
            </a:endParaRPr>
          </a:p>
          <a:p>
            <a:pPr lvl="1"/>
            <a:endParaRPr lang="en-GB" sz="2000">
              <a:sym typeface="Wingdings" panose="05000000000000000000" pitchFamily="2" charset="2"/>
            </a:endParaRPr>
          </a:p>
          <a:p>
            <a:r>
              <a:rPr lang="en-GB" sz="2400">
                <a:sym typeface="Wingdings" panose="05000000000000000000" pitchFamily="2" charset="2"/>
              </a:rPr>
              <a:t>No GPT-based model</a:t>
            </a:r>
          </a:p>
          <a:p>
            <a:endParaRPr lang="en-GB">
              <a:solidFill>
                <a:srgbClr val="FF0000"/>
              </a:solidFill>
            </a:endParaRPr>
          </a:p>
          <a:p>
            <a:pPr lvl="1"/>
            <a:endParaRPr lang="en-GB"/>
          </a:p>
        </p:txBody>
      </p:sp>
      <p:pic>
        <p:nvPicPr>
          <p:cNvPr id="6" name="Picture 5">
            <a:extLst>
              <a:ext uri="{FF2B5EF4-FFF2-40B4-BE49-F238E27FC236}">
                <a16:creationId xmlns:a16="http://schemas.microsoft.com/office/drawing/2014/main" id="{501636D4-8ADC-A9D5-6299-2A9EC59AEAE7}"/>
              </a:ext>
            </a:extLst>
          </p:cNvPr>
          <p:cNvPicPr>
            <a:picLocks noChangeAspect="1"/>
          </p:cNvPicPr>
          <p:nvPr/>
        </p:nvPicPr>
        <p:blipFill>
          <a:blip r:embed="rId2"/>
          <a:stretch>
            <a:fillRect/>
          </a:stretch>
        </p:blipFill>
        <p:spPr>
          <a:xfrm>
            <a:off x="2731593" y="4345574"/>
            <a:ext cx="1630855" cy="1149880"/>
          </a:xfrm>
          <a:prstGeom prst="rect">
            <a:avLst/>
          </a:prstGeom>
        </p:spPr>
      </p:pic>
      <p:pic>
        <p:nvPicPr>
          <p:cNvPr id="9" name="Picture 8">
            <a:extLst>
              <a:ext uri="{FF2B5EF4-FFF2-40B4-BE49-F238E27FC236}">
                <a16:creationId xmlns:a16="http://schemas.microsoft.com/office/drawing/2014/main" id="{748851F1-3016-CE47-9C41-6D3931E2CA19}"/>
              </a:ext>
            </a:extLst>
          </p:cNvPr>
          <p:cNvPicPr>
            <a:picLocks noChangeAspect="1"/>
          </p:cNvPicPr>
          <p:nvPr/>
        </p:nvPicPr>
        <p:blipFill>
          <a:blip r:embed="rId3"/>
          <a:stretch>
            <a:fillRect/>
          </a:stretch>
        </p:blipFill>
        <p:spPr>
          <a:xfrm>
            <a:off x="6255841" y="4419732"/>
            <a:ext cx="4351867" cy="1001564"/>
          </a:xfrm>
          <a:prstGeom prst="rect">
            <a:avLst/>
          </a:prstGeom>
        </p:spPr>
      </p:pic>
    </p:spTree>
    <p:extLst>
      <p:ext uri="{BB962C8B-B14F-4D97-AF65-F5344CB8AC3E}">
        <p14:creationId xmlns:p14="http://schemas.microsoft.com/office/powerpoint/2010/main" val="1981791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B8C54-0D4F-945C-BFEA-65F8FC5D6B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BAD570-F23F-6A61-DB1B-9BD5FE025BED}"/>
              </a:ext>
            </a:extLst>
          </p:cNvPr>
          <p:cNvSpPr>
            <a:spLocks noGrp="1"/>
          </p:cNvSpPr>
          <p:nvPr>
            <p:ph type="title"/>
          </p:nvPr>
        </p:nvSpPr>
        <p:spPr>
          <a:xfrm>
            <a:off x="838200" y="18256"/>
            <a:ext cx="10515600" cy="987162"/>
          </a:xfrm>
        </p:spPr>
        <p:txBody>
          <a:bodyPr/>
          <a:lstStyle/>
          <a:p>
            <a:r>
              <a:rPr lang="en-GB"/>
              <a:t>Open Source: Implementation &amp; Demo</a:t>
            </a:r>
          </a:p>
        </p:txBody>
      </p:sp>
      <p:sp>
        <p:nvSpPr>
          <p:cNvPr id="3" name="Content Placeholder 2">
            <a:extLst>
              <a:ext uri="{FF2B5EF4-FFF2-40B4-BE49-F238E27FC236}">
                <a16:creationId xmlns:a16="http://schemas.microsoft.com/office/drawing/2014/main" id="{BA0028D9-BDFB-9700-D555-981D615266C3}"/>
              </a:ext>
            </a:extLst>
          </p:cNvPr>
          <p:cNvSpPr>
            <a:spLocks noGrp="1"/>
          </p:cNvSpPr>
          <p:nvPr>
            <p:ph idx="1"/>
          </p:nvPr>
        </p:nvSpPr>
        <p:spPr>
          <a:xfrm>
            <a:off x="838200" y="1291167"/>
            <a:ext cx="10515600" cy="4885796"/>
          </a:xfrm>
        </p:spPr>
        <p:txBody>
          <a:bodyPr>
            <a:normAutofit/>
          </a:bodyPr>
          <a:lstStyle/>
          <a:p>
            <a:r>
              <a:rPr lang="en-GB" sz="2400"/>
              <a:t>Core machine learning code-base &amp; libraries</a:t>
            </a:r>
          </a:p>
          <a:p>
            <a:pPr lvl="1"/>
            <a:r>
              <a:rPr lang="en-GB" sz="2000"/>
              <a:t>Python/PyTorch</a:t>
            </a:r>
          </a:p>
          <a:p>
            <a:pPr lvl="1"/>
            <a:endParaRPr lang="en-GB" sz="2000"/>
          </a:p>
          <a:p>
            <a:r>
              <a:rPr lang="en-GB" sz="2400"/>
              <a:t>Interpreting Discovered Topics</a:t>
            </a:r>
          </a:p>
          <a:p>
            <a:pPr lvl="1"/>
            <a:r>
              <a:rPr lang="en-GB" sz="2000"/>
              <a:t>Llama (LLM from Meta)</a:t>
            </a:r>
          </a:p>
          <a:p>
            <a:pPr lvl="1"/>
            <a:endParaRPr lang="en-GB" sz="2000"/>
          </a:p>
          <a:p>
            <a:r>
              <a:rPr lang="en-GB" sz="2400"/>
              <a:t>User-Interface</a:t>
            </a:r>
          </a:p>
          <a:p>
            <a:pPr lvl="1"/>
            <a:r>
              <a:rPr lang="en-GB" sz="2000"/>
              <a:t>React JS</a:t>
            </a:r>
          </a:p>
          <a:p>
            <a:pPr lvl="1"/>
            <a:endParaRPr lang="en-GB"/>
          </a:p>
          <a:p>
            <a:r>
              <a:rPr lang="en-GB" sz="2400">
                <a:hlinkClick r:id="rId2"/>
              </a:rPr>
              <a:t>DEMO</a:t>
            </a:r>
            <a:endParaRPr lang="en-GB">
              <a:solidFill>
                <a:srgbClr val="FF0000"/>
              </a:solidFill>
            </a:endParaRPr>
          </a:p>
          <a:p>
            <a:pPr lvl="1"/>
            <a:r>
              <a:rPr lang="en-GB" sz="2000"/>
              <a:t>Beta-test phase </a:t>
            </a:r>
          </a:p>
          <a:p>
            <a:pPr lvl="1"/>
            <a:r>
              <a:rPr lang="en-GB" sz="2000"/>
              <a:t>Not (yet) in production</a:t>
            </a:r>
          </a:p>
          <a:p>
            <a:endParaRPr lang="en-GB"/>
          </a:p>
          <a:p>
            <a:pPr lvl="2"/>
            <a:endParaRPr lang="en-GB"/>
          </a:p>
          <a:p>
            <a:pPr lvl="1"/>
            <a:endParaRPr lang="en-GB"/>
          </a:p>
        </p:txBody>
      </p:sp>
      <p:pic>
        <p:nvPicPr>
          <p:cNvPr id="6" name="Picture 5">
            <a:extLst>
              <a:ext uri="{FF2B5EF4-FFF2-40B4-BE49-F238E27FC236}">
                <a16:creationId xmlns:a16="http://schemas.microsoft.com/office/drawing/2014/main" id="{1BC6064D-0468-A039-50DA-96D43DE205CD}"/>
              </a:ext>
            </a:extLst>
          </p:cNvPr>
          <p:cNvPicPr>
            <a:picLocks noChangeAspect="1"/>
          </p:cNvPicPr>
          <p:nvPr/>
        </p:nvPicPr>
        <p:blipFill>
          <a:blip r:embed="rId3"/>
          <a:stretch>
            <a:fillRect/>
          </a:stretch>
        </p:blipFill>
        <p:spPr>
          <a:xfrm>
            <a:off x="7030417" y="1811763"/>
            <a:ext cx="1412967" cy="1312337"/>
          </a:xfrm>
          <a:prstGeom prst="rect">
            <a:avLst/>
          </a:prstGeom>
        </p:spPr>
      </p:pic>
      <p:pic>
        <p:nvPicPr>
          <p:cNvPr id="9" name="Picture 8">
            <a:extLst>
              <a:ext uri="{FF2B5EF4-FFF2-40B4-BE49-F238E27FC236}">
                <a16:creationId xmlns:a16="http://schemas.microsoft.com/office/drawing/2014/main" id="{11F91437-08E9-0CE7-31BE-D953D6A3E0EB}"/>
              </a:ext>
            </a:extLst>
          </p:cNvPr>
          <p:cNvPicPr>
            <a:picLocks noChangeAspect="1"/>
          </p:cNvPicPr>
          <p:nvPr/>
        </p:nvPicPr>
        <p:blipFill>
          <a:blip r:embed="rId4"/>
          <a:stretch>
            <a:fillRect/>
          </a:stretch>
        </p:blipFill>
        <p:spPr>
          <a:xfrm>
            <a:off x="9154824" y="3124100"/>
            <a:ext cx="2281767" cy="525139"/>
          </a:xfrm>
          <a:prstGeom prst="rect">
            <a:avLst/>
          </a:prstGeom>
        </p:spPr>
      </p:pic>
      <p:pic>
        <p:nvPicPr>
          <p:cNvPr id="12" name="Picture 11">
            <a:extLst>
              <a:ext uri="{FF2B5EF4-FFF2-40B4-BE49-F238E27FC236}">
                <a16:creationId xmlns:a16="http://schemas.microsoft.com/office/drawing/2014/main" id="{8223E18A-FD5E-8477-36C9-A08405F0B8E2}"/>
              </a:ext>
            </a:extLst>
          </p:cNvPr>
          <p:cNvPicPr>
            <a:picLocks noChangeAspect="1"/>
          </p:cNvPicPr>
          <p:nvPr/>
        </p:nvPicPr>
        <p:blipFill>
          <a:blip r:embed="rId5"/>
          <a:stretch>
            <a:fillRect/>
          </a:stretch>
        </p:blipFill>
        <p:spPr>
          <a:xfrm>
            <a:off x="6775690" y="4402664"/>
            <a:ext cx="1922419" cy="839067"/>
          </a:xfrm>
          <a:prstGeom prst="rect">
            <a:avLst/>
          </a:prstGeom>
        </p:spPr>
      </p:pic>
    </p:spTree>
    <p:extLst>
      <p:ext uri="{BB962C8B-B14F-4D97-AF65-F5344CB8AC3E}">
        <p14:creationId xmlns:p14="http://schemas.microsoft.com/office/powerpoint/2010/main" val="2096304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9744fa5-1980-4b7a-a844-ace7c7cd94ef">
      <Terms xmlns="http://schemas.microsoft.com/office/infopath/2007/PartnerControls"/>
    </lcf76f155ced4ddcb4097134ff3c332f>
    <TaxCatchAll xmlns="4f141d0f-cb02-4365-abc6-a180f1d46774" xsi:nil="true"/>
    <SharedWithUsers xmlns="4f141d0f-cb02-4365-abc6-a180f1d4677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50A0438D0FEA54395077E9CDF74ABF5" ma:contentTypeVersion="20" ma:contentTypeDescription="Crée un document." ma:contentTypeScope="" ma:versionID="6c7599c7aed13cd1239d694b17b5c778">
  <xsd:schema xmlns:xsd="http://www.w3.org/2001/XMLSchema" xmlns:xs="http://www.w3.org/2001/XMLSchema" xmlns:p="http://schemas.microsoft.com/office/2006/metadata/properties" xmlns:ns2="f9744fa5-1980-4b7a-a844-ace7c7cd94ef" xmlns:ns3="4f141d0f-cb02-4365-abc6-a180f1d46774" targetNamespace="http://schemas.microsoft.com/office/2006/metadata/properties" ma:root="true" ma:fieldsID="751a2b7d37462fa3f3baf394668186db" ns2:_="" ns3:_="">
    <xsd:import namespace="f9744fa5-1980-4b7a-a844-ace7c7cd94ef"/>
    <xsd:import namespace="4f141d0f-cb02-4365-abc6-a180f1d4677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744fa5-1980-4b7a-a844-ace7c7cd9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alises d’images" ma:readOnly="false" ma:fieldId="{5cf76f15-5ced-4ddc-b409-7134ff3c332f}" ma:taxonomyMulti="true" ma:sspId="4434ded7-6e41-4000-8be6-3d063d771b3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141d0f-cb02-4365-abc6-a180f1d4677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38e4e5b-4cba-46a3-aa45-6fcfd646e339}" ma:internalName="TaxCatchAll" ma:showField="CatchAllData" ma:web="4f141d0f-cb02-4365-abc6-a180f1d4677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E46456-7E47-456C-BA24-C81304E90B45}">
  <ds:schemaRefs>
    <ds:schemaRef ds:uri="http://schemas.microsoft.com/sharepoint/v3/contenttype/forms"/>
  </ds:schemaRefs>
</ds:datastoreItem>
</file>

<file path=customXml/itemProps2.xml><?xml version="1.0" encoding="utf-8"?>
<ds:datastoreItem xmlns:ds="http://schemas.openxmlformats.org/officeDocument/2006/customXml" ds:itemID="{CA576BC5-B069-41D0-A06B-D34859AAFDF7}">
  <ds:schemaRefs>
    <ds:schemaRef ds:uri="4f141d0f-cb02-4365-abc6-a180f1d46774"/>
    <ds:schemaRef ds:uri="f9744fa5-1980-4b7a-a844-ace7c7cd94ef"/>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3.xml><?xml version="1.0" encoding="utf-8"?>
<ds:datastoreItem xmlns:ds="http://schemas.openxmlformats.org/officeDocument/2006/customXml" ds:itemID="{19472627-3A46-4E81-A17C-525B22021075}">
  <ds:schemaRefs>
    <ds:schemaRef ds:uri="4f141d0f-cb02-4365-abc6-a180f1d46774"/>
    <ds:schemaRef ds:uri="f9744fa5-1980-4b7a-a844-ace7c7cd94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24</TotalTime>
  <Words>1412</Words>
  <Application>Microsoft Macintosh PowerPoint</Application>
  <PresentationFormat>Widescreen</PresentationFormat>
  <Paragraphs>213</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Aptos Display</vt:lpstr>
      <vt:lpstr>Arial</vt:lpstr>
      <vt:lpstr>Calibri</vt:lpstr>
      <vt:lpstr>Courier New</vt:lpstr>
      <vt:lpstr>Wingdings</vt:lpstr>
      <vt:lpstr>Office Theme</vt:lpstr>
      <vt:lpstr>Mining the Minds of Science</vt:lpstr>
      <vt:lpstr>Motivation</vt:lpstr>
      <vt:lpstr>ORBI</vt:lpstr>
      <vt:lpstr>Key Issue: Uncovering Actionable Information</vt:lpstr>
      <vt:lpstr>PowerPoint Presentation</vt:lpstr>
      <vt:lpstr>Goal: Uncovering Latent Topics</vt:lpstr>
      <vt:lpstr>Unsupervised Machine Learning for Topic Inference</vt:lpstr>
      <vt:lpstr>GenAI </vt:lpstr>
      <vt:lpstr>Open Source: Implementation &amp; Demo</vt:lpstr>
      <vt:lpstr>Open Science </vt:lpstr>
      <vt:lpstr>Open Science</vt:lpstr>
      <vt:lpstr>Innovation at the Intersections</vt:lpstr>
      <vt:lpstr>Open Access Acceleration</vt:lpstr>
      <vt:lpstr>OS AI Tools for You</vt:lpstr>
      <vt:lpstr>OS in EU</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Ittoo Ashwin</dc:creator>
  <cp:lastModifiedBy>Ghilissen Michael</cp:lastModifiedBy>
  <cp:revision>4</cp:revision>
  <dcterms:created xsi:type="dcterms:W3CDTF">2025-10-28T10:19:01Z</dcterms:created>
  <dcterms:modified xsi:type="dcterms:W3CDTF">2025-12-05T13:21:09Z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0x010100150A0438D0FEA54395077E9CDF74ABF5</vt:lpwstr>
  </property>
  <property fmtid="{D5CDD505-2E9C-101B-9397-08002B2CF9AE}" pid="3" name="Order">
    <vt:r8>59200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