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59" r:id="rId3"/>
    <p:sldId id="276" r:id="rId4"/>
    <p:sldId id="261" r:id="rId5"/>
    <p:sldId id="262" r:id="rId6"/>
    <p:sldId id="277" r:id="rId7"/>
    <p:sldId id="263" r:id="rId8"/>
    <p:sldId id="265" r:id="rId9"/>
    <p:sldId id="279" r:id="rId10"/>
    <p:sldId id="274" r:id="rId11"/>
    <p:sldId id="278" r:id="rId12"/>
    <p:sldId id="266" r:id="rId13"/>
    <p:sldId id="275" r:id="rId14"/>
    <p:sldId id="269" r:id="rId15"/>
    <p:sldId id="270" r:id="rId16"/>
    <p:sldId id="273" r:id="rId17"/>
    <p:sldId id="282" r:id="rId18"/>
    <p:sldId id="271" r:id="rId19"/>
    <p:sldId id="280" r:id="rId20"/>
    <p:sldId id="272" r:id="rId21"/>
    <p:sldId id="28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32" autoAdjust="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A31CD-A4B6-4AFF-BFB1-D2274ECC2F4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0BED9-FFA1-4DCB-A785-A98F0F42E3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39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73507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54095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362584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5864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35817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7728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526516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96155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906253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008807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19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6949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243745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20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11077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baseline="0" dirty="0" smtClean="0"/>
              <a:t/>
            </a:r>
            <a:br>
              <a:rPr lang="fr-BE" baseline="0" dirty="0" smtClean="0"/>
            </a:br>
            <a:r>
              <a:rPr lang="fr-BE" baseline="0" dirty="0" smtClean="0"/>
              <a:t/>
            </a:r>
            <a:br>
              <a:rPr lang="fr-BE" baseline="0" dirty="0" smtClean="0"/>
            </a:b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21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8530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7383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37887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8676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6070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803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5331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AA323-2BE3-4D07-9A72-2C9B119D8CF5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5841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6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6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01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2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0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7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8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86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3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4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A6E9-6CFB-4478-950D-B7145B77D1D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0D0ED-330C-4071-9FB6-6018BD4188D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5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80/002075999399792" TargetMode="External"/><Relationship Id="rId3" Type="http://schemas.openxmlformats.org/officeDocument/2006/relationships/hyperlink" Target="https://doi.org/10.1037/0278-7393.24.5.1162" TargetMode="External"/><Relationship Id="rId7" Type="http://schemas.openxmlformats.org/officeDocument/2006/relationships/hyperlink" Target="https://doi.org/10.1080/17470216508416404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37/rev0000253" TargetMode="External"/><Relationship Id="rId5" Type="http://schemas.openxmlformats.org/officeDocument/2006/relationships/hyperlink" Target="https://doi.org/10.1037/0278-7393.26.5.1188" TargetMode="External"/><Relationship Id="rId4" Type="http://schemas.openxmlformats.org/officeDocument/2006/relationships/hyperlink" Target="https://doi.org/10.1037/h0028148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DB6D7BDE-F173-41A4-A650-A6304287C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61918"/>
            <a:ext cx="9144000" cy="1655762"/>
          </a:xfrm>
        </p:spPr>
        <p:txBody>
          <a:bodyPr>
            <a:normAutofit/>
          </a:bodyPr>
          <a:lstStyle/>
          <a:p>
            <a:r>
              <a:rPr lang="en-US" b="1" dirty="0" smtClean="0"/>
              <a:t>Robin Remouchamps</a:t>
            </a:r>
            <a:r>
              <a:rPr lang="en-US" b="1" baseline="33000" dirty="0" smtClean="0">
                <a:solidFill>
                  <a:srgbClr val="000000"/>
                </a:solidFill>
                <a:latin typeface="Arial"/>
                <a:ea typeface="DejaVu Sans" panose="020B0603030804020204"/>
              </a:rPr>
              <a:t>1</a:t>
            </a:r>
            <a:r>
              <a:rPr lang="en-US" b="1" dirty="0" smtClean="0"/>
              <a:t>, Steve Majerus</a:t>
            </a:r>
            <a:r>
              <a:rPr lang="en-US" b="1" baseline="33000" dirty="0" smtClean="0">
                <a:solidFill>
                  <a:srgbClr val="000000"/>
                </a:solidFill>
                <a:latin typeface="Arial"/>
                <a:ea typeface="DejaVu Sans" panose="020B0603030804020204"/>
              </a:rPr>
              <a:t> 1</a:t>
            </a:r>
            <a:r>
              <a:rPr lang="en-US" b="1" dirty="0" smtClean="0"/>
              <a:t>, Benjamin </a:t>
            </a:r>
            <a:r>
              <a:rPr lang="en-US" b="1" dirty="0" err="1" smtClean="0"/>
              <a:t>Kowialiewski</a:t>
            </a:r>
            <a:r>
              <a:rPr lang="en-US" b="1" baseline="30000" dirty="0" smtClean="0"/>
              <a:t> 1,2</a:t>
            </a:r>
            <a:endParaRPr lang="en-US" b="1" dirty="0" smtClean="0"/>
          </a:p>
          <a:p>
            <a:r>
              <a:rPr lang="en-US" sz="1800" baseline="33000" dirty="0" smtClean="0">
                <a:solidFill>
                  <a:srgbClr val="000000"/>
                </a:solidFill>
                <a:latin typeface="Arial"/>
                <a:ea typeface="DejaVu Sans" panose="020B0603030804020204"/>
              </a:rPr>
              <a:t>1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ea typeface="DejaVu Sans" panose="020B0603030804020204"/>
              </a:rPr>
              <a:t>University of Liège, Belgium</a:t>
            </a:r>
          </a:p>
          <a:p>
            <a:r>
              <a:rPr lang="en-US" sz="1800" baseline="33000" dirty="0" smtClean="0">
                <a:solidFill>
                  <a:srgbClr val="000000"/>
                </a:solidFill>
                <a:latin typeface="Arial"/>
                <a:ea typeface="DejaVu Sans" panose="020B0603030804020204"/>
              </a:rPr>
              <a:t>2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ea typeface="DejaVu Sans" panose="020B0603030804020204"/>
              </a:rPr>
              <a:t>Fund for Scientific Research – F.R.S.-FNRS, Brussels, Belgium</a:t>
            </a:r>
          </a:p>
          <a:p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3BF5AD-5B96-4B05-A80F-F8E28B83BF6C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A47E86-9C4E-4A47-A7D0-6EE794211B4F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82168E-7318-416A-B272-0540101CE430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2DB6A79-641F-409C-8E9D-D0DFCB57587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55426"/>
            <a:ext cx="1812290" cy="88011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524000" y="1175173"/>
            <a:ext cx="9144000" cy="2387600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dirty="0" err="1">
                <a:latin typeface="Arial" panose="020B0604020202020204" pitchFamily="34" charset="0"/>
              </a:rPr>
              <a:t>Ranschburg</a:t>
            </a:r>
            <a:r>
              <a:rPr lang="en-US" altLang="en-US" dirty="0">
                <a:latin typeface="Arial" panose="020B0604020202020204" pitchFamily="34" charset="0"/>
              </a:rPr>
              <a:t> unrepeated: A failure to replicate</a:t>
            </a:r>
          </a:p>
        </p:txBody>
      </p:sp>
    </p:spTree>
    <p:extLst>
      <p:ext uri="{BB962C8B-B14F-4D97-AF65-F5344CB8AC3E}">
        <p14:creationId xmlns:p14="http://schemas.microsoft.com/office/powerpoint/2010/main" val="185460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Methods: Experiment 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571500" y="1587500"/>
            <a:ext cx="1109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ea typeface="Calibri" panose="020F0502020204030204" pitchFamily="34" charset="0"/>
              </a:rPr>
              <a:t>Immediate serial recall task:</a:t>
            </a:r>
            <a:endParaRPr lang="en-US" sz="2400" u="sng" dirty="0">
              <a:ea typeface="Calibri" panose="020F0502020204030204" pitchFamily="34" charset="0"/>
            </a:endParaRPr>
          </a:p>
        </p:txBody>
      </p:sp>
      <p:pic>
        <p:nvPicPr>
          <p:cNvPr id="50" name="Imag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269" y="2668245"/>
            <a:ext cx="3943276" cy="1791595"/>
          </a:xfrm>
          <a:prstGeom prst="rect">
            <a:avLst/>
          </a:prstGeom>
        </p:spPr>
      </p:pic>
      <p:sp>
        <p:nvSpPr>
          <p:cNvPr id="60" name="ZoneTexte 59"/>
          <p:cNvSpPr txBox="1"/>
          <p:nvPr/>
        </p:nvSpPr>
        <p:spPr>
          <a:xfrm>
            <a:off x="2315594" y="2090727"/>
            <a:ext cx="12461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Encoding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7679407" y="2089053"/>
            <a:ext cx="12263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Retrieval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849481" y="4969465"/>
            <a:ext cx="1631278" cy="987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b </a:t>
            </a:r>
            <a:r>
              <a:rPr lang="en-US" sz="2200" b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 k </a:t>
            </a:r>
            <a:r>
              <a:rPr lang="en-US" sz="2200" b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 x n t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3034906" y="4969465"/>
            <a:ext cx="1631278" cy="987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b </a:t>
            </a:r>
            <a:r>
              <a:rPr lang="en-US" sz="2200" b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 k </a:t>
            </a:r>
            <a:r>
              <a:rPr lang="en-US" sz="2200" b="1" dirty="0">
                <a:solidFill>
                  <a:schemeClr val="tx1"/>
                </a:solidFill>
              </a:rPr>
              <a:t>s</a:t>
            </a:r>
            <a:r>
              <a:rPr lang="en-US" sz="2200" dirty="0">
                <a:solidFill>
                  <a:schemeClr val="tx1"/>
                </a:solidFill>
              </a:rPr>
              <a:t> x n t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182361" y="2582968"/>
            <a:ext cx="1703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Forward recall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557125" y="2581435"/>
            <a:ext cx="1860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Backward recall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075909" y="4565559"/>
            <a:ext cx="119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Repeated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989438" y="4580339"/>
            <a:ext cx="1722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Non-Repeated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19108" y="4915262"/>
            <a:ext cx="5346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10000"/>
                  </a:schemeClr>
                </a:solidFill>
              </a:rPr>
              <a:t>Participants recalled </a:t>
            </a:r>
            <a:r>
              <a:rPr lang="en-US" dirty="0">
                <a:solidFill>
                  <a:schemeClr val="dk1">
                    <a:lumMod val="10000"/>
                  </a:schemeClr>
                </a:solidFill>
              </a:rPr>
              <a:t>the letters from memory by typing them one at a time on the keyboard, in either the original or reversed order.</a:t>
            </a:r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5004" y="3080333"/>
            <a:ext cx="2347582" cy="1536457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3436" y="2990254"/>
            <a:ext cx="2420988" cy="1595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71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52" y="2240804"/>
            <a:ext cx="6187440" cy="38557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Results: Experiment 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279746" y="1517827"/>
            <a:ext cx="4353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Experiment 2:</a:t>
            </a:r>
          </a:p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Immediate serial recall task (N = 40)</a:t>
            </a:r>
            <a:endParaRPr lang="en-US" sz="2200" b="1" dirty="0">
              <a:ea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56268" y="3607294"/>
            <a:ext cx="9412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ea typeface="Times New Roman" panose="02020603050405020304" pitchFamily="18" charset="0"/>
              </a:rPr>
              <a:t>BF</a:t>
            </a:r>
            <a:r>
              <a:rPr lang="en-US" sz="1200" b="1" baseline="-25000" dirty="0">
                <a:ea typeface="Times New Roman" panose="02020603050405020304" pitchFamily="18" charset="0"/>
              </a:rPr>
              <a:t>01</a:t>
            </a:r>
            <a:r>
              <a:rPr lang="en-US" sz="1200" b="1" dirty="0">
                <a:ea typeface="Times New Roman" panose="02020603050405020304" pitchFamily="18" charset="0"/>
              </a:rPr>
              <a:t> = 1.046</a:t>
            </a:r>
            <a:endParaRPr lang="en-US" sz="1200" b="1" dirty="0"/>
          </a:p>
        </p:txBody>
      </p:sp>
      <p:sp>
        <p:nvSpPr>
          <p:cNvPr id="18" name="Rectangle 17"/>
          <p:cNvSpPr/>
          <p:nvPr/>
        </p:nvSpPr>
        <p:spPr>
          <a:xfrm>
            <a:off x="1780296" y="4446624"/>
            <a:ext cx="9476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ea typeface="Times New Roman" panose="02020603050405020304" pitchFamily="18" charset="0"/>
              </a:rPr>
              <a:t>BF</a:t>
            </a:r>
            <a:r>
              <a:rPr lang="en-US" sz="1200" b="1" baseline="-25000" dirty="0">
                <a:ea typeface="Times New Roman" panose="02020603050405020304" pitchFamily="18" charset="0"/>
              </a:rPr>
              <a:t>01</a:t>
            </a:r>
            <a:r>
              <a:rPr lang="en-US" sz="1200" b="1" dirty="0">
                <a:ea typeface="Times New Roman" panose="02020603050405020304" pitchFamily="18" charset="0"/>
              </a:rPr>
              <a:t> = 4.897</a:t>
            </a:r>
            <a:endParaRPr lang="en-US" sz="1200" b="1" dirty="0"/>
          </a:p>
        </p:txBody>
      </p:sp>
      <p:sp>
        <p:nvSpPr>
          <p:cNvPr id="19" name="Rectangle 18"/>
          <p:cNvSpPr/>
          <p:nvPr/>
        </p:nvSpPr>
        <p:spPr>
          <a:xfrm>
            <a:off x="3941354" y="4446624"/>
            <a:ext cx="9412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ea typeface="Times New Roman" panose="02020603050405020304" pitchFamily="18" charset="0"/>
              </a:rPr>
              <a:t>BF</a:t>
            </a:r>
            <a:r>
              <a:rPr lang="en-US" sz="1200" b="1" baseline="-25000" dirty="0">
                <a:ea typeface="Times New Roman" panose="02020603050405020304" pitchFamily="18" charset="0"/>
              </a:rPr>
              <a:t>01</a:t>
            </a:r>
            <a:r>
              <a:rPr lang="en-US" sz="1200" b="1" dirty="0">
                <a:ea typeface="Times New Roman" panose="02020603050405020304" pitchFamily="18" charset="0"/>
              </a:rPr>
              <a:t> = 2.689</a:t>
            </a:r>
            <a:endParaRPr lang="en-US" sz="1200" b="1" dirty="0"/>
          </a:p>
        </p:txBody>
      </p:sp>
      <p:sp>
        <p:nvSpPr>
          <p:cNvPr id="20" name="Rectangle 19"/>
          <p:cNvSpPr/>
          <p:nvPr/>
        </p:nvSpPr>
        <p:spPr>
          <a:xfrm>
            <a:off x="3000071" y="3607293"/>
            <a:ext cx="9412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ea typeface="Times New Roman" panose="02020603050405020304" pitchFamily="18" charset="0"/>
              </a:rPr>
              <a:t>BF</a:t>
            </a:r>
            <a:r>
              <a:rPr lang="en-US" sz="1200" b="1" baseline="-25000" dirty="0">
                <a:ea typeface="Times New Roman" panose="02020603050405020304" pitchFamily="18" charset="0"/>
              </a:rPr>
              <a:t>01</a:t>
            </a:r>
            <a:r>
              <a:rPr lang="en-US" sz="1200" b="1" dirty="0">
                <a:ea typeface="Times New Roman" panose="02020603050405020304" pitchFamily="18" charset="0"/>
              </a:rPr>
              <a:t> = 3.042</a:t>
            </a:r>
            <a:endParaRPr lang="en-US" sz="12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5881445" y="2287268"/>
            <a:ext cx="6158049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Score</a:t>
            </a:r>
          </a:p>
          <a:p>
            <a:pPr algn="ctr"/>
            <a:r>
              <a:rPr lang="en-US" sz="2000" dirty="0" smtClean="0"/>
              <a:t>Δ(repeated, non-repeated)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repeated</a:t>
            </a:r>
          </a:p>
          <a:p>
            <a:pPr algn="ctr"/>
            <a:r>
              <a:rPr lang="en-US" sz="2000" dirty="0" smtClean="0">
                <a:ea typeface="Calibri" panose="020F0502020204030204" pitchFamily="34" charset="0"/>
              </a:rPr>
              <a:t>B</a:t>
            </a:r>
            <a:r>
              <a:rPr lang="en-US" sz="2000" b="1" dirty="0" smtClean="0">
                <a:ea typeface="Calibri" panose="020F0502020204030204" pitchFamily="34" charset="0"/>
              </a:rPr>
              <a:t>R</a:t>
            </a:r>
            <a:r>
              <a:rPr lang="en-US" sz="2000" dirty="0" smtClean="0">
                <a:ea typeface="Calibri" panose="020F0502020204030204" pitchFamily="34" charset="0"/>
              </a:rPr>
              <a:t>K</a:t>
            </a:r>
            <a:r>
              <a:rPr lang="en-US" sz="2000" b="1" u="sng" dirty="0" smtClean="0">
                <a:solidFill>
                  <a:srgbClr val="FF0000"/>
                </a:solidFill>
                <a:ea typeface="Calibri" panose="020F0502020204030204" pitchFamily="34" charset="0"/>
              </a:rPr>
              <a:t>R</a:t>
            </a:r>
            <a:r>
              <a:rPr lang="en-US" sz="2000" dirty="0" smtClean="0">
                <a:ea typeface="Calibri" panose="020F0502020204030204" pitchFamily="34" charset="0"/>
              </a:rPr>
              <a:t>XNT</a:t>
            </a:r>
          </a:p>
          <a:p>
            <a:pPr algn="ctr"/>
            <a:r>
              <a:rPr lang="en-US" sz="2000" dirty="0" smtClean="0">
                <a:ea typeface="Calibri" panose="020F0502020204030204" pitchFamily="34" charset="0"/>
              </a:rPr>
              <a:t> </a:t>
            </a:r>
            <a:r>
              <a:rPr lang="en-US" sz="2000" dirty="0" smtClean="0"/>
              <a:t>– </a:t>
            </a:r>
          </a:p>
          <a:p>
            <a:pPr algn="ctr"/>
            <a:r>
              <a:rPr lang="en-US" sz="2000" dirty="0" smtClean="0"/>
              <a:t>non-repeated</a:t>
            </a:r>
          </a:p>
          <a:p>
            <a:pPr algn="ctr"/>
            <a:r>
              <a:rPr lang="en-US" sz="2000" dirty="0" smtClean="0">
                <a:ea typeface="Calibri" panose="020F0502020204030204" pitchFamily="34" charset="0"/>
              </a:rPr>
              <a:t>B</a:t>
            </a:r>
            <a:r>
              <a:rPr lang="en-US" sz="2000" b="1" dirty="0" smtClean="0">
                <a:ea typeface="Calibri" panose="020F0502020204030204" pitchFamily="34" charset="0"/>
              </a:rPr>
              <a:t>R</a:t>
            </a:r>
            <a:r>
              <a:rPr lang="en-US" sz="2000" dirty="0" smtClean="0">
                <a:ea typeface="Calibri" panose="020F0502020204030204" pitchFamily="34" charset="0"/>
              </a:rPr>
              <a:t>K</a:t>
            </a:r>
            <a:r>
              <a:rPr lang="en-US" sz="2000" b="1" u="sng" dirty="0" smtClean="0">
                <a:solidFill>
                  <a:srgbClr val="FF0000"/>
                </a:solidFill>
                <a:ea typeface="Calibri" panose="020F0502020204030204" pitchFamily="34" charset="0"/>
              </a:rPr>
              <a:t>S</a:t>
            </a:r>
            <a:r>
              <a:rPr lang="en-US" sz="2000" dirty="0" smtClean="0">
                <a:ea typeface="Calibri" panose="020F0502020204030204" pitchFamily="34" charset="0"/>
              </a:rPr>
              <a:t>XNT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Negative score = inhibition effect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275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Discussions: Experiment 2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96388" y="1896292"/>
            <a:ext cx="7270260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Still </a:t>
            </a:r>
            <a:r>
              <a:rPr lang="en-US" sz="2200" dirty="0"/>
              <a:t>no </a:t>
            </a:r>
            <a:r>
              <a:rPr lang="en-US" sz="2200" dirty="0" err="1"/>
              <a:t>Ranschburg</a:t>
            </a:r>
            <a:r>
              <a:rPr lang="en-US" sz="2200" dirty="0"/>
              <a:t> effect</a:t>
            </a:r>
          </a:p>
          <a:p>
            <a:r>
              <a:rPr lang="en-US" sz="2200" dirty="0"/>
              <a:t>             </a:t>
            </a:r>
          </a:p>
          <a:p>
            <a:r>
              <a:rPr lang="en-US" sz="2200" dirty="0"/>
              <a:t>            Specific result due to the recall direction manipulation?</a:t>
            </a:r>
          </a:p>
          <a:p>
            <a:endParaRPr lang="en-US" sz="2200" dirty="0"/>
          </a:p>
          <a:p>
            <a:r>
              <a:rPr lang="en-US" sz="2200" dirty="0" smtClean="0"/>
              <a:t>Majority </a:t>
            </a:r>
            <a:r>
              <a:rPr lang="en-US" sz="2200" dirty="0"/>
              <a:t>of studies don’t manipulate the recall direction.</a:t>
            </a:r>
          </a:p>
        </p:txBody>
      </p:sp>
      <p:sp>
        <p:nvSpPr>
          <p:cNvPr id="9" name="Flèche à angle droit 8"/>
          <p:cNvSpPr/>
          <p:nvPr/>
        </p:nvSpPr>
        <p:spPr>
          <a:xfrm rot="5400000">
            <a:off x="783772" y="2389330"/>
            <a:ext cx="461554" cy="583475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9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Methods: Experiment 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571500" y="1587500"/>
            <a:ext cx="1109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ea typeface="Calibri" panose="020F0502020204030204" pitchFamily="34" charset="0"/>
              </a:rPr>
              <a:t>Immediate serial recall task:</a:t>
            </a:r>
            <a:endParaRPr lang="en-US" sz="2400" u="sng" dirty="0">
              <a:ea typeface="Calibri" panose="020F0502020204030204" pitchFamily="34" charset="0"/>
            </a:endParaRPr>
          </a:p>
        </p:txBody>
      </p:sp>
      <p:pic>
        <p:nvPicPr>
          <p:cNvPr id="50" name="Imag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269" y="2668245"/>
            <a:ext cx="3943276" cy="1791595"/>
          </a:xfrm>
          <a:prstGeom prst="rect">
            <a:avLst/>
          </a:prstGeom>
        </p:spPr>
      </p:pic>
      <p:sp>
        <p:nvSpPr>
          <p:cNvPr id="60" name="ZoneTexte 59"/>
          <p:cNvSpPr txBox="1"/>
          <p:nvPr/>
        </p:nvSpPr>
        <p:spPr>
          <a:xfrm>
            <a:off x="2315594" y="2090727"/>
            <a:ext cx="12461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Encoding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7679407" y="2089053"/>
            <a:ext cx="12263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Retrieval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849481" y="4969465"/>
            <a:ext cx="1631278" cy="987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b </a:t>
            </a:r>
            <a:r>
              <a:rPr lang="en-US" sz="2200" b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 k </a:t>
            </a:r>
            <a:r>
              <a:rPr lang="en-US" sz="2200" b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 x n t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3034906" y="4969465"/>
            <a:ext cx="1631278" cy="987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b </a:t>
            </a:r>
            <a:r>
              <a:rPr lang="en-US" sz="2200" b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 k </a:t>
            </a:r>
            <a:r>
              <a:rPr lang="en-US" sz="2200" b="1" dirty="0">
                <a:solidFill>
                  <a:schemeClr val="tx1"/>
                </a:solidFill>
              </a:rPr>
              <a:t>s</a:t>
            </a:r>
            <a:r>
              <a:rPr lang="en-US" sz="2200" dirty="0">
                <a:solidFill>
                  <a:schemeClr val="tx1"/>
                </a:solidFill>
              </a:rPr>
              <a:t> x n t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7427691" y="2582968"/>
            <a:ext cx="1703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Forward recall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075909" y="4565559"/>
            <a:ext cx="119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Repeated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989438" y="4580339"/>
            <a:ext cx="1722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Non-Repeated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19108" y="4915262"/>
            <a:ext cx="5346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10000"/>
                  </a:schemeClr>
                </a:solidFill>
              </a:rPr>
              <a:t>Participants recalled </a:t>
            </a:r>
            <a:r>
              <a:rPr lang="en-US" dirty="0">
                <a:solidFill>
                  <a:schemeClr val="dk1">
                    <a:lumMod val="10000"/>
                  </a:schemeClr>
                </a:solidFill>
              </a:rPr>
              <a:t>the letters from memory by typing them one at a time on the keyboard, in either the original or reversed order.</a:t>
            </a:r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0334" y="3080333"/>
            <a:ext cx="2347582" cy="1536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24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99" y="2273328"/>
            <a:ext cx="3810000" cy="38557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Results: Experiment 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527948" y="1509121"/>
            <a:ext cx="43749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Experiment 3:</a:t>
            </a:r>
          </a:p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Immediate serial recall task (N = 40)</a:t>
            </a:r>
            <a:endParaRPr lang="en-US" sz="2200" b="1" dirty="0">
              <a:ea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19320" y="3523008"/>
            <a:ext cx="10727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ea typeface="Times New Roman" panose="02020603050405020304" pitchFamily="18" charset="0"/>
              </a:rPr>
              <a:t>BF</a:t>
            </a:r>
            <a:r>
              <a:rPr lang="en-US" sz="1400" b="1" baseline="-25000" dirty="0">
                <a:ea typeface="Times New Roman" panose="02020603050405020304" pitchFamily="18" charset="0"/>
              </a:rPr>
              <a:t>01</a:t>
            </a:r>
            <a:r>
              <a:rPr lang="en-US" sz="1400" b="1" dirty="0">
                <a:ea typeface="Times New Roman" panose="02020603050405020304" pitchFamily="18" charset="0"/>
              </a:rPr>
              <a:t> = 5.862</a:t>
            </a:r>
            <a:endParaRPr lang="en-US" sz="1400" b="1" dirty="0"/>
          </a:p>
        </p:txBody>
      </p:sp>
      <p:sp>
        <p:nvSpPr>
          <p:cNvPr id="9" name="Rectangle 8"/>
          <p:cNvSpPr/>
          <p:nvPr/>
        </p:nvSpPr>
        <p:spPr>
          <a:xfrm>
            <a:off x="2999777" y="4315488"/>
            <a:ext cx="10663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ea typeface="Times New Roman" panose="02020603050405020304" pitchFamily="18" charset="0"/>
              </a:rPr>
              <a:t>BF</a:t>
            </a:r>
            <a:r>
              <a:rPr lang="en-US" sz="1400" b="1" baseline="-25000" dirty="0">
                <a:ea typeface="Times New Roman" panose="02020603050405020304" pitchFamily="18" charset="0"/>
              </a:rPr>
              <a:t>01</a:t>
            </a:r>
            <a:r>
              <a:rPr lang="en-US" sz="1400" b="1" dirty="0">
                <a:ea typeface="Times New Roman" panose="02020603050405020304" pitchFamily="18" charset="0"/>
              </a:rPr>
              <a:t> = 4.814</a:t>
            </a:r>
            <a:endParaRPr lang="en-US" sz="1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881445" y="2287268"/>
            <a:ext cx="6158049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Score</a:t>
            </a:r>
          </a:p>
          <a:p>
            <a:pPr algn="ctr"/>
            <a:r>
              <a:rPr lang="en-US" sz="2000" dirty="0" smtClean="0"/>
              <a:t>Δ(repeated, non-repeated)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repeated</a:t>
            </a:r>
          </a:p>
          <a:p>
            <a:pPr algn="ctr"/>
            <a:r>
              <a:rPr lang="en-US" sz="2000" dirty="0" smtClean="0">
                <a:ea typeface="Calibri" panose="020F0502020204030204" pitchFamily="34" charset="0"/>
              </a:rPr>
              <a:t>B</a:t>
            </a:r>
            <a:r>
              <a:rPr lang="en-US" sz="2000" b="1" dirty="0" smtClean="0">
                <a:ea typeface="Calibri" panose="020F0502020204030204" pitchFamily="34" charset="0"/>
              </a:rPr>
              <a:t>R</a:t>
            </a:r>
            <a:r>
              <a:rPr lang="en-US" sz="2000" dirty="0" smtClean="0">
                <a:ea typeface="Calibri" panose="020F0502020204030204" pitchFamily="34" charset="0"/>
              </a:rPr>
              <a:t>K</a:t>
            </a:r>
            <a:r>
              <a:rPr lang="en-US" sz="2000" b="1" u="sng" dirty="0" smtClean="0">
                <a:solidFill>
                  <a:srgbClr val="FF0000"/>
                </a:solidFill>
                <a:ea typeface="Calibri" panose="020F0502020204030204" pitchFamily="34" charset="0"/>
              </a:rPr>
              <a:t>R</a:t>
            </a:r>
            <a:r>
              <a:rPr lang="en-US" sz="2000" dirty="0" smtClean="0">
                <a:ea typeface="Calibri" panose="020F0502020204030204" pitchFamily="34" charset="0"/>
              </a:rPr>
              <a:t>XNT</a:t>
            </a:r>
          </a:p>
          <a:p>
            <a:pPr algn="ctr"/>
            <a:r>
              <a:rPr lang="en-US" sz="2000" dirty="0" smtClean="0">
                <a:ea typeface="Calibri" panose="020F0502020204030204" pitchFamily="34" charset="0"/>
              </a:rPr>
              <a:t> </a:t>
            </a:r>
            <a:r>
              <a:rPr lang="en-US" sz="2000" dirty="0" smtClean="0"/>
              <a:t>– </a:t>
            </a:r>
          </a:p>
          <a:p>
            <a:pPr algn="ctr"/>
            <a:r>
              <a:rPr lang="en-US" sz="2000" dirty="0" smtClean="0"/>
              <a:t>non-repeated</a:t>
            </a:r>
          </a:p>
          <a:p>
            <a:pPr algn="ctr"/>
            <a:r>
              <a:rPr lang="en-US" sz="2000" dirty="0" smtClean="0">
                <a:ea typeface="Calibri" panose="020F0502020204030204" pitchFamily="34" charset="0"/>
              </a:rPr>
              <a:t>B</a:t>
            </a:r>
            <a:r>
              <a:rPr lang="en-US" sz="2000" b="1" dirty="0" smtClean="0">
                <a:ea typeface="Calibri" panose="020F0502020204030204" pitchFamily="34" charset="0"/>
              </a:rPr>
              <a:t>R</a:t>
            </a:r>
            <a:r>
              <a:rPr lang="en-US" sz="2000" dirty="0" smtClean="0">
                <a:ea typeface="Calibri" panose="020F0502020204030204" pitchFamily="34" charset="0"/>
              </a:rPr>
              <a:t>K</a:t>
            </a:r>
            <a:r>
              <a:rPr lang="en-US" sz="2000" b="1" u="sng" dirty="0" smtClean="0">
                <a:solidFill>
                  <a:srgbClr val="FF0000"/>
                </a:solidFill>
                <a:ea typeface="Calibri" panose="020F0502020204030204" pitchFamily="34" charset="0"/>
              </a:rPr>
              <a:t>S</a:t>
            </a:r>
            <a:r>
              <a:rPr lang="en-US" sz="2000" dirty="0" smtClean="0">
                <a:ea typeface="Calibri" panose="020F0502020204030204" pitchFamily="34" charset="0"/>
              </a:rPr>
              <a:t>XNT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Negative score = inhibition effect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763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Discussions: Experiment 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109219" y="2859614"/>
            <a:ext cx="9973564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Once </a:t>
            </a:r>
            <a:r>
              <a:rPr lang="en-US" sz="2400" dirty="0"/>
              <a:t>more, positive Bayesian evidence for the </a:t>
            </a:r>
            <a:r>
              <a:rPr lang="en-US" sz="2400" i="1" dirty="0"/>
              <a:t>absence</a:t>
            </a:r>
            <a:r>
              <a:rPr lang="en-US" sz="2400" dirty="0"/>
              <a:t> of a </a:t>
            </a:r>
            <a:r>
              <a:rPr lang="en-US" sz="2400" dirty="0" err="1"/>
              <a:t>Ranschburg</a:t>
            </a:r>
            <a:r>
              <a:rPr lang="en-US" sz="2400" dirty="0"/>
              <a:t> effect </a:t>
            </a:r>
          </a:p>
          <a:p>
            <a:endParaRPr lang="en-US" sz="2200" dirty="0"/>
          </a:p>
          <a:p>
            <a:r>
              <a:rPr lang="en-US" sz="2200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0454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General discussion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96388" y="1896292"/>
            <a:ext cx="10487230" cy="381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200" dirty="0"/>
              <a:t>We didn’t replicate the </a:t>
            </a:r>
            <a:r>
              <a:rPr lang="en-US" sz="2200" dirty="0" err="1"/>
              <a:t>Ranschburg</a:t>
            </a:r>
            <a:r>
              <a:rPr lang="en-US" sz="2200" dirty="0"/>
              <a:t> effect</a:t>
            </a:r>
          </a:p>
          <a:p>
            <a:endParaRPr lang="en-US" sz="2200" dirty="0"/>
          </a:p>
          <a:p>
            <a:r>
              <a:rPr lang="en-US" sz="2200" dirty="0"/>
              <a:t>             no clear explanations  </a:t>
            </a:r>
          </a:p>
          <a:p>
            <a:endParaRPr lang="en-US" sz="2200" dirty="0"/>
          </a:p>
          <a:p>
            <a:r>
              <a:rPr lang="en-US" sz="2200" dirty="0"/>
              <a:t>                                           - Inflated effect size in previous studies ?</a:t>
            </a:r>
          </a:p>
          <a:p>
            <a:r>
              <a:rPr lang="en-US" sz="2200" dirty="0"/>
              <a:t>                                           - Most studies investigated both facilitatory and inhibitory effects ?</a:t>
            </a:r>
          </a:p>
          <a:p>
            <a:r>
              <a:rPr lang="en-US" sz="2200" dirty="0"/>
              <a:t>                                           - Scoring methods ?</a:t>
            </a:r>
          </a:p>
          <a:p>
            <a:r>
              <a:rPr lang="en-US" sz="2200" dirty="0"/>
              <a:t>                                           - Publication bias ?</a:t>
            </a:r>
          </a:p>
          <a:p>
            <a:endParaRPr lang="en-US" sz="2200" dirty="0"/>
          </a:p>
          <a:p>
            <a:r>
              <a:rPr lang="en-US" sz="2200" dirty="0"/>
              <a:t>                                       </a:t>
            </a:r>
          </a:p>
          <a:p>
            <a:endParaRPr lang="en-US" sz="2200" dirty="0"/>
          </a:p>
        </p:txBody>
      </p:sp>
      <p:sp>
        <p:nvSpPr>
          <p:cNvPr id="3" name="Virage 2"/>
          <p:cNvSpPr/>
          <p:nvPr/>
        </p:nvSpPr>
        <p:spPr>
          <a:xfrm flipV="1">
            <a:off x="574765" y="2377440"/>
            <a:ext cx="722811" cy="52251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Virage 8"/>
          <p:cNvSpPr/>
          <p:nvPr/>
        </p:nvSpPr>
        <p:spPr>
          <a:xfrm flipV="1">
            <a:off x="2355668" y="3083855"/>
            <a:ext cx="722811" cy="105271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29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General discussions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96388" y="1896292"/>
            <a:ext cx="113124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 Our results question the response suppression mechanism</a:t>
            </a:r>
          </a:p>
          <a:p>
            <a:endParaRPr lang="en-US" sz="2200" dirty="0"/>
          </a:p>
          <a:p>
            <a:r>
              <a:rPr lang="en-US" sz="2200" dirty="0"/>
              <a:t>If the response suppression exists, the </a:t>
            </a:r>
            <a:r>
              <a:rPr lang="en-US" sz="2200" dirty="0" err="1"/>
              <a:t>Ranschburg</a:t>
            </a:r>
            <a:r>
              <a:rPr lang="en-US" sz="2200" dirty="0"/>
              <a:t> effect is unlikely to be symptomatic of it.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7160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Conclusions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09451" y="2674948"/>
            <a:ext cx="111730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These results question the importance of the </a:t>
            </a:r>
            <a:r>
              <a:rPr lang="en-US" sz="2400" dirty="0" err="1"/>
              <a:t>Ranschburg</a:t>
            </a:r>
            <a:r>
              <a:rPr lang="en-US" sz="2400" dirty="0"/>
              <a:t> effect as a benchmark for working memory models</a:t>
            </a:r>
          </a:p>
          <a:p>
            <a:pPr algn="ctr"/>
            <a:endParaRPr lang="en-US" sz="2200" dirty="0"/>
          </a:p>
          <a:p>
            <a:pPr algn="ctr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6652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96388" y="3167745"/>
            <a:ext cx="11173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16954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Introduction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571500" y="1587500"/>
            <a:ext cx="11099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>
                <a:ea typeface="Calibri" panose="020F0502020204030204" pitchFamily="34" charset="0"/>
              </a:rPr>
              <a:t>Ranschburg</a:t>
            </a:r>
            <a:r>
              <a:rPr lang="en-US" sz="2400" u="sng" dirty="0" smtClean="0">
                <a:ea typeface="Calibri" panose="020F0502020204030204" pitchFamily="34" charset="0"/>
              </a:rPr>
              <a:t> effect:</a:t>
            </a:r>
          </a:p>
          <a:p>
            <a:r>
              <a:rPr lang="en-US" sz="2200" dirty="0" smtClean="0"/>
              <a:t>The second occurrence of a repeated item in a memory list is generally associated with lower recall performance compared to the same target item in a control list.</a:t>
            </a:r>
            <a:endParaRPr lang="en-US" sz="2200" u="sng" dirty="0">
              <a:ea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94807" y="6127759"/>
            <a:ext cx="66755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(Henson, 1998a;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Jahnke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1969b;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Kahana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&amp; Jacobs, 2000; Logan, 2021;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Wickelgren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1965)</a:t>
            </a:r>
            <a:endParaRPr lang="en-US" sz="1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4894031" y="3289390"/>
            <a:ext cx="17812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Repeated</a:t>
            </a:r>
          </a:p>
          <a:p>
            <a:pPr algn="ctr"/>
            <a:r>
              <a:rPr lang="en-US" sz="2400" dirty="0"/>
              <a:t>B </a:t>
            </a:r>
            <a:r>
              <a:rPr lang="en-US" sz="2400" b="1" dirty="0"/>
              <a:t>R</a:t>
            </a:r>
            <a:r>
              <a:rPr lang="en-US" sz="2400" dirty="0"/>
              <a:t> K </a:t>
            </a:r>
            <a:r>
              <a:rPr lang="en-US" sz="2400" b="1" u="sng" dirty="0">
                <a:solidFill>
                  <a:srgbClr val="FF0000"/>
                </a:solidFill>
              </a:rPr>
              <a:t>R</a:t>
            </a:r>
            <a:r>
              <a:rPr lang="en-US" sz="2400" dirty="0"/>
              <a:t> X N T</a:t>
            </a:r>
          </a:p>
          <a:p>
            <a:endParaRPr lang="en-US" sz="24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71C0F9D-410E-C1CC-4CB1-06756917613C}"/>
              </a:ext>
            </a:extLst>
          </p:cNvPr>
          <p:cNvSpPr txBox="1"/>
          <p:nvPr/>
        </p:nvSpPr>
        <p:spPr>
          <a:xfrm>
            <a:off x="4817406" y="4387140"/>
            <a:ext cx="193450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Non-repeated</a:t>
            </a:r>
          </a:p>
          <a:p>
            <a:pPr algn="ctr"/>
            <a:r>
              <a:rPr lang="en-US" sz="2400" dirty="0"/>
              <a:t>B </a:t>
            </a:r>
            <a:r>
              <a:rPr lang="en-US" sz="2400" b="1" dirty="0"/>
              <a:t>R</a:t>
            </a:r>
            <a:r>
              <a:rPr lang="en-US" sz="2400" dirty="0"/>
              <a:t> K S X N 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96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48194" y="1128704"/>
            <a:ext cx="1169561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Henson, R. N. A. (1998a). Item repetition in short-term memory: </a:t>
            </a:r>
            <a:r>
              <a:rPr lang="en-US" sz="1600" dirty="0" err="1"/>
              <a:t>Ranschburg</a:t>
            </a:r>
            <a:r>
              <a:rPr lang="en-US" sz="1600" dirty="0"/>
              <a:t> repeated. </a:t>
            </a:r>
            <a:r>
              <a:rPr lang="en-US" sz="1600" i="1" dirty="0"/>
              <a:t>Journal of Experimental Psychology: Learning, Memory, and Cognition</a:t>
            </a:r>
            <a:r>
              <a:rPr lang="en-US" sz="1600" dirty="0"/>
              <a:t>, </a:t>
            </a:r>
            <a:r>
              <a:rPr lang="en-US" sz="1600" i="1" dirty="0"/>
              <a:t>24</a:t>
            </a:r>
            <a:r>
              <a:rPr lang="en-US" sz="1600" dirty="0"/>
              <a:t>, 1162‑1181. </a:t>
            </a:r>
            <a:r>
              <a:rPr lang="en-US" sz="1600" dirty="0">
                <a:hlinkClick r:id="rId3"/>
              </a:rPr>
              <a:t>https://doi.org/10.1037/0278-7393.24.5.1162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 err="1"/>
              <a:t>Jahnke</a:t>
            </a:r>
            <a:r>
              <a:rPr lang="en-US" sz="1600" dirty="0"/>
              <a:t>, J. C. (1969b). The </a:t>
            </a:r>
            <a:r>
              <a:rPr lang="en-US" sz="1600" dirty="0" err="1"/>
              <a:t>Ranschburg</a:t>
            </a:r>
            <a:r>
              <a:rPr lang="en-US" sz="1600" dirty="0"/>
              <a:t> effect. </a:t>
            </a:r>
            <a:r>
              <a:rPr lang="en-US" sz="1600" i="1" dirty="0"/>
              <a:t>Psychological Review</a:t>
            </a:r>
            <a:r>
              <a:rPr lang="en-US" sz="1600" dirty="0"/>
              <a:t>, </a:t>
            </a:r>
            <a:r>
              <a:rPr lang="en-US" sz="1600" i="1" dirty="0"/>
              <a:t>76</a:t>
            </a:r>
            <a:r>
              <a:rPr lang="en-US" sz="1600" dirty="0"/>
              <a:t>, 592‑605. </a:t>
            </a:r>
            <a:r>
              <a:rPr lang="en-US" sz="1600" dirty="0">
                <a:hlinkClick r:id="rId4"/>
              </a:rPr>
              <a:t>https://doi.org/10.1037/h0028148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 err="1"/>
              <a:t>Kahana</a:t>
            </a:r>
            <a:r>
              <a:rPr lang="en-US" sz="1600" dirty="0"/>
              <a:t>, M. J., &amp; Jacobs, J. (2000). </a:t>
            </a:r>
            <a:r>
              <a:rPr lang="en-US" sz="1600" dirty="0" err="1"/>
              <a:t>Interresponse</a:t>
            </a:r>
            <a:r>
              <a:rPr lang="en-US" sz="1600" dirty="0"/>
              <a:t> times in serial recall: Effects of </a:t>
            </a:r>
            <a:r>
              <a:rPr lang="en-US" sz="1600" dirty="0" err="1"/>
              <a:t>intraserial</a:t>
            </a:r>
            <a:r>
              <a:rPr lang="en-US" sz="1600" dirty="0"/>
              <a:t> repetition. </a:t>
            </a:r>
            <a:r>
              <a:rPr lang="en-US" sz="1600" i="1" dirty="0"/>
              <a:t>Journal of Experimental Psychology: Learning, Memory, and Cognition</a:t>
            </a:r>
            <a:r>
              <a:rPr lang="en-US" sz="1600" dirty="0"/>
              <a:t>, </a:t>
            </a:r>
            <a:r>
              <a:rPr lang="en-US" sz="1600" i="1" dirty="0"/>
              <a:t>26</a:t>
            </a:r>
            <a:r>
              <a:rPr lang="en-US" sz="1600" dirty="0"/>
              <a:t>(5), 1188‑1197. </a:t>
            </a:r>
            <a:r>
              <a:rPr lang="en-US" sz="1600" dirty="0">
                <a:hlinkClick r:id="rId5"/>
              </a:rPr>
              <a:t>https://doi.org/10.1037/0278-7393.26.5.1188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 err="1"/>
              <a:t>Kowialiewski</a:t>
            </a:r>
            <a:r>
              <a:rPr lang="en-US" sz="1600" dirty="0"/>
              <a:t>, B., &amp; </a:t>
            </a:r>
            <a:r>
              <a:rPr lang="en-US" sz="1600" dirty="0" err="1"/>
              <a:t>Oberauer</a:t>
            </a:r>
            <a:r>
              <a:rPr lang="en-US" sz="1600" dirty="0"/>
              <a:t>, K. (2024). Testing the response suppression mechanism of working memory. </a:t>
            </a:r>
            <a:r>
              <a:rPr lang="en-US" sz="1600" i="1" dirty="0"/>
              <a:t>Journal of Experimental Psychology: Learning, Memory, and Cognition</a:t>
            </a:r>
            <a:r>
              <a:rPr lang="en-US" sz="1600" dirty="0"/>
              <a:t>. https://doi.org/10.1037/xlm0001359</a:t>
            </a:r>
          </a:p>
          <a:p>
            <a:endParaRPr lang="en-US" sz="1600" dirty="0"/>
          </a:p>
          <a:p>
            <a:r>
              <a:rPr lang="en-US" sz="1600" dirty="0"/>
              <a:t>Logan, G. D. (2021). Serial order in perception, memory, and action. </a:t>
            </a:r>
            <a:r>
              <a:rPr lang="en-US" sz="1600" i="1" dirty="0"/>
              <a:t>Psychological Review</a:t>
            </a:r>
            <a:r>
              <a:rPr lang="en-US" sz="1600" dirty="0"/>
              <a:t>, </a:t>
            </a:r>
            <a:r>
              <a:rPr lang="en-US" sz="1600" i="1" dirty="0"/>
              <a:t>128</a:t>
            </a:r>
            <a:r>
              <a:rPr lang="en-US" sz="1600" dirty="0"/>
              <a:t>(1), 1‑44. </a:t>
            </a:r>
            <a:r>
              <a:rPr lang="en-US" sz="1600" dirty="0">
                <a:hlinkClick r:id="rId6"/>
              </a:rPr>
              <a:t>https://doi.org/10.1037/rev0000253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 err="1"/>
              <a:t>Wickelgren</a:t>
            </a:r>
            <a:r>
              <a:rPr lang="en-US" sz="1600" dirty="0"/>
              <a:t>, W. A. (1965). Short-term Memory for Repeated and Non-repeated Items. </a:t>
            </a:r>
            <a:r>
              <a:rPr lang="en-US" sz="1600" i="1" dirty="0"/>
              <a:t>Quarterly Journal of Experimental Psychology</a:t>
            </a:r>
            <a:r>
              <a:rPr lang="en-US" sz="1600" dirty="0"/>
              <a:t>, </a:t>
            </a:r>
            <a:r>
              <a:rPr lang="en-US" sz="1600" i="1" dirty="0"/>
              <a:t>17</a:t>
            </a:r>
            <a:r>
              <a:rPr lang="en-US" sz="1600" dirty="0"/>
              <a:t>(1), 14‑25. </a:t>
            </a:r>
            <a:r>
              <a:rPr lang="en-US" sz="1600" dirty="0">
                <a:hlinkClick r:id="rId7"/>
              </a:rPr>
              <a:t>https://doi.org/10.1080/17470216508416404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Lewandowsky, S. (1999). </a:t>
            </a:r>
            <a:r>
              <a:rPr lang="en-US" sz="1600" dirty="0" err="1"/>
              <a:t>Redintegration</a:t>
            </a:r>
            <a:r>
              <a:rPr lang="en-US" sz="1600" dirty="0"/>
              <a:t> and Response Suppression in Serial Recall: A Dynamic Network Model. </a:t>
            </a:r>
            <a:r>
              <a:rPr lang="en-US" sz="1600" i="1" dirty="0"/>
              <a:t>International Journal of Psychology</a:t>
            </a:r>
            <a:r>
              <a:rPr lang="en-US" sz="1600" dirty="0"/>
              <a:t>, </a:t>
            </a:r>
            <a:r>
              <a:rPr lang="en-US" sz="1600" i="1" dirty="0"/>
              <a:t>34</a:t>
            </a:r>
            <a:r>
              <a:rPr lang="en-US" sz="1600" dirty="0"/>
              <a:t>(5‑6), 434‑446. </a:t>
            </a:r>
            <a:r>
              <a:rPr lang="en-US" sz="1600" dirty="0">
                <a:hlinkClick r:id="rId8"/>
              </a:rPr>
              <a:t>https://doi.org/10.1080/002075999399792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Serial position curves for each experiment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4"/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0" y="2373052"/>
            <a:ext cx="3909060" cy="3419475"/>
          </a:xfrm>
          <a:prstGeom prst="rect">
            <a:avLst/>
          </a:prstGeom>
          <a:noFill/>
        </p:spPr>
      </p:pic>
      <p:pic>
        <p:nvPicPr>
          <p:cNvPr id="9" name="Image 8"/>
          <p:cNvPicPr/>
          <p:nvPr/>
        </p:nvPicPr>
        <p:blipFill>
          <a:blip r:embed="rId4"/>
          <a:stretch>
            <a:fillRect/>
          </a:stretch>
        </p:blipFill>
        <p:spPr bwMode="auto">
          <a:xfrm>
            <a:off x="4122420" y="2356541"/>
            <a:ext cx="3947160" cy="3452495"/>
          </a:xfrm>
          <a:prstGeom prst="rect">
            <a:avLst/>
          </a:prstGeom>
          <a:noFill/>
        </p:spPr>
      </p:pic>
      <p:pic>
        <p:nvPicPr>
          <p:cNvPr id="10" name="Image 9"/>
          <p:cNvPicPr/>
          <p:nvPr/>
        </p:nvPicPr>
        <p:blipFill>
          <a:blip r:embed="rId5"/>
          <a:stretch>
            <a:fillRect/>
          </a:stretch>
        </p:blipFill>
        <p:spPr bwMode="auto">
          <a:xfrm>
            <a:off x="8389851" y="2046980"/>
            <a:ext cx="3484880" cy="4038600"/>
          </a:xfrm>
          <a:prstGeom prst="rect">
            <a:avLst/>
          </a:prstGeom>
          <a:noFill/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8203365" y="1277539"/>
            <a:ext cx="43749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Experiment 3:</a:t>
            </a:r>
          </a:p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Immediate serial recall task </a:t>
            </a:r>
            <a:endParaRPr lang="en-US" sz="2200" b="1" dirty="0">
              <a:ea typeface="Calibri" panose="020F050202020403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4195964" y="1546175"/>
            <a:ext cx="4353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Experiment 2:</a:t>
            </a:r>
          </a:p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Immediate serial recall task</a:t>
            </a:r>
            <a:endParaRPr lang="en-US" sz="2200" b="1" dirty="0">
              <a:ea typeface="Calibri" panose="020F050202020403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94897" y="1590788"/>
            <a:ext cx="4165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Experiment 1:</a:t>
            </a:r>
          </a:p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Order reconstruction task</a:t>
            </a:r>
            <a:endParaRPr lang="en-US" sz="2200" b="1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6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Introduction</a:t>
            </a:r>
            <a:endParaRPr lang="fr-BE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571500" y="1587500"/>
            <a:ext cx="110998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ea typeface="Calibri" panose="020F0502020204030204" pitchFamily="34" charset="0"/>
              </a:rPr>
              <a:t>Ranschburg</a:t>
            </a:r>
            <a:r>
              <a:rPr lang="en-US" sz="2400" u="sng" dirty="0">
                <a:ea typeface="Calibri" panose="020F0502020204030204" pitchFamily="34" charset="0"/>
              </a:rPr>
              <a:t> effect</a:t>
            </a:r>
            <a:r>
              <a:rPr lang="en-US" sz="2400" u="sng" dirty="0" smtClean="0">
                <a:ea typeface="Calibri" panose="020F0502020204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</a:rPr>
              <a:t>Seemingly well replicated effect in working memory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</a:rPr>
              <a:t>Symptomatic of the response suppression mechanism</a:t>
            </a:r>
            <a:endParaRPr lang="en-US" sz="2400" u="sng" dirty="0">
              <a:ea typeface="Calibri" panose="020F0502020204030204" pitchFamily="34" charset="0"/>
            </a:endParaRPr>
          </a:p>
          <a:p>
            <a:endParaRPr lang="en-US" sz="22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13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Introduction</a:t>
            </a:r>
            <a:endParaRPr lang="fr-BE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571500" y="1587500"/>
            <a:ext cx="11099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>
                <a:ea typeface="Calibri" panose="020F0502020204030204" pitchFamily="34" charset="0"/>
              </a:rPr>
              <a:t>Response suppression</a:t>
            </a:r>
            <a:r>
              <a:rPr lang="fr-BE" sz="2400" u="sng" dirty="0">
                <a:ea typeface="Calibri" panose="020F0502020204030204" pitchFamily="34" charset="0"/>
              </a:rPr>
              <a:t>:</a:t>
            </a:r>
          </a:p>
          <a:p>
            <a:r>
              <a:rPr lang="en-US" sz="2200" dirty="0">
                <a:ea typeface="Calibri" panose="020F0502020204030204" pitchFamily="34" charset="0"/>
              </a:rPr>
              <a:t>Once an item is recalled, it is discarded from memory. </a:t>
            </a:r>
          </a:p>
          <a:p>
            <a:endParaRPr lang="en-US" sz="2200" dirty="0">
              <a:ea typeface="Calibri" panose="020F0502020204030204" pitchFamily="34" charset="0"/>
            </a:endParaRPr>
          </a:p>
          <a:p>
            <a:r>
              <a:rPr lang="en-US" sz="2200" dirty="0"/>
              <a:t>This will prevent elements already recalled from being recalled again.</a:t>
            </a:r>
            <a:endParaRPr lang="fr-BE" sz="2200" dirty="0"/>
          </a:p>
        </p:txBody>
      </p:sp>
      <p:sp>
        <p:nvSpPr>
          <p:cNvPr id="14" name="Rectangle 13"/>
          <p:cNvSpPr/>
          <p:nvPr/>
        </p:nvSpPr>
        <p:spPr>
          <a:xfrm>
            <a:off x="9252423" y="6127759"/>
            <a:ext cx="293959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(Henson, 1998a; Lewandowsky, 1999)</a:t>
            </a:r>
            <a:endParaRPr lang="en-US" sz="1400" dirty="0"/>
          </a:p>
        </p:txBody>
      </p:sp>
      <p:sp>
        <p:nvSpPr>
          <p:cNvPr id="58" name="Flèche droite 57"/>
          <p:cNvSpPr/>
          <p:nvPr/>
        </p:nvSpPr>
        <p:spPr>
          <a:xfrm>
            <a:off x="4886287" y="5004062"/>
            <a:ext cx="1654629" cy="32074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800840" y="4865956"/>
            <a:ext cx="1172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B R K S</a:t>
            </a:r>
          </a:p>
        </p:txBody>
      </p:sp>
      <p:sp>
        <p:nvSpPr>
          <p:cNvPr id="8" name="Ellipse 7"/>
          <p:cNvSpPr/>
          <p:nvPr/>
        </p:nvSpPr>
        <p:spPr>
          <a:xfrm>
            <a:off x="2236476" y="4422003"/>
            <a:ext cx="2277834" cy="13981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ZoneTexte 9"/>
          <p:cNvSpPr txBox="1"/>
          <p:nvPr/>
        </p:nvSpPr>
        <p:spPr>
          <a:xfrm>
            <a:off x="2344021" y="3546779"/>
            <a:ext cx="20627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Item in memory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509071" y="4839829"/>
            <a:ext cx="10102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/>
              <a:t> </a:t>
            </a:r>
            <a:r>
              <a:rPr lang="en-US" sz="2800" dirty="0"/>
              <a:t>R K S</a:t>
            </a:r>
          </a:p>
        </p:txBody>
      </p:sp>
      <p:sp>
        <p:nvSpPr>
          <p:cNvPr id="40" name="Ellipse 39"/>
          <p:cNvSpPr/>
          <p:nvPr/>
        </p:nvSpPr>
        <p:spPr>
          <a:xfrm>
            <a:off x="6872464" y="4422003"/>
            <a:ext cx="2277834" cy="13981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ZoneTexte 40"/>
          <p:cNvSpPr txBox="1"/>
          <p:nvPr/>
        </p:nvSpPr>
        <p:spPr>
          <a:xfrm>
            <a:off x="6055727" y="3546779"/>
            <a:ext cx="39517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Item in memory after recalling the 1</a:t>
            </a:r>
            <a:r>
              <a:rPr lang="en-US" sz="2200" b="1" baseline="30000" dirty="0"/>
              <a:t>st</a:t>
            </a:r>
            <a:r>
              <a:rPr lang="en-US" sz="2200" b="1" dirty="0"/>
              <a:t> item</a:t>
            </a:r>
          </a:p>
        </p:txBody>
      </p:sp>
    </p:spTree>
    <p:extLst>
      <p:ext uri="{BB962C8B-B14F-4D97-AF65-F5344CB8AC3E}">
        <p14:creationId xmlns:p14="http://schemas.microsoft.com/office/powerpoint/2010/main" val="374238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Hypotheses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571500" y="1587500"/>
            <a:ext cx="11099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>
                <a:ea typeface="Calibri" panose="020F0502020204030204" pitchFamily="34" charset="0"/>
              </a:rPr>
              <a:t>Predictions</a:t>
            </a:r>
            <a:r>
              <a:rPr lang="fr-BE" sz="2400" u="sng" dirty="0">
                <a:ea typeface="Calibri" panose="020F0502020204030204" pitchFamily="34" charset="0"/>
              </a:rPr>
              <a:t>:</a:t>
            </a:r>
          </a:p>
          <a:p>
            <a:r>
              <a:rPr lang="en-US" sz="2200" dirty="0">
                <a:solidFill>
                  <a:schemeClr val="tx2">
                    <a:lumMod val="10000"/>
                  </a:schemeClr>
                </a:solidFill>
              </a:rPr>
              <a:t>If the </a:t>
            </a:r>
            <a:r>
              <a:rPr lang="en-US" sz="2200" dirty="0" err="1">
                <a:solidFill>
                  <a:schemeClr val="tx2">
                    <a:lumMod val="10000"/>
                  </a:schemeClr>
                </a:solidFill>
              </a:rPr>
              <a:t>Ranschburg</a:t>
            </a:r>
            <a:r>
              <a:rPr lang="en-US" sz="2200" dirty="0">
                <a:solidFill>
                  <a:schemeClr val="tx2">
                    <a:lumMod val="10000"/>
                  </a:schemeClr>
                </a:solidFill>
              </a:rPr>
              <a:t> effect is explained by response suppression, it should depend on recall order rather than encoding order.</a:t>
            </a:r>
          </a:p>
        </p:txBody>
      </p:sp>
    </p:spTree>
    <p:extLst>
      <p:ext uri="{BB962C8B-B14F-4D97-AF65-F5344CB8AC3E}">
        <p14:creationId xmlns:p14="http://schemas.microsoft.com/office/powerpoint/2010/main" val="32291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Hypotheses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571500" y="1587500"/>
            <a:ext cx="4714875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10000"/>
                  </a:schemeClr>
                </a:solidFill>
              </a:rPr>
              <a:t>Manipulating the direction of recall</a:t>
            </a:r>
            <a:r>
              <a:rPr lang="en-US" sz="2400" u="sng" dirty="0" smtClean="0">
                <a:ea typeface="Calibri" panose="020F0502020204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ea typeface="Calibri" panose="020F0502020204030204" pitchFamily="34" charset="0"/>
              </a:rPr>
              <a:t>Encoded sequence:</a:t>
            </a:r>
          </a:p>
          <a:p>
            <a:r>
              <a:rPr lang="en-US" sz="2200" dirty="0" smtClean="0">
                <a:ea typeface="Calibri" panose="020F0502020204030204" pitchFamily="34" charset="0"/>
              </a:rPr>
              <a:t> B</a:t>
            </a:r>
            <a:r>
              <a:rPr lang="en-US" sz="2200" b="1" dirty="0" smtClean="0">
                <a:ea typeface="Calibri" panose="020F0502020204030204" pitchFamily="34" charset="0"/>
              </a:rPr>
              <a:t>R</a:t>
            </a:r>
            <a:r>
              <a:rPr lang="en-US" sz="2200" dirty="0" smtClean="0">
                <a:ea typeface="Calibri" panose="020F0502020204030204" pitchFamily="34" charset="0"/>
              </a:rPr>
              <a:t>K</a:t>
            </a:r>
            <a:r>
              <a:rPr lang="en-US" sz="2200" b="1" dirty="0" smtClean="0">
                <a:ea typeface="Calibri" panose="020F0502020204030204" pitchFamily="34" charset="0"/>
              </a:rPr>
              <a:t>R</a:t>
            </a:r>
            <a:r>
              <a:rPr lang="en-US" sz="2200" dirty="0" smtClean="0">
                <a:ea typeface="Calibri" panose="020F0502020204030204" pitchFamily="34" charset="0"/>
              </a:rPr>
              <a:t>XNT</a:t>
            </a:r>
          </a:p>
          <a:p>
            <a:endParaRPr lang="en-US" sz="2200" dirty="0" smtClean="0"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ea typeface="Calibri" panose="020F0502020204030204" pitchFamily="34" charset="0"/>
              </a:rPr>
              <a:t>Forward recall:</a:t>
            </a:r>
          </a:p>
          <a:p>
            <a:endParaRPr lang="en-US" sz="2200" dirty="0" smtClean="0">
              <a:ea typeface="Calibri" panose="020F0502020204030204" pitchFamily="34" charset="0"/>
            </a:endParaRPr>
          </a:p>
          <a:p>
            <a:r>
              <a:rPr lang="en-US" sz="2200" dirty="0" smtClean="0">
                <a:ea typeface="Calibri" panose="020F0502020204030204" pitchFamily="34" charset="0"/>
              </a:rPr>
              <a:t> B</a:t>
            </a:r>
            <a:r>
              <a:rPr lang="en-US" sz="2200" b="1" dirty="0" smtClean="0">
                <a:ea typeface="Calibri" panose="020F0502020204030204" pitchFamily="34" charset="0"/>
              </a:rPr>
              <a:t>R</a:t>
            </a:r>
            <a:r>
              <a:rPr lang="en-US" sz="2200" dirty="0" smtClean="0">
                <a:ea typeface="Calibri" panose="020F0502020204030204" pitchFamily="34" charset="0"/>
              </a:rPr>
              <a:t>K</a:t>
            </a:r>
            <a:r>
              <a:rPr lang="en-US" sz="2200" b="1" dirty="0" smtClean="0">
                <a:solidFill>
                  <a:srgbClr val="FF0000"/>
                </a:solidFill>
                <a:ea typeface="Calibri" panose="020F0502020204030204" pitchFamily="34" charset="0"/>
              </a:rPr>
              <a:t>R</a:t>
            </a:r>
            <a:r>
              <a:rPr lang="en-US" sz="2200" dirty="0" smtClean="0">
                <a:ea typeface="Calibri" panose="020F0502020204030204" pitchFamily="34" charset="0"/>
              </a:rPr>
              <a:t>XNT</a:t>
            </a:r>
          </a:p>
          <a:p>
            <a:endParaRPr lang="en-US" sz="2200" dirty="0" smtClean="0"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ea typeface="Calibri" panose="020F0502020204030204" pitchFamily="34" charset="0"/>
              </a:rPr>
              <a:t>Backward recall:</a:t>
            </a:r>
          </a:p>
          <a:p>
            <a:endParaRPr lang="en-US" sz="2200" dirty="0" smtClean="0">
              <a:ea typeface="Calibri" panose="020F0502020204030204" pitchFamily="34" charset="0"/>
            </a:endParaRPr>
          </a:p>
          <a:p>
            <a:r>
              <a:rPr lang="en-US" sz="2200" dirty="0" smtClean="0">
                <a:ea typeface="Calibri" panose="020F0502020204030204" pitchFamily="34" charset="0"/>
              </a:rPr>
              <a:t>TNX</a:t>
            </a:r>
            <a:r>
              <a:rPr lang="en-US" sz="2200" b="1" dirty="0" smtClean="0">
                <a:ea typeface="Calibri" panose="020F0502020204030204" pitchFamily="34" charset="0"/>
              </a:rPr>
              <a:t>R</a:t>
            </a:r>
            <a:r>
              <a:rPr lang="en-US" sz="2200" dirty="0" smtClean="0">
                <a:ea typeface="Calibri" panose="020F0502020204030204" pitchFamily="34" charset="0"/>
              </a:rPr>
              <a:t>K</a:t>
            </a:r>
            <a:r>
              <a:rPr lang="en-US" sz="2200" b="1" dirty="0" smtClean="0">
                <a:solidFill>
                  <a:srgbClr val="FF0000"/>
                </a:solidFill>
                <a:ea typeface="Calibri" panose="020F0502020204030204" pitchFamily="34" charset="0"/>
              </a:rPr>
              <a:t>R</a:t>
            </a:r>
            <a:r>
              <a:rPr lang="en-US" sz="2200" dirty="0" smtClean="0">
                <a:ea typeface="Calibri" panose="020F0502020204030204" pitchFamily="34" charset="0"/>
              </a:rPr>
              <a:t>B</a:t>
            </a:r>
            <a:endParaRPr lang="en-US" sz="2200" dirty="0">
              <a:ea typeface="Calibri" panose="020F0502020204030204" pitchFamily="34" charset="0"/>
            </a:endParaRPr>
          </a:p>
        </p:txBody>
      </p:sp>
      <p:sp>
        <p:nvSpPr>
          <p:cNvPr id="12" name="Flèche droite 11"/>
          <p:cNvSpPr/>
          <p:nvPr/>
        </p:nvSpPr>
        <p:spPr>
          <a:xfrm>
            <a:off x="661851" y="3396800"/>
            <a:ext cx="1236618" cy="2781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lèche droite 16"/>
          <p:cNvSpPr/>
          <p:nvPr/>
        </p:nvSpPr>
        <p:spPr>
          <a:xfrm>
            <a:off x="661851" y="4733560"/>
            <a:ext cx="1236618" cy="2912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oneTexte 2"/>
          <p:cNvSpPr txBox="1"/>
          <p:nvPr/>
        </p:nvSpPr>
        <p:spPr>
          <a:xfrm>
            <a:off x="4597051" y="4387346"/>
            <a:ext cx="52803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All the experiments were done with the online platform Prolific.</a:t>
            </a:r>
            <a:endParaRPr lang="en-US" sz="2200" dirty="0">
              <a:effectLst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105579" y="3047409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ffectLst/>
              </a:rPr>
              <a:t>1 </a:t>
            </a:r>
            <a:r>
              <a:rPr lang="en-US" sz="2400" u="sng" dirty="0" smtClean="0">
                <a:effectLst/>
              </a:rPr>
              <a:t>2</a:t>
            </a:r>
            <a:r>
              <a:rPr lang="en-US" sz="2400" dirty="0" smtClean="0">
                <a:effectLst/>
              </a:rPr>
              <a:t> </a:t>
            </a:r>
            <a:r>
              <a:rPr lang="en-US" sz="2400" u="sng" dirty="0" smtClean="0">
                <a:effectLst/>
              </a:rPr>
              <a:t>3</a:t>
            </a:r>
            <a:r>
              <a:rPr lang="en-US" sz="2400" dirty="0" smtClean="0">
                <a:effectLst/>
              </a:rPr>
              <a:t> </a:t>
            </a:r>
            <a:r>
              <a:rPr lang="en-US" sz="2400" u="sng" dirty="0" smtClean="0">
                <a:effectLst/>
              </a:rPr>
              <a:t>4</a:t>
            </a:r>
            <a:r>
              <a:rPr lang="en-US" sz="2400" dirty="0" smtClean="0">
                <a:effectLst/>
              </a:rPr>
              <a:t> </a:t>
            </a:r>
            <a:r>
              <a:rPr lang="en-US" sz="2400" u="sng" dirty="0" smtClean="0">
                <a:effectLst/>
              </a:rPr>
              <a:t>5</a:t>
            </a:r>
            <a:r>
              <a:rPr lang="en-US" sz="2400" dirty="0" smtClean="0">
                <a:effectLst/>
              </a:rPr>
              <a:t> </a:t>
            </a:r>
            <a:r>
              <a:rPr lang="en-US" sz="2400" u="sng" dirty="0" smtClean="0">
                <a:effectLst/>
              </a:rPr>
              <a:t>6</a:t>
            </a:r>
            <a:r>
              <a:rPr lang="en-US" sz="2400" dirty="0" smtClean="0">
                <a:effectLst/>
              </a:rPr>
              <a:t> 7</a:t>
            </a:r>
            <a:endParaRPr lang="en-US" sz="2400" dirty="0">
              <a:effectLst/>
            </a:endParaRPr>
          </a:p>
        </p:txBody>
      </p:sp>
      <p:sp>
        <p:nvSpPr>
          <p:cNvPr id="8" name="Flèche courbée vers le bas 7"/>
          <p:cNvSpPr/>
          <p:nvPr/>
        </p:nvSpPr>
        <p:spPr>
          <a:xfrm>
            <a:off x="6562779" y="2844971"/>
            <a:ext cx="579120" cy="2806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lèche courbée vers le bas 12"/>
          <p:cNvSpPr/>
          <p:nvPr/>
        </p:nvSpPr>
        <p:spPr>
          <a:xfrm>
            <a:off x="6562779" y="2844430"/>
            <a:ext cx="768096" cy="2806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lèche courbée vers le bas 13"/>
          <p:cNvSpPr/>
          <p:nvPr/>
        </p:nvSpPr>
        <p:spPr>
          <a:xfrm flipV="1">
            <a:off x="6806619" y="3468484"/>
            <a:ext cx="579120" cy="2806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lèche courbée vers le bas 14"/>
          <p:cNvSpPr/>
          <p:nvPr/>
        </p:nvSpPr>
        <p:spPr>
          <a:xfrm flipV="1">
            <a:off x="6806619" y="3467943"/>
            <a:ext cx="768096" cy="2806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lèche courbée vers le bas 15"/>
          <p:cNvSpPr/>
          <p:nvPr/>
        </p:nvSpPr>
        <p:spPr>
          <a:xfrm flipV="1">
            <a:off x="7024551" y="3467943"/>
            <a:ext cx="550164" cy="2806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54193" y="2255699"/>
            <a:ext cx="35023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Different repetition positions</a:t>
            </a:r>
          </a:p>
        </p:txBody>
      </p:sp>
    </p:spTree>
    <p:extLst>
      <p:ext uri="{BB962C8B-B14F-4D97-AF65-F5344CB8AC3E}">
        <p14:creationId xmlns:p14="http://schemas.microsoft.com/office/powerpoint/2010/main" val="23712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Methods: Experiment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571500" y="1587500"/>
            <a:ext cx="1109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ea typeface="Calibri" panose="020F0502020204030204" pitchFamily="34" charset="0"/>
              </a:rPr>
              <a:t>Order reconstruction task:</a:t>
            </a:r>
            <a:endParaRPr lang="en-US" sz="2400" u="sng" dirty="0">
              <a:ea typeface="Calibri" panose="020F0502020204030204" pitchFamily="34" charset="0"/>
            </a:endParaRPr>
          </a:p>
        </p:txBody>
      </p:sp>
      <p:pic>
        <p:nvPicPr>
          <p:cNvPr id="50" name="Imag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269" y="2668245"/>
            <a:ext cx="3943276" cy="1791595"/>
          </a:xfrm>
          <a:prstGeom prst="rect">
            <a:avLst/>
          </a:prstGeom>
        </p:spPr>
      </p:pic>
      <p:sp>
        <p:nvSpPr>
          <p:cNvPr id="60" name="ZoneTexte 59"/>
          <p:cNvSpPr txBox="1"/>
          <p:nvPr/>
        </p:nvSpPr>
        <p:spPr>
          <a:xfrm>
            <a:off x="2315594" y="2090727"/>
            <a:ext cx="124611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Encoding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7679407" y="2089053"/>
            <a:ext cx="12263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Retrieval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519920" y="4933736"/>
            <a:ext cx="55453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dirty="0">
                <a:solidFill>
                  <a:schemeClr val="dk1">
                    <a:lumMod val="10000"/>
                  </a:schemeClr>
                </a:solidFill>
              </a:rPr>
              <a:t>Participants reproduced the sequence by clicking on each letter in the original or reversed order.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849481" y="4969465"/>
            <a:ext cx="1631278" cy="987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b </a:t>
            </a:r>
            <a:r>
              <a:rPr lang="en-US" sz="2200" b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 k </a:t>
            </a:r>
            <a:r>
              <a:rPr lang="en-US" sz="2200" b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 x n t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3034906" y="4969465"/>
            <a:ext cx="1631278" cy="987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b </a:t>
            </a:r>
            <a:r>
              <a:rPr lang="en-US" sz="2200" b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 k </a:t>
            </a:r>
            <a:r>
              <a:rPr lang="en-US" sz="2200" b="1" dirty="0">
                <a:solidFill>
                  <a:schemeClr val="tx1"/>
                </a:solidFill>
              </a:rPr>
              <a:t>s</a:t>
            </a:r>
            <a:r>
              <a:rPr lang="en-US" sz="2200" dirty="0">
                <a:solidFill>
                  <a:schemeClr val="tx1"/>
                </a:solidFill>
              </a:rPr>
              <a:t> x n t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4943" y="2998812"/>
            <a:ext cx="2019582" cy="164805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3454" y="2997493"/>
            <a:ext cx="1848108" cy="1829055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6182361" y="2582968"/>
            <a:ext cx="1703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Forward recall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557125" y="2581435"/>
            <a:ext cx="1860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Backward recall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075909" y="4565559"/>
            <a:ext cx="119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Repeated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989438" y="4580339"/>
            <a:ext cx="1722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Non-Repeated</a:t>
            </a:r>
          </a:p>
        </p:txBody>
      </p:sp>
    </p:spTree>
    <p:extLst>
      <p:ext uri="{BB962C8B-B14F-4D97-AF65-F5344CB8AC3E}">
        <p14:creationId xmlns:p14="http://schemas.microsoft.com/office/powerpoint/2010/main" val="242608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2" y="2180147"/>
            <a:ext cx="6187440" cy="38557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Results: Experiment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019F928-8124-E8B9-12DD-C6E0742CB637}"/>
              </a:ext>
            </a:extLst>
          </p:cNvPr>
          <p:cNvSpPr txBox="1"/>
          <p:nvPr/>
        </p:nvSpPr>
        <p:spPr>
          <a:xfrm>
            <a:off x="449571" y="1509121"/>
            <a:ext cx="4165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Experiment 1:</a:t>
            </a:r>
          </a:p>
          <a:p>
            <a:pPr algn="ctr"/>
            <a:r>
              <a:rPr lang="en-US" sz="2200" b="1" dirty="0" smtClean="0">
                <a:ea typeface="Calibri" panose="020F0502020204030204" pitchFamily="34" charset="0"/>
              </a:rPr>
              <a:t>Order reconstruction task (N = 40)</a:t>
            </a:r>
            <a:endParaRPr lang="en-US" sz="2200" b="1" dirty="0">
              <a:ea typeface="Calibri" panose="020F050202020403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69734" y="3535024"/>
            <a:ext cx="9476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BF</a:t>
            </a:r>
            <a:r>
              <a:rPr lang="en-US" sz="1200" b="1" baseline="-25000" dirty="0"/>
              <a:t>01</a:t>
            </a:r>
            <a:r>
              <a:rPr lang="en-US" sz="1200" b="1" dirty="0"/>
              <a:t> = 3.938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52143" y="4329092"/>
            <a:ext cx="9476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ea typeface="Times New Roman" panose="02020603050405020304" pitchFamily="18" charset="0"/>
              </a:rPr>
              <a:t>BF</a:t>
            </a:r>
            <a:r>
              <a:rPr lang="en-US" sz="1200" b="1" baseline="-25000" dirty="0">
                <a:ea typeface="Times New Roman" panose="02020603050405020304" pitchFamily="18" charset="0"/>
              </a:rPr>
              <a:t>01</a:t>
            </a:r>
            <a:r>
              <a:rPr lang="en-US" sz="1200" b="1" dirty="0">
                <a:ea typeface="Times New Roman" panose="02020603050405020304" pitchFamily="18" charset="0"/>
              </a:rPr>
              <a:t> = 2.436</a:t>
            </a:r>
            <a:endParaRPr lang="en-US" sz="1200" b="1" dirty="0"/>
          </a:p>
        </p:txBody>
      </p:sp>
      <p:sp>
        <p:nvSpPr>
          <p:cNvPr id="12" name="Rectangle 11"/>
          <p:cNvSpPr/>
          <p:nvPr/>
        </p:nvSpPr>
        <p:spPr>
          <a:xfrm>
            <a:off x="3977470" y="4324535"/>
            <a:ext cx="9476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ea typeface="Times New Roman" panose="02020603050405020304" pitchFamily="18" charset="0"/>
              </a:rPr>
              <a:t>BF</a:t>
            </a:r>
            <a:r>
              <a:rPr lang="en-US" sz="1200" b="1" baseline="-25000" dirty="0">
                <a:ea typeface="Times New Roman" panose="02020603050405020304" pitchFamily="18" charset="0"/>
              </a:rPr>
              <a:t>01</a:t>
            </a:r>
            <a:r>
              <a:rPr lang="en-US" sz="1200" b="1" dirty="0">
                <a:ea typeface="Times New Roman" panose="02020603050405020304" pitchFamily="18" charset="0"/>
              </a:rPr>
              <a:t> = 2.797</a:t>
            </a:r>
            <a:endParaRPr lang="en-US" sz="1200" b="1" dirty="0"/>
          </a:p>
        </p:txBody>
      </p:sp>
      <p:sp>
        <p:nvSpPr>
          <p:cNvPr id="13" name="Rectangle 12"/>
          <p:cNvSpPr/>
          <p:nvPr/>
        </p:nvSpPr>
        <p:spPr>
          <a:xfrm>
            <a:off x="2863522" y="3535024"/>
            <a:ext cx="9476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ea typeface="Times New Roman" panose="02020603050405020304" pitchFamily="18" charset="0"/>
              </a:rPr>
              <a:t>BF</a:t>
            </a:r>
            <a:r>
              <a:rPr lang="en-US" sz="1200" b="1" baseline="-25000" dirty="0">
                <a:ea typeface="Times New Roman" panose="02020603050405020304" pitchFamily="18" charset="0"/>
              </a:rPr>
              <a:t>01</a:t>
            </a:r>
            <a:r>
              <a:rPr lang="en-US" sz="1200" b="1" dirty="0">
                <a:ea typeface="Times New Roman" panose="02020603050405020304" pitchFamily="18" charset="0"/>
              </a:rPr>
              <a:t> </a:t>
            </a:r>
            <a:r>
              <a:rPr lang="en-US" sz="1200" b="1" dirty="0" smtClean="0">
                <a:ea typeface="Times New Roman" panose="02020603050405020304" pitchFamily="18" charset="0"/>
              </a:rPr>
              <a:t>= 2.457</a:t>
            </a:r>
            <a:endParaRPr lang="en-US" sz="12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5881445" y="2287268"/>
            <a:ext cx="6158049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Score</a:t>
            </a:r>
          </a:p>
          <a:p>
            <a:pPr algn="ctr"/>
            <a:r>
              <a:rPr lang="en-US" sz="2000" dirty="0" smtClean="0"/>
              <a:t>Δ(repeated, non-repeated)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repeated</a:t>
            </a:r>
          </a:p>
          <a:p>
            <a:pPr algn="ctr"/>
            <a:r>
              <a:rPr lang="en-US" sz="2000" dirty="0" smtClean="0">
                <a:ea typeface="Calibri" panose="020F0502020204030204" pitchFamily="34" charset="0"/>
              </a:rPr>
              <a:t>B</a:t>
            </a:r>
            <a:r>
              <a:rPr lang="en-US" sz="2000" b="1" dirty="0" smtClean="0">
                <a:ea typeface="Calibri" panose="020F0502020204030204" pitchFamily="34" charset="0"/>
              </a:rPr>
              <a:t>R</a:t>
            </a:r>
            <a:r>
              <a:rPr lang="en-US" sz="2000" dirty="0" smtClean="0">
                <a:ea typeface="Calibri" panose="020F0502020204030204" pitchFamily="34" charset="0"/>
              </a:rPr>
              <a:t>K</a:t>
            </a:r>
            <a:r>
              <a:rPr lang="en-US" sz="2000" b="1" u="sng" dirty="0" smtClean="0">
                <a:solidFill>
                  <a:srgbClr val="FF0000"/>
                </a:solidFill>
                <a:ea typeface="Calibri" panose="020F0502020204030204" pitchFamily="34" charset="0"/>
              </a:rPr>
              <a:t>R</a:t>
            </a:r>
            <a:r>
              <a:rPr lang="en-US" sz="2000" dirty="0" smtClean="0">
                <a:ea typeface="Calibri" panose="020F0502020204030204" pitchFamily="34" charset="0"/>
              </a:rPr>
              <a:t>XNT</a:t>
            </a:r>
          </a:p>
          <a:p>
            <a:pPr algn="ctr"/>
            <a:r>
              <a:rPr lang="en-US" sz="2000" dirty="0" smtClean="0">
                <a:ea typeface="Calibri" panose="020F0502020204030204" pitchFamily="34" charset="0"/>
              </a:rPr>
              <a:t> </a:t>
            </a:r>
            <a:r>
              <a:rPr lang="en-US" sz="2000" dirty="0" smtClean="0"/>
              <a:t>– </a:t>
            </a:r>
          </a:p>
          <a:p>
            <a:pPr algn="ctr"/>
            <a:r>
              <a:rPr lang="en-US" sz="2000" dirty="0" smtClean="0"/>
              <a:t>non-repeated</a:t>
            </a:r>
          </a:p>
          <a:p>
            <a:pPr algn="ctr"/>
            <a:r>
              <a:rPr lang="en-US" sz="2000" dirty="0" smtClean="0">
                <a:ea typeface="Calibri" panose="020F0502020204030204" pitchFamily="34" charset="0"/>
              </a:rPr>
              <a:t>B</a:t>
            </a:r>
            <a:r>
              <a:rPr lang="en-US" sz="2000" b="1" dirty="0" smtClean="0">
                <a:ea typeface="Calibri" panose="020F0502020204030204" pitchFamily="34" charset="0"/>
              </a:rPr>
              <a:t>R</a:t>
            </a:r>
            <a:r>
              <a:rPr lang="en-US" sz="2000" dirty="0" smtClean="0">
                <a:ea typeface="Calibri" panose="020F0502020204030204" pitchFamily="34" charset="0"/>
              </a:rPr>
              <a:t>K</a:t>
            </a:r>
            <a:r>
              <a:rPr lang="en-US" sz="2000" b="1" u="sng" dirty="0" smtClean="0">
                <a:solidFill>
                  <a:srgbClr val="FF0000"/>
                </a:solidFill>
                <a:ea typeface="Calibri" panose="020F0502020204030204" pitchFamily="34" charset="0"/>
              </a:rPr>
              <a:t>S</a:t>
            </a:r>
            <a:r>
              <a:rPr lang="en-US" sz="2000" dirty="0" smtClean="0">
                <a:ea typeface="Calibri" panose="020F0502020204030204" pitchFamily="34" charset="0"/>
              </a:rPr>
              <a:t>XNT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Negative score = inhibition effect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7385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0EDBC-33FC-44AF-976C-AA1F16E9CAAF}"/>
              </a:ext>
            </a:extLst>
          </p:cNvPr>
          <p:cNvSpPr/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rgbClr val="2F55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4BCE18-8EC4-4148-949E-6D1141B38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145"/>
            <a:ext cx="10515600" cy="37674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Discussions: Experiment 1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A6719-768E-4292-AE00-B1F2F8938C1F}"/>
              </a:ext>
            </a:extLst>
          </p:cNvPr>
          <p:cNvSpPr/>
          <p:nvPr/>
        </p:nvSpPr>
        <p:spPr>
          <a:xfrm>
            <a:off x="0" y="6570482"/>
            <a:ext cx="12192000" cy="2875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987E1D-91AC-4723-86F8-5FD9E7866247}"/>
              </a:ext>
            </a:extLst>
          </p:cNvPr>
          <p:cNvSpPr/>
          <p:nvPr/>
        </p:nvSpPr>
        <p:spPr>
          <a:xfrm flipV="1">
            <a:off x="0" y="6435536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96388" y="1896292"/>
            <a:ext cx="10559622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No </a:t>
            </a:r>
            <a:r>
              <a:rPr lang="en-US" sz="2200" dirty="0" err="1"/>
              <a:t>Ranschburg</a:t>
            </a:r>
            <a:r>
              <a:rPr lang="en-US" sz="2200" dirty="0"/>
              <a:t> effect was observed in Experiment 1.</a:t>
            </a:r>
          </a:p>
          <a:p>
            <a:r>
              <a:rPr lang="en-US" sz="2200" dirty="0"/>
              <a:t>             </a:t>
            </a:r>
          </a:p>
          <a:p>
            <a:r>
              <a:rPr lang="en-US" sz="2200" dirty="0"/>
              <a:t>            Specific result for an order reconstruction task?</a:t>
            </a:r>
          </a:p>
          <a:p>
            <a:endParaRPr lang="en-US" sz="2200" dirty="0"/>
          </a:p>
          <a:p>
            <a:r>
              <a:rPr lang="en-US" sz="2200" dirty="0" smtClean="0"/>
              <a:t>Vast </a:t>
            </a:r>
            <a:r>
              <a:rPr lang="en-US" sz="2200" dirty="0"/>
              <a:t>majority of studies exploring the </a:t>
            </a:r>
            <a:r>
              <a:rPr lang="en-US" sz="2200" dirty="0" err="1"/>
              <a:t>Ranschburg</a:t>
            </a:r>
            <a:r>
              <a:rPr lang="en-US" sz="2200" dirty="0"/>
              <a:t> effect </a:t>
            </a:r>
            <a:r>
              <a:rPr lang="en-US" sz="2200" dirty="0" smtClean="0"/>
              <a:t>used an </a:t>
            </a:r>
            <a:r>
              <a:rPr lang="en-US" sz="2200" dirty="0"/>
              <a:t>immediate serial recall.</a:t>
            </a:r>
          </a:p>
        </p:txBody>
      </p:sp>
      <p:sp>
        <p:nvSpPr>
          <p:cNvPr id="9" name="Flèche à angle droit 8"/>
          <p:cNvSpPr/>
          <p:nvPr/>
        </p:nvSpPr>
        <p:spPr>
          <a:xfrm rot="5400000">
            <a:off x="783772" y="2389330"/>
            <a:ext cx="461554" cy="583475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6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6593</TotalTime>
  <Words>983</Words>
  <Application>Microsoft Office PowerPoint</Application>
  <PresentationFormat>Grand écran</PresentationFormat>
  <Paragraphs>202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DejaVu Sans</vt:lpstr>
      <vt:lpstr>Times New Roman</vt:lpstr>
      <vt:lpstr>Thème Office</vt:lpstr>
      <vt:lpstr>Ranschburg unrepeated: A failure to replicate</vt:lpstr>
      <vt:lpstr>Introduction</vt:lpstr>
      <vt:lpstr>Introduction</vt:lpstr>
      <vt:lpstr>Introduction</vt:lpstr>
      <vt:lpstr>Hypotheses</vt:lpstr>
      <vt:lpstr>Hypotheses</vt:lpstr>
      <vt:lpstr>Methods: Experiment 1</vt:lpstr>
      <vt:lpstr>Results: Experiment 1</vt:lpstr>
      <vt:lpstr>Discussions: Experiment 1  </vt:lpstr>
      <vt:lpstr>Methods: Experiment 2</vt:lpstr>
      <vt:lpstr>Results: Experiment 2</vt:lpstr>
      <vt:lpstr>Discussions: Experiment 2 </vt:lpstr>
      <vt:lpstr>Methods: Experiment 3</vt:lpstr>
      <vt:lpstr>Results: Experiment 3</vt:lpstr>
      <vt:lpstr>Discussions: Experiment 3</vt:lpstr>
      <vt:lpstr>General discussion</vt:lpstr>
      <vt:lpstr>General discussions</vt:lpstr>
      <vt:lpstr>Conclusions</vt:lpstr>
      <vt:lpstr>Présentation PowerPoint</vt:lpstr>
      <vt:lpstr>References</vt:lpstr>
      <vt:lpstr>Serial position curves for each experiment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Robin Remouchamps</dc:creator>
  <cp:lastModifiedBy>Robin Remouchamps</cp:lastModifiedBy>
  <cp:revision>90</cp:revision>
  <dcterms:created xsi:type="dcterms:W3CDTF">2025-05-28T13:35:33Z</dcterms:created>
  <dcterms:modified xsi:type="dcterms:W3CDTF">2025-12-02T14:46:20Z</dcterms:modified>
</cp:coreProperties>
</file>