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32461200" cy="38404800"/>
  <p:notesSz cx="6797675" cy="9926638"/>
  <p:defaultTextStyle>
    <a:defPPr>
      <a:defRPr lang="en-US"/>
    </a:defPPr>
    <a:lvl1pPr marL="0" algn="l" defTabSz="4192974" rtl="0" eaLnBrk="1" latinLnBrk="0" hangingPunct="1">
      <a:defRPr sz="8254" kern="1200">
        <a:solidFill>
          <a:schemeClr val="tx1"/>
        </a:solidFill>
        <a:latin typeface="+mn-lt"/>
        <a:ea typeface="+mn-ea"/>
        <a:cs typeface="+mn-cs"/>
      </a:defRPr>
    </a:lvl1pPr>
    <a:lvl2pPr marL="2096488" algn="l" defTabSz="4192974" rtl="0" eaLnBrk="1" latinLnBrk="0" hangingPunct="1">
      <a:defRPr sz="8254" kern="1200">
        <a:solidFill>
          <a:schemeClr val="tx1"/>
        </a:solidFill>
        <a:latin typeface="+mn-lt"/>
        <a:ea typeface="+mn-ea"/>
        <a:cs typeface="+mn-cs"/>
      </a:defRPr>
    </a:lvl2pPr>
    <a:lvl3pPr marL="4192974" algn="l" defTabSz="4192974" rtl="0" eaLnBrk="1" latinLnBrk="0" hangingPunct="1">
      <a:defRPr sz="8254" kern="1200">
        <a:solidFill>
          <a:schemeClr val="tx1"/>
        </a:solidFill>
        <a:latin typeface="+mn-lt"/>
        <a:ea typeface="+mn-ea"/>
        <a:cs typeface="+mn-cs"/>
      </a:defRPr>
    </a:lvl3pPr>
    <a:lvl4pPr marL="6289462" algn="l" defTabSz="4192974" rtl="0" eaLnBrk="1" latinLnBrk="0" hangingPunct="1">
      <a:defRPr sz="8254" kern="1200">
        <a:solidFill>
          <a:schemeClr val="tx1"/>
        </a:solidFill>
        <a:latin typeface="+mn-lt"/>
        <a:ea typeface="+mn-ea"/>
        <a:cs typeface="+mn-cs"/>
      </a:defRPr>
    </a:lvl4pPr>
    <a:lvl5pPr marL="8385949" algn="l" defTabSz="4192974" rtl="0" eaLnBrk="1" latinLnBrk="0" hangingPunct="1">
      <a:defRPr sz="8254" kern="1200">
        <a:solidFill>
          <a:schemeClr val="tx1"/>
        </a:solidFill>
        <a:latin typeface="+mn-lt"/>
        <a:ea typeface="+mn-ea"/>
        <a:cs typeface="+mn-cs"/>
      </a:defRPr>
    </a:lvl5pPr>
    <a:lvl6pPr marL="10482435" algn="l" defTabSz="4192974" rtl="0" eaLnBrk="1" latinLnBrk="0" hangingPunct="1">
      <a:defRPr sz="8254" kern="1200">
        <a:solidFill>
          <a:schemeClr val="tx1"/>
        </a:solidFill>
        <a:latin typeface="+mn-lt"/>
        <a:ea typeface="+mn-ea"/>
        <a:cs typeface="+mn-cs"/>
      </a:defRPr>
    </a:lvl6pPr>
    <a:lvl7pPr marL="12578922" algn="l" defTabSz="4192974" rtl="0" eaLnBrk="1" latinLnBrk="0" hangingPunct="1">
      <a:defRPr sz="8254" kern="1200">
        <a:solidFill>
          <a:schemeClr val="tx1"/>
        </a:solidFill>
        <a:latin typeface="+mn-lt"/>
        <a:ea typeface="+mn-ea"/>
        <a:cs typeface="+mn-cs"/>
      </a:defRPr>
    </a:lvl7pPr>
    <a:lvl8pPr marL="14675410" algn="l" defTabSz="4192974" rtl="0" eaLnBrk="1" latinLnBrk="0" hangingPunct="1">
      <a:defRPr sz="8254" kern="1200">
        <a:solidFill>
          <a:schemeClr val="tx1"/>
        </a:solidFill>
        <a:latin typeface="+mn-lt"/>
        <a:ea typeface="+mn-ea"/>
        <a:cs typeface="+mn-cs"/>
      </a:defRPr>
    </a:lvl8pPr>
    <a:lvl9pPr marL="16771896" algn="l" defTabSz="4192974" rtl="0" eaLnBrk="1" latinLnBrk="0" hangingPunct="1">
      <a:defRPr sz="825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AD47D3-6518-4A20-88A5-76293C40DBE8}">
          <p14:sldIdLst>
            <p14:sldId id="259"/>
          </p14:sldIdLst>
        </p14:section>
      </p14:sectionLst>
    </p:ext>
    <p:ext uri="{EFAFB233-063F-42B5-8137-9DF3F51BA10A}">
      <p15:sldGuideLst xmlns:p15="http://schemas.microsoft.com/office/powerpoint/2012/main">
        <p15:guide id="1" orient="horz" pos="12096" userDrawn="1">
          <p15:clr>
            <a:srgbClr val="A4A3A4"/>
          </p15:clr>
        </p15:guide>
        <p15:guide id="2" pos="102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un Strand" initials="IS" lastIdx="3" clrIdx="0">
    <p:extLst>
      <p:ext uri="{19B8F6BF-5375-455C-9EA6-DF929625EA0E}">
        <p15:presenceInfo xmlns:p15="http://schemas.microsoft.com/office/powerpoint/2012/main" userId="S-1-5-21-1220945662-2139871995-725345543-4734" providerId="AD"/>
      </p:ext>
    </p:extLst>
  </p:cmAuthor>
  <p:cmAuthor id="2" name="Helma van Luttikhuizen" initials="HvL" lastIdx="10" clrIdx="1">
    <p:extLst>
      <p:ext uri="{19B8F6BF-5375-455C-9EA6-DF929625EA0E}">
        <p15:presenceInfo xmlns:p15="http://schemas.microsoft.com/office/powerpoint/2012/main" userId="S-1-5-21-1220945662-2139871995-725345543-10323" providerId="AD"/>
      </p:ext>
    </p:extLst>
  </p:cmAuthor>
  <p:cmAuthor id="3" name="Emily T Blitz" initials="ETB" lastIdx="2" clrIdx="2">
    <p:extLst>
      <p:ext uri="{19B8F6BF-5375-455C-9EA6-DF929625EA0E}">
        <p15:presenceInfo xmlns:p15="http://schemas.microsoft.com/office/powerpoint/2012/main" userId="S-1-5-21-1220945662-2139871995-725345543-10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2929"/>
    <a:srgbClr val="8786BC"/>
    <a:srgbClr val="E3000F"/>
    <a:srgbClr val="E3001B"/>
    <a:srgbClr val="5DC0B2"/>
    <a:srgbClr val="1BA99B"/>
    <a:srgbClr val="1A998C"/>
    <a:srgbClr val="FE8946"/>
    <a:srgbClr val="E40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35BB0-24BA-4C95-8CF6-D90D4F7C8A4E}" v="917" dt="2025-04-03T15:34:01.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2" autoAdjust="0"/>
    <p:restoredTop sz="84561" autoAdjust="0"/>
  </p:normalViewPr>
  <p:slideViewPr>
    <p:cSldViewPr snapToGrid="0">
      <p:cViewPr>
        <p:scale>
          <a:sx n="70" d="100"/>
          <a:sy n="70" d="100"/>
        </p:scale>
        <p:origin x="38" y="-11669"/>
      </p:cViewPr>
      <p:guideLst>
        <p:guide orient="horz" pos="12096"/>
        <p:guide pos="102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3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6BB8ECD0-710F-4F0C-A540-FFA9EC9571B2}" type="datetimeFigureOut">
              <a:rPr lang="en-US" smtClean="0"/>
              <a:t>4/15/2025</a:t>
            </a:fld>
            <a:endParaRPr lang="en-US"/>
          </a:p>
        </p:txBody>
      </p:sp>
      <p:sp>
        <p:nvSpPr>
          <p:cNvPr id="4" name="Footer Placeholder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AED180E9-0313-4E19-84D5-F3D86A3F7A19}" type="slidenum">
              <a:rPr lang="en-US" smtClean="0"/>
              <a:t>‹#›</a:t>
            </a:fld>
            <a:endParaRPr lang="en-US"/>
          </a:p>
        </p:txBody>
      </p:sp>
    </p:spTree>
    <p:extLst>
      <p:ext uri="{BB962C8B-B14F-4D97-AF65-F5344CB8AC3E}">
        <p14:creationId xmlns:p14="http://schemas.microsoft.com/office/powerpoint/2010/main" val="166390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C310398B-73D7-4890-BE64-FDA1097F50D1}" type="datetimeFigureOut">
              <a:rPr lang="en-GB" smtClean="0"/>
              <a:t>15/04/2025</a:t>
            </a:fld>
            <a:endParaRPr lang="en-GB"/>
          </a:p>
        </p:txBody>
      </p:sp>
      <p:sp>
        <p:nvSpPr>
          <p:cNvPr id="4" name="Slide Image Placeholder 3"/>
          <p:cNvSpPr>
            <a:spLocks noGrp="1" noRot="1" noChangeAspect="1"/>
          </p:cNvSpPr>
          <p:nvPr>
            <p:ph type="sldImg" idx="2"/>
          </p:nvPr>
        </p:nvSpPr>
        <p:spPr>
          <a:xfrm>
            <a:off x="1982788" y="1241425"/>
            <a:ext cx="2832100" cy="334962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25F3DDF2-E3EB-4D43-BD9E-597901627532}" type="slidenum">
              <a:rPr lang="en-GB" smtClean="0"/>
              <a:t>‹#›</a:t>
            </a:fld>
            <a:endParaRPr lang="en-GB"/>
          </a:p>
        </p:txBody>
      </p:sp>
    </p:spTree>
    <p:extLst>
      <p:ext uri="{BB962C8B-B14F-4D97-AF65-F5344CB8AC3E}">
        <p14:creationId xmlns:p14="http://schemas.microsoft.com/office/powerpoint/2010/main" val="163809150"/>
      </p:ext>
    </p:extLst>
  </p:cSld>
  <p:clrMap bg1="lt1" tx1="dk1" bg2="lt2" tx2="dk2" accent1="accent1" accent2="accent2" accent3="accent3" accent4="accent4" accent5="accent5" accent6="accent6" hlink="hlink" folHlink="folHlink"/>
  <p:notesStyle>
    <a:lvl1pPr marL="0" algn="l" defTabSz="4192974" rtl="0" eaLnBrk="1" latinLnBrk="0" hangingPunct="1">
      <a:defRPr sz="5502" kern="1200">
        <a:solidFill>
          <a:schemeClr val="tx1"/>
        </a:solidFill>
        <a:latin typeface="+mn-lt"/>
        <a:ea typeface="+mn-ea"/>
        <a:cs typeface="+mn-cs"/>
      </a:defRPr>
    </a:lvl1pPr>
    <a:lvl2pPr marL="2096488" algn="l" defTabSz="4192974" rtl="0" eaLnBrk="1" latinLnBrk="0" hangingPunct="1">
      <a:defRPr sz="5502" kern="1200">
        <a:solidFill>
          <a:schemeClr val="tx1"/>
        </a:solidFill>
        <a:latin typeface="+mn-lt"/>
        <a:ea typeface="+mn-ea"/>
        <a:cs typeface="+mn-cs"/>
      </a:defRPr>
    </a:lvl2pPr>
    <a:lvl3pPr marL="4192974" algn="l" defTabSz="4192974" rtl="0" eaLnBrk="1" latinLnBrk="0" hangingPunct="1">
      <a:defRPr sz="5502" kern="1200">
        <a:solidFill>
          <a:schemeClr val="tx1"/>
        </a:solidFill>
        <a:latin typeface="+mn-lt"/>
        <a:ea typeface="+mn-ea"/>
        <a:cs typeface="+mn-cs"/>
      </a:defRPr>
    </a:lvl3pPr>
    <a:lvl4pPr marL="6289462" algn="l" defTabSz="4192974" rtl="0" eaLnBrk="1" latinLnBrk="0" hangingPunct="1">
      <a:defRPr sz="5502" kern="1200">
        <a:solidFill>
          <a:schemeClr val="tx1"/>
        </a:solidFill>
        <a:latin typeface="+mn-lt"/>
        <a:ea typeface="+mn-ea"/>
        <a:cs typeface="+mn-cs"/>
      </a:defRPr>
    </a:lvl4pPr>
    <a:lvl5pPr marL="8385949" algn="l" defTabSz="4192974" rtl="0" eaLnBrk="1" latinLnBrk="0" hangingPunct="1">
      <a:defRPr sz="5502" kern="1200">
        <a:solidFill>
          <a:schemeClr val="tx1"/>
        </a:solidFill>
        <a:latin typeface="+mn-lt"/>
        <a:ea typeface="+mn-ea"/>
        <a:cs typeface="+mn-cs"/>
      </a:defRPr>
    </a:lvl5pPr>
    <a:lvl6pPr marL="10482435" algn="l" defTabSz="4192974" rtl="0" eaLnBrk="1" latinLnBrk="0" hangingPunct="1">
      <a:defRPr sz="5502" kern="1200">
        <a:solidFill>
          <a:schemeClr val="tx1"/>
        </a:solidFill>
        <a:latin typeface="+mn-lt"/>
        <a:ea typeface="+mn-ea"/>
        <a:cs typeface="+mn-cs"/>
      </a:defRPr>
    </a:lvl6pPr>
    <a:lvl7pPr marL="12578922" algn="l" defTabSz="4192974" rtl="0" eaLnBrk="1" latinLnBrk="0" hangingPunct="1">
      <a:defRPr sz="5502" kern="1200">
        <a:solidFill>
          <a:schemeClr val="tx1"/>
        </a:solidFill>
        <a:latin typeface="+mn-lt"/>
        <a:ea typeface="+mn-ea"/>
        <a:cs typeface="+mn-cs"/>
      </a:defRPr>
    </a:lvl7pPr>
    <a:lvl8pPr marL="14675410" algn="l" defTabSz="4192974" rtl="0" eaLnBrk="1" latinLnBrk="0" hangingPunct="1">
      <a:defRPr sz="5502" kern="1200">
        <a:solidFill>
          <a:schemeClr val="tx1"/>
        </a:solidFill>
        <a:latin typeface="+mn-lt"/>
        <a:ea typeface="+mn-ea"/>
        <a:cs typeface="+mn-cs"/>
      </a:defRPr>
    </a:lvl8pPr>
    <a:lvl9pPr marL="16771896" algn="l" defTabSz="4192974" rtl="0" eaLnBrk="1" latinLnBrk="0" hangingPunct="1">
      <a:defRPr sz="55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2788" y="1241425"/>
            <a:ext cx="2832100" cy="3349625"/>
          </a:xfrm>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5F3DDF2-E3EB-4D43-BD9E-597901627532}" type="slidenum">
              <a:rPr lang="en-GB" smtClean="0"/>
              <a:t>1</a:t>
            </a:fld>
            <a:endParaRPr lang="en-GB"/>
          </a:p>
        </p:txBody>
      </p:sp>
    </p:spTree>
    <p:extLst>
      <p:ext uri="{BB962C8B-B14F-4D97-AF65-F5344CB8AC3E}">
        <p14:creationId xmlns:p14="http://schemas.microsoft.com/office/powerpoint/2010/main" val="143679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6768" y="3627882"/>
            <a:ext cx="17869253" cy="12758168"/>
          </a:xfrm>
        </p:spPr>
        <p:txBody>
          <a:bodyPr anchor="t" anchorCtr="0">
            <a:normAutofit/>
          </a:bodyPr>
          <a:lstStyle>
            <a:lvl1pPr algn="l">
              <a:defRPr sz="9448" baseline="0">
                <a:solidFill>
                  <a:schemeClr val="bg1"/>
                </a:solidFill>
              </a:defRPr>
            </a:lvl1pPr>
          </a:lstStyle>
          <a:p>
            <a:r>
              <a:rPr lang="en-US" dirty="0"/>
              <a:t>PRESENTATION TITLE</a:t>
            </a:r>
          </a:p>
        </p:txBody>
      </p:sp>
      <p:sp>
        <p:nvSpPr>
          <p:cNvPr id="3" name="Title 1" title="Name"/>
          <p:cNvSpPr txBox="1">
            <a:spLocks/>
          </p:cNvSpPr>
          <p:nvPr userDrawn="1"/>
        </p:nvSpPr>
        <p:spPr>
          <a:xfrm>
            <a:off x="4066768" y="10464302"/>
            <a:ext cx="17869253" cy="6400801"/>
          </a:xfrm>
          <a:prstGeom prst="rect">
            <a:avLst/>
          </a:prstGeom>
        </p:spPr>
        <p:txBody>
          <a:bodyPr vert="horz" lIns="269983" tIns="134992" rIns="269983" bIns="134992" rtlCol="0" anchor="ctr">
            <a:normAutofit/>
          </a:bodyPr>
          <a:lstStyle>
            <a:lvl1pPr algn="l" defTabSz="914400" rtl="0" eaLnBrk="1" latinLnBrk="0" hangingPunct="1">
              <a:spcBef>
                <a:spcPct val="0"/>
              </a:spcBef>
              <a:buNone/>
              <a:defRPr sz="2800" b="1" kern="120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endParaRPr lang="en-US" sz="5904" b="0" dirty="0"/>
          </a:p>
        </p:txBody>
      </p:sp>
      <p:sp>
        <p:nvSpPr>
          <p:cNvPr id="5" name="Text Placeholder 4"/>
          <p:cNvSpPr>
            <a:spLocks noGrp="1"/>
          </p:cNvSpPr>
          <p:nvPr>
            <p:ph type="body" sz="quarter" idx="10" hasCustomPrompt="1"/>
          </p:nvPr>
        </p:nvSpPr>
        <p:spPr>
          <a:xfrm>
            <a:off x="4068519" y="24327688"/>
            <a:ext cx="18251402" cy="4227422"/>
          </a:xfrm>
        </p:spPr>
        <p:txBody>
          <a:bodyPr>
            <a:normAutofit/>
          </a:bodyPr>
          <a:lstStyle>
            <a:lvl1pPr marL="0" indent="0">
              <a:buNone/>
              <a:defRPr sz="7086" baseline="0">
                <a:solidFill>
                  <a:srgbClr val="FF0000"/>
                </a:solidFill>
              </a:defRPr>
            </a:lvl1pPr>
          </a:lstStyle>
          <a:p>
            <a:pPr lvl="0"/>
            <a:r>
              <a:rPr lang="en-US" dirty="0"/>
              <a:t>Name</a:t>
            </a:r>
          </a:p>
        </p:txBody>
      </p:sp>
    </p:spTree>
    <p:extLst>
      <p:ext uri="{BB962C8B-B14F-4D97-AF65-F5344CB8AC3E}">
        <p14:creationId xmlns:p14="http://schemas.microsoft.com/office/powerpoint/2010/main" val="367520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784E-94C8-DB47-B2D6-58E73992BAF7}"/>
              </a:ext>
            </a:extLst>
          </p:cNvPr>
          <p:cNvSpPr>
            <a:spLocks noGrp="1"/>
          </p:cNvSpPr>
          <p:nvPr>
            <p:ph type="ctrTitle"/>
          </p:nvPr>
        </p:nvSpPr>
        <p:spPr>
          <a:xfrm>
            <a:off x="4058053" y="6285666"/>
            <a:ext cx="24345097" cy="13370391"/>
          </a:xfrm>
        </p:spPr>
        <p:txBody>
          <a:bodyPr anchor="b"/>
          <a:lstStyle>
            <a:lvl1pPr algn="ctr">
              <a:defRPr sz="5050"/>
            </a:lvl1pPr>
          </a:lstStyle>
          <a:p>
            <a:r>
              <a:rPr lang="en-US"/>
              <a:t>Click to edit Master title style</a:t>
            </a:r>
          </a:p>
        </p:txBody>
      </p:sp>
      <p:sp>
        <p:nvSpPr>
          <p:cNvPr id="3" name="Subtitle 2">
            <a:extLst>
              <a:ext uri="{FF2B5EF4-FFF2-40B4-BE49-F238E27FC236}">
                <a16:creationId xmlns:a16="http://schemas.microsoft.com/office/drawing/2014/main" id="{57C5D1FB-5E2B-654B-B090-B4DD3F210110}"/>
              </a:ext>
            </a:extLst>
          </p:cNvPr>
          <p:cNvSpPr>
            <a:spLocks noGrp="1"/>
          </p:cNvSpPr>
          <p:nvPr>
            <p:ph type="subTitle" idx="1"/>
          </p:nvPr>
        </p:nvSpPr>
        <p:spPr>
          <a:xfrm>
            <a:off x="4058053" y="20171673"/>
            <a:ext cx="24345097" cy="9272531"/>
          </a:xfrm>
        </p:spPr>
        <p:txBody>
          <a:bodyPr/>
          <a:lstStyle>
            <a:lvl1pPr marL="0" indent="0" algn="ctr">
              <a:buNone/>
              <a:defRPr sz="2020"/>
            </a:lvl1pPr>
            <a:lvl2pPr marL="384801" indent="0" algn="ctr">
              <a:buNone/>
              <a:defRPr sz="1684"/>
            </a:lvl2pPr>
            <a:lvl3pPr marL="769601" indent="0" algn="ctr">
              <a:buNone/>
              <a:defRPr sz="1515"/>
            </a:lvl3pPr>
            <a:lvl4pPr marL="1154401" indent="0" algn="ctr">
              <a:buNone/>
              <a:defRPr sz="1346"/>
            </a:lvl4pPr>
            <a:lvl5pPr marL="1539202" indent="0" algn="ctr">
              <a:buNone/>
              <a:defRPr sz="1346"/>
            </a:lvl5pPr>
            <a:lvl6pPr marL="1924003" indent="0" algn="ctr">
              <a:buNone/>
              <a:defRPr sz="1346"/>
            </a:lvl6pPr>
            <a:lvl7pPr marL="2308803" indent="0" algn="ctr">
              <a:buNone/>
              <a:defRPr sz="1346"/>
            </a:lvl7pPr>
            <a:lvl8pPr marL="2693604" indent="0" algn="ctr">
              <a:buNone/>
              <a:defRPr sz="1346"/>
            </a:lvl8pPr>
            <a:lvl9pPr marL="3078405" indent="0" algn="ctr">
              <a:buNone/>
              <a:defRPr sz="1346"/>
            </a:lvl9pPr>
          </a:lstStyle>
          <a:p>
            <a:r>
              <a:rPr lang="en-US"/>
              <a:t>Click to edit Master subtitle style</a:t>
            </a:r>
          </a:p>
        </p:txBody>
      </p:sp>
    </p:spTree>
    <p:extLst>
      <p:ext uri="{BB962C8B-B14F-4D97-AF65-F5344CB8AC3E}">
        <p14:creationId xmlns:p14="http://schemas.microsoft.com/office/powerpoint/2010/main" val="239005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379" y="8961131"/>
            <a:ext cx="27790762" cy="23911554"/>
          </a:xfrm>
        </p:spPr>
        <p:txBody>
          <a:bodyPr>
            <a:normAutofit/>
          </a:bodyPr>
          <a:lstStyle>
            <a:lvl1pPr>
              <a:defRPr sz="5904">
                <a:solidFill>
                  <a:srgbClr val="292929"/>
                </a:solidFill>
                <a:latin typeface="+mn-lt"/>
              </a:defRPr>
            </a:lvl1pPr>
            <a:lvl2pPr>
              <a:defRPr sz="5904">
                <a:solidFill>
                  <a:srgbClr val="292929"/>
                </a:solidFill>
                <a:latin typeface="+mn-lt"/>
              </a:defRPr>
            </a:lvl2pPr>
            <a:lvl3pPr>
              <a:defRPr sz="5904">
                <a:solidFill>
                  <a:srgbClr val="292929"/>
                </a:solidFill>
                <a:latin typeface="+mn-lt"/>
              </a:defRPr>
            </a:lvl3pPr>
            <a:lvl4pPr>
              <a:defRPr sz="5904">
                <a:solidFill>
                  <a:srgbClr val="292929"/>
                </a:solidFill>
                <a:latin typeface="+mn-lt"/>
              </a:defRPr>
            </a:lvl4pPr>
            <a:lvl5pPr>
              <a:defRPr sz="5904">
                <a:solidFill>
                  <a:srgbClr val="292929"/>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4471695" y="1056385"/>
            <a:ext cx="26366446" cy="6400801"/>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64213" y="24678643"/>
            <a:ext cx="27592020" cy="7627620"/>
          </a:xfrm>
        </p:spPr>
        <p:txBody>
          <a:bodyPr anchor="t">
            <a:normAutofit/>
          </a:bodyPr>
          <a:lstStyle>
            <a:lvl1pPr algn="l">
              <a:defRPr sz="8267" b="1" cap="all">
                <a:solidFill>
                  <a:srgbClr val="E40C3A"/>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64213" y="16277607"/>
            <a:ext cx="27592020" cy="8401046"/>
          </a:xfrm>
        </p:spPr>
        <p:txBody>
          <a:bodyPr anchor="b"/>
          <a:lstStyle>
            <a:lvl1pPr marL="0" indent="0">
              <a:buNone/>
              <a:defRPr sz="5904">
                <a:solidFill>
                  <a:schemeClr val="tx1">
                    <a:tint val="75000"/>
                  </a:schemeClr>
                </a:solidFill>
              </a:defRPr>
            </a:lvl1pPr>
            <a:lvl2pPr marL="1349840" indent="0">
              <a:buNone/>
              <a:defRPr sz="5314">
                <a:solidFill>
                  <a:schemeClr val="tx1">
                    <a:tint val="75000"/>
                  </a:schemeClr>
                </a:solidFill>
              </a:defRPr>
            </a:lvl2pPr>
            <a:lvl3pPr marL="2699679" indent="0">
              <a:buNone/>
              <a:defRPr sz="4725">
                <a:solidFill>
                  <a:schemeClr val="tx1">
                    <a:tint val="75000"/>
                  </a:schemeClr>
                </a:solidFill>
              </a:defRPr>
            </a:lvl3pPr>
            <a:lvl4pPr marL="4049515" indent="0">
              <a:buNone/>
              <a:defRPr sz="4133">
                <a:solidFill>
                  <a:schemeClr val="tx1">
                    <a:tint val="75000"/>
                  </a:schemeClr>
                </a:solidFill>
              </a:defRPr>
            </a:lvl4pPr>
            <a:lvl5pPr marL="5399349" indent="0">
              <a:buNone/>
              <a:defRPr sz="4133">
                <a:solidFill>
                  <a:schemeClr val="tx1">
                    <a:tint val="75000"/>
                  </a:schemeClr>
                </a:solidFill>
              </a:defRPr>
            </a:lvl5pPr>
            <a:lvl6pPr marL="6749185" indent="0">
              <a:buNone/>
              <a:defRPr sz="4133">
                <a:solidFill>
                  <a:schemeClr val="tx1">
                    <a:tint val="75000"/>
                  </a:schemeClr>
                </a:solidFill>
              </a:defRPr>
            </a:lvl6pPr>
            <a:lvl7pPr marL="8099024" indent="0">
              <a:buNone/>
              <a:defRPr sz="4133">
                <a:solidFill>
                  <a:schemeClr val="tx1">
                    <a:tint val="75000"/>
                  </a:schemeClr>
                </a:solidFill>
              </a:defRPr>
            </a:lvl7pPr>
            <a:lvl8pPr marL="9448860" indent="0">
              <a:buNone/>
              <a:defRPr sz="4133">
                <a:solidFill>
                  <a:schemeClr val="tx1">
                    <a:tint val="75000"/>
                  </a:schemeClr>
                </a:solidFill>
              </a:defRPr>
            </a:lvl8pPr>
            <a:lvl9pPr marL="10798698" indent="0">
              <a:buNone/>
              <a:defRPr sz="4133">
                <a:solidFill>
                  <a:schemeClr val="tx1">
                    <a:tint val="75000"/>
                  </a:schemeClr>
                </a:solidFill>
              </a:defRPr>
            </a:lvl9pPr>
          </a:lstStyle>
          <a:p>
            <a:pPr lvl="0"/>
            <a:r>
              <a:rPr lang="en-US"/>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188" y="33138344"/>
            <a:ext cx="8079255" cy="4730628"/>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23061" y="8961133"/>
            <a:ext cx="14337030" cy="25345391"/>
          </a:xfrm>
        </p:spPr>
        <p:txBody>
          <a:bodyPr>
            <a:normAutofit/>
          </a:bodyPr>
          <a:lstStyle>
            <a:lvl1pPr>
              <a:defRPr sz="5314">
                <a:solidFill>
                  <a:srgbClr val="292929"/>
                </a:solidFill>
              </a:defRPr>
            </a:lvl1pPr>
            <a:lvl2pPr>
              <a:defRPr sz="4725"/>
            </a:lvl2pPr>
            <a:lvl3pPr>
              <a:defRPr sz="4725"/>
            </a:lvl3pPr>
            <a:lvl4pPr>
              <a:defRPr sz="4725"/>
            </a:lvl4pPr>
            <a:lvl5pPr>
              <a:defRPr sz="4725"/>
            </a:lvl5pPr>
            <a:lvl6pPr>
              <a:defRPr sz="5314"/>
            </a:lvl6pPr>
            <a:lvl7pPr>
              <a:defRPr sz="5314"/>
            </a:lvl7pPr>
            <a:lvl8pPr>
              <a:defRPr sz="5314"/>
            </a:lvl8pPr>
            <a:lvl9pPr>
              <a:defRPr sz="53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6501111" y="8961133"/>
            <a:ext cx="14337030" cy="25345391"/>
          </a:xfrm>
        </p:spPr>
        <p:txBody>
          <a:bodyPr/>
          <a:lstStyle>
            <a:lvl1pPr>
              <a:defRPr sz="5314">
                <a:solidFill>
                  <a:srgbClr val="292929"/>
                </a:solidFill>
              </a:defRPr>
            </a:lvl1pPr>
            <a:lvl2pPr>
              <a:defRPr sz="4725"/>
            </a:lvl2pPr>
            <a:lvl3pPr>
              <a:defRPr sz="4725"/>
            </a:lvl3pPr>
            <a:lvl4pPr>
              <a:defRPr sz="4725"/>
            </a:lvl4pPr>
            <a:lvl5pPr>
              <a:defRPr sz="4725"/>
            </a:lvl5pPr>
            <a:lvl6pPr>
              <a:defRPr sz="5314"/>
            </a:lvl6pPr>
            <a:lvl7pPr>
              <a:defRPr sz="5314"/>
            </a:lvl7pPr>
            <a:lvl8pPr>
              <a:defRPr sz="5314"/>
            </a:lvl8pPr>
            <a:lvl9pPr>
              <a:defRPr sz="53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1"/>
          <p:cNvSpPr>
            <a:spLocks noGrp="1"/>
          </p:cNvSpPr>
          <p:nvPr>
            <p:ph type="title"/>
          </p:nvPr>
        </p:nvSpPr>
        <p:spPr>
          <a:xfrm>
            <a:off x="4471695" y="1056385"/>
            <a:ext cx="26366446" cy="6400801"/>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92907" y="8596633"/>
            <a:ext cx="14342667" cy="3582668"/>
          </a:xfrm>
        </p:spPr>
        <p:txBody>
          <a:bodyPr anchor="b">
            <a:noAutofit/>
          </a:bodyPr>
          <a:lstStyle>
            <a:lvl1pPr marL="0" indent="0">
              <a:buNone/>
              <a:defRPr sz="5314" b="1">
                <a:latin typeface="Arial" panose="020B0604020202020204" pitchFamily="34" charset="0"/>
                <a:cs typeface="Arial" panose="020B0604020202020204" pitchFamily="34" charset="0"/>
              </a:defRPr>
            </a:lvl1pPr>
            <a:lvl2pPr marL="1349840" indent="0">
              <a:buNone/>
              <a:defRPr sz="5904" b="1"/>
            </a:lvl2pPr>
            <a:lvl3pPr marL="2699679" indent="0">
              <a:buNone/>
              <a:defRPr sz="5314" b="1"/>
            </a:lvl3pPr>
            <a:lvl4pPr marL="4049515" indent="0">
              <a:buNone/>
              <a:defRPr sz="4725" b="1"/>
            </a:lvl4pPr>
            <a:lvl5pPr marL="5399349" indent="0">
              <a:buNone/>
              <a:defRPr sz="4725" b="1"/>
            </a:lvl5pPr>
            <a:lvl6pPr marL="6749185" indent="0">
              <a:buNone/>
              <a:defRPr sz="4725" b="1"/>
            </a:lvl6pPr>
            <a:lvl7pPr marL="8099024" indent="0">
              <a:buNone/>
              <a:defRPr sz="4725" b="1"/>
            </a:lvl7pPr>
            <a:lvl8pPr marL="9448860" indent="0">
              <a:buNone/>
              <a:defRPr sz="4725" b="1"/>
            </a:lvl8pPr>
            <a:lvl9pPr marL="10798698" indent="0">
              <a:buNone/>
              <a:defRPr sz="4725" b="1"/>
            </a:lvl9pPr>
          </a:lstStyle>
          <a:p>
            <a:pPr lvl="0"/>
            <a:r>
              <a:rPr lang="en-US"/>
              <a:t>Edit Master text styles</a:t>
            </a:r>
          </a:p>
        </p:txBody>
      </p:sp>
      <p:sp>
        <p:nvSpPr>
          <p:cNvPr id="4" name="Content Placeholder 3"/>
          <p:cNvSpPr>
            <a:spLocks noGrp="1"/>
          </p:cNvSpPr>
          <p:nvPr>
            <p:ph sz="half" idx="2"/>
          </p:nvPr>
        </p:nvSpPr>
        <p:spPr>
          <a:xfrm>
            <a:off x="2292907" y="12179302"/>
            <a:ext cx="14342667" cy="19420342"/>
          </a:xfrm>
        </p:spPr>
        <p:txBody>
          <a:bodyPr/>
          <a:lstStyle>
            <a:lvl1pPr>
              <a:defRPr sz="7086">
                <a:solidFill>
                  <a:srgbClr val="292929"/>
                </a:solidFill>
              </a:defRPr>
            </a:lvl1pPr>
            <a:lvl2pPr>
              <a:defRPr sz="5904"/>
            </a:lvl2pPr>
            <a:lvl3pPr>
              <a:defRPr sz="5314"/>
            </a:lvl3pPr>
            <a:lvl4pPr>
              <a:defRPr sz="4725"/>
            </a:lvl4pPr>
            <a:lvl5pPr>
              <a:defRPr sz="4725"/>
            </a:lvl5pPr>
            <a:lvl6pPr>
              <a:defRPr sz="4725"/>
            </a:lvl6pPr>
            <a:lvl7pPr>
              <a:defRPr sz="4725"/>
            </a:lvl7pPr>
            <a:lvl8pPr>
              <a:defRPr sz="4725"/>
            </a:lvl8pPr>
            <a:lvl9pPr>
              <a:defRPr sz="47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17159686" y="8596633"/>
            <a:ext cx="14348300" cy="3582668"/>
          </a:xfrm>
        </p:spPr>
        <p:txBody>
          <a:bodyPr anchor="b">
            <a:noAutofit/>
          </a:bodyPr>
          <a:lstStyle>
            <a:lvl1pPr marL="0" indent="0">
              <a:buNone/>
              <a:defRPr sz="5314" b="1">
                <a:latin typeface="Arial" panose="020B0604020202020204" pitchFamily="34" charset="0"/>
                <a:cs typeface="Arial" panose="020B0604020202020204" pitchFamily="34" charset="0"/>
              </a:defRPr>
            </a:lvl1pPr>
            <a:lvl2pPr marL="1349840" indent="0">
              <a:buNone/>
              <a:defRPr sz="5904" b="1"/>
            </a:lvl2pPr>
            <a:lvl3pPr marL="2699679" indent="0">
              <a:buNone/>
              <a:defRPr sz="5314" b="1"/>
            </a:lvl3pPr>
            <a:lvl4pPr marL="4049515" indent="0">
              <a:buNone/>
              <a:defRPr sz="4725" b="1"/>
            </a:lvl4pPr>
            <a:lvl5pPr marL="5399349" indent="0">
              <a:buNone/>
              <a:defRPr sz="4725" b="1"/>
            </a:lvl5pPr>
            <a:lvl6pPr marL="6749185" indent="0">
              <a:buNone/>
              <a:defRPr sz="4725" b="1"/>
            </a:lvl6pPr>
            <a:lvl7pPr marL="8099024" indent="0">
              <a:buNone/>
              <a:defRPr sz="4725" b="1"/>
            </a:lvl7pPr>
            <a:lvl8pPr marL="9448860" indent="0">
              <a:buNone/>
              <a:defRPr sz="4725" b="1"/>
            </a:lvl8pPr>
            <a:lvl9pPr marL="10798698" indent="0">
              <a:buNone/>
              <a:defRPr sz="4725" b="1"/>
            </a:lvl9pPr>
          </a:lstStyle>
          <a:p>
            <a:pPr lvl="0"/>
            <a:r>
              <a:rPr lang="en-US"/>
              <a:t>Edit Master text styles</a:t>
            </a:r>
          </a:p>
        </p:txBody>
      </p:sp>
      <p:sp>
        <p:nvSpPr>
          <p:cNvPr id="6" name="Content Placeholder 5"/>
          <p:cNvSpPr>
            <a:spLocks noGrp="1"/>
          </p:cNvSpPr>
          <p:nvPr>
            <p:ph sz="quarter" idx="4"/>
          </p:nvPr>
        </p:nvSpPr>
        <p:spPr>
          <a:xfrm>
            <a:off x="17159686" y="12179302"/>
            <a:ext cx="14348300" cy="19420342"/>
          </a:xfrm>
        </p:spPr>
        <p:txBody>
          <a:bodyPr/>
          <a:lstStyle>
            <a:lvl1pPr>
              <a:defRPr sz="7086">
                <a:solidFill>
                  <a:srgbClr val="292929"/>
                </a:solidFill>
              </a:defRPr>
            </a:lvl1pPr>
            <a:lvl2pPr>
              <a:defRPr sz="5904"/>
            </a:lvl2pPr>
            <a:lvl3pPr>
              <a:defRPr sz="5314"/>
            </a:lvl3pPr>
            <a:lvl4pPr>
              <a:defRPr sz="4725"/>
            </a:lvl4pPr>
            <a:lvl5pPr>
              <a:defRPr sz="4725"/>
            </a:lvl5pPr>
            <a:lvl6pPr>
              <a:defRPr sz="4725"/>
            </a:lvl6pPr>
            <a:lvl7pPr>
              <a:defRPr sz="4725"/>
            </a:lvl7pPr>
            <a:lvl8pPr>
              <a:defRPr sz="4725"/>
            </a:lvl8pPr>
            <a:lvl9pPr>
              <a:defRPr sz="47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p:nvPr>
        </p:nvSpPr>
        <p:spPr>
          <a:xfrm>
            <a:off x="4471695" y="1056385"/>
            <a:ext cx="26366446" cy="6400801"/>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1434" y="1529086"/>
            <a:ext cx="18146715" cy="30173908"/>
          </a:xfrm>
        </p:spPr>
        <p:txBody>
          <a:bodyPr/>
          <a:lstStyle>
            <a:lvl1pPr>
              <a:defRPr sz="8267">
                <a:latin typeface="Arial Black" panose="020B0A04020102020204" pitchFamily="34" charset="0"/>
              </a:defRPr>
            </a:lvl1pPr>
            <a:lvl2pPr>
              <a:defRPr sz="8267"/>
            </a:lvl2pPr>
            <a:lvl3pPr>
              <a:defRPr sz="7086"/>
            </a:lvl3pPr>
            <a:lvl4pPr>
              <a:defRPr sz="5904"/>
            </a:lvl4pPr>
            <a:lvl5pPr>
              <a:defRPr sz="5904"/>
            </a:lvl5pPr>
            <a:lvl6pPr>
              <a:defRPr sz="5904"/>
            </a:lvl6pPr>
            <a:lvl7pPr>
              <a:defRPr sz="5904"/>
            </a:lvl7pPr>
            <a:lvl8pPr>
              <a:defRPr sz="5904"/>
            </a:lvl8pPr>
            <a:lvl9pPr>
              <a:defRPr sz="590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1623067" y="8036566"/>
            <a:ext cx="10679512" cy="23666428"/>
          </a:xfrm>
        </p:spPr>
        <p:txBody>
          <a:bodyPr/>
          <a:lstStyle>
            <a:lvl1pPr marL="0" indent="0">
              <a:buNone/>
              <a:defRPr sz="4133" b="1">
                <a:latin typeface="Arial" panose="020B0604020202020204" pitchFamily="34" charset="0"/>
                <a:cs typeface="Arial" panose="020B0604020202020204" pitchFamily="34" charset="0"/>
              </a:defRPr>
            </a:lvl1pPr>
            <a:lvl2pPr marL="1349840" indent="0">
              <a:buNone/>
              <a:defRPr sz="3544"/>
            </a:lvl2pPr>
            <a:lvl3pPr marL="2699679" indent="0">
              <a:buNone/>
              <a:defRPr sz="2953"/>
            </a:lvl3pPr>
            <a:lvl4pPr marL="4049515" indent="0">
              <a:buNone/>
              <a:defRPr sz="2657"/>
            </a:lvl4pPr>
            <a:lvl5pPr marL="5399349" indent="0">
              <a:buNone/>
              <a:defRPr sz="2657"/>
            </a:lvl5pPr>
            <a:lvl6pPr marL="6749185" indent="0">
              <a:buNone/>
              <a:defRPr sz="2657"/>
            </a:lvl6pPr>
            <a:lvl7pPr marL="8099024" indent="0">
              <a:buNone/>
              <a:defRPr sz="2657"/>
            </a:lvl7pPr>
            <a:lvl8pPr marL="9448860" indent="0">
              <a:buNone/>
              <a:defRPr sz="2657"/>
            </a:lvl8pPr>
            <a:lvl9pPr marL="10798698" indent="0">
              <a:buNone/>
              <a:defRPr sz="2657"/>
            </a:lvl9pPr>
          </a:lstStyle>
          <a:p>
            <a:pPr lvl="0"/>
            <a:r>
              <a:rPr lang="en-US"/>
              <a:t>Edit Master text styles</a:t>
            </a: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2623" y="24373045"/>
            <a:ext cx="19476720" cy="3173734"/>
          </a:xfrm>
        </p:spPr>
        <p:txBody>
          <a:bodyPr anchor="b"/>
          <a:lstStyle>
            <a:lvl1pPr algn="l">
              <a:defRPr sz="5904" b="1"/>
            </a:lvl1pPr>
          </a:lstStyle>
          <a:p>
            <a:r>
              <a:rPr lang="en-US" dirty="0"/>
              <a:t>CLICK TO EDIT MASTER TITLE STYLE</a:t>
            </a:r>
            <a:endParaRPr lang="en-GB" dirty="0"/>
          </a:p>
        </p:txBody>
      </p:sp>
      <p:sp>
        <p:nvSpPr>
          <p:cNvPr id="3" name="Picture Placeholder 2"/>
          <p:cNvSpPr>
            <a:spLocks noGrp="1"/>
          </p:cNvSpPr>
          <p:nvPr>
            <p:ph type="pic" idx="1"/>
          </p:nvPr>
        </p:nvSpPr>
        <p:spPr>
          <a:xfrm>
            <a:off x="6362623" y="3431540"/>
            <a:ext cx="19476720" cy="20941502"/>
          </a:xfrm>
        </p:spPr>
        <p:txBody>
          <a:bodyPr/>
          <a:lstStyle>
            <a:lvl1pPr marL="0" indent="0">
              <a:buNone/>
              <a:defRPr sz="9448"/>
            </a:lvl1pPr>
            <a:lvl2pPr marL="1349840" indent="0">
              <a:buNone/>
              <a:defRPr sz="8267"/>
            </a:lvl2pPr>
            <a:lvl3pPr marL="2699679" indent="0">
              <a:buNone/>
              <a:defRPr sz="7086"/>
            </a:lvl3pPr>
            <a:lvl4pPr marL="4049515" indent="0">
              <a:buNone/>
              <a:defRPr sz="5904"/>
            </a:lvl4pPr>
            <a:lvl5pPr marL="5399349" indent="0">
              <a:buNone/>
              <a:defRPr sz="5904"/>
            </a:lvl5pPr>
            <a:lvl6pPr marL="6749185" indent="0">
              <a:buNone/>
              <a:defRPr sz="5904"/>
            </a:lvl6pPr>
            <a:lvl7pPr marL="8099024" indent="0">
              <a:buNone/>
              <a:defRPr sz="5904"/>
            </a:lvl7pPr>
            <a:lvl8pPr marL="9448860" indent="0">
              <a:buNone/>
              <a:defRPr sz="5904"/>
            </a:lvl8pPr>
            <a:lvl9pPr marL="10798698" indent="0">
              <a:buNone/>
              <a:defRPr sz="5904"/>
            </a:lvl9pPr>
          </a:lstStyle>
          <a:p>
            <a:r>
              <a:rPr lang="en-US"/>
              <a:t>Click icon to add picture</a:t>
            </a:r>
            <a:endParaRPr lang="en-GB"/>
          </a:p>
        </p:txBody>
      </p:sp>
      <p:sp>
        <p:nvSpPr>
          <p:cNvPr id="4" name="Text Placeholder 3"/>
          <p:cNvSpPr>
            <a:spLocks noGrp="1"/>
          </p:cNvSpPr>
          <p:nvPr>
            <p:ph type="body" sz="half" idx="2"/>
          </p:nvPr>
        </p:nvSpPr>
        <p:spPr>
          <a:xfrm>
            <a:off x="6362623" y="27546777"/>
            <a:ext cx="19476720" cy="4507226"/>
          </a:xfrm>
        </p:spPr>
        <p:txBody>
          <a:bodyPr/>
          <a:lstStyle>
            <a:lvl1pPr marL="0" indent="0">
              <a:buNone/>
              <a:defRPr sz="4133">
                <a:solidFill>
                  <a:srgbClr val="777777"/>
                </a:solidFill>
              </a:defRPr>
            </a:lvl1pPr>
            <a:lvl2pPr marL="1349840" indent="0">
              <a:buNone/>
              <a:defRPr sz="3544"/>
            </a:lvl2pPr>
            <a:lvl3pPr marL="2699679" indent="0">
              <a:buNone/>
              <a:defRPr sz="2953"/>
            </a:lvl3pPr>
            <a:lvl4pPr marL="4049515" indent="0">
              <a:buNone/>
              <a:defRPr sz="2657"/>
            </a:lvl4pPr>
            <a:lvl5pPr marL="5399349" indent="0">
              <a:buNone/>
              <a:defRPr sz="2657"/>
            </a:lvl5pPr>
            <a:lvl6pPr marL="6749185" indent="0">
              <a:buNone/>
              <a:defRPr sz="2657"/>
            </a:lvl6pPr>
            <a:lvl7pPr marL="8099024" indent="0">
              <a:buNone/>
              <a:defRPr sz="2657"/>
            </a:lvl7pPr>
            <a:lvl8pPr marL="9448860" indent="0">
              <a:buNone/>
              <a:defRPr sz="2657"/>
            </a:lvl8pPr>
            <a:lvl9pPr marL="10798698" indent="0">
              <a:buNone/>
              <a:defRPr sz="2657"/>
            </a:lvl9pPr>
          </a:lstStyle>
          <a:p>
            <a:pPr lvl="0"/>
            <a:r>
              <a:rPr lang="en-US"/>
              <a:t>Edit Master text styles</a:t>
            </a: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378" y="1056385"/>
            <a:ext cx="26366446" cy="640080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047379" y="8961133"/>
            <a:ext cx="27790762" cy="253453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txStyles>
    <p:titleStyle>
      <a:lvl1pPr algn="ctr" defTabSz="2699679" rtl="0" eaLnBrk="1" latinLnBrk="0" hangingPunct="1">
        <a:spcBef>
          <a:spcPct val="0"/>
        </a:spcBef>
        <a:buNone/>
        <a:defRPr sz="5904" b="1" kern="1200">
          <a:solidFill>
            <a:srgbClr val="E40C3A"/>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1012380" indent="-1012380" algn="l" defTabSz="2699679" rtl="0" eaLnBrk="1" latinLnBrk="0" hangingPunct="1">
        <a:spcBef>
          <a:spcPct val="20000"/>
        </a:spcBef>
        <a:buFont typeface="Arial" panose="020B0604020202020204" pitchFamily="34" charset="0"/>
        <a:buChar char="•"/>
        <a:defRPr sz="5314" b="0" kern="1200">
          <a:solidFill>
            <a:srgbClr val="E40C3A"/>
          </a:solidFill>
          <a:latin typeface="Arial" panose="020B0604020202020204" pitchFamily="34" charset="0"/>
          <a:ea typeface="+mn-ea"/>
          <a:cs typeface="Arial" panose="020B0604020202020204" pitchFamily="34" charset="0"/>
        </a:defRPr>
      </a:lvl1pPr>
      <a:lvl2pPr marL="2193484" indent="-843647" algn="l" defTabSz="2699679" rtl="0" eaLnBrk="1" latinLnBrk="0" hangingPunct="1">
        <a:spcBef>
          <a:spcPct val="20000"/>
        </a:spcBef>
        <a:buFont typeface="Arial" panose="020B0604020202020204" pitchFamily="34" charset="0"/>
        <a:buChar char="–"/>
        <a:defRPr sz="4725" kern="1200">
          <a:solidFill>
            <a:schemeClr val="tx1"/>
          </a:solidFill>
          <a:latin typeface="Arial" panose="020B0604020202020204" pitchFamily="34" charset="0"/>
          <a:ea typeface="+mn-ea"/>
          <a:cs typeface="Arial" panose="020B0604020202020204" pitchFamily="34" charset="0"/>
        </a:defRPr>
      </a:lvl2pPr>
      <a:lvl3pPr marL="3374594" indent="-674919" algn="l" defTabSz="2699679" rtl="0" eaLnBrk="1" latinLnBrk="0" hangingPunct="1">
        <a:spcBef>
          <a:spcPct val="20000"/>
        </a:spcBef>
        <a:buFont typeface="Arial" panose="020B0604020202020204" pitchFamily="34" charset="0"/>
        <a:buChar char="•"/>
        <a:defRPr sz="4725" kern="1200">
          <a:solidFill>
            <a:schemeClr val="tx1"/>
          </a:solidFill>
          <a:latin typeface="Arial" panose="020B0604020202020204" pitchFamily="34" charset="0"/>
          <a:ea typeface="+mn-ea"/>
          <a:cs typeface="Arial" panose="020B0604020202020204" pitchFamily="34" charset="0"/>
        </a:defRPr>
      </a:lvl3pPr>
      <a:lvl4pPr marL="4724430" indent="-674919" algn="l" defTabSz="2699679" rtl="0" eaLnBrk="1" latinLnBrk="0" hangingPunct="1">
        <a:spcBef>
          <a:spcPct val="20000"/>
        </a:spcBef>
        <a:buFont typeface="Arial" panose="020B0604020202020204" pitchFamily="34" charset="0"/>
        <a:buChar char="–"/>
        <a:defRPr sz="4725" kern="1200">
          <a:solidFill>
            <a:schemeClr val="tx1"/>
          </a:solidFill>
          <a:latin typeface="Arial" panose="020B0604020202020204" pitchFamily="34" charset="0"/>
          <a:ea typeface="+mn-ea"/>
          <a:cs typeface="Arial" panose="020B0604020202020204" pitchFamily="34" charset="0"/>
        </a:defRPr>
      </a:lvl4pPr>
      <a:lvl5pPr marL="6074264" indent="-674919" algn="l" defTabSz="2699679" rtl="0" eaLnBrk="1" latinLnBrk="0" hangingPunct="1">
        <a:spcBef>
          <a:spcPct val="20000"/>
        </a:spcBef>
        <a:buFont typeface="Arial" panose="020B0604020202020204" pitchFamily="34" charset="0"/>
        <a:buChar char="»"/>
        <a:defRPr sz="4725" kern="1200">
          <a:solidFill>
            <a:schemeClr val="tx1"/>
          </a:solidFill>
          <a:latin typeface="Arial" panose="020B0604020202020204" pitchFamily="34" charset="0"/>
          <a:ea typeface="+mn-ea"/>
          <a:cs typeface="Arial" panose="020B0604020202020204" pitchFamily="34" charset="0"/>
        </a:defRPr>
      </a:lvl5pPr>
      <a:lvl6pPr marL="7424104" indent="-674919" algn="l" defTabSz="2699679" rtl="0" eaLnBrk="1" latinLnBrk="0" hangingPunct="1">
        <a:spcBef>
          <a:spcPct val="20000"/>
        </a:spcBef>
        <a:buFont typeface="Arial" panose="020B0604020202020204" pitchFamily="34" charset="0"/>
        <a:buChar char="•"/>
        <a:defRPr sz="5904" kern="1200">
          <a:solidFill>
            <a:schemeClr val="tx1"/>
          </a:solidFill>
          <a:latin typeface="+mn-lt"/>
          <a:ea typeface="+mn-ea"/>
          <a:cs typeface="+mn-cs"/>
        </a:defRPr>
      </a:lvl6pPr>
      <a:lvl7pPr marL="8773944" indent="-674919" algn="l" defTabSz="2699679" rtl="0" eaLnBrk="1" latinLnBrk="0" hangingPunct="1">
        <a:spcBef>
          <a:spcPct val="20000"/>
        </a:spcBef>
        <a:buFont typeface="Arial" panose="020B0604020202020204" pitchFamily="34" charset="0"/>
        <a:buChar char="•"/>
        <a:defRPr sz="5904" kern="1200">
          <a:solidFill>
            <a:schemeClr val="tx1"/>
          </a:solidFill>
          <a:latin typeface="+mn-lt"/>
          <a:ea typeface="+mn-ea"/>
          <a:cs typeface="+mn-cs"/>
        </a:defRPr>
      </a:lvl7pPr>
      <a:lvl8pPr marL="10123780" indent="-674919" algn="l" defTabSz="2699679" rtl="0" eaLnBrk="1" latinLnBrk="0" hangingPunct="1">
        <a:spcBef>
          <a:spcPct val="20000"/>
        </a:spcBef>
        <a:buFont typeface="Arial" panose="020B0604020202020204" pitchFamily="34" charset="0"/>
        <a:buChar char="•"/>
        <a:defRPr sz="5904" kern="1200">
          <a:solidFill>
            <a:schemeClr val="tx1"/>
          </a:solidFill>
          <a:latin typeface="+mn-lt"/>
          <a:ea typeface="+mn-ea"/>
          <a:cs typeface="+mn-cs"/>
        </a:defRPr>
      </a:lvl8pPr>
      <a:lvl9pPr marL="11473615" indent="-674919" algn="l" defTabSz="2699679" rtl="0" eaLnBrk="1" latinLnBrk="0" hangingPunct="1">
        <a:spcBef>
          <a:spcPct val="20000"/>
        </a:spcBef>
        <a:buFont typeface="Arial" panose="020B0604020202020204" pitchFamily="34" charset="0"/>
        <a:buChar char="•"/>
        <a:defRPr sz="5904" kern="1200">
          <a:solidFill>
            <a:schemeClr val="tx1"/>
          </a:solidFill>
          <a:latin typeface="+mn-lt"/>
          <a:ea typeface="+mn-ea"/>
          <a:cs typeface="+mn-cs"/>
        </a:defRPr>
      </a:lvl9pPr>
    </p:bodyStyle>
    <p:otherStyle>
      <a:defPPr>
        <a:defRPr lang="en-US"/>
      </a:defPPr>
      <a:lvl1pPr marL="0" algn="l" defTabSz="2699679" rtl="0" eaLnBrk="1" latinLnBrk="0" hangingPunct="1">
        <a:defRPr sz="5314" kern="1200">
          <a:solidFill>
            <a:schemeClr val="tx1"/>
          </a:solidFill>
          <a:latin typeface="+mn-lt"/>
          <a:ea typeface="+mn-ea"/>
          <a:cs typeface="+mn-cs"/>
        </a:defRPr>
      </a:lvl1pPr>
      <a:lvl2pPr marL="1349840" algn="l" defTabSz="2699679" rtl="0" eaLnBrk="1" latinLnBrk="0" hangingPunct="1">
        <a:defRPr sz="5314" kern="1200">
          <a:solidFill>
            <a:schemeClr val="tx1"/>
          </a:solidFill>
          <a:latin typeface="+mn-lt"/>
          <a:ea typeface="+mn-ea"/>
          <a:cs typeface="+mn-cs"/>
        </a:defRPr>
      </a:lvl2pPr>
      <a:lvl3pPr marL="2699679" algn="l" defTabSz="2699679" rtl="0" eaLnBrk="1" latinLnBrk="0" hangingPunct="1">
        <a:defRPr sz="5314" kern="1200">
          <a:solidFill>
            <a:schemeClr val="tx1"/>
          </a:solidFill>
          <a:latin typeface="+mn-lt"/>
          <a:ea typeface="+mn-ea"/>
          <a:cs typeface="+mn-cs"/>
        </a:defRPr>
      </a:lvl3pPr>
      <a:lvl4pPr marL="4049515" algn="l" defTabSz="2699679" rtl="0" eaLnBrk="1" latinLnBrk="0" hangingPunct="1">
        <a:defRPr sz="5314" kern="1200">
          <a:solidFill>
            <a:schemeClr val="tx1"/>
          </a:solidFill>
          <a:latin typeface="+mn-lt"/>
          <a:ea typeface="+mn-ea"/>
          <a:cs typeface="+mn-cs"/>
        </a:defRPr>
      </a:lvl4pPr>
      <a:lvl5pPr marL="5399349" algn="l" defTabSz="2699679" rtl="0" eaLnBrk="1" latinLnBrk="0" hangingPunct="1">
        <a:defRPr sz="5314" kern="1200">
          <a:solidFill>
            <a:schemeClr val="tx1"/>
          </a:solidFill>
          <a:latin typeface="+mn-lt"/>
          <a:ea typeface="+mn-ea"/>
          <a:cs typeface="+mn-cs"/>
        </a:defRPr>
      </a:lvl5pPr>
      <a:lvl6pPr marL="6749185" algn="l" defTabSz="2699679" rtl="0" eaLnBrk="1" latinLnBrk="0" hangingPunct="1">
        <a:defRPr sz="5314" kern="1200">
          <a:solidFill>
            <a:schemeClr val="tx1"/>
          </a:solidFill>
          <a:latin typeface="+mn-lt"/>
          <a:ea typeface="+mn-ea"/>
          <a:cs typeface="+mn-cs"/>
        </a:defRPr>
      </a:lvl6pPr>
      <a:lvl7pPr marL="8099024" algn="l" defTabSz="2699679" rtl="0" eaLnBrk="1" latinLnBrk="0" hangingPunct="1">
        <a:defRPr sz="5314" kern="1200">
          <a:solidFill>
            <a:schemeClr val="tx1"/>
          </a:solidFill>
          <a:latin typeface="+mn-lt"/>
          <a:ea typeface="+mn-ea"/>
          <a:cs typeface="+mn-cs"/>
        </a:defRPr>
      </a:lvl7pPr>
      <a:lvl8pPr marL="9448860" algn="l" defTabSz="2699679" rtl="0" eaLnBrk="1" latinLnBrk="0" hangingPunct="1">
        <a:defRPr sz="5314" kern="1200">
          <a:solidFill>
            <a:schemeClr val="tx1"/>
          </a:solidFill>
          <a:latin typeface="+mn-lt"/>
          <a:ea typeface="+mn-ea"/>
          <a:cs typeface="+mn-cs"/>
        </a:defRPr>
      </a:lvl8pPr>
      <a:lvl9pPr marL="10798698" algn="l" defTabSz="2699679" rtl="0" eaLnBrk="1" latinLnBrk="0" hangingPunct="1">
        <a:defRPr sz="53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frontiersin.org/journals/cellular-and-infection-microbiology/articles/10.3389/fcimb.2021.609722/full" TargetMode="External"/><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jpg"/><Relationship Id="rId29" Type="http://schemas.openxmlformats.org/officeDocument/2006/relationships/hyperlink" Target="https://doi.org/10.7326/M18-0343" TargetMode="External"/><Relationship Id="rId1" Type="http://schemas.openxmlformats.org/officeDocument/2006/relationships/slideLayout" Target="../slideLayouts/slideLayout7.xml"/><Relationship Id="rId6" Type="http://schemas.openxmlformats.org/officeDocument/2006/relationships/hyperlink" Target="https://www.sciencedirect.com/science/article/pii/S0022030221005750?via%3Dihub" TargetMode="External"/><Relationship Id="rId11" Type="http://schemas.openxmlformats.org/officeDocument/2006/relationships/hyperlink" Target="https://www.sciencedirect.com/science/article/pii/S0958694605000816" TargetMode="External"/><Relationship Id="rId24" Type="http://schemas.openxmlformats.org/officeDocument/2006/relationships/image" Target="../media/image19.jpeg"/><Relationship Id="rId32"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jpg"/><Relationship Id="rId10" Type="http://schemas.openxmlformats.org/officeDocument/2006/relationships/image" Target="../media/image8.png"/><Relationship Id="rId19" Type="http://schemas.openxmlformats.org/officeDocument/2006/relationships/image" Target="../media/image14.png"/><Relationship Id="rId31"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hyperlink" Target="https://www.nccih.nih.gov/health/probiotics-usefulness-and-safety#:~:text=Possible%20harmful%20effects%20of%20probiotics,microorganisms%20in%20the%20digestive%20tract." TargetMode="External"/><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3" name="Group 412">
            <a:extLst>
              <a:ext uri="{FF2B5EF4-FFF2-40B4-BE49-F238E27FC236}">
                <a16:creationId xmlns:a16="http://schemas.microsoft.com/office/drawing/2014/main" id="{29780DB5-9AFE-5921-BC3E-642BE70C1981}"/>
              </a:ext>
            </a:extLst>
          </p:cNvPr>
          <p:cNvGrpSpPr/>
          <p:nvPr/>
        </p:nvGrpSpPr>
        <p:grpSpPr>
          <a:xfrm>
            <a:off x="1423655" y="1378683"/>
            <a:ext cx="29024552" cy="36099884"/>
            <a:chOff x="1614155" y="1531083"/>
            <a:chExt cx="29024552" cy="36099884"/>
          </a:xfrm>
        </p:grpSpPr>
        <p:pic>
          <p:nvPicPr>
            <p:cNvPr id="387" name="Picture 386" descr="A graph of different colored lines&#10;&#10;AI-generated content may be incorrect.">
              <a:extLst>
                <a:ext uri="{FF2B5EF4-FFF2-40B4-BE49-F238E27FC236}">
                  <a16:creationId xmlns:a16="http://schemas.microsoft.com/office/drawing/2014/main" id="{93966AA2-CCF7-5917-55FF-18EBF023C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857" y="24803572"/>
              <a:ext cx="14377177" cy="5827209"/>
            </a:xfrm>
            <a:prstGeom prst="rect">
              <a:avLst/>
            </a:prstGeom>
          </p:spPr>
        </p:pic>
        <p:pic>
          <p:nvPicPr>
            <p:cNvPr id="342" name="Picture 341" descr="A graph of different colored dots and numbers&#10;&#10;Description automatically generated">
              <a:extLst>
                <a:ext uri="{FF2B5EF4-FFF2-40B4-BE49-F238E27FC236}">
                  <a16:creationId xmlns:a16="http://schemas.microsoft.com/office/drawing/2014/main" id="{3E71FE39-7167-74C1-757E-F741C13273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987" y="18662439"/>
              <a:ext cx="3505694" cy="4517027"/>
            </a:xfrm>
            <a:prstGeom prst="rect">
              <a:avLst/>
            </a:prstGeom>
          </p:spPr>
        </p:pic>
        <p:pic>
          <p:nvPicPr>
            <p:cNvPr id="378" name="Picture 377" descr="A group of colorful tubes with liquid&#10;&#10;AI-generated content may be incorrect.">
              <a:extLst>
                <a:ext uri="{FF2B5EF4-FFF2-40B4-BE49-F238E27FC236}">
                  <a16:creationId xmlns:a16="http://schemas.microsoft.com/office/drawing/2014/main" id="{54A6D4CD-9F68-5983-8E4A-EFEBDF6591A5}"/>
                </a:ext>
              </a:extLst>
            </p:cNvPr>
            <p:cNvPicPr>
              <a:picLocks noChangeAspect="1"/>
            </p:cNvPicPr>
            <p:nvPr/>
          </p:nvPicPr>
          <p:blipFill>
            <a:blip r:embed="rId5" cstate="print">
              <a:extLst>
                <a:ext uri="{28A0092B-C50C-407E-A947-70E740481C1C}">
                  <a14:useLocalDpi xmlns:a14="http://schemas.microsoft.com/office/drawing/2010/main" val="0"/>
                </a:ext>
              </a:extLst>
            </a:blip>
            <a:srcRect t="38547"/>
            <a:stretch/>
          </p:blipFill>
          <p:spPr>
            <a:xfrm>
              <a:off x="2298448" y="15113111"/>
              <a:ext cx="14861099" cy="3419019"/>
            </a:xfrm>
            <a:prstGeom prst="rect">
              <a:avLst/>
            </a:prstGeom>
          </p:spPr>
        </p:pic>
        <p:sp>
          <p:nvSpPr>
            <p:cNvPr id="376" name="Rectangle 375">
              <a:extLst>
                <a:ext uri="{FF2B5EF4-FFF2-40B4-BE49-F238E27FC236}">
                  <a16:creationId xmlns:a16="http://schemas.microsoft.com/office/drawing/2014/main" id="{BDD44BFA-7B90-864C-2070-F12A8EF3C172}"/>
                </a:ext>
              </a:extLst>
            </p:cNvPr>
            <p:cNvSpPr/>
            <p:nvPr/>
          </p:nvSpPr>
          <p:spPr>
            <a:xfrm>
              <a:off x="16385919" y="19408901"/>
              <a:ext cx="13899713" cy="37642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endParaRPr lang="en-US" sz="2169" dirty="0">
                <a:solidFill>
                  <a:prstClr val="black"/>
                </a:solidFill>
                <a:latin typeface="Calibri" panose="020F0502020204030204"/>
              </a:endParaRPr>
            </a:p>
            <a:p>
              <a:pPr algn="just"/>
              <a:r>
                <a:rPr lang="en-US" sz="2169" dirty="0">
                  <a:solidFill>
                    <a:prstClr val="black"/>
                  </a:solidFill>
                  <a:latin typeface="Arial" panose="020B0604020202020204" pitchFamily="34" charset="0"/>
                  <a:ea typeface="Times New Roman" panose="02020603050405020304" pitchFamily="18" charset="0"/>
                  <a:cs typeface="Arial" panose="020B0604020202020204" pitchFamily="34" charset="0"/>
                </a:rPr>
                <a:t>Favorable probiotic strains should demonstrate the ability to transverse through the gut digestive system with intact </a:t>
              </a:r>
              <a:r>
                <a:rPr lang="en-US" sz="2169" b="1" dirty="0">
                  <a:solidFill>
                    <a:prstClr val="black"/>
                  </a:solidFill>
                  <a:latin typeface="Arial" panose="020B0604020202020204" pitchFamily="34" charset="0"/>
                  <a:ea typeface="Times New Roman" panose="02020603050405020304" pitchFamily="18" charset="0"/>
                  <a:cs typeface="Arial" panose="020B0604020202020204" pitchFamily="34" charset="0"/>
                </a:rPr>
                <a:t>viability and metabolic activity</a:t>
              </a:r>
              <a:r>
                <a:rPr lang="en-US" sz="2169"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en-US" sz="2169" b="1"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4)</a:t>
              </a:r>
              <a:r>
                <a:rPr lang="en-US" sz="2169"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169" dirty="0">
                  <a:solidFill>
                    <a:prstClr val="black"/>
                  </a:solidFill>
                  <a:latin typeface="Arial" panose="020B0604020202020204" pitchFamily="34" charset="0"/>
                  <a:ea typeface="Times New Roman" panose="02020603050405020304" pitchFamily="18" charset="0"/>
                  <a:cs typeface="Arial" panose="020B0604020202020204" pitchFamily="34" charset="0"/>
                </a:rPr>
                <a:t>Bacterial cells capable of adhering to mucin at pH 2.5 ( no pepsin) were exposed to a simulated gut transit survival experiment.</a:t>
              </a:r>
            </a:p>
            <a:p>
              <a:pPr algn="just"/>
              <a:endParaRPr lang="en-US" sz="2169"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2169" b="1"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L.p.p</a:t>
              </a:r>
              <a:r>
                <a:rPr lang="en-US" sz="2169" b="1"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69" b="1" dirty="0">
                  <a:solidFill>
                    <a:prstClr val="black"/>
                  </a:solidFill>
                  <a:latin typeface="Arial" panose="020B0604020202020204" pitchFamily="34" charset="0"/>
                  <a:ea typeface="Times New Roman" panose="02020603050405020304" pitchFamily="18" charset="0"/>
                  <a:cs typeface="Arial" panose="020B0604020202020204" pitchFamily="34" charset="0"/>
                </a:rPr>
                <a:t>was exposed to:</a:t>
              </a:r>
            </a:p>
            <a:p>
              <a:pPr marL="457200" indent="-457200" algn="just">
                <a:buAutoNum type="arabicPeriod"/>
              </a:pPr>
              <a:r>
                <a:rPr lang="en-US" sz="2169" dirty="0">
                  <a:solidFill>
                    <a:prstClr val="black"/>
                  </a:solidFill>
                  <a:latin typeface="Arial" panose="020B0604020202020204" pitchFamily="34" charset="0"/>
                  <a:ea typeface="Times New Roman" panose="02020603050405020304" pitchFamily="18" charset="0"/>
                  <a:cs typeface="Arial" panose="020B0604020202020204" pitchFamily="34" charset="0"/>
                </a:rPr>
                <a:t>Pepsin + pancreatic juice digestion, with concomitant pH adjusting. From pH2 (pepsin), to pH 5.5 ( after addition of pancreatic juice). Eventually maintained to pH 5.7 and pH6.9 to mimic the colon </a:t>
              </a:r>
              <a:r>
                <a:rPr lang="en-US" sz="2169" dirty="0" err="1">
                  <a:solidFill>
                    <a:prstClr val="black"/>
                  </a:solidFill>
                  <a:latin typeface="Arial" panose="020B0604020202020204" pitchFamily="34" charset="0"/>
                  <a:ea typeface="Times New Roman" panose="02020603050405020304" pitchFamily="18" charset="0"/>
                  <a:cs typeface="Arial" panose="020B0604020202020204" pitchFamily="34" charset="0"/>
                </a:rPr>
                <a:t>pH.</a:t>
              </a:r>
              <a:endParaRPr lang="en-US" sz="2169"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buAutoNum type="arabicPeriod"/>
              </a:pPr>
              <a:r>
                <a:rPr lang="en-US" sz="2169" dirty="0">
                  <a:solidFill>
                    <a:prstClr val="black"/>
                  </a:solidFill>
                  <a:latin typeface="Arial" panose="020B0604020202020204" pitchFamily="34" charset="0"/>
                  <a:ea typeface="Times New Roman" panose="02020603050405020304" pitchFamily="18" charset="0"/>
                  <a:cs typeface="Arial" panose="020B0604020202020204" pitchFamily="34" charset="0"/>
                </a:rPr>
                <a:t>In parallel, a pH reduction was carried out to create a bottle neck in selective pressure for individual bacterial cells capable of surviving pH reduction (</a:t>
              </a:r>
              <a:r>
                <a:rPr lang="en-US" sz="2169" b="1" i="1" dirty="0">
                  <a:solidFill>
                    <a:prstClr val="black"/>
                  </a:solidFill>
                  <a:latin typeface="Arial" panose="020B0604020202020204" pitchFamily="34" charset="0"/>
                  <a:ea typeface="Times New Roman" panose="02020603050405020304" pitchFamily="18" charset="0"/>
                  <a:cs typeface="Arial" panose="020B0604020202020204" pitchFamily="34" charset="0"/>
                </a:rPr>
                <a:t>no pepsin and pancreatic juice were added to this parallel experiment)</a:t>
              </a:r>
              <a:endParaRPr lang="en-US" sz="2169"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descr="A diagram of a microbe&#10;&#10;Description automatically generated">
              <a:extLst>
                <a:ext uri="{FF2B5EF4-FFF2-40B4-BE49-F238E27FC236}">
                  <a16:creationId xmlns:a16="http://schemas.microsoft.com/office/drawing/2014/main" id="{2958AD4C-9D25-BDE2-8D5F-6B730A4BFF89}"/>
                </a:ext>
              </a:extLst>
            </p:cNvPr>
            <p:cNvPicPr>
              <a:picLocks noChangeAspect="1"/>
            </p:cNvPicPr>
            <p:nvPr/>
          </p:nvPicPr>
          <p:blipFill>
            <a:blip r:embed="rId7" cstate="print">
              <a:extLst>
                <a:ext uri="{28A0092B-C50C-407E-A947-70E740481C1C}">
                  <a14:useLocalDpi xmlns:a14="http://schemas.microsoft.com/office/drawing/2010/main" val="0"/>
                </a:ext>
              </a:extLst>
            </a:blip>
            <a:srcRect l="1" t="1726" r="-23146" b="1515"/>
            <a:stretch/>
          </p:blipFill>
          <p:spPr>
            <a:xfrm>
              <a:off x="13576228" y="14915909"/>
              <a:ext cx="3169529" cy="1530842"/>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302" name="Picture 301" descr="A black and white image of a hand holding a poop&#10;&#10;AI-generated content may be incorrect.">
              <a:extLst>
                <a:ext uri="{FF2B5EF4-FFF2-40B4-BE49-F238E27FC236}">
                  <a16:creationId xmlns:a16="http://schemas.microsoft.com/office/drawing/2014/main" id="{0590EE71-BAE3-BE20-9127-21231BA9A584}"/>
                </a:ext>
              </a:extLst>
            </p:cNvPr>
            <p:cNvPicPr>
              <a:picLocks noChangeAspect="1"/>
            </p:cNvPicPr>
            <p:nvPr/>
          </p:nvPicPr>
          <p:blipFill>
            <a:blip r:embed="rId8">
              <a:extLst>
                <a:ext uri="{28A0092B-C50C-407E-A947-70E740481C1C}">
                  <a14:useLocalDpi xmlns:a14="http://schemas.microsoft.com/office/drawing/2010/main" val="0"/>
                </a:ext>
              </a:extLst>
            </a:blip>
            <a:srcRect b="15297"/>
            <a:stretch/>
          </p:blipFill>
          <p:spPr>
            <a:xfrm>
              <a:off x="16378720" y="24572639"/>
              <a:ext cx="1663022" cy="1516990"/>
            </a:xfrm>
            <a:prstGeom prst="rect">
              <a:avLst/>
            </a:prstGeom>
          </p:spPr>
        </p:pic>
        <p:pic>
          <p:nvPicPr>
            <p:cNvPr id="44" name="Picture 43" descr="A diagram of a human body&#10;&#10;AI-generated content may be incorrect.">
              <a:extLst>
                <a:ext uri="{FF2B5EF4-FFF2-40B4-BE49-F238E27FC236}">
                  <a16:creationId xmlns:a16="http://schemas.microsoft.com/office/drawing/2014/main" id="{730DE532-287D-2F60-5DC0-0BADD866CB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2053" y="6605663"/>
              <a:ext cx="9477652" cy="6634356"/>
            </a:xfrm>
            <a:prstGeom prst="rect">
              <a:avLst/>
            </a:prstGeom>
          </p:spPr>
        </p:pic>
        <p:sp>
          <p:nvSpPr>
            <p:cNvPr id="7" name="TextBox 6">
              <a:extLst>
                <a:ext uri="{FF2B5EF4-FFF2-40B4-BE49-F238E27FC236}">
                  <a16:creationId xmlns:a16="http://schemas.microsoft.com/office/drawing/2014/main" id="{9FB45149-5ECB-F49B-5B07-E559DBCB69E7}"/>
                </a:ext>
              </a:extLst>
            </p:cNvPr>
            <p:cNvSpPr txBox="1"/>
            <p:nvPr/>
          </p:nvSpPr>
          <p:spPr>
            <a:xfrm>
              <a:off x="2235986" y="6276232"/>
              <a:ext cx="13888982" cy="853743"/>
            </a:xfrm>
            <a:prstGeom prst="rect">
              <a:avLst/>
            </a:prstGeom>
            <a:solidFill>
              <a:schemeClr val="accent3">
                <a:lumMod val="75000"/>
              </a:schemeClr>
            </a:solidFill>
          </p:spPr>
          <p:txBody>
            <a:bodyPr vert="horz" wrap="none" lIns="76963" tIns="38481" rIns="76963" bIns="38481" rtlCol="0" anchor="ctr">
              <a:noAutofit/>
            </a:bodyPr>
            <a:lstStyle/>
            <a:p>
              <a:pPr algn="ctr"/>
              <a:r>
                <a:rPr lang="en-US" sz="4300" b="1" dirty="0">
                  <a:latin typeface="Arial" panose="020B0604020202020204" pitchFamily="34" charset="0"/>
                  <a:cs typeface="Arial" panose="020B0604020202020204" pitchFamily="34" charset="0"/>
                </a:rPr>
                <a:t>Gastrointestinal Challenges for Probiotics</a:t>
              </a:r>
            </a:p>
          </p:txBody>
        </p:sp>
        <p:sp>
          <p:nvSpPr>
            <p:cNvPr id="6" name="Rectangle: Rounded Corners 3">
              <a:extLst>
                <a:ext uri="{FF2B5EF4-FFF2-40B4-BE49-F238E27FC236}">
                  <a16:creationId xmlns:a16="http://schemas.microsoft.com/office/drawing/2014/main" id="{A0C47FEB-27BE-587C-3F66-A5E93AB410C2}"/>
                </a:ext>
              </a:extLst>
            </p:cNvPr>
            <p:cNvSpPr/>
            <p:nvPr/>
          </p:nvSpPr>
          <p:spPr>
            <a:xfrm>
              <a:off x="3455071" y="1719320"/>
              <a:ext cx="26796329" cy="30248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21" b="1" dirty="0">
                  <a:solidFill>
                    <a:schemeClr val="tx1"/>
                  </a:solidFill>
                  <a:latin typeface="Arial" panose="020B0604020202020204" pitchFamily="34" charset="0"/>
                  <a:ea typeface="Arial Unicode MS"/>
                </a:rPr>
                <a:t>In vitro process for adapting the probiotic </a:t>
              </a:r>
              <a:r>
                <a:rPr lang="en-GB" sz="5421" b="1" i="1" dirty="0">
                  <a:solidFill>
                    <a:schemeClr val="tx1"/>
                  </a:solidFill>
                  <a:latin typeface="Arial" panose="020B0604020202020204" pitchFamily="34" charset="0"/>
                  <a:ea typeface="Arial Unicode MS"/>
                </a:rPr>
                <a:t>Lactiplantibacillus plantarum </a:t>
              </a:r>
              <a:r>
                <a:rPr lang="en-GB" sz="5421" b="1" dirty="0">
                  <a:solidFill>
                    <a:schemeClr val="tx1"/>
                  </a:solidFill>
                  <a:latin typeface="Arial" panose="020B0604020202020204" pitchFamily="34" charset="0"/>
                  <a:ea typeface="Arial Unicode MS"/>
                </a:rPr>
                <a:t>with enhanced mucus adhesion properties using the SHIME gastrointestinal model</a:t>
              </a:r>
              <a:endParaRPr lang="en-US" sz="5421" dirty="0">
                <a:solidFill>
                  <a:schemeClr val="tx1"/>
                </a:solidFill>
                <a:latin typeface="Times New Roman" panose="02020603050405020304" pitchFamily="18" charset="0"/>
                <a:ea typeface="Times New Roman" panose="02020603050405020304" pitchFamily="18" charset="0"/>
              </a:endParaRPr>
            </a:p>
          </p:txBody>
        </p:sp>
        <p:sp>
          <p:nvSpPr>
            <p:cNvPr id="68" name="TextBox 67">
              <a:extLst>
                <a:ext uri="{FF2B5EF4-FFF2-40B4-BE49-F238E27FC236}">
                  <a16:creationId xmlns:a16="http://schemas.microsoft.com/office/drawing/2014/main" id="{2F7AC56E-7F0F-2AF8-3B63-0ACACE660736}"/>
                </a:ext>
              </a:extLst>
            </p:cNvPr>
            <p:cNvSpPr txBox="1"/>
            <p:nvPr/>
          </p:nvSpPr>
          <p:spPr>
            <a:xfrm>
              <a:off x="7009496" y="32981901"/>
              <a:ext cx="903011" cy="826215"/>
            </a:xfrm>
            <a:prstGeom prst="rect">
              <a:avLst/>
            </a:prstGeom>
          </p:spPr>
          <p:txBody>
            <a:bodyPr vert="horz" wrap="none" lIns="82622" tIns="41311" rIns="82622" bIns="41311" rtlCol="0" anchor="ctr">
              <a:noAutofit/>
            </a:bodyPr>
            <a:lstStyle/>
            <a:p>
              <a:endParaRPr lang="en-BE" sz="7314" dirty="0"/>
            </a:p>
          </p:txBody>
        </p:sp>
        <p:sp>
          <p:nvSpPr>
            <p:cNvPr id="4" name="Rectangle 3">
              <a:extLst>
                <a:ext uri="{FF2B5EF4-FFF2-40B4-BE49-F238E27FC236}">
                  <a16:creationId xmlns:a16="http://schemas.microsoft.com/office/drawing/2014/main" id="{29C77E97-E343-F398-2479-96215DF34AEA}"/>
                </a:ext>
              </a:extLst>
            </p:cNvPr>
            <p:cNvSpPr/>
            <p:nvPr/>
          </p:nvSpPr>
          <p:spPr>
            <a:xfrm>
              <a:off x="2209800" y="6267039"/>
              <a:ext cx="13915743" cy="69061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62" dirty="0"/>
            </a:p>
          </p:txBody>
        </p:sp>
        <p:sp>
          <p:nvSpPr>
            <p:cNvPr id="56" name="Title 2">
              <a:extLst>
                <a:ext uri="{FF2B5EF4-FFF2-40B4-BE49-F238E27FC236}">
                  <a16:creationId xmlns:a16="http://schemas.microsoft.com/office/drawing/2014/main" id="{FA7B52EE-4149-82CB-CE8C-323F64D5CCF1}"/>
                </a:ext>
              </a:extLst>
            </p:cNvPr>
            <p:cNvSpPr txBox="1">
              <a:spLocks/>
            </p:cNvSpPr>
            <p:nvPr/>
          </p:nvSpPr>
          <p:spPr>
            <a:xfrm>
              <a:off x="2235986" y="23338367"/>
              <a:ext cx="13940649" cy="1335165"/>
            </a:xfrm>
            <a:prstGeom prst="rect">
              <a:avLst/>
            </a:prstGeom>
            <a:solidFill>
              <a:schemeClr val="accent3">
                <a:lumMod val="75000"/>
              </a:schemeClr>
            </a:solidFill>
            <a:ln w="28575">
              <a:noFill/>
            </a:ln>
          </p:spPr>
          <p:txBody>
            <a:bodyPr vert="horz" lIns="110162" tIns="55081" rIns="110162" bIns="55081" rtlCol="0" anchor="t">
              <a:noAutofit/>
            </a:bodyPr>
            <a:lstStyle>
              <a:lvl1pPr algn="l" defTabSz="685800" rtl="0" eaLnBrk="1" latinLnBrk="0" hangingPunct="1">
                <a:spcBef>
                  <a:spcPct val="0"/>
                </a:spcBef>
                <a:buNone/>
                <a:defRPr sz="3200" b="0" kern="1200">
                  <a:solidFill>
                    <a:srgbClr val="5B57A2"/>
                  </a:solidFill>
                  <a:latin typeface="+mj-lt"/>
                  <a:ea typeface="+mj-ea"/>
                  <a:cs typeface="+mj-cs"/>
                </a:defRPr>
              </a:lvl1pPr>
            </a:lstStyle>
            <a:p>
              <a:pPr algn="just"/>
              <a:r>
                <a:rPr lang="en-BE" sz="3400" b="1" dirty="0">
                  <a:solidFill>
                    <a:schemeClr val="bg1"/>
                  </a:solidFill>
                  <a:latin typeface="Arial" panose="020B0604020202020204" pitchFamily="34" charset="0"/>
                  <a:cs typeface="Arial" panose="020B0604020202020204" pitchFamily="34" charset="0"/>
                </a:rPr>
                <a:t>3. </a:t>
              </a:r>
              <a:r>
                <a:rPr lang="en-US" sz="3400" b="1" dirty="0">
                  <a:solidFill>
                    <a:schemeClr val="bg1"/>
                  </a:solidFill>
                  <a:latin typeface="Arial" panose="020B0604020202020204" pitchFamily="34" charset="0"/>
                  <a:cs typeface="Arial" panose="020B0604020202020204" pitchFamily="34" charset="0"/>
                </a:rPr>
                <a:t>Pepsin presence protects </a:t>
              </a:r>
              <a:r>
                <a:rPr lang="en-US" sz="3400" b="1" i="1" dirty="0" err="1">
                  <a:solidFill>
                    <a:schemeClr val="bg1"/>
                  </a:solidFill>
                  <a:latin typeface="Arial" panose="020B0604020202020204" pitchFamily="34" charset="0"/>
                  <a:cs typeface="Arial" panose="020B0604020202020204" pitchFamily="34" charset="0"/>
                </a:rPr>
                <a:t>L.p.p</a:t>
              </a:r>
              <a:r>
                <a:rPr lang="en-US" sz="3400" b="1" i="1" dirty="0">
                  <a:solidFill>
                    <a:schemeClr val="bg1"/>
                  </a:solidFill>
                  <a:latin typeface="Arial" panose="020B0604020202020204" pitchFamily="34" charset="0"/>
                  <a:cs typeface="Arial" panose="020B0604020202020204" pitchFamily="34" charset="0"/>
                </a:rPr>
                <a:t> </a:t>
              </a:r>
              <a:r>
                <a:rPr lang="en-US" sz="3400" b="1" dirty="0">
                  <a:solidFill>
                    <a:schemeClr val="bg1"/>
                  </a:solidFill>
                  <a:latin typeface="Arial" panose="020B0604020202020204" pitchFamily="34" charset="0"/>
                  <a:cs typeface="Arial" panose="020B0604020202020204" pitchFamily="34" charset="0"/>
                </a:rPr>
                <a:t>from harsh low pH, while pancreatic juice addition is unfavorable for </a:t>
              </a:r>
              <a:r>
                <a:rPr lang="en-US" sz="3400" b="1" i="1" dirty="0" err="1">
                  <a:solidFill>
                    <a:schemeClr val="bg1"/>
                  </a:solidFill>
                  <a:latin typeface="Arial" panose="020B0604020202020204" pitchFamily="34" charset="0"/>
                  <a:cs typeface="Arial" panose="020B0604020202020204" pitchFamily="34" charset="0"/>
                </a:rPr>
                <a:t>L.p.p</a:t>
              </a:r>
              <a:r>
                <a:rPr lang="en-US" sz="3400" b="1" i="1" dirty="0">
                  <a:solidFill>
                    <a:schemeClr val="bg1"/>
                  </a:solidFill>
                  <a:latin typeface="Arial" panose="020B0604020202020204" pitchFamily="34" charset="0"/>
                  <a:cs typeface="Arial" panose="020B0604020202020204" pitchFamily="34" charset="0"/>
                </a:rPr>
                <a:t> </a:t>
              </a:r>
              <a:r>
                <a:rPr lang="en-US" sz="3400" b="1" dirty="0">
                  <a:solidFill>
                    <a:schemeClr val="bg1"/>
                  </a:solidFill>
                  <a:latin typeface="Arial" panose="020B0604020202020204" pitchFamily="34" charset="0"/>
                  <a:cs typeface="Arial" panose="020B0604020202020204" pitchFamily="34" charset="0"/>
                </a:rPr>
                <a:t>survival.</a:t>
              </a:r>
            </a:p>
          </p:txBody>
        </p:sp>
        <p:sp>
          <p:nvSpPr>
            <p:cNvPr id="15" name="Rectangle 14">
              <a:extLst>
                <a:ext uri="{FF2B5EF4-FFF2-40B4-BE49-F238E27FC236}">
                  <a16:creationId xmlns:a16="http://schemas.microsoft.com/office/drawing/2014/main" id="{957FFA36-61B5-703C-8575-D211855F0CB5}"/>
                </a:ext>
              </a:extLst>
            </p:cNvPr>
            <p:cNvSpPr/>
            <p:nvPr/>
          </p:nvSpPr>
          <p:spPr>
            <a:xfrm>
              <a:off x="2209800" y="23329135"/>
              <a:ext cx="13984411" cy="12789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62" dirty="0"/>
            </a:p>
          </p:txBody>
        </p:sp>
        <p:sp>
          <p:nvSpPr>
            <p:cNvPr id="58" name="Title 2">
              <a:extLst>
                <a:ext uri="{FF2B5EF4-FFF2-40B4-BE49-F238E27FC236}">
                  <a16:creationId xmlns:a16="http://schemas.microsoft.com/office/drawing/2014/main" id="{A1A1A097-A452-A7FB-E9CF-59D7CBEBDC22}"/>
                </a:ext>
              </a:extLst>
            </p:cNvPr>
            <p:cNvSpPr txBox="1">
              <a:spLocks/>
            </p:cNvSpPr>
            <p:nvPr/>
          </p:nvSpPr>
          <p:spPr>
            <a:xfrm>
              <a:off x="16382709" y="23327747"/>
              <a:ext cx="13962736" cy="1364493"/>
            </a:xfrm>
            <a:prstGeom prst="rect">
              <a:avLst/>
            </a:prstGeom>
            <a:solidFill>
              <a:schemeClr val="accent3">
                <a:lumMod val="75000"/>
              </a:schemeClr>
            </a:solidFill>
            <a:ln w="28575">
              <a:noFill/>
            </a:ln>
          </p:spPr>
          <p:txBody>
            <a:bodyPr vert="horz" lIns="82622" tIns="41311" rIns="82622" bIns="41311" rtlCol="0" anchor="t">
              <a:noAutofit/>
            </a:bodyPr>
            <a:lstStyle>
              <a:lvl1pPr algn="ctr" defTabSz="2987896" rtl="0" eaLnBrk="1" latinLnBrk="0" hangingPunct="1">
                <a:spcBef>
                  <a:spcPct val="0"/>
                </a:spcBef>
                <a:buNone/>
                <a:defRPr sz="6535" b="1" kern="1200">
                  <a:solidFill>
                    <a:srgbClr val="E40C3A"/>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just"/>
              <a:r>
                <a:rPr lang="en-US" sz="3400" dirty="0">
                  <a:solidFill>
                    <a:schemeClr val="bg1"/>
                  </a:solidFill>
                  <a:latin typeface="Arial" panose="020B0604020202020204" pitchFamily="34" charset="0"/>
                  <a:cs typeface="Arial" panose="020B0604020202020204" pitchFamily="34" charset="0"/>
                </a:rPr>
                <a:t>4</a:t>
              </a:r>
              <a:r>
                <a:rPr lang="en-BE" sz="3400" dirty="0">
                  <a:solidFill>
                    <a:schemeClr val="bg1"/>
                  </a:solidFill>
                  <a:latin typeface="Arial" panose="020B0604020202020204" pitchFamily="34" charset="0"/>
                  <a:cs typeface="Arial" panose="020B0604020202020204" pitchFamily="34" charset="0"/>
                </a:rPr>
                <a:t>. </a:t>
              </a:r>
              <a:r>
                <a:rPr lang="en-US" sz="3400" dirty="0">
                  <a:solidFill>
                    <a:schemeClr val="bg1"/>
                  </a:solidFill>
                  <a:latin typeface="Arial" panose="020B0604020202020204" pitchFamily="34" charset="0"/>
                  <a:cs typeface="Arial" panose="020B0604020202020204" pitchFamily="34" charset="0"/>
                </a:rPr>
                <a:t>Eight (8) sub-strains of interest from prior experiments were selected to assess their potential impact on human gut microbiota.</a:t>
              </a:r>
            </a:p>
          </p:txBody>
        </p:sp>
        <p:pic>
          <p:nvPicPr>
            <p:cNvPr id="5" name="Picture 2" descr="FARAH Day | Home">
              <a:extLst>
                <a:ext uri="{FF2B5EF4-FFF2-40B4-BE49-F238E27FC236}">
                  <a16:creationId xmlns:a16="http://schemas.microsoft.com/office/drawing/2014/main" id="{D0E040F5-EE12-E737-4A52-3E9490AB8D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4155" y="1531083"/>
              <a:ext cx="3186775" cy="318677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3C90EA26-18BA-00B9-0587-BE8E4B678840}"/>
                </a:ext>
              </a:extLst>
            </p:cNvPr>
            <p:cNvSpPr txBox="1"/>
            <p:nvPr/>
          </p:nvSpPr>
          <p:spPr>
            <a:xfrm>
              <a:off x="2209800" y="4871752"/>
              <a:ext cx="28041600" cy="1221899"/>
            </a:xfrm>
            <a:prstGeom prst="rect">
              <a:avLst/>
            </a:prstGeom>
            <a:noFill/>
          </p:spPr>
          <p:txBody>
            <a:bodyPr wrap="square">
              <a:spAutoFit/>
            </a:bodyPr>
            <a:lstStyle/>
            <a:p>
              <a:r>
                <a:rPr lang="en-US" sz="3614" b="1" u="sng" dirty="0">
                  <a:solidFill>
                    <a:srgbClr val="000000"/>
                  </a:solidFill>
                  <a:latin typeface="Arial" panose="020B0604020202020204" pitchFamily="34" charset="0"/>
                </a:rPr>
                <a:t>Brunette Katsandegwaza*</a:t>
              </a:r>
              <a:r>
                <a:rPr lang="en-US" sz="3614" dirty="0">
                  <a:solidFill>
                    <a:srgbClr val="000000"/>
                  </a:solidFill>
                  <a:latin typeface="Arial" panose="020B0604020202020204" pitchFamily="34" charset="0"/>
                </a:rPr>
                <a:t>, Cindy </a:t>
              </a:r>
              <a:r>
                <a:rPr lang="en-US" sz="3614" dirty="0" err="1">
                  <a:solidFill>
                    <a:srgbClr val="000000"/>
                  </a:solidFill>
                  <a:latin typeface="Arial" panose="020B0604020202020204" pitchFamily="34" charset="0"/>
                </a:rPr>
                <a:t>Staerck</a:t>
              </a:r>
              <a:r>
                <a:rPr lang="en-US" sz="3614" dirty="0">
                  <a:solidFill>
                    <a:srgbClr val="000000"/>
                  </a:solidFill>
                  <a:latin typeface="Arial" panose="020B0604020202020204" pitchFamily="34" charset="0"/>
                </a:rPr>
                <a:t>, Sébastien Crevecoeur, Irma Gonza, Martine </a:t>
              </a:r>
              <a:r>
                <a:rPr lang="en-US" sz="3614" dirty="0" err="1">
                  <a:solidFill>
                    <a:srgbClr val="000000"/>
                  </a:solidFill>
                  <a:latin typeface="Arial" panose="020B0604020202020204" pitchFamily="34" charset="0"/>
                </a:rPr>
                <a:t>Schroyen</a:t>
              </a:r>
              <a:r>
                <a:rPr lang="en-US" sz="3614" dirty="0">
                  <a:solidFill>
                    <a:srgbClr val="000000"/>
                  </a:solidFill>
                  <a:latin typeface="Arial" panose="020B0604020202020204" pitchFamily="34" charset="0"/>
                </a:rPr>
                <a:t>, Céline Antoine, Patrice </a:t>
              </a:r>
              <a:r>
                <a:rPr lang="en-US" sz="3614" dirty="0" err="1">
                  <a:solidFill>
                    <a:srgbClr val="000000"/>
                  </a:solidFill>
                  <a:latin typeface="Arial" panose="020B0604020202020204" pitchFamily="34" charset="0"/>
                </a:rPr>
                <a:t>Filee</a:t>
              </a:r>
              <a:r>
                <a:rPr lang="en-US" sz="3614" dirty="0">
                  <a:solidFill>
                    <a:srgbClr val="000000"/>
                  </a:solidFill>
                  <a:latin typeface="Arial" panose="020B0604020202020204" pitchFamily="34" charset="0"/>
                </a:rPr>
                <a:t>, </a:t>
              </a:r>
              <a:r>
                <a:rPr lang="en-US" sz="3614" b="1" dirty="0">
                  <a:solidFill>
                    <a:srgbClr val="000000"/>
                  </a:solidFill>
                  <a:latin typeface="Arial" panose="020B0604020202020204" pitchFamily="34" charset="0"/>
                </a:rPr>
                <a:t>Véronique Delcenserie*</a:t>
              </a:r>
              <a:r>
                <a:rPr lang="en-US" sz="723" b="1" dirty="0">
                  <a:solidFill>
                    <a:srgbClr val="000000"/>
                  </a:solidFill>
                  <a:latin typeface="Arial" panose="020B0604020202020204" pitchFamily="34" charset="0"/>
                </a:rPr>
                <a:t>.. </a:t>
              </a:r>
              <a:r>
                <a:rPr lang="en-US" sz="2800" b="1" dirty="0">
                  <a:solidFill>
                    <a:srgbClr val="000000"/>
                  </a:solidFill>
                  <a:latin typeface="Arial" panose="020B0604020202020204" pitchFamily="34" charset="0"/>
                </a:rPr>
                <a:t>.  </a:t>
              </a:r>
              <a:r>
                <a:rPr lang="en-US" sz="2800" i="1" dirty="0">
                  <a:solidFill>
                    <a:srgbClr val="000000"/>
                  </a:solidFill>
                  <a:latin typeface="Arial" panose="020B0604020202020204" pitchFamily="34" charset="0"/>
                </a:rPr>
                <a:t>bkatsandegwaza@uliege.be . *University of Liège, Department of Food Science, Belgium.</a:t>
              </a:r>
              <a:endParaRPr lang="en-GB" sz="28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75A6550-117E-4E6A-754D-54DB7E91D589}"/>
                </a:ext>
              </a:extLst>
            </p:cNvPr>
            <p:cNvSpPr txBox="1"/>
            <p:nvPr/>
          </p:nvSpPr>
          <p:spPr>
            <a:xfrm>
              <a:off x="16385919" y="6259968"/>
              <a:ext cx="13959527" cy="812858"/>
            </a:xfrm>
            <a:prstGeom prst="rect">
              <a:avLst/>
            </a:prstGeom>
            <a:solidFill>
              <a:schemeClr val="accent3">
                <a:lumMod val="75000"/>
              </a:schemeClr>
            </a:solidFill>
          </p:spPr>
          <p:txBody>
            <a:bodyPr vert="horz" wrap="square" lIns="82622" tIns="41311" rIns="82622" bIns="41311" rtlCol="0" anchor="ctr">
              <a:noAutofit/>
            </a:bodyPr>
            <a:lstStyle/>
            <a:p>
              <a:pPr algn="ctr"/>
              <a:r>
                <a:rPr lang="en-US" sz="4337" b="1" dirty="0">
                  <a:latin typeface="Arial" panose="020B0604020202020204" pitchFamily="34" charset="0"/>
                  <a:cs typeface="Arial" panose="020B0604020202020204" pitchFamily="34" charset="0"/>
                </a:rPr>
                <a:t>Significance of Probiotic-Mucin Interactions</a:t>
              </a:r>
              <a:endParaRPr lang="en-BE" sz="4337"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984C5EB-F8B5-8BDD-9FB4-D44C2A47D554}"/>
                </a:ext>
              </a:extLst>
            </p:cNvPr>
            <p:cNvSpPr/>
            <p:nvPr/>
          </p:nvSpPr>
          <p:spPr>
            <a:xfrm>
              <a:off x="16365134" y="6262370"/>
              <a:ext cx="13980312" cy="68917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62" dirty="0"/>
            </a:p>
          </p:txBody>
        </p:sp>
        <p:sp>
          <p:nvSpPr>
            <p:cNvPr id="13" name="Title 2">
              <a:extLst>
                <a:ext uri="{FF2B5EF4-FFF2-40B4-BE49-F238E27FC236}">
                  <a16:creationId xmlns:a16="http://schemas.microsoft.com/office/drawing/2014/main" id="{59DA00FC-417A-1980-C7B4-A409AA97E125}"/>
                </a:ext>
              </a:extLst>
            </p:cNvPr>
            <p:cNvSpPr txBox="1">
              <a:spLocks/>
            </p:cNvSpPr>
            <p:nvPr/>
          </p:nvSpPr>
          <p:spPr>
            <a:xfrm>
              <a:off x="2235985" y="13396753"/>
              <a:ext cx="13958225" cy="1525510"/>
            </a:xfrm>
            <a:prstGeom prst="rect">
              <a:avLst/>
            </a:prstGeom>
            <a:solidFill>
              <a:schemeClr val="accent3">
                <a:lumMod val="75000"/>
              </a:schemeClr>
            </a:solidFill>
            <a:ln w="28575">
              <a:noFill/>
            </a:ln>
          </p:spPr>
          <p:txBody>
            <a:bodyPr vert="horz" lIns="110162" tIns="55081" rIns="110162" bIns="55081" rtlCol="0" anchor="ctr">
              <a:noAutofit/>
            </a:bodyPr>
            <a:lstStyle>
              <a:lvl1pPr algn="l" defTabSz="685800" rtl="0" eaLnBrk="1" latinLnBrk="0" hangingPunct="1">
                <a:spcBef>
                  <a:spcPct val="0"/>
                </a:spcBef>
                <a:buNone/>
                <a:defRPr sz="3200" b="0" kern="1200">
                  <a:solidFill>
                    <a:srgbClr val="5B57A2"/>
                  </a:solidFill>
                  <a:latin typeface="+mj-lt"/>
                  <a:ea typeface="+mj-ea"/>
                  <a:cs typeface="+mj-cs"/>
                </a:defRPr>
              </a:lvl1pPr>
            </a:lstStyle>
            <a:p>
              <a:pPr algn="just"/>
              <a:r>
                <a:rPr lang="en-US" sz="3614" b="1" dirty="0">
                  <a:solidFill>
                    <a:schemeClr val="bg1"/>
                  </a:solidFill>
                  <a:latin typeface="Arial" panose="020B0604020202020204" pitchFamily="34" charset="0"/>
                  <a:cs typeface="Arial" panose="020B0604020202020204" pitchFamily="34" charset="0"/>
                </a:rPr>
                <a:t>1. </a:t>
              </a:r>
              <a:r>
                <a:rPr lang="en-US" sz="3400" b="1" dirty="0">
                  <a:solidFill>
                    <a:schemeClr val="bg1"/>
                  </a:solidFill>
                  <a:latin typeface="Arial" panose="020B0604020202020204" pitchFamily="34" charset="0"/>
                  <a:cs typeface="Arial" panose="020B0604020202020204" pitchFamily="34" charset="0"/>
                </a:rPr>
                <a:t>Exposure of </a:t>
              </a:r>
              <a:r>
                <a:rPr lang="en-US" sz="3400" b="1" i="1" dirty="0" err="1">
                  <a:solidFill>
                    <a:schemeClr val="bg1"/>
                  </a:solidFill>
                  <a:latin typeface="Arial" panose="020B0604020202020204" pitchFamily="34" charset="0"/>
                  <a:cs typeface="Arial" panose="020B0604020202020204" pitchFamily="34" charset="0"/>
                </a:rPr>
                <a:t>L.p.p</a:t>
              </a:r>
              <a:r>
                <a:rPr lang="en-US" sz="3400" b="1" dirty="0">
                  <a:solidFill>
                    <a:schemeClr val="bg1"/>
                  </a:solidFill>
                  <a:latin typeface="Arial" panose="020B0604020202020204" pitchFamily="34" charset="0"/>
                  <a:cs typeface="Arial" panose="020B0604020202020204" pitchFamily="34" charset="0"/>
                </a:rPr>
                <a:t> to different gastric pH conditions demonstrates a small fraction of </a:t>
              </a:r>
              <a:r>
                <a:rPr lang="en-US" sz="3400" b="1" i="1" dirty="0" err="1">
                  <a:solidFill>
                    <a:schemeClr val="bg1"/>
                  </a:solidFill>
                  <a:latin typeface="Arial" panose="020B0604020202020204" pitchFamily="34" charset="0"/>
                  <a:cs typeface="Arial" panose="020B0604020202020204" pitchFamily="34" charset="0"/>
                </a:rPr>
                <a:t>L.p.p</a:t>
              </a:r>
              <a:r>
                <a:rPr lang="en-US" sz="3400" b="1" dirty="0">
                  <a:solidFill>
                    <a:schemeClr val="bg1"/>
                  </a:solidFill>
                  <a:latin typeface="Arial" panose="020B0604020202020204" pitchFamily="34" charset="0"/>
                  <a:cs typeface="Arial" panose="020B0604020202020204" pitchFamily="34" charset="0"/>
                </a:rPr>
                <a:t> capable of mucus adhesion at low pH!</a:t>
              </a:r>
            </a:p>
          </p:txBody>
        </p:sp>
        <p:sp>
          <p:nvSpPr>
            <p:cNvPr id="20" name="Rectangle 19">
              <a:extLst>
                <a:ext uri="{FF2B5EF4-FFF2-40B4-BE49-F238E27FC236}">
                  <a16:creationId xmlns:a16="http://schemas.microsoft.com/office/drawing/2014/main" id="{44BF4967-D937-6C22-7AA6-4ABDA34FE84D}"/>
                </a:ext>
              </a:extLst>
            </p:cNvPr>
            <p:cNvSpPr/>
            <p:nvPr/>
          </p:nvSpPr>
          <p:spPr>
            <a:xfrm>
              <a:off x="2209800" y="13366728"/>
              <a:ext cx="13940649" cy="98323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62" dirty="0"/>
            </a:p>
          </p:txBody>
        </p:sp>
        <p:sp>
          <p:nvSpPr>
            <p:cNvPr id="40" name="Title 2">
              <a:extLst>
                <a:ext uri="{FF2B5EF4-FFF2-40B4-BE49-F238E27FC236}">
                  <a16:creationId xmlns:a16="http://schemas.microsoft.com/office/drawing/2014/main" id="{F22F03DC-1916-5C8A-8140-6500E9E0F708}"/>
                </a:ext>
              </a:extLst>
            </p:cNvPr>
            <p:cNvSpPr txBox="1">
              <a:spLocks/>
            </p:cNvSpPr>
            <p:nvPr/>
          </p:nvSpPr>
          <p:spPr>
            <a:xfrm>
              <a:off x="16385918" y="13349658"/>
              <a:ext cx="13976055" cy="1529519"/>
            </a:xfrm>
            <a:prstGeom prst="rect">
              <a:avLst/>
            </a:prstGeom>
            <a:solidFill>
              <a:schemeClr val="accent3">
                <a:lumMod val="75000"/>
              </a:schemeClr>
            </a:solidFill>
            <a:ln w="28575">
              <a:noFill/>
            </a:ln>
          </p:spPr>
          <p:txBody>
            <a:bodyPr vert="horz" lIns="110162" tIns="55081" rIns="110162" bIns="55081" rtlCol="0" anchor="t">
              <a:noAutofit/>
            </a:bodyPr>
            <a:lstStyle>
              <a:lvl1pPr algn="l" defTabSz="685800" rtl="0" eaLnBrk="1" latinLnBrk="0" hangingPunct="1">
                <a:spcBef>
                  <a:spcPct val="0"/>
                </a:spcBef>
                <a:buNone/>
                <a:defRPr sz="3200" b="0" kern="1200">
                  <a:solidFill>
                    <a:srgbClr val="5B57A2"/>
                  </a:solidFill>
                  <a:latin typeface="+mj-lt"/>
                  <a:ea typeface="+mj-ea"/>
                  <a:cs typeface="+mj-cs"/>
                </a:defRPr>
              </a:lvl1pPr>
            </a:lstStyle>
            <a:p>
              <a:pPr algn="just"/>
              <a:r>
                <a:rPr lang="en-BE" sz="3400" b="1" dirty="0">
                  <a:solidFill>
                    <a:schemeClr val="bg1"/>
                  </a:solidFill>
                  <a:latin typeface="Arial" panose="020B0604020202020204" pitchFamily="34" charset="0"/>
                  <a:cs typeface="Arial" panose="020B0604020202020204" pitchFamily="34" charset="0"/>
                </a:rPr>
                <a:t>2. </a:t>
              </a:r>
              <a:r>
                <a:rPr lang="en-US" sz="3400" b="1" dirty="0">
                  <a:solidFill>
                    <a:schemeClr val="bg1"/>
                  </a:solidFill>
                  <a:latin typeface="Arial" panose="020B0604020202020204" pitchFamily="34" charset="0"/>
                  <a:cs typeface="Arial" panose="020B0604020202020204" pitchFamily="34" charset="0"/>
                </a:rPr>
                <a:t>Survival Experimental plan: Gut-transit simulation through exposure to pH, pepsin and pancreatic juice.</a:t>
              </a:r>
            </a:p>
          </p:txBody>
        </p:sp>
        <p:sp>
          <p:nvSpPr>
            <p:cNvPr id="26" name="Rectangle 25">
              <a:extLst>
                <a:ext uri="{FF2B5EF4-FFF2-40B4-BE49-F238E27FC236}">
                  <a16:creationId xmlns:a16="http://schemas.microsoft.com/office/drawing/2014/main" id="{D7B351BF-8AF3-3248-771A-18F3C39E4300}"/>
                </a:ext>
              </a:extLst>
            </p:cNvPr>
            <p:cNvSpPr/>
            <p:nvPr/>
          </p:nvSpPr>
          <p:spPr>
            <a:xfrm>
              <a:off x="16361035" y="13376785"/>
              <a:ext cx="13984411" cy="98223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62" dirty="0"/>
            </a:p>
          </p:txBody>
        </p:sp>
        <p:sp>
          <p:nvSpPr>
            <p:cNvPr id="41" name="Rectangle 40">
              <a:extLst>
                <a:ext uri="{FF2B5EF4-FFF2-40B4-BE49-F238E27FC236}">
                  <a16:creationId xmlns:a16="http://schemas.microsoft.com/office/drawing/2014/main" id="{97F8C6BC-D227-8D6D-B0BA-3B19BF0955CC}"/>
                </a:ext>
              </a:extLst>
            </p:cNvPr>
            <p:cNvSpPr/>
            <p:nvPr/>
          </p:nvSpPr>
          <p:spPr>
            <a:xfrm>
              <a:off x="16365134" y="23327748"/>
              <a:ext cx="13984411" cy="12789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62" dirty="0"/>
            </a:p>
          </p:txBody>
        </p:sp>
        <p:sp>
          <p:nvSpPr>
            <p:cNvPr id="48" name="Title 2">
              <a:extLst>
                <a:ext uri="{FF2B5EF4-FFF2-40B4-BE49-F238E27FC236}">
                  <a16:creationId xmlns:a16="http://schemas.microsoft.com/office/drawing/2014/main" id="{7675AB38-F961-0529-327E-63B914BAC4E3}"/>
                </a:ext>
              </a:extLst>
            </p:cNvPr>
            <p:cNvSpPr txBox="1">
              <a:spLocks/>
            </p:cNvSpPr>
            <p:nvPr/>
          </p:nvSpPr>
          <p:spPr>
            <a:xfrm>
              <a:off x="16385918" y="33917574"/>
              <a:ext cx="13959528" cy="484967"/>
            </a:xfrm>
            <a:prstGeom prst="rect">
              <a:avLst/>
            </a:prstGeom>
            <a:solidFill>
              <a:srgbClr val="92D050"/>
            </a:solidFill>
            <a:ln>
              <a:noFill/>
            </a:ln>
          </p:spPr>
          <p:txBody>
            <a:bodyPr vert="horz" wrap="square" lIns="82622" tIns="41311" rIns="82622" bIns="41311" rtlCol="0" anchor="ctr">
              <a:noAutofit/>
            </a:bodyPr>
            <a:lstStyle>
              <a:defPPr>
                <a:defRPr lang="en-US"/>
              </a:defPPr>
              <a:lvl1pPr algn="ctr">
                <a:defRPr sz="4800" b="1">
                  <a:solidFill>
                    <a:schemeClr val="bg1">
                      <a:lumMod val="95000"/>
                    </a:schemeClr>
                  </a:solidFill>
                  <a:latin typeface="Arial" panose="020B0604020202020204" pitchFamily="34" charset="0"/>
                  <a:cs typeface="Arial" panose="020B0604020202020204" pitchFamily="34" charset="0"/>
                </a:defRPr>
              </a:lvl1pPr>
            </a:lstStyle>
            <a:p>
              <a:r>
                <a:rPr lang="en-US" sz="3600" dirty="0">
                  <a:solidFill>
                    <a:schemeClr val="tx1"/>
                  </a:solidFill>
                </a:rPr>
                <a:t>References</a:t>
              </a:r>
            </a:p>
          </p:txBody>
        </p:sp>
        <p:sp>
          <p:nvSpPr>
            <p:cNvPr id="42" name="Rectangle 41">
              <a:extLst>
                <a:ext uri="{FF2B5EF4-FFF2-40B4-BE49-F238E27FC236}">
                  <a16:creationId xmlns:a16="http://schemas.microsoft.com/office/drawing/2014/main" id="{A12159F4-CF35-0C1B-1C3B-7F0D44999D30}"/>
                </a:ext>
              </a:extLst>
            </p:cNvPr>
            <p:cNvSpPr/>
            <p:nvPr/>
          </p:nvSpPr>
          <p:spPr>
            <a:xfrm>
              <a:off x="16382709" y="33934842"/>
              <a:ext cx="13962737" cy="21554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62" dirty="0"/>
            </a:p>
          </p:txBody>
        </p:sp>
        <p:sp>
          <p:nvSpPr>
            <p:cNvPr id="17" name="TextBox 16">
              <a:extLst>
                <a:ext uri="{FF2B5EF4-FFF2-40B4-BE49-F238E27FC236}">
                  <a16:creationId xmlns:a16="http://schemas.microsoft.com/office/drawing/2014/main" id="{765E6F9D-DF13-0461-B3D7-7310B72EC246}"/>
                </a:ext>
              </a:extLst>
            </p:cNvPr>
            <p:cNvSpPr txBox="1"/>
            <p:nvPr/>
          </p:nvSpPr>
          <p:spPr>
            <a:xfrm>
              <a:off x="6449419" y="12321729"/>
              <a:ext cx="826215" cy="826215"/>
            </a:xfrm>
            <a:prstGeom prst="rect">
              <a:avLst/>
            </a:prstGeom>
          </p:spPr>
          <p:txBody>
            <a:bodyPr vert="horz" wrap="none" lIns="82622" tIns="41311" rIns="82622" bIns="41311" rtlCol="0" anchor="ctr">
              <a:noAutofit/>
            </a:bodyPr>
            <a:lstStyle/>
            <a:p>
              <a:endParaRPr lang="en-BE" sz="7314" dirty="0"/>
            </a:p>
          </p:txBody>
        </p:sp>
        <p:sp>
          <p:nvSpPr>
            <p:cNvPr id="18" name="TextBox 17">
              <a:extLst>
                <a:ext uri="{FF2B5EF4-FFF2-40B4-BE49-F238E27FC236}">
                  <a16:creationId xmlns:a16="http://schemas.microsoft.com/office/drawing/2014/main" id="{0639EDA3-86FD-B8E0-64CF-EEAB8BD569B1}"/>
                </a:ext>
              </a:extLst>
            </p:cNvPr>
            <p:cNvSpPr txBox="1"/>
            <p:nvPr/>
          </p:nvSpPr>
          <p:spPr>
            <a:xfrm>
              <a:off x="7710483" y="12321729"/>
              <a:ext cx="826215" cy="826215"/>
            </a:xfrm>
            <a:prstGeom prst="rect">
              <a:avLst/>
            </a:prstGeom>
          </p:spPr>
          <p:txBody>
            <a:bodyPr vert="horz" wrap="none" lIns="82622" tIns="41311" rIns="82622" bIns="41311" rtlCol="0" anchor="ctr">
              <a:noAutofit/>
            </a:bodyPr>
            <a:lstStyle/>
            <a:p>
              <a:endParaRPr lang="en-BE" sz="7314" dirty="0"/>
            </a:p>
          </p:txBody>
        </p:sp>
        <p:sp>
          <p:nvSpPr>
            <p:cNvPr id="21" name="TextBox 20">
              <a:extLst>
                <a:ext uri="{FF2B5EF4-FFF2-40B4-BE49-F238E27FC236}">
                  <a16:creationId xmlns:a16="http://schemas.microsoft.com/office/drawing/2014/main" id="{E121EA6F-4C16-646C-3931-44D3E96B14C6}"/>
                </a:ext>
              </a:extLst>
            </p:cNvPr>
            <p:cNvSpPr txBox="1"/>
            <p:nvPr/>
          </p:nvSpPr>
          <p:spPr>
            <a:xfrm>
              <a:off x="25062668" y="6944972"/>
              <a:ext cx="5222964" cy="6237990"/>
            </a:xfrm>
            <a:prstGeom prst="rect">
              <a:avLst/>
            </a:prstGeom>
            <a:noFill/>
            <a:ln>
              <a:noFill/>
            </a:ln>
          </p:spPr>
          <p:txBody>
            <a:bodyPr wrap="square">
              <a:spAutoFit/>
            </a:bodyPr>
            <a:lstStyle/>
            <a:p>
              <a:endParaRPr lang="en-US" sz="2349" b="1" dirty="0">
                <a:latin typeface="Arial" panose="020B0604020202020204" pitchFamily="34" charset="0"/>
                <a:cs typeface="Arial" panose="020B0604020202020204" pitchFamily="34" charset="0"/>
              </a:endParaRPr>
            </a:p>
            <a:p>
              <a:r>
                <a:rPr lang="en-US" sz="2349" dirty="0">
                  <a:latin typeface="Arial" panose="020B0604020202020204" pitchFamily="34" charset="0"/>
                  <a:cs typeface="Arial" panose="020B0604020202020204" pitchFamily="34" charset="0"/>
                </a:rPr>
                <a:t>The ability of a probiotic to adhere to colonic mucus is of important significance to efficient impact</a:t>
              </a:r>
              <a:r>
                <a:rPr lang="en-US" sz="2349" b="1"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(3)</a:t>
              </a:r>
              <a:r>
                <a:rPr lang="en-US" sz="2349" b="1" dirty="0">
                  <a:latin typeface="Arial" panose="020B0604020202020204" pitchFamily="34" charset="0"/>
                  <a:cs typeface="Arial" panose="020B0604020202020204" pitchFamily="34" charset="0"/>
                </a:rPr>
                <a:t> </a:t>
              </a:r>
              <a:r>
                <a:rPr lang="en-US" sz="2349" dirty="0">
                  <a:latin typeface="Arial" panose="020B0604020202020204" pitchFamily="34" charset="0"/>
                  <a:cs typeface="Arial" panose="020B0604020202020204" pitchFamily="34" charset="0"/>
                </a:rPr>
                <a:t>Probiotic adherence results in:</a:t>
              </a:r>
            </a:p>
            <a:p>
              <a:endParaRPr lang="en-US" sz="2349" b="1" dirty="0">
                <a:latin typeface="Arial" panose="020B0604020202020204" pitchFamily="34" charset="0"/>
                <a:cs typeface="Arial" panose="020B0604020202020204" pitchFamily="34" charset="0"/>
              </a:endParaRPr>
            </a:p>
            <a:p>
              <a:pPr marL="413098" indent="-413098">
                <a:buFont typeface="Arial" panose="020B0604020202020204" pitchFamily="34" charset="0"/>
                <a:buChar char="•"/>
              </a:pPr>
              <a:r>
                <a:rPr lang="en-US" sz="2349" dirty="0">
                  <a:latin typeface="Arial" panose="020B0604020202020204" pitchFamily="34" charset="0"/>
                  <a:cs typeface="Arial" panose="020B0604020202020204" pitchFamily="34" charset="0"/>
                </a:rPr>
                <a:t>Colonization.</a:t>
              </a:r>
            </a:p>
            <a:p>
              <a:pPr marL="413098" indent="-413098">
                <a:buFont typeface="Arial" panose="020B0604020202020204" pitchFamily="34" charset="0"/>
                <a:buChar char="•"/>
              </a:pPr>
              <a:r>
                <a:rPr lang="en-US" sz="2349" dirty="0">
                  <a:latin typeface="Arial" panose="020B0604020202020204" pitchFamily="34" charset="0"/>
                  <a:cs typeface="Arial" panose="020B0604020202020204" pitchFamily="34" charset="0"/>
                </a:rPr>
                <a:t>Competitive exclusion of pathogens</a:t>
              </a:r>
            </a:p>
            <a:p>
              <a:pPr marL="413098" indent="-413098">
                <a:buFont typeface="Arial" panose="020B0604020202020204" pitchFamily="34" charset="0"/>
                <a:buChar char="•"/>
              </a:pPr>
              <a:r>
                <a:rPr lang="en-US" sz="2349" dirty="0">
                  <a:latin typeface="Arial" panose="020B0604020202020204" pitchFamily="34" charset="0"/>
                  <a:cs typeface="Arial" panose="020B0604020202020204" pitchFamily="34" charset="0"/>
                </a:rPr>
                <a:t>Increased residence time.</a:t>
              </a:r>
            </a:p>
            <a:p>
              <a:pPr marL="413098" indent="-413098">
                <a:buFont typeface="Arial" panose="020B0604020202020204" pitchFamily="34" charset="0"/>
                <a:buChar char="•"/>
              </a:pPr>
              <a:r>
                <a:rPr lang="en-US" sz="2349" dirty="0">
                  <a:latin typeface="Arial" panose="020B0604020202020204" pitchFamily="34" charset="0"/>
                  <a:cs typeface="Arial" panose="020B0604020202020204" pitchFamily="34" charset="0"/>
                </a:rPr>
                <a:t>Increased probiotic efficiency.</a:t>
              </a:r>
            </a:p>
            <a:p>
              <a:endParaRPr lang="en-US" sz="2349" b="1" dirty="0">
                <a:latin typeface="Arial" panose="020B0604020202020204" pitchFamily="34" charset="0"/>
                <a:cs typeface="Arial" panose="020B0604020202020204" pitchFamily="34" charset="0"/>
              </a:endParaRPr>
            </a:p>
            <a:p>
              <a:r>
                <a:rPr lang="en-US" sz="2349" b="1" dirty="0">
                  <a:latin typeface="Arial" panose="020B0604020202020204" pitchFamily="34" charset="0"/>
                  <a:cs typeface="Arial" panose="020B0604020202020204" pitchFamily="34" charset="0"/>
                </a:rPr>
                <a:t>In this study, we use the challenges faced by probiotics for positive selection of viable sub-strains (</a:t>
              </a:r>
              <a:r>
                <a:rPr lang="en-US" sz="2349" i="1" dirty="0">
                  <a:latin typeface="Arial" panose="020B0604020202020204" pitchFamily="34" charset="0"/>
                  <a:cs typeface="Arial" panose="020B0604020202020204" pitchFamily="34" charset="0"/>
                </a:rPr>
                <a:t>of </a:t>
              </a:r>
              <a:r>
                <a:rPr lang="en-US" sz="2349" i="1" dirty="0" err="1">
                  <a:latin typeface="Arial" panose="020B0604020202020204" pitchFamily="34" charset="0"/>
                  <a:cs typeface="Arial" panose="020B0604020202020204" pitchFamily="34" charset="0"/>
                </a:rPr>
                <a:t>L.p.p</a:t>
              </a:r>
              <a:r>
                <a:rPr lang="en-US" sz="2349" b="1" dirty="0">
                  <a:latin typeface="Arial" panose="020B0604020202020204" pitchFamily="34" charset="0"/>
                  <a:cs typeface="Arial" panose="020B0604020202020204" pitchFamily="34" charset="0"/>
                </a:rPr>
                <a:t>) with improved mucus adhesion potential.</a:t>
              </a:r>
            </a:p>
          </p:txBody>
        </p:sp>
        <p:pic>
          <p:nvPicPr>
            <p:cNvPr id="60" name="Picture 59">
              <a:extLst>
                <a:ext uri="{FF2B5EF4-FFF2-40B4-BE49-F238E27FC236}">
                  <a16:creationId xmlns:a16="http://schemas.microsoft.com/office/drawing/2014/main" id="{117C2335-3651-109C-BDBB-EFC561A6FECB}"/>
                </a:ext>
              </a:extLst>
            </p:cNvPr>
            <p:cNvPicPr>
              <a:picLocks noChangeAspect="1"/>
            </p:cNvPicPr>
            <p:nvPr/>
          </p:nvPicPr>
          <p:blipFill>
            <a:blip r:embed="rId12"/>
            <a:stretch>
              <a:fillRect/>
            </a:stretch>
          </p:blipFill>
          <p:spPr>
            <a:xfrm>
              <a:off x="19663759" y="30123804"/>
              <a:ext cx="7667941" cy="55086"/>
            </a:xfrm>
            <a:prstGeom prst="rect">
              <a:avLst/>
            </a:prstGeom>
          </p:spPr>
        </p:pic>
        <p:sp>
          <p:nvSpPr>
            <p:cNvPr id="16" name="Rectangle 15">
              <a:extLst>
                <a:ext uri="{FF2B5EF4-FFF2-40B4-BE49-F238E27FC236}">
                  <a16:creationId xmlns:a16="http://schemas.microsoft.com/office/drawing/2014/main" id="{B4A8A90C-7C3B-4EA2-3E9B-A9ADA8372E98}"/>
                </a:ext>
              </a:extLst>
            </p:cNvPr>
            <p:cNvSpPr/>
            <p:nvPr/>
          </p:nvSpPr>
          <p:spPr>
            <a:xfrm>
              <a:off x="2240220" y="33984124"/>
              <a:ext cx="13940649" cy="2095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endParaRPr lang="en-US" sz="2169"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2169" b="1" dirty="0">
                  <a:solidFill>
                    <a:prstClr val="black"/>
                  </a:solidFill>
                  <a:latin typeface="Arial" panose="020B0604020202020204" pitchFamily="34" charset="0"/>
                  <a:ea typeface="Times New Roman" panose="02020603050405020304" pitchFamily="18" charset="0"/>
                  <a:cs typeface="Arial" panose="020B0604020202020204" pitchFamily="34" charset="0"/>
                </a:rPr>
                <a:t>1. Using the SHIME system, we exposed our probiotic to different environmental pressures with a potential to affect the viability of a probiotic and prevent adhesion to colon mucus.</a:t>
              </a:r>
            </a:p>
            <a:p>
              <a:pPr algn="just"/>
              <a:r>
                <a:rPr lang="en-US" sz="2169" b="1" dirty="0">
                  <a:solidFill>
                    <a:prstClr val="black"/>
                  </a:solidFill>
                  <a:latin typeface="Arial" panose="020B0604020202020204" pitchFamily="34" charset="0"/>
                  <a:ea typeface="Times New Roman" panose="02020603050405020304" pitchFamily="18" charset="0"/>
                  <a:cs typeface="Arial" panose="020B0604020202020204" pitchFamily="34" charset="0"/>
                </a:rPr>
                <a:t>2. 8-sub-strains that could withstand all the adverse effects, while maintaining the affinity to adhere to colon mucus, were isolated and are being further characterized for impact on gut microbiota and host health!</a:t>
              </a:r>
            </a:p>
          </p:txBody>
        </p:sp>
        <p:sp>
          <p:nvSpPr>
            <p:cNvPr id="19" name="TextBox 18">
              <a:extLst>
                <a:ext uri="{FF2B5EF4-FFF2-40B4-BE49-F238E27FC236}">
                  <a16:creationId xmlns:a16="http://schemas.microsoft.com/office/drawing/2014/main" id="{F3779A9B-FB58-5FA5-2A9D-FE246561DCB3}"/>
                </a:ext>
              </a:extLst>
            </p:cNvPr>
            <p:cNvSpPr txBox="1"/>
            <p:nvPr/>
          </p:nvSpPr>
          <p:spPr>
            <a:xfrm>
              <a:off x="25903584" y="24860959"/>
              <a:ext cx="826215" cy="826215"/>
            </a:xfrm>
            <a:prstGeom prst="rect">
              <a:avLst/>
            </a:prstGeom>
          </p:spPr>
          <p:txBody>
            <a:bodyPr vert="horz" wrap="none" lIns="82622" tIns="41311" rIns="82622" bIns="41311" rtlCol="0" anchor="ctr">
              <a:noAutofit/>
            </a:bodyPr>
            <a:lstStyle/>
            <a:p>
              <a:endParaRPr lang="en-BE" sz="1445" dirty="0">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BEDD59A6-4314-D9BD-1771-3BF08054B874}"/>
                </a:ext>
              </a:extLst>
            </p:cNvPr>
            <p:cNvCxnSpPr>
              <a:cxnSpLocks/>
            </p:cNvCxnSpPr>
            <p:nvPr/>
          </p:nvCxnSpPr>
          <p:spPr>
            <a:xfrm flipH="1">
              <a:off x="11952366" y="16455983"/>
              <a:ext cx="3428539" cy="521408"/>
            </a:xfrm>
            <a:prstGeom prst="straightConnector1">
              <a:avLst/>
            </a:prstGeom>
            <a:ln w="34925">
              <a:solidFill>
                <a:srgbClr val="0000FF"/>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FD2A0AD-40B7-4ECA-68AA-960836FB2ED6}"/>
                </a:ext>
              </a:extLst>
            </p:cNvPr>
            <p:cNvSpPr txBox="1"/>
            <p:nvPr/>
          </p:nvSpPr>
          <p:spPr>
            <a:xfrm>
              <a:off x="12290791" y="7563437"/>
              <a:ext cx="3687139" cy="4791953"/>
            </a:xfrm>
            <a:prstGeom prst="rect">
              <a:avLst/>
            </a:prstGeom>
            <a:noFill/>
            <a:ln>
              <a:noFill/>
            </a:ln>
          </p:spPr>
          <p:txBody>
            <a:bodyPr wrap="square">
              <a:spAutoFit/>
            </a:bodyPr>
            <a:lstStyle/>
            <a:p>
              <a:endParaRPr lang="en-US" sz="2349" b="1" dirty="0">
                <a:latin typeface="Arial" panose="020B0604020202020204" pitchFamily="34" charset="0"/>
                <a:cs typeface="Arial" panose="020B0604020202020204" pitchFamily="34" charset="0"/>
              </a:endParaRPr>
            </a:p>
            <a:p>
              <a:r>
                <a:rPr lang="en-US" sz="2349" dirty="0">
                  <a:latin typeface="Arial" panose="020B0604020202020204" pitchFamily="34" charset="0"/>
                  <a:cs typeface="Arial" panose="020B0604020202020204" pitchFamily="34" charset="0"/>
                </a:rPr>
                <a:t>Probiotics encounter different challenges before reaching the colon</a:t>
              </a:r>
              <a:r>
                <a:rPr lang="en-US" sz="2349" b="1"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(1</a:t>
              </a:r>
              <a:r>
                <a:rPr lang="en-US" sz="2349" b="1" dirty="0">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,2).</a:t>
              </a:r>
              <a:r>
                <a:rPr lang="en-US" sz="2349" b="1" dirty="0">
                  <a:latin typeface="Arial" panose="020B0604020202020204" pitchFamily="34" charset="0"/>
                  <a:cs typeface="Arial" panose="020B0604020202020204" pitchFamily="34" charset="0"/>
                </a:rPr>
                <a:t> </a:t>
              </a:r>
              <a:r>
                <a:rPr lang="en-US" sz="2349" dirty="0">
                  <a:latin typeface="Arial" panose="020B0604020202020204" pitchFamily="34" charset="0"/>
                  <a:cs typeface="Arial" panose="020B0604020202020204" pitchFamily="34" charset="0"/>
                </a:rPr>
                <a:t>These include:</a:t>
              </a:r>
            </a:p>
            <a:p>
              <a:endParaRPr lang="en-US" sz="2349" b="1" dirty="0">
                <a:latin typeface="Arial" panose="020B0604020202020204" pitchFamily="34" charset="0"/>
                <a:cs typeface="Arial" panose="020B0604020202020204" pitchFamily="34" charset="0"/>
              </a:endParaRPr>
            </a:p>
            <a:p>
              <a:pPr marL="413098" indent="-413098">
                <a:buFont typeface="Arial" panose="020B0604020202020204" pitchFamily="34" charset="0"/>
                <a:buChar char="•"/>
              </a:pPr>
              <a:r>
                <a:rPr lang="en-US" sz="2349" b="1" dirty="0">
                  <a:latin typeface="Arial" panose="020B0604020202020204" pitchFamily="34" charset="0"/>
                  <a:cs typeface="Arial" panose="020B0604020202020204" pitchFamily="34" charset="0"/>
                </a:rPr>
                <a:t>Dynamic pH changes.</a:t>
              </a:r>
            </a:p>
            <a:p>
              <a:pPr marL="413098" indent="-413098">
                <a:buFont typeface="Arial" panose="020B0604020202020204" pitchFamily="34" charset="0"/>
                <a:buChar char="•"/>
              </a:pPr>
              <a:r>
                <a:rPr lang="en-US" sz="2349" b="1" dirty="0">
                  <a:latin typeface="Arial" panose="020B0604020202020204" pitchFamily="34" charset="0"/>
                  <a:cs typeface="Arial" panose="020B0604020202020204" pitchFamily="34" charset="0"/>
                </a:rPr>
                <a:t>Digestive enzymes.</a:t>
              </a:r>
            </a:p>
            <a:p>
              <a:pPr marL="413098" indent="-413098">
                <a:buFont typeface="Arial" panose="020B0604020202020204" pitchFamily="34" charset="0"/>
                <a:buChar char="•"/>
              </a:pPr>
              <a:r>
                <a:rPr lang="en-US" sz="2349" b="1" dirty="0">
                  <a:latin typeface="Arial" panose="020B0604020202020204" pitchFamily="34" charset="0"/>
                  <a:cs typeface="Arial" panose="020B0604020202020204" pitchFamily="34" charset="0"/>
                </a:rPr>
                <a:t>Pancreatic juice.</a:t>
              </a:r>
            </a:p>
            <a:p>
              <a:pPr marL="413098" indent="-413098">
                <a:buFont typeface="Arial" panose="020B0604020202020204" pitchFamily="34" charset="0"/>
                <a:buChar char="•"/>
              </a:pPr>
              <a:r>
                <a:rPr lang="en-US" sz="2349" b="1" dirty="0">
                  <a:latin typeface="Arial" panose="020B0604020202020204" pitchFamily="34" charset="0"/>
                  <a:cs typeface="Arial" panose="020B0604020202020204" pitchFamily="34" charset="0"/>
                </a:rPr>
                <a:t>Host gut microbiota.</a:t>
              </a:r>
            </a:p>
            <a:p>
              <a:pPr marL="413098" indent="-413098">
                <a:buFont typeface="Arial" panose="020B0604020202020204" pitchFamily="34" charset="0"/>
                <a:buChar char="•"/>
              </a:pPr>
              <a:r>
                <a:rPr lang="en-US" sz="2349" b="1" dirty="0">
                  <a:latin typeface="Arial" panose="020B0604020202020204" pitchFamily="34" charset="0"/>
                  <a:cs typeface="Arial" panose="020B0604020202020204" pitchFamily="34" charset="0"/>
                </a:rPr>
                <a:t>Host immune system</a:t>
              </a:r>
            </a:p>
            <a:p>
              <a:endParaRPr lang="en-US" sz="2349" b="1" dirty="0">
                <a:latin typeface="Arial" panose="020B0604020202020204" pitchFamily="34" charset="0"/>
                <a:cs typeface="Arial" panose="020B0604020202020204" pitchFamily="34" charset="0"/>
              </a:endParaRPr>
            </a:p>
          </p:txBody>
        </p:sp>
        <p:pic>
          <p:nvPicPr>
            <p:cNvPr id="49" name="Picture 48" descr="A screenshot of a computer screen&#10;&#10;AI-generated content may be incorrect.">
              <a:extLst>
                <a:ext uri="{FF2B5EF4-FFF2-40B4-BE49-F238E27FC236}">
                  <a16:creationId xmlns:a16="http://schemas.microsoft.com/office/drawing/2014/main" id="{62E30976-E919-9CFD-2A19-8720E04FEAB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463843" y="6787884"/>
              <a:ext cx="8951388" cy="6439689"/>
            </a:xfrm>
            <a:prstGeom prst="rect">
              <a:avLst/>
            </a:prstGeom>
          </p:spPr>
        </p:pic>
        <p:pic>
          <p:nvPicPr>
            <p:cNvPr id="54" name="Picture 53">
              <a:extLst>
                <a:ext uri="{FF2B5EF4-FFF2-40B4-BE49-F238E27FC236}">
                  <a16:creationId xmlns:a16="http://schemas.microsoft.com/office/drawing/2014/main" id="{0B2CBCCE-3221-31F5-8CB4-54FDD3358985}"/>
                </a:ext>
              </a:extLst>
            </p:cNvPr>
            <p:cNvPicPr>
              <a:picLocks noChangeAspect="1"/>
            </p:cNvPicPr>
            <p:nvPr/>
          </p:nvPicPr>
          <p:blipFill>
            <a:blip r:embed="rId16"/>
            <a:stretch>
              <a:fillRect/>
            </a:stretch>
          </p:blipFill>
          <p:spPr>
            <a:xfrm>
              <a:off x="4800930" y="18695435"/>
              <a:ext cx="7667941" cy="55086"/>
            </a:xfrm>
            <a:prstGeom prst="rect">
              <a:avLst/>
            </a:prstGeom>
          </p:spPr>
        </p:pic>
        <p:pic>
          <p:nvPicPr>
            <p:cNvPr id="339" name="Picture 338" descr="A collage of a yellow circle&#10;&#10;AI-generated content may be incorrect.">
              <a:extLst>
                <a:ext uri="{FF2B5EF4-FFF2-40B4-BE49-F238E27FC236}">
                  <a16:creationId xmlns:a16="http://schemas.microsoft.com/office/drawing/2014/main" id="{73B28A5B-EF14-9E49-4C75-C9E7E408E6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34347" y="31294926"/>
              <a:ext cx="5974039" cy="2505842"/>
            </a:xfrm>
            <a:prstGeom prst="rect">
              <a:avLst/>
            </a:prstGeom>
          </p:spPr>
        </p:pic>
        <p:sp>
          <p:nvSpPr>
            <p:cNvPr id="340" name="TextBox 339">
              <a:extLst>
                <a:ext uri="{FF2B5EF4-FFF2-40B4-BE49-F238E27FC236}">
                  <a16:creationId xmlns:a16="http://schemas.microsoft.com/office/drawing/2014/main" id="{3B6390BD-AE64-9AEF-60BF-F11D31E1B04C}"/>
                </a:ext>
              </a:extLst>
            </p:cNvPr>
            <p:cNvSpPr txBox="1"/>
            <p:nvPr/>
          </p:nvSpPr>
          <p:spPr>
            <a:xfrm>
              <a:off x="17174523" y="30398846"/>
              <a:ext cx="5088175" cy="826215"/>
            </a:xfrm>
            <a:prstGeom prst="rect">
              <a:avLst/>
            </a:prstGeom>
          </p:spPr>
          <p:txBody>
            <a:bodyPr vert="horz" wrap="none" lIns="82622" tIns="41311" rIns="82622" bIns="41311"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Mucin microcosm CFU/ml (MRS agar)</a:t>
              </a:r>
            </a:p>
          </p:txBody>
        </p:sp>
        <p:sp>
          <p:nvSpPr>
            <p:cNvPr id="341" name="Title 2">
              <a:extLst>
                <a:ext uri="{FF2B5EF4-FFF2-40B4-BE49-F238E27FC236}">
                  <a16:creationId xmlns:a16="http://schemas.microsoft.com/office/drawing/2014/main" id="{C452F1AA-4A4C-8392-5DA8-ACF3724FAF63}"/>
                </a:ext>
              </a:extLst>
            </p:cNvPr>
            <p:cNvSpPr txBox="1">
              <a:spLocks/>
            </p:cNvSpPr>
            <p:nvPr/>
          </p:nvSpPr>
          <p:spPr>
            <a:xfrm>
              <a:off x="2213901" y="33911683"/>
              <a:ext cx="13962734" cy="490858"/>
            </a:xfrm>
            <a:prstGeom prst="rect">
              <a:avLst/>
            </a:prstGeom>
            <a:solidFill>
              <a:srgbClr val="92D050"/>
            </a:solidFill>
            <a:ln w="15875">
              <a:noFill/>
            </a:ln>
          </p:spPr>
          <p:txBody>
            <a:bodyPr vert="horz" wrap="square" lIns="82622" tIns="41311" rIns="82622" bIns="41311" rtlCol="0" anchor="ctr">
              <a:noAutofit/>
            </a:bodyPr>
            <a:lstStyle>
              <a:defPPr>
                <a:defRPr lang="en-US"/>
              </a:defPPr>
              <a:lvl1pPr algn="ctr">
                <a:defRPr sz="4800" b="1">
                  <a:solidFill>
                    <a:schemeClr val="bg1">
                      <a:lumMod val="95000"/>
                    </a:schemeClr>
                  </a:solidFill>
                  <a:latin typeface="Arial" panose="020B0604020202020204" pitchFamily="34" charset="0"/>
                  <a:cs typeface="Arial" panose="020B0604020202020204" pitchFamily="34" charset="0"/>
                </a:defRPr>
              </a:lvl1pPr>
            </a:lstStyle>
            <a:p>
              <a:r>
                <a:rPr lang="en-US" sz="3600" dirty="0">
                  <a:solidFill>
                    <a:schemeClr val="tx1"/>
                  </a:solidFill>
                </a:rPr>
                <a:t>Co</a:t>
              </a:r>
              <a:r>
                <a:rPr lang="en-BE" sz="3600" dirty="0">
                  <a:solidFill>
                    <a:schemeClr val="tx1"/>
                  </a:solidFill>
                </a:rPr>
                <a:t>nclusion</a:t>
              </a:r>
              <a:endParaRPr lang="en-US" sz="3600" dirty="0">
                <a:solidFill>
                  <a:schemeClr val="tx1"/>
                </a:solidFill>
              </a:endParaRPr>
            </a:p>
          </p:txBody>
        </p:sp>
        <p:pic>
          <p:nvPicPr>
            <p:cNvPr id="344" name="Picture 343">
              <a:extLst>
                <a:ext uri="{FF2B5EF4-FFF2-40B4-BE49-F238E27FC236}">
                  <a16:creationId xmlns:a16="http://schemas.microsoft.com/office/drawing/2014/main" id="{5DF6CF14-F240-28CF-6956-3A9CF88878D1}"/>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6238532" y="19682413"/>
              <a:ext cx="5194980" cy="3392410"/>
            </a:xfrm>
            <a:prstGeom prst="rect">
              <a:avLst/>
            </a:prstGeom>
          </p:spPr>
        </p:pic>
        <p:pic>
          <p:nvPicPr>
            <p:cNvPr id="354" name="Picture 353" descr="A group of colorful lab equipment&#10;&#10;AI-generated content may be incorrect.">
              <a:extLst>
                <a:ext uri="{FF2B5EF4-FFF2-40B4-BE49-F238E27FC236}">
                  <a16:creationId xmlns:a16="http://schemas.microsoft.com/office/drawing/2014/main" id="{790B9DDA-560E-CC57-5FAF-1C41F5308266}"/>
                </a:ext>
              </a:extLst>
            </p:cNvPr>
            <p:cNvPicPr>
              <a:picLocks noChangeAspect="1"/>
            </p:cNvPicPr>
            <p:nvPr/>
          </p:nvPicPr>
          <p:blipFill>
            <a:blip r:embed="rId19">
              <a:extLst>
                <a:ext uri="{28A0092B-C50C-407E-A947-70E740481C1C}">
                  <a14:useLocalDpi xmlns:a14="http://schemas.microsoft.com/office/drawing/2010/main" val="0"/>
                </a:ext>
              </a:extLst>
            </a:blip>
            <a:srcRect r="25840"/>
            <a:stretch/>
          </p:blipFill>
          <p:spPr>
            <a:xfrm>
              <a:off x="16494962" y="24878341"/>
              <a:ext cx="13459692" cy="5024066"/>
            </a:xfrm>
            <a:prstGeom prst="rect">
              <a:avLst/>
            </a:prstGeom>
          </p:spPr>
        </p:pic>
        <p:pic>
          <p:nvPicPr>
            <p:cNvPr id="356" name="Picture 355" descr="A dna strand with black gloves and pair of hands&#10;&#10;AI-generated content may be incorrect.">
              <a:extLst>
                <a:ext uri="{FF2B5EF4-FFF2-40B4-BE49-F238E27FC236}">
                  <a16:creationId xmlns:a16="http://schemas.microsoft.com/office/drawing/2014/main" id="{3D7E7A87-31CC-5971-A736-661F09FC8F4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552271" y="31351226"/>
              <a:ext cx="2269033" cy="2269033"/>
            </a:xfrm>
            <a:prstGeom prst="rect">
              <a:avLst/>
            </a:prstGeom>
          </p:spPr>
        </p:pic>
        <p:pic>
          <p:nvPicPr>
            <p:cNvPr id="358" name="Picture 357" descr="A machine with two bottles on top&#10;&#10;AI-generated content may be incorrect.">
              <a:extLst>
                <a:ext uri="{FF2B5EF4-FFF2-40B4-BE49-F238E27FC236}">
                  <a16:creationId xmlns:a16="http://schemas.microsoft.com/office/drawing/2014/main" id="{9FD4C6AE-5DB7-6352-8631-1763B305FAB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94478" y="31703091"/>
              <a:ext cx="2171700" cy="2105025"/>
            </a:xfrm>
            <a:prstGeom prst="rect">
              <a:avLst/>
            </a:prstGeom>
          </p:spPr>
        </p:pic>
        <p:sp>
          <p:nvSpPr>
            <p:cNvPr id="359" name="TextBox 358">
              <a:extLst>
                <a:ext uri="{FF2B5EF4-FFF2-40B4-BE49-F238E27FC236}">
                  <a16:creationId xmlns:a16="http://schemas.microsoft.com/office/drawing/2014/main" id="{F9217364-6F08-0A0C-BE22-B26F3EACA49B}"/>
                </a:ext>
              </a:extLst>
            </p:cNvPr>
            <p:cNvSpPr txBox="1"/>
            <p:nvPr/>
          </p:nvSpPr>
          <p:spPr>
            <a:xfrm>
              <a:off x="22714440" y="30391661"/>
              <a:ext cx="5088175" cy="826215"/>
            </a:xfrm>
            <a:prstGeom prst="rect">
              <a:avLst/>
            </a:prstGeom>
          </p:spPr>
          <p:txBody>
            <a:bodyPr vert="horz" wrap="none" lIns="82622" tIns="41311" rIns="82622" bIns="41311"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Short Chain Fatty Acids Analysis</a:t>
              </a:r>
            </a:p>
          </p:txBody>
        </p:sp>
        <p:sp>
          <p:nvSpPr>
            <p:cNvPr id="360" name="TextBox 359">
              <a:extLst>
                <a:ext uri="{FF2B5EF4-FFF2-40B4-BE49-F238E27FC236}">
                  <a16:creationId xmlns:a16="http://schemas.microsoft.com/office/drawing/2014/main" id="{1AA10F51-EBDD-E958-5A08-B66B4FA2D17C}"/>
                </a:ext>
              </a:extLst>
            </p:cNvPr>
            <p:cNvSpPr txBox="1"/>
            <p:nvPr/>
          </p:nvSpPr>
          <p:spPr>
            <a:xfrm>
              <a:off x="27946568" y="30391661"/>
              <a:ext cx="1399100" cy="826215"/>
            </a:xfrm>
            <a:prstGeom prst="rect">
              <a:avLst/>
            </a:prstGeom>
          </p:spPr>
          <p:txBody>
            <a:bodyPr vert="horz" wrap="none" lIns="82622" tIns="41311" rIns="82622" bIns="41311"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Genomics</a:t>
              </a:r>
            </a:p>
          </p:txBody>
        </p:sp>
        <p:pic>
          <p:nvPicPr>
            <p:cNvPr id="362" name="Picture 361" descr="A group of glass containers with different colored liquids&#10;&#10;AI-generated content may be incorrect.">
              <a:extLst>
                <a:ext uri="{FF2B5EF4-FFF2-40B4-BE49-F238E27FC236}">
                  <a16:creationId xmlns:a16="http://schemas.microsoft.com/office/drawing/2014/main" id="{8FBF3687-3CDD-F076-D42C-597382327CF2}"/>
                </a:ext>
              </a:extLst>
            </p:cNvPr>
            <p:cNvPicPr>
              <a:picLocks noChangeAspect="1"/>
            </p:cNvPicPr>
            <p:nvPr/>
          </p:nvPicPr>
          <p:blipFill>
            <a:blip r:embed="rId22">
              <a:extLst>
                <a:ext uri="{28A0092B-C50C-407E-A947-70E740481C1C}">
                  <a14:useLocalDpi xmlns:a14="http://schemas.microsoft.com/office/drawing/2010/main" val="0"/>
                </a:ext>
              </a:extLst>
            </a:blip>
            <a:srcRect t="10151" r="20860"/>
            <a:stretch/>
          </p:blipFill>
          <p:spPr>
            <a:xfrm>
              <a:off x="16908757" y="14962359"/>
              <a:ext cx="13253995" cy="4332953"/>
            </a:xfrm>
            <a:prstGeom prst="rect">
              <a:avLst/>
            </a:prstGeom>
          </p:spPr>
        </p:pic>
        <p:pic>
          <p:nvPicPr>
            <p:cNvPr id="363" name="Image 2" descr="Une image contenant texte, capture d’écran, graphisme, Graphique&#10;&#10;Description générée automatiquement">
              <a:extLst>
                <a:ext uri="{FF2B5EF4-FFF2-40B4-BE49-F238E27FC236}">
                  <a16:creationId xmlns:a16="http://schemas.microsoft.com/office/drawing/2014/main" id="{8201F07D-433C-321B-E043-E52B9E949FE6}"/>
                </a:ext>
              </a:extLst>
            </p:cNvPr>
            <p:cNvPicPr>
              <a:picLocks noChangeAspect="1"/>
            </p:cNvPicPr>
            <p:nvPr/>
          </p:nvPicPr>
          <p:blipFill>
            <a:blip r:embed="rId23"/>
            <a:stretch>
              <a:fillRect/>
            </a:stretch>
          </p:blipFill>
          <p:spPr>
            <a:xfrm>
              <a:off x="27331700" y="36203875"/>
              <a:ext cx="3307007" cy="1240128"/>
            </a:xfrm>
            <a:prstGeom prst="rect">
              <a:avLst/>
            </a:prstGeom>
          </p:spPr>
        </p:pic>
        <p:pic>
          <p:nvPicPr>
            <p:cNvPr id="364" name="62755DA0-8F52-4B45-A9B0-1487D312F44E" descr="Département des Sciences des Denrées alimentaires">
              <a:extLst>
                <a:ext uri="{FF2B5EF4-FFF2-40B4-BE49-F238E27FC236}">
                  <a16:creationId xmlns:a16="http://schemas.microsoft.com/office/drawing/2014/main" id="{7744C8CC-50A7-1780-9A65-308E2125839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40591" y="36381279"/>
              <a:ext cx="2161549" cy="11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Image 13" descr="Une image contenant Police, texte, Graphique, logo&#10;&#10;Description générée automatiquement">
              <a:extLst>
                <a:ext uri="{FF2B5EF4-FFF2-40B4-BE49-F238E27FC236}">
                  <a16:creationId xmlns:a16="http://schemas.microsoft.com/office/drawing/2014/main" id="{65F1503E-13DA-A631-6B8F-E4A39136E3F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0623915" y="36242404"/>
              <a:ext cx="2976306" cy="1240128"/>
            </a:xfrm>
            <a:prstGeom prst="rect">
              <a:avLst/>
            </a:prstGeom>
          </p:spPr>
        </p:pic>
        <p:pic>
          <p:nvPicPr>
            <p:cNvPr id="366" name="Picture 365" descr="A logo with blue text&#10;&#10;AI-generated content may be incorrect.">
              <a:extLst>
                <a:ext uri="{FF2B5EF4-FFF2-40B4-BE49-F238E27FC236}">
                  <a16:creationId xmlns:a16="http://schemas.microsoft.com/office/drawing/2014/main" id="{5D8B5C99-34F7-D300-DA15-0990B0386C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3340450" y="36216438"/>
              <a:ext cx="1655300" cy="1414529"/>
            </a:xfrm>
            <a:prstGeom prst="rect">
              <a:avLst/>
            </a:prstGeom>
          </p:spPr>
        </p:pic>
        <p:pic>
          <p:nvPicPr>
            <p:cNvPr id="367" name="Image 7" descr="Une image contenant Police, texte, logo, Graphique&#10;&#10;Description générée automatiquement">
              <a:extLst>
                <a:ext uri="{FF2B5EF4-FFF2-40B4-BE49-F238E27FC236}">
                  <a16:creationId xmlns:a16="http://schemas.microsoft.com/office/drawing/2014/main" id="{395D51DF-E37F-A250-9DE7-1466013BCB6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916832" y="36419379"/>
              <a:ext cx="2314286" cy="900000"/>
            </a:xfrm>
            <a:prstGeom prst="rect">
              <a:avLst/>
            </a:prstGeom>
          </p:spPr>
        </p:pic>
        <p:pic>
          <p:nvPicPr>
            <p:cNvPr id="369" name="Picture 368" descr="A test tubes with sperm and sperm in it&#10;&#10;AI-generated content may be incorrect.">
              <a:extLst>
                <a:ext uri="{FF2B5EF4-FFF2-40B4-BE49-F238E27FC236}">
                  <a16:creationId xmlns:a16="http://schemas.microsoft.com/office/drawing/2014/main" id="{CA38F059-18F5-4517-782E-8F9A2339BB6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116295" y="20097782"/>
              <a:ext cx="2864873" cy="2864873"/>
            </a:xfrm>
            <a:prstGeom prst="rect">
              <a:avLst/>
            </a:prstGeom>
          </p:spPr>
        </p:pic>
        <p:cxnSp>
          <p:nvCxnSpPr>
            <p:cNvPr id="371" name="Straight Arrow Connector 370">
              <a:extLst>
                <a:ext uri="{FF2B5EF4-FFF2-40B4-BE49-F238E27FC236}">
                  <a16:creationId xmlns:a16="http://schemas.microsoft.com/office/drawing/2014/main" id="{0C7DC54F-E398-4160-0D60-D0B5BEAC117D}"/>
                </a:ext>
              </a:extLst>
            </p:cNvPr>
            <p:cNvCxnSpPr>
              <a:cxnSpLocks/>
            </p:cNvCxnSpPr>
            <p:nvPr/>
          </p:nvCxnSpPr>
          <p:spPr>
            <a:xfrm flipV="1">
              <a:off x="10937984" y="21117464"/>
              <a:ext cx="2738686" cy="631001"/>
            </a:xfrm>
            <a:prstGeom prst="straightConnector1">
              <a:avLst/>
            </a:prstGeom>
            <a:ln w="41275">
              <a:solidFill>
                <a:srgbClr val="0000FF"/>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82" name="TextBox 381">
              <a:extLst>
                <a:ext uri="{FF2B5EF4-FFF2-40B4-BE49-F238E27FC236}">
                  <a16:creationId xmlns:a16="http://schemas.microsoft.com/office/drawing/2014/main" id="{0E3A2982-5643-3162-83D2-CD350AC190A6}"/>
                </a:ext>
              </a:extLst>
            </p:cNvPr>
            <p:cNvSpPr txBox="1"/>
            <p:nvPr/>
          </p:nvSpPr>
          <p:spPr>
            <a:xfrm>
              <a:off x="16395267" y="34557606"/>
              <a:ext cx="13890365" cy="1670506"/>
            </a:xfrm>
            <a:prstGeom prst="rect">
              <a:avLst/>
            </a:prstGeom>
          </p:spPr>
          <p:txBody>
            <a:bodyPr vert="horz" wrap="square" lIns="91440" tIns="45720" rIns="91440" bIns="45720" rtlCol="0" anchor="ctr">
              <a:noAutofit/>
            </a:bodyPr>
            <a:lstStyle/>
            <a:p>
              <a:r>
                <a:rPr lang="en-US" sz="1200" b="0" i="0" dirty="0">
                  <a:solidFill>
                    <a:srgbClr val="212121"/>
                  </a:solidFill>
                  <a:effectLst/>
                  <a:latin typeface="Arial" panose="020B0604020202020204" pitchFamily="34" charset="0"/>
                  <a:cs typeface="Arial" panose="020B0604020202020204" pitchFamily="34" charset="0"/>
                </a:rPr>
                <a:t>1. Han S, Lu Y, Xie J, Fei Y, Zheng G, Wang Z, Liu J, </a:t>
              </a:r>
              <a:r>
                <a:rPr lang="en-US" sz="1200" b="0" i="0" dirty="0" err="1">
                  <a:solidFill>
                    <a:srgbClr val="212121"/>
                  </a:solidFill>
                  <a:effectLst/>
                  <a:latin typeface="Arial" panose="020B0604020202020204" pitchFamily="34" charset="0"/>
                  <a:cs typeface="Arial" panose="020B0604020202020204" pitchFamily="34" charset="0"/>
                </a:rPr>
                <a:t>Lv</a:t>
              </a:r>
              <a:r>
                <a:rPr lang="en-US" sz="1200" b="0" i="0" dirty="0">
                  <a:solidFill>
                    <a:srgbClr val="212121"/>
                  </a:solidFill>
                  <a:effectLst/>
                  <a:latin typeface="Arial" panose="020B0604020202020204" pitchFamily="34" charset="0"/>
                  <a:cs typeface="Arial" panose="020B0604020202020204" pitchFamily="34" charset="0"/>
                </a:rPr>
                <a:t> L, Ling Z, Berglund B, Yao M, Li L. Probiotic Gastrointestinal Transit and Colonization After Oral Administration: A Long Journey. Front Cell Infect </a:t>
              </a:r>
              <a:r>
                <a:rPr lang="en-US" sz="1200" b="0" i="0" dirty="0" err="1">
                  <a:solidFill>
                    <a:srgbClr val="212121"/>
                  </a:solidFill>
                  <a:effectLst/>
                  <a:latin typeface="Arial" panose="020B0604020202020204" pitchFamily="34" charset="0"/>
                  <a:cs typeface="Arial" panose="020B0604020202020204" pitchFamily="34" charset="0"/>
                </a:rPr>
                <a:t>Microbiol</a:t>
              </a:r>
              <a:r>
                <a:rPr lang="en-US" sz="1200" b="0" i="0" dirty="0">
                  <a:solidFill>
                    <a:srgbClr val="212121"/>
                  </a:solidFill>
                  <a:effectLst/>
                  <a:latin typeface="Arial" panose="020B0604020202020204" pitchFamily="34" charset="0"/>
                  <a:cs typeface="Arial" panose="020B0604020202020204" pitchFamily="34" charset="0"/>
                </a:rPr>
                <a:t>. 2021 Mar 10;11:609722. </a:t>
              </a:r>
              <a:r>
                <a:rPr lang="en-US" sz="1200" b="0" i="0" dirty="0" err="1">
                  <a:solidFill>
                    <a:srgbClr val="212121"/>
                  </a:solidFill>
                  <a:effectLst/>
                  <a:latin typeface="Arial" panose="020B0604020202020204" pitchFamily="34" charset="0"/>
                  <a:cs typeface="Arial" panose="020B0604020202020204" pitchFamily="34" charset="0"/>
                </a:rPr>
                <a:t>doi</a:t>
              </a:r>
              <a:r>
                <a:rPr lang="en-US" sz="1200" b="0" i="0" dirty="0">
                  <a:solidFill>
                    <a:srgbClr val="212121"/>
                  </a:solidFill>
                  <a:effectLst/>
                  <a:latin typeface="Arial" panose="020B0604020202020204" pitchFamily="34" charset="0"/>
                  <a:cs typeface="Arial" panose="020B0604020202020204" pitchFamily="34" charset="0"/>
                </a:rPr>
                <a:t>: 10.3389/fcimb.2021.609722. PMID: 33791234; PMCID: PMC8006270.</a:t>
              </a:r>
            </a:p>
            <a:p>
              <a:r>
                <a:rPr lang="en-US" sz="1200" b="0" i="0" dirty="0">
                  <a:solidFill>
                    <a:srgbClr val="212121"/>
                  </a:solidFill>
                  <a:effectLst/>
                  <a:latin typeface="Arial" panose="020B0604020202020204" pitchFamily="34" charset="0"/>
                  <a:cs typeface="Arial" panose="020B0604020202020204" pitchFamily="34" charset="0"/>
                </a:rPr>
                <a:t>2. </a:t>
              </a:r>
              <a:r>
                <a:rPr lang="en-US" sz="1200" b="0" i="0" dirty="0" err="1">
                  <a:solidFill>
                    <a:srgbClr val="212121"/>
                  </a:solidFill>
                  <a:effectLst/>
                  <a:latin typeface="Arial" panose="020B0604020202020204" pitchFamily="34" charset="0"/>
                  <a:cs typeface="Arial" panose="020B0604020202020204" pitchFamily="34" charset="0"/>
                </a:rPr>
                <a:t>Bafeta</a:t>
              </a:r>
              <a:r>
                <a:rPr lang="en-US" sz="1200" b="0" i="0" dirty="0">
                  <a:solidFill>
                    <a:srgbClr val="212121"/>
                  </a:solidFill>
                  <a:effectLst/>
                  <a:latin typeface="Arial" panose="020B0604020202020204" pitchFamily="34" charset="0"/>
                  <a:cs typeface="Arial" panose="020B0604020202020204" pitchFamily="34" charset="0"/>
                </a:rPr>
                <a:t>, A., Koh, M., Riveros, C., &amp; </a:t>
              </a:r>
              <a:r>
                <a:rPr lang="en-US" sz="1200" b="0" i="0" dirty="0" err="1">
                  <a:solidFill>
                    <a:srgbClr val="212121"/>
                  </a:solidFill>
                  <a:effectLst/>
                  <a:latin typeface="Arial" panose="020B0604020202020204" pitchFamily="34" charset="0"/>
                  <a:cs typeface="Arial" panose="020B0604020202020204" pitchFamily="34" charset="0"/>
                </a:rPr>
                <a:t>Ravaud</a:t>
              </a:r>
              <a:r>
                <a:rPr lang="en-US" sz="1200" b="0" i="0" dirty="0">
                  <a:solidFill>
                    <a:srgbClr val="212121"/>
                  </a:solidFill>
                  <a:effectLst/>
                  <a:latin typeface="Arial" panose="020B0604020202020204" pitchFamily="34" charset="0"/>
                  <a:cs typeface="Arial" panose="020B0604020202020204" pitchFamily="34" charset="0"/>
                </a:rPr>
                <a:t>, P. (2018). Harms Reporting in Randomized Controlled Trials of Interventions Aimed at Modifying Microbiota: A Systematic Review. </a:t>
              </a:r>
              <a:r>
                <a:rPr lang="en-US" sz="1200" b="0" i="1" dirty="0">
                  <a:solidFill>
                    <a:srgbClr val="212121"/>
                  </a:solidFill>
                  <a:effectLst/>
                  <a:latin typeface="Arial" panose="020B0604020202020204" pitchFamily="34" charset="0"/>
                  <a:cs typeface="Arial" panose="020B0604020202020204" pitchFamily="34" charset="0"/>
                </a:rPr>
                <a:t>Annals of internal medicine</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169</a:t>
              </a:r>
              <a:r>
                <a:rPr lang="en-US" sz="1200" b="0" i="0" dirty="0">
                  <a:solidFill>
                    <a:srgbClr val="212121"/>
                  </a:solidFill>
                  <a:effectLst/>
                  <a:latin typeface="Arial" panose="020B0604020202020204" pitchFamily="34" charset="0"/>
                  <a:cs typeface="Arial" panose="020B0604020202020204" pitchFamily="34" charset="0"/>
                </a:rPr>
                <a:t>(4), 240–247. </a:t>
              </a:r>
              <a:r>
                <a:rPr lang="en-US" sz="1200" b="0" i="0" dirty="0">
                  <a:effectLst/>
                  <a:latin typeface="Arial" panose="020B0604020202020204" pitchFamily="34" charset="0"/>
                  <a:cs typeface="Arial" panose="020B0604020202020204" pitchFamily="34" charset="0"/>
                  <a:hlinkClick r:id="rId29">
                    <a:extLst>
                      <a:ext uri="{A12FA001-AC4F-418D-AE19-62706E023703}">
                        <ahyp:hlinkClr xmlns:ahyp="http://schemas.microsoft.com/office/drawing/2018/hyperlinkcolor" val="tx"/>
                      </a:ext>
                    </a:extLst>
                  </a:hlinkClick>
                </a:rPr>
                <a:t>https://doi.org/10.7326/M18-0343</a:t>
              </a:r>
              <a:r>
                <a:rPr lang="en-US" sz="1200" b="0" i="0" dirty="0">
                  <a:effectLst/>
                  <a:latin typeface="Arial" panose="020B0604020202020204" pitchFamily="34" charset="0"/>
                  <a:cs typeface="Arial" panose="020B0604020202020204" pitchFamily="34" charset="0"/>
                </a:rPr>
                <a:t>.</a:t>
              </a:r>
            </a:p>
            <a:p>
              <a:r>
                <a:rPr lang="en-US" sz="1200" dirty="0">
                  <a:solidFill>
                    <a:srgbClr val="212121"/>
                  </a:solidFill>
                  <a:latin typeface="Arial" panose="020B0604020202020204" pitchFamily="34" charset="0"/>
                  <a:cs typeface="Arial" panose="020B0604020202020204" pitchFamily="34" charset="0"/>
                </a:rPr>
                <a:t>3. </a:t>
              </a:r>
              <a:r>
                <a:rPr lang="en-US" sz="12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Maragkoudakis</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 A., </a:t>
              </a:r>
              <a:r>
                <a:rPr lang="en-US" sz="12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Zoumpopoulou</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 </a:t>
              </a:r>
              <a:r>
                <a:rPr lang="en-US" sz="12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Miaris</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a:t>
              </a:r>
              <a:r>
                <a:rPr lang="en-US" sz="12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Kalantzopoulos</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 Pot, B., &amp; </a:t>
              </a:r>
              <a:r>
                <a:rPr lang="en-US" sz="12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Tsakalidou</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 (2006). Probiotic potential of Lactobacillus strains isolated from dairy products. </a:t>
              </a:r>
              <a:r>
                <a:rPr lang="en-US" sz="1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International Dairy Journal</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189–199. https://doi.org/10.1016/J.IDAIRYJ.2005.02.009</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solidFill>
                    <a:srgbClr val="212121"/>
                  </a:solidFill>
                  <a:latin typeface="Arial" panose="020B0604020202020204" pitchFamily="34" charset="0"/>
                  <a:cs typeface="Arial" panose="020B0604020202020204" pitchFamily="34" charset="0"/>
                </a:rPr>
                <a:t>4. </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Ayyash, M. M., Abdalla, A. K., </a:t>
              </a:r>
              <a:r>
                <a:rPr lang="en-US" sz="12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AlKalbani</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S., Baig, M. A., Turner, M. S., Liu, S. Q., &amp; Shah, N. P. (2021). Invited review: Characterization of new probiotics from dairy and nondairy products—Insights into acid tolerance, bile metabolism and tolerance, and adhesion capability. </a:t>
              </a:r>
              <a:r>
                <a:rPr lang="en-US" sz="1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Journal of Dairy Science</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a:t>
              </a:r>
              <a:r>
                <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8363–8379. https://doi.org/10.3168/JDS.2021-20398</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375" name="Arc 374">
              <a:extLst>
                <a:ext uri="{FF2B5EF4-FFF2-40B4-BE49-F238E27FC236}">
                  <a16:creationId xmlns:a16="http://schemas.microsoft.com/office/drawing/2014/main" id="{4F9CD04E-B6CA-B437-3C3B-5E23B1D06842}"/>
                </a:ext>
              </a:extLst>
            </p:cNvPr>
            <p:cNvSpPr/>
            <p:nvPr/>
          </p:nvSpPr>
          <p:spPr>
            <a:xfrm rot="8658349" flipV="1">
              <a:off x="13726981" y="17396380"/>
              <a:ext cx="8248594" cy="3386868"/>
            </a:xfrm>
            <a:custGeom>
              <a:avLst/>
              <a:gdLst>
                <a:gd name="connsiteX0" fmla="*/ 3563367 w 8248594"/>
                <a:gd name="connsiteY0" fmla="*/ 15735 h 3386868"/>
                <a:gd name="connsiteX1" fmla="*/ 4966412 w 8248594"/>
                <a:gd name="connsiteY1" fmla="*/ 35676 h 3386868"/>
                <a:gd name="connsiteX2" fmla="*/ 7384102 w 8248594"/>
                <a:gd name="connsiteY2" fmla="*/ 656030 h 3386868"/>
                <a:gd name="connsiteX3" fmla="*/ 4124297 w 8248594"/>
                <a:gd name="connsiteY3" fmla="*/ 1693434 h 3386868"/>
                <a:gd name="connsiteX4" fmla="*/ 3563367 w 8248594"/>
                <a:gd name="connsiteY4" fmla="*/ 15735 h 3386868"/>
                <a:gd name="connsiteX0" fmla="*/ 3563367 w 8248594"/>
                <a:gd name="connsiteY0" fmla="*/ 15735 h 3386868"/>
                <a:gd name="connsiteX1" fmla="*/ 4966412 w 8248594"/>
                <a:gd name="connsiteY1" fmla="*/ 35676 h 3386868"/>
                <a:gd name="connsiteX2" fmla="*/ 7384102 w 8248594"/>
                <a:gd name="connsiteY2" fmla="*/ 656030 h 3386868"/>
              </a:gdLst>
              <a:ahLst/>
              <a:cxnLst>
                <a:cxn ang="0">
                  <a:pos x="connsiteX0" y="connsiteY0"/>
                </a:cxn>
                <a:cxn ang="0">
                  <a:pos x="connsiteX1" y="connsiteY1"/>
                </a:cxn>
                <a:cxn ang="0">
                  <a:pos x="connsiteX2" y="connsiteY2"/>
                </a:cxn>
              </a:cxnLst>
              <a:rect l="l" t="t" r="r" b="b"/>
              <a:pathLst>
                <a:path w="8248594" h="3386868" stroke="0" extrusionOk="0">
                  <a:moveTo>
                    <a:pt x="3563367" y="15735"/>
                  </a:moveTo>
                  <a:cubicBezTo>
                    <a:pt x="4058801" y="-87725"/>
                    <a:pt x="4478693" y="-10345"/>
                    <a:pt x="4966412" y="35676"/>
                  </a:cubicBezTo>
                  <a:cubicBezTo>
                    <a:pt x="5928492" y="144556"/>
                    <a:pt x="6783977" y="396781"/>
                    <a:pt x="7384102" y="656030"/>
                  </a:cubicBezTo>
                  <a:cubicBezTo>
                    <a:pt x="5855895" y="1170657"/>
                    <a:pt x="4926534" y="1511690"/>
                    <a:pt x="4124297" y="1693434"/>
                  </a:cubicBezTo>
                  <a:cubicBezTo>
                    <a:pt x="3868824" y="1051041"/>
                    <a:pt x="3599234" y="299226"/>
                    <a:pt x="3563367" y="15735"/>
                  </a:cubicBezTo>
                  <a:close/>
                </a:path>
                <a:path w="8248594" h="3386868" fill="none" extrusionOk="0">
                  <a:moveTo>
                    <a:pt x="3563367" y="15735"/>
                  </a:moveTo>
                  <a:cubicBezTo>
                    <a:pt x="4012921" y="54750"/>
                    <a:pt x="4486132" y="-41365"/>
                    <a:pt x="4966412" y="35676"/>
                  </a:cubicBezTo>
                  <a:cubicBezTo>
                    <a:pt x="5931096" y="109409"/>
                    <a:pt x="6813870" y="297302"/>
                    <a:pt x="7384102" y="656030"/>
                  </a:cubicBezTo>
                </a:path>
                <a:path w="8248594" h="3386868" fill="none" stroke="0" extrusionOk="0">
                  <a:moveTo>
                    <a:pt x="3563367" y="15735"/>
                  </a:moveTo>
                  <a:cubicBezTo>
                    <a:pt x="3989082" y="-22958"/>
                    <a:pt x="4496049" y="2713"/>
                    <a:pt x="4966412" y="35676"/>
                  </a:cubicBezTo>
                  <a:cubicBezTo>
                    <a:pt x="5889633" y="149609"/>
                    <a:pt x="6749066" y="353344"/>
                    <a:pt x="7384102" y="656030"/>
                  </a:cubicBezTo>
                </a:path>
              </a:pathLst>
            </a:custGeom>
            <a:ln w="38100">
              <a:gradFill>
                <a:gsLst>
                  <a:gs pos="0">
                    <a:srgbClr val="0000FF"/>
                  </a:gs>
                  <a:gs pos="74000">
                    <a:srgbClr val="0000FF"/>
                  </a:gs>
                  <a:gs pos="83000">
                    <a:schemeClr val="tx1">
                      <a:lumMod val="50000"/>
                      <a:lumOff val="50000"/>
                    </a:schemeClr>
                  </a:gs>
                  <a:gs pos="100000">
                    <a:schemeClr val="tx1">
                      <a:lumMod val="50000"/>
                      <a:lumOff val="50000"/>
                    </a:schemeClr>
                  </a:gs>
                </a:gsLst>
                <a:lin ang="5400000" scaled="1"/>
              </a:gradFill>
              <a:prstDash val="sysDash"/>
              <a:headEnd type="stealth" w="lg" len="lg"/>
              <a:tailEnd type="none" w="lg" len="lg"/>
              <a:extLst>
                <a:ext uri="{C807C97D-BFC1-408E-A445-0C87EB9F89A2}">
                  <ask:lineSketchStyleProps xmlns:ask="http://schemas.microsoft.com/office/drawing/2018/sketchyshapes" sd="2834375569">
                    <a:prstGeom prst="arc">
                      <a:avLst>
                        <a:gd name="adj1" fmla="val 15090775"/>
                        <a:gd name="adj2" fmla="val 20540808"/>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TextBox 382">
              <a:extLst>
                <a:ext uri="{FF2B5EF4-FFF2-40B4-BE49-F238E27FC236}">
                  <a16:creationId xmlns:a16="http://schemas.microsoft.com/office/drawing/2014/main" id="{2666CE04-0CF0-536C-8E57-5CCAB34CC8ED}"/>
                </a:ext>
              </a:extLst>
            </p:cNvPr>
            <p:cNvSpPr txBox="1"/>
            <p:nvPr/>
          </p:nvSpPr>
          <p:spPr>
            <a:xfrm>
              <a:off x="8013753" y="18472167"/>
              <a:ext cx="2294124" cy="914400"/>
            </a:xfrm>
            <a:prstGeom prst="rect">
              <a:avLst/>
            </a:prstGeom>
          </p:spPr>
          <p:txBody>
            <a:bodyPr vert="horz" wrap="none" lIns="91440" tIns="45720" rIns="91440" bIns="45720"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qPCR Amplification</a:t>
              </a:r>
            </a:p>
          </p:txBody>
        </p:sp>
        <p:sp>
          <p:nvSpPr>
            <p:cNvPr id="384" name="TextBox 383">
              <a:extLst>
                <a:ext uri="{FF2B5EF4-FFF2-40B4-BE49-F238E27FC236}">
                  <a16:creationId xmlns:a16="http://schemas.microsoft.com/office/drawing/2014/main" id="{8CDEF812-D79A-AB2B-9714-D9B67BF8DED0}"/>
                </a:ext>
              </a:extLst>
            </p:cNvPr>
            <p:cNvSpPr txBox="1"/>
            <p:nvPr/>
          </p:nvSpPr>
          <p:spPr>
            <a:xfrm>
              <a:off x="13641525" y="18527476"/>
              <a:ext cx="1806228" cy="914400"/>
            </a:xfrm>
            <a:prstGeom prst="rect">
              <a:avLst/>
            </a:prstGeom>
          </p:spPr>
          <p:txBody>
            <a:bodyPr vert="horz" wrap="none" lIns="91440" tIns="45720" rIns="91440" bIns="45720"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Biobanking</a:t>
              </a:r>
            </a:p>
          </p:txBody>
        </p:sp>
        <p:pic>
          <p:nvPicPr>
            <p:cNvPr id="388" name="Picture 387" descr="A test tubes with sperm and sperm in it&#10;&#10;AI-generated content may be incorrect.">
              <a:extLst>
                <a:ext uri="{FF2B5EF4-FFF2-40B4-BE49-F238E27FC236}">
                  <a16:creationId xmlns:a16="http://schemas.microsoft.com/office/drawing/2014/main" id="{1456682C-99ED-699C-0AED-007D777EFC9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2823961" y="31287854"/>
              <a:ext cx="2512914" cy="2512914"/>
            </a:xfrm>
            <a:prstGeom prst="rect">
              <a:avLst/>
            </a:prstGeom>
          </p:spPr>
        </p:pic>
        <p:pic>
          <p:nvPicPr>
            <p:cNvPr id="390" name="Picture 389" descr="A blue circle with text and colorful lines&#10;&#10;AI-generated content may be incorrect.">
              <a:extLst>
                <a:ext uri="{FF2B5EF4-FFF2-40B4-BE49-F238E27FC236}">
                  <a16:creationId xmlns:a16="http://schemas.microsoft.com/office/drawing/2014/main" id="{914E224A-FABE-7B87-FB53-083A0C8A123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290114" y="31661637"/>
              <a:ext cx="2017763" cy="2017763"/>
            </a:xfrm>
            <a:prstGeom prst="rect">
              <a:avLst/>
            </a:prstGeom>
          </p:spPr>
        </p:pic>
        <p:pic>
          <p:nvPicPr>
            <p:cNvPr id="398" name="Picture 397" descr="A round yellow liquid in a circle&#10;&#10;AI-generated content may be incorrect.">
              <a:extLst>
                <a:ext uri="{FF2B5EF4-FFF2-40B4-BE49-F238E27FC236}">
                  <a16:creationId xmlns:a16="http://schemas.microsoft.com/office/drawing/2014/main" id="{7702DF62-B5E2-0845-9EF7-B1DECCB89EE4}"/>
                </a:ext>
              </a:extLst>
            </p:cNvPr>
            <p:cNvPicPr>
              <a:picLocks noChangeAspect="1"/>
            </p:cNvPicPr>
            <p:nvPr/>
          </p:nvPicPr>
          <p:blipFill>
            <a:blip r:embed="rId31" cstate="print">
              <a:extLst>
                <a:ext uri="{BEBA8EAE-BF5A-486C-A8C5-ECC9F3942E4B}">
                  <a14:imgProps xmlns:a14="http://schemas.microsoft.com/office/drawing/2010/main">
                    <a14:imgLayer r:embed="rId32">
                      <a14:imgEffect>
                        <a14:brightnessContrast bright="40000"/>
                      </a14:imgEffect>
                    </a14:imgLayer>
                  </a14:imgProps>
                </a:ext>
                <a:ext uri="{28A0092B-C50C-407E-A947-70E740481C1C}">
                  <a14:useLocalDpi xmlns:a14="http://schemas.microsoft.com/office/drawing/2010/main" val="0"/>
                </a:ext>
              </a:extLst>
            </a:blip>
            <a:srcRect l="3177" t="21204" r="7367" b="12094"/>
            <a:stretch/>
          </p:blipFill>
          <p:spPr>
            <a:xfrm>
              <a:off x="3544473" y="31351226"/>
              <a:ext cx="2512914" cy="2377952"/>
            </a:xfrm>
            <a:prstGeom prst="ellipse">
              <a:avLst/>
            </a:prstGeom>
          </p:spPr>
        </p:pic>
        <p:sp>
          <p:nvSpPr>
            <p:cNvPr id="400" name="TextBox 399">
              <a:extLst>
                <a:ext uri="{FF2B5EF4-FFF2-40B4-BE49-F238E27FC236}">
                  <a16:creationId xmlns:a16="http://schemas.microsoft.com/office/drawing/2014/main" id="{F1A1F65D-4A45-6542-166F-BD64222461B4}"/>
                </a:ext>
              </a:extLst>
            </p:cNvPr>
            <p:cNvSpPr txBox="1"/>
            <p:nvPr/>
          </p:nvSpPr>
          <p:spPr>
            <a:xfrm>
              <a:off x="8408226" y="30356134"/>
              <a:ext cx="2294124" cy="914400"/>
            </a:xfrm>
            <a:prstGeom prst="rect">
              <a:avLst/>
            </a:prstGeom>
          </p:spPr>
          <p:txBody>
            <a:bodyPr vert="horz" wrap="none" lIns="91440" tIns="45720" rIns="91440" bIns="45720"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qPCR Amplification</a:t>
              </a:r>
            </a:p>
          </p:txBody>
        </p:sp>
        <p:sp>
          <p:nvSpPr>
            <p:cNvPr id="401" name="TextBox 400">
              <a:extLst>
                <a:ext uri="{FF2B5EF4-FFF2-40B4-BE49-F238E27FC236}">
                  <a16:creationId xmlns:a16="http://schemas.microsoft.com/office/drawing/2014/main" id="{A79703C2-B5DA-51E2-E47B-1592A1F6E58E}"/>
                </a:ext>
              </a:extLst>
            </p:cNvPr>
            <p:cNvSpPr txBox="1"/>
            <p:nvPr/>
          </p:nvSpPr>
          <p:spPr>
            <a:xfrm>
              <a:off x="13263944" y="30356134"/>
              <a:ext cx="1806228" cy="914400"/>
            </a:xfrm>
            <a:prstGeom prst="rect">
              <a:avLst/>
            </a:prstGeom>
          </p:spPr>
          <p:txBody>
            <a:bodyPr vert="horz" wrap="none" lIns="91440" tIns="45720" rIns="91440" bIns="45720"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Biobanking</a:t>
              </a:r>
            </a:p>
          </p:txBody>
        </p:sp>
        <p:sp>
          <p:nvSpPr>
            <p:cNvPr id="402" name="Arc 401">
              <a:extLst>
                <a:ext uri="{FF2B5EF4-FFF2-40B4-BE49-F238E27FC236}">
                  <a16:creationId xmlns:a16="http://schemas.microsoft.com/office/drawing/2014/main" id="{0132465F-FF76-A76E-7A62-F4C701FC86D2}"/>
                </a:ext>
              </a:extLst>
            </p:cNvPr>
            <p:cNvSpPr/>
            <p:nvPr/>
          </p:nvSpPr>
          <p:spPr>
            <a:xfrm rot="8658349" flipV="1">
              <a:off x="13494780" y="28876862"/>
              <a:ext cx="8248594" cy="3386868"/>
            </a:xfrm>
            <a:custGeom>
              <a:avLst/>
              <a:gdLst>
                <a:gd name="connsiteX0" fmla="*/ 3563367 w 8248594"/>
                <a:gd name="connsiteY0" fmla="*/ 15735 h 3386868"/>
                <a:gd name="connsiteX1" fmla="*/ 4966412 w 8248594"/>
                <a:gd name="connsiteY1" fmla="*/ 35676 h 3386868"/>
                <a:gd name="connsiteX2" fmla="*/ 7384102 w 8248594"/>
                <a:gd name="connsiteY2" fmla="*/ 656030 h 3386868"/>
                <a:gd name="connsiteX3" fmla="*/ 4124297 w 8248594"/>
                <a:gd name="connsiteY3" fmla="*/ 1693434 h 3386868"/>
                <a:gd name="connsiteX4" fmla="*/ 3563367 w 8248594"/>
                <a:gd name="connsiteY4" fmla="*/ 15735 h 3386868"/>
                <a:gd name="connsiteX0" fmla="*/ 3563367 w 8248594"/>
                <a:gd name="connsiteY0" fmla="*/ 15735 h 3386868"/>
                <a:gd name="connsiteX1" fmla="*/ 4966412 w 8248594"/>
                <a:gd name="connsiteY1" fmla="*/ 35676 h 3386868"/>
                <a:gd name="connsiteX2" fmla="*/ 7384102 w 8248594"/>
                <a:gd name="connsiteY2" fmla="*/ 656030 h 3386868"/>
              </a:gdLst>
              <a:ahLst/>
              <a:cxnLst>
                <a:cxn ang="0">
                  <a:pos x="connsiteX0" y="connsiteY0"/>
                </a:cxn>
                <a:cxn ang="0">
                  <a:pos x="connsiteX1" y="connsiteY1"/>
                </a:cxn>
                <a:cxn ang="0">
                  <a:pos x="connsiteX2" y="connsiteY2"/>
                </a:cxn>
              </a:cxnLst>
              <a:rect l="l" t="t" r="r" b="b"/>
              <a:pathLst>
                <a:path w="8248594" h="3386868" stroke="0" extrusionOk="0">
                  <a:moveTo>
                    <a:pt x="3563367" y="15735"/>
                  </a:moveTo>
                  <a:cubicBezTo>
                    <a:pt x="4058801" y="-87725"/>
                    <a:pt x="4478693" y="-10345"/>
                    <a:pt x="4966412" y="35676"/>
                  </a:cubicBezTo>
                  <a:cubicBezTo>
                    <a:pt x="5928492" y="144556"/>
                    <a:pt x="6783977" y="396781"/>
                    <a:pt x="7384102" y="656030"/>
                  </a:cubicBezTo>
                  <a:cubicBezTo>
                    <a:pt x="5855895" y="1170657"/>
                    <a:pt x="4926534" y="1511690"/>
                    <a:pt x="4124297" y="1693434"/>
                  </a:cubicBezTo>
                  <a:cubicBezTo>
                    <a:pt x="3868824" y="1051041"/>
                    <a:pt x="3599234" y="299226"/>
                    <a:pt x="3563367" y="15735"/>
                  </a:cubicBezTo>
                  <a:close/>
                </a:path>
                <a:path w="8248594" h="3386868" fill="none" extrusionOk="0">
                  <a:moveTo>
                    <a:pt x="3563367" y="15735"/>
                  </a:moveTo>
                  <a:cubicBezTo>
                    <a:pt x="4012921" y="54750"/>
                    <a:pt x="4486132" y="-41365"/>
                    <a:pt x="4966412" y="35676"/>
                  </a:cubicBezTo>
                  <a:cubicBezTo>
                    <a:pt x="5931096" y="109409"/>
                    <a:pt x="6813870" y="297302"/>
                    <a:pt x="7384102" y="656030"/>
                  </a:cubicBezTo>
                </a:path>
                <a:path w="8248594" h="3386868" fill="none" stroke="0" extrusionOk="0">
                  <a:moveTo>
                    <a:pt x="3563367" y="15735"/>
                  </a:moveTo>
                  <a:cubicBezTo>
                    <a:pt x="3989082" y="-22958"/>
                    <a:pt x="4496049" y="2713"/>
                    <a:pt x="4966412" y="35676"/>
                  </a:cubicBezTo>
                  <a:cubicBezTo>
                    <a:pt x="5889633" y="149609"/>
                    <a:pt x="6749066" y="353344"/>
                    <a:pt x="7384102" y="656030"/>
                  </a:cubicBezTo>
                </a:path>
              </a:pathLst>
            </a:custGeom>
            <a:ln w="38100">
              <a:gradFill>
                <a:gsLst>
                  <a:gs pos="0">
                    <a:srgbClr val="0000FF"/>
                  </a:gs>
                  <a:gs pos="74000">
                    <a:srgbClr val="0000FF"/>
                  </a:gs>
                  <a:gs pos="83000">
                    <a:schemeClr val="tx1">
                      <a:lumMod val="50000"/>
                      <a:lumOff val="50000"/>
                    </a:schemeClr>
                  </a:gs>
                  <a:gs pos="100000">
                    <a:schemeClr val="tx1">
                      <a:lumMod val="50000"/>
                      <a:lumOff val="50000"/>
                    </a:schemeClr>
                  </a:gs>
                </a:gsLst>
                <a:lin ang="5400000" scaled="1"/>
              </a:gradFill>
              <a:prstDash val="sysDash"/>
              <a:headEnd type="stealth" w="lg" len="lg"/>
              <a:tailEnd type="none" w="lg" len="lg"/>
              <a:extLst>
                <a:ext uri="{C807C97D-BFC1-408E-A445-0C87EB9F89A2}">
                  <ask:lineSketchStyleProps xmlns:ask="http://schemas.microsoft.com/office/drawing/2018/sketchyshapes" sd="2834375569">
                    <a:prstGeom prst="arc">
                      <a:avLst>
                        <a:gd name="adj1" fmla="val 15090775"/>
                        <a:gd name="adj2" fmla="val 20540808"/>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4" name="TextBox 413">
            <a:extLst>
              <a:ext uri="{FF2B5EF4-FFF2-40B4-BE49-F238E27FC236}">
                <a16:creationId xmlns:a16="http://schemas.microsoft.com/office/drawing/2014/main" id="{6E36D7FF-A2B8-AD3A-FE9C-C6799D32D00A}"/>
              </a:ext>
            </a:extLst>
          </p:cNvPr>
          <p:cNvSpPr txBox="1"/>
          <p:nvPr/>
        </p:nvSpPr>
        <p:spPr>
          <a:xfrm>
            <a:off x="3248074" y="30421444"/>
            <a:ext cx="5088175" cy="826215"/>
          </a:xfrm>
          <a:prstGeom prst="rect">
            <a:avLst/>
          </a:prstGeom>
        </p:spPr>
        <p:txBody>
          <a:bodyPr vert="horz" wrap="none" lIns="82622" tIns="41311" rIns="82622" bIns="41311"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Mucin microcosm CFU/ml (MRS agar)</a:t>
            </a:r>
          </a:p>
        </p:txBody>
      </p:sp>
      <p:sp>
        <p:nvSpPr>
          <p:cNvPr id="415" name="TextBox 414">
            <a:extLst>
              <a:ext uri="{FF2B5EF4-FFF2-40B4-BE49-F238E27FC236}">
                <a16:creationId xmlns:a16="http://schemas.microsoft.com/office/drawing/2014/main" id="{8DE08179-0D12-3EAE-8716-61C46E0F11B3}"/>
              </a:ext>
            </a:extLst>
          </p:cNvPr>
          <p:cNvSpPr txBox="1"/>
          <p:nvPr/>
        </p:nvSpPr>
        <p:spPr>
          <a:xfrm>
            <a:off x="2534662" y="18324838"/>
            <a:ext cx="5088175" cy="826215"/>
          </a:xfrm>
          <a:prstGeom prst="rect">
            <a:avLst/>
          </a:prstGeom>
          <a:solidFill>
            <a:schemeClr val="bg1"/>
          </a:solidFill>
        </p:spPr>
        <p:txBody>
          <a:bodyPr vert="horz" wrap="none" lIns="82622" tIns="41311" rIns="82622" bIns="41311" rtlCol="0" anchor="ctr">
            <a:no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Mucin microcosm CFU/ml (MRS agar)</a:t>
            </a:r>
          </a:p>
        </p:txBody>
      </p:sp>
    </p:spTree>
    <p:extLst>
      <p:ext uri="{BB962C8B-B14F-4D97-AF65-F5344CB8AC3E}">
        <p14:creationId xmlns:p14="http://schemas.microsoft.com/office/powerpoint/2010/main" val="1570462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dirty="0" smtClean="0"/>
        </a:defPPr>
      </a:lstStyle>
    </a:txDef>
  </a:objectDefaults>
  <a:extraClrSchemeLst/>
  <a:extLst>
    <a:ext uri="{05A4C25C-085E-4340-85A3-A5531E510DB2}">
      <thm15:themeFamily xmlns:thm15="http://schemas.microsoft.com/office/thememl/2012/main" name="HIVR4P Powerpoint Template_8-8-2019.pptx [Read-Only]" id="{4C04BCFC-3C48-4A30-B729-96B3FC101BBC}" vid="{A3EB16F6-5394-4271-95FD-28FC38368A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10" ma:contentTypeDescription="Create a new document." ma:contentTypeScope="" ma:versionID="495f3df6defa1048c5da244f253d2dc2">
  <xsd:schema xmlns:xsd="http://www.w3.org/2001/XMLSchema" xmlns:xs="http://www.w3.org/2001/XMLSchema" xmlns:p="http://schemas.microsoft.com/office/2006/metadata/properties" xmlns:ns2="96baf7c1-7d9f-48d3-95bc-3d60efb8f7f9" xmlns:ns3="250929fa-9806-4449-af20-7947085fa170" targetNamespace="http://schemas.microsoft.com/office/2006/metadata/properties" ma:root="true" ma:fieldsID="b293a43d01942ad1b764d676c933d64e" ns2:_="" ns3:_="">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99496-E24D-4B81-9CFE-AD96A0EA4E25}">
  <ds:schemaRefs>
    <ds:schemaRef ds:uri="http://schemas.microsoft.com/sharepoint/v3/contenttype/forms"/>
  </ds:schemaRefs>
</ds:datastoreItem>
</file>

<file path=customXml/itemProps2.xml><?xml version="1.0" encoding="utf-8"?>
<ds:datastoreItem xmlns:ds="http://schemas.openxmlformats.org/officeDocument/2006/customXml" ds:itemID="{2BE52772-A2FB-490E-94F4-E17964D6A93A}">
  <ds:schemaRefs>
    <ds:schemaRef ds:uri="96baf7c1-7d9f-48d3-95bc-3d60efb8f7f9"/>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250929fa-9806-4449-af20-7947085fa170"/>
  </ds:schemaRefs>
</ds:datastoreItem>
</file>

<file path=customXml/itemProps3.xml><?xml version="1.0" encoding="utf-8"?>
<ds:datastoreItem xmlns:ds="http://schemas.openxmlformats.org/officeDocument/2006/customXml" ds:itemID="{201B7D7A-21EB-42DA-9330-8383E2C87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af7c1-7d9f-48d3-95bc-3d60efb8f7f9"/>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HIVR4P Powerpoint Template</Template>
  <TotalTime>5747</TotalTime>
  <Words>812</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Open Sans Extrabold</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Organizing Committee Meeting  22 – 23 January 2020 Cape Town, South Africa</dc:title>
  <dc:creator>Tamara Torri</dc:creator>
  <cp:lastModifiedBy>Katsandegwaza Brunette</cp:lastModifiedBy>
  <cp:revision>176</cp:revision>
  <cp:lastPrinted>2019-06-06T17:16:15Z</cp:lastPrinted>
  <dcterms:created xsi:type="dcterms:W3CDTF">2020-01-07T13:39:38Z</dcterms:created>
  <dcterms:modified xsi:type="dcterms:W3CDTF">2025-04-16T09:31:23Z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0x010100ACDD43244790174B892FA283EAEEDD66</vt:lpwstr>
  </property>
  <property fmtid="{D5CDD505-2E9C-101B-9397-08002B2CF9AE}" pid="3" name="AuthorIds_UIVersion_5120">
    <vt:lpwstr>1507</vt:lpwstr>
  </property>
</Properties>
</file>